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tags/tag12.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tags/tag13.xml" ContentType="application/vnd.openxmlformats-officedocument.presentationml.tags+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tags/tag11.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6" r:id="rId2"/>
  </p:sldMasterIdLst>
  <p:notesMasterIdLst>
    <p:notesMasterId r:id="rId44"/>
  </p:notesMasterIdLst>
  <p:handoutMasterIdLst>
    <p:handoutMasterId r:id="rId45"/>
  </p:handoutMasterIdLst>
  <p:sldIdLst>
    <p:sldId id="256" r:id="rId3"/>
    <p:sldId id="257" r:id="rId4"/>
    <p:sldId id="284" r:id="rId5"/>
    <p:sldId id="285" r:id="rId6"/>
    <p:sldId id="286" r:id="rId7"/>
    <p:sldId id="287" r:id="rId8"/>
    <p:sldId id="320" r:id="rId9"/>
    <p:sldId id="289" r:id="rId10"/>
    <p:sldId id="324" r:id="rId11"/>
    <p:sldId id="325" r:id="rId12"/>
    <p:sldId id="293" r:id="rId13"/>
    <p:sldId id="294" r:id="rId14"/>
    <p:sldId id="295" r:id="rId15"/>
    <p:sldId id="296" r:id="rId16"/>
    <p:sldId id="297" r:id="rId17"/>
    <p:sldId id="321" r:id="rId18"/>
    <p:sldId id="298" r:id="rId19"/>
    <p:sldId id="299" r:id="rId20"/>
    <p:sldId id="318" r:id="rId21"/>
    <p:sldId id="302" r:id="rId22"/>
    <p:sldId id="303" r:id="rId23"/>
    <p:sldId id="304" r:id="rId24"/>
    <p:sldId id="306" r:id="rId25"/>
    <p:sldId id="328" r:id="rId26"/>
    <p:sldId id="322" r:id="rId27"/>
    <p:sldId id="323" r:id="rId28"/>
    <p:sldId id="307" r:id="rId29"/>
    <p:sldId id="308" r:id="rId30"/>
    <p:sldId id="309" r:id="rId31"/>
    <p:sldId id="310" r:id="rId32"/>
    <p:sldId id="327" r:id="rId33"/>
    <p:sldId id="311" r:id="rId34"/>
    <p:sldId id="312" r:id="rId35"/>
    <p:sldId id="313" r:id="rId36"/>
    <p:sldId id="314" r:id="rId37"/>
    <p:sldId id="277" r:id="rId38"/>
    <p:sldId id="329" r:id="rId39"/>
    <p:sldId id="274" r:id="rId40"/>
    <p:sldId id="282" r:id="rId41"/>
    <p:sldId id="330" r:id="rId42"/>
    <p:sldId id="280" r:id="rId43"/>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99CC99"/>
    <a:srgbClr val="CCFFCC"/>
    <a:srgbClr val="CCCCCC"/>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066" autoAdjust="0"/>
    <p:restoredTop sz="62754" autoAdjust="0"/>
  </p:normalViewPr>
  <p:slideViewPr>
    <p:cSldViewPr snapToGrid="0">
      <p:cViewPr varScale="1">
        <p:scale>
          <a:sx n="72" d="100"/>
          <a:sy n="72" d="100"/>
        </p:scale>
        <p:origin x="-1266" y="-102"/>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93" d="100"/>
          <a:sy n="93" d="100"/>
        </p:scale>
        <p:origin x="-1920" y="-11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ofs205_gideoni2.pptx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b="0" baseline="0" dirty="0" smtClean="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8119051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rtl="0"/>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latin typeface="Calibri"/>
            </a:endParaRPr>
          </a:p>
        </p:txBody>
      </p:sp>
      <p:sp>
        <p:nvSpPr>
          <p:cNvPr id="5" name="Date Placeholder 4"/>
          <p:cNvSpPr>
            <a:spLocks noGrp="1"/>
          </p:cNvSpPr>
          <p:nvPr>
            <p:ph type="dt" idx="11"/>
          </p:nvPr>
        </p:nvSpPr>
        <p:spPr/>
        <p:txBody>
          <a:bodyPr/>
          <a:lstStyle/>
          <a:p>
            <a:endParaRPr lang="en-US" dirty="0">
              <a:solidFill>
                <a:prstClr val="black"/>
              </a:solidFill>
              <a:latin typeface="Calibri"/>
            </a:endParaRPr>
          </a:p>
        </p:txBody>
      </p:sp>
      <p:sp>
        <p:nvSpPr>
          <p:cNvPr id="6" name="Footer Placeholder 5"/>
          <p:cNvSpPr>
            <a:spLocks noGrp="1"/>
          </p:cNvSpPr>
          <p:nvPr>
            <p:ph type="ftr" sz="quarter" idx="12"/>
          </p:nvPr>
        </p:nvSpPr>
        <p:spPr/>
        <p:txBody>
          <a:bodyPr/>
          <a:lstStyle/>
          <a:p>
            <a:endParaRPr lang="en-US" dirty="0" smtClean="0">
              <a:solidFill>
                <a:srgbClr val="000000"/>
              </a:solidFill>
              <a:latin typeface="Calibri"/>
            </a:endParaRPr>
          </a:p>
        </p:txBody>
      </p:sp>
      <p:sp>
        <p:nvSpPr>
          <p:cNvPr id="7" name="Slide Number Placeholder 6"/>
          <p:cNvSpPr>
            <a:spLocks noGrp="1"/>
          </p:cNvSpPr>
          <p:nvPr>
            <p:ph type="sldNum" sz="quarter" idx="13"/>
          </p:nvPr>
        </p:nvSpPr>
        <p:spPr/>
        <p:txBody>
          <a:bodyPr/>
          <a:lstStyle/>
          <a:p>
            <a:endParaRPr lang="en-US" dirty="0">
              <a:solidFill>
                <a:prstClr val="black"/>
              </a:solidFill>
              <a:latin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1"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solidFill>
                <a:prstClr val="black"/>
              </a:solidFill>
              <a:latin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lvl="1">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ln>
            <a:solidFill>
              <a:srgbClr val="000000"/>
            </a:solidFill>
            <a:miter lim="800000"/>
            <a:headEnd/>
            <a:tailEnd/>
          </a:ln>
          <a:extLst>
            <a:ext uri="{909E8E84-426E-40dd-AFC4-6F175D3DCCD1}">
              <a14:hiddenFill xmlns="" xmlns:a14="http://schemas.microsoft.com/office/drawing/2007/7/7/main">
                <a:solidFill>
                  <a:srgbClr xmlns:mc="http://schemas.openxmlformats.org/markup-compatibility/2006" val="FFFFFF" mc:Ignorable=""/>
                </a:solidFill>
              </a14:hiddenFill>
            </a:ext>
            <a:ext uri="{53640926-AAD7-44d8-BBD7-CCE9431645EC}">
              <a14:shadowObscured xmlns="" xmlns:a14="http://schemas.microsoft.com/office/drawing/2007/7/7/main" val="1"/>
            </a:ext>
          </a:extLst>
        </p:spPr>
      </p:sp>
      <p:sp>
        <p:nvSpPr>
          <p:cNvPr id="73731" name="Notes Placeholder 2"/>
          <p:cNvSpPr>
            <a:spLocks noGrp="1"/>
          </p:cNvSpPr>
          <p:nvPr>
            <p:ph type="body" idx="1"/>
          </p:nvPr>
        </p:nvSpPr>
        <p:spPr bwMode="auto">
          <a:extLst>
            <a:ext uri="{909E8E84-426E-40dd-AFC4-6F175D3DCCD1}">
              <a14:hiddenFill xmlns="" xmlns:a14="http://schemas.microsoft.com/office/drawing/2007/7/7/main">
                <a:solidFill>
                  <a:srgbClr xmlns:mc="http://schemas.openxmlformats.org/markup-compatibility/2006" val="FFFFFF" mc:Ignorable=""/>
                </a:solidFill>
              </a14:hiddenFill>
            </a:ext>
            <a:ext uri="{91240B29-F687-4f45-9708-019B960494DF}">
              <a14:hiddenLine xmlns="" xmlns:a14="http://schemas.microsoft.com/office/drawing/2007/7/7/main" w="9525">
                <a:solidFill>
                  <a:srgbClr xmlns:mc="http://schemas.openxmlformats.org/markup-compatibility/2006" val="000000" mc:Ignorable=""/>
                </a:solidFill>
                <a:miter lim="800000"/>
                <a:headEnd/>
                <a:tailEnd/>
              </a14:hiddenLine>
            </a:ext>
            <a:ext uri="{53640926-AAD7-44d8-BBD7-CCE9431645EC}">
              <a14:shadowObscured xmlns="" xmlns:a14="http://schemas.microsoft.com/office/drawing/2007/7/7/main" val="1"/>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73732" name="Slide Number Placeholder 3"/>
          <p:cNvSpPr>
            <a:spLocks noGrp="1"/>
          </p:cNvSpPr>
          <p:nvPr>
            <p:ph type="sldNum" sz="quarter" idx="5"/>
          </p:nvPr>
        </p:nvSpPr>
        <p:spPr bwMode="auto">
          <a:extLst>
            <a:ext uri="{909E8E84-426E-40dd-AFC4-6F175D3DCCD1}">
              <a14:hiddenFill xmlns="" xmlns:a14="http://schemas.microsoft.com/office/drawing/2007/7/7/main">
                <a:solidFill>
                  <a:srgbClr xmlns:mc="http://schemas.openxmlformats.org/markup-compatibility/2006" val="FFFFFF" mc:Ignorable=""/>
                </a:solidFill>
              </a14:hiddenFill>
            </a:ext>
            <a:ext uri="{91240B29-F687-4f45-9708-019B960494DF}">
              <a14:hiddenLine xmlns="" xmlns:a14="http://schemas.microsoft.com/office/drawing/2007/7/7/main" w="9525">
                <a:solidFill>
                  <a:srgbClr xmlns:mc="http://schemas.openxmlformats.org/markup-compatibility/2006" val="000000" mc:Ignorable=""/>
                </a:solidFill>
                <a:miter lim="800000"/>
                <a:headEnd/>
                <a:tailEnd/>
              </a14:hiddenLine>
            </a:ext>
            <a:ext uri="{53640926-AAD7-44d8-BBD7-CCE9431645EC}">
              <a14:shadowObscured xmlns="" xmlns:a14="http://schemas.microsoft.com/office/drawing/2007/7/7/main" val="1"/>
            </a:ext>
          </a:extLst>
        </p:spPr>
        <p:txBody>
          <a:bodyPr wrap="square" numCol="1" anchorCtr="0" compatLnSpc="1">
            <a:prstTxWarp prst="textNoShape">
              <a:avLst/>
            </a:prstTxWarp>
          </a:bodyPr>
          <a:lstStyle>
            <a:lvl1pPr>
              <a:defRPr>
                <a:solidFill>
                  <a:schemeClr val="tx1"/>
                </a:solidFill>
                <a:latin typeface="Segoe UI" pitchFamily="34" charset="0"/>
              </a:defRPr>
            </a:lvl1pPr>
            <a:lvl2pPr marL="742950" indent="-285750">
              <a:defRPr>
                <a:solidFill>
                  <a:schemeClr val="tx1"/>
                </a:solidFill>
                <a:latin typeface="Segoe UI" pitchFamily="34" charset="0"/>
              </a:defRPr>
            </a:lvl2pPr>
            <a:lvl3pPr marL="1143000" indent="-228600">
              <a:defRPr>
                <a:solidFill>
                  <a:schemeClr val="tx1"/>
                </a:solidFill>
                <a:latin typeface="Segoe UI" pitchFamily="34" charset="0"/>
              </a:defRPr>
            </a:lvl3pPr>
            <a:lvl4pPr marL="1600200" indent="-228600">
              <a:defRPr>
                <a:solidFill>
                  <a:schemeClr val="tx1"/>
                </a:solidFill>
                <a:latin typeface="Segoe UI" pitchFamily="34" charset="0"/>
              </a:defRPr>
            </a:lvl4pPr>
            <a:lvl5pPr marL="2057400" indent="-228600">
              <a:defRPr>
                <a:solidFill>
                  <a:schemeClr val="tx1"/>
                </a:solidFill>
                <a:latin typeface="Segoe UI" pitchFamily="34" charset="0"/>
              </a:defRPr>
            </a:lvl5pPr>
            <a:lvl6pPr marL="2514600" indent="-228600" defTabSz="912813" fontAlgn="base">
              <a:spcBef>
                <a:spcPct val="0"/>
              </a:spcBef>
              <a:spcAft>
                <a:spcPct val="0"/>
              </a:spcAft>
              <a:defRPr>
                <a:solidFill>
                  <a:schemeClr val="tx1"/>
                </a:solidFill>
                <a:latin typeface="Segoe UI" pitchFamily="34" charset="0"/>
              </a:defRPr>
            </a:lvl6pPr>
            <a:lvl7pPr marL="2971800" indent="-228600" defTabSz="912813" fontAlgn="base">
              <a:spcBef>
                <a:spcPct val="0"/>
              </a:spcBef>
              <a:spcAft>
                <a:spcPct val="0"/>
              </a:spcAft>
              <a:defRPr>
                <a:solidFill>
                  <a:schemeClr val="tx1"/>
                </a:solidFill>
                <a:latin typeface="Segoe UI" pitchFamily="34" charset="0"/>
              </a:defRPr>
            </a:lvl7pPr>
            <a:lvl8pPr marL="3429000" indent="-228600" defTabSz="912813" fontAlgn="base">
              <a:spcBef>
                <a:spcPct val="0"/>
              </a:spcBef>
              <a:spcAft>
                <a:spcPct val="0"/>
              </a:spcAft>
              <a:defRPr>
                <a:solidFill>
                  <a:schemeClr val="tx1"/>
                </a:solidFill>
                <a:latin typeface="Segoe UI" pitchFamily="34" charset="0"/>
              </a:defRPr>
            </a:lvl8pPr>
            <a:lvl9pPr marL="3886200" indent="-228600" defTabSz="912813" fontAlgn="base">
              <a:spcBef>
                <a:spcPct val="0"/>
              </a:spcBef>
              <a:spcAft>
                <a:spcPct val="0"/>
              </a:spcAft>
              <a:defRPr>
                <a:solidFill>
                  <a:schemeClr val="tx1"/>
                </a:solidFill>
                <a:latin typeface="Segoe UI" pitchFamily="34" charset="0"/>
              </a:defRPr>
            </a:lvl9pPr>
          </a:lstStyle>
          <a:p>
            <a:pPr defTabSz="912813" fontAlgn="base">
              <a:spcBef>
                <a:spcPct val="0"/>
              </a:spcBef>
              <a:spcAft>
                <a:spcPct val="0"/>
              </a:spcAft>
              <a:defRPr/>
            </a:pPr>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latin typeface="Calibri"/>
            </a:endParaRPr>
          </a:p>
        </p:txBody>
      </p:sp>
      <p:sp>
        <p:nvSpPr>
          <p:cNvPr id="5" name="Date Placeholder 4"/>
          <p:cNvSpPr>
            <a:spLocks noGrp="1"/>
          </p:cNvSpPr>
          <p:nvPr>
            <p:ph type="dt" idx="11"/>
          </p:nvPr>
        </p:nvSpPr>
        <p:spPr/>
        <p:txBody>
          <a:bodyPr/>
          <a:lstStyle/>
          <a:p>
            <a:endParaRPr lang="en-US" dirty="0">
              <a:solidFill>
                <a:prstClr val="black"/>
              </a:solidFill>
              <a:latin typeface="Calibri"/>
            </a:endParaRPr>
          </a:p>
        </p:txBody>
      </p:sp>
      <p:sp>
        <p:nvSpPr>
          <p:cNvPr id="6" name="Footer Placeholder 5"/>
          <p:cNvSpPr>
            <a:spLocks noGrp="1"/>
          </p:cNvSpPr>
          <p:nvPr>
            <p:ph type="ftr" sz="quarter" idx="12"/>
          </p:nvPr>
        </p:nvSpPr>
        <p:spPr/>
        <p:txBody>
          <a:bodyPr/>
          <a:lstStyle/>
          <a:p>
            <a:endParaRPr lang="en-US" dirty="0">
              <a:solidFill>
                <a:prstClr val="black"/>
              </a:solidFill>
              <a:latin typeface="Calibri"/>
            </a:endParaRPr>
          </a:p>
        </p:txBody>
      </p:sp>
      <p:sp>
        <p:nvSpPr>
          <p:cNvPr id="7" name="Slide Number Placeholder 6"/>
          <p:cNvSpPr>
            <a:spLocks noGrp="1"/>
          </p:cNvSpPr>
          <p:nvPr>
            <p:ph type="sldNum" sz="quarter" idx="13"/>
          </p:nvPr>
        </p:nvSpPr>
        <p:spPr/>
        <p:txBody>
          <a:bodyPr/>
          <a:lstStyle/>
          <a:p>
            <a:endParaRPr lang="en-US" dirty="0">
              <a:solidFill>
                <a:prstClr val="black"/>
              </a:solidFill>
              <a:latin typeface="Calibri"/>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solidFill>
                <a:srgbClr val="EEECE1"/>
              </a:solidFill>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7"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notesSlide" Target="../notesSlides/notesSlide11.xml"/><Relationship Id="rId7" Type="http://schemas.openxmlformats.org/officeDocument/2006/relationships/image" Target="../media/image20.png"/><Relationship Id="rId2" Type="http://schemas.openxmlformats.org/officeDocument/2006/relationships/slideLayout" Target="../slideLayouts/slideLayout7.xml"/><Relationship Id="rId1" Type="http://schemas.openxmlformats.org/officeDocument/2006/relationships/tags" Target="../tags/tag8.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jpeg"/><Relationship Id="rId9"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31.png"/><Relationship Id="rId7"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image" Target="../media/image34.png"/><Relationship Id="rId5" Type="http://schemas.openxmlformats.org/officeDocument/2006/relationships/image" Target="../media/image33.png"/><Relationship Id="rId10" Type="http://schemas.openxmlformats.org/officeDocument/2006/relationships/image" Target="../media/image20.png"/><Relationship Id="rId4" Type="http://schemas.openxmlformats.org/officeDocument/2006/relationships/image" Target="../media/image32.png"/><Relationship Id="rId9"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xml"/><Relationship Id="rId1" Type="http://schemas.openxmlformats.org/officeDocument/2006/relationships/tags" Target="../tags/tag9.xml"/></Relationships>
</file>

<file path=ppt/slides/_rels/slide22.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19.png"/><Relationship Id="rId3" Type="http://schemas.openxmlformats.org/officeDocument/2006/relationships/notesSlide" Target="../notesSlides/notesSlide22.xml"/><Relationship Id="rId7" Type="http://schemas.openxmlformats.org/officeDocument/2006/relationships/image" Target="../media/image37.png"/><Relationship Id="rId12" Type="http://schemas.openxmlformats.org/officeDocument/2006/relationships/image" Target="../media/image18.png"/><Relationship Id="rId2" Type="http://schemas.openxmlformats.org/officeDocument/2006/relationships/slideLayout" Target="../slideLayouts/slideLayout4.xml"/><Relationship Id="rId1" Type="http://schemas.openxmlformats.org/officeDocument/2006/relationships/tags" Target="../tags/tag10.xml"/><Relationship Id="rId6" Type="http://schemas.openxmlformats.org/officeDocument/2006/relationships/image" Target="../media/image36.png"/><Relationship Id="rId11" Type="http://schemas.openxmlformats.org/officeDocument/2006/relationships/image" Target="../media/image17.png"/><Relationship Id="rId5" Type="http://schemas.openxmlformats.org/officeDocument/2006/relationships/image" Target="../media/image35.png"/><Relationship Id="rId15" Type="http://schemas.openxmlformats.org/officeDocument/2006/relationships/image" Target="../media/image21.png"/><Relationship Id="rId10" Type="http://schemas.openxmlformats.org/officeDocument/2006/relationships/image" Target="../media/image39.png"/><Relationship Id="rId4" Type="http://schemas.openxmlformats.org/officeDocument/2006/relationships/image" Target="../media/image9.png"/><Relationship Id="rId9" Type="http://schemas.openxmlformats.org/officeDocument/2006/relationships/image" Target="../media/image31.png"/><Relationship Id="rId14" Type="http://schemas.openxmlformats.org/officeDocument/2006/relationships/image" Target="../media/image20.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notesSlide" Target="../notesSlides/notesSlide25.xml"/><Relationship Id="rId1" Type="http://schemas.openxmlformats.org/officeDocument/2006/relationships/slideLayout" Target="../slideLayouts/slideLayout4.xml"/><Relationship Id="rId6" Type="http://schemas.openxmlformats.org/officeDocument/2006/relationships/image" Target="../media/image43.png"/><Relationship Id="rId5" Type="http://schemas.openxmlformats.org/officeDocument/2006/relationships/image" Target="../media/image42.png"/><Relationship Id="rId10" Type="http://schemas.openxmlformats.org/officeDocument/2006/relationships/image" Target="../media/image47.png"/><Relationship Id="rId4" Type="http://schemas.openxmlformats.org/officeDocument/2006/relationships/image" Target="../media/image41.png"/><Relationship Id="rId9" Type="http://schemas.openxmlformats.org/officeDocument/2006/relationships/image" Target="../media/image46.png"/></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1.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tags" Target="../tags/tag11.xml"/><Relationship Id="rId5" Type="http://schemas.openxmlformats.org/officeDocument/2006/relationships/image" Target="../media/image49.png"/><Relationship Id="rId4" Type="http://schemas.openxmlformats.org/officeDocument/2006/relationships/image" Target="../media/image48.png"/></Relationships>
</file>

<file path=ppt/slides/_rels/slide29.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29.xml"/><Relationship Id="rId1" Type="http://schemas.openxmlformats.org/officeDocument/2006/relationships/slideLayout" Target="../slideLayouts/slideLayout4.xml"/><Relationship Id="rId5" Type="http://schemas.openxmlformats.org/officeDocument/2006/relationships/image" Target="../media/image52.jpeg"/><Relationship Id="rId4" Type="http://schemas.openxmlformats.org/officeDocument/2006/relationships/image" Target="../media/image51.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slideLayout" Target="../slideLayouts/slideLayout7.xml"/><Relationship Id="rId7" Type="http://schemas.openxmlformats.org/officeDocument/2006/relationships/image" Target="../media/image13.jpe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3.png"/><Relationship Id="rId11" Type="http://schemas.openxmlformats.org/officeDocument/2006/relationships/image" Target="../media/image12.png"/><Relationship Id="rId5" Type="http://schemas.openxmlformats.org/officeDocument/2006/relationships/image" Target="../media/image2.png"/><Relationship Id="rId10" Type="http://schemas.openxmlformats.org/officeDocument/2006/relationships/image" Target="../media/image11.png"/><Relationship Id="rId4" Type="http://schemas.openxmlformats.org/officeDocument/2006/relationships/notesSlide" Target="../notesSlides/notesSlide35.xml"/><Relationship Id="rId9" Type="http://schemas.openxmlformats.org/officeDocument/2006/relationships/image" Target="../media/image14.gif"/></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37.xml"/><Relationship Id="rId1" Type="http://schemas.openxmlformats.org/officeDocument/2006/relationships/slideLayout" Target="../slideLayouts/slideLayout7.xml"/><Relationship Id="rId5" Type="http://schemas.openxmlformats.org/officeDocument/2006/relationships/image" Target="../media/image56.jpeg"/><Relationship Id="rId4" Type="http://schemas.openxmlformats.org/officeDocument/2006/relationships/image" Target="../media/image55.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57.png"/><Relationship Id="rId7" Type="http://schemas.openxmlformats.org/officeDocument/2006/relationships/image" Target="../media/image59.pn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58.png"/><Relationship Id="rId11" Type="http://schemas.openxmlformats.org/officeDocument/2006/relationships/image" Target="../media/image61.png"/><Relationship Id="rId5" Type="http://schemas.openxmlformats.org/officeDocument/2006/relationships/hyperlink" Target="http://microsoft.com/technet" TargetMode="External"/><Relationship Id="rId10" Type="http://schemas.openxmlformats.org/officeDocument/2006/relationships/image" Target="../media/image60.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4.xml"/><Relationship Id="rId7" Type="http://schemas.openxmlformats.org/officeDocument/2006/relationships/image" Target="../media/image10.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9.png"/><Relationship Id="rId5" Type="http://schemas.openxmlformats.org/officeDocument/2006/relationships/notesSlide" Target="../notesSlides/notesSlide7.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2.png"/></Relationships>
</file>

<file path=ppt/slides/_rels/slide8.xml.rels><?xml version="1.0" encoding="UTF-8" standalone="yes"?>
<Relationships xmlns="http://schemas.openxmlformats.org/package/2006/relationships"><Relationship Id="rId8" Type="http://schemas.openxmlformats.org/officeDocument/2006/relationships/image" Target="../media/image14.gif"/><Relationship Id="rId3" Type="http://schemas.openxmlformats.org/officeDocument/2006/relationships/slideLayout" Target="../slideLayouts/slideLayout4.xml"/><Relationship Id="rId7" Type="http://schemas.openxmlformats.org/officeDocument/2006/relationships/image" Target="../media/image10.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13.jpeg"/><Relationship Id="rId5" Type="http://schemas.openxmlformats.org/officeDocument/2006/relationships/image" Target="../media/image9.png"/><Relationship Id="rId10" Type="http://schemas.openxmlformats.org/officeDocument/2006/relationships/image" Target="../media/image12.png"/><Relationship Id="rId4" Type="http://schemas.openxmlformats.org/officeDocument/2006/relationships/notesSlide" Target="../notesSlides/notesSlide8.xml"/><Relationship Id="rId9"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7.xml"/><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4"/>
          <p:cNvGrpSpPr/>
          <p:nvPr/>
        </p:nvGrpSpPr>
        <p:grpSpPr>
          <a:xfrm>
            <a:off x="2251993" y="3251199"/>
            <a:ext cx="6513512" cy="2089015"/>
            <a:chOff x="380998" y="998945"/>
            <a:chExt cx="3810002" cy="2417106"/>
          </a:xfrm>
        </p:grpSpPr>
        <p:sp>
          <p:nvSpPr>
            <p:cNvPr id="56" name="Rounded Rectangle 55"/>
            <p:cNvSpPr/>
            <p:nvPr/>
          </p:nvSpPr>
          <p:spPr>
            <a:xfrm flipV="1">
              <a:off x="381000" y="1143000"/>
              <a:ext cx="3810000" cy="2273051"/>
            </a:xfrm>
            <a:prstGeom prst="roundRect">
              <a:avLst>
                <a:gd name="adj" fmla="val 6379"/>
              </a:avLst>
            </a:prstGeom>
            <a:gradFill>
              <a:gsLst>
                <a:gs pos="0">
                  <a:schemeClr val="tx1">
                    <a:lumMod val="95000"/>
                    <a:alpha val="7000"/>
                  </a:schemeClr>
                </a:gs>
                <a:gs pos="100000">
                  <a:schemeClr val="tx1">
                    <a:alpha val="21000"/>
                  </a:schemeClr>
                </a:gs>
                <a:gs pos="100000">
                  <a:schemeClr val="tx1">
                    <a:alpha val="94000"/>
                  </a:schemeClr>
                </a:gs>
              </a:gsLst>
              <a:lin ang="5400000" scaled="0"/>
            </a:gradFill>
            <a:ln>
              <a:noFill/>
            </a:ln>
            <a:effectLst>
              <a:outerShdw blurRad="50800" dist="38100" dir="5400000" algn="t" rotWithShape="0">
                <a:prstClr val="black">
                  <a:alpha val="40000"/>
                </a:prstClr>
              </a:outerShdw>
              <a:reflection blurRad="6350" stA="52000" endA="300" endPos="35000" dir="5400000" sy="-100000" algn="bl" rotWithShape="0"/>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0" tIns="548640" rtlCol="0" anchor="t"/>
            <a:lstStyle/>
            <a:p>
              <a:pPr algn="l" rtl="0">
                <a:spcAft>
                  <a:spcPts val="600"/>
                </a:spcAft>
                <a:buClr>
                  <a:srgbClr val="A00E18"/>
                </a:buClr>
              </a:pPr>
              <a:endParaRPr lang="en-US" kern="1200" dirty="0">
                <a:solidFill>
                  <a:srgbClr val="FFFFFF"/>
                </a:solidFill>
                <a:latin typeface="Segoe"/>
                <a:ea typeface="+mn-ea"/>
                <a:cs typeface="+mn-cs"/>
              </a:endParaRPr>
            </a:p>
          </p:txBody>
        </p:sp>
        <p:sp>
          <p:nvSpPr>
            <p:cNvPr id="58" name="Round Same Side Corner Rectangle 57"/>
            <p:cNvSpPr/>
            <p:nvPr/>
          </p:nvSpPr>
          <p:spPr>
            <a:xfrm rot="10800000" flipV="1">
              <a:off x="380998" y="1066800"/>
              <a:ext cx="3809999" cy="435428"/>
            </a:xfrm>
            <a:prstGeom prst="round2SameRect">
              <a:avLst>
                <a:gd name="adj1" fmla="val 26861"/>
                <a:gd name="adj2" fmla="val 0"/>
              </a:avLst>
            </a:prstGeom>
            <a:gradFill>
              <a:gsLst>
                <a:gs pos="0">
                  <a:schemeClr val="bg1">
                    <a:lumMod val="75000"/>
                    <a:lumOff val="25000"/>
                  </a:schemeClr>
                </a:gs>
                <a:gs pos="100000">
                  <a:schemeClr val="bg1">
                    <a:lumMod val="95000"/>
                    <a:lumOff val="5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srgbClr val="FFFFFF"/>
                </a:solidFill>
                <a:latin typeface="Segoe"/>
                <a:ea typeface="+mn-ea"/>
                <a:cs typeface="+mn-cs"/>
              </a:endParaRPr>
            </a:p>
          </p:txBody>
        </p:sp>
        <p:sp>
          <p:nvSpPr>
            <p:cNvPr id="59" name="TextBox 58"/>
            <p:cNvSpPr txBox="1"/>
            <p:nvPr/>
          </p:nvSpPr>
          <p:spPr>
            <a:xfrm>
              <a:off x="1054666" y="998945"/>
              <a:ext cx="2560569" cy="462949"/>
            </a:xfrm>
            <a:prstGeom prst="rect">
              <a:avLst/>
            </a:prstGeom>
            <a:noFill/>
            <a:effectLst>
              <a:outerShdw blurRad="50800" dist="38100" dir="5400000" algn="t" rotWithShape="0">
                <a:prstClr val="black">
                  <a:alpha val="40000"/>
                </a:prstClr>
              </a:outerShdw>
            </a:effectLst>
          </p:spPr>
          <p:txBody>
            <a:bodyPr wrap="square" rtlCol="0">
              <a:spAutoFit/>
            </a:bodyPr>
            <a:lstStyle/>
            <a:p>
              <a:pPr algn="ctr" rtl="0"/>
              <a:r>
                <a:rPr lang="en-US" sz="2000" b="1" kern="1200" dirty="0" smtClean="0">
                  <a:solidFill>
                    <a:srgbClr val="FFFFFF"/>
                  </a:solidFill>
                  <a:latin typeface="+mj-lt"/>
                  <a:ea typeface="+mn-ea"/>
                  <a:cs typeface="+mn-cs"/>
                </a:rPr>
                <a:t>SharePoint</a:t>
              </a:r>
              <a:endParaRPr lang="en-US" sz="2000" b="1" kern="1200" dirty="0">
                <a:solidFill>
                  <a:srgbClr val="FFFFFF"/>
                </a:solidFill>
                <a:latin typeface="+mj-lt"/>
                <a:ea typeface="+mn-ea"/>
                <a:cs typeface="+mn-cs"/>
              </a:endParaRPr>
            </a:p>
          </p:txBody>
        </p:sp>
      </p:grpSp>
      <p:grpSp>
        <p:nvGrpSpPr>
          <p:cNvPr id="3" name="Group 45"/>
          <p:cNvGrpSpPr/>
          <p:nvPr/>
        </p:nvGrpSpPr>
        <p:grpSpPr>
          <a:xfrm>
            <a:off x="409125" y="3215006"/>
            <a:ext cx="1777688" cy="2125210"/>
            <a:chOff x="380997" y="1055294"/>
            <a:chExt cx="3810003" cy="2360757"/>
          </a:xfrm>
        </p:grpSpPr>
        <p:sp>
          <p:nvSpPr>
            <p:cNvPr id="47" name="Rounded Rectangle 46"/>
            <p:cNvSpPr/>
            <p:nvPr/>
          </p:nvSpPr>
          <p:spPr>
            <a:xfrm flipV="1">
              <a:off x="381000" y="1143000"/>
              <a:ext cx="3810000" cy="2273051"/>
            </a:xfrm>
            <a:prstGeom prst="roundRect">
              <a:avLst>
                <a:gd name="adj" fmla="val 6379"/>
              </a:avLst>
            </a:prstGeom>
            <a:gradFill>
              <a:gsLst>
                <a:gs pos="0">
                  <a:schemeClr val="tx1">
                    <a:lumMod val="95000"/>
                    <a:alpha val="7000"/>
                  </a:schemeClr>
                </a:gs>
                <a:gs pos="100000">
                  <a:schemeClr val="tx1">
                    <a:alpha val="21000"/>
                  </a:schemeClr>
                </a:gs>
                <a:gs pos="100000">
                  <a:schemeClr val="tx1">
                    <a:alpha val="94000"/>
                  </a:schemeClr>
                </a:gs>
              </a:gsLst>
              <a:lin ang="5400000" scaled="0"/>
            </a:gradFill>
            <a:ln>
              <a:noFill/>
            </a:ln>
            <a:effectLst>
              <a:outerShdw blurRad="50800" dist="38100" dir="5400000" algn="t" rotWithShape="0">
                <a:prstClr val="black">
                  <a:alpha val="40000"/>
                </a:prstClr>
              </a:outerShdw>
              <a:reflection blurRad="6350" stA="52000" endA="300" endPos="35000" dir="5400000" sy="-100000" algn="bl" rotWithShape="0"/>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0" tIns="548640" rtlCol="0" anchor="t"/>
            <a:lstStyle/>
            <a:p>
              <a:pPr algn="l" rtl="0">
                <a:spcAft>
                  <a:spcPts val="600"/>
                </a:spcAft>
                <a:buClr>
                  <a:srgbClr val="A00E18"/>
                </a:buClr>
              </a:pPr>
              <a:endParaRPr lang="en-US" kern="1200" dirty="0">
                <a:solidFill>
                  <a:srgbClr val="FFFFFF"/>
                </a:solidFill>
                <a:latin typeface="Segoe"/>
                <a:ea typeface="+mn-ea"/>
                <a:cs typeface="+mn-cs"/>
              </a:endParaRPr>
            </a:p>
          </p:txBody>
        </p:sp>
        <p:sp>
          <p:nvSpPr>
            <p:cNvPr id="48" name="Round Same Side Corner Rectangle 47"/>
            <p:cNvSpPr/>
            <p:nvPr/>
          </p:nvSpPr>
          <p:spPr>
            <a:xfrm rot="10800000" flipV="1">
              <a:off x="380997" y="1066800"/>
              <a:ext cx="3809999" cy="804114"/>
            </a:xfrm>
            <a:prstGeom prst="round2SameRect">
              <a:avLst>
                <a:gd name="adj1" fmla="val 26861"/>
                <a:gd name="adj2" fmla="val 0"/>
              </a:avLst>
            </a:prstGeom>
            <a:gradFill>
              <a:gsLst>
                <a:gs pos="0">
                  <a:schemeClr val="bg1">
                    <a:lumMod val="75000"/>
                    <a:lumOff val="25000"/>
                  </a:schemeClr>
                </a:gs>
                <a:gs pos="100000">
                  <a:schemeClr val="bg1">
                    <a:lumMod val="95000"/>
                    <a:lumOff val="5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srgbClr val="FFFFFF"/>
                </a:solidFill>
                <a:latin typeface="Segoe"/>
                <a:ea typeface="+mn-ea"/>
                <a:cs typeface="+mn-cs"/>
              </a:endParaRPr>
            </a:p>
          </p:txBody>
        </p:sp>
        <p:sp>
          <p:nvSpPr>
            <p:cNvPr id="49" name="TextBox 48"/>
            <p:cNvSpPr txBox="1"/>
            <p:nvPr/>
          </p:nvSpPr>
          <p:spPr>
            <a:xfrm>
              <a:off x="1054666" y="1055294"/>
              <a:ext cx="2560569" cy="462949"/>
            </a:xfrm>
            <a:prstGeom prst="rect">
              <a:avLst/>
            </a:prstGeom>
            <a:noFill/>
            <a:effectLst>
              <a:outerShdw blurRad="50800" dist="38100" dir="5400000" algn="t" rotWithShape="0">
                <a:prstClr val="black">
                  <a:alpha val="40000"/>
                </a:prstClr>
              </a:outerShdw>
            </a:effectLst>
          </p:spPr>
          <p:txBody>
            <a:bodyPr wrap="square" rtlCol="0">
              <a:spAutoFit/>
            </a:bodyPr>
            <a:lstStyle/>
            <a:p>
              <a:pPr algn="ctr" rtl="0"/>
              <a:r>
                <a:rPr lang="en-US" sz="2000" b="1" dirty="0" smtClean="0">
                  <a:solidFill>
                    <a:srgbClr val="FFFFFF"/>
                  </a:solidFill>
                  <a:latin typeface="+mj-lt"/>
                </a:rPr>
                <a:t>Design Tools</a:t>
              </a:r>
              <a:endParaRPr lang="en-US" sz="2000" b="1" kern="1200" dirty="0">
                <a:solidFill>
                  <a:srgbClr val="FFFFFF"/>
                </a:solidFill>
                <a:latin typeface="+mj-lt"/>
                <a:ea typeface="+mn-ea"/>
                <a:cs typeface="+mn-cs"/>
              </a:endParaRPr>
            </a:p>
          </p:txBody>
        </p:sp>
      </p:grpSp>
      <p:grpSp>
        <p:nvGrpSpPr>
          <p:cNvPr id="4" name="Group 37"/>
          <p:cNvGrpSpPr/>
          <p:nvPr/>
        </p:nvGrpSpPr>
        <p:grpSpPr>
          <a:xfrm>
            <a:off x="2237613" y="1174690"/>
            <a:ext cx="6513512" cy="2040315"/>
            <a:chOff x="380998" y="1055294"/>
            <a:chExt cx="3810002" cy="2360757"/>
          </a:xfrm>
        </p:grpSpPr>
        <p:sp>
          <p:nvSpPr>
            <p:cNvPr id="39" name="Rounded Rectangle 38"/>
            <p:cNvSpPr/>
            <p:nvPr/>
          </p:nvSpPr>
          <p:spPr>
            <a:xfrm flipV="1">
              <a:off x="381000" y="1143000"/>
              <a:ext cx="3810000" cy="2273051"/>
            </a:xfrm>
            <a:prstGeom prst="roundRect">
              <a:avLst>
                <a:gd name="adj" fmla="val 6379"/>
              </a:avLst>
            </a:prstGeom>
            <a:gradFill>
              <a:gsLst>
                <a:gs pos="0">
                  <a:schemeClr val="tx1">
                    <a:lumMod val="95000"/>
                    <a:alpha val="7000"/>
                  </a:schemeClr>
                </a:gs>
                <a:gs pos="100000">
                  <a:schemeClr val="tx1">
                    <a:alpha val="21000"/>
                  </a:schemeClr>
                </a:gs>
                <a:gs pos="100000">
                  <a:schemeClr val="tx1">
                    <a:alpha val="94000"/>
                  </a:schemeClr>
                </a:gs>
              </a:gsLst>
              <a:lin ang="5400000" scaled="0"/>
            </a:gradFill>
            <a:ln>
              <a:noFill/>
            </a:ln>
            <a:effectLst>
              <a:outerShdw blurRad="50800" dist="38100" dir="5400000" algn="t" rotWithShape="0">
                <a:prstClr val="black">
                  <a:alpha val="40000"/>
                </a:prstClr>
              </a:outerShdw>
              <a:reflection blurRad="6350" stA="52000" endA="300" endPos="35000" dir="5400000" sy="-100000" algn="bl" rotWithShape="0"/>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0" tIns="548640" rtlCol="0" anchor="t"/>
            <a:lstStyle/>
            <a:p>
              <a:pPr algn="l" rtl="0">
                <a:spcAft>
                  <a:spcPts val="600"/>
                </a:spcAft>
                <a:buClr>
                  <a:srgbClr val="A00E18"/>
                </a:buClr>
              </a:pPr>
              <a:endParaRPr lang="en-US" kern="1200" dirty="0">
                <a:solidFill>
                  <a:srgbClr val="FFFFFF"/>
                </a:solidFill>
                <a:latin typeface="Segoe"/>
                <a:ea typeface="+mn-ea"/>
                <a:cs typeface="+mn-cs"/>
              </a:endParaRPr>
            </a:p>
          </p:txBody>
        </p:sp>
        <p:sp>
          <p:nvSpPr>
            <p:cNvPr id="40" name="Round Same Side Corner Rectangle 39"/>
            <p:cNvSpPr/>
            <p:nvPr/>
          </p:nvSpPr>
          <p:spPr>
            <a:xfrm rot="10800000" flipV="1">
              <a:off x="380998" y="1066800"/>
              <a:ext cx="3809999" cy="435428"/>
            </a:xfrm>
            <a:prstGeom prst="round2SameRect">
              <a:avLst>
                <a:gd name="adj1" fmla="val 26861"/>
                <a:gd name="adj2" fmla="val 0"/>
              </a:avLst>
            </a:prstGeom>
            <a:gradFill>
              <a:gsLst>
                <a:gs pos="0">
                  <a:schemeClr val="bg1">
                    <a:lumMod val="75000"/>
                    <a:lumOff val="25000"/>
                  </a:schemeClr>
                </a:gs>
                <a:gs pos="100000">
                  <a:schemeClr val="bg1">
                    <a:lumMod val="95000"/>
                    <a:lumOff val="5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srgbClr val="FFFFFF"/>
                </a:solidFill>
                <a:latin typeface="Segoe"/>
                <a:ea typeface="+mn-ea"/>
                <a:cs typeface="+mn-cs"/>
              </a:endParaRPr>
            </a:p>
          </p:txBody>
        </p:sp>
        <p:sp>
          <p:nvSpPr>
            <p:cNvPr id="41" name="TextBox 40"/>
            <p:cNvSpPr txBox="1"/>
            <p:nvPr/>
          </p:nvSpPr>
          <p:spPr>
            <a:xfrm>
              <a:off x="1054666" y="1055294"/>
              <a:ext cx="2560569" cy="462949"/>
            </a:xfrm>
            <a:prstGeom prst="rect">
              <a:avLst/>
            </a:prstGeom>
            <a:noFill/>
            <a:effectLst>
              <a:outerShdw blurRad="50800" dist="38100" dir="5400000" algn="t" rotWithShape="0">
                <a:prstClr val="black">
                  <a:alpha val="40000"/>
                </a:prstClr>
              </a:outerShdw>
            </a:effectLst>
          </p:spPr>
          <p:txBody>
            <a:bodyPr wrap="square" rtlCol="0">
              <a:spAutoFit/>
            </a:bodyPr>
            <a:lstStyle/>
            <a:p>
              <a:pPr algn="ctr" rtl="0"/>
              <a:r>
                <a:rPr lang="en-US" sz="2000" b="1" kern="1200" dirty="0" smtClean="0">
                  <a:solidFill>
                    <a:srgbClr val="FFFFFF"/>
                  </a:solidFill>
                  <a:latin typeface="+mj-lt"/>
                  <a:ea typeface="+mn-ea"/>
                  <a:cs typeface="+mn-cs"/>
                </a:rPr>
                <a:t>Office Applications</a:t>
              </a:r>
              <a:endParaRPr lang="en-US" sz="2000" b="1" kern="1200" dirty="0">
                <a:solidFill>
                  <a:srgbClr val="FFFFFF"/>
                </a:solidFill>
                <a:latin typeface="+mj-lt"/>
                <a:ea typeface="+mn-ea"/>
                <a:cs typeface="+mn-cs"/>
              </a:endParaRPr>
            </a:p>
          </p:txBody>
        </p:sp>
      </p:grpSp>
      <p:sp>
        <p:nvSpPr>
          <p:cNvPr id="53" name="Rectangle 52"/>
          <p:cNvSpPr/>
          <p:nvPr/>
        </p:nvSpPr>
        <p:spPr bwMode="auto">
          <a:xfrm>
            <a:off x="0" y="3800475"/>
            <a:ext cx="9144000" cy="3057525"/>
          </a:xfrm>
          <a:prstGeom prst="rect">
            <a:avLst/>
          </a:prstGeom>
          <a:gradFill>
            <a:gsLst>
              <a:gs pos="0">
                <a:schemeClr val="bg1"/>
              </a:gs>
              <a:gs pos="72000">
                <a:schemeClr val="bg1">
                  <a:alpha val="0"/>
                </a:schemeClr>
              </a:gs>
              <a:gs pos="100000">
                <a:schemeClr val="bg1">
                  <a:alpha val="0"/>
                </a:schemeClr>
              </a:gs>
            </a:gsLst>
          </a:gra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baseline="-25000" dirty="0" smtClean="0">
              <a:gradFill>
                <a:gsLst>
                  <a:gs pos="0">
                    <a:srgbClr val="FFFFFF"/>
                  </a:gs>
                  <a:gs pos="100000">
                    <a:srgbClr val="FFFFFF"/>
                  </a:gs>
                </a:gsLst>
                <a:lin ang="5400000" scaled="0"/>
              </a:gradFill>
            </a:endParaRPr>
          </a:p>
        </p:txBody>
      </p:sp>
      <p:sp>
        <p:nvSpPr>
          <p:cNvPr id="76" name="Rounded Rectangle 75"/>
          <p:cNvSpPr/>
          <p:nvPr/>
        </p:nvSpPr>
        <p:spPr bwMode="auto">
          <a:xfrm>
            <a:off x="2321401" y="2702950"/>
            <a:ext cx="6345936" cy="274320"/>
          </a:xfrm>
          <a:prstGeom prst="roundRect">
            <a:avLst/>
          </a:prstGeom>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gradFill>
                  <a:gsLst>
                    <a:gs pos="0">
                      <a:srgbClr val="FFFFFF"/>
                    </a:gs>
                    <a:gs pos="100000">
                      <a:srgbClr val="FFFFFF"/>
                    </a:gs>
                  </a:gsLst>
                  <a:lin ang="5400000" scaled="0"/>
                </a:gradFill>
              </a:rPr>
              <a:t>BCS Client</a:t>
            </a:r>
          </a:p>
        </p:txBody>
      </p:sp>
      <p:sp>
        <p:nvSpPr>
          <p:cNvPr id="77" name="Rounded Rectangle 76"/>
          <p:cNvSpPr/>
          <p:nvPr/>
        </p:nvSpPr>
        <p:spPr bwMode="auto">
          <a:xfrm>
            <a:off x="2297939" y="4983018"/>
            <a:ext cx="6346824" cy="228600"/>
          </a:xfrm>
          <a:prstGeom prst="roundRect">
            <a:avLst/>
          </a:prstGeom>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gradFill>
                  <a:gsLst>
                    <a:gs pos="0">
                      <a:srgbClr val="FFFFFF"/>
                    </a:gs>
                    <a:gs pos="100000">
                      <a:srgbClr val="FFFFFF"/>
                    </a:gs>
                  </a:gsLst>
                  <a:lin ang="5400000" scaled="0"/>
                </a:gradFill>
              </a:rPr>
              <a:t>Business Data Connectivity</a:t>
            </a:r>
          </a:p>
        </p:txBody>
      </p:sp>
      <p:sp>
        <p:nvSpPr>
          <p:cNvPr id="78" name="Rounded Rectangle 77"/>
          <p:cNvSpPr/>
          <p:nvPr/>
        </p:nvSpPr>
        <p:spPr bwMode="auto">
          <a:xfrm>
            <a:off x="2297939" y="4677083"/>
            <a:ext cx="6346824" cy="228600"/>
          </a:xfrm>
          <a:prstGeom prst="roundRect">
            <a:avLst/>
          </a:prstGeom>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gradFill>
                  <a:gsLst>
                    <a:gs pos="0">
                      <a:srgbClr val="FFFFFF"/>
                    </a:gs>
                    <a:gs pos="100000">
                      <a:srgbClr val="FFFFFF"/>
                    </a:gs>
                  </a:gsLst>
                  <a:lin ang="5400000" scaled="0"/>
                </a:gradFill>
              </a:rPr>
              <a:t>External Content Type Repository</a:t>
            </a:r>
          </a:p>
        </p:txBody>
      </p:sp>
      <p:sp>
        <p:nvSpPr>
          <p:cNvPr id="79" name="Rounded Rectangle 78"/>
          <p:cNvSpPr/>
          <p:nvPr/>
        </p:nvSpPr>
        <p:spPr bwMode="auto">
          <a:xfrm>
            <a:off x="2297937" y="4371149"/>
            <a:ext cx="6346825" cy="228600"/>
          </a:xfrm>
          <a:prstGeom prst="roundRect">
            <a:avLst/>
          </a:prstGeom>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gradFill>
                  <a:gsLst>
                    <a:gs pos="0">
                      <a:srgbClr val="FFFFFF"/>
                    </a:gs>
                    <a:gs pos="100000">
                      <a:srgbClr val="FFFFFF"/>
                    </a:gs>
                  </a:gsLst>
                  <a:lin ang="5400000" scaled="0"/>
                </a:gradFill>
              </a:rPr>
              <a:t>External Lists</a:t>
            </a:r>
          </a:p>
        </p:txBody>
      </p:sp>
      <p:sp>
        <p:nvSpPr>
          <p:cNvPr id="81" name="Rounded Rectangle 80"/>
          <p:cNvSpPr/>
          <p:nvPr/>
        </p:nvSpPr>
        <p:spPr bwMode="auto">
          <a:xfrm>
            <a:off x="2296988" y="3731404"/>
            <a:ext cx="1188720" cy="562410"/>
          </a:xfrm>
          <a:prstGeom prst="roundRect">
            <a:avLst/>
          </a:prstGeom>
          <a:gradFill>
            <a:gsLst>
              <a:gs pos="0">
                <a:schemeClr val="accent3"/>
              </a:gs>
              <a:gs pos="50000">
                <a:schemeClr val="accent3"/>
              </a:gs>
              <a:gs pos="100000">
                <a:schemeClr val="accent3"/>
              </a:gs>
            </a:gsLst>
            <a:lin ang="5400000" scaled="0"/>
          </a:gradFill>
          <a:ln w="12700">
            <a:gradFill>
              <a:gsLst>
                <a:gs pos="0">
                  <a:schemeClr val="accent3">
                    <a:lumMod val="75000"/>
                  </a:schemeClr>
                </a:gs>
                <a:gs pos="50000">
                  <a:schemeClr val="tx1">
                    <a:alpha val="25000"/>
                  </a:schemeClr>
                </a:gs>
                <a:gs pos="100000">
                  <a:schemeClr val="accent1">
                    <a:tint val="23500"/>
                    <a:satMod val="160000"/>
                    <a:alpha val="0"/>
                  </a:schemeClr>
                </a:gs>
              </a:gsLst>
              <a:lin ang="5400000" scaled="0"/>
            </a:gradFill>
          </a:ln>
          <a:effectLst>
            <a:outerShdw blurRad="50800" dist="38100" dir="2700000" algn="tl" rotWithShape="0">
              <a:prstClr val="black">
                <a:alpha val="40000"/>
              </a:prstClr>
            </a:outerShdw>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vert="horz" wrap="square" lIns="91436" tIns="45718" rIns="91436" bIns="45718" numCol="1" rtlCol="0" anchor="ctr" anchorCtr="0" compatLnSpc="1">
            <a:prstTxWarp prst="textNoShape">
              <a:avLst/>
            </a:prstTxWarp>
          </a:bodyPr>
          <a:lstStyle/>
          <a:p>
            <a:pPr algn="ctr" defTabSz="914099"/>
            <a:r>
              <a:rPr lang="en-US" sz="1200" dirty="0" smtClean="0">
                <a:gradFill>
                  <a:gsLst>
                    <a:gs pos="0">
                      <a:srgbClr val="FFFFFF"/>
                    </a:gs>
                    <a:gs pos="100000">
                      <a:srgbClr val="FFFFFF"/>
                    </a:gs>
                  </a:gsLst>
                  <a:lin ang="5400000" scaled="0"/>
                </a:gradFill>
              </a:rPr>
              <a:t>Dev Platform</a:t>
            </a:r>
          </a:p>
        </p:txBody>
      </p:sp>
      <p:sp>
        <p:nvSpPr>
          <p:cNvPr id="82" name="Rounded Rectangle 81"/>
          <p:cNvSpPr/>
          <p:nvPr/>
        </p:nvSpPr>
        <p:spPr bwMode="auto">
          <a:xfrm>
            <a:off x="7431186" y="3731404"/>
            <a:ext cx="1196434" cy="562410"/>
          </a:xfrm>
          <a:prstGeom prst="roundRect">
            <a:avLst/>
          </a:prstGeom>
          <a:gradFill>
            <a:gsLst>
              <a:gs pos="0">
                <a:schemeClr val="accent3"/>
              </a:gs>
              <a:gs pos="50000">
                <a:schemeClr val="accent3"/>
              </a:gs>
              <a:gs pos="100000">
                <a:schemeClr val="accent3"/>
              </a:gs>
            </a:gsLst>
            <a:lin ang="5400000" scaled="0"/>
          </a:gradFill>
          <a:ln w="12700">
            <a:gradFill>
              <a:gsLst>
                <a:gs pos="0">
                  <a:schemeClr val="accent3">
                    <a:lumMod val="75000"/>
                  </a:schemeClr>
                </a:gs>
                <a:gs pos="50000">
                  <a:schemeClr val="tx1">
                    <a:alpha val="25000"/>
                  </a:schemeClr>
                </a:gs>
                <a:gs pos="100000">
                  <a:schemeClr val="accent1">
                    <a:tint val="23500"/>
                    <a:satMod val="160000"/>
                    <a:alpha val="0"/>
                  </a:schemeClr>
                </a:gs>
              </a:gsLst>
              <a:lin ang="5400000" scaled="0"/>
            </a:gradFill>
          </a:ln>
          <a:effectLst>
            <a:outerShdw blurRad="50800" dist="38100" dir="2700000" algn="tl" rotWithShape="0">
              <a:prstClr val="black">
                <a:alpha val="40000"/>
              </a:prstClr>
            </a:outerShdw>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vert="horz" wrap="square" lIns="91436" tIns="45718" rIns="91436" bIns="45718" numCol="1" rtlCol="0" anchor="ctr" anchorCtr="0" compatLnSpc="1">
            <a:prstTxWarp prst="textNoShape">
              <a:avLst/>
            </a:prstTxWarp>
          </a:bodyPr>
          <a:lstStyle/>
          <a:p>
            <a:pPr algn="ctr" defTabSz="914099"/>
            <a:r>
              <a:rPr lang="en-US" sz="1200" dirty="0" smtClean="0">
                <a:gradFill>
                  <a:gsLst>
                    <a:gs pos="0">
                      <a:srgbClr val="FFFFFF"/>
                    </a:gs>
                    <a:gs pos="100000">
                      <a:srgbClr val="FFFFFF"/>
                    </a:gs>
                  </a:gsLst>
                  <a:lin ang="5400000" scaled="0"/>
                </a:gradFill>
              </a:rPr>
              <a:t>Enterprise Search</a:t>
            </a:r>
          </a:p>
        </p:txBody>
      </p:sp>
      <p:sp>
        <p:nvSpPr>
          <p:cNvPr id="83" name="Rounded Rectangle 82"/>
          <p:cNvSpPr/>
          <p:nvPr/>
        </p:nvSpPr>
        <p:spPr bwMode="auto">
          <a:xfrm>
            <a:off x="3582466" y="3731404"/>
            <a:ext cx="1188720" cy="562410"/>
          </a:xfrm>
          <a:prstGeom prst="roundRect">
            <a:avLst/>
          </a:prstGeom>
          <a:gradFill>
            <a:gsLst>
              <a:gs pos="0">
                <a:schemeClr val="accent3"/>
              </a:gs>
              <a:gs pos="50000">
                <a:schemeClr val="accent3"/>
              </a:gs>
              <a:gs pos="100000">
                <a:schemeClr val="accent3"/>
              </a:gs>
            </a:gsLst>
            <a:lin ang="5400000" scaled="0"/>
          </a:gradFill>
          <a:ln w="12700">
            <a:gradFill>
              <a:gsLst>
                <a:gs pos="0">
                  <a:schemeClr val="accent3">
                    <a:lumMod val="75000"/>
                  </a:schemeClr>
                </a:gs>
                <a:gs pos="50000">
                  <a:schemeClr val="tx1">
                    <a:alpha val="25000"/>
                  </a:schemeClr>
                </a:gs>
                <a:gs pos="100000">
                  <a:schemeClr val="accent1">
                    <a:tint val="23500"/>
                    <a:satMod val="160000"/>
                    <a:alpha val="0"/>
                  </a:schemeClr>
                </a:gs>
              </a:gsLst>
              <a:lin ang="5400000" scaled="0"/>
            </a:gradFill>
          </a:ln>
          <a:effectLst>
            <a:outerShdw blurRad="50800" dist="38100" dir="2700000" algn="tl" rotWithShape="0">
              <a:prstClr val="black">
                <a:alpha val="40000"/>
              </a:prstClr>
            </a:outerShdw>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vert="horz" wrap="square" lIns="91436" tIns="45718" rIns="91436" bIns="45718" numCol="1" rtlCol="0" anchor="ctr" anchorCtr="0" compatLnSpc="1">
            <a:prstTxWarp prst="textNoShape">
              <a:avLst/>
            </a:prstTxWarp>
          </a:bodyPr>
          <a:lstStyle/>
          <a:p>
            <a:pPr algn="ctr" defTabSz="914099"/>
            <a:r>
              <a:rPr lang="en-US" sz="1200" dirty="0" smtClean="0">
                <a:gradFill>
                  <a:gsLst>
                    <a:gs pos="0">
                      <a:srgbClr val="FFFFFF"/>
                    </a:gs>
                    <a:gs pos="100000">
                      <a:srgbClr val="FFFFFF"/>
                    </a:gs>
                  </a:gsLst>
                  <a:lin ang="5400000" scaled="0"/>
                </a:gradFill>
              </a:rPr>
              <a:t>Business Intelligence</a:t>
            </a:r>
          </a:p>
        </p:txBody>
      </p:sp>
      <p:sp>
        <p:nvSpPr>
          <p:cNvPr id="84" name="Rounded Rectangle 83"/>
          <p:cNvSpPr/>
          <p:nvPr/>
        </p:nvSpPr>
        <p:spPr bwMode="auto">
          <a:xfrm>
            <a:off x="6153422" y="3731404"/>
            <a:ext cx="1188720" cy="562410"/>
          </a:xfrm>
          <a:prstGeom prst="roundRect">
            <a:avLst/>
          </a:prstGeom>
          <a:gradFill>
            <a:gsLst>
              <a:gs pos="0">
                <a:schemeClr val="accent3"/>
              </a:gs>
              <a:gs pos="50000">
                <a:schemeClr val="accent3"/>
              </a:gs>
              <a:gs pos="100000">
                <a:schemeClr val="accent3"/>
              </a:gs>
            </a:gsLst>
            <a:lin ang="5400000" scaled="0"/>
          </a:gradFill>
          <a:ln w="12700">
            <a:gradFill>
              <a:gsLst>
                <a:gs pos="0">
                  <a:schemeClr val="accent3">
                    <a:lumMod val="75000"/>
                  </a:schemeClr>
                </a:gs>
                <a:gs pos="50000">
                  <a:schemeClr val="tx1">
                    <a:alpha val="25000"/>
                  </a:schemeClr>
                </a:gs>
                <a:gs pos="100000">
                  <a:schemeClr val="accent1">
                    <a:tint val="23500"/>
                    <a:satMod val="160000"/>
                    <a:alpha val="0"/>
                  </a:schemeClr>
                </a:gs>
              </a:gsLst>
              <a:lin ang="5400000" scaled="0"/>
            </a:gradFill>
          </a:ln>
          <a:effectLst>
            <a:outerShdw blurRad="50800" dist="38100" dir="2700000" algn="tl" rotWithShape="0">
              <a:prstClr val="black">
                <a:alpha val="40000"/>
              </a:prstClr>
            </a:outerShdw>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vert="horz" wrap="square" lIns="91436" tIns="45718" rIns="91436" bIns="45718" numCol="1" rtlCol="0" anchor="ctr" anchorCtr="0" compatLnSpc="1">
            <a:prstTxWarp prst="textNoShape">
              <a:avLst/>
            </a:prstTxWarp>
          </a:bodyPr>
          <a:lstStyle/>
          <a:p>
            <a:pPr algn="ctr" defTabSz="914099"/>
            <a:r>
              <a:rPr lang="en-US" sz="1200" dirty="0" smtClean="0">
                <a:gradFill>
                  <a:gsLst>
                    <a:gs pos="0">
                      <a:srgbClr val="FFFFFF"/>
                    </a:gs>
                    <a:gs pos="100000">
                      <a:srgbClr val="FFFFFF"/>
                    </a:gs>
                  </a:gsLst>
                  <a:lin ang="5400000" scaled="0"/>
                </a:gradFill>
              </a:rPr>
              <a:t>Collaboration Social</a:t>
            </a:r>
          </a:p>
        </p:txBody>
      </p:sp>
      <p:sp>
        <p:nvSpPr>
          <p:cNvPr id="85" name="Rounded Rectangle 84"/>
          <p:cNvSpPr/>
          <p:nvPr/>
        </p:nvSpPr>
        <p:spPr bwMode="auto">
          <a:xfrm>
            <a:off x="4867944" y="3731404"/>
            <a:ext cx="1188720" cy="562410"/>
          </a:xfrm>
          <a:prstGeom prst="roundRect">
            <a:avLst/>
          </a:prstGeom>
          <a:gradFill>
            <a:gsLst>
              <a:gs pos="0">
                <a:schemeClr val="accent3"/>
              </a:gs>
              <a:gs pos="50000">
                <a:schemeClr val="accent3"/>
              </a:gs>
              <a:gs pos="100000">
                <a:schemeClr val="accent3"/>
              </a:gs>
            </a:gsLst>
            <a:lin ang="5400000" scaled="0"/>
          </a:gradFill>
          <a:ln w="12700">
            <a:gradFill>
              <a:gsLst>
                <a:gs pos="0">
                  <a:schemeClr val="accent3">
                    <a:lumMod val="75000"/>
                  </a:schemeClr>
                </a:gs>
                <a:gs pos="50000">
                  <a:schemeClr val="tx1">
                    <a:alpha val="25000"/>
                  </a:schemeClr>
                </a:gs>
                <a:gs pos="100000">
                  <a:schemeClr val="accent1">
                    <a:tint val="23500"/>
                    <a:satMod val="160000"/>
                    <a:alpha val="0"/>
                  </a:schemeClr>
                </a:gs>
              </a:gsLst>
              <a:lin ang="5400000" scaled="0"/>
            </a:gradFill>
          </a:ln>
          <a:effectLst>
            <a:outerShdw blurRad="50800" dist="38100" dir="2700000" algn="tl" rotWithShape="0">
              <a:prstClr val="black">
                <a:alpha val="40000"/>
              </a:prstClr>
            </a:outerShdw>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vert="horz" wrap="square" lIns="91436" tIns="45718" rIns="91436" bIns="45718" numCol="1" rtlCol="0" anchor="ctr" anchorCtr="0" compatLnSpc="1">
            <a:prstTxWarp prst="textNoShape">
              <a:avLst/>
            </a:prstTxWarp>
          </a:bodyPr>
          <a:lstStyle/>
          <a:p>
            <a:pPr algn="ctr" defTabSz="914099"/>
            <a:r>
              <a:rPr lang="en-US" sz="1200" dirty="0" smtClean="0">
                <a:gradFill>
                  <a:gsLst>
                    <a:gs pos="0">
                      <a:srgbClr val="FFFFFF"/>
                    </a:gs>
                    <a:gs pos="100000">
                      <a:srgbClr val="FFFFFF"/>
                    </a:gs>
                  </a:gsLst>
                  <a:lin ang="5400000" scaled="0"/>
                </a:gradFill>
              </a:rPr>
              <a:t>Enterprise Content Management</a:t>
            </a:r>
          </a:p>
        </p:txBody>
      </p:sp>
      <p:pic>
        <p:nvPicPr>
          <p:cNvPr id="88" name="Picture 9" descr="R:\MSUS - Microsoft Corporation\MSDOC - Microsoft Documentation\SHPTPPT - SharePoint PPT TechReady 2009\Interactive\MS_outlook_icon.png"/>
          <p:cNvPicPr>
            <a:picLocks noChangeAspect="1" noChangeArrowheads="1"/>
          </p:cNvPicPr>
          <p:nvPr/>
        </p:nvPicPr>
        <p:blipFill>
          <a:blip r:embed="rId4"/>
          <a:srcRect/>
          <a:stretch>
            <a:fillRect/>
          </a:stretch>
        </p:blipFill>
        <p:spPr bwMode="auto">
          <a:xfrm>
            <a:off x="4084590" y="1627250"/>
            <a:ext cx="576510" cy="577540"/>
          </a:xfrm>
          <a:prstGeom prst="rect">
            <a:avLst/>
          </a:prstGeom>
          <a:noFill/>
        </p:spPr>
      </p:pic>
      <p:pic>
        <p:nvPicPr>
          <p:cNvPr id="89" name="Picture 10" descr="R:\MSUS - Microsoft Corporation\MSDOC - Microsoft Documentation\SHPTPPT - SharePoint PPT TechReady 2009\Interactive\MS_word_icon.png"/>
          <p:cNvPicPr>
            <a:picLocks noChangeAspect="1" noChangeArrowheads="1"/>
          </p:cNvPicPr>
          <p:nvPr/>
        </p:nvPicPr>
        <p:blipFill>
          <a:blip r:embed="rId5"/>
          <a:srcRect/>
          <a:stretch>
            <a:fillRect/>
          </a:stretch>
        </p:blipFill>
        <p:spPr bwMode="auto">
          <a:xfrm>
            <a:off x="4875921" y="1634630"/>
            <a:ext cx="561780" cy="562780"/>
          </a:xfrm>
          <a:prstGeom prst="rect">
            <a:avLst/>
          </a:prstGeom>
          <a:noFill/>
        </p:spPr>
      </p:pic>
      <p:pic>
        <p:nvPicPr>
          <p:cNvPr id="90" name="Picture 11" descr="R:\MSUS - Microsoft Corporation\MSDOC - Microsoft Documentation\SHPTPPT - SharePoint PPT TechReady 2009\Interactive\MS_infopath_icon.png"/>
          <p:cNvPicPr>
            <a:picLocks noChangeAspect="1" noChangeArrowheads="1"/>
          </p:cNvPicPr>
          <p:nvPr/>
        </p:nvPicPr>
        <p:blipFill>
          <a:blip r:embed="rId6"/>
          <a:srcRect/>
          <a:stretch>
            <a:fillRect/>
          </a:stretch>
        </p:blipFill>
        <p:spPr bwMode="auto">
          <a:xfrm>
            <a:off x="5652522" y="1627765"/>
            <a:ext cx="575484" cy="576510"/>
          </a:xfrm>
          <a:prstGeom prst="rect">
            <a:avLst/>
          </a:prstGeom>
          <a:noFill/>
        </p:spPr>
      </p:pic>
      <p:pic>
        <p:nvPicPr>
          <p:cNvPr id="91" name="Picture 12" descr="R:\MSUS - Microsoft Corporation\MSDOC - Microsoft Documentation\SHPTPPT - SharePoint PPT TechReady 2009\Interactive\MS_groove_icon.png"/>
          <p:cNvPicPr>
            <a:picLocks noChangeAspect="1" noChangeArrowheads="1"/>
          </p:cNvPicPr>
          <p:nvPr/>
        </p:nvPicPr>
        <p:blipFill>
          <a:blip r:embed="rId7"/>
          <a:srcRect/>
          <a:stretch>
            <a:fillRect/>
          </a:stretch>
        </p:blipFill>
        <p:spPr bwMode="auto">
          <a:xfrm>
            <a:off x="6442827" y="1627765"/>
            <a:ext cx="575484" cy="576510"/>
          </a:xfrm>
          <a:prstGeom prst="rect">
            <a:avLst/>
          </a:prstGeom>
          <a:noFill/>
        </p:spPr>
      </p:pic>
      <p:sp>
        <p:nvSpPr>
          <p:cNvPr id="92" name="Isosceles Triangle 91"/>
          <p:cNvSpPr/>
          <p:nvPr/>
        </p:nvSpPr>
        <p:spPr bwMode="auto">
          <a:xfrm>
            <a:off x="3000551" y="2263570"/>
            <a:ext cx="4987636" cy="368136"/>
          </a:xfrm>
          <a:prstGeom prst="triangle">
            <a:avLst/>
          </a:prstGeom>
          <a:gradFill>
            <a:gsLst>
              <a:gs pos="0">
                <a:schemeClr val="tx1">
                  <a:alpha val="88000"/>
                </a:schemeClr>
              </a:gs>
              <a:gs pos="80000">
                <a:schemeClr val="tx1">
                  <a:alpha val="27000"/>
                </a:schemeClr>
              </a:gs>
              <a:gs pos="100000">
                <a:schemeClr val="tx1">
                  <a:alpha val="27000"/>
                </a:schemeClr>
              </a:gs>
            </a:gsLst>
          </a:gradFill>
          <a:ln>
            <a:headEnd type="none" w="med" len="med"/>
            <a:tailEnd type="none" w="med" len="med"/>
          </a:ln>
          <a:effectLst/>
          <a:scene3d>
            <a:camera prst="orthographicFront"/>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93" name="Isosceles Triangle 92"/>
          <p:cNvSpPr/>
          <p:nvPr/>
        </p:nvSpPr>
        <p:spPr bwMode="auto">
          <a:xfrm rot="10800000">
            <a:off x="2964925" y="5363030"/>
            <a:ext cx="4987636" cy="368136"/>
          </a:xfrm>
          <a:prstGeom prst="triangle">
            <a:avLst/>
          </a:prstGeom>
          <a:gradFill>
            <a:gsLst>
              <a:gs pos="0">
                <a:schemeClr val="tx1">
                  <a:alpha val="88000"/>
                </a:schemeClr>
              </a:gs>
              <a:gs pos="80000">
                <a:schemeClr val="tx1">
                  <a:alpha val="27000"/>
                </a:schemeClr>
              </a:gs>
              <a:gs pos="100000">
                <a:schemeClr val="tx1">
                  <a:alpha val="27000"/>
                </a:schemeClr>
              </a:gs>
            </a:gsLst>
          </a:gradFill>
          <a:ln>
            <a:headEnd type="none" w="med" len="med"/>
            <a:tailEnd type="none" w="med" len="med"/>
          </a:ln>
          <a:effectLst/>
          <a:scene3d>
            <a:camera prst="orthographicFront"/>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94" name="Picture 12" descr="C:\Documents and Settings\michelleo\Desktop\MS Icons from DVD\Internet cloud web.png"/>
          <p:cNvPicPr>
            <a:picLocks noChangeAspect="1" noChangeArrowheads="1"/>
          </p:cNvPicPr>
          <p:nvPr/>
        </p:nvPicPr>
        <p:blipFill>
          <a:blip r:embed="rId8"/>
          <a:srcRect/>
          <a:stretch>
            <a:fillRect/>
          </a:stretch>
        </p:blipFill>
        <p:spPr bwMode="auto">
          <a:xfrm>
            <a:off x="6471060" y="5535475"/>
            <a:ext cx="970423" cy="381000"/>
          </a:xfrm>
          <a:prstGeom prst="rect">
            <a:avLst/>
          </a:prstGeom>
          <a:noFill/>
        </p:spPr>
      </p:pic>
      <p:sp>
        <p:nvSpPr>
          <p:cNvPr id="95" name="TextBox 94"/>
          <p:cNvSpPr txBox="1"/>
          <p:nvPr/>
        </p:nvSpPr>
        <p:spPr>
          <a:xfrm>
            <a:off x="6537359" y="5896526"/>
            <a:ext cx="921919" cy="338554"/>
          </a:xfrm>
          <a:prstGeom prst="rect">
            <a:avLst/>
          </a:prstGeom>
          <a:noFill/>
        </p:spPr>
        <p:txBody>
          <a:bodyPr wrap="none" rtlCol="0">
            <a:spAutoFit/>
          </a:bodyPr>
          <a:lstStyle/>
          <a:p>
            <a:r>
              <a:rPr lang="en-US" sz="1600" dirty="0" smtClean="0">
                <a:gradFill>
                  <a:gsLst>
                    <a:gs pos="100000">
                      <a:schemeClr val="tx1"/>
                    </a:gs>
                    <a:gs pos="100000">
                      <a:schemeClr val="tx1"/>
                    </a:gs>
                  </a:gsLst>
                  <a:lin ang="16200000" scaled="0"/>
                </a:gradFill>
                <a:latin typeface="Segoe UI" pitchFamily="34" charset="0"/>
                <a:ea typeface="+mj-ea"/>
                <a:cs typeface="+mj-cs"/>
              </a:rPr>
              <a:t>Web 2.0</a:t>
            </a:r>
            <a:endParaRPr lang="en-US" sz="1600" dirty="0">
              <a:gradFill>
                <a:gsLst>
                  <a:gs pos="100000">
                    <a:schemeClr val="tx1"/>
                  </a:gs>
                  <a:gs pos="100000">
                    <a:schemeClr val="tx1"/>
                  </a:gs>
                </a:gsLst>
                <a:lin ang="16200000" scaled="0"/>
              </a:gradFill>
              <a:latin typeface="Segoe UI" pitchFamily="34" charset="0"/>
              <a:ea typeface="+mj-ea"/>
              <a:cs typeface="+mj-cs"/>
            </a:endParaRPr>
          </a:p>
        </p:txBody>
      </p:sp>
      <p:sp>
        <p:nvSpPr>
          <p:cNvPr id="96" name="TextBox 95"/>
          <p:cNvSpPr txBox="1"/>
          <p:nvPr/>
        </p:nvSpPr>
        <p:spPr>
          <a:xfrm>
            <a:off x="6032903" y="5896526"/>
            <a:ext cx="445956" cy="338554"/>
          </a:xfrm>
          <a:prstGeom prst="rect">
            <a:avLst/>
          </a:prstGeom>
          <a:noFill/>
        </p:spPr>
        <p:txBody>
          <a:bodyPr wrap="none" rtlCol="0">
            <a:spAutoFit/>
          </a:bodyPr>
          <a:lstStyle/>
          <a:p>
            <a:r>
              <a:rPr lang="en-US" sz="1600" dirty="0" smtClean="0">
                <a:gradFill>
                  <a:gsLst>
                    <a:gs pos="100000">
                      <a:schemeClr val="tx1"/>
                    </a:gs>
                    <a:gs pos="100000">
                      <a:schemeClr val="tx1"/>
                    </a:gs>
                  </a:gsLst>
                  <a:lin ang="16200000" scaled="0"/>
                </a:gradFill>
                <a:latin typeface="Segoe UI" pitchFamily="34" charset="0"/>
                <a:ea typeface="+mj-ea"/>
                <a:cs typeface="+mj-cs"/>
              </a:rPr>
              <a:t>DB</a:t>
            </a:r>
            <a:endParaRPr lang="en-US" sz="1600" dirty="0">
              <a:gradFill>
                <a:gsLst>
                  <a:gs pos="100000">
                    <a:schemeClr val="tx1"/>
                  </a:gs>
                  <a:gs pos="100000">
                    <a:schemeClr val="tx1"/>
                  </a:gs>
                </a:gsLst>
                <a:lin ang="16200000" scaled="0"/>
              </a:gradFill>
              <a:latin typeface="Segoe UI" pitchFamily="34" charset="0"/>
              <a:ea typeface="+mj-ea"/>
              <a:cs typeface="+mj-cs"/>
            </a:endParaRPr>
          </a:p>
        </p:txBody>
      </p:sp>
      <p:sp>
        <p:nvSpPr>
          <p:cNvPr id="97" name="TextBox 96"/>
          <p:cNvSpPr txBox="1"/>
          <p:nvPr/>
        </p:nvSpPr>
        <p:spPr>
          <a:xfrm>
            <a:off x="5369750" y="5896526"/>
            <a:ext cx="604653" cy="338554"/>
          </a:xfrm>
          <a:prstGeom prst="rect">
            <a:avLst/>
          </a:prstGeom>
          <a:noFill/>
        </p:spPr>
        <p:txBody>
          <a:bodyPr wrap="none" rtlCol="0">
            <a:spAutoFit/>
          </a:bodyPr>
          <a:lstStyle/>
          <a:p>
            <a:r>
              <a:rPr lang="en-US" sz="1600" dirty="0" smtClean="0">
                <a:gradFill>
                  <a:gsLst>
                    <a:gs pos="100000">
                      <a:schemeClr val="tx1"/>
                    </a:gs>
                    <a:gs pos="100000">
                      <a:schemeClr val="tx1"/>
                    </a:gs>
                  </a:gsLst>
                  <a:lin ang="16200000" scaled="0"/>
                </a:gradFill>
                <a:latin typeface="Segoe UI" pitchFamily="34" charset="0"/>
                <a:ea typeface="+mj-ea"/>
                <a:cs typeface="+mj-cs"/>
              </a:rPr>
              <a:t>WCF</a:t>
            </a:r>
            <a:endParaRPr lang="en-US" sz="1600" dirty="0">
              <a:gradFill>
                <a:gsLst>
                  <a:gs pos="100000">
                    <a:schemeClr val="tx1"/>
                  </a:gs>
                  <a:gs pos="100000">
                    <a:schemeClr val="tx1"/>
                  </a:gs>
                </a:gsLst>
                <a:lin ang="16200000" scaled="0"/>
              </a:gradFill>
              <a:latin typeface="Segoe UI" pitchFamily="34" charset="0"/>
              <a:ea typeface="+mj-ea"/>
              <a:cs typeface="+mj-cs"/>
            </a:endParaRPr>
          </a:p>
        </p:txBody>
      </p:sp>
      <p:sp>
        <p:nvSpPr>
          <p:cNvPr id="98" name="TextBox 97"/>
          <p:cNvSpPr txBox="1"/>
          <p:nvPr/>
        </p:nvSpPr>
        <p:spPr>
          <a:xfrm>
            <a:off x="4009227" y="5896526"/>
            <a:ext cx="1302023" cy="338554"/>
          </a:xfrm>
          <a:prstGeom prst="rect">
            <a:avLst/>
          </a:prstGeom>
          <a:noFill/>
        </p:spPr>
        <p:txBody>
          <a:bodyPr wrap="none" rtlCol="0">
            <a:spAutoFit/>
          </a:bodyPr>
          <a:lstStyle/>
          <a:p>
            <a:r>
              <a:rPr lang="en-US" sz="1600" dirty="0" smtClean="0">
                <a:gradFill>
                  <a:gsLst>
                    <a:gs pos="100000">
                      <a:schemeClr val="tx1"/>
                    </a:gs>
                    <a:gs pos="100000">
                      <a:schemeClr val="tx1"/>
                    </a:gs>
                  </a:gsLst>
                  <a:lin ang="16200000" scaled="0"/>
                </a:gradFill>
                <a:latin typeface="Segoe UI" pitchFamily="34" charset="0"/>
                <a:ea typeface="+mj-ea"/>
                <a:cs typeface="+mj-cs"/>
              </a:rPr>
              <a:t>Web Service</a:t>
            </a:r>
            <a:endParaRPr lang="en-US" sz="1600" dirty="0">
              <a:gradFill>
                <a:gsLst>
                  <a:gs pos="100000">
                    <a:schemeClr val="tx1"/>
                  </a:gs>
                  <a:gs pos="100000">
                    <a:schemeClr val="tx1"/>
                  </a:gs>
                </a:gsLst>
                <a:lin ang="16200000" scaled="0"/>
              </a:gradFill>
              <a:latin typeface="Segoe UI" pitchFamily="34" charset="0"/>
              <a:ea typeface="+mj-ea"/>
              <a:cs typeface="+mj-cs"/>
            </a:endParaRPr>
          </a:p>
        </p:txBody>
      </p:sp>
      <p:sp>
        <p:nvSpPr>
          <p:cNvPr id="99" name="TextBox 98"/>
          <p:cNvSpPr txBox="1"/>
          <p:nvPr/>
        </p:nvSpPr>
        <p:spPr>
          <a:xfrm>
            <a:off x="3404359" y="5896526"/>
            <a:ext cx="546368" cy="338554"/>
          </a:xfrm>
          <a:prstGeom prst="rect">
            <a:avLst/>
          </a:prstGeom>
          <a:noFill/>
        </p:spPr>
        <p:txBody>
          <a:bodyPr wrap="none" rtlCol="0">
            <a:spAutoFit/>
          </a:bodyPr>
          <a:lstStyle/>
          <a:p>
            <a:r>
              <a:rPr lang="en-US" sz="1600" dirty="0" smtClean="0">
                <a:gradFill>
                  <a:gsLst>
                    <a:gs pos="100000">
                      <a:schemeClr val="tx1"/>
                    </a:gs>
                    <a:gs pos="100000">
                      <a:schemeClr val="tx1"/>
                    </a:gs>
                  </a:gsLst>
                  <a:lin ang="16200000" scaled="0"/>
                </a:gradFill>
                <a:latin typeface="Segoe UI" pitchFamily="34" charset="0"/>
                <a:ea typeface="+mj-ea"/>
                <a:cs typeface="+mj-cs"/>
              </a:rPr>
              <a:t>LOB</a:t>
            </a:r>
            <a:endParaRPr lang="en-US" sz="1600" dirty="0">
              <a:gradFill>
                <a:gsLst>
                  <a:gs pos="100000">
                    <a:schemeClr val="tx1"/>
                  </a:gs>
                  <a:gs pos="100000">
                    <a:schemeClr val="tx1"/>
                  </a:gs>
                </a:gsLst>
                <a:lin ang="16200000" scaled="0"/>
              </a:gradFill>
              <a:latin typeface="Segoe UI" pitchFamily="34" charset="0"/>
              <a:ea typeface="+mj-ea"/>
              <a:cs typeface="+mj-cs"/>
            </a:endParaRPr>
          </a:p>
        </p:txBody>
      </p:sp>
      <p:sp>
        <p:nvSpPr>
          <p:cNvPr id="101" name="Rounded Rectangle 100"/>
          <p:cNvSpPr/>
          <p:nvPr/>
        </p:nvSpPr>
        <p:spPr bwMode="auto">
          <a:xfrm>
            <a:off x="683609" y="4027772"/>
            <a:ext cx="1188720" cy="548640"/>
          </a:xfrm>
          <a:prstGeom prst="roundRect">
            <a:avLst/>
          </a:prstGeom>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gradFill>
                  <a:gsLst>
                    <a:gs pos="0">
                      <a:srgbClr val="FFFFFF"/>
                    </a:gs>
                    <a:gs pos="100000">
                      <a:srgbClr val="FFFFFF"/>
                    </a:gs>
                  </a:gsLst>
                  <a:lin ang="5400000" scaled="0"/>
                </a:gradFill>
              </a:rPr>
              <a:t>SharePoint</a:t>
            </a:r>
          </a:p>
          <a:p>
            <a:pPr algn="ctr" defTabSz="914099"/>
            <a:r>
              <a:rPr lang="en-US" sz="1400" dirty="0" smtClean="0">
                <a:gradFill>
                  <a:gsLst>
                    <a:gs pos="0">
                      <a:srgbClr val="FFFFFF"/>
                    </a:gs>
                    <a:gs pos="100000">
                      <a:srgbClr val="FFFFFF"/>
                    </a:gs>
                  </a:gsLst>
                  <a:lin ang="5400000" scaled="0"/>
                </a:gradFill>
              </a:rPr>
              <a:t>Designer</a:t>
            </a:r>
          </a:p>
        </p:txBody>
      </p:sp>
      <p:sp>
        <p:nvSpPr>
          <p:cNvPr id="102" name="Rounded Rectangle 101"/>
          <p:cNvSpPr/>
          <p:nvPr/>
        </p:nvSpPr>
        <p:spPr bwMode="auto">
          <a:xfrm>
            <a:off x="683609" y="4683760"/>
            <a:ext cx="1188720" cy="548640"/>
          </a:xfrm>
          <a:prstGeom prst="roundRect">
            <a:avLst/>
          </a:prstGeom>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gradFill>
                  <a:gsLst>
                    <a:gs pos="0">
                      <a:srgbClr val="FFFFFF"/>
                    </a:gs>
                    <a:gs pos="100000">
                      <a:srgbClr val="FFFFFF"/>
                    </a:gs>
                  </a:gsLst>
                  <a:lin ang="5400000" scaled="0"/>
                </a:gradFill>
              </a:rPr>
              <a:t>Visual Studio</a:t>
            </a:r>
          </a:p>
        </p:txBody>
      </p:sp>
      <p:sp>
        <p:nvSpPr>
          <p:cNvPr id="103" name="Title 102"/>
          <p:cNvSpPr>
            <a:spLocks noGrp="1"/>
          </p:cNvSpPr>
          <p:nvPr>
            <p:ph type="title"/>
          </p:nvPr>
        </p:nvSpPr>
        <p:spPr/>
        <p:txBody>
          <a:bodyPr/>
          <a:lstStyle/>
          <a:p>
            <a:pPr lvl="0"/>
            <a:r>
              <a:rPr lang="en-US" smtClean="0"/>
              <a:t>Business Connectivity Services</a:t>
            </a:r>
            <a:endParaRPr lang="en-US" dirty="0"/>
          </a:p>
        </p:txBody>
      </p:sp>
    </p:spTree>
    <p:custDataLst>
      <p:tags r:id="rId1"/>
    </p:custDataLst>
    <p:extLst>
      <p:ext uri="{BB962C8B-B14F-4D97-AF65-F5344CB8AC3E}">
        <p14:creationId xmlns="" xmlns:p14="http://schemas.microsoft.com/office/powerpoint/2010/main" val="3606583639"/>
      </p:ext>
    </p:extLst>
  </p:cSld>
  <p:clrMapOvr>
    <a:masterClrMapping/>
  </p:clrMapOvr>
  <p:transition spd="slow" advTm="183536">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0" nodeType="clickEffect">
                                  <p:stCondLst>
                                    <p:cond delay="0"/>
                                  </p:stCondLst>
                                  <p:childTnLst>
                                    <p:set>
                                      <p:cBhvr rctx="PPT">
                                        <p:cTn id="6" dur="indefinite"/>
                                        <p:tgtEl>
                                          <p:spTgt spid="76"/>
                                        </p:tgtEl>
                                        <p:attrNameLst>
                                          <p:attrName>style.opacity</p:attrName>
                                        </p:attrNameLst>
                                      </p:cBhvr>
                                      <p:to>
                                        <p:strVal val="0.25"/>
                                      </p:to>
                                    </p:set>
                                    <p:animEffect filter="image" prLst="opacity: 0.25">
                                      <p:cBhvr rctx="IE">
                                        <p:cTn id="7" dur="indefinite"/>
                                        <p:tgtEl>
                                          <p:spTgt spid="76"/>
                                        </p:tgtEl>
                                      </p:cBhvr>
                                    </p:animEffect>
                                  </p:childTnLst>
                                </p:cTn>
                              </p:par>
                              <p:par>
                                <p:cTn id="8" presetID="9" presetClass="emph" presetSubtype="0" grpId="0" nodeType="withEffect">
                                  <p:stCondLst>
                                    <p:cond delay="0"/>
                                  </p:stCondLst>
                                  <p:childTnLst>
                                    <p:set>
                                      <p:cBhvr rctx="PPT">
                                        <p:cTn id="9" dur="indefinite"/>
                                        <p:tgtEl>
                                          <p:spTgt spid="77"/>
                                        </p:tgtEl>
                                        <p:attrNameLst>
                                          <p:attrName>style.opacity</p:attrName>
                                        </p:attrNameLst>
                                      </p:cBhvr>
                                      <p:to>
                                        <p:strVal val="0.25"/>
                                      </p:to>
                                    </p:set>
                                    <p:animEffect filter="image" prLst="opacity: 0.25">
                                      <p:cBhvr rctx="IE">
                                        <p:cTn id="10" dur="indefinite"/>
                                        <p:tgtEl>
                                          <p:spTgt spid="77"/>
                                        </p:tgtEl>
                                      </p:cBhvr>
                                    </p:animEffect>
                                  </p:childTnLst>
                                </p:cTn>
                              </p:par>
                              <p:par>
                                <p:cTn id="11" presetID="9" presetClass="emph" presetSubtype="0" grpId="0" nodeType="withEffect">
                                  <p:stCondLst>
                                    <p:cond delay="0"/>
                                  </p:stCondLst>
                                  <p:childTnLst>
                                    <p:set>
                                      <p:cBhvr rctx="PPT">
                                        <p:cTn id="12" dur="indefinite"/>
                                        <p:tgtEl>
                                          <p:spTgt spid="78"/>
                                        </p:tgtEl>
                                        <p:attrNameLst>
                                          <p:attrName>style.opacity</p:attrName>
                                        </p:attrNameLst>
                                      </p:cBhvr>
                                      <p:to>
                                        <p:strVal val="0.25"/>
                                      </p:to>
                                    </p:set>
                                    <p:animEffect filter="image" prLst="opacity: 0.25">
                                      <p:cBhvr rctx="IE">
                                        <p:cTn id="13" dur="indefinite"/>
                                        <p:tgtEl>
                                          <p:spTgt spid="78"/>
                                        </p:tgtEl>
                                      </p:cBhvr>
                                    </p:animEffect>
                                  </p:childTnLst>
                                </p:cTn>
                              </p:par>
                              <p:par>
                                <p:cTn id="14" presetID="9" presetClass="emph" presetSubtype="0" grpId="0" nodeType="withEffect">
                                  <p:stCondLst>
                                    <p:cond delay="0"/>
                                  </p:stCondLst>
                                  <p:childTnLst>
                                    <p:set>
                                      <p:cBhvr rctx="PPT">
                                        <p:cTn id="15" dur="indefinite"/>
                                        <p:tgtEl>
                                          <p:spTgt spid="79"/>
                                        </p:tgtEl>
                                        <p:attrNameLst>
                                          <p:attrName>style.opacity</p:attrName>
                                        </p:attrNameLst>
                                      </p:cBhvr>
                                      <p:to>
                                        <p:strVal val="0.25"/>
                                      </p:to>
                                    </p:set>
                                    <p:animEffect filter="image" prLst="opacity: 0.25">
                                      <p:cBhvr rctx="IE">
                                        <p:cTn id="16" dur="indefinite"/>
                                        <p:tgtEl>
                                          <p:spTgt spid="79"/>
                                        </p:tgtEl>
                                      </p:cBhvr>
                                    </p:animEffect>
                                  </p:childTnLst>
                                </p:cTn>
                              </p:par>
                              <p:par>
                                <p:cTn id="17" presetID="9" presetClass="emph" presetSubtype="0" grpId="0" nodeType="withEffect">
                                  <p:stCondLst>
                                    <p:cond delay="0"/>
                                  </p:stCondLst>
                                  <p:childTnLst>
                                    <p:set>
                                      <p:cBhvr rctx="PPT">
                                        <p:cTn id="18" dur="indefinite"/>
                                        <p:tgtEl>
                                          <p:spTgt spid="81"/>
                                        </p:tgtEl>
                                        <p:attrNameLst>
                                          <p:attrName>style.opacity</p:attrName>
                                        </p:attrNameLst>
                                      </p:cBhvr>
                                      <p:to>
                                        <p:strVal val="0.25"/>
                                      </p:to>
                                    </p:set>
                                    <p:animEffect filter="image" prLst="opacity: 0.25">
                                      <p:cBhvr rctx="IE">
                                        <p:cTn id="19" dur="indefinite"/>
                                        <p:tgtEl>
                                          <p:spTgt spid="81"/>
                                        </p:tgtEl>
                                      </p:cBhvr>
                                    </p:animEffect>
                                  </p:childTnLst>
                                </p:cTn>
                              </p:par>
                              <p:par>
                                <p:cTn id="20" presetID="9" presetClass="emph" presetSubtype="0" grpId="0" nodeType="withEffect">
                                  <p:stCondLst>
                                    <p:cond delay="0"/>
                                  </p:stCondLst>
                                  <p:childTnLst>
                                    <p:set>
                                      <p:cBhvr rctx="PPT">
                                        <p:cTn id="21" dur="indefinite"/>
                                        <p:tgtEl>
                                          <p:spTgt spid="82"/>
                                        </p:tgtEl>
                                        <p:attrNameLst>
                                          <p:attrName>style.opacity</p:attrName>
                                        </p:attrNameLst>
                                      </p:cBhvr>
                                      <p:to>
                                        <p:strVal val="0.25"/>
                                      </p:to>
                                    </p:set>
                                    <p:animEffect filter="image" prLst="opacity: 0.25">
                                      <p:cBhvr rctx="IE">
                                        <p:cTn id="22" dur="indefinite"/>
                                        <p:tgtEl>
                                          <p:spTgt spid="82"/>
                                        </p:tgtEl>
                                      </p:cBhvr>
                                    </p:animEffect>
                                  </p:childTnLst>
                                </p:cTn>
                              </p:par>
                              <p:par>
                                <p:cTn id="23" presetID="9" presetClass="emph" presetSubtype="0" grpId="0" nodeType="withEffect">
                                  <p:stCondLst>
                                    <p:cond delay="0"/>
                                  </p:stCondLst>
                                  <p:childTnLst>
                                    <p:set>
                                      <p:cBhvr rctx="PPT">
                                        <p:cTn id="24" dur="indefinite"/>
                                        <p:tgtEl>
                                          <p:spTgt spid="83"/>
                                        </p:tgtEl>
                                        <p:attrNameLst>
                                          <p:attrName>style.opacity</p:attrName>
                                        </p:attrNameLst>
                                      </p:cBhvr>
                                      <p:to>
                                        <p:strVal val="0.25"/>
                                      </p:to>
                                    </p:set>
                                    <p:animEffect filter="image" prLst="opacity: 0.25">
                                      <p:cBhvr rctx="IE">
                                        <p:cTn id="25" dur="indefinite"/>
                                        <p:tgtEl>
                                          <p:spTgt spid="83"/>
                                        </p:tgtEl>
                                      </p:cBhvr>
                                    </p:animEffect>
                                  </p:childTnLst>
                                </p:cTn>
                              </p:par>
                              <p:par>
                                <p:cTn id="26" presetID="9" presetClass="emph" presetSubtype="0" grpId="0" nodeType="withEffect">
                                  <p:stCondLst>
                                    <p:cond delay="0"/>
                                  </p:stCondLst>
                                  <p:childTnLst>
                                    <p:set>
                                      <p:cBhvr rctx="PPT">
                                        <p:cTn id="27" dur="indefinite"/>
                                        <p:tgtEl>
                                          <p:spTgt spid="84"/>
                                        </p:tgtEl>
                                        <p:attrNameLst>
                                          <p:attrName>style.opacity</p:attrName>
                                        </p:attrNameLst>
                                      </p:cBhvr>
                                      <p:to>
                                        <p:strVal val="0.25"/>
                                      </p:to>
                                    </p:set>
                                    <p:animEffect filter="image" prLst="opacity: 0.25">
                                      <p:cBhvr rctx="IE">
                                        <p:cTn id="28" dur="indefinite"/>
                                        <p:tgtEl>
                                          <p:spTgt spid="84"/>
                                        </p:tgtEl>
                                      </p:cBhvr>
                                    </p:animEffect>
                                  </p:childTnLst>
                                </p:cTn>
                              </p:par>
                              <p:par>
                                <p:cTn id="29" presetID="9" presetClass="emph" presetSubtype="0" grpId="0" nodeType="withEffect">
                                  <p:stCondLst>
                                    <p:cond delay="0"/>
                                  </p:stCondLst>
                                  <p:childTnLst>
                                    <p:set>
                                      <p:cBhvr rctx="PPT">
                                        <p:cTn id="30" dur="indefinite"/>
                                        <p:tgtEl>
                                          <p:spTgt spid="85"/>
                                        </p:tgtEl>
                                        <p:attrNameLst>
                                          <p:attrName>style.opacity</p:attrName>
                                        </p:attrNameLst>
                                      </p:cBhvr>
                                      <p:to>
                                        <p:strVal val="0.25"/>
                                      </p:to>
                                    </p:set>
                                    <p:animEffect filter="image" prLst="opacity: 0.25">
                                      <p:cBhvr rctx="IE">
                                        <p:cTn id="31" dur="indefinite"/>
                                        <p:tgtEl>
                                          <p:spTgt spid="85"/>
                                        </p:tgtEl>
                                      </p:cBhvr>
                                    </p:animEffect>
                                  </p:childTnLst>
                                </p:cTn>
                              </p:par>
                              <p:par>
                                <p:cTn id="32" presetID="9" presetClass="emph" presetSubtype="0" nodeType="withEffect">
                                  <p:stCondLst>
                                    <p:cond delay="0"/>
                                  </p:stCondLst>
                                  <p:childTnLst>
                                    <p:set>
                                      <p:cBhvr rctx="PPT">
                                        <p:cTn id="33" dur="indefinite"/>
                                        <p:tgtEl>
                                          <p:spTgt spid="88"/>
                                        </p:tgtEl>
                                        <p:attrNameLst>
                                          <p:attrName>style.opacity</p:attrName>
                                        </p:attrNameLst>
                                      </p:cBhvr>
                                      <p:to>
                                        <p:strVal val="0.25"/>
                                      </p:to>
                                    </p:set>
                                    <p:animEffect filter="image" prLst="opacity: 0.25">
                                      <p:cBhvr rctx="IE">
                                        <p:cTn id="34" dur="indefinite"/>
                                        <p:tgtEl>
                                          <p:spTgt spid="88"/>
                                        </p:tgtEl>
                                      </p:cBhvr>
                                    </p:animEffect>
                                  </p:childTnLst>
                                </p:cTn>
                              </p:par>
                              <p:par>
                                <p:cTn id="35" presetID="9" presetClass="emph" presetSubtype="0" nodeType="withEffect">
                                  <p:stCondLst>
                                    <p:cond delay="0"/>
                                  </p:stCondLst>
                                  <p:childTnLst>
                                    <p:set>
                                      <p:cBhvr rctx="PPT">
                                        <p:cTn id="36" dur="indefinite"/>
                                        <p:tgtEl>
                                          <p:spTgt spid="89"/>
                                        </p:tgtEl>
                                        <p:attrNameLst>
                                          <p:attrName>style.opacity</p:attrName>
                                        </p:attrNameLst>
                                      </p:cBhvr>
                                      <p:to>
                                        <p:strVal val="0.25"/>
                                      </p:to>
                                    </p:set>
                                    <p:animEffect filter="image" prLst="opacity: 0.25">
                                      <p:cBhvr rctx="IE">
                                        <p:cTn id="37" dur="indefinite"/>
                                        <p:tgtEl>
                                          <p:spTgt spid="89"/>
                                        </p:tgtEl>
                                      </p:cBhvr>
                                    </p:animEffect>
                                  </p:childTnLst>
                                </p:cTn>
                              </p:par>
                              <p:par>
                                <p:cTn id="38" presetID="9" presetClass="emph" presetSubtype="0" nodeType="withEffect">
                                  <p:stCondLst>
                                    <p:cond delay="0"/>
                                  </p:stCondLst>
                                  <p:childTnLst>
                                    <p:set>
                                      <p:cBhvr rctx="PPT">
                                        <p:cTn id="39" dur="indefinite"/>
                                        <p:tgtEl>
                                          <p:spTgt spid="90"/>
                                        </p:tgtEl>
                                        <p:attrNameLst>
                                          <p:attrName>style.opacity</p:attrName>
                                        </p:attrNameLst>
                                      </p:cBhvr>
                                      <p:to>
                                        <p:strVal val="0.25"/>
                                      </p:to>
                                    </p:set>
                                    <p:animEffect filter="image" prLst="opacity: 0.25">
                                      <p:cBhvr rctx="IE">
                                        <p:cTn id="40" dur="indefinite"/>
                                        <p:tgtEl>
                                          <p:spTgt spid="90"/>
                                        </p:tgtEl>
                                      </p:cBhvr>
                                    </p:animEffect>
                                  </p:childTnLst>
                                </p:cTn>
                              </p:par>
                              <p:par>
                                <p:cTn id="41" presetID="9" presetClass="emph" presetSubtype="0" nodeType="withEffect">
                                  <p:stCondLst>
                                    <p:cond delay="0"/>
                                  </p:stCondLst>
                                  <p:childTnLst>
                                    <p:set>
                                      <p:cBhvr rctx="PPT">
                                        <p:cTn id="42" dur="indefinite"/>
                                        <p:tgtEl>
                                          <p:spTgt spid="91"/>
                                        </p:tgtEl>
                                        <p:attrNameLst>
                                          <p:attrName>style.opacity</p:attrName>
                                        </p:attrNameLst>
                                      </p:cBhvr>
                                      <p:to>
                                        <p:strVal val="0.25"/>
                                      </p:to>
                                    </p:set>
                                    <p:animEffect filter="image" prLst="opacity: 0.25">
                                      <p:cBhvr rctx="IE">
                                        <p:cTn id="43" dur="indefinite"/>
                                        <p:tgtEl>
                                          <p:spTgt spid="91"/>
                                        </p:tgtEl>
                                      </p:cBhvr>
                                    </p:animEffect>
                                  </p:childTnLst>
                                </p:cTn>
                              </p:par>
                              <p:par>
                                <p:cTn id="44" presetID="9" presetClass="emph" presetSubtype="0" grpId="0" nodeType="withEffect">
                                  <p:stCondLst>
                                    <p:cond delay="0"/>
                                  </p:stCondLst>
                                  <p:childTnLst>
                                    <p:set>
                                      <p:cBhvr rctx="PPT">
                                        <p:cTn id="45" dur="indefinite"/>
                                        <p:tgtEl>
                                          <p:spTgt spid="92"/>
                                        </p:tgtEl>
                                        <p:attrNameLst>
                                          <p:attrName>style.opacity</p:attrName>
                                        </p:attrNameLst>
                                      </p:cBhvr>
                                      <p:to>
                                        <p:strVal val="0.25"/>
                                      </p:to>
                                    </p:set>
                                    <p:animEffect filter="image" prLst="opacity: 0.25">
                                      <p:cBhvr rctx="IE">
                                        <p:cTn id="46" dur="indefinite"/>
                                        <p:tgtEl>
                                          <p:spTgt spid="92"/>
                                        </p:tgtEl>
                                      </p:cBhvr>
                                    </p:animEffect>
                                  </p:childTnLst>
                                </p:cTn>
                              </p:par>
                              <p:par>
                                <p:cTn id="47" presetID="9" presetClass="emph" presetSubtype="0" grpId="0" nodeType="withEffect">
                                  <p:stCondLst>
                                    <p:cond delay="0"/>
                                  </p:stCondLst>
                                  <p:childTnLst>
                                    <p:set>
                                      <p:cBhvr rctx="PPT">
                                        <p:cTn id="48" dur="indefinite"/>
                                        <p:tgtEl>
                                          <p:spTgt spid="101"/>
                                        </p:tgtEl>
                                        <p:attrNameLst>
                                          <p:attrName>style.opacity</p:attrName>
                                        </p:attrNameLst>
                                      </p:cBhvr>
                                      <p:to>
                                        <p:strVal val="0.25"/>
                                      </p:to>
                                    </p:set>
                                    <p:animEffect filter="image" prLst="opacity: 0.25">
                                      <p:cBhvr rctx="IE">
                                        <p:cTn id="49" dur="indefinite"/>
                                        <p:tgtEl>
                                          <p:spTgt spid="101"/>
                                        </p:tgtEl>
                                      </p:cBhvr>
                                    </p:animEffect>
                                  </p:childTnLst>
                                </p:cTn>
                              </p:par>
                              <p:par>
                                <p:cTn id="50" presetID="9" presetClass="emph" presetSubtype="0" grpId="0" nodeType="withEffect">
                                  <p:stCondLst>
                                    <p:cond delay="0"/>
                                  </p:stCondLst>
                                  <p:childTnLst>
                                    <p:set>
                                      <p:cBhvr rctx="PPT">
                                        <p:cTn id="51" dur="indefinite"/>
                                        <p:tgtEl>
                                          <p:spTgt spid="102"/>
                                        </p:tgtEl>
                                        <p:attrNameLst>
                                          <p:attrName>style.opacity</p:attrName>
                                        </p:attrNameLst>
                                      </p:cBhvr>
                                      <p:to>
                                        <p:strVal val="0.25"/>
                                      </p:to>
                                    </p:set>
                                    <p:animEffect filter="image" prLst="opacity: 0.25">
                                      <p:cBhvr rctx="IE">
                                        <p:cTn id="52" dur="indefinite"/>
                                        <p:tgtEl>
                                          <p:spTgt spid="102"/>
                                        </p:tgtEl>
                                      </p:cBhvr>
                                    </p:animEffect>
                                  </p:childTnLst>
                                </p:cTn>
                              </p:par>
                              <p:par>
                                <p:cTn id="53" presetID="26" presetClass="emph" presetSubtype="0" fill="hold" nodeType="withEffect">
                                  <p:stCondLst>
                                    <p:cond delay="0"/>
                                  </p:stCondLst>
                                  <p:childTnLst>
                                    <p:animEffect transition="out" filter="fade">
                                      <p:cBhvr>
                                        <p:cTn id="54" dur="500" tmFilter="0, 0; .2, .5; .8, .5; 1, 0"/>
                                        <p:tgtEl>
                                          <p:spTgt spid="94"/>
                                        </p:tgtEl>
                                      </p:cBhvr>
                                    </p:animEffect>
                                    <p:animScale>
                                      <p:cBhvr>
                                        <p:cTn id="55" dur="250" autoRev="1" fill="hold"/>
                                        <p:tgtEl>
                                          <p:spTgt spid="94"/>
                                        </p:tgtEl>
                                      </p:cBhvr>
                                      <p:by x="105000" y="105000"/>
                                    </p:animScale>
                                  </p:childTnLst>
                                </p:cTn>
                              </p:par>
                              <p:par>
                                <p:cTn id="56" presetID="26" presetClass="emph" presetSubtype="0" fill="hold" grpId="1" nodeType="withEffect">
                                  <p:stCondLst>
                                    <p:cond delay="0"/>
                                  </p:stCondLst>
                                  <p:childTnLst>
                                    <p:animEffect transition="out" filter="fade">
                                      <p:cBhvr>
                                        <p:cTn id="57" dur="500" tmFilter="0, 0; .2, .5; .8, .5; 1, 0"/>
                                        <p:tgtEl>
                                          <p:spTgt spid="95"/>
                                        </p:tgtEl>
                                      </p:cBhvr>
                                    </p:animEffect>
                                    <p:animScale>
                                      <p:cBhvr>
                                        <p:cTn id="58" dur="250" autoRev="1" fill="hold"/>
                                        <p:tgtEl>
                                          <p:spTgt spid="95"/>
                                        </p:tgtEl>
                                      </p:cBhvr>
                                      <p:by x="105000" y="105000"/>
                                    </p:animScale>
                                  </p:childTnLst>
                                </p:cTn>
                              </p:par>
                              <p:par>
                                <p:cTn id="59" presetID="26" presetClass="emph" presetSubtype="0" fill="hold" grpId="1" nodeType="withEffect">
                                  <p:stCondLst>
                                    <p:cond delay="0"/>
                                  </p:stCondLst>
                                  <p:childTnLst>
                                    <p:animEffect transition="out" filter="fade">
                                      <p:cBhvr>
                                        <p:cTn id="60" dur="500" tmFilter="0, 0; .2, .5; .8, .5; 1, 0"/>
                                        <p:tgtEl>
                                          <p:spTgt spid="96"/>
                                        </p:tgtEl>
                                      </p:cBhvr>
                                    </p:animEffect>
                                    <p:animScale>
                                      <p:cBhvr>
                                        <p:cTn id="61" dur="250" autoRev="1" fill="hold"/>
                                        <p:tgtEl>
                                          <p:spTgt spid="96"/>
                                        </p:tgtEl>
                                      </p:cBhvr>
                                      <p:by x="105000" y="105000"/>
                                    </p:animScale>
                                  </p:childTnLst>
                                </p:cTn>
                              </p:par>
                              <p:par>
                                <p:cTn id="62" presetID="26" presetClass="emph" presetSubtype="0" fill="hold" grpId="1" nodeType="withEffect">
                                  <p:stCondLst>
                                    <p:cond delay="0"/>
                                  </p:stCondLst>
                                  <p:childTnLst>
                                    <p:animEffect transition="out" filter="fade">
                                      <p:cBhvr>
                                        <p:cTn id="63" dur="500" tmFilter="0, 0; .2, .5; .8, .5; 1, 0"/>
                                        <p:tgtEl>
                                          <p:spTgt spid="97"/>
                                        </p:tgtEl>
                                      </p:cBhvr>
                                    </p:animEffect>
                                    <p:animScale>
                                      <p:cBhvr>
                                        <p:cTn id="64" dur="250" autoRev="1" fill="hold"/>
                                        <p:tgtEl>
                                          <p:spTgt spid="97"/>
                                        </p:tgtEl>
                                      </p:cBhvr>
                                      <p:by x="105000" y="105000"/>
                                    </p:animScale>
                                  </p:childTnLst>
                                </p:cTn>
                              </p:par>
                              <p:par>
                                <p:cTn id="65" presetID="26" presetClass="emph" presetSubtype="0" fill="hold" grpId="1" nodeType="withEffect">
                                  <p:stCondLst>
                                    <p:cond delay="0"/>
                                  </p:stCondLst>
                                  <p:childTnLst>
                                    <p:animEffect transition="out" filter="fade">
                                      <p:cBhvr>
                                        <p:cTn id="66" dur="500" tmFilter="0, 0; .2, .5; .8, .5; 1, 0"/>
                                        <p:tgtEl>
                                          <p:spTgt spid="98"/>
                                        </p:tgtEl>
                                      </p:cBhvr>
                                    </p:animEffect>
                                    <p:animScale>
                                      <p:cBhvr>
                                        <p:cTn id="67" dur="250" autoRev="1" fill="hold"/>
                                        <p:tgtEl>
                                          <p:spTgt spid="98"/>
                                        </p:tgtEl>
                                      </p:cBhvr>
                                      <p:by x="105000" y="105000"/>
                                    </p:animScale>
                                  </p:childTnLst>
                                </p:cTn>
                              </p:par>
                              <p:par>
                                <p:cTn id="68" presetID="26" presetClass="emph" presetSubtype="0" fill="hold" grpId="1" nodeType="withEffect">
                                  <p:stCondLst>
                                    <p:cond delay="0"/>
                                  </p:stCondLst>
                                  <p:childTnLst>
                                    <p:animEffect transition="out" filter="fade">
                                      <p:cBhvr>
                                        <p:cTn id="69" dur="500" tmFilter="0, 0; .2, .5; .8, .5; 1, 0"/>
                                        <p:tgtEl>
                                          <p:spTgt spid="99"/>
                                        </p:tgtEl>
                                      </p:cBhvr>
                                    </p:animEffect>
                                    <p:animScale>
                                      <p:cBhvr>
                                        <p:cTn id="70" dur="250" autoRev="1" fill="hold"/>
                                        <p:tgtEl>
                                          <p:spTgt spid="99"/>
                                        </p:tgtEl>
                                      </p:cBhvr>
                                      <p:by x="105000" y="105000"/>
                                    </p:animScale>
                                  </p:childTnLst>
                                </p:cTn>
                              </p:par>
                            </p:childTnLst>
                          </p:cTn>
                        </p:par>
                      </p:childTnLst>
                    </p:cTn>
                  </p:par>
                  <p:par>
                    <p:cTn id="71" fill="hold">
                      <p:stCondLst>
                        <p:cond delay="indefinite"/>
                      </p:stCondLst>
                      <p:childTnLst>
                        <p:par>
                          <p:cTn id="72" fill="hold">
                            <p:stCondLst>
                              <p:cond delay="0"/>
                            </p:stCondLst>
                            <p:childTnLst>
                              <p:par>
                                <p:cTn id="73" presetID="9" presetClass="emph" presetSubtype="0" nodeType="clickEffect">
                                  <p:stCondLst>
                                    <p:cond delay="0"/>
                                  </p:stCondLst>
                                  <p:childTnLst>
                                    <p:set>
                                      <p:cBhvr rctx="PPT">
                                        <p:cTn id="74" dur="indefinite"/>
                                        <p:tgtEl>
                                          <p:spTgt spid="94"/>
                                        </p:tgtEl>
                                        <p:attrNameLst>
                                          <p:attrName>style.opacity</p:attrName>
                                        </p:attrNameLst>
                                      </p:cBhvr>
                                      <p:to>
                                        <p:strVal val="0.25"/>
                                      </p:to>
                                    </p:set>
                                    <p:animEffect filter="image" prLst="opacity: 0.25">
                                      <p:cBhvr rctx="IE">
                                        <p:cTn id="75" dur="indefinite"/>
                                        <p:tgtEl>
                                          <p:spTgt spid="94"/>
                                        </p:tgtEl>
                                      </p:cBhvr>
                                    </p:animEffect>
                                  </p:childTnLst>
                                </p:cTn>
                              </p:par>
                              <p:par>
                                <p:cTn id="76" presetID="9" presetClass="emph" presetSubtype="0" grpId="0" nodeType="withEffect">
                                  <p:stCondLst>
                                    <p:cond delay="0"/>
                                  </p:stCondLst>
                                  <p:childTnLst>
                                    <p:set>
                                      <p:cBhvr rctx="PPT">
                                        <p:cTn id="77" dur="indefinite"/>
                                        <p:tgtEl>
                                          <p:spTgt spid="95"/>
                                        </p:tgtEl>
                                        <p:attrNameLst>
                                          <p:attrName>style.opacity</p:attrName>
                                        </p:attrNameLst>
                                      </p:cBhvr>
                                      <p:to>
                                        <p:strVal val="0.25"/>
                                      </p:to>
                                    </p:set>
                                    <p:animEffect filter="image" prLst="opacity: 0.25">
                                      <p:cBhvr rctx="IE">
                                        <p:cTn id="78" dur="indefinite"/>
                                        <p:tgtEl>
                                          <p:spTgt spid="95"/>
                                        </p:tgtEl>
                                      </p:cBhvr>
                                    </p:animEffect>
                                  </p:childTnLst>
                                </p:cTn>
                              </p:par>
                              <p:par>
                                <p:cTn id="79" presetID="9" presetClass="emph" presetSubtype="0" grpId="0" nodeType="withEffect">
                                  <p:stCondLst>
                                    <p:cond delay="0"/>
                                  </p:stCondLst>
                                  <p:childTnLst>
                                    <p:set>
                                      <p:cBhvr rctx="PPT">
                                        <p:cTn id="80" dur="indefinite"/>
                                        <p:tgtEl>
                                          <p:spTgt spid="96"/>
                                        </p:tgtEl>
                                        <p:attrNameLst>
                                          <p:attrName>style.opacity</p:attrName>
                                        </p:attrNameLst>
                                      </p:cBhvr>
                                      <p:to>
                                        <p:strVal val="0.25"/>
                                      </p:to>
                                    </p:set>
                                    <p:animEffect filter="image" prLst="opacity: 0.25">
                                      <p:cBhvr rctx="IE">
                                        <p:cTn id="81" dur="indefinite"/>
                                        <p:tgtEl>
                                          <p:spTgt spid="96"/>
                                        </p:tgtEl>
                                      </p:cBhvr>
                                    </p:animEffect>
                                  </p:childTnLst>
                                </p:cTn>
                              </p:par>
                              <p:par>
                                <p:cTn id="82" presetID="9" presetClass="emph" presetSubtype="0" grpId="0" nodeType="withEffect">
                                  <p:stCondLst>
                                    <p:cond delay="0"/>
                                  </p:stCondLst>
                                  <p:childTnLst>
                                    <p:set>
                                      <p:cBhvr rctx="PPT">
                                        <p:cTn id="83" dur="indefinite"/>
                                        <p:tgtEl>
                                          <p:spTgt spid="97"/>
                                        </p:tgtEl>
                                        <p:attrNameLst>
                                          <p:attrName>style.opacity</p:attrName>
                                        </p:attrNameLst>
                                      </p:cBhvr>
                                      <p:to>
                                        <p:strVal val="0.25"/>
                                      </p:to>
                                    </p:set>
                                    <p:animEffect filter="image" prLst="opacity: 0.25">
                                      <p:cBhvr rctx="IE">
                                        <p:cTn id="84" dur="indefinite"/>
                                        <p:tgtEl>
                                          <p:spTgt spid="97"/>
                                        </p:tgtEl>
                                      </p:cBhvr>
                                    </p:animEffect>
                                  </p:childTnLst>
                                </p:cTn>
                              </p:par>
                              <p:par>
                                <p:cTn id="85" presetID="9" presetClass="emph" presetSubtype="0" grpId="0" nodeType="withEffect">
                                  <p:stCondLst>
                                    <p:cond delay="0"/>
                                  </p:stCondLst>
                                  <p:childTnLst>
                                    <p:set>
                                      <p:cBhvr rctx="PPT">
                                        <p:cTn id="86" dur="indefinite"/>
                                        <p:tgtEl>
                                          <p:spTgt spid="98"/>
                                        </p:tgtEl>
                                        <p:attrNameLst>
                                          <p:attrName>style.opacity</p:attrName>
                                        </p:attrNameLst>
                                      </p:cBhvr>
                                      <p:to>
                                        <p:strVal val="0.25"/>
                                      </p:to>
                                    </p:set>
                                    <p:animEffect filter="image" prLst="opacity: 0.25">
                                      <p:cBhvr rctx="IE">
                                        <p:cTn id="87" dur="indefinite"/>
                                        <p:tgtEl>
                                          <p:spTgt spid="98"/>
                                        </p:tgtEl>
                                      </p:cBhvr>
                                    </p:animEffect>
                                  </p:childTnLst>
                                </p:cTn>
                              </p:par>
                              <p:par>
                                <p:cTn id="88" presetID="9" presetClass="emph" presetSubtype="0" grpId="0" nodeType="withEffect">
                                  <p:stCondLst>
                                    <p:cond delay="0"/>
                                  </p:stCondLst>
                                  <p:childTnLst>
                                    <p:set>
                                      <p:cBhvr rctx="PPT">
                                        <p:cTn id="89" dur="indefinite"/>
                                        <p:tgtEl>
                                          <p:spTgt spid="99"/>
                                        </p:tgtEl>
                                        <p:attrNameLst>
                                          <p:attrName>style.opacity</p:attrName>
                                        </p:attrNameLst>
                                      </p:cBhvr>
                                      <p:to>
                                        <p:strVal val="0.25"/>
                                      </p:to>
                                    </p:set>
                                    <p:animEffect filter="image" prLst="opacity: 0.25">
                                      <p:cBhvr rctx="IE">
                                        <p:cTn id="90" dur="indefinite"/>
                                        <p:tgtEl>
                                          <p:spTgt spid="99"/>
                                        </p:tgtEl>
                                      </p:cBhvr>
                                    </p:animEffect>
                                  </p:childTnLst>
                                </p:cTn>
                              </p:par>
                              <p:par>
                                <p:cTn id="91" presetID="9" presetClass="emph" presetSubtype="0" grpId="1" nodeType="withEffect">
                                  <p:stCondLst>
                                    <p:cond delay="0"/>
                                  </p:stCondLst>
                                  <p:childTnLst>
                                    <p:set>
                                      <p:cBhvr rctx="PPT">
                                        <p:cTn id="92" dur="indefinite"/>
                                        <p:tgtEl>
                                          <p:spTgt spid="79"/>
                                        </p:tgtEl>
                                        <p:attrNameLst>
                                          <p:attrName>style.opacity</p:attrName>
                                        </p:attrNameLst>
                                      </p:cBhvr>
                                      <p:to>
                                        <p:strVal val="1"/>
                                      </p:to>
                                    </p:set>
                                    <p:animEffect filter="image" prLst="opacity: 1">
                                      <p:cBhvr rctx="IE">
                                        <p:cTn id="93" dur="indefinite"/>
                                        <p:tgtEl>
                                          <p:spTgt spid="79"/>
                                        </p:tgtEl>
                                      </p:cBhvr>
                                    </p:animEffect>
                                  </p:childTnLst>
                                </p:cTn>
                              </p:par>
                              <p:par>
                                <p:cTn id="94" presetID="9" presetClass="emph" presetSubtype="0" grpId="1" nodeType="withEffect">
                                  <p:stCondLst>
                                    <p:cond delay="0"/>
                                  </p:stCondLst>
                                  <p:childTnLst>
                                    <p:set>
                                      <p:cBhvr rctx="PPT">
                                        <p:cTn id="95" dur="indefinite"/>
                                        <p:tgtEl>
                                          <p:spTgt spid="78"/>
                                        </p:tgtEl>
                                        <p:attrNameLst>
                                          <p:attrName>style.opacity</p:attrName>
                                        </p:attrNameLst>
                                      </p:cBhvr>
                                      <p:to>
                                        <p:strVal val="1"/>
                                      </p:to>
                                    </p:set>
                                    <p:animEffect filter="image" prLst="opacity: 1">
                                      <p:cBhvr rctx="IE">
                                        <p:cTn id="96" dur="indefinite"/>
                                        <p:tgtEl>
                                          <p:spTgt spid="78"/>
                                        </p:tgtEl>
                                      </p:cBhvr>
                                    </p:animEffect>
                                  </p:childTnLst>
                                </p:cTn>
                              </p:par>
                              <p:par>
                                <p:cTn id="97" presetID="9" presetClass="emph" presetSubtype="0" grpId="1" nodeType="withEffect">
                                  <p:stCondLst>
                                    <p:cond delay="0"/>
                                  </p:stCondLst>
                                  <p:childTnLst>
                                    <p:set>
                                      <p:cBhvr rctx="PPT">
                                        <p:cTn id="98" dur="indefinite"/>
                                        <p:tgtEl>
                                          <p:spTgt spid="77"/>
                                        </p:tgtEl>
                                        <p:attrNameLst>
                                          <p:attrName>style.opacity</p:attrName>
                                        </p:attrNameLst>
                                      </p:cBhvr>
                                      <p:to>
                                        <p:strVal val="1"/>
                                      </p:to>
                                    </p:set>
                                    <p:animEffect filter="image" prLst="opacity: 1">
                                      <p:cBhvr rctx="IE">
                                        <p:cTn id="99" dur="indefinite"/>
                                        <p:tgtEl>
                                          <p:spTgt spid="77"/>
                                        </p:tgtEl>
                                      </p:cBhvr>
                                    </p:animEffect>
                                  </p:childTnLst>
                                </p:cTn>
                              </p:par>
                              <p:par>
                                <p:cTn id="100" presetID="9" presetClass="emph" presetSubtype="0" grpId="0" nodeType="withEffect">
                                  <p:stCondLst>
                                    <p:cond delay="0"/>
                                  </p:stCondLst>
                                  <p:childTnLst>
                                    <p:set>
                                      <p:cBhvr rctx="PPT">
                                        <p:cTn id="101" dur="indefinite"/>
                                        <p:tgtEl>
                                          <p:spTgt spid="93"/>
                                        </p:tgtEl>
                                        <p:attrNameLst>
                                          <p:attrName>style.opacity</p:attrName>
                                        </p:attrNameLst>
                                      </p:cBhvr>
                                      <p:to>
                                        <p:strVal val="0.25"/>
                                      </p:to>
                                    </p:set>
                                    <p:animEffect filter="image" prLst="opacity: 0.25">
                                      <p:cBhvr rctx="IE">
                                        <p:cTn id="102" dur="indefinite"/>
                                        <p:tgtEl>
                                          <p:spTgt spid="93"/>
                                        </p:tgtEl>
                                      </p:cBhvr>
                                    </p:animEffect>
                                  </p:childTnLst>
                                </p:cTn>
                              </p:par>
                            </p:childTnLst>
                          </p:cTn>
                        </p:par>
                      </p:childTnLst>
                    </p:cTn>
                  </p:par>
                  <p:par>
                    <p:cTn id="103" fill="hold">
                      <p:stCondLst>
                        <p:cond delay="indefinite"/>
                      </p:stCondLst>
                      <p:childTnLst>
                        <p:par>
                          <p:cTn id="104" fill="hold">
                            <p:stCondLst>
                              <p:cond delay="0"/>
                            </p:stCondLst>
                            <p:childTnLst>
                              <p:par>
                                <p:cTn id="105" presetID="9" presetClass="emph" presetSubtype="0" grpId="2" nodeType="clickEffect">
                                  <p:stCondLst>
                                    <p:cond delay="0"/>
                                  </p:stCondLst>
                                  <p:childTnLst>
                                    <p:set>
                                      <p:cBhvr rctx="PPT">
                                        <p:cTn id="106" dur="indefinite"/>
                                        <p:tgtEl>
                                          <p:spTgt spid="79"/>
                                        </p:tgtEl>
                                        <p:attrNameLst>
                                          <p:attrName>style.opacity</p:attrName>
                                        </p:attrNameLst>
                                      </p:cBhvr>
                                      <p:to>
                                        <p:strVal val="0.25"/>
                                      </p:to>
                                    </p:set>
                                    <p:animEffect filter="image" prLst="opacity: 0.25">
                                      <p:cBhvr rctx="IE">
                                        <p:cTn id="107" dur="indefinite"/>
                                        <p:tgtEl>
                                          <p:spTgt spid="79"/>
                                        </p:tgtEl>
                                      </p:cBhvr>
                                    </p:animEffect>
                                  </p:childTnLst>
                                </p:cTn>
                              </p:par>
                              <p:par>
                                <p:cTn id="108" presetID="9" presetClass="emph" presetSubtype="0" grpId="2" nodeType="withEffect">
                                  <p:stCondLst>
                                    <p:cond delay="0"/>
                                  </p:stCondLst>
                                  <p:childTnLst>
                                    <p:set>
                                      <p:cBhvr rctx="PPT">
                                        <p:cTn id="109" dur="indefinite"/>
                                        <p:tgtEl>
                                          <p:spTgt spid="78"/>
                                        </p:tgtEl>
                                        <p:attrNameLst>
                                          <p:attrName>style.opacity</p:attrName>
                                        </p:attrNameLst>
                                      </p:cBhvr>
                                      <p:to>
                                        <p:strVal val="0.25"/>
                                      </p:to>
                                    </p:set>
                                    <p:animEffect filter="image" prLst="opacity: 0.25">
                                      <p:cBhvr rctx="IE">
                                        <p:cTn id="110" dur="indefinite"/>
                                        <p:tgtEl>
                                          <p:spTgt spid="78"/>
                                        </p:tgtEl>
                                      </p:cBhvr>
                                    </p:animEffect>
                                  </p:childTnLst>
                                </p:cTn>
                              </p:par>
                              <p:par>
                                <p:cTn id="111" presetID="9" presetClass="emph" presetSubtype="0" grpId="2" nodeType="withEffect">
                                  <p:stCondLst>
                                    <p:cond delay="0"/>
                                  </p:stCondLst>
                                  <p:childTnLst>
                                    <p:set>
                                      <p:cBhvr rctx="PPT">
                                        <p:cTn id="112" dur="indefinite"/>
                                        <p:tgtEl>
                                          <p:spTgt spid="77"/>
                                        </p:tgtEl>
                                        <p:attrNameLst>
                                          <p:attrName>style.opacity</p:attrName>
                                        </p:attrNameLst>
                                      </p:cBhvr>
                                      <p:to>
                                        <p:strVal val="0.25"/>
                                      </p:to>
                                    </p:set>
                                    <p:animEffect filter="image" prLst="opacity: 0.25">
                                      <p:cBhvr rctx="IE">
                                        <p:cTn id="113" dur="indefinite"/>
                                        <p:tgtEl>
                                          <p:spTgt spid="77"/>
                                        </p:tgtEl>
                                      </p:cBhvr>
                                    </p:animEffect>
                                  </p:childTnLst>
                                </p:cTn>
                              </p:par>
                              <p:par>
                                <p:cTn id="114" presetID="9" presetClass="emph" presetSubtype="0" grpId="1" nodeType="withEffect">
                                  <p:stCondLst>
                                    <p:cond delay="0"/>
                                  </p:stCondLst>
                                  <p:childTnLst>
                                    <p:set>
                                      <p:cBhvr rctx="PPT">
                                        <p:cTn id="115" dur="indefinite"/>
                                        <p:tgtEl>
                                          <p:spTgt spid="76"/>
                                        </p:tgtEl>
                                        <p:attrNameLst>
                                          <p:attrName>style.opacity</p:attrName>
                                        </p:attrNameLst>
                                      </p:cBhvr>
                                      <p:to>
                                        <p:strVal val="1"/>
                                      </p:to>
                                    </p:set>
                                    <p:animEffect filter="image" prLst="opacity: 1">
                                      <p:cBhvr rctx="IE">
                                        <p:cTn id="116" dur="indefinite"/>
                                        <p:tgtEl>
                                          <p:spTgt spid="76"/>
                                        </p:tgtEl>
                                      </p:cBhvr>
                                    </p:animEffect>
                                  </p:childTnLst>
                                </p:cTn>
                              </p:par>
                            </p:childTnLst>
                          </p:cTn>
                        </p:par>
                      </p:childTnLst>
                    </p:cTn>
                  </p:par>
                  <p:par>
                    <p:cTn id="117" fill="hold">
                      <p:stCondLst>
                        <p:cond delay="indefinite"/>
                      </p:stCondLst>
                      <p:childTnLst>
                        <p:par>
                          <p:cTn id="118" fill="hold">
                            <p:stCondLst>
                              <p:cond delay="0"/>
                            </p:stCondLst>
                            <p:childTnLst>
                              <p:par>
                                <p:cTn id="119" presetID="9" presetClass="emph" presetSubtype="0" grpId="2" nodeType="clickEffect">
                                  <p:stCondLst>
                                    <p:cond delay="0"/>
                                  </p:stCondLst>
                                  <p:childTnLst>
                                    <p:set>
                                      <p:cBhvr rctx="PPT">
                                        <p:cTn id="120" dur="indefinite"/>
                                        <p:tgtEl>
                                          <p:spTgt spid="76"/>
                                        </p:tgtEl>
                                        <p:attrNameLst>
                                          <p:attrName>style.opacity</p:attrName>
                                        </p:attrNameLst>
                                      </p:cBhvr>
                                      <p:to>
                                        <p:strVal val="0.25"/>
                                      </p:to>
                                    </p:set>
                                    <p:animEffect filter="image" prLst="opacity: 0.25">
                                      <p:cBhvr rctx="IE">
                                        <p:cTn id="121" dur="indefinite"/>
                                        <p:tgtEl>
                                          <p:spTgt spid="76"/>
                                        </p:tgtEl>
                                      </p:cBhvr>
                                    </p:animEffect>
                                  </p:childTnLst>
                                </p:cTn>
                              </p:par>
                              <p:par>
                                <p:cTn id="122" presetID="9" presetClass="emph" presetSubtype="0" grpId="1" nodeType="withEffect">
                                  <p:stCondLst>
                                    <p:cond delay="0"/>
                                  </p:stCondLst>
                                  <p:childTnLst>
                                    <p:set>
                                      <p:cBhvr rctx="PPT">
                                        <p:cTn id="123" dur="indefinite"/>
                                        <p:tgtEl>
                                          <p:spTgt spid="101"/>
                                        </p:tgtEl>
                                        <p:attrNameLst>
                                          <p:attrName>style.opacity</p:attrName>
                                        </p:attrNameLst>
                                      </p:cBhvr>
                                      <p:to>
                                        <p:strVal val="1"/>
                                      </p:to>
                                    </p:set>
                                    <p:animEffect filter="image" prLst="opacity: 1">
                                      <p:cBhvr rctx="IE">
                                        <p:cTn id="124" dur="indefinite"/>
                                        <p:tgtEl>
                                          <p:spTgt spid="101"/>
                                        </p:tgtEl>
                                      </p:cBhvr>
                                    </p:animEffect>
                                  </p:childTnLst>
                                </p:cTn>
                              </p:par>
                              <p:par>
                                <p:cTn id="125" presetID="9" presetClass="emph" presetSubtype="0" grpId="1" nodeType="withEffect">
                                  <p:stCondLst>
                                    <p:cond delay="0"/>
                                  </p:stCondLst>
                                  <p:childTnLst>
                                    <p:set>
                                      <p:cBhvr rctx="PPT">
                                        <p:cTn id="126" dur="indefinite"/>
                                        <p:tgtEl>
                                          <p:spTgt spid="102"/>
                                        </p:tgtEl>
                                        <p:attrNameLst>
                                          <p:attrName>style.opacity</p:attrName>
                                        </p:attrNameLst>
                                      </p:cBhvr>
                                      <p:to>
                                        <p:strVal val="1"/>
                                      </p:to>
                                    </p:set>
                                    <p:animEffect filter="image" prLst="opacity: 1">
                                      <p:cBhvr rctx="IE">
                                        <p:cTn id="127" dur="indefinite"/>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76" grpId="1" animBg="1"/>
      <p:bldP spid="76" grpId="2" animBg="1"/>
      <p:bldP spid="77" grpId="0" animBg="1"/>
      <p:bldP spid="77" grpId="1" animBg="1"/>
      <p:bldP spid="77" grpId="2" animBg="1"/>
      <p:bldP spid="78" grpId="0" animBg="1"/>
      <p:bldP spid="78" grpId="1" animBg="1"/>
      <p:bldP spid="78" grpId="2" animBg="1"/>
      <p:bldP spid="79" grpId="0" animBg="1"/>
      <p:bldP spid="79" grpId="1" animBg="1"/>
      <p:bldP spid="79" grpId="2" animBg="1"/>
      <p:bldP spid="81" grpId="0" animBg="1"/>
      <p:bldP spid="82" grpId="0" animBg="1"/>
      <p:bldP spid="83" grpId="0" animBg="1"/>
      <p:bldP spid="84" grpId="0" animBg="1"/>
      <p:bldP spid="85" grpId="0" animBg="1"/>
      <p:bldP spid="92" grpId="0" animBg="1"/>
      <p:bldP spid="93" grpId="0" animBg="1"/>
      <p:bldP spid="95" grpId="0"/>
      <p:bldP spid="95" grpId="1"/>
      <p:bldP spid="96" grpId="0"/>
      <p:bldP spid="96" grpId="1"/>
      <p:bldP spid="97" grpId="0"/>
      <p:bldP spid="97" grpId="1"/>
      <p:bldP spid="98" grpId="0"/>
      <p:bldP spid="98" grpId="1"/>
      <p:bldP spid="99" grpId="0"/>
      <p:bldP spid="99" grpId="1"/>
      <p:bldP spid="101" grpId="0" animBg="1"/>
      <p:bldP spid="101" grpId="1" animBg="1"/>
      <p:bldP spid="102" grpId="0" animBg="1"/>
      <p:bldP spid="102"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218795"/>
          </a:xfrm>
        </p:spPr>
        <p:txBody>
          <a:bodyPr/>
          <a:lstStyle/>
          <a:p>
            <a:r>
              <a:rPr lang="en-US" dirty="0"/>
              <a:t>External Content Type (ECT)</a:t>
            </a:r>
            <a:br>
              <a:rPr lang="en-US" dirty="0"/>
            </a:br>
            <a:r>
              <a:rPr lang="en-US" sz="4000" dirty="0">
                <a:gradFill>
                  <a:gsLst>
                    <a:gs pos="50000">
                      <a:schemeClr val="accent2"/>
                    </a:gs>
                    <a:gs pos="100000">
                      <a:schemeClr val="accent2"/>
                    </a:gs>
                  </a:gsLst>
                  <a:lin ang="5400000" scaled="0"/>
                </a:gradFill>
              </a:rPr>
              <a:t>The building block</a:t>
            </a:r>
            <a:endParaRPr lang="en-US" dirty="0"/>
          </a:p>
        </p:txBody>
      </p:sp>
      <p:sp>
        <p:nvSpPr>
          <p:cNvPr id="3" name="Text Placeholder 2"/>
          <p:cNvSpPr>
            <a:spLocks noGrp="1"/>
          </p:cNvSpPr>
          <p:nvPr>
            <p:ph type="body" sz="quarter" idx="10"/>
          </p:nvPr>
        </p:nvSpPr>
        <p:spPr>
          <a:xfrm>
            <a:off x="381000" y="1647023"/>
            <a:ext cx="8534400" cy="4677577"/>
          </a:xfrm>
        </p:spPr>
        <p:txBody>
          <a:bodyPr/>
          <a:lstStyle/>
          <a:p>
            <a:pPr>
              <a:spcBef>
                <a:spcPts val="600"/>
              </a:spcBef>
            </a:pPr>
            <a:r>
              <a:rPr lang="en-US" sz="2800" dirty="0" smtClean="0">
                <a:solidFill>
                  <a:schemeClr val="tx1"/>
                </a:solidFill>
              </a:rPr>
              <a:t>Superset of entity capabilities; describes:</a:t>
            </a:r>
          </a:p>
          <a:p>
            <a:pPr lvl="1">
              <a:spcBef>
                <a:spcPts val="600"/>
              </a:spcBef>
            </a:pPr>
            <a:r>
              <a:rPr lang="en-US" sz="2400" dirty="0" smtClean="0"/>
              <a:t>Structure of the external system </a:t>
            </a:r>
            <a:r>
              <a:rPr lang="en-US" sz="2400" dirty="0" smtClean="0"/>
              <a:t/>
            </a:r>
            <a:br>
              <a:rPr lang="en-US" sz="2400" dirty="0" smtClean="0"/>
            </a:br>
            <a:r>
              <a:rPr lang="en-US" sz="2400" dirty="0" smtClean="0"/>
              <a:t>(</a:t>
            </a:r>
            <a:r>
              <a:rPr lang="en-US" sz="2400" dirty="0" smtClean="0"/>
              <a:t>Fields, Methods, Connection)</a:t>
            </a:r>
          </a:p>
          <a:p>
            <a:pPr lvl="1">
              <a:spcBef>
                <a:spcPts val="600"/>
              </a:spcBef>
            </a:pPr>
            <a:r>
              <a:rPr lang="en-US" sz="2400" dirty="0" smtClean="0"/>
              <a:t>How this data behaves within SharePoint and </a:t>
            </a:r>
            <a:r>
              <a:rPr lang="en-US" sz="2400" dirty="0" smtClean="0"/>
              <a:t>Office</a:t>
            </a:r>
            <a:endParaRPr lang="en-US" sz="1600" dirty="0" smtClean="0">
              <a:solidFill>
                <a:schemeClr val="tx1"/>
              </a:solidFill>
            </a:endParaRPr>
          </a:p>
          <a:p>
            <a:pPr>
              <a:spcBef>
                <a:spcPts val="600"/>
              </a:spcBef>
            </a:pPr>
            <a:r>
              <a:rPr lang="en-US" sz="2800" dirty="0" smtClean="0">
                <a:solidFill>
                  <a:schemeClr val="tx1"/>
                </a:solidFill>
              </a:rPr>
              <a:t>Manage and reuse from a central </a:t>
            </a:r>
            <a:r>
              <a:rPr lang="en-US" sz="2800" dirty="0" smtClean="0">
                <a:solidFill>
                  <a:schemeClr val="tx1"/>
                </a:solidFill>
              </a:rPr>
              <a:t>location</a:t>
            </a:r>
            <a:endParaRPr lang="en-US" sz="1600" dirty="0" smtClean="0">
              <a:solidFill>
                <a:schemeClr val="tx1"/>
              </a:solidFill>
            </a:endParaRPr>
          </a:p>
          <a:p>
            <a:pPr>
              <a:spcBef>
                <a:spcPts val="600"/>
              </a:spcBef>
            </a:pPr>
            <a:r>
              <a:rPr lang="en-US" sz="2800" dirty="0" smtClean="0">
                <a:solidFill>
                  <a:schemeClr val="tx1"/>
                </a:solidFill>
              </a:rPr>
              <a:t>Added to the Business Data Connectivity </a:t>
            </a:r>
            <a:r>
              <a:rPr lang="en-US" sz="2800" dirty="0" smtClean="0">
                <a:solidFill>
                  <a:schemeClr val="tx1"/>
                </a:solidFill>
              </a:rPr>
              <a:t/>
            </a:r>
            <a:br>
              <a:rPr lang="en-US" sz="2800" dirty="0" smtClean="0">
                <a:solidFill>
                  <a:schemeClr val="tx1"/>
                </a:solidFill>
              </a:rPr>
            </a:br>
            <a:r>
              <a:rPr lang="en-US" sz="2800" dirty="0" smtClean="0">
                <a:solidFill>
                  <a:schemeClr val="tx1"/>
                </a:solidFill>
              </a:rPr>
              <a:t>service </a:t>
            </a:r>
            <a:r>
              <a:rPr lang="en-US" sz="2800" dirty="0" smtClean="0">
                <a:solidFill>
                  <a:schemeClr val="tx1"/>
                </a:solidFill>
              </a:rPr>
              <a:t>through:</a:t>
            </a:r>
          </a:p>
          <a:p>
            <a:pPr lvl="1">
              <a:spcBef>
                <a:spcPts val="600"/>
              </a:spcBef>
            </a:pPr>
            <a:r>
              <a:rPr lang="en-US" sz="2400" dirty="0" smtClean="0"/>
              <a:t>SharePoint Designer</a:t>
            </a:r>
          </a:p>
          <a:p>
            <a:pPr lvl="1">
              <a:spcBef>
                <a:spcPts val="600"/>
              </a:spcBef>
            </a:pPr>
            <a:r>
              <a:rPr lang="en-US" sz="2400" dirty="0" smtClean="0"/>
              <a:t>Visual Studio 2010</a:t>
            </a:r>
          </a:p>
          <a:p>
            <a:pPr lvl="1">
              <a:spcBef>
                <a:spcPts val="600"/>
              </a:spcBef>
            </a:pPr>
            <a:r>
              <a:rPr lang="en-US" sz="2400" dirty="0" smtClean="0"/>
              <a:t>Import into the Business Data Connectivity service as part </a:t>
            </a:r>
            <a:r>
              <a:rPr lang="en-US" sz="2400" dirty="0" smtClean="0"/>
              <a:t/>
            </a:r>
            <a:br>
              <a:rPr lang="en-US" sz="2400" dirty="0" smtClean="0"/>
            </a:br>
            <a:r>
              <a:rPr lang="en-US" sz="2400" dirty="0" smtClean="0"/>
              <a:t>of </a:t>
            </a:r>
            <a:r>
              <a:rPr lang="en-US" sz="2400" dirty="0" smtClean="0"/>
              <a:t>a </a:t>
            </a:r>
            <a:r>
              <a:rPr lang="en-US" sz="2400" dirty="0" smtClean="0"/>
              <a:t>model</a:t>
            </a:r>
            <a:endParaRPr lang="en-US" dirty="0"/>
          </a:p>
        </p:txBody>
      </p:sp>
    </p:spTree>
  </p:cSld>
  <p:clrMapOvr>
    <a:masterClrMapping/>
  </p:clrMapOvr>
  <p:transition advTm="88015">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218795"/>
          </a:xfrm>
        </p:spPr>
        <p:txBody>
          <a:bodyPr/>
          <a:lstStyle/>
          <a:p>
            <a:r>
              <a:rPr lang="en-US" dirty="0"/>
              <a:t>External Content Type (ECT)</a:t>
            </a:r>
            <a:br>
              <a:rPr lang="en-US" dirty="0"/>
            </a:br>
            <a:r>
              <a:rPr lang="en-US" sz="4000" dirty="0">
                <a:gradFill>
                  <a:gsLst>
                    <a:gs pos="50000">
                      <a:schemeClr val="accent2"/>
                    </a:gs>
                    <a:gs pos="100000">
                      <a:schemeClr val="accent2"/>
                    </a:gs>
                  </a:gsLst>
                  <a:lin ang="5400000" scaled="0"/>
                </a:gradFill>
              </a:rPr>
              <a:t>The building block</a:t>
            </a:r>
            <a:endParaRPr lang="en-US" dirty="0"/>
          </a:p>
        </p:txBody>
      </p:sp>
      <p:sp>
        <p:nvSpPr>
          <p:cNvPr id="3" name="Text Placeholder 2"/>
          <p:cNvSpPr>
            <a:spLocks noGrp="1"/>
          </p:cNvSpPr>
          <p:nvPr>
            <p:ph type="body" sz="quarter" idx="10"/>
          </p:nvPr>
        </p:nvSpPr>
        <p:spPr>
          <a:xfrm>
            <a:off x="381000" y="1481923"/>
            <a:ext cx="8382000" cy="4436277"/>
          </a:xfrm>
        </p:spPr>
        <p:txBody>
          <a:bodyPr/>
          <a:lstStyle/>
          <a:p>
            <a:pPr marL="403225" indent="-403225">
              <a:lnSpc>
                <a:spcPct val="100000"/>
              </a:lnSpc>
              <a:spcBef>
                <a:spcPts val="0"/>
              </a:spcBef>
              <a:spcAft>
                <a:spcPts val="1200"/>
              </a:spcAft>
            </a:pPr>
            <a:r>
              <a:rPr lang="en-US" sz="2800" dirty="0" smtClean="0"/>
              <a:t>BCS-enabled solutions rely on ECTs to integrate external data into SharePoint and the Office </a:t>
            </a:r>
            <a:r>
              <a:rPr lang="en-US" sz="2800" dirty="0" smtClean="0"/>
              <a:t/>
            </a:r>
            <a:br>
              <a:rPr lang="en-US" sz="2800" dirty="0" smtClean="0"/>
            </a:br>
            <a:r>
              <a:rPr lang="en-US" sz="2800" dirty="0" smtClean="0"/>
              <a:t>client </a:t>
            </a:r>
            <a:r>
              <a:rPr lang="en-US" sz="2800" dirty="0" smtClean="0"/>
              <a:t>applications</a:t>
            </a:r>
            <a:endParaRPr lang="en-US" sz="2800" dirty="0" smtClean="0">
              <a:solidFill>
                <a:schemeClr val="tx1"/>
              </a:solidFill>
            </a:endParaRPr>
          </a:p>
          <a:p>
            <a:pPr>
              <a:buNone/>
            </a:pPr>
            <a:endParaRPr lang="en-US" sz="2800" dirty="0" smtClean="0">
              <a:solidFill>
                <a:schemeClr val="tx1"/>
              </a:solidFill>
            </a:endParaRPr>
          </a:p>
          <a:p>
            <a:pPr marL="403225" indent="-403225"/>
            <a:r>
              <a:rPr lang="en-US" sz="2800" dirty="0" smtClean="0"/>
              <a:t>Can be reused in</a:t>
            </a:r>
          </a:p>
          <a:p>
            <a:pPr marL="795338" lvl="1" indent="-334963"/>
            <a:r>
              <a:rPr lang="en-US" sz="2400" dirty="0" smtClean="0"/>
              <a:t>External List</a:t>
            </a:r>
          </a:p>
          <a:p>
            <a:pPr marL="795338" lvl="1" indent="-334963"/>
            <a:r>
              <a:rPr lang="en-US" sz="2400" dirty="0" smtClean="0"/>
              <a:t>Search</a:t>
            </a:r>
          </a:p>
          <a:p>
            <a:pPr marL="795338" lvl="1" indent="-334963"/>
            <a:r>
              <a:rPr lang="en-US" sz="2400" dirty="0" smtClean="0"/>
              <a:t>Outlook</a:t>
            </a:r>
          </a:p>
          <a:p>
            <a:pPr marL="795338" lvl="1" indent="-334963"/>
            <a:r>
              <a:rPr lang="en-US" sz="2400" dirty="0" smtClean="0"/>
              <a:t>SharePoint Workspace </a:t>
            </a:r>
          </a:p>
        </p:txBody>
      </p:sp>
      <p:sp>
        <p:nvSpPr>
          <p:cNvPr id="4" name="TextBox 3"/>
          <p:cNvSpPr txBox="1"/>
          <p:nvPr/>
        </p:nvSpPr>
        <p:spPr>
          <a:xfrm>
            <a:off x="4013200" y="3927038"/>
            <a:ext cx="5143500" cy="1551194"/>
          </a:xfrm>
          <a:prstGeom prst="rect">
            <a:avLst/>
          </a:prstGeom>
        </p:spPr>
        <p:txBody>
          <a:bodyPr wrap="square" lIns="0" tIns="0" rIns="0" bIns="0" rtlCol="0">
            <a:spAutoFit/>
          </a:bodyPr>
          <a:lstStyle/>
          <a:p>
            <a:pPr marL="795338" lvl="1" indent="-334963">
              <a:lnSpc>
                <a:spcPct val="90000"/>
              </a:lnSpc>
              <a:spcBef>
                <a:spcPct val="20000"/>
              </a:spcBef>
              <a:buSzPct val="90000"/>
              <a:buBlip>
                <a:blip r:embed="rId3"/>
              </a:buBlip>
            </a:pPr>
            <a:r>
              <a:rPr lang="en-US" sz="2400" dirty="0" smtClean="0">
                <a:solidFill>
                  <a:srgbClr val="99CC99"/>
                </a:solidFill>
              </a:rPr>
              <a:t>Word</a:t>
            </a:r>
          </a:p>
          <a:p>
            <a:pPr marL="795338" lvl="1" indent="-334963">
              <a:lnSpc>
                <a:spcPct val="90000"/>
              </a:lnSpc>
              <a:spcBef>
                <a:spcPct val="20000"/>
              </a:spcBef>
              <a:buSzPct val="90000"/>
              <a:buBlip>
                <a:blip r:embed="rId3"/>
              </a:buBlip>
            </a:pPr>
            <a:r>
              <a:rPr lang="en-US" sz="2400" dirty="0" smtClean="0">
                <a:solidFill>
                  <a:srgbClr val="99CC99"/>
                </a:solidFill>
              </a:rPr>
              <a:t>InfoPath</a:t>
            </a:r>
            <a:endParaRPr lang="en-US" sz="2400" dirty="0">
              <a:solidFill>
                <a:srgbClr val="99CC99"/>
              </a:solidFill>
            </a:endParaRPr>
          </a:p>
          <a:p>
            <a:pPr marL="795338" lvl="1" indent="-334963">
              <a:lnSpc>
                <a:spcPct val="90000"/>
              </a:lnSpc>
              <a:spcBef>
                <a:spcPct val="20000"/>
              </a:spcBef>
              <a:buSzPct val="90000"/>
              <a:buBlip>
                <a:blip r:embed="rId3"/>
              </a:buBlip>
            </a:pPr>
            <a:r>
              <a:rPr lang="en-US" sz="2400" dirty="0">
                <a:solidFill>
                  <a:srgbClr val="99CC99"/>
                </a:solidFill>
              </a:rPr>
              <a:t>Access</a:t>
            </a:r>
          </a:p>
          <a:p>
            <a:pPr marL="795338" lvl="1" indent="-334963">
              <a:lnSpc>
                <a:spcPct val="90000"/>
              </a:lnSpc>
              <a:spcBef>
                <a:spcPct val="20000"/>
              </a:spcBef>
              <a:buSzPct val="90000"/>
              <a:buBlip>
                <a:blip r:embed="rId3"/>
              </a:buBlip>
            </a:pPr>
            <a:r>
              <a:rPr lang="en-US" sz="2400" dirty="0" smtClean="0">
                <a:solidFill>
                  <a:srgbClr val="99CC99"/>
                </a:solidFill>
              </a:rPr>
              <a:t>Other </a:t>
            </a:r>
            <a:r>
              <a:rPr lang="en-US" sz="2400" dirty="0">
                <a:solidFill>
                  <a:srgbClr val="99CC99"/>
                </a:solidFill>
              </a:rPr>
              <a:t>Office </a:t>
            </a:r>
            <a:r>
              <a:rPr lang="en-US" sz="2400" dirty="0" smtClean="0">
                <a:solidFill>
                  <a:srgbClr val="99CC99"/>
                </a:solidFill>
              </a:rPr>
              <a:t>applications </a:t>
            </a:r>
            <a:r>
              <a:rPr lang="en-US" sz="2400" dirty="0">
                <a:solidFill>
                  <a:srgbClr val="99CC99"/>
                </a:solidFill>
              </a:rPr>
              <a:t>via </a:t>
            </a:r>
            <a:r>
              <a:rPr lang="en-US" sz="2400" dirty="0" smtClean="0">
                <a:solidFill>
                  <a:srgbClr val="99CC99"/>
                </a:solidFill>
              </a:rPr>
              <a:t>code</a:t>
            </a:r>
          </a:p>
        </p:txBody>
      </p:sp>
    </p:spTree>
  </p:cSld>
  <p:clrMapOvr>
    <a:masterClrMapping/>
  </p:clrMapOvr>
  <p:transition advTm="58735">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6"/>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457494" y="2146300"/>
            <a:ext cx="2438400" cy="2078457"/>
          </a:xfrm>
          <a:prstGeom prst="round2SameRect">
            <a:avLst>
              <a:gd name="adj1" fmla="val 6503"/>
              <a:gd name="adj2" fmla="val 0"/>
            </a:avLst>
          </a:prstGeom>
          <a:ln>
            <a:noFill/>
          </a:ln>
          <a:effectLst>
            <a:outerShdw blurRad="292100" dist="139700" dir="2700000" algn="tl" rotWithShape="0">
              <a:srgbClr val="333333">
                <a:alpha val="65000"/>
              </a:srgbClr>
            </a:outerShdw>
            <a:reflection blurRad="6350" stA="52000" endA="300" endPos="35000" dir="5400000" sy="-100000" algn="bl" rotWithShape="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pSp>
        <p:nvGrpSpPr>
          <p:cNvPr id="2" name="Group 25"/>
          <p:cNvGrpSpPr/>
          <p:nvPr/>
        </p:nvGrpSpPr>
        <p:grpSpPr>
          <a:xfrm>
            <a:off x="0" y="3603626"/>
            <a:ext cx="9144000" cy="2962274"/>
            <a:chOff x="0" y="4454260"/>
            <a:chExt cx="9144000" cy="2403740"/>
          </a:xfrm>
          <a:gradFill>
            <a:gsLst>
              <a:gs pos="0">
                <a:schemeClr val="bg1">
                  <a:alpha val="70000"/>
                </a:schemeClr>
              </a:gs>
              <a:gs pos="86000">
                <a:schemeClr val="bg1">
                  <a:alpha val="80000"/>
                </a:schemeClr>
              </a:gs>
            </a:gsLst>
            <a:lin ang="5400000" scaled="0"/>
          </a:gradFill>
        </p:grpSpPr>
        <p:sp>
          <p:nvSpPr>
            <p:cNvPr id="27" name="Freeform 5"/>
            <p:cNvSpPr>
              <a:spLocks/>
            </p:cNvSpPr>
            <p:nvPr/>
          </p:nvSpPr>
          <p:spPr bwMode="auto">
            <a:xfrm>
              <a:off x="0" y="4860396"/>
              <a:ext cx="9144000" cy="1997604"/>
            </a:xfrm>
            <a:custGeom>
              <a:avLst/>
              <a:gdLst/>
              <a:ahLst/>
              <a:cxnLst>
                <a:cxn ang="0">
                  <a:pos x="6912" y="1510"/>
                </a:cxn>
                <a:cxn ang="0">
                  <a:pos x="0" y="1510"/>
                </a:cxn>
                <a:cxn ang="0">
                  <a:pos x="0" y="0"/>
                </a:cxn>
                <a:cxn ang="0">
                  <a:pos x="0" y="0"/>
                </a:cxn>
                <a:cxn ang="0">
                  <a:pos x="68" y="12"/>
                </a:cxn>
                <a:cxn ang="0">
                  <a:pos x="266" y="45"/>
                </a:cxn>
                <a:cxn ang="0">
                  <a:pos x="408" y="65"/>
                </a:cxn>
                <a:cxn ang="0">
                  <a:pos x="579" y="89"/>
                </a:cxn>
                <a:cxn ang="0">
                  <a:pos x="775" y="115"/>
                </a:cxn>
                <a:cxn ang="0">
                  <a:pos x="997" y="140"/>
                </a:cxn>
                <a:cxn ang="0">
                  <a:pos x="1241" y="166"/>
                </a:cxn>
                <a:cxn ang="0">
                  <a:pos x="1508" y="192"/>
                </a:cxn>
                <a:cxn ang="0">
                  <a:pos x="1793" y="216"/>
                </a:cxn>
                <a:cxn ang="0">
                  <a:pos x="1943" y="226"/>
                </a:cxn>
                <a:cxn ang="0">
                  <a:pos x="2099" y="236"/>
                </a:cxn>
                <a:cxn ang="0">
                  <a:pos x="2256" y="246"/>
                </a:cxn>
                <a:cxn ang="0">
                  <a:pos x="2420" y="255"/>
                </a:cxn>
                <a:cxn ang="0">
                  <a:pos x="2585" y="262"/>
                </a:cxn>
                <a:cxn ang="0">
                  <a:pos x="2756" y="268"/>
                </a:cxn>
                <a:cxn ang="0">
                  <a:pos x="2930" y="274"/>
                </a:cxn>
                <a:cxn ang="0">
                  <a:pos x="3106" y="277"/>
                </a:cxn>
                <a:cxn ang="0">
                  <a:pos x="3287" y="280"/>
                </a:cxn>
                <a:cxn ang="0">
                  <a:pos x="3470" y="280"/>
                </a:cxn>
                <a:cxn ang="0">
                  <a:pos x="3470" y="280"/>
                </a:cxn>
                <a:cxn ang="0">
                  <a:pos x="3652" y="280"/>
                </a:cxn>
                <a:cxn ang="0">
                  <a:pos x="3832" y="277"/>
                </a:cxn>
                <a:cxn ang="0">
                  <a:pos x="4009" y="274"/>
                </a:cxn>
                <a:cxn ang="0">
                  <a:pos x="4182" y="268"/>
                </a:cxn>
                <a:cxn ang="0">
                  <a:pos x="4352" y="262"/>
                </a:cxn>
                <a:cxn ang="0">
                  <a:pos x="4518" y="255"/>
                </a:cxn>
                <a:cxn ang="0">
                  <a:pos x="4680" y="246"/>
                </a:cxn>
                <a:cxn ang="0">
                  <a:pos x="4837" y="236"/>
                </a:cxn>
                <a:cxn ang="0">
                  <a:pos x="4991" y="226"/>
                </a:cxn>
                <a:cxn ang="0">
                  <a:pos x="5140" y="216"/>
                </a:cxn>
                <a:cxn ang="0">
                  <a:pos x="5423" y="192"/>
                </a:cxn>
                <a:cxn ang="0">
                  <a:pos x="5686" y="166"/>
                </a:cxn>
                <a:cxn ang="0">
                  <a:pos x="5928" y="140"/>
                </a:cxn>
                <a:cxn ang="0">
                  <a:pos x="6147" y="115"/>
                </a:cxn>
                <a:cxn ang="0">
                  <a:pos x="6342" y="89"/>
                </a:cxn>
                <a:cxn ang="0">
                  <a:pos x="6509" y="65"/>
                </a:cxn>
                <a:cxn ang="0">
                  <a:pos x="6651" y="45"/>
                </a:cxn>
                <a:cxn ang="0">
                  <a:pos x="6763" y="26"/>
                </a:cxn>
                <a:cxn ang="0">
                  <a:pos x="6845" y="12"/>
                </a:cxn>
                <a:cxn ang="0">
                  <a:pos x="6912" y="0"/>
                </a:cxn>
                <a:cxn ang="0">
                  <a:pos x="6912" y="1510"/>
                </a:cxn>
              </a:cxnLst>
              <a:rect l="0" t="0" r="r" b="b"/>
              <a:pathLst>
                <a:path w="6912" h="1510">
                  <a:moveTo>
                    <a:pt x="6912" y="1510"/>
                  </a:moveTo>
                  <a:lnTo>
                    <a:pt x="0" y="1510"/>
                  </a:lnTo>
                  <a:lnTo>
                    <a:pt x="0" y="0"/>
                  </a:lnTo>
                  <a:lnTo>
                    <a:pt x="0" y="0"/>
                  </a:lnTo>
                  <a:lnTo>
                    <a:pt x="68" y="12"/>
                  </a:lnTo>
                  <a:lnTo>
                    <a:pt x="266" y="45"/>
                  </a:lnTo>
                  <a:lnTo>
                    <a:pt x="408" y="65"/>
                  </a:lnTo>
                  <a:lnTo>
                    <a:pt x="579" y="89"/>
                  </a:lnTo>
                  <a:lnTo>
                    <a:pt x="775" y="115"/>
                  </a:lnTo>
                  <a:lnTo>
                    <a:pt x="997" y="140"/>
                  </a:lnTo>
                  <a:lnTo>
                    <a:pt x="1241" y="166"/>
                  </a:lnTo>
                  <a:lnTo>
                    <a:pt x="1508" y="192"/>
                  </a:lnTo>
                  <a:lnTo>
                    <a:pt x="1793" y="216"/>
                  </a:lnTo>
                  <a:lnTo>
                    <a:pt x="1943" y="226"/>
                  </a:lnTo>
                  <a:lnTo>
                    <a:pt x="2099" y="236"/>
                  </a:lnTo>
                  <a:lnTo>
                    <a:pt x="2256" y="246"/>
                  </a:lnTo>
                  <a:lnTo>
                    <a:pt x="2420" y="255"/>
                  </a:lnTo>
                  <a:lnTo>
                    <a:pt x="2585" y="262"/>
                  </a:lnTo>
                  <a:lnTo>
                    <a:pt x="2756" y="268"/>
                  </a:lnTo>
                  <a:lnTo>
                    <a:pt x="2930" y="274"/>
                  </a:lnTo>
                  <a:lnTo>
                    <a:pt x="3106" y="277"/>
                  </a:lnTo>
                  <a:lnTo>
                    <a:pt x="3287" y="280"/>
                  </a:lnTo>
                  <a:lnTo>
                    <a:pt x="3470" y="280"/>
                  </a:lnTo>
                  <a:lnTo>
                    <a:pt x="3470" y="280"/>
                  </a:lnTo>
                  <a:lnTo>
                    <a:pt x="3652" y="280"/>
                  </a:lnTo>
                  <a:lnTo>
                    <a:pt x="3832" y="277"/>
                  </a:lnTo>
                  <a:lnTo>
                    <a:pt x="4009" y="274"/>
                  </a:lnTo>
                  <a:lnTo>
                    <a:pt x="4182" y="268"/>
                  </a:lnTo>
                  <a:lnTo>
                    <a:pt x="4352" y="262"/>
                  </a:lnTo>
                  <a:lnTo>
                    <a:pt x="4518" y="255"/>
                  </a:lnTo>
                  <a:lnTo>
                    <a:pt x="4680" y="246"/>
                  </a:lnTo>
                  <a:lnTo>
                    <a:pt x="4837" y="236"/>
                  </a:lnTo>
                  <a:lnTo>
                    <a:pt x="4991" y="226"/>
                  </a:lnTo>
                  <a:lnTo>
                    <a:pt x="5140" y="216"/>
                  </a:lnTo>
                  <a:lnTo>
                    <a:pt x="5423" y="192"/>
                  </a:lnTo>
                  <a:lnTo>
                    <a:pt x="5686" y="166"/>
                  </a:lnTo>
                  <a:lnTo>
                    <a:pt x="5928" y="140"/>
                  </a:lnTo>
                  <a:lnTo>
                    <a:pt x="6147" y="115"/>
                  </a:lnTo>
                  <a:lnTo>
                    <a:pt x="6342" y="89"/>
                  </a:lnTo>
                  <a:lnTo>
                    <a:pt x="6509" y="65"/>
                  </a:lnTo>
                  <a:lnTo>
                    <a:pt x="6651" y="45"/>
                  </a:lnTo>
                  <a:lnTo>
                    <a:pt x="6763" y="26"/>
                  </a:lnTo>
                  <a:lnTo>
                    <a:pt x="6845" y="12"/>
                  </a:lnTo>
                  <a:lnTo>
                    <a:pt x="6912" y="0"/>
                  </a:lnTo>
                  <a:lnTo>
                    <a:pt x="6912" y="1510"/>
                  </a:lnTo>
                  <a:close/>
                </a:path>
              </a:pathLst>
            </a:custGeom>
            <a:gradFill flip="none" rotWithShape="1">
              <a:gsLst>
                <a:gs pos="0">
                  <a:schemeClr val="bg1">
                    <a:alpha val="96000"/>
                  </a:schemeClr>
                </a:gs>
                <a:gs pos="100000">
                  <a:schemeClr val="bg1">
                    <a:alpha val="19000"/>
                  </a:schemeClr>
                </a:gs>
              </a:gsLst>
              <a:lin ang="54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white"/>
                </a:solidFill>
              </a:endParaRPr>
            </a:p>
          </p:txBody>
        </p:sp>
        <p:sp>
          <p:nvSpPr>
            <p:cNvPr id="28" name="Freeform 6"/>
            <p:cNvSpPr>
              <a:spLocks/>
            </p:cNvSpPr>
            <p:nvPr/>
          </p:nvSpPr>
          <p:spPr bwMode="auto">
            <a:xfrm>
              <a:off x="0" y="4454260"/>
              <a:ext cx="9144000" cy="731573"/>
            </a:xfrm>
            <a:custGeom>
              <a:avLst/>
              <a:gdLst/>
              <a:ahLst/>
              <a:cxnLst>
                <a:cxn ang="0">
                  <a:pos x="6912" y="266"/>
                </a:cxn>
                <a:cxn ang="0">
                  <a:pos x="6763" y="294"/>
                </a:cxn>
                <a:cxn ang="0">
                  <a:pos x="6512" y="333"/>
                </a:cxn>
                <a:cxn ang="0">
                  <a:pos x="6152" y="383"/>
                </a:cxn>
                <a:cxn ang="0">
                  <a:pos x="5693" y="437"/>
                </a:cxn>
                <a:cxn ang="0">
                  <a:pos x="5146" y="487"/>
                </a:cxn>
                <a:cxn ang="0">
                  <a:pos x="4842" y="509"/>
                </a:cxn>
                <a:cxn ang="0">
                  <a:pos x="4523" y="526"/>
                </a:cxn>
                <a:cxn ang="0">
                  <a:pos x="4187" y="541"/>
                </a:cxn>
                <a:cxn ang="0">
                  <a:pos x="3835" y="550"/>
                </a:cxn>
                <a:cxn ang="0">
                  <a:pos x="3470" y="553"/>
                </a:cxn>
                <a:cxn ang="0">
                  <a:pos x="3290" y="553"/>
                </a:cxn>
                <a:cxn ang="0">
                  <a:pos x="2940" y="546"/>
                </a:cxn>
                <a:cxn ang="0">
                  <a:pos x="2601" y="535"/>
                </a:cxn>
                <a:cxn ang="0">
                  <a:pos x="2274" y="517"/>
                </a:cxn>
                <a:cxn ang="0">
                  <a:pos x="1964" y="499"/>
                </a:cxn>
                <a:cxn ang="0">
                  <a:pos x="1528" y="463"/>
                </a:cxn>
                <a:cxn ang="0">
                  <a:pos x="1014" y="410"/>
                </a:cxn>
                <a:cxn ang="0">
                  <a:pos x="591" y="357"/>
                </a:cxn>
                <a:cxn ang="0">
                  <a:pos x="271" y="311"/>
                </a:cxn>
                <a:cxn ang="0">
                  <a:pos x="0" y="266"/>
                </a:cxn>
                <a:cxn ang="0">
                  <a:pos x="0" y="0"/>
                </a:cxn>
                <a:cxn ang="0">
                  <a:pos x="152" y="46"/>
                </a:cxn>
                <a:cxn ang="0">
                  <a:pos x="408" y="114"/>
                </a:cxn>
                <a:cxn ang="0">
                  <a:pos x="775" y="200"/>
                </a:cxn>
                <a:cxn ang="0">
                  <a:pos x="997" y="246"/>
                </a:cxn>
                <a:cxn ang="0">
                  <a:pos x="1241" y="292"/>
                </a:cxn>
                <a:cxn ang="0">
                  <a:pos x="1508" y="336"/>
                </a:cxn>
                <a:cxn ang="0">
                  <a:pos x="1793" y="377"/>
                </a:cxn>
                <a:cxn ang="0">
                  <a:pos x="2099" y="415"/>
                </a:cxn>
                <a:cxn ang="0">
                  <a:pos x="2420" y="446"/>
                </a:cxn>
                <a:cxn ang="0">
                  <a:pos x="2756" y="471"/>
                </a:cxn>
                <a:cxn ang="0">
                  <a:pos x="3106" y="487"/>
                </a:cxn>
                <a:cxn ang="0">
                  <a:pos x="3470" y="492"/>
                </a:cxn>
                <a:cxn ang="0">
                  <a:pos x="3652" y="490"/>
                </a:cxn>
                <a:cxn ang="0">
                  <a:pos x="4009" y="480"/>
                </a:cxn>
                <a:cxn ang="0">
                  <a:pos x="4352" y="459"/>
                </a:cxn>
                <a:cxn ang="0">
                  <a:pos x="4680" y="432"/>
                </a:cxn>
                <a:cxn ang="0">
                  <a:pos x="4991" y="396"/>
                </a:cxn>
                <a:cxn ang="0">
                  <a:pos x="5285" y="357"/>
                </a:cxn>
                <a:cxn ang="0">
                  <a:pos x="5558" y="314"/>
                </a:cxn>
                <a:cxn ang="0">
                  <a:pos x="5811" y="268"/>
                </a:cxn>
                <a:cxn ang="0">
                  <a:pos x="6041" y="224"/>
                </a:cxn>
                <a:cxn ang="0">
                  <a:pos x="6342" y="155"/>
                </a:cxn>
                <a:cxn ang="0">
                  <a:pos x="6651" y="77"/>
                </a:cxn>
                <a:cxn ang="0">
                  <a:pos x="6845" y="20"/>
                </a:cxn>
                <a:cxn ang="0">
                  <a:pos x="6912" y="266"/>
                </a:cxn>
              </a:cxnLst>
              <a:rect l="0" t="0" r="r" b="b"/>
              <a:pathLst>
                <a:path w="6912" h="553">
                  <a:moveTo>
                    <a:pt x="6912" y="266"/>
                  </a:moveTo>
                  <a:lnTo>
                    <a:pt x="6912" y="266"/>
                  </a:lnTo>
                  <a:lnTo>
                    <a:pt x="6845" y="278"/>
                  </a:lnTo>
                  <a:lnTo>
                    <a:pt x="6763" y="294"/>
                  </a:lnTo>
                  <a:lnTo>
                    <a:pt x="6652" y="311"/>
                  </a:lnTo>
                  <a:lnTo>
                    <a:pt x="6512" y="333"/>
                  </a:lnTo>
                  <a:lnTo>
                    <a:pt x="6345" y="357"/>
                  </a:lnTo>
                  <a:lnTo>
                    <a:pt x="6152" y="383"/>
                  </a:lnTo>
                  <a:lnTo>
                    <a:pt x="5934" y="410"/>
                  </a:lnTo>
                  <a:lnTo>
                    <a:pt x="5693" y="437"/>
                  </a:lnTo>
                  <a:lnTo>
                    <a:pt x="5430" y="463"/>
                  </a:lnTo>
                  <a:lnTo>
                    <a:pt x="5146" y="487"/>
                  </a:lnTo>
                  <a:lnTo>
                    <a:pt x="4996" y="499"/>
                  </a:lnTo>
                  <a:lnTo>
                    <a:pt x="4842" y="509"/>
                  </a:lnTo>
                  <a:lnTo>
                    <a:pt x="4685" y="517"/>
                  </a:lnTo>
                  <a:lnTo>
                    <a:pt x="4523" y="526"/>
                  </a:lnTo>
                  <a:lnTo>
                    <a:pt x="4356" y="535"/>
                  </a:lnTo>
                  <a:lnTo>
                    <a:pt x="4187" y="541"/>
                  </a:lnTo>
                  <a:lnTo>
                    <a:pt x="4013" y="546"/>
                  </a:lnTo>
                  <a:lnTo>
                    <a:pt x="3835" y="550"/>
                  </a:lnTo>
                  <a:lnTo>
                    <a:pt x="3654" y="553"/>
                  </a:lnTo>
                  <a:lnTo>
                    <a:pt x="3470" y="553"/>
                  </a:lnTo>
                  <a:lnTo>
                    <a:pt x="3470" y="553"/>
                  </a:lnTo>
                  <a:lnTo>
                    <a:pt x="3290" y="553"/>
                  </a:lnTo>
                  <a:lnTo>
                    <a:pt x="3114" y="550"/>
                  </a:lnTo>
                  <a:lnTo>
                    <a:pt x="2940" y="546"/>
                  </a:lnTo>
                  <a:lnTo>
                    <a:pt x="2770" y="541"/>
                  </a:lnTo>
                  <a:lnTo>
                    <a:pt x="2601" y="535"/>
                  </a:lnTo>
                  <a:lnTo>
                    <a:pt x="2437" y="526"/>
                  </a:lnTo>
                  <a:lnTo>
                    <a:pt x="2274" y="517"/>
                  </a:lnTo>
                  <a:lnTo>
                    <a:pt x="2117" y="509"/>
                  </a:lnTo>
                  <a:lnTo>
                    <a:pt x="1964" y="499"/>
                  </a:lnTo>
                  <a:lnTo>
                    <a:pt x="1813" y="487"/>
                  </a:lnTo>
                  <a:lnTo>
                    <a:pt x="1528" y="463"/>
                  </a:lnTo>
                  <a:lnTo>
                    <a:pt x="1262" y="437"/>
                  </a:lnTo>
                  <a:lnTo>
                    <a:pt x="1014" y="410"/>
                  </a:lnTo>
                  <a:lnTo>
                    <a:pt x="791" y="383"/>
                  </a:lnTo>
                  <a:lnTo>
                    <a:pt x="591" y="357"/>
                  </a:lnTo>
                  <a:lnTo>
                    <a:pt x="418" y="333"/>
                  </a:lnTo>
                  <a:lnTo>
                    <a:pt x="271" y="311"/>
                  </a:lnTo>
                  <a:lnTo>
                    <a:pt x="70" y="278"/>
                  </a:lnTo>
                  <a:lnTo>
                    <a:pt x="0" y="266"/>
                  </a:lnTo>
                  <a:lnTo>
                    <a:pt x="0" y="0"/>
                  </a:lnTo>
                  <a:lnTo>
                    <a:pt x="0" y="0"/>
                  </a:lnTo>
                  <a:lnTo>
                    <a:pt x="68" y="20"/>
                  </a:lnTo>
                  <a:lnTo>
                    <a:pt x="152" y="46"/>
                  </a:lnTo>
                  <a:lnTo>
                    <a:pt x="266" y="77"/>
                  </a:lnTo>
                  <a:lnTo>
                    <a:pt x="408" y="114"/>
                  </a:lnTo>
                  <a:lnTo>
                    <a:pt x="579" y="155"/>
                  </a:lnTo>
                  <a:lnTo>
                    <a:pt x="775" y="200"/>
                  </a:lnTo>
                  <a:lnTo>
                    <a:pt x="883" y="224"/>
                  </a:lnTo>
                  <a:lnTo>
                    <a:pt x="997" y="246"/>
                  </a:lnTo>
                  <a:lnTo>
                    <a:pt x="1117" y="268"/>
                  </a:lnTo>
                  <a:lnTo>
                    <a:pt x="1241" y="292"/>
                  </a:lnTo>
                  <a:lnTo>
                    <a:pt x="1371" y="314"/>
                  </a:lnTo>
                  <a:lnTo>
                    <a:pt x="1508" y="336"/>
                  </a:lnTo>
                  <a:lnTo>
                    <a:pt x="1648" y="357"/>
                  </a:lnTo>
                  <a:lnTo>
                    <a:pt x="1793" y="377"/>
                  </a:lnTo>
                  <a:lnTo>
                    <a:pt x="1943" y="396"/>
                  </a:lnTo>
                  <a:lnTo>
                    <a:pt x="2099" y="415"/>
                  </a:lnTo>
                  <a:lnTo>
                    <a:pt x="2256" y="432"/>
                  </a:lnTo>
                  <a:lnTo>
                    <a:pt x="2420" y="446"/>
                  </a:lnTo>
                  <a:lnTo>
                    <a:pt x="2585" y="459"/>
                  </a:lnTo>
                  <a:lnTo>
                    <a:pt x="2756" y="471"/>
                  </a:lnTo>
                  <a:lnTo>
                    <a:pt x="2930" y="480"/>
                  </a:lnTo>
                  <a:lnTo>
                    <a:pt x="3106" y="487"/>
                  </a:lnTo>
                  <a:lnTo>
                    <a:pt x="3287" y="490"/>
                  </a:lnTo>
                  <a:lnTo>
                    <a:pt x="3470" y="492"/>
                  </a:lnTo>
                  <a:lnTo>
                    <a:pt x="3470" y="492"/>
                  </a:lnTo>
                  <a:lnTo>
                    <a:pt x="3652" y="490"/>
                  </a:lnTo>
                  <a:lnTo>
                    <a:pt x="3832" y="487"/>
                  </a:lnTo>
                  <a:lnTo>
                    <a:pt x="4009" y="480"/>
                  </a:lnTo>
                  <a:lnTo>
                    <a:pt x="4182" y="471"/>
                  </a:lnTo>
                  <a:lnTo>
                    <a:pt x="4352" y="459"/>
                  </a:lnTo>
                  <a:lnTo>
                    <a:pt x="4518" y="446"/>
                  </a:lnTo>
                  <a:lnTo>
                    <a:pt x="4680" y="432"/>
                  </a:lnTo>
                  <a:lnTo>
                    <a:pt x="4837" y="415"/>
                  </a:lnTo>
                  <a:lnTo>
                    <a:pt x="4991" y="396"/>
                  </a:lnTo>
                  <a:lnTo>
                    <a:pt x="5140" y="377"/>
                  </a:lnTo>
                  <a:lnTo>
                    <a:pt x="5285" y="357"/>
                  </a:lnTo>
                  <a:lnTo>
                    <a:pt x="5423" y="336"/>
                  </a:lnTo>
                  <a:lnTo>
                    <a:pt x="5558" y="314"/>
                  </a:lnTo>
                  <a:lnTo>
                    <a:pt x="5686" y="292"/>
                  </a:lnTo>
                  <a:lnTo>
                    <a:pt x="5811" y="268"/>
                  </a:lnTo>
                  <a:lnTo>
                    <a:pt x="5928" y="246"/>
                  </a:lnTo>
                  <a:lnTo>
                    <a:pt x="6041" y="224"/>
                  </a:lnTo>
                  <a:lnTo>
                    <a:pt x="6147" y="200"/>
                  </a:lnTo>
                  <a:lnTo>
                    <a:pt x="6342" y="155"/>
                  </a:lnTo>
                  <a:lnTo>
                    <a:pt x="6509" y="114"/>
                  </a:lnTo>
                  <a:lnTo>
                    <a:pt x="6651" y="77"/>
                  </a:lnTo>
                  <a:lnTo>
                    <a:pt x="6763" y="46"/>
                  </a:lnTo>
                  <a:lnTo>
                    <a:pt x="6845" y="20"/>
                  </a:lnTo>
                  <a:lnTo>
                    <a:pt x="6912" y="0"/>
                  </a:lnTo>
                  <a:lnTo>
                    <a:pt x="6912" y="266"/>
                  </a:lnTo>
                  <a:close/>
                </a:path>
              </a:pathLst>
            </a:custGeom>
            <a:gradFill>
              <a:gsLst>
                <a:gs pos="0">
                  <a:schemeClr val="bg1">
                    <a:alpha val="0"/>
                  </a:schemeClr>
                </a:gs>
                <a:gs pos="100000">
                  <a:schemeClr val="bg1"/>
                </a:gs>
              </a:gsLst>
              <a:lin ang="5400000" scaled="0"/>
            </a:gra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white"/>
                </a:solidFill>
              </a:endParaRPr>
            </a:p>
          </p:txBody>
        </p:sp>
      </p:grpSp>
      <p:sp>
        <p:nvSpPr>
          <p:cNvPr id="117" name="Rounded Rectangle 116"/>
          <p:cNvSpPr/>
          <p:nvPr/>
        </p:nvSpPr>
        <p:spPr>
          <a:xfrm>
            <a:off x="6701040" y="1612900"/>
            <a:ext cx="1571625" cy="381000"/>
          </a:xfrm>
          <a:prstGeom prst="round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flatTx/>
          </a:bodyPr>
          <a:lstStyle/>
          <a:p>
            <a:pPr algn="ctr" defTabSz="-13873163" eaLnBrk="0" hangingPunct="0">
              <a:lnSpc>
                <a:spcPct val="90000"/>
              </a:lnSpc>
              <a:spcBef>
                <a:spcPct val="30000"/>
              </a:spcBef>
              <a:buClr>
                <a:srgbClr val="FDE9D3"/>
              </a:buClr>
              <a:buSzPct val="85000"/>
              <a:defRPr sz="1400">
                <a:gradFill>
                  <a:gsLst>
                    <a:gs pos="50000">
                      <a:prstClr val="black"/>
                    </a:gs>
                    <a:gs pos="100000">
                      <a:prstClr val="black"/>
                    </a:gs>
                  </a:gsLst>
                  <a:lin ang="5400000" scaled="0"/>
                </a:gradFill>
                <a:effectLst>
                  <a:outerShdw sx="1000" sy="1000" algn="tl">
                    <a:srgbClr val="000000"/>
                  </a:outerShdw>
                </a:effectLst>
                <a:latin typeface="+mj-lt"/>
              </a:defRPr>
            </a:pPr>
            <a:r>
              <a:rPr lang="en-US" sz="1600" dirty="0">
                <a:gradFill>
                  <a:gsLst>
                    <a:gs pos="50000">
                      <a:prstClr val="white"/>
                    </a:gs>
                    <a:gs pos="100000">
                      <a:prstClr val="white"/>
                    </a:gs>
                  </a:gsLst>
                  <a:lin ang="5400000" scaled="0"/>
                </a:gradFill>
                <a:effectLst>
                  <a:outerShdw sx="1000" sy="1000" algn="tl">
                    <a:srgbClr val="000000"/>
                  </a:outerShdw>
                </a:effectLst>
              </a:rPr>
              <a:t>Outlook Forms </a:t>
            </a:r>
            <a:r>
              <a:rPr lang="en-US" sz="1600" dirty="0" smtClean="0">
                <a:gradFill>
                  <a:gsLst>
                    <a:gs pos="50000">
                      <a:prstClr val="white"/>
                    </a:gs>
                    <a:gs pos="100000">
                      <a:prstClr val="white"/>
                    </a:gs>
                  </a:gsLst>
                  <a:lin ang="5400000" scaled="0"/>
                </a:gradFill>
                <a:effectLst>
                  <a:outerShdw sx="1000" sy="1000" algn="tl">
                    <a:srgbClr val="000000"/>
                  </a:outerShdw>
                </a:effectLst>
              </a:rPr>
              <a:t/>
            </a:r>
            <a:br>
              <a:rPr lang="en-US" sz="1600" dirty="0" smtClean="0">
                <a:gradFill>
                  <a:gsLst>
                    <a:gs pos="50000">
                      <a:prstClr val="white"/>
                    </a:gs>
                    <a:gs pos="100000">
                      <a:prstClr val="white"/>
                    </a:gs>
                  </a:gsLst>
                  <a:lin ang="5400000" scaled="0"/>
                </a:gradFill>
                <a:effectLst>
                  <a:outerShdw sx="1000" sy="1000" algn="tl">
                    <a:srgbClr val="000000"/>
                  </a:outerShdw>
                </a:effectLst>
              </a:rPr>
            </a:br>
            <a:r>
              <a:rPr lang="en-US" sz="1600" dirty="0" smtClean="0">
                <a:gradFill>
                  <a:gsLst>
                    <a:gs pos="50000">
                      <a:prstClr val="white"/>
                    </a:gs>
                    <a:gs pos="100000">
                      <a:prstClr val="white"/>
                    </a:gs>
                  </a:gsLst>
                  <a:lin ang="5400000" scaled="0"/>
                </a:gradFill>
                <a:effectLst>
                  <a:outerShdw sx="1000" sy="1000" algn="tl">
                    <a:srgbClr val="000000"/>
                  </a:outerShdw>
                </a:effectLst>
              </a:rPr>
              <a:t>and Task Panes</a:t>
            </a:r>
            <a:endParaRPr lang="en-US" sz="1600" dirty="0">
              <a:gradFill>
                <a:gsLst>
                  <a:gs pos="50000">
                    <a:prstClr val="white"/>
                  </a:gs>
                  <a:gs pos="100000">
                    <a:prstClr val="white"/>
                  </a:gs>
                </a:gsLst>
                <a:lin ang="5400000" scaled="0"/>
              </a:gradFill>
              <a:effectLst>
                <a:outerShdw sx="1000" sy="1000" algn="tl">
                  <a:srgbClr val="000000"/>
                </a:outerShdw>
              </a:effectLst>
            </a:endParaRPr>
          </a:p>
        </p:txBody>
      </p:sp>
      <p:sp>
        <p:nvSpPr>
          <p:cNvPr id="22" name="Rounded Rectangle 21"/>
          <p:cNvSpPr/>
          <p:nvPr/>
        </p:nvSpPr>
        <p:spPr>
          <a:xfrm>
            <a:off x="381000" y="1689100"/>
            <a:ext cx="2514600" cy="457200"/>
          </a:xfrm>
          <a:prstGeom prst="round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flatTx/>
          </a:bodyPr>
          <a:lstStyle/>
          <a:p>
            <a:pPr algn="ctr" defTabSz="-13873163" eaLnBrk="0" hangingPunct="0">
              <a:lnSpc>
                <a:spcPct val="90000"/>
              </a:lnSpc>
              <a:spcBef>
                <a:spcPct val="30000"/>
              </a:spcBef>
              <a:buClr>
                <a:srgbClr val="FDE9D3"/>
              </a:buClr>
              <a:buSzPct val="85000"/>
              <a:defRPr sz="1700">
                <a:gradFill>
                  <a:gsLst>
                    <a:gs pos="50000">
                      <a:prstClr val="black"/>
                    </a:gs>
                    <a:gs pos="100000">
                      <a:prstClr val="black"/>
                    </a:gs>
                  </a:gsLst>
                  <a:lin ang="5400000" scaled="0"/>
                </a:gradFill>
                <a:effectLst>
                  <a:outerShdw sx="1000" sy="1000" algn="tl">
                    <a:srgbClr val="000000"/>
                  </a:outerShdw>
                </a:effectLst>
                <a:latin typeface="+mj-lt"/>
              </a:defRPr>
            </a:pPr>
            <a:r>
              <a:rPr lang="en-US" sz="1600" dirty="0" err="1" smtClean="0">
                <a:gradFill>
                  <a:gsLst>
                    <a:gs pos="50000">
                      <a:prstClr val="white"/>
                    </a:gs>
                    <a:gs pos="100000">
                      <a:prstClr val="white"/>
                    </a:gs>
                  </a:gsLst>
                  <a:lin ang="5400000" scaled="0"/>
                </a:gradFill>
                <a:effectLst>
                  <a:outerShdw sx="1000" sy="1000" algn="tl">
                    <a:srgbClr val="000000"/>
                  </a:outerShdw>
                </a:effectLst>
              </a:rPr>
              <a:t>SharePoint</a:t>
            </a:r>
            <a:r>
              <a:rPr lang="en-US" sz="1600" dirty="0" smtClean="0">
                <a:gradFill>
                  <a:gsLst>
                    <a:gs pos="50000">
                      <a:prstClr val="white"/>
                    </a:gs>
                    <a:gs pos="100000">
                      <a:prstClr val="white"/>
                    </a:gs>
                  </a:gsLst>
                  <a:lin ang="5400000" scaled="0"/>
                </a:gradFill>
                <a:effectLst>
                  <a:outerShdw sx="1000" sy="1000" algn="tl">
                    <a:srgbClr val="000000"/>
                  </a:outerShdw>
                </a:effectLst>
              </a:rPr>
              <a:t> External </a:t>
            </a:r>
            <a:r>
              <a:rPr lang="en-US" sz="1600" dirty="0">
                <a:gradFill>
                  <a:gsLst>
                    <a:gs pos="50000">
                      <a:prstClr val="white"/>
                    </a:gs>
                    <a:gs pos="100000">
                      <a:prstClr val="white"/>
                    </a:gs>
                  </a:gsLst>
                  <a:lin ang="5400000" scaled="0"/>
                </a:gradFill>
                <a:effectLst>
                  <a:outerShdw sx="1000" sy="1000" algn="tl">
                    <a:srgbClr val="000000"/>
                  </a:outerShdw>
                </a:effectLst>
              </a:rPr>
              <a:t>L</a:t>
            </a:r>
            <a:r>
              <a:rPr lang="en-US" sz="1600" dirty="0" smtClean="0">
                <a:gradFill>
                  <a:gsLst>
                    <a:gs pos="50000">
                      <a:prstClr val="white"/>
                    </a:gs>
                    <a:gs pos="100000">
                      <a:prstClr val="white"/>
                    </a:gs>
                  </a:gsLst>
                  <a:lin ang="5400000" scaled="0"/>
                </a:gradFill>
                <a:effectLst>
                  <a:outerShdw sx="1000" sy="1000" algn="tl">
                    <a:srgbClr val="000000"/>
                  </a:outerShdw>
                </a:effectLst>
              </a:rPr>
              <a:t>ists</a:t>
            </a:r>
            <a:endParaRPr lang="en-US" sz="1600" dirty="0">
              <a:gradFill>
                <a:gsLst>
                  <a:gs pos="50000">
                    <a:prstClr val="white"/>
                  </a:gs>
                  <a:gs pos="100000">
                    <a:prstClr val="white"/>
                  </a:gs>
                </a:gsLst>
                <a:lin ang="5400000" scaled="0"/>
              </a:gradFill>
              <a:effectLst>
                <a:outerShdw sx="1000" sy="1000" algn="tl">
                  <a:srgbClr val="000000"/>
                </a:outerShdw>
              </a:effectLst>
            </a:endParaRPr>
          </a:p>
        </p:txBody>
      </p:sp>
      <p:pic>
        <p:nvPicPr>
          <p:cNvPr id="35" name="Picture 4"/>
          <p:cNvPicPr>
            <a:picLocks noChangeAspect="1" noChangeArrowheads="1"/>
          </p:cNvPicPr>
          <p:nvPr/>
        </p:nvPicPr>
        <p:blipFill rotWithShape="1">
          <a:blip r:embed="rId4" cstate="print"/>
          <a:srcRect l="25579" t="16421" r="17522" b="39854"/>
          <a:stretch/>
        </p:blipFill>
        <p:spPr bwMode="auto">
          <a:xfrm>
            <a:off x="155307" y="2146300"/>
            <a:ext cx="2889565" cy="2281295"/>
          </a:xfrm>
          <a:prstGeom prst="round2SameRect">
            <a:avLst>
              <a:gd name="adj1" fmla="val 6503"/>
              <a:gd name="adj2" fmla="val 0"/>
            </a:avLst>
          </a:prstGeom>
          <a:ln>
            <a:noFill/>
          </a:ln>
          <a:effectLst>
            <a:outerShdw blurRad="292100" dist="139700" dir="2700000" algn="tl" rotWithShape="0">
              <a:srgbClr val="333333">
                <a:alpha val="65000"/>
              </a:srgbClr>
            </a:outerShdw>
            <a:reflection blurRad="6350" stA="52000" endA="300" endPos="35000" dir="5400000" sy="-100000" algn="bl" rotWithShape="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87" name="Rounded Rectangle 86"/>
          <p:cNvSpPr/>
          <p:nvPr/>
        </p:nvSpPr>
        <p:spPr>
          <a:xfrm>
            <a:off x="3505200" y="1612900"/>
            <a:ext cx="2286000" cy="381000"/>
          </a:xfrm>
          <a:prstGeom prst="round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flatTx/>
          </a:bodyPr>
          <a:lstStyle/>
          <a:p>
            <a:pPr algn="ctr" defTabSz="-13873163" eaLnBrk="0" hangingPunct="0">
              <a:lnSpc>
                <a:spcPct val="90000"/>
              </a:lnSpc>
              <a:spcBef>
                <a:spcPct val="30000"/>
              </a:spcBef>
              <a:buClr>
                <a:srgbClr val="FDE9D3"/>
              </a:buClr>
              <a:buSzPct val="85000"/>
              <a:defRPr sz="1700">
                <a:gradFill>
                  <a:gsLst>
                    <a:gs pos="50000">
                      <a:prstClr val="black"/>
                    </a:gs>
                    <a:gs pos="100000">
                      <a:prstClr val="black"/>
                    </a:gs>
                  </a:gsLst>
                  <a:lin ang="5400000" scaled="0"/>
                </a:gradFill>
                <a:effectLst>
                  <a:outerShdw sx="1000" sy="1000" algn="tl">
                    <a:srgbClr val="000000"/>
                  </a:outerShdw>
                </a:effectLst>
                <a:latin typeface="+mj-lt"/>
              </a:defRPr>
            </a:pPr>
            <a:r>
              <a:rPr lang="en-US" sz="1600" dirty="0" err="1" smtClean="0">
                <a:gradFill>
                  <a:gsLst>
                    <a:gs pos="50000">
                      <a:prstClr val="white"/>
                    </a:gs>
                    <a:gs pos="100000">
                      <a:prstClr val="white"/>
                    </a:gs>
                  </a:gsLst>
                  <a:lin ang="5400000" scaled="0"/>
                </a:gradFill>
                <a:effectLst>
                  <a:outerShdw sx="1000" sy="1000" algn="tl">
                    <a:srgbClr val="000000"/>
                  </a:outerShdw>
                </a:effectLst>
              </a:rPr>
              <a:t>SharePoint</a:t>
            </a:r>
            <a:r>
              <a:rPr lang="en-US" sz="1600" dirty="0" smtClean="0">
                <a:gradFill>
                  <a:gsLst>
                    <a:gs pos="50000">
                      <a:prstClr val="white"/>
                    </a:gs>
                    <a:gs pos="100000">
                      <a:prstClr val="white"/>
                    </a:gs>
                  </a:gsLst>
                  <a:lin ang="5400000" scaled="0"/>
                </a:gradFill>
                <a:effectLst>
                  <a:outerShdw sx="1000" sy="1000" algn="tl">
                    <a:srgbClr val="000000"/>
                  </a:outerShdw>
                </a:effectLst>
              </a:rPr>
              <a:t> </a:t>
            </a:r>
            <a:r>
              <a:rPr lang="en-US" sz="1600" dirty="0">
                <a:gradFill>
                  <a:gsLst>
                    <a:gs pos="50000">
                      <a:prstClr val="white"/>
                    </a:gs>
                    <a:gs pos="100000">
                      <a:prstClr val="white"/>
                    </a:gs>
                  </a:gsLst>
                  <a:lin ang="5400000" scaled="0"/>
                </a:gradFill>
                <a:effectLst>
                  <a:outerShdw sx="1000" sy="1000" algn="tl">
                    <a:srgbClr val="000000"/>
                  </a:outerShdw>
                </a:effectLst>
              </a:rPr>
              <a:t>Workspace with InfoPath Forms</a:t>
            </a:r>
          </a:p>
        </p:txBody>
      </p:sp>
      <p:sp>
        <p:nvSpPr>
          <p:cNvPr id="91" name="Rounded Rectangle 90"/>
          <p:cNvSpPr/>
          <p:nvPr/>
        </p:nvSpPr>
        <p:spPr>
          <a:xfrm>
            <a:off x="152400" y="5771117"/>
            <a:ext cx="989013" cy="381000"/>
          </a:xfrm>
          <a:prstGeom prst="round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flatTx/>
          </a:bodyPr>
          <a:lstStyle/>
          <a:p>
            <a:pPr algn="ctr" defTabSz="-13873163" eaLnBrk="0" hangingPunct="0">
              <a:lnSpc>
                <a:spcPct val="90000"/>
              </a:lnSpc>
              <a:spcBef>
                <a:spcPct val="30000"/>
              </a:spcBef>
              <a:buClr>
                <a:srgbClr val="FDE9D3"/>
              </a:buClr>
              <a:buSzPct val="85000"/>
              <a:defRPr sz="1400">
                <a:gradFill>
                  <a:gsLst>
                    <a:gs pos="50000">
                      <a:prstClr val="black"/>
                    </a:gs>
                    <a:gs pos="100000">
                      <a:prstClr val="black"/>
                    </a:gs>
                  </a:gsLst>
                  <a:lin ang="5400000" scaled="0"/>
                </a:gradFill>
                <a:effectLst>
                  <a:outerShdw sx="1000" sy="1000" algn="tl">
                    <a:srgbClr val="000000"/>
                  </a:outerShdw>
                </a:effectLst>
                <a:latin typeface="+mj-lt"/>
              </a:defRPr>
            </a:pPr>
            <a:r>
              <a:rPr lang="en-US" sz="1600" dirty="0" smtClean="0">
                <a:gradFill>
                  <a:gsLst>
                    <a:gs pos="50000">
                      <a:prstClr val="white"/>
                    </a:gs>
                    <a:gs pos="100000">
                      <a:prstClr val="white"/>
                    </a:gs>
                  </a:gsLst>
                  <a:lin ang="5400000" scaled="0"/>
                </a:gradFill>
                <a:effectLst>
                  <a:outerShdw sx="1000" sy="1000" algn="tl">
                    <a:srgbClr val="000000"/>
                  </a:outerShdw>
                </a:effectLst>
              </a:rPr>
              <a:t>Search Results</a:t>
            </a:r>
            <a:endParaRPr lang="en-US" sz="1600" dirty="0">
              <a:gradFill>
                <a:gsLst>
                  <a:gs pos="50000">
                    <a:prstClr val="white"/>
                  </a:gs>
                  <a:gs pos="100000">
                    <a:prstClr val="white"/>
                  </a:gs>
                </a:gsLst>
                <a:lin ang="5400000" scaled="0"/>
              </a:gradFill>
              <a:effectLst>
                <a:outerShdw sx="1000" sy="1000" algn="tl">
                  <a:srgbClr val="000000"/>
                </a:outerShdw>
              </a:effectLst>
            </a:endParaRPr>
          </a:p>
        </p:txBody>
      </p:sp>
      <p:sp>
        <p:nvSpPr>
          <p:cNvPr id="61" name="Title 18"/>
          <p:cNvSpPr>
            <a:spLocks noGrp="1"/>
          </p:cNvSpPr>
          <p:nvPr>
            <p:ph type="title"/>
          </p:nvPr>
        </p:nvSpPr>
        <p:spPr>
          <a:xfrm>
            <a:off x="381000" y="228600"/>
            <a:ext cx="8382000" cy="1163395"/>
          </a:xfrm>
        </p:spPr>
        <p:txBody>
          <a:bodyPr/>
          <a:lstStyle/>
          <a:p>
            <a:r>
              <a:rPr lang="en-US" dirty="0" smtClean="0"/>
              <a:t>External Content Type</a:t>
            </a:r>
            <a:br>
              <a:rPr lang="en-US" dirty="0" smtClean="0"/>
            </a:br>
            <a:r>
              <a:rPr lang="en-US" sz="3600" dirty="0" smtClean="0">
                <a:gradFill>
                  <a:gsLst>
                    <a:gs pos="50000">
                      <a:schemeClr val="accent2"/>
                    </a:gs>
                    <a:gs pos="100000">
                      <a:schemeClr val="accent2"/>
                    </a:gs>
                  </a:gsLst>
                  <a:lin ang="5400000" scaled="0"/>
                </a:gradFill>
              </a:rPr>
              <a:t>The building block</a:t>
            </a:r>
            <a:endParaRPr lang="en-US" sz="3600" dirty="0">
              <a:gradFill>
                <a:gsLst>
                  <a:gs pos="50000">
                    <a:schemeClr val="accent2"/>
                  </a:gs>
                  <a:gs pos="100000">
                    <a:schemeClr val="accent2"/>
                  </a:gs>
                </a:gsLst>
                <a:lin ang="5400000" scaled="0"/>
              </a:gradFill>
            </a:endParaRPr>
          </a:p>
        </p:txBody>
      </p:sp>
      <p:sp>
        <p:nvSpPr>
          <p:cNvPr id="62" name="Title 1"/>
          <p:cNvSpPr txBox="1">
            <a:spLocks/>
          </p:cNvSpPr>
          <p:nvPr/>
        </p:nvSpPr>
        <p:spPr>
          <a:xfrm>
            <a:off x="381000" y="1115401"/>
            <a:ext cx="7620000" cy="664797"/>
          </a:xfrm>
          <a:prstGeom prst="rect">
            <a:avLst/>
          </a:prstGeom>
        </p:spPr>
        <p:txBody>
          <a:bodyPr vert="horz" wrap="square" lIns="0" tIns="0" rIns="0" bIns="0" rtlCol="0" anchor="t">
            <a:normAutofit/>
          </a:bodyPr>
          <a:lstStyle>
            <a:lvl1pPr algn="l" defTabSz="914363" rtl="0" eaLnBrk="1" latinLnBrk="0" hangingPunct="1">
              <a:lnSpc>
                <a:spcPct val="90000"/>
              </a:lnSpc>
              <a:spcBef>
                <a:spcPct val="0"/>
              </a:spcBef>
              <a:buNone/>
              <a:defRPr lang="en-US" sz="4800" b="0" kern="1200" cap="none" spc="-150" dirty="0" smtClean="0">
                <a:ln w="3175">
                  <a:noFill/>
                </a:ln>
                <a:gradFill>
                  <a:gsLst>
                    <a:gs pos="50000">
                      <a:schemeClr val="accent4">
                        <a:lumMod val="60000"/>
                        <a:lumOff val="40000"/>
                      </a:schemeClr>
                    </a:gs>
                    <a:gs pos="100000">
                      <a:schemeClr val="accent4">
                        <a:lumMod val="60000"/>
                        <a:lumOff val="40000"/>
                      </a:schemeClr>
                    </a:gs>
                  </a:gsLst>
                  <a:lin ang="5400000" scaled="0"/>
                </a:gradFill>
                <a:effectLst/>
                <a:latin typeface="Segoe UI" pitchFamily="34" charset="0"/>
                <a:ea typeface="+mn-ea"/>
                <a:cs typeface="Segoe UI" pitchFamily="34" charset="0"/>
              </a:defRPr>
            </a:lvl1pPr>
          </a:lstStyle>
          <a:p>
            <a:endParaRPr>
              <a:gradFill flip="none" rotWithShape="1">
                <a:gsLst>
                  <a:gs pos="0">
                    <a:prstClr val="white"/>
                  </a:gs>
                  <a:gs pos="86000">
                    <a:prstClr val="white"/>
                  </a:gs>
                </a:gsLst>
                <a:lin ang="5400000" scaled="0"/>
                <a:tileRect/>
              </a:gradFill>
              <a:latin typeface="Segoe UI"/>
              <a:cs typeface="Arial" charset="0"/>
            </a:endParaRPr>
          </a:p>
        </p:txBody>
      </p:sp>
      <p:pic>
        <p:nvPicPr>
          <p:cNvPr id="29" name="Picture 28" descr="Outlook Forms Task Panes.png"/>
          <p:cNvPicPr>
            <a:picLocks noChangeAspect="1"/>
          </p:cNvPicPr>
          <p:nvPr/>
        </p:nvPicPr>
        <p:blipFill>
          <a:blip r:embed="rId5"/>
          <a:stretch>
            <a:fillRect/>
          </a:stretch>
        </p:blipFill>
        <p:spPr>
          <a:xfrm>
            <a:off x="6312610" y="2146300"/>
            <a:ext cx="2547446" cy="2281295"/>
          </a:xfrm>
          <a:prstGeom prst="round2SameRect">
            <a:avLst>
              <a:gd name="adj1" fmla="val 8762"/>
              <a:gd name="adj2" fmla="val 0"/>
            </a:avLst>
          </a:prstGeom>
          <a:effectLst>
            <a:reflection blurRad="6350" stA="52000" endA="300" endPos="35000" dir="5400000" sy="-100000" algn="bl" rotWithShape="0"/>
          </a:effectLst>
        </p:spPr>
      </p:pic>
      <p:sp>
        <p:nvSpPr>
          <p:cNvPr id="89" name="Rounded Rectangle 88"/>
          <p:cNvSpPr/>
          <p:nvPr/>
        </p:nvSpPr>
        <p:spPr>
          <a:xfrm>
            <a:off x="8001990" y="5844842"/>
            <a:ext cx="1446810" cy="263858"/>
          </a:xfrm>
          <a:prstGeom prst="round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flatTx/>
          </a:bodyPr>
          <a:lstStyle/>
          <a:p>
            <a:pPr algn="ctr" defTabSz="-13873163" eaLnBrk="0" hangingPunct="0">
              <a:lnSpc>
                <a:spcPct val="90000"/>
              </a:lnSpc>
              <a:spcBef>
                <a:spcPct val="30000"/>
              </a:spcBef>
              <a:buClr>
                <a:srgbClr val="FDE9D3"/>
              </a:buClr>
              <a:buSzPct val="85000"/>
              <a:defRPr sz="1400">
                <a:gradFill>
                  <a:gsLst>
                    <a:gs pos="50000">
                      <a:prstClr val="black"/>
                    </a:gs>
                    <a:gs pos="100000">
                      <a:prstClr val="black"/>
                    </a:gs>
                  </a:gsLst>
                  <a:lin ang="5400000" scaled="0"/>
                </a:gradFill>
                <a:effectLst>
                  <a:outerShdw sx="1000" sy="1000" algn="tl">
                    <a:srgbClr val="000000"/>
                  </a:outerShdw>
                </a:effectLst>
                <a:latin typeface="+mj-lt"/>
              </a:defRPr>
            </a:pPr>
            <a:r>
              <a:rPr lang="en-US" sz="1400" dirty="0" smtClean="0">
                <a:gradFill>
                  <a:gsLst>
                    <a:gs pos="50000">
                      <a:prstClr val="white"/>
                    </a:gs>
                    <a:gs pos="100000">
                      <a:prstClr val="white"/>
                    </a:gs>
                  </a:gsLst>
                  <a:lin ang="5400000" scaled="0"/>
                </a:gradFill>
                <a:effectLst>
                  <a:outerShdw sx="1000" sy="1000" algn="tl">
                    <a:srgbClr val="000000"/>
                  </a:outerShdw>
                </a:effectLst>
              </a:rPr>
              <a:t>Office Applications</a:t>
            </a:r>
            <a:endParaRPr lang="en-US" sz="1400" dirty="0">
              <a:gradFill>
                <a:gsLst>
                  <a:gs pos="50000">
                    <a:prstClr val="white"/>
                  </a:gs>
                  <a:gs pos="100000">
                    <a:prstClr val="white"/>
                  </a:gs>
                </a:gsLst>
                <a:lin ang="5400000" scaled="0"/>
              </a:gradFill>
              <a:effectLst>
                <a:outerShdw sx="1000" sy="1000" algn="tl">
                  <a:srgbClr val="000000"/>
                </a:outerShdw>
              </a:effectLst>
            </a:endParaRPr>
          </a:p>
        </p:txBody>
      </p:sp>
      <p:pic>
        <p:nvPicPr>
          <p:cNvPr id="37" name="Picture 4" descr="C:\DOCUME~1\agnitap\LOCALS~1\Temp\msohtmlclip1\01\clip_image001.png"/>
          <p:cNvPicPr>
            <a:picLocks noChangeAspect="1" noChangeArrowheads="1"/>
          </p:cNvPicPr>
          <p:nvPr/>
        </p:nvPicPr>
        <p:blipFill rotWithShape="1">
          <a:blip r:embed="rId6" cstate="print"/>
          <a:srcRect r="32500"/>
          <a:stretch/>
        </p:blipFill>
        <p:spPr bwMode="auto">
          <a:xfrm>
            <a:off x="1066800" y="3908800"/>
            <a:ext cx="2488815" cy="2428500"/>
          </a:xfrm>
          <a:prstGeom prst="round2SameRect">
            <a:avLst>
              <a:gd name="adj1" fmla="val 8216"/>
              <a:gd name="adj2" fmla="val 0"/>
            </a:avLst>
          </a:prstGeom>
          <a:ln>
            <a:noFill/>
          </a:ln>
          <a:effectLst>
            <a:outerShdw blurRad="292100" dist="139700" dir="2700000" algn="tl" rotWithShape="0">
              <a:srgbClr val="333333">
                <a:alpha val="65000"/>
              </a:srgbClr>
            </a:outerShdw>
            <a:reflection blurRad="6350" stA="52000" endA="300" endPos="35000" dir="5400000" sy="-100000" algn="bl" rotWithShape="0"/>
          </a:effectLst>
        </p:spPr>
      </p:pic>
      <p:pic>
        <p:nvPicPr>
          <p:cNvPr id="39" name="Picture 10"/>
          <p:cNvPicPr>
            <a:picLocks noChangeAspect="1" noChangeArrowheads="1"/>
          </p:cNvPicPr>
          <p:nvPr/>
        </p:nvPicPr>
        <p:blipFill rotWithShape="1">
          <a:blip r:embed="rId7" cstate="print"/>
          <a:srcRect r="44650"/>
          <a:stretch/>
        </p:blipFill>
        <p:spPr bwMode="auto">
          <a:xfrm>
            <a:off x="2900304" y="4432300"/>
            <a:ext cx="1039554" cy="2024743"/>
          </a:xfrm>
          <a:prstGeom prst="rect">
            <a:avLst/>
          </a:prstGeom>
          <a:ln>
            <a:noFill/>
          </a:ln>
          <a:effectLst>
            <a:outerShdw blurRad="292100" dist="139700" dir="2700000" algn="tl" rotWithShape="0">
              <a:srgbClr val="333333">
                <a:alpha val="65000"/>
              </a:srgbClr>
            </a:outerShdw>
            <a:reflection blurRad="6350" stA="52000" endA="300" endPos="35000" dir="5400000" sy="-100000" algn="bl" rotWithShape="0"/>
          </a:effectLst>
        </p:spPr>
      </p:pic>
      <p:pic>
        <p:nvPicPr>
          <p:cNvPr id="20" name="Picture 4"/>
          <p:cNvPicPr>
            <a:picLocks noChangeAspect="1" noChangeArrowheads="1"/>
          </p:cNvPicPr>
          <p:nvPr/>
        </p:nvPicPr>
        <p:blipFill>
          <a:blip r:embed="rId8">
            <a:extLst>
              <a:ext uri="{28A0092B-C50C-407E-A947-70E740481C1C}">
                <a14:useLocalDpi xmlns="" xmlns:a14="http://schemas.microsoft.com/office/drawing/2010/main" val="0"/>
              </a:ext>
            </a:extLst>
          </a:blip>
          <a:srcRect/>
          <a:stretch>
            <a:fillRect/>
          </a:stretch>
        </p:blipFill>
        <p:spPr bwMode="auto">
          <a:xfrm>
            <a:off x="5562600" y="3975100"/>
            <a:ext cx="2667000" cy="2518833"/>
          </a:xfrm>
          <a:prstGeom prst="round2SameRect">
            <a:avLst>
              <a:gd name="adj1" fmla="val 8216"/>
              <a:gd name="adj2" fmla="val 0"/>
            </a:avLst>
          </a:prstGeom>
          <a:ln>
            <a:noFill/>
          </a:ln>
          <a:effectLst>
            <a:outerShdw blurRad="292100" dist="139700" dir="2700000" algn="tl" rotWithShape="0">
              <a:srgbClr val="333333">
                <a:alpha val="65000"/>
              </a:srgbClr>
            </a:outerShdw>
            <a:reflection blurRad="6350" stA="52000" endA="300" endPos="35000" dir="5400000" sy="-100000" algn="bl" rotWithShape="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3" name="Rounded Rectangle 2"/>
          <p:cNvSpPr/>
          <p:nvPr/>
        </p:nvSpPr>
        <p:spPr bwMode="auto">
          <a:xfrm>
            <a:off x="3810000" y="3595675"/>
            <a:ext cx="1828800" cy="2590800"/>
          </a:xfrm>
          <a:prstGeom prst="roundRect">
            <a:avLst/>
          </a:prstGeom>
          <a:ln w="38100">
            <a:solidFill>
              <a:schemeClr val="accent1">
                <a:lumMod val="40000"/>
                <a:lumOff val="60000"/>
              </a:schemeClr>
            </a:solidFill>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0" tIns="45718" rIns="0" bIns="45718" numCol="1" rtlCol="0" anchor="t" anchorCtr="0" compatLnSpc="1">
            <a:prstTxWarp prst="textNoShape">
              <a:avLst/>
            </a:prstTxWarp>
          </a:bodyPr>
          <a:lstStyle/>
          <a:p>
            <a:pPr algn="ctr" defTabSz="914099"/>
            <a:r>
              <a:rPr lang="en-US" b="1" smtClean="0">
                <a:solidFill>
                  <a:srgbClr val="FDE9D3">
                    <a:lumMod val="25000"/>
                  </a:srgbClr>
                </a:solidFill>
              </a:rPr>
              <a:t>External Content Type</a:t>
            </a:r>
            <a:endParaRPr lang="en-US" b="1" dirty="0" smtClean="0">
              <a:solidFill>
                <a:srgbClr val="FDE9D3">
                  <a:lumMod val="25000"/>
                </a:srgbClr>
              </a:solidFill>
            </a:endParaRPr>
          </a:p>
        </p:txBody>
      </p:sp>
      <p:sp>
        <p:nvSpPr>
          <p:cNvPr id="4" name="Rounded Rectangle 3"/>
          <p:cNvSpPr/>
          <p:nvPr/>
        </p:nvSpPr>
        <p:spPr bwMode="auto">
          <a:xfrm>
            <a:off x="3962400" y="4279900"/>
            <a:ext cx="1600199" cy="1143000"/>
          </a:xfrm>
          <a:prstGeom prst="roundRect">
            <a:avLst/>
          </a:prstGeom>
          <a:solidFill>
            <a:schemeClr val="accent1">
              <a:lumMod val="40000"/>
              <a:lumOff val="6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36576" tIns="45718" rIns="36576" bIns="45718" numCol="1" rtlCol="0" anchor="ctr" anchorCtr="0" compatLnSpc="1">
            <a:prstTxWarp prst="textNoShape">
              <a:avLst/>
            </a:prstTxWarp>
          </a:bodyPr>
          <a:lstStyle/>
          <a:p>
            <a:pPr defTabSz="914099"/>
            <a:r>
              <a:rPr lang="en-US" sz="1400" dirty="0" smtClean="0">
                <a:solidFill>
                  <a:srgbClr val="FDE9D3">
                    <a:lumMod val="25000"/>
                  </a:srgbClr>
                </a:solidFill>
              </a:rPr>
              <a:t>Customer</a:t>
            </a:r>
          </a:p>
          <a:p>
            <a:pPr defTabSz="914099"/>
            <a:r>
              <a:rPr lang="en-US" sz="1400" dirty="0" smtClean="0">
                <a:solidFill>
                  <a:srgbClr val="FDE9D3">
                    <a:lumMod val="25000"/>
                  </a:srgbClr>
                </a:solidFill>
              </a:rPr>
              <a:t>  CustomerID</a:t>
            </a:r>
          </a:p>
          <a:p>
            <a:pPr defTabSz="914099"/>
            <a:r>
              <a:rPr lang="en-US" sz="1400" dirty="0">
                <a:solidFill>
                  <a:srgbClr val="FDE9D3">
                    <a:lumMod val="25000"/>
                  </a:srgbClr>
                </a:solidFill>
              </a:rPr>
              <a:t> </a:t>
            </a:r>
            <a:r>
              <a:rPr lang="en-US" sz="1400" dirty="0" smtClean="0">
                <a:solidFill>
                  <a:srgbClr val="FDE9D3">
                    <a:lumMod val="25000"/>
                  </a:srgbClr>
                </a:solidFill>
              </a:rPr>
              <a:t> </a:t>
            </a:r>
            <a:r>
              <a:rPr lang="en-US" sz="1400" dirty="0" err="1" smtClean="0">
                <a:solidFill>
                  <a:srgbClr val="FDE9D3">
                    <a:lumMod val="25000"/>
                  </a:srgbClr>
                </a:solidFill>
              </a:rPr>
              <a:t>FirstName</a:t>
            </a:r>
            <a:endParaRPr lang="en-US" sz="1400" dirty="0" smtClean="0">
              <a:solidFill>
                <a:srgbClr val="FDE9D3">
                  <a:lumMod val="25000"/>
                </a:srgbClr>
              </a:solidFill>
            </a:endParaRPr>
          </a:p>
          <a:p>
            <a:pPr defTabSz="914099"/>
            <a:r>
              <a:rPr lang="en-US" sz="1400" dirty="0">
                <a:solidFill>
                  <a:srgbClr val="FDE9D3">
                    <a:lumMod val="25000"/>
                  </a:srgbClr>
                </a:solidFill>
              </a:rPr>
              <a:t> </a:t>
            </a:r>
            <a:r>
              <a:rPr lang="en-US" sz="1400" dirty="0" smtClean="0">
                <a:solidFill>
                  <a:srgbClr val="FDE9D3">
                    <a:lumMod val="25000"/>
                  </a:srgbClr>
                </a:solidFill>
              </a:rPr>
              <a:t> LastName</a:t>
            </a:r>
          </a:p>
          <a:p>
            <a:pPr defTabSz="914099"/>
            <a:r>
              <a:rPr lang="en-US" sz="1400" dirty="0">
                <a:solidFill>
                  <a:srgbClr val="FDE9D3">
                    <a:lumMod val="25000"/>
                  </a:srgbClr>
                </a:solidFill>
              </a:rPr>
              <a:t> </a:t>
            </a:r>
            <a:r>
              <a:rPr lang="en-US" sz="1400" dirty="0" smtClean="0">
                <a:solidFill>
                  <a:srgbClr val="FDE9D3">
                    <a:lumMod val="25000"/>
                  </a:srgbClr>
                </a:solidFill>
              </a:rPr>
              <a:t> </a:t>
            </a:r>
            <a:r>
              <a:rPr lang="en-US" sz="1400" dirty="0" err="1" smtClean="0">
                <a:solidFill>
                  <a:srgbClr val="FDE9D3">
                    <a:lumMod val="25000"/>
                  </a:srgbClr>
                </a:solidFill>
              </a:rPr>
              <a:t>EmailAddress</a:t>
            </a:r>
            <a:r>
              <a:rPr lang="en-US" sz="1400" dirty="0" smtClean="0">
                <a:solidFill>
                  <a:srgbClr val="FDE9D3">
                    <a:lumMod val="25000"/>
                  </a:srgbClr>
                </a:solidFill>
              </a:rPr>
              <a:t>  </a:t>
            </a:r>
          </a:p>
        </p:txBody>
      </p:sp>
      <p:sp>
        <p:nvSpPr>
          <p:cNvPr id="6" name="Down Arrow 5"/>
          <p:cNvSpPr/>
          <p:nvPr/>
        </p:nvSpPr>
        <p:spPr bwMode="auto">
          <a:xfrm flipV="1">
            <a:off x="4641049" y="5438140"/>
            <a:ext cx="190500" cy="365760"/>
          </a:xfrm>
          <a:prstGeom prst="downArrow">
            <a:avLst/>
          </a:prstGeom>
          <a:solidFill>
            <a:schemeClr val="tx1">
              <a:lumMod val="9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32" name="Picture 12" descr="C:\Documents and Settings\michelleo\Desktop\MS Icons from DVD\Internet cloud web.png"/>
          <p:cNvPicPr>
            <a:picLocks noChangeAspect="1" noChangeArrowheads="1"/>
          </p:cNvPicPr>
          <p:nvPr/>
        </p:nvPicPr>
        <p:blipFill>
          <a:blip r:embed="rId9">
            <a:duotone>
              <a:schemeClr val="accent3">
                <a:shade val="45000"/>
                <a:satMod val="135000"/>
              </a:schemeClr>
              <a:prstClr val="white"/>
            </a:duotone>
          </a:blip>
          <a:srcRect/>
          <a:stretch>
            <a:fillRect/>
          </a:stretch>
        </p:blipFill>
        <p:spPr bwMode="auto">
          <a:xfrm>
            <a:off x="4099160" y="5663684"/>
            <a:ext cx="1261648" cy="496052"/>
          </a:xfrm>
          <a:prstGeom prst="rect">
            <a:avLst/>
          </a:prstGeom>
          <a:noFill/>
        </p:spPr>
      </p:pic>
      <p:sp>
        <p:nvSpPr>
          <p:cNvPr id="33" name="TextBox 32"/>
          <p:cNvSpPr txBox="1"/>
          <p:nvPr/>
        </p:nvSpPr>
        <p:spPr>
          <a:xfrm>
            <a:off x="4252061" y="5838161"/>
            <a:ext cx="984423" cy="246912"/>
          </a:xfrm>
          <a:prstGeom prst="rect">
            <a:avLst/>
          </a:prstGeom>
          <a:noFill/>
        </p:spPr>
        <p:style>
          <a:lnRef idx="0">
            <a:scrgbClr r="0" g="0" b="0"/>
          </a:lnRef>
          <a:fillRef idx="1002">
            <a:schemeClr val="lt1"/>
          </a:fillRef>
          <a:effectRef idx="0">
            <a:scrgbClr r="0" g="0" b="0"/>
          </a:effectRef>
          <a:fontRef idx="major"/>
        </p:style>
        <p:txBody>
          <a:bodyPr wrap="square" rtlCol="0">
            <a:spAutoFit/>
          </a:bodyPr>
          <a:lstStyle/>
          <a:p>
            <a:pPr algn="ctr"/>
            <a:r>
              <a:rPr lang="en-US" sz="1000" b="1" dirty="0" smtClean="0">
                <a:solidFill>
                  <a:prstClr val="white">
                    <a:lumMod val="50000"/>
                  </a:prstClr>
                </a:solidFill>
              </a:rPr>
              <a:t>External data</a:t>
            </a:r>
            <a:endParaRPr lang="en-US" sz="1000" b="1" dirty="0">
              <a:solidFill>
                <a:prstClr val="white">
                  <a:lumMod val="50000"/>
                </a:prstClr>
              </a:solidFill>
            </a:endParaRPr>
          </a:p>
        </p:txBody>
      </p:sp>
    </p:spTree>
    <p:extLst>
      <p:ext uri="{BB962C8B-B14F-4D97-AF65-F5344CB8AC3E}">
        <p14:creationId xmlns="" xmlns:p14="http://schemas.microsoft.com/office/powerpoint/2010/main" val="3310693425"/>
      </p:ext>
    </p:extLst>
  </p:cSld>
  <p:clrMapOvr>
    <a:masterClrMapping/>
  </p:clrMapOvr>
  <p:transition advTm="59702">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p:cNvSpPr/>
          <p:nvPr/>
        </p:nvSpPr>
        <p:spPr bwMode="auto">
          <a:xfrm>
            <a:off x="0" y="3800475"/>
            <a:ext cx="9144000" cy="3057525"/>
          </a:xfrm>
          <a:prstGeom prst="rect">
            <a:avLst/>
          </a:prstGeom>
          <a:gradFill>
            <a:gsLst>
              <a:gs pos="0">
                <a:schemeClr val="bg1"/>
              </a:gs>
              <a:gs pos="72000">
                <a:schemeClr val="bg1">
                  <a:alpha val="0"/>
                </a:schemeClr>
              </a:gs>
              <a:gs pos="100000">
                <a:schemeClr val="bg1">
                  <a:alpha val="0"/>
                </a:schemeClr>
              </a:gs>
            </a:gsLst>
          </a:gra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30" name="Title 2"/>
          <p:cNvSpPr txBox="1">
            <a:spLocks/>
          </p:cNvSpPr>
          <p:nvPr/>
        </p:nvSpPr>
        <p:spPr>
          <a:xfrm>
            <a:off x="361749" y="2354980"/>
            <a:ext cx="9877816" cy="3056351"/>
          </a:xfrm>
          <a:prstGeom prst="rect">
            <a:avLst/>
          </a:prstGeom>
          <a:gradFill flip="none" rotWithShape="1">
            <a:gsLst>
              <a:gs pos="0">
                <a:schemeClr val="bg1">
                  <a:alpha val="0"/>
                </a:schemeClr>
              </a:gs>
              <a:gs pos="50000">
                <a:schemeClr val="bg1"/>
              </a:gs>
              <a:gs pos="100000">
                <a:schemeClr val="bg1">
                  <a:alpha val="0"/>
                </a:schemeClr>
              </a:gs>
            </a:gsLst>
            <a:lin ang="0" scaled="0"/>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91440" rIns="0" bIns="0" numCol="1" rtlCol="0" anchor="ctr" anchorCtr="0" compatLnSpc="1">
            <a:prstTxWarp prst="textNoShape">
              <a:avLst/>
            </a:prstTxWarp>
          </a:bodyPr>
          <a:lstStyle/>
          <a:p>
            <a:pPr algn="ctr" defTabSz="1218937">
              <a:lnSpc>
                <a:spcPct val="85000"/>
              </a:lnSpc>
              <a:spcBef>
                <a:spcPct val="0"/>
              </a:spcBef>
              <a:defRPr/>
            </a:pPr>
            <a:endParaRPr lang="en-US" sz="4800" spc="-200" dirty="0">
              <a:ln w="3175">
                <a:noFill/>
              </a:ln>
              <a:gradFill flip="none" rotWithShape="1">
                <a:gsLst>
                  <a:gs pos="0">
                    <a:srgbClr val="050813"/>
                  </a:gs>
                  <a:gs pos="81000">
                    <a:srgbClr val="004D6C"/>
                  </a:gs>
                  <a:gs pos="86000">
                    <a:srgbClr val="050813"/>
                  </a:gs>
                </a:gsLst>
                <a:lin ang="5400000" scaled="1"/>
                <a:tileRect/>
              </a:gradFill>
              <a:latin typeface="Kozuka Gothic Pro H" pitchFamily="34" charset="-128"/>
              <a:cs typeface="Arial" charset="0"/>
            </a:endParaRPr>
          </a:p>
        </p:txBody>
      </p:sp>
      <p:sp>
        <p:nvSpPr>
          <p:cNvPr id="6" name="Content Placeholder 2"/>
          <p:cNvSpPr>
            <a:spLocks noGrp="1"/>
          </p:cNvSpPr>
          <p:nvPr>
            <p:ph idx="1"/>
          </p:nvPr>
        </p:nvSpPr>
        <p:spPr>
          <a:xfrm>
            <a:off x="4435476" y="1676400"/>
            <a:ext cx="4327524" cy="4401205"/>
          </a:xfrm>
        </p:spPr>
        <p:txBody>
          <a:bodyPr/>
          <a:lstStyle/>
          <a:p>
            <a:r>
              <a:rPr lang="en-US" sz="2400" dirty="0" smtClean="0"/>
              <a:t>Expose external data as a native SharePoint list </a:t>
            </a:r>
          </a:p>
          <a:p>
            <a:pPr lvl="1"/>
            <a:r>
              <a:rPr lang="en-US" sz="2000" dirty="0" smtClean="0"/>
              <a:t>Full CRUD capability </a:t>
            </a:r>
          </a:p>
          <a:p>
            <a:pPr lvl="1"/>
            <a:r>
              <a:rPr lang="en-US" sz="2000" dirty="0" smtClean="0"/>
              <a:t>Familiar UI and navigation</a:t>
            </a:r>
          </a:p>
          <a:p>
            <a:pPr lvl="1"/>
            <a:r>
              <a:rPr lang="en-US" sz="2000" dirty="0" smtClean="0"/>
              <a:t>Sort, Filter, Group</a:t>
            </a:r>
          </a:p>
          <a:p>
            <a:pPr lvl="1"/>
            <a:r>
              <a:rPr lang="en-US" sz="2000" dirty="0" smtClean="0"/>
              <a:t>Programmatic access via </a:t>
            </a:r>
            <a:r>
              <a:rPr lang="en-US" sz="2000" dirty="0" smtClean="0"/>
              <a:t/>
            </a:r>
            <a:br>
              <a:rPr lang="en-US" sz="2000" dirty="0" smtClean="0"/>
            </a:br>
            <a:r>
              <a:rPr lang="en-US" sz="2000" dirty="0" err="1" smtClean="0"/>
              <a:t>SPList</a:t>
            </a:r>
            <a:r>
              <a:rPr lang="en-US" sz="2000" dirty="0" smtClean="0"/>
              <a:t> </a:t>
            </a:r>
            <a:r>
              <a:rPr lang="en-US" sz="2000" dirty="0" smtClean="0"/>
              <a:t>OM</a:t>
            </a:r>
          </a:p>
          <a:p>
            <a:pPr lvl="1"/>
            <a:r>
              <a:rPr lang="en-US" sz="2000" dirty="0" smtClean="0"/>
              <a:t>Profile page available for each item in the list </a:t>
            </a:r>
          </a:p>
          <a:p>
            <a:pPr lvl="1"/>
            <a:r>
              <a:rPr lang="en-US" sz="2000" dirty="0" smtClean="0"/>
              <a:t>Form</a:t>
            </a:r>
          </a:p>
          <a:p>
            <a:pPr lvl="2"/>
            <a:r>
              <a:rPr lang="en-US" sz="1600" dirty="0" smtClean="0"/>
              <a:t>Auto-generated OOB</a:t>
            </a:r>
          </a:p>
          <a:p>
            <a:pPr lvl="2"/>
            <a:r>
              <a:rPr lang="en-US" sz="1600" dirty="0" smtClean="0"/>
              <a:t>Upsize to InfoPath</a:t>
            </a:r>
          </a:p>
          <a:p>
            <a:pPr lvl="1"/>
            <a:r>
              <a:rPr lang="en-US" sz="2000" dirty="0" smtClean="0"/>
              <a:t>Offline-able</a:t>
            </a:r>
            <a:endParaRPr lang="en-US" sz="2000" dirty="0" smtClean="0"/>
          </a:p>
        </p:txBody>
      </p:sp>
      <p:pic>
        <p:nvPicPr>
          <p:cNvPr id="7" name="Picture 4"/>
          <p:cNvPicPr>
            <a:picLocks noChangeAspect="1" noChangeArrowheads="1"/>
          </p:cNvPicPr>
          <p:nvPr/>
        </p:nvPicPr>
        <p:blipFill rotWithShape="1">
          <a:blip r:embed="rId3" cstate="print"/>
          <a:srcRect l="25579" t="16421" r="17522" b="39854"/>
          <a:stretch/>
        </p:blipFill>
        <p:spPr bwMode="auto">
          <a:xfrm>
            <a:off x="430990" y="2286000"/>
            <a:ext cx="3980058" cy="3391629"/>
          </a:xfrm>
          <a:prstGeom prst="round1Rect">
            <a:avLst>
              <a:gd name="adj" fmla="val 4388"/>
            </a:avLst>
          </a:prstGeom>
          <a:effectLst>
            <a:reflection blurRad="6350" stA="52000" endA="300" endPos="35000" dir="5400000" sy="-100000" algn="bl" rotWithShape="0"/>
          </a:effectLst>
          <a:scene3d>
            <a:camera prst="perspectiveHeroicExtremeRightFacing"/>
            <a:lightRig rig="threePt" dir="t"/>
          </a:scene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3" name="Rounded Rectangle 12"/>
          <p:cNvSpPr/>
          <p:nvPr/>
        </p:nvSpPr>
        <p:spPr>
          <a:xfrm>
            <a:off x="7463705" y="228600"/>
            <a:ext cx="1618603" cy="187700"/>
          </a:xfrm>
          <a:prstGeom prst="roundRect">
            <a:avLst/>
          </a:prstGeom>
          <a:gradFill flip="none" rotWithShape="1">
            <a:gsLst>
              <a:gs pos="0">
                <a:schemeClr val="bg1">
                  <a:alpha val="0"/>
                </a:schemeClr>
              </a:gs>
              <a:gs pos="80000">
                <a:schemeClr val="accent2"/>
              </a:gs>
              <a:gs pos="100000">
                <a:schemeClr val="bg1">
                  <a:alpha val="0"/>
                </a:schemeClr>
              </a:gs>
            </a:gsLst>
            <a:lin ang="10800000" scaled="1"/>
            <a:tileRect/>
          </a:gradFill>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14" name="Rounded Rectangle 4"/>
          <p:cNvSpPr/>
          <p:nvPr/>
        </p:nvSpPr>
        <p:spPr>
          <a:xfrm>
            <a:off x="7600718" y="237763"/>
            <a:ext cx="1348541" cy="16937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Presentation</a:t>
            </a:r>
          </a:p>
        </p:txBody>
      </p:sp>
      <p:sp>
        <p:nvSpPr>
          <p:cNvPr id="15" name="Rounded Rectangle 14"/>
          <p:cNvSpPr/>
          <p:nvPr/>
        </p:nvSpPr>
        <p:spPr>
          <a:xfrm>
            <a:off x="7459133" y="515676"/>
            <a:ext cx="1664326" cy="187774"/>
          </a:xfrm>
          <a:prstGeom prst="roundRect">
            <a:avLst/>
          </a:prstGeom>
          <a:gradFill flip="none" rotWithShape="1">
            <a:gsLst>
              <a:gs pos="0">
                <a:schemeClr val="bg1">
                  <a:alpha val="0"/>
                </a:schemeClr>
              </a:gs>
              <a:gs pos="80000">
                <a:schemeClr val="accent2">
                  <a:hueOff val="-864462"/>
                  <a:satOff val="-30984"/>
                  <a:lumOff val="65"/>
                  <a:alphaOff val="0"/>
                  <a:shade val="93000"/>
                  <a:satMod val="130000"/>
                </a:schemeClr>
              </a:gs>
              <a:gs pos="100000">
                <a:schemeClr val="bg1">
                  <a:alpha val="0"/>
                </a:schemeClr>
              </a:gs>
            </a:gsLst>
            <a:lin ang="10800000" scaled="1"/>
            <a:tileRect/>
          </a:gradFill>
        </p:spPr>
        <p:style>
          <a:lnRef idx="0">
            <a:schemeClr val="lt1">
              <a:hueOff val="0"/>
              <a:satOff val="0"/>
              <a:lumOff val="0"/>
              <a:alphaOff val="0"/>
            </a:schemeClr>
          </a:lnRef>
          <a:fillRef idx="3">
            <a:scrgbClr r="0" g="0" b="0"/>
          </a:fillRef>
          <a:effectRef idx="2">
            <a:schemeClr val="accent2">
              <a:hueOff val="-1296694"/>
              <a:satOff val="-46476"/>
              <a:lumOff val="98"/>
              <a:alphaOff val="0"/>
            </a:schemeClr>
          </a:effectRef>
          <a:fontRef idx="minor">
            <a:schemeClr val="lt1"/>
          </a:fontRef>
        </p:style>
      </p:sp>
      <p:sp>
        <p:nvSpPr>
          <p:cNvPr id="16" name="Rounded Rectangle 6"/>
          <p:cNvSpPr/>
          <p:nvPr/>
        </p:nvSpPr>
        <p:spPr>
          <a:xfrm>
            <a:off x="7600834" y="524842"/>
            <a:ext cx="1348308" cy="169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rtl="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Connectivity</a:t>
            </a:r>
            <a:endParaRPr lang="en-US" sz="1200" kern="1200" dirty="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endParaRPr>
          </a:p>
        </p:txBody>
      </p:sp>
      <p:sp>
        <p:nvSpPr>
          <p:cNvPr id="17" name="Rounded Rectangle 16"/>
          <p:cNvSpPr/>
          <p:nvPr/>
        </p:nvSpPr>
        <p:spPr>
          <a:xfrm>
            <a:off x="7459133" y="802826"/>
            <a:ext cx="1641464" cy="187774"/>
          </a:xfrm>
          <a:prstGeom prst="roundRect">
            <a:avLst/>
          </a:prstGeom>
          <a:gradFill flip="none" rotWithShape="1">
            <a:gsLst>
              <a:gs pos="0">
                <a:schemeClr val="bg1">
                  <a:alpha val="0"/>
                </a:schemeClr>
              </a:gs>
              <a:gs pos="80000">
                <a:schemeClr val="accent2">
                  <a:hueOff val="-2593387"/>
                  <a:satOff val="-92952"/>
                  <a:lumOff val="196"/>
                  <a:alphaOff val="0"/>
                  <a:shade val="93000"/>
                  <a:satMod val="130000"/>
                </a:schemeClr>
              </a:gs>
              <a:gs pos="100000">
                <a:schemeClr val="bg1">
                  <a:alpha val="0"/>
                </a:schemeClr>
              </a:gs>
            </a:gsLst>
            <a:lin ang="10800000" scaled="1"/>
            <a:tileRect/>
          </a:gradFill>
        </p:spPr>
        <p:style>
          <a:lnRef idx="0">
            <a:schemeClr val="lt1">
              <a:hueOff val="0"/>
              <a:satOff val="0"/>
              <a:lumOff val="0"/>
              <a:alphaOff val="0"/>
            </a:schemeClr>
          </a:lnRef>
          <a:fillRef idx="3">
            <a:schemeClr val="accent2">
              <a:hueOff val="-2593387"/>
              <a:satOff val="-92952"/>
              <a:lumOff val="196"/>
              <a:alphaOff val="0"/>
            </a:schemeClr>
          </a:fillRef>
          <a:effectRef idx="2">
            <a:schemeClr val="accent2">
              <a:hueOff val="-2593387"/>
              <a:satOff val="-92952"/>
              <a:lumOff val="196"/>
              <a:alphaOff val="0"/>
            </a:schemeClr>
          </a:effectRef>
          <a:fontRef idx="minor">
            <a:schemeClr val="lt1"/>
          </a:fontRef>
        </p:style>
      </p:sp>
      <p:sp>
        <p:nvSpPr>
          <p:cNvPr id="26" name="Rounded Rectangle 8"/>
          <p:cNvSpPr/>
          <p:nvPr/>
        </p:nvSpPr>
        <p:spPr>
          <a:xfrm>
            <a:off x="7600834" y="811993"/>
            <a:ext cx="1348308" cy="169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Tooling</a:t>
            </a:r>
            <a:endParaRPr lang="en-US" sz="1200" kern="1200" dirty="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endParaRPr>
          </a:p>
        </p:txBody>
      </p:sp>
      <p:sp>
        <p:nvSpPr>
          <p:cNvPr id="18" name="Title 17"/>
          <p:cNvSpPr>
            <a:spLocks noGrp="1"/>
          </p:cNvSpPr>
          <p:nvPr>
            <p:ph type="title"/>
          </p:nvPr>
        </p:nvSpPr>
        <p:spPr>
          <a:xfrm>
            <a:off x="381000" y="230188"/>
            <a:ext cx="8382000" cy="1274195"/>
          </a:xfrm>
        </p:spPr>
        <p:txBody>
          <a:bodyPr/>
          <a:lstStyle/>
          <a:p>
            <a:r>
              <a:rPr lang="en-US" dirty="0"/>
              <a:t>Presentation</a:t>
            </a:r>
            <a:br>
              <a:rPr lang="en-US" dirty="0"/>
            </a:br>
            <a:r>
              <a:rPr lang="en-US" sz="4400" dirty="0">
                <a:gradFill>
                  <a:gsLst>
                    <a:gs pos="50000">
                      <a:schemeClr val="accent2"/>
                    </a:gs>
                    <a:gs pos="100000">
                      <a:schemeClr val="accent2"/>
                    </a:gs>
                  </a:gsLst>
                  <a:lin ang="5400000" scaled="0"/>
                </a:gradFill>
              </a:rPr>
              <a:t>External Lists in SharePoint</a:t>
            </a:r>
            <a:endParaRPr lang="en-GB" dirty="0"/>
          </a:p>
        </p:txBody>
      </p:sp>
    </p:spTree>
  </p:cSld>
  <p:clrMapOvr>
    <a:masterClrMapping/>
  </p:clrMapOvr>
  <p:transition advTm="77735">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15"/>
                                        </p:tgtEl>
                                        <p:attrNameLst>
                                          <p:attrName>style.opacity</p:attrName>
                                        </p:attrNameLst>
                                      </p:cBhvr>
                                      <p:to>
                                        <p:strVal val="0.25"/>
                                      </p:to>
                                    </p:set>
                                    <p:animEffect filter="image" prLst="opacity: 0.25">
                                      <p:cBhvr rctx="IE">
                                        <p:cTn id="7" dur="indefinite"/>
                                        <p:tgtEl>
                                          <p:spTgt spid="15"/>
                                        </p:tgtEl>
                                      </p:cBhvr>
                                    </p:animEffect>
                                  </p:childTnLst>
                                </p:cTn>
                              </p:par>
                              <p:par>
                                <p:cTn id="8" presetID="9" presetClass="emph" presetSubtype="0" grpId="0" nodeType="withEffect">
                                  <p:stCondLst>
                                    <p:cond delay="0"/>
                                  </p:stCondLst>
                                  <p:childTnLst>
                                    <p:set>
                                      <p:cBhvr rctx="PPT">
                                        <p:cTn id="9" dur="indefinite"/>
                                        <p:tgtEl>
                                          <p:spTgt spid="16"/>
                                        </p:tgtEl>
                                        <p:attrNameLst>
                                          <p:attrName>style.opacity</p:attrName>
                                        </p:attrNameLst>
                                      </p:cBhvr>
                                      <p:to>
                                        <p:strVal val="0.25"/>
                                      </p:to>
                                    </p:set>
                                    <p:animEffect filter="image" prLst="opacity: 0.25">
                                      <p:cBhvr rctx="IE">
                                        <p:cTn id="10" dur="indefinite"/>
                                        <p:tgtEl>
                                          <p:spTgt spid="16"/>
                                        </p:tgtEl>
                                      </p:cBhvr>
                                    </p:animEffect>
                                  </p:childTnLst>
                                </p:cTn>
                              </p:par>
                              <p:par>
                                <p:cTn id="11" presetID="9" presetClass="emph" presetSubtype="0" nodeType="withEffect">
                                  <p:stCondLst>
                                    <p:cond delay="0"/>
                                  </p:stCondLst>
                                  <p:childTnLst>
                                    <p:set>
                                      <p:cBhvr rctx="PPT">
                                        <p:cTn id="12" dur="indefinite"/>
                                        <p:tgtEl>
                                          <p:spTgt spid="17"/>
                                        </p:tgtEl>
                                        <p:attrNameLst>
                                          <p:attrName>style.opacity</p:attrName>
                                        </p:attrNameLst>
                                      </p:cBhvr>
                                      <p:to>
                                        <p:strVal val="0.25"/>
                                      </p:to>
                                    </p:set>
                                    <p:animEffect filter="image" prLst="opacity: 0.25">
                                      <p:cBhvr rctx="IE">
                                        <p:cTn id="13" dur="indefinite"/>
                                        <p:tgtEl>
                                          <p:spTgt spid="17"/>
                                        </p:tgtEl>
                                      </p:cBhvr>
                                    </p:animEffect>
                                  </p:childTnLst>
                                </p:cTn>
                              </p:par>
                              <p:par>
                                <p:cTn id="14" presetID="9" presetClass="emph" presetSubtype="0" grpId="0" nodeType="withEffect">
                                  <p:stCondLst>
                                    <p:cond delay="0"/>
                                  </p:stCondLst>
                                  <p:childTnLst>
                                    <p:set>
                                      <p:cBhvr rctx="PPT">
                                        <p:cTn id="15" dur="indefinite"/>
                                        <p:tgtEl>
                                          <p:spTgt spid="26"/>
                                        </p:tgtEl>
                                        <p:attrNameLst>
                                          <p:attrName>style.opacity</p:attrName>
                                        </p:attrNameLst>
                                      </p:cBhvr>
                                      <p:to>
                                        <p:strVal val="0.25"/>
                                      </p:to>
                                    </p:set>
                                    <p:animEffect filter="image" prLst="opacity: 0.25">
                                      <p:cBhvr rctx="IE">
                                        <p:cTn id="16" dur="indefinite"/>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539875"/>
            <a:ext cx="8382000" cy="4670425"/>
          </a:xfrm>
        </p:spPr>
        <p:txBody>
          <a:bodyPr/>
          <a:lstStyle/>
          <a:p>
            <a:pPr>
              <a:spcBef>
                <a:spcPts val="200"/>
              </a:spcBef>
            </a:pPr>
            <a:r>
              <a:rPr lang="en-US" sz="2400" dirty="0" smtClean="0"/>
              <a:t>Key Differences</a:t>
            </a:r>
          </a:p>
          <a:p>
            <a:pPr marL="690563" lvl="1" indent="-230188">
              <a:spcBef>
                <a:spcPts val="200"/>
              </a:spcBef>
            </a:pPr>
            <a:r>
              <a:rPr lang="en-US" sz="1800" dirty="0" smtClean="0"/>
              <a:t>No default fields – Title, Created (By), Modified (By)</a:t>
            </a:r>
          </a:p>
          <a:p>
            <a:pPr marL="690563" lvl="1" indent="-230188">
              <a:spcBef>
                <a:spcPts val="200"/>
              </a:spcBef>
            </a:pPr>
            <a:r>
              <a:rPr lang="en-US" sz="1800" dirty="0" smtClean="0"/>
              <a:t>List Items don’t have a unique int32 ID</a:t>
            </a:r>
          </a:p>
          <a:p>
            <a:pPr marL="690563" lvl="1" indent="-230188">
              <a:spcBef>
                <a:spcPts val="200"/>
              </a:spcBef>
            </a:pPr>
            <a:r>
              <a:rPr lang="en-US" sz="1800" dirty="0" smtClean="0"/>
              <a:t>No Event notifications (eg. items being changed)</a:t>
            </a:r>
          </a:p>
          <a:p>
            <a:pPr marL="690563" lvl="1" indent="-230188">
              <a:spcBef>
                <a:spcPts val="200"/>
              </a:spcBef>
            </a:pPr>
            <a:r>
              <a:rPr lang="en-US" sz="1800" dirty="0" smtClean="0"/>
              <a:t>Item level permissions provided by external source</a:t>
            </a:r>
          </a:p>
          <a:p>
            <a:pPr marL="690563" lvl="1" indent="-230188">
              <a:spcBef>
                <a:spcPts val="200"/>
              </a:spcBef>
            </a:pPr>
            <a:r>
              <a:rPr lang="en-US" sz="1800" dirty="0" smtClean="0"/>
              <a:t>Read/Write depends on external source support</a:t>
            </a:r>
          </a:p>
          <a:p>
            <a:pPr marL="690563" lvl="1" indent="-230188">
              <a:spcBef>
                <a:spcPts val="200"/>
              </a:spcBef>
            </a:pPr>
            <a:r>
              <a:rPr lang="en-US" sz="1800" dirty="0" smtClean="0"/>
              <a:t>Data stored in the External System </a:t>
            </a:r>
          </a:p>
          <a:p>
            <a:pPr>
              <a:spcBef>
                <a:spcPts val="200"/>
              </a:spcBef>
            </a:pPr>
            <a:r>
              <a:rPr lang="en-US" sz="2400" dirty="0" smtClean="0"/>
              <a:t>List features that behave differently</a:t>
            </a:r>
          </a:p>
          <a:p>
            <a:pPr marL="690563" lvl="1" indent="-230188">
              <a:spcBef>
                <a:spcPts val="200"/>
              </a:spcBef>
            </a:pPr>
            <a:r>
              <a:rPr lang="en-US" sz="1800" dirty="0" smtClean="0"/>
              <a:t>Search</a:t>
            </a:r>
          </a:p>
          <a:p>
            <a:pPr marL="690563" lvl="1" indent="-230188">
              <a:spcBef>
                <a:spcPts val="200"/>
              </a:spcBef>
            </a:pPr>
            <a:r>
              <a:rPr lang="en-US" sz="1800" dirty="0" smtClean="0"/>
              <a:t>Lookup columns</a:t>
            </a:r>
          </a:p>
          <a:p>
            <a:pPr marL="690563" lvl="1" indent="-230188">
              <a:spcBef>
                <a:spcPts val="200"/>
              </a:spcBef>
            </a:pPr>
            <a:r>
              <a:rPr lang="en-US" sz="1800" dirty="0" smtClean="0"/>
              <a:t>Paging (UX only; use filters to scope the view)</a:t>
            </a:r>
          </a:p>
          <a:p>
            <a:pPr>
              <a:spcBef>
                <a:spcPts val="200"/>
              </a:spcBef>
            </a:pPr>
            <a:r>
              <a:rPr lang="en-US" sz="2400" dirty="0" smtClean="0"/>
              <a:t>Not supported</a:t>
            </a:r>
          </a:p>
          <a:p>
            <a:pPr marL="690563" lvl="1" indent="-230188">
              <a:spcBef>
                <a:spcPts val="200"/>
              </a:spcBef>
            </a:pPr>
            <a:r>
              <a:rPr lang="en-US" sz="1800" dirty="0" smtClean="0"/>
              <a:t>RSS feeds</a:t>
            </a:r>
          </a:p>
          <a:p>
            <a:pPr marL="690563" lvl="1" indent="-230188">
              <a:spcBef>
                <a:spcPts val="200"/>
              </a:spcBef>
            </a:pPr>
            <a:r>
              <a:rPr lang="en-US" sz="1800" dirty="0" smtClean="0"/>
              <a:t>Edit in Datasheet/grid view</a:t>
            </a:r>
          </a:p>
          <a:p>
            <a:pPr marL="690563" lvl="1" indent="-230188">
              <a:spcBef>
                <a:spcPts val="200"/>
              </a:spcBef>
            </a:pPr>
            <a:r>
              <a:rPr lang="en-US" sz="1800" dirty="0" smtClean="0"/>
              <a:t>Export to Excel</a:t>
            </a:r>
          </a:p>
          <a:p>
            <a:pPr marL="690563" lvl="1" indent="-230188">
              <a:spcBef>
                <a:spcPts val="200"/>
              </a:spcBef>
            </a:pPr>
            <a:r>
              <a:rPr lang="en-US" sz="1800" dirty="0" smtClean="0"/>
              <a:t>REST </a:t>
            </a:r>
            <a:r>
              <a:rPr lang="en-US" sz="1800" dirty="0" smtClean="0"/>
              <a:t>interface</a:t>
            </a:r>
            <a:endParaRPr lang="en-US" sz="1800" dirty="0" smtClean="0"/>
          </a:p>
        </p:txBody>
      </p:sp>
      <p:sp>
        <p:nvSpPr>
          <p:cNvPr id="12" name="Rounded Rectangle 11"/>
          <p:cNvSpPr/>
          <p:nvPr/>
        </p:nvSpPr>
        <p:spPr>
          <a:xfrm>
            <a:off x="7463705" y="228600"/>
            <a:ext cx="1618603" cy="187700"/>
          </a:xfrm>
          <a:prstGeom prst="roundRect">
            <a:avLst/>
          </a:prstGeom>
          <a:gradFill flip="none" rotWithShape="1">
            <a:gsLst>
              <a:gs pos="0">
                <a:schemeClr val="bg1">
                  <a:alpha val="0"/>
                </a:schemeClr>
              </a:gs>
              <a:gs pos="80000">
                <a:schemeClr val="accent2"/>
              </a:gs>
              <a:gs pos="100000">
                <a:schemeClr val="bg1">
                  <a:alpha val="0"/>
                </a:schemeClr>
              </a:gs>
            </a:gsLst>
            <a:lin ang="10800000" scaled="1"/>
            <a:tileRect/>
          </a:gradFill>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13" name="Rounded Rectangle 4"/>
          <p:cNvSpPr/>
          <p:nvPr/>
        </p:nvSpPr>
        <p:spPr>
          <a:xfrm>
            <a:off x="7600718" y="237763"/>
            <a:ext cx="1348541" cy="16937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Presentation</a:t>
            </a:r>
          </a:p>
        </p:txBody>
      </p:sp>
      <p:sp>
        <p:nvSpPr>
          <p:cNvPr id="14" name="Rounded Rectangle 13"/>
          <p:cNvSpPr/>
          <p:nvPr/>
        </p:nvSpPr>
        <p:spPr>
          <a:xfrm>
            <a:off x="7459133" y="515676"/>
            <a:ext cx="1664326" cy="187774"/>
          </a:xfrm>
          <a:prstGeom prst="roundRect">
            <a:avLst/>
          </a:prstGeom>
          <a:gradFill flip="none" rotWithShape="1">
            <a:gsLst>
              <a:gs pos="0">
                <a:schemeClr val="bg1">
                  <a:alpha val="0"/>
                </a:schemeClr>
              </a:gs>
              <a:gs pos="80000">
                <a:schemeClr val="accent2">
                  <a:hueOff val="-864462"/>
                  <a:satOff val="-30984"/>
                  <a:lumOff val="65"/>
                  <a:alphaOff val="0"/>
                  <a:shade val="93000"/>
                  <a:satMod val="130000"/>
                </a:schemeClr>
              </a:gs>
              <a:gs pos="100000">
                <a:schemeClr val="bg1">
                  <a:alpha val="0"/>
                </a:schemeClr>
              </a:gs>
            </a:gsLst>
            <a:lin ang="10800000" scaled="1"/>
            <a:tileRect/>
          </a:gradFill>
        </p:spPr>
        <p:style>
          <a:lnRef idx="0">
            <a:schemeClr val="lt1">
              <a:hueOff val="0"/>
              <a:satOff val="0"/>
              <a:lumOff val="0"/>
              <a:alphaOff val="0"/>
            </a:schemeClr>
          </a:lnRef>
          <a:fillRef idx="3">
            <a:scrgbClr r="0" g="0" b="0"/>
          </a:fillRef>
          <a:effectRef idx="2">
            <a:schemeClr val="accent2">
              <a:hueOff val="-1296694"/>
              <a:satOff val="-46476"/>
              <a:lumOff val="98"/>
              <a:alphaOff val="0"/>
            </a:schemeClr>
          </a:effectRef>
          <a:fontRef idx="minor">
            <a:schemeClr val="lt1"/>
          </a:fontRef>
        </p:style>
      </p:sp>
      <p:sp>
        <p:nvSpPr>
          <p:cNvPr id="15" name="Rounded Rectangle 6"/>
          <p:cNvSpPr/>
          <p:nvPr/>
        </p:nvSpPr>
        <p:spPr>
          <a:xfrm>
            <a:off x="7600834" y="524842"/>
            <a:ext cx="1348308" cy="169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rtl="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Connectivity</a:t>
            </a:r>
            <a:endParaRPr lang="en-US" sz="1200" kern="1200" dirty="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endParaRPr>
          </a:p>
        </p:txBody>
      </p:sp>
      <p:sp>
        <p:nvSpPr>
          <p:cNvPr id="16" name="Rounded Rectangle 15"/>
          <p:cNvSpPr/>
          <p:nvPr/>
        </p:nvSpPr>
        <p:spPr>
          <a:xfrm>
            <a:off x="7459133" y="802826"/>
            <a:ext cx="1641464" cy="187774"/>
          </a:xfrm>
          <a:prstGeom prst="roundRect">
            <a:avLst/>
          </a:prstGeom>
          <a:gradFill flip="none" rotWithShape="1">
            <a:gsLst>
              <a:gs pos="0">
                <a:schemeClr val="bg1">
                  <a:alpha val="0"/>
                </a:schemeClr>
              </a:gs>
              <a:gs pos="80000">
                <a:schemeClr val="accent2">
                  <a:hueOff val="-2593387"/>
                  <a:satOff val="-92952"/>
                  <a:lumOff val="196"/>
                  <a:alphaOff val="0"/>
                  <a:shade val="93000"/>
                  <a:satMod val="130000"/>
                </a:schemeClr>
              </a:gs>
              <a:gs pos="100000">
                <a:schemeClr val="bg1">
                  <a:alpha val="0"/>
                </a:schemeClr>
              </a:gs>
            </a:gsLst>
            <a:lin ang="10800000" scaled="1"/>
            <a:tileRect/>
          </a:gradFill>
        </p:spPr>
        <p:style>
          <a:lnRef idx="0">
            <a:schemeClr val="lt1">
              <a:hueOff val="0"/>
              <a:satOff val="0"/>
              <a:lumOff val="0"/>
              <a:alphaOff val="0"/>
            </a:schemeClr>
          </a:lnRef>
          <a:fillRef idx="3">
            <a:schemeClr val="accent2">
              <a:hueOff val="-2593387"/>
              <a:satOff val="-92952"/>
              <a:lumOff val="196"/>
              <a:alphaOff val="0"/>
            </a:schemeClr>
          </a:fillRef>
          <a:effectRef idx="2">
            <a:schemeClr val="accent2">
              <a:hueOff val="-2593387"/>
              <a:satOff val="-92952"/>
              <a:lumOff val="196"/>
              <a:alphaOff val="0"/>
            </a:schemeClr>
          </a:effectRef>
          <a:fontRef idx="minor">
            <a:schemeClr val="lt1"/>
          </a:fontRef>
        </p:style>
      </p:sp>
      <p:sp>
        <p:nvSpPr>
          <p:cNvPr id="17" name="Rounded Rectangle 8"/>
          <p:cNvSpPr/>
          <p:nvPr/>
        </p:nvSpPr>
        <p:spPr>
          <a:xfrm>
            <a:off x="7600834" y="811993"/>
            <a:ext cx="1348308" cy="169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Tooling</a:t>
            </a:r>
            <a:endParaRPr lang="en-US" sz="1200" kern="1200" dirty="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endParaRPr>
          </a:p>
        </p:txBody>
      </p:sp>
      <p:sp>
        <p:nvSpPr>
          <p:cNvPr id="10" name="Title 9"/>
          <p:cNvSpPr>
            <a:spLocks noGrp="1"/>
          </p:cNvSpPr>
          <p:nvPr>
            <p:ph type="title"/>
          </p:nvPr>
        </p:nvSpPr>
        <p:spPr>
          <a:xfrm>
            <a:off x="381000" y="230188"/>
            <a:ext cx="8382000" cy="1274195"/>
          </a:xfrm>
        </p:spPr>
        <p:txBody>
          <a:bodyPr/>
          <a:lstStyle/>
          <a:p>
            <a:r>
              <a:rPr lang="en-US" dirty="0"/>
              <a:t>Presentation</a:t>
            </a:r>
            <a:br>
              <a:rPr lang="en-US" dirty="0"/>
            </a:br>
            <a:r>
              <a:rPr lang="en-US" sz="4400" dirty="0">
                <a:gradFill>
                  <a:gsLst>
                    <a:gs pos="50000">
                      <a:schemeClr val="accent2"/>
                    </a:gs>
                    <a:gs pos="100000">
                      <a:schemeClr val="accent2"/>
                    </a:gs>
                  </a:gsLst>
                  <a:lin ang="5400000" scaled="0"/>
                </a:gradFill>
              </a:rPr>
              <a:t>External Lists vs. Regular Lists</a:t>
            </a:r>
            <a:endParaRPr lang="en-GB" dirty="0"/>
          </a:p>
        </p:txBody>
      </p:sp>
    </p:spTree>
    <p:extLst>
      <p:ext uri="{BB962C8B-B14F-4D97-AF65-F5344CB8AC3E}">
        <p14:creationId xmlns:p14="http://schemas.microsoft.com/office/powerpoint/2010/main" xmlns="" val="217632795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14"/>
                                        </p:tgtEl>
                                        <p:attrNameLst>
                                          <p:attrName>style.opacity</p:attrName>
                                        </p:attrNameLst>
                                      </p:cBhvr>
                                      <p:to>
                                        <p:strVal val="0.25"/>
                                      </p:to>
                                    </p:set>
                                    <p:animEffect filter="image" prLst="opacity: 0.25">
                                      <p:cBhvr rctx="IE">
                                        <p:cTn id="7" dur="indefinite"/>
                                        <p:tgtEl>
                                          <p:spTgt spid="14"/>
                                        </p:tgtEl>
                                      </p:cBhvr>
                                    </p:animEffect>
                                  </p:childTnLst>
                                </p:cTn>
                              </p:par>
                              <p:par>
                                <p:cTn id="8" presetID="9" presetClass="emph" presetSubtype="0" grpId="0" nodeType="withEffect">
                                  <p:stCondLst>
                                    <p:cond delay="0"/>
                                  </p:stCondLst>
                                  <p:childTnLst>
                                    <p:set>
                                      <p:cBhvr rctx="PPT">
                                        <p:cTn id="9" dur="indefinite"/>
                                        <p:tgtEl>
                                          <p:spTgt spid="15"/>
                                        </p:tgtEl>
                                        <p:attrNameLst>
                                          <p:attrName>style.opacity</p:attrName>
                                        </p:attrNameLst>
                                      </p:cBhvr>
                                      <p:to>
                                        <p:strVal val="0.25"/>
                                      </p:to>
                                    </p:set>
                                    <p:animEffect filter="image" prLst="opacity: 0.25">
                                      <p:cBhvr rctx="IE">
                                        <p:cTn id="10" dur="indefinite"/>
                                        <p:tgtEl>
                                          <p:spTgt spid="15"/>
                                        </p:tgtEl>
                                      </p:cBhvr>
                                    </p:animEffect>
                                  </p:childTnLst>
                                </p:cTn>
                              </p:par>
                              <p:par>
                                <p:cTn id="11" presetID="9" presetClass="emph" presetSubtype="0" nodeType="withEffect">
                                  <p:stCondLst>
                                    <p:cond delay="0"/>
                                  </p:stCondLst>
                                  <p:childTnLst>
                                    <p:set>
                                      <p:cBhvr rctx="PPT">
                                        <p:cTn id="12" dur="indefinite"/>
                                        <p:tgtEl>
                                          <p:spTgt spid="16"/>
                                        </p:tgtEl>
                                        <p:attrNameLst>
                                          <p:attrName>style.opacity</p:attrName>
                                        </p:attrNameLst>
                                      </p:cBhvr>
                                      <p:to>
                                        <p:strVal val="0.25"/>
                                      </p:to>
                                    </p:set>
                                    <p:animEffect filter="image" prLst="opacity: 0.25">
                                      <p:cBhvr rctx="IE">
                                        <p:cTn id="13" dur="indefinite"/>
                                        <p:tgtEl>
                                          <p:spTgt spid="16"/>
                                        </p:tgtEl>
                                      </p:cBhvr>
                                    </p:animEffect>
                                  </p:childTnLst>
                                </p:cTn>
                              </p:par>
                              <p:par>
                                <p:cTn id="14" presetID="9" presetClass="emph" presetSubtype="0" grpId="0" nodeType="withEffect">
                                  <p:stCondLst>
                                    <p:cond delay="0"/>
                                  </p:stCondLst>
                                  <p:childTnLst>
                                    <p:set>
                                      <p:cBhvr rctx="PPT">
                                        <p:cTn id="15" dur="indefinite"/>
                                        <p:tgtEl>
                                          <p:spTgt spid="17"/>
                                        </p:tgtEl>
                                        <p:attrNameLst>
                                          <p:attrName>style.opacity</p:attrName>
                                        </p:attrNameLst>
                                      </p:cBhvr>
                                      <p:to>
                                        <p:strVal val="0.25"/>
                                      </p:to>
                                    </p:set>
                                    <p:animEffect filter="image" prLst="opacity: 0.25">
                                      <p:cBhvr rctx="IE">
                                        <p:cTn id="16" dur="indefinite"/>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381000" y="228600"/>
            <a:ext cx="8382000" cy="1883593"/>
          </a:xfrm>
        </p:spPr>
        <p:txBody>
          <a:bodyPr/>
          <a:lstStyle/>
          <a:p>
            <a:pPr lvl="0"/>
            <a:r>
              <a:rPr lang="en-US" dirty="0"/>
              <a:t>Presentation</a:t>
            </a:r>
            <a:br>
              <a:rPr lang="en-US" dirty="0"/>
            </a:br>
            <a:r>
              <a:rPr lang="en-US" sz="4000" dirty="0" smtClean="0">
                <a:gradFill>
                  <a:gsLst>
                    <a:gs pos="50000">
                      <a:schemeClr val="accent2"/>
                    </a:gs>
                    <a:gs pos="100000">
                      <a:schemeClr val="accent2"/>
                    </a:gs>
                  </a:gsLst>
                  <a:lin ang="5400000" scaled="0"/>
                </a:gradFill>
              </a:rPr>
              <a:t>Offline External List</a:t>
            </a:r>
            <a:r>
              <a:rPr lang="en-US" dirty="0" smtClean="0"/>
              <a:t/>
            </a:r>
            <a:br>
              <a:rPr lang="en-US" dirty="0" smtClean="0"/>
            </a:br>
            <a:endParaRPr lang="en-US" dirty="0"/>
          </a:p>
        </p:txBody>
      </p:sp>
      <p:sp>
        <p:nvSpPr>
          <p:cNvPr id="3" name="Content Placeholder 2"/>
          <p:cNvSpPr>
            <a:spLocks noGrp="1"/>
          </p:cNvSpPr>
          <p:nvPr>
            <p:ph sz="half" idx="4294967295"/>
          </p:nvPr>
        </p:nvSpPr>
        <p:spPr>
          <a:xfrm>
            <a:off x="4132907" y="2045052"/>
            <a:ext cx="4114800" cy="1686616"/>
          </a:xfrm>
        </p:spPr>
        <p:txBody>
          <a:bodyPr/>
          <a:lstStyle/>
          <a:p>
            <a:pPr marL="398463" indent="-398463"/>
            <a:r>
              <a:rPr lang="en-US" sz="2400" dirty="0" smtClean="0"/>
              <a:t>Connect to Outlook as</a:t>
            </a:r>
          </a:p>
          <a:p>
            <a:pPr marL="742950" lvl="1" indent="-344488"/>
            <a:r>
              <a:rPr lang="en-US" sz="2000" dirty="0" smtClean="0"/>
              <a:t>Contacts</a:t>
            </a:r>
          </a:p>
          <a:p>
            <a:pPr marL="742950" lvl="1" indent="-344488"/>
            <a:r>
              <a:rPr lang="en-US" sz="2000" dirty="0" smtClean="0"/>
              <a:t>Tasks</a:t>
            </a:r>
          </a:p>
          <a:p>
            <a:pPr marL="742950" lvl="1" indent="-344488"/>
            <a:r>
              <a:rPr lang="en-US" sz="2000" dirty="0" smtClean="0"/>
              <a:t>Calendars</a:t>
            </a:r>
          </a:p>
          <a:p>
            <a:pPr marL="742950" lvl="1" indent="-344488"/>
            <a:r>
              <a:rPr lang="en-US" sz="2000" dirty="0" smtClean="0"/>
              <a:t>Posts</a:t>
            </a:r>
          </a:p>
        </p:txBody>
      </p:sp>
      <p:pic>
        <p:nvPicPr>
          <p:cNvPr id="218114" name="Picture 2"/>
          <p:cNvPicPr>
            <a:picLocks noChangeAspect="1" noChangeArrowheads="1"/>
          </p:cNvPicPr>
          <p:nvPr/>
        </p:nvPicPr>
        <p:blipFill rotWithShape="1">
          <a:blip r:embed="rId3" cstate="print"/>
          <a:srcRect l="27076" t="16411" r="10616" b="17743"/>
          <a:stretch/>
        </p:blipFill>
        <p:spPr bwMode="auto">
          <a:xfrm>
            <a:off x="730250" y="1775177"/>
            <a:ext cx="3048000" cy="2415823"/>
          </a:xfrm>
          <a:prstGeom prst="round2SameRect">
            <a:avLst>
              <a:gd name="adj1" fmla="val 5050"/>
              <a:gd name="adj2" fmla="val 0"/>
            </a:avLst>
          </a:prstGeom>
          <a:effectLst>
            <a:reflection blurRad="6350" stA="52000" endA="300" endPos="35000" dir="5400000" sy="-100000" algn="bl" rotWithShape="0"/>
          </a:effectLst>
          <a:scene3d>
            <a:camera prst="perspectiveHeroicExtremeRightFacing"/>
            <a:lightRig rig="threePt" dir="t"/>
          </a:scene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Title 1"/>
          <p:cNvSpPr txBox="1">
            <a:spLocks/>
          </p:cNvSpPr>
          <p:nvPr/>
        </p:nvSpPr>
        <p:spPr bwMode="auto">
          <a:xfrm>
            <a:off x="457200" y="404035"/>
            <a:ext cx="8229600" cy="1143000"/>
          </a:xfrm>
          <a:prstGeom prst="rect">
            <a:avLst/>
          </a:prstGeom>
          <a:noFill/>
          <a:ln w="9525" cap="flat" cmpd="sng" algn="ctr">
            <a:noFill/>
            <a:prstDash val="solid"/>
            <a:miter lim="800000"/>
            <a:headEnd type="none" w="med" len="med"/>
            <a:tailEnd type="none" w="med" len="med"/>
          </a:ln>
          <a:effectLst/>
        </p:spPr>
        <p:txBody>
          <a:bodyPr vert="horz" wrap="none" lIns="91440" tIns="45720" rIns="91440" bIns="45720" rtlCol="0" anchor="ctr" compatLnSpc="1">
            <a:normAutofit/>
          </a:bodyPr>
          <a:lstStyle/>
          <a:p>
            <a:pPr marL="0" marR="0" lvl="0" indent="0" algn="l" defTabSz="-13873163" rtl="0" eaLnBrk="0" fontAlgn="base" latinLnBrk="0" hangingPunct="0">
              <a:lnSpc>
                <a:spcPct val="90000"/>
              </a:lnSpc>
              <a:spcBef>
                <a:spcPct val="0"/>
              </a:spcBef>
              <a:spcAft>
                <a:spcPct val="0"/>
              </a:spcAft>
              <a:buClrTx/>
              <a:buSzTx/>
              <a:buFontTx/>
              <a:buNone/>
              <a:tabLst/>
              <a:defRPr/>
            </a:pPr>
            <a:endParaRPr kumimoji="0" lang="en-US" sz="3600" b="0"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latin typeface="+mj-lt"/>
              <a:ea typeface="+mj-ea"/>
              <a:cs typeface="+mj-cs"/>
            </a:endParaRPr>
          </a:p>
        </p:txBody>
      </p:sp>
      <p:sp>
        <p:nvSpPr>
          <p:cNvPr id="21" name="Rounded Rectangle 20"/>
          <p:cNvSpPr/>
          <p:nvPr/>
        </p:nvSpPr>
        <p:spPr>
          <a:xfrm>
            <a:off x="7463705" y="228600"/>
            <a:ext cx="1618603" cy="187700"/>
          </a:xfrm>
          <a:prstGeom prst="roundRect">
            <a:avLst/>
          </a:prstGeom>
          <a:gradFill flip="none" rotWithShape="1">
            <a:gsLst>
              <a:gs pos="0">
                <a:schemeClr val="bg1">
                  <a:alpha val="0"/>
                </a:schemeClr>
              </a:gs>
              <a:gs pos="80000">
                <a:schemeClr val="accent2"/>
              </a:gs>
              <a:gs pos="100000">
                <a:schemeClr val="bg1">
                  <a:alpha val="0"/>
                </a:schemeClr>
              </a:gs>
            </a:gsLst>
            <a:lin ang="10800000" scaled="1"/>
            <a:tileRect/>
          </a:gradFill>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22" name="Rounded Rectangle 4"/>
          <p:cNvSpPr/>
          <p:nvPr/>
        </p:nvSpPr>
        <p:spPr>
          <a:xfrm>
            <a:off x="7600718" y="237763"/>
            <a:ext cx="1348541" cy="16937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Presentation</a:t>
            </a:r>
          </a:p>
        </p:txBody>
      </p:sp>
      <p:sp>
        <p:nvSpPr>
          <p:cNvPr id="26" name="Rounded Rectangle 25"/>
          <p:cNvSpPr/>
          <p:nvPr/>
        </p:nvSpPr>
        <p:spPr>
          <a:xfrm>
            <a:off x="7459133" y="515676"/>
            <a:ext cx="1664326" cy="187774"/>
          </a:xfrm>
          <a:prstGeom prst="roundRect">
            <a:avLst/>
          </a:prstGeom>
          <a:gradFill flip="none" rotWithShape="1">
            <a:gsLst>
              <a:gs pos="0">
                <a:schemeClr val="bg1">
                  <a:alpha val="0"/>
                </a:schemeClr>
              </a:gs>
              <a:gs pos="80000">
                <a:schemeClr val="accent2">
                  <a:hueOff val="-864462"/>
                  <a:satOff val="-30984"/>
                  <a:lumOff val="65"/>
                  <a:alphaOff val="0"/>
                  <a:shade val="93000"/>
                  <a:satMod val="130000"/>
                </a:schemeClr>
              </a:gs>
              <a:gs pos="100000">
                <a:schemeClr val="bg1">
                  <a:alpha val="0"/>
                </a:schemeClr>
              </a:gs>
            </a:gsLst>
            <a:lin ang="10800000" scaled="1"/>
            <a:tileRect/>
          </a:gradFill>
        </p:spPr>
        <p:style>
          <a:lnRef idx="0">
            <a:schemeClr val="lt1">
              <a:hueOff val="0"/>
              <a:satOff val="0"/>
              <a:lumOff val="0"/>
              <a:alphaOff val="0"/>
            </a:schemeClr>
          </a:lnRef>
          <a:fillRef idx="3">
            <a:scrgbClr r="0" g="0" b="0"/>
          </a:fillRef>
          <a:effectRef idx="2">
            <a:schemeClr val="accent2">
              <a:hueOff val="-1296694"/>
              <a:satOff val="-46476"/>
              <a:lumOff val="98"/>
              <a:alphaOff val="0"/>
            </a:schemeClr>
          </a:effectRef>
          <a:fontRef idx="minor">
            <a:schemeClr val="lt1"/>
          </a:fontRef>
        </p:style>
      </p:sp>
      <p:sp>
        <p:nvSpPr>
          <p:cNvPr id="27" name="Rounded Rectangle 6"/>
          <p:cNvSpPr/>
          <p:nvPr/>
        </p:nvSpPr>
        <p:spPr>
          <a:xfrm>
            <a:off x="7600834" y="524842"/>
            <a:ext cx="1348308" cy="169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rtl="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Connectivity</a:t>
            </a:r>
            <a:endParaRPr lang="en-US" sz="1200" kern="1200" dirty="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endParaRPr>
          </a:p>
        </p:txBody>
      </p:sp>
      <p:sp>
        <p:nvSpPr>
          <p:cNvPr id="28" name="Rounded Rectangle 27"/>
          <p:cNvSpPr/>
          <p:nvPr/>
        </p:nvSpPr>
        <p:spPr>
          <a:xfrm>
            <a:off x="7459133" y="802826"/>
            <a:ext cx="1641464" cy="187774"/>
          </a:xfrm>
          <a:prstGeom prst="roundRect">
            <a:avLst/>
          </a:prstGeom>
          <a:gradFill flip="none" rotWithShape="1">
            <a:gsLst>
              <a:gs pos="0">
                <a:schemeClr val="bg1">
                  <a:alpha val="0"/>
                </a:schemeClr>
              </a:gs>
              <a:gs pos="80000">
                <a:schemeClr val="accent2">
                  <a:hueOff val="-2593387"/>
                  <a:satOff val="-92952"/>
                  <a:lumOff val="196"/>
                  <a:alphaOff val="0"/>
                  <a:shade val="93000"/>
                  <a:satMod val="130000"/>
                </a:schemeClr>
              </a:gs>
              <a:gs pos="100000">
                <a:schemeClr val="bg1">
                  <a:alpha val="0"/>
                </a:schemeClr>
              </a:gs>
            </a:gsLst>
            <a:lin ang="10800000" scaled="1"/>
            <a:tileRect/>
          </a:gradFill>
        </p:spPr>
        <p:style>
          <a:lnRef idx="0">
            <a:schemeClr val="lt1">
              <a:hueOff val="0"/>
              <a:satOff val="0"/>
              <a:lumOff val="0"/>
              <a:alphaOff val="0"/>
            </a:schemeClr>
          </a:lnRef>
          <a:fillRef idx="3">
            <a:schemeClr val="accent2">
              <a:hueOff val="-2593387"/>
              <a:satOff val="-92952"/>
              <a:lumOff val="196"/>
              <a:alphaOff val="0"/>
            </a:schemeClr>
          </a:fillRef>
          <a:effectRef idx="2">
            <a:schemeClr val="accent2">
              <a:hueOff val="-2593387"/>
              <a:satOff val="-92952"/>
              <a:lumOff val="196"/>
              <a:alphaOff val="0"/>
            </a:schemeClr>
          </a:effectRef>
          <a:fontRef idx="minor">
            <a:schemeClr val="lt1"/>
          </a:fontRef>
        </p:style>
      </p:sp>
      <p:sp>
        <p:nvSpPr>
          <p:cNvPr id="29" name="Rounded Rectangle 8"/>
          <p:cNvSpPr/>
          <p:nvPr/>
        </p:nvSpPr>
        <p:spPr>
          <a:xfrm>
            <a:off x="7600834" y="811993"/>
            <a:ext cx="1348308" cy="169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Tooling</a:t>
            </a:r>
            <a:endParaRPr lang="en-US" sz="1200" kern="1200" dirty="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endParaRPr>
          </a:p>
        </p:txBody>
      </p:sp>
      <p:pic>
        <p:nvPicPr>
          <p:cNvPr id="9" name="Picture 2"/>
          <p:cNvPicPr>
            <a:picLocks noChangeAspect="1" noChangeArrowheads="1"/>
          </p:cNvPicPr>
          <p:nvPr/>
        </p:nvPicPr>
        <p:blipFill rotWithShape="1">
          <a:blip r:embed="rId4" cstate="print"/>
          <a:srcRect l="-1" r="14427" b="4715"/>
          <a:stretch/>
        </p:blipFill>
        <p:spPr bwMode="auto">
          <a:xfrm>
            <a:off x="5287963" y="3784560"/>
            <a:ext cx="3124200" cy="2609075"/>
          </a:xfrm>
          <a:prstGeom prst="round2SameRect">
            <a:avLst>
              <a:gd name="adj1" fmla="val 6604"/>
              <a:gd name="adj2" fmla="val 0"/>
            </a:avLst>
          </a:prstGeom>
          <a:noFill/>
          <a:ln w="9525">
            <a:noFill/>
            <a:miter lim="800000"/>
            <a:headEnd/>
            <a:tailEnd/>
          </a:ln>
          <a:effectLst>
            <a:reflection blurRad="6350" stA="52000" endA="300" endPos="35000" dir="5400000" sy="-100000" algn="bl" rotWithShape="0"/>
          </a:effectLst>
          <a:scene3d>
            <a:camera prst="perspectiveHeroicExtremeLeftFacing"/>
            <a:lightRig rig="threePt" dir="t"/>
          </a:scene3d>
        </p:spPr>
      </p:pic>
      <p:sp>
        <p:nvSpPr>
          <p:cNvPr id="31" name="Rectangle 30"/>
          <p:cNvSpPr/>
          <p:nvPr/>
        </p:nvSpPr>
        <p:spPr>
          <a:xfrm>
            <a:off x="1515719" y="4490238"/>
            <a:ext cx="4572000" cy="1711238"/>
          </a:xfrm>
          <a:prstGeom prst="rect">
            <a:avLst/>
          </a:prstGeom>
        </p:spPr>
        <p:txBody>
          <a:bodyPr>
            <a:spAutoFit/>
          </a:bodyPr>
          <a:lstStyle/>
          <a:p>
            <a:pPr marL="398463" indent="-398463">
              <a:lnSpc>
                <a:spcPct val="90000"/>
              </a:lnSpc>
              <a:spcBef>
                <a:spcPct val="20000"/>
              </a:spcBef>
              <a:buBlip>
                <a:blip r:embed="rId5"/>
              </a:buBlip>
            </a:pPr>
            <a:r>
              <a:rPr lang="en-US" sz="2400" dirty="0" smtClean="0">
                <a:solidFill>
                  <a:srgbClr val="99CC99"/>
                </a:solidFill>
              </a:rPr>
              <a:t>Download to SharePoint Workspace as </a:t>
            </a:r>
          </a:p>
          <a:p>
            <a:pPr marL="742950" lvl="1" indent="-344488">
              <a:lnSpc>
                <a:spcPct val="90000"/>
              </a:lnSpc>
              <a:spcBef>
                <a:spcPct val="20000"/>
              </a:spcBef>
              <a:buSzPct val="90000"/>
              <a:buBlip>
                <a:blip r:embed="rId6"/>
              </a:buBlip>
            </a:pPr>
            <a:r>
              <a:rPr lang="en-US" sz="2000" dirty="0" smtClean="0">
                <a:solidFill>
                  <a:srgbClr val="99CC99"/>
                </a:solidFill>
              </a:rPr>
              <a:t>Lists</a:t>
            </a:r>
          </a:p>
          <a:p>
            <a:pPr marL="742950" lvl="1" indent="-344488">
              <a:lnSpc>
                <a:spcPct val="90000"/>
              </a:lnSpc>
              <a:spcBef>
                <a:spcPct val="20000"/>
              </a:spcBef>
              <a:buSzPct val="90000"/>
              <a:buBlip>
                <a:blip r:embed="rId6"/>
              </a:buBlip>
            </a:pPr>
            <a:r>
              <a:rPr lang="en-US" sz="2000" dirty="0" smtClean="0">
                <a:solidFill>
                  <a:srgbClr val="99CC99"/>
                </a:solidFill>
              </a:rPr>
              <a:t>Word doc libraries </a:t>
            </a:r>
            <a:br>
              <a:rPr lang="en-US" sz="2000" dirty="0" smtClean="0">
                <a:solidFill>
                  <a:srgbClr val="99CC99"/>
                </a:solidFill>
              </a:rPr>
            </a:br>
            <a:r>
              <a:rPr lang="en-US" sz="2000" dirty="0" smtClean="0">
                <a:solidFill>
                  <a:srgbClr val="99CC99"/>
                </a:solidFill>
              </a:rPr>
              <a:t>with external data columns</a:t>
            </a:r>
          </a:p>
        </p:txBody>
      </p:sp>
    </p:spTree>
  </p:cSld>
  <p:clrMapOvr>
    <a:masterClrMapping/>
  </p:clrMapOvr>
  <p:transition advTm="26145">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26"/>
                                        </p:tgtEl>
                                        <p:attrNameLst>
                                          <p:attrName>style.opacity</p:attrName>
                                        </p:attrNameLst>
                                      </p:cBhvr>
                                      <p:to>
                                        <p:strVal val="0.25"/>
                                      </p:to>
                                    </p:set>
                                    <p:animEffect filter="image" prLst="opacity: 0.25">
                                      <p:cBhvr rctx="IE">
                                        <p:cTn id="7" dur="indefinite"/>
                                        <p:tgtEl>
                                          <p:spTgt spid="26"/>
                                        </p:tgtEl>
                                      </p:cBhvr>
                                    </p:animEffect>
                                  </p:childTnLst>
                                </p:cTn>
                              </p:par>
                              <p:par>
                                <p:cTn id="8" presetID="9" presetClass="emph" presetSubtype="0" grpId="0" nodeType="withEffect">
                                  <p:stCondLst>
                                    <p:cond delay="0"/>
                                  </p:stCondLst>
                                  <p:childTnLst>
                                    <p:set>
                                      <p:cBhvr rctx="PPT">
                                        <p:cTn id="9" dur="indefinite"/>
                                        <p:tgtEl>
                                          <p:spTgt spid="27"/>
                                        </p:tgtEl>
                                        <p:attrNameLst>
                                          <p:attrName>style.opacity</p:attrName>
                                        </p:attrNameLst>
                                      </p:cBhvr>
                                      <p:to>
                                        <p:strVal val="0.25"/>
                                      </p:to>
                                    </p:set>
                                    <p:animEffect filter="image" prLst="opacity: 0.25">
                                      <p:cBhvr rctx="IE">
                                        <p:cTn id="10" dur="indefinite"/>
                                        <p:tgtEl>
                                          <p:spTgt spid="27"/>
                                        </p:tgtEl>
                                      </p:cBhvr>
                                    </p:animEffect>
                                  </p:childTnLst>
                                </p:cTn>
                              </p:par>
                              <p:par>
                                <p:cTn id="11" presetID="9" presetClass="emph" presetSubtype="0" nodeType="withEffect">
                                  <p:stCondLst>
                                    <p:cond delay="0"/>
                                  </p:stCondLst>
                                  <p:childTnLst>
                                    <p:set>
                                      <p:cBhvr rctx="PPT">
                                        <p:cTn id="12" dur="indefinite"/>
                                        <p:tgtEl>
                                          <p:spTgt spid="28"/>
                                        </p:tgtEl>
                                        <p:attrNameLst>
                                          <p:attrName>style.opacity</p:attrName>
                                        </p:attrNameLst>
                                      </p:cBhvr>
                                      <p:to>
                                        <p:strVal val="0.25"/>
                                      </p:to>
                                    </p:set>
                                    <p:animEffect filter="image" prLst="opacity: 0.25">
                                      <p:cBhvr rctx="IE">
                                        <p:cTn id="13" dur="indefinite"/>
                                        <p:tgtEl>
                                          <p:spTgt spid="28"/>
                                        </p:tgtEl>
                                      </p:cBhvr>
                                    </p:animEffect>
                                  </p:childTnLst>
                                </p:cTn>
                              </p:par>
                              <p:par>
                                <p:cTn id="14" presetID="9" presetClass="emph" presetSubtype="0" grpId="0" nodeType="withEffect">
                                  <p:stCondLst>
                                    <p:cond delay="0"/>
                                  </p:stCondLst>
                                  <p:childTnLst>
                                    <p:set>
                                      <p:cBhvr rctx="PPT">
                                        <p:cTn id="15" dur="indefinite"/>
                                        <p:tgtEl>
                                          <p:spTgt spid="29"/>
                                        </p:tgtEl>
                                        <p:attrNameLst>
                                          <p:attrName>style.opacity</p:attrName>
                                        </p:attrNameLst>
                                      </p:cBhvr>
                                      <p:to>
                                        <p:strVal val="0.25"/>
                                      </p:to>
                                    </p:set>
                                    <p:animEffect filter="image" prLst="opacity: 0.25">
                                      <p:cBhvr rctx="IE">
                                        <p:cTn id="16" dur="indefinite"/>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bwMode="auto">
          <a:xfrm>
            <a:off x="0" y="3800475"/>
            <a:ext cx="9144000" cy="3057525"/>
          </a:xfrm>
          <a:prstGeom prst="rect">
            <a:avLst/>
          </a:prstGeom>
          <a:gradFill>
            <a:gsLst>
              <a:gs pos="0">
                <a:schemeClr val="bg1"/>
              </a:gs>
              <a:gs pos="72000">
                <a:schemeClr val="bg1">
                  <a:alpha val="0"/>
                </a:schemeClr>
              </a:gs>
              <a:gs pos="100000">
                <a:schemeClr val="bg1">
                  <a:alpha val="0"/>
                </a:schemeClr>
              </a:gs>
            </a:gsLst>
          </a:gra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37" name="Title 1"/>
          <p:cNvSpPr>
            <a:spLocks noGrp="1"/>
          </p:cNvSpPr>
          <p:nvPr>
            <p:ph type="title"/>
          </p:nvPr>
        </p:nvSpPr>
        <p:spPr>
          <a:xfrm>
            <a:off x="381000" y="228600"/>
            <a:ext cx="8382000" cy="1163395"/>
          </a:xfrm>
        </p:spPr>
        <p:txBody>
          <a:bodyPr/>
          <a:lstStyle/>
          <a:p>
            <a:pPr lvl="0"/>
            <a:r>
              <a:rPr lang="en-US" dirty="0" smtClean="0"/>
              <a:t>Presentation</a:t>
            </a:r>
            <a:br>
              <a:rPr lang="en-US" dirty="0" smtClean="0"/>
            </a:br>
            <a:r>
              <a:rPr lang="en-US" sz="3600" dirty="0" smtClean="0">
                <a:gradFill>
                  <a:gsLst>
                    <a:gs pos="50000">
                      <a:schemeClr val="accent2"/>
                    </a:gs>
                    <a:gs pos="100000">
                      <a:schemeClr val="accent2"/>
                    </a:gs>
                  </a:gsLst>
                  <a:lin ang="5400000" scaled="0"/>
                </a:gradFill>
              </a:rPr>
              <a:t>Surfacing </a:t>
            </a:r>
            <a:r>
              <a:rPr lang="en-US" sz="3600" dirty="0">
                <a:gradFill>
                  <a:gsLst>
                    <a:gs pos="50000">
                      <a:schemeClr val="accent2"/>
                    </a:gs>
                    <a:gs pos="100000">
                      <a:schemeClr val="accent2"/>
                    </a:gs>
                  </a:gsLst>
                  <a:lin ang="5400000" scaled="0"/>
                </a:gradFill>
              </a:rPr>
              <a:t>External Data</a:t>
            </a:r>
            <a:endParaRPr lang="en-US" dirty="0"/>
          </a:p>
        </p:txBody>
      </p:sp>
      <p:sp>
        <p:nvSpPr>
          <p:cNvPr id="41" name="Content Placeholder 40"/>
          <p:cNvSpPr>
            <a:spLocks noGrp="1"/>
          </p:cNvSpPr>
          <p:nvPr>
            <p:ph idx="1"/>
          </p:nvPr>
        </p:nvSpPr>
        <p:spPr>
          <a:xfrm>
            <a:off x="381000" y="1447799"/>
            <a:ext cx="8382000" cy="5173724"/>
          </a:xfrm>
        </p:spPr>
        <p:txBody>
          <a:bodyPr/>
          <a:lstStyle/>
          <a:p>
            <a:pPr>
              <a:spcBef>
                <a:spcPts val="400"/>
              </a:spcBef>
            </a:pPr>
            <a:r>
              <a:rPr lang="en-US" sz="2400" b="1" dirty="0" smtClean="0"/>
              <a:t>External Data Columns </a:t>
            </a:r>
          </a:p>
          <a:p>
            <a:pPr lvl="1">
              <a:spcBef>
                <a:spcPts val="400"/>
              </a:spcBef>
            </a:pPr>
            <a:r>
              <a:rPr lang="en-US" sz="2200" dirty="0" smtClean="0"/>
              <a:t>Add data from external content types to standard SharePoint lists</a:t>
            </a:r>
          </a:p>
          <a:p>
            <a:pPr lvl="1">
              <a:spcBef>
                <a:spcPts val="400"/>
              </a:spcBef>
            </a:pPr>
            <a:r>
              <a:rPr lang="en-US" sz="2200" dirty="0" smtClean="0"/>
              <a:t>Can be made available as Content Controls in Word</a:t>
            </a:r>
          </a:p>
          <a:p>
            <a:pPr>
              <a:spcBef>
                <a:spcPts val="400"/>
              </a:spcBef>
            </a:pPr>
            <a:r>
              <a:rPr lang="en-US" sz="2400" b="1" dirty="0" smtClean="0"/>
              <a:t>Web Parts</a:t>
            </a:r>
          </a:p>
          <a:p>
            <a:pPr lvl="1">
              <a:spcBef>
                <a:spcPts val="400"/>
              </a:spcBef>
              <a:buNone/>
            </a:pPr>
            <a:r>
              <a:rPr lang="en-US" sz="2000" b="1" dirty="0" smtClean="0"/>
              <a:t>Scenario: Use for Dashboard pages</a:t>
            </a:r>
          </a:p>
          <a:p>
            <a:pPr lvl="1">
              <a:spcBef>
                <a:spcPts val="400"/>
              </a:spcBef>
            </a:pPr>
            <a:r>
              <a:rPr lang="en-US" sz="2200" dirty="0" smtClean="0"/>
              <a:t>External Data List </a:t>
            </a:r>
          </a:p>
          <a:p>
            <a:pPr lvl="1">
              <a:spcBef>
                <a:spcPts val="400"/>
              </a:spcBef>
            </a:pPr>
            <a:r>
              <a:rPr lang="en-US" sz="2200" dirty="0" smtClean="0"/>
              <a:t>External Data Item</a:t>
            </a:r>
          </a:p>
          <a:p>
            <a:pPr lvl="1">
              <a:spcBef>
                <a:spcPts val="400"/>
              </a:spcBef>
            </a:pPr>
            <a:r>
              <a:rPr lang="en-US" sz="2200" dirty="0" smtClean="0"/>
              <a:t>External Data Item Builder</a:t>
            </a:r>
          </a:p>
          <a:p>
            <a:pPr lvl="1">
              <a:spcBef>
                <a:spcPts val="400"/>
              </a:spcBef>
            </a:pPr>
            <a:r>
              <a:rPr lang="en-US" sz="2200" dirty="0" smtClean="0"/>
              <a:t>External Data Related List</a:t>
            </a:r>
          </a:p>
          <a:p>
            <a:pPr lvl="1">
              <a:spcBef>
                <a:spcPts val="400"/>
              </a:spcBef>
            </a:pPr>
            <a:r>
              <a:rPr lang="en-US" sz="2200" dirty="0" smtClean="0"/>
              <a:t>External Data Connectivity Filter</a:t>
            </a:r>
          </a:p>
          <a:p>
            <a:pPr lvl="1">
              <a:spcBef>
                <a:spcPts val="400"/>
              </a:spcBef>
            </a:pPr>
            <a:r>
              <a:rPr lang="en-US" sz="2200" dirty="0" smtClean="0"/>
              <a:t>Chart Web Part</a:t>
            </a:r>
          </a:p>
          <a:p>
            <a:pPr>
              <a:spcBef>
                <a:spcPts val="400"/>
              </a:spcBef>
            </a:pPr>
            <a:r>
              <a:rPr lang="en-US" sz="2400" b="1" dirty="0" smtClean="0"/>
              <a:t>External Data Search </a:t>
            </a:r>
            <a:endParaRPr lang="en-US" sz="2400" dirty="0" smtClean="0"/>
          </a:p>
          <a:p>
            <a:pPr lvl="1">
              <a:spcBef>
                <a:spcPts val="400"/>
              </a:spcBef>
            </a:pPr>
            <a:r>
              <a:rPr lang="en-US" sz="2200" dirty="0" smtClean="0"/>
              <a:t>Integrate External Data into search results</a:t>
            </a:r>
          </a:p>
        </p:txBody>
      </p:sp>
      <p:sp>
        <p:nvSpPr>
          <p:cNvPr id="14" name="Rounded Rectangle 13"/>
          <p:cNvSpPr/>
          <p:nvPr/>
        </p:nvSpPr>
        <p:spPr>
          <a:xfrm>
            <a:off x="7463705" y="228600"/>
            <a:ext cx="1618603" cy="187700"/>
          </a:xfrm>
          <a:prstGeom prst="roundRect">
            <a:avLst/>
          </a:prstGeom>
          <a:gradFill flip="none" rotWithShape="1">
            <a:gsLst>
              <a:gs pos="0">
                <a:schemeClr val="bg1">
                  <a:alpha val="0"/>
                </a:schemeClr>
              </a:gs>
              <a:gs pos="80000">
                <a:schemeClr val="accent2"/>
              </a:gs>
              <a:gs pos="100000">
                <a:schemeClr val="bg1">
                  <a:alpha val="0"/>
                </a:schemeClr>
              </a:gs>
            </a:gsLst>
            <a:lin ang="10800000" scaled="1"/>
            <a:tileRect/>
          </a:gradFill>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15" name="Rounded Rectangle 4"/>
          <p:cNvSpPr/>
          <p:nvPr/>
        </p:nvSpPr>
        <p:spPr>
          <a:xfrm>
            <a:off x="7600718" y="237763"/>
            <a:ext cx="1348541" cy="16937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Presentation</a:t>
            </a:r>
          </a:p>
        </p:txBody>
      </p:sp>
      <p:sp>
        <p:nvSpPr>
          <p:cNvPr id="16" name="Rounded Rectangle 15"/>
          <p:cNvSpPr/>
          <p:nvPr/>
        </p:nvSpPr>
        <p:spPr>
          <a:xfrm>
            <a:off x="7459133" y="515676"/>
            <a:ext cx="1664326" cy="187774"/>
          </a:xfrm>
          <a:prstGeom prst="roundRect">
            <a:avLst/>
          </a:prstGeom>
          <a:gradFill flip="none" rotWithShape="1">
            <a:gsLst>
              <a:gs pos="0">
                <a:schemeClr val="bg1">
                  <a:alpha val="0"/>
                </a:schemeClr>
              </a:gs>
              <a:gs pos="80000">
                <a:schemeClr val="accent2">
                  <a:hueOff val="-864462"/>
                  <a:satOff val="-30984"/>
                  <a:lumOff val="65"/>
                  <a:alphaOff val="0"/>
                  <a:shade val="93000"/>
                  <a:satMod val="130000"/>
                </a:schemeClr>
              </a:gs>
              <a:gs pos="100000">
                <a:schemeClr val="bg1">
                  <a:alpha val="0"/>
                </a:schemeClr>
              </a:gs>
            </a:gsLst>
            <a:lin ang="10800000" scaled="1"/>
            <a:tileRect/>
          </a:gradFill>
        </p:spPr>
        <p:style>
          <a:lnRef idx="0">
            <a:schemeClr val="lt1">
              <a:hueOff val="0"/>
              <a:satOff val="0"/>
              <a:lumOff val="0"/>
              <a:alphaOff val="0"/>
            </a:schemeClr>
          </a:lnRef>
          <a:fillRef idx="3">
            <a:scrgbClr r="0" g="0" b="0"/>
          </a:fillRef>
          <a:effectRef idx="2">
            <a:schemeClr val="accent2">
              <a:hueOff val="-1296694"/>
              <a:satOff val="-46476"/>
              <a:lumOff val="98"/>
              <a:alphaOff val="0"/>
            </a:schemeClr>
          </a:effectRef>
          <a:fontRef idx="minor">
            <a:schemeClr val="lt1"/>
          </a:fontRef>
        </p:style>
      </p:sp>
      <p:sp>
        <p:nvSpPr>
          <p:cNvPr id="17" name="Rounded Rectangle 6"/>
          <p:cNvSpPr/>
          <p:nvPr/>
        </p:nvSpPr>
        <p:spPr>
          <a:xfrm>
            <a:off x="7600834" y="524842"/>
            <a:ext cx="1348308" cy="169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rtl="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Connectivity</a:t>
            </a:r>
            <a:endParaRPr lang="en-US" sz="1200" kern="1200" dirty="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endParaRPr>
          </a:p>
        </p:txBody>
      </p:sp>
      <p:sp>
        <p:nvSpPr>
          <p:cNvPr id="18" name="Rounded Rectangle 17"/>
          <p:cNvSpPr/>
          <p:nvPr/>
        </p:nvSpPr>
        <p:spPr>
          <a:xfrm>
            <a:off x="7459133" y="802826"/>
            <a:ext cx="1641464" cy="187774"/>
          </a:xfrm>
          <a:prstGeom prst="roundRect">
            <a:avLst/>
          </a:prstGeom>
          <a:gradFill flip="none" rotWithShape="1">
            <a:gsLst>
              <a:gs pos="0">
                <a:schemeClr val="bg1">
                  <a:alpha val="0"/>
                </a:schemeClr>
              </a:gs>
              <a:gs pos="80000">
                <a:schemeClr val="accent2">
                  <a:hueOff val="-2593387"/>
                  <a:satOff val="-92952"/>
                  <a:lumOff val="196"/>
                  <a:alphaOff val="0"/>
                  <a:shade val="93000"/>
                  <a:satMod val="130000"/>
                </a:schemeClr>
              </a:gs>
              <a:gs pos="100000">
                <a:schemeClr val="bg1">
                  <a:alpha val="0"/>
                </a:schemeClr>
              </a:gs>
            </a:gsLst>
            <a:lin ang="10800000" scaled="1"/>
            <a:tileRect/>
          </a:gradFill>
        </p:spPr>
        <p:style>
          <a:lnRef idx="0">
            <a:schemeClr val="lt1">
              <a:hueOff val="0"/>
              <a:satOff val="0"/>
              <a:lumOff val="0"/>
              <a:alphaOff val="0"/>
            </a:schemeClr>
          </a:lnRef>
          <a:fillRef idx="3">
            <a:schemeClr val="accent2">
              <a:hueOff val="-2593387"/>
              <a:satOff val="-92952"/>
              <a:lumOff val="196"/>
              <a:alphaOff val="0"/>
            </a:schemeClr>
          </a:fillRef>
          <a:effectRef idx="2">
            <a:schemeClr val="accent2">
              <a:hueOff val="-2593387"/>
              <a:satOff val="-92952"/>
              <a:lumOff val="196"/>
              <a:alphaOff val="0"/>
            </a:schemeClr>
          </a:effectRef>
          <a:fontRef idx="minor">
            <a:schemeClr val="lt1"/>
          </a:fontRef>
        </p:style>
      </p:sp>
      <p:sp>
        <p:nvSpPr>
          <p:cNvPr id="19" name="Rounded Rectangle 8"/>
          <p:cNvSpPr/>
          <p:nvPr/>
        </p:nvSpPr>
        <p:spPr>
          <a:xfrm>
            <a:off x="7600834" y="811993"/>
            <a:ext cx="1348308" cy="169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Tooling</a:t>
            </a:r>
            <a:endParaRPr lang="en-US" sz="1200" kern="1200" dirty="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endParaRPr>
          </a:p>
        </p:txBody>
      </p:sp>
    </p:spTree>
    <p:extLst>
      <p:ext uri="{BB962C8B-B14F-4D97-AF65-F5344CB8AC3E}">
        <p14:creationId xmlns="" xmlns:p14="http://schemas.microsoft.com/office/powerpoint/2010/main" val="1184804767"/>
      </p:ext>
    </p:extLst>
  </p:cSld>
  <p:clrMapOvr>
    <a:masterClrMapping/>
  </p:clrMapOvr>
  <p:transition advTm="14600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16"/>
                                        </p:tgtEl>
                                        <p:attrNameLst>
                                          <p:attrName>style.opacity</p:attrName>
                                        </p:attrNameLst>
                                      </p:cBhvr>
                                      <p:to>
                                        <p:strVal val="0.25"/>
                                      </p:to>
                                    </p:set>
                                    <p:animEffect filter="image" prLst="opacity: 0.25">
                                      <p:cBhvr rctx="IE">
                                        <p:cTn id="7" dur="indefinite"/>
                                        <p:tgtEl>
                                          <p:spTgt spid="16"/>
                                        </p:tgtEl>
                                      </p:cBhvr>
                                    </p:animEffect>
                                  </p:childTnLst>
                                </p:cTn>
                              </p:par>
                              <p:par>
                                <p:cTn id="8" presetID="9" presetClass="emph" presetSubtype="0" grpId="0" nodeType="withEffect">
                                  <p:stCondLst>
                                    <p:cond delay="0"/>
                                  </p:stCondLst>
                                  <p:childTnLst>
                                    <p:set>
                                      <p:cBhvr rctx="PPT">
                                        <p:cTn id="9" dur="indefinite"/>
                                        <p:tgtEl>
                                          <p:spTgt spid="17"/>
                                        </p:tgtEl>
                                        <p:attrNameLst>
                                          <p:attrName>style.opacity</p:attrName>
                                        </p:attrNameLst>
                                      </p:cBhvr>
                                      <p:to>
                                        <p:strVal val="0.25"/>
                                      </p:to>
                                    </p:set>
                                    <p:animEffect filter="image" prLst="opacity: 0.25">
                                      <p:cBhvr rctx="IE">
                                        <p:cTn id="10" dur="indefinite"/>
                                        <p:tgtEl>
                                          <p:spTgt spid="17"/>
                                        </p:tgtEl>
                                      </p:cBhvr>
                                    </p:animEffect>
                                  </p:childTnLst>
                                </p:cTn>
                              </p:par>
                              <p:par>
                                <p:cTn id="11" presetID="9" presetClass="emph" presetSubtype="0" nodeType="withEffect">
                                  <p:stCondLst>
                                    <p:cond delay="0"/>
                                  </p:stCondLst>
                                  <p:childTnLst>
                                    <p:set>
                                      <p:cBhvr rctx="PPT">
                                        <p:cTn id="12" dur="indefinite"/>
                                        <p:tgtEl>
                                          <p:spTgt spid="18"/>
                                        </p:tgtEl>
                                        <p:attrNameLst>
                                          <p:attrName>style.opacity</p:attrName>
                                        </p:attrNameLst>
                                      </p:cBhvr>
                                      <p:to>
                                        <p:strVal val="0.25"/>
                                      </p:to>
                                    </p:set>
                                    <p:animEffect filter="image" prLst="opacity: 0.25">
                                      <p:cBhvr rctx="IE">
                                        <p:cTn id="13" dur="indefinite"/>
                                        <p:tgtEl>
                                          <p:spTgt spid="18"/>
                                        </p:tgtEl>
                                      </p:cBhvr>
                                    </p:animEffect>
                                  </p:childTnLst>
                                </p:cTn>
                              </p:par>
                              <p:par>
                                <p:cTn id="14" presetID="9" presetClass="emph" presetSubtype="0" grpId="0" nodeType="withEffect">
                                  <p:stCondLst>
                                    <p:cond delay="0"/>
                                  </p:stCondLst>
                                  <p:childTnLst>
                                    <p:set>
                                      <p:cBhvr rctx="PPT">
                                        <p:cTn id="15" dur="indefinite"/>
                                        <p:tgtEl>
                                          <p:spTgt spid="19"/>
                                        </p:tgtEl>
                                        <p:attrNameLst>
                                          <p:attrName>style.opacity</p:attrName>
                                        </p:attrNameLst>
                                      </p:cBhvr>
                                      <p:to>
                                        <p:strVal val="0.25"/>
                                      </p:to>
                                    </p:set>
                                    <p:animEffect filter="image" prLst="opacity: 0.25">
                                      <p:cBhvr rctx="IE">
                                        <p:cTn id="16" dur="indefinite"/>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0" y="3929349"/>
            <a:ext cx="8323549" cy="1337595"/>
          </a:xfrm>
        </p:spPr>
        <p:txBody>
          <a:bodyPr/>
          <a:lstStyle/>
          <a:p>
            <a:r>
              <a:rPr lang="en-US" sz="4400" dirty="0" smtClean="0"/>
              <a:t>What's New in Business Connectivity Services (Evolution of BDC!)</a:t>
            </a:r>
            <a:endParaRPr sz="48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t>Michal Gideoni</a:t>
            </a:r>
            <a:endParaRPr lang="en-US" dirty="0" smtClean="0">
              <a:solidFill>
                <a:schemeClr val="tx1"/>
              </a:solidFill>
            </a:endParaRPr>
          </a:p>
          <a:p>
            <a:r>
              <a:rPr lang="en-US" dirty="0" smtClean="0"/>
              <a:t>Senior Product Manager	</a:t>
            </a:r>
            <a:endParaRPr lang="en-US" dirty="0" smtClean="0">
              <a:solidFill>
                <a:schemeClr val="tx1"/>
              </a:solidFill>
            </a:endParaRPr>
          </a:p>
          <a:p>
            <a:r>
              <a:rPr lang="en-US" dirty="0" smtClean="0">
                <a:solidFill>
                  <a:schemeClr val="tx1"/>
                </a:solidFill>
              </a:rPr>
              <a:t>Microsoft</a:t>
            </a:r>
          </a:p>
          <a:p>
            <a:r>
              <a:rPr lang="en-US" dirty="0" smtClean="0">
                <a:solidFill>
                  <a:schemeClr val="tx1"/>
                </a:solidFill>
              </a:rPr>
              <a:t>Session Code: OFS205 </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062"/>
          <p:cNvGrpSpPr/>
          <p:nvPr/>
        </p:nvGrpSpPr>
        <p:grpSpPr>
          <a:xfrm>
            <a:off x="380998" y="1034553"/>
            <a:ext cx="2362202" cy="5398493"/>
            <a:chOff x="380998" y="1066800"/>
            <a:chExt cx="3810002" cy="4447401"/>
          </a:xfrm>
        </p:grpSpPr>
        <p:sp>
          <p:nvSpPr>
            <p:cNvPr id="64" name="Rounded Rectangle 63"/>
            <p:cNvSpPr/>
            <p:nvPr/>
          </p:nvSpPr>
          <p:spPr>
            <a:xfrm flipV="1">
              <a:off x="381000" y="1143000"/>
              <a:ext cx="3810000" cy="4371201"/>
            </a:xfrm>
            <a:prstGeom prst="roundRect">
              <a:avLst>
                <a:gd name="adj" fmla="val 6379"/>
              </a:avLst>
            </a:prstGeom>
            <a:gradFill>
              <a:gsLst>
                <a:gs pos="0">
                  <a:schemeClr val="tx1">
                    <a:lumMod val="95000"/>
                    <a:alpha val="7000"/>
                  </a:schemeClr>
                </a:gs>
                <a:gs pos="100000">
                  <a:schemeClr val="tx1">
                    <a:alpha val="21000"/>
                  </a:schemeClr>
                </a:gs>
                <a:gs pos="100000">
                  <a:schemeClr val="tx1">
                    <a:alpha val="94000"/>
                  </a:schemeClr>
                </a:gs>
              </a:gsLst>
              <a:lin ang="5400000" scaled="0"/>
            </a:gradFill>
            <a:ln>
              <a:noFill/>
            </a:ln>
            <a:effectLst>
              <a:outerShdw blurRad="50800" dist="38100" dir="5400000" algn="t" rotWithShape="0">
                <a:prstClr val="black">
                  <a:alpha val="40000"/>
                </a:prstClr>
              </a:outerShdw>
              <a:reflection blurRad="6350" stA="52000" endA="300" endPos="35000" dir="5400000" sy="-100000" algn="bl" rotWithShape="0"/>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0" tIns="548640" rtlCol="0" anchor="t"/>
            <a:lstStyle/>
            <a:p>
              <a:pPr>
                <a:spcAft>
                  <a:spcPts val="600"/>
                </a:spcAft>
                <a:buClr>
                  <a:srgbClr val="A00E18"/>
                </a:buClr>
              </a:pPr>
              <a:endParaRPr lang="en-US" dirty="0">
                <a:solidFill>
                  <a:srgbClr val="FFFFFF"/>
                </a:solidFill>
                <a:latin typeface="Segoe"/>
              </a:endParaRPr>
            </a:p>
          </p:txBody>
        </p:sp>
        <p:sp>
          <p:nvSpPr>
            <p:cNvPr id="65" name="Round Same Side Corner Rectangle 64"/>
            <p:cNvSpPr/>
            <p:nvPr/>
          </p:nvSpPr>
          <p:spPr>
            <a:xfrm rot="10800000" flipV="1">
              <a:off x="380998" y="1066800"/>
              <a:ext cx="3809999" cy="435428"/>
            </a:xfrm>
            <a:prstGeom prst="round2SameRect">
              <a:avLst>
                <a:gd name="adj1" fmla="val 26861"/>
                <a:gd name="adj2" fmla="val 0"/>
              </a:avLst>
            </a:prstGeom>
            <a:gradFill>
              <a:gsLst>
                <a:gs pos="0">
                  <a:schemeClr val="bg1">
                    <a:lumMod val="75000"/>
                    <a:lumOff val="25000"/>
                  </a:schemeClr>
                </a:gs>
                <a:gs pos="100000">
                  <a:schemeClr val="bg1">
                    <a:lumMod val="95000"/>
                    <a:lumOff val="5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Segoe"/>
              </a:endParaRPr>
            </a:p>
          </p:txBody>
        </p:sp>
        <p:sp>
          <p:nvSpPr>
            <p:cNvPr id="66" name="TextBox 65"/>
            <p:cNvSpPr txBox="1"/>
            <p:nvPr/>
          </p:nvSpPr>
          <p:spPr>
            <a:xfrm>
              <a:off x="1054666" y="1156141"/>
              <a:ext cx="2560569" cy="253554"/>
            </a:xfrm>
            <a:prstGeom prst="rect">
              <a:avLst/>
            </a:prstGeom>
            <a:noFill/>
            <a:effectLst>
              <a:outerShdw blurRad="50800" dist="38100" dir="5400000" algn="t" rotWithShape="0">
                <a:prstClr val="black">
                  <a:alpha val="40000"/>
                </a:prstClr>
              </a:outerShdw>
            </a:effectLst>
          </p:spPr>
          <p:txBody>
            <a:bodyPr wrap="square" rtlCol="0">
              <a:spAutoFit/>
            </a:bodyPr>
            <a:lstStyle/>
            <a:p>
              <a:pPr algn="ctr"/>
              <a:r>
                <a:rPr lang="en-US" sz="1400" dirty="0" smtClean="0">
                  <a:solidFill>
                    <a:srgbClr val="FFFFFF"/>
                  </a:solidFill>
                </a:rPr>
                <a:t>Office Client</a:t>
              </a:r>
              <a:endParaRPr lang="en-US" sz="1400" dirty="0">
                <a:solidFill>
                  <a:srgbClr val="FFFFFF"/>
                </a:solidFill>
              </a:endParaRPr>
            </a:p>
          </p:txBody>
        </p:sp>
      </p:grpSp>
      <p:sp>
        <p:nvSpPr>
          <p:cNvPr id="61" name="Rounded Rectangle 60"/>
          <p:cNvSpPr/>
          <p:nvPr/>
        </p:nvSpPr>
        <p:spPr>
          <a:xfrm flipV="1">
            <a:off x="3352940" y="2971800"/>
            <a:ext cx="2362201" cy="3461246"/>
          </a:xfrm>
          <a:prstGeom prst="roundRect">
            <a:avLst>
              <a:gd name="adj" fmla="val 6379"/>
            </a:avLst>
          </a:prstGeom>
          <a:gradFill>
            <a:gsLst>
              <a:gs pos="0">
                <a:schemeClr val="tx1">
                  <a:lumMod val="95000"/>
                  <a:alpha val="7000"/>
                </a:schemeClr>
              </a:gs>
              <a:gs pos="100000">
                <a:schemeClr val="tx1">
                  <a:alpha val="21000"/>
                </a:schemeClr>
              </a:gs>
              <a:gs pos="100000">
                <a:schemeClr val="tx1">
                  <a:alpha val="94000"/>
                </a:schemeClr>
              </a:gs>
            </a:gsLst>
            <a:lin ang="5400000" scaled="0"/>
          </a:gradFill>
          <a:ln>
            <a:noFill/>
          </a:ln>
          <a:effectLst>
            <a:outerShdw blurRad="50800" dist="38100" dir="5400000" algn="t" rotWithShape="0">
              <a:prstClr val="black">
                <a:alpha val="40000"/>
              </a:prstClr>
            </a:outerShdw>
            <a:reflection blurRad="6350" stA="52000" endA="300" endPos="35000" dir="5400000" sy="-100000" algn="bl" rotWithShape="0"/>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0" tIns="548640" rtlCol="0" anchor="t"/>
          <a:lstStyle/>
          <a:p>
            <a:pPr>
              <a:spcAft>
                <a:spcPts val="600"/>
              </a:spcAft>
              <a:buClr>
                <a:srgbClr val="A00E18"/>
              </a:buClr>
            </a:pPr>
            <a:endParaRPr lang="en-US" dirty="0">
              <a:solidFill>
                <a:srgbClr val="FFFFFF"/>
              </a:solidFill>
              <a:latin typeface="Segoe"/>
            </a:endParaRPr>
          </a:p>
        </p:txBody>
      </p:sp>
      <p:sp>
        <p:nvSpPr>
          <p:cNvPr id="62" name="Round Same Side Corner Rectangle 61"/>
          <p:cNvSpPr/>
          <p:nvPr/>
        </p:nvSpPr>
        <p:spPr>
          <a:xfrm rot="10800000" flipV="1">
            <a:off x="3352939" y="2934528"/>
            <a:ext cx="2362201" cy="528546"/>
          </a:xfrm>
          <a:prstGeom prst="round2SameRect">
            <a:avLst>
              <a:gd name="adj1" fmla="val 26861"/>
              <a:gd name="adj2" fmla="val 0"/>
            </a:avLst>
          </a:prstGeom>
          <a:gradFill>
            <a:gsLst>
              <a:gs pos="0">
                <a:schemeClr val="bg1">
                  <a:lumMod val="75000"/>
                  <a:lumOff val="25000"/>
                </a:schemeClr>
              </a:gs>
              <a:gs pos="100000">
                <a:schemeClr val="bg1">
                  <a:lumMod val="95000"/>
                  <a:lumOff val="5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Segoe"/>
            </a:endParaRPr>
          </a:p>
        </p:txBody>
      </p:sp>
      <p:sp>
        <p:nvSpPr>
          <p:cNvPr id="63" name="TextBox 62"/>
          <p:cNvSpPr txBox="1"/>
          <p:nvPr/>
        </p:nvSpPr>
        <p:spPr>
          <a:xfrm>
            <a:off x="3825918" y="3016564"/>
            <a:ext cx="1587553" cy="307777"/>
          </a:xfrm>
          <a:prstGeom prst="rect">
            <a:avLst/>
          </a:prstGeom>
          <a:noFill/>
          <a:effectLst>
            <a:outerShdw blurRad="50800" dist="38100" dir="5400000" algn="t" rotWithShape="0">
              <a:prstClr val="black">
                <a:alpha val="40000"/>
              </a:prstClr>
            </a:outerShdw>
          </a:effectLst>
        </p:spPr>
        <p:txBody>
          <a:bodyPr wrap="square" rtlCol="0">
            <a:spAutoFit/>
          </a:bodyPr>
          <a:lstStyle/>
          <a:p>
            <a:pPr algn="ctr"/>
            <a:r>
              <a:rPr lang="en-US" sz="1400" dirty="0" smtClean="0">
                <a:solidFill>
                  <a:srgbClr val="FFFFFF"/>
                </a:solidFill>
              </a:rPr>
              <a:t>SharePoint Server</a:t>
            </a:r>
            <a:endParaRPr lang="en-US" sz="1400" dirty="0">
              <a:solidFill>
                <a:srgbClr val="FFFFFF"/>
              </a:solidFill>
            </a:endParaRPr>
          </a:p>
        </p:txBody>
      </p:sp>
      <p:grpSp>
        <p:nvGrpSpPr>
          <p:cNvPr id="4" name="Group 66"/>
          <p:cNvGrpSpPr/>
          <p:nvPr/>
        </p:nvGrpSpPr>
        <p:grpSpPr>
          <a:xfrm>
            <a:off x="6324880" y="1034554"/>
            <a:ext cx="2362202" cy="2851646"/>
            <a:chOff x="380998" y="1066800"/>
            <a:chExt cx="3810002" cy="2349251"/>
          </a:xfrm>
        </p:grpSpPr>
        <p:sp>
          <p:nvSpPr>
            <p:cNvPr id="71" name="Rounded Rectangle 70"/>
            <p:cNvSpPr/>
            <p:nvPr/>
          </p:nvSpPr>
          <p:spPr>
            <a:xfrm flipV="1">
              <a:off x="381000" y="1143000"/>
              <a:ext cx="3810000" cy="2273051"/>
            </a:xfrm>
            <a:prstGeom prst="roundRect">
              <a:avLst>
                <a:gd name="adj" fmla="val 6379"/>
              </a:avLst>
            </a:prstGeom>
            <a:gradFill>
              <a:gsLst>
                <a:gs pos="0">
                  <a:schemeClr val="tx1">
                    <a:lumMod val="95000"/>
                    <a:alpha val="7000"/>
                  </a:schemeClr>
                </a:gs>
                <a:gs pos="100000">
                  <a:schemeClr val="tx1">
                    <a:alpha val="21000"/>
                  </a:schemeClr>
                </a:gs>
                <a:gs pos="100000">
                  <a:schemeClr val="tx1">
                    <a:alpha val="94000"/>
                  </a:schemeClr>
                </a:gs>
              </a:gsLst>
              <a:lin ang="5400000" scaled="0"/>
            </a:gradFill>
            <a:ln>
              <a:noFill/>
            </a:ln>
            <a:effectLst>
              <a:outerShdw blurRad="50800" dist="38100" dir="5400000" algn="t" rotWithShape="0">
                <a:prstClr val="black">
                  <a:alpha val="40000"/>
                </a:prstClr>
              </a:outerShdw>
              <a:reflection blurRad="6350" stA="52000" endA="300" endPos="35000" dir="5400000" sy="-100000" algn="bl" rotWithShape="0"/>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0" tIns="548640" rtlCol="0" anchor="t"/>
            <a:lstStyle/>
            <a:p>
              <a:pPr>
                <a:spcAft>
                  <a:spcPts val="600"/>
                </a:spcAft>
                <a:buClr>
                  <a:srgbClr val="A00E18"/>
                </a:buClr>
              </a:pPr>
              <a:endParaRPr lang="en-US" dirty="0">
                <a:solidFill>
                  <a:srgbClr val="FFFFFF"/>
                </a:solidFill>
                <a:latin typeface="Segoe"/>
              </a:endParaRPr>
            </a:p>
          </p:txBody>
        </p:sp>
        <p:sp>
          <p:nvSpPr>
            <p:cNvPr id="72" name="Round Same Side Corner Rectangle 71"/>
            <p:cNvSpPr/>
            <p:nvPr/>
          </p:nvSpPr>
          <p:spPr>
            <a:xfrm rot="10800000" flipV="1">
              <a:off x="380998" y="1066800"/>
              <a:ext cx="3809999" cy="435428"/>
            </a:xfrm>
            <a:prstGeom prst="round2SameRect">
              <a:avLst>
                <a:gd name="adj1" fmla="val 26861"/>
                <a:gd name="adj2" fmla="val 0"/>
              </a:avLst>
            </a:prstGeom>
            <a:gradFill>
              <a:gsLst>
                <a:gs pos="0">
                  <a:schemeClr val="bg1">
                    <a:lumMod val="75000"/>
                    <a:lumOff val="25000"/>
                  </a:schemeClr>
                </a:gs>
                <a:gs pos="100000">
                  <a:schemeClr val="bg1">
                    <a:lumMod val="95000"/>
                    <a:lumOff val="5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Segoe"/>
              </a:endParaRPr>
            </a:p>
          </p:txBody>
        </p:sp>
        <p:sp>
          <p:nvSpPr>
            <p:cNvPr id="73" name="TextBox 72"/>
            <p:cNvSpPr txBox="1"/>
            <p:nvPr/>
          </p:nvSpPr>
          <p:spPr>
            <a:xfrm>
              <a:off x="1054666" y="1156140"/>
              <a:ext cx="2560569" cy="253554"/>
            </a:xfrm>
            <a:prstGeom prst="rect">
              <a:avLst/>
            </a:prstGeom>
            <a:noFill/>
            <a:effectLst>
              <a:outerShdw blurRad="50800" dist="38100" dir="5400000" algn="t" rotWithShape="0">
                <a:prstClr val="black">
                  <a:alpha val="40000"/>
                </a:prstClr>
              </a:outerShdw>
            </a:effectLst>
          </p:spPr>
          <p:txBody>
            <a:bodyPr wrap="square" rtlCol="0">
              <a:spAutoFit/>
            </a:bodyPr>
            <a:lstStyle/>
            <a:p>
              <a:pPr algn="ctr"/>
              <a:r>
                <a:rPr lang="en-US" sz="1400" dirty="0" smtClean="0">
                  <a:solidFill>
                    <a:srgbClr val="FFFFFF"/>
                  </a:solidFill>
                </a:rPr>
                <a:t>External Systems</a:t>
              </a:r>
              <a:endParaRPr lang="en-US" sz="1400" dirty="0">
                <a:solidFill>
                  <a:srgbClr val="FFFFFF"/>
                </a:solidFill>
              </a:endParaRPr>
            </a:p>
          </p:txBody>
        </p:sp>
      </p:grpSp>
      <p:sp>
        <p:nvSpPr>
          <p:cNvPr id="2" name="Title 1"/>
          <p:cNvSpPr>
            <a:spLocks noGrp="1"/>
          </p:cNvSpPr>
          <p:nvPr>
            <p:ph type="title"/>
          </p:nvPr>
        </p:nvSpPr>
        <p:spPr/>
        <p:txBody>
          <a:bodyPr/>
          <a:lstStyle/>
          <a:p>
            <a:r>
              <a:rPr lang="en-US" dirty="0" err="1" smtClean="0"/>
              <a:t>Contoso</a:t>
            </a:r>
            <a:r>
              <a:rPr lang="en-US" dirty="0" smtClean="0"/>
              <a:t> Sales Solution</a:t>
            </a:r>
            <a:endParaRPr lang="en-US" dirty="0"/>
          </a:p>
        </p:txBody>
      </p:sp>
      <p:sp>
        <p:nvSpPr>
          <p:cNvPr id="20" name="TextBox 19"/>
          <p:cNvSpPr txBox="1"/>
          <p:nvPr/>
        </p:nvSpPr>
        <p:spPr>
          <a:xfrm>
            <a:off x="7202737" y="2445688"/>
            <a:ext cx="629531" cy="369332"/>
          </a:xfrm>
          <a:prstGeom prst="rect">
            <a:avLst/>
          </a:prstGeom>
          <a:noFill/>
        </p:spPr>
        <p:txBody>
          <a:bodyPr wrap="none" lIns="0" tIns="0" rIns="0" bIns="0" rtlCol="0">
            <a:spAutoFit/>
          </a:bodyPr>
          <a:lstStyle/>
          <a:p>
            <a:pPr algn="ctr"/>
            <a:r>
              <a:rPr lang="en-US" sz="1200" dirty="0" smtClean="0">
                <a:gradFill>
                  <a:gsLst>
                    <a:gs pos="0">
                      <a:prstClr val="white"/>
                    </a:gs>
                    <a:gs pos="86000">
                      <a:prstClr val="white"/>
                    </a:gs>
                  </a:gsLst>
                  <a:lin ang="5400000" scaled="0"/>
                </a:gradFill>
              </a:rPr>
              <a:t>Sales</a:t>
            </a:r>
          </a:p>
          <a:p>
            <a:pPr algn="ctr"/>
            <a:r>
              <a:rPr lang="en-US" sz="1200" dirty="0" smtClean="0">
                <a:gradFill>
                  <a:gsLst>
                    <a:gs pos="0">
                      <a:prstClr val="white"/>
                    </a:gs>
                    <a:gs pos="86000">
                      <a:prstClr val="white"/>
                    </a:gs>
                  </a:gsLst>
                  <a:lin ang="5400000" scaled="0"/>
                </a:gradFill>
              </a:rPr>
              <a:t>Database</a:t>
            </a:r>
          </a:p>
        </p:txBody>
      </p:sp>
      <p:cxnSp>
        <p:nvCxnSpPr>
          <p:cNvPr id="48" name="Elbow Connector 47"/>
          <p:cNvCxnSpPr>
            <a:endCxn id="105" idx="3"/>
          </p:cNvCxnSpPr>
          <p:nvPr/>
        </p:nvCxnSpPr>
        <p:spPr>
          <a:xfrm rot="10800000" flipV="1">
            <a:off x="4937004" y="2128280"/>
            <a:ext cx="1692397" cy="2183710"/>
          </a:xfrm>
          <a:prstGeom prst="bentConnector3">
            <a:avLst>
              <a:gd name="adj1" fmla="val 37257"/>
            </a:avLst>
          </a:prstGeom>
          <a:ln w="38100">
            <a:solidFill>
              <a:schemeClr val="accent1"/>
            </a:solidFill>
            <a:headEnd type="triangle" w="med" len="med"/>
            <a:tailEnd type="triangle" w="med" len="med"/>
          </a:ln>
          <a:effectLst>
            <a:glow rad="63500">
              <a:schemeClr val="accent1">
                <a:satMod val="175000"/>
                <a:alpha val="40000"/>
              </a:schemeClr>
            </a:glow>
            <a:outerShdw blurRad="40000" dist="23000" dir="5400000" rotWithShape="0">
              <a:srgbClr val="000000">
                <a:alpha val="35000"/>
              </a:srgbClr>
            </a:outerShdw>
          </a:effectLst>
        </p:spPr>
        <p:style>
          <a:lnRef idx="3">
            <a:schemeClr val="accent5"/>
          </a:lnRef>
          <a:fillRef idx="0">
            <a:schemeClr val="accent5"/>
          </a:fillRef>
          <a:effectRef idx="2">
            <a:schemeClr val="accent5"/>
          </a:effectRef>
          <a:fontRef idx="minor">
            <a:schemeClr val="tx1"/>
          </a:fontRef>
        </p:style>
      </p:cxnSp>
      <p:pic>
        <p:nvPicPr>
          <p:cNvPr id="74" name="Picture 5" descr="\\eventsql\dvd\Online_ART\DVD_ART36\Artwork_Imagery\Icons - Illustrations\_ XML ICONS\Database blue.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167702" y="1828800"/>
            <a:ext cx="737255" cy="616374"/>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90" name="Picture 8" descr="\\eventsql\dvd27\Clip_Installer\DVD_ART\Artwork_Imagery\HARDWARE_IMAGERY\Illustration - Misc Hardware\XML Icons\LCD flat panel and keyboard.png"/>
          <p:cNvPicPr>
            <a:picLocks noChangeAspect="1" noChangeArrowheads="1"/>
          </p:cNvPicPr>
          <p:nvPr/>
        </p:nvPicPr>
        <p:blipFill>
          <a:blip r:embed="rId4" cstate="print"/>
          <a:srcRect/>
          <a:stretch>
            <a:fillRect/>
          </a:stretch>
        </p:blipFill>
        <p:spPr bwMode="auto">
          <a:xfrm>
            <a:off x="2209800" y="5805229"/>
            <a:ext cx="714380" cy="941944"/>
          </a:xfrm>
          <a:prstGeom prst="rect">
            <a:avLst/>
          </a:prstGeom>
          <a:noFill/>
        </p:spPr>
      </p:pic>
      <p:pic>
        <p:nvPicPr>
          <p:cNvPr id="93" name="Picture 10" descr="\\eventsql\dvd27\Clip_Installer\DVD_ART\Artwork_Imagery\HARDWARE_IMAGERY\Illustration - Misc Hardware\XML Icons\Server.png"/>
          <p:cNvPicPr>
            <a:picLocks noChangeAspect="1" noChangeArrowheads="1"/>
          </p:cNvPicPr>
          <p:nvPr/>
        </p:nvPicPr>
        <p:blipFill>
          <a:blip r:embed="rId5" cstate="print"/>
          <a:srcRect/>
          <a:stretch>
            <a:fillRect/>
          </a:stretch>
        </p:blipFill>
        <p:spPr bwMode="auto">
          <a:xfrm>
            <a:off x="5296784" y="5823446"/>
            <a:ext cx="666512" cy="914400"/>
          </a:xfrm>
          <a:prstGeom prst="rect">
            <a:avLst/>
          </a:prstGeom>
          <a:noFill/>
        </p:spPr>
      </p:pic>
      <p:pic>
        <p:nvPicPr>
          <p:cNvPr id="94" name="Picture 3" descr="C:\Documents and Settings\michelleo\Desktop\MS Icons from DVD\Server HIS Host Integration.png"/>
          <p:cNvPicPr>
            <a:picLocks noChangeAspect="1" noChangeArrowheads="1"/>
          </p:cNvPicPr>
          <p:nvPr/>
        </p:nvPicPr>
        <p:blipFill>
          <a:blip r:embed="rId6"/>
          <a:srcRect/>
          <a:stretch>
            <a:fillRect/>
          </a:stretch>
        </p:blipFill>
        <p:spPr bwMode="auto">
          <a:xfrm>
            <a:off x="8153400" y="3149440"/>
            <a:ext cx="688322" cy="1061830"/>
          </a:xfrm>
          <a:prstGeom prst="rect">
            <a:avLst/>
          </a:prstGeom>
          <a:noFill/>
        </p:spPr>
      </p:pic>
      <p:grpSp>
        <p:nvGrpSpPr>
          <p:cNvPr id="5" name="Group 103"/>
          <p:cNvGrpSpPr/>
          <p:nvPr/>
        </p:nvGrpSpPr>
        <p:grpSpPr>
          <a:xfrm>
            <a:off x="3962400" y="3848819"/>
            <a:ext cx="974603" cy="926342"/>
            <a:chOff x="7910956" y="2465022"/>
            <a:chExt cx="561190" cy="533400"/>
          </a:xfrm>
        </p:grpSpPr>
        <p:sp>
          <p:nvSpPr>
            <p:cNvPr id="105" name="Rounded Rectangle 104"/>
            <p:cNvSpPr/>
            <p:nvPr/>
          </p:nvSpPr>
          <p:spPr bwMode="auto">
            <a:xfrm>
              <a:off x="7910956" y="2465022"/>
              <a:ext cx="561190" cy="533400"/>
            </a:xfrm>
            <a:prstGeom prst="roundRect">
              <a:avLst/>
            </a:prstGeom>
            <a:solidFill>
              <a:schemeClr val="bg1">
                <a:lumMod val="75000"/>
                <a:lumOff val="25000"/>
              </a:schemeClr>
            </a:solidFill>
            <a:ln>
              <a:headEnd type="none" w="med" len="med"/>
              <a:tailEnd type="none" w="med" len="med"/>
            </a:ln>
            <a:effectLst>
              <a:outerShdw blurRad="76200" dir="18900000" sy="23000" kx="-1200000" algn="bl" rotWithShape="0">
                <a:prstClr val="black">
                  <a:alpha val="20000"/>
                </a:prstClr>
              </a:outerShdw>
              <a:reflection blurRad="6350" stA="50000" endA="300" endPos="90000" dir="5400000" sy="-100000" algn="bl" rotWithShape="0"/>
            </a:effectLst>
            <a:scene3d>
              <a:camera prst="isometricOffAxis2Left"/>
              <a:lightRig rig="threePt" dir="t">
                <a:rot lat="0" lon="0" rev="1200000"/>
              </a:lightRig>
            </a:scene3d>
            <a:sp3d>
              <a:bevelT w="63500" h="25400" prst="coolSlant"/>
            </a:sp3d>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106" name="Content Placeholder 4" descr="ShrPt_h_rgb.png"/>
            <p:cNvPicPr>
              <a:picLocks noChangeAspect="1"/>
            </p:cNvPicPr>
            <p:nvPr/>
          </p:nvPicPr>
          <p:blipFill>
            <a:blip r:embed="rId7" cstate="print"/>
            <a:srcRect r="83105" b="-8078"/>
            <a:stretch>
              <a:fillRect/>
            </a:stretch>
          </p:blipFill>
          <p:spPr>
            <a:xfrm>
              <a:off x="8015964" y="2514600"/>
              <a:ext cx="378861" cy="462570"/>
            </a:xfrm>
            <a:prstGeom prst="rect">
              <a:avLst/>
            </a:prstGeom>
            <a:noFill/>
            <a:ln>
              <a:noFill/>
            </a:ln>
            <a:effectLst>
              <a:reflection blurRad="6350" stA="50000" endA="300" endPos="90000" dir="5400000" sy="-100000" algn="bl" rotWithShape="0"/>
            </a:effectLst>
            <a:scene3d>
              <a:camera prst="isometricOffAxis2Left"/>
              <a:lightRig rig="threePt" dir="t"/>
            </a:scene3d>
          </p:spPr>
        </p:pic>
      </p:grpSp>
      <p:cxnSp>
        <p:nvCxnSpPr>
          <p:cNvPr id="107" name="Elbow Connector 106"/>
          <p:cNvCxnSpPr/>
          <p:nvPr/>
        </p:nvCxnSpPr>
        <p:spPr>
          <a:xfrm rot="10800000" flipV="1">
            <a:off x="2743198" y="2128279"/>
            <a:ext cx="3886202" cy="1"/>
          </a:xfrm>
          <a:prstGeom prst="bentConnector3">
            <a:avLst>
              <a:gd name="adj1" fmla="val 50000"/>
            </a:avLst>
          </a:prstGeom>
          <a:ln w="38100">
            <a:solidFill>
              <a:schemeClr val="accent1"/>
            </a:solidFill>
            <a:headEnd type="triangle" w="med" len="med"/>
            <a:tailEnd type="triangle" w="med" len="med"/>
          </a:ln>
          <a:effectLst>
            <a:glow rad="63500">
              <a:schemeClr val="accent1">
                <a:satMod val="175000"/>
                <a:alpha val="40000"/>
              </a:schemeClr>
            </a:glow>
            <a:outerShdw blurRad="40000" dist="23000" dir="5400000" rotWithShape="0">
              <a:srgbClr val="000000">
                <a:alpha val="35000"/>
              </a:srgbClr>
            </a:outerShdw>
          </a:effectLst>
        </p:spPr>
        <p:style>
          <a:lnRef idx="3">
            <a:schemeClr val="accent5"/>
          </a:lnRef>
          <a:fillRef idx="0">
            <a:schemeClr val="accent5"/>
          </a:fillRef>
          <a:effectRef idx="2">
            <a:schemeClr val="accent5"/>
          </a:effectRef>
          <a:fontRef idx="minor">
            <a:schemeClr val="tx1"/>
          </a:fontRef>
        </p:style>
      </p:cxnSp>
      <p:grpSp>
        <p:nvGrpSpPr>
          <p:cNvPr id="6" name="Group 32"/>
          <p:cNvGrpSpPr/>
          <p:nvPr/>
        </p:nvGrpSpPr>
        <p:grpSpPr>
          <a:xfrm>
            <a:off x="947056" y="4724400"/>
            <a:ext cx="957944" cy="914400"/>
            <a:chOff x="4534039" y="993577"/>
            <a:chExt cx="957944" cy="914400"/>
          </a:xfrm>
        </p:grpSpPr>
        <p:sp>
          <p:nvSpPr>
            <p:cNvPr id="34" name="Rounded Rectangle 33"/>
            <p:cNvSpPr/>
            <p:nvPr/>
          </p:nvSpPr>
          <p:spPr bwMode="auto">
            <a:xfrm>
              <a:off x="4534039" y="993577"/>
              <a:ext cx="957944" cy="914400"/>
            </a:xfrm>
            <a:prstGeom prst="roundRect">
              <a:avLst/>
            </a:prstGeom>
            <a:solidFill>
              <a:srgbClr val="0070C0"/>
            </a:solidFill>
            <a:ln>
              <a:headEnd type="none" w="med" len="med"/>
              <a:tailEnd type="none" w="med" len="med"/>
            </a:ln>
            <a:effectLst>
              <a:outerShdw blurRad="76200" dir="18900000" sy="23000" kx="-1200000" algn="bl" rotWithShape="0">
                <a:prstClr val="black">
                  <a:alpha val="20000"/>
                </a:prstClr>
              </a:outerShdw>
              <a:reflection blurRad="6350" stA="50000" endA="300" endPos="90000" dir="5400000" sy="-100000" algn="bl" rotWithShape="0"/>
            </a:effectLst>
            <a:scene3d>
              <a:camera prst="isometricOffAxis2Left"/>
              <a:lightRig rig="threePt" dir="t">
                <a:rot lat="0" lon="0" rev="1200000"/>
              </a:lightRig>
            </a:scene3d>
            <a:sp3d>
              <a:bevelT w="63500" h="25400" prst="coolSlant"/>
            </a:sp3d>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35" name="Picture 10" descr="R:\MSUS - Microsoft Corporation\MSDOC - Microsoft Documentation\SHPTPPT - SharePoint PPT TechReady 2009\Interactive\MS_word_icon.png"/>
            <p:cNvPicPr>
              <a:picLocks noChangeAspect="1" noChangeArrowheads="1"/>
            </p:cNvPicPr>
            <p:nvPr/>
          </p:nvPicPr>
          <p:blipFill>
            <a:blip r:embed="rId8"/>
            <a:srcRect/>
            <a:stretch>
              <a:fillRect/>
            </a:stretch>
          </p:blipFill>
          <p:spPr bwMode="auto">
            <a:xfrm>
              <a:off x="4732121" y="1143000"/>
              <a:ext cx="561780" cy="562780"/>
            </a:xfrm>
            <a:prstGeom prst="rect">
              <a:avLst/>
            </a:prstGeom>
            <a:noFill/>
            <a:ln>
              <a:noFill/>
            </a:ln>
            <a:effectLst>
              <a:reflection blurRad="6350" stA="50000" endA="300" endPos="90000" dir="5400000" sy="-100000" algn="bl" rotWithShape="0"/>
            </a:effectLst>
            <a:scene3d>
              <a:camera prst="isometricOffAxis2Left"/>
              <a:lightRig rig="threePt" dir="t"/>
            </a:scene3d>
          </p:spPr>
        </p:pic>
      </p:grpSp>
      <p:grpSp>
        <p:nvGrpSpPr>
          <p:cNvPr id="7" name="Group 35"/>
          <p:cNvGrpSpPr/>
          <p:nvPr/>
        </p:nvGrpSpPr>
        <p:grpSpPr>
          <a:xfrm>
            <a:off x="914400" y="3314430"/>
            <a:ext cx="998140" cy="952770"/>
            <a:chOff x="6130331" y="4495800"/>
            <a:chExt cx="998140" cy="952770"/>
          </a:xfrm>
        </p:grpSpPr>
        <p:sp>
          <p:nvSpPr>
            <p:cNvPr id="37" name="Rounded Rectangle 36"/>
            <p:cNvSpPr/>
            <p:nvPr/>
          </p:nvSpPr>
          <p:spPr bwMode="auto">
            <a:xfrm>
              <a:off x="6130331" y="4495800"/>
              <a:ext cx="998140" cy="952770"/>
            </a:xfrm>
            <a:prstGeom prst="roundRect">
              <a:avLst/>
            </a:prstGeom>
            <a:solidFill>
              <a:schemeClr val="accent2"/>
            </a:solidFill>
            <a:ln>
              <a:headEnd type="none" w="med" len="med"/>
              <a:tailEnd type="none" w="med" len="med"/>
            </a:ln>
            <a:effectLst>
              <a:outerShdw blurRad="76200" dir="18900000" sy="23000" kx="-1200000" algn="bl" rotWithShape="0">
                <a:prstClr val="black">
                  <a:alpha val="20000"/>
                </a:prstClr>
              </a:outerShdw>
              <a:reflection blurRad="6350" stA="50000" endA="300" endPos="90000" dir="5400000" sy="-100000" algn="bl" rotWithShape="0"/>
            </a:effectLst>
            <a:scene3d>
              <a:camera prst="isometricOffAxis2Left"/>
              <a:lightRig rig="threePt" dir="t">
                <a:rot lat="0" lon="0" rev="1200000"/>
              </a:lightRig>
            </a:scene3d>
            <a:sp3d>
              <a:bevelT w="63500" h="25400" prst="coolSlant"/>
            </a:sp3d>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a:gradFill>
                  <a:gsLst>
                    <a:gs pos="0">
                      <a:srgbClr val="FFFFFF"/>
                    </a:gs>
                    <a:gs pos="100000">
                      <a:srgbClr val="FFFFFF"/>
                    </a:gs>
                  </a:gsLst>
                  <a:lin ang="5400000" scaled="0"/>
                </a:gradFill>
              </a:endParaRPr>
            </a:p>
          </p:txBody>
        </p:sp>
        <p:pic>
          <p:nvPicPr>
            <p:cNvPr id="38" name="Picture 9" descr="R:\MSUS - Microsoft Corporation\MSDOC - Microsoft Documentation\SHPTPPT - SharePoint PPT TechReady 2009\Interactive\MS_outlook_icon.png"/>
            <p:cNvPicPr>
              <a:picLocks noChangeAspect="1" noChangeArrowheads="1"/>
            </p:cNvPicPr>
            <p:nvPr/>
          </p:nvPicPr>
          <p:blipFill>
            <a:blip r:embed="rId9"/>
            <a:srcRect/>
            <a:stretch>
              <a:fillRect/>
            </a:stretch>
          </p:blipFill>
          <p:spPr bwMode="auto">
            <a:xfrm>
              <a:off x="6324881" y="4683415"/>
              <a:ext cx="576510" cy="577540"/>
            </a:xfrm>
            <a:prstGeom prst="rect">
              <a:avLst/>
            </a:prstGeom>
            <a:noFill/>
            <a:ln>
              <a:noFill/>
            </a:ln>
            <a:effectLst>
              <a:reflection blurRad="6350" stA="50000" endA="300" endPos="90000" dir="5400000" sy="-100000" algn="bl" rotWithShape="0"/>
            </a:effectLst>
            <a:scene3d>
              <a:camera prst="isometricOffAxis2Left"/>
              <a:lightRig rig="threePt" dir="t"/>
            </a:scene3d>
          </p:spPr>
        </p:pic>
      </p:grpSp>
      <p:grpSp>
        <p:nvGrpSpPr>
          <p:cNvPr id="8" name="Group 38"/>
          <p:cNvGrpSpPr/>
          <p:nvPr/>
        </p:nvGrpSpPr>
        <p:grpSpPr>
          <a:xfrm>
            <a:off x="962928" y="1888849"/>
            <a:ext cx="963178" cy="919397"/>
            <a:chOff x="7315557" y="4648200"/>
            <a:chExt cx="963178" cy="919397"/>
          </a:xfrm>
        </p:grpSpPr>
        <p:sp>
          <p:nvSpPr>
            <p:cNvPr id="40" name="Rounded Rectangle 39"/>
            <p:cNvSpPr/>
            <p:nvPr/>
          </p:nvSpPr>
          <p:spPr bwMode="auto">
            <a:xfrm>
              <a:off x="7315557" y="4648200"/>
              <a:ext cx="963178" cy="919397"/>
            </a:xfrm>
            <a:prstGeom prst="roundRect">
              <a:avLst/>
            </a:prstGeom>
            <a:solidFill>
              <a:srgbClr val="7CBF33"/>
            </a:solidFill>
            <a:ln>
              <a:headEnd type="none" w="med" len="med"/>
              <a:tailEnd type="none" w="med" len="med"/>
            </a:ln>
            <a:effectLst>
              <a:outerShdw blurRad="76200" dir="18900000" sy="23000" kx="-1200000" algn="bl" rotWithShape="0">
                <a:prstClr val="black">
                  <a:alpha val="20000"/>
                </a:prstClr>
              </a:outerShdw>
              <a:reflection blurRad="6350" stA="50000" endA="300" endPos="90000" dir="5400000" sy="-100000" algn="bl" rotWithShape="0"/>
            </a:effectLst>
            <a:scene3d>
              <a:camera prst="isometricOffAxis2Left"/>
              <a:lightRig rig="threePt" dir="t">
                <a:rot lat="0" lon="0" rev="1200000"/>
              </a:lightRig>
            </a:scene3d>
            <a:sp3d>
              <a:bevelT w="63500" h="25400" prst="coolSlant"/>
            </a:sp3d>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a:gradFill>
                  <a:gsLst>
                    <a:gs pos="0">
                      <a:srgbClr val="FFFFFF"/>
                    </a:gs>
                    <a:gs pos="100000">
                      <a:srgbClr val="FFFFFF"/>
                    </a:gs>
                  </a:gsLst>
                  <a:lin ang="5400000" scaled="0"/>
                </a:gradFill>
              </a:endParaRPr>
            </a:p>
          </p:txBody>
        </p:sp>
        <p:pic>
          <p:nvPicPr>
            <p:cNvPr id="41" name="Picture 12" descr="R:\MSUS - Microsoft Corporation\MSDOC - Microsoft Documentation\SHPTPPT - SharePoint PPT TechReady 2009\Interactive\MS_groove_icon.png"/>
            <p:cNvPicPr>
              <a:picLocks noChangeAspect="1" noChangeArrowheads="1"/>
            </p:cNvPicPr>
            <p:nvPr/>
          </p:nvPicPr>
          <p:blipFill>
            <a:blip r:embed="rId10"/>
            <a:srcRect/>
            <a:stretch>
              <a:fillRect/>
            </a:stretch>
          </p:blipFill>
          <p:spPr bwMode="auto">
            <a:xfrm>
              <a:off x="7501716" y="4819643"/>
              <a:ext cx="575484" cy="576510"/>
            </a:xfrm>
            <a:prstGeom prst="rect">
              <a:avLst/>
            </a:prstGeom>
            <a:noFill/>
            <a:ln>
              <a:noFill/>
            </a:ln>
            <a:effectLst>
              <a:reflection blurRad="6350" stA="50000" endA="300" endPos="90000" dir="5400000" sy="-100000" algn="bl" rotWithShape="0"/>
            </a:effectLst>
            <a:scene3d>
              <a:camera prst="isometricOffAxis2Left"/>
              <a:lightRig rig="threePt" dir="t"/>
            </a:scene3d>
          </p:spPr>
        </p:pic>
      </p:grpSp>
    </p:spTree>
    <p:extLst>
      <p:ext uri="{BB962C8B-B14F-4D97-AF65-F5344CB8AC3E}">
        <p14:creationId xmlns:p14="http://schemas.microsoft.com/office/powerpoint/2010/main" xmlns="" val="2420613733"/>
      </p:ext>
    </p:extLst>
  </p:cSld>
  <p:clrMapOvr>
    <a:masterClrMapping/>
  </p:clrMapOvr>
  <p:transition advTm="86394">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itle 1"/>
          <p:cNvSpPr>
            <a:spLocks noGrp="1"/>
          </p:cNvSpPr>
          <p:nvPr>
            <p:ph type="title"/>
          </p:nvPr>
        </p:nvSpPr>
        <p:spPr/>
        <p:txBody>
          <a:bodyPr>
            <a:normAutofit/>
          </a:bodyPr>
          <a:lstStyle/>
          <a:p>
            <a:r>
              <a:rPr lang="en-US" dirty="0" smtClean="0"/>
              <a:t>Demo Overview</a:t>
            </a:r>
            <a:endParaRPr lang="en-US" dirty="0">
              <a:solidFill>
                <a:schemeClr val="accent6"/>
              </a:solidFill>
            </a:endParaRPr>
          </a:p>
        </p:txBody>
      </p:sp>
      <p:grpSp>
        <p:nvGrpSpPr>
          <p:cNvPr id="2" name="Group 4"/>
          <p:cNvGrpSpPr/>
          <p:nvPr/>
        </p:nvGrpSpPr>
        <p:grpSpPr>
          <a:xfrm>
            <a:off x="368164" y="3020510"/>
            <a:ext cx="8547236" cy="1989776"/>
            <a:chOff x="368164" y="3401510"/>
            <a:chExt cx="8547236" cy="1989776"/>
          </a:xfrm>
        </p:grpSpPr>
        <p:sp>
          <p:nvSpPr>
            <p:cNvPr id="6" name="Rounded Rectangle 5"/>
            <p:cNvSpPr/>
            <p:nvPr/>
          </p:nvSpPr>
          <p:spPr>
            <a:xfrm flipV="1">
              <a:off x="368164" y="3401510"/>
              <a:ext cx="8534400" cy="1856290"/>
            </a:xfrm>
            <a:prstGeom prst="roundRect">
              <a:avLst>
                <a:gd name="adj" fmla="val 6379"/>
              </a:avLst>
            </a:prstGeom>
            <a:gradFill>
              <a:gsLst>
                <a:gs pos="0">
                  <a:schemeClr val="tx1">
                    <a:lumMod val="95000"/>
                    <a:alpha val="7000"/>
                  </a:schemeClr>
                </a:gs>
                <a:gs pos="100000">
                  <a:schemeClr val="tx1">
                    <a:alpha val="21000"/>
                  </a:schemeClr>
                </a:gs>
                <a:gs pos="100000">
                  <a:schemeClr val="tx1">
                    <a:alpha val="94000"/>
                  </a:schemeClr>
                </a:gs>
              </a:gsLst>
              <a:lin ang="5400000" scaled="0"/>
            </a:gradFill>
            <a:ln>
              <a:noFill/>
            </a:ln>
            <a:effectLst>
              <a:outerShdw blurRad="50800" dist="38100" dir="5400000" algn="t" rotWithShape="0">
                <a:prstClr val="black">
                  <a:alpha val="40000"/>
                </a:prstClr>
              </a:outerShdw>
              <a:reflection blurRad="6350" stA="52000" endA="300" endPos="35000" dir="5400000" sy="-100000" algn="bl" rotWithShape="0"/>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0" tIns="548640" rtlCol="0" anchor="t"/>
            <a:lstStyle/>
            <a:p>
              <a:pPr>
                <a:spcAft>
                  <a:spcPts val="600"/>
                </a:spcAft>
                <a:buClr>
                  <a:srgbClr val="A00E18"/>
                </a:buClr>
              </a:pPr>
              <a:endParaRPr lang="en-US" dirty="0">
                <a:solidFill>
                  <a:srgbClr val="FFFFFF"/>
                </a:solidFill>
                <a:latin typeface="Segoe"/>
              </a:endParaRPr>
            </a:p>
          </p:txBody>
        </p:sp>
        <p:sp>
          <p:nvSpPr>
            <p:cNvPr id="7" name="Round Same Side Corner Rectangle 6"/>
            <p:cNvSpPr/>
            <p:nvPr/>
          </p:nvSpPr>
          <p:spPr>
            <a:xfrm rot="10800000" flipV="1">
              <a:off x="368164" y="3401510"/>
              <a:ext cx="8547235" cy="609600"/>
            </a:xfrm>
            <a:prstGeom prst="round2SameRect">
              <a:avLst>
                <a:gd name="adj1" fmla="val 16667"/>
                <a:gd name="adj2" fmla="val 0"/>
              </a:avLst>
            </a:prstGeom>
            <a:gradFill>
              <a:gsLst>
                <a:gs pos="0">
                  <a:schemeClr val="bg1">
                    <a:lumMod val="75000"/>
                    <a:lumOff val="25000"/>
                  </a:schemeClr>
                </a:gs>
                <a:gs pos="100000">
                  <a:schemeClr val="bg1">
                    <a:lumMod val="95000"/>
                    <a:lumOff val="5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300" dirty="0" smtClean="0">
                  <a:solidFill>
                    <a:srgbClr val="F7BC24"/>
                  </a:solidFill>
                </a:rPr>
                <a:t>Connect Customer data from SharePoint to SharePoint Workspace</a:t>
              </a:r>
            </a:p>
          </p:txBody>
        </p:sp>
        <p:sp>
          <p:nvSpPr>
            <p:cNvPr id="8" name="Freeform 7"/>
            <p:cNvSpPr/>
            <p:nvPr/>
          </p:nvSpPr>
          <p:spPr>
            <a:xfrm>
              <a:off x="533400" y="4018876"/>
              <a:ext cx="8382000" cy="1372410"/>
            </a:xfrm>
            <a:custGeom>
              <a:avLst/>
              <a:gdLst>
                <a:gd name="connsiteX0" fmla="*/ 0 w 8382000"/>
                <a:gd name="connsiteY0" fmla="*/ 0 h 1372410"/>
                <a:gd name="connsiteX1" fmla="*/ 8382000 w 8382000"/>
                <a:gd name="connsiteY1" fmla="*/ 0 h 1372410"/>
                <a:gd name="connsiteX2" fmla="*/ 8382000 w 8382000"/>
                <a:gd name="connsiteY2" fmla="*/ 1372410 h 1372410"/>
                <a:gd name="connsiteX3" fmla="*/ 0 w 8382000"/>
                <a:gd name="connsiteY3" fmla="*/ 1372410 h 1372410"/>
                <a:gd name="connsiteX4" fmla="*/ 0 w 8382000"/>
                <a:gd name="connsiteY4" fmla="*/ 0 h 1372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82000" h="1372410">
                  <a:moveTo>
                    <a:pt x="0" y="0"/>
                  </a:moveTo>
                  <a:lnTo>
                    <a:pt x="8382000" y="0"/>
                  </a:lnTo>
                  <a:lnTo>
                    <a:pt x="8382000" y="1372410"/>
                  </a:lnTo>
                  <a:lnTo>
                    <a:pt x="0" y="1372410"/>
                  </a:lnTo>
                  <a:lnTo>
                    <a:pt x="0" y="0"/>
                  </a:lnTo>
                  <a:close/>
                </a:path>
              </a:pathLst>
            </a:custGeom>
          </p:spPr>
          <p:style>
            <a:lnRef idx="0">
              <a:schemeClr val="dk1">
                <a:alpha val="0"/>
                <a:hueOff val="0"/>
                <a:satOff val="0"/>
                <a:lumOff val="0"/>
                <a:alphaOff val="0"/>
              </a:schemeClr>
            </a:lnRef>
            <a:fillRef idx="0">
              <a:schemeClr val="lt2">
                <a:alpha val="0"/>
                <a:hueOff val="0"/>
                <a:satOff val="0"/>
                <a:lumOff val="0"/>
                <a:alphaOff val="0"/>
              </a:schemeClr>
            </a:fillRef>
            <a:effectRef idx="0">
              <a:schemeClr val="lt2">
                <a:alpha val="0"/>
                <a:hueOff val="0"/>
                <a:satOff val="0"/>
                <a:lumOff val="0"/>
                <a:alphaOff val="0"/>
              </a:schemeClr>
            </a:effectRef>
            <a:fontRef idx="minor">
              <a:schemeClr val="tx1">
                <a:hueOff val="0"/>
                <a:satOff val="0"/>
                <a:lumOff val="0"/>
                <a:alphaOff val="0"/>
              </a:schemeClr>
            </a:fontRef>
          </p:style>
          <p:txBody>
            <a:bodyPr spcFirstLastPara="0" vert="horz" wrap="square" lIns="266129" tIns="33020" rIns="184912" bIns="33020" numCol="1" spcCol="1270" anchor="t" anchorCtr="0">
              <a:noAutofit/>
            </a:bodyPr>
            <a:lstStyle/>
            <a:p>
              <a:pPr marL="228600" lvl="1" indent="-228600" defTabSz="889000">
                <a:lnSpc>
                  <a:spcPct val="90000"/>
                </a:lnSpc>
                <a:spcBef>
                  <a:spcPct val="0"/>
                </a:spcBef>
                <a:spcAft>
                  <a:spcPct val="20000"/>
                </a:spcAft>
                <a:buFontTx/>
                <a:buChar char="••"/>
              </a:pPr>
              <a:r>
                <a:rPr lang="en-US" dirty="0" smtClean="0">
                  <a:solidFill>
                    <a:prstClr val="white">
                      <a:hueOff val="0"/>
                      <a:satOff val="0"/>
                      <a:lumOff val="0"/>
                      <a:alphaOff val="0"/>
                    </a:prstClr>
                  </a:solidFill>
                </a:rPr>
                <a:t>External List</a:t>
              </a:r>
            </a:p>
            <a:p>
              <a:pPr marL="228600" lvl="1" indent="-228600" defTabSz="889000">
                <a:lnSpc>
                  <a:spcPct val="90000"/>
                </a:lnSpc>
                <a:spcBef>
                  <a:spcPct val="0"/>
                </a:spcBef>
                <a:spcAft>
                  <a:spcPct val="20000"/>
                </a:spcAft>
                <a:buFontTx/>
                <a:buChar char="••"/>
              </a:pPr>
              <a:r>
                <a:rPr lang="en-US" dirty="0" smtClean="0">
                  <a:solidFill>
                    <a:prstClr val="white">
                      <a:hueOff val="0"/>
                      <a:satOff val="0"/>
                      <a:lumOff val="0"/>
                      <a:alphaOff val="0"/>
                    </a:prstClr>
                  </a:solidFill>
                </a:rPr>
                <a:t>InfoPath Forms</a:t>
              </a:r>
            </a:p>
            <a:p>
              <a:pPr marL="228600" lvl="1" indent="-228600" defTabSz="889000">
                <a:lnSpc>
                  <a:spcPct val="90000"/>
                </a:lnSpc>
                <a:spcBef>
                  <a:spcPct val="0"/>
                </a:spcBef>
                <a:spcAft>
                  <a:spcPct val="20000"/>
                </a:spcAft>
                <a:buFontTx/>
                <a:buChar char="••"/>
              </a:pPr>
              <a:r>
                <a:rPr lang="en-US" dirty="0" smtClean="0">
                  <a:solidFill>
                    <a:prstClr val="white">
                      <a:hueOff val="0"/>
                      <a:satOff val="0"/>
                      <a:lumOff val="0"/>
                      <a:alphaOff val="0"/>
                    </a:prstClr>
                  </a:solidFill>
                </a:rPr>
                <a:t>SharePoint Workspace integration</a:t>
              </a:r>
              <a:endParaRPr lang="en-US" dirty="0">
                <a:solidFill>
                  <a:prstClr val="white">
                    <a:hueOff val="0"/>
                    <a:satOff val="0"/>
                    <a:lumOff val="0"/>
                    <a:alphaOff val="0"/>
                  </a:prstClr>
                </a:solidFill>
              </a:endParaRPr>
            </a:p>
          </p:txBody>
        </p:sp>
      </p:grpSp>
      <p:grpSp>
        <p:nvGrpSpPr>
          <p:cNvPr id="3" name="Group 8"/>
          <p:cNvGrpSpPr/>
          <p:nvPr/>
        </p:nvGrpSpPr>
        <p:grpSpPr>
          <a:xfrm>
            <a:off x="368164" y="5010286"/>
            <a:ext cx="8547236" cy="1422720"/>
            <a:chOff x="368164" y="5391286"/>
            <a:chExt cx="8547236" cy="1422720"/>
          </a:xfrm>
        </p:grpSpPr>
        <p:sp>
          <p:nvSpPr>
            <p:cNvPr id="10" name="Rounded Rectangle 9"/>
            <p:cNvSpPr/>
            <p:nvPr/>
          </p:nvSpPr>
          <p:spPr>
            <a:xfrm flipV="1">
              <a:off x="368164" y="5391286"/>
              <a:ext cx="8534400" cy="1314314"/>
            </a:xfrm>
            <a:prstGeom prst="roundRect">
              <a:avLst>
                <a:gd name="adj" fmla="val 6379"/>
              </a:avLst>
            </a:prstGeom>
            <a:gradFill>
              <a:gsLst>
                <a:gs pos="0">
                  <a:schemeClr val="tx1">
                    <a:lumMod val="95000"/>
                    <a:alpha val="7000"/>
                  </a:schemeClr>
                </a:gs>
                <a:gs pos="100000">
                  <a:schemeClr val="tx1">
                    <a:alpha val="21000"/>
                  </a:schemeClr>
                </a:gs>
                <a:gs pos="100000">
                  <a:schemeClr val="tx1">
                    <a:alpha val="94000"/>
                  </a:schemeClr>
                </a:gs>
              </a:gsLst>
              <a:lin ang="5400000" scaled="0"/>
            </a:gradFill>
            <a:ln>
              <a:noFill/>
            </a:ln>
            <a:effectLst>
              <a:outerShdw blurRad="50800" dist="38100" dir="5400000" algn="t" rotWithShape="0">
                <a:prstClr val="black">
                  <a:alpha val="40000"/>
                </a:prstClr>
              </a:outerShdw>
              <a:reflection blurRad="6350" stA="52000" endA="300" endPos="35000" dir="5400000" sy="-100000" algn="bl" rotWithShape="0"/>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0" tIns="548640" rtlCol="0" anchor="t"/>
            <a:lstStyle/>
            <a:p>
              <a:pPr>
                <a:spcAft>
                  <a:spcPts val="600"/>
                </a:spcAft>
                <a:buClr>
                  <a:srgbClr val="A00E18"/>
                </a:buClr>
              </a:pPr>
              <a:endParaRPr lang="en-US" dirty="0">
                <a:solidFill>
                  <a:srgbClr val="FFFFFF"/>
                </a:solidFill>
                <a:latin typeface="Segoe"/>
              </a:endParaRPr>
            </a:p>
          </p:txBody>
        </p:sp>
        <p:sp>
          <p:nvSpPr>
            <p:cNvPr id="11" name="Round Same Side Corner Rectangle 10"/>
            <p:cNvSpPr/>
            <p:nvPr/>
          </p:nvSpPr>
          <p:spPr>
            <a:xfrm rot="10800000" flipV="1">
              <a:off x="368164" y="5391286"/>
              <a:ext cx="8547235" cy="609600"/>
            </a:xfrm>
            <a:prstGeom prst="round2SameRect">
              <a:avLst>
                <a:gd name="adj1" fmla="val 16667"/>
                <a:gd name="adj2" fmla="val 0"/>
              </a:avLst>
            </a:prstGeom>
            <a:gradFill>
              <a:gsLst>
                <a:gs pos="0">
                  <a:schemeClr val="bg1">
                    <a:lumMod val="75000"/>
                    <a:lumOff val="25000"/>
                  </a:schemeClr>
                </a:gs>
                <a:gs pos="100000">
                  <a:schemeClr val="bg1">
                    <a:lumMod val="95000"/>
                    <a:lumOff val="5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solidFill>
                    <a:srgbClr val="F7BC24"/>
                  </a:solidFill>
                </a:rPr>
                <a:t>Create a Customer agreement document in Word</a:t>
              </a:r>
            </a:p>
          </p:txBody>
        </p:sp>
        <p:sp>
          <p:nvSpPr>
            <p:cNvPr id="12" name="Freeform 11"/>
            <p:cNvSpPr/>
            <p:nvPr/>
          </p:nvSpPr>
          <p:spPr>
            <a:xfrm>
              <a:off x="533400" y="6060526"/>
              <a:ext cx="8382000" cy="753480"/>
            </a:xfrm>
            <a:custGeom>
              <a:avLst/>
              <a:gdLst>
                <a:gd name="connsiteX0" fmla="*/ 0 w 8382000"/>
                <a:gd name="connsiteY0" fmla="*/ 0 h 753480"/>
                <a:gd name="connsiteX1" fmla="*/ 8382000 w 8382000"/>
                <a:gd name="connsiteY1" fmla="*/ 0 h 753480"/>
                <a:gd name="connsiteX2" fmla="*/ 8382000 w 8382000"/>
                <a:gd name="connsiteY2" fmla="*/ 753480 h 753480"/>
                <a:gd name="connsiteX3" fmla="*/ 0 w 8382000"/>
                <a:gd name="connsiteY3" fmla="*/ 753480 h 753480"/>
                <a:gd name="connsiteX4" fmla="*/ 0 w 8382000"/>
                <a:gd name="connsiteY4" fmla="*/ 0 h 753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82000" h="753480">
                  <a:moveTo>
                    <a:pt x="0" y="0"/>
                  </a:moveTo>
                  <a:lnTo>
                    <a:pt x="8382000" y="0"/>
                  </a:lnTo>
                  <a:lnTo>
                    <a:pt x="8382000" y="753480"/>
                  </a:lnTo>
                  <a:lnTo>
                    <a:pt x="0" y="753480"/>
                  </a:lnTo>
                  <a:lnTo>
                    <a:pt x="0" y="0"/>
                  </a:lnTo>
                  <a:close/>
                </a:path>
              </a:pathLst>
            </a:custGeom>
          </p:spPr>
          <p:style>
            <a:lnRef idx="0">
              <a:schemeClr val="dk1">
                <a:alpha val="0"/>
                <a:hueOff val="0"/>
                <a:satOff val="0"/>
                <a:lumOff val="0"/>
                <a:alphaOff val="0"/>
              </a:schemeClr>
            </a:lnRef>
            <a:fillRef idx="0">
              <a:schemeClr val="lt2">
                <a:alpha val="0"/>
                <a:hueOff val="0"/>
                <a:satOff val="0"/>
                <a:lumOff val="0"/>
                <a:alphaOff val="0"/>
              </a:schemeClr>
            </a:fillRef>
            <a:effectRef idx="0">
              <a:schemeClr val="lt2">
                <a:alpha val="0"/>
                <a:hueOff val="0"/>
                <a:satOff val="0"/>
                <a:lumOff val="0"/>
                <a:alphaOff val="0"/>
              </a:schemeClr>
            </a:effectRef>
            <a:fontRef idx="minor">
              <a:schemeClr val="tx1">
                <a:hueOff val="0"/>
                <a:satOff val="0"/>
                <a:lumOff val="0"/>
                <a:alphaOff val="0"/>
              </a:schemeClr>
            </a:fontRef>
          </p:style>
          <p:txBody>
            <a:bodyPr spcFirstLastPara="0" vert="horz" wrap="square" lIns="266129" tIns="33020" rIns="184912" bIns="33020" numCol="1" spcCol="1270" anchor="t" anchorCtr="0">
              <a:noAutofit/>
            </a:bodyPr>
            <a:lstStyle/>
            <a:p>
              <a:pPr marL="228600" lvl="1" indent="-228600" defTabSz="889000">
                <a:lnSpc>
                  <a:spcPct val="90000"/>
                </a:lnSpc>
                <a:spcBef>
                  <a:spcPct val="0"/>
                </a:spcBef>
                <a:spcAft>
                  <a:spcPct val="20000"/>
                </a:spcAft>
                <a:buFontTx/>
                <a:buChar char="••"/>
              </a:pPr>
              <a:r>
                <a:rPr lang="en-US" dirty="0" smtClean="0">
                  <a:solidFill>
                    <a:prstClr val="white">
                      <a:hueOff val="0"/>
                      <a:satOff val="0"/>
                      <a:lumOff val="0"/>
                      <a:alphaOff val="0"/>
                    </a:prstClr>
                  </a:solidFill>
                </a:rPr>
                <a:t>External Data Column</a:t>
              </a:r>
            </a:p>
            <a:p>
              <a:pPr marL="228600" lvl="1" indent="-228600" defTabSz="889000">
                <a:lnSpc>
                  <a:spcPct val="90000"/>
                </a:lnSpc>
                <a:spcBef>
                  <a:spcPct val="0"/>
                </a:spcBef>
                <a:spcAft>
                  <a:spcPct val="20000"/>
                </a:spcAft>
                <a:buFontTx/>
                <a:buChar char="••"/>
              </a:pPr>
              <a:r>
                <a:rPr lang="en-US" dirty="0" smtClean="0">
                  <a:solidFill>
                    <a:prstClr val="white">
                      <a:hueOff val="0"/>
                      <a:satOff val="0"/>
                      <a:lumOff val="0"/>
                      <a:alphaOff val="0"/>
                    </a:prstClr>
                  </a:solidFill>
                </a:rPr>
                <a:t>Word Content Controls</a:t>
              </a:r>
            </a:p>
          </p:txBody>
        </p:sp>
      </p:grpSp>
      <p:grpSp>
        <p:nvGrpSpPr>
          <p:cNvPr id="4" name="Group 12"/>
          <p:cNvGrpSpPr/>
          <p:nvPr/>
        </p:nvGrpSpPr>
        <p:grpSpPr>
          <a:xfrm>
            <a:off x="368164" y="1219200"/>
            <a:ext cx="8547236" cy="1749436"/>
            <a:chOff x="368164" y="1600200"/>
            <a:chExt cx="8547236" cy="1749436"/>
          </a:xfrm>
        </p:grpSpPr>
        <p:sp>
          <p:nvSpPr>
            <p:cNvPr id="14" name="Rounded Rectangle 13"/>
            <p:cNvSpPr/>
            <p:nvPr/>
          </p:nvSpPr>
          <p:spPr>
            <a:xfrm flipV="1">
              <a:off x="368164" y="1600200"/>
              <a:ext cx="8534400" cy="1676400"/>
            </a:xfrm>
            <a:prstGeom prst="roundRect">
              <a:avLst>
                <a:gd name="adj" fmla="val 6379"/>
              </a:avLst>
            </a:prstGeom>
            <a:gradFill>
              <a:gsLst>
                <a:gs pos="0">
                  <a:schemeClr val="tx1">
                    <a:lumMod val="95000"/>
                    <a:alpha val="7000"/>
                  </a:schemeClr>
                </a:gs>
                <a:gs pos="100000">
                  <a:schemeClr val="tx1">
                    <a:alpha val="21000"/>
                  </a:schemeClr>
                </a:gs>
                <a:gs pos="100000">
                  <a:schemeClr val="tx1">
                    <a:alpha val="94000"/>
                  </a:schemeClr>
                </a:gs>
              </a:gsLst>
              <a:lin ang="5400000" scaled="0"/>
            </a:gradFill>
            <a:ln>
              <a:noFill/>
            </a:ln>
            <a:effectLst>
              <a:outerShdw blurRad="50800" dist="38100" dir="5400000" algn="t" rotWithShape="0">
                <a:prstClr val="black">
                  <a:alpha val="40000"/>
                </a:prstClr>
              </a:outerShdw>
              <a:reflection blurRad="6350" stA="52000" endA="300" endPos="35000" dir="5400000" sy="-100000" algn="bl" rotWithShape="0"/>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0" tIns="548640" rtlCol="0" anchor="t"/>
            <a:lstStyle/>
            <a:p>
              <a:pPr>
                <a:spcAft>
                  <a:spcPts val="600"/>
                </a:spcAft>
                <a:buClr>
                  <a:srgbClr val="A00E18"/>
                </a:buClr>
              </a:pPr>
              <a:endParaRPr lang="en-US" dirty="0">
                <a:solidFill>
                  <a:srgbClr val="FFFFFF"/>
                </a:solidFill>
                <a:latin typeface="Segoe"/>
              </a:endParaRPr>
            </a:p>
          </p:txBody>
        </p:sp>
        <p:sp>
          <p:nvSpPr>
            <p:cNvPr id="15" name="Freeform 14"/>
            <p:cNvSpPr/>
            <p:nvPr/>
          </p:nvSpPr>
          <p:spPr>
            <a:xfrm>
              <a:off x="533400" y="2300146"/>
              <a:ext cx="8382000" cy="1049490"/>
            </a:xfrm>
            <a:custGeom>
              <a:avLst/>
              <a:gdLst>
                <a:gd name="connsiteX0" fmla="*/ 0 w 8382000"/>
                <a:gd name="connsiteY0" fmla="*/ 0 h 1049490"/>
                <a:gd name="connsiteX1" fmla="*/ 8382000 w 8382000"/>
                <a:gd name="connsiteY1" fmla="*/ 0 h 1049490"/>
                <a:gd name="connsiteX2" fmla="*/ 8382000 w 8382000"/>
                <a:gd name="connsiteY2" fmla="*/ 1049490 h 1049490"/>
                <a:gd name="connsiteX3" fmla="*/ 0 w 8382000"/>
                <a:gd name="connsiteY3" fmla="*/ 1049490 h 1049490"/>
                <a:gd name="connsiteX4" fmla="*/ 0 w 8382000"/>
                <a:gd name="connsiteY4" fmla="*/ 0 h 10494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82000" h="1049490">
                  <a:moveTo>
                    <a:pt x="0" y="0"/>
                  </a:moveTo>
                  <a:lnTo>
                    <a:pt x="8382000" y="0"/>
                  </a:lnTo>
                  <a:lnTo>
                    <a:pt x="8382000" y="1049490"/>
                  </a:lnTo>
                  <a:lnTo>
                    <a:pt x="0" y="1049490"/>
                  </a:lnTo>
                  <a:lnTo>
                    <a:pt x="0" y="0"/>
                  </a:lnTo>
                  <a:close/>
                </a:path>
              </a:pathLst>
            </a:custGeom>
          </p:spPr>
          <p:style>
            <a:lnRef idx="0">
              <a:schemeClr val="dk1">
                <a:alpha val="0"/>
                <a:hueOff val="0"/>
                <a:satOff val="0"/>
                <a:lumOff val="0"/>
                <a:alphaOff val="0"/>
              </a:schemeClr>
            </a:lnRef>
            <a:fillRef idx="0">
              <a:schemeClr val="lt2">
                <a:alpha val="0"/>
                <a:hueOff val="0"/>
                <a:satOff val="0"/>
                <a:lumOff val="0"/>
                <a:alphaOff val="0"/>
              </a:schemeClr>
            </a:fillRef>
            <a:effectRef idx="0">
              <a:schemeClr val="lt2">
                <a:alpha val="0"/>
                <a:hueOff val="0"/>
                <a:satOff val="0"/>
                <a:lumOff val="0"/>
                <a:alphaOff val="0"/>
              </a:schemeClr>
            </a:effectRef>
            <a:fontRef idx="minor">
              <a:schemeClr val="tx1">
                <a:hueOff val="0"/>
                <a:satOff val="0"/>
                <a:lumOff val="0"/>
                <a:alphaOff val="0"/>
              </a:schemeClr>
            </a:fontRef>
          </p:style>
          <p:txBody>
            <a:bodyPr spcFirstLastPara="0" vert="horz" wrap="square" lIns="266129" tIns="33020" rIns="184912" bIns="33020" numCol="1" spcCol="1270" anchor="t" anchorCtr="0">
              <a:noAutofit/>
            </a:bodyPr>
            <a:lstStyle/>
            <a:p>
              <a:pPr marL="228600" lvl="1" indent="-228600" defTabSz="889000">
                <a:lnSpc>
                  <a:spcPct val="90000"/>
                </a:lnSpc>
                <a:spcBef>
                  <a:spcPct val="0"/>
                </a:spcBef>
                <a:spcAft>
                  <a:spcPct val="20000"/>
                </a:spcAft>
                <a:buFontTx/>
                <a:buChar char="••"/>
              </a:pPr>
              <a:r>
                <a:rPr lang="en-US" dirty="0" smtClean="0">
                  <a:solidFill>
                    <a:prstClr val="white">
                      <a:hueOff val="0"/>
                      <a:satOff val="0"/>
                      <a:lumOff val="0"/>
                      <a:alphaOff val="0"/>
                    </a:prstClr>
                  </a:solidFill>
                </a:rPr>
                <a:t>External Content Type</a:t>
              </a:r>
            </a:p>
            <a:p>
              <a:pPr marL="228600" lvl="1" indent="-228600" defTabSz="889000">
                <a:lnSpc>
                  <a:spcPct val="90000"/>
                </a:lnSpc>
                <a:spcBef>
                  <a:spcPct val="0"/>
                </a:spcBef>
                <a:spcAft>
                  <a:spcPct val="20000"/>
                </a:spcAft>
                <a:buFontTx/>
                <a:buChar char="••"/>
              </a:pPr>
              <a:r>
                <a:rPr lang="en-US" dirty="0" smtClean="0">
                  <a:solidFill>
                    <a:prstClr val="white">
                      <a:hueOff val="0"/>
                      <a:satOff val="0"/>
                      <a:lumOff val="0"/>
                      <a:alphaOff val="0"/>
                    </a:prstClr>
                  </a:solidFill>
                </a:rPr>
                <a:t>External List</a:t>
              </a:r>
            </a:p>
            <a:p>
              <a:pPr marL="228600" lvl="1" indent="-228600" defTabSz="889000">
                <a:lnSpc>
                  <a:spcPct val="90000"/>
                </a:lnSpc>
                <a:spcBef>
                  <a:spcPct val="0"/>
                </a:spcBef>
                <a:spcAft>
                  <a:spcPct val="20000"/>
                </a:spcAft>
                <a:buFontTx/>
                <a:buChar char="••"/>
              </a:pPr>
              <a:r>
                <a:rPr lang="en-US" dirty="0" smtClean="0">
                  <a:solidFill>
                    <a:prstClr val="white">
                      <a:hueOff val="0"/>
                      <a:satOff val="0"/>
                      <a:lumOff val="0"/>
                      <a:alphaOff val="0"/>
                    </a:prstClr>
                  </a:solidFill>
                </a:rPr>
                <a:t>Outlook integration</a:t>
              </a:r>
            </a:p>
          </p:txBody>
        </p:sp>
        <p:sp>
          <p:nvSpPr>
            <p:cNvPr id="16" name="Round Same Side Corner Rectangle 15"/>
            <p:cNvSpPr/>
            <p:nvPr/>
          </p:nvSpPr>
          <p:spPr>
            <a:xfrm rot="10800000" flipV="1">
              <a:off x="368164" y="1600200"/>
              <a:ext cx="8547235" cy="609600"/>
            </a:xfrm>
            <a:prstGeom prst="round2SameRect">
              <a:avLst>
                <a:gd name="adj1" fmla="val 16667"/>
                <a:gd name="adj2" fmla="val 0"/>
              </a:avLst>
            </a:prstGeom>
            <a:gradFill>
              <a:gsLst>
                <a:gs pos="0">
                  <a:schemeClr val="bg1">
                    <a:lumMod val="75000"/>
                    <a:lumOff val="25000"/>
                  </a:schemeClr>
                </a:gs>
                <a:gs pos="100000">
                  <a:schemeClr val="bg1">
                    <a:lumMod val="95000"/>
                    <a:lumOff val="5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solidFill>
                    <a:srgbClr val="F7BC24"/>
                  </a:solidFill>
                </a:rPr>
                <a:t>Bring Customer data into SharePoint and Outlook</a:t>
              </a:r>
            </a:p>
          </p:txBody>
        </p:sp>
      </p:grpSp>
    </p:spTree>
    <p:custDataLst>
      <p:tags r:id="rId1"/>
    </p:custDataLst>
    <p:extLst>
      <p:ext uri="{BB962C8B-B14F-4D97-AF65-F5344CB8AC3E}">
        <p14:creationId xmlns:p14="http://schemas.microsoft.com/office/powerpoint/2010/main" xmlns="" val="65783940"/>
      </p:ext>
    </p:extLst>
  </p:cSld>
  <p:clrMapOvr>
    <a:masterClrMapping/>
  </p:clrMapOvr>
  <p:transition advTm="1449858"/>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mph" presetSubtype="0" nodeType="clickEffect">
                                  <p:stCondLst>
                                    <p:cond delay="0"/>
                                  </p:stCondLst>
                                  <p:childTnLst>
                                    <p:set>
                                      <p:cBhvr rctx="PPT">
                                        <p:cTn id="21" dur="indefinite"/>
                                        <p:tgtEl>
                                          <p:spTgt spid="3"/>
                                        </p:tgtEl>
                                        <p:attrNameLst>
                                          <p:attrName>style.opacity</p:attrName>
                                        </p:attrNameLst>
                                      </p:cBhvr>
                                      <p:to>
                                        <p:strVal val="0.25"/>
                                      </p:to>
                                    </p:set>
                                    <p:animEffect filter="image" prLst="opacity: 0.25">
                                      <p:cBhvr rctx="IE">
                                        <p:cTn id="22" dur="indefinite"/>
                                        <p:tgtEl>
                                          <p:spTgt spid="3"/>
                                        </p:tgtEl>
                                      </p:cBhvr>
                                    </p:animEffect>
                                  </p:childTnLst>
                                </p:cTn>
                              </p:par>
                              <p:par>
                                <p:cTn id="23" presetID="9" presetClass="emph" presetSubtype="0" nodeType="withEffect">
                                  <p:stCondLst>
                                    <p:cond delay="0"/>
                                  </p:stCondLst>
                                  <p:childTnLst>
                                    <p:set>
                                      <p:cBhvr rctx="PPT">
                                        <p:cTn id="24" dur="indefinite"/>
                                        <p:tgtEl>
                                          <p:spTgt spid="2"/>
                                        </p:tgtEl>
                                        <p:attrNameLst>
                                          <p:attrName>style.opacity</p:attrName>
                                        </p:attrNameLst>
                                      </p:cBhvr>
                                      <p:to>
                                        <p:strVal val="0.25"/>
                                      </p:to>
                                    </p:set>
                                    <p:animEffect filter="image" prLst="opacity: 0.25">
                                      <p:cBhvr rctx="IE">
                                        <p:cTn id="25" dur="indefinite"/>
                                        <p:tgtEl>
                                          <p:spTgt spid="2"/>
                                        </p:tgtEl>
                                      </p:cBhvr>
                                    </p:animEffect>
                                  </p:childTnLst>
                                </p:cTn>
                              </p:par>
                            </p:childTnLst>
                          </p:cTn>
                        </p:par>
                        <p:par>
                          <p:cTn id="26" fill="hold">
                            <p:stCondLst>
                              <p:cond delay="0"/>
                            </p:stCondLst>
                            <p:childTnLst>
                              <p:par>
                                <p:cTn id="27" presetID="26" presetClass="emph" presetSubtype="0" fill="hold" nodeType="afterEffect">
                                  <p:stCondLst>
                                    <p:cond delay="500"/>
                                  </p:stCondLst>
                                  <p:childTnLst>
                                    <p:animEffect transition="out" filter="fade">
                                      <p:cBhvr>
                                        <p:cTn id="28" dur="500" tmFilter="0, 0; .2, .5; .8, .5; 1, 0"/>
                                        <p:tgtEl>
                                          <p:spTgt spid="4"/>
                                        </p:tgtEl>
                                      </p:cBhvr>
                                    </p:animEffect>
                                    <p:animScale>
                                      <p:cBhvr>
                                        <p:cTn id="29" dur="250" autoRev="1" fill="hold"/>
                                        <p:tgtEl>
                                          <p:spTgt spid="4"/>
                                        </p:tgtEl>
                                      </p:cBhvr>
                                      <p:by x="105000" y="105000"/>
                                    </p:animScale>
                                  </p:childTnLst>
                                </p:cTn>
                              </p:par>
                            </p:childTnLst>
                          </p:cTn>
                        </p:par>
                      </p:childTnLst>
                    </p:cTn>
                  </p:par>
                  <p:par>
                    <p:cTn id="30" fill="hold">
                      <p:stCondLst>
                        <p:cond delay="indefinite"/>
                      </p:stCondLst>
                      <p:childTnLst>
                        <p:par>
                          <p:cTn id="31" fill="hold">
                            <p:stCondLst>
                              <p:cond delay="0"/>
                            </p:stCondLst>
                            <p:childTnLst>
                              <p:par>
                                <p:cTn id="32" presetID="9" presetClass="emph" presetSubtype="0" nodeType="clickEffect">
                                  <p:stCondLst>
                                    <p:cond delay="0"/>
                                  </p:stCondLst>
                                  <p:childTnLst>
                                    <p:set>
                                      <p:cBhvr rctx="PPT">
                                        <p:cTn id="33" dur="indefinite"/>
                                        <p:tgtEl>
                                          <p:spTgt spid="2"/>
                                        </p:tgtEl>
                                        <p:attrNameLst>
                                          <p:attrName>style.opacity</p:attrName>
                                        </p:attrNameLst>
                                      </p:cBhvr>
                                      <p:to>
                                        <p:strVal val="1"/>
                                      </p:to>
                                    </p:set>
                                    <p:animEffect filter="image" prLst="opacity: 1">
                                      <p:cBhvr rctx="IE">
                                        <p:cTn id="34" dur="indefinite"/>
                                        <p:tgtEl>
                                          <p:spTgt spid="2"/>
                                        </p:tgtEl>
                                      </p:cBhvr>
                                    </p:animEffect>
                                  </p:childTnLst>
                                </p:cTn>
                              </p:par>
                            </p:childTnLst>
                          </p:cTn>
                        </p:par>
                        <p:par>
                          <p:cTn id="35" fill="hold">
                            <p:stCondLst>
                              <p:cond delay="0"/>
                            </p:stCondLst>
                            <p:childTnLst>
                              <p:par>
                                <p:cTn id="36" presetID="26" presetClass="emph" presetSubtype="0" fill="hold" nodeType="afterEffect">
                                  <p:stCondLst>
                                    <p:cond delay="500"/>
                                  </p:stCondLst>
                                  <p:childTnLst>
                                    <p:animEffect transition="out" filter="fade">
                                      <p:cBhvr>
                                        <p:cTn id="37" dur="500" tmFilter="0, 0; .2, .5; .8, .5; 1, 0"/>
                                        <p:tgtEl>
                                          <p:spTgt spid="2"/>
                                        </p:tgtEl>
                                      </p:cBhvr>
                                    </p:animEffect>
                                    <p:animScale>
                                      <p:cBhvr>
                                        <p:cTn id="38" dur="250" autoRev="1" fill="hold"/>
                                        <p:tgtEl>
                                          <p:spTgt spid="2"/>
                                        </p:tgtEl>
                                      </p:cBhvr>
                                      <p:by x="105000" y="105000"/>
                                    </p:animScale>
                                  </p:childTnLst>
                                </p:cTn>
                              </p:par>
                            </p:childTnLst>
                          </p:cTn>
                        </p:par>
                      </p:childTnLst>
                    </p:cTn>
                  </p:par>
                  <p:par>
                    <p:cTn id="39" fill="hold">
                      <p:stCondLst>
                        <p:cond delay="indefinite"/>
                      </p:stCondLst>
                      <p:childTnLst>
                        <p:par>
                          <p:cTn id="40" fill="hold">
                            <p:stCondLst>
                              <p:cond delay="0"/>
                            </p:stCondLst>
                            <p:childTnLst>
                              <p:par>
                                <p:cTn id="41" presetID="9" presetClass="emph" presetSubtype="0" nodeType="clickEffect">
                                  <p:stCondLst>
                                    <p:cond delay="0"/>
                                  </p:stCondLst>
                                  <p:childTnLst>
                                    <p:set>
                                      <p:cBhvr rctx="PPT">
                                        <p:cTn id="42" dur="indefinite"/>
                                        <p:tgtEl>
                                          <p:spTgt spid="3"/>
                                        </p:tgtEl>
                                        <p:attrNameLst>
                                          <p:attrName>style.opacity</p:attrName>
                                        </p:attrNameLst>
                                      </p:cBhvr>
                                      <p:to>
                                        <p:strVal val="1"/>
                                      </p:to>
                                    </p:set>
                                    <p:animEffect filter="image" prLst="opacity: 1">
                                      <p:cBhvr rctx="IE">
                                        <p:cTn id="43" dur="indefinite"/>
                                        <p:tgtEl>
                                          <p:spTgt spid="3"/>
                                        </p:tgtEl>
                                      </p:cBhvr>
                                    </p:animEffect>
                                  </p:childTnLst>
                                </p:cTn>
                              </p:par>
                            </p:childTnLst>
                          </p:cTn>
                        </p:par>
                        <p:par>
                          <p:cTn id="44" fill="hold">
                            <p:stCondLst>
                              <p:cond delay="0"/>
                            </p:stCondLst>
                            <p:childTnLst>
                              <p:par>
                                <p:cTn id="45" presetID="26" presetClass="emph" presetSubtype="0" fill="hold" nodeType="afterEffect">
                                  <p:stCondLst>
                                    <p:cond delay="500"/>
                                  </p:stCondLst>
                                  <p:childTnLst>
                                    <p:animEffect transition="out" filter="fade">
                                      <p:cBhvr>
                                        <p:cTn id="46" dur="500" tmFilter="0, 0; .2, .5; .8, .5; 1, 0"/>
                                        <p:tgtEl>
                                          <p:spTgt spid="3"/>
                                        </p:tgtEl>
                                      </p:cBhvr>
                                    </p:animEffect>
                                    <p:animScale>
                                      <p:cBhvr>
                                        <p:cTn id="47" dur="250" autoRev="1"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Rectangle 153"/>
          <p:cNvSpPr/>
          <p:nvPr/>
        </p:nvSpPr>
        <p:spPr bwMode="auto">
          <a:xfrm>
            <a:off x="0" y="3800475"/>
            <a:ext cx="9144000" cy="3057525"/>
          </a:xfrm>
          <a:prstGeom prst="rect">
            <a:avLst/>
          </a:prstGeom>
          <a:gradFill>
            <a:gsLst>
              <a:gs pos="0">
                <a:schemeClr val="bg1"/>
              </a:gs>
              <a:gs pos="72000">
                <a:schemeClr val="bg1">
                  <a:alpha val="0"/>
                </a:schemeClr>
              </a:gs>
              <a:gs pos="100000">
                <a:schemeClr val="bg1">
                  <a:alpha val="0"/>
                </a:schemeClr>
              </a:gs>
            </a:gsLst>
          </a:gra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 name="Title 1"/>
          <p:cNvSpPr>
            <a:spLocks noGrp="1"/>
          </p:cNvSpPr>
          <p:nvPr>
            <p:ph type="title"/>
          </p:nvPr>
        </p:nvSpPr>
        <p:spPr>
          <a:xfrm>
            <a:off x="381000" y="228600"/>
            <a:ext cx="8382000" cy="609398"/>
          </a:xfrm>
        </p:spPr>
        <p:txBody>
          <a:bodyPr/>
          <a:lstStyle/>
          <a:p>
            <a:pPr>
              <a:defRPr/>
            </a:pPr>
            <a:r>
              <a:rPr lang="en-US" sz="4400" dirty="0" smtClean="0"/>
              <a:t>Connectivity</a:t>
            </a:r>
            <a:endParaRPr lang="en-US" sz="3200" dirty="0">
              <a:gradFill>
                <a:gsLst>
                  <a:gs pos="50000">
                    <a:schemeClr val="accent2"/>
                  </a:gs>
                  <a:gs pos="100000">
                    <a:schemeClr val="accent2"/>
                  </a:gs>
                </a:gsLst>
                <a:lin ang="5400000" scaled="0"/>
              </a:gradFill>
            </a:endParaRPr>
          </a:p>
        </p:txBody>
      </p:sp>
      <p:sp>
        <p:nvSpPr>
          <p:cNvPr id="117" name="Title 1"/>
          <p:cNvSpPr txBox="1">
            <a:spLocks/>
          </p:cNvSpPr>
          <p:nvPr/>
        </p:nvSpPr>
        <p:spPr>
          <a:xfrm>
            <a:off x="381010" y="827314"/>
            <a:ext cx="8382000" cy="443198"/>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lang="en-US" sz="3200" spc="-150" dirty="0" smtClean="0">
                <a:ln w="3175">
                  <a:noFill/>
                </a:ln>
                <a:gradFill>
                  <a:gsLst>
                    <a:gs pos="50000">
                      <a:schemeClr val="accent2"/>
                    </a:gs>
                    <a:gs pos="100000">
                      <a:schemeClr val="accent2"/>
                    </a:gs>
                  </a:gsLst>
                  <a:lin ang="5400000" scaled="0"/>
                </a:gradFill>
                <a:latin typeface="+mj-lt"/>
                <a:cs typeface="Arial" charset="0"/>
              </a:rPr>
              <a:t>Business Data Connectivity (BDC)</a:t>
            </a:r>
            <a:endParaRPr lang="en-US" sz="3200" spc="-150" dirty="0">
              <a:ln w="3175">
                <a:noFill/>
              </a:ln>
              <a:gradFill>
                <a:gsLst>
                  <a:gs pos="50000">
                    <a:schemeClr val="accent2"/>
                  </a:gs>
                  <a:gs pos="100000">
                    <a:schemeClr val="accent2"/>
                  </a:gs>
                </a:gsLst>
                <a:lin ang="5400000" scaled="0"/>
              </a:gradFill>
              <a:latin typeface="+mj-lt"/>
              <a:cs typeface="Arial" charset="0"/>
            </a:endParaRPr>
          </a:p>
        </p:txBody>
      </p:sp>
      <p:sp>
        <p:nvSpPr>
          <p:cNvPr id="118" name="Title 1"/>
          <p:cNvSpPr txBox="1">
            <a:spLocks/>
          </p:cNvSpPr>
          <p:nvPr/>
        </p:nvSpPr>
        <p:spPr>
          <a:xfrm>
            <a:off x="381010" y="827314"/>
            <a:ext cx="8382000" cy="443198"/>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lang="en-US" sz="3200" spc="-150" dirty="0" smtClean="0">
                <a:ln w="3175">
                  <a:noFill/>
                </a:ln>
                <a:gradFill>
                  <a:gsLst>
                    <a:gs pos="50000">
                      <a:schemeClr val="accent2"/>
                    </a:gs>
                    <a:gs pos="100000">
                      <a:schemeClr val="accent2"/>
                    </a:gs>
                  </a:gsLst>
                  <a:lin ang="5400000" scaled="0"/>
                </a:gradFill>
                <a:latin typeface="+mj-lt"/>
                <a:cs typeface="Arial" charset="0"/>
              </a:rPr>
              <a:t>Business Data Catalog  (BDC)</a:t>
            </a:r>
            <a:endParaRPr lang="en-US" sz="3200" spc="-150" dirty="0">
              <a:ln w="3175">
                <a:noFill/>
              </a:ln>
              <a:gradFill>
                <a:gsLst>
                  <a:gs pos="50000">
                    <a:schemeClr val="accent2"/>
                  </a:gs>
                  <a:gs pos="100000">
                    <a:schemeClr val="accent2"/>
                  </a:gs>
                </a:gsLst>
                <a:lin ang="5400000" scaled="0"/>
              </a:gradFill>
              <a:latin typeface="+mj-lt"/>
              <a:cs typeface="Arial" charset="0"/>
            </a:endParaRPr>
          </a:p>
        </p:txBody>
      </p:sp>
      <p:sp>
        <p:nvSpPr>
          <p:cNvPr id="317" name="Content Placeholder 2"/>
          <p:cNvSpPr>
            <a:spLocks noGrp="1"/>
          </p:cNvSpPr>
          <p:nvPr>
            <p:ph idx="1"/>
          </p:nvPr>
        </p:nvSpPr>
        <p:spPr>
          <a:xfrm>
            <a:off x="381000" y="1447799"/>
            <a:ext cx="8382000" cy="1973561"/>
          </a:xfrm>
        </p:spPr>
        <p:txBody>
          <a:bodyPr/>
          <a:lstStyle/>
          <a:p>
            <a:endParaRPr lang="en-US"/>
          </a:p>
        </p:txBody>
      </p:sp>
      <p:sp>
        <p:nvSpPr>
          <p:cNvPr id="318" name="Rounded Rectangle 317"/>
          <p:cNvSpPr/>
          <p:nvPr/>
        </p:nvSpPr>
        <p:spPr>
          <a:xfrm>
            <a:off x="3238174" y="1429662"/>
            <a:ext cx="5601026" cy="3515032"/>
          </a:xfrm>
          <a:prstGeom prst="roundRect">
            <a:avLst>
              <a:gd name="adj" fmla="val 6761"/>
            </a:avLst>
          </a:prstGeom>
          <a:gradFill flip="none" rotWithShape="1">
            <a:gsLst>
              <a:gs pos="1000">
                <a:schemeClr val="tx1"/>
              </a:gs>
              <a:gs pos="9000">
                <a:schemeClr val="bg1">
                  <a:alpha val="75000"/>
                </a:schemeClr>
              </a:gs>
              <a:gs pos="50000">
                <a:schemeClr val="bg1">
                  <a:alpha val="89000"/>
                </a:schemeClr>
              </a:gs>
              <a:gs pos="88000">
                <a:schemeClr val="bg1">
                  <a:alpha val="81000"/>
                </a:schemeClr>
              </a:gs>
            </a:gsLst>
            <a:lin ang="2700000" scaled="1"/>
            <a:tileRect/>
          </a:gradFill>
          <a:ln w="15875">
            <a:solidFill>
              <a:schemeClr val="bg1">
                <a:lumMod val="50000"/>
                <a:lumOff val="50000"/>
              </a:schemeClr>
            </a:solidFill>
            <a:headEnd type="none" w="med" len="med"/>
            <a:tailEnd type="none" w="med" len="med"/>
          </a:ln>
          <a:effectLst>
            <a:reflection blurRad="6350" stA="52000" endA="300" endPos="35000" dir="5400000" sy="-100000" algn="bl" rotWithShape="0"/>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indent="-227197" algn="ctr" defTabSz="914099" fontAlgn="base">
              <a:lnSpc>
                <a:spcPct val="90000"/>
              </a:lnSpc>
              <a:spcBef>
                <a:spcPct val="0"/>
              </a:spcBef>
              <a:spcAft>
                <a:spcPct val="0"/>
              </a:spcAft>
              <a:buSzPct val="70000"/>
              <a:buBlip>
                <a:blip r:embed="rId4"/>
              </a:buBlip>
              <a:defRPr/>
            </a:pPr>
            <a:endParaRPr lang="en-US" altLang="zh-CN" sz="2400" dirty="0">
              <a:solidFill>
                <a:srgbClr val="FFFFFF"/>
              </a:solidFill>
              <a:effectLst>
                <a:outerShdw blurRad="38100" dist="38100" dir="2700000" algn="tl">
                  <a:srgbClr val="000000">
                    <a:alpha val="43137"/>
                  </a:srgbClr>
                </a:outerShdw>
              </a:effectLst>
              <a:latin typeface="Trebuchet MS" pitchFamily="34" charset="0"/>
            </a:endParaRPr>
          </a:p>
        </p:txBody>
      </p:sp>
      <p:sp>
        <p:nvSpPr>
          <p:cNvPr id="319" name="TextBox 318"/>
          <p:cNvSpPr txBox="1"/>
          <p:nvPr/>
        </p:nvSpPr>
        <p:spPr>
          <a:xfrm>
            <a:off x="5133272" y="6417905"/>
            <a:ext cx="428932" cy="246221"/>
          </a:xfrm>
          <a:prstGeom prst="rect">
            <a:avLst/>
          </a:prstGeom>
          <a:noFill/>
        </p:spPr>
        <p:style>
          <a:lnRef idx="0">
            <a:scrgbClr r="0" g="0" b="0"/>
          </a:lnRef>
          <a:fillRef idx="1002">
            <a:schemeClr val="lt1"/>
          </a:fillRef>
          <a:effectRef idx="0">
            <a:scrgbClr r="0" g="0" b="0"/>
          </a:effectRef>
          <a:fontRef idx="major"/>
        </p:style>
        <p:txBody>
          <a:bodyPr wrap="square" rtlCol="0">
            <a:spAutoFit/>
          </a:bodyPr>
          <a:lstStyle/>
          <a:p>
            <a:pPr algn="ctr"/>
            <a:r>
              <a:rPr lang="en-US" sz="1000" dirty="0">
                <a:gradFill>
                  <a:gsLst>
                    <a:gs pos="70000">
                      <a:schemeClr val="tx1"/>
                    </a:gs>
                    <a:gs pos="100000">
                      <a:schemeClr val="tx1"/>
                    </a:gs>
                  </a:gsLst>
                  <a:lin ang="2700000" scaled="0"/>
                </a:gradFill>
                <a:latin typeface="Segoe UI" pitchFamily="34" charset="0"/>
              </a:rPr>
              <a:t>SAP</a:t>
            </a:r>
          </a:p>
        </p:txBody>
      </p:sp>
      <p:sp>
        <p:nvSpPr>
          <p:cNvPr id="320" name="TextBox 319"/>
          <p:cNvSpPr txBox="1"/>
          <p:nvPr/>
        </p:nvSpPr>
        <p:spPr>
          <a:xfrm>
            <a:off x="5549009" y="6417905"/>
            <a:ext cx="697544" cy="246221"/>
          </a:xfrm>
          <a:prstGeom prst="rect">
            <a:avLst/>
          </a:prstGeom>
          <a:noFill/>
        </p:spPr>
        <p:style>
          <a:lnRef idx="0">
            <a:scrgbClr r="0" g="0" b="0"/>
          </a:lnRef>
          <a:fillRef idx="1002">
            <a:schemeClr val="lt1"/>
          </a:fillRef>
          <a:effectRef idx="0">
            <a:scrgbClr r="0" g="0" b="0"/>
          </a:effectRef>
          <a:fontRef idx="major"/>
        </p:style>
        <p:txBody>
          <a:bodyPr wrap="square" rtlCol="0">
            <a:spAutoFit/>
          </a:bodyPr>
          <a:lstStyle/>
          <a:p>
            <a:pPr algn="ctr" rtl="0"/>
            <a:r>
              <a:rPr lang="en-US" sz="1000" dirty="0">
                <a:gradFill>
                  <a:gsLst>
                    <a:gs pos="70000">
                      <a:schemeClr val="tx1"/>
                    </a:gs>
                    <a:gs pos="100000">
                      <a:schemeClr val="tx1"/>
                    </a:gs>
                  </a:gsLst>
                  <a:lin ang="2700000" scaled="0"/>
                </a:gradFill>
                <a:latin typeface="Segoe UI" pitchFamily="34" charset="0"/>
              </a:rPr>
              <a:t>ORA</a:t>
            </a:r>
            <a:r>
              <a:rPr lang="en-US" sz="1000" dirty="0" smtClean="0">
                <a:gradFill>
                  <a:gsLst>
                    <a:gs pos="70000">
                      <a:schemeClr val="tx1"/>
                    </a:gs>
                    <a:gs pos="100000">
                      <a:schemeClr val="tx1"/>
                    </a:gs>
                  </a:gsLst>
                  <a:lin ang="2700000" scaled="0"/>
                </a:gradFill>
                <a:latin typeface="Segoe UI" pitchFamily="34" charset="0"/>
              </a:rPr>
              <a:t>CL</a:t>
            </a:r>
            <a:r>
              <a:rPr lang="en-US" sz="1000" dirty="0">
                <a:gradFill>
                  <a:gsLst>
                    <a:gs pos="70000">
                      <a:schemeClr val="tx1"/>
                    </a:gs>
                    <a:gs pos="100000">
                      <a:schemeClr val="tx1"/>
                    </a:gs>
                  </a:gsLst>
                  <a:lin ang="2700000" scaled="0"/>
                </a:gradFill>
                <a:latin typeface="Segoe UI" pitchFamily="34" charset="0"/>
              </a:rPr>
              <a:t>E</a:t>
            </a:r>
          </a:p>
        </p:txBody>
      </p:sp>
      <p:sp>
        <p:nvSpPr>
          <p:cNvPr id="321" name="TextBox 320"/>
          <p:cNvSpPr txBox="1"/>
          <p:nvPr/>
        </p:nvSpPr>
        <p:spPr>
          <a:xfrm>
            <a:off x="6122157" y="6417905"/>
            <a:ext cx="693505" cy="246221"/>
          </a:xfrm>
          <a:prstGeom prst="rect">
            <a:avLst/>
          </a:prstGeom>
          <a:noFill/>
        </p:spPr>
        <p:style>
          <a:lnRef idx="0">
            <a:scrgbClr r="0" g="0" b="0"/>
          </a:lnRef>
          <a:fillRef idx="1002">
            <a:schemeClr val="lt1"/>
          </a:fillRef>
          <a:effectRef idx="0">
            <a:scrgbClr r="0" g="0" b="0"/>
          </a:effectRef>
          <a:fontRef idx="major"/>
        </p:style>
        <p:txBody>
          <a:bodyPr wrap="square" rtlCol="0">
            <a:spAutoFit/>
          </a:bodyPr>
          <a:lstStyle/>
          <a:p>
            <a:pPr algn="ctr"/>
            <a:r>
              <a:rPr lang="en-US" sz="1000" dirty="0">
                <a:gradFill>
                  <a:gsLst>
                    <a:gs pos="70000">
                      <a:schemeClr val="tx1"/>
                    </a:gs>
                    <a:gs pos="100000">
                      <a:schemeClr val="tx1"/>
                    </a:gs>
                  </a:gsLst>
                  <a:lin ang="2700000" scaled="0"/>
                </a:gradFill>
                <a:latin typeface="Segoe UI" pitchFamily="34" charset="0"/>
              </a:rPr>
              <a:t>Siebel</a:t>
            </a:r>
          </a:p>
        </p:txBody>
      </p:sp>
      <p:sp>
        <p:nvSpPr>
          <p:cNvPr id="322" name="TextBox 321"/>
          <p:cNvSpPr txBox="1"/>
          <p:nvPr/>
        </p:nvSpPr>
        <p:spPr>
          <a:xfrm>
            <a:off x="4388951" y="5911684"/>
            <a:ext cx="442292" cy="246221"/>
          </a:xfrm>
          <a:prstGeom prst="rect">
            <a:avLst/>
          </a:prstGeom>
          <a:noFill/>
        </p:spPr>
        <p:style>
          <a:lnRef idx="0">
            <a:scrgbClr r="0" g="0" b="0"/>
          </a:lnRef>
          <a:fillRef idx="1002">
            <a:schemeClr val="lt1"/>
          </a:fillRef>
          <a:effectRef idx="0">
            <a:scrgbClr r="0" g="0" b="0"/>
          </a:effectRef>
          <a:fontRef idx="major"/>
        </p:style>
        <p:txBody>
          <a:bodyPr wrap="square" rtlCol="0">
            <a:spAutoFit/>
          </a:bodyPr>
          <a:lstStyle/>
          <a:p>
            <a:r>
              <a:rPr lang="en-US" sz="1000" dirty="0" smtClean="0">
                <a:gradFill>
                  <a:gsLst>
                    <a:gs pos="70000">
                      <a:schemeClr val="tx1"/>
                    </a:gs>
                    <a:gs pos="100000">
                      <a:schemeClr val="tx1"/>
                    </a:gs>
                  </a:gsLst>
                  <a:lin ang="2700000" scaled="0"/>
                </a:gradFill>
                <a:latin typeface="Segoe UI" pitchFamily="34" charset="0"/>
              </a:rPr>
              <a:t>SQL</a:t>
            </a:r>
            <a:endParaRPr lang="en-US" sz="1000" dirty="0">
              <a:gradFill>
                <a:gsLst>
                  <a:gs pos="70000">
                    <a:schemeClr val="tx1"/>
                  </a:gs>
                  <a:gs pos="100000">
                    <a:schemeClr val="tx1"/>
                  </a:gs>
                </a:gsLst>
                <a:lin ang="2700000" scaled="0"/>
              </a:gradFill>
              <a:latin typeface="Segoe UI" pitchFamily="34" charset="0"/>
            </a:endParaRPr>
          </a:p>
        </p:txBody>
      </p:sp>
      <p:sp>
        <p:nvSpPr>
          <p:cNvPr id="323" name="TextBox 322"/>
          <p:cNvSpPr txBox="1"/>
          <p:nvPr/>
        </p:nvSpPr>
        <p:spPr>
          <a:xfrm>
            <a:off x="6665312" y="5814856"/>
            <a:ext cx="918795" cy="401232"/>
          </a:xfrm>
          <a:prstGeom prst="rect">
            <a:avLst/>
          </a:prstGeom>
          <a:noFill/>
        </p:spPr>
        <p:style>
          <a:lnRef idx="0">
            <a:scrgbClr r="0" g="0" b="0"/>
          </a:lnRef>
          <a:fillRef idx="1002">
            <a:schemeClr val="lt1"/>
          </a:fillRef>
          <a:effectRef idx="0">
            <a:scrgbClr r="0" g="0" b="0"/>
          </a:effectRef>
          <a:fontRef idx="major"/>
        </p:style>
        <p:txBody>
          <a:bodyPr wrap="square" rtlCol="0">
            <a:spAutoFit/>
          </a:bodyPr>
          <a:lstStyle/>
          <a:p>
            <a:pPr algn="ctr"/>
            <a:r>
              <a:rPr lang="en-US" sz="1000" dirty="0">
                <a:gradFill>
                  <a:gsLst>
                    <a:gs pos="70000">
                      <a:schemeClr val="tx1"/>
                    </a:gs>
                    <a:gs pos="100000">
                      <a:schemeClr val="tx1"/>
                    </a:gs>
                  </a:gsLst>
                  <a:lin ang="2700000" scaled="0"/>
                </a:gradFill>
                <a:latin typeface="Segoe UI" pitchFamily="34" charset="0"/>
              </a:rPr>
              <a:t>Custom .NET assembly</a:t>
            </a:r>
          </a:p>
        </p:txBody>
      </p:sp>
      <p:pic>
        <p:nvPicPr>
          <p:cNvPr id="324" name="Rectangle 125"/>
          <p:cNvPicPr>
            <a:picLocks noChangeAspect="1"/>
          </p:cNvPicPr>
          <p:nvPr/>
        </p:nvPicPr>
        <p:blipFill>
          <a:blip r:embed="rId5" cstate="print"/>
          <a:stretch>
            <a:fillRect/>
          </a:stretch>
        </p:blipFill>
        <p:spPr>
          <a:xfrm>
            <a:off x="4440516" y="5526578"/>
            <a:ext cx="339163" cy="341968"/>
          </a:xfrm>
          <a:prstGeom prst="rect">
            <a:avLst/>
          </a:prstGeom>
          <a:noFill/>
          <a:ln>
            <a:noFill/>
          </a:ln>
        </p:spPr>
        <p:style>
          <a:lnRef idx="0">
            <a:scrgbClr r="0" g="0" b="0"/>
          </a:lnRef>
          <a:fillRef idx="1002">
            <a:schemeClr val="lt1"/>
          </a:fillRef>
          <a:effectRef idx="0">
            <a:scrgbClr r="0" g="0" b="0"/>
          </a:effectRef>
          <a:fontRef idx="major"/>
        </p:style>
      </p:pic>
      <p:pic>
        <p:nvPicPr>
          <p:cNvPr id="325" name="Rectangle 125"/>
          <p:cNvPicPr>
            <a:picLocks noChangeAspect="1"/>
          </p:cNvPicPr>
          <p:nvPr/>
        </p:nvPicPr>
        <p:blipFill>
          <a:blip r:embed="rId5" cstate="print"/>
          <a:stretch>
            <a:fillRect/>
          </a:stretch>
        </p:blipFill>
        <p:spPr>
          <a:xfrm>
            <a:off x="6955128" y="5508980"/>
            <a:ext cx="339163" cy="341968"/>
          </a:xfrm>
          <a:prstGeom prst="rect">
            <a:avLst/>
          </a:prstGeom>
          <a:noFill/>
          <a:ln>
            <a:noFill/>
          </a:ln>
        </p:spPr>
        <p:style>
          <a:lnRef idx="0">
            <a:scrgbClr r="0" g="0" b="0"/>
          </a:lnRef>
          <a:fillRef idx="1002">
            <a:schemeClr val="lt1"/>
          </a:fillRef>
          <a:effectRef idx="0">
            <a:scrgbClr r="0" g="0" b="0"/>
          </a:effectRef>
          <a:fontRef idx="major"/>
        </p:style>
      </p:pic>
      <p:pic>
        <p:nvPicPr>
          <p:cNvPr id="326" name="Rectangle 125"/>
          <p:cNvPicPr>
            <a:picLocks noChangeAspect="1"/>
          </p:cNvPicPr>
          <p:nvPr/>
        </p:nvPicPr>
        <p:blipFill>
          <a:blip r:embed="rId5" cstate="print"/>
          <a:stretch>
            <a:fillRect/>
          </a:stretch>
        </p:blipFill>
        <p:spPr>
          <a:xfrm>
            <a:off x="8123519" y="5500181"/>
            <a:ext cx="339163" cy="341968"/>
          </a:xfrm>
          <a:prstGeom prst="rect">
            <a:avLst/>
          </a:prstGeom>
          <a:noFill/>
          <a:ln>
            <a:noFill/>
          </a:ln>
        </p:spPr>
        <p:style>
          <a:lnRef idx="0">
            <a:scrgbClr r="0" g="0" b="0"/>
          </a:lnRef>
          <a:fillRef idx="1002">
            <a:schemeClr val="lt1"/>
          </a:fillRef>
          <a:effectRef idx="0">
            <a:scrgbClr r="0" g="0" b="0"/>
          </a:effectRef>
          <a:fontRef idx="major"/>
        </p:style>
      </p:pic>
      <p:sp>
        <p:nvSpPr>
          <p:cNvPr id="327" name="TextBox 326"/>
          <p:cNvSpPr txBox="1"/>
          <p:nvPr/>
        </p:nvSpPr>
        <p:spPr>
          <a:xfrm>
            <a:off x="4148664" y="4305958"/>
            <a:ext cx="922867" cy="430887"/>
          </a:xfrm>
          <a:prstGeom prst="rect">
            <a:avLst/>
          </a:prstGeom>
          <a:noFill/>
        </p:spPr>
        <p:style>
          <a:lnRef idx="0">
            <a:scrgbClr r="0" g="0" b="0"/>
          </a:lnRef>
          <a:fillRef idx="1002">
            <a:schemeClr val="lt1"/>
          </a:fillRef>
          <a:effectRef idx="0">
            <a:scrgbClr r="0" g="0" b="0"/>
          </a:effectRef>
          <a:fontRef idx="major"/>
        </p:style>
        <p:txBody>
          <a:bodyPr wrap="square" rtlCol="0">
            <a:spAutoFit/>
          </a:bodyPr>
          <a:lstStyle/>
          <a:p>
            <a:pPr algn="ctr"/>
            <a:r>
              <a:rPr lang="en-US" sz="1050" b="1" dirty="0" smtClean="0">
                <a:gradFill>
                  <a:gsLst>
                    <a:gs pos="0">
                      <a:schemeClr val="tx1"/>
                    </a:gs>
                    <a:gs pos="100000">
                      <a:schemeClr val="tx1"/>
                    </a:gs>
                  </a:gsLst>
                  <a:lin ang="5400000" scaled="0"/>
                </a:gradFill>
                <a:effectLst>
                  <a:outerShdw blurRad="50800" dist="38100" dir="5400000" algn="ctr" rotWithShape="0">
                    <a:srgbClr val="000000">
                      <a:alpha val="47000"/>
                    </a:srgbClr>
                  </a:outerShdw>
                </a:effectLst>
                <a:latin typeface="Segoe UI" pitchFamily="34" charset="0"/>
              </a:rPr>
              <a:t>DB</a:t>
            </a:r>
          </a:p>
          <a:p>
            <a:pPr algn="ctr"/>
            <a:r>
              <a:rPr lang="en-US" sz="1050" b="1" dirty="0" smtClean="0">
                <a:gradFill>
                  <a:gsLst>
                    <a:gs pos="0">
                      <a:schemeClr val="tx1"/>
                    </a:gs>
                    <a:gs pos="100000">
                      <a:schemeClr val="tx1"/>
                    </a:gs>
                  </a:gsLst>
                  <a:lin ang="5400000" scaled="0"/>
                </a:gradFill>
                <a:effectLst>
                  <a:outerShdw blurRad="50800" dist="38100" dir="5400000" algn="ctr" rotWithShape="0">
                    <a:srgbClr val="000000">
                      <a:alpha val="47000"/>
                    </a:srgbClr>
                  </a:outerShdw>
                </a:effectLst>
                <a:latin typeface="Segoe UI" pitchFamily="34" charset="0"/>
              </a:rPr>
              <a:t>Connector</a:t>
            </a:r>
            <a:endParaRPr lang="en-US" sz="1600" b="1" kern="1200" dirty="0">
              <a:gradFill>
                <a:gsLst>
                  <a:gs pos="0">
                    <a:schemeClr val="tx1"/>
                  </a:gs>
                  <a:gs pos="100000">
                    <a:schemeClr val="tx1"/>
                  </a:gs>
                </a:gsLst>
                <a:lin ang="5400000" scaled="0"/>
              </a:gradFill>
              <a:ea typeface="+mj-ea"/>
              <a:cs typeface="+mj-cs"/>
            </a:endParaRPr>
          </a:p>
        </p:txBody>
      </p:sp>
      <p:sp>
        <p:nvSpPr>
          <p:cNvPr id="328" name="TextBox 327"/>
          <p:cNvSpPr txBox="1"/>
          <p:nvPr/>
        </p:nvSpPr>
        <p:spPr>
          <a:xfrm>
            <a:off x="5318232" y="4305958"/>
            <a:ext cx="1092200" cy="430887"/>
          </a:xfrm>
          <a:prstGeom prst="rect">
            <a:avLst/>
          </a:prstGeom>
          <a:noFill/>
        </p:spPr>
        <p:style>
          <a:lnRef idx="0">
            <a:scrgbClr r="0" g="0" b="0"/>
          </a:lnRef>
          <a:fillRef idx="1002">
            <a:schemeClr val="lt1"/>
          </a:fillRef>
          <a:effectRef idx="0">
            <a:scrgbClr r="0" g="0" b="0"/>
          </a:effectRef>
          <a:fontRef idx="major"/>
        </p:style>
        <p:txBody>
          <a:bodyPr wrap="square" rtlCol="0">
            <a:spAutoFit/>
          </a:bodyPr>
          <a:lstStyle/>
          <a:p>
            <a:pPr algn="ctr"/>
            <a:r>
              <a:rPr lang="en-US" sz="1050" b="1" dirty="0" smtClean="0">
                <a:gradFill>
                  <a:gsLst>
                    <a:gs pos="0">
                      <a:schemeClr val="tx1"/>
                    </a:gs>
                    <a:gs pos="100000">
                      <a:schemeClr val="tx1"/>
                    </a:gs>
                  </a:gsLst>
                  <a:lin ang="5400000" scaled="0"/>
                </a:gradFill>
                <a:effectLst>
                  <a:outerShdw blurRad="50800" dist="38100" dir="5400000" algn="ctr" rotWithShape="0">
                    <a:srgbClr val="000000">
                      <a:alpha val="47000"/>
                    </a:srgbClr>
                  </a:outerShdw>
                </a:effectLst>
                <a:latin typeface="Segoe UI" pitchFamily="34" charset="0"/>
              </a:rPr>
              <a:t>WCF/WS</a:t>
            </a:r>
          </a:p>
          <a:p>
            <a:pPr algn="ctr"/>
            <a:r>
              <a:rPr lang="en-US" sz="1050" b="1" dirty="0" smtClean="0">
                <a:gradFill>
                  <a:gsLst>
                    <a:gs pos="0">
                      <a:schemeClr val="tx1"/>
                    </a:gs>
                    <a:gs pos="100000">
                      <a:schemeClr val="tx1"/>
                    </a:gs>
                  </a:gsLst>
                  <a:lin ang="5400000" scaled="0"/>
                </a:gradFill>
                <a:effectLst>
                  <a:outerShdw blurRad="50800" dist="38100" dir="5400000" algn="ctr" rotWithShape="0">
                    <a:srgbClr val="000000">
                      <a:alpha val="47000"/>
                    </a:srgbClr>
                  </a:outerShdw>
                </a:effectLst>
                <a:latin typeface="Segoe UI" pitchFamily="34" charset="0"/>
              </a:rPr>
              <a:t>Connector</a:t>
            </a:r>
            <a:endParaRPr lang="en-US" sz="2000" b="1" kern="1200" dirty="0">
              <a:gradFill>
                <a:gsLst>
                  <a:gs pos="0">
                    <a:schemeClr val="tx1"/>
                  </a:gs>
                  <a:gs pos="100000">
                    <a:schemeClr val="tx1"/>
                  </a:gs>
                </a:gsLst>
                <a:lin ang="5400000" scaled="0"/>
              </a:gradFill>
              <a:ea typeface="+mj-ea"/>
              <a:cs typeface="+mj-cs"/>
            </a:endParaRPr>
          </a:p>
        </p:txBody>
      </p:sp>
      <p:sp>
        <p:nvSpPr>
          <p:cNvPr id="329" name="TextBox 328"/>
          <p:cNvSpPr txBox="1"/>
          <p:nvPr/>
        </p:nvSpPr>
        <p:spPr>
          <a:xfrm>
            <a:off x="6656992" y="4305958"/>
            <a:ext cx="935434" cy="577081"/>
          </a:xfrm>
          <a:prstGeom prst="rect">
            <a:avLst/>
          </a:prstGeom>
          <a:noFill/>
        </p:spPr>
        <p:style>
          <a:lnRef idx="0">
            <a:scrgbClr r="0" g="0" b="0"/>
          </a:lnRef>
          <a:fillRef idx="1002">
            <a:schemeClr val="lt1"/>
          </a:fillRef>
          <a:effectRef idx="0">
            <a:scrgbClr r="0" g="0" b="0"/>
          </a:effectRef>
          <a:fontRef idx="major"/>
        </p:style>
        <p:txBody>
          <a:bodyPr wrap="square" rtlCol="0">
            <a:spAutoFit/>
          </a:bodyPr>
          <a:lstStyle/>
          <a:p>
            <a:pPr algn="ctr"/>
            <a:r>
              <a:rPr lang="en-US" sz="1050" b="1" dirty="0" smtClean="0">
                <a:gradFill>
                  <a:gsLst>
                    <a:gs pos="0">
                      <a:schemeClr val="tx1"/>
                    </a:gs>
                    <a:gs pos="100000">
                      <a:schemeClr val="tx1"/>
                    </a:gs>
                  </a:gsLst>
                  <a:lin ang="5400000" scaled="0"/>
                </a:gradFill>
                <a:effectLst>
                  <a:outerShdw blurRad="50800" dist="38100" dir="5400000" algn="ctr" rotWithShape="0">
                    <a:srgbClr val="000000">
                      <a:alpha val="47000"/>
                    </a:srgbClr>
                  </a:outerShdw>
                </a:effectLst>
                <a:latin typeface="Segoe UI" pitchFamily="34" charset="0"/>
              </a:rPr>
              <a:t>.NET Assembly</a:t>
            </a:r>
          </a:p>
          <a:p>
            <a:pPr algn="ctr"/>
            <a:r>
              <a:rPr lang="en-US" sz="1050" b="1" dirty="0" smtClean="0">
                <a:gradFill>
                  <a:gsLst>
                    <a:gs pos="0">
                      <a:schemeClr val="tx1"/>
                    </a:gs>
                    <a:gs pos="100000">
                      <a:schemeClr val="tx1"/>
                    </a:gs>
                  </a:gsLst>
                  <a:lin ang="5400000" scaled="0"/>
                </a:gradFill>
                <a:effectLst>
                  <a:outerShdw blurRad="50800" dist="38100" dir="5400000" algn="ctr" rotWithShape="0">
                    <a:srgbClr val="000000">
                      <a:alpha val="47000"/>
                    </a:srgbClr>
                  </a:outerShdw>
                </a:effectLst>
                <a:latin typeface="Segoe UI" pitchFamily="34" charset="0"/>
              </a:rPr>
              <a:t>Connector</a:t>
            </a:r>
            <a:endParaRPr lang="en-US" sz="2000" b="1" kern="1200" dirty="0">
              <a:gradFill>
                <a:gsLst>
                  <a:gs pos="0">
                    <a:schemeClr val="tx1"/>
                  </a:gs>
                  <a:gs pos="100000">
                    <a:schemeClr val="tx1"/>
                  </a:gs>
                </a:gsLst>
                <a:lin ang="5400000" scaled="0"/>
              </a:gradFill>
              <a:ea typeface="+mj-ea"/>
              <a:cs typeface="+mj-cs"/>
            </a:endParaRPr>
          </a:p>
        </p:txBody>
      </p:sp>
      <p:grpSp>
        <p:nvGrpSpPr>
          <p:cNvPr id="3" name="Group 102"/>
          <p:cNvGrpSpPr/>
          <p:nvPr/>
        </p:nvGrpSpPr>
        <p:grpSpPr>
          <a:xfrm>
            <a:off x="7942520" y="3633954"/>
            <a:ext cx="701161" cy="667018"/>
            <a:chOff x="7907557" y="3552720"/>
            <a:chExt cx="701161" cy="667018"/>
          </a:xfrm>
        </p:grpSpPr>
        <p:sp>
          <p:nvSpPr>
            <p:cNvPr id="331" name="Rounded Rectangle 330"/>
            <p:cNvSpPr/>
            <p:nvPr/>
          </p:nvSpPr>
          <p:spPr bwMode="auto">
            <a:xfrm>
              <a:off x="7907557" y="3552720"/>
              <a:ext cx="701161" cy="667018"/>
            </a:xfrm>
            <a:prstGeom prst="roundRect">
              <a:avLst>
                <a:gd name="adj" fmla="val 13667"/>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pic>
          <p:nvPicPr>
            <p:cNvPr id="332" name="Picture 11" descr="C:\Documents and Settings\michelleo\Desktop\MS Icons from DVD\developer Tools toolbox.png"/>
            <p:cNvPicPr>
              <a:picLocks noChangeAspect="1" noChangeArrowheads="1"/>
            </p:cNvPicPr>
            <p:nvPr/>
          </p:nvPicPr>
          <p:blipFill>
            <a:blip r:embed="rId6"/>
            <a:stretch>
              <a:fillRect/>
            </a:stretch>
          </p:blipFill>
          <p:spPr bwMode="auto">
            <a:xfrm>
              <a:off x="8097132" y="3643913"/>
              <a:ext cx="322011" cy="484632"/>
            </a:xfrm>
            <a:prstGeom prst="rect">
              <a:avLst/>
            </a:prstGeom>
            <a:noFill/>
          </p:spPr>
        </p:pic>
      </p:grpSp>
      <p:grpSp>
        <p:nvGrpSpPr>
          <p:cNvPr id="4" name="Group 98"/>
          <p:cNvGrpSpPr/>
          <p:nvPr/>
        </p:nvGrpSpPr>
        <p:grpSpPr>
          <a:xfrm>
            <a:off x="6774129" y="3633954"/>
            <a:ext cx="701161" cy="667018"/>
            <a:chOff x="6614381" y="3569098"/>
            <a:chExt cx="701161" cy="667018"/>
          </a:xfrm>
        </p:grpSpPr>
        <p:sp>
          <p:nvSpPr>
            <p:cNvPr id="334" name="Rounded Rectangle 333"/>
            <p:cNvSpPr/>
            <p:nvPr/>
          </p:nvSpPr>
          <p:spPr bwMode="auto">
            <a:xfrm>
              <a:off x="6614381" y="3569098"/>
              <a:ext cx="701161" cy="667018"/>
            </a:xfrm>
            <a:prstGeom prst="roundRect">
              <a:avLst>
                <a:gd name="adj" fmla="val 13667"/>
              </a:avLst>
            </a:prstGeom>
            <a:gradFill>
              <a:gsLst>
                <a:gs pos="0">
                  <a:schemeClr val="accent1"/>
                </a:gs>
                <a:gs pos="32000">
                  <a:schemeClr val="accent1"/>
                </a:gs>
                <a:gs pos="100000">
                  <a:schemeClr val="accent1"/>
                </a:gs>
              </a:gsLst>
              <a:lin ang="5400000" scaled="0"/>
            </a:gradFill>
            <a:ln w="12700">
              <a:gradFill>
                <a:gsLst>
                  <a:gs pos="0">
                    <a:schemeClr val="tx1">
                      <a:alpha val="0"/>
                    </a:schemeClr>
                  </a:gs>
                  <a:gs pos="32000">
                    <a:schemeClr val="tx1">
                      <a:alpha val="25000"/>
                    </a:schemeClr>
                  </a:gs>
                  <a:gs pos="100000">
                    <a:schemeClr val="accent2"/>
                  </a:gs>
                </a:gsLst>
                <a:lin ang="5400000" scaled="0"/>
              </a:gradFill>
            </a:ln>
            <a:effectLst>
              <a:outerShdw blurRad="50800" dist="38100" dir="13500000" algn="br" rotWithShape="0">
                <a:prstClr val="black">
                  <a:alpha val="40000"/>
                </a:prstClr>
              </a:outerShdw>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vert="horz" wrap="square" lIns="91436" tIns="45718" rIns="91436" bIns="45718" numCol="1" rtlCol="0" anchor="ctr" anchorCtr="0" compatLnSpc="1">
              <a:prstTxWarp prst="textNoShape">
                <a:avLst/>
              </a:prstTxWarp>
            </a:bodyPr>
            <a:lstStyle/>
            <a:p>
              <a:pPr algn="ctr" defTabSz="914099"/>
              <a:endParaRPr lang="en-US" sz="1400" dirty="0" smtClean="0">
                <a:gradFill>
                  <a:gsLst>
                    <a:gs pos="0">
                      <a:srgbClr val="FFFFFF"/>
                    </a:gs>
                    <a:gs pos="100000">
                      <a:srgbClr val="FFFFFF"/>
                    </a:gs>
                  </a:gsLst>
                  <a:lin ang="5400000" scaled="0"/>
                </a:gradFill>
              </a:endParaRPr>
            </a:p>
          </p:txBody>
        </p:sp>
        <p:pic>
          <p:nvPicPr>
            <p:cNvPr id="335" name="Picture 8" descr="C:\Documents and Settings\michelleo\Desktop\Generic Application.png"/>
            <p:cNvPicPr>
              <a:picLocks noChangeAspect="1" noChangeArrowheads="1"/>
            </p:cNvPicPr>
            <p:nvPr/>
          </p:nvPicPr>
          <p:blipFill>
            <a:blip r:embed="rId7"/>
            <a:stretch>
              <a:fillRect/>
            </a:stretch>
          </p:blipFill>
          <p:spPr bwMode="auto">
            <a:xfrm>
              <a:off x="6799979" y="3659987"/>
              <a:ext cx="329964" cy="485241"/>
            </a:xfrm>
            <a:prstGeom prst="rect">
              <a:avLst/>
            </a:prstGeom>
            <a:noFill/>
          </p:spPr>
        </p:pic>
      </p:grpSp>
      <p:grpSp>
        <p:nvGrpSpPr>
          <p:cNvPr id="5" name="Group 103"/>
          <p:cNvGrpSpPr/>
          <p:nvPr/>
        </p:nvGrpSpPr>
        <p:grpSpPr>
          <a:xfrm>
            <a:off x="5513752" y="3633954"/>
            <a:ext cx="701161" cy="667018"/>
            <a:chOff x="5452258" y="3569098"/>
            <a:chExt cx="701161" cy="667018"/>
          </a:xfrm>
        </p:grpSpPr>
        <p:sp>
          <p:nvSpPr>
            <p:cNvPr id="337" name="Rounded Rectangle 336"/>
            <p:cNvSpPr/>
            <p:nvPr/>
          </p:nvSpPr>
          <p:spPr bwMode="auto">
            <a:xfrm>
              <a:off x="5452258" y="3569098"/>
              <a:ext cx="701161" cy="667018"/>
            </a:xfrm>
            <a:prstGeom prst="roundRect">
              <a:avLst>
                <a:gd name="adj" fmla="val 13667"/>
              </a:avLst>
            </a:prstGeom>
            <a:gradFill>
              <a:gsLst>
                <a:gs pos="0">
                  <a:schemeClr val="accent1"/>
                </a:gs>
                <a:gs pos="32000">
                  <a:schemeClr val="accent1"/>
                </a:gs>
                <a:gs pos="100000">
                  <a:schemeClr val="accent1"/>
                </a:gs>
              </a:gsLst>
              <a:lin ang="5400000" scaled="0"/>
            </a:gradFill>
            <a:ln w="12700">
              <a:gradFill>
                <a:gsLst>
                  <a:gs pos="0">
                    <a:schemeClr val="tx1">
                      <a:alpha val="0"/>
                    </a:schemeClr>
                  </a:gs>
                  <a:gs pos="32000">
                    <a:schemeClr val="tx1">
                      <a:alpha val="25000"/>
                    </a:schemeClr>
                  </a:gs>
                  <a:gs pos="100000">
                    <a:schemeClr val="accent2"/>
                  </a:gs>
                </a:gsLst>
                <a:lin ang="5400000" scaled="0"/>
              </a:gradFill>
            </a:ln>
            <a:effectLst>
              <a:outerShdw blurRad="50800" dist="38100" dir="13500000" algn="br" rotWithShape="0">
                <a:prstClr val="black">
                  <a:alpha val="40000"/>
                </a:prstClr>
              </a:outerShdw>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vert="horz" wrap="square" lIns="91436" tIns="45718" rIns="91436" bIns="45718" numCol="1" rtlCol="0" anchor="ctr" anchorCtr="0" compatLnSpc="1">
              <a:prstTxWarp prst="textNoShape">
                <a:avLst/>
              </a:prstTxWarp>
            </a:bodyPr>
            <a:lstStyle/>
            <a:p>
              <a:pPr algn="ctr" defTabSz="914099"/>
              <a:endParaRPr lang="en-US" sz="1400" dirty="0" smtClean="0">
                <a:gradFill>
                  <a:gsLst>
                    <a:gs pos="0">
                      <a:srgbClr val="FFFFFF"/>
                    </a:gs>
                    <a:gs pos="100000">
                      <a:srgbClr val="FFFFFF"/>
                    </a:gs>
                  </a:gsLst>
                  <a:lin ang="5400000" scaled="0"/>
                </a:gradFill>
              </a:endParaRPr>
            </a:p>
          </p:txBody>
        </p:sp>
        <p:pic>
          <p:nvPicPr>
            <p:cNvPr id="338" name="Picture 10" descr="C:\Documents and Settings\michelleo\Desktop\XML Web Service.png"/>
            <p:cNvPicPr>
              <a:picLocks noChangeAspect="1" noChangeArrowheads="1"/>
            </p:cNvPicPr>
            <p:nvPr/>
          </p:nvPicPr>
          <p:blipFill>
            <a:blip r:embed="rId8"/>
            <a:stretch>
              <a:fillRect/>
            </a:stretch>
          </p:blipFill>
          <p:spPr bwMode="auto">
            <a:xfrm>
              <a:off x="5620931" y="3684319"/>
              <a:ext cx="363814" cy="436577"/>
            </a:xfrm>
            <a:prstGeom prst="rect">
              <a:avLst/>
            </a:prstGeom>
            <a:noFill/>
          </p:spPr>
        </p:pic>
      </p:grpSp>
      <p:grpSp>
        <p:nvGrpSpPr>
          <p:cNvPr id="6" name="Group 104"/>
          <p:cNvGrpSpPr/>
          <p:nvPr/>
        </p:nvGrpSpPr>
        <p:grpSpPr>
          <a:xfrm>
            <a:off x="4259517" y="3633955"/>
            <a:ext cx="701161" cy="667017"/>
            <a:chOff x="4299290" y="3548829"/>
            <a:chExt cx="701161" cy="667017"/>
          </a:xfrm>
        </p:grpSpPr>
        <p:sp>
          <p:nvSpPr>
            <p:cNvPr id="340" name="Rounded Rectangle 339"/>
            <p:cNvSpPr/>
            <p:nvPr/>
          </p:nvSpPr>
          <p:spPr bwMode="auto">
            <a:xfrm>
              <a:off x="4299290" y="3548829"/>
              <a:ext cx="701161" cy="667017"/>
            </a:xfrm>
            <a:prstGeom prst="roundRect">
              <a:avLst>
                <a:gd name="adj" fmla="val 13667"/>
              </a:avLst>
            </a:prstGeom>
            <a:gradFill>
              <a:gsLst>
                <a:gs pos="0">
                  <a:schemeClr val="accent1"/>
                </a:gs>
                <a:gs pos="32000">
                  <a:schemeClr val="accent1"/>
                </a:gs>
                <a:gs pos="100000">
                  <a:schemeClr val="accent1"/>
                </a:gs>
              </a:gsLst>
              <a:lin ang="5400000" scaled="0"/>
            </a:gradFill>
            <a:ln w="12700">
              <a:gradFill>
                <a:gsLst>
                  <a:gs pos="0">
                    <a:schemeClr val="tx1">
                      <a:alpha val="0"/>
                    </a:schemeClr>
                  </a:gs>
                  <a:gs pos="32000">
                    <a:schemeClr val="tx1">
                      <a:alpha val="25000"/>
                    </a:schemeClr>
                  </a:gs>
                  <a:gs pos="100000">
                    <a:schemeClr val="accent2"/>
                  </a:gs>
                </a:gsLst>
                <a:lin ang="5400000" scaled="0"/>
              </a:gradFill>
            </a:ln>
            <a:effectLst>
              <a:outerShdw blurRad="50800" dist="38100" dir="13500000" algn="br" rotWithShape="0">
                <a:prstClr val="black">
                  <a:alpha val="40000"/>
                </a:prstClr>
              </a:outerShdw>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vert="horz" wrap="square" lIns="91436" tIns="45718" rIns="91436" bIns="45718" numCol="1" rtlCol="0" anchor="ctr" anchorCtr="0" compatLnSpc="1">
              <a:prstTxWarp prst="textNoShape">
                <a:avLst/>
              </a:prstTxWarp>
            </a:bodyPr>
            <a:lstStyle/>
            <a:p>
              <a:pPr algn="ctr" defTabSz="914099"/>
              <a:endParaRPr lang="en-US" sz="1400" dirty="0" smtClean="0">
                <a:gradFill>
                  <a:gsLst>
                    <a:gs pos="0">
                      <a:srgbClr val="FFFFFF"/>
                    </a:gs>
                    <a:gs pos="100000">
                      <a:srgbClr val="FFFFFF"/>
                    </a:gs>
                  </a:gsLst>
                  <a:lin ang="5400000" scaled="0"/>
                </a:gradFill>
              </a:endParaRPr>
            </a:p>
          </p:txBody>
        </p:sp>
        <p:pic>
          <p:nvPicPr>
            <p:cNvPr id="341" name="Picture 9" descr="C:\Documents and Settings\michelleo\Desktop\Database blue.png"/>
            <p:cNvPicPr>
              <a:picLocks noChangeAspect="1" noChangeArrowheads="1"/>
            </p:cNvPicPr>
            <p:nvPr/>
          </p:nvPicPr>
          <p:blipFill>
            <a:blip r:embed="rId9"/>
            <a:stretch>
              <a:fillRect/>
            </a:stretch>
          </p:blipFill>
          <p:spPr bwMode="auto">
            <a:xfrm>
              <a:off x="4498104" y="3699481"/>
              <a:ext cx="303533" cy="365712"/>
            </a:xfrm>
            <a:prstGeom prst="rect">
              <a:avLst/>
            </a:prstGeom>
            <a:noFill/>
          </p:spPr>
        </p:pic>
      </p:grpSp>
      <p:sp>
        <p:nvSpPr>
          <p:cNvPr id="342" name="TextBox 341"/>
          <p:cNvSpPr txBox="1"/>
          <p:nvPr/>
        </p:nvSpPr>
        <p:spPr>
          <a:xfrm>
            <a:off x="7823200" y="4305958"/>
            <a:ext cx="939801" cy="430887"/>
          </a:xfrm>
          <a:prstGeom prst="rect">
            <a:avLst/>
          </a:prstGeom>
          <a:noFill/>
        </p:spPr>
        <p:style>
          <a:lnRef idx="0">
            <a:scrgbClr r="0" g="0" b="0"/>
          </a:lnRef>
          <a:fillRef idx="1002">
            <a:schemeClr val="lt1"/>
          </a:fillRef>
          <a:effectRef idx="0">
            <a:scrgbClr r="0" g="0" b="0"/>
          </a:effectRef>
          <a:fontRef idx="major"/>
        </p:style>
        <p:txBody>
          <a:bodyPr wrap="square" rtlCol="0">
            <a:spAutoFit/>
          </a:bodyPr>
          <a:lstStyle/>
          <a:p>
            <a:pPr algn="ctr"/>
            <a:r>
              <a:rPr lang="en-US" sz="1050" b="1" dirty="0" smtClean="0">
                <a:gradFill>
                  <a:gsLst>
                    <a:gs pos="0">
                      <a:schemeClr val="tx1"/>
                    </a:gs>
                    <a:gs pos="100000">
                      <a:schemeClr val="tx1"/>
                    </a:gs>
                  </a:gsLst>
                  <a:lin ang="5400000" scaled="0"/>
                </a:gradFill>
                <a:effectLst>
                  <a:outerShdw blurRad="50800" dist="38100" dir="5400000" algn="ctr" rotWithShape="0">
                    <a:srgbClr val="000000">
                      <a:alpha val="47000"/>
                    </a:srgbClr>
                  </a:outerShdw>
                </a:effectLst>
                <a:latin typeface="Segoe UI" pitchFamily="34" charset="0"/>
              </a:rPr>
              <a:t>Custom</a:t>
            </a:r>
          </a:p>
          <a:p>
            <a:pPr algn="ctr"/>
            <a:r>
              <a:rPr lang="en-US" sz="1050" b="1" dirty="0" smtClean="0">
                <a:gradFill>
                  <a:gsLst>
                    <a:gs pos="0">
                      <a:schemeClr val="tx1"/>
                    </a:gs>
                    <a:gs pos="100000">
                      <a:schemeClr val="tx1"/>
                    </a:gs>
                  </a:gsLst>
                  <a:lin ang="5400000" scaled="0"/>
                </a:gradFill>
                <a:effectLst>
                  <a:outerShdw blurRad="50800" dist="38100" dir="5400000" algn="ctr" rotWithShape="0">
                    <a:srgbClr val="000000">
                      <a:alpha val="47000"/>
                    </a:srgbClr>
                  </a:outerShdw>
                </a:effectLst>
                <a:latin typeface="Segoe UI" pitchFamily="34" charset="0"/>
              </a:rPr>
              <a:t>Connector</a:t>
            </a:r>
            <a:endParaRPr lang="en-US" sz="2000" b="1" kern="1200" dirty="0">
              <a:gradFill>
                <a:gsLst>
                  <a:gs pos="0">
                    <a:schemeClr val="tx1"/>
                  </a:gs>
                  <a:gs pos="100000">
                    <a:schemeClr val="tx1"/>
                  </a:gs>
                </a:gsLst>
                <a:lin ang="5400000" scaled="0"/>
              </a:gradFill>
              <a:ea typeface="+mj-ea"/>
              <a:cs typeface="+mj-cs"/>
            </a:endParaRPr>
          </a:p>
        </p:txBody>
      </p:sp>
      <p:sp>
        <p:nvSpPr>
          <p:cNvPr id="343" name="Rounded Rectangle 342"/>
          <p:cNvSpPr/>
          <p:nvPr/>
        </p:nvSpPr>
        <p:spPr>
          <a:xfrm>
            <a:off x="286347" y="1429662"/>
            <a:ext cx="2837853" cy="3515032"/>
          </a:xfrm>
          <a:prstGeom prst="roundRect">
            <a:avLst>
              <a:gd name="adj" fmla="val 4654"/>
            </a:avLst>
          </a:prstGeom>
          <a:gradFill flip="none" rotWithShape="1">
            <a:gsLst>
              <a:gs pos="1000">
                <a:schemeClr val="tx1"/>
              </a:gs>
              <a:gs pos="9000">
                <a:schemeClr val="bg1">
                  <a:alpha val="75000"/>
                </a:schemeClr>
              </a:gs>
              <a:gs pos="50000">
                <a:schemeClr val="bg1">
                  <a:alpha val="89000"/>
                </a:schemeClr>
              </a:gs>
              <a:gs pos="88000">
                <a:schemeClr val="bg1">
                  <a:alpha val="81000"/>
                </a:schemeClr>
              </a:gs>
            </a:gsLst>
            <a:lin ang="2700000" scaled="1"/>
            <a:tileRect/>
          </a:gradFill>
          <a:ln w="15875">
            <a:solidFill>
              <a:schemeClr val="bg1">
                <a:lumMod val="50000"/>
                <a:lumOff val="50000"/>
              </a:schemeClr>
            </a:solidFill>
            <a:headEnd type="none" w="med" len="med"/>
            <a:tailEnd type="none" w="med" len="med"/>
          </a:ln>
          <a:effectLst>
            <a:reflection blurRad="6350" stA="52000" endA="300" endPos="35000" dir="5400000" sy="-100000" algn="bl" rotWithShape="0"/>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indent="-227197" algn="ctr" defTabSz="914099" fontAlgn="base">
              <a:lnSpc>
                <a:spcPct val="90000"/>
              </a:lnSpc>
              <a:spcBef>
                <a:spcPct val="0"/>
              </a:spcBef>
              <a:spcAft>
                <a:spcPct val="0"/>
              </a:spcAft>
              <a:buSzPct val="70000"/>
              <a:buBlip>
                <a:blip r:embed="rId4"/>
              </a:buBlip>
              <a:defRPr/>
            </a:pPr>
            <a:endParaRPr lang="en-US" altLang="zh-CN" sz="2400" dirty="0">
              <a:solidFill>
                <a:srgbClr val="FFFFFF"/>
              </a:solidFill>
              <a:effectLst>
                <a:outerShdw blurRad="38100" dist="38100" dir="2700000" algn="tl">
                  <a:srgbClr val="000000">
                    <a:alpha val="43137"/>
                  </a:srgbClr>
                </a:outerShdw>
              </a:effectLst>
              <a:latin typeface="Trebuchet MS" pitchFamily="34" charset="0"/>
            </a:endParaRPr>
          </a:p>
        </p:txBody>
      </p:sp>
      <p:sp>
        <p:nvSpPr>
          <p:cNvPr id="344" name="TextBox 343"/>
          <p:cNvSpPr txBox="1"/>
          <p:nvPr/>
        </p:nvSpPr>
        <p:spPr>
          <a:xfrm>
            <a:off x="865835" y="5215091"/>
            <a:ext cx="1454773" cy="461665"/>
          </a:xfrm>
          <a:prstGeom prst="rect">
            <a:avLst/>
          </a:prstGeom>
          <a:noFill/>
        </p:spPr>
        <p:txBody>
          <a:bodyPr wrap="square" rtlCol="0">
            <a:spAutoFit/>
          </a:bodyPr>
          <a:lstStyle/>
          <a:p>
            <a:pPr rtl="0"/>
            <a:r>
              <a:rPr lang="en-US" sz="1200" dirty="0">
                <a:gradFill>
                  <a:gsLst>
                    <a:gs pos="70000">
                      <a:schemeClr val="tx1"/>
                    </a:gs>
                    <a:gs pos="100000">
                      <a:schemeClr val="tx1"/>
                    </a:gs>
                  </a:gsLst>
                  <a:lin ang="2700000" scaled="0"/>
                </a:gradFill>
                <a:latin typeface="Segoe UI" pitchFamily="34" charset="0"/>
                <a:ea typeface="+mj-ea"/>
                <a:cs typeface="+mj-cs"/>
              </a:rPr>
              <a:t>Client to </a:t>
            </a:r>
            <a:r>
              <a:rPr lang="en-US" sz="1200" dirty="0" smtClean="0">
                <a:gradFill>
                  <a:gsLst>
                    <a:gs pos="70000">
                      <a:schemeClr val="tx1"/>
                    </a:gs>
                    <a:gs pos="100000">
                      <a:schemeClr val="tx1"/>
                    </a:gs>
                  </a:gsLst>
                  <a:lin ang="2700000" scaled="0"/>
                </a:gradFill>
                <a:latin typeface="Segoe UI" pitchFamily="34" charset="0"/>
                <a:ea typeface="+mj-ea"/>
                <a:cs typeface="+mj-cs"/>
              </a:rPr>
              <a:t>Backend  </a:t>
            </a:r>
            <a:r>
              <a:rPr lang="en-US" sz="1200" dirty="0">
                <a:gradFill>
                  <a:gsLst>
                    <a:gs pos="70000">
                      <a:schemeClr val="tx1"/>
                    </a:gs>
                    <a:gs pos="100000">
                      <a:schemeClr val="tx1"/>
                    </a:gs>
                  </a:gsLst>
                  <a:lin ang="2700000" scaled="0"/>
                </a:gradFill>
                <a:latin typeface="Segoe UI" pitchFamily="34" charset="0"/>
                <a:ea typeface="+mj-ea"/>
                <a:cs typeface="+mj-cs"/>
              </a:rPr>
              <a:t>Direct Connection</a:t>
            </a:r>
          </a:p>
        </p:txBody>
      </p:sp>
      <p:sp>
        <p:nvSpPr>
          <p:cNvPr id="345" name="Rounded Rectangle 344"/>
          <p:cNvSpPr/>
          <p:nvPr/>
        </p:nvSpPr>
        <p:spPr bwMode="auto">
          <a:xfrm>
            <a:off x="642815" y="2701056"/>
            <a:ext cx="2091050" cy="598303"/>
          </a:xfrm>
          <a:prstGeom prst="roundRect">
            <a:avLst/>
          </a:prstGeom>
          <a:gradFill>
            <a:gsLst>
              <a:gs pos="32000">
                <a:schemeClr val="accent2"/>
              </a:gs>
              <a:gs pos="100000">
                <a:schemeClr val="accent2"/>
              </a:gs>
            </a:gsLst>
            <a:lin ang="5400000" scaled="0"/>
          </a:gradFill>
          <a:ln w="12700">
            <a:gradFill>
              <a:gsLst>
                <a:gs pos="0">
                  <a:schemeClr val="tx1">
                    <a:alpha val="0"/>
                  </a:schemeClr>
                </a:gs>
                <a:gs pos="32000">
                  <a:schemeClr val="tx1">
                    <a:alpha val="25000"/>
                  </a:schemeClr>
                </a:gs>
                <a:gs pos="100000">
                  <a:schemeClr val="accent2"/>
                </a:gs>
              </a:gsLst>
              <a:lin ang="5400000" scaled="0"/>
            </a:gradFill>
          </a:ln>
          <a:effectLst>
            <a:outerShdw blurRad="50800" dist="38100" dir="13500000" algn="br" rotWithShape="0">
              <a:prstClr val="black">
                <a:alpha val="40000"/>
              </a:prstClr>
            </a:outerShdw>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vert="horz" wrap="square" lIns="91436" tIns="45718" rIns="91436" bIns="45718" numCol="1" rtlCol="0" anchor="ctr" anchorCtr="0" compatLnSpc="1">
            <a:prstTxWarp prst="textNoShape">
              <a:avLst/>
            </a:prstTxWarp>
          </a:bodyPr>
          <a:lstStyle/>
          <a:p>
            <a:pPr algn="ctr" defTabSz="914099"/>
            <a:r>
              <a:rPr lang="en-US" b="1"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BDC Client Runtime</a:t>
            </a:r>
          </a:p>
        </p:txBody>
      </p:sp>
      <p:pic>
        <p:nvPicPr>
          <p:cNvPr id="346" name="Picture 8" descr="R:\MSUS - Microsoft Corporation\MSDOC - Microsoft Documentation\SHPTPPT - SharePoint PPT TechReady 2009\Interactive\MS_access_icon.png"/>
          <p:cNvPicPr>
            <a:picLocks noChangeAspect="1" noChangeArrowheads="1"/>
          </p:cNvPicPr>
          <p:nvPr/>
        </p:nvPicPr>
        <p:blipFill>
          <a:blip r:embed="rId10"/>
          <a:srcRect/>
          <a:stretch>
            <a:fillRect/>
          </a:stretch>
        </p:blipFill>
        <p:spPr bwMode="auto">
          <a:xfrm>
            <a:off x="340153" y="1642510"/>
            <a:ext cx="452820" cy="454280"/>
          </a:xfrm>
          <a:prstGeom prst="rect">
            <a:avLst/>
          </a:prstGeom>
          <a:noFill/>
        </p:spPr>
      </p:pic>
      <p:pic>
        <p:nvPicPr>
          <p:cNvPr id="347" name="Picture 9" descr="R:\MSUS - Microsoft Corporation\MSDOC - Microsoft Documentation\SHPTPPT - SharePoint PPT TechReady 2009\Interactive\MS_outlook_icon.png"/>
          <p:cNvPicPr>
            <a:picLocks noChangeAspect="1" noChangeArrowheads="1"/>
          </p:cNvPicPr>
          <p:nvPr/>
        </p:nvPicPr>
        <p:blipFill>
          <a:blip r:embed="rId11"/>
          <a:srcRect/>
          <a:stretch>
            <a:fillRect/>
          </a:stretch>
        </p:blipFill>
        <p:spPr bwMode="auto">
          <a:xfrm>
            <a:off x="909577" y="1644887"/>
            <a:ext cx="448082" cy="449527"/>
          </a:xfrm>
          <a:prstGeom prst="rect">
            <a:avLst/>
          </a:prstGeom>
          <a:noFill/>
        </p:spPr>
      </p:pic>
      <p:pic>
        <p:nvPicPr>
          <p:cNvPr id="348" name="Picture 10" descr="R:\MSUS - Microsoft Corporation\MSDOC - Microsoft Documentation\SHPTPPT - SharePoint PPT TechReady 2009\Interactive\MS_word_icon.png"/>
          <p:cNvPicPr>
            <a:picLocks noChangeAspect="1" noChangeArrowheads="1"/>
          </p:cNvPicPr>
          <p:nvPr/>
        </p:nvPicPr>
        <p:blipFill>
          <a:blip r:embed="rId12"/>
          <a:srcRect/>
          <a:stretch>
            <a:fillRect/>
          </a:stretch>
        </p:blipFill>
        <p:spPr bwMode="auto">
          <a:xfrm>
            <a:off x="1474263" y="1650629"/>
            <a:ext cx="436634" cy="438043"/>
          </a:xfrm>
          <a:prstGeom prst="rect">
            <a:avLst/>
          </a:prstGeom>
          <a:noFill/>
        </p:spPr>
      </p:pic>
      <p:pic>
        <p:nvPicPr>
          <p:cNvPr id="349" name="Picture 11" descr="R:\MSUS - Microsoft Corporation\MSDOC - Microsoft Documentation\SHPTPPT - SharePoint PPT TechReady 2009\Interactive\MS_infopath_icon.png"/>
          <p:cNvPicPr>
            <a:picLocks noChangeAspect="1" noChangeArrowheads="1"/>
          </p:cNvPicPr>
          <p:nvPr/>
        </p:nvPicPr>
        <p:blipFill>
          <a:blip r:embed="rId13"/>
          <a:srcRect/>
          <a:stretch>
            <a:fillRect/>
          </a:stretch>
        </p:blipFill>
        <p:spPr bwMode="auto">
          <a:xfrm>
            <a:off x="2027501" y="1645287"/>
            <a:ext cx="447285" cy="448727"/>
          </a:xfrm>
          <a:prstGeom prst="rect">
            <a:avLst/>
          </a:prstGeom>
          <a:noFill/>
        </p:spPr>
      </p:pic>
      <p:pic>
        <p:nvPicPr>
          <p:cNvPr id="350" name="Picture 12" descr="R:\MSUS - Microsoft Corporation\MSDOC - Microsoft Documentation\SHPTPPT - SharePoint PPT TechReady 2009\Interactive\MS_groove_icon.png"/>
          <p:cNvPicPr>
            <a:picLocks noChangeAspect="1" noChangeArrowheads="1"/>
          </p:cNvPicPr>
          <p:nvPr/>
        </p:nvPicPr>
        <p:blipFill>
          <a:blip r:embed="rId14"/>
          <a:srcRect/>
          <a:stretch>
            <a:fillRect/>
          </a:stretch>
        </p:blipFill>
        <p:spPr bwMode="auto">
          <a:xfrm>
            <a:off x="2591391" y="1645287"/>
            <a:ext cx="447285" cy="448727"/>
          </a:xfrm>
          <a:prstGeom prst="rect">
            <a:avLst/>
          </a:prstGeom>
          <a:noFill/>
        </p:spPr>
      </p:pic>
      <p:sp>
        <p:nvSpPr>
          <p:cNvPr id="351" name="Rounded Rectangle 350"/>
          <p:cNvSpPr/>
          <p:nvPr/>
        </p:nvSpPr>
        <p:spPr bwMode="auto">
          <a:xfrm>
            <a:off x="693617" y="3375563"/>
            <a:ext cx="320040" cy="320040"/>
          </a:xfrm>
          <a:prstGeom prst="roundRect">
            <a:avLst>
              <a:gd name="adj" fmla="val 13667"/>
            </a:avLst>
          </a:prstGeom>
          <a:gradFill>
            <a:gsLst>
              <a:gs pos="0">
                <a:schemeClr val="accent1"/>
              </a:gs>
              <a:gs pos="32000">
                <a:schemeClr val="accent1"/>
              </a:gs>
              <a:gs pos="100000">
                <a:schemeClr val="accent1"/>
              </a:gs>
            </a:gsLst>
            <a:lin ang="5400000" scaled="0"/>
          </a:gradFill>
          <a:ln w="12700">
            <a:gradFill>
              <a:gsLst>
                <a:gs pos="0">
                  <a:schemeClr val="tx1">
                    <a:alpha val="0"/>
                  </a:schemeClr>
                </a:gs>
                <a:gs pos="32000">
                  <a:schemeClr val="tx1">
                    <a:alpha val="25000"/>
                  </a:schemeClr>
                </a:gs>
                <a:gs pos="100000">
                  <a:schemeClr val="accent2"/>
                </a:gs>
              </a:gsLst>
              <a:lin ang="5400000" scaled="0"/>
            </a:gradFill>
          </a:ln>
          <a:effectLst>
            <a:outerShdw blurRad="50800" dist="38100" dir="13500000" algn="br" rotWithShape="0">
              <a:prstClr val="black">
                <a:alpha val="40000"/>
              </a:prstClr>
            </a:outerShdw>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vert="horz" wrap="square" lIns="91436" tIns="45718" rIns="91436" bIns="45718" numCol="1" rtlCol="0" anchor="ctr" anchorCtr="0" compatLnSpc="1">
            <a:prstTxWarp prst="textNoShape">
              <a:avLst/>
            </a:prstTxWarp>
          </a:bodyPr>
          <a:lstStyle/>
          <a:p>
            <a:pPr algn="ctr" defTabSz="914099"/>
            <a:endParaRPr lang="en-US" sz="1400" dirty="0" smtClean="0">
              <a:gradFill>
                <a:gsLst>
                  <a:gs pos="0">
                    <a:srgbClr val="FFFFFF"/>
                  </a:gs>
                  <a:gs pos="100000">
                    <a:srgbClr val="FFFFFF"/>
                  </a:gs>
                </a:gsLst>
                <a:lin ang="5400000" scaled="0"/>
              </a:gradFill>
            </a:endParaRPr>
          </a:p>
        </p:txBody>
      </p:sp>
      <p:pic>
        <p:nvPicPr>
          <p:cNvPr id="352" name="Picture 9" descr="C:\Documents and Settings\michelleo\Desktop\Database blue.png"/>
          <p:cNvPicPr>
            <a:picLocks noChangeAspect="1" noChangeArrowheads="1"/>
          </p:cNvPicPr>
          <p:nvPr/>
        </p:nvPicPr>
        <p:blipFill>
          <a:blip r:embed="rId9"/>
          <a:stretch>
            <a:fillRect/>
          </a:stretch>
        </p:blipFill>
        <p:spPr bwMode="auto">
          <a:xfrm>
            <a:off x="772798" y="3415838"/>
            <a:ext cx="189733" cy="228600"/>
          </a:xfrm>
          <a:prstGeom prst="rect">
            <a:avLst/>
          </a:prstGeom>
          <a:noFill/>
          <a:ln>
            <a:noFill/>
          </a:ln>
        </p:spPr>
      </p:pic>
      <p:sp>
        <p:nvSpPr>
          <p:cNvPr id="353" name="Rounded Rectangle 352"/>
          <p:cNvSpPr/>
          <p:nvPr/>
        </p:nvSpPr>
        <p:spPr bwMode="auto">
          <a:xfrm>
            <a:off x="2354157" y="3375563"/>
            <a:ext cx="320040" cy="320040"/>
          </a:xfrm>
          <a:prstGeom prst="roundRect">
            <a:avLst>
              <a:gd name="adj" fmla="val 13667"/>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pic>
        <p:nvPicPr>
          <p:cNvPr id="354" name="Picture 11" descr="C:\Documents and Settings\michelleo\Desktop\MS Icons from DVD\developer Tools toolbox.png"/>
          <p:cNvPicPr>
            <a:picLocks noChangeAspect="1" noChangeArrowheads="1"/>
          </p:cNvPicPr>
          <p:nvPr/>
        </p:nvPicPr>
        <p:blipFill>
          <a:blip r:embed="rId6"/>
          <a:stretch>
            <a:fillRect/>
          </a:stretch>
        </p:blipFill>
        <p:spPr bwMode="auto">
          <a:xfrm>
            <a:off x="2426774" y="3415838"/>
            <a:ext cx="151892" cy="228600"/>
          </a:xfrm>
          <a:prstGeom prst="rect">
            <a:avLst/>
          </a:prstGeom>
          <a:noFill/>
          <a:ln>
            <a:noFill/>
          </a:ln>
        </p:spPr>
      </p:pic>
      <p:sp>
        <p:nvSpPr>
          <p:cNvPr id="355" name="Rounded Rectangle 354"/>
          <p:cNvSpPr/>
          <p:nvPr/>
        </p:nvSpPr>
        <p:spPr bwMode="auto">
          <a:xfrm>
            <a:off x="1800644" y="3375563"/>
            <a:ext cx="320040" cy="320040"/>
          </a:xfrm>
          <a:prstGeom prst="roundRect">
            <a:avLst>
              <a:gd name="adj" fmla="val 13667"/>
            </a:avLst>
          </a:prstGeom>
          <a:gradFill>
            <a:gsLst>
              <a:gs pos="0">
                <a:schemeClr val="accent1"/>
              </a:gs>
              <a:gs pos="32000">
                <a:schemeClr val="accent1"/>
              </a:gs>
              <a:gs pos="100000">
                <a:schemeClr val="accent1"/>
              </a:gs>
            </a:gsLst>
            <a:lin ang="5400000" scaled="0"/>
          </a:gradFill>
          <a:ln w="12700">
            <a:gradFill>
              <a:gsLst>
                <a:gs pos="0">
                  <a:schemeClr val="tx1">
                    <a:alpha val="0"/>
                  </a:schemeClr>
                </a:gs>
                <a:gs pos="32000">
                  <a:schemeClr val="tx1">
                    <a:alpha val="25000"/>
                  </a:schemeClr>
                </a:gs>
                <a:gs pos="100000">
                  <a:schemeClr val="accent2"/>
                </a:gs>
              </a:gsLst>
              <a:lin ang="5400000" scaled="0"/>
            </a:gradFill>
          </a:ln>
          <a:effectLst>
            <a:outerShdw blurRad="50800" dist="38100" dir="13500000" algn="br" rotWithShape="0">
              <a:prstClr val="black">
                <a:alpha val="40000"/>
              </a:prstClr>
            </a:outerShdw>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vert="horz" wrap="square" lIns="91436" tIns="45718" rIns="91436" bIns="45718" numCol="1" rtlCol="0" anchor="ctr" anchorCtr="0" compatLnSpc="1">
            <a:prstTxWarp prst="textNoShape">
              <a:avLst/>
            </a:prstTxWarp>
          </a:bodyPr>
          <a:lstStyle/>
          <a:p>
            <a:pPr algn="ctr" defTabSz="914099"/>
            <a:endParaRPr lang="en-US" sz="1400" dirty="0" smtClean="0">
              <a:gradFill>
                <a:gsLst>
                  <a:gs pos="0">
                    <a:srgbClr val="FFFFFF"/>
                  </a:gs>
                  <a:gs pos="100000">
                    <a:srgbClr val="FFFFFF"/>
                  </a:gs>
                </a:gsLst>
                <a:lin ang="5400000" scaled="0"/>
              </a:gradFill>
            </a:endParaRPr>
          </a:p>
        </p:txBody>
      </p:sp>
      <p:pic>
        <p:nvPicPr>
          <p:cNvPr id="356" name="Picture 8" descr="C:\Documents and Settings\michelleo\Desktop\Generic Application.png"/>
          <p:cNvPicPr>
            <a:picLocks noChangeAspect="1" noChangeArrowheads="1"/>
          </p:cNvPicPr>
          <p:nvPr/>
        </p:nvPicPr>
        <p:blipFill>
          <a:blip r:embed="rId7"/>
          <a:stretch>
            <a:fillRect/>
          </a:stretch>
        </p:blipFill>
        <p:spPr bwMode="auto">
          <a:xfrm>
            <a:off x="1879823" y="3415838"/>
            <a:ext cx="155448" cy="228600"/>
          </a:xfrm>
          <a:prstGeom prst="rect">
            <a:avLst/>
          </a:prstGeom>
          <a:noFill/>
          <a:ln>
            <a:noFill/>
          </a:ln>
        </p:spPr>
      </p:pic>
      <p:sp>
        <p:nvSpPr>
          <p:cNvPr id="357" name="Rounded Rectangle 356"/>
          <p:cNvSpPr/>
          <p:nvPr/>
        </p:nvSpPr>
        <p:spPr bwMode="auto">
          <a:xfrm>
            <a:off x="1247131" y="3375563"/>
            <a:ext cx="320040" cy="320040"/>
          </a:xfrm>
          <a:prstGeom prst="roundRect">
            <a:avLst>
              <a:gd name="adj" fmla="val 13667"/>
            </a:avLst>
          </a:prstGeom>
          <a:gradFill>
            <a:gsLst>
              <a:gs pos="0">
                <a:schemeClr val="accent1"/>
              </a:gs>
              <a:gs pos="32000">
                <a:schemeClr val="accent1"/>
              </a:gs>
              <a:gs pos="100000">
                <a:schemeClr val="accent1"/>
              </a:gs>
            </a:gsLst>
            <a:lin ang="5400000" scaled="0"/>
          </a:gradFill>
          <a:ln w="12700">
            <a:gradFill>
              <a:gsLst>
                <a:gs pos="0">
                  <a:schemeClr val="tx1">
                    <a:alpha val="0"/>
                  </a:schemeClr>
                </a:gs>
                <a:gs pos="32000">
                  <a:schemeClr val="tx1">
                    <a:alpha val="25000"/>
                  </a:schemeClr>
                </a:gs>
                <a:gs pos="100000">
                  <a:schemeClr val="accent2"/>
                </a:gs>
              </a:gsLst>
              <a:lin ang="5400000" scaled="0"/>
            </a:gradFill>
          </a:ln>
          <a:effectLst>
            <a:outerShdw blurRad="50800" dist="38100" dir="13500000" algn="br" rotWithShape="0">
              <a:prstClr val="black">
                <a:alpha val="40000"/>
              </a:prstClr>
            </a:outerShdw>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vert="horz" wrap="square" lIns="91436" tIns="45718" rIns="91436" bIns="45718" numCol="1" rtlCol="0" anchor="ctr" anchorCtr="0" compatLnSpc="1">
            <a:prstTxWarp prst="textNoShape">
              <a:avLst/>
            </a:prstTxWarp>
          </a:bodyPr>
          <a:lstStyle/>
          <a:p>
            <a:pPr algn="ctr" defTabSz="914099"/>
            <a:endParaRPr lang="en-US" sz="1400" dirty="0" smtClean="0">
              <a:gradFill>
                <a:gsLst>
                  <a:gs pos="0">
                    <a:srgbClr val="FFFFFF"/>
                  </a:gs>
                  <a:gs pos="100000">
                    <a:srgbClr val="FFFFFF"/>
                  </a:gs>
                </a:gsLst>
                <a:lin ang="5400000" scaled="0"/>
              </a:gradFill>
            </a:endParaRPr>
          </a:p>
        </p:txBody>
      </p:sp>
      <p:pic>
        <p:nvPicPr>
          <p:cNvPr id="358" name="Picture 10" descr="C:\Documents and Settings\michelleo\Desktop\XML Web Service.png"/>
          <p:cNvPicPr>
            <a:picLocks noChangeAspect="1" noChangeArrowheads="1"/>
          </p:cNvPicPr>
          <p:nvPr/>
        </p:nvPicPr>
        <p:blipFill>
          <a:blip r:embed="rId8"/>
          <a:stretch>
            <a:fillRect/>
          </a:stretch>
        </p:blipFill>
        <p:spPr bwMode="auto">
          <a:xfrm>
            <a:off x="1312334" y="3415838"/>
            <a:ext cx="190500" cy="228600"/>
          </a:xfrm>
          <a:prstGeom prst="rect">
            <a:avLst/>
          </a:prstGeom>
          <a:noFill/>
          <a:ln>
            <a:noFill/>
          </a:ln>
        </p:spPr>
      </p:pic>
      <p:sp>
        <p:nvSpPr>
          <p:cNvPr id="359" name="Down Arrow 358"/>
          <p:cNvSpPr/>
          <p:nvPr/>
        </p:nvSpPr>
        <p:spPr bwMode="auto">
          <a:xfrm>
            <a:off x="5986466" y="1972733"/>
            <a:ext cx="185207" cy="389467"/>
          </a:xfrm>
          <a:prstGeom prst="downArrow">
            <a:avLst>
              <a:gd name="adj1" fmla="val 50071"/>
              <a:gd name="adj2" fmla="val 50047"/>
            </a:avLst>
          </a:prstGeom>
          <a:gradFill>
            <a:gsLst>
              <a:gs pos="0">
                <a:schemeClr val="tx1">
                  <a:lumMod val="85000"/>
                </a:schemeClr>
              </a:gs>
              <a:gs pos="80000">
                <a:schemeClr val="tx1">
                  <a:lumMod val="85000"/>
                </a:schemeClr>
              </a:gs>
              <a:gs pos="100000">
                <a:schemeClr val="tx1">
                  <a:lumMod val="85000"/>
                </a:schemeClr>
              </a:gs>
            </a:gsLst>
          </a:gra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360" name="Down Arrow 359"/>
          <p:cNvSpPr/>
          <p:nvPr/>
        </p:nvSpPr>
        <p:spPr bwMode="auto">
          <a:xfrm flipV="1">
            <a:off x="6156326" y="2115470"/>
            <a:ext cx="185207" cy="389467"/>
          </a:xfrm>
          <a:prstGeom prst="downArrow">
            <a:avLst>
              <a:gd name="adj1" fmla="val 50071"/>
              <a:gd name="adj2" fmla="val 50047"/>
            </a:avLst>
          </a:prstGeom>
          <a:gradFill>
            <a:gsLst>
              <a:gs pos="0">
                <a:schemeClr val="tx1">
                  <a:lumMod val="85000"/>
                </a:schemeClr>
              </a:gs>
              <a:gs pos="80000">
                <a:schemeClr val="tx1">
                  <a:lumMod val="85000"/>
                </a:schemeClr>
              </a:gs>
              <a:gs pos="100000">
                <a:schemeClr val="tx1">
                  <a:lumMod val="85000"/>
                </a:schemeClr>
              </a:gs>
            </a:gsLst>
          </a:gra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361" name="Bent-Up Arrow 360"/>
          <p:cNvSpPr/>
          <p:nvPr/>
        </p:nvSpPr>
        <p:spPr bwMode="auto">
          <a:xfrm rot="5400000">
            <a:off x="3691466" y="2835133"/>
            <a:ext cx="550334" cy="584200"/>
          </a:xfrm>
          <a:prstGeom prst="bentUpArrow">
            <a:avLst>
              <a:gd name="adj1" fmla="val 12692"/>
              <a:gd name="adj2" fmla="val 13462"/>
              <a:gd name="adj3" fmla="val 25000"/>
            </a:avLst>
          </a:prstGeom>
          <a:gradFill>
            <a:gsLst>
              <a:gs pos="0">
                <a:schemeClr val="tx1">
                  <a:lumMod val="85000"/>
                </a:schemeClr>
              </a:gs>
              <a:gs pos="80000">
                <a:schemeClr val="tx1">
                  <a:lumMod val="85000"/>
                </a:schemeClr>
              </a:gs>
              <a:gs pos="100000">
                <a:schemeClr val="tx1">
                  <a:lumMod val="85000"/>
                </a:schemeClr>
              </a:gs>
            </a:gsLst>
          </a:gra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362" name="Flowchart: Magnetic Disk 361"/>
          <p:cNvSpPr/>
          <p:nvPr/>
        </p:nvSpPr>
        <p:spPr>
          <a:xfrm>
            <a:off x="3407157" y="2655889"/>
            <a:ext cx="822960" cy="548640"/>
          </a:xfrm>
          <a:prstGeom prst="flowChartMagneticDisk">
            <a:avLst/>
          </a:prstGeom>
          <a:gradFill flip="none" rotWithShape="1">
            <a:gsLst>
              <a:gs pos="0">
                <a:srgbClr val="031B84"/>
              </a:gs>
              <a:gs pos="39999">
                <a:srgbClr val="0070C0"/>
              </a:gs>
              <a:gs pos="70000">
                <a:srgbClr val="00B0F0"/>
              </a:gs>
              <a:gs pos="100000">
                <a:srgbClr val="FFFFFF"/>
              </a:gs>
            </a:gsLst>
            <a:lin ang="2700000" scaled="0"/>
            <a:tileRect/>
          </a:gradFill>
          <a:ln w="12700" cap="flat" cmpd="sng" algn="ctr">
            <a:solidFill>
              <a:schemeClr val="accent5">
                <a:lumMod val="20000"/>
                <a:lumOff val="80000"/>
              </a:schemeClr>
            </a:solidFill>
            <a:prstDash val="solid"/>
            <a:round/>
            <a:headEnd type="none" w="med" len="med"/>
            <a:tailEnd type="none" w="med" len="med"/>
          </a:ln>
          <a:effectLst>
            <a:outerShdw blurRad="63500" sx="102000" sy="102000" algn="ctr" rotWithShape="0">
              <a:prstClr val="black">
                <a:alpha val="40000"/>
              </a:prstClr>
            </a:outerShdw>
          </a:effectLst>
        </p:spPr>
        <p:txBody>
          <a:bodyPr vert="horz" wrap="none" lIns="0" tIns="0" rIns="0" bIns="0" numCol="1" rtlCol="0" anchor="t" anchorCtr="0" compatLnSpc="1">
            <a:prstTxWarp prst="textNoShape">
              <a:avLst/>
            </a:prstTxWarp>
          </a:bodyPr>
          <a:lstStyle/>
          <a:p>
            <a:pPr algn="ctr" defTabSz="1096963" fontAlgn="base">
              <a:spcBef>
                <a:spcPct val="0"/>
              </a:spcBef>
              <a:spcAft>
                <a:spcPct val="0"/>
              </a:spcAft>
              <a:defRPr/>
            </a:pPr>
            <a:r>
              <a:rPr lang="en-US" sz="900" b="1" dirty="0" smtClean="0">
                <a:gradFill>
                  <a:gsLst>
                    <a:gs pos="70000">
                      <a:schemeClr val="tx1"/>
                    </a:gs>
                    <a:gs pos="100000">
                      <a:schemeClr val="tx1"/>
                    </a:gs>
                  </a:gsLst>
                  <a:lin ang="2700000" scaled="0"/>
                </a:gradFill>
                <a:effectLst>
                  <a:outerShdw blurRad="38100" dist="38100" dir="2700000" algn="tl">
                    <a:srgbClr val="000000">
                      <a:alpha val="43137"/>
                    </a:srgbClr>
                  </a:outerShdw>
                </a:effectLst>
                <a:cs typeface="Arial" charset="0"/>
              </a:rPr>
              <a:t>BDC Metadata </a:t>
            </a:r>
            <a:br>
              <a:rPr lang="en-US" sz="900" b="1" dirty="0" smtClean="0">
                <a:gradFill>
                  <a:gsLst>
                    <a:gs pos="70000">
                      <a:schemeClr val="tx1"/>
                    </a:gs>
                    <a:gs pos="100000">
                      <a:schemeClr val="tx1"/>
                    </a:gs>
                  </a:gsLst>
                  <a:lin ang="2700000" scaled="0"/>
                </a:gradFill>
                <a:effectLst>
                  <a:outerShdw blurRad="38100" dist="38100" dir="2700000" algn="tl">
                    <a:srgbClr val="000000">
                      <a:alpha val="43137"/>
                    </a:srgbClr>
                  </a:outerShdw>
                </a:effectLst>
                <a:cs typeface="Arial" charset="0"/>
              </a:rPr>
            </a:br>
            <a:r>
              <a:rPr lang="en-US" sz="900" b="1" dirty="0" smtClean="0">
                <a:gradFill>
                  <a:gsLst>
                    <a:gs pos="70000">
                      <a:schemeClr val="tx1"/>
                    </a:gs>
                    <a:gs pos="100000">
                      <a:schemeClr val="tx1"/>
                    </a:gs>
                  </a:gsLst>
                  <a:lin ang="2700000" scaled="0"/>
                </a:gradFill>
                <a:effectLst>
                  <a:outerShdw blurRad="38100" dist="38100" dir="2700000" algn="tl">
                    <a:srgbClr val="000000">
                      <a:alpha val="43137"/>
                    </a:srgbClr>
                  </a:outerShdw>
                </a:effectLst>
                <a:cs typeface="Arial" charset="0"/>
              </a:rPr>
              <a:t>Store</a:t>
            </a:r>
            <a:endParaRPr lang="en-US" sz="900" b="1" dirty="0">
              <a:gradFill>
                <a:gsLst>
                  <a:gs pos="70000">
                    <a:schemeClr val="tx1"/>
                  </a:gs>
                  <a:gs pos="100000">
                    <a:schemeClr val="tx1"/>
                  </a:gs>
                </a:gsLst>
                <a:lin ang="2700000" scaled="0"/>
              </a:gradFill>
              <a:effectLst>
                <a:outerShdw blurRad="38100" dist="38100" dir="2700000" algn="tl">
                  <a:srgbClr val="000000">
                    <a:alpha val="43137"/>
                  </a:srgbClr>
                </a:outerShdw>
              </a:effectLst>
              <a:cs typeface="Arial" charset="0"/>
            </a:endParaRPr>
          </a:p>
          <a:p>
            <a:pPr algn="ctr" defTabSz="1096963" fontAlgn="base">
              <a:spcBef>
                <a:spcPct val="0"/>
              </a:spcBef>
              <a:spcAft>
                <a:spcPct val="0"/>
              </a:spcAft>
              <a:defRPr/>
            </a:pPr>
            <a:endParaRPr lang="en-US" sz="1100" b="1" dirty="0">
              <a:gradFill>
                <a:gsLst>
                  <a:gs pos="70000">
                    <a:schemeClr val="tx1"/>
                  </a:gs>
                  <a:gs pos="100000">
                    <a:schemeClr val="tx1"/>
                  </a:gs>
                </a:gsLst>
                <a:lin ang="2700000" scaled="0"/>
              </a:gradFill>
              <a:effectLst>
                <a:outerShdw blurRad="38100" dist="38100" dir="2700000" algn="tl">
                  <a:srgbClr val="000000">
                    <a:alpha val="43137"/>
                  </a:srgbClr>
                </a:outerShdw>
              </a:effectLst>
              <a:cs typeface="Arial" charset="0"/>
            </a:endParaRPr>
          </a:p>
        </p:txBody>
      </p:sp>
      <p:sp>
        <p:nvSpPr>
          <p:cNvPr id="363" name="Down Arrow 362"/>
          <p:cNvSpPr/>
          <p:nvPr/>
        </p:nvSpPr>
        <p:spPr bwMode="auto">
          <a:xfrm>
            <a:off x="4479396" y="4968730"/>
            <a:ext cx="185207" cy="389467"/>
          </a:xfrm>
          <a:prstGeom prst="downArrow">
            <a:avLst>
              <a:gd name="adj1" fmla="val 50071"/>
              <a:gd name="adj2" fmla="val 50047"/>
            </a:avLst>
          </a:prstGeom>
          <a:gradFill>
            <a:gsLst>
              <a:gs pos="0">
                <a:schemeClr val="tx1">
                  <a:lumMod val="85000"/>
                </a:schemeClr>
              </a:gs>
              <a:gs pos="80000">
                <a:schemeClr val="tx1">
                  <a:lumMod val="85000"/>
                </a:schemeClr>
              </a:gs>
              <a:gs pos="100000">
                <a:schemeClr val="tx1">
                  <a:lumMod val="85000"/>
                  <a:alpha val="0"/>
                </a:schemeClr>
              </a:gs>
            </a:gsLst>
          </a:gra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364" name="Down Arrow 363"/>
          <p:cNvSpPr/>
          <p:nvPr/>
        </p:nvSpPr>
        <p:spPr bwMode="auto">
          <a:xfrm>
            <a:off x="5774796" y="4960263"/>
            <a:ext cx="185207" cy="389467"/>
          </a:xfrm>
          <a:prstGeom prst="downArrow">
            <a:avLst>
              <a:gd name="adj1" fmla="val 50071"/>
              <a:gd name="adj2" fmla="val 50047"/>
            </a:avLst>
          </a:prstGeom>
          <a:gradFill>
            <a:gsLst>
              <a:gs pos="0">
                <a:schemeClr val="tx1">
                  <a:lumMod val="85000"/>
                </a:schemeClr>
              </a:gs>
              <a:gs pos="80000">
                <a:schemeClr val="tx1">
                  <a:lumMod val="85000"/>
                </a:schemeClr>
              </a:gs>
              <a:gs pos="100000">
                <a:schemeClr val="tx1">
                  <a:lumMod val="85000"/>
                  <a:alpha val="0"/>
                </a:schemeClr>
              </a:gs>
            </a:gsLst>
          </a:gra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365" name="Down Arrow 364"/>
          <p:cNvSpPr/>
          <p:nvPr/>
        </p:nvSpPr>
        <p:spPr bwMode="auto">
          <a:xfrm>
            <a:off x="7027863" y="4951797"/>
            <a:ext cx="185207" cy="389467"/>
          </a:xfrm>
          <a:prstGeom prst="downArrow">
            <a:avLst>
              <a:gd name="adj1" fmla="val 50071"/>
              <a:gd name="adj2" fmla="val 50047"/>
            </a:avLst>
          </a:prstGeom>
          <a:gradFill>
            <a:gsLst>
              <a:gs pos="0">
                <a:schemeClr val="tx1">
                  <a:lumMod val="85000"/>
                </a:schemeClr>
              </a:gs>
              <a:gs pos="80000">
                <a:schemeClr val="tx1">
                  <a:lumMod val="85000"/>
                </a:schemeClr>
              </a:gs>
              <a:gs pos="100000">
                <a:schemeClr val="tx1">
                  <a:lumMod val="85000"/>
                  <a:alpha val="0"/>
                </a:schemeClr>
              </a:gs>
            </a:gsLst>
          </a:gra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366" name="Down Arrow 365"/>
          <p:cNvSpPr/>
          <p:nvPr/>
        </p:nvSpPr>
        <p:spPr bwMode="auto">
          <a:xfrm>
            <a:off x="8226956" y="4968729"/>
            <a:ext cx="185207" cy="389467"/>
          </a:xfrm>
          <a:prstGeom prst="downArrow">
            <a:avLst>
              <a:gd name="adj1" fmla="val 50071"/>
              <a:gd name="adj2" fmla="val 50047"/>
            </a:avLst>
          </a:prstGeom>
          <a:gradFill>
            <a:gsLst>
              <a:gs pos="0">
                <a:schemeClr val="tx1">
                  <a:lumMod val="85000"/>
                </a:schemeClr>
              </a:gs>
              <a:gs pos="80000">
                <a:schemeClr val="tx1">
                  <a:lumMod val="85000"/>
                </a:schemeClr>
              </a:gs>
              <a:gs pos="100000">
                <a:schemeClr val="tx1">
                  <a:lumMod val="85000"/>
                  <a:alpha val="0"/>
                </a:schemeClr>
              </a:gs>
            </a:gsLst>
          </a:gra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367" name="Down Arrow 366"/>
          <p:cNvSpPr/>
          <p:nvPr/>
        </p:nvSpPr>
        <p:spPr bwMode="auto">
          <a:xfrm rot="1397723">
            <a:off x="5409050" y="5693844"/>
            <a:ext cx="214609" cy="738410"/>
          </a:xfrm>
          <a:prstGeom prst="downArrow">
            <a:avLst>
              <a:gd name="adj1" fmla="val 50071"/>
              <a:gd name="adj2" fmla="val 50047"/>
            </a:avLst>
          </a:prstGeom>
          <a:gradFill>
            <a:gsLst>
              <a:gs pos="0">
                <a:schemeClr val="tx1">
                  <a:lumMod val="85000"/>
                </a:schemeClr>
              </a:gs>
              <a:gs pos="80000">
                <a:schemeClr val="tx1">
                  <a:lumMod val="85000"/>
                </a:schemeClr>
              </a:gs>
              <a:gs pos="100000">
                <a:schemeClr val="tx1">
                  <a:lumMod val="85000"/>
                  <a:alpha val="0"/>
                </a:schemeClr>
              </a:gs>
            </a:gsLst>
          </a:gra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368" name="Down Arrow 367"/>
          <p:cNvSpPr/>
          <p:nvPr/>
        </p:nvSpPr>
        <p:spPr bwMode="auto">
          <a:xfrm rot="19804426">
            <a:off x="6150883" y="5704706"/>
            <a:ext cx="203264" cy="738410"/>
          </a:xfrm>
          <a:prstGeom prst="downArrow">
            <a:avLst>
              <a:gd name="adj1" fmla="val 50071"/>
              <a:gd name="adj2" fmla="val 50047"/>
            </a:avLst>
          </a:prstGeom>
          <a:gradFill>
            <a:gsLst>
              <a:gs pos="0">
                <a:schemeClr val="tx1">
                  <a:lumMod val="85000"/>
                </a:schemeClr>
              </a:gs>
              <a:gs pos="80000">
                <a:schemeClr val="tx1">
                  <a:lumMod val="85000"/>
                </a:schemeClr>
              </a:gs>
              <a:gs pos="100000">
                <a:schemeClr val="tx1">
                  <a:lumMod val="85000"/>
                  <a:alpha val="0"/>
                </a:schemeClr>
              </a:gs>
            </a:gsLst>
          </a:gra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369" name="Down Arrow 368"/>
          <p:cNvSpPr/>
          <p:nvPr/>
        </p:nvSpPr>
        <p:spPr bwMode="auto">
          <a:xfrm>
            <a:off x="5808664" y="5724926"/>
            <a:ext cx="185736" cy="719666"/>
          </a:xfrm>
          <a:prstGeom prst="downArrow">
            <a:avLst>
              <a:gd name="adj1" fmla="val 50071"/>
              <a:gd name="adj2" fmla="val 50047"/>
            </a:avLst>
          </a:prstGeom>
          <a:gradFill>
            <a:gsLst>
              <a:gs pos="0">
                <a:schemeClr val="tx1">
                  <a:lumMod val="85000"/>
                </a:schemeClr>
              </a:gs>
              <a:gs pos="80000">
                <a:schemeClr val="tx1">
                  <a:lumMod val="85000"/>
                </a:schemeClr>
              </a:gs>
              <a:gs pos="100000">
                <a:schemeClr val="tx1">
                  <a:lumMod val="85000"/>
                  <a:alpha val="0"/>
                </a:schemeClr>
              </a:gs>
            </a:gsLst>
          </a:gra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pic>
        <p:nvPicPr>
          <p:cNvPr id="370" name="Picture 12" descr="C:\Documents and Settings\michelleo\Desktop\MS Icons from DVD\Internet cloud web.png"/>
          <p:cNvPicPr>
            <a:picLocks noChangeAspect="1" noChangeArrowheads="1"/>
          </p:cNvPicPr>
          <p:nvPr/>
        </p:nvPicPr>
        <p:blipFill>
          <a:blip r:embed="rId15"/>
          <a:srcRect/>
          <a:stretch>
            <a:fillRect/>
          </a:stretch>
        </p:blipFill>
        <p:spPr bwMode="auto">
          <a:xfrm>
            <a:off x="5233508" y="5469918"/>
            <a:ext cx="1261648" cy="496052"/>
          </a:xfrm>
          <a:prstGeom prst="rect">
            <a:avLst/>
          </a:prstGeom>
          <a:noFill/>
        </p:spPr>
      </p:pic>
      <p:sp>
        <p:nvSpPr>
          <p:cNvPr id="371" name="TextBox 370"/>
          <p:cNvSpPr txBox="1"/>
          <p:nvPr/>
        </p:nvSpPr>
        <p:spPr>
          <a:xfrm>
            <a:off x="5386409" y="5644395"/>
            <a:ext cx="984423" cy="246912"/>
          </a:xfrm>
          <a:prstGeom prst="rect">
            <a:avLst/>
          </a:prstGeom>
          <a:noFill/>
        </p:spPr>
        <p:style>
          <a:lnRef idx="0">
            <a:scrgbClr r="0" g="0" b="0"/>
          </a:lnRef>
          <a:fillRef idx="1002">
            <a:schemeClr val="lt1"/>
          </a:fillRef>
          <a:effectRef idx="0">
            <a:scrgbClr r="0" g="0" b="0"/>
          </a:effectRef>
          <a:fontRef idx="major"/>
        </p:style>
        <p:txBody>
          <a:bodyPr wrap="square" rtlCol="0">
            <a:spAutoFit/>
          </a:bodyPr>
          <a:lstStyle/>
          <a:p>
            <a:pPr algn="ctr" rtl="0"/>
            <a:r>
              <a:rPr lang="en-US" sz="1000" b="1" kern="1200" dirty="0" smtClean="0">
                <a:solidFill>
                  <a:prstClr val="black"/>
                </a:solidFill>
                <a:ea typeface="+mj-ea"/>
                <a:cs typeface="+mj-cs"/>
              </a:rPr>
              <a:t>External data</a:t>
            </a:r>
            <a:endParaRPr lang="en-US" sz="1000" b="1" kern="1200" dirty="0">
              <a:solidFill>
                <a:prstClr val="black"/>
              </a:solidFill>
              <a:ea typeface="+mj-ea"/>
              <a:cs typeface="+mj-cs"/>
            </a:endParaRPr>
          </a:p>
        </p:txBody>
      </p:sp>
      <p:sp>
        <p:nvSpPr>
          <p:cNvPr id="372" name="Bent-Up Arrow 371"/>
          <p:cNvSpPr/>
          <p:nvPr/>
        </p:nvSpPr>
        <p:spPr bwMode="auto">
          <a:xfrm rot="5400000">
            <a:off x="2512355" y="4510978"/>
            <a:ext cx="1308460" cy="1713547"/>
          </a:xfrm>
          <a:prstGeom prst="bentUpArrow">
            <a:avLst>
              <a:gd name="adj1" fmla="val 28359"/>
              <a:gd name="adj2" fmla="val 24275"/>
              <a:gd name="adj3" fmla="val 39972"/>
            </a:avLst>
          </a:prstGeom>
          <a:gradFill flip="none" rotWithShape="1">
            <a:gsLst>
              <a:gs pos="0">
                <a:schemeClr val="bg1">
                  <a:alpha val="0"/>
                </a:schemeClr>
              </a:gs>
              <a:gs pos="80000">
                <a:schemeClr val="tx1">
                  <a:lumMod val="85000"/>
                </a:schemeClr>
              </a:gs>
              <a:gs pos="100000">
                <a:schemeClr val="tx1">
                  <a:lumMod val="85000"/>
                </a:schemeClr>
              </a:gs>
            </a:gsLst>
            <a:lin ang="0" scaled="1"/>
            <a:tileRect/>
          </a:gra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373" name="Rounded Rectangle 372"/>
          <p:cNvSpPr/>
          <p:nvPr/>
        </p:nvSpPr>
        <p:spPr bwMode="auto">
          <a:xfrm>
            <a:off x="4280028" y="2356338"/>
            <a:ext cx="4397088" cy="1146206"/>
          </a:xfrm>
          <a:prstGeom prst="roundRect">
            <a:avLst/>
          </a:prstGeom>
          <a:gradFill>
            <a:gsLst>
              <a:gs pos="32000">
                <a:schemeClr val="accent2"/>
              </a:gs>
              <a:gs pos="100000">
                <a:schemeClr val="accent2"/>
              </a:gs>
            </a:gsLst>
            <a:lin ang="5400000" scaled="0"/>
          </a:gradFill>
          <a:ln w="12700">
            <a:gradFill>
              <a:gsLst>
                <a:gs pos="0">
                  <a:schemeClr val="tx1">
                    <a:alpha val="0"/>
                  </a:schemeClr>
                </a:gs>
                <a:gs pos="32000">
                  <a:schemeClr val="tx1">
                    <a:alpha val="25000"/>
                  </a:schemeClr>
                </a:gs>
                <a:gs pos="100000">
                  <a:schemeClr val="accent2"/>
                </a:gs>
              </a:gsLst>
              <a:lin ang="5400000" scaled="0"/>
            </a:gradFill>
          </a:ln>
          <a:effectLst>
            <a:outerShdw blurRad="50800" dist="38100" dir="13500000" algn="br" rotWithShape="0">
              <a:prstClr val="black">
                <a:alpha val="40000"/>
              </a:prstClr>
            </a:outerShdw>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vert="horz" wrap="square" lIns="91436" tIns="45718" rIns="91436" bIns="45718" numCol="1" rtlCol="0" anchor="t" anchorCtr="0" compatLnSpc="1">
            <a:prstTxWarp prst="textNoShape">
              <a:avLst/>
            </a:prstTxWarp>
          </a:bodyPr>
          <a:lstStyle/>
          <a:p>
            <a:pPr algn="ctr" defTabSz="914099"/>
            <a:r>
              <a:rPr lang="en-US" b="1" dirty="0" smtClean="0">
                <a:gradFill>
                  <a:gsLst>
                    <a:gs pos="0">
                      <a:srgbClr val="FFFFFF"/>
                    </a:gs>
                    <a:gs pos="100000">
                      <a:srgbClr val="FFFFFF"/>
                    </a:gs>
                  </a:gsLst>
                  <a:lin ang="5400000" scaled="0"/>
                </a:gradFill>
                <a:effectLst>
                  <a:outerShdw blurRad="38100" dist="38100" dir="2700000" algn="tl">
                    <a:srgbClr val="000000">
                      <a:alpha val="43137"/>
                    </a:srgbClr>
                  </a:outerShdw>
                </a:effectLst>
              </a:rPr>
              <a:t>Business Data Connectivity (BDC)</a:t>
            </a:r>
          </a:p>
        </p:txBody>
      </p:sp>
      <p:sp>
        <p:nvSpPr>
          <p:cNvPr id="374" name="Rounded Rectangle 373"/>
          <p:cNvSpPr/>
          <p:nvPr/>
        </p:nvSpPr>
        <p:spPr bwMode="auto">
          <a:xfrm>
            <a:off x="5495360" y="2894486"/>
            <a:ext cx="1667440" cy="448727"/>
          </a:xfrm>
          <a:prstGeom prst="roundRect">
            <a:avLst/>
          </a:prstGeom>
          <a:gradFill flip="none" rotWithShape="1">
            <a:gsLst>
              <a:gs pos="1000">
                <a:schemeClr val="tx1"/>
              </a:gs>
              <a:gs pos="9000">
                <a:schemeClr val="bg1">
                  <a:alpha val="75000"/>
                </a:schemeClr>
              </a:gs>
              <a:gs pos="50000">
                <a:schemeClr val="bg1">
                  <a:alpha val="89000"/>
                </a:schemeClr>
              </a:gs>
              <a:gs pos="88000">
                <a:schemeClr val="bg1">
                  <a:alpha val="81000"/>
                </a:schemeClr>
              </a:gs>
            </a:gsLst>
            <a:lin ang="2700000" scaled="1"/>
            <a:tileRect/>
          </a:gradFill>
          <a:ln>
            <a:headEnd type="none" w="med" len="med"/>
            <a:tailEnd type="none" w="med" len="med"/>
          </a:ln>
          <a:effectLst>
            <a:reflection blurRad="6350" stA="52000" endA="300" endPos="35000" dir="5400000" sy="-100000" algn="bl" rotWithShape="0"/>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indent="-227197" algn="ctr" defTabSz="914099" fontAlgn="base">
              <a:lnSpc>
                <a:spcPct val="90000"/>
              </a:lnSpc>
              <a:spcBef>
                <a:spcPct val="0"/>
              </a:spcBef>
              <a:spcAft>
                <a:spcPct val="0"/>
              </a:spcAft>
              <a:buSzPct val="70000"/>
              <a:defRPr/>
            </a:pPr>
            <a:r>
              <a:rPr lang="en-US" altLang="zh-CN" sz="1200" dirty="0" smtClean="0">
                <a:gradFill>
                  <a:gsLst>
                    <a:gs pos="0">
                      <a:srgbClr val="FFFFFF"/>
                    </a:gs>
                    <a:gs pos="100000">
                      <a:srgbClr val="FFFFFF"/>
                    </a:gs>
                  </a:gsLst>
                  <a:lin ang="5400000" scaled="0"/>
                </a:gradFill>
              </a:rPr>
              <a:t>BDC Server Runtime</a:t>
            </a:r>
            <a:endParaRPr lang="en-US" altLang="zh-CN" sz="1200" dirty="0">
              <a:gradFill>
                <a:gsLst>
                  <a:gs pos="0">
                    <a:srgbClr val="FFFFFF"/>
                  </a:gs>
                  <a:gs pos="100000">
                    <a:srgbClr val="FFFFFF"/>
                  </a:gs>
                </a:gsLst>
                <a:lin ang="5400000" scaled="0"/>
              </a:gradFill>
            </a:endParaRPr>
          </a:p>
        </p:txBody>
      </p:sp>
      <p:sp>
        <p:nvSpPr>
          <p:cNvPr id="376" name="U-Turn Arrow 375"/>
          <p:cNvSpPr/>
          <p:nvPr/>
        </p:nvSpPr>
        <p:spPr bwMode="auto">
          <a:xfrm rot="16200000">
            <a:off x="-159189" y="3469271"/>
            <a:ext cx="1411441" cy="367436"/>
          </a:xfrm>
          <a:prstGeom prst="uturnArrow">
            <a:avLst/>
          </a:prstGeom>
          <a:gradFill>
            <a:gsLst>
              <a:gs pos="0">
                <a:schemeClr val="tx1">
                  <a:lumMod val="85000"/>
                </a:schemeClr>
              </a:gs>
              <a:gs pos="80000">
                <a:schemeClr val="tx1">
                  <a:lumMod val="85000"/>
                </a:schemeClr>
              </a:gs>
              <a:gs pos="100000">
                <a:schemeClr val="tx1">
                  <a:lumMod val="85000"/>
                </a:schemeClr>
              </a:gs>
            </a:gsLst>
          </a:gra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377" name="Flowchart: Magnetic Disk 376"/>
          <p:cNvSpPr/>
          <p:nvPr/>
        </p:nvSpPr>
        <p:spPr>
          <a:xfrm>
            <a:off x="489260" y="3934737"/>
            <a:ext cx="822960" cy="548640"/>
          </a:xfrm>
          <a:prstGeom prst="flowChartMagneticDisk">
            <a:avLst/>
          </a:prstGeom>
          <a:gradFill flip="none" rotWithShape="1">
            <a:gsLst>
              <a:gs pos="0">
                <a:srgbClr val="031B84"/>
              </a:gs>
              <a:gs pos="39999">
                <a:srgbClr val="0070C0"/>
              </a:gs>
              <a:gs pos="70000">
                <a:srgbClr val="00B0F0"/>
              </a:gs>
              <a:gs pos="100000">
                <a:srgbClr val="FFFFFF"/>
              </a:gs>
            </a:gsLst>
            <a:lin ang="2700000" scaled="0"/>
            <a:tileRect/>
          </a:gradFill>
          <a:ln w="12700" cap="flat" cmpd="sng" algn="ctr">
            <a:solidFill>
              <a:schemeClr val="accent5">
                <a:lumMod val="20000"/>
                <a:lumOff val="80000"/>
              </a:schemeClr>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0" tIns="0" rIns="0" bIns="0" numCol="1" rtlCol="0" anchor="t" anchorCtr="0" compatLnSpc="1">
            <a:prstTxWarp prst="textNoShape">
              <a:avLst/>
            </a:prstTxWarp>
          </a:bodyPr>
          <a:lstStyle/>
          <a:p>
            <a:pPr algn="ctr" defTabSz="1096963" fontAlgn="base">
              <a:spcBef>
                <a:spcPct val="0"/>
              </a:spcBef>
              <a:spcAft>
                <a:spcPct val="0"/>
              </a:spcAft>
              <a:defRPr/>
            </a:pPr>
            <a:r>
              <a:rPr lang="en-US" sz="1100" b="1" dirty="0" smtClean="0">
                <a:gradFill>
                  <a:gsLst>
                    <a:gs pos="70000">
                      <a:schemeClr val="tx1"/>
                    </a:gs>
                    <a:gs pos="100000">
                      <a:schemeClr val="tx1"/>
                    </a:gs>
                  </a:gsLst>
                  <a:lin ang="2700000" scaled="0"/>
                </a:gradFill>
                <a:effectLst>
                  <a:outerShdw blurRad="38100" dist="38100" dir="2700000" algn="tl">
                    <a:srgbClr val="000000">
                      <a:alpha val="43137"/>
                    </a:srgbClr>
                  </a:outerShdw>
                </a:effectLst>
                <a:cs typeface="Arial" charset="0"/>
              </a:rPr>
              <a:t>Client Data</a:t>
            </a:r>
          </a:p>
          <a:p>
            <a:pPr algn="ctr" defTabSz="1096963" fontAlgn="base">
              <a:spcBef>
                <a:spcPct val="0"/>
              </a:spcBef>
              <a:spcAft>
                <a:spcPct val="0"/>
              </a:spcAft>
              <a:defRPr/>
            </a:pPr>
            <a:r>
              <a:rPr lang="en-US" sz="1100" b="1" dirty="0" smtClean="0">
                <a:gradFill>
                  <a:gsLst>
                    <a:gs pos="70000">
                      <a:schemeClr val="tx1"/>
                    </a:gs>
                    <a:gs pos="100000">
                      <a:schemeClr val="tx1"/>
                    </a:gs>
                  </a:gsLst>
                  <a:lin ang="2700000" scaled="0"/>
                </a:gradFill>
                <a:effectLst>
                  <a:outerShdw blurRad="38100" dist="38100" dir="2700000" algn="tl">
                    <a:srgbClr val="000000">
                      <a:alpha val="43137"/>
                    </a:srgbClr>
                  </a:outerShdw>
                </a:effectLst>
                <a:cs typeface="Arial" charset="0"/>
              </a:rPr>
              <a:t>Cache</a:t>
            </a:r>
            <a:endParaRPr lang="en-US" sz="1100" b="1" dirty="0">
              <a:gradFill>
                <a:gsLst>
                  <a:gs pos="70000">
                    <a:schemeClr val="tx1"/>
                  </a:gs>
                  <a:gs pos="100000">
                    <a:schemeClr val="tx1"/>
                  </a:gs>
                </a:gsLst>
                <a:lin ang="2700000" scaled="0"/>
              </a:gradFill>
              <a:effectLst>
                <a:outerShdw blurRad="38100" dist="38100" dir="2700000" algn="tl">
                  <a:srgbClr val="000000">
                    <a:alpha val="43137"/>
                  </a:srgbClr>
                </a:outerShdw>
              </a:effectLst>
              <a:cs typeface="Arial" charset="0"/>
            </a:endParaRPr>
          </a:p>
          <a:p>
            <a:pPr algn="ctr" defTabSz="1096963" fontAlgn="base">
              <a:spcBef>
                <a:spcPct val="0"/>
              </a:spcBef>
              <a:spcAft>
                <a:spcPct val="0"/>
              </a:spcAft>
              <a:defRPr/>
            </a:pPr>
            <a:endParaRPr lang="en-US" sz="1100" b="1" dirty="0">
              <a:gradFill>
                <a:gsLst>
                  <a:gs pos="70000">
                    <a:schemeClr val="tx1"/>
                  </a:gs>
                  <a:gs pos="100000">
                    <a:schemeClr val="tx1"/>
                  </a:gs>
                </a:gsLst>
                <a:lin ang="2700000" scaled="0"/>
              </a:gradFill>
              <a:effectLst>
                <a:outerShdw blurRad="38100" dist="38100" dir="2700000" algn="tl">
                  <a:srgbClr val="000000">
                    <a:alpha val="43137"/>
                  </a:srgbClr>
                </a:outerShdw>
              </a:effectLst>
              <a:cs typeface="Arial" charset="0"/>
            </a:endParaRPr>
          </a:p>
        </p:txBody>
      </p:sp>
      <p:sp>
        <p:nvSpPr>
          <p:cNvPr id="378" name="Rounded Rectangle 377"/>
          <p:cNvSpPr/>
          <p:nvPr/>
        </p:nvSpPr>
        <p:spPr bwMode="auto">
          <a:xfrm>
            <a:off x="4267200" y="1645287"/>
            <a:ext cx="4378985" cy="448727"/>
          </a:xfrm>
          <a:prstGeom prst="roundRect">
            <a:avLst/>
          </a:prstGeom>
          <a:gradFill>
            <a:gsLst>
              <a:gs pos="0">
                <a:schemeClr val="accent3"/>
              </a:gs>
              <a:gs pos="50000">
                <a:schemeClr val="accent3"/>
              </a:gs>
              <a:gs pos="100000">
                <a:schemeClr val="accent3"/>
              </a:gs>
            </a:gsLst>
            <a:lin ang="5400000" scaled="0"/>
          </a:gradFill>
          <a:ln w="12700">
            <a:gradFill>
              <a:gsLst>
                <a:gs pos="0">
                  <a:schemeClr val="accent3">
                    <a:lumMod val="75000"/>
                  </a:schemeClr>
                </a:gs>
                <a:gs pos="50000">
                  <a:schemeClr val="tx1">
                    <a:alpha val="25000"/>
                  </a:schemeClr>
                </a:gs>
                <a:gs pos="100000">
                  <a:schemeClr val="accent1">
                    <a:tint val="23500"/>
                    <a:satMod val="160000"/>
                    <a:alpha val="0"/>
                  </a:schemeClr>
                </a:gs>
              </a:gsLst>
              <a:lin ang="5400000" scaled="0"/>
            </a:gradFill>
          </a:ln>
          <a:effectLst>
            <a:outerShdw blurRad="50800" dist="38100" dir="2700000" algn="tl" rotWithShape="0">
              <a:prstClr val="black">
                <a:alpha val="40000"/>
              </a:prstClr>
            </a:outerShdw>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vert="horz" wrap="square" lIns="91436" tIns="45718" rIns="91436" bIns="45718" numCol="1" rtlCol="0" anchor="ctr" anchorCtr="0" compatLnSpc="1">
            <a:prstTxWarp prst="textNoShape">
              <a:avLst/>
            </a:prstTxWarp>
          </a:bodyPr>
          <a:lstStyle/>
          <a:p>
            <a:pPr algn="ctr" defTabSz="914099"/>
            <a:r>
              <a:rPr lang="en-US" sz="1050" dirty="0" smtClean="0">
                <a:gradFill>
                  <a:gsLst>
                    <a:gs pos="0">
                      <a:srgbClr val="FFFFFF"/>
                    </a:gs>
                    <a:gs pos="100000">
                      <a:srgbClr val="FFFFFF"/>
                    </a:gs>
                  </a:gsLst>
                  <a:lin ang="5400000" scaled="0"/>
                </a:gradFill>
              </a:rPr>
              <a:t>Presntation in SharePoint</a:t>
            </a:r>
          </a:p>
        </p:txBody>
      </p:sp>
    </p:spTree>
    <p:custDataLst>
      <p:tags r:id="rId1"/>
    </p:custDataLst>
  </p:cSld>
  <p:clrMapOvr>
    <a:masterClrMapping/>
  </p:clrMapOvr>
  <p:transition advTm="211429">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1000"/>
                                        <p:tgtEl>
                                          <p:spTgt spid="118"/>
                                        </p:tgtEl>
                                      </p:cBhvr>
                                    </p:animEffect>
                                    <p:set>
                                      <p:cBhvr>
                                        <p:cTn id="7" dur="1" fill="hold">
                                          <p:stCondLst>
                                            <p:cond delay="999"/>
                                          </p:stCondLst>
                                        </p:cTn>
                                        <p:tgtEl>
                                          <p:spTgt spid="118"/>
                                        </p:tgtEl>
                                        <p:attrNameLst>
                                          <p:attrName>style.visibility</p:attrName>
                                        </p:attrNameLst>
                                      </p:cBhvr>
                                      <p:to>
                                        <p:strVal val="hidden"/>
                                      </p:to>
                                    </p:set>
                                  </p:childTnLst>
                                </p:cTn>
                              </p:par>
                              <p:par>
                                <p:cTn id="8" presetID="10" presetClass="entr" presetSubtype="0" fill="hold" nodeType="withEffect">
                                  <p:stCondLst>
                                    <p:cond delay="300"/>
                                  </p:stCondLst>
                                  <p:childTnLst>
                                    <p:set>
                                      <p:cBhvr>
                                        <p:cTn id="9" dur="1" fill="hold">
                                          <p:stCondLst>
                                            <p:cond delay="0"/>
                                          </p:stCondLst>
                                        </p:cTn>
                                        <p:tgtEl>
                                          <p:spTgt spid="117"/>
                                        </p:tgtEl>
                                        <p:attrNameLst>
                                          <p:attrName>style.visibility</p:attrName>
                                        </p:attrNameLst>
                                      </p:cBhvr>
                                      <p:to>
                                        <p:strVal val="visible"/>
                                      </p:to>
                                    </p:set>
                                    <p:animEffect transition="in" filter="fade">
                                      <p:cBhvr>
                                        <p:cTn id="10" dur="1000"/>
                                        <p:tgtEl>
                                          <p:spTgt spid="11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69"/>
                                        </p:tgtEl>
                                        <p:attrNameLst>
                                          <p:attrName>style.visibility</p:attrName>
                                        </p:attrNameLst>
                                      </p:cBhvr>
                                      <p:to>
                                        <p:strVal val="visible"/>
                                      </p:to>
                                    </p:set>
                                    <p:animEffect transition="in" filter="fade">
                                      <p:cBhvr>
                                        <p:cTn id="15" dur="500"/>
                                        <p:tgtEl>
                                          <p:spTgt spid="369"/>
                                        </p:tgtEl>
                                      </p:cBhvr>
                                    </p:animEffect>
                                  </p:childTnLst>
                                </p:cTn>
                              </p:par>
                              <p:par>
                                <p:cTn id="16" presetID="10" presetClass="entr" presetSubtype="0" fill="hold" nodeType="withEffect">
                                  <p:stCondLst>
                                    <p:cond delay="0"/>
                                  </p:stCondLst>
                                  <p:childTnLst>
                                    <p:set>
                                      <p:cBhvr>
                                        <p:cTn id="17" dur="1" fill="hold">
                                          <p:stCondLst>
                                            <p:cond delay="0"/>
                                          </p:stCondLst>
                                        </p:cTn>
                                        <p:tgtEl>
                                          <p:spTgt spid="318"/>
                                        </p:tgtEl>
                                        <p:attrNameLst>
                                          <p:attrName>style.visibility</p:attrName>
                                        </p:attrNameLst>
                                      </p:cBhvr>
                                      <p:to>
                                        <p:strVal val="visible"/>
                                      </p:to>
                                    </p:set>
                                    <p:animEffect transition="in" filter="fade">
                                      <p:cBhvr>
                                        <p:cTn id="18" dur="500"/>
                                        <p:tgtEl>
                                          <p:spTgt spid="318"/>
                                        </p:tgtEl>
                                      </p:cBhvr>
                                    </p:animEffect>
                                  </p:childTnLst>
                                </p:cTn>
                              </p:par>
                              <p:par>
                                <p:cTn id="19" presetID="10" presetClass="entr" presetSubtype="0" fill="hold" nodeType="withEffect">
                                  <p:stCondLst>
                                    <p:cond delay="0"/>
                                  </p:stCondLst>
                                  <p:childTnLst>
                                    <p:set>
                                      <p:cBhvr>
                                        <p:cTn id="20" dur="1" fill="hold">
                                          <p:stCondLst>
                                            <p:cond delay="0"/>
                                          </p:stCondLst>
                                        </p:cTn>
                                        <p:tgtEl>
                                          <p:spTgt spid="319"/>
                                        </p:tgtEl>
                                        <p:attrNameLst>
                                          <p:attrName>style.visibility</p:attrName>
                                        </p:attrNameLst>
                                      </p:cBhvr>
                                      <p:to>
                                        <p:strVal val="visible"/>
                                      </p:to>
                                    </p:set>
                                    <p:animEffect transition="in" filter="fade">
                                      <p:cBhvr>
                                        <p:cTn id="21" dur="500"/>
                                        <p:tgtEl>
                                          <p:spTgt spid="319"/>
                                        </p:tgtEl>
                                      </p:cBhvr>
                                    </p:animEffect>
                                  </p:childTnLst>
                                </p:cTn>
                              </p:par>
                              <p:par>
                                <p:cTn id="22" presetID="10" presetClass="entr" presetSubtype="0" fill="hold" nodeType="withEffect">
                                  <p:stCondLst>
                                    <p:cond delay="0"/>
                                  </p:stCondLst>
                                  <p:childTnLst>
                                    <p:set>
                                      <p:cBhvr>
                                        <p:cTn id="23" dur="1" fill="hold">
                                          <p:stCondLst>
                                            <p:cond delay="0"/>
                                          </p:stCondLst>
                                        </p:cTn>
                                        <p:tgtEl>
                                          <p:spTgt spid="320"/>
                                        </p:tgtEl>
                                        <p:attrNameLst>
                                          <p:attrName>style.visibility</p:attrName>
                                        </p:attrNameLst>
                                      </p:cBhvr>
                                      <p:to>
                                        <p:strVal val="visible"/>
                                      </p:to>
                                    </p:set>
                                    <p:animEffect transition="in" filter="fade">
                                      <p:cBhvr>
                                        <p:cTn id="24" dur="500"/>
                                        <p:tgtEl>
                                          <p:spTgt spid="320"/>
                                        </p:tgtEl>
                                      </p:cBhvr>
                                    </p:animEffect>
                                  </p:childTnLst>
                                </p:cTn>
                              </p:par>
                              <p:par>
                                <p:cTn id="25" presetID="10" presetClass="entr" presetSubtype="0" fill="hold" nodeType="withEffect">
                                  <p:stCondLst>
                                    <p:cond delay="0"/>
                                  </p:stCondLst>
                                  <p:childTnLst>
                                    <p:set>
                                      <p:cBhvr>
                                        <p:cTn id="26" dur="1" fill="hold">
                                          <p:stCondLst>
                                            <p:cond delay="0"/>
                                          </p:stCondLst>
                                        </p:cTn>
                                        <p:tgtEl>
                                          <p:spTgt spid="321"/>
                                        </p:tgtEl>
                                        <p:attrNameLst>
                                          <p:attrName>style.visibility</p:attrName>
                                        </p:attrNameLst>
                                      </p:cBhvr>
                                      <p:to>
                                        <p:strVal val="visible"/>
                                      </p:to>
                                    </p:set>
                                    <p:animEffect transition="in" filter="fade">
                                      <p:cBhvr>
                                        <p:cTn id="27" dur="500"/>
                                        <p:tgtEl>
                                          <p:spTgt spid="321"/>
                                        </p:tgtEl>
                                      </p:cBhvr>
                                    </p:animEffect>
                                  </p:childTnLst>
                                </p:cTn>
                              </p:par>
                              <p:par>
                                <p:cTn id="28" presetID="10" presetClass="entr" presetSubtype="0" fill="hold" nodeType="withEffect">
                                  <p:stCondLst>
                                    <p:cond delay="0"/>
                                  </p:stCondLst>
                                  <p:childTnLst>
                                    <p:set>
                                      <p:cBhvr>
                                        <p:cTn id="29" dur="1" fill="hold">
                                          <p:stCondLst>
                                            <p:cond delay="0"/>
                                          </p:stCondLst>
                                        </p:cTn>
                                        <p:tgtEl>
                                          <p:spTgt spid="322"/>
                                        </p:tgtEl>
                                        <p:attrNameLst>
                                          <p:attrName>style.visibility</p:attrName>
                                        </p:attrNameLst>
                                      </p:cBhvr>
                                      <p:to>
                                        <p:strVal val="visible"/>
                                      </p:to>
                                    </p:set>
                                    <p:animEffect transition="in" filter="fade">
                                      <p:cBhvr>
                                        <p:cTn id="30" dur="500"/>
                                        <p:tgtEl>
                                          <p:spTgt spid="322"/>
                                        </p:tgtEl>
                                      </p:cBhvr>
                                    </p:animEffect>
                                  </p:childTnLst>
                                </p:cTn>
                              </p:par>
                              <p:par>
                                <p:cTn id="31" presetID="10" presetClass="entr" presetSubtype="0" fill="hold" nodeType="withEffect">
                                  <p:stCondLst>
                                    <p:cond delay="0"/>
                                  </p:stCondLst>
                                  <p:childTnLst>
                                    <p:set>
                                      <p:cBhvr>
                                        <p:cTn id="32" dur="1" fill="hold">
                                          <p:stCondLst>
                                            <p:cond delay="0"/>
                                          </p:stCondLst>
                                        </p:cTn>
                                        <p:tgtEl>
                                          <p:spTgt spid="323"/>
                                        </p:tgtEl>
                                        <p:attrNameLst>
                                          <p:attrName>style.visibility</p:attrName>
                                        </p:attrNameLst>
                                      </p:cBhvr>
                                      <p:to>
                                        <p:strVal val="visible"/>
                                      </p:to>
                                    </p:set>
                                    <p:animEffect transition="in" filter="fade">
                                      <p:cBhvr>
                                        <p:cTn id="33" dur="500"/>
                                        <p:tgtEl>
                                          <p:spTgt spid="323"/>
                                        </p:tgtEl>
                                      </p:cBhvr>
                                    </p:animEffect>
                                  </p:childTnLst>
                                </p:cTn>
                              </p:par>
                              <p:par>
                                <p:cTn id="34" presetID="10" presetClass="entr" presetSubtype="0" fill="hold" nodeType="withEffect">
                                  <p:stCondLst>
                                    <p:cond delay="0"/>
                                  </p:stCondLst>
                                  <p:childTnLst>
                                    <p:set>
                                      <p:cBhvr>
                                        <p:cTn id="35" dur="1" fill="hold">
                                          <p:stCondLst>
                                            <p:cond delay="0"/>
                                          </p:stCondLst>
                                        </p:cTn>
                                        <p:tgtEl>
                                          <p:spTgt spid="324"/>
                                        </p:tgtEl>
                                        <p:attrNameLst>
                                          <p:attrName>style.visibility</p:attrName>
                                        </p:attrNameLst>
                                      </p:cBhvr>
                                      <p:to>
                                        <p:strVal val="visible"/>
                                      </p:to>
                                    </p:set>
                                    <p:animEffect transition="in" filter="fade">
                                      <p:cBhvr>
                                        <p:cTn id="36" dur="500"/>
                                        <p:tgtEl>
                                          <p:spTgt spid="324"/>
                                        </p:tgtEl>
                                      </p:cBhvr>
                                    </p:animEffect>
                                  </p:childTnLst>
                                </p:cTn>
                              </p:par>
                              <p:par>
                                <p:cTn id="37" presetID="10" presetClass="entr" presetSubtype="0" fill="hold" nodeType="withEffect">
                                  <p:stCondLst>
                                    <p:cond delay="0"/>
                                  </p:stCondLst>
                                  <p:childTnLst>
                                    <p:set>
                                      <p:cBhvr>
                                        <p:cTn id="38" dur="1" fill="hold">
                                          <p:stCondLst>
                                            <p:cond delay="0"/>
                                          </p:stCondLst>
                                        </p:cTn>
                                        <p:tgtEl>
                                          <p:spTgt spid="325"/>
                                        </p:tgtEl>
                                        <p:attrNameLst>
                                          <p:attrName>style.visibility</p:attrName>
                                        </p:attrNameLst>
                                      </p:cBhvr>
                                      <p:to>
                                        <p:strVal val="visible"/>
                                      </p:to>
                                    </p:set>
                                    <p:animEffect transition="in" filter="fade">
                                      <p:cBhvr>
                                        <p:cTn id="39" dur="500"/>
                                        <p:tgtEl>
                                          <p:spTgt spid="325"/>
                                        </p:tgtEl>
                                      </p:cBhvr>
                                    </p:animEffect>
                                  </p:childTnLst>
                                </p:cTn>
                              </p:par>
                              <p:par>
                                <p:cTn id="40" presetID="10" presetClass="entr" presetSubtype="0" fill="hold" nodeType="withEffect">
                                  <p:stCondLst>
                                    <p:cond delay="0"/>
                                  </p:stCondLst>
                                  <p:childTnLst>
                                    <p:set>
                                      <p:cBhvr>
                                        <p:cTn id="41" dur="1" fill="hold">
                                          <p:stCondLst>
                                            <p:cond delay="0"/>
                                          </p:stCondLst>
                                        </p:cTn>
                                        <p:tgtEl>
                                          <p:spTgt spid="326"/>
                                        </p:tgtEl>
                                        <p:attrNameLst>
                                          <p:attrName>style.visibility</p:attrName>
                                        </p:attrNameLst>
                                      </p:cBhvr>
                                      <p:to>
                                        <p:strVal val="visible"/>
                                      </p:to>
                                    </p:set>
                                    <p:animEffect transition="in" filter="fade">
                                      <p:cBhvr>
                                        <p:cTn id="42" dur="500"/>
                                        <p:tgtEl>
                                          <p:spTgt spid="326"/>
                                        </p:tgtEl>
                                      </p:cBhvr>
                                    </p:animEffect>
                                  </p:childTnLst>
                                </p:cTn>
                              </p:par>
                              <p:par>
                                <p:cTn id="43" presetID="10" presetClass="entr" presetSubtype="0" fill="hold" nodeType="withEffect">
                                  <p:stCondLst>
                                    <p:cond delay="0"/>
                                  </p:stCondLst>
                                  <p:childTnLst>
                                    <p:set>
                                      <p:cBhvr>
                                        <p:cTn id="44" dur="1" fill="hold">
                                          <p:stCondLst>
                                            <p:cond delay="0"/>
                                          </p:stCondLst>
                                        </p:cTn>
                                        <p:tgtEl>
                                          <p:spTgt spid="327"/>
                                        </p:tgtEl>
                                        <p:attrNameLst>
                                          <p:attrName>style.visibility</p:attrName>
                                        </p:attrNameLst>
                                      </p:cBhvr>
                                      <p:to>
                                        <p:strVal val="visible"/>
                                      </p:to>
                                    </p:set>
                                    <p:animEffect transition="in" filter="fade">
                                      <p:cBhvr>
                                        <p:cTn id="45" dur="500"/>
                                        <p:tgtEl>
                                          <p:spTgt spid="327"/>
                                        </p:tgtEl>
                                      </p:cBhvr>
                                    </p:animEffect>
                                  </p:childTnLst>
                                </p:cTn>
                              </p:par>
                              <p:par>
                                <p:cTn id="46" presetID="10" presetClass="entr" presetSubtype="0" fill="hold" nodeType="withEffect">
                                  <p:stCondLst>
                                    <p:cond delay="0"/>
                                  </p:stCondLst>
                                  <p:childTnLst>
                                    <p:set>
                                      <p:cBhvr>
                                        <p:cTn id="47" dur="1" fill="hold">
                                          <p:stCondLst>
                                            <p:cond delay="0"/>
                                          </p:stCondLst>
                                        </p:cTn>
                                        <p:tgtEl>
                                          <p:spTgt spid="328"/>
                                        </p:tgtEl>
                                        <p:attrNameLst>
                                          <p:attrName>style.visibility</p:attrName>
                                        </p:attrNameLst>
                                      </p:cBhvr>
                                      <p:to>
                                        <p:strVal val="visible"/>
                                      </p:to>
                                    </p:set>
                                    <p:animEffect transition="in" filter="fade">
                                      <p:cBhvr>
                                        <p:cTn id="48" dur="500"/>
                                        <p:tgtEl>
                                          <p:spTgt spid="328"/>
                                        </p:tgtEl>
                                      </p:cBhvr>
                                    </p:animEffect>
                                  </p:childTnLst>
                                </p:cTn>
                              </p:par>
                              <p:par>
                                <p:cTn id="49" presetID="10" presetClass="entr" presetSubtype="0" fill="hold" nodeType="withEffect">
                                  <p:stCondLst>
                                    <p:cond delay="0"/>
                                  </p:stCondLst>
                                  <p:childTnLst>
                                    <p:set>
                                      <p:cBhvr>
                                        <p:cTn id="50" dur="1" fill="hold">
                                          <p:stCondLst>
                                            <p:cond delay="0"/>
                                          </p:stCondLst>
                                        </p:cTn>
                                        <p:tgtEl>
                                          <p:spTgt spid="329"/>
                                        </p:tgtEl>
                                        <p:attrNameLst>
                                          <p:attrName>style.visibility</p:attrName>
                                        </p:attrNameLst>
                                      </p:cBhvr>
                                      <p:to>
                                        <p:strVal val="visible"/>
                                      </p:to>
                                    </p:set>
                                    <p:animEffect transition="in" filter="fade">
                                      <p:cBhvr>
                                        <p:cTn id="51" dur="500"/>
                                        <p:tgtEl>
                                          <p:spTgt spid="329"/>
                                        </p:tgtEl>
                                      </p:cBhvr>
                                    </p:animEffect>
                                  </p:childTnLst>
                                </p:cTn>
                              </p:par>
                              <p:par>
                                <p:cTn id="52" presetID="10" presetClass="entr" presetSubtype="0" fill="hold"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fade">
                                      <p:cBhvr>
                                        <p:cTn id="54" dur="500"/>
                                        <p:tgtEl>
                                          <p:spTgt spid="3"/>
                                        </p:tgtEl>
                                      </p:cBhvr>
                                    </p:animEffect>
                                  </p:childTnLst>
                                </p:cTn>
                              </p:par>
                              <p:par>
                                <p:cTn id="55" presetID="10" presetClass="entr" presetSubtype="0" fill="hold" nodeType="with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fade">
                                      <p:cBhvr>
                                        <p:cTn id="57" dur="500"/>
                                        <p:tgtEl>
                                          <p:spTgt spid="4"/>
                                        </p:tgtEl>
                                      </p:cBhvr>
                                    </p:animEffect>
                                  </p:childTnLst>
                                </p:cTn>
                              </p:par>
                              <p:par>
                                <p:cTn id="58" presetID="10" presetClass="entr" presetSubtype="0" fill="hold" nodeType="withEffect">
                                  <p:stCondLst>
                                    <p:cond delay="0"/>
                                  </p:stCondLst>
                                  <p:childTnLst>
                                    <p:set>
                                      <p:cBhvr>
                                        <p:cTn id="59" dur="1" fill="hold">
                                          <p:stCondLst>
                                            <p:cond delay="0"/>
                                          </p:stCondLst>
                                        </p:cTn>
                                        <p:tgtEl>
                                          <p:spTgt spid="5"/>
                                        </p:tgtEl>
                                        <p:attrNameLst>
                                          <p:attrName>style.visibility</p:attrName>
                                        </p:attrNameLst>
                                      </p:cBhvr>
                                      <p:to>
                                        <p:strVal val="visible"/>
                                      </p:to>
                                    </p:set>
                                    <p:animEffect transition="in" filter="fade">
                                      <p:cBhvr>
                                        <p:cTn id="60" dur="500"/>
                                        <p:tgtEl>
                                          <p:spTgt spid="5"/>
                                        </p:tgtEl>
                                      </p:cBhvr>
                                    </p:animEffect>
                                  </p:childTnLst>
                                </p:cTn>
                              </p:par>
                              <p:par>
                                <p:cTn id="61" presetID="10" presetClass="entr" presetSubtype="0" fill="hold" nodeType="withEffect">
                                  <p:stCondLst>
                                    <p:cond delay="0"/>
                                  </p:stCondLst>
                                  <p:childTnLst>
                                    <p:set>
                                      <p:cBhvr>
                                        <p:cTn id="62" dur="1" fill="hold">
                                          <p:stCondLst>
                                            <p:cond delay="0"/>
                                          </p:stCondLst>
                                        </p:cTn>
                                        <p:tgtEl>
                                          <p:spTgt spid="6"/>
                                        </p:tgtEl>
                                        <p:attrNameLst>
                                          <p:attrName>style.visibility</p:attrName>
                                        </p:attrNameLst>
                                      </p:cBhvr>
                                      <p:to>
                                        <p:strVal val="visible"/>
                                      </p:to>
                                    </p:set>
                                    <p:animEffect transition="in" filter="fade">
                                      <p:cBhvr>
                                        <p:cTn id="63" dur="500"/>
                                        <p:tgtEl>
                                          <p:spTgt spid="6"/>
                                        </p:tgtEl>
                                      </p:cBhvr>
                                    </p:animEffect>
                                  </p:childTnLst>
                                </p:cTn>
                              </p:par>
                              <p:par>
                                <p:cTn id="64" presetID="10" presetClass="entr" presetSubtype="0" fill="hold" nodeType="withEffect">
                                  <p:stCondLst>
                                    <p:cond delay="0"/>
                                  </p:stCondLst>
                                  <p:childTnLst>
                                    <p:set>
                                      <p:cBhvr>
                                        <p:cTn id="65" dur="1" fill="hold">
                                          <p:stCondLst>
                                            <p:cond delay="0"/>
                                          </p:stCondLst>
                                        </p:cTn>
                                        <p:tgtEl>
                                          <p:spTgt spid="342"/>
                                        </p:tgtEl>
                                        <p:attrNameLst>
                                          <p:attrName>style.visibility</p:attrName>
                                        </p:attrNameLst>
                                      </p:cBhvr>
                                      <p:to>
                                        <p:strVal val="visible"/>
                                      </p:to>
                                    </p:set>
                                    <p:animEffect transition="in" filter="fade">
                                      <p:cBhvr>
                                        <p:cTn id="66" dur="500"/>
                                        <p:tgtEl>
                                          <p:spTgt spid="342"/>
                                        </p:tgtEl>
                                      </p:cBhvr>
                                    </p:animEffect>
                                  </p:childTnLst>
                                </p:cTn>
                              </p:par>
                              <p:par>
                                <p:cTn id="67" presetID="10" presetClass="entr" presetSubtype="0" fill="hold" nodeType="withEffect">
                                  <p:stCondLst>
                                    <p:cond delay="0"/>
                                  </p:stCondLst>
                                  <p:childTnLst>
                                    <p:set>
                                      <p:cBhvr>
                                        <p:cTn id="68" dur="1" fill="hold">
                                          <p:stCondLst>
                                            <p:cond delay="0"/>
                                          </p:stCondLst>
                                        </p:cTn>
                                        <p:tgtEl>
                                          <p:spTgt spid="378"/>
                                        </p:tgtEl>
                                        <p:attrNameLst>
                                          <p:attrName>style.visibility</p:attrName>
                                        </p:attrNameLst>
                                      </p:cBhvr>
                                      <p:to>
                                        <p:strVal val="visible"/>
                                      </p:to>
                                    </p:set>
                                    <p:animEffect transition="in" filter="fade">
                                      <p:cBhvr>
                                        <p:cTn id="69" dur="500"/>
                                        <p:tgtEl>
                                          <p:spTgt spid="378"/>
                                        </p:tgtEl>
                                      </p:cBhvr>
                                    </p:animEffect>
                                  </p:childTnLst>
                                </p:cTn>
                              </p:par>
                              <p:par>
                                <p:cTn id="70" presetID="10" presetClass="entr" presetSubtype="0" fill="hold" nodeType="withEffect">
                                  <p:stCondLst>
                                    <p:cond delay="0"/>
                                  </p:stCondLst>
                                  <p:childTnLst>
                                    <p:set>
                                      <p:cBhvr>
                                        <p:cTn id="71" dur="1" fill="hold">
                                          <p:stCondLst>
                                            <p:cond delay="0"/>
                                          </p:stCondLst>
                                        </p:cTn>
                                        <p:tgtEl>
                                          <p:spTgt spid="359"/>
                                        </p:tgtEl>
                                        <p:attrNameLst>
                                          <p:attrName>style.visibility</p:attrName>
                                        </p:attrNameLst>
                                      </p:cBhvr>
                                      <p:to>
                                        <p:strVal val="visible"/>
                                      </p:to>
                                    </p:set>
                                    <p:animEffect transition="in" filter="fade">
                                      <p:cBhvr>
                                        <p:cTn id="72" dur="500"/>
                                        <p:tgtEl>
                                          <p:spTgt spid="359"/>
                                        </p:tgtEl>
                                      </p:cBhvr>
                                    </p:animEffect>
                                  </p:childTnLst>
                                </p:cTn>
                              </p:par>
                              <p:par>
                                <p:cTn id="73" presetID="10" presetClass="entr" presetSubtype="0" fill="hold" nodeType="withEffect">
                                  <p:stCondLst>
                                    <p:cond delay="0"/>
                                  </p:stCondLst>
                                  <p:childTnLst>
                                    <p:set>
                                      <p:cBhvr>
                                        <p:cTn id="74" dur="1" fill="hold">
                                          <p:stCondLst>
                                            <p:cond delay="0"/>
                                          </p:stCondLst>
                                        </p:cTn>
                                        <p:tgtEl>
                                          <p:spTgt spid="373"/>
                                        </p:tgtEl>
                                        <p:attrNameLst>
                                          <p:attrName>style.visibility</p:attrName>
                                        </p:attrNameLst>
                                      </p:cBhvr>
                                      <p:to>
                                        <p:strVal val="visible"/>
                                      </p:to>
                                    </p:set>
                                    <p:animEffect transition="in" filter="fade">
                                      <p:cBhvr>
                                        <p:cTn id="75" dur="500"/>
                                        <p:tgtEl>
                                          <p:spTgt spid="373"/>
                                        </p:tgtEl>
                                      </p:cBhvr>
                                    </p:animEffect>
                                  </p:childTnLst>
                                </p:cTn>
                              </p:par>
                              <p:par>
                                <p:cTn id="76" presetID="10" presetClass="entr" presetSubtype="0" fill="hold" nodeType="withEffect">
                                  <p:stCondLst>
                                    <p:cond delay="0"/>
                                  </p:stCondLst>
                                  <p:childTnLst>
                                    <p:set>
                                      <p:cBhvr>
                                        <p:cTn id="77" dur="1" fill="hold">
                                          <p:stCondLst>
                                            <p:cond delay="0"/>
                                          </p:stCondLst>
                                        </p:cTn>
                                        <p:tgtEl>
                                          <p:spTgt spid="374"/>
                                        </p:tgtEl>
                                        <p:attrNameLst>
                                          <p:attrName>style.visibility</p:attrName>
                                        </p:attrNameLst>
                                      </p:cBhvr>
                                      <p:to>
                                        <p:strVal val="visible"/>
                                      </p:to>
                                    </p:set>
                                    <p:animEffect transition="in" filter="fade">
                                      <p:cBhvr>
                                        <p:cTn id="78" dur="500"/>
                                        <p:tgtEl>
                                          <p:spTgt spid="374"/>
                                        </p:tgtEl>
                                      </p:cBhvr>
                                    </p:animEffect>
                                  </p:childTnLst>
                                </p:cTn>
                              </p:par>
                              <p:par>
                                <p:cTn id="79" presetID="10" presetClass="entr" presetSubtype="0" fill="hold" nodeType="withEffect">
                                  <p:stCondLst>
                                    <p:cond delay="0"/>
                                  </p:stCondLst>
                                  <p:childTnLst>
                                    <p:set>
                                      <p:cBhvr>
                                        <p:cTn id="80" dur="1" fill="hold">
                                          <p:stCondLst>
                                            <p:cond delay="0"/>
                                          </p:stCondLst>
                                        </p:cTn>
                                        <p:tgtEl>
                                          <p:spTgt spid="361"/>
                                        </p:tgtEl>
                                        <p:attrNameLst>
                                          <p:attrName>style.visibility</p:attrName>
                                        </p:attrNameLst>
                                      </p:cBhvr>
                                      <p:to>
                                        <p:strVal val="visible"/>
                                      </p:to>
                                    </p:set>
                                    <p:animEffect transition="in" filter="fade">
                                      <p:cBhvr>
                                        <p:cTn id="81" dur="500"/>
                                        <p:tgtEl>
                                          <p:spTgt spid="361"/>
                                        </p:tgtEl>
                                      </p:cBhvr>
                                    </p:animEffect>
                                  </p:childTnLst>
                                </p:cTn>
                              </p:par>
                              <p:par>
                                <p:cTn id="82" presetID="10" presetClass="entr" presetSubtype="0" fill="hold" nodeType="withEffect">
                                  <p:stCondLst>
                                    <p:cond delay="0"/>
                                  </p:stCondLst>
                                  <p:childTnLst>
                                    <p:set>
                                      <p:cBhvr>
                                        <p:cTn id="83" dur="1" fill="hold">
                                          <p:stCondLst>
                                            <p:cond delay="0"/>
                                          </p:stCondLst>
                                        </p:cTn>
                                        <p:tgtEl>
                                          <p:spTgt spid="362"/>
                                        </p:tgtEl>
                                        <p:attrNameLst>
                                          <p:attrName>style.visibility</p:attrName>
                                        </p:attrNameLst>
                                      </p:cBhvr>
                                      <p:to>
                                        <p:strVal val="visible"/>
                                      </p:to>
                                    </p:set>
                                    <p:animEffect transition="in" filter="fade">
                                      <p:cBhvr>
                                        <p:cTn id="84" dur="500"/>
                                        <p:tgtEl>
                                          <p:spTgt spid="362"/>
                                        </p:tgtEl>
                                      </p:cBhvr>
                                    </p:animEffect>
                                  </p:childTnLst>
                                </p:cTn>
                              </p:par>
                              <p:par>
                                <p:cTn id="85" presetID="10" presetClass="entr" presetSubtype="0" fill="hold" nodeType="withEffect">
                                  <p:stCondLst>
                                    <p:cond delay="0"/>
                                  </p:stCondLst>
                                  <p:childTnLst>
                                    <p:set>
                                      <p:cBhvr>
                                        <p:cTn id="86" dur="1" fill="hold">
                                          <p:stCondLst>
                                            <p:cond delay="0"/>
                                          </p:stCondLst>
                                        </p:cTn>
                                        <p:tgtEl>
                                          <p:spTgt spid="363"/>
                                        </p:tgtEl>
                                        <p:attrNameLst>
                                          <p:attrName>style.visibility</p:attrName>
                                        </p:attrNameLst>
                                      </p:cBhvr>
                                      <p:to>
                                        <p:strVal val="visible"/>
                                      </p:to>
                                    </p:set>
                                    <p:animEffect transition="in" filter="fade">
                                      <p:cBhvr>
                                        <p:cTn id="87" dur="500"/>
                                        <p:tgtEl>
                                          <p:spTgt spid="363"/>
                                        </p:tgtEl>
                                      </p:cBhvr>
                                    </p:animEffect>
                                  </p:childTnLst>
                                </p:cTn>
                              </p:par>
                              <p:par>
                                <p:cTn id="88" presetID="10" presetClass="entr" presetSubtype="0" fill="hold" nodeType="withEffect">
                                  <p:stCondLst>
                                    <p:cond delay="0"/>
                                  </p:stCondLst>
                                  <p:childTnLst>
                                    <p:set>
                                      <p:cBhvr>
                                        <p:cTn id="89" dur="1" fill="hold">
                                          <p:stCondLst>
                                            <p:cond delay="0"/>
                                          </p:stCondLst>
                                        </p:cTn>
                                        <p:tgtEl>
                                          <p:spTgt spid="364"/>
                                        </p:tgtEl>
                                        <p:attrNameLst>
                                          <p:attrName>style.visibility</p:attrName>
                                        </p:attrNameLst>
                                      </p:cBhvr>
                                      <p:to>
                                        <p:strVal val="visible"/>
                                      </p:to>
                                    </p:set>
                                    <p:animEffect transition="in" filter="fade">
                                      <p:cBhvr>
                                        <p:cTn id="90" dur="500"/>
                                        <p:tgtEl>
                                          <p:spTgt spid="364"/>
                                        </p:tgtEl>
                                      </p:cBhvr>
                                    </p:animEffect>
                                  </p:childTnLst>
                                </p:cTn>
                              </p:par>
                              <p:par>
                                <p:cTn id="91" presetID="10" presetClass="entr" presetSubtype="0" fill="hold" nodeType="withEffect">
                                  <p:stCondLst>
                                    <p:cond delay="0"/>
                                  </p:stCondLst>
                                  <p:childTnLst>
                                    <p:set>
                                      <p:cBhvr>
                                        <p:cTn id="92" dur="1" fill="hold">
                                          <p:stCondLst>
                                            <p:cond delay="0"/>
                                          </p:stCondLst>
                                        </p:cTn>
                                        <p:tgtEl>
                                          <p:spTgt spid="365"/>
                                        </p:tgtEl>
                                        <p:attrNameLst>
                                          <p:attrName>style.visibility</p:attrName>
                                        </p:attrNameLst>
                                      </p:cBhvr>
                                      <p:to>
                                        <p:strVal val="visible"/>
                                      </p:to>
                                    </p:set>
                                    <p:animEffect transition="in" filter="fade">
                                      <p:cBhvr>
                                        <p:cTn id="93" dur="500"/>
                                        <p:tgtEl>
                                          <p:spTgt spid="365"/>
                                        </p:tgtEl>
                                      </p:cBhvr>
                                    </p:animEffect>
                                  </p:childTnLst>
                                </p:cTn>
                              </p:par>
                              <p:par>
                                <p:cTn id="94" presetID="10" presetClass="entr" presetSubtype="0" fill="hold" nodeType="withEffect">
                                  <p:stCondLst>
                                    <p:cond delay="0"/>
                                  </p:stCondLst>
                                  <p:childTnLst>
                                    <p:set>
                                      <p:cBhvr>
                                        <p:cTn id="95" dur="1" fill="hold">
                                          <p:stCondLst>
                                            <p:cond delay="0"/>
                                          </p:stCondLst>
                                        </p:cTn>
                                        <p:tgtEl>
                                          <p:spTgt spid="366"/>
                                        </p:tgtEl>
                                        <p:attrNameLst>
                                          <p:attrName>style.visibility</p:attrName>
                                        </p:attrNameLst>
                                      </p:cBhvr>
                                      <p:to>
                                        <p:strVal val="visible"/>
                                      </p:to>
                                    </p:set>
                                    <p:animEffect transition="in" filter="fade">
                                      <p:cBhvr>
                                        <p:cTn id="96" dur="500"/>
                                        <p:tgtEl>
                                          <p:spTgt spid="366"/>
                                        </p:tgtEl>
                                      </p:cBhvr>
                                    </p:animEffect>
                                  </p:childTnLst>
                                </p:cTn>
                              </p:par>
                              <p:par>
                                <p:cTn id="97" presetID="10" presetClass="entr" presetSubtype="0" fill="hold" nodeType="withEffect">
                                  <p:stCondLst>
                                    <p:cond delay="0"/>
                                  </p:stCondLst>
                                  <p:childTnLst>
                                    <p:set>
                                      <p:cBhvr>
                                        <p:cTn id="98" dur="1" fill="hold">
                                          <p:stCondLst>
                                            <p:cond delay="0"/>
                                          </p:stCondLst>
                                        </p:cTn>
                                        <p:tgtEl>
                                          <p:spTgt spid="367"/>
                                        </p:tgtEl>
                                        <p:attrNameLst>
                                          <p:attrName>style.visibility</p:attrName>
                                        </p:attrNameLst>
                                      </p:cBhvr>
                                      <p:to>
                                        <p:strVal val="visible"/>
                                      </p:to>
                                    </p:set>
                                    <p:animEffect transition="in" filter="fade">
                                      <p:cBhvr>
                                        <p:cTn id="99" dur="500"/>
                                        <p:tgtEl>
                                          <p:spTgt spid="367"/>
                                        </p:tgtEl>
                                      </p:cBhvr>
                                    </p:animEffect>
                                  </p:childTnLst>
                                </p:cTn>
                              </p:par>
                              <p:par>
                                <p:cTn id="100" presetID="10" presetClass="entr" presetSubtype="0" fill="hold" nodeType="withEffect">
                                  <p:stCondLst>
                                    <p:cond delay="0"/>
                                  </p:stCondLst>
                                  <p:childTnLst>
                                    <p:set>
                                      <p:cBhvr>
                                        <p:cTn id="101" dur="1" fill="hold">
                                          <p:stCondLst>
                                            <p:cond delay="0"/>
                                          </p:stCondLst>
                                        </p:cTn>
                                        <p:tgtEl>
                                          <p:spTgt spid="368"/>
                                        </p:tgtEl>
                                        <p:attrNameLst>
                                          <p:attrName>style.visibility</p:attrName>
                                        </p:attrNameLst>
                                      </p:cBhvr>
                                      <p:to>
                                        <p:strVal val="visible"/>
                                      </p:to>
                                    </p:set>
                                    <p:animEffect transition="in" filter="fade">
                                      <p:cBhvr>
                                        <p:cTn id="102" dur="500"/>
                                        <p:tgtEl>
                                          <p:spTgt spid="368"/>
                                        </p:tgtEl>
                                      </p:cBhvr>
                                    </p:animEffect>
                                  </p:childTnLst>
                                </p:cTn>
                              </p:par>
                              <p:par>
                                <p:cTn id="103" presetID="10" presetClass="entr" presetSubtype="0" fill="hold" nodeType="withEffect">
                                  <p:stCondLst>
                                    <p:cond delay="0"/>
                                  </p:stCondLst>
                                  <p:childTnLst>
                                    <p:set>
                                      <p:cBhvr>
                                        <p:cTn id="104" dur="1" fill="hold">
                                          <p:stCondLst>
                                            <p:cond delay="0"/>
                                          </p:stCondLst>
                                        </p:cTn>
                                        <p:tgtEl>
                                          <p:spTgt spid="370"/>
                                        </p:tgtEl>
                                        <p:attrNameLst>
                                          <p:attrName>style.visibility</p:attrName>
                                        </p:attrNameLst>
                                      </p:cBhvr>
                                      <p:to>
                                        <p:strVal val="visible"/>
                                      </p:to>
                                    </p:set>
                                    <p:animEffect transition="in" filter="fade">
                                      <p:cBhvr>
                                        <p:cTn id="105" dur="500"/>
                                        <p:tgtEl>
                                          <p:spTgt spid="370"/>
                                        </p:tgtEl>
                                      </p:cBhvr>
                                    </p:animEffect>
                                  </p:childTnLst>
                                </p:cTn>
                              </p:par>
                              <p:par>
                                <p:cTn id="106" presetID="10" presetClass="entr" presetSubtype="0" fill="hold" nodeType="withEffect">
                                  <p:stCondLst>
                                    <p:cond delay="0"/>
                                  </p:stCondLst>
                                  <p:childTnLst>
                                    <p:set>
                                      <p:cBhvr>
                                        <p:cTn id="107" dur="1" fill="hold">
                                          <p:stCondLst>
                                            <p:cond delay="0"/>
                                          </p:stCondLst>
                                        </p:cTn>
                                        <p:tgtEl>
                                          <p:spTgt spid="371"/>
                                        </p:tgtEl>
                                        <p:attrNameLst>
                                          <p:attrName>style.visibility</p:attrName>
                                        </p:attrNameLst>
                                      </p:cBhvr>
                                      <p:to>
                                        <p:strVal val="visible"/>
                                      </p:to>
                                    </p:set>
                                    <p:animEffect transition="in" filter="fade">
                                      <p:cBhvr>
                                        <p:cTn id="108" dur="500"/>
                                        <p:tgtEl>
                                          <p:spTgt spid="371"/>
                                        </p:tgtEl>
                                      </p:cBhvr>
                                    </p:animEffect>
                                  </p:childTnLst>
                                </p:cTn>
                              </p:par>
                              <p:par>
                                <p:cTn id="109" presetID="10" presetClass="entr" presetSubtype="0" fill="hold" nodeType="withEffect">
                                  <p:stCondLst>
                                    <p:cond delay="0"/>
                                  </p:stCondLst>
                                  <p:childTnLst>
                                    <p:set>
                                      <p:cBhvr>
                                        <p:cTn id="110" dur="1" fill="hold">
                                          <p:stCondLst>
                                            <p:cond delay="0"/>
                                          </p:stCondLst>
                                        </p:cTn>
                                        <p:tgtEl>
                                          <p:spTgt spid="360"/>
                                        </p:tgtEl>
                                        <p:attrNameLst>
                                          <p:attrName>style.visibility</p:attrName>
                                        </p:attrNameLst>
                                      </p:cBhvr>
                                      <p:to>
                                        <p:strVal val="visible"/>
                                      </p:to>
                                    </p:set>
                                    <p:animEffect transition="in" filter="fade">
                                      <p:cBhvr>
                                        <p:cTn id="111" dur="500"/>
                                        <p:tgtEl>
                                          <p:spTgt spid="360"/>
                                        </p:tgtEl>
                                      </p:cBhvr>
                                    </p:animEffect>
                                  </p:childTnLst>
                                </p:cTn>
                              </p:par>
                            </p:childTnLst>
                          </p:cTn>
                        </p:par>
                      </p:childTnLst>
                    </p:cTn>
                  </p:par>
                  <p:par>
                    <p:cTn id="112" fill="hold">
                      <p:stCondLst>
                        <p:cond delay="indefinite"/>
                      </p:stCondLst>
                      <p:childTnLst>
                        <p:par>
                          <p:cTn id="113" fill="hold">
                            <p:stCondLst>
                              <p:cond delay="0"/>
                            </p:stCondLst>
                            <p:childTnLst>
                              <p:par>
                                <p:cTn id="114" presetID="10" presetClass="entr" presetSubtype="0" fill="hold" grpId="0" nodeType="clickEffect">
                                  <p:stCondLst>
                                    <p:cond delay="0"/>
                                  </p:stCondLst>
                                  <p:childTnLst>
                                    <p:set>
                                      <p:cBhvr>
                                        <p:cTn id="115" dur="1" fill="hold">
                                          <p:stCondLst>
                                            <p:cond delay="0"/>
                                          </p:stCondLst>
                                        </p:cTn>
                                        <p:tgtEl>
                                          <p:spTgt spid="343"/>
                                        </p:tgtEl>
                                        <p:attrNameLst>
                                          <p:attrName>style.visibility</p:attrName>
                                        </p:attrNameLst>
                                      </p:cBhvr>
                                      <p:to>
                                        <p:strVal val="visible"/>
                                      </p:to>
                                    </p:set>
                                    <p:animEffect transition="in" filter="fade">
                                      <p:cBhvr>
                                        <p:cTn id="116" dur="500"/>
                                        <p:tgtEl>
                                          <p:spTgt spid="343"/>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344"/>
                                        </p:tgtEl>
                                        <p:attrNameLst>
                                          <p:attrName>style.visibility</p:attrName>
                                        </p:attrNameLst>
                                      </p:cBhvr>
                                      <p:to>
                                        <p:strVal val="visible"/>
                                      </p:to>
                                    </p:set>
                                    <p:animEffect transition="in" filter="fade">
                                      <p:cBhvr>
                                        <p:cTn id="119" dur="500"/>
                                        <p:tgtEl>
                                          <p:spTgt spid="344"/>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345"/>
                                        </p:tgtEl>
                                        <p:attrNameLst>
                                          <p:attrName>style.visibility</p:attrName>
                                        </p:attrNameLst>
                                      </p:cBhvr>
                                      <p:to>
                                        <p:strVal val="visible"/>
                                      </p:to>
                                    </p:set>
                                    <p:animEffect transition="in" filter="fade">
                                      <p:cBhvr>
                                        <p:cTn id="122" dur="500"/>
                                        <p:tgtEl>
                                          <p:spTgt spid="345"/>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377"/>
                                        </p:tgtEl>
                                        <p:attrNameLst>
                                          <p:attrName>style.visibility</p:attrName>
                                        </p:attrNameLst>
                                      </p:cBhvr>
                                      <p:to>
                                        <p:strVal val="visible"/>
                                      </p:to>
                                    </p:set>
                                    <p:animEffect transition="in" filter="fade">
                                      <p:cBhvr>
                                        <p:cTn id="125" dur="500"/>
                                        <p:tgtEl>
                                          <p:spTgt spid="377"/>
                                        </p:tgtEl>
                                      </p:cBhvr>
                                    </p:animEffect>
                                  </p:childTnLst>
                                </p:cTn>
                              </p:par>
                              <p:par>
                                <p:cTn id="126" presetID="10" presetClass="entr" presetSubtype="0" fill="hold" nodeType="withEffect">
                                  <p:stCondLst>
                                    <p:cond delay="0"/>
                                  </p:stCondLst>
                                  <p:childTnLst>
                                    <p:set>
                                      <p:cBhvr>
                                        <p:cTn id="127" dur="1" fill="hold">
                                          <p:stCondLst>
                                            <p:cond delay="0"/>
                                          </p:stCondLst>
                                        </p:cTn>
                                        <p:tgtEl>
                                          <p:spTgt spid="346"/>
                                        </p:tgtEl>
                                        <p:attrNameLst>
                                          <p:attrName>style.visibility</p:attrName>
                                        </p:attrNameLst>
                                      </p:cBhvr>
                                      <p:to>
                                        <p:strVal val="visible"/>
                                      </p:to>
                                    </p:set>
                                    <p:animEffect transition="in" filter="fade">
                                      <p:cBhvr>
                                        <p:cTn id="128" dur="500"/>
                                        <p:tgtEl>
                                          <p:spTgt spid="346"/>
                                        </p:tgtEl>
                                      </p:cBhvr>
                                    </p:animEffect>
                                  </p:childTnLst>
                                </p:cTn>
                              </p:par>
                              <p:par>
                                <p:cTn id="129" presetID="10" presetClass="entr" presetSubtype="0" fill="hold" nodeType="withEffect">
                                  <p:stCondLst>
                                    <p:cond delay="0"/>
                                  </p:stCondLst>
                                  <p:childTnLst>
                                    <p:set>
                                      <p:cBhvr>
                                        <p:cTn id="130" dur="1" fill="hold">
                                          <p:stCondLst>
                                            <p:cond delay="0"/>
                                          </p:stCondLst>
                                        </p:cTn>
                                        <p:tgtEl>
                                          <p:spTgt spid="347"/>
                                        </p:tgtEl>
                                        <p:attrNameLst>
                                          <p:attrName>style.visibility</p:attrName>
                                        </p:attrNameLst>
                                      </p:cBhvr>
                                      <p:to>
                                        <p:strVal val="visible"/>
                                      </p:to>
                                    </p:set>
                                    <p:animEffect transition="in" filter="fade">
                                      <p:cBhvr>
                                        <p:cTn id="131" dur="500"/>
                                        <p:tgtEl>
                                          <p:spTgt spid="347"/>
                                        </p:tgtEl>
                                      </p:cBhvr>
                                    </p:animEffect>
                                  </p:childTnLst>
                                </p:cTn>
                              </p:par>
                              <p:par>
                                <p:cTn id="132" presetID="10" presetClass="entr" presetSubtype="0" fill="hold" nodeType="withEffect">
                                  <p:stCondLst>
                                    <p:cond delay="0"/>
                                  </p:stCondLst>
                                  <p:childTnLst>
                                    <p:set>
                                      <p:cBhvr>
                                        <p:cTn id="133" dur="1" fill="hold">
                                          <p:stCondLst>
                                            <p:cond delay="0"/>
                                          </p:stCondLst>
                                        </p:cTn>
                                        <p:tgtEl>
                                          <p:spTgt spid="348"/>
                                        </p:tgtEl>
                                        <p:attrNameLst>
                                          <p:attrName>style.visibility</p:attrName>
                                        </p:attrNameLst>
                                      </p:cBhvr>
                                      <p:to>
                                        <p:strVal val="visible"/>
                                      </p:to>
                                    </p:set>
                                    <p:animEffect transition="in" filter="fade">
                                      <p:cBhvr>
                                        <p:cTn id="134" dur="500"/>
                                        <p:tgtEl>
                                          <p:spTgt spid="348"/>
                                        </p:tgtEl>
                                      </p:cBhvr>
                                    </p:animEffect>
                                  </p:childTnLst>
                                </p:cTn>
                              </p:par>
                              <p:par>
                                <p:cTn id="135" presetID="10" presetClass="entr" presetSubtype="0" fill="hold" nodeType="withEffect">
                                  <p:stCondLst>
                                    <p:cond delay="0"/>
                                  </p:stCondLst>
                                  <p:childTnLst>
                                    <p:set>
                                      <p:cBhvr>
                                        <p:cTn id="136" dur="1" fill="hold">
                                          <p:stCondLst>
                                            <p:cond delay="0"/>
                                          </p:stCondLst>
                                        </p:cTn>
                                        <p:tgtEl>
                                          <p:spTgt spid="349"/>
                                        </p:tgtEl>
                                        <p:attrNameLst>
                                          <p:attrName>style.visibility</p:attrName>
                                        </p:attrNameLst>
                                      </p:cBhvr>
                                      <p:to>
                                        <p:strVal val="visible"/>
                                      </p:to>
                                    </p:set>
                                    <p:animEffect transition="in" filter="fade">
                                      <p:cBhvr>
                                        <p:cTn id="137" dur="500"/>
                                        <p:tgtEl>
                                          <p:spTgt spid="349"/>
                                        </p:tgtEl>
                                      </p:cBhvr>
                                    </p:animEffect>
                                  </p:childTnLst>
                                </p:cTn>
                              </p:par>
                              <p:par>
                                <p:cTn id="138" presetID="10" presetClass="entr" presetSubtype="0" fill="hold" nodeType="withEffect">
                                  <p:stCondLst>
                                    <p:cond delay="0"/>
                                  </p:stCondLst>
                                  <p:childTnLst>
                                    <p:set>
                                      <p:cBhvr>
                                        <p:cTn id="139" dur="1" fill="hold">
                                          <p:stCondLst>
                                            <p:cond delay="0"/>
                                          </p:stCondLst>
                                        </p:cTn>
                                        <p:tgtEl>
                                          <p:spTgt spid="350"/>
                                        </p:tgtEl>
                                        <p:attrNameLst>
                                          <p:attrName>style.visibility</p:attrName>
                                        </p:attrNameLst>
                                      </p:cBhvr>
                                      <p:to>
                                        <p:strVal val="visible"/>
                                      </p:to>
                                    </p:set>
                                    <p:animEffect transition="in" filter="fade">
                                      <p:cBhvr>
                                        <p:cTn id="140" dur="500"/>
                                        <p:tgtEl>
                                          <p:spTgt spid="350"/>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351"/>
                                        </p:tgtEl>
                                        <p:attrNameLst>
                                          <p:attrName>style.visibility</p:attrName>
                                        </p:attrNameLst>
                                      </p:cBhvr>
                                      <p:to>
                                        <p:strVal val="visible"/>
                                      </p:to>
                                    </p:set>
                                    <p:animEffect transition="in" filter="fade">
                                      <p:cBhvr>
                                        <p:cTn id="143" dur="500"/>
                                        <p:tgtEl>
                                          <p:spTgt spid="351"/>
                                        </p:tgtEl>
                                      </p:cBhvr>
                                    </p:animEffect>
                                  </p:childTnLst>
                                </p:cTn>
                              </p:par>
                              <p:par>
                                <p:cTn id="144" presetID="10" presetClass="entr" presetSubtype="0" fill="hold" nodeType="withEffect">
                                  <p:stCondLst>
                                    <p:cond delay="0"/>
                                  </p:stCondLst>
                                  <p:childTnLst>
                                    <p:set>
                                      <p:cBhvr>
                                        <p:cTn id="145" dur="1" fill="hold">
                                          <p:stCondLst>
                                            <p:cond delay="0"/>
                                          </p:stCondLst>
                                        </p:cTn>
                                        <p:tgtEl>
                                          <p:spTgt spid="352"/>
                                        </p:tgtEl>
                                        <p:attrNameLst>
                                          <p:attrName>style.visibility</p:attrName>
                                        </p:attrNameLst>
                                      </p:cBhvr>
                                      <p:to>
                                        <p:strVal val="visible"/>
                                      </p:to>
                                    </p:set>
                                    <p:animEffect transition="in" filter="fade">
                                      <p:cBhvr>
                                        <p:cTn id="146" dur="500"/>
                                        <p:tgtEl>
                                          <p:spTgt spid="352"/>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353"/>
                                        </p:tgtEl>
                                        <p:attrNameLst>
                                          <p:attrName>style.visibility</p:attrName>
                                        </p:attrNameLst>
                                      </p:cBhvr>
                                      <p:to>
                                        <p:strVal val="visible"/>
                                      </p:to>
                                    </p:set>
                                    <p:animEffect transition="in" filter="fade">
                                      <p:cBhvr>
                                        <p:cTn id="149" dur="500"/>
                                        <p:tgtEl>
                                          <p:spTgt spid="353"/>
                                        </p:tgtEl>
                                      </p:cBhvr>
                                    </p:animEffect>
                                  </p:childTnLst>
                                </p:cTn>
                              </p:par>
                              <p:par>
                                <p:cTn id="150" presetID="10" presetClass="entr" presetSubtype="0" fill="hold" nodeType="withEffect">
                                  <p:stCondLst>
                                    <p:cond delay="0"/>
                                  </p:stCondLst>
                                  <p:childTnLst>
                                    <p:set>
                                      <p:cBhvr>
                                        <p:cTn id="151" dur="1" fill="hold">
                                          <p:stCondLst>
                                            <p:cond delay="0"/>
                                          </p:stCondLst>
                                        </p:cTn>
                                        <p:tgtEl>
                                          <p:spTgt spid="354"/>
                                        </p:tgtEl>
                                        <p:attrNameLst>
                                          <p:attrName>style.visibility</p:attrName>
                                        </p:attrNameLst>
                                      </p:cBhvr>
                                      <p:to>
                                        <p:strVal val="visible"/>
                                      </p:to>
                                    </p:set>
                                    <p:animEffect transition="in" filter="fade">
                                      <p:cBhvr>
                                        <p:cTn id="152" dur="500"/>
                                        <p:tgtEl>
                                          <p:spTgt spid="354"/>
                                        </p:tgtEl>
                                      </p:cBhvr>
                                    </p:animEffect>
                                  </p:childTnLst>
                                </p:cTn>
                              </p:par>
                              <p:par>
                                <p:cTn id="153" presetID="10" presetClass="entr" presetSubtype="0" fill="hold" grpId="0" nodeType="withEffect">
                                  <p:stCondLst>
                                    <p:cond delay="0"/>
                                  </p:stCondLst>
                                  <p:childTnLst>
                                    <p:set>
                                      <p:cBhvr>
                                        <p:cTn id="154" dur="1" fill="hold">
                                          <p:stCondLst>
                                            <p:cond delay="0"/>
                                          </p:stCondLst>
                                        </p:cTn>
                                        <p:tgtEl>
                                          <p:spTgt spid="355"/>
                                        </p:tgtEl>
                                        <p:attrNameLst>
                                          <p:attrName>style.visibility</p:attrName>
                                        </p:attrNameLst>
                                      </p:cBhvr>
                                      <p:to>
                                        <p:strVal val="visible"/>
                                      </p:to>
                                    </p:set>
                                    <p:animEffect transition="in" filter="fade">
                                      <p:cBhvr>
                                        <p:cTn id="155" dur="500"/>
                                        <p:tgtEl>
                                          <p:spTgt spid="355"/>
                                        </p:tgtEl>
                                      </p:cBhvr>
                                    </p:animEffect>
                                  </p:childTnLst>
                                </p:cTn>
                              </p:par>
                              <p:par>
                                <p:cTn id="156" presetID="10" presetClass="entr" presetSubtype="0" fill="hold" nodeType="withEffect">
                                  <p:stCondLst>
                                    <p:cond delay="0"/>
                                  </p:stCondLst>
                                  <p:childTnLst>
                                    <p:set>
                                      <p:cBhvr>
                                        <p:cTn id="157" dur="1" fill="hold">
                                          <p:stCondLst>
                                            <p:cond delay="0"/>
                                          </p:stCondLst>
                                        </p:cTn>
                                        <p:tgtEl>
                                          <p:spTgt spid="356"/>
                                        </p:tgtEl>
                                        <p:attrNameLst>
                                          <p:attrName>style.visibility</p:attrName>
                                        </p:attrNameLst>
                                      </p:cBhvr>
                                      <p:to>
                                        <p:strVal val="visible"/>
                                      </p:to>
                                    </p:set>
                                    <p:animEffect transition="in" filter="fade">
                                      <p:cBhvr>
                                        <p:cTn id="158" dur="500"/>
                                        <p:tgtEl>
                                          <p:spTgt spid="356"/>
                                        </p:tgtEl>
                                      </p:cBhvr>
                                    </p:animEffect>
                                  </p:childTnLst>
                                </p:cTn>
                              </p:par>
                              <p:par>
                                <p:cTn id="159" presetID="10" presetClass="entr" presetSubtype="0" fill="hold" grpId="0" nodeType="withEffect">
                                  <p:stCondLst>
                                    <p:cond delay="0"/>
                                  </p:stCondLst>
                                  <p:childTnLst>
                                    <p:set>
                                      <p:cBhvr>
                                        <p:cTn id="160" dur="1" fill="hold">
                                          <p:stCondLst>
                                            <p:cond delay="0"/>
                                          </p:stCondLst>
                                        </p:cTn>
                                        <p:tgtEl>
                                          <p:spTgt spid="357"/>
                                        </p:tgtEl>
                                        <p:attrNameLst>
                                          <p:attrName>style.visibility</p:attrName>
                                        </p:attrNameLst>
                                      </p:cBhvr>
                                      <p:to>
                                        <p:strVal val="visible"/>
                                      </p:to>
                                    </p:set>
                                    <p:animEffect transition="in" filter="fade">
                                      <p:cBhvr>
                                        <p:cTn id="161" dur="500"/>
                                        <p:tgtEl>
                                          <p:spTgt spid="357"/>
                                        </p:tgtEl>
                                      </p:cBhvr>
                                    </p:animEffect>
                                  </p:childTnLst>
                                </p:cTn>
                              </p:par>
                              <p:par>
                                <p:cTn id="162" presetID="10" presetClass="entr" presetSubtype="0" fill="hold" nodeType="withEffect">
                                  <p:stCondLst>
                                    <p:cond delay="0"/>
                                  </p:stCondLst>
                                  <p:childTnLst>
                                    <p:set>
                                      <p:cBhvr>
                                        <p:cTn id="163" dur="1" fill="hold">
                                          <p:stCondLst>
                                            <p:cond delay="0"/>
                                          </p:stCondLst>
                                        </p:cTn>
                                        <p:tgtEl>
                                          <p:spTgt spid="358"/>
                                        </p:tgtEl>
                                        <p:attrNameLst>
                                          <p:attrName>style.visibility</p:attrName>
                                        </p:attrNameLst>
                                      </p:cBhvr>
                                      <p:to>
                                        <p:strVal val="visible"/>
                                      </p:to>
                                    </p:set>
                                    <p:animEffect transition="in" filter="fade">
                                      <p:cBhvr>
                                        <p:cTn id="164" dur="500"/>
                                        <p:tgtEl>
                                          <p:spTgt spid="358"/>
                                        </p:tgtEl>
                                      </p:cBhvr>
                                    </p:animEffect>
                                  </p:childTnLst>
                                </p:cTn>
                              </p:par>
                              <p:par>
                                <p:cTn id="165" presetID="10" presetClass="entr" presetSubtype="0" fill="hold" grpId="0" nodeType="withEffect">
                                  <p:stCondLst>
                                    <p:cond delay="0"/>
                                  </p:stCondLst>
                                  <p:childTnLst>
                                    <p:set>
                                      <p:cBhvr>
                                        <p:cTn id="166" dur="1" fill="hold">
                                          <p:stCondLst>
                                            <p:cond delay="0"/>
                                          </p:stCondLst>
                                        </p:cTn>
                                        <p:tgtEl>
                                          <p:spTgt spid="372"/>
                                        </p:tgtEl>
                                        <p:attrNameLst>
                                          <p:attrName>style.visibility</p:attrName>
                                        </p:attrNameLst>
                                      </p:cBhvr>
                                      <p:to>
                                        <p:strVal val="visible"/>
                                      </p:to>
                                    </p:set>
                                    <p:animEffect transition="in" filter="fade">
                                      <p:cBhvr>
                                        <p:cTn id="167" dur="500"/>
                                        <p:tgtEl>
                                          <p:spTgt spid="372"/>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376"/>
                                        </p:tgtEl>
                                        <p:attrNameLst>
                                          <p:attrName>style.visibility</p:attrName>
                                        </p:attrNameLst>
                                      </p:cBhvr>
                                      <p:to>
                                        <p:strVal val="visible"/>
                                      </p:to>
                                    </p:set>
                                    <p:animEffect transition="in" filter="fade">
                                      <p:cBhvr>
                                        <p:cTn id="170" dur="500"/>
                                        <p:tgtEl>
                                          <p:spTgt spid="376"/>
                                        </p:tgtEl>
                                      </p:cBhvr>
                                    </p:animEffect>
                                  </p:childTnLst>
                                </p:cTn>
                              </p:par>
                              <p:par>
                                <p:cTn id="171" presetID="10" presetClass="entr" presetSubtype="0" fill="hold" grpId="1" nodeType="withEffect">
                                  <p:stCondLst>
                                    <p:cond delay="0"/>
                                  </p:stCondLst>
                                  <p:childTnLst>
                                    <p:set>
                                      <p:cBhvr>
                                        <p:cTn id="172" dur="1" fill="hold">
                                          <p:stCondLst>
                                            <p:cond delay="0"/>
                                          </p:stCondLst>
                                        </p:cTn>
                                        <p:tgtEl>
                                          <p:spTgt spid="376"/>
                                        </p:tgtEl>
                                        <p:attrNameLst>
                                          <p:attrName>style.visibility</p:attrName>
                                        </p:attrNameLst>
                                      </p:cBhvr>
                                      <p:to>
                                        <p:strVal val="visible"/>
                                      </p:to>
                                    </p:set>
                                    <p:animEffect transition="in" filter="fade">
                                      <p:cBhvr>
                                        <p:cTn id="173" dur="500"/>
                                        <p:tgtEl>
                                          <p:spTgt spid="3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p:bldP spid="343" grpId="0" animBg="1"/>
      <p:bldP spid="344" grpId="0"/>
      <p:bldP spid="345" grpId="0" animBg="1"/>
      <p:bldP spid="351" grpId="0" animBg="1"/>
      <p:bldP spid="353" grpId="0" animBg="1"/>
      <p:bldP spid="355" grpId="0" animBg="1"/>
      <p:bldP spid="357" grpId="0" animBg="1"/>
      <p:bldP spid="372" grpId="0" animBg="1"/>
      <p:bldP spid="376" grpId="0" animBg="1"/>
      <p:bldP spid="376" grpId="1" animBg="1"/>
      <p:bldP spid="37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bwMode="auto">
          <a:xfrm>
            <a:off x="0" y="3800475"/>
            <a:ext cx="9144000" cy="3057525"/>
          </a:xfrm>
          <a:prstGeom prst="rect">
            <a:avLst/>
          </a:prstGeom>
          <a:gradFill>
            <a:gsLst>
              <a:gs pos="0">
                <a:schemeClr val="bg1"/>
              </a:gs>
              <a:gs pos="72000">
                <a:schemeClr val="bg1">
                  <a:alpha val="0"/>
                </a:schemeClr>
              </a:gs>
              <a:gs pos="100000">
                <a:schemeClr val="bg1">
                  <a:alpha val="0"/>
                </a:schemeClr>
              </a:gs>
            </a:gsLst>
          </a:gra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37" name="Title 1"/>
          <p:cNvSpPr>
            <a:spLocks noGrp="1"/>
          </p:cNvSpPr>
          <p:nvPr>
            <p:ph type="title"/>
          </p:nvPr>
        </p:nvSpPr>
        <p:spPr>
          <a:xfrm>
            <a:off x="381000" y="228600"/>
            <a:ext cx="8382000" cy="1107996"/>
          </a:xfrm>
        </p:spPr>
        <p:txBody>
          <a:bodyPr/>
          <a:lstStyle/>
          <a:p>
            <a:pPr lvl="0"/>
            <a:r>
              <a:rPr lang="en-US" dirty="0" smtClean="0"/>
              <a:t>Connectivity</a:t>
            </a:r>
            <a:br>
              <a:rPr lang="en-US" dirty="0" smtClean="0"/>
            </a:br>
            <a:r>
              <a:rPr lang="en-US" sz="3200" dirty="0">
                <a:gradFill>
                  <a:gsLst>
                    <a:gs pos="50000">
                      <a:schemeClr val="accent2"/>
                    </a:gs>
                    <a:gs pos="100000">
                      <a:schemeClr val="accent2"/>
                    </a:gs>
                  </a:gsLst>
                  <a:lin ang="5400000" scaled="0"/>
                </a:gradFill>
              </a:rPr>
              <a:t>Connecting to External </a:t>
            </a:r>
            <a:r>
              <a:rPr lang="en-US" sz="3200" dirty="0" smtClean="0">
                <a:gradFill>
                  <a:gsLst>
                    <a:gs pos="50000">
                      <a:schemeClr val="accent2"/>
                    </a:gs>
                    <a:gs pos="100000">
                      <a:schemeClr val="accent2"/>
                    </a:gs>
                  </a:gsLst>
                  <a:lin ang="5400000" scaled="0"/>
                </a:gradFill>
              </a:rPr>
              <a:t>Data</a:t>
            </a:r>
            <a:endParaRPr lang="en-US" dirty="0"/>
          </a:p>
        </p:txBody>
      </p:sp>
      <p:sp>
        <p:nvSpPr>
          <p:cNvPr id="41" name="Content Placeholder 40"/>
          <p:cNvSpPr>
            <a:spLocks noGrp="1"/>
          </p:cNvSpPr>
          <p:nvPr>
            <p:ph idx="1"/>
          </p:nvPr>
        </p:nvSpPr>
        <p:spPr>
          <a:xfrm>
            <a:off x="381000" y="1447799"/>
            <a:ext cx="8382000" cy="4660901"/>
          </a:xfrm>
        </p:spPr>
        <p:txBody>
          <a:bodyPr/>
          <a:lstStyle/>
          <a:p>
            <a:r>
              <a:rPr lang="en-US" sz="2400" dirty="0" smtClean="0"/>
              <a:t>Business Data Connectivity enhancements</a:t>
            </a:r>
          </a:p>
          <a:p>
            <a:pPr lvl="1"/>
            <a:r>
              <a:rPr lang="en-US" sz="2000" dirty="0" smtClean="0"/>
              <a:t>Read/write capability</a:t>
            </a:r>
          </a:p>
          <a:p>
            <a:pPr lvl="1"/>
            <a:r>
              <a:rPr lang="en-US" sz="2000" dirty="0" smtClean="0"/>
              <a:t>Claims aware</a:t>
            </a:r>
          </a:p>
          <a:p>
            <a:pPr lvl="1"/>
            <a:r>
              <a:rPr lang="en-US" sz="2000" dirty="0" smtClean="0"/>
              <a:t>Connect via ADO/SQL, WCF/WS, .Net Assembly and Custom Connectors</a:t>
            </a:r>
          </a:p>
          <a:p>
            <a:pPr lvl="1"/>
            <a:r>
              <a:rPr lang="en-US" sz="2000" dirty="0" smtClean="0"/>
              <a:t>Batch and bulk operation support</a:t>
            </a:r>
          </a:p>
          <a:p>
            <a:r>
              <a:rPr lang="en-US" sz="2400" dirty="0" smtClean="0"/>
              <a:t>BDC used for</a:t>
            </a:r>
            <a:r>
              <a:rPr lang="da-DK" sz="2400" dirty="0" smtClean="0"/>
              <a:t> Search indexing connectors</a:t>
            </a:r>
            <a:endParaRPr lang="en-US" sz="2000" dirty="0" smtClean="0"/>
          </a:p>
          <a:p>
            <a:pPr lvl="1"/>
            <a:r>
              <a:rPr lang="en-US" sz="2000" dirty="0" smtClean="0"/>
              <a:t>Added blob, incremental crawl and item level Security</a:t>
            </a:r>
            <a:endParaRPr lang="en-US" sz="1600" dirty="0" smtClean="0"/>
          </a:p>
          <a:p>
            <a:r>
              <a:rPr lang="en-US" sz="2400" dirty="0" smtClean="0"/>
              <a:t>Symmetrical server and client runtimes</a:t>
            </a:r>
          </a:p>
          <a:p>
            <a:pPr lvl="1"/>
            <a:r>
              <a:rPr lang="en-US" sz="2000" dirty="0" smtClean="0"/>
              <a:t>Connect from client or server directly to external data</a:t>
            </a:r>
          </a:p>
          <a:p>
            <a:r>
              <a:rPr lang="en-US" sz="2400" dirty="0" smtClean="0"/>
              <a:t>Rich client cache</a:t>
            </a:r>
          </a:p>
          <a:p>
            <a:pPr lvl="1"/>
            <a:r>
              <a:rPr lang="en-US" sz="2000" dirty="0" smtClean="0"/>
              <a:t>SQL CE database is used to cache external data</a:t>
            </a:r>
          </a:p>
          <a:p>
            <a:pPr lvl="1"/>
            <a:r>
              <a:rPr lang="en-US" sz="2000" dirty="0" smtClean="0"/>
              <a:t>Allows for “cached mode” behavior on external </a:t>
            </a:r>
            <a:r>
              <a:rPr lang="en-US" sz="2000" dirty="0" smtClean="0"/>
              <a:t>data</a:t>
            </a:r>
            <a:endParaRPr lang="en-US" sz="2400" dirty="0" smtClean="0"/>
          </a:p>
        </p:txBody>
      </p:sp>
      <p:sp>
        <p:nvSpPr>
          <p:cNvPr id="16" name="Rounded Rectangle 15"/>
          <p:cNvSpPr/>
          <p:nvPr/>
        </p:nvSpPr>
        <p:spPr>
          <a:xfrm>
            <a:off x="7463705" y="228600"/>
            <a:ext cx="1618603" cy="187700"/>
          </a:xfrm>
          <a:prstGeom prst="roundRect">
            <a:avLst/>
          </a:prstGeom>
          <a:gradFill flip="none" rotWithShape="1">
            <a:gsLst>
              <a:gs pos="0">
                <a:schemeClr val="bg1">
                  <a:alpha val="0"/>
                </a:schemeClr>
              </a:gs>
              <a:gs pos="80000">
                <a:schemeClr val="accent2"/>
              </a:gs>
              <a:gs pos="100000">
                <a:schemeClr val="bg1">
                  <a:alpha val="0"/>
                </a:schemeClr>
              </a:gs>
            </a:gsLst>
            <a:lin ang="10800000" scaled="1"/>
            <a:tileRect/>
          </a:gradFill>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17" name="Rounded Rectangle 4"/>
          <p:cNvSpPr/>
          <p:nvPr/>
        </p:nvSpPr>
        <p:spPr>
          <a:xfrm>
            <a:off x="7600718" y="237763"/>
            <a:ext cx="1348541" cy="16937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Presentation</a:t>
            </a:r>
          </a:p>
        </p:txBody>
      </p:sp>
      <p:sp>
        <p:nvSpPr>
          <p:cNvPr id="18" name="Rounded Rectangle 17"/>
          <p:cNvSpPr/>
          <p:nvPr/>
        </p:nvSpPr>
        <p:spPr>
          <a:xfrm>
            <a:off x="7459133" y="515676"/>
            <a:ext cx="1664326" cy="187774"/>
          </a:xfrm>
          <a:prstGeom prst="roundRect">
            <a:avLst/>
          </a:prstGeom>
          <a:gradFill flip="none" rotWithShape="1">
            <a:gsLst>
              <a:gs pos="0">
                <a:schemeClr val="bg1">
                  <a:alpha val="0"/>
                </a:schemeClr>
              </a:gs>
              <a:gs pos="80000">
                <a:schemeClr val="accent2">
                  <a:hueOff val="-864462"/>
                  <a:satOff val="-30984"/>
                  <a:lumOff val="65"/>
                  <a:alphaOff val="0"/>
                  <a:shade val="93000"/>
                  <a:satMod val="130000"/>
                </a:schemeClr>
              </a:gs>
              <a:gs pos="100000">
                <a:schemeClr val="bg1">
                  <a:alpha val="0"/>
                </a:schemeClr>
              </a:gs>
            </a:gsLst>
            <a:lin ang="10800000" scaled="1"/>
            <a:tileRect/>
          </a:gradFill>
        </p:spPr>
        <p:style>
          <a:lnRef idx="0">
            <a:schemeClr val="lt1">
              <a:hueOff val="0"/>
              <a:satOff val="0"/>
              <a:lumOff val="0"/>
              <a:alphaOff val="0"/>
            </a:schemeClr>
          </a:lnRef>
          <a:fillRef idx="3">
            <a:scrgbClr r="0" g="0" b="0"/>
          </a:fillRef>
          <a:effectRef idx="2">
            <a:schemeClr val="accent2">
              <a:hueOff val="-1296694"/>
              <a:satOff val="-46476"/>
              <a:lumOff val="98"/>
              <a:alphaOff val="0"/>
            </a:schemeClr>
          </a:effectRef>
          <a:fontRef idx="minor">
            <a:schemeClr val="lt1"/>
          </a:fontRef>
        </p:style>
      </p:sp>
      <p:sp>
        <p:nvSpPr>
          <p:cNvPr id="19" name="Rounded Rectangle 6"/>
          <p:cNvSpPr/>
          <p:nvPr/>
        </p:nvSpPr>
        <p:spPr>
          <a:xfrm>
            <a:off x="7600834" y="524842"/>
            <a:ext cx="1348308" cy="169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rtl="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Connectivity</a:t>
            </a:r>
            <a:endParaRPr lang="en-US" sz="1200" kern="1200" dirty="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endParaRPr>
          </a:p>
        </p:txBody>
      </p:sp>
      <p:sp>
        <p:nvSpPr>
          <p:cNvPr id="20" name="Rounded Rectangle 19"/>
          <p:cNvSpPr/>
          <p:nvPr/>
        </p:nvSpPr>
        <p:spPr>
          <a:xfrm>
            <a:off x="7459133" y="802826"/>
            <a:ext cx="1641464" cy="187774"/>
          </a:xfrm>
          <a:prstGeom prst="roundRect">
            <a:avLst/>
          </a:prstGeom>
          <a:gradFill flip="none" rotWithShape="1">
            <a:gsLst>
              <a:gs pos="0">
                <a:schemeClr val="bg1">
                  <a:alpha val="0"/>
                </a:schemeClr>
              </a:gs>
              <a:gs pos="80000">
                <a:schemeClr val="accent2">
                  <a:hueOff val="-2593387"/>
                  <a:satOff val="-92952"/>
                  <a:lumOff val="196"/>
                  <a:alphaOff val="0"/>
                  <a:shade val="93000"/>
                  <a:satMod val="130000"/>
                </a:schemeClr>
              </a:gs>
              <a:gs pos="100000">
                <a:schemeClr val="bg1">
                  <a:alpha val="0"/>
                </a:schemeClr>
              </a:gs>
            </a:gsLst>
            <a:lin ang="10800000" scaled="1"/>
            <a:tileRect/>
          </a:gradFill>
        </p:spPr>
        <p:style>
          <a:lnRef idx="0">
            <a:schemeClr val="lt1">
              <a:hueOff val="0"/>
              <a:satOff val="0"/>
              <a:lumOff val="0"/>
              <a:alphaOff val="0"/>
            </a:schemeClr>
          </a:lnRef>
          <a:fillRef idx="3">
            <a:schemeClr val="accent2">
              <a:hueOff val="-2593387"/>
              <a:satOff val="-92952"/>
              <a:lumOff val="196"/>
              <a:alphaOff val="0"/>
            </a:schemeClr>
          </a:fillRef>
          <a:effectRef idx="2">
            <a:schemeClr val="accent2">
              <a:hueOff val="-2593387"/>
              <a:satOff val="-92952"/>
              <a:lumOff val="196"/>
              <a:alphaOff val="0"/>
            </a:schemeClr>
          </a:effectRef>
          <a:fontRef idx="minor">
            <a:schemeClr val="lt1"/>
          </a:fontRef>
        </p:style>
      </p:sp>
      <p:sp>
        <p:nvSpPr>
          <p:cNvPr id="21" name="Rounded Rectangle 8"/>
          <p:cNvSpPr/>
          <p:nvPr/>
        </p:nvSpPr>
        <p:spPr>
          <a:xfrm>
            <a:off x="7600834" y="811993"/>
            <a:ext cx="1348308" cy="169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Tooling</a:t>
            </a:r>
            <a:endParaRPr lang="en-US" sz="1200" kern="1200" dirty="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endParaRPr>
          </a:p>
        </p:txBody>
      </p:sp>
    </p:spTree>
    <p:extLst>
      <p:ext uri="{BB962C8B-B14F-4D97-AF65-F5344CB8AC3E}">
        <p14:creationId xmlns="" xmlns:p14="http://schemas.microsoft.com/office/powerpoint/2010/main" val="1339976009"/>
      </p:ext>
    </p:extLst>
  </p:cSld>
  <p:clrMapOvr>
    <a:masterClrMapping/>
  </p:clrMapOvr>
  <p:transition advTm="151696"/>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16"/>
                                        </p:tgtEl>
                                        <p:attrNameLst>
                                          <p:attrName>style.opacity</p:attrName>
                                        </p:attrNameLst>
                                      </p:cBhvr>
                                      <p:to>
                                        <p:strVal val="0.25"/>
                                      </p:to>
                                    </p:set>
                                    <p:animEffect filter="image" prLst="opacity: 0.25">
                                      <p:cBhvr rctx="IE">
                                        <p:cTn id="7" dur="indefinite"/>
                                        <p:tgtEl>
                                          <p:spTgt spid="16"/>
                                        </p:tgtEl>
                                      </p:cBhvr>
                                    </p:animEffect>
                                  </p:childTnLst>
                                </p:cTn>
                              </p:par>
                              <p:par>
                                <p:cTn id="8" presetID="9" presetClass="emph" presetSubtype="0" grpId="0" nodeType="withEffect">
                                  <p:stCondLst>
                                    <p:cond delay="0"/>
                                  </p:stCondLst>
                                  <p:childTnLst>
                                    <p:set>
                                      <p:cBhvr rctx="PPT">
                                        <p:cTn id="9" dur="indefinite"/>
                                        <p:tgtEl>
                                          <p:spTgt spid="17"/>
                                        </p:tgtEl>
                                        <p:attrNameLst>
                                          <p:attrName>style.opacity</p:attrName>
                                        </p:attrNameLst>
                                      </p:cBhvr>
                                      <p:to>
                                        <p:strVal val="0.25"/>
                                      </p:to>
                                    </p:set>
                                    <p:animEffect filter="image" prLst="opacity: 0.25">
                                      <p:cBhvr rctx="IE">
                                        <p:cTn id="10" dur="indefinite"/>
                                        <p:tgtEl>
                                          <p:spTgt spid="17"/>
                                        </p:tgtEl>
                                      </p:cBhvr>
                                    </p:animEffect>
                                  </p:childTnLst>
                                </p:cTn>
                              </p:par>
                              <p:par>
                                <p:cTn id="11" presetID="9" presetClass="emph" presetSubtype="0" nodeType="withEffect">
                                  <p:stCondLst>
                                    <p:cond delay="0"/>
                                  </p:stCondLst>
                                  <p:childTnLst>
                                    <p:set>
                                      <p:cBhvr rctx="PPT">
                                        <p:cTn id="12" dur="indefinite"/>
                                        <p:tgtEl>
                                          <p:spTgt spid="20"/>
                                        </p:tgtEl>
                                        <p:attrNameLst>
                                          <p:attrName>style.opacity</p:attrName>
                                        </p:attrNameLst>
                                      </p:cBhvr>
                                      <p:to>
                                        <p:strVal val="0.25"/>
                                      </p:to>
                                    </p:set>
                                    <p:animEffect filter="image" prLst="opacity: 0.25">
                                      <p:cBhvr rctx="IE">
                                        <p:cTn id="13" dur="indefinite"/>
                                        <p:tgtEl>
                                          <p:spTgt spid="20"/>
                                        </p:tgtEl>
                                      </p:cBhvr>
                                    </p:animEffect>
                                  </p:childTnLst>
                                </p:cTn>
                              </p:par>
                              <p:par>
                                <p:cTn id="14" presetID="9" presetClass="emph" presetSubtype="0" grpId="0" nodeType="withEffect">
                                  <p:stCondLst>
                                    <p:cond delay="0"/>
                                  </p:stCondLst>
                                  <p:childTnLst>
                                    <p:set>
                                      <p:cBhvr rctx="PPT">
                                        <p:cTn id="15" dur="indefinite"/>
                                        <p:tgtEl>
                                          <p:spTgt spid="21"/>
                                        </p:tgtEl>
                                        <p:attrNameLst>
                                          <p:attrName>style.opacity</p:attrName>
                                        </p:attrNameLst>
                                      </p:cBhvr>
                                      <p:to>
                                        <p:strVal val="0.25"/>
                                      </p:to>
                                    </p:set>
                                    <p:animEffect filter="image" prLst="opacity: 0.25">
                                      <p:cBhvr rctx="IE">
                                        <p:cTn id="16" dur="indefinite"/>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7463705" y="228600"/>
            <a:ext cx="1618603" cy="187700"/>
          </a:xfrm>
          <a:prstGeom prst="roundRect">
            <a:avLst/>
          </a:prstGeom>
          <a:gradFill flip="none" rotWithShape="1">
            <a:gsLst>
              <a:gs pos="0">
                <a:schemeClr val="bg1">
                  <a:alpha val="0"/>
                </a:schemeClr>
              </a:gs>
              <a:gs pos="80000">
                <a:schemeClr val="accent2"/>
              </a:gs>
              <a:gs pos="100000">
                <a:schemeClr val="bg1">
                  <a:alpha val="0"/>
                </a:schemeClr>
              </a:gs>
            </a:gsLst>
            <a:lin ang="10800000" scaled="1"/>
            <a:tileRect/>
          </a:gradFill>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5" name="Rounded Rectangle 4"/>
          <p:cNvSpPr/>
          <p:nvPr/>
        </p:nvSpPr>
        <p:spPr>
          <a:xfrm>
            <a:off x="7600718" y="237763"/>
            <a:ext cx="1348541" cy="16937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Presentation</a:t>
            </a:r>
          </a:p>
        </p:txBody>
      </p:sp>
      <p:sp>
        <p:nvSpPr>
          <p:cNvPr id="6" name="Rounded Rectangle 5"/>
          <p:cNvSpPr/>
          <p:nvPr/>
        </p:nvSpPr>
        <p:spPr>
          <a:xfrm>
            <a:off x="7459133" y="515676"/>
            <a:ext cx="1664326" cy="187774"/>
          </a:xfrm>
          <a:prstGeom prst="roundRect">
            <a:avLst/>
          </a:prstGeom>
          <a:gradFill flip="none" rotWithShape="1">
            <a:gsLst>
              <a:gs pos="0">
                <a:schemeClr val="bg1">
                  <a:alpha val="0"/>
                </a:schemeClr>
              </a:gs>
              <a:gs pos="80000">
                <a:schemeClr val="accent2">
                  <a:hueOff val="-864462"/>
                  <a:satOff val="-30984"/>
                  <a:lumOff val="65"/>
                  <a:alphaOff val="0"/>
                  <a:shade val="93000"/>
                  <a:satMod val="130000"/>
                </a:schemeClr>
              </a:gs>
              <a:gs pos="100000">
                <a:schemeClr val="bg1">
                  <a:alpha val="0"/>
                </a:schemeClr>
              </a:gs>
            </a:gsLst>
            <a:lin ang="10800000" scaled="1"/>
            <a:tileRect/>
          </a:gradFill>
        </p:spPr>
        <p:style>
          <a:lnRef idx="0">
            <a:schemeClr val="lt1">
              <a:hueOff val="0"/>
              <a:satOff val="0"/>
              <a:lumOff val="0"/>
              <a:alphaOff val="0"/>
            </a:schemeClr>
          </a:lnRef>
          <a:fillRef idx="3">
            <a:scrgbClr r="0" g="0" b="0"/>
          </a:fillRef>
          <a:effectRef idx="2">
            <a:schemeClr val="accent2">
              <a:hueOff val="-1296694"/>
              <a:satOff val="-46476"/>
              <a:lumOff val="98"/>
              <a:alphaOff val="0"/>
            </a:schemeClr>
          </a:effectRef>
          <a:fontRef idx="minor">
            <a:schemeClr val="lt1"/>
          </a:fontRef>
        </p:style>
      </p:sp>
      <p:sp>
        <p:nvSpPr>
          <p:cNvPr id="7" name="Rounded Rectangle 6"/>
          <p:cNvSpPr/>
          <p:nvPr/>
        </p:nvSpPr>
        <p:spPr>
          <a:xfrm>
            <a:off x="7600834" y="524842"/>
            <a:ext cx="1348308" cy="169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rtl="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Connectivity</a:t>
            </a:r>
            <a:endParaRPr lang="en-US" sz="1200" kern="1200" dirty="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endParaRPr>
          </a:p>
        </p:txBody>
      </p:sp>
      <p:sp>
        <p:nvSpPr>
          <p:cNvPr id="8" name="Rounded Rectangle 7"/>
          <p:cNvSpPr/>
          <p:nvPr/>
        </p:nvSpPr>
        <p:spPr>
          <a:xfrm>
            <a:off x="7459133" y="802826"/>
            <a:ext cx="1641464" cy="187774"/>
          </a:xfrm>
          <a:prstGeom prst="roundRect">
            <a:avLst/>
          </a:prstGeom>
          <a:gradFill flip="none" rotWithShape="1">
            <a:gsLst>
              <a:gs pos="0">
                <a:schemeClr val="bg1">
                  <a:alpha val="0"/>
                </a:schemeClr>
              </a:gs>
              <a:gs pos="80000">
                <a:schemeClr val="accent2">
                  <a:hueOff val="-2593387"/>
                  <a:satOff val="-92952"/>
                  <a:lumOff val="196"/>
                  <a:alphaOff val="0"/>
                  <a:shade val="93000"/>
                  <a:satMod val="130000"/>
                </a:schemeClr>
              </a:gs>
              <a:gs pos="100000">
                <a:schemeClr val="bg1">
                  <a:alpha val="0"/>
                </a:schemeClr>
              </a:gs>
            </a:gsLst>
            <a:lin ang="10800000" scaled="1"/>
            <a:tileRect/>
          </a:gradFill>
        </p:spPr>
        <p:style>
          <a:lnRef idx="0">
            <a:schemeClr val="lt1">
              <a:hueOff val="0"/>
              <a:satOff val="0"/>
              <a:lumOff val="0"/>
              <a:alphaOff val="0"/>
            </a:schemeClr>
          </a:lnRef>
          <a:fillRef idx="3">
            <a:schemeClr val="accent2">
              <a:hueOff val="-2593387"/>
              <a:satOff val="-92952"/>
              <a:lumOff val="196"/>
              <a:alphaOff val="0"/>
            </a:schemeClr>
          </a:fillRef>
          <a:effectRef idx="2">
            <a:schemeClr val="accent2">
              <a:hueOff val="-2593387"/>
              <a:satOff val="-92952"/>
              <a:lumOff val="196"/>
              <a:alphaOff val="0"/>
            </a:schemeClr>
          </a:effectRef>
          <a:fontRef idx="minor">
            <a:schemeClr val="lt1"/>
          </a:fontRef>
        </p:style>
      </p:sp>
      <p:sp>
        <p:nvSpPr>
          <p:cNvPr id="9" name="Rounded Rectangle 8"/>
          <p:cNvSpPr/>
          <p:nvPr/>
        </p:nvSpPr>
        <p:spPr>
          <a:xfrm>
            <a:off x="7600834" y="811993"/>
            <a:ext cx="1348308" cy="169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Tooling</a:t>
            </a:r>
            <a:endParaRPr lang="en-US" sz="1200" kern="1200" dirty="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endParaRPr>
          </a:p>
        </p:txBody>
      </p:sp>
      <p:sp>
        <p:nvSpPr>
          <p:cNvPr id="10" name="Title 1"/>
          <p:cNvSpPr>
            <a:spLocks noGrp="1"/>
          </p:cNvSpPr>
          <p:nvPr>
            <p:ph type="title"/>
          </p:nvPr>
        </p:nvSpPr>
        <p:spPr>
          <a:xfrm>
            <a:off x="381000" y="228600"/>
            <a:ext cx="8382000" cy="1107996"/>
          </a:xfrm>
        </p:spPr>
        <p:txBody>
          <a:bodyPr/>
          <a:lstStyle/>
          <a:p>
            <a:pPr lvl="0"/>
            <a:r>
              <a:rPr lang="en-US" dirty="0" smtClean="0"/>
              <a:t>Connectivity</a:t>
            </a:r>
            <a:br>
              <a:rPr lang="en-US" dirty="0" smtClean="0"/>
            </a:br>
            <a:r>
              <a:rPr lang="en-US" sz="3200" dirty="0" smtClean="0">
                <a:gradFill>
                  <a:gsLst>
                    <a:gs pos="50000">
                      <a:schemeClr val="accent2"/>
                    </a:gs>
                    <a:gs pos="100000">
                      <a:schemeClr val="accent2"/>
                    </a:gs>
                  </a:gsLst>
                  <a:lin ang="5400000" scaled="0"/>
                </a:gradFill>
              </a:rPr>
              <a:t>Authentication</a:t>
            </a:r>
            <a:endParaRPr lang="en-US" dirty="0"/>
          </a:p>
        </p:txBody>
      </p:sp>
      <p:sp>
        <p:nvSpPr>
          <p:cNvPr id="11" name="Content Placeholder 40"/>
          <p:cNvSpPr>
            <a:spLocks noGrp="1"/>
          </p:cNvSpPr>
          <p:nvPr>
            <p:ph idx="1"/>
          </p:nvPr>
        </p:nvSpPr>
        <p:spPr/>
        <p:txBody>
          <a:bodyPr/>
          <a:lstStyle/>
          <a:p>
            <a:r>
              <a:rPr lang="en-US" sz="2400" dirty="0" smtClean="0"/>
              <a:t>OOB Support for:</a:t>
            </a:r>
          </a:p>
          <a:p>
            <a:pPr lvl="1"/>
            <a:r>
              <a:rPr lang="en-US" sz="2000" dirty="0" smtClean="0"/>
              <a:t>Windows  Auth</a:t>
            </a:r>
          </a:p>
          <a:p>
            <a:pPr lvl="1"/>
            <a:r>
              <a:rPr lang="en-US" sz="2000" dirty="0" smtClean="0"/>
              <a:t>FBA</a:t>
            </a:r>
          </a:p>
          <a:p>
            <a:pPr lvl="1"/>
            <a:r>
              <a:rPr lang="en-US" sz="2000" dirty="0" smtClean="0"/>
              <a:t>Claims based Authentication</a:t>
            </a:r>
          </a:p>
          <a:p>
            <a:r>
              <a:rPr lang="en-US" sz="2400" dirty="0" smtClean="0"/>
              <a:t>Authentication modes</a:t>
            </a:r>
          </a:p>
          <a:p>
            <a:pPr lvl="1"/>
            <a:r>
              <a:rPr lang="en-US" sz="2000" dirty="0" smtClean="0"/>
              <a:t>Revert to Self</a:t>
            </a:r>
          </a:p>
          <a:p>
            <a:pPr lvl="1"/>
            <a:r>
              <a:rPr lang="en-US" sz="2000" dirty="0" smtClean="0"/>
              <a:t>Passthrough</a:t>
            </a:r>
          </a:p>
          <a:p>
            <a:pPr lvl="1"/>
            <a:r>
              <a:rPr lang="en-US" sz="2000" dirty="0" smtClean="0"/>
              <a:t>SSS</a:t>
            </a:r>
          </a:p>
          <a:p>
            <a:r>
              <a:rPr lang="en-US" sz="2400" dirty="0" smtClean="0"/>
              <a:t>Secure Store Service</a:t>
            </a:r>
          </a:p>
          <a:p>
            <a:pPr lvl="1"/>
            <a:r>
              <a:rPr lang="en-US" sz="2000" dirty="0" smtClean="0"/>
              <a:t>Can store windows creds or non-windows creds</a:t>
            </a:r>
          </a:p>
          <a:p>
            <a:pPr lvl="1"/>
            <a:r>
              <a:rPr lang="en-US" sz="2000" dirty="0" smtClean="0"/>
              <a:t>A credentials page is available to gather credentials from a user and store it in SSS</a:t>
            </a:r>
          </a:p>
          <a:p>
            <a:pPr lvl="1"/>
            <a:r>
              <a:rPr lang="en-US" sz="2000" dirty="0" smtClean="0"/>
              <a:t>Extensibility through ISSSProvider to plug in another SSO </a:t>
            </a:r>
          </a:p>
          <a:p>
            <a:pPr lvl="1"/>
            <a:endParaRPr lang="en-US" sz="2000" dirty="0" smtClean="0"/>
          </a:p>
          <a:p>
            <a:endParaRPr lang="en-US" sz="24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4"/>
                                        </p:tgtEl>
                                        <p:attrNameLst>
                                          <p:attrName>style.opacity</p:attrName>
                                        </p:attrNameLst>
                                      </p:cBhvr>
                                      <p:to>
                                        <p:strVal val="0.25"/>
                                      </p:to>
                                    </p:set>
                                    <p:animEffect filter="image" prLst="opacity: 0.25">
                                      <p:cBhvr rctx="IE">
                                        <p:cTn id="7" dur="indefinite"/>
                                        <p:tgtEl>
                                          <p:spTgt spid="4"/>
                                        </p:tgtEl>
                                      </p:cBhvr>
                                    </p:animEffect>
                                  </p:childTnLst>
                                </p:cTn>
                              </p:par>
                              <p:par>
                                <p:cTn id="8" presetID="9" presetClass="emph" presetSubtype="0" grpId="0" nodeType="withEffect">
                                  <p:stCondLst>
                                    <p:cond delay="0"/>
                                  </p:stCondLst>
                                  <p:childTnLst>
                                    <p:set>
                                      <p:cBhvr rctx="PPT">
                                        <p:cTn id="9" dur="indefinite"/>
                                        <p:tgtEl>
                                          <p:spTgt spid="5"/>
                                        </p:tgtEl>
                                        <p:attrNameLst>
                                          <p:attrName>style.opacity</p:attrName>
                                        </p:attrNameLst>
                                      </p:cBhvr>
                                      <p:to>
                                        <p:strVal val="0.25"/>
                                      </p:to>
                                    </p:set>
                                    <p:animEffect filter="image" prLst="opacity: 0.25">
                                      <p:cBhvr rctx="IE">
                                        <p:cTn id="10" dur="indefinite"/>
                                        <p:tgtEl>
                                          <p:spTgt spid="5"/>
                                        </p:tgtEl>
                                      </p:cBhvr>
                                    </p:animEffect>
                                  </p:childTnLst>
                                </p:cTn>
                              </p:par>
                              <p:par>
                                <p:cTn id="11" presetID="9" presetClass="emph" presetSubtype="0" nodeType="withEffect">
                                  <p:stCondLst>
                                    <p:cond delay="0"/>
                                  </p:stCondLst>
                                  <p:childTnLst>
                                    <p:set>
                                      <p:cBhvr rctx="PPT">
                                        <p:cTn id="12" dur="indefinite"/>
                                        <p:tgtEl>
                                          <p:spTgt spid="8"/>
                                        </p:tgtEl>
                                        <p:attrNameLst>
                                          <p:attrName>style.opacity</p:attrName>
                                        </p:attrNameLst>
                                      </p:cBhvr>
                                      <p:to>
                                        <p:strVal val="0.25"/>
                                      </p:to>
                                    </p:set>
                                    <p:animEffect filter="image" prLst="opacity: 0.25">
                                      <p:cBhvr rctx="IE">
                                        <p:cTn id="13" dur="indefinite"/>
                                        <p:tgtEl>
                                          <p:spTgt spid="8"/>
                                        </p:tgtEl>
                                      </p:cBhvr>
                                    </p:animEffect>
                                  </p:childTnLst>
                                </p:cTn>
                              </p:par>
                              <p:par>
                                <p:cTn id="14" presetID="9" presetClass="emph" presetSubtype="0" grpId="0" nodeType="withEffect">
                                  <p:stCondLst>
                                    <p:cond delay="0"/>
                                  </p:stCondLst>
                                  <p:childTnLst>
                                    <p:set>
                                      <p:cBhvr rctx="PPT">
                                        <p:cTn id="15" dur="indefinite"/>
                                        <p:tgtEl>
                                          <p:spTgt spid="9"/>
                                        </p:tgtEl>
                                        <p:attrNameLst>
                                          <p:attrName>style.opacity</p:attrName>
                                        </p:attrNameLst>
                                      </p:cBhvr>
                                      <p:to>
                                        <p:strVal val="0.25"/>
                                      </p:to>
                                    </p:set>
                                    <p:animEffect filter="image" prLst="opacity: 0.25">
                                      <p:cBhvr rctx="IE">
                                        <p:cTn id="16" dur="indefinite"/>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143000" y="1363064"/>
            <a:ext cx="6553200" cy="3450236"/>
          </a:xfrm>
          <a:prstGeom prst="roundRect">
            <a:avLst>
              <a:gd name="adj" fmla="val 3505"/>
            </a:avLst>
          </a:prstGeom>
          <a:solidFill>
            <a:schemeClr val="bg1">
              <a:lumMod val="50000"/>
              <a:lumOff val="50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ctr" defTabSz="914363" rtl="0"/>
            <a:endParaRPr lang="en-US" kern="1200" dirty="0">
              <a:solidFill>
                <a:srgbClr val="000000"/>
              </a:solidFill>
              <a:latin typeface="Segoe UI"/>
              <a:ea typeface="+mn-ea"/>
              <a:cs typeface="+mn-cs"/>
            </a:endParaRPr>
          </a:p>
        </p:txBody>
      </p:sp>
      <p:sp>
        <p:nvSpPr>
          <p:cNvPr id="65" name="Rounded Rectangle 64"/>
          <p:cNvSpPr/>
          <p:nvPr/>
        </p:nvSpPr>
        <p:spPr bwMode="auto">
          <a:xfrm>
            <a:off x="1322295" y="2146300"/>
            <a:ext cx="3124200" cy="1927410"/>
          </a:xfrm>
          <a:prstGeom prst="roundRect">
            <a:avLst>
              <a:gd name="adj" fmla="val 8334"/>
            </a:avLst>
          </a:prstGeom>
          <a:noFill/>
          <a:ln w="41275" cmpd="sng">
            <a:solidFill>
              <a:schemeClr val="accent1"/>
            </a:solidFill>
            <a:headEnd type="none" w="med" len="med"/>
            <a:tailEnd type="none" w="med" len="med"/>
          </a:ln>
          <a:effectLst/>
          <a:scene3d>
            <a:camera prst="orthographicFront" fov="0">
              <a:rot lat="0" lon="0" rev="0"/>
            </a:camera>
            <a:lightRig rig="contrasting" dir="t">
              <a:rot lat="0" lon="0" rev="12000000"/>
            </a:lightRig>
          </a:scene3d>
          <a:sp3d prstMaterial="powder"/>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endParaRPr lang="en-NZ" sz="2400" kern="1200" dirty="0">
              <a:solidFill>
                <a:srgbClr val="FFFFFF"/>
              </a:solidFill>
              <a:latin typeface="Segoe UI"/>
              <a:ea typeface="+mn-ea"/>
              <a:cs typeface="+mn-cs"/>
            </a:endParaRPr>
          </a:p>
        </p:txBody>
      </p:sp>
      <p:sp>
        <p:nvSpPr>
          <p:cNvPr id="5" name="TextBox 4"/>
          <p:cNvSpPr txBox="1"/>
          <p:nvPr/>
        </p:nvSpPr>
        <p:spPr>
          <a:xfrm>
            <a:off x="3048000" y="1523250"/>
            <a:ext cx="2769220" cy="461665"/>
          </a:xfrm>
          <a:prstGeom prst="rect">
            <a:avLst/>
          </a:prstGeom>
          <a:noFill/>
        </p:spPr>
        <p:txBody>
          <a:bodyPr wrap="none" rtlCol="0">
            <a:spAutoFit/>
          </a:bodyPr>
          <a:lstStyle/>
          <a:p>
            <a:pPr algn="l" defTabSz="914363" rtl="0"/>
            <a:r>
              <a:rPr lang="en-US" sz="2400" b="1" kern="1200" dirty="0">
                <a:solidFill>
                  <a:srgbClr val="000000"/>
                </a:solidFill>
                <a:latin typeface="Segoe UI"/>
                <a:ea typeface="+mn-ea"/>
                <a:cs typeface="+mn-cs"/>
              </a:rPr>
              <a:t>SharePoint Server</a:t>
            </a:r>
          </a:p>
        </p:txBody>
      </p:sp>
      <p:sp>
        <p:nvSpPr>
          <p:cNvPr id="8" name="TextBox 7"/>
          <p:cNvSpPr txBox="1"/>
          <p:nvPr/>
        </p:nvSpPr>
        <p:spPr>
          <a:xfrm>
            <a:off x="4418518" y="5875635"/>
            <a:ext cx="963277" cy="276999"/>
          </a:xfrm>
          <a:prstGeom prst="rect">
            <a:avLst/>
          </a:prstGeom>
          <a:noFill/>
        </p:spPr>
        <p:txBody>
          <a:bodyPr wrap="none" rtlCol="0">
            <a:spAutoFit/>
          </a:bodyPr>
          <a:lstStyle/>
          <a:p>
            <a:pPr algn="l" defTabSz="914363" rtl="0"/>
            <a:r>
              <a:rPr lang="en-US" sz="1200" kern="1200" dirty="0">
                <a:solidFill>
                  <a:srgbClr val="FFFFFF"/>
                </a:solidFill>
                <a:effectLst>
                  <a:outerShdw blurRad="50800" dist="38100" dir="5400000" algn="ctr" rotWithShape="0">
                    <a:srgbClr val="000000">
                      <a:alpha val="47000"/>
                    </a:srgbClr>
                  </a:outerShdw>
                </a:effectLst>
                <a:latin typeface="Segoe UI" pitchFamily="34" charset="0"/>
                <a:ea typeface="+mn-ea"/>
                <a:cs typeface="+mn-cs"/>
              </a:rPr>
              <a:t>Legacy LOB</a:t>
            </a:r>
          </a:p>
        </p:txBody>
      </p:sp>
      <p:sp>
        <p:nvSpPr>
          <p:cNvPr id="9" name="TextBox 8"/>
          <p:cNvSpPr txBox="1"/>
          <p:nvPr/>
        </p:nvSpPr>
        <p:spPr>
          <a:xfrm>
            <a:off x="3200400" y="5918200"/>
            <a:ext cx="737253" cy="276999"/>
          </a:xfrm>
          <a:prstGeom prst="rect">
            <a:avLst/>
          </a:prstGeom>
          <a:noFill/>
        </p:spPr>
        <p:txBody>
          <a:bodyPr wrap="none" rtlCol="0">
            <a:spAutoFit/>
          </a:bodyPr>
          <a:lstStyle/>
          <a:p>
            <a:pPr algn="l" defTabSz="914363" rtl="0"/>
            <a:r>
              <a:rPr lang="en-US" sz="1200" kern="1200" dirty="0">
                <a:solidFill>
                  <a:srgbClr val="FFFFFF"/>
                </a:solidFill>
                <a:effectLst>
                  <a:outerShdw blurRad="50800" dist="38100" dir="5400000" algn="ctr" rotWithShape="0">
                    <a:srgbClr val="000000">
                      <a:alpha val="47000"/>
                    </a:srgbClr>
                  </a:outerShdw>
                </a:effectLst>
                <a:latin typeface="Segoe UI" pitchFamily="34" charset="0"/>
                <a:ea typeface="+mn-ea"/>
                <a:cs typeface="+mn-cs"/>
              </a:rPr>
              <a:t>Web 2.0</a:t>
            </a:r>
          </a:p>
        </p:txBody>
      </p:sp>
      <p:sp>
        <p:nvSpPr>
          <p:cNvPr id="10" name="TextBox 9"/>
          <p:cNvSpPr txBox="1"/>
          <p:nvPr/>
        </p:nvSpPr>
        <p:spPr>
          <a:xfrm>
            <a:off x="1492126" y="5761335"/>
            <a:ext cx="1314574" cy="461665"/>
          </a:xfrm>
          <a:prstGeom prst="rect">
            <a:avLst/>
          </a:prstGeom>
          <a:noFill/>
        </p:spPr>
        <p:txBody>
          <a:bodyPr wrap="square" rtlCol="0">
            <a:spAutoFit/>
          </a:bodyPr>
          <a:lstStyle/>
          <a:p>
            <a:pPr algn="ctr" defTabSz="914363" rtl="0"/>
            <a:r>
              <a:rPr lang="en-US" sz="1200" kern="1200" dirty="0">
                <a:solidFill>
                  <a:srgbClr val="FFFFFF"/>
                </a:solidFill>
                <a:effectLst>
                  <a:outerShdw blurRad="50800" dist="38100" dir="5400000" algn="ctr" rotWithShape="0">
                    <a:srgbClr val="000000">
                      <a:alpha val="47000"/>
                    </a:srgbClr>
                  </a:outerShdw>
                </a:effectLst>
                <a:latin typeface="Segoe UI" pitchFamily="34" charset="0"/>
                <a:ea typeface="+mn-ea"/>
                <a:cs typeface="+mn-cs"/>
              </a:rPr>
              <a:t>Claims Aware</a:t>
            </a:r>
          </a:p>
          <a:p>
            <a:pPr algn="ctr" defTabSz="914363" rtl="0"/>
            <a:r>
              <a:rPr lang="en-US" sz="1200" kern="1200" dirty="0">
                <a:solidFill>
                  <a:srgbClr val="FFFFFF"/>
                </a:solidFill>
                <a:effectLst>
                  <a:outerShdw blurRad="50800" dist="38100" dir="5400000" algn="ctr" rotWithShape="0">
                    <a:srgbClr val="000000">
                      <a:alpha val="47000"/>
                    </a:srgbClr>
                  </a:outerShdw>
                </a:effectLst>
                <a:latin typeface="Segoe UI" pitchFamily="34" charset="0"/>
                <a:ea typeface="+mn-ea"/>
                <a:cs typeface="+mn-cs"/>
              </a:rPr>
              <a:t>Service</a:t>
            </a:r>
          </a:p>
        </p:txBody>
      </p:sp>
      <p:sp>
        <p:nvSpPr>
          <p:cNvPr id="13" name="TextBox 12"/>
          <p:cNvSpPr txBox="1"/>
          <p:nvPr/>
        </p:nvSpPr>
        <p:spPr>
          <a:xfrm>
            <a:off x="4948515" y="4481605"/>
            <a:ext cx="1905000" cy="246221"/>
          </a:xfrm>
          <a:prstGeom prst="rect">
            <a:avLst/>
          </a:prstGeom>
          <a:noFill/>
        </p:spPr>
        <p:txBody>
          <a:bodyPr wrap="square" rtlCol="0">
            <a:spAutoFit/>
          </a:bodyPr>
          <a:lstStyle/>
          <a:p>
            <a:pPr algn="ctr" defTabSz="914363" rtl="0"/>
            <a:r>
              <a:rPr lang="en-US" sz="1000" b="1" kern="1200" dirty="0">
                <a:solidFill>
                  <a:srgbClr val="000000"/>
                </a:solidFill>
                <a:latin typeface="Segoe UI"/>
                <a:ea typeface="+mn-ea"/>
                <a:cs typeface="+mn-cs"/>
              </a:rPr>
              <a:t>Secure Store Service</a:t>
            </a:r>
          </a:p>
        </p:txBody>
      </p:sp>
      <p:sp>
        <p:nvSpPr>
          <p:cNvPr id="26" name="TextBox 25"/>
          <p:cNvSpPr txBox="1"/>
          <p:nvPr/>
        </p:nvSpPr>
        <p:spPr>
          <a:xfrm>
            <a:off x="1779490" y="2238051"/>
            <a:ext cx="1663149" cy="338554"/>
          </a:xfrm>
          <a:prstGeom prst="rect">
            <a:avLst/>
          </a:prstGeom>
          <a:noFill/>
        </p:spPr>
        <p:txBody>
          <a:bodyPr wrap="none" rtlCol="0">
            <a:spAutoFit/>
          </a:bodyPr>
          <a:lstStyle/>
          <a:p>
            <a:pPr algn="ctr" defTabSz="914363" rtl="0"/>
            <a:r>
              <a:rPr lang="en-US" sz="1600" kern="1200" dirty="0">
                <a:solidFill>
                  <a:srgbClr val="000000"/>
                </a:solidFill>
                <a:latin typeface="Segoe UI"/>
                <a:ea typeface="+mn-ea"/>
                <a:cs typeface="+mn-cs"/>
              </a:rPr>
              <a:t>Process Account</a:t>
            </a:r>
          </a:p>
        </p:txBody>
      </p:sp>
      <p:sp>
        <p:nvSpPr>
          <p:cNvPr id="28" name="TextBox 27"/>
          <p:cNvSpPr txBox="1"/>
          <p:nvPr/>
        </p:nvSpPr>
        <p:spPr>
          <a:xfrm>
            <a:off x="152400" y="3616510"/>
            <a:ext cx="942246" cy="461665"/>
          </a:xfrm>
          <a:prstGeom prst="rect">
            <a:avLst/>
          </a:prstGeom>
          <a:noFill/>
        </p:spPr>
        <p:txBody>
          <a:bodyPr wrap="none" rtlCol="0">
            <a:spAutoFit/>
          </a:bodyPr>
          <a:lstStyle/>
          <a:p>
            <a:pPr algn="ctr" defTabSz="914363" rtl="0"/>
            <a:r>
              <a:rPr lang="en-US" sz="1200" kern="1200" dirty="0">
                <a:solidFill>
                  <a:srgbClr val="FFFFFF"/>
                </a:solidFill>
                <a:effectLst>
                  <a:outerShdw blurRad="50800" dist="38100" dir="5400000" algn="ctr" rotWithShape="0">
                    <a:srgbClr val="000000">
                      <a:alpha val="47000"/>
                    </a:srgbClr>
                  </a:outerShdw>
                </a:effectLst>
                <a:latin typeface="Segoe UI" pitchFamily="34" charset="0"/>
                <a:ea typeface="+mn-ea"/>
                <a:cs typeface="+mn-cs"/>
              </a:rPr>
              <a:t>Logged-on</a:t>
            </a:r>
          </a:p>
          <a:p>
            <a:pPr algn="ctr" defTabSz="914363" rtl="0"/>
            <a:r>
              <a:rPr lang="en-US" sz="1200" kern="1200" dirty="0">
                <a:solidFill>
                  <a:srgbClr val="FFFFFF"/>
                </a:solidFill>
                <a:effectLst>
                  <a:outerShdw blurRad="50800" dist="38100" dir="5400000" algn="ctr" rotWithShape="0">
                    <a:srgbClr val="000000">
                      <a:alpha val="47000"/>
                    </a:srgbClr>
                  </a:outerShdw>
                </a:effectLst>
                <a:latin typeface="Segoe UI" pitchFamily="34" charset="0"/>
                <a:ea typeface="+mn-ea"/>
                <a:cs typeface="+mn-cs"/>
              </a:rPr>
              <a:t>user</a:t>
            </a:r>
          </a:p>
        </p:txBody>
      </p:sp>
      <p:cxnSp>
        <p:nvCxnSpPr>
          <p:cNvPr id="24" name=" 23"/>
          <p:cNvCxnSpPr/>
          <p:nvPr/>
        </p:nvCxnSpPr>
        <p:spPr>
          <a:xfrm>
            <a:off x="4222380" y="2984500"/>
            <a:ext cx="1797420" cy="990600"/>
          </a:xfrm>
          <a:prstGeom prst="bentConnector3">
            <a:avLst>
              <a:gd name="adj1" fmla="val 100374"/>
            </a:avLst>
          </a:prstGeom>
          <a:ln w="41275">
            <a:solidFill>
              <a:schemeClr val="tx1"/>
            </a:solidFill>
            <a:headEnd type="triangl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31" name=" 30"/>
          <p:cNvCxnSpPr/>
          <p:nvPr/>
        </p:nvCxnSpPr>
        <p:spPr>
          <a:xfrm rot="10800000">
            <a:off x="3962404" y="3377534"/>
            <a:ext cx="1828797" cy="597567"/>
          </a:xfrm>
          <a:prstGeom prst="bentConnector3">
            <a:avLst>
              <a:gd name="adj1" fmla="val 0"/>
            </a:avLst>
          </a:prstGeom>
          <a:ln w="41275">
            <a:solidFill>
              <a:schemeClr val="tx1"/>
            </a:solidFill>
            <a:headEnd type="triangle" w="med" len="med"/>
            <a:tailEnd type="none" w="med" len="med"/>
          </a:ln>
        </p:spPr>
        <p:style>
          <a:lnRef idx="3">
            <a:schemeClr val="accent1"/>
          </a:lnRef>
          <a:fillRef idx="0">
            <a:schemeClr val="accent1"/>
          </a:fillRef>
          <a:effectRef idx="2">
            <a:schemeClr val="accent1"/>
          </a:effectRef>
          <a:fontRef idx="minor">
            <a:schemeClr val="tx1"/>
          </a:fontRef>
        </p:style>
      </p:cxnSp>
      <p:sp>
        <p:nvSpPr>
          <p:cNvPr id="35" name="TextBox 34"/>
          <p:cNvSpPr txBox="1"/>
          <p:nvPr/>
        </p:nvSpPr>
        <p:spPr>
          <a:xfrm>
            <a:off x="6396315" y="2962090"/>
            <a:ext cx="1285929" cy="769441"/>
          </a:xfrm>
          <a:prstGeom prst="rect">
            <a:avLst/>
          </a:prstGeom>
          <a:noFill/>
        </p:spPr>
        <p:txBody>
          <a:bodyPr wrap="none" rtlCol="0">
            <a:spAutoFit/>
          </a:bodyPr>
          <a:lstStyle/>
          <a:p>
            <a:pPr algn="l" defTabSz="914363" rtl="0"/>
            <a:r>
              <a:rPr lang="en-US" sz="1100" kern="1200" dirty="0">
                <a:solidFill>
                  <a:srgbClr val="000000"/>
                </a:solidFill>
                <a:latin typeface="Segoe UI"/>
                <a:ea typeface="+mn-ea"/>
                <a:cs typeface="+mn-cs"/>
              </a:rPr>
              <a:t>Credentials</a:t>
            </a:r>
            <a:br>
              <a:rPr lang="en-US" sz="1100" kern="1200" dirty="0">
                <a:solidFill>
                  <a:srgbClr val="000000"/>
                </a:solidFill>
                <a:latin typeface="Segoe UI"/>
                <a:ea typeface="+mn-ea"/>
                <a:cs typeface="+mn-cs"/>
              </a:rPr>
            </a:br>
            <a:r>
              <a:rPr lang="en-US" sz="1100" kern="1200" dirty="0">
                <a:solidFill>
                  <a:srgbClr val="000000"/>
                </a:solidFill>
                <a:latin typeface="Segoe UI"/>
                <a:ea typeface="+mn-ea"/>
                <a:cs typeface="+mn-cs"/>
              </a:rPr>
              <a:t>Ticket</a:t>
            </a:r>
          </a:p>
          <a:p>
            <a:pPr algn="l" defTabSz="914363" rtl="0"/>
            <a:r>
              <a:rPr lang="en-US" sz="1100" kern="1200" dirty="0">
                <a:solidFill>
                  <a:srgbClr val="000000"/>
                </a:solidFill>
                <a:latin typeface="Segoe UI"/>
                <a:ea typeface="+mn-ea"/>
                <a:cs typeface="+mn-cs"/>
              </a:rPr>
              <a:t>Delegation Token</a:t>
            </a:r>
          </a:p>
          <a:p>
            <a:pPr algn="l" defTabSz="914363" rtl="0"/>
            <a:r>
              <a:rPr lang="en-US" sz="1100" kern="1200" dirty="0">
                <a:solidFill>
                  <a:srgbClr val="000000"/>
                </a:solidFill>
                <a:latin typeface="Segoe UI"/>
                <a:ea typeface="+mn-ea"/>
                <a:cs typeface="+mn-cs"/>
              </a:rPr>
              <a:t>Other</a:t>
            </a:r>
          </a:p>
        </p:txBody>
      </p:sp>
      <p:cxnSp>
        <p:nvCxnSpPr>
          <p:cNvPr id="33" name="Straight Arrow Connector 32"/>
          <p:cNvCxnSpPr/>
          <p:nvPr/>
        </p:nvCxnSpPr>
        <p:spPr>
          <a:xfrm rot="5400000">
            <a:off x="2095500" y="3784600"/>
            <a:ext cx="1371600" cy="1143000"/>
          </a:xfrm>
          <a:prstGeom prst="straightConnector1">
            <a:avLst/>
          </a:prstGeom>
          <a:ln w="41275">
            <a:solidFill>
              <a:schemeClr val="tx1"/>
            </a:solidFill>
            <a:headEnd type="none" w="med" len="med"/>
            <a:tailEnd type="triangle" w="med" len="med"/>
          </a:ln>
        </p:spPr>
        <p:style>
          <a:lnRef idx="3">
            <a:schemeClr val="accent1"/>
          </a:lnRef>
          <a:fillRef idx="0">
            <a:schemeClr val="accent1"/>
          </a:fillRef>
          <a:effectRef idx="2">
            <a:schemeClr val="accent1"/>
          </a:effectRef>
          <a:fontRef idx="minor">
            <a:schemeClr val="tx1"/>
          </a:fontRef>
        </p:style>
      </p:cxnSp>
      <p:cxnSp>
        <p:nvCxnSpPr>
          <p:cNvPr id="40" name="Straight Arrow Connector 39"/>
          <p:cNvCxnSpPr/>
          <p:nvPr/>
        </p:nvCxnSpPr>
        <p:spPr>
          <a:xfrm rot="5400000">
            <a:off x="2895154" y="4387029"/>
            <a:ext cx="1371600" cy="893"/>
          </a:xfrm>
          <a:prstGeom prst="straightConnector1">
            <a:avLst/>
          </a:prstGeom>
          <a:ln w="41275">
            <a:solidFill>
              <a:schemeClr val="tx1"/>
            </a:solidFill>
            <a:headEnd type="none" w="med" len="med"/>
            <a:tailEnd type="triangle" w="med" len="med"/>
          </a:ln>
        </p:spPr>
        <p:style>
          <a:lnRef idx="3">
            <a:schemeClr val="accent1"/>
          </a:lnRef>
          <a:fillRef idx="0">
            <a:schemeClr val="accent1"/>
          </a:fillRef>
          <a:effectRef idx="2">
            <a:schemeClr val="accent1"/>
          </a:effectRef>
          <a:fontRef idx="minor">
            <a:schemeClr val="tx1"/>
          </a:fontRef>
        </p:style>
      </p:cxnSp>
      <p:cxnSp>
        <p:nvCxnSpPr>
          <p:cNvPr id="44" name="Straight Arrow Connector 43"/>
          <p:cNvCxnSpPr/>
          <p:nvPr/>
        </p:nvCxnSpPr>
        <p:spPr>
          <a:xfrm rot="16200000" flipH="1">
            <a:off x="3657600" y="3822700"/>
            <a:ext cx="1371600" cy="1066800"/>
          </a:xfrm>
          <a:prstGeom prst="straightConnector1">
            <a:avLst/>
          </a:prstGeom>
          <a:ln w="41275">
            <a:solidFill>
              <a:schemeClr val="tx1"/>
            </a:solidFill>
            <a:headEnd type="none" w="med" len="med"/>
            <a:tailEnd type="triangle" w="med" len="med"/>
          </a:ln>
        </p:spPr>
        <p:style>
          <a:lnRef idx="3">
            <a:schemeClr val="accent1"/>
          </a:lnRef>
          <a:fillRef idx="0">
            <a:schemeClr val="accent1"/>
          </a:fillRef>
          <a:effectRef idx="2">
            <a:schemeClr val="accent1"/>
          </a:effectRef>
          <a:fontRef idx="minor">
            <a:schemeClr val="tx1"/>
          </a:fontRef>
        </p:style>
      </p:cxnSp>
      <p:sp>
        <p:nvSpPr>
          <p:cNvPr id="47" name="TextBox 46"/>
          <p:cNvSpPr txBox="1"/>
          <p:nvPr/>
        </p:nvSpPr>
        <p:spPr>
          <a:xfrm>
            <a:off x="4410635" y="5050865"/>
            <a:ext cx="939231" cy="276999"/>
          </a:xfrm>
          <a:prstGeom prst="rect">
            <a:avLst/>
          </a:prstGeom>
          <a:noFill/>
        </p:spPr>
        <p:txBody>
          <a:bodyPr wrap="none" rtlCol="0">
            <a:spAutoFit/>
          </a:bodyPr>
          <a:lstStyle/>
          <a:p>
            <a:pPr algn="l" defTabSz="914363" rtl="0"/>
            <a:r>
              <a:rPr lang="en-US" sz="1200" kern="1200" dirty="0">
                <a:solidFill>
                  <a:srgbClr val="FFFFFF"/>
                </a:solidFill>
                <a:effectLst>
                  <a:outerShdw blurRad="50800" dist="38100" dir="5400000" algn="ctr" rotWithShape="0">
                    <a:srgbClr val="000000">
                      <a:alpha val="47000"/>
                    </a:srgbClr>
                  </a:outerShdw>
                </a:effectLst>
                <a:latin typeface="Segoe UI" pitchFamily="34" charset="0"/>
                <a:ea typeface="+mn-ea"/>
                <a:cs typeface="+mn-cs"/>
              </a:rPr>
              <a:t>Credentials</a:t>
            </a:r>
          </a:p>
        </p:txBody>
      </p:sp>
      <p:sp>
        <p:nvSpPr>
          <p:cNvPr id="48" name="TextBox 47"/>
          <p:cNvSpPr txBox="1"/>
          <p:nvPr/>
        </p:nvSpPr>
        <p:spPr>
          <a:xfrm>
            <a:off x="2788025" y="5050865"/>
            <a:ext cx="1600200" cy="461665"/>
          </a:xfrm>
          <a:prstGeom prst="rect">
            <a:avLst/>
          </a:prstGeom>
          <a:noFill/>
        </p:spPr>
        <p:txBody>
          <a:bodyPr wrap="square" rtlCol="0">
            <a:spAutoFit/>
          </a:bodyPr>
          <a:lstStyle/>
          <a:p>
            <a:pPr algn="ctr" defTabSz="914363" rtl="0"/>
            <a:r>
              <a:rPr lang="en-US" sz="1200" kern="1200" dirty="0">
                <a:solidFill>
                  <a:srgbClr val="FFFFFF"/>
                </a:solidFill>
                <a:effectLst>
                  <a:outerShdw blurRad="50800" dist="38100" dir="5400000" algn="ctr" rotWithShape="0">
                    <a:srgbClr val="000000">
                      <a:alpha val="47000"/>
                    </a:srgbClr>
                  </a:outerShdw>
                </a:effectLst>
                <a:latin typeface="Segoe UI" pitchFamily="34" charset="0"/>
                <a:ea typeface="+mn-ea"/>
                <a:cs typeface="+mn-cs"/>
              </a:rPr>
              <a:t>Application</a:t>
            </a:r>
          </a:p>
          <a:p>
            <a:pPr algn="ctr" defTabSz="914363" rtl="0"/>
            <a:r>
              <a:rPr lang="en-US" sz="1200" kern="1200" dirty="0">
                <a:solidFill>
                  <a:srgbClr val="FFFFFF"/>
                </a:solidFill>
                <a:effectLst>
                  <a:outerShdw blurRad="50800" dist="38100" dir="5400000" algn="ctr" rotWithShape="0">
                    <a:srgbClr val="000000">
                      <a:alpha val="47000"/>
                    </a:srgbClr>
                  </a:outerShdw>
                </a:effectLst>
                <a:latin typeface="Segoe UI" pitchFamily="34" charset="0"/>
                <a:ea typeface="+mn-ea"/>
                <a:cs typeface="+mn-cs"/>
              </a:rPr>
              <a:t>Delegated Token</a:t>
            </a:r>
          </a:p>
        </p:txBody>
      </p:sp>
      <p:sp>
        <p:nvSpPr>
          <p:cNvPr id="51" name="TextBox 50"/>
          <p:cNvSpPr txBox="1"/>
          <p:nvPr/>
        </p:nvSpPr>
        <p:spPr>
          <a:xfrm>
            <a:off x="1662960" y="5050865"/>
            <a:ext cx="1143000" cy="276999"/>
          </a:xfrm>
          <a:prstGeom prst="rect">
            <a:avLst/>
          </a:prstGeom>
          <a:noFill/>
        </p:spPr>
        <p:txBody>
          <a:bodyPr wrap="square" rtlCol="0">
            <a:spAutoFit/>
          </a:bodyPr>
          <a:lstStyle/>
          <a:p>
            <a:pPr algn="l" defTabSz="914363" rtl="0"/>
            <a:r>
              <a:rPr lang="en-US" sz="1200" kern="1200" dirty="0">
                <a:solidFill>
                  <a:srgbClr val="FFFFFF"/>
                </a:solidFill>
                <a:effectLst>
                  <a:outerShdw blurRad="50800" dist="38100" dir="5400000" algn="ctr" rotWithShape="0">
                    <a:srgbClr val="000000">
                      <a:alpha val="47000"/>
                    </a:srgbClr>
                  </a:outerShdw>
                </a:effectLst>
                <a:latin typeface="Segoe UI" pitchFamily="34" charset="0"/>
                <a:ea typeface="+mn-ea"/>
                <a:cs typeface="+mn-cs"/>
              </a:rPr>
              <a:t>SAML Token</a:t>
            </a:r>
          </a:p>
        </p:txBody>
      </p:sp>
      <p:cxnSp>
        <p:nvCxnSpPr>
          <p:cNvPr id="42" name="Straight Arrow Connector 41"/>
          <p:cNvCxnSpPr/>
          <p:nvPr/>
        </p:nvCxnSpPr>
        <p:spPr>
          <a:xfrm>
            <a:off x="865095" y="3289300"/>
            <a:ext cx="605824" cy="1588"/>
          </a:xfrm>
          <a:prstGeom prst="straightConnector1">
            <a:avLst/>
          </a:prstGeom>
          <a:ln w="41275">
            <a:solidFill>
              <a:schemeClr val="tx1"/>
            </a:solidFill>
            <a:headEnd type="none" w="med" len="med"/>
            <a:tailEnd type="triangle" w="med" len="med"/>
          </a:ln>
        </p:spPr>
        <p:style>
          <a:lnRef idx="3">
            <a:schemeClr val="accent1"/>
          </a:lnRef>
          <a:fillRef idx="0">
            <a:schemeClr val="accent1"/>
          </a:fillRef>
          <a:effectRef idx="2">
            <a:schemeClr val="accent1"/>
          </a:effectRef>
          <a:fontRef idx="minor">
            <a:schemeClr val="tx1"/>
          </a:fontRef>
        </p:style>
      </p:cxnSp>
      <p:sp>
        <p:nvSpPr>
          <p:cNvPr id="43" name="Right Brace 42"/>
          <p:cNvSpPr/>
          <p:nvPr/>
        </p:nvSpPr>
        <p:spPr>
          <a:xfrm flipH="1">
            <a:off x="6248400" y="2908300"/>
            <a:ext cx="228600" cy="838200"/>
          </a:xfrm>
          <a:prstGeom prst="rightBrace">
            <a:avLst>
              <a:gd name="adj1" fmla="val 48571"/>
              <a:gd name="adj2" fmla="val 49481"/>
            </a:avLst>
          </a:prstGeom>
          <a:ln w="41275">
            <a:solidFill>
              <a:schemeClr val="tx1"/>
            </a:solidFill>
            <a:headEnd type="none" w="med" len="med"/>
            <a:tailEnd type="none" w="med" len="med"/>
          </a:ln>
        </p:spPr>
        <p:style>
          <a:lnRef idx="3">
            <a:schemeClr val="accent1"/>
          </a:lnRef>
          <a:fillRef idx="0">
            <a:schemeClr val="accent1"/>
          </a:fillRef>
          <a:effectRef idx="2">
            <a:schemeClr val="accent1"/>
          </a:effectRef>
          <a:fontRef idx="minor">
            <a:schemeClr val="tx1"/>
          </a:fontRef>
        </p:style>
        <p:txBody>
          <a:bodyPr rtlCol="0" anchor="ctr"/>
          <a:lstStyle/>
          <a:p>
            <a:pPr algn="ctr" defTabSz="914363" rtl="0"/>
            <a:endParaRPr lang="en-US" kern="1200">
              <a:solidFill>
                <a:srgbClr val="FFFFFF"/>
              </a:solidFill>
              <a:latin typeface="Segoe UI"/>
              <a:ea typeface="+mn-ea"/>
              <a:cs typeface="+mn-cs"/>
            </a:endParaRPr>
          </a:p>
        </p:txBody>
      </p:sp>
      <p:pic>
        <p:nvPicPr>
          <p:cNvPr id="2" name="Picture 2" descr="C:\Documents and Settings\michelleo\Desktop\MS Icons from DVD\user business man.png"/>
          <p:cNvPicPr>
            <a:picLocks noChangeAspect="1" noChangeArrowheads="1"/>
          </p:cNvPicPr>
          <p:nvPr/>
        </p:nvPicPr>
        <p:blipFill>
          <a:blip r:embed="rId3" cstate="print"/>
          <a:srcRect/>
          <a:stretch>
            <a:fillRect/>
          </a:stretch>
        </p:blipFill>
        <p:spPr bwMode="auto">
          <a:xfrm>
            <a:off x="340660" y="2957605"/>
            <a:ext cx="516220" cy="685800"/>
          </a:xfrm>
          <a:prstGeom prst="rect">
            <a:avLst/>
          </a:prstGeom>
          <a:noFill/>
        </p:spPr>
      </p:pic>
      <p:pic>
        <p:nvPicPr>
          <p:cNvPr id="15" name="Picture 3" descr="C:\Documents and Settings\michelleo\Desktop\MS Icons from DVD\user business user woman.png"/>
          <p:cNvPicPr>
            <a:picLocks noChangeAspect="1" noChangeArrowheads="1"/>
          </p:cNvPicPr>
          <p:nvPr/>
        </p:nvPicPr>
        <p:blipFill>
          <a:blip r:embed="rId4" cstate="print"/>
          <a:srcRect/>
          <a:stretch>
            <a:fillRect/>
          </a:stretch>
        </p:blipFill>
        <p:spPr bwMode="auto">
          <a:xfrm>
            <a:off x="5894295" y="3114490"/>
            <a:ext cx="271451" cy="366825"/>
          </a:xfrm>
          <a:prstGeom prst="rect">
            <a:avLst/>
          </a:prstGeom>
          <a:noFill/>
        </p:spPr>
      </p:pic>
      <p:sp>
        <p:nvSpPr>
          <p:cNvPr id="56" name="Rounded Rectangle 55"/>
          <p:cNvSpPr/>
          <p:nvPr/>
        </p:nvSpPr>
        <p:spPr bwMode="auto">
          <a:xfrm>
            <a:off x="2922495" y="2679700"/>
            <a:ext cx="1295400" cy="1219200"/>
          </a:xfrm>
          <a:prstGeom prst="roundRect">
            <a:avLst>
              <a:gd name="adj" fmla="val 6995"/>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endParaRPr lang="en-NZ" sz="2400" kern="1200" dirty="0">
              <a:solidFill>
                <a:srgbClr val="FFFFFF"/>
              </a:solidFill>
              <a:latin typeface="Segoe UI"/>
              <a:ea typeface="+mn-ea"/>
              <a:cs typeface="+mn-cs"/>
            </a:endParaRPr>
          </a:p>
        </p:txBody>
      </p:sp>
      <p:sp>
        <p:nvSpPr>
          <p:cNvPr id="17" name="TextBox 16"/>
          <p:cNvSpPr txBox="1"/>
          <p:nvPr/>
        </p:nvSpPr>
        <p:spPr>
          <a:xfrm>
            <a:off x="3079375" y="2971055"/>
            <a:ext cx="941284" cy="584775"/>
          </a:xfrm>
          <a:prstGeom prst="rect">
            <a:avLst/>
          </a:prstGeom>
          <a:noFill/>
        </p:spPr>
        <p:txBody>
          <a:bodyPr wrap="none" rtlCol="0">
            <a:spAutoFit/>
          </a:bodyPr>
          <a:lstStyle/>
          <a:p>
            <a:pPr algn="ctr" defTabSz="914363" rtl="0"/>
            <a:r>
              <a:rPr lang="en-US" sz="1600" kern="1200" dirty="0">
                <a:solidFill>
                  <a:srgbClr val="FFFFFF"/>
                </a:solidFill>
                <a:effectLst>
                  <a:outerShdw blurRad="38100" dist="38100" dir="2700000" algn="tl">
                    <a:srgbClr val="000000">
                      <a:alpha val="43137"/>
                    </a:srgbClr>
                  </a:outerShdw>
                </a:effectLst>
                <a:latin typeface="Segoe UI"/>
                <a:ea typeface="+mn-ea"/>
                <a:cs typeface="+mn-cs"/>
              </a:rPr>
              <a:t>BCS</a:t>
            </a:r>
          </a:p>
          <a:p>
            <a:pPr algn="ctr" defTabSz="914363" rtl="0"/>
            <a:r>
              <a:rPr lang="en-US" sz="1600" kern="1200" dirty="0">
                <a:solidFill>
                  <a:srgbClr val="FFFFFF"/>
                </a:solidFill>
                <a:effectLst>
                  <a:outerShdw blurRad="38100" dist="38100" dir="2700000" algn="tl">
                    <a:srgbClr val="000000">
                      <a:alpha val="43137"/>
                    </a:srgbClr>
                  </a:outerShdw>
                </a:effectLst>
                <a:latin typeface="Segoe UI"/>
                <a:ea typeface="+mn-ea"/>
                <a:cs typeface="+mn-cs"/>
              </a:rPr>
              <a:t>Runtime</a:t>
            </a:r>
          </a:p>
        </p:txBody>
      </p:sp>
      <p:pic>
        <p:nvPicPr>
          <p:cNvPr id="57" name="Picture 2" descr="C:\Documents and Settings\michelleo\Desktop\MS Icons from DVD\Database 4 blue.png"/>
          <p:cNvPicPr>
            <a:picLocks noChangeAspect="1" noChangeArrowheads="1"/>
          </p:cNvPicPr>
          <p:nvPr/>
        </p:nvPicPr>
        <p:blipFill>
          <a:blip r:embed="rId5" cstate="print"/>
          <a:srcRect/>
          <a:stretch>
            <a:fillRect/>
          </a:stretch>
        </p:blipFill>
        <p:spPr bwMode="auto">
          <a:xfrm>
            <a:off x="4572000" y="5391525"/>
            <a:ext cx="600635" cy="488873"/>
          </a:xfrm>
          <a:prstGeom prst="rect">
            <a:avLst/>
          </a:prstGeom>
          <a:noFill/>
        </p:spPr>
      </p:pic>
      <p:sp>
        <p:nvSpPr>
          <p:cNvPr id="59" name="Rounded Rectangle 58"/>
          <p:cNvSpPr/>
          <p:nvPr/>
        </p:nvSpPr>
        <p:spPr bwMode="auto">
          <a:xfrm>
            <a:off x="1524000" y="3517900"/>
            <a:ext cx="1295400" cy="3810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endParaRPr lang="en-NZ" sz="2400" kern="1200" dirty="0">
              <a:solidFill>
                <a:srgbClr val="FFFFFF"/>
              </a:solidFill>
              <a:latin typeface="Segoe UI"/>
              <a:ea typeface="+mn-ea"/>
              <a:cs typeface="+mn-cs"/>
            </a:endParaRPr>
          </a:p>
        </p:txBody>
      </p:sp>
      <p:sp>
        <p:nvSpPr>
          <p:cNvPr id="60" name="TextBox 59"/>
          <p:cNvSpPr txBox="1"/>
          <p:nvPr/>
        </p:nvSpPr>
        <p:spPr>
          <a:xfrm>
            <a:off x="1645020" y="3567205"/>
            <a:ext cx="1083950" cy="307777"/>
          </a:xfrm>
          <a:prstGeom prst="rect">
            <a:avLst/>
          </a:prstGeom>
          <a:noFill/>
        </p:spPr>
        <p:txBody>
          <a:bodyPr wrap="none" rtlCol="0">
            <a:spAutoFit/>
          </a:bodyPr>
          <a:lstStyle/>
          <a:p>
            <a:pPr algn="ctr" defTabSz="914363" rtl="0"/>
            <a:r>
              <a:rPr lang="en-US" sz="1400" kern="1200" dirty="0">
                <a:solidFill>
                  <a:srgbClr val="FFFFFF"/>
                </a:solidFill>
                <a:effectLst>
                  <a:outerShdw blurRad="38100" dist="38100" dir="2700000" algn="tl">
                    <a:srgbClr val="000000">
                      <a:alpha val="43137"/>
                    </a:srgbClr>
                  </a:outerShdw>
                </a:effectLst>
                <a:latin typeface="Segoe UI"/>
                <a:ea typeface="+mn-ea"/>
                <a:cs typeface="+mn-cs"/>
              </a:rPr>
              <a:t>Application</a:t>
            </a:r>
          </a:p>
        </p:txBody>
      </p:sp>
      <p:sp>
        <p:nvSpPr>
          <p:cNvPr id="61" name="Rounded Rectangle 60"/>
          <p:cNvSpPr/>
          <p:nvPr/>
        </p:nvSpPr>
        <p:spPr bwMode="auto">
          <a:xfrm>
            <a:off x="1519520" y="3096560"/>
            <a:ext cx="1295400" cy="3810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endParaRPr lang="en-NZ" sz="2400" kern="1200" dirty="0">
              <a:solidFill>
                <a:srgbClr val="FFFFFF"/>
              </a:solidFill>
              <a:latin typeface="Segoe UI"/>
              <a:ea typeface="+mn-ea"/>
              <a:cs typeface="+mn-cs"/>
            </a:endParaRPr>
          </a:p>
        </p:txBody>
      </p:sp>
      <p:sp>
        <p:nvSpPr>
          <p:cNvPr id="62" name="TextBox 61"/>
          <p:cNvSpPr txBox="1"/>
          <p:nvPr/>
        </p:nvSpPr>
        <p:spPr>
          <a:xfrm>
            <a:off x="1716740" y="3145865"/>
            <a:ext cx="864276" cy="307777"/>
          </a:xfrm>
          <a:prstGeom prst="rect">
            <a:avLst/>
          </a:prstGeom>
          <a:noFill/>
        </p:spPr>
        <p:txBody>
          <a:bodyPr wrap="none" rtlCol="0">
            <a:spAutoFit/>
          </a:bodyPr>
          <a:lstStyle/>
          <a:p>
            <a:pPr algn="ctr" defTabSz="914363" rtl="0"/>
            <a:r>
              <a:rPr lang="en-US" sz="1400" kern="1200" dirty="0" err="1">
                <a:solidFill>
                  <a:srgbClr val="FFFFFF"/>
                </a:solidFill>
                <a:effectLst>
                  <a:outerShdw blurRad="38100" dist="38100" dir="2700000" algn="tl">
                    <a:srgbClr val="000000">
                      <a:alpha val="43137"/>
                    </a:srgbClr>
                  </a:outerShdw>
                </a:effectLst>
                <a:latin typeface="Segoe UI"/>
                <a:ea typeface="+mn-ea"/>
                <a:cs typeface="+mn-cs"/>
              </a:rPr>
              <a:t>WebPart</a:t>
            </a:r>
            <a:endParaRPr lang="en-US" sz="1400" kern="1200" dirty="0">
              <a:solidFill>
                <a:srgbClr val="FFFFFF"/>
              </a:solidFill>
              <a:effectLst>
                <a:outerShdw blurRad="38100" dist="38100" dir="2700000" algn="tl">
                  <a:srgbClr val="000000">
                    <a:alpha val="43137"/>
                  </a:srgbClr>
                </a:outerShdw>
              </a:effectLst>
              <a:latin typeface="Segoe UI"/>
              <a:ea typeface="+mn-ea"/>
              <a:cs typeface="+mn-cs"/>
            </a:endParaRPr>
          </a:p>
        </p:txBody>
      </p:sp>
      <p:sp>
        <p:nvSpPr>
          <p:cNvPr id="63" name="Rounded Rectangle 62"/>
          <p:cNvSpPr/>
          <p:nvPr/>
        </p:nvSpPr>
        <p:spPr bwMode="auto">
          <a:xfrm>
            <a:off x="1519520" y="2679700"/>
            <a:ext cx="1295400" cy="381000"/>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endParaRPr lang="en-NZ" sz="2400" kern="1200" dirty="0">
              <a:solidFill>
                <a:srgbClr val="FFFFFF"/>
              </a:solidFill>
              <a:latin typeface="Segoe UI"/>
              <a:ea typeface="+mn-ea"/>
              <a:cs typeface="+mn-cs"/>
            </a:endParaRPr>
          </a:p>
        </p:txBody>
      </p:sp>
      <p:sp>
        <p:nvSpPr>
          <p:cNvPr id="64" name="TextBox 63"/>
          <p:cNvSpPr txBox="1"/>
          <p:nvPr/>
        </p:nvSpPr>
        <p:spPr>
          <a:xfrm>
            <a:off x="1600200" y="2679700"/>
            <a:ext cx="1125501" cy="307777"/>
          </a:xfrm>
          <a:prstGeom prst="rect">
            <a:avLst/>
          </a:prstGeom>
          <a:noFill/>
        </p:spPr>
        <p:txBody>
          <a:bodyPr wrap="none" rtlCol="0">
            <a:spAutoFit/>
          </a:bodyPr>
          <a:lstStyle/>
          <a:p>
            <a:pPr algn="ctr" defTabSz="914363" rtl="0"/>
            <a:r>
              <a:rPr lang="en-US" sz="1400" dirty="0" smtClean="0">
                <a:solidFill>
                  <a:srgbClr val="FFFFFF"/>
                </a:solidFill>
                <a:effectLst>
                  <a:outerShdw blurRad="38100" dist="38100" dir="2700000" algn="tl">
                    <a:srgbClr val="000000">
                      <a:alpha val="43137"/>
                    </a:srgbClr>
                  </a:outerShdw>
                </a:effectLst>
                <a:latin typeface="Segoe UI"/>
              </a:rPr>
              <a:t>External List</a:t>
            </a:r>
            <a:endParaRPr lang="en-US" sz="1400" kern="1200" dirty="0">
              <a:solidFill>
                <a:srgbClr val="FFFFFF"/>
              </a:solidFill>
              <a:effectLst>
                <a:outerShdw blurRad="38100" dist="38100" dir="2700000" algn="tl">
                  <a:srgbClr val="000000">
                    <a:alpha val="43137"/>
                  </a:srgbClr>
                </a:outerShdw>
              </a:effectLst>
              <a:latin typeface="Segoe UI"/>
              <a:ea typeface="+mn-ea"/>
              <a:cs typeface="+mn-cs"/>
            </a:endParaRPr>
          </a:p>
        </p:txBody>
      </p:sp>
      <p:pic>
        <p:nvPicPr>
          <p:cNvPr id="23" name="Picture 4" descr="C:\Documents and Settings\michelleo\Desktop\MS Icons from DVD\user casual man.png"/>
          <p:cNvPicPr>
            <a:picLocks noChangeAspect="1" noChangeArrowheads="1"/>
          </p:cNvPicPr>
          <p:nvPr/>
        </p:nvPicPr>
        <p:blipFill>
          <a:blip r:embed="rId6" cstate="print"/>
          <a:srcRect/>
          <a:stretch>
            <a:fillRect/>
          </a:stretch>
        </p:blipFill>
        <p:spPr bwMode="auto">
          <a:xfrm>
            <a:off x="1528480" y="2079065"/>
            <a:ext cx="300933" cy="412752"/>
          </a:xfrm>
          <a:prstGeom prst="rect">
            <a:avLst/>
          </a:prstGeom>
          <a:noFill/>
        </p:spPr>
      </p:pic>
      <p:sp>
        <p:nvSpPr>
          <p:cNvPr id="67" name="Rounded Rectangle 66"/>
          <p:cNvSpPr/>
          <p:nvPr/>
        </p:nvSpPr>
        <p:spPr bwMode="auto">
          <a:xfrm>
            <a:off x="1483389" y="2634062"/>
            <a:ext cx="1371600" cy="1295400"/>
          </a:xfrm>
          <a:prstGeom prst="roundRect">
            <a:avLst>
              <a:gd name="adj" fmla="val 8334"/>
            </a:avLst>
          </a:prstGeom>
          <a:noFill/>
          <a:ln w="19050" cmpd="sng">
            <a:solidFill>
              <a:schemeClr val="tx1"/>
            </a:solidFill>
            <a:prstDash val="sysDash"/>
            <a:headEnd type="none" w="med" len="med"/>
            <a:tailEnd type="none" w="med" len="med"/>
          </a:ln>
          <a:effectLst/>
          <a:scene3d>
            <a:camera prst="orthographicFront" fov="0">
              <a:rot lat="0" lon="0" rev="0"/>
            </a:camera>
            <a:lightRig rig="contrasting" dir="t">
              <a:rot lat="0" lon="0" rev="12000000"/>
            </a:lightRig>
          </a:scene3d>
          <a:sp3d prstMaterial="powder"/>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a:endParaRPr lang="en-NZ" sz="2400" kern="1200" dirty="0">
              <a:solidFill>
                <a:srgbClr val="FFFFFF"/>
              </a:solidFill>
              <a:latin typeface="Segoe UI"/>
              <a:ea typeface="+mn-ea"/>
              <a:cs typeface="+mn-cs"/>
            </a:endParaRPr>
          </a:p>
        </p:txBody>
      </p:sp>
      <p:grpSp>
        <p:nvGrpSpPr>
          <p:cNvPr id="3" name="Group 72"/>
          <p:cNvGrpSpPr/>
          <p:nvPr/>
        </p:nvGrpSpPr>
        <p:grpSpPr>
          <a:xfrm>
            <a:off x="6477000" y="4896225"/>
            <a:ext cx="2510120" cy="1371600"/>
            <a:chOff x="6019800" y="5029200"/>
            <a:chExt cx="2510120" cy="1371600"/>
          </a:xfrm>
        </p:grpSpPr>
        <p:sp>
          <p:nvSpPr>
            <p:cNvPr id="45" name="Rounded Rectangle 44"/>
            <p:cNvSpPr/>
            <p:nvPr/>
          </p:nvSpPr>
          <p:spPr>
            <a:xfrm>
              <a:off x="6019800" y="5029200"/>
              <a:ext cx="2286000" cy="1371600"/>
            </a:xfrm>
            <a:prstGeom prst="roundRect">
              <a:avLst>
                <a:gd name="adj" fmla="val 8232"/>
              </a:avLst>
            </a:prstGeom>
            <a:noFill/>
            <a:ln w="19050">
              <a:solidFill>
                <a:schemeClr val="bg2">
                  <a:lumMod val="20000"/>
                  <a:lumOff val="80000"/>
                </a:schemeClr>
              </a:solidFill>
            </a:ln>
            <a:effectLst/>
          </p:spPr>
          <p:style>
            <a:lnRef idx="1">
              <a:schemeClr val="accent3"/>
            </a:lnRef>
            <a:fillRef idx="2">
              <a:schemeClr val="accent3"/>
            </a:fillRef>
            <a:effectRef idx="1">
              <a:schemeClr val="accent3"/>
            </a:effectRef>
            <a:fontRef idx="minor">
              <a:schemeClr val="dk1"/>
            </a:fontRef>
          </p:style>
          <p:txBody>
            <a:bodyPr rtlCol="0" anchor="ctr"/>
            <a:lstStyle/>
            <a:p>
              <a:pPr algn="ctr" defTabSz="914363" rtl="0"/>
              <a:endParaRPr lang="en-US" kern="1200">
                <a:solidFill>
                  <a:srgbClr val="000000"/>
                </a:solidFill>
                <a:latin typeface="Segoe UI"/>
                <a:ea typeface="+mn-ea"/>
                <a:cs typeface="+mn-cs"/>
              </a:endParaRPr>
            </a:p>
          </p:txBody>
        </p:sp>
        <p:sp>
          <p:nvSpPr>
            <p:cNvPr id="53" name="TextBox 52"/>
            <p:cNvSpPr txBox="1"/>
            <p:nvPr/>
          </p:nvSpPr>
          <p:spPr>
            <a:xfrm>
              <a:off x="6037730" y="5383649"/>
              <a:ext cx="2492190" cy="938719"/>
            </a:xfrm>
            <a:prstGeom prst="rect">
              <a:avLst/>
            </a:prstGeom>
            <a:noFill/>
          </p:spPr>
          <p:txBody>
            <a:bodyPr wrap="square" rtlCol="0">
              <a:spAutoFit/>
            </a:bodyPr>
            <a:lstStyle/>
            <a:p>
              <a:pPr algn="l" defTabSz="914363" rtl="0"/>
              <a:r>
                <a:rPr lang="en-US" sz="900" b="1" kern="1200" dirty="0" err="1">
                  <a:solidFill>
                    <a:srgbClr val="FFFFFF"/>
                  </a:solidFill>
                  <a:latin typeface="Segoe UI"/>
                  <a:ea typeface="+mn-ea"/>
                  <a:cs typeface="+mn-cs"/>
                </a:rPr>
                <a:t>PassThrough</a:t>
              </a:r>
              <a:r>
                <a:rPr lang="en-US" sz="900" b="1" kern="1200" dirty="0">
                  <a:solidFill>
                    <a:srgbClr val="FFFFFF"/>
                  </a:solidFill>
                  <a:latin typeface="Segoe UI"/>
                  <a:ea typeface="+mn-ea"/>
                  <a:cs typeface="+mn-cs"/>
                </a:rPr>
                <a:t> </a:t>
              </a:r>
            </a:p>
            <a:p>
              <a:pPr algn="l" defTabSz="914363" rtl="0"/>
              <a:r>
                <a:rPr lang="en-US" sz="900" kern="1200" dirty="0">
                  <a:solidFill>
                    <a:srgbClr val="FFFFFF"/>
                  </a:solidFill>
                  <a:latin typeface="Segoe UI"/>
                  <a:ea typeface="+mn-ea"/>
                  <a:cs typeface="+mn-cs"/>
                </a:rPr>
                <a:t>        (Uses logged-on user)</a:t>
              </a:r>
            </a:p>
            <a:p>
              <a:pPr algn="l" defTabSz="914363" rtl="0"/>
              <a:r>
                <a:rPr lang="en-US" sz="900" b="1" kern="1200" dirty="0" err="1">
                  <a:solidFill>
                    <a:srgbClr val="FFFFFF"/>
                  </a:solidFill>
                  <a:latin typeface="Segoe UI"/>
                  <a:ea typeface="+mn-ea"/>
                  <a:cs typeface="+mn-cs"/>
                </a:rPr>
                <a:t>RevertToSelf</a:t>
              </a:r>
              <a:r>
                <a:rPr lang="en-US" sz="900" b="1" kern="1200" dirty="0">
                  <a:solidFill>
                    <a:srgbClr val="FFFFFF"/>
                  </a:solidFill>
                  <a:latin typeface="Segoe UI"/>
                  <a:ea typeface="+mn-ea"/>
                  <a:cs typeface="+mn-cs"/>
                </a:rPr>
                <a:t> </a:t>
              </a:r>
            </a:p>
            <a:p>
              <a:pPr algn="l" defTabSz="914363" rtl="0"/>
              <a:r>
                <a:rPr lang="en-US" sz="900" kern="1200" dirty="0">
                  <a:solidFill>
                    <a:srgbClr val="FFFFFF"/>
                  </a:solidFill>
                  <a:latin typeface="Segoe UI"/>
                  <a:ea typeface="+mn-ea"/>
                  <a:cs typeface="+mn-cs"/>
                </a:rPr>
                <a:t>       (Uses process account)</a:t>
              </a:r>
            </a:p>
            <a:p>
              <a:pPr algn="l" defTabSz="914363" rtl="0"/>
              <a:r>
                <a:rPr lang="en-US" sz="900" b="1" kern="1200" dirty="0">
                  <a:solidFill>
                    <a:srgbClr val="FFFFFF"/>
                  </a:solidFill>
                  <a:latin typeface="Segoe UI"/>
                  <a:ea typeface="+mn-ea"/>
                  <a:cs typeface="+mn-cs"/>
                </a:rPr>
                <a:t>SSO Authentication </a:t>
              </a:r>
            </a:p>
            <a:p>
              <a:pPr algn="l" defTabSz="914363" rtl="0"/>
              <a:r>
                <a:rPr lang="en-US" sz="900" kern="1200" dirty="0">
                  <a:solidFill>
                    <a:srgbClr val="FFFFFF"/>
                  </a:solidFill>
                  <a:latin typeface="Segoe UI"/>
                  <a:ea typeface="+mn-ea"/>
                  <a:cs typeface="+mn-cs"/>
                </a:rPr>
                <a:t>       (Credentials, etc. from Secure Store</a:t>
              </a:r>
              <a:r>
                <a:rPr lang="en-US" sz="1000" kern="1200" dirty="0">
                  <a:solidFill>
                    <a:srgbClr val="FFFFFF"/>
                  </a:solidFill>
                  <a:latin typeface="Segoe UI"/>
                  <a:ea typeface="+mn-ea"/>
                  <a:cs typeface="+mn-cs"/>
                </a:rPr>
                <a:t>)</a:t>
              </a:r>
            </a:p>
          </p:txBody>
        </p:sp>
        <p:sp>
          <p:nvSpPr>
            <p:cNvPr id="72" name="TextBox 71"/>
            <p:cNvSpPr txBox="1"/>
            <p:nvPr/>
          </p:nvSpPr>
          <p:spPr>
            <a:xfrm>
              <a:off x="6122894" y="5105400"/>
              <a:ext cx="663643" cy="246221"/>
            </a:xfrm>
            <a:prstGeom prst="rect">
              <a:avLst/>
            </a:prstGeom>
            <a:noFill/>
          </p:spPr>
          <p:txBody>
            <a:bodyPr wrap="none" lIns="0" tIns="0" rIns="0" bIns="0" rtlCol="0">
              <a:spAutoFit/>
            </a:bodyPr>
            <a:lstStyle/>
            <a:p>
              <a:pPr algn="l" defTabSz="914363" rtl="0"/>
              <a:r>
                <a:rPr lang="en-NZ" sz="1600" kern="1200" dirty="0">
                  <a:gradFill>
                    <a:gsLst>
                      <a:gs pos="0">
                        <a:srgbClr val="FFFFFF"/>
                      </a:gs>
                      <a:gs pos="86000">
                        <a:srgbClr val="FFFFFF"/>
                      </a:gs>
                    </a:gsLst>
                    <a:lin ang="5400000" scaled="0"/>
                  </a:gradFill>
                  <a:latin typeface="Segoe UI"/>
                  <a:ea typeface="+mn-ea"/>
                  <a:cs typeface="+mn-cs"/>
                </a:rPr>
                <a:t>Modes:</a:t>
              </a:r>
            </a:p>
          </p:txBody>
        </p:sp>
      </p:grpSp>
      <p:pic>
        <p:nvPicPr>
          <p:cNvPr id="1030" name="Picture 6" descr="C:\Documents and Settings\michelleo\Desktop\MS Icons from DVD\services icon cube.png"/>
          <p:cNvPicPr>
            <a:picLocks noChangeAspect="1" noChangeArrowheads="1"/>
          </p:cNvPicPr>
          <p:nvPr/>
        </p:nvPicPr>
        <p:blipFill>
          <a:blip r:embed="rId7" cstate="print"/>
          <a:srcRect/>
          <a:stretch>
            <a:fillRect/>
          </a:stretch>
        </p:blipFill>
        <p:spPr bwMode="auto">
          <a:xfrm>
            <a:off x="5674660" y="3984065"/>
            <a:ext cx="452718" cy="519822"/>
          </a:xfrm>
          <a:prstGeom prst="rect">
            <a:avLst/>
          </a:prstGeom>
          <a:noFill/>
        </p:spPr>
      </p:pic>
      <p:pic>
        <p:nvPicPr>
          <p:cNvPr id="25" name="Picture 5" descr="C:\Documents and Settings\michelleo\Desktop\MS Icons from DVD\secure lock.png"/>
          <p:cNvPicPr>
            <a:picLocks noChangeAspect="1" noChangeArrowheads="1"/>
          </p:cNvPicPr>
          <p:nvPr/>
        </p:nvPicPr>
        <p:blipFill>
          <a:blip r:embed="rId8" cstate="print"/>
          <a:srcRect/>
          <a:stretch>
            <a:fillRect/>
          </a:stretch>
        </p:blipFill>
        <p:spPr bwMode="auto">
          <a:xfrm>
            <a:off x="5598460" y="4203700"/>
            <a:ext cx="180340" cy="292100"/>
          </a:xfrm>
          <a:prstGeom prst="rect">
            <a:avLst/>
          </a:prstGeom>
          <a:noFill/>
        </p:spPr>
      </p:pic>
      <p:pic>
        <p:nvPicPr>
          <p:cNvPr id="76" name="Picture 6" descr="C:\Documents and Settings\michelleo\Desktop\MS Icons from DVD\services icon cube.png"/>
          <p:cNvPicPr>
            <a:picLocks noChangeAspect="1" noChangeArrowheads="1"/>
          </p:cNvPicPr>
          <p:nvPr/>
        </p:nvPicPr>
        <p:blipFill>
          <a:blip r:embed="rId9" cstate="print"/>
          <a:srcRect/>
          <a:stretch>
            <a:fillRect/>
          </a:stretch>
        </p:blipFill>
        <p:spPr bwMode="auto">
          <a:xfrm>
            <a:off x="1905000" y="5295900"/>
            <a:ext cx="468969" cy="538482"/>
          </a:xfrm>
          <a:prstGeom prst="rect">
            <a:avLst/>
          </a:prstGeom>
          <a:noFill/>
        </p:spPr>
      </p:pic>
      <p:pic>
        <p:nvPicPr>
          <p:cNvPr id="1031" name="Picture 7" descr="C:\Documents and Settings\michelleo\Desktop\MS Icons from DVD\Internet cloud web.png"/>
          <p:cNvPicPr>
            <a:picLocks noChangeAspect="1" noChangeArrowheads="1"/>
          </p:cNvPicPr>
          <p:nvPr/>
        </p:nvPicPr>
        <p:blipFill>
          <a:blip r:embed="rId10" cstate="print"/>
          <a:srcRect/>
          <a:stretch>
            <a:fillRect/>
          </a:stretch>
        </p:blipFill>
        <p:spPr bwMode="auto">
          <a:xfrm>
            <a:off x="3048000" y="5499100"/>
            <a:ext cx="990600" cy="426983"/>
          </a:xfrm>
          <a:prstGeom prst="rect">
            <a:avLst/>
          </a:prstGeom>
          <a:noFill/>
        </p:spPr>
      </p:pic>
      <p:sp>
        <p:nvSpPr>
          <p:cNvPr id="54" name="Title 1"/>
          <p:cNvSpPr>
            <a:spLocks noGrp="1"/>
          </p:cNvSpPr>
          <p:nvPr>
            <p:ph type="title"/>
          </p:nvPr>
        </p:nvSpPr>
        <p:spPr>
          <a:xfrm>
            <a:off x="381000" y="228600"/>
            <a:ext cx="8382000" cy="1107996"/>
          </a:xfrm>
        </p:spPr>
        <p:txBody>
          <a:bodyPr/>
          <a:lstStyle/>
          <a:p>
            <a:pPr lvl="0"/>
            <a:r>
              <a:rPr lang="en-US" dirty="0" smtClean="0"/>
              <a:t>Connectivity</a:t>
            </a:r>
            <a:br>
              <a:rPr lang="en-US" dirty="0" smtClean="0"/>
            </a:br>
            <a:r>
              <a:rPr lang="en-US" sz="3200" dirty="0" smtClean="0">
                <a:gradFill>
                  <a:gsLst>
                    <a:gs pos="50000">
                      <a:schemeClr val="accent2"/>
                    </a:gs>
                    <a:gs pos="100000">
                      <a:schemeClr val="accent2"/>
                    </a:gs>
                  </a:gsLst>
                  <a:lin ang="5400000" scaled="0"/>
                </a:gradFill>
              </a:rPr>
              <a:t>Authentication</a:t>
            </a:r>
            <a:endParaRPr lang="en-US" dirty="0"/>
          </a:p>
        </p:txBody>
      </p:sp>
      <p:sp>
        <p:nvSpPr>
          <p:cNvPr id="55" name="Rounded Rectangle 54"/>
          <p:cNvSpPr/>
          <p:nvPr/>
        </p:nvSpPr>
        <p:spPr>
          <a:xfrm>
            <a:off x="7463705" y="228600"/>
            <a:ext cx="1618603" cy="187700"/>
          </a:xfrm>
          <a:prstGeom prst="roundRect">
            <a:avLst/>
          </a:prstGeom>
          <a:gradFill flip="none" rotWithShape="1">
            <a:gsLst>
              <a:gs pos="0">
                <a:schemeClr val="bg1">
                  <a:alpha val="0"/>
                </a:schemeClr>
              </a:gs>
              <a:gs pos="80000">
                <a:schemeClr val="accent2"/>
              </a:gs>
              <a:gs pos="100000">
                <a:schemeClr val="bg1">
                  <a:alpha val="0"/>
                </a:schemeClr>
              </a:gs>
            </a:gsLst>
            <a:lin ang="10800000" scaled="1"/>
            <a:tileRect/>
          </a:gradFill>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58" name="Rounded Rectangle 4"/>
          <p:cNvSpPr/>
          <p:nvPr/>
        </p:nvSpPr>
        <p:spPr>
          <a:xfrm>
            <a:off x="7600718" y="237763"/>
            <a:ext cx="1348541" cy="16937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Presentation</a:t>
            </a:r>
          </a:p>
        </p:txBody>
      </p:sp>
      <p:sp>
        <p:nvSpPr>
          <p:cNvPr id="66" name="Rounded Rectangle 65"/>
          <p:cNvSpPr/>
          <p:nvPr/>
        </p:nvSpPr>
        <p:spPr>
          <a:xfrm>
            <a:off x="7459133" y="515676"/>
            <a:ext cx="1664326" cy="187774"/>
          </a:xfrm>
          <a:prstGeom prst="roundRect">
            <a:avLst/>
          </a:prstGeom>
          <a:gradFill flip="none" rotWithShape="1">
            <a:gsLst>
              <a:gs pos="0">
                <a:schemeClr val="bg1">
                  <a:alpha val="0"/>
                </a:schemeClr>
              </a:gs>
              <a:gs pos="80000">
                <a:schemeClr val="accent2">
                  <a:hueOff val="-864462"/>
                  <a:satOff val="-30984"/>
                  <a:lumOff val="65"/>
                  <a:alphaOff val="0"/>
                  <a:shade val="93000"/>
                  <a:satMod val="130000"/>
                </a:schemeClr>
              </a:gs>
              <a:gs pos="100000">
                <a:schemeClr val="bg1">
                  <a:alpha val="0"/>
                </a:schemeClr>
              </a:gs>
            </a:gsLst>
            <a:lin ang="10800000" scaled="1"/>
            <a:tileRect/>
          </a:gradFill>
        </p:spPr>
        <p:style>
          <a:lnRef idx="0">
            <a:schemeClr val="lt1">
              <a:hueOff val="0"/>
              <a:satOff val="0"/>
              <a:lumOff val="0"/>
              <a:alphaOff val="0"/>
            </a:schemeClr>
          </a:lnRef>
          <a:fillRef idx="3">
            <a:scrgbClr r="0" g="0" b="0"/>
          </a:fillRef>
          <a:effectRef idx="2">
            <a:schemeClr val="accent2">
              <a:hueOff val="-1296694"/>
              <a:satOff val="-46476"/>
              <a:lumOff val="98"/>
              <a:alphaOff val="0"/>
            </a:schemeClr>
          </a:effectRef>
          <a:fontRef idx="minor">
            <a:schemeClr val="lt1"/>
          </a:fontRef>
        </p:style>
      </p:sp>
      <p:sp>
        <p:nvSpPr>
          <p:cNvPr id="68" name="Rounded Rectangle 6"/>
          <p:cNvSpPr/>
          <p:nvPr/>
        </p:nvSpPr>
        <p:spPr>
          <a:xfrm>
            <a:off x="7600834" y="524842"/>
            <a:ext cx="1348308" cy="169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rtl="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Connectivity</a:t>
            </a:r>
            <a:endParaRPr lang="en-US" sz="1200" kern="1200" dirty="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endParaRPr>
          </a:p>
        </p:txBody>
      </p:sp>
      <p:sp>
        <p:nvSpPr>
          <p:cNvPr id="69" name="Rounded Rectangle 68"/>
          <p:cNvSpPr/>
          <p:nvPr/>
        </p:nvSpPr>
        <p:spPr>
          <a:xfrm>
            <a:off x="7459133" y="802826"/>
            <a:ext cx="1641464" cy="187774"/>
          </a:xfrm>
          <a:prstGeom prst="roundRect">
            <a:avLst/>
          </a:prstGeom>
          <a:gradFill flip="none" rotWithShape="1">
            <a:gsLst>
              <a:gs pos="0">
                <a:schemeClr val="bg1">
                  <a:alpha val="0"/>
                </a:schemeClr>
              </a:gs>
              <a:gs pos="80000">
                <a:schemeClr val="accent2">
                  <a:hueOff val="-2593387"/>
                  <a:satOff val="-92952"/>
                  <a:lumOff val="196"/>
                  <a:alphaOff val="0"/>
                  <a:shade val="93000"/>
                  <a:satMod val="130000"/>
                </a:schemeClr>
              </a:gs>
              <a:gs pos="100000">
                <a:schemeClr val="bg1">
                  <a:alpha val="0"/>
                </a:schemeClr>
              </a:gs>
            </a:gsLst>
            <a:lin ang="10800000" scaled="1"/>
            <a:tileRect/>
          </a:gradFill>
        </p:spPr>
        <p:style>
          <a:lnRef idx="0">
            <a:schemeClr val="lt1">
              <a:hueOff val="0"/>
              <a:satOff val="0"/>
              <a:lumOff val="0"/>
              <a:alphaOff val="0"/>
            </a:schemeClr>
          </a:lnRef>
          <a:fillRef idx="3">
            <a:schemeClr val="accent2">
              <a:hueOff val="-2593387"/>
              <a:satOff val="-92952"/>
              <a:lumOff val="196"/>
              <a:alphaOff val="0"/>
            </a:schemeClr>
          </a:fillRef>
          <a:effectRef idx="2">
            <a:schemeClr val="accent2">
              <a:hueOff val="-2593387"/>
              <a:satOff val="-92952"/>
              <a:lumOff val="196"/>
              <a:alphaOff val="0"/>
            </a:schemeClr>
          </a:effectRef>
          <a:fontRef idx="minor">
            <a:schemeClr val="lt1"/>
          </a:fontRef>
        </p:style>
      </p:sp>
      <p:sp>
        <p:nvSpPr>
          <p:cNvPr id="70" name="Rounded Rectangle 8"/>
          <p:cNvSpPr/>
          <p:nvPr/>
        </p:nvSpPr>
        <p:spPr>
          <a:xfrm>
            <a:off x="7600834" y="811993"/>
            <a:ext cx="1348308" cy="169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Tooling</a:t>
            </a:r>
            <a:endParaRPr lang="en-US" sz="1200" kern="1200" dirty="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endParaRPr>
          </a:p>
        </p:txBody>
      </p:sp>
    </p:spTree>
    <p:extLst>
      <p:ext uri="{BB962C8B-B14F-4D97-AF65-F5344CB8AC3E}">
        <p14:creationId xmlns="" xmlns:p14="http://schemas.microsoft.com/office/powerpoint/2010/main" val="29452219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55"/>
                                        </p:tgtEl>
                                        <p:attrNameLst>
                                          <p:attrName>style.opacity</p:attrName>
                                        </p:attrNameLst>
                                      </p:cBhvr>
                                      <p:to>
                                        <p:strVal val="0.25"/>
                                      </p:to>
                                    </p:set>
                                    <p:animEffect filter="image" prLst="opacity: 0.25">
                                      <p:cBhvr rctx="IE">
                                        <p:cTn id="7" dur="indefinite"/>
                                        <p:tgtEl>
                                          <p:spTgt spid="55"/>
                                        </p:tgtEl>
                                      </p:cBhvr>
                                    </p:animEffect>
                                  </p:childTnLst>
                                </p:cTn>
                              </p:par>
                              <p:par>
                                <p:cTn id="8" presetID="9" presetClass="emph" presetSubtype="0" grpId="0" nodeType="withEffect">
                                  <p:stCondLst>
                                    <p:cond delay="0"/>
                                  </p:stCondLst>
                                  <p:childTnLst>
                                    <p:set>
                                      <p:cBhvr rctx="PPT">
                                        <p:cTn id="9" dur="indefinite"/>
                                        <p:tgtEl>
                                          <p:spTgt spid="58"/>
                                        </p:tgtEl>
                                        <p:attrNameLst>
                                          <p:attrName>style.opacity</p:attrName>
                                        </p:attrNameLst>
                                      </p:cBhvr>
                                      <p:to>
                                        <p:strVal val="0.25"/>
                                      </p:to>
                                    </p:set>
                                    <p:animEffect filter="image" prLst="opacity: 0.25">
                                      <p:cBhvr rctx="IE">
                                        <p:cTn id="10" dur="indefinite"/>
                                        <p:tgtEl>
                                          <p:spTgt spid="58"/>
                                        </p:tgtEl>
                                      </p:cBhvr>
                                    </p:animEffect>
                                  </p:childTnLst>
                                </p:cTn>
                              </p:par>
                              <p:par>
                                <p:cTn id="11" presetID="9" presetClass="emph" presetSubtype="0" nodeType="withEffect">
                                  <p:stCondLst>
                                    <p:cond delay="0"/>
                                  </p:stCondLst>
                                  <p:childTnLst>
                                    <p:set>
                                      <p:cBhvr rctx="PPT">
                                        <p:cTn id="12" dur="indefinite"/>
                                        <p:tgtEl>
                                          <p:spTgt spid="69"/>
                                        </p:tgtEl>
                                        <p:attrNameLst>
                                          <p:attrName>style.opacity</p:attrName>
                                        </p:attrNameLst>
                                      </p:cBhvr>
                                      <p:to>
                                        <p:strVal val="0.25"/>
                                      </p:to>
                                    </p:set>
                                    <p:animEffect filter="image" prLst="opacity: 0.25">
                                      <p:cBhvr rctx="IE">
                                        <p:cTn id="13" dur="indefinite"/>
                                        <p:tgtEl>
                                          <p:spTgt spid="69"/>
                                        </p:tgtEl>
                                      </p:cBhvr>
                                    </p:animEffect>
                                  </p:childTnLst>
                                </p:cTn>
                              </p:par>
                              <p:par>
                                <p:cTn id="14" presetID="9" presetClass="emph" presetSubtype="0" grpId="0" nodeType="withEffect">
                                  <p:stCondLst>
                                    <p:cond delay="0"/>
                                  </p:stCondLst>
                                  <p:childTnLst>
                                    <p:set>
                                      <p:cBhvr rctx="PPT">
                                        <p:cTn id="15" dur="indefinite"/>
                                        <p:tgtEl>
                                          <p:spTgt spid="70"/>
                                        </p:tgtEl>
                                        <p:attrNameLst>
                                          <p:attrName>style.opacity</p:attrName>
                                        </p:attrNameLst>
                                      </p:cBhvr>
                                      <p:to>
                                        <p:strVal val="0.25"/>
                                      </p:to>
                                    </p:set>
                                    <p:animEffect filter="image" prLst="opacity: 0.25">
                                      <p:cBhvr rctx="IE">
                                        <p:cTn id="16" dur="indefinite"/>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7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Title 70"/>
          <p:cNvSpPr>
            <a:spLocks noGrp="1"/>
          </p:cNvSpPr>
          <p:nvPr>
            <p:ph type="title"/>
          </p:nvPr>
        </p:nvSpPr>
        <p:spPr>
          <a:xfrm>
            <a:off x="381000" y="228600"/>
            <a:ext cx="8382000" cy="1329595"/>
          </a:xfrm>
        </p:spPr>
        <p:txBody>
          <a:bodyPr/>
          <a:lstStyle/>
          <a:p>
            <a:pPr defTabSz="914363" eaLnBrk="1" fontAlgn="auto" hangingPunct="1">
              <a:spcAft>
                <a:spcPts val="0"/>
              </a:spcAft>
              <a:defRPr/>
            </a:pPr>
            <a:r>
              <a:rPr dirty="0" smtClean="0"/>
              <a:t>Support </a:t>
            </a:r>
            <a:r>
              <a:rPr dirty="0"/>
              <a:t>Matrix</a:t>
            </a:r>
            <a:br>
              <a:rPr dirty="0"/>
            </a:br>
            <a:endParaRPr lang="en-NZ" dirty="0"/>
          </a:p>
        </p:txBody>
      </p:sp>
      <p:graphicFrame>
        <p:nvGraphicFramePr>
          <p:cNvPr id="4" name="Content Placeholder 3"/>
          <p:cNvGraphicFramePr>
            <a:graphicFrameLocks noGrp="1"/>
          </p:cNvGraphicFramePr>
          <p:nvPr>
            <p:ph idx="1"/>
          </p:nvPr>
        </p:nvGraphicFramePr>
        <p:xfrm>
          <a:off x="228600" y="1219200"/>
          <a:ext cx="8686800" cy="5515083"/>
        </p:xfrm>
        <a:graphic>
          <a:graphicData uri="http://schemas.openxmlformats.org/drawingml/2006/table">
            <a:tbl>
              <a:tblPr firstRow="1" bandRow="1">
                <a:tableStyleId>{5C22544A-7EE6-4342-B048-85BDC9FD1C3A}</a:tableStyleId>
              </a:tblPr>
              <a:tblGrid>
                <a:gridCol w="2074195"/>
                <a:gridCol w="2074195"/>
                <a:gridCol w="2074195"/>
                <a:gridCol w="2464215"/>
              </a:tblGrid>
              <a:tr h="1188669">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2400" b="1" kern="1200" dirty="0" smtClean="0">
                          <a:solidFill>
                            <a:schemeClr val="bg1"/>
                          </a:solidFill>
                          <a:effectLst/>
                          <a:latin typeface="Segoe UI" pitchFamily="34" charset="0"/>
                          <a:ea typeface="+mn-ea"/>
                          <a:cs typeface="+mn-cs"/>
                        </a:rPr>
                        <a:t>Popular Auth types</a:t>
                      </a:r>
                    </a:p>
                    <a:p>
                      <a:endParaRPr lang="en-US" sz="2400" b="1" dirty="0">
                        <a:solidFill>
                          <a:schemeClr val="bg1"/>
                        </a:solidFill>
                        <a:effectLst/>
                      </a:endParaRPr>
                    </a:p>
                  </a:txBody>
                  <a:tcPr marT="45715" marB="45715">
                    <a:lnL w="38100" cap="flat" cmpd="sng" algn="ctr">
                      <a:noFill/>
                      <a:prstDash val="solid"/>
                      <a:round/>
                      <a:headEnd type="none" w="med" len="med"/>
                      <a:tailEnd type="none" w="med" len="med"/>
                    </a:lnL>
                    <a:lnT w="38100" cap="flat" cmpd="sng" algn="ctr">
                      <a:noFill/>
                      <a:prstDash val="solid"/>
                      <a:round/>
                      <a:headEnd type="none" w="med" len="med"/>
                      <a:tailEnd type="none" w="med" len="med"/>
                    </a:lnT>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2400" b="1" kern="1200" dirty="0" smtClean="0">
                          <a:solidFill>
                            <a:schemeClr val="bg1"/>
                          </a:solidFill>
                          <a:effectLst/>
                          <a:latin typeface="Segoe UI" pitchFamily="34" charset="0"/>
                          <a:ea typeface="+mn-ea"/>
                          <a:cs typeface="+mn-cs"/>
                        </a:rPr>
                        <a:t>WCF     Connector </a:t>
                      </a:r>
                    </a:p>
                    <a:p>
                      <a:pPr marL="0" marR="0" indent="0" algn="l" defTabSz="914363" rtl="0" eaLnBrk="1" fontAlgn="auto" latinLnBrk="0" hangingPunct="1">
                        <a:lnSpc>
                          <a:spcPct val="100000"/>
                        </a:lnSpc>
                        <a:spcBef>
                          <a:spcPts val="0"/>
                        </a:spcBef>
                        <a:spcAft>
                          <a:spcPts val="0"/>
                        </a:spcAft>
                        <a:buClrTx/>
                        <a:buSzTx/>
                        <a:buFontTx/>
                        <a:buNone/>
                        <a:tabLst/>
                        <a:defRPr/>
                      </a:pPr>
                      <a:endParaRPr lang="en-US" sz="2400" b="1" kern="1200" dirty="0">
                        <a:solidFill>
                          <a:schemeClr val="bg1"/>
                        </a:solidFill>
                        <a:effectLst/>
                        <a:latin typeface="Segoe UI" pitchFamily="34" charset="0"/>
                        <a:ea typeface="+mn-ea"/>
                        <a:cs typeface="+mn-cs"/>
                      </a:endParaRPr>
                    </a:p>
                  </a:txBody>
                  <a:tcPr marT="45715" marB="45715">
                    <a:lnT w="38100" cap="flat" cmpd="sng" algn="ctr">
                      <a:noFill/>
                      <a:prstDash val="solid"/>
                      <a:round/>
                      <a:headEnd type="none" w="med" len="med"/>
                      <a:tailEnd type="none" w="med" len="med"/>
                    </a:lnT>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2400" b="1" kern="1200" dirty="0" smtClean="0">
                          <a:solidFill>
                            <a:schemeClr val="bg1"/>
                          </a:solidFill>
                          <a:effectLst/>
                          <a:latin typeface="Segoe UI" pitchFamily="34" charset="0"/>
                          <a:ea typeface="+mn-ea"/>
                          <a:cs typeface="+mn-cs"/>
                        </a:rPr>
                        <a:t>DB Connector</a:t>
                      </a:r>
                      <a:endParaRPr lang="en-US" sz="2400" b="1" kern="1200" dirty="0">
                        <a:solidFill>
                          <a:schemeClr val="bg1"/>
                        </a:solidFill>
                        <a:effectLst/>
                        <a:latin typeface="Segoe UI" pitchFamily="34" charset="0"/>
                        <a:ea typeface="+mn-ea"/>
                        <a:cs typeface="+mn-cs"/>
                      </a:endParaRPr>
                    </a:p>
                  </a:txBody>
                  <a:tcPr marT="45715" marB="45715">
                    <a:lnT w="38100" cap="flat" cmpd="sng" algn="ctr">
                      <a:noFill/>
                      <a:prstDash val="solid"/>
                      <a:round/>
                      <a:headEnd type="none" w="med" len="med"/>
                      <a:tailEnd type="none" w="med" len="med"/>
                    </a:lnT>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2400" b="1" kern="1200" dirty="0" smtClean="0">
                          <a:solidFill>
                            <a:schemeClr val="bg1"/>
                          </a:solidFill>
                          <a:effectLst/>
                          <a:latin typeface="Segoe UI" pitchFamily="34" charset="0"/>
                          <a:ea typeface="+mn-ea"/>
                          <a:cs typeface="+mn-cs"/>
                        </a:rPr>
                        <a:t>.NET </a:t>
                      </a:r>
                    </a:p>
                    <a:p>
                      <a:pPr marL="0" marR="0" indent="0" algn="l" defTabSz="914363" rtl="0" eaLnBrk="1" fontAlgn="auto" latinLnBrk="0" hangingPunct="1">
                        <a:lnSpc>
                          <a:spcPct val="100000"/>
                        </a:lnSpc>
                        <a:spcBef>
                          <a:spcPts val="0"/>
                        </a:spcBef>
                        <a:spcAft>
                          <a:spcPts val="0"/>
                        </a:spcAft>
                        <a:buClrTx/>
                        <a:buSzTx/>
                        <a:buFontTx/>
                        <a:buNone/>
                        <a:tabLst/>
                        <a:defRPr/>
                      </a:pPr>
                      <a:r>
                        <a:rPr lang="en-US" sz="2400" b="1" kern="1200" dirty="0" smtClean="0">
                          <a:solidFill>
                            <a:schemeClr val="bg1"/>
                          </a:solidFill>
                          <a:effectLst/>
                          <a:latin typeface="Segoe UI" pitchFamily="34" charset="0"/>
                          <a:ea typeface="+mn-ea"/>
                          <a:cs typeface="+mn-cs"/>
                        </a:rPr>
                        <a:t>Assembly</a:t>
                      </a:r>
                    </a:p>
                    <a:p>
                      <a:pPr marL="0" marR="0" indent="0" algn="l" defTabSz="914363" rtl="0" eaLnBrk="1" fontAlgn="auto" latinLnBrk="0" hangingPunct="1">
                        <a:lnSpc>
                          <a:spcPct val="100000"/>
                        </a:lnSpc>
                        <a:spcBef>
                          <a:spcPts val="0"/>
                        </a:spcBef>
                        <a:spcAft>
                          <a:spcPts val="0"/>
                        </a:spcAft>
                        <a:buClrTx/>
                        <a:buSzTx/>
                        <a:buFontTx/>
                        <a:buNone/>
                        <a:tabLst/>
                        <a:defRPr/>
                      </a:pPr>
                      <a:r>
                        <a:rPr lang="en-US" sz="2400" b="1" kern="1200" dirty="0" smtClean="0">
                          <a:solidFill>
                            <a:schemeClr val="bg1"/>
                          </a:solidFill>
                          <a:effectLst/>
                          <a:latin typeface="Segoe UI" pitchFamily="34" charset="0"/>
                          <a:ea typeface="+mn-ea"/>
                          <a:cs typeface="+mn-cs"/>
                        </a:rPr>
                        <a:t>Connector</a:t>
                      </a:r>
                      <a:endParaRPr lang="en-US" sz="2400" b="1" kern="1200" dirty="0">
                        <a:solidFill>
                          <a:schemeClr val="bg1"/>
                        </a:solidFill>
                        <a:effectLst/>
                        <a:latin typeface="Segoe UI" pitchFamily="34" charset="0"/>
                        <a:ea typeface="+mn-ea"/>
                        <a:cs typeface="+mn-cs"/>
                      </a:endParaRPr>
                    </a:p>
                  </a:txBody>
                  <a:tcPr marT="45715" marB="45715">
                    <a:lnR w="38100" cap="flat" cmpd="sng" algn="ctr">
                      <a:noFill/>
                      <a:prstDash val="solid"/>
                      <a:round/>
                      <a:headEnd type="none" w="med" len="med"/>
                      <a:tailEnd type="none" w="med" len="med"/>
                    </a:lnR>
                    <a:lnT w="38100" cap="flat" cmpd="sng" algn="ctr">
                      <a:noFill/>
                      <a:prstDash val="solid"/>
                      <a:round/>
                      <a:headEnd type="none" w="med" len="med"/>
                      <a:tailEnd type="none" w="med" len="med"/>
                    </a:lnT>
                  </a:tcPr>
                </a:tc>
              </a:tr>
              <a:tr h="729863">
                <a:tc>
                  <a:txBody>
                    <a:bodyPr/>
                    <a:lstStyle/>
                    <a:p>
                      <a:r>
                        <a:rPr lang="en-US" sz="2400" b="1" dirty="0" smtClean="0"/>
                        <a:t>SQL Auth</a:t>
                      </a:r>
                      <a:endParaRPr lang="en-US" sz="2400" b="1" dirty="0"/>
                    </a:p>
                  </a:txBody>
                  <a:tcPr marT="45715" marB="45715">
                    <a:lnL w="38100" cap="flat" cmpd="sng" algn="ctr">
                      <a:noFill/>
                      <a:prstDash val="solid"/>
                      <a:round/>
                      <a:headEnd type="none" w="med" len="med"/>
                      <a:tailEnd type="none" w="med" len="med"/>
                    </a:lnL>
                  </a:tcPr>
                </a:tc>
                <a:tc>
                  <a:txBody>
                    <a:bodyPr/>
                    <a:lstStyle/>
                    <a:p>
                      <a:pPr algn="ctr"/>
                      <a:endParaRPr lang="en-US" sz="1800" dirty="0"/>
                    </a:p>
                  </a:txBody>
                  <a:tcPr marT="45715" marB="45715"/>
                </a:tc>
                <a:tc>
                  <a:txBody>
                    <a:bodyPr/>
                    <a:lstStyle/>
                    <a:p>
                      <a:pPr algn="ctr"/>
                      <a:endParaRPr lang="en-US" sz="1800" dirty="0"/>
                    </a:p>
                  </a:txBody>
                  <a:tcPr marT="45715" marB="45715"/>
                </a:tc>
                <a:tc>
                  <a:txBody>
                    <a:bodyPr/>
                    <a:lstStyle/>
                    <a:p>
                      <a:pPr algn="ctr"/>
                      <a:endParaRPr lang="en-US" sz="1800" dirty="0"/>
                    </a:p>
                  </a:txBody>
                  <a:tcPr marT="45715" marB="45715">
                    <a:lnR w="38100" cap="flat" cmpd="sng" algn="ctr">
                      <a:noFill/>
                      <a:prstDash val="solid"/>
                      <a:round/>
                      <a:headEnd type="none" w="med" len="med"/>
                      <a:tailEnd type="none" w="med" len="med"/>
                    </a:lnR>
                  </a:tcPr>
                </a:tc>
              </a:tr>
              <a:tr h="822923">
                <a:tc>
                  <a:txBody>
                    <a:bodyPr/>
                    <a:lstStyle/>
                    <a:p>
                      <a:r>
                        <a:rPr lang="en-US" sz="2400" b="1" dirty="0" smtClean="0"/>
                        <a:t>Username</a:t>
                      </a:r>
                      <a:r>
                        <a:rPr lang="en-US" sz="2400" b="1" baseline="0" dirty="0" smtClean="0"/>
                        <a:t>  &amp; Password</a:t>
                      </a:r>
                      <a:endParaRPr lang="en-US" sz="2400" b="1" dirty="0"/>
                    </a:p>
                  </a:txBody>
                  <a:tcPr marT="45715" marB="45715">
                    <a:lnL w="38100" cap="flat" cmpd="sng" algn="ctr">
                      <a:noFill/>
                      <a:prstDash val="solid"/>
                      <a:round/>
                      <a:headEnd type="none" w="med" len="med"/>
                      <a:tailEnd type="none" w="med" len="med"/>
                    </a:lnL>
                  </a:tcPr>
                </a:tc>
                <a:tc>
                  <a:txBody>
                    <a:bodyPr/>
                    <a:lstStyle/>
                    <a:p>
                      <a:pPr algn="ctr"/>
                      <a:endParaRPr lang="en-US" sz="1800" dirty="0"/>
                    </a:p>
                  </a:txBody>
                  <a:tcPr marT="45715" marB="45715"/>
                </a:tc>
                <a:tc>
                  <a:txBody>
                    <a:bodyPr/>
                    <a:lstStyle/>
                    <a:p>
                      <a:pPr algn="ctr"/>
                      <a:endParaRPr lang="en-US" sz="1800" dirty="0"/>
                    </a:p>
                  </a:txBody>
                  <a:tcPr marT="45715" marB="45715"/>
                </a:tc>
                <a:tc>
                  <a:txBody>
                    <a:bodyPr/>
                    <a:lstStyle/>
                    <a:p>
                      <a:pPr algn="ctr"/>
                      <a:endParaRPr lang="en-US" sz="1800" dirty="0"/>
                    </a:p>
                  </a:txBody>
                  <a:tcPr marT="45715" marB="45715">
                    <a:lnR w="38100" cap="flat" cmpd="sng" algn="ctr">
                      <a:noFill/>
                      <a:prstDash val="solid"/>
                      <a:round/>
                      <a:headEnd type="none" w="med" len="med"/>
                      <a:tailEnd type="none" w="med" len="med"/>
                    </a:lnR>
                  </a:tcPr>
                </a:tc>
              </a:tr>
              <a:tr h="1188669">
                <a:tc>
                  <a:txBody>
                    <a:bodyPr/>
                    <a:lstStyle/>
                    <a:p>
                      <a:r>
                        <a:rPr lang="en-US" sz="2400" b="1" dirty="0" smtClean="0"/>
                        <a:t>NTLM</a:t>
                      </a:r>
                      <a:r>
                        <a:rPr lang="en-US" sz="2400" b="1" baseline="0" dirty="0" smtClean="0"/>
                        <a:t> Pass through Or Kerberos</a:t>
                      </a:r>
                      <a:endParaRPr lang="en-US" sz="2400" b="1" dirty="0"/>
                    </a:p>
                  </a:txBody>
                  <a:tcPr marT="45715" marB="45715">
                    <a:lnL w="38100" cap="flat" cmpd="sng" algn="ctr">
                      <a:noFill/>
                      <a:prstDash val="solid"/>
                      <a:round/>
                      <a:headEnd type="none" w="med" len="med"/>
                      <a:tailEnd type="none" w="med" len="med"/>
                    </a:lnL>
                  </a:tcPr>
                </a:tc>
                <a:tc>
                  <a:txBody>
                    <a:bodyPr/>
                    <a:lstStyle/>
                    <a:p>
                      <a:pPr algn="ctr"/>
                      <a:endParaRPr lang="en-US" sz="1800" dirty="0"/>
                    </a:p>
                  </a:txBody>
                  <a:tcPr marT="45715" marB="45715"/>
                </a:tc>
                <a:tc>
                  <a:txBody>
                    <a:bodyPr/>
                    <a:lstStyle/>
                    <a:p>
                      <a:pPr algn="ctr"/>
                      <a:endParaRPr lang="en-US" sz="1800" dirty="0"/>
                    </a:p>
                  </a:txBody>
                  <a:tcPr marT="45715" marB="45715"/>
                </a:tc>
                <a:tc>
                  <a:txBody>
                    <a:bodyPr/>
                    <a:lstStyle/>
                    <a:p>
                      <a:pPr algn="ctr"/>
                      <a:endParaRPr lang="en-US" sz="1800" dirty="0"/>
                    </a:p>
                  </a:txBody>
                  <a:tcPr marT="45715" marB="45715">
                    <a:lnR w="38100" cap="flat" cmpd="sng" algn="ctr">
                      <a:noFill/>
                      <a:prstDash val="solid"/>
                      <a:round/>
                      <a:headEnd type="none" w="med" len="med"/>
                      <a:tailEnd type="none" w="med" len="med"/>
                    </a:lnR>
                  </a:tcPr>
                </a:tc>
              </a:tr>
              <a:tr h="761927">
                <a:tc>
                  <a:txBody>
                    <a:bodyPr/>
                    <a:lstStyle/>
                    <a:p>
                      <a:r>
                        <a:rPr lang="en-US" sz="2400" b="1" dirty="0" smtClean="0"/>
                        <a:t>Claims Token</a:t>
                      </a:r>
                      <a:endParaRPr lang="en-US" sz="2400" b="1" dirty="0"/>
                    </a:p>
                  </a:txBody>
                  <a:tcPr marT="45715" marB="45715">
                    <a:lnL w="38100" cap="flat" cmpd="sng" algn="ctr">
                      <a:noFill/>
                      <a:prstDash val="solid"/>
                      <a:round/>
                      <a:headEnd type="none" w="med" len="med"/>
                      <a:tailEnd type="none" w="med" len="med"/>
                    </a:lnL>
                  </a:tcPr>
                </a:tc>
                <a:tc>
                  <a:txBody>
                    <a:bodyPr/>
                    <a:lstStyle/>
                    <a:p>
                      <a:pPr algn="ctr"/>
                      <a:endParaRPr lang="en-US" sz="1800" dirty="0"/>
                    </a:p>
                  </a:txBody>
                  <a:tcPr marT="45715" marB="45715"/>
                </a:tc>
                <a:tc>
                  <a:txBody>
                    <a:bodyPr/>
                    <a:lstStyle/>
                    <a:p>
                      <a:pPr algn="ctr"/>
                      <a:endParaRPr lang="en-US" sz="1800" dirty="0"/>
                    </a:p>
                  </a:txBody>
                  <a:tcPr marT="45715" marB="45715"/>
                </a:tc>
                <a:tc>
                  <a:txBody>
                    <a:bodyPr/>
                    <a:lstStyle/>
                    <a:p>
                      <a:pPr algn="ctr"/>
                      <a:endParaRPr lang="en-US" sz="1800" dirty="0"/>
                    </a:p>
                  </a:txBody>
                  <a:tcPr marT="45715" marB="45715">
                    <a:lnR w="38100" cap="flat" cmpd="sng" algn="ctr">
                      <a:noFill/>
                      <a:prstDash val="solid"/>
                      <a:round/>
                      <a:headEnd type="none" w="med" len="med"/>
                      <a:tailEnd type="none" w="med" len="med"/>
                    </a:lnR>
                  </a:tcPr>
                </a:tc>
              </a:tr>
              <a:tr h="822923">
                <a:tc>
                  <a:txBody>
                    <a:bodyPr/>
                    <a:lstStyle/>
                    <a:p>
                      <a:r>
                        <a:rPr lang="en-US" sz="2400" b="1" dirty="0" err="1" smtClean="0"/>
                        <a:t>Oauth</a:t>
                      </a:r>
                      <a:r>
                        <a:rPr lang="en-US" sz="2400" b="1" baseline="0" dirty="0" smtClean="0"/>
                        <a:t> / </a:t>
                      </a:r>
                      <a:r>
                        <a:rPr lang="en-US" sz="2400" b="1" baseline="0" dirty="0" err="1" smtClean="0"/>
                        <a:t>LiveID</a:t>
                      </a:r>
                      <a:endParaRPr lang="en-US" sz="2400" b="1" dirty="0"/>
                    </a:p>
                  </a:txBody>
                  <a:tcPr marT="45715" marB="45715">
                    <a:lnL w="38100" cap="flat" cmpd="sng" algn="ctr">
                      <a:noFill/>
                      <a:prstDash val="solid"/>
                      <a:round/>
                      <a:headEnd type="none" w="med" len="med"/>
                      <a:tailEnd type="none" w="med" len="med"/>
                    </a:lnL>
                    <a:lnB w="38100" cap="flat" cmpd="sng" algn="ctr">
                      <a:noFill/>
                      <a:prstDash val="solid"/>
                      <a:round/>
                      <a:headEnd type="none" w="med" len="med"/>
                      <a:tailEnd type="none" w="med" len="med"/>
                    </a:lnB>
                  </a:tcPr>
                </a:tc>
                <a:tc>
                  <a:txBody>
                    <a:bodyPr/>
                    <a:lstStyle/>
                    <a:p>
                      <a:pPr algn="ctr"/>
                      <a:endParaRPr lang="en-US" sz="1200" dirty="0" smtClean="0"/>
                    </a:p>
                  </a:txBody>
                  <a:tcPr marT="45715" marB="45715">
                    <a:lnB w="38100" cap="flat" cmpd="sng" algn="ctr">
                      <a:noFill/>
                      <a:prstDash val="solid"/>
                      <a:round/>
                      <a:headEnd type="none" w="med" len="med"/>
                      <a:tailEnd type="none" w="med" len="med"/>
                    </a:lnB>
                  </a:tcPr>
                </a:tc>
                <a:tc>
                  <a:txBody>
                    <a:bodyPr/>
                    <a:lstStyle/>
                    <a:p>
                      <a:pPr algn="ctr"/>
                      <a:endParaRPr lang="en-US" sz="1800" dirty="0"/>
                    </a:p>
                  </a:txBody>
                  <a:tcPr marT="45715" marB="45715">
                    <a:lnB w="38100" cap="flat" cmpd="sng" algn="ctr">
                      <a:noFill/>
                      <a:prstDash val="solid"/>
                      <a:round/>
                      <a:headEnd type="none" w="med" len="med"/>
                      <a:tailEnd type="none" w="med" len="med"/>
                    </a:lnB>
                  </a:tcPr>
                </a:tc>
                <a:tc>
                  <a:txBody>
                    <a:bodyPr/>
                    <a:lstStyle/>
                    <a:p>
                      <a:pPr algn="ctr"/>
                      <a:endParaRPr lang="en-US" sz="1800" dirty="0" smtClean="0"/>
                    </a:p>
                    <a:p>
                      <a:pPr lvl="1" algn="ctr"/>
                      <a:endParaRPr lang="en-US" sz="1800" dirty="0" smtClean="0"/>
                    </a:p>
                  </a:txBody>
                  <a:tcPr marT="45715" marB="45715">
                    <a:lnR w="38100" cap="flat" cmpd="sng" algn="ctr">
                      <a:noFill/>
                      <a:prstDash val="solid"/>
                      <a:round/>
                      <a:headEnd type="none" w="med" len="med"/>
                      <a:tailEnd type="none" w="med" len="med"/>
                    </a:lnR>
                    <a:lnB w="38100" cap="flat" cmpd="sng" algn="ctr">
                      <a:noFill/>
                      <a:prstDash val="solid"/>
                      <a:round/>
                      <a:headEnd type="none" w="med" len="med"/>
                      <a:tailEnd type="none" w="med" len="med"/>
                    </a:lnB>
                  </a:tcPr>
                </a:tc>
              </a:tr>
            </a:tbl>
          </a:graphicData>
        </a:graphic>
      </p:graphicFrame>
      <p:grpSp>
        <p:nvGrpSpPr>
          <p:cNvPr id="2" name="Group 30"/>
          <p:cNvGrpSpPr>
            <a:grpSpLocks/>
          </p:cNvGrpSpPr>
          <p:nvPr/>
        </p:nvGrpSpPr>
        <p:grpSpPr bwMode="auto">
          <a:xfrm>
            <a:off x="2914650" y="6069013"/>
            <a:ext cx="1047750" cy="560387"/>
            <a:chOff x="2913888" y="4828032"/>
            <a:chExt cx="1200912" cy="642221"/>
          </a:xfrm>
        </p:grpSpPr>
        <p:pic>
          <p:nvPicPr>
            <p:cNvPr id="43109" name="Picture 3" descr="C:\Documents and Settings\michelleo\Desktop\MS Icons from DVD\developer Tools toolbox.png"/>
            <p:cNvPicPr>
              <a:picLocks noChangeAspect="1" noChangeArrowheads="1"/>
            </p:cNvPicPr>
            <p:nvPr/>
          </p:nvPicPr>
          <p:blipFill>
            <a:blip r:embed="rId3">
              <a:extLst>
                <a:ext uri="28A0092B-C50C-407e-A947-70E740481C1C">
                  <a14:useLocalDpi xmlns="" xmlns:a14="http://schemas.microsoft.com/office/drawing/2007/7/7/main" val="0"/>
                </a:ext>
              </a:extLst>
            </a:blip>
            <a:srcRect/>
            <a:stretch>
              <a:fillRect/>
            </a:stretch>
          </p:blipFill>
          <p:spPr bwMode="auto">
            <a:xfrm>
              <a:off x="2913888" y="4828032"/>
              <a:ext cx="426719" cy="642221"/>
            </a:xfrm>
            <a:prstGeom prst="rect">
              <a:avLst/>
            </a:prstGeom>
            <a:extLst>
              <a:ext uri="{909E8E84-426E-40dd-AFC4-6F175D3DCCD1}">
                <a14:hiddenFill xmlns="" xmlns:a14="http://schemas.microsoft.com/office/drawing/2007/7/7/main">
                  <a:solidFill>
                    <a:srgbClr xmlns:mc="http://schemas.openxmlformats.org/markup-compatibility/2006" val="FFFFFF" mc:Ignorable=""/>
                  </a:solidFill>
                </a14:hiddenFill>
              </a:ext>
              <a:ext uri="{91240B29-F687-4f45-9708-019B960494DF}">
                <a14:hiddenLine xmlns="" xmlns:a14="http://schemas.microsoft.com/office/drawing/2007/7/7/main" w="9525">
                  <a:solidFill>
                    <a:srgbClr xmlns:mc="http://schemas.openxmlformats.org/markup-compatibility/2006" val="000000" mc:Ignorable=""/>
                  </a:solidFill>
                  <a:miter lim="800000"/>
                  <a:headEnd/>
                  <a:tailEnd/>
                </a14:hiddenLine>
              </a:ext>
            </a:extLst>
          </p:spPr>
        </p:pic>
        <p:sp>
          <p:nvSpPr>
            <p:cNvPr id="43110" name="TextBox 25"/>
            <p:cNvSpPr txBox="1">
              <a:spLocks noChangeArrowheads="1"/>
            </p:cNvSpPr>
            <p:nvPr/>
          </p:nvSpPr>
          <p:spPr bwMode="auto">
            <a:xfrm>
              <a:off x="3429000" y="5089253"/>
              <a:ext cx="685800" cy="215444"/>
            </a:xfrm>
            <a:prstGeom prst="rect">
              <a:avLst/>
            </a:prstGeom>
            <a:extLst>
              <a:ext uri="{909E8E84-426E-40dd-AFC4-6F175D3DCCD1}">
                <a14:hiddenFill xmlns="" xmlns:a14="http://schemas.microsoft.com/office/drawing/2007/7/7/main">
                  <a:solidFill>
                    <a:srgbClr xmlns:mc="http://schemas.openxmlformats.org/markup-compatibility/2006" val="FFFFFF" mc:Ignorable=""/>
                  </a:solidFill>
                </a14:hiddenFill>
              </a:ext>
              <a:ext uri="{91240B29-F687-4f45-9708-019B960494DF}">
                <a14:hiddenLine xmlns="" xmlns:a14="http://schemas.microsoft.com/office/drawing/2007/7/7/main" w="9525">
                  <a:solidFill>
                    <a:srgbClr xmlns:mc="http://schemas.openxmlformats.org/markup-compatibility/2006" val="000000" mc:Ignorable=""/>
                  </a:solidFill>
                  <a:miter lim="800000"/>
                  <a:headEnd/>
                  <a:tailEnd/>
                </a14:hiddenLine>
              </a:ext>
              <a:ext uri="{53640926-AAD7-44d8-BBD7-CCE9431645EC}">
                <a14:shadowObscured xmlns="" xmlns:a14="http://schemas.microsoft.com/office/drawing/2007/7/7/main" val="1"/>
              </a:ext>
            </a:extLst>
          </p:spPr>
          <p:txBody>
            <a:bodyPr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defTabSz="912813"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912813"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912813"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912813"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NZ" sz="1400">
                  <a:solidFill>
                    <a:schemeClr val="bg1"/>
                  </a:solidFill>
                  <a:latin typeface="Segoe UI" pitchFamily="34" charset="0"/>
                </a:rPr>
                <a:t>In code</a:t>
              </a:r>
            </a:p>
          </p:txBody>
        </p:sp>
      </p:grpSp>
      <p:sp>
        <p:nvSpPr>
          <p:cNvPr id="43045" name="TextBox 49"/>
          <p:cNvSpPr txBox="1">
            <a:spLocks noChangeArrowheads="1"/>
          </p:cNvSpPr>
          <p:nvPr/>
        </p:nvSpPr>
        <p:spPr bwMode="auto">
          <a:xfrm>
            <a:off x="2968625" y="2657475"/>
            <a:ext cx="685800" cy="307975"/>
          </a:xfrm>
          <a:prstGeom prst="rect">
            <a:avLst/>
          </a:prstGeom>
          <a:extLst>
            <a:ext uri="{909E8E84-426E-40dd-AFC4-6F175D3DCCD1}">
              <a14:hiddenFill xmlns="" xmlns:a14="http://schemas.microsoft.com/office/drawing/2007/7/7/main">
                <a:solidFill>
                  <a:srgbClr xmlns:mc="http://schemas.openxmlformats.org/markup-compatibility/2006" val="FFFFFF" mc:Ignorable=""/>
                </a:solidFill>
              </a14:hiddenFill>
            </a:ext>
            <a:ext uri="{91240B29-F687-4f45-9708-019B960494DF}">
              <a14:hiddenLine xmlns="" xmlns:a14="http://schemas.microsoft.com/office/drawing/2007/7/7/main" w="9525">
                <a:solidFill>
                  <a:srgbClr xmlns:mc="http://schemas.openxmlformats.org/markup-compatibility/2006" val="000000" mc:Ignorable=""/>
                </a:solidFill>
                <a:miter lim="800000"/>
                <a:headEnd/>
                <a:tailEnd/>
              </a14:hiddenLine>
            </a:ext>
            <a:ext uri="{53640926-AAD7-44d8-BBD7-CCE9431645EC}">
              <a14:shadowObscured xmlns="" xmlns:a14="http://schemas.microsoft.com/office/drawing/2007/7/7/main" val="1"/>
            </a:ext>
          </a:extLst>
        </p:spPr>
        <p:txBody>
          <a:bodyPr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defTabSz="912813"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912813"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912813"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912813"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NZ" sz="2000">
                <a:solidFill>
                  <a:schemeClr val="bg1"/>
                </a:solidFill>
                <a:latin typeface="Segoe UI" pitchFamily="34" charset="0"/>
              </a:rPr>
              <a:t>n/a</a:t>
            </a:r>
          </a:p>
        </p:txBody>
      </p:sp>
      <p:grpSp>
        <p:nvGrpSpPr>
          <p:cNvPr id="3" name="Group 69"/>
          <p:cNvGrpSpPr>
            <a:grpSpLocks/>
          </p:cNvGrpSpPr>
          <p:nvPr/>
        </p:nvGrpSpPr>
        <p:grpSpPr bwMode="auto">
          <a:xfrm>
            <a:off x="5127625" y="6019800"/>
            <a:ext cx="457200" cy="496888"/>
            <a:chOff x="-1143000" y="3693460"/>
            <a:chExt cx="457200" cy="497540"/>
          </a:xfrm>
        </p:grpSpPr>
        <p:sp>
          <p:nvSpPr>
            <p:cNvPr id="68" name="Oval 67"/>
            <p:cNvSpPr/>
            <p:nvPr/>
          </p:nvSpPr>
          <p:spPr bwMode="auto">
            <a:xfrm>
              <a:off x="-1143000" y="3733200"/>
              <a:ext cx="457200" cy="457800"/>
            </a:xfrm>
            <a:prstGeom prst="ellips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91436" tIns="45718" rIns="91436" bIns="45718" anchor="ctr"/>
            <a:lstStyle/>
            <a:p>
              <a:pPr algn="ctr" defTabSz="914099" fontAlgn="auto">
                <a:spcBef>
                  <a:spcPts val="0"/>
                </a:spcBef>
                <a:spcAft>
                  <a:spcPts val="0"/>
                </a:spcAft>
                <a:defRPr/>
              </a:pPr>
              <a:endParaRPr lang="en-NZ" sz="2400" dirty="0">
                <a:solidFill>
                  <a:schemeClr val="tx1"/>
                </a:solidFill>
              </a:endParaRPr>
            </a:p>
          </p:txBody>
        </p:sp>
        <p:sp>
          <p:nvSpPr>
            <p:cNvPr id="69" name="TextBox 68"/>
            <p:cNvSpPr txBox="1"/>
            <p:nvPr/>
          </p:nvSpPr>
          <p:spPr>
            <a:xfrm>
              <a:off x="-1012468" y="3693460"/>
              <a:ext cx="304800" cy="461665"/>
            </a:xfrm>
            <a:prstGeom prst="rect">
              <a:avLst/>
            </a:prstGeom>
            <a:noFill/>
          </p:spPr>
          <p:txBody>
            <a:bodyPr lIns="0" tIns="0" rIns="0" bIns="0">
              <a:spAutoFit/>
            </a:bodyPr>
            <a:lstStyle/>
            <a:p>
              <a:pPr defTabSz="914363" fontAlgn="auto">
                <a:spcBef>
                  <a:spcPts val="0"/>
                </a:spcBef>
                <a:spcAft>
                  <a:spcPts val="0"/>
                </a:spcAft>
                <a:defRPr/>
              </a:pPr>
              <a:r>
                <a:rPr lang="en-NZ" sz="3000" b="1" dirty="0">
                  <a:ln>
                    <a:solidFill>
                      <a:schemeClr val="accent2">
                        <a:lumMod val="60000"/>
                        <a:lumOff val="40000"/>
                      </a:schemeClr>
                    </a:solidFill>
                  </a:ln>
                  <a:gradFill>
                    <a:gsLst>
                      <a:gs pos="0">
                        <a:schemeClr val="tx1"/>
                      </a:gs>
                      <a:gs pos="86000">
                        <a:schemeClr val="tx1"/>
                      </a:gs>
                    </a:gsLst>
                    <a:lin ang="5400000" scaled="0"/>
                  </a:gradFill>
                  <a:effectLst>
                    <a:outerShdw blurRad="50800" dist="38100" dir="2700000" algn="tl" rotWithShape="0">
                      <a:prstClr val="black">
                        <a:alpha val="40000"/>
                      </a:prstClr>
                    </a:outerShdw>
                  </a:effectLst>
                </a:rPr>
                <a:t>x</a:t>
              </a:r>
            </a:p>
          </p:txBody>
        </p:sp>
      </p:grpSp>
      <p:sp>
        <p:nvSpPr>
          <p:cNvPr id="74" name="TextBox 73"/>
          <p:cNvSpPr txBox="1"/>
          <p:nvPr/>
        </p:nvSpPr>
        <p:spPr>
          <a:xfrm>
            <a:off x="2890838" y="4025900"/>
            <a:ext cx="762000" cy="554038"/>
          </a:xfrm>
          <a:prstGeom prst="rect">
            <a:avLst/>
          </a:prstGeom>
          <a:noFill/>
        </p:spPr>
        <p:txBody>
          <a:bodyPr lIns="0" tIns="0" rIns="0" bIns="0">
            <a:spAutoFit/>
          </a:bodyPr>
          <a:lstStyle/>
          <a:p>
            <a:pPr defTabSz="914363" fontAlgn="auto">
              <a:spcBef>
                <a:spcPts val="0"/>
              </a:spcBef>
              <a:spcAft>
                <a:spcPts val="0"/>
              </a:spcAft>
              <a:defRPr/>
            </a:pPr>
            <a:endParaRPr lang="en-NZ" sz="3600" b="1" dirty="0">
              <a:ln>
                <a:solidFill>
                  <a:schemeClr val="accent3">
                    <a:lumMod val="60000"/>
                    <a:lumOff val="40000"/>
                  </a:schemeClr>
                </a:solidFill>
              </a:ln>
              <a:gradFill>
                <a:gsLst>
                  <a:gs pos="0">
                    <a:schemeClr val="tx1"/>
                  </a:gs>
                  <a:gs pos="86000">
                    <a:schemeClr val="tx1"/>
                  </a:gs>
                </a:gsLst>
                <a:lin ang="5400000" scaled="0"/>
              </a:gradFill>
              <a:effectLst>
                <a:outerShdw blurRad="50800" dist="38100" dir="2700000" algn="tl" rotWithShape="0">
                  <a:prstClr val="black">
                    <a:alpha val="40000"/>
                  </a:prstClr>
                </a:outerShdw>
              </a:effectLst>
              <a:latin typeface="Webdings" pitchFamily="18" charset="2"/>
              <a:cs typeface="+mn-cs"/>
            </a:endParaRPr>
          </a:p>
        </p:txBody>
      </p:sp>
      <p:grpSp>
        <p:nvGrpSpPr>
          <p:cNvPr id="5" name="Group 92"/>
          <p:cNvGrpSpPr>
            <a:grpSpLocks/>
          </p:cNvGrpSpPr>
          <p:nvPr/>
        </p:nvGrpSpPr>
        <p:grpSpPr bwMode="auto">
          <a:xfrm>
            <a:off x="5127625" y="5202238"/>
            <a:ext cx="457200" cy="498475"/>
            <a:chOff x="-1143000" y="3693460"/>
            <a:chExt cx="457200" cy="497540"/>
          </a:xfrm>
        </p:grpSpPr>
        <p:sp>
          <p:nvSpPr>
            <p:cNvPr id="94" name="Oval 93"/>
            <p:cNvSpPr/>
            <p:nvPr/>
          </p:nvSpPr>
          <p:spPr bwMode="auto">
            <a:xfrm>
              <a:off x="-1143000" y="3733073"/>
              <a:ext cx="457200" cy="457927"/>
            </a:xfrm>
            <a:prstGeom prst="ellips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91436" tIns="45718" rIns="91436" bIns="45718" anchor="ctr"/>
            <a:lstStyle/>
            <a:p>
              <a:pPr algn="ctr" defTabSz="914099" fontAlgn="auto">
                <a:spcBef>
                  <a:spcPts val="0"/>
                </a:spcBef>
                <a:spcAft>
                  <a:spcPts val="0"/>
                </a:spcAft>
                <a:defRPr/>
              </a:pPr>
              <a:endParaRPr lang="en-NZ" sz="2400" dirty="0">
                <a:solidFill>
                  <a:schemeClr val="tx1"/>
                </a:solidFill>
              </a:endParaRPr>
            </a:p>
          </p:txBody>
        </p:sp>
        <p:sp>
          <p:nvSpPr>
            <p:cNvPr id="95" name="TextBox 94"/>
            <p:cNvSpPr txBox="1"/>
            <p:nvPr/>
          </p:nvSpPr>
          <p:spPr>
            <a:xfrm>
              <a:off x="-1012468" y="3693460"/>
              <a:ext cx="304800" cy="461665"/>
            </a:xfrm>
            <a:prstGeom prst="rect">
              <a:avLst/>
            </a:prstGeom>
            <a:noFill/>
          </p:spPr>
          <p:txBody>
            <a:bodyPr lIns="0" tIns="0" rIns="0" bIns="0">
              <a:spAutoFit/>
            </a:bodyPr>
            <a:lstStyle/>
            <a:p>
              <a:pPr defTabSz="914363" fontAlgn="auto">
                <a:spcBef>
                  <a:spcPts val="0"/>
                </a:spcBef>
                <a:spcAft>
                  <a:spcPts val="0"/>
                </a:spcAft>
                <a:defRPr/>
              </a:pPr>
              <a:r>
                <a:rPr lang="en-NZ" sz="3000" b="1" dirty="0">
                  <a:ln>
                    <a:solidFill>
                      <a:schemeClr val="accent2">
                        <a:lumMod val="60000"/>
                        <a:lumOff val="40000"/>
                      </a:schemeClr>
                    </a:solidFill>
                  </a:ln>
                  <a:gradFill>
                    <a:gsLst>
                      <a:gs pos="0">
                        <a:schemeClr val="tx1"/>
                      </a:gs>
                      <a:gs pos="86000">
                        <a:schemeClr val="tx1"/>
                      </a:gs>
                    </a:gsLst>
                    <a:lin ang="5400000" scaled="0"/>
                  </a:gradFill>
                  <a:effectLst>
                    <a:outerShdw blurRad="50800" dist="38100" dir="2700000" algn="tl" rotWithShape="0">
                      <a:prstClr val="black">
                        <a:alpha val="40000"/>
                      </a:prstClr>
                    </a:outerShdw>
                  </a:effectLst>
                </a:rPr>
                <a:t>x</a:t>
              </a:r>
            </a:p>
          </p:txBody>
        </p:sp>
      </p:grpSp>
      <p:grpSp>
        <p:nvGrpSpPr>
          <p:cNvPr id="6" name="Group 96"/>
          <p:cNvGrpSpPr>
            <a:grpSpLocks/>
          </p:cNvGrpSpPr>
          <p:nvPr/>
        </p:nvGrpSpPr>
        <p:grpSpPr bwMode="auto">
          <a:xfrm>
            <a:off x="5791200" y="1233488"/>
            <a:ext cx="585788" cy="366712"/>
            <a:chOff x="4343400" y="3733800"/>
            <a:chExt cx="585509" cy="425824"/>
          </a:xfrm>
        </p:grpSpPr>
        <p:sp>
          <p:nvSpPr>
            <p:cNvPr id="98" name="Rounded Rectangle 97"/>
            <p:cNvSpPr/>
            <p:nvPr/>
          </p:nvSpPr>
          <p:spPr bwMode="auto">
            <a:xfrm>
              <a:off x="4343400" y="3733800"/>
              <a:ext cx="585509" cy="425824"/>
            </a:xfrm>
            <a:prstGeom prst="roundRect">
              <a:avLst>
                <a:gd name="adj" fmla="val 13667"/>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lIns="91436" tIns="45718" rIns="91436" bIns="45718" anchor="ctr"/>
            <a:lstStyle/>
            <a:p>
              <a:pPr algn="ctr" defTabSz="914099" fontAlgn="auto">
                <a:spcBef>
                  <a:spcPts val="0"/>
                </a:spcBef>
                <a:spcAft>
                  <a:spcPts val="0"/>
                </a:spcAft>
                <a:defRPr/>
              </a:pPr>
              <a:endParaRPr lang="en-US" sz="2000" dirty="0">
                <a:gradFill>
                  <a:gsLst>
                    <a:gs pos="0">
                      <a:srgbClr val="FFFFFF"/>
                    </a:gs>
                    <a:gs pos="100000">
                      <a:srgbClr val="FFFFFF"/>
                    </a:gs>
                  </a:gsLst>
                  <a:lin ang="5400000" scaled="0"/>
                </a:gradFill>
                <a:effectLst>
                  <a:outerShdw blurRad="50800" dist="38100" dir="5400000" algn="ctr" rotWithShape="0">
                    <a:srgbClr val="000000">
                      <a:alpha val="47000"/>
                    </a:srgbClr>
                  </a:outerShdw>
                </a:effectLst>
              </a:endParaRPr>
            </a:p>
          </p:txBody>
        </p:sp>
        <p:pic>
          <p:nvPicPr>
            <p:cNvPr id="43104" name="Picture 9" descr="C:\Documents and Settings\michelleo\Desktop\Database blue.png"/>
            <p:cNvPicPr>
              <a:picLocks noChangeAspect="1" noChangeArrowheads="1"/>
            </p:cNvPicPr>
            <p:nvPr/>
          </p:nvPicPr>
          <p:blipFill>
            <a:blip r:embed="rId4">
              <a:extLst>
                <a:ext uri="28A0092B-C50C-407e-A947-70E740481C1C">
                  <a14:useLocalDpi xmlns="" xmlns:a14="http://schemas.microsoft.com/office/drawing/2007/7/7/main" val="0"/>
                </a:ext>
              </a:extLst>
            </a:blip>
            <a:srcRect/>
            <a:stretch>
              <a:fillRect/>
            </a:stretch>
          </p:blipFill>
          <p:spPr bwMode="auto">
            <a:xfrm>
              <a:off x="4522695" y="3810000"/>
              <a:ext cx="231172" cy="278528"/>
            </a:xfrm>
            <a:prstGeom prst="rect">
              <a:avLst/>
            </a:prstGeom>
            <a:extLst>
              <a:ext uri="{909E8E84-426E-40dd-AFC4-6F175D3DCCD1}">
                <a14:hiddenFill xmlns="" xmlns:a14="http://schemas.microsoft.com/office/drawing/2007/7/7/main">
                  <a:solidFill>
                    <a:srgbClr xmlns:mc="http://schemas.openxmlformats.org/markup-compatibility/2006" val="FFFFFF" mc:Ignorable=""/>
                  </a:solidFill>
                </a14:hiddenFill>
              </a:ext>
              <a:ext uri="{91240B29-F687-4f45-9708-019B960494DF}">
                <a14:hiddenLine xmlns="" xmlns:a14="http://schemas.microsoft.com/office/drawing/2007/7/7/main" w="9525">
                  <a:solidFill>
                    <a:srgbClr xmlns:mc="http://schemas.openxmlformats.org/markup-compatibility/2006" val="000000" mc:Ignorable=""/>
                  </a:solidFill>
                  <a:miter lim="800000"/>
                  <a:headEnd/>
                  <a:tailEnd/>
                </a14:hiddenLine>
              </a:ext>
            </a:extLst>
          </p:spPr>
        </p:pic>
      </p:grpSp>
      <p:grpSp>
        <p:nvGrpSpPr>
          <p:cNvPr id="7" name="Group 102"/>
          <p:cNvGrpSpPr>
            <a:grpSpLocks/>
          </p:cNvGrpSpPr>
          <p:nvPr/>
        </p:nvGrpSpPr>
        <p:grpSpPr bwMode="auto">
          <a:xfrm>
            <a:off x="8285163" y="1219200"/>
            <a:ext cx="585787" cy="381000"/>
            <a:chOff x="6934200" y="3733800"/>
            <a:chExt cx="585509" cy="425824"/>
          </a:xfrm>
        </p:grpSpPr>
        <p:sp>
          <p:nvSpPr>
            <p:cNvPr id="104" name="Rounded Rectangle 103"/>
            <p:cNvSpPr/>
            <p:nvPr/>
          </p:nvSpPr>
          <p:spPr bwMode="auto">
            <a:xfrm>
              <a:off x="6934200" y="3733800"/>
              <a:ext cx="585509" cy="425824"/>
            </a:xfrm>
            <a:prstGeom prst="roundRect">
              <a:avLst>
                <a:gd name="adj" fmla="val 13667"/>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lIns="91436" tIns="45718" rIns="91436" bIns="45718" anchor="ctr"/>
            <a:lstStyle/>
            <a:p>
              <a:pPr algn="ctr" defTabSz="914099" fontAlgn="auto">
                <a:spcBef>
                  <a:spcPts val="0"/>
                </a:spcBef>
                <a:spcAft>
                  <a:spcPts val="0"/>
                </a:spcAft>
                <a:defRPr/>
              </a:pPr>
              <a:endParaRPr lang="en-US" sz="2000" dirty="0">
                <a:gradFill>
                  <a:gsLst>
                    <a:gs pos="0">
                      <a:srgbClr val="FFFFFF"/>
                    </a:gs>
                    <a:gs pos="100000">
                      <a:srgbClr val="FFFFFF"/>
                    </a:gs>
                  </a:gsLst>
                  <a:lin ang="5400000" scaled="0"/>
                </a:gradFill>
                <a:effectLst>
                  <a:outerShdw blurRad="50800" dist="38100" dir="5400000" algn="ctr" rotWithShape="0">
                    <a:srgbClr val="000000">
                      <a:alpha val="47000"/>
                    </a:srgbClr>
                  </a:outerShdw>
                </a:effectLst>
              </a:endParaRPr>
            </a:p>
          </p:txBody>
        </p:sp>
        <p:pic>
          <p:nvPicPr>
            <p:cNvPr id="43102" name="Picture 8" descr="C:\Documents and Settings\michelleo\Desktop\Generic Application.png"/>
            <p:cNvPicPr>
              <a:picLocks noChangeAspect="1" noChangeArrowheads="1"/>
            </p:cNvPicPr>
            <p:nvPr/>
          </p:nvPicPr>
          <p:blipFill>
            <a:blip r:embed="rId5">
              <a:extLst>
                <a:ext uri="28A0092B-C50C-407e-A947-70E740481C1C">
                  <a14:useLocalDpi xmlns="" xmlns:a14="http://schemas.microsoft.com/office/drawing/2007/7/7/main" val="0"/>
                </a:ext>
              </a:extLst>
            </a:blip>
            <a:srcRect/>
            <a:stretch>
              <a:fillRect/>
            </a:stretch>
          </p:blipFill>
          <p:spPr bwMode="auto">
            <a:xfrm>
              <a:off x="7113495" y="3791493"/>
              <a:ext cx="227279" cy="334234"/>
            </a:xfrm>
            <a:prstGeom prst="rect">
              <a:avLst/>
            </a:prstGeom>
            <a:extLst>
              <a:ext uri="{909E8E84-426E-40dd-AFC4-6F175D3DCCD1}">
                <a14:hiddenFill xmlns="" xmlns:a14="http://schemas.microsoft.com/office/drawing/2007/7/7/main">
                  <a:solidFill>
                    <a:srgbClr xmlns:mc="http://schemas.openxmlformats.org/markup-compatibility/2006" val="FFFFFF" mc:Ignorable=""/>
                  </a:solidFill>
                </a14:hiddenFill>
              </a:ext>
              <a:ext uri="{91240B29-F687-4f45-9708-019B960494DF}">
                <a14:hiddenLine xmlns="" xmlns:a14="http://schemas.microsoft.com/office/drawing/2007/7/7/main" w="9525">
                  <a:solidFill>
                    <a:srgbClr xmlns:mc="http://schemas.openxmlformats.org/markup-compatibility/2006" val="000000" mc:Ignorable=""/>
                  </a:solidFill>
                  <a:miter lim="800000"/>
                  <a:headEnd/>
                  <a:tailEnd/>
                </a14:hiddenLine>
              </a:ext>
            </a:extLst>
          </p:spPr>
        </p:pic>
      </p:grpSp>
      <p:grpSp>
        <p:nvGrpSpPr>
          <p:cNvPr id="8" name="Group 57"/>
          <p:cNvGrpSpPr>
            <a:grpSpLocks/>
          </p:cNvGrpSpPr>
          <p:nvPr/>
        </p:nvGrpSpPr>
        <p:grpSpPr bwMode="auto">
          <a:xfrm>
            <a:off x="2882900" y="3333750"/>
            <a:ext cx="457200" cy="457200"/>
            <a:chOff x="2882155" y="3104453"/>
            <a:chExt cx="457200" cy="457200"/>
          </a:xfrm>
        </p:grpSpPr>
        <p:sp>
          <p:nvSpPr>
            <p:cNvPr id="66" name="Oval 65"/>
            <p:cNvSpPr/>
            <p:nvPr/>
          </p:nvSpPr>
          <p:spPr bwMode="auto">
            <a:xfrm>
              <a:off x="2882155" y="3104453"/>
              <a:ext cx="457200" cy="457200"/>
            </a:xfrm>
            <a:prstGeom prst="ellipse">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lIns="91436" tIns="45718" rIns="91436" bIns="45718" anchor="ctr"/>
            <a:lstStyle/>
            <a:p>
              <a:pPr algn="ctr" defTabSz="914099" fontAlgn="auto">
                <a:spcBef>
                  <a:spcPts val="0"/>
                </a:spcBef>
                <a:spcAft>
                  <a:spcPts val="0"/>
                </a:spcAft>
                <a:defRPr/>
              </a:pPr>
              <a:endParaRPr lang="en-NZ" sz="2400" dirty="0">
                <a:solidFill>
                  <a:schemeClr val="tx1"/>
                </a:solidFill>
              </a:endParaRPr>
            </a:p>
          </p:txBody>
        </p:sp>
        <p:sp>
          <p:nvSpPr>
            <p:cNvPr id="57" name="L-Shape 56"/>
            <p:cNvSpPr/>
            <p:nvPr/>
          </p:nvSpPr>
          <p:spPr bwMode="auto">
            <a:xfrm rot="18900000">
              <a:off x="3002165" y="3255044"/>
              <a:ext cx="251224" cy="137694"/>
            </a:xfrm>
            <a:prstGeom prst="corner">
              <a:avLst>
                <a:gd name="adj1" fmla="val 34322"/>
                <a:gd name="adj2" fmla="val 36116"/>
              </a:avLst>
            </a:prstGeom>
            <a:solidFill>
              <a:schemeClr val="tx1"/>
            </a:solidFill>
            <a:ln w="12700">
              <a:solidFill>
                <a:schemeClr val="tx1"/>
              </a:solidFill>
              <a:headEnd type="none" w="med" len="med"/>
              <a:tailEnd type="none" w="med" len="med"/>
            </a:ln>
            <a:effectLst>
              <a:outerShdw blurRad="50800" dist="38100" dir="5400000" algn="t"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txBody>
            <a:bodyPr lIns="91436" tIns="45718" rIns="91436" bIns="45718" anchor="ctr"/>
            <a:lstStyle/>
            <a:p>
              <a:pPr algn="ctr" defTabSz="914099" fontAlgn="auto">
                <a:spcBef>
                  <a:spcPts val="0"/>
                </a:spcBef>
                <a:spcAft>
                  <a:spcPts val="0"/>
                </a:spcAft>
                <a:defRPr/>
              </a:pPr>
              <a:endParaRPr lang="en-NZ" sz="2400" dirty="0">
                <a:solidFill>
                  <a:schemeClr val="tx1"/>
                </a:solidFill>
              </a:endParaRPr>
            </a:p>
          </p:txBody>
        </p:sp>
      </p:grpSp>
      <p:grpSp>
        <p:nvGrpSpPr>
          <p:cNvPr id="9" name="Group 58"/>
          <p:cNvGrpSpPr>
            <a:grpSpLocks/>
          </p:cNvGrpSpPr>
          <p:nvPr/>
        </p:nvGrpSpPr>
        <p:grpSpPr bwMode="auto">
          <a:xfrm>
            <a:off x="2895600" y="4343400"/>
            <a:ext cx="457200" cy="457200"/>
            <a:chOff x="2882155" y="3104453"/>
            <a:chExt cx="457200" cy="457200"/>
          </a:xfrm>
        </p:grpSpPr>
        <p:sp>
          <p:nvSpPr>
            <p:cNvPr id="60" name="Oval 59"/>
            <p:cNvSpPr/>
            <p:nvPr/>
          </p:nvSpPr>
          <p:spPr bwMode="auto">
            <a:xfrm>
              <a:off x="2882155" y="3104453"/>
              <a:ext cx="457200" cy="457200"/>
            </a:xfrm>
            <a:prstGeom prst="ellipse">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lIns="91436" tIns="45718" rIns="91436" bIns="45718" anchor="ctr"/>
            <a:lstStyle/>
            <a:p>
              <a:pPr algn="ctr" defTabSz="914099" fontAlgn="auto">
                <a:spcBef>
                  <a:spcPts val="0"/>
                </a:spcBef>
                <a:spcAft>
                  <a:spcPts val="0"/>
                </a:spcAft>
                <a:defRPr/>
              </a:pPr>
              <a:endParaRPr lang="en-NZ" sz="2400" dirty="0">
                <a:solidFill>
                  <a:schemeClr val="tx1"/>
                </a:solidFill>
              </a:endParaRPr>
            </a:p>
          </p:txBody>
        </p:sp>
        <p:sp>
          <p:nvSpPr>
            <p:cNvPr id="61" name="L-Shape 60"/>
            <p:cNvSpPr/>
            <p:nvPr/>
          </p:nvSpPr>
          <p:spPr bwMode="auto">
            <a:xfrm rot="18900000">
              <a:off x="3002165" y="3255044"/>
              <a:ext cx="251224" cy="137694"/>
            </a:xfrm>
            <a:prstGeom prst="corner">
              <a:avLst>
                <a:gd name="adj1" fmla="val 34322"/>
                <a:gd name="adj2" fmla="val 36116"/>
              </a:avLst>
            </a:prstGeom>
            <a:solidFill>
              <a:schemeClr val="tx1"/>
            </a:solidFill>
            <a:ln w="12700">
              <a:solidFill>
                <a:schemeClr val="tx1"/>
              </a:solidFill>
              <a:headEnd type="none" w="med" len="med"/>
              <a:tailEnd type="none" w="med" len="med"/>
            </a:ln>
            <a:effectLst>
              <a:outerShdw blurRad="50800" dist="38100" dir="5400000" algn="t"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txBody>
            <a:bodyPr lIns="91436" tIns="45718" rIns="91436" bIns="45718" anchor="ctr"/>
            <a:lstStyle/>
            <a:p>
              <a:pPr algn="ctr" defTabSz="914099" fontAlgn="auto">
                <a:spcBef>
                  <a:spcPts val="0"/>
                </a:spcBef>
                <a:spcAft>
                  <a:spcPts val="0"/>
                </a:spcAft>
                <a:defRPr/>
              </a:pPr>
              <a:endParaRPr lang="en-NZ" sz="2400" dirty="0">
                <a:solidFill>
                  <a:schemeClr val="tx1"/>
                </a:solidFill>
              </a:endParaRPr>
            </a:p>
          </p:txBody>
        </p:sp>
      </p:grpSp>
      <p:grpSp>
        <p:nvGrpSpPr>
          <p:cNvPr id="10" name="Group 61"/>
          <p:cNvGrpSpPr>
            <a:grpSpLocks/>
          </p:cNvGrpSpPr>
          <p:nvPr/>
        </p:nvGrpSpPr>
        <p:grpSpPr bwMode="auto">
          <a:xfrm>
            <a:off x="2895600" y="5257800"/>
            <a:ext cx="457200" cy="457200"/>
            <a:chOff x="2882155" y="3104453"/>
            <a:chExt cx="457200" cy="457200"/>
          </a:xfrm>
        </p:grpSpPr>
        <p:sp>
          <p:nvSpPr>
            <p:cNvPr id="63" name="Oval 62"/>
            <p:cNvSpPr/>
            <p:nvPr/>
          </p:nvSpPr>
          <p:spPr bwMode="auto">
            <a:xfrm>
              <a:off x="2882155" y="3104453"/>
              <a:ext cx="457200" cy="457200"/>
            </a:xfrm>
            <a:prstGeom prst="ellipse">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lIns="91436" tIns="45718" rIns="91436" bIns="45718" anchor="ctr"/>
            <a:lstStyle/>
            <a:p>
              <a:pPr algn="ctr" defTabSz="914099" fontAlgn="auto">
                <a:spcBef>
                  <a:spcPts val="0"/>
                </a:spcBef>
                <a:spcAft>
                  <a:spcPts val="0"/>
                </a:spcAft>
                <a:defRPr/>
              </a:pPr>
              <a:endParaRPr lang="en-NZ" sz="2400" dirty="0">
                <a:solidFill>
                  <a:schemeClr val="tx1"/>
                </a:solidFill>
              </a:endParaRPr>
            </a:p>
          </p:txBody>
        </p:sp>
        <p:sp>
          <p:nvSpPr>
            <p:cNvPr id="64" name="L-Shape 63"/>
            <p:cNvSpPr/>
            <p:nvPr/>
          </p:nvSpPr>
          <p:spPr bwMode="auto">
            <a:xfrm rot="18900000">
              <a:off x="3002165" y="3255044"/>
              <a:ext cx="251224" cy="137694"/>
            </a:xfrm>
            <a:prstGeom prst="corner">
              <a:avLst>
                <a:gd name="adj1" fmla="val 34322"/>
                <a:gd name="adj2" fmla="val 36116"/>
              </a:avLst>
            </a:prstGeom>
            <a:solidFill>
              <a:schemeClr val="tx1"/>
            </a:solidFill>
            <a:ln w="12700">
              <a:solidFill>
                <a:schemeClr val="tx1"/>
              </a:solidFill>
              <a:headEnd type="none" w="med" len="med"/>
              <a:tailEnd type="none" w="med" len="med"/>
            </a:ln>
            <a:effectLst>
              <a:outerShdw blurRad="50800" dist="38100" dir="5400000" algn="t"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txBody>
            <a:bodyPr lIns="91436" tIns="45718" rIns="91436" bIns="45718" anchor="ctr"/>
            <a:lstStyle/>
            <a:p>
              <a:pPr algn="ctr" defTabSz="914099" fontAlgn="auto">
                <a:spcBef>
                  <a:spcPts val="0"/>
                </a:spcBef>
                <a:spcAft>
                  <a:spcPts val="0"/>
                </a:spcAft>
                <a:defRPr/>
              </a:pPr>
              <a:endParaRPr lang="en-NZ" sz="2400" dirty="0">
                <a:solidFill>
                  <a:schemeClr val="tx1"/>
                </a:solidFill>
              </a:endParaRPr>
            </a:p>
          </p:txBody>
        </p:sp>
      </p:grpSp>
      <p:grpSp>
        <p:nvGrpSpPr>
          <p:cNvPr id="11" name="Group 64"/>
          <p:cNvGrpSpPr>
            <a:grpSpLocks/>
          </p:cNvGrpSpPr>
          <p:nvPr/>
        </p:nvGrpSpPr>
        <p:grpSpPr bwMode="auto">
          <a:xfrm>
            <a:off x="5105400" y="2514600"/>
            <a:ext cx="457200" cy="457200"/>
            <a:chOff x="2882155" y="3104453"/>
            <a:chExt cx="457200" cy="457200"/>
          </a:xfrm>
        </p:grpSpPr>
        <p:sp>
          <p:nvSpPr>
            <p:cNvPr id="100" name="Oval 99"/>
            <p:cNvSpPr/>
            <p:nvPr/>
          </p:nvSpPr>
          <p:spPr bwMode="auto">
            <a:xfrm>
              <a:off x="2882155" y="3104453"/>
              <a:ext cx="457200" cy="457200"/>
            </a:xfrm>
            <a:prstGeom prst="ellipse">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lIns="91436" tIns="45718" rIns="91436" bIns="45718" anchor="ctr"/>
            <a:lstStyle/>
            <a:p>
              <a:pPr algn="ctr" defTabSz="914099" fontAlgn="auto">
                <a:spcBef>
                  <a:spcPts val="0"/>
                </a:spcBef>
                <a:spcAft>
                  <a:spcPts val="0"/>
                </a:spcAft>
                <a:defRPr/>
              </a:pPr>
              <a:endParaRPr lang="en-NZ" sz="2400" dirty="0">
                <a:solidFill>
                  <a:schemeClr val="tx1"/>
                </a:solidFill>
              </a:endParaRPr>
            </a:p>
          </p:txBody>
        </p:sp>
        <p:sp>
          <p:nvSpPr>
            <p:cNvPr id="101" name="L-Shape 100"/>
            <p:cNvSpPr/>
            <p:nvPr/>
          </p:nvSpPr>
          <p:spPr bwMode="auto">
            <a:xfrm rot="18900000">
              <a:off x="3002165" y="3255044"/>
              <a:ext cx="251224" cy="137694"/>
            </a:xfrm>
            <a:prstGeom prst="corner">
              <a:avLst>
                <a:gd name="adj1" fmla="val 34322"/>
                <a:gd name="adj2" fmla="val 36116"/>
              </a:avLst>
            </a:prstGeom>
            <a:solidFill>
              <a:schemeClr val="tx1"/>
            </a:solidFill>
            <a:ln w="12700">
              <a:solidFill>
                <a:schemeClr val="tx1"/>
              </a:solidFill>
              <a:headEnd type="none" w="med" len="med"/>
              <a:tailEnd type="none" w="med" len="med"/>
            </a:ln>
            <a:effectLst>
              <a:outerShdw blurRad="50800" dist="38100" dir="5400000" algn="t"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txBody>
            <a:bodyPr lIns="91436" tIns="45718" rIns="91436" bIns="45718" anchor="ctr"/>
            <a:lstStyle/>
            <a:p>
              <a:pPr algn="ctr" defTabSz="914099" fontAlgn="auto">
                <a:spcBef>
                  <a:spcPts val="0"/>
                </a:spcBef>
                <a:spcAft>
                  <a:spcPts val="0"/>
                </a:spcAft>
                <a:defRPr/>
              </a:pPr>
              <a:endParaRPr lang="en-NZ" sz="2400" dirty="0">
                <a:solidFill>
                  <a:schemeClr val="tx1"/>
                </a:solidFill>
              </a:endParaRPr>
            </a:p>
          </p:txBody>
        </p:sp>
      </p:grpSp>
      <p:grpSp>
        <p:nvGrpSpPr>
          <p:cNvPr id="12" name="Group 101"/>
          <p:cNvGrpSpPr>
            <a:grpSpLocks/>
          </p:cNvGrpSpPr>
          <p:nvPr/>
        </p:nvGrpSpPr>
        <p:grpSpPr bwMode="auto">
          <a:xfrm>
            <a:off x="5105400" y="3333750"/>
            <a:ext cx="457200" cy="457200"/>
            <a:chOff x="2882155" y="3104453"/>
            <a:chExt cx="457200" cy="457200"/>
          </a:xfrm>
        </p:grpSpPr>
        <p:sp>
          <p:nvSpPr>
            <p:cNvPr id="109" name="Oval 108"/>
            <p:cNvSpPr/>
            <p:nvPr/>
          </p:nvSpPr>
          <p:spPr bwMode="auto">
            <a:xfrm>
              <a:off x="2882155" y="3104453"/>
              <a:ext cx="457200" cy="457200"/>
            </a:xfrm>
            <a:prstGeom prst="ellipse">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lIns="91436" tIns="45718" rIns="91436" bIns="45718" anchor="ctr"/>
            <a:lstStyle/>
            <a:p>
              <a:pPr algn="ctr" defTabSz="914099" fontAlgn="auto">
                <a:spcBef>
                  <a:spcPts val="0"/>
                </a:spcBef>
                <a:spcAft>
                  <a:spcPts val="0"/>
                </a:spcAft>
                <a:defRPr/>
              </a:pPr>
              <a:endParaRPr lang="en-NZ" sz="2400" dirty="0">
                <a:solidFill>
                  <a:schemeClr val="tx1"/>
                </a:solidFill>
              </a:endParaRPr>
            </a:p>
          </p:txBody>
        </p:sp>
        <p:sp>
          <p:nvSpPr>
            <p:cNvPr id="110" name="L-Shape 109"/>
            <p:cNvSpPr/>
            <p:nvPr/>
          </p:nvSpPr>
          <p:spPr bwMode="auto">
            <a:xfrm rot="18900000">
              <a:off x="3002165" y="3255044"/>
              <a:ext cx="251224" cy="137694"/>
            </a:xfrm>
            <a:prstGeom prst="corner">
              <a:avLst>
                <a:gd name="adj1" fmla="val 34322"/>
                <a:gd name="adj2" fmla="val 36116"/>
              </a:avLst>
            </a:prstGeom>
            <a:solidFill>
              <a:schemeClr val="tx1"/>
            </a:solidFill>
            <a:ln w="12700">
              <a:solidFill>
                <a:schemeClr val="tx1"/>
              </a:solidFill>
              <a:headEnd type="none" w="med" len="med"/>
              <a:tailEnd type="none" w="med" len="med"/>
            </a:ln>
            <a:effectLst>
              <a:outerShdw blurRad="50800" dist="38100" dir="5400000" algn="t"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txBody>
            <a:bodyPr lIns="91436" tIns="45718" rIns="91436" bIns="45718" anchor="ctr"/>
            <a:lstStyle/>
            <a:p>
              <a:pPr algn="ctr" defTabSz="914099" fontAlgn="auto">
                <a:spcBef>
                  <a:spcPts val="0"/>
                </a:spcBef>
                <a:spcAft>
                  <a:spcPts val="0"/>
                </a:spcAft>
                <a:defRPr/>
              </a:pPr>
              <a:endParaRPr lang="en-NZ" sz="2400" dirty="0">
                <a:solidFill>
                  <a:schemeClr val="tx1"/>
                </a:solidFill>
              </a:endParaRPr>
            </a:p>
          </p:txBody>
        </p:sp>
      </p:grpSp>
      <p:grpSp>
        <p:nvGrpSpPr>
          <p:cNvPr id="13" name="Group 110"/>
          <p:cNvGrpSpPr>
            <a:grpSpLocks/>
          </p:cNvGrpSpPr>
          <p:nvPr/>
        </p:nvGrpSpPr>
        <p:grpSpPr bwMode="auto">
          <a:xfrm>
            <a:off x="5105400" y="4343400"/>
            <a:ext cx="457200" cy="457200"/>
            <a:chOff x="2882155" y="3104453"/>
            <a:chExt cx="457200" cy="457200"/>
          </a:xfrm>
        </p:grpSpPr>
        <p:sp>
          <p:nvSpPr>
            <p:cNvPr id="112" name="Oval 111"/>
            <p:cNvSpPr/>
            <p:nvPr/>
          </p:nvSpPr>
          <p:spPr bwMode="auto">
            <a:xfrm>
              <a:off x="2882155" y="3104453"/>
              <a:ext cx="457200" cy="457200"/>
            </a:xfrm>
            <a:prstGeom prst="ellipse">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lIns="91436" tIns="45718" rIns="91436" bIns="45718" anchor="ctr"/>
            <a:lstStyle/>
            <a:p>
              <a:pPr algn="ctr" defTabSz="914099" fontAlgn="auto">
                <a:spcBef>
                  <a:spcPts val="0"/>
                </a:spcBef>
                <a:spcAft>
                  <a:spcPts val="0"/>
                </a:spcAft>
                <a:defRPr/>
              </a:pPr>
              <a:endParaRPr lang="en-NZ" sz="2400" dirty="0">
                <a:solidFill>
                  <a:schemeClr val="tx1"/>
                </a:solidFill>
              </a:endParaRPr>
            </a:p>
          </p:txBody>
        </p:sp>
        <p:sp>
          <p:nvSpPr>
            <p:cNvPr id="113" name="L-Shape 112"/>
            <p:cNvSpPr/>
            <p:nvPr/>
          </p:nvSpPr>
          <p:spPr bwMode="auto">
            <a:xfrm rot="18900000">
              <a:off x="3002165" y="3255044"/>
              <a:ext cx="251224" cy="137694"/>
            </a:xfrm>
            <a:prstGeom prst="corner">
              <a:avLst>
                <a:gd name="adj1" fmla="val 34322"/>
                <a:gd name="adj2" fmla="val 36116"/>
              </a:avLst>
            </a:prstGeom>
            <a:solidFill>
              <a:schemeClr val="tx1"/>
            </a:solidFill>
            <a:ln w="12700">
              <a:solidFill>
                <a:schemeClr val="tx1"/>
              </a:solidFill>
              <a:headEnd type="none" w="med" len="med"/>
              <a:tailEnd type="none" w="med" len="med"/>
            </a:ln>
            <a:effectLst>
              <a:outerShdw blurRad="50800" dist="38100" dir="5400000" algn="t"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txBody>
            <a:bodyPr lIns="91436" tIns="45718" rIns="91436" bIns="45718" anchor="ctr"/>
            <a:lstStyle/>
            <a:p>
              <a:pPr algn="ctr" defTabSz="914099" fontAlgn="auto">
                <a:spcBef>
                  <a:spcPts val="0"/>
                </a:spcBef>
                <a:spcAft>
                  <a:spcPts val="0"/>
                </a:spcAft>
                <a:defRPr/>
              </a:pPr>
              <a:endParaRPr lang="en-NZ" sz="2400" dirty="0">
                <a:solidFill>
                  <a:schemeClr val="tx1"/>
                </a:solidFill>
              </a:endParaRPr>
            </a:p>
          </p:txBody>
        </p:sp>
      </p:grpSp>
      <p:grpSp>
        <p:nvGrpSpPr>
          <p:cNvPr id="14" name="Group 113"/>
          <p:cNvGrpSpPr>
            <a:grpSpLocks/>
          </p:cNvGrpSpPr>
          <p:nvPr/>
        </p:nvGrpSpPr>
        <p:grpSpPr bwMode="auto">
          <a:xfrm>
            <a:off x="7162800" y="4343400"/>
            <a:ext cx="457200" cy="457200"/>
            <a:chOff x="2882155" y="3104453"/>
            <a:chExt cx="457200" cy="457200"/>
          </a:xfrm>
        </p:grpSpPr>
        <p:sp>
          <p:nvSpPr>
            <p:cNvPr id="115" name="Oval 114"/>
            <p:cNvSpPr/>
            <p:nvPr/>
          </p:nvSpPr>
          <p:spPr bwMode="auto">
            <a:xfrm>
              <a:off x="2882155" y="3104453"/>
              <a:ext cx="457200" cy="457200"/>
            </a:xfrm>
            <a:prstGeom prst="ellipse">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lIns="91436" tIns="45718" rIns="91436" bIns="45718" anchor="ctr"/>
            <a:lstStyle/>
            <a:p>
              <a:pPr algn="ctr" defTabSz="914099" fontAlgn="auto">
                <a:spcBef>
                  <a:spcPts val="0"/>
                </a:spcBef>
                <a:spcAft>
                  <a:spcPts val="0"/>
                </a:spcAft>
                <a:defRPr/>
              </a:pPr>
              <a:endParaRPr lang="en-NZ" sz="2400" dirty="0">
                <a:solidFill>
                  <a:schemeClr val="tx1"/>
                </a:solidFill>
              </a:endParaRPr>
            </a:p>
          </p:txBody>
        </p:sp>
        <p:sp>
          <p:nvSpPr>
            <p:cNvPr id="116" name="L-Shape 115"/>
            <p:cNvSpPr/>
            <p:nvPr/>
          </p:nvSpPr>
          <p:spPr bwMode="auto">
            <a:xfrm rot="18900000">
              <a:off x="3002165" y="3255044"/>
              <a:ext cx="251224" cy="137694"/>
            </a:xfrm>
            <a:prstGeom prst="corner">
              <a:avLst>
                <a:gd name="adj1" fmla="val 34322"/>
                <a:gd name="adj2" fmla="val 36116"/>
              </a:avLst>
            </a:prstGeom>
            <a:solidFill>
              <a:schemeClr val="tx1"/>
            </a:solidFill>
            <a:ln w="12700">
              <a:solidFill>
                <a:schemeClr val="tx1"/>
              </a:solidFill>
              <a:headEnd type="none" w="med" len="med"/>
              <a:tailEnd type="none" w="med" len="med"/>
            </a:ln>
            <a:effectLst>
              <a:outerShdw blurRad="50800" dist="38100" dir="5400000" algn="t"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txBody>
            <a:bodyPr lIns="91436" tIns="45718" rIns="91436" bIns="45718" anchor="ctr"/>
            <a:lstStyle/>
            <a:p>
              <a:pPr algn="ctr" defTabSz="914099" fontAlgn="auto">
                <a:spcBef>
                  <a:spcPts val="0"/>
                </a:spcBef>
                <a:spcAft>
                  <a:spcPts val="0"/>
                </a:spcAft>
                <a:defRPr/>
              </a:pPr>
              <a:endParaRPr lang="en-NZ" sz="2400" dirty="0">
                <a:solidFill>
                  <a:schemeClr val="tx1"/>
                </a:solidFill>
              </a:endParaRPr>
            </a:p>
          </p:txBody>
        </p:sp>
      </p:grpSp>
      <p:grpSp>
        <p:nvGrpSpPr>
          <p:cNvPr id="15" name="Group 119"/>
          <p:cNvGrpSpPr>
            <a:grpSpLocks/>
          </p:cNvGrpSpPr>
          <p:nvPr/>
        </p:nvGrpSpPr>
        <p:grpSpPr bwMode="auto">
          <a:xfrm>
            <a:off x="7162800" y="6069013"/>
            <a:ext cx="1047750" cy="560387"/>
            <a:chOff x="2913888" y="4828032"/>
            <a:chExt cx="1200912" cy="642221"/>
          </a:xfrm>
        </p:grpSpPr>
        <p:pic>
          <p:nvPicPr>
            <p:cNvPr id="43071" name="Picture 3" descr="C:\Documents and Settings\michelleo\Desktop\MS Icons from DVD\developer Tools toolbox.png"/>
            <p:cNvPicPr>
              <a:picLocks noChangeAspect="1" noChangeArrowheads="1"/>
            </p:cNvPicPr>
            <p:nvPr/>
          </p:nvPicPr>
          <p:blipFill>
            <a:blip r:embed="rId3">
              <a:extLst>
                <a:ext uri="28A0092B-C50C-407e-A947-70E740481C1C">
                  <a14:useLocalDpi xmlns="" xmlns:a14="http://schemas.microsoft.com/office/drawing/2007/7/7/main" val="0"/>
                </a:ext>
              </a:extLst>
            </a:blip>
            <a:srcRect/>
            <a:stretch>
              <a:fillRect/>
            </a:stretch>
          </p:blipFill>
          <p:spPr bwMode="auto">
            <a:xfrm>
              <a:off x="2913888" y="4828032"/>
              <a:ext cx="426719" cy="642221"/>
            </a:xfrm>
            <a:prstGeom prst="rect">
              <a:avLst/>
            </a:prstGeom>
            <a:extLst>
              <a:ext uri="{909E8E84-426E-40dd-AFC4-6F175D3DCCD1}">
                <a14:hiddenFill xmlns="" xmlns:a14="http://schemas.microsoft.com/office/drawing/2007/7/7/main">
                  <a:solidFill>
                    <a:srgbClr xmlns:mc="http://schemas.openxmlformats.org/markup-compatibility/2006" val="FFFFFF" mc:Ignorable=""/>
                  </a:solidFill>
                </a14:hiddenFill>
              </a:ext>
              <a:ext uri="{91240B29-F687-4f45-9708-019B960494DF}">
                <a14:hiddenLine xmlns="" xmlns:a14="http://schemas.microsoft.com/office/drawing/2007/7/7/main" w="9525">
                  <a:solidFill>
                    <a:srgbClr xmlns:mc="http://schemas.openxmlformats.org/markup-compatibility/2006" val="000000" mc:Ignorable=""/>
                  </a:solidFill>
                  <a:miter lim="800000"/>
                  <a:headEnd/>
                  <a:tailEnd/>
                </a14:hiddenLine>
              </a:ext>
              <a:ext uri="{53640926-AAD7-44d8-BBD7-CCE9431645EC}">
                <a14:shadowObscured xmlns="" xmlns:a14="http://schemas.microsoft.com/office/drawing/2007/7/7/main" val="1"/>
              </a:ext>
            </a:extLst>
          </p:spPr>
        </p:pic>
        <p:sp>
          <p:nvSpPr>
            <p:cNvPr id="43072" name="TextBox 121"/>
            <p:cNvSpPr txBox="1">
              <a:spLocks noChangeArrowheads="1"/>
            </p:cNvSpPr>
            <p:nvPr/>
          </p:nvSpPr>
          <p:spPr bwMode="auto">
            <a:xfrm>
              <a:off x="3429000" y="5089253"/>
              <a:ext cx="685800" cy="215444"/>
            </a:xfrm>
            <a:prstGeom prst="rect">
              <a:avLst/>
            </a:prstGeom>
            <a:extLst>
              <a:ext uri="{909E8E84-426E-40dd-AFC4-6F175D3DCCD1}">
                <a14:hiddenFill xmlns="" xmlns:a14="http://schemas.microsoft.com/office/drawing/2007/7/7/main">
                  <a:solidFill>
                    <a:srgbClr xmlns:mc="http://schemas.openxmlformats.org/markup-compatibility/2006" val="FFFFFF" mc:Ignorable=""/>
                  </a:solidFill>
                </a14:hiddenFill>
              </a:ext>
              <a:ext uri="{91240B29-F687-4f45-9708-019B960494DF}">
                <a14:hiddenLine xmlns="" xmlns:a14="http://schemas.microsoft.com/office/drawing/2007/7/7/main" w="9525">
                  <a:solidFill>
                    <a:srgbClr xmlns:mc="http://schemas.openxmlformats.org/markup-compatibility/2006" val="000000" mc:Ignorable=""/>
                  </a:solidFill>
                  <a:miter lim="800000"/>
                  <a:headEnd/>
                  <a:tailEnd/>
                </a14:hiddenLine>
              </a:ext>
              <a:ext uri="{53640926-AAD7-44d8-BBD7-CCE9431645EC}">
                <a14:shadowObscured xmlns="" xmlns:a14="http://schemas.microsoft.com/office/drawing/2007/7/7/main" val="1"/>
              </a:ext>
            </a:extLst>
          </p:spPr>
          <p:txBody>
            <a:bodyPr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defTabSz="912813"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912813"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912813"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912813"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NZ" sz="1400">
                  <a:solidFill>
                    <a:schemeClr val="bg1"/>
                  </a:solidFill>
                  <a:latin typeface="Segoe UI" pitchFamily="34" charset="0"/>
                </a:rPr>
                <a:t>In code</a:t>
              </a:r>
            </a:p>
          </p:txBody>
        </p:sp>
      </p:grpSp>
      <p:grpSp>
        <p:nvGrpSpPr>
          <p:cNvPr id="16" name="Group 122"/>
          <p:cNvGrpSpPr>
            <a:grpSpLocks/>
          </p:cNvGrpSpPr>
          <p:nvPr/>
        </p:nvGrpSpPr>
        <p:grpSpPr bwMode="auto">
          <a:xfrm>
            <a:off x="7162800" y="5230813"/>
            <a:ext cx="1047750" cy="560387"/>
            <a:chOff x="2913888" y="4828032"/>
            <a:chExt cx="1200912" cy="642221"/>
          </a:xfrm>
        </p:grpSpPr>
        <p:pic>
          <p:nvPicPr>
            <p:cNvPr id="43069" name="Picture 3" descr="C:\Documents and Settings\michelleo\Desktop\MS Icons from DVD\developer Tools toolbox.png"/>
            <p:cNvPicPr>
              <a:picLocks noChangeAspect="1" noChangeArrowheads="1"/>
            </p:cNvPicPr>
            <p:nvPr/>
          </p:nvPicPr>
          <p:blipFill>
            <a:blip r:embed="rId3">
              <a:extLst>
                <a:ext uri="28A0092B-C50C-407e-A947-70E740481C1C">
                  <a14:useLocalDpi xmlns="" xmlns:a14="http://schemas.microsoft.com/office/drawing/2007/7/7/main" val="0"/>
                </a:ext>
              </a:extLst>
            </a:blip>
            <a:srcRect/>
            <a:stretch>
              <a:fillRect/>
            </a:stretch>
          </p:blipFill>
          <p:spPr bwMode="auto">
            <a:xfrm>
              <a:off x="2913888" y="4828032"/>
              <a:ext cx="426719" cy="642221"/>
            </a:xfrm>
            <a:prstGeom prst="rect">
              <a:avLst/>
            </a:prstGeom>
            <a:extLst>
              <a:ext uri="{909E8E84-426E-40dd-AFC4-6F175D3DCCD1}">
                <a14:hiddenFill xmlns="" xmlns:a14="http://schemas.microsoft.com/office/drawing/2007/7/7/main">
                  <a:solidFill>
                    <a:srgbClr xmlns:mc="http://schemas.openxmlformats.org/markup-compatibility/2006" val="FFFFFF" mc:Ignorable=""/>
                  </a:solidFill>
                </a14:hiddenFill>
              </a:ext>
              <a:ext uri="{91240B29-F687-4f45-9708-019B960494DF}">
                <a14:hiddenLine xmlns="" xmlns:a14="http://schemas.microsoft.com/office/drawing/2007/7/7/main" w="9525">
                  <a:solidFill>
                    <a:srgbClr xmlns:mc="http://schemas.openxmlformats.org/markup-compatibility/2006" val="000000" mc:Ignorable=""/>
                  </a:solidFill>
                  <a:miter lim="800000"/>
                  <a:headEnd/>
                  <a:tailEnd/>
                </a14:hiddenLine>
              </a:ext>
              <a:ext uri="{53640926-AAD7-44d8-BBD7-CCE9431645EC}">
                <a14:shadowObscured xmlns="" xmlns:a14="http://schemas.microsoft.com/office/drawing/2007/7/7/main" val="1"/>
              </a:ext>
            </a:extLst>
          </p:spPr>
        </p:pic>
        <p:sp>
          <p:nvSpPr>
            <p:cNvPr id="43070" name="TextBox 124"/>
            <p:cNvSpPr txBox="1">
              <a:spLocks noChangeArrowheads="1"/>
            </p:cNvSpPr>
            <p:nvPr/>
          </p:nvSpPr>
          <p:spPr bwMode="auto">
            <a:xfrm>
              <a:off x="3429000" y="5089253"/>
              <a:ext cx="685800" cy="215444"/>
            </a:xfrm>
            <a:prstGeom prst="rect">
              <a:avLst/>
            </a:prstGeom>
            <a:extLst>
              <a:ext uri="{909E8E84-426E-40dd-AFC4-6F175D3DCCD1}">
                <a14:hiddenFill xmlns="" xmlns:a14="http://schemas.microsoft.com/office/drawing/2007/7/7/main">
                  <a:solidFill>
                    <a:srgbClr xmlns:mc="http://schemas.openxmlformats.org/markup-compatibility/2006" val="FFFFFF" mc:Ignorable=""/>
                  </a:solidFill>
                </a14:hiddenFill>
              </a:ext>
              <a:ext uri="{91240B29-F687-4f45-9708-019B960494DF}">
                <a14:hiddenLine xmlns="" xmlns:a14="http://schemas.microsoft.com/office/drawing/2007/7/7/main" w="9525">
                  <a:solidFill>
                    <a:srgbClr xmlns:mc="http://schemas.openxmlformats.org/markup-compatibility/2006" val="000000" mc:Ignorable=""/>
                  </a:solidFill>
                  <a:miter lim="800000"/>
                  <a:headEnd/>
                  <a:tailEnd/>
                </a14:hiddenLine>
              </a:ext>
              <a:ext uri="{53640926-AAD7-44d8-BBD7-CCE9431645EC}">
                <a14:shadowObscured xmlns="" xmlns:a14="http://schemas.microsoft.com/office/drawing/2007/7/7/main" val="1"/>
              </a:ext>
            </a:extLst>
          </p:spPr>
          <p:txBody>
            <a:bodyPr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defTabSz="912813"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912813"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912813"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912813"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NZ" sz="1400">
                  <a:solidFill>
                    <a:schemeClr val="bg1"/>
                  </a:solidFill>
                  <a:latin typeface="Segoe UI" pitchFamily="34" charset="0"/>
                </a:rPr>
                <a:t>In code</a:t>
              </a:r>
            </a:p>
          </p:txBody>
        </p:sp>
      </p:grpSp>
      <p:grpSp>
        <p:nvGrpSpPr>
          <p:cNvPr id="17" name="Group 125"/>
          <p:cNvGrpSpPr>
            <a:grpSpLocks/>
          </p:cNvGrpSpPr>
          <p:nvPr/>
        </p:nvGrpSpPr>
        <p:grpSpPr bwMode="auto">
          <a:xfrm>
            <a:off x="7162800" y="2487613"/>
            <a:ext cx="1047750" cy="560387"/>
            <a:chOff x="2913888" y="4828032"/>
            <a:chExt cx="1200912" cy="642221"/>
          </a:xfrm>
        </p:grpSpPr>
        <p:pic>
          <p:nvPicPr>
            <p:cNvPr id="43067" name="Picture 3" descr="C:\Documents and Settings\michelleo\Desktop\MS Icons from DVD\developer Tools toolbox.png"/>
            <p:cNvPicPr>
              <a:picLocks noChangeAspect="1" noChangeArrowheads="1"/>
            </p:cNvPicPr>
            <p:nvPr/>
          </p:nvPicPr>
          <p:blipFill>
            <a:blip r:embed="rId3">
              <a:extLst>
                <a:ext uri="28A0092B-C50C-407e-A947-70E740481C1C">
                  <a14:useLocalDpi xmlns="" xmlns:a14="http://schemas.microsoft.com/office/drawing/2007/7/7/main" val="0"/>
                </a:ext>
              </a:extLst>
            </a:blip>
            <a:srcRect/>
            <a:stretch>
              <a:fillRect/>
            </a:stretch>
          </p:blipFill>
          <p:spPr bwMode="auto">
            <a:xfrm>
              <a:off x="2913888" y="4828032"/>
              <a:ext cx="426719" cy="642221"/>
            </a:xfrm>
            <a:prstGeom prst="rect">
              <a:avLst/>
            </a:prstGeom>
            <a:extLst>
              <a:ext uri="{909E8E84-426E-40dd-AFC4-6F175D3DCCD1}">
                <a14:hiddenFill xmlns="" xmlns:a14="http://schemas.microsoft.com/office/drawing/2007/7/7/main">
                  <a:solidFill>
                    <a:srgbClr xmlns:mc="http://schemas.openxmlformats.org/markup-compatibility/2006" val="FFFFFF" mc:Ignorable=""/>
                  </a:solidFill>
                </a14:hiddenFill>
              </a:ext>
              <a:ext uri="{91240B29-F687-4f45-9708-019B960494DF}">
                <a14:hiddenLine xmlns="" xmlns:a14="http://schemas.microsoft.com/office/drawing/2007/7/7/main" w="9525">
                  <a:solidFill>
                    <a:srgbClr xmlns:mc="http://schemas.openxmlformats.org/markup-compatibility/2006" val="000000" mc:Ignorable=""/>
                  </a:solidFill>
                  <a:miter lim="800000"/>
                  <a:headEnd/>
                  <a:tailEnd/>
                </a14:hiddenLine>
              </a:ext>
              <a:ext uri="{53640926-AAD7-44d8-BBD7-CCE9431645EC}">
                <a14:shadowObscured xmlns="" xmlns:a14="http://schemas.microsoft.com/office/drawing/2007/7/7/main" val="1"/>
              </a:ext>
            </a:extLst>
          </p:spPr>
        </p:pic>
        <p:sp>
          <p:nvSpPr>
            <p:cNvPr id="43068" name="TextBox 127"/>
            <p:cNvSpPr txBox="1">
              <a:spLocks noChangeArrowheads="1"/>
            </p:cNvSpPr>
            <p:nvPr/>
          </p:nvSpPr>
          <p:spPr bwMode="auto">
            <a:xfrm>
              <a:off x="3429000" y="5089253"/>
              <a:ext cx="685800" cy="215444"/>
            </a:xfrm>
            <a:prstGeom prst="rect">
              <a:avLst/>
            </a:prstGeom>
            <a:extLst>
              <a:ext uri="{909E8E84-426E-40dd-AFC4-6F175D3DCCD1}">
                <a14:hiddenFill xmlns="" xmlns:a14="http://schemas.microsoft.com/office/drawing/2007/7/7/main">
                  <a:solidFill>
                    <a:srgbClr xmlns:mc="http://schemas.openxmlformats.org/markup-compatibility/2006" val="FFFFFF" mc:Ignorable=""/>
                  </a:solidFill>
                </a14:hiddenFill>
              </a:ext>
              <a:ext uri="{91240B29-F687-4f45-9708-019B960494DF}">
                <a14:hiddenLine xmlns="" xmlns:a14="http://schemas.microsoft.com/office/drawing/2007/7/7/main" w="9525">
                  <a:solidFill>
                    <a:srgbClr xmlns:mc="http://schemas.openxmlformats.org/markup-compatibility/2006" val="000000" mc:Ignorable=""/>
                  </a:solidFill>
                  <a:miter lim="800000"/>
                  <a:headEnd/>
                  <a:tailEnd/>
                </a14:hiddenLine>
              </a:ext>
              <a:ext uri="{53640926-AAD7-44d8-BBD7-CCE9431645EC}">
                <a14:shadowObscured xmlns="" xmlns:a14="http://schemas.microsoft.com/office/drawing/2007/7/7/main" val="1"/>
              </a:ext>
            </a:extLst>
          </p:spPr>
          <p:txBody>
            <a:bodyPr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defTabSz="912813"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912813"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912813"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912813"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NZ" sz="1400">
                  <a:solidFill>
                    <a:schemeClr val="bg1"/>
                  </a:solidFill>
                  <a:latin typeface="Segoe UI" pitchFamily="34" charset="0"/>
                </a:rPr>
                <a:t>In code</a:t>
              </a:r>
            </a:p>
          </p:txBody>
        </p:sp>
      </p:grpSp>
      <p:grpSp>
        <p:nvGrpSpPr>
          <p:cNvPr id="18" name="Group 66"/>
          <p:cNvGrpSpPr>
            <a:grpSpLocks/>
          </p:cNvGrpSpPr>
          <p:nvPr/>
        </p:nvGrpSpPr>
        <p:grpSpPr bwMode="auto">
          <a:xfrm>
            <a:off x="7162800" y="3370263"/>
            <a:ext cx="1047750" cy="560387"/>
            <a:chOff x="2913888" y="4828032"/>
            <a:chExt cx="1200912" cy="642221"/>
          </a:xfrm>
        </p:grpSpPr>
        <p:pic>
          <p:nvPicPr>
            <p:cNvPr id="43065" name="Picture 3" descr="C:\Documents and Settings\michelleo\Desktop\MS Icons from DVD\developer Tools toolbox.png"/>
            <p:cNvPicPr>
              <a:picLocks noChangeAspect="1" noChangeArrowheads="1"/>
            </p:cNvPicPr>
            <p:nvPr/>
          </p:nvPicPr>
          <p:blipFill>
            <a:blip r:embed="rId3">
              <a:extLst>
                <a:ext uri="28A0092B-C50C-407e-A947-70E740481C1C">
                  <a14:useLocalDpi xmlns="" xmlns:a14="http://schemas.microsoft.com/office/drawing/2007/7/7/main" val="0"/>
                </a:ext>
              </a:extLst>
            </a:blip>
            <a:srcRect/>
            <a:stretch>
              <a:fillRect/>
            </a:stretch>
          </p:blipFill>
          <p:spPr bwMode="auto">
            <a:xfrm>
              <a:off x="2913888" y="4828032"/>
              <a:ext cx="426719" cy="642221"/>
            </a:xfrm>
            <a:prstGeom prst="rect">
              <a:avLst/>
            </a:prstGeom>
            <a:extLst>
              <a:ext uri="{909E8E84-426E-40dd-AFC4-6F175D3DCCD1}">
                <a14:hiddenFill xmlns="" xmlns:a14="http://schemas.microsoft.com/office/drawing/2007/7/7/main">
                  <a:solidFill>
                    <a:srgbClr xmlns:mc="http://schemas.openxmlformats.org/markup-compatibility/2006" val="FFFFFF" mc:Ignorable=""/>
                  </a:solidFill>
                </a14:hiddenFill>
              </a:ext>
              <a:ext uri="{91240B29-F687-4f45-9708-019B960494DF}">
                <a14:hiddenLine xmlns="" xmlns:a14="http://schemas.microsoft.com/office/drawing/2007/7/7/main" w="9525">
                  <a:solidFill>
                    <a:srgbClr xmlns:mc="http://schemas.openxmlformats.org/markup-compatibility/2006" val="000000" mc:Ignorable=""/>
                  </a:solidFill>
                  <a:miter lim="800000"/>
                  <a:headEnd/>
                  <a:tailEnd/>
                </a14:hiddenLine>
              </a:ext>
              <a:ext uri="{53640926-AAD7-44d8-BBD7-CCE9431645EC}">
                <a14:shadowObscured xmlns="" xmlns:a14="http://schemas.microsoft.com/office/drawing/2007/7/7/main" val="1"/>
              </a:ext>
            </a:extLst>
          </p:spPr>
        </p:pic>
        <p:sp>
          <p:nvSpPr>
            <p:cNvPr id="43066" name="TextBox 72"/>
            <p:cNvSpPr txBox="1">
              <a:spLocks noChangeArrowheads="1"/>
            </p:cNvSpPr>
            <p:nvPr/>
          </p:nvSpPr>
          <p:spPr bwMode="auto">
            <a:xfrm>
              <a:off x="3429000" y="5089253"/>
              <a:ext cx="685800" cy="215444"/>
            </a:xfrm>
            <a:prstGeom prst="rect">
              <a:avLst/>
            </a:prstGeom>
            <a:extLst>
              <a:ext uri="{909E8E84-426E-40dd-AFC4-6F175D3DCCD1}">
                <a14:hiddenFill xmlns="" xmlns:a14="http://schemas.microsoft.com/office/drawing/2007/7/7/main">
                  <a:solidFill>
                    <a:srgbClr xmlns:mc="http://schemas.openxmlformats.org/markup-compatibility/2006" val="FFFFFF" mc:Ignorable=""/>
                  </a:solidFill>
                </a14:hiddenFill>
              </a:ext>
              <a:ext uri="{91240B29-F687-4f45-9708-019B960494DF}">
                <a14:hiddenLine xmlns="" xmlns:a14="http://schemas.microsoft.com/office/drawing/2007/7/7/main" w="9525">
                  <a:solidFill>
                    <a:srgbClr xmlns:mc="http://schemas.openxmlformats.org/markup-compatibility/2006" val="000000" mc:Ignorable=""/>
                  </a:solidFill>
                  <a:miter lim="800000"/>
                  <a:headEnd/>
                  <a:tailEnd/>
                </a14:hiddenLine>
              </a:ext>
              <a:ext uri="{53640926-AAD7-44d8-BBD7-CCE9431645EC}">
                <a14:shadowObscured xmlns="" xmlns:a14="http://schemas.microsoft.com/office/drawing/2007/7/7/main" val="1"/>
              </a:ext>
            </a:extLst>
          </p:spPr>
          <p:txBody>
            <a:bodyPr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defTabSz="912813"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912813"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912813"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912813"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NZ" sz="1400">
                  <a:solidFill>
                    <a:schemeClr val="bg1"/>
                  </a:solidFill>
                  <a:latin typeface="Segoe UI" pitchFamily="34" charset="0"/>
                </a:rPr>
                <a:t>In code</a:t>
              </a:r>
            </a:p>
          </p:txBody>
        </p:sp>
      </p:grpSp>
      <p:grpSp>
        <p:nvGrpSpPr>
          <p:cNvPr id="19" name="Group 105"/>
          <p:cNvGrpSpPr>
            <a:grpSpLocks/>
          </p:cNvGrpSpPr>
          <p:nvPr/>
        </p:nvGrpSpPr>
        <p:grpSpPr bwMode="auto">
          <a:xfrm>
            <a:off x="3743325" y="1250950"/>
            <a:ext cx="585788" cy="349250"/>
            <a:chOff x="5562600" y="3733800"/>
            <a:chExt cx="585509" cy="425824"/>
          </a:xfrm>
        </p:grpSpPr>
        <p:sp>
          <p:nvSpPr>
            <p:cNvPr id="59" name="Rounded Rectangle 58"/>
            <p:cNvSpPr/>
            <p:nvPr/>
          </p:nvSpPr>
          <p:spPr bwMode="auto">
            <a:xfrm>
              <a:off x="5562600" y="3733800"/>
              <a:ext cx="585509" cy="425824"/>
            </a:xfrm>
            <a:prstGeom prst="roundRect">
              <a:avLst>
                <a:gd name="adj" fmla="val 13667"/>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lIns="91436" tIns="45718" rIns="91436" bIns="45718" anchor="ctr"/>
            <a:lstStyle/>
            <a:p>
              <a:pPr algn="ctr" defTabSz="914099" fontAlgn="auto">
                <a:spcBef>
                  <a:spcPts val="0"/>
                </a:spcBef>
                <a:spcAft>
                  <a:spcPts val="0"/>
                </a:spcAft>
                <a:defRPr/>
              </a:pPr>
              <a:endParaRPr lang="en-US" sz="2000" dirty="0">
                <a:gradFill>
                  <a:gsLst>
                    <a:gs pos="0">
                      <a:srgbClr val="FFFFFF"/>
                    </a:gs>
                    <a:gs pos="100000">
                      <a:srgbClr val="FFFFFF"/>
                    </a:gs>
                  </a:gsLst>
                  <a:lin ang="5400000" scaled="0"/>
                </a:gradFill>
                <a:effectLst>
                  <a:outerShdw blurRad="50800" dist="38100" dir="5400000" algn="ctr" rotWithShape="0">
                    <a:srgbClr val="000000">
                      <a:alpha val="47000"/>
                    </a:srgbClr>
                  </a:outerShdw>
                </a:effectLst>
              </a:endParaRPr>
            </a:p>
          </p:txBody>
        </p:sp>
        <p:pic>
          <p:nvPicPr>
            <p:cNvPr id="43064" name="Picture 10" descr="C:\Documents and Settings\michelleo\Desktop\XML Web Service.png"/>
            <p:cNvPicPr>
              <a:picLocks noChangeAspect="1" noChangeArrowheads="1"/>
            </p:cNvPicPr>
            <p:nvPr/>
          </p:nvPicPr>
          <p:blipFill>
            <a:blip r:embed="rId6">
              <a:extLst>
                <a:ext uri="28A0092B-C50C-407e-A947-70E740481C1C">
                  <a14:useLocalDpi xmlns="" xmlns:a14="http://schemas.microsoft.com/office/drawing/2007/7/7/main" val="0"/>
                </a:ext>
              </a:extLst>
            </a:blip>
            <a:srcRect/>
            <a:stretch>
              <a:fillRect/>
            </a:stretch>
          </p:blipFill>
          <p:spPr bwMode="auto">
            <a:xfrm>
              <a:off x="5722614" y="3786038"/>
              <a:ext cx="278528" cy="334234"/>
            </a:xfrm>
            <a:prstGeom prst="rect">
              <a:avLst/>
            </a:prstGeom>
            <a:extLst>
              <a:ext uri="{909E8E84-426E-40dd-AFC4-6F175D3DCCD1}">
                <a14:hiddenFill xmlns="" xmlns:a14="http://schemas.microsoft.com/office/drawing/2007/7/7/main">
                  <a:solidFill>
                    <a:srgbClr xmlns:mc="http://schemas.openxmlformats.org/markup-compatibility/2006" val="FFFFFF" mc:Ignorable=""/>
                  </a:solidFill>
                </a14:hiddenFill>
              </a:ext>
              <a:ext uri="{91240B29-F687-4f45-9708-019B960494DF}">
                <a14:hiddenLine xmlns="" xmlns:a14="http://schemas.microsoft.com/office/drawing/2007/7/7/main" w="9525">
                  <a:solidFill>
                    <a:srgbClr xmlns:mc="http://schemas.openxmlformats.org/markup-compatibility/2006" val="000000" mc:Ignorable=""/>
                  </a:solidFill>
                  <a:miter lim="800000"/>
                  <a:headEnd/>
                  <a:tailEnd/>
                </a14:hiddenLine>
              </a:ext>
            </a:extLst>
          </p:spPr>
        </p:pic>
      </p:grpSp>
      <p:sp>
        <p:nvSpPr>
          <p:cNvPr id="75" name="Rounded Rectangle 74"/>
          <p:cNvSpPr/>
          <p:nvPr/>
        </p:nvSpPr>
        <p:spPr>
          <a:xfrm>
            <a:off x="7463705" y="228600"/>
            <a:ext cx="1618603" cy="187700"/>
          </a:xfrm>
          <a:prstGeom prst="roundRect">
            <a:avLst/>
          </a:prstGeom>
          <a:gradFill flip="none" rotWithShape="1">
            <a:gsLst>
              <a:gs pos="0">
                <a:schemeClr val="bg1">
                  <a:alpha val="0"/>
                </a:schemeClr>
              </a:gs>
              <a:gs pos="80000">
                <a:schemeClr val="accent2"/>
              </a:gs>
              <a:gs pos="100000">
                <a:schemeClr val="bg1">
                  <a:alpha val="0"/>
                </a:schemeClr>
              </a:gs>
            </a:gsLst>
            <a:lin ang="10800000" scaled="1"/>
            <a:tileRect/>
          </a:gradFill>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76" name="Rounded Rectangle 4"/>
          <p:cNvSpPr/>
          <p:nvPr/>
        </p:nvSpPr>
        <p:spPr>
          <a:xfrm>
            <a:off x="7600718" y="237763"/>
            <a:ext cx="1348541" cy="16937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Presentation</a:t>
            </a:r>
          </a:p>
        </p:txBody>
      </p:sp>
      <p:sp>
        <p:nvSpPr>
          <p:cNvPr id="77" name="Rounded Rectangle 76"/>
          <p:cNvSpPr/>
          <p:nvPr/>
        </p:nvSpPr>
        <p:spPr>
          <a:xfrm>
            <a:off x="7459133" y="515676"/>
            <a:ext cx="1664326" cy="187774"/>
          </a:xfrm>
          <a:prstGeom prst="roundRect">
            <a:avLst/>
          </a:prstGeom>
          <a:gradFill flip="none" rotWithShape="1">
            <a:gsLst>
              <a:gs pos="0">
                <a:schemeClr val="bg1">
                  <a:alpha val="0"/>
                </a:schemeClr>
              </a:gs>
              <a:gs pos="80000">
                <a:schemeClr val="accent2">
                  <a:hueOff val="-864462"/>
                  <a:satOff val="-30984"/>
                  <a:lumOff val="65"/>
                  <a:alphaOff val="0"/>
                  <a:shade val="93000"/>
                  <a:satMod val="130000"/>
                </a:schemeClr>
              </a:gs>
              <a:gs pos="100000">
                <a:schemeClr val="bg1">
                  <a:alpha val="0"/>
                </a:schemeClr>
              </a:gs>
            </a:gsLst>
            <a:lin ang="10800000" scaled="1"/>
            <a:tileRect/>
          </a:gradFill>
        </p:spPr>
        <p:style>
          <a:lnRef idx="0">
            <a:schemeClr val="lt1">
              <a:hueOff val="0"/>
              <a:satOff val="0"/>
              <a:lumOff val="0"/>
              <a:alphaOff val="0"/>
            </a:schemeClr>
          </a:lnRef>
          <a:fillRef idx="3">
            <a:scrgbClr r="0" g="0" b="0"/>
          </a:fillRef>
          <a:effectRef idx="2">
            <a:schemeClr val="accent2">
              <a:hueOff val="-1296694"/>
              <a:satOff val="-46476"/>
              <a:lumOff val="98"/>
              <a:alphaOff val="0"/>
            </a:schemeClr>
          </a:effectRef>
          <a:fontRef idx="minor">
            <a:schemeClr val="lt1"/>
          </a:fontRef>
        </p:style>
      </p:sp>
      <p:sp>
        <p:nvSpPr>
          <p:cNvPr id="78" name="Rounded Rectangle 6"/>
          <p:cNvSpPr/>
          <p:nvPr/>
        </p:nvSpPr>
        <p:spPr>
          <a:xfrm>
            <a:off x="7600834" y="524842"/>
            <a:ext cx="1348308" cy="169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rtl="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Connectivity</a:t>
            </a:r>
            <a:endParaRPr lang="en-US" sz="1200" kern="1200" dirty="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endParaRPr>
          </a:p>
        </p:txBody>
      </p:sp>
      <p:sp>
        <p:nvSpPr>
          <p:cNvPr id="79" name="Rounded Rectangle 78"/>
          <p:cNvSpPr/>
          <p:nvPr/>
        </p:nvSpPr>
        <p:spPr>
          <a:xfrm>
            <a:off x="7459133" y="802826"/>
            <a:ext cx="1641464" cy="187774"/>
          </a:xfrm>
          <a:prstGeom prst="roundRect">
            <a:avLst/>
          </a:prstGeom>
          <a:gradFill flip="none" rotWithShape="1">
            <a:gsLst>
              <a:gs pos="0">
                <a:schemeClr val="bg1">
                  <a:alpha val="0"/>
                </a:schemeClr>
              </a:gs>
              <a:gs pos="80000">
                <a:schemeClr val="accent2">
                  <a:hueOff val="-2593387"/>
                  <a:satOff val="-92952"/>
                  <a:lumOff val="196"/>
                  <a:alphaOff val="0"/>
                  <a:shade val="93000"/>
                  <a:satMod val="130000"/>
                </a:schemeClr>
              </a:gs>
              <a:gs pos="100000">
                <a:schemeClr val="bg1">
                  <a:alpha val="0"/>
                </a:schemeClr>
              </a:gs>
            </a:gsLst>
            <a:lin ang="10800000" scaled="1"/>
            <a:tileRect/>
          </a:gradFill>
        </p:spPr>
        <p:style>
          <a:lnRef idx="0">
            <a:schemeClr val="lt1">
              <a:hueOff val="0"/>
              <a:satOff val="0"/>
              <a:lumOff val="0"/>
              <a:alphaOff val="0"/>
            </a:schemeClr>
          </a:lnRef>
          <a:fillRef idx="3">
            <a:schemeClr val="accent2">
              <a:hueOff val="-2593387"/>
              <a:satOff val="-92952"/>
              <a:lumOff val="196"/>
              <a:alphaOff val="0"/>
            </a:schemeClr>
          </a:fillRef>
          <a:effectRef idx="2">
            <a:schemeClr val="accent2">
              <a:hueOff val="-2593387"/>
              <a:satOff val="-92952"/>
              <a:lumOff val="196"/>
              <a:alphaOff val="0"/>
            </a:schemeClr>
          </a:effectRef>
          <a:fontRef idx="minor">
            <a:schemeClr val="lt1"/>
          </a:fontRef>
        </p:style>
      </p:sp>
      <p:sp>
        <p:nvSpPr>
          <p:cNvPr id="80" name="Rounded Rectangle 8"/>
          <p:cNvSpPr/>
          <p:nvPr/>
        </p:nvSpPr>
        <p:spPr>
          <a:xfrm>
            <a:off x="7600834" y="811993"/>
            <a:ext cx="1348308" cy="169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Tooling</a:t>
            </a:r>
            <a:endParaRPr lang="en-US" sz="1200" kern="1200" dirty="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75"/>
                                        </p:tgtEl>
                                        <p:attrNameLst>
                                          <p:attrName>style.opacity</p:attrName>
                                        </p:attrNameLst>
                                      </p:cBhvr>
                                      <p:to>
                                        <p:strVal val="0.25"/>
                                      </p:to>
                                    </p:set>
                                    <p:animEffect filter="image" prLst="opacity: 0.25">
                                      <p:cBhvr rctx="IE">
                                        <p:cTn id="7" dur="indefinite"/>
                                        <p:tgtEl>
                                          <p:spTgt spid="75"/>
                                        </p:tgtEl>
                                      </p:cBhvr>
                                    </p:animEffect>
                                  </p:childTnLst>
                                </p:cTn>
                              </p:par>
                              <p:par>
                                <p:cTn id="8" presetID="9" presetClass="emph" presetSubtype="0" grpId="0" nodeType="withEffect">
                                  <p:stCondLst>
                                    <p:cond delay="0"/>
                                  </p:stCondLst>
                                  <p:childTnLst>
                                    <p:set>
                                      <p:cBhvr rctx="PPT">
                                        <p:cTn id="9" dur="indefinite"/>
                                        <p:tgtEl>
                                          <p:spTgt spid="76"/>
                                        </p:tgtEl>
                                        <p:attrNameLst>
                                          <p:attrName>style.opacity</p:attrName>
                                        </p:attrNameLst>
                                      </p:cBhvr>
                                      <p:to>
                                        <p:strVal val="0.25"/>
                                      </p:to>
                                    </p:set>
                                    <p:animEffect filter="image" prLst="opacity: 0.25">
                                      <p:cBhvr rctx="IE">
                                        <p:cTn id="10" dur="indefinite"/>
                                        <p:tgtEl>
                                          <p:spTgt spid="76"/>
                                        </p:tgtEl>
                                      </p:cBhvr>
                                    </p:animEffect>
                                  </p:childTnLst>
                                </p:cTn>
                              </p:par>
                              <p:par>
                                <p:cTn id="11" presetID="9" presetClass="emph" presetSubtype="0" nodeType="withEffect">
                                  <p:stCondLst>
                                    <p:cond delay="0"/>
                                  </p:stCondLst>
                                  <p:childTnLst>
                                    <p:set>
                                      <p:cBhvr rctx="PPT">
                                        <p:cTn id="12" dur="indefinite"/>
                                        <p:tgtEl>
                                          <p:spTgt spid="79"/>
                                        </p:tgtEl>
                                        <p:attrNameLst>
                                          <p:attrName>style.opacity</p:attrName>
                                        </p:attrNameLst>
                                      </p:cBhvr>
                                      <p:to>
                                        <p:strVal val="0.25"/>
                                      </p:to>
                                    </p:set>
                                    <p:animEffect filter="image" prLst="opacity: 0.25">
                                      <p:cBhvr rctx="IE">
                                        <p:cTn id="13" dur="indefinite"/>
                                        <p:tgtEl>
                                          <p:spTgt spid="79"/>
                                        </p:tgtEl>
                                      </p:cBhvr>
                                    </p:animEffect>
                                  </p:childTnLst>
                                </p:cTn>
                              </p:par>
                              <p:par>
                                <p:cTn id="14" presetID="9" presetClass="emph" presetSubtype="0" grpId="0" nodeType="withEffect">
                                  <p:stCondLst>
                                    <p:cond delay="0"/>
                                  </p:stCondLst>
                                  <p:childTnLst>
                                    <p:set>
                                      <p:cBhvr rctx="PPT">
                                        <p:cTn id="15" dur="indefinite"/>
                                        <p:tgtEl>
                                          <p:spTgt spid="80"/>
                                        </p:tgtEl>
                                        <p:attrNameLst>
                                          <p:attrName>style.opacity</p:attrName>
                                        </p:attrNameLst>
                                      </p:cBhvr>
                                      <p:to>
                                        <p:strVal val="0.25"/>
                                      </p:to>
                                    </p:set>
                                    <p:animEffect filter="image" prLst="opacity: 0.25">
                                      <p:cBhvr rctx="IE">
                                        <p:cTn id="16" dur="indefinite"/>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8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bwMode="auto">
          <a:xfrm>
            <a:off x="0" y="3800475"/>
            <a:ext cx="9144000" cy="3057525"/>
          </a:xfrm>
          <a:prstGeom prst="rect">
            <a:avLst/>
          </a:prstGeom>
          <a:gradFill>
            <a:gsLst>
              <a:gs pos="0">
                <a:schemeClr val="bg1"/>
              </a:gs>
              <a:gs pos="72000">
                <a:schemeClr val="bg1">
                  <a:alpha val="0"/>
                </a:schemeClr>
              </a:gs>
              <a:gs pos="100000">
                <a:schemeClr val="bg1">
                  <a:alpha val="0"/>
                </a:schemeClr>
              </a:gs>
            </a:gsLst>
          </a:gra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37" name="Title 1"/>
          <p:cNvSpPr>
            <a:spLocks noGrp="1"/>
          </p:cNvSpPr>
          <p:nvPr>
            <p:ph type="title"/>
          </p:nvPr>
        </p:nvSpPr>
        <p:spPr>
          <a:xfrm>
            <a:off x="381000" y="228600"/>
            <a:ext cx="8382000" cy="1052596"/>
          </a:xfrm>
        </p:spPr>
        <p:txBody>
          <a:bodyPr/>
          <a:lstStyle/>
          <a:p>
            <a:r>
              <a:rPr lang="en-US" sz="4400" dirty="0" smtClean="0"/>
              <a:t>Tooling</a:t>
            </a:r>
            <a:r>
              <a:rPr lang="en-US" dirty="0" smtClean="0"/>
              <a:t/>
            </a:r>
            <a:br>
              <a:rPr lang="en-US" dirty="0" smtClean="0"/>
            </a:br>
            <a:r>
              <a:rPr lang="en-US" sz="3200" dirty="0">
                <a:gradFill>
                  <a:gsLst>
                    <a:gs pos="50000">
                      <a:schemeClr val="accent2"/>
                    </a:gs>
                    <a:gs pos="100000">
                      <a:schemeClr val="accent2"/>
                    </a:gs>
                  </a:gsLst>
                  <a:lin ang="5400000" scaled="0"/>
                </a:gradFill>
              </a:rPr>
              <a:t>Easily create and customize </a:t>
            </a:r>
            <a:r>
              <a:rPr lang="en-US" sz="3200" dirty="0" smtClean="0">
                <a:gradFill>
                  <a:gsLst>
                    <a:gs pos="50000">
                      <a:schemeClr val="accent2"/>
                    </a:gs>
                    <a:gs pos="100000">
                      <a:schemeClr val="accent2"/>
                    </a:gs>
                  </a:gsLst>
                  <a:lin ang="5400000" scaled="0"/>
                </a:gradFill>
              </a:rPr>
              <a:t>solutions</a:t>
            </a:r>
            <a:endParaRPr lang="en-US" sz="3200" dirty="0">
              <a:gradFill>
                <a:gsLst>
                  <a:gs pos="50000">
                    <a:schemeClr val="accent2"/>
                  </a:gs>
                  <a:gs pos="100000">
                    <a:schemeClr val="accent2"/>
                  </a:gs>
                </a:gsLst>
                <a:lin ang="5400000" scaled="0"/>
              </a:gradFill>
            </a:endParaRPr>
          </a:p>
        </p:txBody>
      </p:sp>
      <p:sp>
        <p:nvSpPr>
          <p:cNvPr id="41" name="Content Placeholder 40"/>
          <p:cNvSpPr>
            <a:spLocks noGrp="1"/>
          </p:cNvSpPr>
          <p:nvPr>
            <p:ph idx="1"/>
          </p:nvPr>
        </p:nvSpPr>
        <p:spPr>
          <a:xfrm>
            <a:off x="381000" y="1384301"/>
            <a:ext cx="8382000" cy="4876800"/>
          </a:xfrm>
        </p:spPr>
        <p:txBody>
          <a:bodyPr/>
          <a:lstStyle/>
          <a:p>
            <a:pPr>
              <a:spcBef>
                <a:spcPts val="300"/>
              </a:spcBef>
            </a:pPr>
            <a:r>
              <a:rPr lang="en-US" sz="2800" dirty="0" smtClean="0"/>
              <a:t>Assembly</a:t>
            </a:r>
          </a:p>
          <a:p>
            <a:pPr lvl="1">
              <a:spcBef>
                <a:spcPts val="300"/>
              </a:spcBef>
            </a:pPr>
            <a:r>
              <a:rPr lang="en-US" sz="2400" dirty="0" smtClean="0"/>
              <a:t>No-code solutions in SPD</a:t>
            </a:r>
          </a:p>
          <a:p>
            <a:pPr lvl="1">
              <a:spcBef>
                <a:spcPts val="300"/>
              </a:spcBef>
            </a:pPr>
            <a:r>
              <a:rPr lang="en-US" sz="2400" dirty="0" smtClean="0"/>
              <a:t>External Content Type definitions</a:t>
            </a:r>
          </a:p>
          <a:p>
            <a:pPr lvl="1">
              <a:spcBef>
                <a:spcPts val="300"/>
              </a:spcBef>
            </a:pPr>
            <a:r>
              <a:rPr lang="en-US" sz="2400" dirty="0" smtClean="0"/>
              <a:t>Form layout and validation</a:t>
            </a:r>
          </a:p>
          <a:p>
            <a:pPr lvl="1">
              <a:spcBef>
                <a:spcPts val="300"/>
              </a:spcBef>
            </a:pPr>
            <a:r>
              <a:rPr lang="en-US" sz="2400" dirty="0" smtClean="0"/>
              <a:t>Workflow integration</a:t>
            </a:r>
          </a:p>
          <a:p>
            <a:pPr>
              <a:spcBef>
                <a:spcPts val="300"/>
              </a:spcBef>
            </a:pPr>
            <a:r>
              <a:rPr lang="en-US" sz="2800" dirty="0" smtClean="0"/>
              <a:t>Build </a:t>
            </a:r>
          </a:p>
          <a:p>
            <a:pPr lvl="1">
              <a:spcBef>
                <a:spcPts val="300"/>
              </a:spcBef>
            </a:pPr>
            <a:r>
              <a:rPr lang="en-US" sz="2400" dirty="0" smtClean="0"/>
              <a:t>Pro-Dev Solutions in Visual Studio</a:t>
            </a:r>
          </a:p>
          <a:p>
            <a:pPr lvl="1">
              <a:spcBef>
                <a:spcPts val="300"/>
              </a:spcBef>
            </a:pPr>
            <a:r>
              <a:rPr lang="en-US" sz="2400" dirty="0" smtClean="0"/>
              <a:t>Create reusable components (UI parts, ECTs, actions)</a:t>
            </a:r>
          </a:p>
          <a:p>
            <a:pPr lvl="1">
              <a:spcBef>
                <a:spcPts val="300"/>
              </a:spcBef>
            </a:pPr>
            <a:r>
              <a:rPr lang="en-US" sz="2400" dirty="0" smtClean="0"/>
              <a:t>Custom Office Integration (add-ins)</a:t>
            </a:r>
          </a:p>
          <a:p>
            <a:pPr lvl="1">
              <a:spcBef>
                <a:spcPts val="300"/>
              </a:spcBef>
            </a:pPr>
            <a:r>
              <a:rPr lang="en-US" sz="2400" dirty="0" smtClean="0"/>
              <a:t>Custom connectivity</a:t>
            </a:r>
          </a:p>
          <a:p>
            <a:pPr lvl="2">
              <a:spcBef>
                <a:spcPts val="300"/>
              </a:spcBef>
            </a:pPr>
            <a:r>
              <a:rPr lang="en-US" sz="2000" dirty="0" smtClean="0"/>
              <a:t>.Net Assembly Connector</a:t>
            </a:r>
          </a:p>
          <a:p>
            <a:pPr lvl="2">
              <a:spcBef>
                <a:spcPts val="300"/>
              </a:spcBef>
            </a:pPr>
            <a:r>
              <a:rPr lang="en-US" sz="2000" dirty="0" smtClean="0"/>
              <a:t>Custom Connector</a:t>
            </a:r>
          </a:p>
          <a:p>
            <a:pPr lvl="1">
              <a:spcBef>
                <a:spcPts val="300"/>
              </a:spcBef>
            </a:pPr>
            <a:r>
              <a:rPr lang="en-US" sz="2400" dirty="0" smtClean="0"/>
              <a:t>Code-based business </a:t>
            </a:r>
            <a:r>
              <a:rPr lang="en-US" sz="2400" dirty="0" smtClean="0"/>
              <a:t>logic</a:t>
            </a:r>
            <a:endParaRPr lang="en-US" sz="2400" dirty="0"/>
          </a:p>
        </p:txBody>
      </p:sp>
      <p:sp>
        <p:nvSpPr>
          <p:cNvPr id="14" name="Rounded Rectangle 13"/>
          <p:cNvSpPr/>
          <p:nvPr/>
        </p:nvSpPr>
        <p:spPr>
          <a:xfrm>
            <a:off x="7463705" y="228600"/>
            <a:ext cx="1618603" cy="187700"/>
          </a:xfrm>
          <a:prstGeom prst="roundRect">
            <a:avLst/>
          </a:prstGeom>
          <a:gradFill flip="none" rotWithShape="1">
            <a:gsLst>
              <a:gs pos="0">
                <a:schemeClr val="bg1">
                  <a:alpha val="0"/>
                </a:schemeClr>
              </a:gs>
              <a:gs pos="80000">
                <a:schemeClr val="accent2"/>
              </a:gs>
              <a:gs pos="100000">
                <a:schemeClr val="bg1">
                  <a:alpha val="0"/>
                </a:schemeClr>
              </a:gs>
            </a:gsLst>
            <a:lin ang="10800000" scaled="1"/>
            <a:tileRect/>
          </a:gradFill>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15" name="Rounded Rectangle 4"/>
          <p:cNvSpPr/>
          <p:nvPr/>
        </p:nvSpPr>
        <p:spPr>
          <a:xfrm>
            <a:off x="7600718" y="237763"/>
            <a:ext cx="1348541" cy="16937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Presentation</a:t>
            </a:r>
          </a:p>
        </p:txBody>
      </p:sp>
      <p:sp>
        <p:nvSpPr>
          <p:cNvPr id="16" name="Rounded Rectangle 15"/>
          <p:cNvSpPr/>
          <p:nvPr/>
        </p:nvSpPr>
        <p:spPr>
          <a:xfrm>
            <a:off x="7459133" y="515676"/>
            <a:ext cx="1664326" cy="187774"/>
          </a:xfrm>
          <a:prstGeom prst="roundRect">
            <a:avLst/>
          </a:prstGeom>
          <a:gradFill flip="none" rotWithShape="1">
            <a:gsLst>
              <a:gs pos="0">
                <a:schemeClr val="bg1">
                  <a:alpha val="0"/>
                </a:schemeClr>
              </a:gs>
              <a:gs pos="80000">
                <a:schemeClr val="accent2">
                  <a:hueOff val="-864462"/>
                  <a:satOff val="-30984"/>
                  <a:lumOff val="65"/>
                  <a:alphaOff val="0"/>
                  <a:shade val="93000"/>
                  <a:satMod val="130000"/>
                </a:schemeClr>
              </a:gs>
              <a:gs pos="100000">
                <a:schemeClr val="bg1">
                  <a:alpha val="0"/>
                </a:schemeClr>
              </a:gs>
            </a:gsLst>
            <a:lin ang="10800000" scaled="1"/>
            <a:tileRect/>
          </a:gradFill>
        </p:spPr>
        <p:style>
          <a:lnRef idx="0">
            <a:schemeClr val="lt1">
              <a:hueOff val="0"/>
              <a:satOff val="0"/>
              <a:lumOff val="0"/>
              <a:alphaOff val="0"/>
            </a:schemeClr>
          </a:lnRef>
          <a:fillRef idx="3">
            <a:scrgbClr r="0" g="0" b="0"/>
          </a:fillRef>
          <a:effectRef idx="2">
            <a:schemeClr val="accent2">
              <a:hueOff val="-1296694"/>
              <a:satOff val="-46476"/>
              <a:lumOff val="98"/>
              <a:alphaOff val="0"/>
            </a:schemeClr>
          </a:effectRef>
          <a:fontRef idx="minor">
            <a:schemeClr val="lt1"/>
          </a:fontRef>
        </p:style>
      </p:sp>
      <p:sp>
        <p:nvSpPr>
          <p:cNvPr id="17" name="Rounded Rectangle 6"/>
          <p:cNvSpPr/>
          <p:nvPr/>
        </p:nvSpPr>
        <p:spPr>
          <a:xfrm>
            <a:off x="7600834" y="524842"/>
            <a:ext cx="1348308" cy="169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rtl="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Connectivity</a:t>
            </a:r>
            <a:endParaRPr lang="en-US" sz="1200" kern="1200" dirty="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endParaRPr>
          </a:p>
        </p:txBody>
      </p:sp>
      <p:sp>
        <p:nvSpPr>
          <p:cNvPr id="18" name="Rounded Rectangle 17"/>
          <p:cNvSpPr/>
          <p:nvPr/>
        </p:nvSpPr>
        <p:spPr>
          <a:xfrm>
            <a:off x="7459133" y="802826"/>
            <a:ext cx="1641464" cy="187774"/>
          </a:xfrm>
          <a:prstGeom prst="roundRect">
            <a:avLst/>
          </a:prstGeom>
          <a:gradFill flip="none" rotWithShape="1">
            <a:gsLst>
              <a:gs pos="0">
                <a:schemeClr val="bg1">
                  <a:alpha val="0"/>
                </a:schemeClr>
              </a:gs>
              <a:gs pos="80000">
                <a:schemeClr val="accent2">
                  <a:hueOff val="-2593387"/>
                  <a:satOff val="-92952"/>
                  <a:lumOff val="196"/>
                  <a:alphaOff val="0"/>
                  <a:shade val="93000"/>
                  <a:satMod val="130000"/>
                </a:schemeClr>
              </a:gs>
              <a:gs pos="100000">
                <a:schemeClr val="bg1">
                  <a:alpha val="0"/>
                </a:schemeClr>
              </a:gs>
            </a:gsLst>
            <a:lin ang="10800000" scaled="1"/>
            <a:tileRect/>
          </a:gradFill>
        </p:spPr>
        <p:style>
          <a:lnRef idx="0">
            <a:schemeClr val="lt1">
              <a:hueOff val="0"/>
              <a:satOff val="0"/>
              <a:lumOff val="0"/>
              <a:alphaOff val="0"/>
            </a:schemeClr>
          </a:lnRef>
          <a:fillRef idx="3">
            <a:schemeClr val="accent2">
              <a:hueOff val="-2593387"/>
              <a:satOff val="-92952"/>
              <a:lumOff val="196"/>
              <a:alphaOff val="0"/>
            </a:schemeClr>
          </a:fillRef>
          <a:effectRef idx="2">
            <a:schemeClr val="accent2">
              <a:hueOff val="-2593387"/>
              <a:satOff val="-92952"/>
              <a:lumOff val="196"/>
              <a:alphaOff val="0"/>
            </a:schemeClr>
          </a:effectRef>
          <a:fontRef idx="minor">
            <a:schemeClr val="lt1"/>
          </a:fontRef>
        </p:style>
      </p:sp>
      <p:sp>
        <p:nvSpPr>
          <p:cNvPr id="19" name="Rounded Rectangle 8"/>
          <p:cNvSpPr/>
          <p:nvPr/>
        </p:nvSpPr>
        <p:spPr>
          <a:xfrm>
            <a:off x="7600834" y="811993"/>
            <a:ext cx="1348308" cy="169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Tooling</a:t>
            </a:r>
            <a:endParaRPr lang="en-US" sz="1200" kern="1200" dirty="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endParaRPr>
          </a:p>
        </p:txBody>
      </p:sp>
    </p:spTree>
    <p:extLst>
      <p:ext uri="{BB962C8B-B14F-4D97-AF65-F5344CB8AC3E}">
        <p14:creationId xmlns="" xmlns:p14="http://schemas.microsoft.com/office/powerpoint/2010/main" val="3274913529"/>
      </p:ext>
    </p:extLst>
  </p:cSld>
  <p:clrMapOvr>
    <a:masterClrMapping/>
  </p:clrMapOvr>
  <p:transition advTm="8080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14"/>
                                        </p:tgtEl>
                                        <p:attrNameLst>
                                          <p:attrName>style.opacity</p:attrName>
                                        </p:attrNameLst>
                                      </p:cBhvr>
                                      <p:to>
                                        <p:strVal val="0.25"/>
                                      </p:to>
                                    </p:set>
                                    <p:animEffect filter="image" prLst="opacity: 0.25">
                                      <p:cBhvr rctx="IE">
                                        <p:cTn id="7" dur="indefinite"/>
                                        <p:tgtEl>
                                          <p:spTgt spid="14"/>
                                        </p:tgtEl>
                                      </p:cBhvr>
                                    </p:animEffect>
                                  </p:childTnLst>
                                </p:cTn>
                              </p:par>
                              <p:par>
                                <p:cTn id="8" presetID="9" presetClass="emph" presetSubtype="0" grpId="0" nodeType="withEffect">
                                  <p:stCondLst>
                                    <p:cond delay="0"/>
                                  </p:stCondLst>
                                  <p:childTnLst>
                                    <p:set>
                                      <p:cBhvr rctx="PPT">
                                        <p:cTn id="9" dur="indefinite"/>
                                        <p:tgtEl>
                                          <p:spTgt spid="15"/>
                                        </p:tgtEl>
                                        <p:attrNameLst>
                                          <p:attrName>style.opacity</p:attrName>
                                        </p:attrNameLst>
                                      </p:cBhvr>
                                      <p:to>
                                        <p:strVal val="0.25"/>
                                      </p:to>
                                    </p:set>
                                    <p:animEffect filter="image" prLst="opacity: 0.25">
                                      <p:cBhvr rctx="IE">
                                        <p:cTn id="10" dur="indefinite"/>
                                        <p:tgtEl>
                                          <p:spTgt spid="15"/>
                                        </p:tgtEl>
                                      </p:cBhvr>
                                    </p:animEffect>
                                  </p:childTnLst>
                                </p:cTn>
                              </p:par>
                              <p:par>
                                <p:cTn id="11" presetID="9" presetClass="emph" presetSubtype="0" nodeType="withEffect">
                                  <p:stCondLst>
                                    <p:cond delay="0"/>
                                  </p:stCondLst>
                                  <p:childTnLst>
                                    <p:set>
                                      <p:cBhvr rctx="PPT">
                                        <p:cTn id="12" dur="indefinite"/>
                                        <p:tgtEl>
                                          <p:spTgt spid="16"/>
                                        </p:tgtEl>
                                        <p:attrNameLst>
                                          <p:attrName>style.opacity</p:attrName>
                                        </p:attrNameLst>
                                      </p:cBhvr>
                                      <p:to>
                                        <p:strVal val="0.25"/>
                                      </p:to>
                                    </p:set>
                                    <p:animEffect filter="image" prLst="opacity: 0.25">
                                      <p:cBhvr rctx="IE">
                                        <p:cTn id="13" dur="indefinite"/>
                                        <p:tgtEl>
                                          <p:spTgt spid="16"/>
                                        </p:tgtEl>
                                      </p:cBhvr>
                                    </p:animEffect>
                                  </p:childTnLst>
                                </p:cTn>
                              </p:par>
                              <p:par>
                                <p:cTn id="14" presetID="9" presetClass="emph" presetSubtype="0" grpId="0" nodeType="withEffect">
                                  <p:stCondLst>
                                    <p:cond delay="0"/>
                                  </p:stCondLst>
                                  <p:childTnLst>
                                    <p:set>
                                      <p:cBhvr rctx="PPT">
                                        <p:cTn id="15" dur="indefinite"/>
                                        <p:tgtEl>
                                          <p:spTgt spid="17"/>
                                        </p:tgtEl>
                                        <p:attrNameLst>
                                          <p:attrName>style.opacity</p:attrName>
                                        </p:attrNameLst>
                                      </p:cBhvr>
                                      <p:to>
                                        <p:strVal val="0.25"/>
                                      </p:to>
                                    </p:set>
                                    <p:animEffect filter="image" prLst="opacity: 0.25">
                                      <p:cBhvr rctx="IE">
                                        <p:cTn id="16" dur="indefinite"/>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icture 14" descr="Gold_Arrow_fade"/>
          <p:cNvPicPr>
            <a:picLocks noChangeAspect="1" noChangeArrowheads="1"/>
          </p:cNvPicPr>
          <p:nvPr/>
        </p:nvPicPr>
        <p:blipFill>
          <a:blip r:embed="rId4" cstate="print"/>
          <a:srcRect/>
          <a:stretch>
            <a:fillRect/>
          </a:stretch>
        </p:blipFill>
        <p:spPr bwMode="auto">
          <a:xfrm rot="10800000">
            <a:off x="5410201" y="4202668"/>
            <a:ext cx="1167352" cy="914400"/>
          </a:xfrm>
          <a:prstGeom prst="rect">
            <a:avLst/>
          </a:prstGeom>
          <a:noFill/>
        </p:spPr>
      </p:pic>
      <p:sp>
        <p:nvSpPr>
          <p:cNvPr id="2" name="Title 1"/>
          <p:cNvSpPr>
            <a:spLocks noGrp="1"/>
          </p:cNvSpPr>
          <p:nvPr>
            <p:ph type="title"/>
          </p:nvPr>
        </p:nvSpPr>
        <p:spPr>
          <a:xfrm>
            <a:off x="381000" y="228600"/>
            <a:ext cx="8382000" cy="664797"/>
          </a:xfrm>
        </p:spPr>
        <p:txBody>
          <a:bodyPr/>
          <a:lstStyle/>
          <a:p>
            <a:r>
              <a:rPr lang="en-US" dirty="0" smtClean="0"/>
              <a:t>Solution Types</a:t>
            </a:r>
            <a:endParaRPr lang="en-US" dirty="0"/>
          </a:p>
        </p:txBody>
      </p:sp>
      <p:sp>
        <p:nvSpPr>
          <p:cNvPr id="8" name="Rounded Rectangle 7"/>
          <p:cNvSpPr/>
          <p:nvPr/>
        </p:nvSpPr>
        <p:spPr>
          <a:xfrm flipV="1">
            <a:off x="509204" y="2792098"/>
            <a:ext cx="2560320" cy="2688659"/>
          </a:xfrm>
          <a:prstGeom prst="roundRect">
            <a:avLst>
              <a:gd name="adj" fmla="val 6379"/>
            </a:avLst>
          </a:prstGeom>
          <a:gradFill>
            <a:gsLst>
              <a:gs pos="0">
                <a:schemeClr val="tx1">
                  <a:lumMod val="95000"/>
                  <a:alpha val="7000"/>
                </a:schemeClr>
              </a:gs>
              <a:gs pos="100000">
                <a:schemeClr val="tx1">
                  <a:alpha val="21000"/>
                </a:schemeClr>
              </a:gs>
              <a:gs pos="100000">
                <a:schemeClr val="tx1">
                  <a:alpha val="94000"/>
                </a:schemeClr>
              </a:gs>
            </a:gsLst>
            <a:lin ang="5400000" scaled="0"/>
          </a:gradFill>
          <a:ln>
            <a:noFill/>
          </a:ln>
          <a:effectLst>
            <a:outerShdw blurRad="50800" dist="38100" dir="5400000" algn="t" rotWithShape="0">
              <a:prstClr val="black">
                <a:alpha val="40000"/>
              </a:prstClr>
            </a:outerShdw>
            <a:reflection blurRad="6350" stA="52000" endA="300" endPos="35000" dir="5400000" sy="-100000" algn="bl" rotWithShape="0"/>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0" tIns="548640" rtlCol="0" anchor="t"/>
          <a:lstStyle/>
          <a:p>
            <a:pPr>
              <a:spcAft>
                <a:spcPts val="600"/>
              </a:spcAft>
              <a:buClr>
                <a:srgbClr val="A00E18"/>
              </a:buClr>
            </a:pPr>
            <a:endParaRPr lang="en-US" dirty="0">
              <a:solidFill>
                <a:srgbClr val="FFFFFF"/>
              </a:solidFill>
              <a:latin typeface="Segoe"/>
            </a:endParaRPr>
          </a:p>
        </p:txBody>
      </p:sp>
      <p:sp>
        <p:nvSpPr>
          <p:cNvPr id="9" name="Round Same Side Corner Rectangle 8"/>
          <p:cNvSpPr/>
          <p:nvPr/>
        </p:nvSpPr>
        <p:spPr>
          <a:xfrm flipV="1">
            <a:off x="496225" y="5047102"/>
            <a:ext cx="2559367" cy="435428"/>
          </a:xfrm>
          <a:prstGeom prst="round2SameRect">
            <a:avLst/>
          </a:prstGeom>
          <a:gradFill>
            <a:gsLst>
              <a:gs pos="0">
                <a:schemeClr val="bg1">
                  <a:lumMod val="75000"/>
                  <a:lumOff val="25000"/>
                </a:schemeClr>
              </a:gs>
              <a:gs pos="100000">
                <a:schemeClr val="bg1">
                  <a:lumMod val="95000"/>
                  <a:lumOff val="5000"/>
                </a:schemeClr>
              </a:gs>
            </a:gsLst>
            <a:lin ang="5400000" scaled="0"/>
          </a:gradFill>
          <a:ln>
            <a:noFill/>
          </a:ln>
          <a:effectLst>
            <a:reflection blurRad="6350" stA="50000" endA="295" endPos="920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Segoe"/>
            </a:endParaRPr>
          </a:p>
        </p:txBody>
      </p:sp>
      <p:sp>
        <p:nvSpPr>
          <p:cNvPr id="12" name="TextBox 11"/>
          <p:cNvSpPr txBox="1"/>
          <p:nvPr/>
        </p:nvSpPr>
        <p:spPr>
          <a:xfrm>
            <a:off x="508956" y="5080648"/>
            <a:ext cx="2560569" cy="369332"/>
          </a:xfrm>
          <a:prstGeom prst="rect">
            <a:avLst/>
          </a:prstGeom>
          <a:noFill/>
          <a:effectLst>
            <a:outerShdw blurRad="50800" dist="38100" dir="5400000" algn="t" rotWithShape="0">
              <a:prstClr val="black">
                <a:alpha val="40000"/>
              </a:prstClr>
            </a:outerShdw>
          </a:effectLst>
        </p:spPr>
        <p:txBody>
          <a:bodyPr wrap="square" rtlCol="0">
            <a:spAutoFit/>
          </a:bodyPr>
          <a:lstStyle/>
          <a:p>
            <a:pPr algn="ctr"/>
            <a:r>
              <a:rPr lang="en-US" dirty="0" smtClean="0">
                <a:solidFill>
                  <a:srgbClr val="FFFFFF"/>
                </a:solidFill>
              </a:rPr>
              <a:t>Simple</a:t>
            </a:r>
            <a:endParaRPr lang="en-US" dirty="0">
              <a:solidFill>
                <a:srgbClr val="FFFFFF"/>
              </a:solidFill>
            </a:endParaRPr>
          </a:p>
        </p:txBody>
      </p:sp>
      <p:grpSp>
        <p:nvGrpSpPr>
          <p:cNvPr id="3" name="Group 18"/>
          <p:cNvGrpSpPr/>
          <p:nvPr/>
        </p:nvGrpSpPr>
        <p:grpSpPr>
          <a:xfrm>
            <a:off x="6056563" y="971928"/>
            <a:ext cx="2558391" cy="4514472"/>
            <a:chOff x="6056563" y="971928"/>
            <a:chExt cx="2558391" cy="4514472"/>
          </a:xfrm>
        </p:grpSpPr>
        <p:sp>
          <p:nvSpPr>
            <p:cNvPr id="6" name="Rounded Rectangle 5"/>
            <p:cNvSpPr/>
            <p:nvPr/>
          </p:nvSpPr>
          <p:spPr>
            <a:xfrm flipV="1">
              <a:off x="6056564" y="1414718"/>
              <a:ext cx="2558390" cy="4067812"/>
            </a:xfrm>
            <a:prstGeom prst="roundRect">
              <a:avLst>
                <a:gd name="adj" fmla="val 6379"/>
              </a:avLst>
            </a:prstGeom>
            <a:gradFill>
              <a:gsLst>
                <a:gs pos="0">
                  <a:schemeClr val="tx1">
                    <a:lumMod val="95000"/>
                    <a:alpha val="7000"/>
                  </a:schemeClr>
                </a:gs>
                <a:gs pos="100000">
                  <a:schemeClr val="tx1">
                    <a:alpha val="21000"/>
                  </a:schemeClr>
                </a:gs>
                <a:gs pos="100000">
                  <a:schemeClr val="tx1">
                    <a:alpha val="94000"/>
                  </a:schemeClr>
                </a:gs>
              </a:gsLst>
              <a:lin ang="5400000" scaled="0"/>
            </a:gradFill>
            <a:ln>
              <a:noFill/>
            </a:ln>
            <a:effectLst>
              <a:outerShdw blurRad="50800" dist="38100" dir="5400000" algn="t" rotWithShape="0">
                <a:prstClr val="black">
                  <a:alpha val="40000"/>
                </a:prstClr>
              </a:outerShdw>
              <a:reflection blurRad="6350" stA="52000" endA="300" endPos="35000" dir="5400000" sy="-100000" algn="bl" rotWithShape="0"/>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0" tIns="548640" rtlCol="0" anchor="t"/>
            <a:lstStyle/>
            <a:p>
              <a:pPr>
                <a:spcAft>
                  <a:spcPts val="600"/>
                </a:spcAft>
                <a:buClr>
                  <a:srgbClr val="A00E18"/>
                </a:buClr>
              </a:pPr>
              <a:endParaRPr lang="en-US" dirty="0">
                <a:solidFill>
                  <a:srgbClr val="FFFFFF"/>
                </a:solidFill>
                <a:latin typeface="Segoe"/>
              </a:endParaRPr>
            </a:p>
          </p:txBody>
        </p:sp>
        <p:sp>
          <p:nvSpPr>
            <p:cNvPr id="25" name="Oval 24"/>
            <p:cNvSpPr/>
            <p:nvPr/>
          </p:nvSpPr>
          <p:spPr>
            <a:xfrm>
              <a:off x="6858000" y="971928"/>
              <a:ext cx="1005840" cy="1005840"/>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548640" rtlCol="0" anchor="t"/>
            <a:lstStyle/>
            <a:p>
              <a:pPr>
                <a:spcAft>
                  <a:spcPts val="600"/>
                </a:spcAft>
                <a:buClr>
                  <a:srgbClr val="A00E18"/>
                </a:buClr>
              </a:pPr>
              <a:endParaRPr lang="en-US" dirty="0">
                <a:solidFill>
                  <a:srgbClr val="FFFFFF"/>
                </a:solidFill>
                <a:latin typeface="Segoe"/>
              </a:endParaRPr>
            </a:p>
          </p:txBody>
        </p:sp>
        <p:grpSp>
          <p:nvGrpSpPr>
            <p:cNvPr id="4" name="Group 14"/>
            <p:cNvGrpSpPr/>
            <p:nvPr/>
          </p:nvGrpSpPr>
          <p:grpSpPr>
            <a:xfrm>
              <a:off x="6885314" y="994934"/>
              <a:ext cx="938902" cy="939005"/>
              <a:chOff x="5893280" y="1532627"/>
              <a:chExt cx="938902" cy="939005"/>
            </a:xfrm>
          </p:grpSpPr>
          <p:pic>
            <p:nvPicPr>
              <p:cNvPr id="16" name="Picture 15" descr="C:\Program Files\Microsoft Resource DVD Artwork\DVD_ART\Artwork_Imagery\Shapes and Graphics\circular shapes\sphere ball\blue sphere2.png"/>
              <p:cNvPicPr>
                <a:picLocks noChangeAspect="1" noChangeArrowheads="1"/>
              </p:cNvPicPr>
              <p:nvPr/>
            </p:nvPicPr>
            <p:blipFill>
              <a:blip r:embed="rId5"/>
              <a:srcRect/>
              <a:stretch>
                <a:fillRect/>
              </a:stretch>
            </p:blipFill>
            <p:spPr bwMode="auto">
              <a:xfrm>
                <a:off x="5893280" y="1532627"/>
                <a:ext cx="938902" cy="939005"/>
              </a:xfrm>
              <a:prstGeom prst="rect">
                <a:avLst/>
              </a:prstGeom>
              <a:noFill/>
              <a:ln w="9525">
                <a:noFill/>
                <a:miter lim="800000"/>
                <a:headEnd/>
                <a:tailEnd/>
              </a:ln>
            </p:spPr>
          </p:pic>
          <p:grpSp>
            <p:nvGrpSpPr>
              <p:cNvPr id="5" name="Group 25"/>
              <p:cNvGrpSpPr/>
              <p:nvPr/>
            </p:nvGrpSpPr>
            <p:grpSpPr>
              <a:xfrm>
                <a:off x="6098875" y="1870206"/>
                <a:ext cx="517585" cy="320040"/>
                <a:chOff x="1621766" y="1093829"/>
                <a:chExt cx="517585" cy="320040"/>
              </a:xfrm>
            </p:grpSpPr>
            <p:sp>
              <p:nvSpPr>
                <p:cNvPr id="21" name="Rounded Rectangle 20"/>
                <p:cNvSpPr/>
                <p:nvPr/>
              </p:nvSpPr>
              <p:spPr bwMode="auto">
                <a:xfrm>
                  <a:off x="1621766" y="1276709"/>
                  <a:ext cx="94891" cy="137160"/>
                </a:xfrm>
                <a:prstGeom prst="roundRect">
                  <a:avLst/>
                </a:prstGeom>
                <a:solidFill>
                  <a:schemeClr val="tx1">
                    <a:alpha val="95000"/>
                  </a:schemeClr>
                </a:solidFill>
                <a:ln>
                  <a:noFill/>
                  <a:headEnd type="none" w="med" len="med"/>
                  <a:tailEnd type="none" w="med" len="med"/>
                </a:ln>
                <a:effectLst>
                  <a:reflection blurRad="6350" stA="52000" endA="300" endPos="35000" dir="5400000" sy="-100000" algn="bl" rotWithShape="0"/>
                </a:effectLst>
                <a:scene3d>
                  <a:camera prst="orthographicFront" fov="0">
                    <a:rot lat="0" lon="0" rev="0"/>
                  </a:camera>
                  <a:lightRig rig="glow" dir="t">
                    <a:rot lat="0" lon="0" rev="6360000"/>
                  </a:lightRig>
                </a:scene3d>
                <a:sp3d contourW="1000"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2" name="Rounded Rectangle 21"/>
                <p:cNvSpPr/>
                <p:nvPr/>
              </p:nvSpPr>
              <p:spPr bwMode="auto">
                <a:xfrm>
                  <a:off x="1762664" y="1212701"/>
                  <a:ext cx="94891" cy="201168"/>
                </a:xfrm>
                <a:prstGeom prst="roundRect">
                  <a:avLst/>
                </a:prstGeom>
                <a:solidFill>
                  <a:schemeClr val="tx1">
                    <a:alpha val="95000"/>
                  </a:schemeClr>
                </a:solidFill>
                <a:ln>
                  <a:noFill/>
                  <a:headEnd type="none" w="med" len="med"/>
                  <a:tailEnd type="none" w="med" len="med"/>
                </a:ln>
                <a:effectLst>
                  <a:reflection blurRad="6350" stA="52000" endA="300" endPos="35000" dir="5400000" sy="-100000" algn="bl" rotWithShape="0"/>
                </a:effectLst>
                <a:scene3d>
                  <a:camera prst="orthographicFront" fov="0">
                    <a:rot lat="0" lon="0" rev="0"/>
                  </a:camera>
                  <a:lightRig rig="glow" dir="t">
                    <a:rot lat="0" lon="0" rev="6360000"/>
                  </a:lightRig>
                </a:scene3d>
                <a:sp3d contourW="1000"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3" name="Rounded Rectangle 22"/>
                <p:cNvSpPr/>
                <p:nvPr/>
              </p:nvSpPr>
              <p:spPr bwMode="auto">
                <a:xfrm>
                  <a:off x="1903562" y="1139549"/>
                  <a:ext cx="94891" cy="274320"/>
                </a:xfrm>
                <a:prstGeom prst="roundRect">
                  <a:avLst/>
                </a:prstGeom>
                <a:solidFill>
                  <a:schemeClr val="tx1">
                    <a:alpha val="95000"/>
                  </a:schemeClr>
                </a:solidFill>
                <a:ln>
                  <a:noFill/>
                  <a:headEnd type="none" w="med" len="med"/>
                  <a:tailEnd type="none" w="med" len="med"/>
                </a:ln>
                <a:effectLst>
                  <a:reflection blurRad="6350" stA="52000" endA="300" endPos="35000" dir="5400000" sy="-100000" algn="bl" rotWithShape="0"/>
                </a:effectLst>
                <a:scene3d>
                  <a:camera prst="orthographicFront" fov="0">
                    <a:rot lat="0" lon="0" rev="0"/>
                  </a:camera>
                  <a:lightRig rig="glow" dir="t">
                    <a:rot lat="0" lon="0" rev="6360000"/>
                  </a:lightRig>
                </a:scene3d>
                <a:sp3d contourW="1000"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4" name="Rounded Rectangle 23"/>
                <p:cNvSpPr/>
                <p:nvPr/>
              </p:nvSpPr>
              <p:spPr bwMode="auto">
                <a:xfrm>
                  <a:off x="2044460" y="1093829"/>
                  <a:ext cx="94891" cy="320040"/>
                </a:xfrm>
                <a:prstGeom prst="roundRect">
                  <a:avLst/>
                </a:prstGeom>
                <a:solidFill>
                  <a:schemeClr val="tx1">
                    <a:alpha val="95000"/>
                  </a:schemeClr>
                </a:solidFill>
                <a:ln>
                  <a:noFill/>
                  <a:headEnd type="none" w="med" len="med"/>
                  <a:tailEnd type="none" w="med" len="med"/>
                </a:ln>
                <a:effectLst>
                  <a:reflection blurRad="6350" stA="52000" endA="300" endPos="35000" dir="5400000" sy="-100000" algn="bl" rotWithShape="0"/>
                </a:effectLst>
                <a:scene3d>
                  <a:camera prst="orthographicFront" fov="0">
                    <a:rot lat="0" lon="0" rev="0"/>
                  </a:camera>
                  <a:lightRig rig="glow" dir="t">
                    <a:rot lat="0" lon="0" rev="6360000"/>
                  </a:lightRig>
                </a:scene3d>
                <a:sp3d contourW="1000"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grpSp>
        <p:sp>
          <p:nvSpPr>
            <p:cNvPr id="11" name="Round Same Side Corner Rectangle 10"/>
            <p:cNvSpPr/>
            <p:nvPr/>
          </p:nvSpPr>
          <p:spPr>
            <a:xfrm flipV="1">
              <a:off x="6056668" y="5047102"/>
              <a:ext cx="2555054" cy="435428"/>
            </a:xfrm>
            <a:prstGeom prst="round2SameRect">
              <a:avLst/>
            </a:prstGeom>
            <a:gradFill>
              <a:gsLst>
                <a:gs pos="0">
                  <a:schemeClr val="bg1">
                    <a:lumMod val="75000"/>
                    <a:lumOff val="25000"/>
                  </a:schemeClr>
                </a:gs>
                <a:gs pos="100000">
                  <a:schemeClr val="bg1">
                    <a:lumMod val="95000"/>
                    <a:lumOff val="5000"/>
                  </a:schemeClr>
                </a:gs>
              </a:gsLst>
              <a:lin ang="5400000" scaled="0"/>
            </a:gradFill>
            <a:ln>
              <a:noFill/>
            </a:ln>
            <a:effectLst>
              <a:reflection blurRad="6350" stA="50000" endA="295" endPos="920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Segoe"/>
              </a:endParaRPr>
            </a:p>
          </p:txBody>
        </p:sp>
        <p:sp>
          <p:nvSpPr>
            <p:cNvPr id="14" name="TextBox 13"/>
            <p:cNvSpPr txBox="1"/>
            <p:nvPr/>
          </p:nvSpPr>
          <p:spPr>
            <a:xfrm>
              <a:off x="6056563" y="5117068"/>
              <a:ext cx="2558183" cy="369332"/>
            </a:xfrm>
            <a:prstGeom prst="rect">
              <a:avLst/>
            </a:prstGeom>
            <a:gradFill>
              <a:gsLst>
                <a:gs pos="44000">
                  <a:schemeClr val="tx1">
                    <a:lumMod val="95000"/>
                    <a:alpha val="0"/>
                  </a:schemeClr>
                </a:gs>
                <a:gs pos="100000">
                  <a:schemeClr val="tx1">
                    <a:alpha val="21000"/>
                  </a:schemeClr>
                </a:gs>
                <a:gs pos="100000">
                  <a:schemeClr val="tx1">
                    <a:alpha val="94000"/>
                  </a:schemeClr>
                </a:gs>
              </a:gsLst>
              <a:lin ang="5400000" scaled="0"/>
            </a:gradFill>
            <a:effectLst>
              <a:outerShdw blurRad="50800" dist="38100" dir="5400000" algn="t" rotWithShape="0">
                <a:prstClr val="black">
                  <a:alpha val="40000"/>
                </a:prstClr>
              </a:outerShdw>
            </a:effectLst>
          </p:spPr>
          <p:txBody>
            <a:bodyPr wrap="square" rtlCol="0">
              <a:spAutoFit/>
            </a:bodyPr>
            <a:lstStyle/>
            <a:p>
              <a:pPr algn="ctr"/>
              <a:r>
                <a:rPr lang="en-US" dirty="0" smtClean="0">
                  <a:solidFill>
                    <a:srgbClr val="FFFFFF"/>
                  </a:solidFill>
                </a:rPr>
                <a:t>Advanced</a:t>
              </a:r>
              <a:endParaRPr lang="en-US" dirty="0">
                <a:solidFill>
                  <a:srgbClr val="FFFFFF"/>
                </a:solidFill>
              </a:endParaRPr>
            </a:p>
          </p:txBody>
        </p:sp>
        <p:sp>
          <p:nvSpPr>
            <p:cNvPr id="20" name="Text Placeholder 2"/>
            <p:cNvSpPr txBox="1">
              <a:spLocks/>
            </p:cNvSpPr>
            <p:nvPr/>
          </p:nvSpPr>
          <p:spPr>
            <a:xfrm>
              <a:off x="6165646" y="2057400"/>
              <a:ext cx="2362200" cy="2856167"/>
            </a:xfrm>
            <a:prstGeom prst="rect">
              <a:avLst/>
            </a:prstGeom>
          </p:spPr>
          <p:txBody>
            <a:bodyPr vert="horz" wrap="square" lIns="0" tIns="0" rIns="0" bIns="0" rtlCol="0">
              <a:spAutoFit/>
            </a:bodyPr>
            <a:lstStyle/>
            <a:p>
              <a:pPr marL="285750" indent="-182880">
                <a:lnSpc>
                  <a:spcPct val="90000"/>
                </a:lnSpc>
                <a:spcBef>
                  <a:spcPct val="20000"/>
                </a:spcBef>
                <a:buSzPct val="140000"/>
                <a:buFont typeface="Arial" pitchFamily="34" charset="0"/>
                <a:buChar char="•"/>
                <a:defRPr/>
              </a:pPr>
              <a:r>
                <a:rPr lang="en-US" sz="1600" dirty="0">
                  <a:gradFill>
                    <a:gsLst>
                      <a:gs pos="0">
                        <a:prstClr val="white"/>
                      </a:gs>
                      <a:gs pos="86000">
                        <a:prstClr val="white"/>
                      </a:gs>
                    </a:gsLst>
                    <a:lin ang="5400000" scaled="0"/>
                  </a:gradFill>
                </a:rPr>
                <a:t>Custom connectivity for data aggregation, transformation, security, etc.</a:t>
              </a:r>
            </a:p>
            <a:p>
              <a:pPr marL="285750" indent="-182880">
                <a:lnSpc>
                  <a:spcPct val="90000"/>
                </a:lnSpc>
                <a:spcBef>
                  <a:spcPct val="20000"/>
                </a:spcBef>
                <a:buSzPct val="140000"/>
                <a:buFont typeface="Arial" pitchFamily="34" charset="0"/>
                <a:buChar char="•"/>
                <a:defRPr/>
              </a:pPr>
              <a:r>
                <a:rPr lang="en-US" sz="1600" dirty="0">
                  <a:gradFill>
                    <a:gsLst>
                      <a:gs pos="0">
                        <a:prstClr val="white"/>
                      </a:gs>
                      <a:gs pos="86000">
                        <a:prstClr val="white"/>
                      </a:gs>
                    </a:gsLst>
                    <a:lin ang="5400000" scaled="0"/>
                  </a:gradFill>
                </a:rPr>
                <a:t>Use custom code to integrate data into any Office app</a:t>
              </a:r>
            </a:p>
            <a:p>
              <a:pPr marL="285750" indent="-182880">
                <a:lnSpc>
                  <a:spcPct val="90000"/>
                </a:lnSpc>
                <a:spcBef>
                  <a:spcPct val="20000"/>
                </a:spcBef>
                <a:buSzPct val="140000"/>
                <a:buFont typeface="Arial" pitchFamily="34" charset="0"/>
                <a:buChar char="•"/>
                <a:defRPr/>
              </a:pPr>
              <a:r>
                <a:rPr lang="en-US" sz="1600" dirty="0">
                  <a:gradFill>
                    <a:gsLst>
                      <a:gs pos="0">
                        <a:prstClr val="white"/>
                      </a:gs>
                      <a:gs pos="86000">
                        <a:prstClr val="white"/>
                      </a:gs>
                    </a:gsLst>
                    <a:lin ang="5400000" scaled="0"/>
                  </a:gradFill>
                </a:rPr>
                <a:t>Business logic in forms</a:t>
              </a:r>
            </a:p>
            <a:p>
              <a:pPr marL="285750" indent="-182880">
                <a:lnSpc>
                  <a:spcPct val="90000"/>
                </a:lnSpc>
                <a:spcBef>
                  <a:spcPct val="20000"/>
                </a:spcBef>
                <a:buSzPct val="140000"/>
                <a:buFont typeface="Arial" pitchFamily="34" charset="0"/>
                <a:buChar char="•"/>
                <a:defRPr/>
              </a:pPr>
              <a:endParaRPr lang="en-US" sz="1600" dirty="0" smtClean="0">
                <a:gradFill>
                  <a:gsLst>
                    <a:gs pos="0">
                      <a:prstClr val="white"/>
                    </a:gs>
                    <a:gs pos="86000">
                      <a:prstClr val="white"/>
                    </a:gs>
                  </a:gsLst>
                  <a:lin ang="5400000" scaled="0"/>
                </a:gradFill>
              </a:endParaRPr>
            </a:p>
            <a:p>
              <a:pPr marL="285750" indent="-182880">
                <a:lnSpc>
                  <a:spcPct val="90000"/>
                </a:lnSpc>
                <a:spcBef>
                  <a:spcPct val="20000"/>
                </a:spcBef>
                <a:buSzPct val="140000"/>
                <a:defRPr/>
              </a:pPr>
              <a:r>
                <a:rPr lang="en-US" sz="1600" b="1" dirty="0" smtClean="0">
                  <a:solidFill>
                    <a:srgbClr val="FFC000"/>
                  </a:solidFill>
                </a:rPr>
                <a:t>   Create reusable components (UI parts, ECTs, actions)</a:t>
              </a:r>
              <a:endParaRPr lang="en-US" sz="1600" b="1" dirty="0">
                <a:solidFill>
                  <a:srgbClr val="FFC000"/>
                </a:solidFill>
              </a:endParaRPr>
            </a:p>
          </p:txBody>
        </p:sp>
      </p:grpSp>
      <p:sp>
        <p:nvSpPr>
          <p:cNvPr id="34" name="Oval 33"/>
          <p:cNvSpPr/>
          <p:nvPr/>
        </p:nvSpPr>
        <p:spPr>
          <a:xfrm>
            <a:off x="1286444" y="2263015"/>
            <a:ext cx="1005840" cy="1005840"/>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548640" rtlCol="0" anchor="t"/>
          <a:lstStyle/>
          <a:p>
            <a:pPr>
              <a:spcAft>
                <a:spcPts val="600"/>
              </a:spcAft>
              <a:buClr>
                <a:srgbClr val="A00E18"/>
              </a:buClr>
            </a:pPr>
            <a:endParaRPr lang="en-US" dirty="0">
              <a:solidFill>
                <a:srgbClr val="FFFFFF"/>
              </a:solidFill>
              <a:latin typeface="Segoe"/>
            </a:endParaRPr>
          </a:p>
        </p:txBody>
      </p:sp>
      <p:pic>
        <p:nvPicPr>
          <p:cNvPr id="36" name="Picture 35" descr="C:\Program Files\Microsoft Resource DVD Artwork\DVD_ART\Artwork_Imagery\Shapes and Graphics\circular shapes\sphere ball\blue sphere2.png"/>
          <p:cNvPicPr>
            <a:picLocks noChangeAspect="1" noChangeArrowheads="1"/>
          </p:cNvPicPr>
          <p:nvPr/>
        </p:nvPicPr>
        <p:blipFill>
          <a:blip r:embed="rId5">
            <a:duotone>
              <a:schemeClr val="accent1">
                <a:shade val="45000"/>
                <a:satMod val="135000"/>
              </a:schemeClr>
              <a:prstClr val="white"/>
            </a:duotone>
          </a:blip>
          <a:srcRect/>
          <a:stretch>
            <a:fillRect/>
          </a:stretch>
        </p:blipFill>
        <p:spPr bwMode="auto">
          <a:xfrm>
            <a:off x="1313758" y="2286021"/>
            <a:ext cx="938902" cy="939005"/>
          </a:xfrm>
          <a:prstGeom prst="rect">
            <a:avLst/>
          </a:prstGeom>
          <a:noFill/>
          <a:ln w="9525">
            <a:noFill/>
            <a:miter lim="800000"/>
            <a:headEnd/>
            <a:tailEnd/>
          </a:ln>
        </p:spPr>
      </p:pic>
      <p:sp>
        <p:nvSpPr>
          <p:cNvPr id="38" name="Rounded Rectangle 37"/>
          <p:cNvSpPr/>
          <p:nvPr/>
        </p:nvSpPr>
        <p:spPr bwMode="auto">
          <a:xfrm>
            <a:off x="1519353" y="2806480"/>
            <a:ext cx="94891" cy="137160"/>
          </a:xfrm>
          <a:prstGeom prst="roundRect">
            <a:avLst/>
          </a:prstGeom>
          <a:solidFill>
            <a:schemeClr val="tx1">
              <a:alpha val="91000"/>
            </a:schemeClr>
          </a:solidFill>
          <a:ln w="6350">
            <a:noFill/>
            <a:headEnd type="none" w="med" len="med"/>
            <a:tailEnd type="none" w="med" len="med"/>
          </a:ln>
          <a:effectLst>
            <a:reflection blurRad="6350" stA="52000" endA="300" endPos="35000" dir="5400000" sy="-100000" algn="bl" rotWithShape="0"/>
          </a:effectLst>
          <a:scene3d>
            <a:camera prst="orthographicFront" fov="0">
              <a:rot lat="0" lon="0" rev="0"/>
            </a:camera>
            <a:lightRig rig="glow" dir="t">
              <a:rot lat="0" lon="0" rev="6360000"/>
            </a:lightRig>
          </a:scene3d>
          <a:sp3d contourW="1000"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9" name="Rounded Rectangle 38"/>
          <p:cNvSpPr/>
          <p:nvPr/>
        </p:nvSpPr>
        <p:spPr bwMode="auto">
          <a:xfrm>
            <a:off x="1660251" y="2742472"/>
            <a:ext cx="94891" cy="201168"/>
          </a:xfrm>
          <a:prstGeom prst="roundRect">
            <a:avLst/>
          </a:prstGeom>
          <a:solidFill>
            <a:schemeClr val="tx1">
              <a:alpha val="91000"/>
            </a:schemeClr>
          </a:solidFill>
          <a:ln w="6350">
            <a:noFill/>
            <a:headEnd type="none" w="med" len="med"/>
            <a:tailEnd type="none" w="med" len="med"/>
          </a:ln>
          <a:effectLst>
            <a:reflection blurRad="6350" stA="52000" endA="300" endPos="35000" dir="5400000" sy="-100000" algn="bl" rotWithShape="0"/>
          </a:effectLst>
          <a:scene3d>
            <a:camera prst="orthographicFront" fov="0">
              <a:rot lat="0" lon="0" rev="0"/>
            </a:camera>
            <a:lightRig rig="glow" dir="t">
              <a:rot lat="0" lon="0" rev="6360000"/>
            </a:lightRig>
          </a:scene3d>
          <a:sp3d contourW="1000"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0" name="Rounded Rectangle 39"/>
          <p:cNvSpPr/>
          <p:nvPr/>
        </p:nvSpPr>
        <p:spPr bwMode="auto">
          <a:xfrm>
            <a:off x="1801149" y="2669320"/>
            <a:ext cx="94891" cy="274320"/>
          </a:xfrm>
          <a:prstGeom prst="roundRect">
            <a:avLst/>
          </a:prstGeom>
          <a:solidFill>
            <a:srgbClr val="FFFFFF">
              <a:alpha val="20000"/>
            </a:srgbClr>
          </a:solidFill>
          <a:ln w="6350">
            <a:noFill/>
            <a:headEnd type="none" w="med" len="med"/>
            <a:tailEnd type="none" w="med" len="med"/>
          </a:ln>
          <a:effectLst>
            <a:reflection blurRad="6350" stA="52000" endA="300" endPos="35000" dir="5400000" sy="-100000" algn="bl" rotWithShape="0"/>
          </a:effectLst>
          <a:scene3d>
            <a:camera prst="orthographicFront" fov="0">
              <a:rot lat="0" lon="0" rev="0"/>
            </a:camera>
            <a:lightRig rig="glow" dir="t">
              <a:rot lat="0" lon="0" rev="6360000"/>
            </a:lightRig>
          </a:scene3d>
          <a:sp3d contourW="1000"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1" name="Rounded Rectangle 40"/>
          <p:cNvSpPr/>
          <p:nvPr/>
        </p:nvSpPr>
        <p:spPr bwMode="auto">
          <a:xfrm>
            <a:off x="1942047" y="2623600"/>
            <a:ext cx="94891" cy="320040"/>
          </a:xfrm>
          <a:prstGeom prst="roundRect">
            <a:avLst/>
          </a:prstGeom>
          <a:solidFill>
            <a:srgbClr val="FFFFFF">
              <a:alpha val="20000"/>
            </a:srgbClr>
          </a:solidFill>
          <a:ln w="6350">
            <a:noFill/>
            <a:prstDash val="lgDash"/>
            <a:headEnd type="none" w="med" len="med"/>
            <a:tailEnd type="none" w="med" len="med"/>
          </a:ln>
          <a:effectLst>
            <a:reflection blurRad="6350" stA="52000" endA="300" endPos="35000" dir="5400000" sy="-100000" algn="bl" rotWithShape="0"/>
          </a:effectLst>
          <a:scene3d>
            <a:camera prst="orthographicFront" fov="0">
              <a:rot lat="0" lon="0" rev="0"/>
            </a:camera>
            <a:lightRig rig="glow" dir="t">
              <a:rot lat="0" lon="0" rev="6360000"/>
            </a:lightRig>
          </a:scene3d>
          <a:sp3d contourW="1000"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8" name="Text Placeholder 2"/>
          <p:cNvSpPr>
            <a:spLocks noGrp="1"/>
          </p:cNvSpPr>
          <p:nvPr>
            <p:ph idx="4294967295"/>
          </p:nvPr>
        </p:nvSpPr>
        <p:spPr>
          <a:xfrm>
            <a:off x="575786" y="3370385"/>
            <a:ext cx="2459924" cy="1040285"/>
          </a:xfrm>
        </p:spPr>
        <p:txBody>
          <a:bodyPr/>
          <a:lstStyle/>
          <a:p>
            <a:pPr marL="182880" indent="-182880">
              <a:spcBef>
                <a:spcPts val="1200"/>
              </a:spcBef>
              <a:buSzPct val="140000"/>
              <a:buFont typeface="Arial" pitchFamily="34" charset="0"/>
              <a:buChar char="•"/>
            </a:pPr>
            <a:r>
              <a:rPr lang="en-US" sz="1600" dirty="0"/>
              <a:t>Surface data in External Lists</a:t>
            </a:r>
          </a:p>
          <a:p>
            <a:pPr marL="182880" indent="-182880">
              <a:spcBef>
                <a:spcPts val="1200"/>
              </a:spcBef>
              <a:buSzPct val="140000"/>
              <a:buFont typeface="Arial" pitchFamily="34" charset="0"/>
              <a:buChar char="•"/>
            </a:pPr>
            <a:r>
              <a:rPr lang="en-US" sz="1600" dirty="0"/>
              <a:t>Connect those lists to Outlook, SPW</a:t>
            </a:r>
          </a:p>
        </p:txBody>
      </p:sp>
      <p:grpSp>
        <p:nvGrpSpPr>
          <p:cNvPr id="15" name="Group 2"/>
          <p:cNvGrpSpPr/>
          <p:nvPr/>
        </p:nvGrpSpPr>
        <p:grpSpPr>
          <a:xfrm>
            <a:off x="2580388" y="1538395"/>
            <a:ext cx="3262816" cy="3944135"/>
            <a:chOff x="2580388" y="1538395"/>
            <a:chExt cx="3262816" cy="3944135"/>
          </a:xfrm>
        </p:grpSpPr>
        <p:sp>
          <p:nvSpPr>
            <p:cNvPr id="7" name="Rounded Rectangle 6"/>
            <p:cNvSpPr/>
            <p:nvPr/>
          </p:nvSpPr>
          <p:spPr>
            <a:xfrm flipV="1">
              <a:off x="3282884" y="2058852"/>
              <a:ext cx="2560320" cy="3423677"/>
            </a:xfrm>
            <a:prstGeom prst="roundRect">
              <a:avLst>
                <a:gd name="adj" fmla="val 6379"/>
              </a:avLst>
            </a:prstGeom>
            <a:gradFill>
              <a:gsLst>
                <a:gs pos="0">
                  <a:schemeClr val="tx1">
                    <a:lumMod val="95000"/>
                    <a:alpha val="7000"/>
                  </a:schemeClr>
                </a:gs>
                <a:gs pos="100000">
                  <a:schemeClr val="tx1">
                    <a:alpha val="21000"/>
                  </a:schemeClr>
                </a:gs>
                <a:gs pos="100000">
                  <a:schemeClr val="tx1">
                    <a:alpha val="94000"/>
                  </a:schemeClr>
                </a:gs>
              </a:gsLst>
              <a:lin ang="5400000" scaled="0"/>
            </a:gradFill>
            <a:ln>
              <a:noFill/>
            </a:ln>
            <a:effectLst>
              <a:outerShdw blurRad="50800" dist="38100" dir="5400000" algn="t" rotWithShape="0">
                <a:prstClr val="black">
                  <a:alpha val="40000"/>
                </a:prstClr>
              </a:outerShdw>
              <a:reflection blurRad="6350" stA="52000" endA="300" endPos="35000" dir="5400000" sy="-100000" algn="bl" rotWithShape="0"/>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0" tIns="548640" rtlCol="0" anchor="t"/>
            <a:lstStyle/>
            <a:p>
              <a:pPr>
                <a:spcAft>
                  <a:spcPts val="600"/>
                </a:spcAft>
                <a:buClr>
                  <a:srgbClr val="A00E18"/>
                </a:buClr>
              </a:pPr>
              <a:endParaRPr lang="en-US" dirty="0">
                <a:solidFill>
                  <a:srgbClr val="FFFFFF"/>
                </a:solidFill>
                <a:latin typeface="Segoe"/>
              </a:endParaRPr>
            </a:p>
          </p:txBody>
        </p:sp>
        <p:pic>
          <p:nvPicPr>
            <p:cNvPr id="45" name="Picture 14" descr="Gold_Arrow_fade"/>
            <p:cNvPicPr>
              <a:picLocks noChangeAspect="1" noChangeArrowheads="1"/>
            </p:cNvPicPr>
            <p:nvPr/>
          </p:nvPicPr>
          <p:blipFill>
            <a:blip r:embed="rId4" cstate="print">
              <a:grayscl/>
            </a:blip>
            <a:srcRect/>
            <a:stretch>
              <a:fillRect/>
            </a:stretch>
          </p:blipFill>
          <p:spPr bwMode="auto">
            <a:xfrm rot="20025763">
              <a:off x="2580388" y="1975201"/>
              <a:ext cx="1167352" cy="914400"/>
            </a:xfrm>
            <a:prstGeom prst="rect">
              <a:avLst/>
            </a:prstGeom>
            <a:noFill/>
          </p:spPr>
        </p:pic>
        <p:sp>
          <p:nvSpPr>
            <p:cNvPr id="10" name="Round Same Side Corner Rectangle 9"/>
            <p:cNvSpPr/>
            <p:nvPr/>
          </p:nvSpPr>
          <p:spPr>
            <a:xfrm flipV="1">
              <a:off x="3271882" y="5047102"/>
              <a:ext cx="2540429" cy="435428"/>
            </a:xfrm>
            <a:prstGeom prst="round2SameRect">
              <a:avLst/>
            </a:prstGeom>
            <a:gradFill>
              <a:gsLst>
                <a:gs pos="0">
                  <a:schemeClr val="bg1">
                    <a:lumMod val="75000"/>
                    <a:lumOff val="25000"/>
                  </a:schemeClr>
                </a:gs>
                <a:gs pos="100000">
                  <a:schemeClr val="bg1"/>
                </a:gs>
              </a:gsLst>
              <a:lin ang="5400000" scaled="0"/>
            </a:gradFill>
            <a:ln>
              <a:noFill/>
            </a:ln>
            <a:effectLst>
              <a:reflection blurRad="6350" stA="50000" endA="295" endPos="920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Segoe"/>
              </a:endParaRPr>
            </a:p>
          </p:txBody>
        </p:sp>
        <p:sp>
          <p:nvSpPr>
            <p:cNvPr id="13" name="TextBox 12"/>
            <p:cNvSpPr txBox="1"/>
            <p:nvPr/>
          </p:nvSpPr>
          <p:spPr>
            <a:xfrm>
              <a:off x="3282884" y="5080648"/>
              <a:ext cx="2542140" cy="369332"/>
            </a:xfrm>
            <a:prstGeom prst="rect">
              <a:avLst/>
            </a:prstGeom>
            <a:noFill/>
            <a:effectLst>
              <a:outerShdw blurRad="50800" dist="38100" dir="5400000" algn="t" rotWithShape="0">
                <a:prstClr val="black">
                  <a:alpha val="40000"/>
                </a:prstClr>
              </a:outerShdw>
            </a:effectLst>
          </p:spPr>
          <p:txBody>
            <a:bodyPr wrap="square" rtlCol="0">
              <a:spAutoFit/>
            </a:bodyPr>
            <a:lstStyle/>
            <a:p>
              <a:pPr algn="ctr"/>
              <a:r>
                <a:rPr lang="en-US" dirty="0" smtClean="0">
                  <a:solidFill>
                    <a:srgbClr val="FFFFFF"/>
                  </a:solidFill>
                </a:rPr>
                <a:t>Intermediate</a:t>
              </a:r>
              <a:endParaRPr lang="en-US" dirty="0">
                <a:solidFill>
                  <a:srgbClr val="FFFFFF"/>
                </a:solidFill>
              </a:endParaRPr>
            </a:p>
          </p:txBody>
        </p:sp>
        <p:sp>
          <p:nvSpPr>
            <p:cNvPr id="26" name="Oval 25"/>
            <p:cNvSpPr/>
            <p:nvPr/>
          </p:nvSpPr>
          <p:spPr>
            <a:xfrm>
              <a:off x="4060124" y="1538395"/>
              <a:ext cx="1005840" cy="1005840"/>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548640" rtlCol="0" anchor="t"/>
            <a:lstStyle/>
            <a:p>
              <a:pPr>
                <a:spcAft>
                  <a:spcPts val="600"/>
                </a:spcAft>
                <a:buClr>
                  <a:srgbClr val="A00E18"/>
                </a:buClr>
              </a:pPr>
              <a:endParaRPr lang="en-US" dirty="0">
                <a:solidFill>
                  <a:srgbClr val="FFFFFF"/>
                </a:solidFill>
                <a:latin typeface="Segoe"/>
              </a:endParaRPr>
            </a:p>
          </p:txBody>
        </p:sp>
        <p:pic>
          <p:nvPicPr>
            <p:cNvPr id="28" name="Picture 27" descr="C:\Program Files\Microsoft Resource DVD Artwork\DVD_ART\Artwork_Imagery\Shapes and Graphics\circular shapes\sphere ball\blue sphere2.png"/>
            <p:cNvPicPr>
              <a:picLocks noChangeAspect="1" noChangeArrowheads="1"/>
            </p:cNvPicPr>
            <p:nvPr/>
          </p:nvPicPr>
          <p:blipFill>
            <a:blip r:embed="rId5">
              <a:duotone>
                <a:schemeClr val="accent1">
                  <a:shade val="45000"/>
                  <a:satMod val="135000"/>
                </a:schemeClr>
                <a:prstClr val="white"/>
              </a:duotone>
            </a:blip>
            <a:srcRect/>
            <a:stretch>
              <a:fillRect/>
            </a:stretch>
          </p:blipFill>
          <p:spPr bwMode="auto">
            <a:xfrm>
              <a:off x="4087438" y="1561401"/>
              <a:ext cx="938902" cy="939005"/>
            </a:xfrm>
            <a:prstGeom prst="rect">
              <a:avLst/>
            </a:prstGeom>
            <a:noFill/>
            <a:ln w="9525">
              <a:noFill/>
              <a:miter lim="800000"/>
              <a:headEnd/>
              <a:tailEnd/>
            </a:ln>
          </p:spPr>
        </p:pic>
        <p:sp>
          <p:nvSpPr>
            <p:cNvPr id="30" name="Rounded Rectangle 29"/>
            <p:cNvSpPr/>
            <p:nvPr/>
          </p:nvSpPr>
          <p:spPr bwMode="auto">
            <a:xfrm>
              <a:off x="4293033" y="2081860"/>
              <a:ext cx="94891" cy="137160"/>
            </a:xfrm>
            <a:prstGeom prst="roundRect">
              <a:avLst/>
            </a:prstGeom>
            <a:solidFill>
              <a:schemeClr val="tx1">
                <a:alpha val="90000"/>
              </a:schemeClr>
            </a:solidFill>
            <a:ln>
              <a:noFill/>
              <a:headEnd type="none" w="med" len="med"/>
              <a:tailEnd type="none" w="med" len="med"/>
            </a:ln>
            <a:effectLst>
              <a:reflection blurRad="6350" stA="52000" endA="300" endPos="35000" dir="5400000" sy="-100000" algn="bl" rotWithShape="0"/>
            </a:effectLst>
            <a:scene3d>
              <a:camera prst="orthographicFront" fov="0">
                <a:rot lat="0" lon="0" rev="0"/>
              </a:camera>
              <a:lightRig rig="glow" dir="t">
                <a:rot lat="0" lon="0" rev="6360000"/>
              </a:lightRig>
            </a:scene3d>
            <a:sp3d contourW="1000"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1" name="Rounded Rectangle 30"/>
            <p:cNvSpPr/>
            <p:nvPr/>
          </p:nvSpPr>
          <p:spPr bwMode="auto">
            <a:xfrm>
              <a:off x="4433931" y="2017852"/>
              <a:ext cx="94891" cy="201168"/>
            </a:xfrm>
            <a:prstGeom prst="roundRect">
              <a:avLst/>
            </a:prstGeom>
            <a:solidFill>
              <a:schemeClr val="tx1">
                <a:alpha val="90000"/>
              </a:schemeClr>
            </a:solidFill>
            <a:ln>
              <a:noFill/>
              <a:headEnd type="none" w="med" len="med"/>
              <a:tailEnd type="none" w="med" len="med"/>
            </a:ln>
            <a:effectLst>
              <a:reflection blurRad="6350" stA="52000" endA="300" endPos="35000" dir="5400000" sy="-100000" algn="bl" rotWithShape="0"/>
            </a:effectLst>
            <a:scene3d>
              <a:camera prst="orthographicFront" fov="0">
                <a:rot lat="0" lon="0" rev="0"/>
              </a:camera>
              <a:lightRig rig="glow" dir="t">
                <a:rot lat="0" lon="0" rev="6360000"/>
              </a:lightRig>
            </a:scene3d>
            <a:sp3d contourW="1000"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2" name="Rounded Rectangle 31"/>
            <p:cNvSpPr/>
            <p:nvPr/>
          </p:nvSpPr>
          <p:spPr bwMode="auto">
            <a:xfrm>
              <a:off x="4574829" y="1944700"/>
              <a:ext cx="94891" cy="274320"/>
            </a:xfrm>
            <a:prstGeom prst="roundRect">
              <a:avLst/>
            </a:prstGeom>
            <a:solidFill>
              <a:schemeClr val="tx1">
                <a:alpha val="90000"/>
              </a:schemeClr>
            </a:solidFill>
            <a:ln>
              <a:noFill/>
              <a:headEnd type="none" w="med" len="med"/>
              <a:tailEnd type="none" w="med" len="med"/>
            </a:ln>
            <a:effectLst>
              <a:reflection blurRad="6350" stA="52000" endA="300" endPos="35000" dir="5400000" sy="-100000" algn="bl" rotWithShape="0"/>
            </a:effectLst>
            <a:scene3d>
              <a:camera prst="orthographicFront" fov="0">
                <a:rot lat="0" lon="0" rev="0"/>
              </a:camera>
              <a:lightRig rig="glow" dir="t">
                <a:rot lat="0" lon="0" rev="6360000"/>
              </a:lightRig>
            </a:scene3d>
            <a:sp3d contourW="1000"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3" name="Rounded Rectangle 32"/>
            <p:cNvSpPr/>
            <p:nvPr/>
          </p:nvSpPr>
          <p:spPr bwMode="auto">
            <a:xfrm>
              <a:off x="4715727" y="1898980"/>
              <a:ext cx="94891" cy="320040"/>
            </a:xfrm>
            <a:prstGeom prst="roundRect">
              <a:avLst/>
            </a:prstGeom>
            <a:solidFill>
              <a:schemeClr val="tx1">
                <a:alpha val="20000"/>
              </a:schemeClr>
            </a:solidFill>
            <a:ln>
              <a:noFill/>
              <a:headEnd type="none" w="med" len="med"/>
              <a:tailEnd type="none" w="med" len="med"/>
            </a:ln>
            <a:effectLst>
              <a:reflection blurRad="6350" stA="52000" endA="300" endPos="35000" dir="5400000" sy="-100000" algn="bl" rotWithShape="0"/>
            </a:effectLst>
            <a:scene3d>
              <a:camera prst="orthographicFront" fov="0">
                <a:rot lat="0" lon="0" rev="0"/>
              </a:camera>
              <a:lightRig rig="glow" dir="t">
                <a:rot lat="0" lon="0" rev="6360000"/>
              </a:lightRig>
            </a:scene3d>
            <a:sp3d contourW="1000"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2" name="Text Placeholder 2"/>
            <p:cNvSpPr txBox="1">
              <a:spLocks/>
            </p:cNvSpPr>
            <p:nvPr/>
          </p:nvSpPr>
          <p:spPr>
            <a:xfrm>
              <a:off x="3498203" y="2884741"/>
              <a:ext cx="2219325" cy="1452705"/>
            </a:xfrm>
            <a:prstGeom prst="rect">
              <a:avLst/>
            </a:prstGeom>
          </p:spPr>
          <p:txBody>
            <a:bodyPr vert="horz" wrap="square" lIns="0" tIns="0" rIns="0" bIns="0" rtlCol="0">
              <a:spAutoFit/>
            </a:bodyPr>
            <a:lstStyle/>
            <a:p>
              <a:pPr marL="182880" indent="-182880">
                <a:lnSpc>
                  <a:spcPct val="90000"/>
                </a:lnSpc>
                <a:spcBef>
                  <a:spcPts val="1200"/>
                </a:spcBef>
                <a:buSzPct val="140000"/>
                <a:buFont typeface="Arial" pitchFamily="34" charset="0"/>
                <a:buChar char="•"/>
                <a:defRPr/>
              </a:pPr>
              <a:r>
                <a:rPr lang="en-US" sz="1600" dirty="0" smtClean="0">
                  <a:gradFill>
                    <a:gsLst>
                      <a:gs pos="0">
                        <a:prstClr val="white"/>
                      </a:gs>
                      <a:gs pos="86000">
                        <a:prstClr val="white"/>
                      </a:gs>
                    </a:gsLst>
                    <a:lin ang="5400000" scaled="0"/>
                  </a:gradFill>
                </a:rPr>
                <a:t>Customize</a:t>
              </a:r>
            </a:p>
            <a:p>
              <a:pPr marL="365760" lvl="1" indent="-182880">
                <a:buSzPct val="140000"/>
                <a:buFont typeface="Arial" pitchFamily="34" charset="0"/>
                <a:buChar char="•"/>
                <a:defRPr/>
              </a:pPr>
              <a:r>
                <a:rPr lang="en-US" sz="1600" dirty="0" smtClean="0">
                  <a:gradFill>
                    <a:gsLst>
                      <a:gs pos="0">
                        <a:prstClr val="white"/>
                      </a:gs>
                      <a:gs pos="86000">
                        <a:prstClr val="white"/>
                      </a:gs>
                    </a:gsLst>
                    <a:lin ang="5400000" scaled="0"/>
                  </a:gradFill>
                </a:rPr>
                <a:t>InfoPath forms</a:t>
              </a:r>
            </a:p>
            <a:p>
              <a:pPr marL="365760" lvl="1" indent="-182880">
                <a:buSzPct val="140000"/>
                <a:buFont typeface="Arial" pitchFamily="34" charset="0"/>
                <a:buChar char="•"/>
                <a:defRPr/>
              </a:pPr>
              <a:r>
                <a:rPr lang="en-US" sz="1600" dirty="0" smtClean="0">
                  <a:gradFill>
                    <a:gsLst>
                      <a:gs pos="0">
                        <a:prstClr val="white"/>
                      </a:gs>
                      <a:gs pos="86000">
                        <a:prstClr val="white"/>
                      </a:gs>
                    </a:gsLst>
                    <a:lin ang="5400000" scaled="0"/>
                  </a:gradFill>
                </a:rPr>
                <a:t>Outlook </a:t>
              </a:r>
              <a:r>
                <a:rPr lang="en-US" sz="1600" dirty="0" err="1" smtClean="0">
                  <a:gradFill>
                    <a:gsLst>
                      <a:gs pos="0">
                        <a:prstClr val="white"/>
                      </a:gs>
                      <a:gs pos="86000">
                        <a:prstClr val="white"/>
                      </a:gs>
                    </a:gsLst>
                    <a:lin ang="5400000" scaled="0"/>
                  </a:gradFill>
                </a:rPr>
                <a:t>taskpane</a:t>
              </a:r>
              <a:r>
                <a:rPr lang="en-US" sz="1600" dirty="0" smtClean="0">
                  <a:gradFill>
                    <a:gsLst>
                      <a:gs pos="0">
                        <a:prstClr val="white"/>
                      </a:gs>
                      <a:gs pos="86000">
                        <a:prstClr val="white"/>
                      </a:gs>
                    </a:gsLst>
                    <a:lin ang="5400000" scaled="0"/>
                  </a:gradFill>
                </a:rPr>
                <a:t> and ribbon</a:t>
              </a:r>
            </a:p>
            <a:p>
              <a:pPr marL="365760" lvl="1" indent="-182880">
                <a:buSzPct val="140000"/>
                <a:buFont typeface="Arial" pitchFamily="34" charset="0"/>
                <a:buChar char="•"/>
                <a:defRPr/>
              </a:pPr>
              <a:r>
                <a:rPr lang="en-US" sz="1600" dirty="0" smtClean="0">
                  <a:gradFill>
                    <a:gsLst>
                      <a:gs pos="0">
                        <a:prstClr val="white"/>
                      </a:gs>
                      <a:gs pos="86000">
                        <a:prstClr val="white"/>
                      </a:gs>
                    </a:gsLst>
                    <a:lin ang="5400000" scaled="0"/>
                  </a:gradFill>
                </a:rPr>
                <a:t>Workflow</a:t>
              </a:r>
            </a:p>
            <a:p>
              <a:pPr marL="365760" lvl="1" indent="-182880">
                <a:buSzPct val="140000"/>
                <a:buFont typeface="Arial" pitchFamily="34" charset="0"/>
                <a:buChar char="•"/>
                <a:defRPr/>
              </a:pPr>
              <a:r>
                <a:rPr lang="en-US" sz="1600" dirty="0" smtClean="0">
                  <a:gradFill>
                    <a:gsLst>
                      <a:gs pos="0">
                        <a:prstClr val="white"/>
                      </a:gs>
                      <a:gs pos="86000">
                        <a:prstClr val="white"/>
                      </a:gs>
                    </a:gsLst>
                    <a:lin ang="5400000" scaled="0"/>
                  </a:gradFill>
                </a:rPr>
                <a:t>Web Part Pages</a:t>
              </a:r>
              <a:endParaRPr lang="en-US" sz="1600" dirty="0">
                <a:gradFill>
                  <a:gsLst>
                    <a:gs pos="0">
                      <a:prstClr val="white"/>
                    </a:gs>
                    <a:gs pos="86000">
                      <a:prstClr val="white"/>
                    </a:gs>
                  </a:gsLst>
                  <a:lin ang="5400000" scaled="0"/>
                </a:gradFill>
              </a:endParaRPr>
            </a:p>
          </p:txBody>
        </p:sp>
      </p:grpSp>
    </p:spTree>
    <p:custDataLst>
      <p:tags r:id="rId1"/>
    </p:custDataLst>
    <p:extLst>
      <p:ext uri="{BB962C8B-B14F-4D97-AF65-F5344CB8AC3E}">
        <p14:creationId xmlns="" xmlns:p14="http://schemas.microsoft.com/office/powerpoint/2010/main" val="2666301607"/>
      </p:ext>
    </p:extLst>
  </p:cSld>
  <p:clrMapOvr>
    <a:masterClrMapping/>
  </p:clrMapOvr>
  <p:transition advTm="189901">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fade">
                                      <p:cBhvr>
                                        <p:cTn id="1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
          <p:cNvSpPr txBox="1">
            <a:spLocks/>
          </p:cNvSpPr>
          <p:nvPr/>
        </p:nvSpPr>
        <p:spPr>
          <a:xfrm>
            <a:off x="1" y="1905000"/>
            <a:ext cx="9144000" cy="4953000"/>
          </a:xfrm>
          <a:prstGeom prst="rect">
            <a:avLst/>
          </a:prstGeom>
          <a:gradFill flip="none" rotWithShape="1">
            <a:gsLst>
              <a:gs pos="0">
                <a:schemeClr val="bg1">
                  <a:alpha val="0"/>
                </a:schemeClr>
              </a:gs>
              <a:gs pos="50000">
                <a:schemeClr val="bg1"/>
              </a:gs>
              <a:gs pos="100000">
                <a:schemeClr val="bg1"/>
              </a:gs>
            </a:gsLst>
            <a:lin ang="0" scaled="0"/>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91440" rIns="0" bIns="0" numCol="1" rtlCol="0" anchor="ctr" anchorCtr="0" compatLnSpc="1">
            <a:prstTxWarp prst="textNoShape">
              <a:avLst/>
            </a:prstTxWarp>
          </a:bodyPr>
          <a:lstStyle/>
          <a:p>
            <a:pPr algn="ctr" defTabSz="1218937">
              <a:lnSpc>
                <a:spcPct val="85000"/>
              </a:lnSpc>
              <a:spcBef>
                <a:spcPct val="0"/>
              </a:spcBef>
              <a:defRPr/>
            </a:pPr>
            <a:endParaRPr lang="en-US" sz="4800" spc="-200" dirty="0">
              <a:ln w="3175">
                <a:noFill/>
              </a:ln>
              <a:gradFill flip="none" rotWithShape="1">
                <a:gsLst>
                  <a:gs pos="0">
                    <a:srgbClr val="050813"/>
                  </a:gs>
                  <a:gs pos="81000">
                    <a:srgbClr val="004D6C"/>
                  </a:gs>
                  <a:gs pos="86000">
                    <a:srgbClr val="050813"/>
                  </a:gs>
                </a:gsLst>
                <a:lin ang="5400000" scaled="1"/>
                <a:tileRect/>
              </a:gradFill>
              <a:latin typeface="Kozuka Gothic Pro H" pitchFamily="34" charset="-128"/>
              <a:cs typeface="Arial" charset="0"/>
            </a:endParaRPr>
          </a:p>
        </p:txBody>
      </p:sp>
      <p:sp>
        <p:nvSpPr>
          <p:cNvPr id="18" name="Title 17"/>
          <p:cNvSpPr>
            <a:spLocks noGrp="1"/>
          </p:cNvSpPr>
          <p:nvPr>
            <p:ph type="title"/>
          </p:nvPr>
        </p:nvSpPr>
        <p:spPr>
          <a:xfrm>
            <a:off x="381000" y="228600"/>
            <a:ext cx="8382000" cy="1717393"/>
          </a:xfrm>
        </p:spPr>
        <p:txBody>
          <a:bodyPr/>
          <a:lstStyle/>
          <a:p>
            <a:pPr lvl="0"/>
            <a:r>
              <a:rPr lang="en-US" sz="4400" dirty="0"/>
              <a:t>Tooling</a:t>
            </a:r>
            <a:br>
              <a:rPr lang="en-US" sz="4400" dirty="0"/>
            </a:br>
            <a:r>
              <a:rPr lang="en-US" sz="3200" dirty="0">
                <a:gradFill>
                  <a:gsLst>
                    <a:gs pos="50000">
                      <a:schemeClr val="accent2"/>
                    </a:gs>
                    <a:gs pos="100000">
                      <a:schemeClr val="accent2"/>
                    </a:gs>
                  </a:gsLst>
                  <a:lin ang="5400000" scaled="0"/>
                </a:gradFill>
              </a:rPr>
              <a:t>Assemble Solutions via SharePoint Designer</a:t>
            </a:r>
            <a:r>
              <a:rPr lang="en-US" sz="4400" dirty="0" smtClean="0"/>
              <a:t/>
            </a:r>
            <a:br>
              <a:rPr lang="en-US" sz="4400" dirty="0" smtClean="0"/>
            </a:br>
            <a:endParaRPr lang="en-US" sz="4400" dirty="0"/>
          </a:p>
        </p:txBody>
      </p:sp>
      <p:sp>
        <p:nvSpPr>
          <p:cNvPr id="3" name="Content Placeholder 2"/>
          <p:cNvSpPr>
            <a:spLocks noGrp="1"/>
          </p:cNvSpPr>
          <p:nvPr>
            <p:ph idx="1"/>
          </p:nvPr>
        </p:nvSpPr>
        <p:spPr>
          <a:xfrm>
            <a:off x="381000" y="1676400"/>
            <a:ext cx="4054475" cy="4801314"/>
          </a:xfrm>
        </p:spPr>
        <p:txBody>
          <a:bodyPr/>
          <a:lstStyle/>
          <a:p>
            <a:pPr marL="398463" indent="-398463"/>
            <a:r>
              <a:rPr lang="en-US" sz="2400" dirty="0" smtClean="0"/>
              <a:t>Discover</a:t>
            </a:r>
          </a:p>
          <a:p>
            <a:pPr marL="742950" lvl="1" indent="-344488"/>
            <a:r>
              <a:rPr lang="en-US" sz="2000" dirty="0" smtClean="0"/>
              <a:t>Database </a:t>
            </a:r>
          </a:p>
          <a:p>
            <a:pPr marL="742950" lvl="1" indent="-344488"/>
            <a:r>
              <a:rPr lang="en-US" sz="2000" dirty="0" smtClean="0"/>
              <a:t>Web services</a:t>
            </a:r>
          </a:p>
          <a:p>
            <a:pPr marL="742950" lvl="1" indent="-344488"/>
            <a:r>
              <a:rPr lang="en-US" sz="2000" dirty="0" smtClean="0"/>
              <a:t>.NET type</a:t>
            </a:r>
          </a:p>
          <a:p>
            <a:pPr marL="398463" indent="-398463"/>
            <a:r>
              <a:rPr lang="en-US" sz="2400" dirty="0" smtClean="0"/>
              <a:t>Map operations</a:t>
            </a:r>
          </a:p>
          <a:p>
            <a:pPr marL="742950" lvl="1" indent="-344488"/>
            <a:r>
              <a:rPr lang="en-US" sz="2000" dirty="0" smtClean="0"/>
              <a:t>Create, read, update, delete, lookup</a:t>
            </a:r>
          </a:p>
          <a:p>
            <a:pPr marL="398463" indent="-398463"/>
            <a:r>
              <a:rPr lang="en-US" sz="2400" dirty="0" smtClean="0"/>
              <a:t>Connect to SharePoint/Office </a:t>
            </a:r>
          </a:p>
          <a:p>
            <a:pPr marL="742950" lvl="1" indent="-344488"/>
            <a:r>
              <a:rPr lang="en-US" sz="2000" dirty="0" smtClean="0"/>
              <a:t>External List</a:t>
            </a:r>
          </a:p>
          <a:p>
            <a:pPr marL="742950" lvl="1" indent="-344488"/>
            <a:r>
              <a:rPr lang="en-US" sz="2000" dirty="0" smtClean="0"/>
              <a:t>Contact</a:t>
            </a:r>
          </a:p>
          <a:p>
            <a:pPr marL="742950" lvl="1" indent="-344488"/>
            <a:r>
              <a:rPr lang="en-US" sz="2000" dirty="0" smtClean="0"/>
              <a:t>Task</a:t>
            </a:r>
          </a:p>
          <a:p>
            <a:pPr marL="742950" lvl="1" indent="-344488"/>
            <a:r>
              <a:rPr lang="en-US" sz="2000" dirty="0" smtClean="0"/>
              <a:t>Appointment</a:t>
            </a:r>
          </a:p>
          <a:p>
            <a:pPr marL="742950" lvl="1" indent="-344488"/>
            <a:r>
              <a:rPr lang="en-US" sz="2000" dirty="0" smtClean="0"/>
              <a:t>Post</a:t>
            </a:r>
          </a:p>
        </p:txBody>
      </p:sp>
      <p:pic>
        <p:nvPicPr>
          <p:cNvPr id="4" name="Picture 3" descr="SPD - Select Data Source.jpg"/>
          <p:cNvPicPr>
            <a:picLocks noChangeAspect="1"/>
          </p:cNvPicPr>
          <p:nvPr/>
        </p:nvPicPr>
        <p:blipFill>
          <a:blip r:embed="rId3" cstate="print"/>
          <a:stretch>
            <a:fillRect/>
          </a:stretch>
        </p:blipFill>
        <p:spPr>
          <a:xfrm>
            <a:off x="5661055" y="1447800"/>
            <a:ext cx="3333940" cy="2222626"/>
          </a:xfrm>
          <a:prstGeom prst="round2SameRect">
            <a:avLst>
              <a:gd name="adj1" fmla="val 7677"/>
              <a:gd name="adj2" fmla="val 0"/>
            </a:avLst>
          </a:prstGeom>
          <a:effectLst>
            <a:reflection blurRad="6350" stA="52000" endA="300" endPos="35000" dir="5400000" sy="-100000" algn="bl" rotWithShape="0"/>
          </a:effectLst>
          <a:scene3d>
            <a:camera prst="perspectiveHeroicExtremeLeftFacing"/>
            <a:lightRig rig="threePt" dir="t"/>
          </a:scene3d>
        </p:spPr>
      </p:pic>
      <p:pic>
        <p:nvPicPr>
          <p:cNvPr id="5" name="Picture 4" descr="SPD - Entity Landing Page.jpg"/>
          <p:cNvPicPr>
            <a:picLocks noChangeAspect="1"/>
          </p:cNvPicPr>
          <p:nvPr/>
        </p:nvPicPr>
        <p:blipFill>
          <a:blip r:embed="rId4" cstate="print"/>
          <a:stretch>
            <a:fillRect/>
          </a:stretch>
        </p:blipFill>
        <p:spPr>
          <a:xfrm>
            <a:off x="5118044" y="2618919"/>
            <a:ext cx="3125570" cy="2083712"/>
          </a:xfrm>
          <a:prstGeom prst="round2SameRect">
            <a:avLst>
              <a:gd name="adj1" fmla="val 8591"/>
              <a:gd name="adj2" fmla="val 0"/>
            </a:avLst>
          </a:prstGeom>
          <a:effectLst>
            <a:reflection blurRad="6350" stA="52000" endA="300" endPos="35000" dir="5400000" sy="-100000" algn="bl" rotWithShape="0"/>
          </a:effectLst>
          <a:scene3d>
            <a:camera prst="perspectiveHeroicExtremeLeftFacing"/>
            <a:lightRig rig="threePt" dir="t"/>
          </a:scene3d>
        </p:spPr>
      </p:pic>
      <p:pic>
        <p:nvPicPr>
          <p:cNvPr id="6" name="Picture 5" descr="SPD - Map Fields.jpg"/>
          <p:cNvPicPr>
            <a:picLocks noChangeAspect="1"/>
          </p:cNvPicPr>
          <p:nvPr/>
        </p:nvPicPr>
        <p:blipFill>
          <a:blip r:embed="rId5" cstate="print"/>
          <a:stretch>
            <a:fillRect/>
          </a:stretch>
        </p:blipFill>
        <p:spPr>
          <a:xfrm>
            <a:off x="4030398" y="4191983"/>
            <a:ext cx="3229756" cy="2153170"/>
          </a:xfrm>
          <a:prstGeom prst="round2SameRect">
            <a:avLst>
              <a:gd name="adj1" fmla="val 6898"/>
              <a:gd name="adj2" fmla="val 0"/>
            </a:avLst>
          </a:prstGeom>
          <a:effectLst>
            <a:reflection blurRad="6350" stA="52000" endA="300" endPos="35000" dir="5400000" sy="-100000" algn="bl" rotWithShape="0"/>
          </a:effectLst>
          <a:scene3d>
            <a:camera prst="perspectiveHeroicExtremeLeftFacing"/>
            <a:lightRig rig="threePt" dir="t"/>
          </a:scene3d>
        </p:spPr>
      </p:pic>
      <p:sp>
        <p:nvSpPr>
          <p:cNvPr id="21" name="Rounded Rectangle 20"/>
          <p:cNvSpPr/>
          <p:nvPr/>
        </p:nvSpPr>
        <p:spPr>
          <a:xfrm>
            <a:off x="7463705" y="228600"/>
            <a:ext cx="1618603" cy="187700"/>
          </a:xfrm>
          <a:prstGeom prst="roundRect">
            <a:avLst/>
          </a:prstGeom>
          <a:gradFill flip="none" rotWithShape="1">
            <a:gsLst>
              <a:gs pos="0">
                <a:schemeClr val="bg1">
                  <a:alpha val="0"/>
                </a:schemeClr>
              </a:gs>
              <a:gs pos="80000">
                <a:schemeClr val="accent2"/>
              </a:gs>
              <a:gs pos="100000">
                <a:schemeClr val="bg1">
                  <a:alpha val="0"/>
                </a:schemeClr>
              </a:gs>
            </a:gsLst>
            <a:lin ang="10800000" scaled="1"/>
            <a:tileRect/>
          </a:gradFill>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22" name="Rounded Rectangle 4"/>
          <p:cNvSpPr/>
          <p:nvPr/>
        </p:nvSpPr>
        <p:spPr>
          <a:xfrm>
            <a:off x="7600718" y="237763"/>
            <a:ext cx="1348541" cy="16937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Presentation</a:t>
            </a:r>
          </a:p>
        </p:txBody>
      </p:sp>
      <p:sp>
        <p:nvSpPr>
          <p:cNvPr id="23" name="Rounded Rectangle 22"/>
          <p:cNvSpPr/>
          <p:nvPr/>
        </p:nvSpPr>
        <p:spPr>
          <a:xfrm>
            <a:off x="7459133" y="515676"/>
            <a:ext cx="1664326" cy="187774"/>
          </a:xfrm>
          <a:prstGeom prst="roundRect">
            <a:avLst/>
          </a:prstGeom>
          <a:gradFill flip="none" rotWithShape="1">
            <a:gsLst>
              <a:gs pos="0">
                <a:schemeClr val="bg1">
                  <a:alpha val="0"/>
                </a:schemeClr>
              </a:gs>
              <a:gs pos="80000">
                <a:schemeClr val="accent2">
                  <a:hueOff val="-864462"/>
                  <a:satOff val="-30984"/>
                  <a:lumOff val="65"/>
                  <a:alphaOff val="0"/>
                  <a:shade val="93000"/>
                  <a:satMod val="130000"/>
                </a:schemeClr>
              </a:gs>
              <a:gs pos="100000">
                <a:schemeClr val="bg1">
                  <a:alpha val="0"/>
                </a:schemeClr>
              </a:gs>
            </a:gsLst>
            <a:lin ang="10800000" scaled="1"/>
            <a:tileRect/>
          </a:gradFill>
        </p:spPr>
        <p:style>
          <a:lnRef idx="0">
            <a:schemeClr val="lt1">
              <a:hueOff val="0"/>
              <a:satOff val="0"/>
              <a:lumOff val="0"/>
              <a:alphaOff val="0"/>
            </a:schemeClr>
          </a:lnRef>
          <a:fillRef idx="3">
            <a:scrgbClr r="0" g="0" b="0"/>
          </a:fillRef>
          <a:effectRef idx="2">
            <a:schemeClr val="accent2">
              <a:hueOff val="-1296694"/>
              <a:satOff val="-46476"/>
              <a:lumOff val="98"/>
              <a:alphaOff val="0"/>
            </a:schemeClr>
          </a:effectRef>
          <a:fontRef idx="minor">
            <a:schemeClr val="lt1"/>
          </a:fontRef>
        </p:style>
      </p:sp>
      <p:sp>
        <p:nvSpPr>
          <p:cNvPr id="26" name="Rounded Rectangle 6"/>
          <p:cNvSpPr/>
          <p:nvPr/>
        </p:nvSpPr>
        <p:spPr>
          <a:xfrm>
            <a:off x="7600834" y="524842"/>
            <a:ext cx="1348308" cy="169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rtl="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Connectivity</a:t>
            </a:r>
            <a:endParaRPr lang="en-US" sz="1200" kern="1200" dirty="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endParaRPr>
          </a:p>
        </p:txBody>
      </p:sp>
      <p:sp>
        <p:nvSpPr>
          <p:cNvPr id="27" name="Rounded Rectangle 26"/>
          <p:cNvSpPr/>
          <p:nvPr/>
        </p:nvSpPr>
        <p:spPr>
          <a:xfrm>
            <a:off x="7459133" y="802826"/>
            <a:ext cx="1641464" cy="187774"/>
          </a:xfrm>
          <a:prstGeom prst="roundRect">
            <a:avLst/>
          </a:prstGeom>
          <a:gradFill flip="none" rotWithShape="1">
            <a:gsLst>
              <a:gs pos="0">
                <a:schemeClr val="bg1">
                  <a:alpha val="0"/>
                </a:schemeClr>
              </a:gs>
              <a:gs pos="80000">
                <a:schemeClr val="accent2">
                  <a:hueOff val="-2593387"/>
                  <a:satOff val="-92952"/>
                  <a:lumOff val="196"/>
                  <a:alphaOff val="0"/>
                  <a:shade val="93000"/>
                  <a:satMod val="130000"/>
                </a:schemeClr>
              </a:gs>
              <a:gs pos="100000">
                <a:schemeClr val="bg1">
                  <a:alpha val="0"/>
                </a:schemeClr>
              </a:gs>
            </a:gsLst>
            <a:lin ang="10800000" scaled="1"/>
            <a:tileRect/>
          </a:gradFill>
        </p:spPr>
        <p:style>
          <a:lnRef idx="0">
            <a:schemeClr val="lt1">
              <a:hueOff val="0"/>
              <a:satOff val="0"/>
              <a:lumOff val="0"/>
              <a:alphaOff val="0"/>
            </a:schemeClr>
          </a:lnRef>
          <a:fillRef idx="3">
            <a:schemeClr val="accent2">
              <a:hueOff val="-2593387"/>
              <a:satOff val="-92952"/>
              <a:lumOff val="196"/>
              <a:alphaOff val="0"/>
            </a:schemeClr>
          </a:fillRef>
          <a:effectRef idx="2">
            <a:schemeClr val="accent2">
              <a:hueOff val="-2593387"/>
              <a:satOff val="-92952"/>
              <a:lumOff val="196"/>
              <a:alphaOff val="0"/>
            </a:schemeClr>
          </a:effectRef>
          <a:fontRef idx="minor">
            <a:schemeClr val="lt1"/>
          </a:fontRef>
        </p:style>
      </p:sp>
      <p:sp>
        <p:nvSpPr>
          <p:cNvPr id="28" name="Rounded Rectangle 8"/>
          <p:cNvSpPr/>
          <p:nvPr/>
        </p:nvSpPr>
        <p:spPr>
          <a:xfrm>
            <a:off x="7600834" y="811993"/>
            <a:ext cx="1348308" cy="169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Tooling</a:t>
            </a:r>
            <a:endParaRPr lang="en-US" sz="1200" kern="1200" dirty="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endParaRPr>
          </a:p>
        </p:txBody>
      </p:sp>
    </p:spTree>
  </p:cSld>
  <p:clrMapOvr>
    <a:masterClrMapping/>
  </p:clrMapOvr>
  <p:transition advTm="63071">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21"/>
                                        </p:tgtEl>
                                        <p:attrNameLst>
                                          <p:attrName>style.opacity</p:attrName>
                                        </p:attrNameLst>
                                      </p:cBhvr>
                                      <p:to>
                                        <p:strVal val="0.25"/>
                                      </p:to>
                                    </p:set>
                                    <p:animEffect filter="image" prLst="opacity: 0.25">
                                      <p:cBhvr rctx="IE">
                                        <p:cTn id="7" dur="indefinite"/>
                                        <p:tgtEl>
                                          <p:spTgt spid="21"/>
                                        </p:tgtEl>
                                      </p:cBhvr>
                                    </p:animEffect>
                                  </p:childTnLst>
                                </p:cTn>
                              </p:par>
                              <p:par>
                                <p:cTn id="8" presetID="9" presetClass="emph" presetSubtype="0" grpId="0" nodeType="withEffect">
                                  <p:stCondLst>
                                    <p:cond delay="0"/>
                                  </p:stCondLst>
                                  <p:childTnLst>
                                    <p:set>
                                      <p:cBhvr rctx="PPT">
                                        <p:cTn id="9" dur="indefinite"/>
                                        <p:tgtEl>
                                          <p:spTgt spid="22"/>
                                        </p:tgtEl>
                                        <p:attrNameLst>
                                          <p:attrName>style.opacity</p:attrName>
                                        </p:attrNameLst>
                                      </p:cBhvr>
                                      <p:to>
                                        <p:strVal val="0.25"/>
                                      </p:to>
                                    </p:set>
                                    <p:animEffect filter="image" prLst="opacity: 0.25">
                                      <p:cBhvr rctx="IE">
                                        <p:cTn id="10" dur="indefinite"/>
                                        <p:tgtEl>
                                          <p:spTgt spid="22"/>
                                        </p:tgtEl>
                                      </p:cBhvr>
                                    </p:animEffect>
                                  </p:childTnLst>
                                </p:cTn>
                              </p:par>
                              <p:par>
                                <p:cTn id="11" presetID="9" presetClass="emph" presetSubtype="0" nodeType="withEffect">
                                  <p:stCondLst>
                                    <p:cond delay="0"/>
                                  </p:stCondLst>
                                  <p:childTnLst>
                                    <p:set>
                                      <p:cBhvr rctx="PPT">
                                        <p:cTn id="12" dur="indefinite"/>
                                        <p:tgtEl>
                                          <p:spTgt spid="23"/>
                                        </p:tgtEl>
                                        <p:attrNameLst>
                                          <p:attrName>style.opacity</p:attrName>
                                        </p:attrNameLst>
                                      </p:cBhvr>
                                      <p:to>
                                        <p:strVal val="0.25"/>
                                      </p:to>
                                    </p:set>
                                    <p:animEffect filter="image" prLst="opacity: 0.25">
                                      <p:cBhvr rctx="IE">
                                        <p:cTn id="13" dur="indefinite"/>
                                        <p:tgtEl>
                                          <p:spTgt spid="23"/>
                                        </p:tgtEl>
                                      </p:cBhvr>
                                    </p:animEffect>
                                  </p:childTnLst>
                                </p:cTn>
                              </p:par>
                              <p:par>
                                <p:cTn id="14" presetID="9" presetClass="emph" presetSubtype="0" grpId="0" nodeType="withEffect">
                                  <p:stCondLst>
                                    <p:cond delay="0"/>
                                  </p:stCondLst>
                                  <p:childTnLst>
                                    <p:set>
                                      <p:cBhvr rctx="PPT">
                                        <p:cTn id="15" dur="indefinite"/>
                                        <p:tgtEl>
                                          <p:spTgt spid="26"/>
                                        </p:tgtEl>
                                        <p:attrNameLst>
                                          <p:attrName>style.opacity</p:attrName>
                                        </p:attrNameLst>
                                      </p:cBhvr>
                                      <p:to>
                                        <p:strVal val="0.25"/>
                                      </p:to>
                                    </p:set>
                                    <p:animEffect filter="image" prLst="opacity: 0.25">
                                      <p:cBhvr rctx="IE">
                                        <p:cTn id="16" dur="indefinite"/>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Feedback</a:t>
            </a:r>
            <a:endParaRPr lang="en-US" dirty="0"/>
          </a:p>
        </p:txBody>
      </p:sp>
      <p:sp>
        <p:nvSpPr>
          <p:cNvPr id="3" name="Content Placeholder 2"/>
          <p:cNvSpPr>
            <a:spLocks noGrp="1"/>
          </p:cNvSpPr>
          <p:nvPr>
            <p:ph idx="1"/>
          </p:nvPr>
        </p:nvSpPr>
        <p:spPr>
          <a:xfrm>
            <a:off x="381000" y="1412875"/>
            <a:ext cx="8763000" cy="4333494"/>
          </a:xfrm>
        </p:spPr>
        <p:txBody>
          <a:bodyPr/>
          <a:lstStyle/>
          <a:p>
            <a:pPr lvl="0">
              <a:defRPr/>
            </a:pPr>
            <a:r>
              <a:rPr lang="en-US" dirty="0" smtClean="0"/>
              <a:t>Read/Write</a:t>
            </a:r>
          </a:p>
          <a:p>
            <a:pPr lvl="1">
              <a:defRPr/>
            </a:pPr>
            <a:r>
              <a:rPr lang="en-US" dirty="0" smtClean="0"/>
              <a:t>Read is nice… Write back would be even more powerful</a:t>
            </a:r>
          </a:p>
          <a:p>
            <a:pPr lvl="0">
              <a:defRPr/>
            </a:pPr>
            <a:r>
              <a:rPr lang="en-US" dirty="0" smtClean="0"/>
              <a:t>Tooling  Support</a:t>
            </a:r>
          </a:p>
          <a:p>
            <a:pPr lvl="1">
              <a:defRPr/>
            </a:pPr>
            <a:r>
              <a:rPr lang="en-US" dirty="0" smtClean="0"/>
              <a:t>Need an easier way to create, debug and maintain appdef XML files</a:t>
            </a:r>
          </a:p>
          <a:p>
            <a:pPr lvl="0">
              <a:defRPr/>
            </a:pPr>
            <a:r>
              <a:rPr lang="en-US" dirty="0" smtClean="0"/>
              <a:t>I wish it was baked into the Platform</a:t>
            </a:r>
          </a:p>
          <a:p>
            <a:pPr lvl="0">
              <a:defRPr/>
            </a:pPr>
            <a:r>
              <a:rPr lang="en-US" dirty="0" smtClean="0"/>
              <a:t>Wouldn’t it be nice to offline?</a:t>
            </a:r>
          </a:p>
          <a:p>
            <a:pPr>
              <a:buNone/>
            </a:pPr>
            <a:endParaRPr lang="en-US" dirty="0"/>
          </a:p>
        </p:txBody>
      </p:sp>
    </p:spTree>
    <p:custDataLst>
      <p:tags r:id="rId1"/>
    </p:custDataLst>
    <p:extLst>
      <p:ext uri="{BB962C8B-B14F-4D97-AF65-F5344CB8AC3E}">
        <p14:creationId xmlns="" xmlns:p14="http://schemas.microsoft.com/office/powerpoint/2010/main" val="4287309248"/>
      </p:ext>
    </p:extLst>
  </p:cSld>
  <p:clrMapOvr>
    <a:masterClrMapping/>
  </p:clrMapOvr>
  <p:transition advTm="6928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20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rmAutofit fontScale="90000"/>
          </a:bodyPr>
          <a:lstStyle/>
          <a:p>
            <a:r>
              <a:rPr lang="en-US" dirty="0"/>
              <a:t>Tooling</a:t>
            </a:r>
            <a:br>
              <a:rPr lang="en-US" dirty="0"/>
            </a:br>
            <a:r>
              <a:rPr lang="en-US" sz="4000" dirty="0">
                <a:gradFill>
                  <a:gsLst>
                    <a:gs pos="50000">
                      <a:schemeClr val="accent2"/>
                    </a:gs>
                    <a:gs pos="100000">
                      <a:schemeClr val="accent2"/>
                    </a:gs>
                  </a:gsLst>
                  <a:lin ang="5400000" scaled="0"/>
                </a:gradFill>
              </a:rPr>
              <a:t>Building ProDev Apps using </a:t>
            </a:r>
            <a:r>
              <a:rPr lang="en-US" sz="4000" dirty="0" smtClean="0">
                <a:gradFill>
                  <a:gsLst>
                    <a:gs pos="50000">
                      <a:schemeClr val="accent2"/>
                    </a:gs>
                    <a:gs pos="100000">
                      <a:schemeClr val="accent2"/>
                    </a:gs>
                  </a:gsLst>
                  <a:lin ang="5400000" scaled="0"/>
                </a:gradFill>
              </a:rPr>
              <a:t>Visual Studio 2010</a:t>
            </a:r>
            <a:endParaRPr lang="en-US" dirty="0">
              <a:solidFill>
                <a:schemeClr val="accent6"/>
              </a:solidFill>
            </a:endParaRPr>
          </a:p>
        </p:txBody>
      </p:sp>
      <p:sp>
        <p:nvSpPr>
          <p:cNvPr id="16" name="Rounded Rectangle 15"/>
          <p:cNvSpPr/>
          <p:nvPr/>
        </p:nvSpPr>
        <p:spPr>
          <a:xfrm>
            <a:off x="7463705" y="228600"/>
            <a:ext cx="1618603" cy="187700"/>
          </a:xfrm>
          <a:prstGeom prst="roundRect">
            <a:avLst/>
          </a:prstGeom>
          <a:gradFill flip="none" rotWithShape="1">
            <a:gsLst>
              <a:gs pos="0">
                <a:schemeClr val="bg1">
                  <a:alpha val="0"/>
                </a:schemeClr>
              </a:gs>
              <a:gs pos="80000">
                <a:schemeClr val="accent2"/>
              </a:gs>
              <a:gs pos="100000">
                <a:schemeClr val="bg1">
                  <a:alpha val="0"/>
                </a:schemeClr>
              </a:gs>
            </a:gsLst>
            <a:lin ang="10800000" scaled="1"/>
            <a:tileRect/>
          </a:gradFill>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17" name="Rounded Rectangle 4"/>
          <p:cNvSpPr/>
          <p:nvPr/>
        </p:nvSpPr>
        <p:spPr>
          <a:xfrm>
            <a:off x="7600718" y="237763"/>
            <a:ext cx="1348541" cy="16937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Presentation</a:t>
            </a:r>
          </a:p>
        </p:txBody>
      </p:sp>
      <p:sp>
        <p:nvSpPr>
          <p:cNvPr id="18" name="Rounded Rectangle 17"/>
          <p:cNvSpPr/>
          <p:nvPr/>
        </p:nvSpPr>
        <p:spPr>
          <a:xfrm>
            <a:off x="7459133" y="515676"/>
            <a:ext cx="1664326" cy="187774"/>
          </a:xfrm>
          <a:prstGeom prst="roundRect">
            <a:avLst/>
          </a:prstGeom>
          <a:gradFill flip="none" rotWithShape="1">
            <a:gsLst>
              <a:gs pos="0">
                <a:schemeClr val="bg1">
                  <a:alpha val="0"/>
                </a:schemeClr>
              </a:gs>
              <a:gs pos="80000">
                <a:schemeClr val="accent2">
                  <a:hueOff val="-864462"/>
                  <a:satOff val="-30984"/>
                  <a:lumOff val="65"/>
                  <a:alphaOff val="0"/>
                  <a:shade val="93000"/>
                  <a:satMod val="130000"/>
                </a:schemeClr>
              </a:gs>
              <a:gs pos="100000">
                <a:schemeClr val="bg1">
                  <a:alpha val="0"/>
                </a:schemeClr>
              </a:gs>
            </a:gsLst>
            <a:lin ang="10800000" scaled="1"/>
            <a:tileRect/>
          </a:gradFill>
        </p:spPr>
        <p:style>
          <a:lnRef idx="0">
            <a:schemeClr val="lt1">
              <a:hueOff val="0"/>
              <a:satOff val="0"/>
              <a:lumOff val="0"/>
              <a:alphaOff val="0"/>
            </a:schemeClr>
          </a:lnRef>
          <a:fillRef idx="3">
            <a:scrgbClr r="0" g="0" b="0"/>
          </a:fillRef>
          <a:effectRef idx="2">
            <a:schemeClr val="accent2">
              <a:hueOff val="-1296694"/>
              <a:satOff val="-46476"/>
              <a:lumOff val="98"/>
              <a:alphaOff val="0"/>
            </a:schemeClr>
          </a:effectRef>
          <a:fontRef idx="minor">
            <a:schemeClr val="lt1"/>
          </a:fontRef>
        </p:style>
      </p:sp>
      <p:sp>
        <p:nvSpPr>
          <p:cNvPr id="19" name="Rounded Rectangle 6"/>
          <p:cNvSpPr/>
          <p:nvPr/>
        </p:nvSpPr>
        <p:spPr>
          <a:xfrm>
            <a:off x="7600834" y="524842"/>
            <a:ext cx="1348308" cy="169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rtl="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Connectivity</a:t>
            </a:r>
            <a:endParaRPr lang="en-US" sz="1200" kern="1200" dirty="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endParaRPr>
          </a:p>
        </p:txBody>
      </p:sp>
      <p:sp>
        <p:nvSpPr>
          <p:cNvPr id="20" name="Rounded Rectangle 19"/>
          <p:cNvSpPr/>
          <p:nvPr/>
        </p:nvSpPr>
        <p:spPr>
          <a:xfrm>
            <a:off x="7459133" y="802826"/>
            <a:ext cx="1641464" cy="187774"/>
          </a:xfrm>
          <a:prstGeom prst="roundRect">
            <a:avLst/>
          </a:prstGeom>
          <a:gradFill flip="none" rotWithShape="1">
            <a:gsLst>
              <a:gs pos="0">
                <a:schemeClr val="bg1">
                  <a:alpha val="0"/>
                </a:schemeClr>
              </a:gs>
              <a:gs pos="80000">
                <a:schemeClr val="accent2">
                  <a:hueOff val="-2593387"/>
                  <a:satOff val="-92952"/>
                  <a:lumOff val="196"/>
                  <a:alphaOff val="0"/>
                  <a:shade val="93000"/>
                  <a:satMod val="130000"/>
                </a:schemeClr>
              </a:gs>
              <a:gs pos="100000">
                <a:schemeClr val="bg1">
                  <a:alpha val="0"/>
                </a:schemeClr>
              </a:gs>
            </a:gsLst>
            <a:lin ang="10800000" scaled="1"/>
            <a:tileRect/>
          </a:gradFill>
        </p:spPr>
        <p:style>
          <a:lnRef idx="0">
            <a:schemeClr val="lt1">
              <a:hueOff val="0"/>
              <a:satOff val="0"/>
              <a:lumOff val="0"/>
              <a:alphaOff val="0"/>
            </a:schemeClr>
          </a:lnRef>
          <a:fillRef idx="3">
            <a:schemeClr val="accent2">
              <a:hueOff val="-2593387"/>
              <a:satOff val="-92952"/>
              <a:lumOff val="196"/>
              <a:alphaOff val="0"/>
            </a:schemeClr>
          </a:fillRef>
          <a:effectRef idx="2">
            <a:schemeClr val="accent2">
              <a:hueOff val="-2593387"/>
              <a:satOff val="-92952"/>
              <a:lumOff val="196"/>
              <a:alphaOff val="0"/>
            </a:schemeClr>
          </a:effectRef>
          <a:fontRef idx="minor">
            <a:schemeClr val="lt1"/>
          </a:fontRef>
        </p:style>
      </p:sp>
      <p:sp>
        <p:nvSpPr>
          <p:cNvPr id="21" name="Rounded Rectangle 8"/>
          <p:cNvSpPr/>
          <p:nvPr/>
        </p:nvSpPr>
        <p:spPr>
          <a:xfrm>
            <a:off x="7600834" y="811993"/>
            <a:ext cx="1348308" cy="169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Tooling</a:t>
            </a:r>
            <a:endParaRPr lang="en-US" sz="1200" kern="1200" dirty="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endParaRPr>
          </a:p>
        </p:txBody>
      </p:sp>
      <p:sp>
        <p:nvSpPr>
          <p:cNvPr id="24" name="Rectangle 23"/>
          <p:cNvSpPr/>
          <p:nvPr/>
        </p:nvSpPr>
        <p:spPr bwMode="auto">
          <a:xfrm>
            <a:off x="0" y="3800475"/>
            <a:ext cx="9144000" cy="3057525"/>
          </a:xfrm>
          <a:prstGeom prst="rect">
            <a:avLst/>
          </a:prstGeom>
          <a:gradFill>
            <a:gsLst>
              <a:gs pos="0">
                <a:schemeClr val="bg1"/>
              </a:gs>
              <a:gs pos="72000">
                <a:schemeClr val="bg1">
                  <a:alpha val="0"/>
                </a:schemeClr>
              </a:gs>
              <a:gs pos="100000">
                <a:schemeClr val="bg1">
                  <a:alpha val="0"/>
                </a:schemeClr>
              </a:gs>
            </a:gsLst>
          </a:gra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5" name="Title 2"/>
          <p:cNvSpPr txBox="1">
            <a:spLocks/>
          </p:cNvSpPr>
          <p:nvPr/>
        </p:nvSpPr>
        <p:spPr>
          <a:xfrm>
            <a:off x="361749" y="1674890"/>
            <a:ext cx="9877816" cy="4116309"/>
          </a:xfrm>
          <a:prstGeom prst="rect">
            <a:avLst/>
          </a:prstGeom>
          <a:gradFill flip="none" rotWithShape="1">
            <a:gsLst>
              <a:gs pos="0">
                <a:schemeClr val="bg1">
                  <a:alpha val="0"/>
                </a:schemeClr>
              </a:gs>
              <a:gs pos="50000">
                <a:schemeClr val="bg1"/>
              </a:gs>
              <a:gs pos="100000">
                <a:schemeClr val="bg1">
                  <a:alpha val="0"/>
                </a:schemeClr>
              </a:gs>
            </a:gsLst>
            <a:lin ang="0" scaled="0"/>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91440" rIns="0" bIns="0" numCol="1" rtlCol="0" anchor="ctr" anchorCtr="0" compatLnSpc="1">
            <a:prstTxWarp prst="textNoShape">
              <a:avLst/>
            </a:prstTxWarp>
          </a:bodyPr>
          <a:lstStyle/>
          <a:p>
            <a:pPr algn="ctr" defTabSz="1218937">
              <a:lnSpc>
                <a:spcPct val="85000"/>
              </a:lnSpc>
              <a:spcBef>
                <a:spcPct val="0"/>
              </a:spcBef>
              <a:defRPr/>
            </a:pPr>
            <a:endParaRPr lang="en-US" sz="4800" spc="-200" dirty="0">
              <a:ln w="3175">
                <a:noFill/>
              </a:ln>
              <a:gradFill flip="none" rotWithShape="1">
                <a:gsLst>
                  <a:gs pos="0">
                    <a:srgbClr val="050813"/>
                  </a:gs>
                  <a:gs pos="81000">
                    <a:srgbClr val="004D6C"/>
                  </a:gs>
                  <a:gs pos="86000">
                    <a:srgbClr val="050813"/>
                  </a:gs>
                </a:gsLst>
                <a:lin ang="5400000" scaled="1"/>
                <a:tileRect/>
              </a:gradFill>
              <a:latin typeface="Kozuka Gothic Pro H" pitchFamily="34" charset="-128"/>
              <a:cs typeface="Arial" charset="0"/>
            </a:endParaRPr>
          </a:p>
        </p:txBody>
      </p:sp>
      <p:pic>
        <p:nvPicPr>
          <p:cNvPr id="27" name="Picture 1" descr="image001"/>
          <p:cNvPicPr>
            <a:picLocks noChangeAspect="1" noChangeArrowheads="1"/>
          </p:cNvPicPr>
          <p:nvPr/>
        </p:nvPicPr>
        <p:blipFill>
          <a:blip r:embed="rId3" cstate="print"/>
          <a:srcRect/>
          <a:stretch>
            <a:fillRect/>
          </a:stretch>
        </p:blipFill>
        <p:spPr bwMode="auto">
          <a:xfrm>
            <a:off x="482817" y="2035773"/>
            <a:ext cx="4652120" cy="3336327"/>
          </a:xfrm>
          <a:prstGeom prst="round2SameRect">
            <a:avLst>
              <a:gd name="adj1" fmla="val 5115"/>
              <a:gd name="adj2" fmla="val 0"/>
            </a:avLst>
          </a:prstGeom>
          <a:noFill/>
          <a:ln w="9525">
            <a:noFill/>
            <a:miter lim="800000"/>
            <a:headEnd/>
            <a:tailEnd/>
          </a:ln>
          <a:effectLst>
            <a:reflection blurRad="6350" stA="52000" endA="300" endPos="35000" dir="5400000" sy="-100000" algn="bl" rotWithShape="0"/>
          </a:effectLst>
          <a:scene3d>
            <a:camera prst="perspectiveHeroicExtremeRightFacing"/>
            <a:lightRig rig="threePt" dir="t"/>
          </a:scene3d>
        </p:spPr>
      </p:pic>
      <p:sp>
        <p:nvSpPr>
          <p:cNvPr id="28" name="Content Placeholder 2"/>
          <p:cNvSpPr txBox="1">
            <a:spLocks/>
          </p:cNvSpPr>
          <p:nvPr/>
        </p:nvSpPr>
        <p:spPr>
          <a:xfrm>
            <a:off x="4654550" y="1873690"/>
            <a:ext cx="4108450" cy="3468232"/>
          </a:xfrm>
          <a:prstGeom prst="rect">
            <a:avLst/>
          </a:prstGeom>
        </p:spPr>
        <p:txBody>
          <a:bodyPr>
            <a:noAutofit/>
          </a:bodyPr>
          <a:lstStyle/>
          <a:p>
            <a:pPr marL="398463" marR="0" lvl="0" indent="-398463" fontAlgn="auto">
              <a:lnSpc>
                <a:spcPct val="90000"/>
              </a:lnSpc>
              <a:spcBef>
                <a:spcPts val="600"/>
              </a:spcBef>
              <a:spcAft>
                <a:spcPts val="0"/>
              </a:spcAft>
              <a:buClrTx/>
              <a:buSzTx/>
              <a:buBlip>
                <a:blip r:embed="rId4"/>
              </a:buBlip>
              <a:tabLst/>
              <a:defRPr/>
            </a:pPr>
            <a:r>
              <a:rPr lang="en-US" dirty="0" smtClean="0">
                <a:solidFill>
                  <a:srgbClr val="99CC99"/>
                </a:solidFill>
              </a:rPr>
              <a:t>Simple drag and drop experience</a:t>
            </a:r>
          </a:p>
          <a:p>
            <a:pPr marL="398463" marR="0" lvl="0" indent="-398463" fontAlgn="auto">
              <a:lnSpc>
                <a:spcPct val="90000"/>
              </a:lnSpc>
              <a:spcBef>
                <a:spcPts val="600"/>
              </a:spcBef>
              <a:spcAft>
                <a:spcPts val="0"/>
              </a:spcAft>
              <a:buClrTx/>
              <a:buSzTx/>
              <a:buBlip>
                <a:blip r:embed="rId4"/>
              </a:buBlip>
              <a:tabLst/>
              <a:defRPr/>
            </a:pPr>
            <a:r>
              <a:rPr lang="en-US" dirty="0" smtClean="0">
                <a:solidFill>
                  <a:srgbClr val="99CC99"/>
                </a:solidFill>
              </a:rPr>
              <a:t>Create connectivity packs in </a:t>
            </a:r>
            <a:r>
              <a:rPr lang="en-US" dirty="0" smtClean="0">
                <a:gradFill>
                  <a:gsLst>
                    <a:gs pos="0">
                      <a:schemeClr val="tx1"/>
                    </a:gs>
                    <a:gs pos="86000">
                      <a:schemeClr val="tx1"/>
                    </a:gs>
                  </a:gsLst>
                  <a:lin ang="5400000" scaled="0"/>
                </a:gradFill>
              </a:rPr>
              <a:t/>
            </a:r>
            <a:br>
              <a:rPr lang="en-US" dirty="0" smtClean="0">
                <a:gradFill>
                  <a:gsLst>
                    <a:gs pos="0">
                      <a:schemeClr val="tx1"/>
                    </a:gs>
                    <a:gs pos="86000">
                      <a:schemeClr val="tx1"/>
                    </a:gs>
                  </a:gsLst>
                  <a:lin ang="5400000" scaled="0"/>
                </a:gradFill>
              </a:rPr>
            </a:br>
            <a:r>
              <a:rPr lang="en-US" dirty="0" smtClean="0">
                <a:solidFill>
                  <a:srgbClr val="99CC99"/>
                </a:solidFill>
              </a:rPr>
              <a:t>Visual Studio to</a:t>
            </a:r>
          </a:p>
          <a:p>
            <a:pPr marL="742950" marR="0" lvl="1" indent="-344488" fontAlgn="auto">
              <a:lnSpc>
                <a:spcPct val="90000"/>
              </a:lnSpc>
              <a:spcBef>
                <a:spcPts val="600"/>
              </a:spcBef>
              <a:spcAft>
                <a:spcPts val="0"/>
              </a:spcAft>
              <a:buClrTx/>
              <a:buSzPct val="90000"/>
              <a:buBlip>
                <a:blip r:embed="rId5"/>
              </a:buBlip>
              <a:tabLst/>
              <a:defRPr/>
            </a:pPr>
            <a:r>
              <a:rPr lang="en-US" sz="1600" dirty="0" smtClean="0">
                <a:solidFill>
                  <a:srgbClr val="99CC99"/>
                </a:solidFill>
              </a:rPr>
              <a:t>Aggregate data across </a:t>
            </a:r>
            <a:br>
              <a:rPr lang="en-US" sz="1600" dirty="0" smtClean="0">
                <a:solidFill>
                  <a:srgbClr val="99CC99"/>
                </a:solidFill>
              </a:rPr>
            </a:br>
            <a:r>
              <a:rPr lang="en-US" sz="1600" dirty="0" smtClean="0">
                <a:solidFill>
                  <a:srgbClr val="99CC99"/>
                </a:solidFill>
              </a:rPr>
              <a:t>multiple back-ends</a:t>
            </a:r>
          </a:p>
          <a:p>
            <a:pPr marL="742950" marR="0" lvl="1" indent="-344488" fontAlgn="auto">
              <a:lnSpc>
                <a:spcPct val="90000"/>
              </a:lnSpc>
              <a:spcBef>
                <a:spcPts val="600"/>
              </a:spcBef>
              <a:spcAft>
                <a:spcPts val="0"/>
              </a:spcAft>
              <a:buClrTx/>
              <a:buSzPct val="90000"/>
              <a:buBlip>
                <a:blip r:embed="rId5"/>
              </a:buBlip>
              <a:tabLst/>
              <a:defRPr/>
            </a:pPr>
            <a:r>
              <a:rPr lang="en-US" sz="1600" dirty="0" smtClean="0">
                <a:solidFill>
                  <a:srgbClr val="99CC99"/>
                </a:solidFill>
              </a:rPr>
              <a:t>Perform custom data transformations</a:t>
            </a:r>
          </a:p>
          <a:p>
            <a:pPr marL="742950" marR="0" lvl="1" indent="-344488" fontAlgn="auto">
              <a:lnSpc>
                <a:spcPct val="90000"/>
              </a:lnSpc>
              <a:spcBef>
                <a:spcPts val="600"/>
              </a:spcBef>
              <a:spcAft>
                <a:spcPts val="0"/>
              </a:spcAft>
              <a:buClrTx/>
              <a:buSzPct val="90000"/>
              <a:buBlip>
                <a:blip r:embed="rId5"/>
              </a:buBlip>
              <a:tabLst/>
              <a:defRPr/>
            </a:pPr>
            <a:r>
              <a:rPr lang="en-US" sz="1600" dirty="0" smtClean="0">
                <a:solidFill>
                  <a:srgbClr val="99CC99"/>
                </a:solidFill>
              </a:rPr>
              <a:t>Execute custom business logic/rules (e.g., trigger workflow)</a:t>
            </a:r>
          </a:p>
          <a:p>
            <a:pPr marL="398463" indent="-398463">
              <a:lnSpc>
                <a:spcPct val="90000"/>
              </a:lnSpc>
              <a:spcBef>
                <a:spcPts val="600"/>
              </a:spcBef>
              <a:buBlip>
                <a:blip r:embed="rId4"/>
              </a:buBlip>
              <a:defRPr/>
            </a:pPr>
            <a:r>
              <a:rPr lang="en-US" dirty="0" smtClean="0">
                <a:solidFill>
                  <a:srgbClr val="99CC99"/>
                </a:solidFill>
              </a:rPr>
              <a:t>Upsize IT solutions created in </a:t>
            </a:r>
            <a:r>
              <a:rPr lang="en-US" dirty="0" err="1" smtClean="0">
                <a:solidFill>
                  <a:srgbClr val="99CC99"/>
                </a:solidFill>
              </a:rPr>
              <a:t>SharePoint</a:t>
            </a:r>
            <a:r>
              <a:rPr lang="en-US" dirty="0" smtClean="0">
                <a:solidFill>
                  <a:srgbClr val="99CC99"/>
                </a:solidFill>
              </a:rPr>
              <a:t> Designer</a:t>
            </a:r>
          </a:p>
          <a:p>
            <a:pPr marL="398463" indent="-398463">
              <a:lnSpc>
                <a:spcPct val="90000"/>
              </a:lnSpc>
              <a:spcBef>
                <a:spcPts val="600"/>
              </a:spcBef>
              <a:buBlip>
                <a:blip r:embed="rId4"/>
              </a:buBlip>
              <a:defRPr/>
            </a:pPr>
            <a:r>
              <a:rPr lang="en-US" dirty="0" smtClean="0">
                <a:solidFill>
                  <a:srgbClr val="99CC99"/>
                </a:solidFill>
              </a:rPr>
              <a:t>Bring external data into other Office clients with VSTO Add-Ins </a:t>
            </a:r>
            <a:br>
              <a:rPr lang="en-US" dirty="0" smtClean="0">
                <a:solidFill>
                  <a:srgbClr val="99CC99"/>
                </a:solidFill>
              </a:rPr>
            </a:br>
            <a:r>
              <a:rPr lang="en-US" dirty="0" smtClean="0">
                <a:solidFill>
                  <a:srgbClr val="99CC99"/>
                </a:solidFill>
              </a:rPr>
              <a:t>(e.g., Excel)</a:t>
            </a:r>
          </a:p>
        </p:txBody>
      </p:sp>
    </p:spTree>
  </p:cSld>
  <p:clrMapOvr>
    <a:masterClrMapping/>
  </p:clrMapOvr>
  <p:transition advTm="30217">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16"/>
                                        </p:tgtEl>
                                        <p:attrNameLst>
                                          <p:attrName>style.opacity</p:attrName>
                                        </p:attrNameLst>
                                      </p:cBhvr>
                                      <p:to>
                                        <p:strVal val="0.25"/>
                                      </p:to>
                                    </p:set>
                                    <p:animEffect filter="image" prLst="opacity: 0.25">
                                      <p:cBhvr rctx="IE">
                                        <p:cTn id="7" dur="indefinite"/>
                                        <p:tgtEl>
                                          <p:spTgt spid="16"/>
                                        </p:tgtEl>
                                      </p:cBhvr>
                                    </p:animEffect>
                                  </p:childTnLst>
                                </p:cTn>
                              </p:par>
                              <p:par>
                                <p:cTn id="8" presetID="9" presetClass="emph" presetSubtype="0" grpId="0" nodeType="withEffect">
                                  <p:stCondLst>
                                    <p:cond delay="0"/>
                                  </p:stCondLst>
                                  <p:childTnLst>
                                    <p:set>
                                      <p:cBhvr rctx="PPT">
                                        <p:cTn id="9" dur="indefinite"/>
                                        <p:tgtEl>
                                          <p:spTgt spid="17"/>
                                        </p:tgtEl>
                                        <p:attrNameLst>
                                          <p:attrName>style.opacity</p:attrName>
                                        </p:attrNameLst>
                                      </p:cBhvr>
                                      <p:to>
                                        <p:strVal val="0.25"/>
                                      </p:to>
                                    </p:set>
                                    <p:animEffect filter="image" prLst="opacity: 0.25">
                                      <p:cBhvr rctx="IE">
                                        <p:cTn id="10" dur="indefinite"/>
                                        <p:tgtEl>
                                          <p:spTgt spid="17"/>
                                        </p:tgtEl>
                                      </p:cBhvr>
                                    </p:animEffect>
                                  </p:childTnLst>
                                </p:cTn>
                              </p:par>
                              <p:par>
                                <p:cTn id="11" presetID="9" presetClass="emph" presetSubtype="0" nodeType="withEffect">
                                  <p:stCondLst>
                                    <p:cond delay="0"/>
                                  </p:stCondLst>
                                  <p:childTnLst>
                                    <p:set>
                                      <p:cBhvr rctx="PPT">
                                        <p:cTn id="12" dur="indefinite"/>
                                        <p:tgtEl>
                                          <p:spTgt spid="18"/>
                                        </p:tgtEl>
                                        <p:attrNameLst>
                                          <p:attrName>style.opacity</p:attrName>
                                        </p:attrNameLst>
                                      </p:cBhvr>
                                      <p:to>
                                        <p:strVal val="0.25"/>
                                      </p:to>
                                    </p:set>
                                    <p:animEffect filter="image" prLst="opacity: 0.25">
                                      <p:cBhvr rctx="IE">
                                        <p:cTn id="13" dur="indefinite"/>
                                        <p:tgtEl>
                                          <p:spTgt spid="18"/>
                                        </p:tgtEl>
                                      </p:cBhvr>
                                    </p:animEffect>
                                  </p:childTnLst>
                                </p:cTn>
                              </p:par>
                              <p:par>
                                <p:cTn id="14" presetID="9" presetClass="emph" presetSubtype="0" grpId="0" nodeType="withEffect">
                                  <p:stCondLst>
                                    <p:cond delay="0"/>
                                  </p:stCondLst>
                                  <p:childTnLst>
                                    <p:set>
                                      <p:cBhvr rctx="PPT">
                                        <p:cTn id="15" dur="indefinite"/>
                                        <p:tgtEl>
                                          <p:spTgt spid="19"/>
                                        </p:tgtEl>
                                        <p:attrNameLst>
                                          <p:attrName>style.opacity</p:attrName>
                                        </p:attrNameLst>
                                      </p:cBhvr>
                                      <p:to>
                                        <p:strVal val="0.25"/>
                                      </p:to>
                                    </p:set>
                                    <p:animEffect filter="image" prLst="opacity: 0.25">
                                      <p:cBhvr rctx="IE">
                                        <p:cTn id="16" dur="indefinite"/>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bwMode="auto">
          <a:xfrm>
            <a:off x="0" y="3800475"/>
            <a:ext cx="9144000" cy="3057525"/>
          </a:xfrm>
          <a:prstGeom prst="rect">
            <a:avLst/>
          </a:prstGeom>
          <a:gradFill>
            <a:gsLst>
              <a:gs pos="0">
                <a:schemeClr val="bg1"/>
              </a:gs>
              <a:gs pos="72000">
                <a:schemeClr val="bg1">
                  <a:alpha val="0"/>
                </a:schemeClr>
              </a:gs>
              <a:gs pos="100000">
                <a:schemeClr val="bg1">
                  <a:alpha val="0"/>
                </a:schemeClr>
              </a:gs>
            </a:gsLst>
          </a:gra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37" name="Title 1"/>
          <p:cNvSpPr>
            <a:spLocks noGrp="1"/>
          </p:cNvSpPr>
          <p:nvPr>
            <p:ph type="title"/>
          </p:nvPr>
        </p:nvSpPr>
        <p:spPr/>
        <p:txBody>
          <a:bodyPr/>
          <a:lstStyle/>
          <a:p>
            <a:r>
              <a:rPr lang="en-US" smtClean="0"/>
              <a:t>Lifecycle Management</a:t>
            </a:r>
            <a:endParaRPr lang="en-US" dirty="0"/>
          </a:p>
        </p:txBody>
      </p:sp>
      <p:sp>
        <p:nvSpPr>
          <p:cNvPr id="41" name="Content Placeholder 40"/>
          <p:cNvSpPr>
            <a:spLocks noGrp="1"/>
          </p:cNvSpPr>
          <p:nvPr>
            <p:ph idx="1"/>
          </p:nvPr>
        </p:nvSpPr>
        <p:spPr>
          <a:xfrm>
            <a:off x="381000" y="1447799"/>
            <a:ext cx="8382000" cy="4795159"/>
          </a:xfrm>
        </p:spPr>
        <p:txBody>
          <a:bodyPr/>
          <a:lstStyle/>
          <a:p>
            <a:r>
              <a:rPr lang="en-US" dirty="0" smtClean="0"/>
              <a:t>Part of WSP-based SharePoint application packaging, deployment, and administration </a:t>
            </a:r>
          </a:p>
          <a:p>
            <a:pPr lvl="1"/>
            <a:endParaRPr lang="en-US" dirty="0" smtClean="0"/>
          </a:p>
          <a:p>
            <a:r>
              <a:rPr lang="en-US" dirty="0" smtClean="0"/>
              <a:t>Deploy solution to Server and Client</a:t>
            </a:r>
          </a:p>
          <a:p>
            <a:pPr lvl="1"/>
            <a:r>
              <a:rPr lang="en-US" dirty="0" smtClean="0"/>
              <a:t>Artifacts are packaged into a single versioned unit</a:t>
            </a:r>
          </a:p>
          <a:p>
            <a:pPr lvl="1"/>
            <a:r>
              <a:rPr lang="en-US" dirty="0" smtClean="0"/>
              <a:t>Solution Package is published to SharePoint</a:t>
            </a:r>
          </a:p>
          <a:p>
            <a:pPr lvl="1"/>
            <a:r>
              <a:rPr lang="en-US" dirty="0" smtClean="0"/>
              <a:t>Deployed to Office Client using ClickOnce</a:t>
            </a:r>
          </a:p>
          <a:p>
            <a:endParaRPr lang="en-US" dirty="0" smtClean="0"/>
          </a:p>
          <a:p>
            <a:r>
              <a:rPr lang="en-US" dirty="0" smtClean="0"/>
              <a:t>Application upgrade management</a:t>
            </a:r>
          </a:p>
        </p:txBody>
      </p:sp>
      <p:sp>
        <p:nvSpPr>
          <p:cNvPr id="15" name="Rounded Rectangle 14"/>
          <p:cNvSpPr/>
          <p:nvPr/>
        </p:nvSpPr>
        <p:spPr>
          <a:xfrm>
            <a:off x="7463705" y="228600"/>
            <a:ext cx="1618603" cy="187700"/>
          </a:xfrm>
          <a:prstGeom prst="roundRect">
            <a:avLst/>
          </a:prstGeom>
          <a:gradFill flip="none" rotWithShape="1">
            <a:gsLst>
              <a:gs pos="0">
                <a:schemeClr val="bg1">
                  <a:alpha val="0"/>
                </a:schemeClr>
              </a:gs>
              <a:gs pos="80000">
                <a:schemeClr val="accent2"/>
              </a:gs>
              <a:gs pos="100000">
                <a:schemeClr val="bg1">
                  <a:alpha val="0"/>
                </a:schemeClr>
              </a:gs>
            </a:gsLst>
            <a:lin ang="10800000" scaled="1"/>
            <a:tileRect/>
          </a:gradFill>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16" name="Rounded Rectangle 4"/>
          <p:cNvSpPr/>
          <p:nvPr/>
        </p:nvSpPr>
        <p:spPr>
          <a:xfrm>
            <a:off x="7600718" y="237763"/>
            <a:ext cx="1348541" cy="16937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Presentation</a:t>
            </a:r>
          </a:p>
        </p:txBody>
      </p:sp>
      <p:sp>
        <p:nvSpPr>
          <p:cNvPr id="27" name="Rounded Rectangle 26"/>
          <p:cNvSpPr/>
          <p:nvPr/>
        </p:nvSpPr>
        <p:spPr>
          <a:xfrm>
            <a:off x="7459133" y="515676"/>
            <a:ext cx="1664326" cy="187774"/>
          </a:xfrm>
          <a:prstGeom prst="roundRect">
            <a:avLst/>
          </a:prstGeom>
          <a:gradFill flip="none" rotWithShape="1">
            <a:gsLst>
              <a:gs pos="0">
                <a:schemeClr val="bg1">
                  <a:alpha val="0"/>
                </a:schemeClr>
              </a:gs>
              <a:gs pos="80000">
                <a:schemeClr val="accent2">
                  <a:hueOff val="-864462"/>
                  <a:satOff val="-30984"/>
                  <a:lumOff val="65"/>
                  <a:alphaOff val="0"/>
                  <a:shade val="93000"/>
                  <a:satMod val="130000"/>
                </a:schemeClr>
              </a:gs>
              <a:gs pos="100000">
                <a:schemeClr val="bg1">
                  <a:alpha val="0"/>
                </a:schemeClr>
              </a:gs>
            </a:gsLst>
            <a:lin ang="10800000" scaled="1"/>
            <a:tileRect/>
          </a:gradFill>
        </p:spPr>
        <p:style>
          <a:lnRef idx="0">
            <a:schemeClr val="lt1">
              <a:hueOff val="0"/>
              <a:satOff val="0"/>
              <a:lumOff val="0"/>
              <a:alphaOff val="0"/>
            </a:schemeClr>
          </a:lnRef>
          <a:fillRef idx="3">
            <a:scrgbClr r="0" g="0" b="0"/>
          </a:fillRef>
          <a:effectRef idx="2">
            <a:schemeClr val="accent2">
              <a:hueOff val="-1296694"/>
              <a:satOff val="-46476"/>
              <a:lumOff val="98"/>
              <a:alphaOff val="0"/>
            </a:schemeClr>
          </a:effectRef>
          <a:fontRef idx="minor">
            <a:schemeClr val="lt1"/>
          </a:fontRef>
        </p:style>
      </p:sp>
      <p:sp>
        <p:nvSpPr>
          <p:cNvPr id="28" name="Rounded Rectangle 6"/>
          <p:cNvSpPr/>
          <p:nvPr/>
        </p:nvSpPr>
        <p:spPr>
          <a:xfrm>
            <a:off x="7600834" y="524842"/>
            <a:ext cx="1348308" cy="169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rtl="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Connectivity</a:t>
            </a:r>
            <a:endParaRPr lang="en-US" sz="1200" kern="1200" dirty="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endParaRPr>
          </a:p>
        </p:txBody>
      </p:sp>
      <p:sp>
        <p:nvSpPr>
          <p:cNvPr id="29" name="Rounded Rectangle 28"/>
          <p:cNvSpPr/>
          <p:nvPr/>
        </p:nvSpPr>
        <p:spPr>
          <a:xfrm>
            <a:off x="7459133" y="802826"/>
            <a:ext cx="1641464" cy="187774"/>
          </a:xfrm>
          <a:prstGeom prst="roundRect">
            <a:avLst/>
          </a:prstGeom>
          <a:gradFill flip="none" rotWithShape="1">
            <a:gsLst>
              <a:gs pos="0">
                <a:schemeClr val="bg1">
                  <a:alpha val="0"/>
                </a:schemeClr>
              </a:gs>
              <a:gs pos="80000">
                <a:schemeClr val="accent2">
                  <a:hueOff val="-2593387"/>
                  <a:satOff val="-92952"/>
                  <a:lumOff val="196"/>
                  <a:alphaOff val="0"/>
                  <a:shade val="93000"/>
                  <a:satMod val="130000"/>
                </a:schemeClr>
              </a:gs>
              <a:gs pos="100000">
                <a:schemeClr val="bg1">
                  <a:alpha val="0"/>
                </a:schemeClr>
              </a:gs>
            </a:gsLst>
            <a:lin ang="10800000" scaled="1"/>
            <a:tileRect/>
          </a:gradFill>
        </p:spPr>
        <p:style>
          <a:lnRef idx="0">
            <a:schemeClr val="lt1">
              <a:hueOff val="0"/>
              <a:satOff val="0"/>
              <a:lumOff val="0"/>
              <a:alphaOff val="0"/>
            </a:schemeClr>
          </a:lnRef>
          <a:fillRef idx="3">
            <a:schemeClr val="accent2">
              <a:hueOff val="-2593387"/>
              <a:satOff val="-92952"/>
              <a:lumOff val="196"/>
              <a:alphaOff val="0"/>
            </a:schemeClr>
          </a:fillRef>
          <a:effectRef idx="2">
            <a:schemeClr val="accent2">
              <a:hueOff val="-2593387"/>
              <a:satOff val="-92952"/>
              <a:lumOff val="196"/>
              <a:alphaOff val="0"/>
            </a:schemeClr>
          </a:effectRef>
          <a:fontRef idx="minor">
            <a:schemeClr val="lt1"/>
          </a:fontRef>
        </p:style>
      </p:sp>
      <p:sp>
        <p:nvSpPr>
          <p:cNvPr id="30" name="Rounded Rectangle 8"/>
          <p:cNvSpPr/>
          <p:nvPr/>
        </p:nvSpPr>
        <p:spPr>
          <a:xfrm>
            <a:off x="7600834" y="811993"/>
            <a:ext cx="1348308" cy="1694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a:lnSpc>
                <a:spcPct val="90000"/>
              </a:lnSpc>
              <a:spcBef>
                <a:spcPct val="0"/>
              </a:spcBef>
              <a:spcAft>
                <a:spcPct val="35000"/>
              </a:spcAft>
            </a:pPr>
            <a:r>
              <a:rPr lang="en-US" sz="1200" kern="1200" dirty="0" smtClean="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rPr>
              <a:t>Tooling</a:t>
            </a:r>
            <a:endParaRPr lang="en-US" sz="1200" kern="1200" dirty="0">
              <a:gradFill>
                <a:gsLst>
                  <a:gs pos="0">
                    <a:schemeClr val="tx1"/>
                  </a:gs>
                  <a:gs pos="80000">
                    <a:schemeClr val="tx1"/>
                  </a:gs>
                </a:gsLst>
                <a:lin ang="0" scaled="1"/>
              </a:gradFill>
              <a:effectLst>
                <a:outerShdw blurRad="38100" dist="38100" dir="2700000" algn="tl">
                  <a:srgbClr val="000000">
                    <a:alpha val="43137"/>
                  </a:srgbClr>
                </a:outerShdw>
              </a:effectLst>
              <a:latin typeface="Segoe UI" pitchFamily="34" charset="0"/>
              <a:ea typeface="+mj-ea"/>
              <a:cs typeface="+mj-cs"/>
            </a:endParaRPr>
          </a:p>
        </p:txBody>
      </p:sp>
    </p:spTree>
    <p:extLst>
      <p:ext uri="{BB962C8B-B14F-4D97-AF65-F5344CB8AC3E}">
        <p14:creationId xmlns="" xmlns:p14="http://schemas.microsoft.com/office/powerpoint/2010/main" val="134724585"/>
      </p:ext>
    </p:extLst>
  </p:cSld>
  <p:clrMapOvr>
    <a:masterClrMapping/>
  </p:clrMapOvr>
  <p:transition advTm="84443"/>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15"/>
                                        </p:tgtEl>
                                        <p:attrNameLst>
                                          <p:attrName>style.opacity</p:attrName>
                                        </p:attrNameLst>
                                      </p:cBhvr>
                                      <p:to>
                                        <p:strVal val="0.25"/>
                                      </p:to>
                                    </p:set>
                                    <p:animEffect filter="image" prLst="opacity: 0.25">
                                      <p:cBhvr rctx="IE">
                                        <p:cTn id="7" dur="indefinite"/>
                                        <p:tgtEl>
                                          <p:spTgt spid="15"/>
                                        </p:tgtEl>
                                      </p:cBhvr>
                                    </p:animEffect>
                                  </p:childTnLst>
                                </p:cTn>
                              </p:par>
                              <p:par>
                                <p:cTn id="8" presetID="9" presetClass="emph" presetSubtype="0" grpId="0" nodeType="withEffect">
                                  <p:stCondLst>
                                    <p:cond delay="0"/>
                                  </p:stCondLst>
                                  <p:childTnLst>
                                    <p:set>
                                      <p:cBhvr rctx="PPT">
                                        <p:cTn id="9" dur="indefinite"/>
                                        <p:tgtEl>
                                          <p:spTgt spid="16"/>
                                        </p:tgtEl>
                                        <p:attrNameLst>
                                          <p:attrName>style.opacity</p:attrName>
                                        </p:attrNameLst>
                                      </p:cBhvr>
                                      <p:to>
                                        <p:strVal val="0.25"/>
                                      </p:to>
                                    </p:set>
                                    <p:animEffect filter="image" prLst="opacity: 0.25">
                                      <p:cBhvr rctx="IE">
                                        <p:cTn id="10" dur="indefinite"/>
                                        <p:tgtEl>
                                          <p:spTgt spid="16"/>
                                        </p:tgtEl>
                                      </p:cBhvr>
                                    </p:animEffect>
                                  </p:childTnLst>
                                </p:cTn>
                              </p:par>
                              <p:par>
                                <p:cTn id="11" presetID="9" presetClass="emph" presetSubtype="0" nodeType="withEffect">
                                  <p:stCondLst>
                                    <p:cond delay="0"/>
                                  </p:stCondLst>
                                  <p:childTnLst>
                                    <p:set>
                                      <p:cBhvr rctx="PPT">
                                        <p:cTn id="12" dur="indefinite"/>
                                        <p:tgtEl>
                                          <p:spTgt spid="27"/>
                                        </p:tgtEl>
                                        <p:attrNameLst>
                                          <p:attrName>style.opacity</p:attrName>
                                        </p:attrNameLst>
                                      </p:cBhvr>
                                      <p:to>
                                        <p:strVal val="0.25"/>
                                      </p:to>
                                    </p:set>
                                    <p:animEffect filter="image" prLst="opacity: 0.25">
                                      <p:cBhvr rctx="IE">
                                        <p:cTn id="13" dur="indefinite"/>
                                        <p:tgtEl>
                                          <p:spTgt spid="27"/>
                                        </p:tgtEl>
                                      </p:cBhvr>
                                    </p:animEffect>
                                  </p:childTnLst>
                                </p:cTn>
                              </p:par>
                              <p:par>
                                <p:cTn id="14" presetID="9" presetClass="emph" presetSubtype="0" grpId="0" nodeType="withEffect">
                                  <p:stCondLst>
                                    <p:cond delay="0"/>
                                  </p:stCondLst>
                                  <p:childTnLst>
                                    <p:set>
                                      <p:cBhvr rctx="PPT">
                                        <p:cTn id="15" dur="indefinite"/>
                                        <p:tgtEl>
                                          <p:spTgt spid="28"/>
                                        </p:tgtEl>
                                        <p:attrNameLst>
                                          <p:attrName>style.opacity</p:attrName>
                                        </p:attrNameLst>
                                      </p:cBhvr>
                                      <p:to>
                                        <p:strVal val="0.25"/>
                                      </p:to>
                                    </p:set>
                                    <p:animEffect filter="image" prLst="opacity: 0.25">
                                      <p:cBhvr rctx="IE">
                                        <p:cTn id="16" dur="indefinite"/>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bwMode="auto">
          <a:xfrm>
            <a:off x="0" y="3800475"/>
            <a:ext cx="9144000" cy="3057525"/>
          </a:xfrm>
          <a:prstGeom prst="rect">
            <a:avLst/>
          </a:prstGeom>
          <a:gradFill>
            <a:gsLst>
              <a:gs pos="0">
                <a:schemeClr val="bg1"/>
              </a:gs>
              <a:gs pos="72000">
                <a:schemeClr val="bg1">
                  <a:alpha val="0"/>
                </a:schemeClr>
              </a:gs>
              <a:gs pos="100000">
                <a:schemeClr val="bg1">
                  <a:alpha val="0"/>
                </a:schemeClr>
              </a:gs>
            </a:gsLst>
          </a:gra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6" name="Rectangle 15"/>
          <p:cNvSpPr/>
          <p:nvPr/>
        </p:nvSpPr>
        <p:spPr bwMode="auto">
          <a:xfrm>
            <a:off x="3646842" y="1889819"/>
            <a:ext cx="5497158" cy="1030844"/>
          </a:xfrm>
          <a:prstGeom prst="rect">
            <a:avLst/>
          </a:prstGeom>
          <a:gradFill rotWithShape="0">
            <a:gsLst>
              <a:gs pos="0">
                <a:schemeClr val="bg1">
                  <a:lumMod val="75000"/>
                  <a:lumOff val="25000"/>
                  <a:alpha val="60000"/>
                </a:schemeClr>
              </a:gs>
              <a:gs pos="50000">
                <a:schemeClr val="bg1">
                  <a:lumMod val="75000"/>
                  <a:lumOff val="25000"/>
                  <a:alpha val="50000"/>
                </a:schemeClr>
              </a:gs>
              <a:gs pos="100000">
                <a:schemeClr val="accent2">
                  <a:gamma/>
                  <a:tint val="54118"/>
                  <a:invGamma/>
                  <a:alpha val="0"/>
                </a:schemeClr>
              </a:gs>
            </a:gsLst>
            <a:lin ang="10800000" scaled="0"/>
          </a:gradFill>
          <a:ln w="28575" cap="flat" cmpd="sng" algn="ctr">
            <a:noFill/>
            <a:prstDash val="solid"/>
            <a:round/>
            <a:headEnd type="none" w="med" len="med"/>
            <a:tailEnd type="none" w="med" len="med"/>
          </a:ln>
          <a:effectLst/>
        </p:spPr>
        <p:txBody>
          <a:bodyPr lIns="109728" tIns="54864" rIns="109728" bIns="54864" anchor="ctr"/>
          <a:lstStyle/>
          <a:p>
            <a:pPr defTabSz="1096963">
              <a:defRPr/>
            </a:pPr>
            <a:endParaRPr lang="en-US" sz="3200" b="0" dirty="0">
              <a:gradFill>
                <a:gsLst>
                  <a:gs pos="75000">
                    <a:schemeClr val="tx1"/>
                  </a:gs>
                  <a:gs pos="100000">
                    <a:schemeClr val="tx1"/>
                  </a:gs>
                </a:gsLst>
                <a:lin ang="10800000" scaled="1"/>
              </a:gradFill>
              <a:latin typeface="+mj-lt"/>
            </a:endParaRPr>
          </a:p>
        </p:txBody>
      </p:sp>
      <p:sp>
        <p:nvSpPr>
          <p:cNvPr id="19" name="Rectangle 18"/>
          <p:cNvSpPr/>
          <p:nvPr/>
        </p:nvSpPr>
        <p:spPr bwMode="auto">
          <a:xfrm>
            <a:off x="3646842" y="4314380"/>
            <a:ext cx="5497158" cy="1207008"/>
          </a:xfrm>
          <a:prstGeom prst="rect">
            <a:avLst/>
          </a:prstGeom>
          <a:gradFill rotWithShape="0">
            <a:gsLst>
              <a:gs pos="0">
                <a:schemeClr val="bg1">
                  <a:lumMod val="75000"/>
                  <a:lumOff val="25000"/>
                  <a:alpha val="60000"/>
                </a:schemeClr>
              </a:gs>
              <a:gs pos="50000">
                <a:schemeClr val="bg1">
                  <a:lumMod val="75000"/>
                  <a:lumOff val="25000"/>
                  <a:alpha val="50000"/>
                </a:schemeClr>
              </a:gs>
              <a:gs pos="100000">
                <a:schemeClr val="accent2">
                  <a:gamma/>
                  <a:tint val="54118"/>
                  <a:invGamma/>
                  <a:alpha val="0"/>
                </a:schemeClr>
              </a:gs>
            </a:gsLst>
            <a:lin ang="10800000" scaled="0"/>
          </a:gradFill>
          <a:ln w="28575" cap="flat" cmpd="sng" algn="ctr">
            <a:noFill/>
            <a:prstDash val="solid"/>
            <a:round/>
            <a:headEnd type="none" w="med" len="med"/>
            <a:tailEnd type="none" w="med" len="med"/>
          </a:ln>
          <a:effectLst/>
        </p:spPr>
        <p:txBody>
          <a:bodyPr lIns="109728" tIns="54864" rIns="109728" bIns="54864" anchor="ctr"/>
          <a:lstStyle/>
          <a:p>
            <a:pPr defTabSz="1096963">
              <a:defRPr/>
            </a:pPr>
            <a:endParaRPr lang="en-US" sz="3200" b="0" dirty="0">
              <a:gradFill>
                <a:gsLst>
                  <a:gs pos="75000">
                    <a:schemeClr val="tx1"/>
                  </a:gs>
                  <a:gs pos="100000">
                    <a:schemeClr val="tx1"/>
                  </a:gs>
                </a:gsLst>
                <a:lin ang="10800000" scaled="1"/>
              </a:gradFill>
              <a:latin typeface="+mj-lt"/>
            </a:endParaRPr>
          </a:p>
        </p:txBody>
      </p:sp>
      <p:sp>
        <p:nvSpPr>
          <p:cNvPr id="13" name="Title 12"/>
          <p:cNvSpPr>
            <a:spLocks noGrp="1"/>
          </p:cNvSpPr>
          <p:nvPr>
            <p:ph type="title"/>
          </p:nvPr>
        </p:nvSpPr>
        <p:spPr>
          <a:xfrm>
            <a:off x="381000" y="228600"/>
            <a:ext cx="8382000" cy="664797"/>
          </a:xfrm>
        </p:spPr>
        <p:txBody>
          <a:bodyPr/>
          <a:lstStyle/>
          <a:p>
            <a:r>
              <a:rPr lang="en-US" dirty="0" smtClean="0"/>
              <a:t>Investment Areas</a:t>
            </a:r>
            <a:endParaRPr lang="en-US" dirty="0"/>
          </a:p>
        </p:txBody>
      </p:sp>
      <p:sp>
        <p:nvSpPr>
          <p:cNvPr id="15" name="Rectangle 14"/>
          <p:cNvSpPr/>
          <p:nvPr/>
        </p:nvSpPr>
        <p:spPr bwMode="auto">
          <a:xfrm flipH="1">
            <a:off x="-4" y="1905000"/>
            <a:ext cx="4096987" cy="3450771"/>
          </a:xfrm>
          <a:prstGeom prst="rect">
            <a:avLst/>
          </a:prstGeom>
          <a:gradFill flip="none" rotWithShape="1">
            <a:gsLst>
              <a:gs pos="0">
                <a:schemeClr val="bg1">
                  <a:lumMod val="75000"/>
                  <a:lumOff val="25000"/>
                  <a:alpha val="65000"/>
                </a:schemeClr>
              </a:gs>
              <a:gs pos="50000">
                <a:schemeClr val="bg1">
                  <a:lumMod val="75000"/>
                  <a:lumOff val="25000"/>
                  <a:alpha val="28000"/>
                </a:schemeClr>
              </a:gs>
              <a:gs pos="100000">
                <a:schemeClr val="accent2">
                  <a:gamma/>
                  <a:tint val="54118"/>
                  <a:invGamma/>
                  <a:alpha val="0"/>
                </a:schemeClr>
              </a:gs>
            </a:gsLst>
            <a:lin ang="10800000" scaled="0"/>
            <a:tileRect/>
          </a:gradFill>
          <a:ln w="28575" cap="flat" cmpd="sng" algn="ctr">
            <a:noFill/>
            <a:prstDash val="solid"/>
            <a:round/>
            <a:headEnd type="none" w="med" len="med"/>
            <a:tailEnd type="none" w="med" len="med"/>
          </a:ln>
          <a:effectLst/>
        </p:spPr>
        <p:txBody>
          <a:bodyPr lIns="109728" tIns="54864" rIns="109728" bIns="54864" anchor="ctr"/>
          <a:lstStyle/>
          <a:p>
            <a:pPr defTabSz="1096963">
              <a:defRPr/>
            </a:pPr>
            <a:endParaRPr lang="en-US" sz="3200" b="1" dirty="0">
              <a:gradFill>
                <a:gsLst>
                  <a:gs pos="75000">
                    <a:schemeClr val="tx1"/>
                  </a:gs>
                  <a:gs pos="100000">
                    <a:schemeClr val="tx1"/>
                  </a:gs>
                </a:gsLst>
                <a:lin ang="10800000" scaled="1"/>
              </a:gradFill>
              <a:latin typeface="+mj-lt"/>
            </a:endParaRPr>
          </a:p>
        </p:txBody>
      </p:sp>
      <p:pic>
        <p:nvPicPr>
          <p:cNvPr id="17" name="Picture 16" descr="yellow_grad.png"/>
          <p:cNvPicPr>
            <a:picLocks/>
          </p:cNvPicPr>
          <p:nvPr/>
        </p:nvPicPr>
        <p:blipFill>
          <a:blip r:embed="rId3"/>
          <a:stretch>
            <a:fillRect/>
          </a:stretch>
        </p:blipFill>
        <p:spPr>
          <a:xfrm rot="10800000" flipH="1">
            <a:off x="8984643" y="1891438"/>
            <a:ext cx="159357" cy="1027606"/>
          </a:xfrm>
          <a:prstGeom prst="rect">
            <a:avLst/>
          </a:prstGeom>
        </p:spPr>
      </p:pic>
      <p:pic>
        <p:nvPicPr>
          <p:cNvPr id="20" name="Picture 19" descr="yellow_grad.png"/>
          <p:cNvPicPr>
            <a:picLocks/>
          </p:cNvPicPr>
          <p:nvPr/>
        </p:nvPicPr>
        <p:blipFill>
          <a:blip r:embed="rId3"/>
          <a:stretch>
            <a:fillRect/>
          </a:stretch>
        </p:blipFill>
        <p:spPr>
          <a:xfrm rot="10800000" flipH="1">
            <a:off x="8984643" y="4314380"/>
            <a:ext cx="159357" cy="1207008"/>
          </a:xfrm>
          <a:prstGeom prst="rect">
            <a:avLst/>
          </a:prstGeom>
        </p:spPr>
      </p:pic>
      <p:sp>
        <p:nvSpPr>
          <p:cNvPr id="28" name="Rectangle 47"/>
          <p:cNvSpPr>
            <a:spLocks noChangeArrowheads="1"/>
          </p:cNvSpPr>
          <p:nvPr/>
        </p:nvSpPr>
        <p:spPr bwMode="auto">
          <a:xfrm rot="5400000" flipV="1">
            <a:off x="1362075" y="523875"/>
            <a:ext cx="19050" cy="2743200"/>
          </a:xfrm>
          <a:prstGeom prst="rect">
            <a:avLst/>
          </a:prstGeom>
          <a:gradFill rotWithShape="1">
            <a:gsLst>
              <a:gs pos="0">
                <a:schemeClr val="tx1"/>
              </a:gs>
              <a:gs pos="50000">
                <a:schemeClr val="tx1">
                  <a:alpha val="67000"/>
                </a:schemeClr>
              </a:gs>
              <a:gs pos="100000">
                <a:schemeClr val="bg1">
                  <a:alpha val="0"/>
                </a:schemeClr>
              </a:gs>
            </a:gsLst>
            <a:lin ang="5400000" scaled="1"/>
          </a:gradFill>
          <a:ln w="9525">
            <a:noFill/>
            <a:miter lim="800000"/>
            <a:headEnd/>
            <a:tailEnd/>
          </a:ln>
        </p:spPr>
        <p:txBody>
          <a:bodyPr wrap="none" anchor="ctr"/>
          <a:lstStyle/>
          <a:p>
            <a:pPr eaLnBrk="0" hangingPunct="0">
              <a:defRPr/>
            </a:pPr>
            <a:endParaRPr lang="en-US" b="1" dirty="0">
              <a:gradFill>
                <a:gsLst>
                  <a:gs pos="75000">
                    <a:schemeClr val="tx1"/>
                  </a:gs>
                  <a:gs pos="100000">
                    <a:schemeClr val="tx1"/>
                  </a:gs>
                </a:gsLst>
                <a:lin ang="10800000" scaled="1"/>
              </a:gradFill>
              <a:latin typeface="+mj-lt"/>
              <a:cs typeface="+mn-cs"/>
            </a:endParaRPr>
          </a:p>
        </p:txBody>
      </p:sp>
      <p:sp>
        <p:nvSpPr>
          <p:cNvPr id="32" name="Rectangle 31"/>
          <p:cNvSpPr/>
          <p:nvPr/>
        </p:nvSpPr>
        <p:spPr bwMode="auto">
          <a:xfrm>
            <a:off x="4708524" y="3106857"/>
            <a:ext cx="4435475" cy="1030844"/>
          </a:xfrm>
          <a:prstGeom prst="rect">
            <a:avLst/>
          </a:prstGeom>
          <a:gradFill rotWithShape="0">
            <a:gsLst>
              <a:gs pos="0">
                <a:schemeClr val="bg1">
                  <a:lumMod val="75000"/>
                  <a:lumOff val="25000"/>
                  <a:alpha val="60000"/>
                </a:schemeClr>
              </a:gs>
              <a:gs pos="50000">
                <a:schemeClr val="bg1">
                  <a:lumMod val="75000"/>
                  <a:lumOff val="25000"/>
                  <a:alpha val="50000"/>
                </a:schemeClr>
              </a:gs>
              <a:gs pos="100000">
                <a:schemeClr val="accent2">
                  <a:gamma/>
                  <a:tint val="54118"/>
                  <a:invGamma/>
                  <a:alpha val="0"/>
                </a:schemeClr>
              </a:gs>
            </a:gsLst>
            <a:lin ang="10800000" scaled="0"/>
          </a:gradFill>
          <a:ln w="28575" cap="flat" cmpd="sng" algn="ctr">
            <a:noFill/>
            <a:prstDash val="solid"/>
            <a:round/>
            <a:headEnd type="none" w="med" len="med"/>
            <a:tailEnd type="none" w="med" len="med"/>
          </a:ln>
          <a:effectLst/>
        </p:spPr>
        <p:txBody>
          <a:bodyPr lIns="109728" tIns="54864" rIns="109728" bIns="54864" anchor="ctr"/>
          <a:lstStyle/>
          <a:p>
            <a:pPr defTabSz="1096963">
              <a:defRPr/>
            </a:pPr>
            <a:endParaRPr lang="en-US" sz="3200" b="0" dirty="0">
              <a:gradFill>
                <a:gsLst>
                  <a:gs pos="75000">
                    <a:schemeClr val="tx1"/>
                  </a:gs>
                  <a:gs pos="100000">
                    <a:schemeClr val="tx1"/>
                  </a:gs>
                </a:gsLst>
                <a:lin ang="10800000" scaled="1"/>
              </a:gradFill>
              <a:latin typeface="+mj-lt"/>
            </a:endParaRPr>
          </a:p>
        </p:txBody>
      </p:sp>
      <p:pic>
        <p:nvPicPr>
          <p:cNvPr id="33" name="Picture 32" descr="yellow_grad.png"/>
          <p:cNvPicPr>
            <a:picLocks/>
          </p:cNvPicPr>
          <p:nvPr/>
        </p:nvPicPr>
        <p:blipFill>
          <a:blip r:embed="rId3"/>
          <a:stretch>
            <a:fillRect/>
          </a:stretch>
        </p:blipFill>
        <p:spPr>
          <a:xfrm rot="10800000" flipH="1">
            <a:off x="8984643" y="3108476"/>
            <a:ext cx="159357" cy="1027606"/>
          </a:xfrm>
          <a:prstGeom prst="rect">
            <a:avLst/>
          </a:prstGeom>
        </p:spPr>
      </p:pic>
      <p:sp>
        <p:nvSpPr>
          <p:cNvPr id="44" name="Rounded Rectangle 43"/>
          <p:cNvSpPr/>
          <p:nvPr/>
        </p:nvSpPr>
        <p:spPr>
          <a:xfrm>
            <a:off x="1328057" y="2053243"/>
            <a:ext cx="4203866" cy="795213"/>
          </a:xfrm>
          <a:prstGeom prst="roundRect">
            <a:avLst/>
          </a:prstGeom>
          <a:gradFill flip="none" rotWithShape="1">
            <a:gsLst>
              <a:gs pos="0">
                <a:schemeClr val="bg1">
                  <a:alpha val="0"/>
                </a:schemeClr>
              </a:gs>
              <a:gs pos="80000">
                <a:schemeClr val="accent2"/>
              </a:gs>
              <a:gs pos="100000">
                <a:schemeClr val="bg1">
                  <a:alpha val="0"/>
                </a:schemeClr>
              </a:gs>
            </a:gsLst>
            <a:lin ang="10800000" scaled="1"/>
            <a:tileRect/>
          </a:gradFill>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45" name="Rounded Rectangle 4"/>
          <p:cNvSpPr/>
          <p:nvPr/>
        </p:nvSpPr>
        <p:spPr>
          <a:xfrm>
            <a:off x="2090732" y="2092062"/>
            <a:ext cx="3502456" cy="71757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a:lnSpc>
                <a:spcPct val="90000"/>
              </a:lnSpc>
              <a:spcBef>
                <a:spcPct val="0"/>
              </a:spcBef>
              <a:spcAft>
                <a:spcPct val="35000"/>
              </a:spcAft>
            </a:pPr>
            <a:r>
              <a:rPr lang="en-US" sz="2900" b="1" kern="1200" dirty="0" smtClean="0">
                <a:gradFill>
                  <a:gsLst>
                    <a:gs pos="0">
                      <a:schemeClr val="tx1"/>
                    </a:gs>
                    <a:gs pos="80000">
                      <a:schemeClr val="tx1"/>
                    </a:gs>
                  </a:gsLst>
                  <a:lin ang="0" scaled="1"/>
                </a:gradFill>
                <a:latin typeface="Segoe UI" pitchFamily="34" charset="0"/>
                <a:ea typeface="+mj-ea"/>
                <a:cs typeface="+mj-cs"/>
              </a:rPr>
              <a:t>Presentation</a:t>
            </a:r>
          </a:p>
        </p:txBody>
      </p:sp>
      <p:sp>
        <p:nvSpPr>
          <p:cNvPr id="42" name="Rounded Rectangle 41"/>
          <p:cNvSpPr/>
          <p:nvPr/>
        </p:nvSpPr>
        <p:spPr>
          <a:xfrm>
            <a:off x="1316182" y="3269476"/>
            <a:ext cx="4322618" cy="795528"/>
          </a:xfrm>
          <a:prstGeom prst="roundRect">
            <a:avLst/>
          </a:prstGeom>
          <a:gradFill flip="none" rotWithShape="1">
            <a:gsLst>
              <a:gs pos="0">
                <a:schemeClr val="bg1">
                  <a:alpha val="0"/>
                </a:schemeClr>
              </a:gs>
              <a:gs pos="80000">
                <a:schemeClr val="accent2">
                  <a:hueOff val="-864462"/>
                  <a:satOff val="-30984"/>
                  <a:lumOff val="65"/>
                  <a:alphaOff val="0"/>
                  <a:shade val="93000"/>
                  <a:satMod val="130000"/>
                </a:schemeClr>
              </a:gs>
              <a:gs pos="100000">
                <a:schemeClr val="bg1">
                  <a:alpha val="0"/>
                </a:schemeClr>
              </a:gs>
            </a:gsLst>
            <a:lin ang="10800000" scaled="1"/>
            <a:tileRect/>
          </a:gradFill>
        </p:spPr>
        <p:style>
          <a:lnRef idx="0">
            <a:schemeClr val="lt1">
              <a:hueOff val="0"/>
              <a:satOff val="0"/>
              <a:lumOff val="0"/>
              <a:alphaOff val="0"/>
            </a:schemeClr>
          </a:lnRef>
          <a:fillRef idx="3">
            <a:scrgbClr r="0" g="0" b="0"/>
          </a:fillRef>
          <a:effectRef idx="2">
            <a:schemeClr val="accent2">
              <a:hueOff val="-1296694"/>
              <a:satOff val="-46476"/>
              <a:lumOff val="98"/>
              <a:alphaOff val="0"/>
            </a:schemeClr>
          </a:effectRef>
          <a:fontRef idx="minor">
            <a:schemeClr val="lt1"/>
          </a:fontRef>
        </p:style>
      </p:sp>
      <p:sp>
        <p:nvSpPr>
          <p:cNvPr id="43" name="Rounded Rectangle 6"/>
          <p:cNvSpPr/>
          <p:nvPr/>
        </p:nvSpPr>
        <p:spPr>
          <a:xfrm>
            <a:off x="2091035" y="3308311"/>
            <a:ext cx="3501851" cy="7178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rtl="0">
              <a:lnSpc>
                <a:spcPct val="90000"/>
              </a:lnSpc>
              <a:spcBef>
                <a:spcPct val="0"/>
              </a:spcBef>
              <a:spcAft>
                <a:spcPct val="35000"/>
              </a:spcAft>
            </a:pPr>
            <a:r>
              <a:rPr lang="en-US" sz="2900" b="1" kern="1200" dirty="0" smtClean="0">
                <a:gradFill>
                  <a:gsLst>
                    <a:gs pos="0">
                      <a:schemeClr val="tx1"/>
                    </a:gs>
                    <a:gs pos="80000">
                      <a:schemeClr val="tx1"/>
                    </a:gs>
                  </a:gsLst>
                  <a:lin ang="0" scaled="1"/>
                </a:gradFill>
                <a:latin typeface="Segoe UI" pitchFamily="34" charset="0"/>
                <a:ea typeface="+mj-ea"/>
                <a:cs typeface="+mj-cs"/>
              </a:rPr>
              <a:t>Connectivity</a:t>
            </a:r>
            <a:endParaRPr lang="en-US" sz="2900" b="1" kern="1200" dirty="0">
              <a:gradFill>
                <a:gsLst>
                  <a:gs pos="0">
                    <a:schemeClr val="tx1"/>
                  </a:gs>
                  <a:gs pos="80000">
                    <a:schemeClr val="tx1"/>
                  </a:gs>
                </a:gsLst>
                <a:lin ang="0" scaled="1"/>
              </a:gradFill>
              <a:latin typeface="Segoe UI" pitchFamily="34" charset="0"/>
              <a:ea typeface="+mj-ea"/>
              <a:cs typeface="+mj-cs"/>
            </a:endParaRPr>
          </a:p>
        </p:txBody>
      </p:sp>
      <p:sp>
        <p:nvSpPr>
          <p:cNvPr id="40" name="Rounded Rectangle 39"/>
          <p:cNvSpPr/>
          <p:nvPr/>
        </p:nvSpPr>
        <p:spPr>
          <a:xfrm>
            <a:off x="1316182" y="4486025"/>
            <a:ext cx="4263241" cy="795528"/>
          </a:xfrm>
          <a:prstGeom prst="roundRect">
            <a:avLst/>
          </a:prstGeom>
          <a:gradFill flip="none" rotWithShape="1">
            <a:gsLst>
              <a:gs pos="0">
                <a:schemeClr val="bg1">
                  <a:alpha val="0"/>
                </a:schemeClr>
              </a:gs>
              <a:gs pos="80000">
                <a:schemeClr val="accent2">
                  <a:hueOff val="-2593387"/>
                  <a:satOff val="-92952"/>
                  <a:lumOff val="196"/>
                  <a:alphaOff val="0"/>
                  <a:shade val="93000"/>
                  <a:satMod val="130000"/>
                </a:schemeClr>
              </a:gs>
              <a:gs pos="100000">
                <a:schemeClr val="bg1">
                  <a:alpha val="0"/>
                </a:schemeClr>
              </a:gs>
            </a:gsLst>
            <a:lin ang="10800000" scaled="1"/>
            <a:tileRect/>
          </a:gradFill>
        </p:spPr>
        <p:style>
          <a:lnRef idx="0">
            <a:schemeClr val="lt1">
              <a:hueOff val="0"/>
              <a:satOff val="0"/>
              <a:lumOff val="0"/>
              <a:alphaOff val="0"/>
            </a:schemeClr>
          </a:lnRef>
          <a:fillRef idx="3">
            <a:schemeClr val="accent2">
              <a:hueOff val="-2593387"/>
              <a:satOff val="-92952"/>
              <a:lumOff val="196"/>
              <a:alphaOff val="0"/>
            </a:schemeClr>
          </a:fillRef>
          <a:effectRef idx="2">
            <a:schemeClr val="accent2">
              <a:hueOff val="-2593387"/>
              <a:satOff val="-92952"/>
              <a:lumOff val="196"/>
              <a:alphaOff val="0"/>
            </a:schemeClr>
          </a:effectRef>
          <a:fontRef idx="minor">
            <a:schemeClr val="lt1"/>
          </a:fontRef>
        </p:style>
      </p:sp>
      <p:sp>
        <p:nvSpPr>
          <p:cNvPr id="41" name="Rounded Rectangle 8"/>
          <p:cNvSpPr/>
          <p:nvPr/>
        </p:nvSpPr>
        <p:spPr>
          <a:xfrm>
            <a:off x="2091035" y="4524860"/>
            <a:ext cx="3501851" cy="7178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a:lnSpc>
                <a:spcPct val="90000"/>
              </a:lnSpc>
              <a:spcBef>
                <a:spcPct val="0"/>
              </a:spcBef>
              <a:spcAft>
                <a:spcPct val="35000"/>
              </a:spcAft>
            </a:pPr>
            <a:r>
              <a:rPr lang="en-US" sz="2900" b="1" kern="1200" dirty="0" smtClean="0">
                <a:gradFill>
                  <a:gsLst>
                    <a:gs pos="0">
                      <a:schemeClr val="tx1"/>
                    </a:gs>
                    <a:gs pos="80000">
                      <a:schemeClr val="tx1"/>
                    </a:gs>
                  </a:gsLst>
                  <a:lin ang="0" scaled="1"/>
                </a:gradFill>
                <a:latin typeface="Segoe UI" pitchFamily="34" charset="0"/>
                <a:ea typeface="+mj-ea"/>
                <a:cs typeface="+mj-cs"/>
              </a:rPr>
              <a:t>Tooling</a:t>
            </a:r>
            <a:endParaRPr lang="en-US" sz="2900" b="1" kern="1200" dirty="0">
              <a:gradFill>
                <a:gsLst>
                  <a:gs pos="0">
                    <a:schemeClr val="tx1"/>
                  </a:gs>
                  <a:gs pos="80000">
                    <a:schemeClr val="tx1"/>
                  </a:gs>
                </a:gsLst>
                <a:lin ang="0" scaled="1"/>
              </a:gradFill>
              <a:latin typeface="Segoe UI" pitchFamily="34" charset="0"/>
              <a:ea typeface="+mj-ea"/>
              <a:cs typeface="+mj-cs"/>
            </a:endParaRPr>
          </a:p>
        </p:txBody>
      </p:sp>
    </p:spTree>
    <p:extLst>
      <p:ext uri="{BB962C8B-B14F-4D97-AF65-F5344CB8AC3E}">
        <p14:creationId xmlns="" xmlns:p14="http://schemas.microsoft.com/office/powerpoint/2010/main" val="2504230459"/>
      </p:ext>
    </p:extLst>
  </p:cSld>
  <p:clrMapOvr>
    <a:masterClrMapping/>
  </p:clrMapOvr>
  <p:transition advTm="2755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Baked into the Platform…</a:t>
            </a:r>
            <a:endParaRPr lang="en-US" dirty="0"/>
          </a:p>
        </p:txBody>
      </p:sp>
      <p:sp>
        <p:nvSpPr>
          <p:cNvPr id="4" name="Rectangle 3"/>
          <p:cNvSpPr/>
          <p:nvPr/>
        </p:nvSpPr>
        <p:spPr bwMode="auto">
          <a:xfrm>
            <a:off x="0" y="3800475"/>
            <a:ext cx="9144000" cy="3057525"/>
          </a:xfrm>
          <a:prstGeom prst="rect">
            <a:avLst/>
          </a:prstGeom>
          <a:gradFill>
            <a:gsLst>
              <a:gs pos="0">
                <a:schemeClr val="bg1"/>
              </a:gs>
              <a:gs pos="72000">
                <a:schemeClr val="bg1">
                  <a:alpha val="0"/>
                </a:schemeClr>
              </a:gs>
              <a:gs pos="100000">
                <a:schemeClr val="bg1">
                  <a:alpha val="0"/>
                </a:schemeClr>
              </a:gs>
            </a:gsLst>
          </a:gra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47" name="Rounded Rectangle 46"/>
          <p:cNvSpPr/>
          <p:nvPr/>
        </p:nvSpPr>
        <p:spPr>
          <a:xfrm>
            <a:off x="914400" y="1222536"/>
            <a:ext cx="5051081" cy="2661404"/>
          </a:xfrm>
          <a:prstGeom prst="roundRect">
            <a:avLst>
              <a:gd name="adj" fmla="val 3203"/>
            </a:avLst>
          </a:prstGeom>
          <a:gradFill flip="none" rotWithShape="1">
            <a:gsLst>
              <a:gs pos="1000">
                <a:schemeClr val="tx1"/>
              </a:gs>
              <a:gs pos="9000">
                <a:schemeClr val="bg1">
                  <a:alpha val="75000"/>
                </a:schemeClr>
              </a:gs>
              <a:gs pos="50000">
                <a:schemeClr val="bg1">
                  <a:alpha val="89000"/>
                </a:schemeClr>
              </a:gs>
              <a:gs pos="88000">
                <a:schemeClr val="bg1">
                  <a:alpha val="81000"/>
                </a:schemeClr>
              </a:gs>
            </a:gsLst>
            <a:lin ang="2700000" scaled="1"/>
            <a:tileRect/>
          </a:gradFill>
          <a:ln>
            <a:headEnd type="none" w="med" len="med"/>
            <a:tailEnd type="none" w="med" len="med"/>
          </a:ln>
          <a:effectLst>
            <a:reflection blurRad="6350" stA="52000" endA="300" endPos="35000" dir="5400000" sy="-100000" algn="bl" rotWithShape="0"/>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indent="-227197" algn="ctr" defTabSz="914099" fontAlgn="base">
              <a:lnSpc>
                <a:spcPct val="90000"/>
              </a:lnSpc>
              <a:spcBef>
                <a:spcPct val="0"/>
              </a:spcBef>
              <a:spcAft>
                <a:spcPct val="0"/>
              </a:spcAft>
              <a:buSzPct val="70000"/>
              <a:buBlip>
                <a:blip r:embed="rId3"/>
              </a:buBlip>
              <a:defRPr/>
            </a:pPr>
            <a:endParaRPr lang="en-US" altLang="zh-CN" sz="3600" dirty="0">
              <a:solidFill>
                <a:srgbClr val="FFFFFF"/>
              </a:solidFill>
              <a:effectLst>
                <a:outerShdw blurRad="38100" dist="38100" dir="2700000" algn="tl">
                  <a:srgbClr val="000000">
                    <a:alpha val="43137"/>
                  </a:srgbClr>
                </a:outerShdw>
              </a:effectLst>
              <a:latin typeface="Trebuchet MS" pitchFamily="34" charset="0"/>
            </a:endParaRPr>
          </a:p>
        </p:txBody>
      </p:sp>
      <p:sp>
        <p:nvSpPr>
          <p:cNvPr id="48" name="Rounded Rectangle 47"/>
          <p:cNvSpPr/>
          <p:nvPr/>
        </p:nvSpPr>
        <p:spPr>
          <a:xfrm>
            <a:off x="6012254" y="1222536"/>
            <a:ext cx="2208293" cy="2661404"/>
          </a:xfrm>
          <a:prstGeom prst="roundRect">
            <a:avLst>
              <a:gd name="adj" fmla="val 3203"/>
            </a:avLst>
          </a:prstGeom>
          <a:gradFill flip="none" rotWithShape="1">
            <a:gsLst>
              <a:gs pos="1000">
                <a:schemeClr val="tx1"/>
              </a:gs>
              <a:gs pos="9000">
                <a:schemeClr val="bg1">
                  <a:alpha val="75000"/>
                </a:schemeClr>
              </a:gs>
              <a:gs pos="50000">
                <a:schemeClr val="bg1">
                  <a:alpha val="89000"/>
                </a:schemeClr>
              </a:gs>
              <a:gs pos="88000">
                <a:schemeClr val="bg1">
                  <a:alpha val="81000"/>
                </a:schemeClr>
              </a:gs>
            </a:gsLst>
            <a:lin ang="2700000" scaled="1"/>
            <a:tileRect/>
          </a:gradFill>
          <a:ln>
            <a:headEnd type="none" w="med" len="med"/>
            <a:tailEnd type="none" w="med" len="med"/>
          </a:ln>
          <a:effectLst>
            <a:reflection blurRad="6350" stA="52000" endA="300" endPos="35000" dir="5400000" sy="-100000" algn="bl" rotWithShape="0"/>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indent="-227197" algn="ctr" defTabSz="914099" fontAlgn="base">
              <a:lnSpc>
                <a:spcPct val="90000"/>
              </a:lnSpc>
              <a:spcBef>
                <a:spcPct val="0"/>
              </a:spcBef>
              <a:spcAft>
                <a:spcPct val="0"/>
              </a:spcAft>
              <a:buSzPct val="70000"/>
              <a:buBlip>
                <a:blip r:embed="rId3"/>
              </a:buBlip>
              <a:defRPr/>
            </a:pPr>
            <a:endParaRPr lang="en-US" altLang="zh-CN" sz="3600" dirty="0">
              <a:solidFill>
                <a:srgbClr val="FFFFFF"/>
              </a:solidFill>
              <a:effectLst>
                <a:outerShdw blurRad="38100" dist="38100" dir="2700000" algn="tl">
                  <a:srgbClr val="000000">
                    <a:alpha val="43137"/>
                  </a:srgbClr>
                </a:outerShdw>
              </a:effectLst>
              <a:latin typeface="Trebuchet MS" pitchFamily="34" charset="0"/>
            </a:endParaRPr>
          </a:p>
        </p:txBody>
      </p:sp>
      <p:sp>
        <p:nvSpPr>
          <p:cNvPr id="49" name="Rounded Rectangle 48"/>
          <p:cNvSpPr/>
          <p:nvPr/>
        </p:nvSpPr>
        <p:spPr>
          <a:xfrm>
            <a:off x="914400" y="3922731"/>
            <a:ext cx="7297093" cy="2661404"/>
          </a:xfrm>
          <a:prstGeom prst="roundRect">
            <a:avLst>
              <a:gd name="adj" fmla="val 3203"/>
            </a:avLst>
          </a:prstGeom>
          <a:gradFill flip="none" rotWithShape="1">
            <a:gsLst>
              <a:gs pos="1000">
                <a:schemeClr val="tx1"/>
              </a:gs>
              <a:gs pos="9000">
                <a:schemeClr val="bg1">
                  <a:alpha val="75000"/>
                </a:schemeClr>
              </a:gs>
              <a:gs pos="50000">
                <a:schemeClr val="bg1">
                  <a:alpha val="89000"/>
                </a:schemeClr>
              </a:gs>
              <a:gs pos="88000">
                <a:schemeClr val="bg1">
                  <a:alpha val="81000"/>
                </a:schemeClr>
              </a:gs>
            </a:gsLst>
            <a:lin ang="2700000" scaled="1"/>
            <a:tileRect/>
          </a:gradFill>
          <a:ln>
            <a:headEnd type="none" w="med" len="med"/>
            <a:tailEnd type="none" w="med" len="med"/>
          </a:ln>
          <a:effectLst>
            <a:reflection blurRad="6350" stA="52000" endA="300" endPos="35000" dir="5400000" sy="-100000" algn="bl" rotWithShape="0"/>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indent="-227197" algn="ctr" defTabSz="914099" fontAlgn="base">
              <a:lnSpc>
                <a:spcPct val="90000"/>
              </a:lnSpc>
              <a:spcBef>
                <a:spcPct val="0"/>
              </a:spcBef>
              <a:spcAft>
                <a:spcPct val="0"/>
              </a:spcAft>
              <a:buSzPct val="70000"/>
              <a:buBlip>
                <a:blip r:embed="rId3"/>
              </a:buBlip>
              <a:defRPr/>
            </a:pPr>
            <a:endParaRPr lang="en-US" altLang="zh-CN" sz="3600" dirty="0">
              <a:solidFill>
                <a:srgbClr val="FFFFFF"/>
              </a:solidFill>
              <a:effectLst>
                <a:outerShdw blurRad="38100" dist="38100" dir="2700000" algn="tl">
                  <a:srgbClr val="000000">
                    <a:alpha val="43137"/>
                  </a:srgbClr>
                </a:outerShdw>
              </a:effectLst>
              <a:latin typeface="Trebuchet MS" pitchFamily="34" charset="0"/>
            </a:endParaRPr>
          </a:p>
        </p:txBody>
      </p:sp>
      <p:sp>
        <p:nvSpPr>
          <p:cNvPr id="50" name="Rounded Rectangle 49"/>
          <p:cNvSpPr/>
          <p:nvPr/>
        </p:nvSpPr>
        <p:spPr bwMode="auto">
          <a:xfrm>
            <a:off x="1127695" y="1577165"/>
            <a:ext cx="4624491" cy="2083610"/>
          </a:xfrm>
          <a:prstGeom prst="roundRect">
            <a:avLst>
              <a:gd name="adj" fmla="val 6280"/>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sp>
        <p:nvSpPr>
          <p:cNvPr id="51" name="Rounded Rectangle 50"/>
          <p:cNvSpPr/>
          <p:nvPr/>
        </p:nvSpPr>
        <p:spPr bwMode="auto">
          <a:xfrm>
            <a:off x="6087773" y="1577165"/>
            <a:ext cx="2057255" cy="2083610"/>
          </a:xfrm>
          <a:prstGeom prst="roundRect">
            <a:avLst>
              <a:gd name="adj" fmla="val 6186"/>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32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sp>
        <p:nvSpPr>
          <p:cNvPr id="52" name="Rounded Rectangle 51"/>
          <p:cNvSpPr/>
          <p:nvPr/>
        </p:nvSpPr>
        <p:spPr bwMode="auto">
          <a:xfrm>
            <a:off x="1029400" y="4341813"/>
            <a:ext cx="7085200" cy="2083610"/>
          </a:xfrm>
          <a:prstGeom prst="roundRect">
            <a:avLst>
              <a:gd name="adj" fmla="val 6280"/>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3200" dirty="0" smtClean="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endParaRPr>
          </a:p>
        </p:txBody>
      </p:sp>
      <p:sp>
        <p:nvSpPr>
          <p:cNvPr id="53" name="Rounded Rectangle 52"/>
          <p:cNvSpPr/>
          <p:nvPr/>
        </p:nvSpPr>
        <p:spPr bwMode="auto">
          <a:xfrm>
            <a:off x="1207059" y="1704497"/>
            <a:ext cx="1444479" cy="703756"/>
          </a:xfrm>
          <a:prstGeom prst="roundRect">
            <a:avLst/>
          </a:prstGeom>
          <a:gradFill>
            <a:gsLst>
              <a:gs pos="0">
                <a:schemeClr val="accent1"/>
              </a:gs>
              <a:gs pos="32000">
                <a:schemeClr val="accent1"/>
              </a:gs>
              <a:gs pos="100000">
                <a:schemeClr val="accent1"/>
              </a:gs>
            </a:gsLst>
            <a:lin ang="5400000" scaled="0"/>
          </a:gradFill>
          <a:ln w="12700">
            <a:gradFill>
              <a:gsLst>
                <a:gs pos="0">
                  <a:schemeClr val="tx1">
                    <a:alpha val="0"/>
                  </a:schemeClr>
                </a:gs>
                <a:gs pos="32000">
                  <a:schemeClr val="tx1">
                    <a:alpha val="25000"/>
                  </a:schemeClr>
                </a:gs>
                <a:gs pos="100000">
                  <a:schemeClr val="accent2"/>
                </a:gs>
              </a:gsLst>
              <a:lin ang="5400000" scaled="0"/>
            </a:gradFill>
          </a:ln>
          <a:effectLst>
            <a:outerShdw blurRad="50800" dist="38100" dir="13500000" algn="br" rotWithShape="0">
              <a:prstClr val="black">
                <a:alpha val="40000"/>
              </a:prstClr>
            </a:outerShdw>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vert="horz" wrap="square" lIns="91436" tIns="45718" rIns="91436" bIns="45718" numCol="1" rtlCol="0" anchor="ctr" anchorCtr="0" compatLnSpc="1">
            <a:prstTxWarp prst="textNoShape">
              <a:avLst/>
            </a:prstTxWarp>
          </a:bodyPr>
          <a:lstStyle/>
          <a:p>
            <a:pPr algn="ctr" defTabSz="914099"/>
            <a:r>
              <a:rPr lang="en-US" sz="1600" dirty="0" smtClean="0">
                <a:solidFill>
                  <a:schemeClr val="bg1"/>
                </a:solidFill>
              </a:rPr>
              <a:t>Secure Store Service</a:t>
            </a:r>
          </a:p>
        </p:txBody>
      </p:sp>
      <p:sp>
        <p:nvSpPr>
          <p:cNvPr id="54" name="Rounded Rectangle 53"/>
          <p:cNvSpPr/>
          <p:nvPr/>
        </p:nvSpPr>
        <p:spPr bwMode="auto">
          <a:xfrm>
            <a:off x="2723717" y="1704497"/>
            <a:ext cx="1444479" cy="703756"/>
          </a:xfrm>
          <a:prstGeom prst="roundRect">
            <a:avLst/>
          </a:prstGeom>
          <a:gradFill>
            <a:gsLst>
              <a:gs pos="0">
                <a:schemeClr val="accent1"/>
              </a:gs>
              <a:gs pos="32000">
                <a:schemeClr val="accent1"/>
              </a:gs>
              <a:gs pos="100000">
                <a:schemeClr val="accent1"/>
              </a:gs>
            </a:gsLst>
            <a:lin ang="5400000" scaled="0"/>
          </a:gradFill>
          <a:ln w="12700">
            <a:gradFill>
              <a:gsLst>
                <a:gs pos="0">
                  <a:schemeClr val="tx1">
                    <a:alpha val="0"/>
                  </a:schemeClr>
                </a:gs>
                <a:gs pos="32000">
                  <a:schemeClr val="tx1">
                    <a:alpha val="25000"/>
                  </a:schemeClr>
                </a:gs>
                <a:gs pos="100000">
                  <a:schemeClr val="accent2"/>
                </a:gs>
              </a:gsLst>
              <a:lin ang="5400000" scaled="0"/>
            </a:gradFill>
          </a:ln>
          <a:effectLst>
            <a:outerShdw blurRad="50800" dist="38100" dir="13500000" algn="br" rotWithShape="0">
              <a:prstClr val="black">
                <a:alpha val="40000"/>
              </a:prstClr>
            </a:outerShdw>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vert="horz" wrap="square" lIns="91436" tIns="45718" rIns="91436" bIns="45718" numCol="1" rtlCol="0" anchor="ctr" anchorCtr="0" compatLnSpc="1">
            <a:prstTxWarp prst="textNoShape">
              <a:avLst/>
            </a:prstTxWarp>
          </a:bodyPr>
          <a:lstStyle/>
          <a:p>
            <a:pPr algn="ctr" defTabSz="914099"/>
            <a:r>
              <a:rPr lang="en-US" sz="1600" dirty="0" smtClean="0">
                <a:solidFill>
                  <a:schemeClr val="bg1"/>
                </a:solidFill>
              </a:rPr>
              <a:t>External Data Search</a:t>
            </a:r>
          </a:p>
        </p:txBody>
      </p:sp>
      <p:sp>
        <p:nvSpPr>
          <p:cNvPr id="55" name="Rounded Rectangle 54"/>
          <p:cNvSpPr/>
          <p:nvPr/>
        </p:nvSpPr>
        <p:spPr bwMode="auto">
          <a:xfrm>
            <a:off x="4240375" y="1704497"/>
            <a:ext cx="1444479" cy="703756"/>
          </a:xfrm>
          <a:prstGeom prst="roundRect">
            <a:avLst/>
          </a:prstGeom>
          <a:gradFill>
            <a:gsLst>
              <a:gs pos="0">
                <a:schemeClr val="accent1"/>
              </a:gs>
              <a:gs pos="32000">
                <a:schemeClr val="accent1"/>
              </a:gs>
              <a:gs pos="100000">
                <a:schemeClr val="accent1"/>
              </a:gs>
            </a:gsLst>
            <a:lin ang="5400000" scaled="0"/>
          </a:gradFill>
          <a:ln w="12700">
            <a:gradFill>
              <a:gsLst>
                <a:gs pos="0">
                  <a:schemeClr val="tx1">
                    <a:alpha val="0"/>
                  </a:schemeClr>
                </a:gs>
                <a:gs pos="32000">
                  <a:schemeClr val="tx1">
                    <a:alpha val="25000"/>
                  </a:schemeClr>
                </a:gs>
                <a:gs pos="100000">
                  <a:schemeClr val="accent2"/>
                </a:gs>
              </a:gsLst>
              <a:lin ang="5400000" scaled="0"/>
            </a:gradFill>
          </a:ln>
          <a:effectLst>
            <a:outerShdw blurRad="50800" dist="38100" dir="13500000" algn="br" rotWithShape="0">
              <a:prstClr val="black">
                <a:alpha val="40000"/>
              </a:prstClr>
            </a:outerShdw>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vert="horz" wrap="square" lIns="91436" tIns="45718" rIns="91436" bIns="45718" numCol="1" rtlCol="0" anchor="ctr" anchorCtr="0" compatLnSpc="1">
            <a:prstTxWarp prst="textNoShape">
              <a:avLst/>
            </a:prstTxWarp>
          </a:bodyPr>
          <a:lstStyle/>
          <a:p>
            <a:pPr algn="ctr" defTabSz="914099"/>
            <a:r>
              <a:rPr lang="en-US" sz="1600" dirty="0" smtClean="0">
                <a:solidFill>
                  <a:schemeClr val="bg1"/>
                </a:solidFill>
              </a:rPr>
              <a:t>Rich Client Extensions</a:t>
            </a:r>
          </a:p>
        </p:txBody>
      </p:sp>
      <p:sp>
        <p:nvSpPr>
          <p:cNvPr id="56" name="Rounded Rectangle 55"/>
          <p:cNvSpPr/>
          <p:nvPr/>
        </p:nvSpPr>
        <p:spPr bwMode="auto">
          <a:xfrm>
            <a:off x="3584721" y="2490916"/>
            <a:ext cx="1444479" cy="703756"/>
          </a:xfrm>
          <a:prstGeom prst="roundRect">
            <a:avLst/>
          </a:prstGeom>
          <a:gradFill>
            <a:gsLst>
              <a:gs pos="0">
                <a:schemeClr val="accent1"/>
              </a:gs>
              <a:gs pos="32000">
                <a:schemeClr val="accent1"/>
              </a:gs>
              <a:gs pos="100000">
                <a:schemeClr val="accent1"/>
              </a:gs>
            </a:gsLst>
            <a:lin ang="5400000" scaled="0"/>
          </a:gradFill>
          <a:ln w="12700">
            <a:gradFill>
              <a:gsLst>
                <a:gs pos="0">
                  <a:schemeClr val="tx1">
                    <a:alpha val="0"/>
                  </a:schemeClr>
                </a:gs>
                <a:gs pos="32000">
                  <a:schemeClr val="tx1">
                    <a:alpha val="25000"/>
                  </a:schemeClr>
                </a:gs>
                <a:gs pos="100000">
                  <a:schemeClr val="accent2"/>
                </a:gs>
              </a:gsLst>
              <a:lin ang="5400000" scaled="0"/>
            </a:gradFill>
          </a:ln>
          <a:effectLst>
            <a:outerShdw blurRad="50800" dist="38100" dir="13500000" algn="br" rotWithShape="0">
              <a:prstClr val="black">
                <a:alpha val="40000"/>
              </a:prstClr>
            </a:outerShdw>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vert="horz" wrap="square" lIns="91436" tIns="45718" rIns="91436" bIns="45718" numCol="1" rtlCol="0" anchor="ctr" anchorCtr="0" compatLnSpc="1">
            <a:prstTxWarp prst="textNoShape">
              <a:avLst/>
            </a:prstTxWarp>
          </a:bodyPr>
          <a:lstStyle/>
          <a:p>
            <a:pPr algn="ctr" defTabSz="914099"/>
            <a:r>
              <a:rPr lang="en-US" sz="1600" dirty="0" smtClean="0">
                <a:solidFill>
                  <a:schemeClr val="bg1"/>
                </a:solidFill>
              </a:rPr>
              <a:t>External Data Web Parts</a:t>
            </a:r>
          </a:p>
        </p:txBody>
      </p:sp>
      <p:sp>
        <p:nvSpPr>
          <p:cNvPr id="57" name="Rounded Rectangle 56"/>
          <p:cNvSpPr/>
          <p:nvPr/>
        </p:nvSpPr>
        <p:spPr bwMode="auto">
          <a:xfrm>
            <a:off x="6417616" y="1704497"/>
            <a:ext cx="1444479" cy="703756"/>
          </a:xfrm>
          <a:prstGeom prst="roundRect">
            <a:avLst/>
          </a:prstGeom>
          <a:gradFill>
            <a:gsLst>
              <a:gs pos="0">
                <a:schemeClr val="accent1"/>
              </a:gs>
              <a:gs pos="32000">
                <a:schemeClr val="accent1"/>
              </a:gs>
              <a:gs pos="100000">
                <a:schemeClr val="accent1"/>
              </a:gs>
            </a:gsLst>
            <a:lin ang="5400000" scaled="0"/>
          </a:gradFill>
          <a:ln w="12700">
            <a:gradFill>
              <a:gsLst>
                <a:gs pos="0">
                  <a:schemeClr val="tx1">
                    <a:alpha val="0"/>
                  </a:schemeClr>
                </a:gs>
                <a:gs pos="32000">
                  <a:schemeClr val="tx1">
                    <a:alpha val="25000"/>
                  </a:schemeClr>
                </a:gs>
                <a:gs pos="100000">
                  <a:schemeClr val="accent2"/>
                </a:gs>
              </a:gsLst>
              <a:lin ang="5400000" scaled="0"/>
            </a:gradFill>
          </a:ln>
          <a:effectLst>
            <a:outerShdw blurRad="50800" dist="38100" dir="13500000" algn="br" rotWithShape="0">
              <a:prstClr val="black">
                <a:alpha val="40000"/>
              </a:prstClr>
            </a:outerShdw>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vert="horz" wrap="square" lIns="91436" tIns="45718" rIns="91436" bIns="45718" numCol="1" rtlCol="0" anchor="ctr" anchorCtr="0" compatLnSpc="1">
            <a:prstTxWarp prst="textNoShape">
              <a:avLst/>
            </a:prstTxWarp>
          </a:bodyPr>
          <a:lstStyle/>
          <a:p>
            <a:pPr algn="ctr" defTabSz="914099"/>
            <a:r>
              <a:rPr lang="en-US" sz="1600" dirty="0" smtClean="0">
                <a:solidFill>
                  <a:schemeClr val="bg1"/>
                </a:solidFill>
              </a:rPr>
              <a:t>BDC Client Runtime</a:t>
            </a:r>
          </a:p>
        </p:txBody>
      </p:sp>
      <p:sp>
        <p:nvSpPr>
          <p:cNvPr id="58" name="Rounded Rectangle 57"/>
          <p:cNvSpPr/>
          <p:nvPr/>
        </p:nvSpPr>
        <p:spPr bwMode="auto">
          <a:xfrm>
            <a:off x="1984521" y="2490916"/>
            <a:ext cx="1444479" cy="703756"/>
          </a:xfrm>
          <a:prstGeom prst="roundRect">
            <a:avLst/>
          </a:prstGeom>
          <a:gradFill>
            <a:gsLst>
              <a:gs pos="0">
                <a:schemeClr val="accent1"/>
              </a:gs>
              <a:gs pos="32000">
                <a:schemeClr val="accent1"/>
              </a:gs>
              <a:gs pos="100000">
                <a:schemeClr val="accent1"/>
              </a:gs>
            </a:gsLst>
            <a:lin ang="5400000" scaled="0"/>
          </a:gradFill>
          <a:ln w="12700">
            <a:gradFill>
              <a:gsLst>
                <a:gs pos="0">
                  <a:schemeClr val="tx1">
                    <a:alpha val="0"/>
                  </a:schemeClr>
                </a:gs>
                <a:gs pos="32000">
                  <a:schemeClr val="tx1">
                    <a:alpha val="25000"/>
                  </a:schemeClr>
                </a:gs>
                <a:gs pos="100000">
                  <a:schemeClr val="accent2"/>
                </a:gs>
              </a:gsLst>
              <a:lin ang="5400000" scaled="0"/>
            </a:gradFill>
          </a:ln>
          <a:effectLst>
            <a:outerShdw blurRad="50800" dist="38100" dir="13500000" algn="br" rotWithShape="0">
              <a:prstClr val="black">
                <a:alpha val="40000"/>
              </a:prstClr>
            </a:outerShdw>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vert="horz" wrap="square" lIns="91436" tIns="45718" rIns="91436" bIns="45718" numCol="1" rtlCol="0" anchor="ctr" anchorCtr="0" compatLnSpc="1">
            <a:prstTxWarp prst="textNoShape">
              <a:avLst/>
            </a:prstTxWarp>
          </a:bodyPr>
          <a:lstStyle/>
          <a:p>
            <a:pPr algn="ctr" defTabSz="914099"/>
            <a:r>
              <a:rPr lang="en-US" sz="1600" dirty="0" smtClean="0">
                <a:solidFill>
                  <a:schemeClr val="bg1"/>
                </a:solidFill>
              </a:rPr>
              <a:t>Profile Pages</a:t>
            </a:r>
          </a:p>
        </p:txBody>
      </p:sp>
      <p:sp>
        <p:nvSpPr>
          <p:cNvPr id="59" name="Rounded Rectangle 58"/>
          <p:cNvSpPr/>
          <p:nvPr/>
        </p:nvSpPr>
        <p:spPr bwMode="auto">
          <a:xfrm>
            <a:off x="1587573" y="4490356"/>
            <a:ext cx="2847902" cy="703756"/>
          </a:xfrm>
          <a:prstGeom prst="roundRect">
            <a:avLst/>
          </a:prstGeom>
          <a:gradFill>
            <a:gsLst>
              <a:gs pos="0">
                <a:schemeClr val="accent1"/>
              </a:gs>
              <a:gs pos="32000">
                <a:schemeClr val="accent1"/>
              </a:gs>
              <a:gs pos="100000">
                <a:schemeClr val="accent1"/>
              </a:gs>
            </a:gsLst>
            <a:lin ang="5400000" scaled="0"/>
          </a:gradFill>
          <a:ln w="12700">
            <a:gradFill>
              <a:gsLst>
                <a:gs pos="0">
                  <a:schemeClr val="tx1">
                    <a:alpha val="0"/>
                  </a:schemeClr>
                </a:gs>
                <a:gs pos="32000">
                  <a:schemeClr val="tx1">
                    <a:alpha val="25000"/>
                  </a:schemeClr>
                </a:gs>
                <a:gs pos="100000">
                  <a:schemeClr val="accent2"/>
                </a:gs>
              </a:gsLst>
              <a:lin ang="5400000" scaled="0"/>
            </a:gradFill>
          </a:ln>
          <a:effectLst>
            <a:outerShdw blurRad="50800" dist="38100" dir="13500000" algn="br" rotWithShape="0">
              <a:prstClr val="black">
                <a:alpha val="40000"/>
              </a:prstClr>
            </a:outerShdw>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chemeClr val="bg1"/>
                </a:solidFill>
              </a:rPr>
              <a:t>External List</a:t>
            </a:r>
          </a:p>
        </p:txBody>
      </p:sp>
      <p:sp>
        <p:nvSpPr>
          <p:cNvPr id="60" name="Rounded Rectangle 59"/>
          <p:cNvSpPr/>
          <p:nvPr/>
        </p:nvSpPr>
        <p:spPr bwMode="auto">
          <a:xfrm>
            <a:off x="4810606" y="4490356"/>
            <a:ext cx="2847902" cy="703756"/>
          </a:xfrm>
          <a:prstGeom prst="roundRect">
            <a:avLst/>
          </a:prstGeom>
          <a:gradFill>
            <a:gsLst>
              <a:gs pos="0">
                <a:schemeClr val="accent1"/>
              </a:gs>
              <a:gs pos="32000">
                <a:schemeClr val="accent1"/>
              </a:gs>
              <a:gs pos="100000">
                <a:schemeClr val="accent1"/>
              </a:gs>
            </a:gsLst>
            <a:lin ang="5400000" scaled="0"/>
          </a:gradFill>
          <a:ln w="12700">
            <a:gradFill>
              <a:gsLst>
                <a:gs pos="0">
                  <a:schemeClr val="tx1">
                    <a:alpha val="0"/>
                  </a:schemeClr>
                </a:gs>
                <a:gs pos="32000">
                  <a:schemeClr val="tx1">
                    <a:alpha val="25000"/>
                  </a:schemeClr>
                </a:gs>
                <a:gs pos="100000">
                  <a:schemeClr val="accent2"/>
                </a:gs>
              </a:gsLst>
              <a:lin ang="5400000" scaled="0"/>
            </a:gradFill>
          </a:ln>
          <a:effectLst>
            <a:outerShdw blurRad="50800" dist="38100" dir="13500000" algn="br" rotWithShape="0">
              <a:prstClr val="black">
                <a:alpha val="40000"/>
              </a:prstClr>
            </a:outerShdw>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chemeClr val="bg1"/>
                </a:solidFill>
              </a:rPr>
              <a:t>External Data Column</a:t>
            </a:r>
          </a:p>
        </p:txBody>
      </p:sp>
      <p:sp>
        <p:nvSpPr>
          <p:cNvPr id="61" name="Rounded Rectangle 60"/>
          <p:cNvSpPr/>
          <p:nvPr/>
        </p:nvSpPr>
        <p:spPr bwMode="auto">
          <a:xfrm>
            <a:off x="1587572" y="5377596"/>
            <a:ext cx="6108627" cy="703756"/>
          </a:xfrm>
          <a:prstGeom prst="roundRect">
            <a:avLst/>
          </a:prstGeom>
          <a:gradFill>
            <a:gsLst>
              <a:gs pos="0">
                <a:schemeClr val="accent1"/>
              </a:gs>
              <a:gs pos="32000">
                <a:schemeClr val="accent1"/>
              </a:gs>
              <a:gs pos="100000">
                <a:schemeClr val="accent1"/>
              </a:gs>
            </a:gsLst>
            <a:lin ang="5400000" scaled="0"/>
          </a:gradFill>
          <a:ln w="12700">
            <a:gradFill>
              <a:gsLst>
                <a:gs pos="0">
                  <a:schemeClr val="tx1">
                    <a:alpha val="0"/>
                  </a:schemeClr>
                </a:gs>
                <a:gs pos="32000">
                  <a:schemeClr val="tx1">
                    <a:alpha val="25000"/>
                  </a:schemeClr>
                </a:gs>
                <a:gs pos="100000">
                  <a:schemeClr val="accent2"/>
                </a:gs>
              </a:gsLst>
              <a:lin ang="5400000" scaled="0"/>
            </a:gradFill>
          </a:ln>
          <a:effectLst>
            <a:outerShdw blurRad="50800" dist="38100" dir="13500000" algn="br" rotWithShape="0">
              <a:prstClr val="black">
                <a:alpha val="40000"/>
              </a:prstClr>
            </a:outerShdw>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chemeClr val="bg1"/>
                </a:solidFill>
              </a:rPr>
              <a:t>Business Data Connectivity Service</a:t>
            </a:r>
          </a:p>
        </p:txBody>
      </p:sp>
      <p:sp>
        <p:nvSpPr>
          <p:cNvPr id="65" name="TextBox 64"/>
          <p:cNvSpPr txBox="1"/>
          <p:nvPr/>
        </p:nvSpPr>
        <p:spPr>
          <a:xfrm>
            <a:off x="1578801" y="1240324"/>
            <a:ext cx="3722278" cy="338554"/>
          </a:xfrm>
          <a:prstGeom prst="rect">
            <a:avLst/>
          </a:prstGeom>
          <a:noFill/>
        </p:spPr>
        <p:txBody>
          <a:bodyPr wrap="square" lIns="0" tIns="0" rIns="0" bIns="0" rtlCol="0">
            <a:spAutoFit/>
          </a:bodyPr>
          <a:lstStyle/>
          <a:p>
            <a:pPr algn="ctr"/>
            <a:r>
              <a:rPr lang="en-US" sz="2200" dirty="0" smtClean="0">
                <a:gradFill>
                  <a:gsLst>
                    <a:gs pos="0">
                      <a:schemeClr val="tx1"/>
                    </a:gs>
                    <a:gs pos="86000">
                      <a:schemeClr val="tx1"/>
                    </a:gs>
                  </a:gsLst>
                  <a:lin ang="5400000" scaled="0"/>
                </a:gradFill>
              </a:rPr>
              <a:t>SharePoint Server 2010</a:t>
            </a:r>
          </a:p>
        </p:txBody>
      </p:sp>
      <p:sp>
        <p:nvSpPr>
          <p:cNvPr id="66" name="TextBox 65"/>
          <p:cNvSpPr txBox="1"/>
          <p:nvPr/>
        </p:nvSpPr>
        <p:spPr>
          <a:xfrm>
            <a:off x="6271650" y="1240324"/>
            <a:ext cx="1689501" cy="338554"/>
          </a:xfrm>
          <a:prstGeom prst="rect">
            <a:avLst/>
          </a:prstGeom>
          <a:noFill/>
        </p:spPr>
        <p:txBody>
          <a:bodyPr wrap="square" lIns="0" tIns="0" rIns="0" bIns="0" rtlCol="0">
            <a:spAutoFit/>
          </a:bodyPr>
          <a:lstStyle/>
          <a:p>
            <a:pPr algn="ctr"/>
            <a:r>
              <a:rPr lang="en-US" sz="2200" dirty="0" smtClean="0">
                <a:gradFill>
                  <a:gsLst>
                    <a:gs pos="0">
                      <a:schemeClr val="tx1"/>
                    </a:gs>
                    <a:gs pos="86000">
                      <a:schemeClr val="tx1"/>
                    </a:gs>
                  </a:gsLst>
                  <a:lin ang="5400000" scaled="0"/>
                </a:gradFill>
              </a:rPr>
              <a:t>Office 2010</a:t>
            </a:r>
          </a:p>
        </p:txBody>
      </p:sp>
      <p:sp>
        <p:nvSpPr>
          <p:cNvPr id="67" name="TextBox 66"/>
          <p:cNvSpPr txBox="1"/>
          <p:nvPr/>
        </p:nvSpPr>
        <p:spPr>
          <a:xfrm>
            <a:off x="1998413" y="3983522"/>
            <a:ext cx="5135717" cy="338554"/>
          </a:xfrm>
          <a:prstGeom prst="rect">
            <a:avLst/>
          </a:prstGeom>
          <a:noFill/>
        </p:spPr>
        <p:txBody>
          <a:bodyPr wrap="square" lIns="0" tIns="0" rIns="0" bIns="0" rtlCol="0">
            <a:spAutoFit/>
          </a:bodyPr>
          <a:lstStyle/>
          <a:p>
            <a:pPr algn="ctr"/>
            <a:r>
              <a:rPr lang="en-US" sz="2200" dirty="0" err="1" smtClean="0">
                <a:gradFill>
                  <a:gsLst>
                    <a:gs pos="0">
                      <a:schemeClr val="tx1"/>
                    </a:gs>
                    <a:gs pos="86000">
                      <a:schemeClr val="tx1"/>
                    </a:gs>
                  </a:gsLst>
                  <a:lin ang="5400000" scaled="0"/>
                </a:gradFill>
              </a:rPr>
              <a:t>SharePoint</a:t>
            </a:r>
            <a:r>
              <a:rPr lang="en-US" sz="2200" dirty="0" smtClean="0">
                <a:gradFill>
                  <a:gsLst>
                    <a:gs pos="0">
                      <a:schemeClr val="tx1"/>
                    </a:gs>
                    <a:gs pos="86000">
                      <a:schemeClr val="tx1"/>
                    </a:gs>
                  </a:gsLst>
                  <a:lin ang="5400000" scaled="0"/>
                </a:gradFill>
              </a:rPr>
              <a:t> Foundation 2010</a:t>
            </a:r>
          </a:p>
        </p:txBody>
      </p:sp>
      <p:sp>
        <p:nvSpPr>
          <p:cNvPr id="69" name="Left-Right Arrow 68"/>
          <p:cNvSpPr/>
          <p:nvPr/>
        </p:nvSpPr>
        <p:spPr bwMode="auto">
          <a:xfrm>
            <a:off x="5739896" y="1914053"/>
            <a:ext cx="651850" cy="249725"/>
          </a:xfrm>
          <a:prstGeom prst="leftRightArrow">
            <a:avLst/>
          </a:prstGeom>
          <a:gradFill>
            <a:gsLst>
              <a:gs pos="0">
                <a:schemeClr val="accent2"/>
              </a:gs>
              <a:gs pos="32000">
                <a:schemeClr val="accent2"/>
              </a:gs>
              <a:gs pos="100000">
                <a:schemeClr val="accent1"/>
              </a:gs>
            </a:gsLst>
            <a:lin ang="5400000" scaled="0"/>
          </a:gradFill>
          <a:ln w="12700">
            <a:gradFill>
              <a:gsLst>
                <a:gs pos="0">
                  <a:schemeClr val="tx1">
                    <a:alpha val="0"/>
                  </a:schemeClr>
                </a:gs>
                <a:gs pos="32000">
                  <a:schemeClr val="tx1">
                    <a:alpha val="25000"/>
                  </a:schemeClr>
                </a:gs>
                <a:gs pos="100000">
                  <a:schemeClr val="accent2"/>
                </a:gs>
              </a:gsLst>
              <a:lin ang="5400000" scaled="0"/>
            </a:gradFill>
          </a:ln>
          <a:effectLst>
            <a:outerShdw blurRad="50800" dist="38100" dir="13500000" algn="br" rotWithShape="0">
              <a:prstClr val="black">
                <a:alpha val="40000"/>
              </a:prstClr>
            </a:outerShdw>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vert="horz" wrap="square" lIns="91436" tIns="45718" rIns="91436" bIns="45718" numCol="1" rtlCol="0" anchor="ctr" anchorCtr="0" compatLnSpc="1">
            <a:prstTxWarp prst="textNoShape">
              <a:avLst/>
            </a:prstTxWarp>
          </a:bodyPr>
          <a:lstStyle/>
          <a:p>
            <a:pPr algn="ctr" defTabSz="914099"/>
            <a:endParaRPr lang="en-US" sz="1400" dirty="0" smtClean="0">
              <a:gradFill>
                <a:gsLst>
                  <a:gs pos="0">
                    <a:srgbClr val="FFFFFF"/>
                  </a:gs>
                  <a:gs pos="100000">
                    <a:srgbClr val="FFFFFF"/>
                  </a:gs>
                </a:gsLst>
                <a:lin ang="5400000" scaled="0"/>
              </a:gradFill>
            </a:endParaRPr>
          </a:p>
        </p:txBody>
      </p:sp>
    </p:spTree>
  </p:cSld>
  <p:clrMapOvr>
    <a:masterClrMapping/>
  </p:clrMapOvr>
  <p:transition advTm="73835">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2000"/>
                                        <p:tgtEl>
                                          <p:spTgt spid="4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8"/>
                                        </p:tgtEl>
                                        <p:attrNameLst>
                                          <p:attrName>style.visibility</p:attrName>
                                        </p:attrNameLst>
                                      </p:cBhvr>
                                      <p:to>
                                        <p:strVal val="visible"/>
                                      </p:to>
                                    </p:set>
                                    <p:animEffect transition="in" filter="fade">
                                      <p:cBhvr>
                                        <p:cTn id="10" dur="2000"/>
                                        <p:tgtEl>
                                          <p:spTgt spid="4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2000"/>
                                        <p:tgtEl>
                                          <p:spTgt spid="4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0"/>
                                        </p:tgtEl>
                                        <p:attrNameLst>
                                          <p:attrName>style.visibility</p:attrName>
                                        </p:attrNameLst>
                                      </p:cBhvr>
                                      <p:to>
                                        <p:strVal val="visible"/>
                                      </p:to>
                                    </p:set>
                                    <p:animEffect transition="in" filter="fade">
                                      <p:cBhvr>
                                        <p:cTn id="16" dur="2000"/>
                                        <p:tgtEl>
                                          <p:spTgt spid="5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fade">
                                      <p:cBhvr>
                                        <p:cTn id="19" dur="2000"/>
                                        <p:tgtEl>
                                          <p:spTgt spid="5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2"/>
                                        </p:tgtEl>
                                        <p:attrNameLst>
                                          <p:attrName>style.visibility</p:attrName>
                                        </p:attrNameLst>
                                      </p:cBhvr>
                                      <p:to>
                                        <p:strVal val="visible"/>
                                      </p:to>
                                    </p:set>
                                    <p:animEffect transition="in" filter="fade">
                                      <p:cBhvr>
                                        <p:cTn id="22" dur="2000"/>
                                        <p:tgtEl>
                                          <p:spTgt spid="5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2000"/>
                                        <p:tgtEl>
                                          <p:spTgt spid="5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4"/>
                                        </p:tgtEl>
                                        <p:attrNameLst>
                                          <p:attrName>style.visibility</p:attrName>
                                        </p:attrNameLst>
                                      </p:cBhvr>
                                      <p:to>
                                        <p:strVal val="visible"/>
                                      </p:to>
                                    </p:set>
                                    <p:animEffect transition="in" filter="fade">
                                      <p:cBhvr>
                                        <p:cTn id="28" dur="2000"/>
                                        <p:tgtEl>
                                          <p:spTgt spid="5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fade">
                                      <p:cBhvr>
                                        <p:cTn id="31" dur="2000"/>
                                        <p:tgtEl>
                                          <p:spTgt spid="5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Effect transition="in" filter="fade">
                                      <p:cBhvr>
                                        <p:cTn id="34" dur="2000"/>
                                        <p:tgtEl>
                                          <p:spTgt spid="5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7"/>
                                        </p:tgtEl>
                                        <p:attrNameLst>
                                          <p:attrName>style.visibility</p:attrName>
                                        </p:attrNameLst>
                                      </p:cBhvr>
                                      <p:to>
                                        <p:strVal val="visible"/>
                                      </p:to>
                                    </p:set>
                                    <p:animEffect transition="in" filter="fade">
                                      <p:cBhvr>
                                        <p:cTn id="37" dur="2000"/>
                                        <p:tgtEl>
                                          <p:spTgt spid="5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8"/>
                                        </p:tgtEl>
                                        <p:attrNameLst>
                                          <p:attrName>style.visibility</p:attrName>
                                        </p:attrNameLst>
                                      </p:cBhvr>
                                      <p:to>
                                        <p:strVal val="visible"/>
                                      </p:to>
                                    </p:set>
                                    <p:animEffect transition="in" filter="fade">
                                      <p:cBhvr>
                                        <p:cTn id="40" dur="2000"/>
                                        <p:tgtEl>
                                          <p:spTgt spid="58"/>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9"/>
                                        </p:tgtEl>
                                        <p:attrNameLst>
                                          <p:attrName>style.visibility</p:attrName>
                                        </p:attrNameLst>
                                      </p:cBhvr>
                                      <p:to>
                                        <p:strVal val="visible"/>
                                      </p:to>
                                    </p:set>
                                    <p:animEffect transition="in" filter="fade">
                                      <p:cBhvr>
                                        <p:cTn id="43" dur="2000"/>
                                        <p:tgtEl>
                                          <p:spTgt spid="59"/>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0"/>
                                        </p:tgtEl>
                                        <p:attrNameLst>
                                          <p:attrName>style.visibility</p:attrName>
                                        </p:attrNameLst>
                                      </p:cBhvr>
                                      <p:to>
                                        <p:strVal val="visible"/>
                                      </p:to>
                                    </p:set>
                                    <p:animEffect transition="in" filter="fade">
                                      <p:cBhvr>
                                        <p:cTn id="46" dur="2000"/>
                                        <p:tgtEl>
                                          <p:spTgt spid="6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1"/>
                                        </p:tgtEl>
                                        <p:attrNameLst>
                                          <p:attrName>style.visibility</p:attrName>
                                        </p:attrNameLst>
                                      </p:cBhvr>
                                      <p:to>
                                        <p:strVal val="visible"/>
                                      </p:to>
                                    </p:set>
                                    <p:animEffect transition="in" filter="fade">
                                      <p:cBhvr>
                                        <p:cTn id="49" dur="2000"/>
                                        <p:tgtEl>
                                          <p:spTgt spid="6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65"/>
                                        </p:tgtEl>
                                        <p:attrNameLst>
                                          <p:attrName>style.visibility</p:attrName>
                                        </p:attrNameLst>
                                      </p:cBhvr>
                                      <p:to>
                                        <p:strVal val="visible"/>
                                      </p:to>
                                    </p:set>
                                    <p:animEffect transition="in" filter="fade">
                                      <p:cBhvr>
                                        <p:cTn id="52" dur="2000"/>
                                        <p:tgtEl>
                                          <p:spTgt spid="6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animEffect transition="in" filter="fade">
                                      <p:cBhvr>
                                        <p:cTn id="55" dur="2000"/>
                                        <p:tgtEl>
                                          <p:spTgt spid="66"/>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fade">
                                      <p:cBhvr>
                                        <p:cTn id="58" dur="2000"/>
                                        <p:tgtEl>
                                          <p:spTgt spid="67"/>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69"/>
                                        </p:tgtEl>
                                        <p:attrNameLst>
                                          <p:attrName>style.visibility</p:attrName>
                                        </p:attrNameLst>
                                      </p:cBhvr>
                                      <p:to>
                                        <p:strVal val="visible"/>
                                      </p:to>
                                    </p:set>
                                    <p:animEffect transition="in" filter="fade">
                                      <p:cBhvr>
                                        <p:cTn id="61" dur="20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5" grpId="0"/>
      <p:bldP spid="66" grpId="0"/>
      <p:bldP spid="67" grpId="0"/>
      <p:bldP spid="6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p:cNvSpPr>
            <a:spLocks noGrp="1"/>
          </p:cNvSpPr>
          <p:nvPr>
            <p:ph type="title"/>
          </p:nvPr>
        </p:nvSpPr>
        <p:spPr>
          <a:xfrm>
            <a:off x="381000" y="228600"/>
            <a:ext cx="8382000" cy="1163395"/>
          </a:xfrm>
        </p:spPr>
        <p:txBody>
          <a:bodyPr/>
          <a:lstStyle/>
          <a:p>
            <a:r>
              <a:rPr lang="en-US" dirty="0" smtClean="0"/>
              <a:t>Business Connectivity Services</a:t>
            </a:r>
            <a:br>
              <a:rPr lang="en-US" dirty="0" smtClean="0"/>
            </a:br>
            <a:r>
              <a:rPr lang="en-US" sz="3600" dirty="0" smtClean="0">
                <a:gradFill>
                  <a:gsLst>
                    <a:gs pos="50000">
                      <a:schemeClr val="accent2"/>
                    </a:gs>
                    <a:gs pos="100000">
                      <a:schemeClr val="accent2"/>
                    </a:gs>
                  </a:gsLst>
                  <a:lin ang="5400000" scaled="0"/>
                </a:gradFill>
              </a:rPr>
              <a:t>Key Takeaways</a:t>
            </a:r>
            <a:endParaRPr lang="en-US" sz="3600" dirty="0">
              <a:gradFill>
                <a:gsLst>
                  <a:gs pos="50000">
                    <a:schemeClr val="accent2"/>
                  </a:gs>
                  <a:gs pos="100000">
                    <a:schemeClr val="accent2"/>
                  </a:gs>
                </a:gsLst>
                <a:lin ang="5400000" scaled="0"/>
              </a:gradFill>
            </a:endParaRPr>
          </a:p>
        </p:txBody>
      </p:sp>
      <p:sp>
        <p:nvSpPr>
          <p:cNvPr id="33" name="Rectangle 32"/>
          <p:cNvSpPr/>
          <p:nvPr/>
        </p:nvSpPr>
        <p:spPr bwMode="auto">
          <a:xfrm>
            <a:off x="0" y="3800475"/>
            <a:ext cx="9144000" cy="3057525"/>
          </a:xfrm>
          <a:prstGeom prst="rect">
            <a:avLst/>
          </a:prstGeom>
          <a:gradFill>
            <a:gsLst>
              <a:gs pos="0">
                <a:schemeClr val="bg1"/>
              </a:gs>
              <a:gs pos="72000">
                <a:schemeClr val="bg1">
                  <a:alpha val="0"/>
                </a:schemeClr>
              </a:gs>
              <a:gs pos="100000">
                <a:schemeClr val="bg1">
                  <a:alpha val="0"/>
                </a:schemeClr>
              </a:gs>
            </a:gsLst>
          </a:gra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35" name="Content Placeholder 3"/>
          <p:cNvSpPr txBox="1">
            <a:spLocks/>
          </p:cNvSpPr>
          <p:nvPr/>
        </p:nvSpPr>
        <p:spPr>
          <a:xfrm>
            <a:off x="5105400" y="1959447"/>
            <a:ext cx="3975100" cy="3031653"/>
          </a:xfrm>
          <a:prstGeom prst="rect">
            <a:avLst/>
          </a:prstGeom>
        </p:spPr>
        <p:txBody>
          <a:bodyPr/>
          <a:lstStyle/>
          <a:p>
            <a:pPr marL="398463" indent="-398463">
              <a:lnSpc>
                <a:spcPct val="90000"/>
              </a:lnSpc>
              <a:spcBef>
                <a:spcPts val="600"/>
              </a:spcBef>
              <a:buBlip>
                <a:blip r:embed="rId5"/>
              </a:buBlip>
              <a:defRPr/>
            </a:pPr>
            <a:r>
              <a:rPr lang="en-US" sz="2000" dirty="0" smtClean="0">
                <a:solidFill>
                  <a:srgbClr val="99CC99"/>
                </a:solidFill>
              </a:rPr>
              <a:t>Bring External Data into SharePoint and Office</a:t>
            </a:r>
          </a:p>
          <a:p>
            <a:pPr marL="398463" indent="-398463">
              <a:lnSpc>
                <a:spcPct val="90000"/>
              </a:lnSpc>
              <a:spcBef>
                <a:spcPts val="600"/>
              </a:spcBef>
              <a:buBlip>
                <a:blip r:embed="rId5"/>
              </a:buBlip>
              <a:defRPr/>
            </a:pPr>
            <a:r>
              <a:rPr lang="en-US" sz="2000" dirty="0" smtClean="0">
                <a:solidFill>
                  <a:srgbClr val="99CC99"/>
                </a:solidFill>
              </a:rPr>
              <a:t>Client/server connectivity with</a:t>
            </a:r>
          </a:p>
          <a:p>
            <a:pPr marL="742950" lvl="1" indent="-344488">
              <a:lnSpc>
                <a:spcPct val="90000"/>
              </a:lnSpc>
              <a:spcBef>
                <a:spcPts val="600"/>
              </a:spcBef>
              <a:buSzPct val="90000"/>
              <a:buBlip>
                <a:blip r:embed="rId6"/>
              </a:buBlip>
              <a:defRPr/>
            </a:pPr>
            <a:r>
              <a:rPr lang="en-US" dirty="0" smtClean="0">
                <a:solidFill>
                  <a:srgbClr val="99CC99"/>
                </a:solidFill>
              </a:rPr>
              <a:t>Read/write</a:t>
            </a:r>
          </a:p>
          <a:p>
            <a:pPr marL="742950" lvl="1" indent="-344488">
              <a:lnSpc>
                <a:spcPct val="90000"/>
              </a:lnSpc>
              <a:spcBef>
                <a:spcPts val="600"/>
              </a:spcBef>
              <a:buSzPct val="90000"/>
              <a:buBlip>
                <a:blip r:embed="rId6"/>
              </a:buBlip>
              <a:defRPr/>
            </a:pPr>
            <a:r>
              <a:rPr lang="en-US" dirty="0" smtClean="0">
                <a:solidFill>
                  <a:srgbClr val="99CC99"/>
                </a:solidFill>
              </a:rPr>
              <a:t>Online/offline</a:t>
            </a:r>
          </a:p>
          <a:p>
            <a:pPr marL="398463" indent="-398463">
              <a:lnSpc>
                <a:spcPct val="90000"/>
              </a:lnSpc>
              <a:spcBef>
                <a:spcPts val="600"/>
              </a:spcBef>
              <a:buBlip>
                <a:blip r:embed="rId5"/>
              </a:buBlip>
              <a:defRPr/>
            </a:pPr>
            <a:r>
              <a:rPr lang="en-US" sz="2000" dirty="0" smtClean="0">
                <a:solidFill>
                  <a:srgbClr val="99CC99"/>
                </a:solidFill>
              </a:rPr>
              <a:t>Tools for rapid assembly of business solutions</a:t>
            </a:r>
          </a:p>
          <a:p>
            <a:pPr marL="398463" indent="-398463">
              <a:lnSpc>
                <a:spcPct val="90000"/>
              </a:lnSpc>
              <a:spcBef>
                <a:spcPts val="600"/>
              </a:spcBef>
              <a:buBlip>
                <a:blip r:embed="rId5"/>
              </a:buBlip>
              <a:defRPr/>
            </a:pPr>
            <a:r>
              <a:rPr lang="en-US" sz="2000" dirty="0" smtClean="0">
                <a:solidFill>
                  <a:srgbClr val="99CC99"/>
                </a:solidFill>
              </a:rPr>
              <a:t>Baked into the </a:t>
            </a:r>
            <a:r>
              <a:rPr lang="en-US" sz="2000" dirty="0" smtClean="0">
                <a:solidFill>
                  <a:srgbClr val="99CC99"/>
                </a:solidFill>
              </a:rPr>
              <a:t>Platform</a:t>
            </a:r>
            <a:endParaRPr lang="en-US" sz="2400" dirty="0" smtClean="0">
              <a:gradFill>
                <a:gsLst>
                  <a:gs pos="32000">
                    <a:schemeClr val="tx1"/>
                  </a:gs>
                  <a:gs pos="100000">
                    <a:schemeClr val="tx1"/>
                  </a:gs>
                </a:gsLst>
                <a:lin ang="5400000" scaled="0"/>
              </a:gradFill>
            </a:endParaRPr>
          </a:p>
        </p:txBody>
      </p:sp>
      <p:grpSp>
        <p:nvGrpSpPr>
          <p:cNvPr id="2" name="Group 13"/>
          <p:cNvGrpSpPr/>
          <p:nvPr/>
        </p:nvGrpSpPr>
        <p:grpSpPr>
          <a:xfrm>
            <a:off x="76200" y="2457443"/>
            <a:ext cx="2417711" cy="2022028"/>
            <a:chOff x="619155" y="2394303"/>
            <a:chExt cx="3569732" cy="2904325"/>
          </a:xfrm>
          <a:gradFill>
            <a:gsLst>
              <a:gs pos="0">
                <a:srgbClr val="DDEBCF"/>
              </a:gs>
              <a:gs pos="50000">
                <a:srgbClr val="9CB86E"/>
              </a:gs>
              <a:gs pos="100000">
                <a:srgbClr val="156B13"/>
              </a:gs>
            </a:gsLst>
            <a:lin ang="16200000" scaled="0"/>
          </a:gradFill>
        </p:grpSpPr>
        <p:sp>
          <p:nvSpPr>
            <p:cNvPr id="40" name="Round Same Side Corner Rectangle 39"/>
            <p:cNvSpPr/>
            <p:nvPr/>
          </p:nvSpPr>
          <p:spPr>
            <a:xfrm rot="16200000">
              <a:off x="951858" y="2061600"/>
              <a:ext cx="2904325" cy="3569732"/>
            </a:xfrm>
            <a:prstGeom prst="round2SameRect">
              <a:avLst>
                <a:gd name="adj1" fmla="val 50000"/>
                <a:gd name="adj2" fmla="val 0"/>
              </a:avLst>
            </a:prstGeom>
            <a:grpFill/>
            <a:ln w="12700" cap="flat" cmpd="sng" algn="ctr">
              <a:noFill/>
              <a:prstDash val="solid"/>
              <a:round/>
              <a:headEnd type="none" w="med" len="med"/>
              <a:tailEnd type="none" w="med" len="med"/>
            </a:ln>
            <a:effectLst>
              <a:outerShdw blurRad="63500" sx="102000" sy="102000" algn="ctr" rotWithShape="0">
                <a:prstClr val="black">
                  <a:alpha val="40000"/>
                </a:prstClr>
              </a:outerShdw>
              <a:reflection blurRad="6350" stA="52000" endA="300" endPos="35000" dir="5400000" sy="-100000" algn="bl" rotWithShape="0"/>
            </a:effectLst>
            <a:scene3d>
              <a:camera prst="orthographicFront"/>
              <a:lightRig rig="glow" dir="t">
                <a:rot lat="0" lon="0" rev="2700000"/>
              </a:lightRig>
            </a:scene3d>
            <a:sp3d>
              <a:bevelT/>
              <a:bevelB/>
            </a:sp3d>
          </p:spPr>
          <p:txBody>
            <a:bodyPr vert="horz" wrap="square" lIns="91440" tIns="45720" rIns="91440" bIns="45720" numCol="1" rtlCol="0" anchor="ctr" anchorCtr="0" compatLnSpc="1">
              <a:prstTxWarp prst="textNoShape">
                <a:avLst/>
              </a:prstTxWarp>
            </a:bodyPr>
            <a:lstStyle/>
            <a:p>
              <a:pPr defTabSz="914400" fontAlgn="base">
                <a:spcBef>
                  <a:spcPct val="0"/>
                </a:spcBef>
                <a:spcAft>
                  <a:spcPct val="0"/>
                </a:spcAft>
                <a:defRPr/>
              </a:pPr>
              <a:endParaRPr lang="en-US" sz="2200" dirty="0" smtClean="0">
                <a:effectLst>
                  <a:outerShdw blurRad="38100" dist="38100" dir="2700000" algn="tl">
                    <a:srgbClr val="000000">
                      <a:alpha val="43137"/>
                    </a:srgbClr>
                  </a:outerShdw>
                </a:effectLst>
                <a:latin typeface="Segoe" pitchFamily="34" charset="0"/>
              </a:endParaRPr>
            </a:p>
          </p:txBody>
        </p:sp>
        <p:pic>
          <p:nvPicPr>
            <p:cNvPr id="58" name="Picture 2" descr="\\showsrus\public\satya\Convergence NA 2007\Screenshots\Finals\1. OBA - CRM.png"/>
            <p:cNvPicPr>
              <a:picLocks noChangeAspect="1" noChangeArrowheads="1"/>
            </p:cNvPicPr>
            <p:nvPr/>
          </p:nvPicPr>
          <p:blipFill>
            <a:blip r:embed="rId7" cstate="print">
              <a:lum bright="-18000"/>
            </a:blip>
            <a:stretch>
              <a:fillRect/>
            </a:stretch>
          </p:blipFill>
          <p:spPr bwMode="auto">
            <a:xfrm>
              <a:off x="1446244" y="3243166"/>
              <a:ext cx="2250949" cy="1689753"/>
            </a:xfrm>
            <a:prstGeom prst="rect">
              <a:avLst/>
            </a:prstGeom>
            <a:grpFill/>
            <a:ln w="9525">
              <a:noFill/>
              <a:miter lim="800000"/>
              <a:headEnd/>
              <a:tailEnd/>
            </a:ln>
            <a:effectLst>
              <a:outerShdw blurRad="76200" dir="18900000" sy="23000" kx="-1200000" algn="bl" rotWithShape="0">
                <a:prstClr val="black">
                  <a:alpha val="20000"/>
                </a:prstClr>
              </a:outerShdw>
              <a:reflection blurRad="6350" stA="52000" endA="300" endPos="35000" dir="5400000" sy="-100000" algn="bl" rotWithShape="0"/>
            </a:effectLst>
            <a:scene3d>
              <a:camera prst="perspectiveRight"/>
              <a:lightRig rig="threePt" dir="t"/>
            </a:scene3d>
          </p:spPr>
        </p:pic>
        <p:pic>
          <p:nvPicPr>
            <p:cNvPr id="59" name="Picture 68" descr="Group_HiR-Man copy"/>
            <p:cNvPicPr>
              <a:picLocks noChangeAspect="1" noChangeArrowheads="1"/>
            </p:cNvPicPr>
            <p:nvPr>
              <p:custDataLst>
                <p:tags r:id="rId2"/>
              </p:custDataLst>
            </p:nvPr>
          </p:nvPicPr>
          <p:blipFill>
            <a:blip r:embed="rId8" cstate="print"/>
            <a:stretch>
              <a:fillRect/>
            </a:stretch>
          </p:blipFill>
          <p:spPr bwMode="auto">
            <a:xfrm>
              <a:off x="3397092" y="3671919"/>
              <a:ext cx="522818" cy="1533129"/>
            </a:xfrm>
            <a:prstGeom prst="rect">
              <a:avLst/>
            </a:prstGeom>
            <a:grpFill/>
            <a:ln>
              <a:noFill/>
            </a:ln>
          </p:spPr>
        </p:pic>
      </p:grpSp>
      <p:grpSp>
        <p:nvGrpSpPr>
          <p:cNvPr id="3" name="Group 14"/>
          <p:cNvGrpSpPr/>
          <p:nvPr/>
        </p:nvGrpSpPr>
        <p:grpSpPr>
          <a:xfrm>
            <a:off x="2572047" y="2457447"/>
            <a:ext cx="2436464" cy="2022028"/>
            <a:chOff x="4526043" y="2394305"/>
            <a:chExt cx="3569732" cy="2904325"/>
          </a:xfrm>
          <a:gradFill>
            <a:gsLst>
              <a:gs pos="0">
                <a:srgbClr val="DDEBCF"/>
              </a:gs>
              <a:gs pos="50000">
                <a:srgbClr val="9CB86E"/>
              </a:gs>
              <a:gs pos="100000">
                <a:srgbClr val="156B13"/>
              </a:gs>
            </a:gsLst>
            <a:lin ang="16200000" scaled="0"/>
          </a:gradFill>
        </p:grpSpPr>
        <p:sp>
          <p:nvSpPr>
            <p:cNvPr id="61" name="Round Same Side Corner Rectangle 60"/>
            <p:cNvSpPr/>
            <p:nvPr/>
          </p:nvSpPr>
          <p:spPr>
            <a:xfrm rot="5400000" flipH="1">
              <a:off x="4858746" y="2061602"/>
              <a:ext cx="2904325" cy="3569732"/>
            </a:xfrm>
            <a:prstGeom prst="round2SameRect">
              <a:avLst>
                <a:gd name="adj1" fmla="val 50000"/>
                <a:gd name="adj2" fmla="val 0"/>
              </a:avLst>
            </a:prstGeom>
            <a:grpFill/>
            <a:ln w="12700" cap="flat" cmpd="sng" algn="ctr">
              <a:noFill/>
              <a:prstDash val="solid"/>
              <a:round/>
              <a:headEnd type="none" w="med" len="med"/>
              <a:tailEnd type="none" w="med" len="med"/>
            </a:ln>
            <a:effectLst>
              <a:outerShdw blurRad="63500" sx="102000" sy="102000" algn="ctr" rotWithShape="0">
                <a:prstClr val="black">
                  <a:alpha val="40000"/>
                </a:prstClr>
              </a:outerShdw>
              <a:reflection blurRad="6350" stA="52000" endA="300" endPos="35000" dir="5400000" sy="-100000" algn="bl" rotWithShape="0"/>
            </a:effectLst>
            <a:scene3d>
              <a:camera prst="orthographicFront"/>
              <a:lightRig rig="glow" dir="t">
                <a:rot lat="0" lon="0" rev="2700000"/>
              </a:lightRig>
            </a:scene3d>
            <a:sp3d>
              <a:bevelT/>
              <a:bevelB/>
            </a:sp3d>
          </p:spPr>
          <p:txBody>
            <a:bodyPr vert="horz" wrap="square" lIns="91440" tIns="45720" rIns="91440" bIns="45720" numCol="1" rtlCol="0" anchor="ctr" anchorCtr="0" compatLnSpc="1">
              <a:prstTxWarp prst="textNoShape">
                <a:avLst/>
              </a:prstTxWarp>
            </a:bodyPr>
            <a:lstStyle/>
            <a:p>
              <a:pPr defTabSz="914400" fontAlgn="base">
                <a:spcBef>
                  <a:spcPct val="0"/>
                </a:spcBef>
                <a:spcAft>
                  <a:spcPct val="0"/>
                </a:spcAft>
                <a:defRPr/>
              </a:pPr>
              <a:endParaRPr lang="en-US" sz="2200" dirty="0" smtClean="0">
                <a:effectLst>
                  <a:outerShdw blurRad="38100" dist="38100" dir="2700000" algn="tl">
                    <a:srgbClr val="000000">
                      <a:alpha val="43137"/>
                    </a:srgbClr>
                  </a:outerShdw>
                </a:effectLst>
                <a:latin typeface="Segoe" pitchFamily="34" charset="0"/>
              </a:endParaRPr>
            </a:p>
          </p:txBody>
        </p:sp>
        <p:pic>
          <p:nvPicPr>
            <p:cNvPr id="63" name="Picture 62" descr="3. Dynamics Client for Office - AX EP.gif"/>
            <p:cNvPicPr>
              <a:picLocks noChangeAspect="1"/>
            </p:cNvPicPr>
            <p:nvPr/>
          </p:nvPicPr>
          <p:blipFill>
            <a:blip r:embed="rId9" cstate="print">
              <a:lum bright="-18000"/>
            </a:blip>
            <a:stretch>
              <a:fillRect/>
            </a:stretch>
          </p:blipFill>
          <p:spPr>
            <a:xfrm>
              <a:off x="4942531" y="3237294"/>
              <a:ext cx="2233825" cy="1701498"/>
            </a:xfrm>
            <a:prstGeom prst="rect">
              <a:avLst/>
            </a:prstGeom>
            <a:grpFill/>
            <a:ln w="9525">
              <a:noFill/>
              <a:miter lim="800000"/>
              <a:headEnd/>
              <a:tailEnd/>
            </a:ln>
            <a:effectLst>
              <a:outerShdw blurRad="76200" dir="13500000" sy="23000" kx="1200000" algn="br" rotWithShape="0">
                <a:prstClr val="black">
                  <a:alpha val="20000"/>
                </a:prstClr>
              </a:outerShdw>
              <a:reflection blurRad="6350" stA="52000" endA="300" endPos="35000" dir="5400000" sy="-100000" algn="bl" rotWithShape="0"/>
            </a:effectLst>
            <a:scene3d>
              <a:camera prst="perspectiveLeft">
                <a:rot lat="0" lon="1200000" rev="0"/>
              </a:camera>
              <a:lightRig rig="threePt" dir="t"/>
            </a:scene3d>
          </p:spPr>
        </p:pic>
        <p:pic>
          <p:nvPicPr>
            <p:cNvPr id="64" name="Picture 69" descr="Group_HiR-Woman copy"/>
            <p:cNvPicPr>
              <a:picLocks noChangeAspect="1" noChangeArrowheads="1"/>
            </p:cNvPicPr>
            <p:nvPr>
              <p:custDataLst>
                <p:tags r:id="rId1"/>
              </p:custDataLst>
            </p:nvPr>
          </p:nvPicPr>
          <p:blipFill>
            <a:blip r:embed="rId10" cstate="print"/>
            <a:stretch>
              <a:fillRect/>
            </a:stretch>
          </p:blipFill>
          <p:spPr bwMode="auto">
            <a:xfrm>
              <a:off x="4670813" y="3678985"/>
              <a:ext cx="402711" cy="1526064"/>
            </a:xfrm>
            <a:prstGeom prst="rect">
              <a:avLst/>
            </a:prstGeom>
            <a:grpFill/>
            <a:ln>
              <a:noFill/>
            </a:ln>
          </p:spPr>
        </p:pic>
        <p:pic>
          <p:nvPicPr>
            <p:cNvPr id="65" name="Picture 1" descr="C:\Program Files\Microsoft Resource DVD Artwork\DVD_ART\Artwork_Imagery\Photos_for_PPT\Soft-edge_photos\FY06 Brand - Vista IT Portraits\Windows Vista IT P FY06 Greg man standing arms crossed cutout people.png"/>
            <p:cNvPicPr>
              <a:picLocks noChangeAspect="1" noChangeArrowheads="1"/>
            </p:cNvPicPr>
            <p:nvPr/>
          </p:nvPicPr>
          <p:blipFill>
            <a:blip r:embed="rId11" cstate="print"/>
            <a:srcRect/>
            <a:stretch>
              <a:fillRect/>
            </a:stretch>
          </p:blipFill>
          <p:spPr bwMode="auto">
            <a:xfrm>
              <a:off x="6788271" y="3593328"/>
              <a:ext cx="468544" cy="1574937"/>
            </a:xfrm>
            <a:prstGeom prst="rect">
              <a:avLst/>
            </a:prstGeom>
            <a:grpFill/>
          </p:spPr>
        </p:pic>
      </p:grpSp>
    </p:spTree>
    <p:extLst>
      <p:ext uri="{BB962C8B-B14F-4D97-AF65-F5344CB8AC3E}">
        <p14:creationId xmlns="" xmlns:p14="http://schemas.microsoft.com/office/powerpoint/2010/main" val="2052486434"/>
      </p:ext>
    </p:extLst>
  </p:cSld>
  <p:clrMapOvr>
    <a:masterClrMapping/>
  </p:clrMapOvr>
  <p:transition advTm="62759">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dirty="0" smtClean="0"/>
              <a:t>Related Content</a:t>
            </a:r>
            <a:endParaRPr lang="en-US" dirty="0"/>
          </a:p>
        </p:txBody>
      </p:sp>
      <p:sp>
        <p:nvSpPr>
          <p:cNvPr id="20" name="Content Placeholder 19"/>
          <p:cNvSpPr>
            <a:spLocks noGrp="1"/>
          </p:cNvSpPr>
          <p:nvPr>
            <p:ph sz="quarter" idx="13"/>
          </p:nvPr>
        </p:nvSpPr>
        <p:spPr>
          <a:xfrm>
            <a:off x="347134" y="911356"/>
            <a:ext cx="8385048" cy="685800"/>
          </a:xfrm>
        </p:spPr>
        <p:txBody>
          <a:bodyPr/>
          <a:lstStyle/>
          <a:p>
            <a:r>
              <a:rPr dirty="0" smtClean="0"/>
              <a:t>Breakout sessions</a:t>
            </a:r>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
        <p:nvSpPr>
          <p:cNvPr id="12" name="TextBox 11"/>
          <p:cNvSpPr txBox="1"/>
          <p:nvPr/>
        </p:nvSpPr>
        <p:spPr>
          <a:xfrm>
            <a:off x="389469" y="1403279"/>
            <a:ext cx="8602133" cy="5109091"/>
          </a:xfrm>
          <a:prstGeom prst="rect">
            <a:avLst/>
          </a:prstGeom>
          <a:noFill/>
        </p:spPr>
        <p:txBody>
          <a:bodyPr wrap="square" rtlCol="0">
            <a:spAutoFit/>
          </a:bodyPr>
          <a:lstStyle/>
          <a:p>
            <a:r>
              <a:rPr lang="en-US" sz="1600" dirty="0" smtClean="0">
                <a:solidFill>
                  <a:schemeClr val="tx1">
                    <a:lumMod val="65000"/>
                  </a:schemeClr>
                </a:solidFill>
              </a:rPr>
              <a:t>OFS212 - Microsoft SharePoint 2010 Overview </a:t>
            </a:r>
          </a:p>
          <a:p>
            <a:r>
              <a:rPr lang="en-US" sz="1600" dirty="0" smtClean="0">
                <a:solidFill>
                  <a:schemeClr val="tx1">
                    <a:lumMod val="65000"/>
                  </a:schemeClr>
                </a:solidFill>
              </a:rPr>
              <a:t>OFS202 - Overview and What's New in Microsoft SharePoint Server 2010 for IT Pros </a:t>
            </a:r>
          </a:p>
          <a:p>
            <a:r>
              <a:rPr lang="en-US" sz="1600" dirty="0" smtClean="0">
                <a:solidFill>
                  <a:schemeClr val="tx1">
                    <a:lumMod val="65000"/>
                  </a:schemeClr>
                </a:solidFill>
              </a:rPr>
              <a:t>OFS215 - Microsoft SharePoint Server 2010 Introduction for Developers</a:t>
            </a:r>
          </a:p>
          <a:p>
            <a:r>
              <a:rPr lang="en-US" sz="1600" dirty="0" smtClean="0">
                <a:solidFill>
                  <a:schemeClr val="tx1">
                    <a:lumMod val="65000"/>
                  </a:schemeClr>
                </a:solidFill>
              </a:rPr>
              <a:t>OFS211 - Introduction to the Microsoft Visual Studio 2010 SharePoint Tools</a:t>
            </a:r>
          </a:p>
          <a:p>
            <a:r>
              <a:rPr lang="en-US" sz="1600" dirty="0" smtClean="0">
                <a:solidFill>
                  <a:schemeClr val="tx1">
                    <a:lumMod val="65000"/>
                  </a:schemeClr>
                </a:solidFill>
              </a:rPr>
              <a:t>OFS03-IS - Capacity and Performance Management in Microsoft SharePoint Server 2010 </a:t>
            </a:r>
          </a:p>
          <a:p>
            <a:r>
              <a:rPr lang="en-US" sz="1600" dirty="0" smtClean="0">
                <a:solidFill>
                  <a:schemeClr val="tx1">
                    <a:lumMod val="65000"/>
                  </a:schemeClr>
                </a:solidFill>
              </a:rPr>
              <a:t>OFS208 - Microsoft SharePoint Online 2010</a:t>
            </a:r>
          </a:p>
          <a:p>
            <a:r>
              <a:rPr lang="en-US" sz="1600" dirty="0" smtClean="0">
                <a:solidFill>
                  <a:schemeClr val="tx1">
                    <a:lumMod val="65000"/>
                  </a:schemeClr>
                </a:solidFill>
              </a:rPr>
              <a:t>OFS207 - Overview of Enterprise Content Management in Microsoft SharePoint Server 2010</a:t>
            </a:r>
          </a:p>
          <a:p>
            <a:r>
              <a:rPr lang="en-US" sz="1600" dirty="0" smtClean="0">
                <a:solidFill>
                  <a:schemeClr val="tx1">
                    <a:lumMod val="65000"/>
                  </a:schemeClr>
                </a:solidFill>
              </a:rPr>
              <a:t>OFS209 - Microsoft SharePoint Online Overview: Today's World</a:t>
            </a:r>
          </a:p>
          <a:p>
            <a:r>
              <a:rPr lang="en-US" sz="1600" dirty="0" smtClean="0">
                <a:solidFill>
                  <a:schemeClr val="tx1">
                    <a:lumMod val="65000"/>
                  </a:schemeClr>
                </a:solidFill>
              </a:rPr>
              <a:t>OFS322 - SharePoint Social Networking and User Profiles for Business</a:t>
            </a:r>
          </a:p>
          <a:p>
            <a:r>
              <a:rPr lang="en-US" sz="1600" dirty="0" smtClean="0">
                <a:solidFill>
                  <a:schemeClr val="tx1">
                    <a:lumMod val="65000"/>
                  </a:schemeClr>
                </a:solidFill>
              </a:rPr>
              <a:t>OFS210 - Search in Microsoft SharePoint Server 2010</a:t>
            </a:r>
          </a:p>
          <a:p>
            <a:r>
              <a:rPr lang="en-US" sz="1600" dirty="0" smtClean="0"/>
              <a:t>OFS220 - Introduction to Microsoft SharePoint Designer 2010: Top Ten Great Things to Know</a:t>
            </a:r>
          </a:p>
          <a:p>
            <a:r>
              <a:rPr lang="en-US" sz="1600" dirty="0" smtClean="0"/>
              <a:t>OFS02-IS - Upgrading from Microsoft Office SharePoint Server 2007 to SharePoint Server 2010</a:t>
            </a:r>
          </a:p>
          <a:p>
            <a:r>
              <a:rPr lang="en-US" sz="1600" dirty="0" smtClean="0"/>
              <a:t>OFS204 - Microsoft Business Intelligence in Office Systems</a:t>
            </a:r>
          </a:p>
          <a:p>
            <a:r>
              <a:rPr lang="en-US" sz="1600" dirty="0" smtClean="0"/>
              <a:t>OFS04-IS - Workflow Development in Microsoft SharePoint Server 2010</a:t>
            </a:r>
          </a:p>
          <a:p>
            <a:r>
              <a:rPr lang="en-US" sz="1600" dirty="0" smtClean="0"/>
              <a:t>OFS321 - Building Powerful Business Intelligence Solutions on the SharePoint 2010 Platform</a:t>
            </a:r>
          </a:p>
          <a:p>
            <a:r>
              <a:rPr lang="en-US" sz="1600" dirty="0" smtClean="0"/>
              <a:t>OFS05-IS - Microsoft FAST Search Server 2010 for SharePoint </a:t>
            </a:r>
          </a:p>
          <a:p>
            <a:r>
              <a:rPr lang="en-US" b="1" dirty="0" smtClean="0">
                <a:solidFill>
                  <a:schemeClr val="accent4"/>
                </a:solidFill>
              </a:rPr>
              <a:t>OFS217 - Building Solutions with Business Connectivity Services Using Microsoft Visual Studio 2010</a:t>
            </a:r>
          </a:p>
          <a:p>
            <a:r>
              <a:rPr lang="en-US" sz="1600" dirty="0" smtClean="0"/>
              <a:t>OFS203 - Introduction to Service Applications and Topology in Microsoft SharePoint Server 2010</a:t>
            </a:r>
          </a:p>
          <a:p>
            <a:endParaRPr lang="en-US" dirty="0"/>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Same Side Corner Rectangle 6"/>
          <p:cNvSpPr/>
          <p:nvPr/>
        </p:nvSpPr>
        <p:spPr bwMode="auto">
          <a:xfrm>
            <a:off x="254000" y="1244600"/>
            <a:ext cx="2728069" cy="4572000"/>
          </a:xfrm>
          <a:prstGeom prst="round2SameRect">
            <a:avLst>
              <a:gd name="adj1" fmla="val 6678"/>
              <a:gd name="adj2" fmla="val 0"/>
            </a:avLst>
          </a:prstGeom>
          <a:gradFill flip="none" rotWithShape="1">
            <a:gsLst>
              <a:gs pos="0">
                <a:schemeClr val="accent1"/>
              </a:gs>
              <a:gs pos="95000">
                <a:schemeClr val="accent1">
                  <a:alpha val="0"/>
                </a:schemeClr>
              </a:gs>
            </a:gsLst>
            <a:lin ang="5400000" scaled="1"/>
            <a:tileRect/>
          </a:gradFill>
          <a:ln w="38100" cmpd="dbl">
            <a:gradFill>
              <a:gsLst>
                <a:gs pos="20000">
                  <a:schemeClr val="accent1"/>
                </a:gs>
                <a:gs pos="95000">
                  <a:schemeClr val="accent1">
                    <a:alpha val="0"/>
                  </a:schemeClr>
                </a:gs>
              </a:gsLst>
              <a:lin ang="5400000" scaled="0"/>
            </a:gra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8" name="Round Same Side Corner Rectangle 7"/>
          <p:cNvSpPr/>
          <p:nvPr/>
        </p:nvSpPr>
        <p:spPr bwMode="auto">
          <a:xfrm>
            <a:off x="3073402" y="1244600"/>
            <a:ext cx="2997198" cy="4572000"/>
          </a:xfrm>
          <a:prstGeom prst="round2SameRect">
            <a:avLst>
              <a:gd name="adj1" fmla="val 6678"/>
              <a:gd name="adj2" fmla="val 0"/>
            </a:avLst>
          </a:prstGeom>
          <a:gradFill flip="none" rotWithShape="1">
            <a:gsLst>
              <a:gs pos="0">
                <a:srgbClr val="F7A724"/>
              </a:gs>
              <a:gs pos="95000">
                <a:srgbClr val="F7A724">
                  <a:alpha val="0"/>
                </a:srgbClr>
              </a:gs>
            </a:gsLst>
            <a:lin ang="5400000" scaled="1"/>
            <a:tileRect/>
          </a:gradFill>
          <a:ln w="38100" cmpd="dbl">
            <a:gradFill>
              <a:gsLst>
                <a:gs pos="20000">
                  <a:srgbClr val="F7B024"/>
                </a:gs>
                <a:gs pos="95000">
                  <a:srgbClr val="F7A724">
                    <a:alpha val="0"/>
                  </a:srgbClr>
                </a:gs>
              </a:gsLst>
              <a:lin ang="5400000" scaled="0"/>
            </a:gra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9" name="Round Same Side Corner Rectangle 8"/>
          <p:cNvSpPr/>
          <p:nvPr/>
        </p:nvSpPr>
        <p:spPr bwMode="auto">
          <a:xfrm>
            <a:off x="6154367" y="1244600"/>
            <a:ext cx="2728069" cy="4572000"/>
          </a:xfrm>
          <a:prstGeom prst="round2SameRect">
            <a:avLst>
              <a:gd name="adj1" fmla="val 6678"/>
              <a:gd name="adj2" fmla="val 0"/>
            </a:avLst>
          </a:prstGeom>
          <a:gradFill flip="none" rotWithShape="1">
            <a:gsLst>
              <a:gs pos="0">
                <a:schemeClr val="accent2"/>
              </a:gs>
              <a:gs pos="95000">
                <a:schemeClr val="accent2">
                  <a:alpha val="0"/>
                </a:schemeClr>
              </a:gs>
            </a:gsLst>
            <a:lin ang="5400000" scaled="1"/>
            <a:tileRect/>
          </a:gradFill>
          <a:ln w="38100" cmpd="dbl">
            <a:gradFill>
              <a:gsLst>
                <a:gs pos="20000">
                  <a:schemeClr val="accent2"/>
                </a:gs>
                <a:gs pos="95000">
                  <a:schemeClr val="accent2">
                    <a:alpha val="0"/>
                  </a:schemeClr>
                </a:gs>
              </a:gsLst>
              <a:lin ang="5400000" scaled="0"/>
            </a:gra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2" name="Title 1"/>
          <p:cNvSpPr>
            <a:spLocks noGrp="1"/>
          </p:cNvSpPr>
          <p:nvPr>
            <p:ph type="title"/>
          </p:nvPr>
        </p:nvSpPr>
        <p:spPr/>
        <p:txBody>
          <a:bodyPr/>
          <a:lstStyle/>
          <a:p>
            <a:r>
              <a:rPr lang="en-US" smtClean="0"/>
              <a:t>Learn More about SharePoint 2010</a:t>
            </a:r>
            <a:endParaRPr lang="en-US" dirty="0"/>
          </a:p>
        </p:txBody>
      </p:sp>
      <p:sp>
        <p:nvSpPr>
          <p:cNvPr id="1033" name="Freeform 9"/>
          <p:cNvSpPr>
            <a:spLocks/>
          </p:cNvSpPr>
          <p:nvPr/>
        </p:nvSpPr>
        <p:spPr bwMode="auto">
          <a:xfrm>
            <a:off x="282947" y="1276848"/>
            <a:ext cx="2670175" cy="1593850"/>
          </a:xfrm>
          <a:custGeom>
            <a:avLst/>
            <a:gdLst/>
            <a:ahLst/>
            <a:cxnLst>
              <a:cxn ang="0">
                <a:pos x="30" y="0"/>
              </a:cxn>
              <a:cxn ang="0">
                <a:pos x="406" y="0"/>
              </a:cxn>
              <a:cxn ang="0">
                <a:pos x="438" y="30"/>
              </a:cxn>
              <a:cxn ang="0">
                <a:pos x="438" y="103"/>
              </a:cxn>
              <a:cxn ang="0">
                <a:pos x="0" y="261"/>
              </a:cxn>
              <a:cxn ang="0">
                <a:pos x="0" y="30"/>
              </a:cxn>
              <a:cxn ang="0">
                <a:pos x="30" y="0"/>
              </a:cxn>
            </a:cxnLst>
            <a:rect l="0" t="0" r="r" b="b"/>
            <a:pathLst>
              <a:path w="438" h="261">
                <a:moveTo>
                  <a:pt x="30" y="0"/>
                </a:moveTo>
                <a:cubicBezTo>
                  <a:pt x="30" y="0"/>
                  <a:pt x="406" y="0"/>
                  <a:pt x="406" y="0"/>
                </a:cubicBezTo>
                <a:cubicBezTo>
                  <a:pt x="423" y="0"/>
                  <a:pt x="438" y="13"/>
                  <a:pt x="438" y="30"/>
                </a:cubicBezTo>
                <a:cubicBezTo>
                  <a:pt x="438" y="30"/>
                  <a:pt x="438" y="103"/>
                  <a:pt x="438" y="103"/>
                </a:cubicBezTo>
                <a:cubicBezTo>
                  <a:pt x="237" y="124"/>
                  <a:pt x="73" y="184"/>
                  <a:pt x="0" y="261"/>
                </a:cubicBezTo>
                <a:cubicBezTo>
                  <a:pt x="0" y="261"/>
                  <a:pt x="0" y="30"/>
                  <a:pt x="0" y="30"/>
                </a:cubicBezTo>
                <a:cubicBezTo>
                  <a:pt x="0" y="13"/>
                  <a:pt x="13" y="0"/>
                  <a:pt x="30" y="0"/>
                </a:cubicBezTo>
                <a:close/>
              </a:path>
            </a:pathLst>
          </a:custGeom>
          <a:gradFill flip="none" rotWithShape="1">
            <a:gsLst>
              <a:gs pos="0">
                <a:srgbClr val="FFFFFF">
                  <a:alpha val="75000"/>
                </a:srgbClr>
              </a:gs>
              <a:gs pos="95000">
                <a:srgbClr val="FFFFFF">
                  <a:alpha val="0"/>
                </a:srgbClr>
              </a:gs>
            </a:gsLst>
            <a:path path="circle">
              <a:fillToRect l="50000" t="50000" r="50000" b="50000"/>
            </a:path>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9"/>
          <p:cNvSpPr>
            <a:spLocks/>
          </p:cNvSpPr>
          <p:nvPr/>
        </p:nvSpPr>
        <p:spPr bwMode="auto">
          <a:xfrm>
            <a:off x="3236913" y="1276848"/>
            <a:ext cx="2670175" cy="1593850"/>
          </a:xfrm>
          <a:custGeom>
            <a:avLst/>
            <a:gdLst/>
            <a:ahLst/>
            <a:cxnLst>
              <a:cxn ang="0">
                <a:pos x="30" y="0"/>
              </a:cxn>
              <a:cxn ang="0">
                <a:pos x="406" y="0"/>
              </a:cxn>
              <a:cxn ang="0">
                <a:pos x="438" y="30"/>
              </a:cxn>
              <a:cxn ang="0">
                <a:pos x="438" y="103"/>
              </a:cxn>
              <a:cxn ang="0">
                <a:pos x="0" y="261"/>
              </a:cxn>
              <a:cxn ang="0">
                <a:pos x="0" y="30"/>
              </a:cxn>
              <a:cxn ang="0">
                <a:pos x="30" y="0"/>
              </a:cxn>
            </a:cxnLst>
            <a:rect l="0" t="0" r="r" b="b"/>
            <a:pathLst>
              <a:path w="438" h="261">
                <a:moveTo>
                  <a:pt x="30" y="0"/>
                </a:moveTo>
                <a:cubicBezTo>
                  <a:pt x="30" y="0"/>
                  <a:pt x="406" y="0"/>
                  <a:pt x="406" y="0"/>
                </a:cubicBezTo>
                <a:cubicBezTo>
                  <a:pt x="423" y="0"/>
                  <a:pt x="438" y="13"/>
                  <a:pt x="438" y="30"/>
                </a:cubicBezTo>
                <a:cubicBezTo>
                  <a:pt x="438" y="30"/>
                  <a:pt x="438" y="103"/>
                  <a:pt x="438" y="103"/>
                </a:cubicBezTo>
                <a:cubicBezTo>
                  <a:pt x="237" y="124"/>
                  <a:pt x="73" y="184"/>
                  <a:pt x="0" y="261"/>
                </a:cubicBezTo>
                <a:cubicBezTo>
                  <a:pt x="0" y="261"/>
                  <a:pt x="0" y="30"/>
                  <a:pt x="0" y="30"/>
                </a:cubicBezTo>
                <a:cubicBezTo>
                  <a:pt x="0" y="13"/>
                  <a:pt x="13" y="0"/>
                  <a:pt x="30" y="0"/>
                </a:cubicBezTo>
                <a:close/>
              </a:path>
            </a:pathLst>
          </a:custGeom>
          <a:gradFill flip="none" rotWithShape="1">
            <a:gsLst>
              <a:gs pos="0">
                <a:srgbClr val="FFFFFF">
                  <a:alpha val="75000"/>
                </a:srgbClr>
              </a:gs>
              <a:gs pos="95000">
                <a:srgbClr val="FFFFFF">
                  <a:alpha val="0"/>
                </a:srgbClr>
              </a:gs>
            </a:gsLst>
            <a:path path="circle">
              <a:fillToRect l="50000" t="50000" r="50000" b="50000"/>
            </a:path>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9"/>
          <p:cNvSpPr>
            <a:spLocks/>
          </p:cNvSpPr>
          <p:nvPr/>
        </p:nvSpPr>
        <p:spPr bwMode="auto">
          <a:xfrm>
            <a:off x="6183314" y="1276848"/>
            <a:ext cx="2670175" cy="1593850"/>
          </a:xfrm>
          <a:custGeom>
            <a:avLst/>
            <a:gdLst/>
            <a:ahLst/>
            <a:cxnLst>
              <a:cxn ang="0">
                <a:pos x="30" y="0"/>
              </a:cxn>
              <a:cxn ang="0">
                <a:pos x="406" y="0"/>
              </a:cxn>
              <a:cxn ang="0">
                <a:pos x="438" y="30"/>
              </a:cxn>
              <a:cxn ang="0">
                <a:pos x="438" y="103"/>
              </a:cxn>
              <a:cxn ang="0">
                <a:pos x="0" y="261"/>
              </a:cxn>
              <a:cxn ang="0">
                <a:pos x="0" y="30"/>
              </a:cxn>
              <a:cxn ang="0">
                <a:pos x="30" y="0"/>
              </a:cxn>
            </a:cxnLst>
            <a:rect l="0" t="0" r="r" b="b"/>
            <a:pathLst>
              <a:path w="438" h="261">
                <a:moveTo>
                  <a:pt x="30" y="0"/>
                </a:moveTo>
                <a:cubicBezTo>
                  <a:pt x="30" y="0"/>
                  <a:pt x="406" y="0"/>
                  <a:pt x="406" y="0"/>
                </a:cubicBezTo>
                <a:cubicBezTo>
                  <a:pt x="423" y="0"/>
                  <a:pt x="438" y="13"/>
                  <a:pt x="438" y="30"/>
                </a:cubicBezTo>
                <a:cubicBezTo>
                  <a:pt x="438" y="30"/>
                  <a:pt x="438" y="103"/>
                  <a:pt x="438" y="103"/>
                </a:cubicBezTo>
                <a:cubicBezTo>
                  <a:pt x="237" y="124"/>
                  <a:pt x="73" y="184"/>
                  <a:pt x="0" y="261"/>
                </a:cubicBezTo>
                <a:cubicBezTo>
                  <a:pt x="0" y="261"/>
                  <a:pt x="0" y="30"/>
                  <a:pt x="0" y="30"/>
                </a:cubicBezTo>
                <a:cubicBezTo>
                  <a:pt x="0" y="13"/>
                  <a:pt x="13" y="0"/>
                  <a:pt x="30" y="0"/>
                </a:cubicBezTo>
                <a:close/>
              </a:path>
            </a:pathLst>
          </a:custGeom>
          <a:gradFill flip="none" rotWithShape="1">
            <a:gsLst>
              <a:gs pos="0">
                <a:srgbClr val="FFFFFF">
                  <a:alpha val="75000"/>
                </a:srgbClr>
              </a:gs>
              <a:gs pos="95000">
                <a:srgbClr val="FFFFFF">
                  <a:alpha val="0"/>
                </a:srgbClr>
              </a:gs>
            </a:gsLst>
            <a:path path="circle">
              <a:fillToRect l="50000" t="50000" r="50000" b="50000"/>
            </a:path>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TextBox 17"/>
          <p:cNvSpPr txBox="1"/>
          <p:nvPr/>
        </p:nvSpPr>
        <p:spPr>
          <a:xfrm>
            <a:off x="304916" y="1369403"/>
            <a:ext cx="2575064" cy="1483483"/>
          </a:xfrm>
          <a:prstGeom prst="rect">
            <a:avLst/>
          </a:prstGeom>
          <a:noFill/>
        </p:spPr>
        <p:txBody>
          <a:bodyPr wrap="none" lIns="0" tIns="0" rIns="0" bIns="0" rtlCol="0">
            <a:spAutoFit/>
          </a:bodyPr>
          <a:lstStyle/>
          <a:p>
            <a:pPr algn="ctr">
              <a:lnSpc>
                <a:spcPct val="90000"/>
              </a:lnSpc>
            </a:pPr>
            <a:r>
              <a:rPr lang="en-US" sz="2400" dirty="0" smtClean="0">
                <a:gradFill>
                  <a:gsLst>
                    <a:gs pos="0">
                      <a:schemeClr val="tx1"/>
                    </a:gs>
                    <a:gs pos="86000">
                      <a:schemeClr val="tx1"/>
                    </a:gs>
                  </a:gsLst>
                  <a:lin ang="5400000" scaled="0"/>
                </a:gradFill>
                <a:effectLst>
                  <a:outerShdw blurRad="228600" algn="ctr" rotWithShape="0">
                    <a:schemeClr val="accent1"/>
                  </a:outerShdw>
                </a:effectLst>
              </a:rPr>
              <a:t>Information for</a:t>
            </a:r>
            <a:br>
              <a:rPr lang="en-US" sz="2400" dirty="0" smtClean="0">
                <a:gradFill>
                  <a:gsLst>
                    <a:gs pos="0">
                      <a:schemeClr val="tx1"/>
                    </a:gs>
                    <a:gs pos="86000">
                      <a:schemeClr val="tx1"/>
                    </a:gs>
                  </a:gsLst>
                  <a:lin ang="5400000" scaled="0"/>
                </a:gradFill>
                <a:effectLst>
                  <a:outerShdw blurRad="228600" algn="ctr" rotWithShape="0">
                    <a:schemeClr val="accent1"/>
                  </a:outerShdw>
                </a:effectLst>
              </a:rPr>
            </a:br>
            <a:r>
              <a:rPr lang="en-US" sz="3200" b="1" dirty="0" smtClean="0">
                <a:gradFill>
                  <a:gsLst>
                    <a:gs pos="0">
                      <a:schemeClr val="tx1"/>
                    </a:gs>
                    <a:gs pos="86000">
                      <a:schemeClr val="tx1"/>
                    </a:gs>
                  </a:gsLst>
                  <a:lin ang="5400000" scaled="0"/>
                </a:gradFill>
                <a:effectLst>
                  <a:outerShdw blurRad="228600" algn="ctr" rotWithShape="0">
                    <a:schemeClr val="accent1"/>
                  </a:outerShdw>
                </a:effectLst>
              </a:rPr>
              <a:t>IT Pros</a:t>
            </a:r>
            <a:r>
              <a:rPr lang="en-US" sz="2400" dirty="0" smtClean="0">
                <a:gradFill>
                  <a:gsLst>
                    <a:gs pos="0">
                      <a:schemeClr val="tx1"/>
                    </a:gs>
                    <a:gs pos="86000">
                      <a:schemeClr val="tx1"/>
                    </a:gs>
                  </a:gsLst>
                  <a:lin ang="5400000" scaled="0"/>
                </a:gradFill>
                <a:effectLst>
                  <a:outerShdw blurRad="228600" algn="ctr" rotWithShape="0">
                    <a:schemeClr val="accent1"/>
                  </a:outerShdw>
                </a:effectLst>
              </a:rPr>
              <a:t/>
            </a:r>
            <a:br>
              <a:rPr lang="en-US" sz="2400" dirty="0" smtClean="0">
                <a:gradFill>
                  <a:gsLst>
                    <a:gs pos="0">
                      <a:schemeClr val="tx1"/>
                    </a:gs>
                    <a:gs pos="86000">
                      <a:schemeClr val="tx1"/>
                    </a:gs>
                  </a:gsLst>
                  <a:lin ang="5400000" scaled="0"/>
                </a:gradFill>
                <a:effectLst>
                  <a:outerShdw blurRad="228600" algn="ctr" rotWithShape="0">
                    <a:schemeClr val="accent1"/>
                  </a:outerShdw>
                </a:effectLst>
              </a:rPr>
            </a:br>
            <a:r>
              <a:rPr lang="en-US" sz="2400" dirty="0" smtClean="0">
                <a:gradFill>
                  <a:gsLst>
                    <a:gs pos="0">
                      <a:schemeClr val="tx1"/>
                    </a:gs>
                    <a:gs pos="86000">
                      <a:schemeClr val="tx1"/>
                    </a:gs>
                  </a:gsLst>
                  <a:lin ang="5400000" scaled="0"/>
                </a:gradFill>
                <a:effectLst>
                  <a:outerShdw blurRad="228600" algn="ctr" rotWithShape="0">
                    <a:schemeClr val="accent1"/>
                  </a:outerShdw>
                </a:effectLst>
              </a:rPr>
              <a:t>at TechNet</a:t>
            </a:r>
          </a:p>
          <a:p>
            <a:pPr algn="ctr">
              <a:lnSpc>
                <a:spcPct val="90000"/>
              </a:lnSpc>
              <a:spcBef>
                <a:spcPts val="1200"/>
              </a:spcBef>
            </a:pPr>
            <a:r>
              <a:rPr lang="en-US" sz="1600" dirty="0" smtClean="0">
                <a:effectLst>
                  <a:outerShdw blurRad="228600" algn="ctr" rotWithShape="0">
                    <a:schemeClr val="accent1"/>
                  </a:outerShdw>
                </a:effectLst>
              </a:rPr>
              <a:t>http://MSSharePointITPro.com</a:t>
            </a:r>
          </a:p>
        </p:txBody>
      </p:sp>
      <p:sp>
        <p:nvSpPr>
          <p:cNvPr id="21" name="TextBox 20"/>
          <p:cNvSpPr txBox="1"/>
          <p:nvPr/>
        </p:nvSpPr>
        <p:spPr>
          <a:xfrm>
            <a:off x="3082233" y="1369403"/>
            <a:ext cx="2979534" cy="1483483"/>
          </a:xfrm>
          <a:prstGeom prst="rect">
            <a:avLst/>
          </a:prstGeom>
          <a:noFill/>
        </p:spPr>
        <p:txBody>
          <a:bodyPr wrap="none" lIns="0" tIns="0" rIns="0" bIns="0" rtlCol="0">
            <a:spAutoFit/>
          </a:bodyPr>
          <a:lstStyle/>
          <a:p>
            <a:pPr algn="ctr">
              <a:lnSpc>
                <a:spcPct val="90000"/>
              </a:lnSpc>
            </a:pPr>
            <a:r>
              <a:rPr lang="en-US" sz="2400" dirty="0" smtClean="0">
                <a:gradFill>
                  <a:gsLst>
                    <a:gs pos="0">
                      <a:schemeClr val="tx1"/>
                    </a:gs>
                    <a:gs pos="86000">
                      <a:schemeClr val="tx1"/>
                    </a:gs>
                  </a:gsLst>
                  <a:lin ang="5400000" scaled="0"/>
                </a:gradFill>
                <a:effectLst>
                  <a:outerShdw blurRad="228600" algn="ctr" rotWithShape="0">
                    <a:srgbClr val="F7A724"/>
                  </a:outerShdw>
                </a:effectLst>
              </a:rPr>
              <a:t>Information for</a:t>
            </a:r>
            <a:br>
              <a:rPr lang="en-US" sz="2400" dirty="0" smtClean="0">
                <a:gradFill>
                  <a:gsLst>
                    <a:gs pos="0">
                      <a:schemeClr val="tx1"/>
                    </a:gs>
                    <a:gs pos="86000">
                      <a:schemeClr val="tx1"/>
                    </a:gs>
                  </a:gsLst>
                  <a:lin ang="5400000" scaled="0"/>
                </a:gradFill>
                <a:effectLst>
                  <a:outerShdw blurRad="228600" algn="ctr" rotWithShape="0">
                    <a:srgbClr val="F7A724"/>
                  </a:outerShdw>
                </a:effectLst>
              </a:rPr>
            </a:br>
            <a:r>
              <a:rPr lang="en-US" sz="3200" b="1" dirty="0" smtClean="0">
                <a:gradFill>
                  <a:gsLst>
                    <a:gs pos="0">
                      <a:schemeClr val="tx1"/>
                    </a:gs>
                    <a:gs pos="86000">
                      <a:schemeClr val="tx1"/>
                    </a:gs>
                  </a:gsLst>
                  <a:lin ang="5400000" scaled="0"/>
                </a:gradFill>
                <a:effectLst>
                  <a:outerShdw blurRad="228600" algn="ctr" rotWithShape="0">
                    <a:srgbClr val="F7A724"/>
                  </a:outerShdw>
                </a:effectLst>
              </a:rPr>
              <a:t>Developers</a:t>
            </a:r>
            <a:r>
              <a:rPr lang="en-US" sz="2400" dirty="0" smtClean="0">
                <a:gradFill>
                  <a:gsLst>
                    <a:gs pos="0">
                      <a:schemeClr val="tx1"/>
                    </a:gs>
                    <a:gs pos="86000">
                      <a:schemeClr val="tx1"/>
                    </a:gs>
                  </a:gsLst>
                  <a:lin ang="5400000" scaled="0"/>
                </a:gradFill>
                <a:effectLst>
                  <a:outerShdw blurRad="228600" algn="ctr" rotWithShape="0">
                    <a:srgbClr val="F7A724"/>
                  </a:outerShdw>
                </a:effectLst>
              </a:rPr>
              <a:t/>
            </a:r>
            <a:br>
              <a:rPr lang="en-US" sz="2400" dirty="0" smtClean="0">
                <a:gradFill>
                  <a:gsLst>
                    <a:gs pos="0">
                      <a:schemeClr val="tx1"/>
                    </a:gs>
                    <a:gs pos="86000">
                      <a:schemeClr val="tx1"/>
                    </a:gs>
                  </a:gsLst>
                  <a:lin ang="5400000" scaled="0"/>
                </a:gradFill>
                <a:effectLst>
                  <a:outerShdw blurRad="228600" algn="ctr" rotWithShape="0">
                    <a:srgbClr val="F7A724"/>
                  </a:outerShdw>
                </a:effectLst>
              </a:rPr>
            </a:br>
            <a:r>
              <a:rPr lang="en-US" sz="2400" dirty="0" smtClean="0">
                <a:gradFill>
                  <a:gsLst>
                    <a:gs pos="0">
                      <a:schemeClr val="tx1"/>
                    </a:gs>
                    <a:gs pos="86000">
                      <a:schemeClr val="tx1"/>
                    </a:gs>
                  </a:gsLst>
                  <a:lin ang="5400000" scaled="0"/>
                </a:gradFill>
                <a:effectLst>
                  <a:outerShdw blurRad="228600" algn="ctr" rotWithShape="0">
                    <a:srgbClr val="F7A724"/>
                  </a:outerShdw>
                </a:effectLst>
              </a:rPr>
              <a:t>at MSDN</a:t>
            </a:r>
          </a:p>
          <a:p>
            <a:pPr algn="ctr">
              <a:lnSpc>
                <a:spcPct val="90000"/>
              </a:lnSpc>
              <a:spcBef>
                <a:spcPts val="1200"/>
              </a:spcBef>
            </a:pPr>
            <a:r>
              <a:rPr lang="en-US" sz="1600" dirty="0" smtClean="0">
                <a:effectLst>
                  <a:outerShdw blurRad="228600" algn="ctr" rotWithShape="0">
                    <a:schemeClr val="accent1"/>
                  </a:outerShdw>
                </a:effectLst>
              </a:rPr>
              <a:t>http://MSSharePointDeveloper.com</a:t>
            </a:r>
          </a:p>
        </p:txBody>
      </p:sp>
      <p:sp>
        <p:nvSpPr>
          <p:cNvPr id="22" name="TextBox 21"/>
          <p:cNvSpPr txBox="1"/>
          <p:nvPr/>
        </p:nvSpPr>
        <p:spPr>
          <a:xfrm>
            <a:off x="6624315" y="1369403"/>
            <a:ext cx="1907574" cy="775597"/>
          </a:xfrm>
          <a:prstGeom prst="rect">
            <a:avLst/>
          </a:prstGeom>
          <a:noFill/>
        </p:spPr>
        <p:txBody>
          <a:bodyPr wrap="none" lIns="0" tIns="0" rIns="0" bIns="0" rtlCol="0">
            <a:spAutoFit/>
          </a:bodyPr>
          <a:lstStyle/>
          <a:p>
            <a:pPr algn="ctr">
              <a:lnSpc>
                <a:spcPct val="90000"/>
              </a:lnSpc>
            </a:pPr>
            <a:r>
              <a:rPr lang="en-US" sz="2400" dirty="0" smtClean="0">
                <a:gradFill>
                  <a:gsLst>
                    <a:gs pos="0">
                      <a:schemeClr val="tx1"/>
                    </a:gs>
                    <a:gs pos="86000">
                      <a:schemeClr val="tx1"/>
                    </a:gs>
                  </a:gsLst>
                  <a:lin ang="5400000" scaled="0"/>
                </a:gradFill>
                <a:effectLst>
                  <a:outerShdw blurRad="228600" algn="ctr" rotWithShape="0">
                    <a:schemeClr val="accent2"/>
                  </a:outerShdw>
                </a:effectLst>
              </a:rPr>
              <a:t>Information for</a:t>
            </a:r>
            <a:br>
              <a:rPr lang="en-US" sz="2400" dirty="0" smtClean="0">
                <a:gradFill>
                  <a:gsLst>
                    <a:gs pos="0">
                      <a:schemeClr val="tx1"/>
                    </a:gs>
                    <a:gs pos="86000">
                      <a:schemeClr val="tx1"/>
                    </a:gs>
                  </a:gsLst>
                  <a:lin ang="5400000" scaled="0"/>
                </a:gradFill>
                <a:effectLst>
                  <a:outerShdw blurRad="228600" algn="ctr" rotWithShape="0">
                    <a:schemeClr val="accent2"/>
                  </a:outerShdw>
                </a:effectLst>
              </a:rPr>
            </a:br>
            <a:r>
              <a:rPr lang="en-US" sz="3200" b="1" dirty="0" smtClean="0">
                <a:gradFill>
                  <a:gsLst>
                    <a:gs pos="0">
                      <a:schemeClr val="tx1"/>
                    </a:gs>
                    <a:gs pos="86000">
                      <a:schemeClr val="tx1"/>
                    </a:gs>
                  </a:gsLst>
                  <a:lin ang="5400000" scaled="0"/>
                </a:gradFill>
                <a:effectLst>
                  <a:outerShdw blurRad="228600" algn="ctr" rotWithShape="0">
                    <a:schemeClr val="accent2"/>
                  </a:outerShdw>
                </a:effectLst>
              </a:rPr>
              <a:t>Everyone</a:t>
            </a:r>
            <a:endParaRPr lang="en-US" sz="2400" dirty="0" smtClean="0">
              <a:gradFill>
                <a:gsLst>
                  <a:gs pos="0">
                    <a:schemeClr val="tx1"/>
                  </a:gs>
                  <a:gs pos="86000">
                    <a:schemeClr val="tx1"/>
                  </a:gs>
                </a:gsLst>
                <a:lin ang="5400000" scaled="0"/>
              </a:gradFill>
              <a:effectLst>
                <a:outerShdw blurRad="228600" algn="ctr" rotWithShape="0">
                  <a:schemeClr val="accent2"/>
                </a:outerShdw>
              </a:effectLst>
            </a:endParaRPr>
          </a:p>
        </p:txBody>
      </p:sp>
      <p:sp>
        <p:nvSpPr>
          <p:cNvPr id="23" name="TextBox 22"/>
          <p:cNvSpPr txBox="1"/>
          <p:nvPr/>
        </p:nvSpPr>
        <p:spPr>
          <a:xfrm>
            <a:off x="6177697" y="2618891"/>
            <a:ext cx="2728952" cy="221599"/>
          </a:xfrm>
          <a:prstGeom prst="rect">
            <a:avLst/>
          </a:prstGeom>
          <a:noFill/>
        </p:spPr>
        <p:txBody>
          <a:bodyPr wrap="none" lIns="0" tIns="0" rIns="0" bIns="0" rtlCol="0">
            <a:spAutoFit/>
          </a:bodyPr>
          <a:lstStyle/>
          <a:p>
            <a:pPr lvl="0" algn="ctr">
              <a:lnSpc>
                <a:spcPct val="90000"/>
              </a:lnSpc>
              <a:spcBef>
                <a:spcPts val="1200"/>
              </a:spcBef>
            </a:pPr>
            <a:r>
              <a:rPr lang="en-US" sz="1600" dirty="0" smtClean="0">
                <a:effectLst>
                  <a:outerShdw blurRad="228600" algn="ctr" rotWithShape="0">
                    <a:schemeClr val="accent2"/>
                  </a:outerShdw>
                </a:effectLst>
              </a:rPr>
              <a:t>http://SharePoint.Microsoft.com</a:t>
            </a:r>
          </a:p>
        </p:txBody>
      </p:sp>
      <p:pic>
        <p:nvPicPr>
          <p:cNvPr id="26" name="Picture 4" descr="\\server3\restrict\ftp_root\Clients\White_Whale\5-10136_SharePoint_Conference_10-19\SFP_Art\Screenshots\MSCOMSP_Home_v03.jpg"/>
          <p:cNvPicPr>
            <a:picLocks noChangeAspect="1" noChangeArrowheads="1"/>
          </p:cNvPicPr>
          <p:nvPr/>
        </p:nvPicPr>
        <p:blipFill>
          <a:blip r:embed="rId3"/>
          <a:srcRect/>
          <a:stretch>
            <a:fillRect/>
          </a:stretch>
        </p:blipFill>
        <p:spPr bwMode="auto">
          <a:xfrm>
            <a:off x="5646740" y="3454403"/>
            <a:ext cx="3584448" cy="2261616"/>
          </a:xfrm>
          <a:prstGeom prst="rect">
            <a:avLst/>
          </a:prstGeom>
          <a:noFill/>
          <a:effectLst>
            <a:reflection blurRad="6350" stA="52000" endA="300" endPos="35000" dir="5400000" sy="-100000" algn="bl" rotWithShape="0"/>
          </a:effectLst>
          <a:scene3d>
            <a:camera prst="perspectiveContrastingLeftFacing"/>
            <a:lightRig rig="threePt" dir="t"/>
          </a:scene3d>
        </p:spPr>
      </p:pic>
      <p:pic>
        <p:nvPicPr>
          <p:cNvPr id="25" name="Picture 3" descr="\\server3\restrict\ftp_root\Clients\White_Whale\5-10136_SharePoint_Conference_10-19\SFP_Art\Screenshots\MSDN Home Page Image-v02.jpg"/>
          <p:cNvPicPr>
            <a:picLocks noChangeAspect="1" noChangeArrowheads="1"/>
          </p:cNvPicPr>
          <p:nvPr/>
        </p:nvPicPr>
        <p:blipFill>
          <a:blip r:embed="rId4"/>
          <a:srcRect/>
          <a:stretch>
            <a:fillRect/>
          </a:stretch>
        </p:blipFill>
        <p:spPr bwMode="auto">
          <a:xfrm>
            <a:off x="2676527" y="3454403"/>
            <a:ext cx="3583595" cy="2257776"/>
          </a:xfrm>
          <a:prstGeom prst="rect">
            <a:avLst/>
          </a:prstGeom>
          <a:noFill/>
          <a:effectLst>
            <a:reflection blurRad="6350" stA="52000" endA="300" endPos="35000" dir="5400000" sy="-100000" algn="bl" rotWithShape="0"/>
          </a:effectLst>
          <a:scene3d>
            <a:camera prst="perspectiveContrastingLeftFacing"/>
            <a:lightRig rig="threePt" dir="t"/>
          </a:scene3d>
        </p:spPr>
      </p:pic>
      <p:pic>
        <p:nvPicPr>
          <p:cNvPr id="19" name="Picture 18" descr="\\server3\restrict\ftp_root\Clients\White_Whale\5-10136_SharePoint_Conference_10-19\SFP_Art\Screenshots\Technet_v02.jpg"/>
          <p:cNvPicPr>
            <a:picLocks noChangeAspect="1" noChangeArrowheads="1"/>
          </p:cNvPicPr>
          <p:nvPr/>
        </p:nvPicPr>
        <p:blipFill>
          <a:blip r:embed="rId5"/>
          <a:srcRect/>
          <a:stretch>
            <a:fillRect/>
          </a:stretch>
        </p:blipFill>
        <p:spPr bwMode="auto">
          <a:xfrm>
            <a:off x="-288925" y="3454401"/>
            <a:ext cx="3572500" cy="2252228"/>
          </a:xfrm>
          <a:prstGeom prst="rect">
            <a:avLst/>
          </a:prstGeom>
          <a:noFill/>
          <a:effectLst>
            <a:reflection blurRad="6350" stA="52000" endA="300" endPos="35000" dir="5400000" sy="-100000" algn="bl" rotWithShape="0"/>
          </a:effectLst>
          <a:scene3d>
            <a:camera prst="perspectiveContrastingLeftFacing"/>
            <a:lightRig rig="threePt" dir="t"/>
          </a:scene3d>
        </p:spPr>
      </p:pic>
    </p:spTree>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a:xfrm>
            <a:off x="381000" y="230188"/>
            <a:ext cx="8382000" cy="997196"/>
          </a:xfrm>
        </p:spPr>
        <p:txBody>
          <a:bodyPr/>
          <a:lstStyle/>
          <a:p>
            <a:r>
              <a:rPr lang="en-US" dirty="0"/>
              <a:t>Microsoft SharePoint 2010</a:t>
            </a:r>
            <a:r>
              <a:rPr lang="en-US" sz="4400" dirty="0" smtClean="0">
                <a:solidFill>
                  <a:schemeClr val="tx1">
                    <a:lumMod val="95000"/>
                  </a:schemeClr>
                </a:solidFill>
              </a:rPr>
              <a:t/>
            </a:r>
            <a:br>
              <a:rPr lang="en-US" sz="4400" dirty="0" smtClean="0">
                <a:solidFill>
                  <a:schemeClr val="tx1">
                    <a:lumMod val="95000"/>
                  </a:schemeClr>
                </a:solidFill>
              </a:rPr>
            </a:br>
            <a:r>
              <a:rPr lang="en-US" sz="2400" spc="-100" dirty="0" smtClean="0">
                <a:solidFill>
                  <a:schemeClr val="tx1">
                    <a:lumMod val="95000"/>
                  </a:schemeClr>
                </a:solidFill>
              </a:rPr>
              <a:t>The </a:t>
            </a:r>
            <a:r>
              <a:rPr lang="en-US" sz="2400" dirty="0"/>
              <a:t>business collaboration platform </a:t>
            </a:r>
            <a:r>
              <a:rPr lang="en-US" sz="2400" spc="-100" dirty="0" smtClean="0">
                <a:solidFill>
                  <a:schemeClr val="tx1">
                    <a:lumMod val="95000"/>
                  </a:schemeClr>
                </a:solidFill>
              </a:rPr>
              <a:t>for the Enterprise and the Web</a:t>
            </a:r>
            <a:endParaRPr lang="en-US" sz="2500" spc="-100" dirty="0">
              <a:solidFill>
                <a:schemeClr val="tx1">
                  <a:lumMod val="95000"/>
                </a:schemeClr>
              </a:solidFill>
            </a:endParaRPr>
          </a:p>
        </p:txBody>
      </p:sp>
      <p:sp>
        <p:nvSpPr>
          <p:cNvPr id="30" name="Slide Number Placeholder 29"/>
          <p:cNvSpPr>
            <a:spLocks noGrp="1"/>
          </p:cNvSpPr>
          <p:nvPr>
            <p:ph type="sldNum" sz="quarter" idx="4294967295"/>
          </p:nvPr>
        </p:nvSpPr>
        <p:spPr>
          <a:xfrm>
            <a:off x="7010400" y="6356350"/>
            <a:ext cx="2133600" cy="365125"/>
          </a:xfrm>
          <a:prstGeom prst="rect">
            <a:avLst/>
          </a:prstGeom>
        </p:spPr>
        <p:txBody>
          <a:bodyPr/>
          <a:lstStyle/>
          <a:p>
            <a:pPr algn="r" rtl="0" fontAlgn="base">
              <a:spcBef>
                <a:spcPct val="0"/>
              </a:spcBef>
              <a:spcAft>
                <a:spcPct val="0"/>
              </a:spcAft>
            </a:pPr>
            <a:fld id="{030A3C53-2B19-4BC5-8ABC-FC955EE8B057}" type="slidenum">
              <a:rPr lang="en-US" sz="1200" kern="1200">
                <a:solidFill>
                  <a:srgbClr val="444445">
                    <a:tint val="75000"/>
                  </a:srgbClr>
                </a:solidFill>
                <a:latin typeface="Arial" charset="0"/>
                <a:ea typeface="+mn-ea"/>
                <a:cs typeface="+mn-cs"/>
              </a:rPr>
              <a:pPr algn="r" rtl="0" fontAlgn="base">
                <a:spcBef>
                  <a:spcPct val="0"/>
                </a:spcBef>
                <a:spcAft>
                  <a:spcPct val="0"/>
                </a:spcAft>
              </a:pPr>
              <a:t>4</a:t>
            </a:fld>
            <a:endParaRPr lang="en-US" sz="1200" kern="1200">
              <a:solidFill>
                <a:srgbClr val="444445">
                  <a:tint val="75000"/>
                </a:srgbClr>
              </a:solidFill>
              <a:latin typeface="Arial" charset="0"/>
              <a:ea typeface="+mn-ea"/>
              <a:cs typeface="+mn-cs"/>
            </a:endParaRPr>
          </a:p>
        </p:txBody>
      </p:sp>
      <p:grpSp>
        <p:nvGrpSpPr>
          <p:cNvPr id="2" name="Group 24"/>
          <p:cNvGrpSpPr/>
          <p:nvPr/>
        </p:nvGrpSpPr>
        <p:grpSpPr>
          <a:xfrm>
            <a:off x="3696789" y="2971800"/>
            <a:ext cx="6096000" cy="1663505"/>
            <a:chOff x="3657600" y="3060895"/>
            <a:chExt cx="5486400" cy="1663505"/>
          </a:xfrm>
        </p:grpSpPr>
        <p:sp>
          <p:nvSpPr>
            <p:cNvPr id="33" name="Rectangle 32"/>
            <p:cNvSpPr/>
            <p:nvPr/>
          </p:nvSpPr>
          <p:spPr bwMode="auto">
            <a:xfrm>
              <a:off x="3657600" y="3060895"/>
              <a:ext cx="5486400" cy="411480"/>
            </a:xfrm>
            <a:prstGeom prst="rect">
              <a:avLst/>
            </a:prstGeom>
            <a:gradFill>
              <a:gsLst>
                <a:gs pos="0">
                  <a:srgbClr val="000000">
                    <a:alpha val="40000"/>
                  </a:srgbClr>
                </a:gs>
                <a:gs pos="50000">
                  <a:srgbClr val="000000">
                    <a:alpha val="30000"/>
                  </a:srgbClr>
                </a:gs>
                <a:gs pos="100000">
                  <a:srgbClr val="000000">
                    <a:alpha val="0"/>
                  </a:srgbClr>
                </a:gs>
              </a:gsLst>
              <a:path path="circle">
                <a:fillToRect l="50000" t="50000" r="50000" b="50000"/>
              </a:path>
            </a:gradFill>
            <a:ln w="12700">
              <a:gradFill flip="none" rotWithShape="1">
                <a:gsLst>
                  <a:gs pos="0">
                    <a:srgbClr val="1C86F0"/>
                  </a:gs>
                  <a:gs pos="50000">
                    <a:srgbClr val="1C86F0">
                      <a:alpha val="59000"/>
                    </a:srgbClr>
                  </a:gs>
                  <a:gs pos="100000">
                    <a:schemeClr val="accent1">
                      <a:tint val="23500"/>
                      <a:satMod val="160000"/>
                      <a:alpha val="0"/>
                    </a:schemeClr>
                  </a:gs>
                </a:gsLst>
                <a:path path="circle">
                  <a:fillToRect l="50000" t="50000" r="50000" b="50000"/>
                </a:path>
                <a:tileRect/>
              </a:gradFill>
              <a:headEnd type="none" w="med" len="med"/>
              <a:tailEnd type="none" w="med" len="med"/>
            </a:ln>
            <a:effectLst/>
            <a:scene3d>
              <a:camera prst="perspectiveRight" fov="0">
                <a:rot lat="0" lon="21000000" rev="0"/>
              </a:camera>
              <a:lightRig rig="chilly" dir="t"/>
            </a:scene3d>
          </p:spPr>
          <p:style>
            <a:lnRef idx="2">
              <a:schemeClr val="accent5">
                <a:shade val="50000"/>
              </a:schemeClr>
            </a:lnRef>
            <a:fillRef idx="1">
              <a:schemeClr val="accent5"/>
            </a:fillRef>
            <a:effectRef idx="0">
              <a:schemeClr val="accent5"/>
            </a:effectRef>
            <a:fontRef idx="minor">
              <a:schemeClr val="lt1"/>
            </a:fontRef>
          </p:style>
          <p:txBody>
            <a:bodyPr vert="horz" wrap="square" lIns="365760" tIns="18288" rIns="0" bIns="0" numCol="1" rtlCol="0" anchor="ctr" anchorCtr="0" compatLnSpc="1">
              <a:prstTxWarp prst="textNoShape">
                <a:avLst/>
              </a:prstTxWarp>
              <a:noAutofit/>
            </a:bodyPr>
            <a:lstStyle/>
            <a:p>
              <a:pPr algn="l" rtl="0" fontAlgn="base">
                <a:lnSpc>
                  <a:spcPct val="90000"/>
                </a:lnSpc>
                <a:spcBef>
                  <a:spcPct val="0"/>
                </a:spcBef>
                <a:spcAft>
                  <a:spcPts val="1458"/>
                </a:spcAft>
                <a:defRPr/>
              </a:pPr>
              <a:r>
                <a:rPr lang="en-US" sz="2400" i="1" kern="1200" spc="-50" dirty="0">
                  <a:ln w="3175">
                    <a:noFill/>
                  </a:ln>
                  <a:solidFill>
                    <a:srgbClr val="FFFFFF"/>
                  </a:solidFill>
                  <a:latin typeface="Segoe UI"/>
                  <a:ea typeface="+mn-ea"/>
                  <a:cs typeface="Arial" charset="0"/>
                </a:rPr>
                <a:t>Connect and Empower People</a:t>
              </a:r>
              <a:endParaRPr lang="en-US" altLang="zh-CN" sz="2400" i="1" kern="1200" spc="-50" dirty="0">
                <a:solidFill>
                  <a:srgbClr val="FFFFFF"/>
                </a:solidFill>
                <a:latin typeface="Segoe Semibold" pitchFamily="34" charset="0"/>
                <a:ea typeface="+mn-ea"/>
                <a:cs typeface="+mn-cs"/>
              </a:endParaRPr>
            </a:p>
          </p:txBody>
        </p:sp>
        <p:sp>
          <p:nvSpPr>
            <p:cNvPr id="36" name="Rectangle 35"/>
            <p:cNvSpPr/>
            <p:nvPr/>
          </p:nvSpPr>
          <p:spPr bwMode="auto">
            <a:xfrm>
              <a:off x="3657600" y="3686907"/>
              <a:ext cx="5486400" cy="411480"/>
            </a:xfrm>
            <a:prstGeom prst="rect">
              <a:avLst/>
            </a:prstGeom>
            <a:gradFill>
              <a:gsLst>
                <a:gs pos="0">
                  <a:srgbClr val="000000">
                    <a:alpha val="40000"/>
                  </a:srgbClr>
                </a:gs>
                <a:gs pos="50000">
                  <a:srgbClr val="000000">
                    <a:alpha val="30000"/>
                  </a:srgbClr>
                </a:gs>
                <a:gs pos="100000">
                  <a:srgbClr val="000000">
                    <a:alpha val="0"/>
                  </a:srgbClr>
                </a:gs>
              </a:gsLst>
              <a:path path="circle">
                <a:fillToRect l="50000" t="50000" r="50000" b="50000"/>
              </a:path>
            </a:gradFill>
            <a:ln w="12700">
              <a:gradFill flip="none" rotWithShape="1">
                <a:gsLst>
                  <a:gs pos="0">
                    <a:srgbClr val="1C86F0"/>
                  </a:gs>
                  <a:gs pos="50000">
                    <a:srgbClr val="1C86F0">
                      <a:alpha val="59000"/>
                    </a:srgbClr>
                  </a:gs>
                  <a:gs pos="100000">
                    <a:schemeClr val="accent1">
                      <a:tint val="23500"/>
                      <a:satMod val="160000"/>
                      <a:alpha val="0"/>
                    </a:schemeClr>
                  </a:gs>
                </a:gsLst>
                <a:path path="circle">
                  <a:fillToRect l="50000" t="50000" r="50000" b="50000"/>
                </a:path>
                <a:tileRect/>
              </a:gradFill>
              <a:headEnd type="none" w="med" len="med"/>
              <a:tailEnd type="none" w="med" len="med"/>
            </a:ln>
            <a:effectLst/>
            <a:scene3d>
              <a:camera prst="perspectiveRight" fov="0">
                <a:rot lat="0" lon="21000000" rev="0"/>
              </a:camera>
              <a:lightRig rig="chilly" dir="t"/>
            </a:scene3d>
          </p:spPr>
          <p:style>
            <a:lnRef idx="2">
              <a:schemeClr val="accent5">
                <a:shade val="50000"/>
              </a:schemeClr>
            </a:lnRef>
            <a:fillRef idx="1">
              <a:schemeClr val="accent5"/>
            </a:fillRef>
            <a:effectRef idx="0">
              <a:schemeClr val="accent5"/>
            </a:effectRef>
            <a:fontRef idx="minor">
              <a:schemeClr val="lt1"/>
            </a:fontRef>
          </p:style>
          <p:txBody>
            <a:bodyPr vert="horz" wrap="square" lIns="365760" tIns="18288" rIns="0" bIns="0" numCol="1" rtlCol="0" anchor="ctr" anchorCtr="0" compatLnSpc="1">
              <a:prstTxWarp prst="textNoShape">
                <a:avLst/>
              </a:prstTxWarp>
              <a:noAutofit/>
            </a:bodyPr>
            <a:lstStyle/>
            <a:p>
              <a:pPr algn="l" rtl="0" fontAlgn="base">
                <a:lnSpc>
                  <a:spcPct val="90000"/>
                </a:lnSpc>
                <a:spcBef>
                  <a:spcPct val="0"/>
                </a:spcBef>
                <a:spcAft>
                  <a:spcPts val="1458"/>
                </a:spcAft>
                <a:defRPr/>
              </a:pPr>
              <a:r>
                <a:rPr lang="en-US" sz="2400" i="1" kern="1200" spc="-50" dirty="0">
                  <a:ln w="3175">
                    <a:noFill/>
                  </a:ln>
                  <a:solidFill>
                    <a:srgbClr val="FFFFFF"/>
                  </a:solidFill>
                  <a:latin typeface="Segoe UI"/>
                  <a:ea typeface="+mn-ea"/>
                  <a:cs typeface="Arial" charset="0"/>
                </a:rPr>
                <a:t>Cut Costs with a Unified Infrastructure</a:t>
              </a:r>
              <a:endParaRPr lang="en-US" sz="2200" i="1" kern="1200" spc="-50" dirty="0">
                <a:ln w="3175">
                  <a:noFill/>
                </a:ln>
                <a:solidFill>
                  <a:srgbClr val="FFFFFF"/>
                </a:solidFill>
                <a:latin typeface="Segoe UI"/>
                <a:ea typeface="+mn-ea"/>
                <a:cs typeface="Arial" charset="0"/>
              </a:endParaRPr>
            </a:p>
          </p:txBody>
        </p:sp>
        <p:sp>
          <p:nvSpPr>
            <p:cNvPr id="37" name="Rectangle 36"/>
            <p:cNvSpPr/>
            <p:nvPr/>
          </p:nvSpPr>
          <p:spPr bwMode="auto">
            <a:xfrm>
              <a:off x="3657600" y="4312920"/>
              <a:ext cx="5486400" cy="411480"/>
            </a:xfrm>
            <a:prstGeom prst="rect">
              <a:avLst/>
            </a:prstGeom>
            <a:gradFill>
              <a:gsLst>
                <a:gs pos="0">
                  <a:srgbClr val="000000">
                    <a:alpha val="40000"/>
                  </a:srgbClr>
                </a:gs>
                <a:gs pos="50000">
                  <a:srgbClr val="000000">
                    <a:alpha val="30000"/>
                  </a:srgbClr>
                </a:gs>
                <a:gs pos="100000">
                  <a:srgbClr val="000000">
                    <a:alpha val="0"/>
                  </a:srgbClr>
                </a:gs>
              </a:gsLst>
              <a:path path="circle">
                <a:fillToRect l="50000" t="50000" r="50000" b="50000"/>
              </a:path>
            </a:gradFill>
            <a:ln w="12700">
              <a:gradFill flip="none" rotWithShape="1">
                <a:gsLst>
                  <a:gs pos="0">
                    <a:srgbClr val="1C86F0"/>
                  </a:gs>
                  <a:gs pos="50000">
                    <a:srgbClr val="1C86F0">
                      <a:alpha val="59000"/>
                    </a:srgbClr>
                  </a:gs>
                  <a:gs pos="100000">
                    <a:schemeClr val="accent1">
                      <a:tint val="23500"/>
                      <a:satMod val="160000"/>
                      <a:alpha val="0"/>
                    </a:schemeClr>
                  </a:gs>
                </a:gsLst>
                <a:path path="circle">
                  <a:fillToRect l="50000" t="50000" r="50000" b="50000"/>
                </a:path>
                <a:tileRect/>
              </a:gradFill>
              <a:headEnd type="none" w="med" len="med"/>
              <a:tailEnd type="none" w="med" len="med"/>
            </a:ln>
            <a:effectLst/>
            <a:scene3d>
              <a:camera prst="perspectiveRight" fov="0">
                <a:rot lat="0" lon="21000000" rev="0"/>
              </a:camera>
              <a:lightRig rig="chilly" dir="t"/>
            </a:scene3d>
          </p:spPr>
          <p:style>
            <a:lnRef idx="2">
              <a:schemeClr val="accent5">
                <a:shade val="50000"/>
              </a:schemeClr>
            </a:lnRef>
            <a:fillRef idx="1">
              <a:schemeClr val="accent5"/>
            </a:fillRef>
            <a:effectRef idx="0">
              <a:schemeClr val="accent5"/>
            </a:effectRef>
            <a:fontRef idx="minor">
              <a:schemeClr val="lt1"/>
            </a:fontRef>
          </p:style>
          <p:txBody>
            <a:bodyPr vert="horz" wrap="square" lIns="365760" tIns="18288" rIns="0" bIns="0" numCol="1" rtlCol="0" anchor="ctr" anchorCtr="0" compatLnSpc="1">
              <a:prstTxWarp prst="textNoShape">
                <a:avLst/>
              </a:prstTxWarp>
              <a:noAutofit/>
            </a:bodyPr>
            <a:lstStyle/>
            <a:p>
              <a:pPr algn="l" rtl="0" fontAlgn="base">
                <a:lnSpc>
                  <a:spcPct val="90000"/>
                </a:lnSpc>
                <a:spcBef>
                  <a:spcPct val="0"/>
                </a:spcBef>
                <a:spcAft>
                  <a:spcPts val="1458"/>
                </a:spcAft>
                <a:defRPr/>
              </a:pPr>
              <a:r>
                <a:rPr lang="en-US" sz="2400" i="1" kern="1200" spc="-50" dirty="0">
                  <a:ln w="3175">
                    <a:noFill/>
                  </a:ln>
                  <a:solidFill>
                    <a:srgbClr val="FFFFFF"/>
                  </a:solidFill>
                  <a:latin typeface="Segoe UI"/>
                  <a:ea typeface="+mn-ea"/>
                  <a:cs typeface="Arial" charset="0"/>
                </a:rPr>
                <a:t>Rapidly Respond to Business Needs</a:t>
              </a:r>
            </a:p>
          </p:txBody>
        </p:sp>
      </p:grpSp>
      <p:sp>
        <p:nvSpPr>
          <p:cNvPr id="62" name="Rectangle 61"/>
          <p:cNvSpPr/>
          <p:nvPr/>
        </p:nvSpPr>
        <p:spPr>
          <a:xfrm>
            <a:off x="2392640" y="3124200"/>
            <a:ext cx="1417360" cy="202886"/>
          </a:xfrm>
          <a:prstGeom prst="rect">
            <a:avLst/>
          </a:prstGeom>
        </p:spPr>
        <p:txBody>
          <a:bodyPr wrap="square" lIns="0" tIns="0" rIns="0" bIns="0">
            <a:spAutoFit/>
          </a:bodyPr>
          <a:lstStyle/>
          <a:p>
            <a:pPr algn="ctr" rtl="0" fontAlgn="base">
              <a:lnSpc>
                <a:spcPct val="80000"/>
              </a:lnSpc>
              <a:spcBef>
                <a:spcPct val="0"/>
              </a:spcBef>
              <a:spcAft>
                <a:spcPct val="0"/>
              </a:spcAft>
            </a:pPr>
            <a:r>
              <a:rPr lang="en-US" sz="1600" b="1" kern="1200" spc="-80" dirty="0">
                <a:ln w="3175">
                  <a:noFill/>
                </a:ln>
                <a:gradFill>
                  <a:gsLst>
                    <a:gs pos="50000">
                      <a:srgbClr val="FFFFFF"/>
                    </a:gs>
                    <a:gs pos="100000">
                      <a:srgbClr val="FFFFFF"/>
                    </a:gs>
                  </a:gsLst>
                  <a:lin ang="5400000" scaled="0"/>
                </a:gradFill>
                <a:latin typeface="Segoe UI"/>
                <a:ea typeface="+mn-ea"/>
                <a:cs typeface="Segoe UI" pitchFamily="34" charset="0"/>
              </a:rPr>
              <a:t>Communities</a:t>
            </a:r>
          </a:p>
        </p:txBody>
      </p:sp>
      <p:sp>
        <p:nvSpPr>
          <p:cNvPr id="68" name="Rectangle 67"/>
          <p:cNvSpPr/>
          <p:nvPr/>
        </p:nvSpPr>
        <p:spPr>
          <a:xfrm>
            <a:off x="1336992" y="5055692"/>
            <a:ext cx="1417360" cy="202886"/>
          </a:xfrm>
          <a:prstGeom prst="rect">
            <a:avLst/>
          </a:prstGeom>
        </p:spPr>
        <p:txBody>
          <a:bodyPr wrap="square" lIns="0" tIns="0" rIns="0" bIns="0">
            <a:spAutoFit/>
          </a:bodyPr>
          <a:lstStyle/>
          <a:p>
            <a:pPr algn="ctr" rtl="0" fontAlgn="base">
              <a:lnSpc>
                <a:spcPct val="80000"/>
              </a:lnSpc>
              <a:spcBef>
                <a:spcPct val="0"/>
              </a:spcBef>
              <a:spcAft>
                <a:spcPct val="0"/>
              </a:spcAft>
            </a:pPr>
            <a:r>
              <a:rPr lang="en-US" sz="1600" b="1" kern="1200" spc="-80" dirty="0">
                <a:ln w="3175">
                  <a:noFill/>
                </a:ln>
                <a:gradFill>
                  <a:gsLst>
                    <a:gs pos="50000">
                      <a:srgbClr val="FFFFFF"/>
                    </a:gs>
                    <a:gs pos="100000">
                      <a:srgbClr val="FFFFFF"/>
                    </a:gs>
                  </a:gsLst>
                  <a:lin ang="5400000" scaled="0"/>
                </a:gradFill>
                <a:latin typeface="Segoe UI"/>
                <a:ea typeface="+mn-ea"/>
                <a:cs typeface="Segoe UI" pitchFamily="34" charset="0"/>
              </a:rPr>
              <a:t>Search</a:t>
            </a:r>
          </a:p>
        </p:txBody>
      </p:sp>
      <p:sp>
        <p:nvSpPr>
          <p:cNvPr id="66" name="Rectangle 65"/>
          <p:cNvSpPr/>
          <p:nvPr/>
        </p:nvSpPr>
        <p:spPr>
          <a:xfrm>
            <a:off x="1336993" y="2514600"/>
            <a:ext cx="1417359" cy="202886"/>
          </a:xfrm>
          <a:prstGeom prst="rect">
            <a:avLst/>
          </a:prstGeom>
        </p:spPr>
        <p:txBody>
          <a:bodyPr wrap="square" lIns="0" tIns="0" rIns="0" bIns="0">
            <a:spAutoFit/>
          </a:bodyPr>
          <a:lstStyle/>
          <a:p>
            <a:pPr algn="ctr" rtl="0" fontAlgn="base">
              <a:lnSpc>
                <a:spcPct val="80000"/>
              </a:lnSpc>
              <a:spcBef>
                <a:spcPct val="0"/>
              </a:spcBef>
              <a:spcAft>
                <a:spcPct val="0"/>
              </a:spcAft>
            </a:pPr>
            <a:r>
              <a:rPr lang="en-US" sz="1600" b="1" kern="1200" spc="-80" dirty="0">
                <a:ln w="3175">
                  <a:noFill/>
                </a:ln>
                <a:gradFill>
                  <a:gsLst>
                    <a:gs pos="50000">
                      <a:srgbClr val="FFFFFF"/>
                    </a:gs>
                    <a:gs pos="100000">
                      <a:srgbClr val="FFFFFF"/>
                    </a:gs>
                  </a:gsLst>
                  <a:lin ang="5400000" scaled="0"/>
                </a:gradFill>
                <a:latin typeface="Segoe UI"/>
                <a:ea typeface="+mn-ea"/>
                <a:cs typeface="Segoe UI" pitchFamily="34" charset="0"/>
              </a:rPr>
              <a:t>Sites</a:t>
            </a:r>
          </a:p>
        </p:txBody>
      </p:sp>
      <p:sp>
        <p:nvSpPr>
          <p:cNvPr id="67" name="Rectangle 66"/>
          <p:cNvSpPr/>
          <p:nvPr/>
        </p:nvSpPr>
        <p:spPr>
          <a:xfrm>
            <a:off x="125994" y="3124200"/>
            <a:ext cx="1550406" cy="202886"/>
          </a:xfrm>
          <a:prstGeom prst="rect">
            <a:avLst/>
          </a:prstGeom>
        </p:spPr>
        <p:txBody>
          <a:bodyPr wrap="square" lIns="0" tIns="0" rIns="0" bIns="0">
            <a:spAutoFit/>
          </a:bodyPr>
          <a:lstStyle/>
          <a:p>
            <a:pPr algn="ctr" rtl="0" fontAlgn="base">
              <a:lnSpc>
                <a:spcPct val="80000"/>
              </a:lnSpc>
              <a:spcBef>
                <a:spcPct val="0"/>
              </a:spcBef>
              <a:spcAft>
                <a:spcPct val="0"/>
              </a:spcAft>
            </a:pPr>
            <a:r>
              <a:rPr lang="en-US" sz="1600" b="1" kern="1200" spc="-80" dirty="0" smtClean="0">
                <a:ln w="3175">
                  <a:noFill/>
                </a:ln>
                <a:gradFill>
                  <a:gsLst>
                    <a:gs pos="50000">
                      <a:srgbClr val="FFFFFF"/>
                    </a:gs>
                    <a:gs pos="100000">
                      <a:srgbClr val="FFFFFF"/>
                    </a:gs>
                  </a:gsLst>
                  <a:lin ang="5400000" scaled="0"/>
                </a:gradFill>
                <a:latin typeface="Segoe UI"/>
                <a:ea typeface="+mn-ea"/>
                <a:cs typeface="Segoe UI" pitchFamily="34" charset="0"/>
              </a:rPr>
              <a:t>Composites</a:t>
            </a:r>
            <a:endParaRPr lang="en-US" sz="1600" b="1" kern="1200" spc="-80" dirty="0">
              <a:ln w="3175">
                <a:noFill/>
              </a:ln>
              <a:gradFill>
                <a:gsLst>
                  <a:gs pos="50000">
                    <a:srgbClr val="FFFFFF"/>
                  </a:gs>
                  <a:gs pos="100000">
                    <a:srgbClr val="FFFFFF"/>
                  </a:gs>
                </a:gsLst>
                <a:lin ang="5400000" scaled="0"/>
              </a:gradFill>
              <a:latin typeface="Segoe UI"/>
              <a:ea typeface="+mn-ea"/>
              <a:cs typeface="Segoe UI" pitchFamily="34" charset="0"/>
            </a:endParaRPr>
          </a:p>
        </p:txBody>
      </p:sp>
      <p:sp>
        <p:nvSpPr>
          <p:cNvPr id="69" name="Rectangle 68"/>
          <p:cNvSpPr/>
          <p:nvPr/>
        </p:nvSpPr>
        <p:spPr>
          <a:xfrm>
            <a:off x="2667000" y="4292914"/>
            <a:ext cx="1024930" cy="202886"/>
          </a:xfrm>
          <a:prstGeom prst="rect">
            <a:avLst/>
          </a:prstGeom>
        </p:spPr>
        <p:txBody>
          <a:bodyPr wrap="square" lIns="0" tIns="0" rIns="0" bIns="0">
            <a:spAutoFit/>
          </a:bodyPr>
          <a:lstStyle/>
          <a:p>
            <a:pPr algn="ctr" rtl="0" fontAlgn="base">
              <a:lnSpc>
                <a:spcPct val="80000"/>
              </a:lnSpc>
              <a:spcBef>
                <a:spcPct val="0"/>
              </a:spcBef>
              <a:spcAft>
                <a:spcPct val="0"/>
              </a:spcAft>
            </a:pPr>
            <a:r>
              <a:rPr lang="en-US" sz="1600" b="1" kern="1200" spc="-80" dirty="0">
                <a:ln w="3175">
                  <a:noFill/>
                </a:ln>
                <a:gradFill>
                  <a:gsLst>
                    <a:gs pos="50000">
                      <a:srgbClr val="FFFFFF"/>
                    </a:gs>
                    <a:gs pos="100000">
                      <a:srgbClr val="FFFFFF"/>
                    </a:gs>
                  </a:gsLst>
                  <a:lin ang="5400000" scaled="0"/>
                </a:gradFill>
                <a:latin typeface="Segoe UI"/>
                <a:ea typeface="+mn-ea"/>
                <a:cs typeface="Segoe UI" pitchFamily="34" charset="0"/>
              </a:rPr>
              <a:t>Content</a:t>
            </a:r>
          </a:p>
        </p:txBody>
      </p:sp>
      <p:sp>
        <p:nvSpPr>
          <p:cNvPr id="65" name="Rectangle 64"/>
          <p:cNvSpPr/>
          <p:nvPr/>
        </p:nvSpPr>
        <p:spPr>
          <a:xfrm>
            <a:off x="304800" y="4292914"/>
            <a:ext cx="1001003" cy="202886"/>
          </a:xfrm>
          <a:prstGeom prst="rect">
            <a:avLst/>
          </a:prstGeom>
        </p:spPr>
        <p:txBody>
          <a:bodyPr wrap="square" lIns="0" tIns="0" rIns="0" bIns="0">
            <a:spAutoFit/>
          </a:bodyPr>
          <a:lstStyle/>
          <a:p>
            <a:pPr algn="ctr" rtl="0" fontAlgn="base">
              <a:lnSpc>
                <a:spcPct val="80000"/>
              </a:lnSpc>
              <a:spcBef>
                <a:spcPct val="0"/>
              </a:spcBef>
              <a:spcAft>
                <a:spcPct val="0"/>
              </a:spcAft>
            </a:pPr>
            <a:r>
              <a:rPr lang="en-US" sz="1600" b="1" kern="1200" spc="-80" dirty="0">
                <a:ln w="3175">
                  <a:noFill/>
                </a:ln>
                <a:gradFill>
                  <a:gsLst>
                    <a:gs pos="50000">
                      <a:srgbClr val="FFFFFF"/>
                    </a:gs>
                    <a:gs pos="100000">
                      <a:srgbClr val="FFFFFF"/>
                    </a:gs>
                  </a:gsLst>
                  <a:lin ang="5400000" scaled="0"/>
                </a:gradFill>
                <a:latin typeface="Segoe UI"/>
                <a:ea typeface="+mn-ea"/>
                <a:cs typeface="Segoe UI" pitchFamily="34" charset="0"/>
              </a:rPr>
              <a:t>Insights</a:t>
            </a:r>
          </a:p>
        </p:txBody>
      </p:sp>
      <p:grpSp>
        <p:nvGrpSpPr>
          <p:cNvPr id="22" name="Group 24"/>
          <p:cNvGrpSpPr/>
          <p:nvPr/>
        </p:nvGrpSpPr>
        <p:grpSpPr>
          <a:xfrm>
            <a:off x="-304800" y="1828800"/>
            <a:ext cx="4572000" cy="3962400"/>
            <a:chOff x="152400" y="1828800"/>
            <a:chExt cx="4572000" cy="3962400"/>
          </a:xfrm>
        </p:grpSpPr>
        <p:grpSp>
          <p:nvGrpSpPr>
            <p:cNvPr id="24" name="Group 7"/>
            <p:cNvGrpSpPr/>
            <p:nvPr/>
          </p:nvGrpSpPr>
          <p:grpSpPr>
            <a:xfrm>
              <a:off x="152400" y="1828800"/>
              <a:ext cx="4572000" cy="3962400"/>
              <a:chOff x="-4184" y="2085974"/>
              <a:chExt cx="4122018" cy="3605980"/>
            </a:xfrm>
          </p:grpSpPr>
          <p:grpSp>
            <p:nvGrpSpPr>
              <p:cNvPr id="34" name="Group 37"/>
              <p:cNvGrpSpPr/>
              <p:nvPr/>
            </p:nvGrpSpPr>
            <p:grpSpPr>
              <a:xfrm>
                <a:off x="-4184" y="2085974"/>
                <a:ext cx="4122018" cy="3605980"/>
                <a:chOff x="-4185" y="2145979"/>
                <a:chExt cx="4001959" cy="3500951"/>
              </a:xfrm>
            </p:grpSpPr>
            <p:sp>
              <p:nvSpPr>
                <p:cNvPr id="41" name="Oval 40"/>
                <p:cNvSpPr/>
                <p:nvPr/>
              </p:nvSpPr>
              <p:spPr>
                <a:xfrm>
                  <a:off x="339666" y="2235585"/>
                  <a:ext cx="3314251" cy="3314252"/>
                </a:xfrm>
                <a:prstGeom prst="ellipse">
                  <a:avLst/>
                </a:prstGeom>
                <a:gradFill flip="none" rotWithShape="1">
                  <a:gsLst>
                    <a:gs pos="0">
                      <a:srgbClr val="071B3B"/>
                    </a:gs>
                    <a:gs pos="60000">
                      <a:srgbClr val="0F3B83"/>
                    </a:gs>
                    <a:gs pos="100000">
                      <a:srgbClr val="2268E6"/>
                    </a:gs>
                  </a:gsLst>
                  <a:path path="circle">
                    <a:fillToRect l="50000" t="50000" r="50000" b="50000"/>
                  </a:path>
                  <a:tileRect/>
                </a:gradFill>
                <a:ln/>
                <a:scene3d>
                  <a:camera prst="orthographicFront">
                    <a:rot lat="0" lon="0" rev="0"/>
                  </a:camera>
                  <a:lightRig rig="threePt" dir="t">
                    <a:rot lat="0" lon="0" rev="1200000"/>
                  </a:lightRig>
                </a:scene3d>
                <a:sp3d>
                  <a:bevelT w="228600" h="25400"/>
                </a:sp3d>
              </p:spPr>
              <p:style>
                <a:lnRef idx="0">
                  <a:schemeClr val="accent6"/>
                </a:lnRef>
                <a:fillRef idx="3">
                  <a:schemeClr val="accent6"/>
                </a:fillRef>
                <a:effectRef idx="3">
                  <a:schemeClr val="accent6"/>
                </a:effectRef>
                <a:fontRef idx="minor">
                  <a:schemeClr val="lt1"/>
                </a:fontRef>
              </p:style>
              <p:txBody>
                <a:bodyPr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fontAlgn="base">
                    <a:spcBef>
                      <a:spcPct val="0"/>
                    </a:spcBef>
                    <a:spcAft>
                      <a:spcPct val="0"/>
                    </a:spcAft>
                  </a:pPr>
                  <a:endParaRPr lang="en-US" sz="2000" dirty="0">
                    <a:solidFill>
                      <a:srgbClr val="FFFFFF"/>
                    </a:solidFill>
                  </a:endParaRPr>
                </a:p>
              </p:txBody>
            </p:sp>
            <p:pic>
              <p:nvPicPr>
                <p:cNvPr id="42" name="Picture 41" descr="\\SERVER3\Restrict\FTP_Root\Clients\White_Whale\2-20070_TAP_Airlift\Art\6-star pie cuts.png"/>
                <p:cNvPicPr>
                  <a:picLocks noChangeAspect="1" noChangeArrowheads="1"/>
                </p:cNvPicPr>
                <p:nvPr/>
              </p:nvPicPr>
              <p:blipFill>
                <a:blip r:embed="rId3" cstate="print"/>
                <a:stretch>
                  <a:fillRect/>
                </a:stretch>
              </p:blipFill>
              <p:spPr bwMode="auto">
                <a:xfrm rot="5400000">
                  <a:off x="246319" y="1895475"/>
                  <a:ext cx="3500951" cy="4001959"/>
                </a:xfrm>
                <a:prstGeom prst="rect">
                  <a:avLst/>
                </a:prstGeom>
                <a:noFill/>
              </p:spPr>
            </p:pic>
          </p:grpSp>
          <p:grpSp>
            <p:nvGrpSpPr>
              <p:cNvPr id="35" name="Group 38"/>
              <p:cNvGrpSpPr/>
              <p:nvPr/>
            </p:nvGrpSpPr>
            <p:grpSpPr>
              <a:xfrm>
                <a:off x="1197089" y="3056816"/>
                <a:ext cx="1774433" cy="1838194"/>
                <a:chOff x="1197089" y="3056816"/>
                <a:chExt cx="1774433" cy="1838194"/>
              </a:xfrm>
            </p:grpSpPr>
            <p:sp>
              <p:nvSpPr>
                <p:cNvPr id="38" name="Oval 37"/>
                <p:cNvSpPr/>
                <p:nvPr/>
              </p:nvSpPr>
              <p:spPr bwMode="auto">
                <a:xfrm>
                  <a:off x="1197089" y="3056816"/>
                  <a:ext cx="1774433" cy="1838194"/>
                </a:xfrm>
                <a:prstGeom prst="ellipse">
                  <a:avLst/>
                </a:prstGeom>
                <a:solidFill>
                  <a:srgbClr val="FFFFFF"/>
                </a:solidFill>
                <a:ln>
                  <a:noFill/>
                  <a:headEnd type="none" w="med" len="med"/>
                  <a:tailEnd type="none" w="med" len="med"/>
                </a:ln>
                <a:effectLst>
                  <a:softEdge rad="317500"/>
                </a:effectLst>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ctr" defTabSz="914099" fontAlgn="base">
                    <a:spcBef>
                      <a:spcPct val="0"/>
                    </a:spcBef>
                    <a:spcAft>
                      <a:spcPct val="0"/>
                    </a:spcAft>
                  </a:pPr>
                  <a:endParaRPr lang="en-US" sz="2800" dirty="0">
                    <a:solidFill>
                      <a:srgbClr val="FFFFFF"/>
                    </a:solidFill>
                    <a:latin typeface="Segoe" pitchFamily="34" charset="0"/>
                  </a:endParaRPr>
                </a:p>
              </p:txBody>
            </p:sp>
            <p:pic>
              <p:nvPicPr>
                <p:cNvPr id="39" name="Content Placeholder 4" descr="ShrPt_h_rgb.png"/>
                <p:cNvPicPr>
                  <a:picLocks noChangeAspect="1"/>
                </p:cNvPicPr>
                <p:nvPr/>
              </p:nvPicPr>
              <p:blipFill>
                <a:blip r:embed="rId4" cstate="print"/>
                <a:srcRect r="83105" b="-8078"/>
                <a:stretch>
                  <a:fillRect/>
                </a:stretch>
              </p:blipFill>
              <p:spPr>
                <a:xfrm>
                  <a:off x="1882721" y="3482810"/>
                  <a:ext cx="453526" cy="539301"/>
                </a:xfrm>
                <a:prstGeom prst="rect">
                  <a:avLst/>
                </a:prstGeom>
              </p:spPr>
            </p:pic>
            <p:pic>
              <p:nvPicPr>
                <p:cNvPr id="40" name="Content Placeholder 4" descr="ShrPt_h_rgb.png"/>
                <p:cNvPicPr>
                  <a:picLocks noChangeAspect="1"/>
                </p:cNvPicPr>
                <p:nvPr/>
              </p:nvPicPr>
              <p:blipFill>
                <a:blip r:embed="rId4" cstate="print">
                  <a:duotone>
                    <a:prstClr val="black"/>
                    <a:srgbClr val="D9C3A5">
                      <a:tint val="50000"/>
                      <a:satMod val="180000"/>
                    </a:srgbClr>
                  </a:duotone>
                </a:blip>
                <a:srcRect l="16257" r="30219"/>
                <a:stretch>
                  <a:fillRect/>
                </a:stretch>
              </p:blipFill>
              <p:spPr>
                <a:xfrm>
                  <a:off x="1600928" y="3978738"/>
                  <a:ext cx="915809" cy="318071"/>
                </a:xfrm>
                <a:prstGeom prst="rect">
                  <a:avLst/>
                </a:prstGeom>
              </p:spPr>
            </p:pic>
          </p:grpSp>
        </p:grpSp>
        <p:sp>
          <p:nvSpPr>
            <p:cNvPr id="26" name="Rectangle 25"/>
            <p:cNvSpPr/>
            <p:nvPr/>
          </p:nvSpPr>
          <p:spPr>
            <a:xfrm>
              <a:off x="2849839" y="3124201"/>
              <a:ext cx="1417360" cy="196977"/>
            </a:xfrm>
            <a:prstGeom prst="rect">
              <a:avLst/>
            </a:prstGeom>
            <a:effectLst>
              <a:outerShdw blurRad="50800" dist="38100" dir="5400000" algn="t" rotWithShape="0">
                <a:prstClr val="black">
                  <a:alpha val="40000"/>
                </a:prstClr>
              </a:outerShdw>
            </a:effectLst>
          </p:spPr>
          <p:txBody>
            <a:bodyPr wrap="square" lIns="0" tIns="0" rIns="0" bIns="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fontAlgn="base">
                <a:lnSpc>
                  <a:spcPct val="80000"/>
                </a:lnSpc>
                <a:spcBef>
                  <a:spcPct val="0"/>
                </a:spcBef>
                <a:spcAft>
                  <a:spcPct val="0"/>
                </a:spcAft>
              </a:pPr>
              <a:r>
                <a:rPr lang="en-US" sz="1600" b="1" spc="-80" dirty="0">
                  <a:ln w="3175">
                    <a:noFill/>
                  </a:ln>
                  <a:gradFill>
                    <a:gsLst>
                      <a:gs pos="50000">
                        <a:srgbClr val="FFFFFF"/>
                      </a:gs>
                      <a:gs pos="100000">
                        <a:srgbClr val="FFFFFF"/>
                      </a:gs>
                    </a:gsLst>
                    <a:lin ang="5400000" scaled="0"/>
                  </a:gradFill>
                  <a:cs typeface="Segoe UI" pitchFamily="34" charset="0"/>
                </a:rPr>
                <a:t>Communities</a:t>
              </a:r>
            </a:p>
          </p:txBody>
        </p:sp>
        <p:sp>
          <p:nvSpPr>
            <p:cNvPr id="27" name="Rectangle 26"/>
            <p:cNvSpPr/>
            <p:nvPr/>
          </p:nvSpPr>
          <p:spPr>
            <a:xfrm>
              <a:off x="1794191" y="5055694"/>
              <a:ext cx="1417360" cy="196977"/>
            </a:xfrm>
            <a:prstGeom prst="rect">
              <a:avLst/>
            </a:prstGeom>
            <a:effectLst>
              <a:outerShdw blurRad="50800" dist="38100" dir="5400000" algn="t" rotWithShape="0">
                <a:prstClr val="black">
                  <a:alpha val="40000"/>
                </a:prstClr>
              </a:outerShdw>
            </a:effectLst>
          </p:spPr>
          <p:txBody>
            <a:bodyPr wrap="square" lIns="0" tIns="0" rIns="0" bIns="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fontAlgn="base">
                <a:lnSpc>
                  <a:spcPct val="80000"/>
                </a:lnSpc>
                <a:spcBef>
                  <a:spcPct val="0"/>
                </a:spcBef>
                <a:spcAft>
                  <a:spcPct val="0"/>
                </a:spcAft>
              </a:pPr>
              <a:r>
                <a:rPr lang="en-US" sz="1600" b="1" spc="-80" dirty="0">
                  <a:ln w="3175">
                    <a:noFill/>
                  </a:ln>
                  <a:gradFill>
                    <a:gsLst>
                      <a:gs pos="50000">
                        <a:srgbClr val="FFFFFF"/>
                      </a:gs>
                      <a:gs pos="100000">
                        <a:srgbClr val="FFFFFF"/>
                      </a:gs>
                    </a:gsLst>
                    <a:lin ang="5400000" scaled="0"/>
                  </a:gradFill>
                  <a:cs typeface="Segoe UI" pitchFamily="34" charset="0"/>
                </a:rPr>
                <a:t>Search</a:t>
              </a:r>
            </a:p>
          </p:txBody>
        </p:sp>
        <p:sp>
          <p:nvSpPr>
            <p:cNvPr id="28" name="Rectangle 27"/>
            <p:cNvSpPr/>
            <p:nvPr/>
          </p:nvSpPr>
          <p:spPr>
            <a:xfrm>
              <a:off x="1794194" y="2514601"/>
              <a:ext cx="1417359" cy="196977"/>
            </a:xfrm>
            <a:prstGeom prst="rect">
              <a:avLst/>
            </a:prstGeom>
            <a:effectLst>
              <a:outerShdw blurRad="50800" dist="38100" dir="5400000" algn="t" rotWithShape="0">
                <a:prstClr val="black">
                  <a:alpha val="40000"/>
                </a:prstClr>
              </a:outerShdw>
            </a:effectLst>
          </p:spPr>
          <p:txBody>
            <a:bodyPr wrap="square" lIns="0" tIns="0" rIns="0" bIns="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fontAlgn="base">
                <a:lnSpc>
                  <a:spcPct val="80000"/>
                </a:lnSpc>
                <a:spcBef>
                  <a:spcPct val="0"/>
                </a:spcBef>
                <a:spcAft>
                  <a:spcPct val="0"/>
                </a:spcAft>
              </a:pPr>
              <a:r>
                <a:rPr lang="en-US" sz="1600" b="1" spc="-80" dirty="0">
                  <a:ln w="3175">
                    <a:noFill/>
                  </a:ln>
                  <a:gradFill>
                    <a:gsLst>
                      <a:gs pos="50000">
                        <a:srgbClr val="FFFFFF"/>
                      </a:gs>
                      <a:gs pos="100000">
                        <a:srgbClr val="FFFFFF"/>
                      </a:gs>
                    </a:gsLst>
                    <a:lin ang="5400000" scaled="0"/>
                  </a:gradFill>
                  <a:cs typeface="Segoe UI" pitchFamily="34" charset="0"/>
                </a:rPr>
                <a:t>Sites</a:t>
              </a:r>
            </a:p>
          </p:txBody>
        </p:sp>
        <p:sp>
          <p:nvSpPr>
            <p:cNvPr id="29" name="Rectangle 28"/>
            <p:cNvSpPr/>
            <p:nvPr/>
          </p:nvSpPr>
          <p:spPr>
            <a:xfrm>
              <a:off x="583193" y="3124201"/>
              <a:ext cx="1550406" cy="196977"/>
            </a:xfrm>
            <a:prstGeom prst="rect">
              <a:avLst/>
            </a:prstGeom>
            <a:effectLst>
              <a:outerShdw blurRad="50800" dist="38100" dir="5400000" algn="t" rotWithShape="0">
                <a:prstClr val="black">
                  <a:alpha val="40000"/>
                </a:prstClr>
              </a:outerShdw>
            </a:effectLst>
          </p:spPr>
          <p:txBody>
            <a:bodyPr wrap="square" lIns="0" tIns="0" rIns="0" bIns="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fontAlgn="base">
                <a:lnSpc>
                  <a:spcPct val="80000"/>
                </a:lnSpc>
                <a:spcBef>
                  <a:spcPct val="0"/>
                </a:spcBef>
                <a:spcAft>
                  <a:spcPct val="0"/>
                </a:spcAft>
              </a:pPr>
              <a:r>
                <a:rPr lang="en-US" sz="1600" b="1" spc="-80" dirty="0" smtClean="0">
                  <a:ln w="3175">
                    <a:noFill/>
                  </a:ln>
                  <a:gradFill>
                    <a:gsLst>
                      <a:gs pos="50000">
                        <a:srgbClr val="FFFFFF"/>
                      </a:gs>
                      <a:gs pos="100000">
                        <a:srgbClr val="FFFFFF"/>
                      </a:gs>
                    </a:gsLst>
                    <a:lin ang="5400000" scaled="0"/>
                  </a:gradFill>
                  <a:cs typeface="Segoe UI" pitchFamily="34" charset="0"/>
                </a:rPr>
                <a:t>Composites</a:t>
              </a:r>
              <a:endParaRPr lang="en-US" sz="1600" b="1" spc="-80" dirty="0">
                <a:ln w="3175">
                  <a:noFill/>
                </a:ln>
                <a:gradFill>
                  <a:gsLst>
                    <a:gs pos="50000">
                      <a:srgbClr val="FFFFFF"/>
                    </a:gs>
                    <a:gs pos="100000">
                      <a:srgbClr val="FFFFFF"/>
                    </a:gs>
                  </a:gsLst>
                  <a:lin ang="5400000" scaled="0"/>
                </a:gradFill>
                <a:cs typeface="Segoe UI" pitchFamily="34" charset="0"/>
              </a:endParaRPr>
            </a:p>
          </p:txBody>
        </p:sp>
        <p:sp>
          <p:nvSpPr>
            <p:cNvPr id="31" name="Rectangle 30"/>
            <p:cNvSpPr/>
            <p:nvPr/>
          </p:nvSpPr>
          <p:spPr>
            <a:xfrm>
              <a:off x="3124199" y="4292915"/>
              <a:ext cx="1024930" cy="196977"/>
            </a:xfrm>
            <a:prstGeom prst="rect">
              <a:avLst/>
            </a:prstGeom>
            <a:effectLst>
              <a:outerShdw blurRad="50800" dist="38100" dir="5400000" algn="t" rotWithShape="0">
                <a:prstClr val="black">
                  <a:alpha val="40000"/>
                </a:prstClr>
              </a:outerShdw>
            </a:effectLst>
          </p:spPr>
          <p:txBody>
            <a:bodyPr wrap="square" lIns="0" tIns="0" rIns="0" bIns="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fontAlgn="base">
                <a:lnSpc>
                  <a:spcPct val="80000"/>
                </a:lnSpc>
                <a:spcBef>
                  <a:spcPct val="0"/>
                </a:spcBef>
                <a:spcAft>
                  <a:spcPct val="0"/>
                </a:spcAft>
              </a:pPr>
              <a:r>
                <a:rPr lang="en-US" sz="1600" b="1" spc="-80" dirty="0">
                  <a:ln w="3175">
                    <a:noFill/>
                  </a:ln>
                  <a:gradFill>
                    <a:gsLst>
                      <a:gs pos="50000">
                        <a:srgbClr val="FFFFFF"/>
                      </a:gs>
                      <a:gs pos="100000">
                        <a:srgbClr val="FFFFFF"/>
                      </a:gs>
                    </a:gsLst>
                    <a:lin ang="5400000" scaled="0"/>
                  </a:gradFill>
                  <a:cs typeface="Segoe UI" pitchFamily="34" charset="0"/>
                </a:rPr>
                <a:t>Content</a:t>
              </a:r>
            </a:p>
          </p:txBody>
        </p:sp>
        <p:sp>
          <p:nvSpPr>
            <p:cNvPr id="32" name="Rectangle 31"/>
            <p:cNvSpPr/>
            <p:nvPr/>
          </p:nvSpPr>
          <p:spPr>
            <a:xfrm>
              <a:off x="762001" y="4292915"/>
              <a:ext cx="1001003" cy="196977"/>
            </a:xfrm>
            <a:prstGeom prst="rect">
              <a:avLst/>
            </a:prstGeom>
            <a:effectLst>
              <a:outerShdw blurRad="50800" dist="38100" dir="5400000" algn="t" rotWithShape="0">
                <a:prstClr val="black">
                  <a:alpha val="40000"/>
                </a:prstClr>
              </a:outerShdw>
            </a:effectLst>
          </p:spPr>
          <p:txBody>
            <a:bodyPr wrap="square" lIns="0" tIns="0" rIns="0" bIns="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fontAlgn="base">
                <a:lnSpc>
                  <a:spcPct val="80000"/>
                </a:lnSpc>
                <a:spcBef>
                  <a:spcPct val="0"/>
                </a:spcBef>
                <a:spcAft>
                  <a:spcPct val="0"/>
                </a:spcAft>
              </a:pPr>
              <a:r>
                <a:rPr lang="en-US" sz="1600" b="1" spc="-80" dirty="0">
                  <a:ln w="3175">
                    <a:noFill/>
                  </a:ln>
                  <a:gradFill>
                    <a:gsLst>
                      <a:gs pos="50000">
                        <a:srgbClr val="FFFFFF"/>
                      </a:gs>
                      <a:gs pos="100000">
                        <a:srgbClr val="FFFFFF"/>
                      </a:gs>
                    </a:gsLst>
                    <a:lin ang="5400000" scaled="0"/>
                  </a:gradFill>
                  <a:cs typeface="Segoe UI" pitchFamily="34" charset="0"/>
                </a:rPr>
                <a:t>Insights</a:t>
              </a:r>
            </a:p>
          </p:txBody>
        </p:sp>
      </p:grpSp>
    </p:spTree>
    <p:extLst>
      <p:ext uri="{BB962C8B-B14F-4D97-AF65-F5344CB8AC3E}">
        <p14:creationId xmlns="" xmlns:p14="http://schemas.microsoft.com/office/powerpoint/2010/main" val="730427434"/>
      </p:ext>
    </p:extLst>
  </p:cSld>
  <p:clrMapOvr>
    <a:masterClrMapping/>
  </p:clrMapOvr>
  <p:transition spd="slow" advTm="43961">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4"/>
          <p:cNvGrpSpPr>
            <a:grpSpLocks/>
          </p:cNvGrpSpPr>
          <p:nvPr/>
        </p:nvGrpSpPr>
        <p:grpSpPr bwMode="auto">
          <a:xfrm>
            <a:off x="3429000" y="2790695"/>
            <a:ext cx="6096000" cy="2058555"/>
            <a:chOff x="3657600" y="3060895"/>
            <a:chExt cx="5486400" cy="1663505"/>
          </a:xfrm>
        </p:grpSpPr>
        <p:sp>
          <p:nvSpPr>
            <p:cNvPr id="46" name="Rectangle 45"/>
            <p:cNvSpPr/>
            <p:nvPr/>
          </p:nvSpPr>
          <p:spPr bwMode="auto">
            <a:xfrm>
              <a:off x="3657600" y="3060895"/>
              <a:ext cx="5486400" cy="411480"/>
            </a:xfrm>
            <a:prstGeom prst="rect">
              <a:avLst/>
            </a:prstGeom>
            <a:gradFill>
              <a:gsLst>
                <a:gs pos="0">
                  <a:srgbClr val="000000">
                    <a:alpha val="40000"/>
                  </a:srgbClr>
                </a:gs>
                <a:gs pos="50000">
                  <a:srgbClr val="000000">
                    <a:alpha val="30000"/>
                  </a:srgbClr>
                </a:gs>
                <a:gs pos="100000">
                  <a:srgbClr val="000000">
                    <a:alpha val="0"/>
                  </a:srgbClr>
                </a:gs>
              </a:gsLst>
              <a:path path="circle">
                <a:fillToRect l="50000" t="50000" r="50000" b="50000"/>
              </a:path>
            </a:gradFill>
            <a:ln w="12700">
              <a:gradFill flip="none" rotWithShape="1">
                <a:gsLst>
                  <a:gs pos="0">
                    <a:srgbClr val="FFC000"/>
                  </a:gs>
                  <a:gs pos="13000">
                    <a:srgbClr val="FFA800"/>
                  </a:gs>
                  <a:gs pos="28000">
                    <a:srgbClr val="825600"/>
                  </a:gs>
                  <a:gs pos="42999">
                    <a:srgbClr val="FFA800"/>
                  </a:gs>
                  <a:gs pos="58000">
                    <a:srgbClr val="825600"/>
                  </a:gs>
                  <a:gs pos="72000">
                    <a:srgbClr val="FFA800"/>
                  </a:gs>
                  <a:gs pos="87000">
                    <a:srgbClr val="825600"/>
                  </a:gs>
                  <a:gs pos="100000">
                    <a:srgbClr val="FFA800"/>
                  </a:gs>
                </a:gsLst>
                <a:path path="circle">
                  <a:fillToRect l="100000" t="100000"/>
                </a:path>
                <a:tileRect r="-100000" b="-100000"/>
              </a:gradFill>
              <a:headEnd type="none" w="med" len="med"/>
              <a:tailEnd type="none" w="med" len="med"/>
            </a:ln>
            <a:effectLst/>
            <a:scene3d>
              <a:camera prst="perspectiveRight" fov="0">
                <a:rot lat="0" lon="21000000" rev="0"/>
              </a:camera>
              <a:lightRig rig="chilly" dir="t"/>
            </a:scene3d>
          </p:spPr>
          <p:style>
            <a:lnRef idx="2">
              <a:schemeClr val="accent5">
                <a:shade val="50000"/>
              </a:schemeClr>
            </a:lnRef>
            <a:fillRef idx="1">
              <a:schemeClr val="accent5"/>
            </a:fillRef>
            <a:effectRef idx="0">
              <a:schemeClr val="accent5"/>
            </a:effectRef>
            <a:fontRef idx="minor">
              <a:schemeClr val="lt1"/>
            </a:fontRef>
          </p:style>
          <p:txBody>
            <a:bodyPr lIns="365760" tIns="18288" rIns="0" bIns="0" anchor="ctr"/>
            <a:lstStyle/>
            <a:p>
              <a:pPr fontAlgn="base">
                <a:lnSpc>
                  <a:spcPct val="90000"/>
                </a:lnSpc>
                <a:spcBef>
                  <a:spcPct val="0"/>
                </a:spcBef>
                <a:spcAft>
                  <a:spcPts val="1458"/>
                </a:spcAft>
                <a:defRPr/>
              </a:pPr>
              <a:r>
                <a:rPr lang="en-US" sz="2000" i="1" spc="-50" dirty="0" smtClean="0">
                  <a:ln w="3175">
                    <a:noFill/>
                  </a:ln>
                  <a:solidFill>
                    <a:srgbClr val="FFFFFF"/>
                  </a:solidFill>
                  <a:cs typeface="Arial" charset="0"/>
                </a:rPr>
                <a:t>     Rapidly create no-code collaborative solutions</a:t>
              </a:r>
            </a:p>
          </p:txBody>
        </p:sp>
        <p:sp>
          <p:nvSpPr>
            <p:cNvPr id="48" name="Rectangle 47"/>
            <p:cNvSpPr/>
            <p:nvPr/>
          </p:nvSpPr>
          <p:spPr bwMode="auto">
            <a:xfrm>
              <a:off x="3657600" y="3686907"/>
              <a:ext cx="5486400" cy="411480"/>
            </a:xfrm>
            <a:prstGeom prst="rect">
              <a:avLst/>
            </a:prstGeom>
            <a:gradFill>
              <a:gsLst>
                <a:gs pos="0">
                  <a:srgbClr val="000000">
                    <a:alpha val="40000"/>
                  </a:srgbClr>
                </a:gs>
                <a:gs pos="50000">
                  <a:srgbClr val="000000">
                    <a:alpha val="30000"/>
                  </a:srgbClr>
                </a:gs>
                <a:gs pos="100000">
                  <a:srgbClr val="000000">
                    <a:alpha val="0"/>
                  </a:srgbClr>
                </a:gs>
              </a:gsLst>
              <a:path path="circle">
                <a:fillToRect l="50000" t="50000" r="50000" b="50000"/>
              </a:path>
            </a:gradFill>
            <a:ln w="12700">
              <a:gradFill flip="none" rotWithShape="1">
                <a:gsLst>
                  <a:gs pos="0">
                    <a:srgbClr val="FFC000"/>
                  </a:gs>
                  <a:gs pos="13000">
                    <a:srgbClr val="FFA800"/>
                  </a:gs>
                  <a:gs pos="28000">
                    <a:srgbClr val="825600"/>
                  </a:gs>
                  <a:gs pos="42999">
                    <a:srgbClr val="FFA800"/>
                  </a:gs>
                  <a:gs pos="58000">
                    <a:srgbClr val="825600"/>
                  </a:gs>
                  <a:gs pos="72000">
                    <a:srgbClr val="FFA800"/>
                  </a:gs>
                  <a:gs pos="87000">
                    <a:srgbClr val="825600"/>
                  </a:gs>
                  <a:gs pos="100000">
                    <a:srgbClr val="FFA800"/>
                  </a:gs>
                </a:gsLst>
                <a:lin ang="2700000" scaled="1"/>
                <a:tileRect/>
              </a:gradFill>
              <a:headEnd type="none" w="med" len="med"/>
              <a:tailEnd type="none" w="med" len="med"/>
            </a:ln>
            <a:effectLst/>
            <a:scene3d>
              <a:camera prst="perspectiveRight" fov="0">
                <a:rot lat="0" lon="21000000" rev="0"/>
              </a:camera>
              <a:lightRig rig="chilly" dir="t"/>
            </a:scene3d>
          </p:spPr>
          <p:style>
            <a:lnRef idx="2">
              <a:schemeClr val="accent5">
                <a:shade val="50000"/>
              </a:schemeClr>
            </a:lnRef>
            <a:fillRef idx="1">
              <a:schemeClr val="accent5"/>
            </a:fillRef>
            <a:effectRef idx="0">
              <a:schemeClr val="accent5"/>
            </a:effectRef>
            <a:fontRef idx="minor">
              <a:schemeClr val="lt1"/>
            </a:fontRef>
          </p:style>
          <p:txBody>
            <a:bodyPr lIns="365760" tIns="18288" rIns="0" bIns="0" anchor="ctr"/>
            <a:lstStyle/>
            <a:p>
              <a:pPr fontAlgn="base">
                <a:lnSpc>
                  <a:spcPct val="90000"/>
                </a:lnSpc>
                <a:spcBef>
                  <a:spcPct val="0"/>
                </a:spcBef>
                <a:spcAft>
                  <a:spcPts val="1458"/>
                </a:spcAft>
                <a:defRPr/>
              </a:pPr>
              <a:r>
                <a:rPr lang="en-US" sz="2000" i="1" spc="-50" dirty="0" smtClean="0">
                  <a:ln w="3175">
                    <a:noFill/>
                  </a:ln>
                  <a:solidFill>
                    <a:srgbClr val="FFFFFF"/>
                  </a:solidFill>
                  <a:cs typeface="Arial" charset="0"/>
                </a:rPr>
                <a:t>     Unlock the value of your enterprise data</a:t>
              </a:r>
            </a:p>
          </p:txBody>
        </p:sp>
        <p:sp>
          <p:nvSpPr>
            <p:cNvPr id="50" name="Rectangle 49"/>
            <p:cNvSpPr/>
            <p:nvPr/>
          </p:nvSpPr>
          <p:spPr bwMode="auto">
            <a:xfrm>
              <a:off x="3657600" y="4312920"/>
              <a:ext cx="5486400" cy="411480"/>
            </a:xfrm>
            <a:prstGeom prst="rect">
              <a:avLst/>
            </a:prstGeom>
            <a:gradFill>
              <a:gsLst>
                <a:gs pos="0">
                  <a:srgbClr val="000000">
                    <a:alpha val="40000"/>
                  </a:srgbClr>
                </a:gs>
                <a:gs pos="50000">
                  <a:srgbClr val="000000">
                    <a:alpha val="30000"/>
                  </a:srgbClr>
                </a:gs>
                <a:gs pos="100000">
                  <a:srgbClr val="000000">
                    <a:alpha val="0"/>
                  </a:srgbClr>
                </a:gs>
              </a:gsLst>
              <a:path path="circle">
                <a:fillToRect l="50000" t="50000" r="50000" b="50000"/>
              </a:path>
            </a:gradFill>
            <a:ln w="12700">
              <a:gradFill flip="none" rotWithShape="1">
                <a:gsLst>
                  <a:gs pos="0">
                    <a:srgbClr val="FFC000"/>
                  </a:gs>
                  <a:gs pos="13000">
                    <a:srgbClr val="FFA800"/>
                  </a:gs>
                  <a:gs pos="28000">
                    <a:srgbClr val="825600"/>
                  </a:gs>
                  <a:gs pos="42999">
                    <a:srgbClr val="FFA800"/>
                  </a:gs>
                  <a:gs pos="58000">
                    <a:srgbClr val="825600"/>
                  </a:gs>
                  <a:gs pos="72000">
                    <a:srgbClr val="FFA800"/>
                  </a:gs>
                  <a:gs pos="87000">
                    <a:srgbClr val="825600"/>
                  </a:gs>
                  <a:gs pos="100000">
                    <a:srgbClr val="FFA800"/>
                  </a:gs>
                </a:gsLst>
                <a:lin ang="2700000" scaled="1"/>
                <a:tileRect/>
              </a:gradFill>
              <a:headEnd type="none" w="med" len="med"/>
              <a:tailEnd type="none" w="med" len="med"/>
            </a:ln>
            <a:effectLst/>
            <a:scene3d>
              <a:camera prst="perspectiveRight" fov="0">
                <a:rot lat="0" lon="21000000" rev="0"/>
              </a:camera>
              <a:lightRig rig="chilly" dir="t"/>
            </a:scene3d>
          </p:spPr>
          <p:style>
            <a:lnRef idx="2">
              <a:schemeClr val="accent5">
                <a:shade val="50000"/>
              </a:schemeClr>
            </a:lnRef>
            <a:fillRef idx="1">
              <a:schemeClr val="accent5"/>
            </a:fillRef>
            <a:effectRef idx="0">
              <a:schemeClr val="accent5"/>
            </a:effectRef>
            <a:fontRef idx="minor">
              <a:schemeClr val="lt1"/>
            </a:fontRef>
          </p:style>
          <p:txBody>
            <a:bodyPr lIns="365760" tIns="18288" rIns="0" bIns="0" anchor="ctr"/>
            <a:lstStyle/>
            <a:p>
              <a:pPr fontAlgn="base">
                <a:lnSpc>
                  <a:spcPct val="90000"/>
                </a:lnSpc>
                <a:spcBef>
                  <a:spcPct val="0"/>
                </a:spcBef>
                <a:spcAft>
                  <a:spcPts val="1458"/>
                </a:spcAft>
                <a:defRPr/>
              </a:pPr>
              <a:r>
                <a:rPr lang="en-US" sz="2000" i="1" spc="-50" dirty="0" smtClean="0">
                  <a:ln w="3175">
                    <a:noFill/>
                  </a:ln>
                  <a:solidFill>
                    <a:srgbClr val="FFFFFF"/>
                  </a:solidFill>
                  <a:cs typeface="Arial" charset="0"/>
                </a:rPr>
                <a:t>     Maintain control over end user solutions</a:t>
              </a:r>
            </a:p>
          </p:txBody>
        </p:sp>
      </p:grpSp>
      <p:sp>
        <p:nvSpPr>
          <p:cNvPr id="23" name="Title 22"/>
          <p:cNvSpPr>
            <a:spLocks noGrp="1"/>
          </p:cNvSpPr>
          <p:nvPr>
            <p:ph type="title"/>
          </p:nvPr>
        </p:nvSpPr>
        <p:spPr>
          <a:xfrm>
            <a:off x="381000" y="230188"/>
            <a:ext cx="8382000" cy="1343445"/>
          </a:xfrm>
        </p:spPr>
        <p:txBody>
          <a:bodyPr/>
          <a:lstStyle/>
          <a:p>
            <a:pPr lvl="0"/>
            <a:r>
              <a:rPr lang="en-US" dirty="0"/>
              <a:t>SharePoint Composites</a:t>
            </a:r>
            <a:r>
              <a:rPr lang="en-US" sz="4400" dirty="0" smtClean="0">
                <a:solidFill>
                  <a:schemeClr val="tx1">
                    <a:lumMod val="95000"/>
                  </a:schemeClr>
                </a:solidFill>
              </a:rPr>
              <a:t/>
            </a:r>
            <a:br>
              <a:rPr lang="en-US" sz="4400" dirty="0" smtClean="0">
                <a:solidFill>
                  <a:schemeClr val="tx1">
                    <a:lumMod val="95000"/>
                  </a:schemeClr>
                </a:solidFill>
              </a:rPr>
            </a:br>
            <a:r>
              <a:rPr lang="en-US" sz="2400" dirty="0" smtClean="0">
                <a:solidFill>
                  <a:schemeClr val="accent1"/>
                </a:solidFill>
              </a:rPr>
              <a:t>Enabling </a:t>
            </a:r>
            <a:r>
              <a:rPr lang="en-US" sz="2400" dirty="0">
                <a:solidFill>
                  <a:schemeClr val="accent1"/>
                </a:solidFill>
              </a:rPr>
              <a:t>no-code collaborative solutions that balance self-service with control</a:t>
            </a:r>
            <a:r>
              <a:rPr lang="en-US" sz="4000" dirty="0">
                <a:solidFill>
                  <a:schemeClr val="accent1"/>
                </a:solidFill>
              </a:rPr>
              <a:t/>
            </a:r>
            <a:br>
              <a:rPr lang="en-US" sz="4000" dirty="0">
                <a:solidFill>
                  <a:schemeClr val="accent1"/>
                </a:solidFill>
              </a:rPr>
            </a:br>
            <a:endParaRPr lang="en-US" sz="2500" spc="-100" dirty="0">
              <a:solidFill>
                <a:schemeClr val="tx1">
                  <a:lumMod val="95000"/>
                </a:schemeClr>
              </a:solidFill>
            </a:endParaRPr>
          </a:p>
        </p:txBody>
      </p:sp>
      <p:sp>
        <p:nvSpPr>
          <p:cNvPr id="30" name="Slide Number Placeholder 29"/>
          <p:cNvSpPr>
            <a:spLocks noGrp="1"/>
          </p:cNvSpPr>
          <p:nvPr>
            <p:ph type="sldNum" sz="quarter" idx="4294967295"/>
          </p:nvPr>
        </p:nvSpPr>
        <p:spPr>
          <a:xfrm>
            <a:off x="7010400" y="6356350"/>
            <a:ext cx="2133600" cy="365125"/>
          </a:xfrm>
          <a:prstGeom prst="rect">
            <a:avLst/>
          </a:prstGeom>
        </p:spPr>
        <p:txBody>
          <a:bodyPr/>
          <a:lstStyle/>
          <a:p>
            <a:pPr algn="r" rtl="0" fontAlgn="base">
              <a:spcBef>
                <a:spcPct val="0"/>
              </a:spcBef>
              <a:spcAft>
                <a:spcPct val="0"/>
              </a:spcAft>
            </a:pPr>
            <a:fld id="{030A3C53-2B19-4BC5-8ABC-FC955EE8B057}" type="slidenum">
              <a:rPr lang="en-US" sz="1200" kern="1200">
                <a:solidFill>
                  <a:srgbClr val="444445">
                    <a:tint val="75000"/>
                  </a:srgbClr>
                </a:solidFill>
                <a:latin typeface="Arial" charset="0"/>
                <a:ea typeface="+mn-ea"/>
                <a:cs typeface="+mn-cs"/>
              </a:rPr>
              <a:pPr algn="r" rtl="0" fontAlgn="base">
                <a:spcBef>
                  <a:spcPct val="0"/>
                </a:spcBef>
                <a:spcAft>
                  <a:spcPct val="0"/>
                </a:spcAft>
              </a:pPr>
              <a:t>5</a:t>
            </a:fld>
            <a:endParaRPr lang="en-US" sz="1200" kern="1200">
              <a:solidFill>
                <a:srgbClr val="444445">
                  <a:tint val="75000"/>
                </a:srgbClr>
              </a:solidFill>
              <a:latin typeface="Arial" charset="0"/>
              <a:ea typeface="+mn-ea"/>
              <a:cs typeface="+mn-cs"/>
            </a:endParaRPr>
          </a:p>
        </p:txBody>
      </p:sp>
      <p:sp>
        <p:nvSpPr>
          <p:cNvPr id="62" name="Rectangle 61"/>
          <p:cNvSpPr/>
          <p:nvPr/>
        </p:nvSpPr>
        <p:spPr>
          <a:xfrm>
            <a:off x="1478240" y="3124200"/>
            <a:ext cx="1417360" cy="202886"/>
          </a:xfrm>
          <a:prstGeom prst="rect">
            <a:avLst/>
          </a:prstGeom>
        </p:spPr>
        <p:txBody>
          <a:bodyPr wrap="square" lIns="0" tIns="0" rIns="0" bIns="0">
            <a:spAutoFit/>
          </a:bodyPr>
          <a:lstStyle/>
          <a:p>
            <a:pPr algn="ctr" rtl="0" fontAlgn="base">
              <a:lnSpc>
                <a:spcPct val="80000"/>
              </a:lnSpc>
              <a:spcBef>
                <a:spcPct val="0"/>
              </a:spcBef>
              <a:spcAft>
                <a:spcPct val="0"/>
              </a:spcAft>
            </a:pPr>
            <a:r>
              <a:rPr lang="en-US" sz="1600" b="1" kern="1200" spc="-80" dirty="0">
                <a:ln w="3175">
                  <a:noFill/>
                </a:ln>
                <a:gradFill>
                  <a:gsLst>
                    <a:gs pos="50000">
                      <a:srgbClr val="FFFFFF"/>
                    </a:gs>
                    <a:gs pos="100000">
                      <a:srgbClr val="FFFFFF"/>
                    </a:gs>
                  </a:gsLst>
                  <a:lin ang="5400000" scaled="0"/>
                </a:gradFill>
                <a:latin typeface="Segoe UI"/>
                <a:ea typeface="+mn-ea"/>
                <a:cs typeface="Segoe UI" pitchFamily="34" charset="0"/>
              </a:rPr>
              <a:t>Communities</a:t>
            </a:r>
          </a:p>
        </p:txBody>
      </p:sp>
      <p:sp>
        <p:nvSpPr>
          <p:cNvPr id="68" name="Rectangle 67"/>
          <p:cNvSpPr/>
          <p:nvPr/>
        </p:nvSpPr>
        <p:spPr>
          <a:xfrm>
            <a:off x="422592" y="5055692"/>
            <a:ext cx="1417360" cy="202886"/>
          </a:xfrm>
          <a:prstGeom prst="rect">
            <a:avLst/>
          </a:prstGeom>
        </p:spPr>
        <p:txBody>
          <a:bodyPr wrap="square" lIns="0" tIns="0" rIns="0" bIns="0">
            <a:spAutoFit/>
          </a:bodyPr>
          <a:lstStyle/>
          <a:p>
            <a:pPr algn="ctr" rtl="0" fontAlgn="base">
              <a:lnSpc>
                <a:spcPct val="80000"/>
              </a:lnSpc>
              <a:spcBef>
                <a:spcPct val="0"/>
              </a:spcBef>
              <a:spcAft>
                <a:spcPct val="0"/>
              </a:spcAft>
            </a:pPr>
            <a:r>
              <a:rPr lang="en-US" sz="1600" b="1" kern="1200" spc="-80" dirty="0">
                <a:ln w="3175">
                  <a:noFill/>
                </a:ln>
                <a:gradFill>
                  <a:gsLst>
                    <a:gs pos="50000">
                      <a:srgbClr val="FFFFFF"/>
                    </a:gs>
                    <a:gs pos="100000">
                      <a:srgbClr val="FFFFFF"/>
                    </a:gs>
                  </a:gsLst>
                  <a:lin ang="5400000" scaled="0"/>
                </a:gradFill>
                <a:latin typeface="Segoe UI"/>
                <a:ea typeface="+mn-ea"/>
                <a:cs typeface="Segoe UI" pitchFamily="34" charset="0"/>
              </a:rPr>
              <a:t>Search</a:t>
            </a:r>
          </a:p>
        </p:txBody>
      </p:sp>
      <p:sp>
        <p:nvSpPr>
          <p:cNvPr id="66" name="Rectangle 65"/>
          <p:cNvSpPr/>
          <p:nvPr/>
        </p:nvSpPr>
        <p:spPr>
          <a:xfrm>
            <a:off x="422593" y="2514600"/>
            <a:ext cx="1417359" cy="202886"/>
          </a:xfrm>
          <a:prstGeom prst="rect">
            <a:avLst/>
          </a:prstGeom>
        </p:spPr>
        <p:txBody>
          <a:bodyPr wrap="square" lIns="0" tIns="0" rIns="0" bIns="0">
            <a:spAutoFit/>
          </a:bodyPr>
          <a:lstStyle/>
          <a:p>
            <a:pPr algn="ctr" rtl="0" fontAlgn="base">
              <a:lnSpc>
                <a:spcPct val="80000"/>
              </a:lnSpc>
              <a:spcBef>
                <a:spcPct val="0"/>
              </a:spcBef>
              <a:spcAft>
                <a:spcPct val="0"/>
              </a:spcAft>
            </a:pPr>
            <a:r>
              <a:rPr lang="en-US" sz="1600" b="1" kern="1200" spc="-80" dirty="0">
                <a:ln w="3175">
                  <a:noFill/>
                </a:ln>
                <a:gradFill>
                  <a:gsLst>
                    <a:gs pos="50000">
                      <a:srgbClr val="FFFFFF"/>
                    </a:gs>
                    <a:gs pos="100000">
                      <a:srgbClr val="FFFFFF"/>
                    </a:gs>
                  </a:gsLst>
                  <a:lin ang="5400000" scaled="0"/>
                </a:gradFill>
                <a:latin typeface="Segoe UI"/>
                <a:ea typeface="+mn-ea"/>
                <a:cs typeface="Segoe UI" pitchFamily="34" charset="0"/>
              </a:rPr>
              <a:t>Sites</a:t>
            </a:r>
          </a:p>
        </p:txBody>
      </p:sp>
      <p:sp>
        <p:nvSpPr>
          <p:cNvPr id="69" name="Rectangle 68"/>
          <p:cNvSpPr/>
          <p:nvPr/>
        </p:nvSpPr>
        <p:spPr>
          <a:xfrm>
            <a:off x="1752600" y="4292914"/>
            <a:ext cx="1024930" cy="202886"/>
          </a:xfrm>
          <a:prstGeom prst="rect">
            <a:avLst/>
          </a:prstGeom>
        </p:spPr>
        <p:txBody>
          <a:bodyPr wrap="square" lIns="0" tIns="0" rIns="0" bIns="0">
            <a:spAutoFit/>
          </a:bodyPr>
          <a:lstStyle/>
          <a:p>
            <a:pPr algn="ctr" rtl="0" fontAlgn="base">
              <a:lnSpc>
                <a:spcPct val="80000"/>
              </a:lnSpc>
              <a:spcBef>
                <a:spcPct val="0"/>
              </a:spcBef>
              <a:spcAft>
                <a:spcPct val="0"/>
              </a:spcAft>
            </a:pPr>
            <a:r>
              <a:rPr lang="en-US" sz="1600" b="1" kern="1200" spc="-80" dirty="0">
                <a:ln w="3175">
                  <a:noFill/>
                </a:ln>
                <a:gradFill>
                  <a:gsLst>
                    <a:gs pos="50000">
                      <a:srgbClr val="FFFFFF"/>
                    </a:gs>
                    <a:gs pos="100000">
                      <a:srgbClr val="FFFFFF"/>
                    </a:gs>
                  </a:gsLst>
                  <a:lin ang="5400000" scaled="0"/>
                </a:gradFill>
                <a:latin typeface="Segoe UI"/>
                <a:ea typeface="+mn-ea"/>
                <a:cs typeface="Segoe UI" pitchFamily="34" charset="0"/>
              </a:rPr>
              <a:t>Content</a:t>
            </a:r>
          </a:p>
        </p:txBody>
      </p:sp>
      <p:grpSp>
        <p:nvGrpSpPr>
          <p:cNvPr id="3" name="Group 24"/>
          <p:cNvGrpSpPr/>
          <p:nvPr/>
        </p:nvGrpSpPr>
        <p:grpSpPr>
          <a:xfrm>
            <a:off x="-304800" y="1828800"/>
            <a:ext cx="4572000" cy="3962400"/>
            <a:chOff x="152400" y="1828800"/>
            <a:chExt cx="4572000" cy="3962400"/>
          </a:xfrm>
        </p:grpSpPr>
        <p:grpSp>
          <p:nvGrpSpPr>
            <p:cNvPr id="4" name="Group 7"/>
            <p:cNvGrpSpPr/>
            <p:nvPr/>
          </p:nvGrpSpPr>
          <p:grpSpPr>
            <a:xfrm>
              <a:off x="152400" y="1828800"/>
              <a:ext cx="4572000" cy="3962400"/>
              <a:chOff x="-4184" y="2085974"/>
              <a:chExt cx="4122018" cy="3605980"/>
            </a:xfrm>
          </p:grpSpPr>
          <p:grpSp>
            <p:nvGrpSpPr>
              <p:cNvPr id="5" name="Group 37"/>
              <p:cNvGrpSpPr/>
              <p:nvPr/>
            </p:nvGrpSpPr>
            <p:grpSpPr>
              <a:xfrm>
                <a:off x="-4184" y="2085974"/>
                <a:ext cx="4122018" cy="3605980"/>
                <a:chOff x="-4185" y="2145979"/>
                <a:chExt cx="4001959" cy="3500951"/>
              </a:xfrm>
            </p:grpSpPr>
            <p:sp>
              <p:nvSpPr>
                <p:cNvPr id="43" name="Oval 42"/>
                <p:cNvSpPr/>
                <p:nvPr/>
              </p:nvSpPr>
              <p:spPr>
                <a:xfrm>
                  <a:off x="339666" y="2235585"/>
                  <a:ext cx="3314251" cy="3314252"/>
                </a:xfrm>
                <a:prstGeom prst="ellipse">
                  <a:avLst/>
                </a:prstGeom>
                <a:gradFill flip="none" rotWithShape="1">
                  <a:gsLst>
                    <a:gs pos="0">
                      <a:srgbClr val="071B3B"/>
                    </a:gs>
                    <a:gs pos="60000">
                      <a:srgbClr val="0F3B83"/>
                    </a:gs>
                    <a:gs pos="100000">
                      <a:srgbClr val="2268E6"/>
                    </a:gs>
                  </a:gsLst>
                  <a:path path="circle">
                    <a:fillToRect l="50000" t="50000" r="50000" b="50000"/>
                  </a:path>
                  <a:tileRect/>
                </a:gradFill>
                <a:ln/>
                <a:scene3d>
                  <a:camera prst="orthographicFront">
                    <a:rot lat="0" lon="0" rev="0"/>
                  </a:camera>
                  <a:lightRig rig="threePt" dir="t">
                    <a:rot lat="0" lon="0" rev="1200000"/>
                  </a:lightRig>
                </a:scene3d>
                <a:sp3d>
                  <a:bevelT w="228600" h="25400"/>
                </a:sp3d>
              </p:spPr>
              <p:style>
                <a:lnRef idx="0">
                  <a:schemeClr val="accent6"/>
                </a:lnRef>
                <a:fillRef idx="3">
                  <a:schemeClr val="accent6"/>
                </a:fillRef>
                <a:effectRef idx="3">
                  <a:schemeClr val="accent6"/>
                </a:effectRef>
                <a:fontRef idx="minor">
                  <a:schemeClr val="lt1"/>
                </a:fontRef>
              </p:style>
              <p:txBody>
                <a:bodyPr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fontAlgn="base">
                    <a:spcBef>
                      <a:spcPct val="0"/>
                    </a:spcBef>
                    <a:spcAft>
                      <a:spcPct val="0"/>
                    </a:spcAft>
                  </a:pPr>
                  <a:endParaRPr lang="en-US" sz="2000" dirty="0">
                    <a:solidFill>
                      <a:srgbClr val="FFFFFF"/>
                    </a:solidFill>
                  </a:endParaRPr>
                </a:p>
              </p:txBody>
            </p:sp>
            <p:pic>
              <p:nvPicPr>
                <p:cNvPr id="44" name="Picture 43" descr="\\SERVER3\Restrict\FTP_Root\Clients\White_Whale\2-20070_TAP_Airlift\Art\6-star pie cuts.png"/>
                <p:cNvPicPr>
                  <a:picLocks noChangeAspect="1" noChangeArrowheads="1"/>
                </p:cNvPicPr>
                <p:nvPr/>
              </p:nvPicPr>
              <p:blipFill>
                <a:blip r:embed="rId3" cstate="print"/>
                <a:stretch>
                  <a:fillRect/>
                </a:stretch>
              </p:blipFill>
              <p:spPr bwMode="auto">
                <a:xfrm rot="5400000">
                  <a:off x="246319" y="1895475"/>
                  <a:ext cx="3500951" cy="4001959"/>
                </a:xfrm>
                <a:prstGeom prst="rect">
                  <a:avLst/>
                </a:prstGeom>
                <a:noFill/>
              </p:spPr>
            </p:pic>
          </p:grpSp>
          <p:grpSp>
            <p:nvGrpSpPr>
              <p:cNvPr id="6" name="Group 38"/>
              <p:cNvGrpSpPr/>
              <p:nvPr/>
            </p:nvGrpSpPr>
            <p:grpSpPr>
              <a:xfrm>
                <a:off x="1197089" y="3056816"/>
                <a:ext cx="1774433" cy="1838194"/>
                <a:chOff x="1197089" y="3056816"/>
                <a:chExt cx="1774433" cy="1838194"/>
              </a:xfrm>
            </p:grpSpPr>
            <p:sp>
              <p:nvSpPr>
                <p:cNvPr id="40" name="Oval 39"/>
                <p:cNvSpPr/>
                <p:nvPr/>
              </p:nvSpPr>
              <p:spPr bwMode="auto">
                <a:xfrm>
                  <a:off x="1197089" y="3056816"/>
                  <a:ext cx="1774433" cy="1838194"/>
                </a:xfrm>
                <a:prstGeom prst="ellipse">
                  <a:avLst/>
                </a:prstGeom>
                <a:solidFill>
                  <a:srgbClr val="FFFFFF"/>
                </a:solidFill>
                <a:ln>
                  <a:noFill/>
                  <a:headEnd type="none" w="med" len="med"/>
                  <a:tailEnd type="none" w="med" len="med"/>
                </a:ln>
                <a:effectLst>
                  <a:softEdge rad="317500"/>
                </a:effectLst>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ctr" defTabSz="914099" fontAlgn="base">
                    <a:spcBef>
                      <a:spcPct val="0"/>
                    </a:spcBef>
                    <a:spcAft>
                      <a:spcPct val="0"/>
                    </a:spcAft>
                  </a:pPr>
                  <a:endParaRPr lang="en-US" sz="2800" dirty="0">
                    <a:solidFill>
                      <a:srgbClr val="FFFFFF"/>
                    </a:solidFill>
                    <a:latin typeface="Segoe" pitchFamily="34" charset="0"/>
                  </a:endParaRPr>
                </a:p>
              </p:txBody>
            </p:sp>
            <p:pic>
              <p:nvPicPr>
                <p:cNvPr id="41" name="Content Placeholder 4" descr="ShrPt_h_rgb.png"/>
                <p:cNvPicPr>
                  <a:picLocks noChangeAspect="1"/>
                </p:cNvPicPr>
                <p:nvPr/>
              </p:nvPicPr>
              <p:blipFill>
                <a:blip r:embed="rId4" cstate="print"/>
                <a:srcRect r="83105" b="-8078"/>
                <a:stretch>
                  <a:fillRect/>
                </a:stretch>
              </p:blipFill>
              <p:spPr>
                <a:xfrm>
                  <a:off x="1882721" y="3482810"/>
                  <a:ext cx="453526" cy="539301"/>
                </a:xfrm>
                <a:prstGeom prst="rect">
                  <a:avLst/>
                </a:prstGeom>
              </p:spPr>
            </p:pic>
            <p:pic>
              <p:nvPicPr>
                <p:cNvPr id="42" name="Content Placeholder 4" descr="ShrPt_h_rgb.png"/>
                <p:cNvPicPr>
                  <a:picLocks noChangeAspect="1"/>
                </p:cNvPicPr>
                <p:nvPr/>
              </p:nvPicPr>
              <p:blipFill>
                <a:blip r:embed="rId4" cstate="print">
                  <a:duotone>
                    <a:prstClr val="black"/>
                    <a:srgbClr val="D9C3A5">
                      <a:tint val="50000"/>
                      <a:satMod val="180000"/>
                    </a:srgbClr>
                  </a:duotone>
                </a:blip>
                <a:srcRect l="16257" r="30219"/>
                <a:stretch>
                  <a:fillRect/>
                </a:stretch>
              </p:blipFill>
              <p:spPr>
                <a:xfrm>
                  <a:off x="1600928" y="3978738"/>
                  <a:ext cx="915809" cy="318071"/>
                </a:xfrm>
                <a:prstGeom prst="rect">
                  <a:avLst/>
                </a:prstGeom>
              </p:spPr>
            </p:pic>
          </p:grpSp>
        </p:grpSp>
        <p:pic>
          <p:nvPicPr>
            <p:cNvPr id="27" name="Picture 26" descr="C:\Users\victor.melniciuc\Desktop\==Work\SP 2010\stupid deck\5.png"/>
            <p:cNvPicPr>
              <a:picLocks noChangeAspect="1" noChangeArrowheads="1"/>
            </p:cNvPicPr>
            <p:nvPr/>
          </p:nvPicPr>
          <p:blipFill>
            <a:blip r:embed="rId5" cstate="print"/>
            <a:srcRect l="6832" t="7616" r="56078" b="48594"/>
            <a:stretch>
              <a:fillRect/>
            </a:stretch>
          </p:blipFill>
          <p:spPr bwMode="auto">
            <a:xfrm>
              <a:off x="457199" y="2133601"/>
              <a:ext cx="1676400" cy="1752600"/>
            </a:xfrm>
            <a:prstGeom prst="rect">
              <a:avLst/>
            </a:prstGeom>
            <a:noFill/>
          </p:spPr>
        </p:pic>
        <p:sp>
          <p:nvSpPr>
            <p:cNvPr id="28" name="Rectangle 27"/>
            <p:cNvSpPr/>
            <p:nvPr/>
          </p:nvSpPr>
          <p:spPr>
            <a:xfrm>
              <a:off x="2849839" y="3124201"/>
              <a:ext cx="1417360" cy="196977"/>
            </a:xfrm>
            <a:prstGeom prst="rect">
              <a:avLst/>
            </a:prstGeom>
            <a:effectLst>
              <a:outerShdw blurRad="50800" dist="38100" dir="5400000" algn="t" rotWithShape="0">
                <a:prstClr val="black">
                  <a:alpha val="40000"/>
                </a:prstClr>
              </a:outerShdw>
            </a:effectLst>
          </p:spPr>
          <p:txBody>
            <a:bodyPr wrap="square" lIns="0" tIns="0" rIns="0" bIns="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fontAlgn="base">
                <a:lnSpc>
                  <a:spcPct val="80000"/>
                </a:lnSpc>
                <a:spcBef>
                  <a:spcPct val="0"/>
                </a:spcBef>
                <a:spcAft>
                  <a:spcPct val="0"/>
                </a:spcAft>
              </a:pPr>
              <a:r>
                <a:rPr lang="en-US" sz="1600" b="1" spc="-80" dirty="0">
                  <a:ln w="3175">
                    <a:noFill/>
                  </a:ln>
                  <a:gradFill>
                    <a:gsLst>
                      <a:gs pos="50000">
                        <a:srgbClr val="FFFFFF"/>
                      </a:gs>
                      <a:gs pos="100000">
                        <a:srgbClr val="FFFFFF"/>
                      </a:gs>
                    </a:gsLst>
                    <a:lin ang="5400000" scaled="0"/>
                  </a:gradFill>
                  <a:cs typeface="Segoe UI" pitchFamily="34" charset="0"/>
                </a:rPr>
                <a:t>Communities</a:t>
              </a:r>
            </a:p>
          </p:txBody>
        </p:sp>
        <p:sp>
          <p:nvSpPr>
            <p:cNvPr id="29" name="Rectangle 28"/>
            <p:cNvSpPr/>
            <p:nvPr/>
          </p:nvSpPr>
          <p:spPr>
            <a:xfrm>
              <a:off x="1794191" y="5055694"/>
              <a:ext cx="1417360" cy="196977"/>
            </a:xfrm>
            <a:prstGeom prst="rect">
              <a:avLst/>
            </a:prstGeom>
            <a:effectLst>
              <a:outerShdw blurRad="50800" dist="38100" dir="5400000" algn="t" rotWithShape="0">
                <a:prstClr val="black">
                  <a:alpha val="40000"/>
                </a:prstClr>
              </a:outerShdw>
            </a:effectLst>
          </p:spPr>
          <p:txBody>
            <a:bodyPr wrap="square" lIns="0" tIns="0" rIns="0" bIns="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fontAlgn="base">
                <a:lnSpc>
                  <a:spcPct val="80000"/>
                </a:lnSpc>
                <a:spcBef>
                  <a:spcPct val="0"/>
                </a:spcBef>
                <a:spcAft>
                  <a:spcPct val="0"/>
                </a:spcAft>
              </a:pPr>
              <a:r>
                <a:rPr lang="en-US" sz="1600" b="1" spc="-80" dirty="0">
                  <a:ln w="3175">
                    <a:noFill/>
                  </a:ln>
                  <a:gradFill>
                    <a:gsLst>
                      <a:gs pos="50000">
                        <a:srgbClr val="FFFFFF"/>
                      </a:gs>
                      <a:gs pos="100000">
                        <a:srgbClr val="FFFFFF"/>
                      </a:gs>
                    </a:gsLst>
                    <a:lin ang="5400000" scaled="0"/>
                  </a:gradFill>
                  <a:cs typeface="Segoe UI" pitchFamily="34" charset="0"/>
                </a:rPr>
                <a:t>Search</a:t>
              </a:r>
            </a:p>
          </p:txBody>
        </p:sp>
        <p:sp>
          <p:nvSpPr>
            <p:cNvPr id="31" name="Rectangle 30"/>
            <p:cNvSpPr/>
            <p:nvPr/>
          </p:nvSpPr>
          <p:spPr>
            <a:xfrm>
              <a:off x="1794194" y="2514601"/>
              <a:ext cx="1417359" cy="196977"/>
            </a:xfrm>
            <a:prstGeom prst="rect">
              <a:avLst/>
            </a:prstGeom>
            <a:effectLst>
              <a:outerShdw blurRad="50800" dist="38100" dir="5400000" algn="t" rotWithShape="0">
                <a:prstClr val="black">
                  <a:alpha val="40000"/>
                </a:prstClr>
              </a:outerShdw>
            </a:effectLst>
          </p:spPr>
          <p:txBody>
            <a:bodyPr wrap="square" lIns="0" tIns="0" rIns="0" bIns="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fontAlgn="base">
                <a:lnSpc>
                  <a:spcPct val="80000"/>
                </a:lnSpc>
                <a:spcBef>
                  <a:spcPct val="0"/>
                </a:spcBef>
                <a:spcAft>
                  <a:spcPct val="0"/>
                </a:spcAft>
              </a:pPr>
              <a:r>
                <a:rPr lang="en-US" sz="1600" b="1" spc="-80" dirty="0">
                  <a:ln w="3175">
                    <a:noFill/>
                  </a:ln>
                  <a:gradFill>
                    <a:gsLst>
                      <a:gs pos="50000">
                        <a:srgbClr val="FFFFFF"/>
                      </a:gs>
                      <a:gs pos="100000">
                        <a:srgbClr val="FFFFFF"/>
                      </a:gs>
                    </a:gsLst>
                    <a:lin ang="5400000" scaled="0"/>
                  </a:gradFill>
                  <a:cs typeface="Segoe UI" pitchFamily="34" charset="0"/>
                </a:rPr>
                <a:t>Sites</a:t>
              </a:r>
            </a:p>
          </p:txBody>
        </p:sp>
        <p:sp>
          <p:nvSpPr>
            <p:cNvPr id="32" name="Rectangle 31"/>
            <p:cNvSpPr/>
            <p:nvPr/>
          </p:nvSpPr>
          <p:spPr>
            <a:xfrm>
              <a:off x="583193" y="3124201"/>
              <a:ext cx="1550406" cy="196977"/>
            </a:xfrm>
            <a:prstGeom prst="rect">
              <a:avLst/>
            </a:prstGeom>
            <a:effectLst>
              <a:outerShdw blurRad="50800" dist="38100" dir="5400000" algn="t" rotWithShape="0">
                <a:prstClr val="black">
                  <a:alpha val="40000"/>
                </a:prstClr>
              </a:outerShdw>
            </a:effectLst>
          </p:spPr>
          <p:txBody>
            <a:bodyPr wrap="square" lIns="0" tIns="0" rIns="0" bIns="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fontAlgn="base">
                <a:lnSpc>
                  <a:spcPct val="80000"/>
                </a:lnSpc>
                <a:spcBef>
                  <a:spcPct val="0"/>
                </a:spcBef>
                <a:spcAft>
                  <a:spcPct val="0"/>
                </a:spcAft>
              </a:pPr>
              <a:r>
                <a:rPr lang="en-US" sz="1600" b="1" spc="-80" dirty="0" smtClean="0">
                  <a:ln w="3175">
                    <a:noFill/>
                  </a:ln>
                  <a:gradFill>
                    <a:gsLst>
                      <a:gs pos="50000">
                        <a:srgbClr val="FFFFFF"/>
                      </a:gs>
                      <a:gs pos="100000">
                        <a:srgbClr val="FFFFFF"/>
                      </a:gs>
                    </a:gsLst>
                    <a:lin ang="5400000" scaled="0"/>
                  </a:gradFill>
                  <a:cs typeface="Segoe UI" pitchFamily="34" charset="0"/>
                </a:rPr>
                <a:t>Composites</a:t>
              </a:r>
              <a:endParaRPr lang="en-US" sz="1600" b="1" spc="-80" dirty="0">
                <a:ln w="3175">
                  <a:noFill/>
                </a:ln>
                <a:gradFill>
                  <a:gsLst>
                    <a:gs pos="50000">
                      <a:srgbClr val="FFFFFF"/>
                    </a:gs>
                    <a:gs pos="100000">
                      <a:srgbClr val="FFFFFF"/>
                    </a:gs>
                  </a:gsLst>
                  <a:lin ang="5400000" scaled="0"/>
                </a:gradFill>
                <a:cs typeface="Segoe UI" pitchFamily="34" charset="0"/>
              </a:endParaRPr>
            </a:p>
          </p:txBody>
        </p:sp>
        <p:sp>
          <p:nvSpPr>
            <p:cNvPr id="34" name="Rectangle 33"/>
            <p:cNvSpPr/>
            <p:nvPr/>
          </p:nvSpPr>
          <p:spPr>
            <a:xfrm>
              <a:off x="3124199" y="4292915"/>
              <a:ext cx="1024930" cy="196977"/>
            </a:xfrm>
            <a:prstGeom prst="rect">
              <a:avLst/>
            </a:prstGeom>
            <a:effectLst>
              <a:outerShdw blurRad="50800" dist="38100" dir="5400000" algn="t" rotWithShape="0">
                <a:prstClr val="black">
                  <a:alpha val="40000"/>
                </a:prstClr>
              </a:outerShdw>
            </a:effectLst>
          </p:spPr>
          <p:txBody>
            <a:bodyPr wrap="square" lIns="0" tIns="0" rIns="0" bIns="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fontAlgn="base">
                <a:lnSpc>
                  <a:spcPct val="80000"/>
                </a:lnSpc>
                <a:spcBef>
                  <a:spcPct val="0"/>
                </a:spcBef>
                <a:spcAft>
                  <a:spcPct val="0"/>
                </a:spcAft>
              </a:pPr>
              <a:r>
                <a:rPr lang="en-US" sz="1600" b="1" spc="-80" dirty="0">
                  <a:ln w="3175">
                    <a:noFill/>
                  </a:ln>
                  <a:gradFill>
                    <a:gsLst>
                      <a:gs pos="50000">
                        <a:srgbClr val="FFFFFF"/>
                      </a:gs>
                      <a:gs pos="100000">
                        <a:srgbClr val="FFFFFF"/>
                      </a:gs>
                    </a:gsLst>
                    <a:lin ang="5400000" scaled="0"/>
                  </a:gradFill>
                  <a:cs typeface="Segoe UI" pitchFamily="34" charset="0"/>
                </a:rPr>
                <a:t>Content</a:t>
              </a:r>
            </a:p>
          </p:txBody>
        </p:sp>
        <p:sp>
          <p:nvSpPr>
            <p:cNvPr id="35" name="Rectangle 34"/>
            <p:cNvSpPr/>
            <p:nvPr/>
          </p:nvSpPr>
          <p:spPr>
            <a:xfrm>
              <a:off x="762001" y="4292915"/>
              <a:ext cx="1001003" cy="196977"/>
            </a:xfrm>
            <a:prstGeom prst="rect">
              <a:avLst/>
            </a:prstGeom>
            <a:effectLst>
              <a:outerShdw blurRad="50800" dist="38100" dir="5400000" algn="t" rotWithShape="0">
                <a:prstClr val="black">
                  <a:alpha val="40000"/>
                </a:prstClr>
              </a:outerShdw>
            </a:effectLst>
          </p:spPr>
          <p:txBody>
            <a:bodyPr wrap="square" lIns="0" tIns="0" rIns="0" bIns="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fontAlgn="base">
                <a:lnSpc>
                  <a:spcPct val="80000"/>
                </a:lnSpc>
                <a:spcBef>
                  <a:spcPct val="0"/>
                </a:spcBef>
                <a:spcAft>
                  <a:spcPct val="0"/>
                </a:spcAft>
              </a:pPr>
              <a:r>
                <a:rPr lang="en-US" sz="1600" b="1" spc="-80" dirty="0">
                  <a:ln w="3175">
                    <a:noFill/>
                  </a:ln>
                  <a:gradFill>
                    <a:gsLst>
                      <a:gs pos="50000">
                        <a:srgbClr val="FFFFFF"/>
                      </a:gs>
                      <a:gs pos="100000">
                        <a:srgbClr val="FFFFFF"/>
                      </a:gs>
                    </a:gsLst>
                    <a:lin ang="5400000" scaled="0"/>
                  </a:gradFill>
                  <a:cs typeface="Segoe UI" pitchFamily="34" charset="0"/>
                </a:rPr>
                <a:t>Insights</a:t>
              </a:r>
            </a:p>
          </p:txBody>
        </p:sp>
      </p:grpSp>
    </p:spTree>
    <p:extLst>
      <p:ext uri="{BB962C8B-B14F-4D97-AF65-F5344CB8AC3E}">
        <p14:creationId xmlns="" xmlns:p14="http://schemas.microsoft.com/office/powerpoint/2010/main" val="730427434"/>
      </p:ext>
    </p:extLst>
  </p:cSld>
  <p:clrMapOvr>
    <a:masterClrMapping/>
  </p:clrMapOvr>
  <p:transition spd="slow" advTm="36801">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Agenda</a:t>
            </a:r>
            <a:endParaRPr lang="en-US" dirty="0"/>
          </a:p>
        </p:txBody>
      </p:sp>
      <p:sp>
        <p:nvSpPr>
          <p:cNvPr id="3" name="Content Placeholder 2"/>
          <p:cNvSpPr>
            <a:spLocks noGrp="1"/>
          </p:cNvSpPr>
          <p:nvPr>
            <p:ph idx="1"/>
          </p:nvPr>
        </p:nvSpPr>
        <p:spPr>
          <a:xfrm>
            <a:off x="381000" y="1412875"/>
            <a:ext cx="8763000" cy="4111895"/>
          </a:xfrm>
        </p:spPr>
        <p:txBody>
          <a:bodyPr/>
          <a:lstStyle/>
          <a:p>
            <a:r>
              <a:rPr lang="en-US" sz="2800" dirty="0" smtClean="0"/>
              <a:t>Challenges with Back-End Data</a:t>
            </a:r>
          </a:p>
          <a:p>
            <a:r>
              <a:rPr lang="en-US" sz="2800" dirty="0" smtClean="0"/>
              <a:t>Introducing Business Connectivity Services</a:t>
            </a:r>
            <a:endParaRPr lang="en-US" sz="2400" dirty="0" smtClean="0"/>
          </a:p>
          <a:p>
            <a:r>
              <a:rPr lang="en-US" sz="2800" dirty="0" smtClean="0"/>
              <a:t>Investment Areas</a:t>
            </a:r>
          </a:p>
          <a:p>
            <a:pPr lvl="1"/>
            <a:r>
              <a:rPr lang="en-US" dirty="0" smtClean="0"/>
              <a:t>Presentation</a:t>
            </a:r>
          </a:p>
          <a:p>
            <a:pPr lvl="2"/>
            <a:r>
              <a:rPr lang="en-US" dirty="0" smtClean="0"/>
              <a:t>Demo: External data in SharePoint and Office </a:t>
            </a:r>
          </a:p>
          <a:p>
            <a:pPr lvl="1"/>
            <a:r>
              <a:rPr lang="en-US" dirty="0" smtClean="0"/>
              <a:t>Connectivity</a:t>
            </a:r>
          </a:p>
          <a:p>
            <a:pPr lvl="1"/>
            <a:r>
              <a:rPr lang="en-US" dirty="0" smtClean="0"/>
              <a:t>Tooling</a:t>
            </a:r>
          </a:p>
          <a:p>
            <a:pPr lvl="2"/>
            <a:r>
              <a:rPr lang="en-US" dirty="0" smtClean="0"/>
              <a:t>Demo:  External Content Type Designer in VS 2010</a:t>
            </a:r>
          </a:p>
          <a:p>
            <a:r>
              <a:rPr lang="en-US" sz="2800" dirty="0" smtClean="0"/>
              <a:t>How do I get it?</a:t>
            </a:r>
          </a:p>
          <a:p>
            <a:r>
              <a:rPr lang="en-US" sz="2800" dirty="0" smtClean="0"/>
              <a:t>Q&amp;A</a:t>
            </a:r>
            <a:endParaRPr lang="en-US" dirty="0"/>
          </a:p>
        </p:txBody>
      </p:sp>
    </p:spTree>
    <p:extLst>
      <p:ext uri="{BB962C8B-B14F-4D97-AF65-F5344CB8AC3E}">
        <p14:creationId xmlns:p14="http://schemas.microsoft.com/office/powerpoint/2010/main" xmlns="" val="4287309248"/>
      </p:ext>
    </p:extLst>
  </p:cSld>
  <p:clrMapOvr>
    <a:masterClrMapping/>
  </p:clrMapOvr>
  <p:transition advTm="67064">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bwMode="auto">
          <a:xfrm>
            <a:off x="0" y="3800475"/>
            <a:ext cx="9144000" cy="3057525"/>
          </a:xfrm>
          <a:prstGeom prst="rect">
            <a:avLst/>
          </a:prstGeom>
          <a:gradFill>
            <a:gsLst>
              <a:gs pos="0">
                <a:schemeClr val="bg1"/>
              </a:gs>
              <a:gs pos="72000">
                <a:schemeClr val="bg1">
                  <a:alpha val="0"/>
                </a:schemeClr>
              </a:gs>
              <a:gs pos="100000">
                <a:schemeClr val="bg1">
                  <a:alpha val="0"/>
                </a:schemeClr>
              </a:gs>
            </a:gsLst>
          </a:gra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 name="Title 1"/>
          <p:cNvSpPr>
            <a:spLocks noGrp="1"/>
          </p:cNvSpPr>
          <p:nvPr>
            <p:ph type="title"/>
          </p:nvPr>
        </p:nvSpPr>
        <p:spPr>
          <a:xfrm>
            <a:off x="381000" y="228600"/>
            <a:ext cx="8382000" cy="664797"/>
          </a:xfrm>
        </p:spPr>
        <p:txBody>
          <a:bodyPr/>
          <a:lstStyle/>
          <a:p>
            <a:r>
              <a:rPr lang="en-US" dirty="0" smtClean="0"/>
              <a:t>Challenges With Back End Data</a:t>
            </a:r>
            <a:endParaRPr lang="en-US" dirty="0"/>
          </a:p>
        </p:txBody>
      </p:sp>
      <p:grpSp>
        <p:nvGrpSpPr>
          <p:cNvPr id="3" name="Group 13"/>
          <p:cNvGrpSpPr/>
          <p:nvPr/>
        </p:nvGrpSpPr>
        <p:grpSpPr>
          <a:xfrm>
            <a:off x="635001" y="2199077"/>
            <a:ext cx="3800474" cy="3074643"/>
            <a:chOff x="388413" y="2223985"/>
            <a:chExt cx="3800474" cy="3074643"/>
          </a:xfrm>
          <a:gradFill flip="none" rotWithShape="1">
            <a:gsLst>
              <a:gs pos="0">
                <a:schemeClr val="bg1">
                  <a:lumMod val="50000"/>
                  <a:lumOff val="50000"/>
                </a:schemeClr>
              </a:gs>
              <a:gs pos="75000">
                <a:srgbClr val="000000">
                  <a:alpha val="73000"/>
                </a:srgbClr>
              </a:gs>
              <a:gs pos="100000">
                <a:srgbClr val="000000">
                  <a:alpha val="40000"/>
                </a:srgbClr>
              </a:gs>
            </a:gsLst>
            <a:lin ang="16800000" scaled="0"/>
            <a:tileRect/>
          </a:gradFill>
          <a:effectLst>
            <a:reflection blurRad="6350" stA="50000" endA="275" endPos="40000" dist="101600" dir="5400000" sy="-100000" algn="bl" rotWithShape="0"/>
          </a:effectLst>
        </p:grpSpPr>
        <p:sp>
          <p:nvSpPr>
            <p:cNvPr id="5" name="Round Same Side Corner Rectangle 4"/>
            <p:cNvSpPr/>
            <p:nvPr/>
          </p:nvSpPr>
          <p:spPr>
            <a:xfrm rot="16200000">
              <a:off x="951858" y="2061600"/>
              <a:ext cx="2904325" cy="3569732"/>
            </a:xfrm>
            <a:prstGeom prst="round2SameRect">
              <a:avLst>
                <a:gd name="adj1" fmla="val 50000"/>
                <a:gd name="adj2" fmla="val 0"/>
              </a:avLst>
            </a:prstGeom>
            <a:grpFill/>
            <a:ln w="6350" cap="flat" cmpd="sng" algn="ctr">
              <a:gradFill>
                <a:gsLst>
                  <a:gs pos="0">
                    <a:srgbClr val="FFC000">
                      <a:alpha val="43000"/>
                    </a:srgbClr>
                  </a:gs>
                  <a:gs pos="39000">
                    <a:srgbClr val="FFC000">
                      <a:alpha val="20000"/>
                    </a:srgbClr>
                  </a:gs>
                  <a:gs pos="75000">
                    <a:srgbClr val="FFC000">
                      <a:alpha val="0"/>
                    </a:srgbClr>
                  </a:gs>
                </a:gsLst>
                <a:lin ang="0" scaled="0"/>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182880" tIns="91440" rIns="182880" bIns="91440" numCol="1" rtlCol="0" anchor="ctr" anchorCtr="0" compatLnSpc="1">
              <a:prstTxWarp prst="textNoShape">
                <a:avLst/>
              </a:prstTxWarp>
            </a:bodyPr>
            <a:lstStyle/>
            <a:p>
              <a:pPr indent="-227197" algn="ctr" fontAlgn="base">
                <a:lnSpc>
                  <a:spcPct val="85000"/>
                </a:lnSpc>
                <a:spcBef>
                  <a:spcPct val="0"/>
                </a:spcBef>
                <a:spcAft>
                  <a:spcPts val="1458"/>
                </a:spcAft>
                <a:buSzPct val="70000"/>
                <a:buBlip>
                  <a:blip r:embed="rId6"/>
                </a:buBlip>
                <a:defRPr/>
              </a:pPr>
              <a:endParaRPr lang="en-US" altLang="zh-CN" sz="2800" dirty="0" smtClean="0">
                <a:ln w="3175">
                  <a:noFill/>
                </a:ln>
                <a:gradFill>
                  <a:gsLst>
                    <a:gs pos="0">
                      <a:schemeClr val="tx1"/>
                    </a:gs>
                    <a:gs pos="100000">
                      <a:schemeClr val="tx1"/>
                    </a:gs>
                  </a:gsLst>
                  <a:lin ang="5400000" scaled="0"/>
                </a:gradFill>
                <a:cs typeface="Arial" charset="0"/>
              </a:endParaRPr>
            </a:p>
          </p:txBody>
        </p:sp>
        <p:sp>
          <p:nvSpPr>
            <p:cNvPr id="7" name="Rectangle 6"/>
            <p:cNvSpPr/>
            <p:nvPr/>
          </p:nvSpPr>
          <p:spPr>
            <a:xfrm>
              <a:off x="388413" y="2223985"/>
              <a:ext cx="3047886" cy="369332"/>
            </a:xfrm>
            <a:prstGeom prst="rect">
              <a:avLst/>
            </a:prstGeom>
            <a:grpFill/>
          </p:spPr>
          <p:txBody>
            <a:bodyPr wrap="square" anchor="ctr">
              <a:spAutoFit/>
            </a:bodyPr>
            <a:lstStyle/>
            <a:p>
              <a:pPr fontAlgn="base">
                <a:lnSpc>
                  <a:spcPct val="90000"/>
                </a:lnSpc>
                <a:spcBef>
                  <a:spcPct val="0"/>
                </a:spcBef>
                <a:spcAft>
                  <a:spcPts val="333"/>
                </a:spcAft>
                <a:defRPr/>
              </a:pPr>
              <a:r>
                <a:rPr lang="en-US" sz="2000" b="1" dirty="0" smtClean="0">
                  <a:ln w="12700">
                    <a:noFill/>
                    <a:prstDash val="solid"/>
                  </a:ln>
                  <a:solidFill>
                    <a:srgbClr val="99CC99"/>
                  </a:solidFill>
                  <a:effectLst>
                    <a:outerShdw blurRad="165100" algn="ctr" rotWithShape="0">
                      <a:prstClr val="black"/>
                    </a:outerShdw>
                  </a:effectLst>
                  <a:latin typeface="Segoe UI" pitchFamily="34" charset="0"/>
                  <a:cs typeface="Segoe UI" pitchFamily="34" charset="0"/>
                </a:rPr>
                <a:t>End User Challenges</a:t>
              </a:r>
            </a:p>
          </p:txBody>
        </p:sp>
        <p:pic>
          <p:nvPicPr>
            <p:cNvPr id="11" name="Picture 68" descr="Group_HiR-Man copy"/>
            <p:cNvPicPr>
              <a:picLocks noChangeAspect="1" noChangeArrowheads="1"/>
            </p:cNvPicPr>
            <p:nvPr>
              <p:custDataLst>
                <p:tags r:id="rId3"/>
              </p:custDataLst>
            </p:nvPr>
          </p:nvPicPr>
          <p:blipFill>
            <a:blip r:embed="rId7" cstate="print"/>
            <a:stretch>
              <a:fillRect/>
            </a:stretch>
          </p:blipFill>
          <p:spPr bwMode="auto">
            <a:xfrm>
              <a:off x="2285999" y="3171825"/>
              <a:ext cx="639237" cy="1874520"/>
            </a:xfrm>
            <a:prstGeom prst="rect">
              <a:avLst/>
            </a:prstGeom>
            <a:grpFill/>
            <a:ln>
              <a:noFill/>
            </a:ln>
            <a:effectLst>
              <a:outerShdw blurRad="127000" algn="ctr" rotWithShape="0">
                <a:schemeClr val="tx1">
                  <a:alpha val="67000"/>
                </a:schemeClr>
              </a:outerShdw>
            </a:effectLst>
          </p:spPr>
        </p:pic>
      </p:grpSp>
      <p:grpSp>
        <p:nvGrpSpPr>
          <p:cNvPr id="4" name="Group 14"/>
          <p:cNvGrpSpPr/>
          <p:nvPr/>
        </p:nvGrpSpPr>
        <p:grpSpPr>
          <a:xfrm>
            <a:off x="4708525" y="2199075"/>
            <a:ext cx="3387250" cy="3049245"/>
            <a:chOff x="4526043" y="2249385"/>
            <a:chExt cx="3569732" cy="3049245"/>
          </a:xfrm>
          <a:gradFill>
            <a:gsLst>
              <a:gs pos="0">
                <a:schemeClr val="bg1">
                  <a:lumMod val="50000"/>
                  <a:lumOff val="50000"/>
                </a:schemeClr>
              </a:gs>
              <a:gs pos="75000">
                <a:srgbClr val="000000">
                  <a:alpha val="73000"/>
                </a:srgbClr>
              </a:gs>
              <a:gs pos="100000">
                <a:srgbClr val="000000">
                  <a:alpha val="40000"/>
                </a:srgbClr>
              </a:gs>
            </a:gsLst>
            <a:lin ang="16200000" scaled="1"/>
          </a:gradFill>
          <a:effectLst>
            <a:reflection blurRad="6350" stA="50000" endA="275" endPos="40000" dist="101600" dir="5400000" sy="-100000" algn="bl" rotWithShape="0"/>
          </a:effectLst>
        </p:grpSpPr>
        <p:sp>
          <p:nvSpPr>
            <p:cNvPr id="6" name="Round Same Side Corner Rectangle 5"/>
            <p:cNvSpPr/>
            <p:nvPr/>
          </p:nvSpPr>
          <p:spPr>
            <a:xfrm rot="5400000" flipH="1">
              <a:off x="4858746" y="2061602"/>
              <a:ext cx="2904325" cy="3569732"/>
            </a:xfrm>
            <a:prstGeom prst="round2SameRect">
              <a:avLst>
                <a:gd name="adj1" fmla="val 50000"/>
                <a:gd name="adj2" fmla="val 0"/>
              </a:avLst>
            </a:prstGeom>
            <a:grpFill/>
            <a:ln w="6350" cap="flat" cmpd="sng" algn="ctr">
              <a:gradFill>
                <a:gsLst>
                  <a:gs pos="0">
                    <a:srgbClr val="FFC000">
                      <a:alpha val="43000"/>
                    </a:srgbClr>
                  </a:gs>
                  <a:gs pos="39000">
                    <a:srgbClr val="FFC000">
                      <a:alpha val="20000"/>
                    </a:srgbClr>
                  </a:gs>
                  <a:gs pos="75000">
                    <a:srgbClr val="FFC000">
                      <a:alpha val="0"/>
                    </a:srgbClr>
                  </a:gs>
                </a:gsLst>
                <a:lin ang="0" scaled="0"/>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182880" tIns="91440" rIns="182880" bIns="91440" numCol="1" rtlCol="0" anchor="ctr" anchorCtr="0" compatLnSpc="1">
              <a:prstTxWarp prst="textNoShape">
                <a:avLst/>
              </a:prstTxWarp>
            </a:bodyPr>
            <a:lstStyle/>
            <a:p>
              <a:pPr indent="-227197" algn="ctr" fontAlgn="base">
                <a:lnSpc>
                  <a:spcPct val="85000"/>
                </a:lnSpc>
                <a:spcBef>
                  <a:spcPct val="0"/>
                </a:spcBef>
                <a:spcAft>
                  <a:spcPts val="1458"/>
                </a:spcAft>
                <a:buSzPct val="70000"/>
                <a:buBlip>
                  <a:blip r:embed="rId6"/>
                </a:buBlip>
                <a:defRPr/>
              </a:pPr>
              <a:endParaRPr lang="en-US" altLang="zh-CN" sz="2800" dirty="0" smtClean="0">
                <a:ln w="3175">
                  <a:noFill/>
                </a:ln>
                <a:gradFill>
                  <a:gsLst>
                    <a:gs pos="0">
                      <a:schemeClr val="tx1"/>
                    </a:gs>
                    <a:gs pos="100000">
                      <a:schemeClr val="tx1"/>
                    </a:gs>
                  </a:gsLst>
                  <a:lin ang="5400000" scaled="0"/>
                </a:gradFill>
                <a:cs typeface="Arial" charset="0"/>
              </a:endParaRPr>
            </a:p>
          </p:txBody>
        </p:sp>
        <p:sp>
          <p:nvSpPr>
            <p:cNvPr id="8" name="Rectangle 7"/>
            <p:cNvSpPr/>
            <p:nvPr/>
          </p:nvSpPr>
          <p:spPr>
            <a:xfrm>
              <a:off x="4788839" y="2249385"/>
              <a:ext cx="2611875" cy="369332"/>
            </a:xfrm>
            <a:prstGeom prst="rect">
              <a:avLst/>
            </a:prstGeom>
            <a:grpFill/>
          </p:spPr>
          <p:txBody>
            <a:bodyPr wrap="square" anchor="ctr">
              <a:spAutoFit/>
            </a:bodyPr>
            <a:lstStyle/>
            <a:p>
              <a:pPr fontAlgn="base">
                <a:lnSpc>
                  <a:spcPct val="90000"/>
                </a:lnSpc>
                <a:spcBef>
                  <a:spcPct val="0"/>
                </a:spcBef>
                <a:spcAft>
                  <a:spcPts val="333"/>
                </a:spcAft>
                <a:defRPr/>
              </a:pPr>
              <a:r>
                <a:rPr lang="en-US" sz="2000" b="1" dirty="0" smtClean="0">
                  <a:ln w="12700">
                    <a:noFill/>
                    <a:prstDash val="solid"/>
                  </a:ln>
                  <a:solidFill>
                    <a:srgbClr val="99CC99"/>
                  </a:solidFill>
                  <a:effectLst>
                    <a:outerShdw blurRad="165100" algn="ctr" rotWithShape="0">
                      <a:prstClr val="black"/>
                    </a:outerShdw>
                  </a:effectLst>
                  <a:latin typeface="Segoe UI" pitchFamily="34" charset="0"/>
                  <a:cs typeface="Segoe UI" pitchFamily="34" charset="0"/>
                </a:rPr>
                <a:t>IT Challenges</a:t>
              </a:r>
            </a:p>
          </p:txBody>
        </p:sp>
        <p:pic>
          <p:nvPicPr>
            <p:cNvPr id="12" name="Picture 69" descr="Group_HiR-Woman copy"/>
            <p:cNvPicPr>
              <a:picLocks noChangeAspect="1" noChangeArrowheads="1"/>
            </p:cNvPicPr>
            <p:nvPr>
              <p:custDataLst>
                <p:tags r:id="rId2"/>
              </p:custDataLst>
            </p:nvPr>
          </p:nvPicPr>
          <p:blipFill>
            <a:blip r:embed="rId8" cstate="print"/>
            <a:stretch>
              <a:fillRect/>
            </a:stretch>
          </p:blipFill>
          <p:spPr bwMode="auto">
            <a:xfrm>
              <a:off x="5408679" y="3212882"/>
              <a:ext cx="492748" cy="1867255"/>
            </a:xfrm>
            <a:prstGeom prst="rect">
              <a:avLst/>
            </a:prstGeom>
            <a:grpFill/>
            <a:ln>
              <a:noFill/>
            </a:ln>
            <a:effectLst>
              <a:outerShdw blurRad="127000" algn="ctr" rotWithShape="0">
                <a:schemeClr val="tx1">
                  <a:alpha val="67000"/>
                </a:schemeClr>
              </a:outerShdw>
            </a:effectLst>
          </p:spPr>
        </p:pic>
        <p:pic>
          <p:nvPicPr>
            <p:cNvPr id="13" name="Picture 1" descr="C:\Program Files\Microsoft Resource DVD Artwork\DVD_ART\Artwork_Imagery\Photos_for_PPT\Soft-edge_photos\FY06 Brand - Vista IT Portraits\Windows Vista IT P FY06 Greg man standing arms crossed cutout people.png"/>
            <p:cNvPicPr>
              <a:picLocks noChangeAspect="1" noChangeArrowheads="1"/>
            </p:cNvPicPr>
            <p:nvPr/>
          </p:nvPicPr>
          <p:blipFill>
            <a:blip r:embed="rId9" cstate="print"/>
            <a:srcRect/>
            <a:stretch>
              <a:fillRect/>
            </a:stretch>
          </p:blipFill>
          <p:spPr bwMode="auto">
            <a:xfrm>
              <a:off x="5747351" y="3076929"/>
              <a:ext cx="604455" cy="2031783"/>
            </a:xfrm>
            <a:prstGeom prst="rect">
              <a:avLst/>
            </a:prstGeom>
            <a:grpFill/>
            <a:ln>
              <a:noFill/>
            </a:ln>
            <a:effectLst>
              <a:outerShdw blurRad="127000" algn="ctr" rotWithShape="0">
                <a:schemeClr val="tx1">
                  <a:alpha val="67000"/>
                </a:schemeClr>
              </a:outerShdw>
            </a:effectLst>
          </p:spPr>
        </p:pic>
      </p:grpSp>
      <p:sp>
        <p:nvSpPr>
          <p:cNvPr id="16" name="TextBox 15"/>
          <p:cNvSpPr txBox="1"/>
          <p:nvPr/>
        </p:nvSpPr>
        <p:spPr>
          <a:xfrm>
            <a:off x="4670425" y="2677252"/>
            <a:ext cx="4206875" cy="2459904"/>
          </a:xfrm>
          <a:prstGeom prst="rect">
            <a:avLst/>
          </a:prstGeom>
          <a:noFill/>
        </p:spPr>
        <p:txBody>
          <a:bodyPr wrap="square" rtlCol="0">
            <a:spAutoFit/>
          </a:bodyPr>
          <a:lstStyle/>
          <a:p>
            <a:pPr marL="396875" indent="-396875" fontAlgn="ctr">
              <a:lnSpc>
                <a:spcPct val="90000"/>
              </a:lnSpc>
              <a:spcBef>
                <a:spcPts val="600"/>
              </a:spcBef>
              <a:spcAft>
                <a:spcPts val="600"/>
              </a:spcAft>
              <a:buBlip>
                <a:blip r:embed="rId10"/>
              </a:buBlip>
            </a:pPr>
            <a:r>
              <a:rPr lang="en-US" dirty="0" smtClean="0"/>
              <a:t>Multiple user interfaces </a:t>
            </a:r>
          </a:p>
          <a:p>
            <a:pPr marL="396875" indent="-396875" fontAlgn="ctr">
              <a:lnSpc>
                <a:spcPct val="90000"/>
              </a:lnSpc>
              <a:spcBef>
                <a:spcPts val="600"/>
              </a:spcBef>
              <a:spcAft>
                <a:spcPts val="600"/>
              </a:spcAft>
              <a:buBlip>
                <a:blip r:embed="rId10"/>
              </a:buBlip>
            </a:pPr>
            <a:r>
              <a:rPr lang="en-US" dirty="0" smtClean="0"/>
              <a:t>External systems can be difficult to use</a:t>
            </a:r>
          </a:p>
          <a:p>
            <a:pPr marL="396875" indent="-396875" fontAlgn="ctr">
              <a:lnSpc>
                <a:spcPct val="90000"/>
              </a:lnSpc>
              <a:spcBef>
                <a:spcPts val="600"/>
              </a:spcBef>
              <a:spcAft>
                <a:spcPts val="600"/>
              </a:spcAft>
              <a:buBlip>
                <a:blip r:embed="rId10"/>
              </a:buBlip>
            </a:pPr>
            <a:r>
              <a:rPr lang="en-US" dirty="0" smtClean="0"/>
              <a:t>Can't work with the data when </a:t>
            </a:r>
            <a:br>
              <a:rPr lang="en-US" dirty="0" smtClean="0"/>
            </a:br>
            <a:r>
              <a:rPr lang="en-US" dirty="0" smtClean="0"/>
              <a:t>and where I want to</a:t>
            </a:r>
          </a:p>
          <a:p>
            <a:pPr marL="396875" indent="-396875" fontAlgn="ctr">
              <a:lnSpc>
                <a:spcPct val="90000"/>
              </a:lnSpc>
              <a:spcBef>
                <a:spcPts val="600"/>
              </a:spcBef>
              <a:spcAft>
                <a:spcPts val="600"/>
              </a:spcAft>
              <a:buBlip>
                <a:blip r:embed="rId10"/>
              </a:buBlip>
            </a:pPr>
            <a:r>
              <a:rPr lang="en-US" dirty="0" smtClean="0"/>
              <a:t>Can’t easily search for business data</a:t>
            </a:r>
          </a:p>
          <a:p>
            <a:pPr marL="396875" indent="-396875" fontAlgn="ctr">
              <a:lnSpc>
                <a:spcPct val="90000"/>
              </a:lnSpc>
              <a:spcBef>
                <a:spcPts val="600"/>
              </a:spcBef>
              <a:spcAft>
                <a:spcPts val="600"/>
              </a:spcAft>
              <a:buBlip>
                <a:blip r:embed="rId10"/>
              </a:buBlip>
            </a:pPr>
            <a:r>
              <a:rPr lang="en-US" dirty="0" smtClean="0"/>
              <a:t>Need to involve IT to service </a:t>
            </a:r>
            <a:br>
              <a:rPr lang="en-US" dirty="0" smtClean="0"/>
            </a:br>
            <a:r>
              <a:rPr lang="en-US" dirty="0" smtClean="0"/>
              <a:t>my requests for data access</a:t>
            </a:r>
          </a:p>
        </p:txBody>
      </p:sp>
      <p:sp>
        <p:nvSpPr>
          <p:cNvPr id="17" name="TextBox 16"/>
          <p:cNvSpPr txBox="1"/>
          <p:nvPr/>
        </p:nvSpPr>
        <p:spPr>
          <a:xfrm>
            <a:off x="330199" y="2672012"/>
            <a:ext cx="4203701" cy="2306016"/>
          </a:xfrm>
          <a:prstGeom prst="rect">
            <a:avLst/>
          </a:prstGeom>
          <a:noFill/>
        </p:spPr>
        <p:txBody>
          <a:bodyPr wrap="square" rtlCol="0">
            <a:spAutoFit/>
          </a:bodyPr>
          <a:lstStyle/>
          <a:p>
            <a:pPr marL="396875" indent="-396875" fontAlgn="ctr">
              <a:lnSpc>
                <a:spcPct val="90000"/>
              </a:lnSpc>
              <a:spcBef>
                <a:spcPts val="600"/>
              </a:spcBef>
              <a:spcAft>
                <a:spcPts val="600"/>
              </a:spcAft>
              <a:buBlip>
                <a:blip r:embed="rId10"/>
              </a:buBlip>
            </a:pPr>
            <a:r>
              <a:rPr lang="en-US" dirty="0" smtClean="0"/>
              <a:t>Islands of business data</a:t>
            </a:r>
          </a:p>
          <a:p>
            <a:pPr marL="396875" indent="-396875" fontAlgn="ctr">
              <a:lnSpc>
                <a:spcPct val="90000"/>
              </a:lnSpc>
              <a:spcBef>
                <a:spcPts val="600"/>
              </a:spcBef>
              <a:spcAft>
                <a:spcPts val="600"/>
              </a:spcAft>
              <a:buBlip>
                <a:blip r:embed="rId10"/>
              </a:buBlip>
            </a:pPr>
            <a:r>
              <a:rPr lang="en-US" dirty="0" smtClean="0"/>
              <a:t>Overhead for IT to service </a:t>
            </a:r>
            <a:br>
              <a:rPr lang="en-US" dirty="0" smtClean="0"/>
            </a:br>
            <a:r>
              <a:rPr lang="en-US" dirty="0" smtClean="0"/>
              <a:t>all user requests</a:t>
            </a:r>
          </a:p>
          <a:p>
            <a:pPr marL="396875" indent="-396875" fontAlgn="ctr">
              <a:lnSpc>
                <a:spcPct val="90000"/>
              </a:lnSpc>
              <a:spcBef>
                <a:spcPts val="600"/>
              </a:spcBef>
              <a:spcAft>
                <a:spcPts val="600"/>
              </a:spcAft>
              <a:buBlip>
                <a:blip r:embed="rId10"/>
              </a:buBlip>
            </a:pPr>
            <a:r>
              <a:rPr lang="en-US" dirty="0" smtClean="0"/>
              <a:t>Manage security, auditing, connectivity</a:t>
            </a:r>
          </a:p>
          <a:p>
            <a:pPr marL="396875" indent="-396875" fontAlgn="ctr">
              <a:lnSpc>
                <a:spcPct val="90000"/>
              </a:lnSpc>
              <a:spcBef>
                <a:spcPts val="600"/>
              </a:spcBef>
              <a:spcAft>
                <a:spcPts val="600"/>
              </a:spcAft>
              <a:buBlip>
                <a:blip r:embed="rId10"/>
              </a:buBlip>
            </a:pPr>
            <a:r>
              <a:rPr lang="en-US" dirty="0" smtClean="0"/>
              <a:t>One off projects for connecting </a:t>
            </a:r>
            <a:br>
              <a:rPr lang="en-US" dirty="0" smtClean="0"/>
            </a:br>
            <a:r>
              <a:rPr lang="en-US" dirty="0" smtClean="0"/>
              <a:t>to external systems</a:t>
            </a:r>
          </a:p>
        </p:txBody>
      </p:sp>
    </p:spTree>
    <p:custDataLst>
      <p:tags r:id="rId1"/>
    </p:custDataLst>
    <p:extLst>
      <p:ext uri="{BB962C8B-B14F-4D97-AF65-F5344CB8AC3E}">
        <p14:creationId xmlns="" xmlns:p14="http://schemas.microsoft.com/office/powerpoint/2010/main" val="1581874225"/>
      </p:ext>
    </p:extLst>
  </p:cSld>
  <p:clrMapOvr>
    <a:masterClrMapping/>
  </p:clrMapOvr>
  <p:transition advTm="106409"/>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500"/>
                                        <p:tgtEl>
                                          <p:spTgt spid="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xit" presetSubtype="4" fill="hold" grpId="1" nodeType="clickEffect">
                                  <p:stCondLst>
                                    <p:cond delay="0"/>
                                  </p:stCondLst>
                                  <p:childTnLst>
                                    <p:animEffect transition="out" filter="wipe(down)">
                                      <p:cBhvr>
                                        <p:cTn id="15" dur="500"/>
                                        <p:tgtEl>
                                          <p:spTgt spid="16"/>
                                        </p:tgtEl>
                                      </p:cBhvr>
                                    </p:animEffect>
                                    <p:set>
                                      <p:cBhvr>
                                        <p:cTn id="16" dur="1" fill="hold">
                                          <p:stCondLst>
                                            <p:cond delay="499"/>
                                          </p:stCondLst>
                                        </p:cTn>
                                        <p:tgtEl>
                                          <p:spTgt spid="16"/>
                                        </p:tgtEl>
                                        <p:attrNameLst>
                                          <p:attrName>style.visibility</p:attrName>
                                        </p:attrNameLst>
                                      </p:cBhvr>
                                      <p:to>
                                        <p:strVal val="hidden"/>
                                      </p:to>
                                    </p:set>
                                  </p:childTnLst>
                                </p:cTn>
                              </p:par>
                            </p:childTnLst>
                          </p:cTn>
                        </p:par>
                        <p:par>
                          <p:cTn id="17" fill="hold">
                            <p:stCondLst>
                              <p:cond delay="500"/>
                            </p:stCondLst>
                            <p:childTnLst>
                              <p:par>
                                <p:cTn id="18" presetID="22" presetClass="exit" presetSubtype="8" fill="hold" nodeType="afterEffect">
                                  <p:stCondLst>
                                    <p:cond delay="0"/>
                                  </p:stCondLst>
                                  <p:childTnLst>
                                    <p:animEffect transition="out" filter="wipe(left)">
                                      <p:cBhvr>
                                        <p:cTn id="19" dur="500"/>
                                        <p:tgtEl>
                                          <p:spTgt spid="3"/>
                                        </p:tgtEl>
                                      </p:cBhvr>
                                    </p:animEffect>
                                    <p:set>
                                      <p:cBhvr>
                                        <p:cTn id="20" dur="1" fill="hold">
                                          <p:stCondLst>
                                            <p:cond delay="499"/>
                                          </p:stCondLst>
                                        </p:cTn>
                                        <p:tgtEl>
                                          <p:spTgt spid="3"/>
                                        </p:tgtEl>
                                        <p:attrNameLst>
                                          <p:attrName>style.visibility</p:attrName>
                                        </p:attrNameLst>
                                      </p:cBhvr>
                                      <p:to>
                                        <p:strVal val="hidden"/>
                                      </p:to>
                                    </p:set>
                                  </p:childTnLst>
                                </p:cTn>
                              </p:par>
                            </p:childTnLst>
                          </p:cTn>
                        </p:par>
                        <p:par>
                          <p:cTn id="21" fill="hold">
                            <p:stCondLst>
                              <p:cond delay="1000"/>
                            </p:stCondLst>
                            <p:childTnLst>
                              <p:par>
                                <p:cTn id="22" presetID="22" presetClass="entr" presetSubtype="8"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left)">
                                      <p:cBhvr>
                                        <p:cTn id="24" dur="500"/>
                                        <p:tgtEl>
                                          <p:spTgt spid="4"/>
                                        </p:tgtEl>
                                      </p:cBhvr>
                                    </p:animEffect>
                                  </p:childTnLst>
                                </p:cTn>
                              </p:par>
                            </p:childTnLst>
                          </p:cTn>
                        </p:par>
                        <p:par>
                          <p:cTn id="25" fill="hold">
                            <p:stCondLst>
                              <p:cond delay="1500"/>
                            </p:stCondLst>
                            <p:childTnLst>
                              <p:par>
                                <p:cTn id="26" presetID="22" presetClass="entr" presetSubtype="1"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up)">
                                      <p:cBhvr>
                                        <p:cTn id="2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6" grpId="1"/>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a:xfrm>
            <a:off x="786196" y="2295525"/>
            <a:ext cx="7386254" cy="3030654"/>
          </a:xfrm>
          <a:prstGeom prst="roundRect">
            <a:avLst>
              <a:gd name="adj" fmla="val 50000"/>
            </a:avLst>
          </a:prstGeom>
          <a:gradFill flip="none" rotWithShape="1">
            <a:gsLst>
              <a:gs pos="0">
                <a:schemeClr val="bg2">
                  <a:alpha val="36000"/>
                </a:schemeClr>
              </a:gs>
              <a:gs pos="100000">
                <a:schemeClr val="tx1">
                  <a:alpha val="0"/>
                </a:schemeClr>
              </a:gs>
            </a:gsLst>
            <a:lin ang="16200000" scaled="1"/>
            <a:tileRect/>
          </a:gradFill>
          <a:ln w="12700" cap="flat" cmpd="sng" algn="ctr">
            <a:solidFill>
              <a:srgbClr val="FFFFFF"/>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a:defRPr/>
            </a:pPr>
            <a:endParaRPr lang="en-US">
              <a:solidFill>
                <a:schemeClr val="tx1"/>
              </a:solidFill>
              <a:effectLst>
                <a:outerShdw blurRad="38100" dist="38100" dir="2700000" algn="tl">
                  <a:srgbClr val="000000">
                    <a:alpha val="43137"/>
                  </a:srgbClr>
                </a:outerShdw>
              </a:effectLst>
              <a:latin typeface="Segoe" pitchFamily="34" charset="0"/>
              <a:cs typeface="Arial" charset="0"/>
            </a:endParaRPr>
          </a:p>
        </p:txBody>
      </p:sp>
      <p:sp>
        <p:nvSpPr>
          <p:cNvPr id="16" name="Rectangle 15"/>
          <p:cNvSpPr/>
          <p:nvPr/>
        </p:nvSpPr>
        <p:spPr bwMode="auto">
          <a:xfrm>
            <a:off x="0" y="3800475"/>
            <a:ext cx="9144000" cy="3057525"/>
          </a:xfrm>
          <a:prstGeom prst="rect">
            <a:avLst/>
          </a:prstGeom>
          <a:gradFill>
            <a:gsLst>
              <a:gs pos="0">
                <a:schemeClr val="bg1"/>
              </a:gs>
              <a:gs pos="72000">
                <a:schemeClr val="bg1">
                  <a:alpha val="0"/>
                </a:schemeClr>
              </a:gs>
              <a:gs pos="100000">
                <a:schemeClr val="bg1">
                  <a:alpha val="0"/>
                </a:schemeClr>
              </a:gs>
            </a:gsLst>
          </a:gra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 name="Title 1"/>
          <p:cNvSpPr>
            <a:spLocks noGrp="1"/>
          </p:cNvSpPr>
          <p:nvPr>
            <p:ph type="title"/>
          </p:nvPr>
        </p:nvSpPr>
        <p:spPr>
          <a:xfrm>
            <a:off x="381000" y="228600"/>
            <a:ext cx="8382000" cy="664797"/>
          </a:xfrm>
        </p:spPr>
        <p:txBody>
          <a:bodyPr/>
          <a:lstStyle/>
          <a:p>
            <a:r>
              <a:rPr lang="en-US" dirty="0" smtClean="0"/>
              <a:t>Challenges With Back End Data</a:t>
            </a:r>
            <a:endParaRPr lang="en-US" dirty="0"/>
          </a:p>
        </p:txBody>
      </p:sp>
      <p:sp>
        <p:nvSpPr>
          <p:cNvPr id="5" name="Round Same Side Corner Rectangle 4"/>
          <p:cNvSpPr/>
          <p:nvPr/>
        </p:nvSpPr>
        <p:spPr>
          <a:xfrm rot="16200000">
            <a:off x="1198446" y="2023147"/>
            <a:ext cx="2904325" cy="3569732"/>
          </a:xfrm>
          <a:prstGeom prst="round2SameRect">
            <a:avLst>
              <a:gd name="adj1" fmla="val 50000"/>
              <a:gd name="adj2" fmla="val 0"/>
            </a:avLst>
          </a:prstGeom>
          <a:gradFill flip="none" rotWithShape="1">
            <a:gsLst>
              <a:gs pos="0">
                <a:schemeClr val="bg1">
                  <a:lumMod val="50000"/>
                  <a:lumOff val="50000"/>
                </a:schemeClr>
              </a:gs>
              <a:gs pos="75000">
                <a:srgbClr val="000000">
                  <a:alpha val="73000"/>
                </a:srgbClr>
              </a:gs>
              <a:gs pos="100000">
                <a:srgbClr val="000000">
                  <a:alpha val="40000"/>
                </a:srgbClr>
              </a:gs>
            </a:gsLst>
            <a:lin ang="10800000" scaled="1"/>
            <a:tileRect/>
          </a:gradFill>
          <a:ln w="6350" cap="flat" cmpd="sng" algn="ctr">
            <a:gradFill>
              <a:gsLst>
                <a:gs pos="0">
                  <a:srgbClr val="FFC000">
                    <a:alpha val="43000"/>
                  </a:srgbClr>
                </a:gs>
                <a:gs pos="39000">
                  <a:srgbClr val="FFC000">
                    <a:alpha val="20000"/>
                  </a:srgbClr>
                </a:gs>
                <a:gs pos="75000">
                  <a:srgbClr val="FFC000">
                    <a:alpha val="0"/>
                  </a:srgbClr>
                </a:gs>
              </a:gsLst>
              <a:lin ang="0" scaled="0"/>
            </a:gradFill>
            <a:prstDash val="solid"/>
            <a:round/>
            <a:headEnd type="none" w="med" len="med"/>
            <a:tailEnd type="none" w="med" len="med"/>
          </a:ln>
          <a:effectLst>
            <a:outerShdw blurRad="63500" sx="102000" sy="102000" algn="ctr" rotWithShape="0">
              <a:prstClr val="black">
                <a:alpha val="40000"/>
              </a:prstClr>
            </a:outerShdw>
            <a:reflection blurRad="6350" stA="50000" endA="275" endPos="40000" dist="101600" dir="5400000" sy="-100000" algn="bl" rotWithShape="0"/>
          </a:effectLst>
        </p:spPr>
        <p:txBody>
          <a:bodyPr vert="horz" wrap="square" lIns="182880" tIns="91440" rIns="182880" bIns="91440" numCol="1" rtlCol="0" anchor="ctr" anchorCtr="0" compatLnSpc="1">
            <a:prstTxWarp prst="textNoShape">
              <a:avLst/>
            </a:prstTxWarp>
          </a:bodyPr>
          <a:lstStyle/>
          <a:p>
            <a:pPr indent="-227197" algn="ctr" fontAlgn="base">
              <a:lnSpc>
                <a:spcPct val="85000"/>
              </a:lnSpc>
              <a:spcBef>
                <a:spcPct val="0"/>
              </a:spcBef>
              <a:spcAft>
                <a:spcPts val="1458"/>
              </a:spcAft>
              <a:buSzPct val="70000"/>
              <a:buBlip>
                <a:blip r:embed="rId5"/>
              </a:buBlip>
              <a:defRPr/>
            </a:pPr>
            <a:endParaRPr lang="en-US" altLang="zh-CN" sz="2800" dirty="0" smtClean="0">
              <a:ln w="3175">
                <a:noFill/>
              </a:ln>
              <a:gradFill>
                <a:gsLst>
                  <a:gs pos="0">
                    <a:schemeClr val="tx1"/>
                  </a:gs>
                  <a:gs pos="100000">
                    <a:schemeClr val="tx1"/>
                  </a:gs>
                </a:gsLst>
                <a:lin ang="5400000" scaled="0"/>
              </a:gradFill>
              <a:cs typeface="Arial" charset="0"/>
            </a:endParaRPr>
          </a:p>
        </p:txBody>
      </p:sp>
      <p:sp>
        <p:nvSpPr>
          <p:cNvPr id="6" name="Round Same Side Corner Rectangle 5"/>
          <p:cNvSpPr/>
          <p:nvPr/>
        </p:nvSpPr>
        <p:spPr>
          <a:xfrm rot="5400000" flipH="1">
            <a:off x="4949987" y="2114388"/>
            <a:ext cx="2904325" cy="3387250"/>
          </a:xfrm>
          <a:prstGeom prst="round2SameRect">
            <a:avLst>
              <a:gd name="adj1" fmla="val 50000"/>
              <a:gd name="adj2" fmla="val 0"/>
            </a:avLst>
          </a:prstGeom>
          <a:gradFill flip="none" rotWithShape="1">
            <a:gsLst>
              <a:gs pos="0">
                <a:schemeClr val="bg1">
                  <a:lumMod val="50000"/>
                  <a:lumOff val="50000"/>
                </a:schemeClr>
              </a:gs>
              <a:gs pos="75000">
                <a:srgbClr val="000000">
                  <a:alpha val="73000"/>
                </a:srgbClr>
              </a:gs>
              <a:gs pos="100000">
                <a:srgbClr val="000000">
                  <a:alpha val="40000"/>
                </a:srgbClr>
              </a:gs>
            </a:gsLst>
            <a:lin ang="10800000" scaled="1"/>
            <a:tileRect/>
          </a:gradFill>
          <a:ln w="6350" cap="flat" cmpd="sng" algn="ctr">
            <a:gradFill>
              <a:gsLst>
                <a:gs pos="0">
                  <a:srgbClr val="FFC000">
                    <a:alpha val="43000"/>
                  </a:srgbClr>
                </a:gs>
                <a:gs pos="39000">
                  <a:srgbClr val="FFC000">
                    <a:alpha val="20000"/>
                  </a:srgbClr>
                </a:gs>
                <a:gs pos="75000">
                  <a:srgbClr val="FFC000">
                    <a:alpha val="0"/>
                  </a:srgbClr>
                </a:gs>
              </a:gsLst>
              <a:lin ang="0" scaled="0"/>
            </a:gradFill>
            <a:prstDash val="solid"/>
            <a:round/>
            <a:headEnd type="none" w="med" len="med"/>
            <a:tailEnd type="none" w="med" len="med"/>
          </a:ln>
          <a:effectLst>
            <a:outerShdw blurRad="63500" sx="102000" sy="102000" algn="ctr" rotWithShape="0">
              <a:prstClr val="black">
                <a:alpha val="40000"/>
              </a:prstClr>
            </a:outerShdw>
            <a:reflection blurRad="6350" stA="50000" endA="275" endPos="40000" dist="101600" dir="5400000" sy="-100000" algn="bl" rotWithShape="0"/>
          </a:effectLst>
        </p:spPr>
        <p:txBody>
          <a:bodyPr vert="horz" wrap="square" lIns="182880" tIns="91440" rIns="182880" bIns="91440" numCol="1" rtlCol="0" anchor="ctr" anchorCtr="0" compatLnSpc="1">
            <a:prstTxWarp prst="textNoShape">
              <a:avLst/>
            </a:prstTxWarp>
          </a:bodyPr>
          <a:lstStyle/>
          <a:p>
            <a:pPr indent="-227197" algn="ctr" fontAlgn="base">
              <a:lnSpc>
                <a:spcPct val="85000"/>
              </a:lnSpc>
              <a:spcBef>
                <a:spcPct val="0"/>
              </a:spcBef>
              <a:spcAft>
                <a:spcPts val="1458"/>
              </a:spcAft>
              <a:buSzPct val="70000"/>
              <a:buBlip>
                <a:blip r:embed="rId5"/>
              </a:buBlip>
              <a:defRPr/>
            </a:pPr>
            <a:endParaRPr lang="en-US" altLang="zh-CN" sz="2800" dirty="0" smtClean="0">
              <a:ln w="3175">
                <a:noFill/>
              </a:ln>
              <a:gradFill>
                <a:gsLst>
                  <a:gs pos="0">
                    <a:schemeClr val="tx1"/>
                  </a:gs>
                  <a:gs pos="100000">
                    <a:schemeClr val="tx1"/>
                  </a:gs>
                </a:gsLst>
                <a:lin ang="5400000" scaled="0"/>
              </a:gradFill>
              <a:cs typeface="Arial" charset="0"/>
            </a:endParaRPr>
          </a:p>
        </p:txBody>
      </p:sp>
      <p:pic>
        <p:nvPicPr>
          <p:cNvPr id="20" name="Picture 2" descr="\\showsrus\public\satya\Convergence NA 2007\Screenshots\Finals\1. OBA - CRM.png"/>
          <p:cNvPicPr>
            <a:picLocks noChangeAspect="1" noChangeArrowheads="1"/>
          </p:cNvPicPr>
          <p:nvPr/>
        </p:nvPicPr>
        <p:blipFill>
          <a:blip r:embed="rId6" cstate="print">
            <a:lum bright="-18000"/>
          </a:blip>
          <a:stretch>
            <a:fillRect/>
          </a:stretch>
        </p:blipFill>
        <p:spPr bwMode="auto">
          <a:xfrm>
            <a:off x="1755002" y="3148162"/>
            <a:ext cx="2250949" cy="1689753"/>
          </a:xfrm>
          <a:prstGeom prst="rect">
            <a:avLst/>
          </a:prstGeom>
          <a:noFill/>
          <a:ln w="9525">
            <a:noFill/>
            <a:miter lim="800000"/>
            <a:headEnd/>
            <a:tailEnd/>
          </a:ln>
          <a:effectLst>
            <a:outerShdw blurRad="76200" dir="18900000" sy="23000" kx="-1200000" algn="bl" rotWithShape="0">
              <a:prstClr val="black">
                <a:alpha val="20000"/>
              </a:prstClr>
            </a:outerShdw>
            <a:reflection blurRad="6350" stA="52000" endA="300" endPos="35000" dir="5400000" sy="-100000" algn="bl" rotWithShape="0"/>
          </a:effectLst>
          <a:scene3d>
            <a:camera prst="perspectiveRight"/>
            <a:lightRig rig="threePt" dir="t"/>
          </a:scene3d>
        </p:spPr>
      </p:pic>
      <p:pic>
        <p:nvPicPr>
          <p:cNvPr id="21" name="Picture 68" descr="Group_HiR-Man copy"/>
          <p:cNvPicPr>
            <a:picLocks noChangeAspect="1" noChangeArrowheads="1"/>
          </p:cNvPicPr>
          <p:nvPr>
            <p:custDataLst>
              <p:tags r:id="rId1"/>
            </p:custDataLst>
          </p:nvPr>
        </p:nvPicPr>
        <p:blipFill>
          <a:blip r:embed="rId7" cstate="print"/>
          <a:stretch>
            <a:fillRect/>
          </a:stretch>
        </p:blipFill>
        <p:spPr bwMode="auto">
          <a:xfrm>
            <a:off x="3705850" y="3517540"/>
            <a:ext cx="522818" cy="1533129"/>
          </a:xfrm>
          <a:prstGeom prst="rect">
            <a:avLst/>
          </a:prstGeom>
          <a:noFill/>
          <a:ln>
            <a:noFill/>
          </a:ln>
          <a:effectLst>
            <a:outerShdw blurRad="127000" algn="ctr" rotWithShape="0">
              <a:schemeClr val="tx1">
                <a:alpha val="67000"/>
              </a:schemeClr>
            </a:outerShdw>
          </a:effectLst>
        </p:spPr>
      </p:pic>
      <p:sp>
        <p:nvSpPr>
          <p:cNvPr id="22" name="Rectangle 21"/>
          <p:cNvSpPr/>
          <p:nvPr/>
        </p:nvSpPr>
        <p:spPr>
          <a:xfrm>
            <a:off x="4708525" y="2362200"/>
            <a:ext cx="2589152" cy="535531"/>
          </a:xfrm>
          <a:prstGeom prst="rect">
            <a:avLst/>
          </a:prstGeom>
          <a:effectLst/>
        </p:spPr>
        <p:txBody>
          <a:bodyPr wrap="square" anchor="ctr">
            <a:spAutoFit/>
          </a:bodyPr>
          <a:lstStyle/>
          <a:p>
            <a:pPr algn="ctr">
              <a:lnSpc>
                <a:spcPct val="90000"/>
              </a:lnSpc>
              <a:spcAft>
                <a:spcPts val="333"/>
              </a:spcAft>
              <a:defRPr/>
            </a:pPr>
            <a:r>
              <a:rPr lang="en-US" sz="1600" dirty="0" smtClean="0">
                <a:ln w="12700">
                  <a:noFill/>
                  <a:prstDash val="solid"/>
                </a:ln>
                <a:gradFill>
                  <a:gsLst>
                    <a:gs pos="0">
                      <a:schemeClr val="tx1"/>
                    </a:gs>
                    <a:gs pos="100000">
                      <a:schemeClr val="tx1"/>
                    </a:gs>
                  </a:gsLst>
                  <a:lin ang="5400000" scaled="0"/>
                </a:gradFill>
                <a:cs typeface="Segoe UI" pitchFamily="34" charset="0"/>
              </a:rPr>
              <a:t>Provide External Data in a Centrally Managed Way</a:t>
            </a:r>
          </a:p>
        </p:txBody>
      </p:sp>
      <p:pic>
        <p:nvPicPr>
          <p:cNvPr id="23" name="Picture 22" descr="3. Dynamics Client for Office - AX EP.gif"/>
          <p:cNvPicPr>
            <a:picLocks noChangeAspect="1"/>
          </p:cNvPicPr>
          <p:nvPr/>
        </p:nvPicPr>
        <p:blipFill>
          <a:blip r:embed="rId8" cstate="print">
            <a:lum bright="-18000"/>
          </a:blip>
          <a:stretch>
            <a:fillRect/>
          </a:stretch>
        </p:blipFill>
        <p:spPr>
          <a:xfrm>
            <a:off x="5144406" y="3177919"/>
            <a:ext cx="2233825" cy="1701498"/>
          </a:xfrm>
          <a:prstGeom prst="rect">
            <a:avLst/>
          </a:prstGeom>
          <a:noFill/>
          <a:ln w="9525">
            <a:noFill/>
            <a:miter lim="800000"/>
            <a:headEnd/>
            <a:tailEnd/>
          </a:ln>
          <a:effectLst>
            <a:outerShdw blurRad="76200" dir="13500000" sy="23000" kx="1200000" algn="br" rotWithShape="0">
              <a:prstClr val="black">
                <a:alpha val="20000"/>
              </a:prstClr>
            </a:outerShdw>
            <a:reflection blurRad="6350" stA="52000" endA="300" endPos="35000" dir="5400000" sy="-100000" algn="bl" rotWithShape="0"/>
          </a:effectLst>
          <a:scene3d>
            <a:camera prst="perspectiveLeft">
              <a:rot lat="0" lon="1200000" rev="0"/>
            </a:camera>
            <a:lightRig rig="threePt" dir="t"/>
          </a:scene3d>
        </p:spPr>
      </p:pic>
      <p:pic>
        <p:nvPicPr>
          <p:cNvPr id="24" name="Picture 69" descr="Group_HiR-Woman copy"/>
          <p:cNvPicPr>
            <a:picLocks noChangeAspect="1" noChangeArrowheads="1"/>
          </p:cNvPicPr>
          <p:nvPr>
            <p:custDataLst>
              <p:tags r:id="rId2"/>
            </p:custDataLst>
          </p:nvPr>
        </p:nvPicPr>
        <p:blipFill>
          <a:blip r:embed="rId9" cstate="print"/>
          <a:stretch>
            <a:fillRect/>
          </a:stretch>
        </p:blipFill>
        <p:spPr bwMode="auto">
          <a:xfrm>
            <a:off x="4943940" y="3580368"/>
            <a:ext cx="402711" cy="1526064"/>
          </a:xfrm>
          <a:prstGeom prst="rect">
            <a:avLst/>
          </a:prstGeom>
          <a:noFill/>
          <a:ln>
            <a:noFill/>
          </a:ln>
          <a:effectLst>
            <a:outerShdw blurRad="127000" algn="ctr" rotWithShape="0">
              <a:schemeClr val="tx1">
                <a:alpha val="67000"/>
              </a:schemeClr>
            </a:outerShdw>
          </a:effectLst>
        </p:spPr>
      </p:pic>
      <p:pic>
        <p:nvPicPr>
          <p:cNvPr id="25" name="Picture 1" descr="C:\Program Files\Microsoft Resource DVD Artwork\DVD_ART\Artwork_Imagery\Photos_for_PPT\Soft-edge_photos\FY06 Brand - Vista IT Portraits\Windows Vista IT P FY06 Greg man standing arms crossed cutout people.png"/>
          <p:cNvPicPr>
            <a:picLocks noChangeAspect="1" noChangeArrowheads="1"/>
          </p:cNvPicPr>
          <p:nvPr/>
        </p:nvPicPr>
        <p:blipFill>
          <a:blip r:embed="rId10" cstate="print"/>
          <a:srcRect/>
          <a:stretch>
            <a:fillRect/>
          </a:stretch>
        </p:blipFill>
        <p:spPr bwMode="auto">
          <a:xfrm>
            <a:off x="7066346" y="3510204"/>
            <a:ext cx="432470" cy="1453682"/>
          </a:xfrm>
          <a:prstGeom prst="rect">
            <a:avLst/>
          </a:prstGeom>
          <a:noFill/>
          <a:ln>
            <a:noFill/>
          </a:ln>
          <a:effectLst>
            <a:outerShdw blurRad="127000" algn="ctr" rotWithShape="0">
              <a:schemeClr val="tx1">
                <a:alpha val="67000"/>
              </a:schemeClr>
            </a:outerShdw>
          </a:effectLst>
        </p:spPr>
      </p:pic>
      <p:sp>
        <p:nvSpPr>
          <p:cNvPr id="26" name="Rectangle 25"/>
          <p:cNvSpPr/>
          <p:nvPr/>
        </p:nvSpPr>
        <p:spPr>
          <a:xfrm>
            <a:off x="1846323" y="2379600"/>
            <a:ext cx="2589152" cy="535531"/>
          </a:xfrm>
          <a:prstGeom prst="rect">
            <a:avLst/>
          </a:prstGeom>
          <a:effectLst/>
        </p:spPr>
        <p:txBody>
          <a:bodyPr wrap="square" anchor="ctr">
            <a:spAutoFit/>
          </a:bodyPr>
          <a:lstStyle/>
          <a:p>
            <a:pPr marR="0" indent="0" algn="ctr" fontAlgn="base">
              <a:lnSpc>
                <a:spcPct val="90000"/>
              </a:lnSpc>
              <a:spcBef>
                <a:spcPct val="0"/>
              </a:spcBef>
              <a:spcAft>
                <a:spcPts val="333"/>
              </a:spcAft>
              <a:buClrTx/>
              <a:buSzTx/>
              <a:buFontTx/>
              <a:buNone/>
              <a:tabLst/>
              <a:defRPr/>
            </a:pPr>
            <a:r>
              <a:rPr lang="en-US" sz="1600" dirty="0" smtClean="0">
                <a:ln w="12700">
                  <a:noFill/>
                  <a:prstDash val="solid"/>
                </a:ln>
                <a:gradFill>
                  <a:gsLst>
                    <a:gs pos="0">
                      <a:schemeClr val="tx1"/>
                    </a:gs>
                    <a:gs pos="100000">
                      <a:schemeClr val="tx1"/>
                    </a:gs>
                  </a:gsLst>
                  <a:lin ang="5400000" scaled="0"/>
                </a:gradFill>
                <a:cs typeface="Segoe UI" pitchFamily="34" charset="0"/>
              </a:rPr>
              <a:t>Bring external data into </a:t>
            </a:r>
            <a:r>
              <a:rPr lang="en-US" sz="1600" dirty="0" err="1" smtClean="0">
                <a:ln w="12700">
                  <a:noFill/>
                  <a:prstDash val="solid"/>
                </a:ln>
                <a:gradFill>
                  <a:gsLst>
                    <a:gs pos="0">
                      <a:schemeClr val="tx1"/>
                    </a:gs>
                    <a:gs pos="100000">
                      <a:schemeClr val="tx1"/>
                    </a:gs>
                  </a:gsLst>
                  <a:lin ang="5400000" scaled="0"/>
                </a:gradFill>
                <a:cs typeface="Segoe UI" pitchFamily="34" charset="0"/>
              </a:rPr>
              <a:t>SharePoint</a:t>
            </a:r>
            <a:r>
              <a:rPr lang="en-US" sz="1600" dirty="0" smtClean="0">
                <a:ln w="12700">
                  <a:noFill/>
                  <a:prstDash val="solid"/>
                </a:ln>
                <a:gradFill>
                  <a:gsLst>
                    <a:gs pos="0">
                      <a:schemeClr val="tx1"/>
                    </a:gs>
                    <a:gs pos="100000">
                      <a:schemeClr val="tx1"/>
                    </a:gs>
                  </a:gsLst>
                  <a:lin ang="5400000" scaled="0"/>
                </a:gradFill>
                <a:cs typeface="Segoe UI" pitchFamily="34" charset="0"/>
              </a:rPr>
              <a:t> and Office</a:t>
            </a:r>
          </a:p>
        </p:txBody>
      </p:sp>
      <p:sp>
        <p:nvSpPr>
          <p:cNvPr id="27" name="Title 1"/>
          <p:cNvSpPr txBox="1">
            <a:spLocks/>
          </p:cNvSpPr>
          <p:nvPr/>
        </p:nvSpPr>
        <p:spPr>
          <a:xfrm>
            <a:off x="2081150" y="5493115"/>
            <a:ext cx="4953000" cy="443198"/>
          </a:xfrm>
          <a:prstGeom prst="rect">
            <a:avLst/>
          </a:prstGeom>
        </p:spPr>
        <p:txBody>
          <a:bodyPr vert="horz" wrap="square" lIns="0" tIns="0" rIns="0" bIns="0" rtlCol="0" anchor="t">
            <a:spAutoFit/>
          </a:bodyPr>
          <a:lstStyle/>
          <a:p>
            <a:pPr marL="0" marR="0" lvl="0" indent="0" algn="ctr" defTabSz="914363" rtl="0" eaLnBrk="1" fontAlgn="auto" latinLnBrk="0" hangingPunct="1">
              <a:lnSpc>
                <a:spcPct val="90000"/>
              </a:lnSpc>
              <a:spcBef>
                <a:spcPct val="0"/>
              </a:spcBef>
              <a:spcAft>
                <a:spcPts val="0"/>
              </a:spcAft>
              <a:buClrTx/>
              <a:buSzTx/>
              <a:buFontTx/>
              <a:buNone/>
              <a:tabLst/>
              <a:defRPr/>
            </a:pPr>
            <a:r>
              <a:rPr kumimoji="0" lang="en-US" sz="3200" b="0" i="0" u="none" strike="noStrike" kern="1200" cap="none" spc="-150" normalizeH="0" baseline="0" noProof="0" dirty="0" smtClean="0">
                <a:ln w="3175">
                  <a:noFill/>
                </a:ln>
                <a:gradFill>
                  <a:gsLst>
                    <a:gs pos="0">
                      <a:schemeClr val="tx1"/>
                    </a:gs>
                    <a:gs pos="100000">
                      <a:schemeClr val="tx1"/>
                    </a:gs>
                  </a:gsLst>
                  <a:lin ang="5400000" scaled="0"/>
                </a:gradFill>
                <a:uLnTx/>
                <a:uFillTx/>
                <a:ea typeface="+mn-ea"/>
                <a:cs typeface="Arial" charset="0"/>
              </a:rPr>
              <a:t>Business Connectivity Services</a:t>
            </a:r>
            <a:endParaRPr kumimoji="0" lang="en-US" sz="4800" b="0" i="0" u="none" strike="noStrike" kern="1200" cap="none" spc="-150" normalizeH="0" baseline="0" noProof="0" dirty="0">
              <a:ln w="3175">
                <a:noFill/>
              </a:ln>
              <a:gradFill>
                <a:gsLst>
                  <a:gs pos="0">
                    <a:schemeClr val="tx1"/>
                  </a:gs>
                  <a:gs pos="100000">
                    <a:schemeClr val="tx1"/>
                  </a:gs>
                </a:gsLst>
                <a:lin ang="5400000" scaled="0"/>
              </a:gradFill>
              <a:uLnTx/>
              <a:uFillTx/>
              <a:ea typeface="+mn-ea"/>
              <a:cs typeface="Arial" charset="0"/>
            </a:endParaRPr>
          </a:p>
        </p:txBody>
      </p:sp>
    </p:spTree>
    <p:extLst>
      <p:ext uri="{BB962C8B-B14F-4D97-AF65-F5344CB8AC3E}">
        <p14:creationId xmlns="" xmlns:p14="http://schemas.microsoft.com/office/powerpoint/2010/main" val="1581874225"/>
      </p:ext>
    </p:extLst>
  </p:cSld>
  <p:clrMapOvr>
    <a:masterClrMapping/>
  </p:clrMapOvr>
  <p:transition advTm="37862"/>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2000"/>
                                        <p:tgtEl>
                                          <p:spTgt spid="27"/>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dissolve">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bwMode="auto">
          <a:xfrm>
            <a:off x="4708524" y="3106857"/>
            <a:ext cx="4435475" cy="1030844"/>
          </a:xfrm>
          <a:prstGeom prst="rect">
            <a:avLst/>
          </a:prstGeom>
          <a:gradFill rotWithShape="0">
            <a:gsLst>
              <a:gs pos="0">
                <a:schemeClr val="bg1">
                  <a:lumMod val="75000"/>
                  <a:lumOff val="25000"/>
                  <a:alpha val="60000"/>
                </a:schemeClr>
              </a:gs>
              <a:gs pos="50000">
                <a:schemeClr val="bg1">
                  <a:lumMod val="75000"/>
                  <a:lumOff val="25000"/>
                  <a:alpha val="50000"/>
                </a:schemeClr>
              </a:gs>
              <a:gs pos="100000">
                <a:schemeClr val="accent2">
                  <a:gamma/>
                  <a:tint val="54118"/>
                  <a:invGamma/>
                  <a:alpha val="0"/>
                </a:schemeClr>
              </a:gs>
            </a:gsLst>
            <a:lin ang="10800000" scaled="0"/>
          </a:gradFill>
          <a:ln w="28575" cap="flat" cmpd="sng" algn="ctr">
            <a:noFill/>
            <a:prstDash val="solid"/>
            <a:round/>
            <a:headEnd type="none" w="med" len="med"/>
            <a:tailEnd type="none" w="med" len="med"/>
          </a:ln>
          <a:effectLst/>
        </p:spPr>
        <p:txBody>
          <a:bodyPr lIns="109728" tIns="54864" rIns="109728" bIns="54864" anchor="ctr"/>
          <a:lstStyle/>
          <a:p>
            <a:pPr defTabSz="1096963">
              <a:defRPr/>
            </a:pPr>
            <a:endParaRPr lang="en-US" sz="3200" b="0" dirty="0">
              <a:gradFill>
                <a:gsLst>
                  <a:gs pos="75000">
                    <a:schemeClr val="tx1"/>
                  </a:gs>
                  <a:gs pos="100000">
                    <a:schemeClr val="tx1"/>
                  </a:gs>
                </a:gsLst>
                <a:lin ang="10800000" scaled="1"/>
              </a:gradFill>
              <a:latin typeface="+mj-lt"/>
            </a:endParaRPr>
          </a:p>
        </p:txBody>
      </p:sp>
      <p:sp>
        <p:nvSpPr>
          <p:cNvPr id="2" name="Title 1"/>
          <p:cNvSpPr>
            <a:spLocks noGrp="1"/>
          </p:cNvSpPr>
          <p:nvPr>
            <p:ph type="title"/>
          </p:nvPr>
        </p:nvSpPr>
        <p:spPr/>
        <p:txBody>
          <a:bodyPr/>
          <a:lstStyle/>
          <a:p>
            <a:r>
              <a:rPr lang="en-US" dirty="0" smtClean="0"/>
              <a:t>Investment Areas</a:t>
            </a:r>
            <a:endParaRPr lang="en-US" dirty="0"/>
          </a:p>
        </p:txBody>
      </p:sp>
      <p:sp>
        <p:nvSpPr>
          <p:cNvPr id="4" name="Rectangle 3"/>
          <p:cNvSpPr/>
          <p:nvPr/>
        </p:nvSpPr>
        <p:spPr bwMode="auto">
          <a:xfrm>
            <a:off x="3646842" y="1889819"/>
            <a:ext cx="5497158" cy="1030844"/>
          </a:xfrm>
          <a:prstGeom prst="rect">
            <a:avLst/>
          </a:prstGeom>
          <a:gradFill rotWithShape="0">
            <a:gsLst>
              <a:gs pos="0">
                <a:schemeClr val="bg1">
                  <a:lumMod val="75000"/>
                  <a:lumOff val="25000"/>
                  <a:alpha val="60000"/>
                </a:schemeClr>
              </a:gs>
              <a:gs pos="50000">
                <a:schemeClr val="bg1">
                  <a:lumMod val="75000"/>
                  <a:lumOff val="25000"/>
                  <a:alpha val="50000"/>
                </a:schemeClr>
              </a:gs>
              <a:gs pos="100000">
                <a:schemeClr val="accent2">
                  <a:gamma/>
                  <a:tint val="54118"/>
                  <a:invGamma/>
                  <a:alpha val="0"/>
                </a:schemeClr>
              </a:gs>
            </a:gsLst>
            <a:lin ang="10800000" scaled="0"/>
          </a:gradFill>
          <a:ln w="28575" cap="flat" cmpd="sng" algn="ctr">
            <a:noFill/>
            <a:prstDash val="solid"/>
            <a:round/>
            <a:headEnd type="none" w="med" len="med"/>
            <a:tailEnd type="none" w="med" len="med"/>
          </a:ln>
          <a:effectLst/>
        </p:spPr>
        <p:txBody>
          <a:bodyPr lIns="109728" tIns="54864" rIns="109728" bIns="54864" anchor="ctr"/>
          <a:lstStyle/>
          <a:p>
            <a:pPr defTabSz="1096963">
              <a:defRPr/>
            </a:pPr>
            <a:endParaRPr lang="en-US" sz="3200" b="0" dirty="0">
              <a:gradFill>
                <a:gsLst>
                  <a:gs pos="75000">
                    <a:schemeClr val="tx1"/>
                  </a:gs>
                  <a:gs pos="100000">
                    <a:schemeClr val="tx1"/>
                  </a:gs>
                </a:gsLst>
                <a:lin ang="10800000" scaled="1"/>
              </a:gradFill>
              <a:latin typeface="+mj-lt"/>
            </a:endParaRPr>
          </a:p>
        </p:txBody>
      </p:sp>
      <p:sp>
        <p:nvSpPr>
          <p:cNvPr id="5" name="Rectangle 4"/>
          <p:cNvSpPr/>
          <p:nvPr/>
        </p:nvSpPr>
        <p:spPr bwMode="auto">
          <a:xfrm>
            <a:off x="3646842" y="4314380"/>
            <a:ext cx="5497158" cy="1207008"/>
          </a:xfrm>
          <a:prstGeom prst="rect">
            <a:avLst/>
          </a:prstGeom>
          <a:gradFill rotWithShape="0">
            <a:gsLst>
              <a:gs pos="0">
                <a:schemeClr val="bg1">
                  <a:lumMod val="75000"/>
                  <a:lumOff val="25000"/>
                  <a:alpha val="60000"/>
                </a:schemeClr>
              </a:gs>
              <a:gs pos="50000">
                <a:schemeClr val="bg1">
                  <a:lumMod val="75000"/>
                  <a:lumOff val="25000"/>
                  <a:alpha val="50000"/>
                </a:schemeClr>
              </a:gs>
              <a:gs pos="100000">
                <a:schemeClr val="accent2">
                  <a:gamma/>
                  <a:tint val="54118"/>
                  <a:invGamma/>
                  <a:alpha val="0"/>
                </a:schemeClr>
              </a:gs>
            </a:gsLst>
            <a:lin ang="10800000" scaled="0"/>
          </a:gradFill>
          <a:ln w="28575" cap="flat" cmpd="sng" algn="ctr">
            <a:noFill/>
            <a:prstDash val="solid"/>
            <a:round/>
            <a:headEnd type="none" w="med" len="med"/>
            <a:tailEnd type="none" w="med" len="med"/>
          </a:ln>
          <a:effectLst/>
        </p:spPr>
        <p:txBody>
          <a:bodyPr lIns="109728" tIns="54864" rIns="109728" bIns="54864" anchor="ctr"/>
          <a:lstStyle/>
          <a:p>
            <a:pPr defTabSz="1096963">
              <a:defRPr/>
            </a:pPr>
            <a:endParaRPr lang="en-US" sz="3200" b="0" dirty="0">
              <a:gradFill>
                <a:gsLst>
                  <a:gs pos="75000">
                    <a:schemeClr val="tx1"/>
                  </a:gs>
                  <a:gs pos="100000">
                    <a:schemeClr val="tx1"/>
                  </a:gs>
                </a:gsLst>
                <a:lin ang="10800000" scaled="1"/>
              </a:gradFill>
              <a:latin typeface="+mj-lt"/>
            </a:endParaRPr>
          </a:p>
        </p:txBody>
      </p:sp>
      <p:pic>
        <p:nvPicPr>
          <p:cNvPr id="6" name="Picture 5" descr="yellow_grad.png"/>
          <p:cNvPicPr>
            <a:picLocks/>
          </p:cNvPicPr>
          <p:nvPr/>
        </p:nvPicPr>
        <p:blipFill>
          <a:blip r:embed="rId4"/>
          <a:stretch>
            <a:fillRect/>
          </a:stretch>
        </p:blipFill>
        <p:spPr>
          <a:xfrm rot="10800000" flipH="1">
            <a:off x="8984643" y="1891438"/>
            <a:ext cx="159357" cy="1027606"/>
          </a:xfrm>
          <a:prstGeom prst="rect">
            <a:avLst/>
          </a:prstGeom>
        </p:spPr>
      </p:pic>
      <p:pic>
        <p:nvPicPr>
          <p:cNvPr id="7" name="Picture 6" descr="yellow_grad.png"/>
          <p:cNvPicPr>
            <a:picLocks/>
          </p:cNvPicPr>
          <p:nvPr/>
        </p:nvPicPr>
        <p:blipFill>
          <a:blip r:embed="rId4"/>
          <a:stretch>
            <a:fillRect/>
          </a:stretch>
        </p:blipFill>
        <p:spPr>
          <a:xfrm rot="10800000" flipH="1">
            <a:off x="8984643" y="4314380"/>
            <a:ext cx="159357" cy="1207008"/>
          </a:xfrm>
          <a:prstGeom prst="rect">
            <a:avLst/>
          </a:prstGeom>
        </p:spPr>
      </p:pic>
      <p:sp>
        <p:nvSpPr>
          <p:cNvPr id="8" name="TextBox 133127"/>
          <p:cNvSpPr txBox="1">
            <a:spLocks noChangeArrowheads="1"/>
          </p:cNvSpPr>
          <p:nvPr/>
        </p:nvSpPr>
        <p:spPr bwMode="auto">
          <a:xfrm>
            <a:off x="4435475" y="1943576"/>
            <a:ext cx="4556125" cy="923330"/>
          </a:xfrm>
          <a:prstGeom prst="rect">
            <a:avLst/>
          </a:prstGeom>
          <a:noFill/>
          <a:ln w="9525" algn="ctr">
            <a:noFill/>
            <a:miter lim="800000"/>
            <a:headEnd/>
            <a:tailEnd/>
          </a:ln>
        </p:spPr>
        <p:txBody>
          <a:bodyPr wrap="square">
            <a:spAutoFit/>
          </a:bodyPr>
          <a:lstStyle/>
          <a:p>
            <a:pPr lvl="0" defTabSz="914400" fontAlgn="base">
              <a:lnSpc>
                <a:spcPct val="90000"/>
              </a:lnSpc>
              <a:spcBef>
                <a:spcPct val="0"/>
              </a:spcBef>
              <a:spcAft>
                <a:spcPct val="0"/>
              </a:spcAft>
              <a:defRPr/>
            </a:pPr>
            <a:r>
              <a:rPr lang="en-US" sz="2000" dirty="0" smtClean="0">
                <a:gradFill>
                  <a:gsLst>
                    <a:gs pos="75000">
                      <a:schemeClr val="tx1"/>
                    </a:gs>
                    <a:gs pos="100000">
                      <a:schemeClr val="tx1"/>
                    </a:gs>
                  </a:gsLst>
                  <a:lin ang="10800000" scaled="1"/>
                </a:gradFill>
              </a:rPr>
              <a:t>Extend Office and SharePoint‘s UX </a:t>
            </a:r>
            <a:r>
              <a:rPr lang="en-US" sz="2000" dirty="0" smtClean="0">
                <a:gradFill>
                  <a:gsLst>
                    <a:gs pos="75000">
                      <a:schemeClr val="tx1"/>
                    </a:gs>
                    <a:gs pos="100000">
                      <a:schemeClr val="tx1"/>
                    </a:gs>
                  </a:gsLst>
                  <a:lin ang="10800000" scaled="1"/>
                </a:gradFill>
              </a:rPr>
              <a:t/>
            </a:r>
            <a:br>
              <a:rPr lang="en-US" sz="2000" dirty="0" smtClean="0">
                <a:gradFill>
                  <a:gsLst>
                    <a:gs pos="75000">
                      <a:schemeClr val="tx1"/>
                    </a:gs>
                    <a:gs pos="100000">
                      <a:schemeClr val="tx1"/>
                    </a:gs>
                  </a:gsLst>
                  <a:lin ang="10800000" scaled="1"/>
                </a:gradFill>
              </a:rPr>
            </a:br>
            <a:r>
              <a:rPr lang="en-US" sz="2000" dirty="0" smtClean="0">
                <a:gradFill>
                  <a:gsLst>
                    <a:gs pos="75000">
                      <a:schemeClr val="tx1"/>
                    </a:gs>
                    <a:gs pos="100000">
                      <a:schemeClr val="tx1"/>
                    </a:gs>
                  </a:gsLst>
                  <a:lin ang="10800000" scaled="1"/>
                </a:gradFill>
              </a:rPr>
              <a:t>and </a:t>
            </a:r>
            <a:r>
              <a:rPr lang="en-US" sz="2000" dirty="0" smtClean="0">
                <a:gradFill>
                  <a:gsLst>
                    <a:gs pos="75000">
                      <a:schemeClr val="tx1"/>
                    </a:gs>
                    <a:gs pos="100000">
                      <a:schemeClr val="tx1"/>
                    </a:gs>
                  </a:gsLst>
                  <a:lin ang="10800000" scaled="1"/>
                </a:gradFill>
              </a:rPr>
              <a:t>capabilities to external data </a:t>
            </a:r>
            <a:r>
              <a:rPr lang="en-US" sz="2000" dirty="0" smtClean="0">
                <a:gradFill>
                  <a:gsLst>
                    <a:gs pos="75000">
                      <a:schemeClr val="tx1"/>
                    </a:gs>
                    <a:gs pos="100000">
                      <a:schemeClr val="tx1"/>
                    </a:gs>
                  </a:gsLst>
                  <a:lin ang="10800000" scaled="1"/>
                </a:gradFill>
              </a:rPr>
              <a:t/>
            </a:r>
            <a:br>
              <a:rPr lang="en-US" sz="2000" dirty="0" smtClean="0">
                <a:gradFill>
                  <a:gsLst>
                    <a:gs pos="75000">
                      <a:schemeClr val="tx1"/>
                    </a:gs>
                    <a:gs pos="100000">
                      <a:schemeClr val="tx1"/>
                    </a:gs>
                  </a:gsLst>
                  <a:lin ang="10800000" scaled="1"/>
                </a:gradFill>
              </a:rPr>
            </a:br>
            <a:r>
              <a:rPr lang="en-US" sz="2000" dirty="0" smtClean="0">
                <a:gradFill>
                  <a:gsLst>
                    <a:gs pos="75000">
                      <a:schemeClr val="tx1"/>
                    </a:gs>
                    <a:gs pos="100000">
                      <a:schemeClr val="tx1"/>
                    </a:gs>
                  </a:gsLst>
                  <a:lin ang="10800000" scaled="1"/>
                </a:gradFill>
              </a:rPr>
              <a:t>and </a:t>
            </a:r>
            <a:r>
              <a:rPr lang="en-US" sz="2000" dirty="0" smtClean="0">
                <a:gradFill>
                  <a:gsLst>
                    <a:gs pos="75000">
                      <a:schemeClr val="tx1"/>
                    </a:gs>
                    <a:gs pos="100000">
                      <a:schemeClr val="tx1"/>
                    </a:gs>
                  </a:gsLst>
                  <a:lin ang="10800000" scaled="1"/>
                </a:gradFill>
              </a:rPr>
              <a:t>processes</a:t>
            </a:r>
          </a:p>
        </p:txBody>
      </p:sp>
      <p:sp>
        <p:nvSpPr>
          <p:cNvPr id="9" name="Rectangle 8"/>
          <p:cNvSpPr/>
          <p:nvPr/>
        </p:nvSpPr>
        <p:spPr>
          <a:xfrm>
            <a:off x="4435475" y="4317720"/>
            <a:ext cx="4368335" cy="1200329"/>
          </a:xfrm>
          <a:prstGeom prst="rect">
            <a:avLst/>
          </a:prstGeom>
        </p:spPr>
        <p:txBody>
          <a:bodyPr wrap="square">
            <a:spAutoFit/>
          </a:bodyPr>
          <a:lstStyle/>
          <a:p>
            <a:pPr lvl="0" defTabSz="914400" fontAlgn="base">
              <a:lnSpc>
                <a:spcPct val="90000"/>
              </a:lnSpc>
              <a:spcBef>
                <a:spcPct val="0"/>
              </a:spcBef>
              <a:spcAft>
                <a:spcPct val="0"/>
              </a:spcAft>
              <a:defRPr/>
            </a:pPr>
            <a:r>
              <a:rPr lang="en-US" sz="2000" dirty="0" smtClean="0">
                <a:gradFill>
                  <a:gsLst>
                    <a:gs pos="75000">
                      <a:schemeClr val="tx1"/>
                    </a:gs>
                    <a:gs pos="100000">
                      <a:schemeClr val="tx1"/>
                    </a:gs>
                  </a:gsLst>
                  <a:lin ang="10800000" scaled="1"/>
                </a:gradFill>
              </a:rPr>
              <a:t>Integrated tooling experience scales from simple solutions to advanced </a:t>
            </a:r>
            <a:r>
              <a:rPr lang="en-US" sz="2000" dirty="0" smtClean="0">
                <a:gradFill>
                  <a:gsLst>
                    <a:gs pos="75000">
                      <a:schemeClr val="tx1"/>
                    </a:gs>
                    <a:gs pos="100000">
                      <a:schemeClr val="tx1"/>
                    </a:gs>
                  </a:gsLst>
                  <a:lin ang="10800000" scaled="1"/>
                </a:gradFill>
              </a:rPr>
              <a:t/>
            </a:r>
            <a:br>
              <a:rPr lang="en-US" sz="2000" dirty="0" smtClean="0">
                <a:gradFill>
                  <a:gsLst>
                    <a:gs pos="75000">
                      <a:schemeClr val="tx1"/>
                    </a:gs>
                    <a:gs pos="100000">
                      <a:schemeClr val="tx1"/>
                    </a:gs>
                  </a:gsLst>
                  <a:lin ang="10800000" scaled="1"/>
                </a:gradFill>
              </a:rPr>
            </a:br>
            <a:r>
              <a:rPr lang="en-US" sz="2000" dirty="0" smtClean="0">
                <a:gradFill>
                  <a:gsLst>
                    <a:gs pos="75000">
                      <a:schemeClr val="tx1"/>
                    </a:gs>
                    <a:gs pos="100000">
                      <a:schemeClr val="tx1"/>
                    </a:gs>
                  </a:gsLst>
                  <a:lin ang="10800000" scaled="1"/>
                </a:gradFill>
              </a:rPr>
              <a:t>pro-dev </a:t>
            </a:r>
            <a:r>
              <a:rPr lang="en-US" sz="2000" dirty="0" smtClean="0">
                <a:gradFill>
                  <a:gsLst>
                    <a:gs pos="75000">
                      <a:schemeClr val="tx1"/>
                    </a:gs>
                    <a:gs pos="100000">
                      <a:schemeClr val="tx1"/>
                    </a:gs>
                  </a:gsLst>
                  <a:lin ang="10800000" scaled="1"/>
                </a:gradFill>
              </a:rPr>
              <a:t>apps with rich client packaging </a:t>
            </a:r>
            <a:r>
              <a:rPr lang="en-US" sz="2000" dirty="0" smtClean="0">
                <a:gradFill>
                  <a:gsLst>
                    <a:gs pos="75000">
                      <a:schemeClr val="tx1"/>
                    </a:gs>
                    <a:gs pos="100000">
                      <a:schemeClr val="tx1"/>
                    </a:gs>
                  </a:gsLst>
                  <a:lin ang="10800000" scaled="1"/>
                </a:gradFill>
              </a:rPr>
              <a:t>and </a:t>
            </a:r>
            <a:r>
              <a:rPr lang="en-US" sz="2000" dirty="0" smtClean="0">
                <a:gradFill>
                  <a:gsLst>
                    <a:gs pos="75000">
                      <a:schemeClr val="tx1"/>
                    </a:gs>
                    <a:gs pos="100000">
                      <a:schemeClr val="tx1"/>
                    </a:gs>
                  </a:gsLst>
                  <a:lin ang="10800000" scaled="1"/>
                </a:gradFill>
              </a:rPr>
              <a:t>deployment</a:t>
            </a:r>
          </a:p>
        </p:txBody>
      </p:sp>
      <p:pic>
        <p:nvPicPr>
          <p:cNvPr id="10" name="Picture 9" descr="yellow_grad.png"/>
          <p:cNvPicPr>
            <a:picLocks/>
          </p:cNvPicPr>
          <p:nvPr/>
        </p:nvPicPr>
        <p:blipFill>
          <a:blip r:embed="rId4"/>
          <a:stretch>
            <a:fillRect/>
          </a:stretch>
        </p:blipFill>
        <p:spPr>
          <a:xfrm rot="10800000" flipH="1">
            <a:off x="8984643" y="3108476"/>
            <a:ext cx="159357" cy="1027606"/>
          </a:xfrm>
          <a:prstGeom prst="rect">
            <a:avLst/>
          </a:prstGeom>
        </p:spPr>
      </p:pic>
      <p:sp>
        <p:nvSpPr>
          <p:cNvPr id="11" name="TextBox 133127"/>
          <p:cNvSpPr txBox="1">
            <a:spLocks noChangeArrowheads="1"/>
          </p:cNvSpPr>
          <p:nvPr/>
        </p:nvSpPr>
        <p:spPr bwMode="auto">
          <a:xfrm>
            <a:off x="4435475" y="3160614"/>
            <a:ext cx="4566021" cy="923330"/>
          </a:xfrm>
          <a:prstGeom prst="rect">
            <a:avLst/>
          </a:prstGeom>
          <a:noFill/>
          <a:ln w="9525" algn="ctr">
            <a:noFill/>
            <a:miter lim="800000"/>
            <a:headEnd/>
            <a:tailEnd/>
          </a:ln>
        </p:spPr>
        <p:txBody>
          <a:bodyPr wrap="square">
            <a:spAutoFit/>
          </a:bodyPr>
          <a:lstStyle/>
          <a:p>
            <a:pPr lvl="0" defTabSz="914400" fontAlgn="base">
              <a:lnSpc>
                <a:spcPct val="90000"/>
              </a:lnSpc>
              <a:spcBef>
                <a:spcPct val="0"/>
              </a:spcBef>
              <a:spcAft>
                <a:spcPct val="0"/>
              </a:spcAft>
              <a:defRPr/>
            </a:pPr>
            <a:r>
              <a:rPr lang="en-US" sz="2000" dirty="0" smtClean="0">
                <a:gradFill>
                  <a:gsLst>
                    <a:gs pos="75000">
                      <a:schemeClr val="tx1"/>
                    </a:gs>
                    <a:gs pos="100000">
                      <a:schemeClr val="tx1"/>
                    </a:gs>
                  </a:gsLst>
                  <a:lin ang="10800000" scaled="1"/>
                </a:gradFill>
              </a:rPr>
              <a:t>Read-write capable connectivity from client and server to databases, WCF/</a:t>
            </a:r>
            <a:r>
              <a:rPr lang="en-US" sz="2000" dirty="0" err="1" smtClean="0">
                <a:gradFill>
                  <a:gsLst>
                    <a:gs pos="75000">
                      <a:schemeClr val="tx1"/>
                    </a:gs>
                    <a:gs pos="100000">
                      <a:schemeClr val="tx1"/>
                    </a:gs>
                  </a:gsLst>
                  <a:lin ang="10800000" scaled="1"/>
                </a:gradFill>
              </a:rPr>
              <a:t>WebServices</a:t>
            </a:r>
            <a:r>
              <a:rPr lang="en-US" sz="2000" dirty="0" smtClean="0">
                <a:gradFill>
                  <a:gsLst>
                    <a:gs pos="75000">
                      <a:schemeClr val="tx1"/>
                    </a:gs>
                    <a:gs pos="100000">
                      <a:schemeClr val="tx1"/>
                    </a:gs>
                  </a:gsLst>
                  <a:lin ang="10800000" scaled="1"/>
                </a:gradFill>
              </a:rPr>
              <a:t> and .NET sources</a:t>
            </a:r>
          </a:p>
        </p:txBody>
      </p:sp>
      <p:sp>
        <p:nvSpPr>
          <p:cNvPr id="12" name="Rounded Rectangle 11"/>
          <p:cNvSpPr/>
          <p:nvPr/>
        </p:nvSpPr>
        <p:spPr>
          <a:xfrm>
            <a:off x="-142504" y="2053243"/>
            <a:ext cx="4203866" cy="795213"/>
          </a:xfrm>
          <a:prstGeom prst="roundRect">
            <a:avLst/>
          </a:prstGeom>
          <a:gradFill flip="none" rotWithShape="1">
            <a:gsLst>
              <a:gs pos="0">
                <a:schemeClr val="bg1">
                  <a:alpha val="0"/>
                </a:schemeClr>
              </a:gs>
              <a:gs pos="80000">
                <a:schemeClr val="accent2"/>
              </a:gs>
              <a:gs pos="100000">
                <a:schemeClr val="bg1">
                  <a:alpha val="0"/>
                </a:schemeClr>
              </a:gs>
            </a:gsLst>
            <a:lin ang="10800000" scaled="1"/>
            <a:tileRect/>
          </a:gradFill>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13" name="Rounded Rectangle 4"/>
          <p:cNvSpPr/>
          <p:nvPr/>
        </p:nvSpPr>
        <p:spPr>
          <a:xfrm>
            <a:off x="719132" y="2092062"/>
            <a:ext cx="3502456" cy="71757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a:lnSpc>
                <a:spcPct val="90000"/>
              </a:lnSpc>
              <a:spcBef>
                <a:spcPct val="0"/>
              </a:spcBef>
              <a:spcAft>
                <a:spcPct val="35000"/>
              </a:spcAft>
            </a:pPr>
            <a:r>
              <a:rPr lang="en-US" sz="2900" b="1" kern="1200" dirty="0" smtClean="0">
                <a:gradFill>
                  <a:gsLst>
                    <a:gs pos="0">
                      <a:schemeClr val="tx1"/>
                    </a:gs>
                    <a:gs pos="80000">
                      <a:schemeClr val="tx1"/>
                    </a:gs>
                  </a:gsLst>
                  <a:lin ang="0" scaled="1"/>
                </a:gradFill>
                <a:latin typeface="Segoe UI" pitchFamily="34" charset="0"/>
                <a:ea typeface="+mj-ea"/>
                <a:cs typeface="+mj-cs"/>
              </a:rPr>
              <a:t>Presentation</a:t>
            </a:r>
          </a:p>
        </p:txBody>
      </p:sp>
      <p:sp>
        <p:nvSpPr>
          <p:cNvPr id="14" name="Rounded Rectangle 13"/>
          <p:cNvSpPr/>
          <p:nvPr/>
        </p:nvSpPr>
        <p:spPr>
          <a:xfrm>
            <a:off x="-154379" y="3269476"/>
            <a:ext cx="4322618" cy="795528"/>
          </a:xfrm>
          <a:prstGeom prst="roundRect">
            <a:avLst/>
          </a:prstGeom>
          <a:gradFill flip="none" rotWithShape="1">
            <a:gsLst>
              <a:gs pos="0">
                <a:schemeClr val="bg1">
                  <a:alpha val="0"/>
                </a:schemeClr>
              </a:gs>
              <a:gs pos="80000">
                <a:schemeClr val="accent2">
                  <a:hueOff val="-864462"/>
                  <a:satOff val="-30984"/>
                  <a:lumOff val="65"/>
                  <a:alphaOff val="0"/>
                  <a:shade val="93000"/>
                  <a:satMod val="130000"/>
                </a:schemeClr>
              </a:gs>
              <a:gs pos="100000">
                <a:schemeClr val="bg1">
                  <a:alpha val="0"/>
                </a:schemeClr>
              </a:gs>
            </a:gsLst>
            <a:lin ang="10800000" scaled="1"/>
            <a:tileRect/>
          </a:gradFill>
        </p:spPr>
        <p:style>
          <a:lnRef idx="0">
            <a:schemeClr val="lt1">
              <a:hueOff val="0"/>
              <a:satOff val="0"/>
              <a:lumOff val="0"/>
              <a:alphaOff val="0"/>
            </a:schemeClr>
          </a:lnRef>
          <a:fillRef idx="3">
            <a:scrgbClr r="0" g="0" b="0"/>
          </a:fillRef>
          <a:effectRef idx="2">
            <a:schemeClr val="accent2">
              <a:hueOff val="-1296694"/>
              <a:satOff val="-46476"/>
              <a:lumOff val="98"/>
              <a:alphaOff val="0"/>
            </a:schemeClr>
          </a:effectRef>
          <a:fontRef idx="minor">
            <a:schemeClr val="lt1"/>
          </a:fontRef>
        </p:style>
      </p:sp>
      <p:sp>
        <p:nvSpPr>
          <p:cNvPr id="15" name="Rounded Rectangle 6"/>
          <p:cNvSpPr/>
          <p:nvPr/>
        </p:nvSpPr>
        <p:spPr>
          <a:xfrm>
            <a:off x="719435" y="3308311"/>
            <a:ext cx="3501851" cy="7178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rtl="0">
              <a:lnSpc>
                <a:spcPct val="90000"/>
              </a:lnSpc>
              <a:spcBef>
                <a:spcPct val="0"/>
              </a:spcBef>
              <a:spcAft>
                <a:spcPct val="35000"/>
              </a:spcAft>
            </a:pPr>
            <a:r>
              <a:rPr lang="en-US" sz="2900" b="1" kern="1200" dirty="0" smtClean="0">
                <a:gradFill>
                  <a:gsLst>
                    <a:gs pos="0">
                      <a:schemeClr val="tx1"/>
                    </a:gs>
                    <a:gs pos="80000">
                      <a:schemeClr val="tx1"/>
                    </a:gs>
                  </a:gsLst>
                  <a:lin ang="0" scaled="1"/>
                </a:gradFill>
                <a:latin typeface="Segoe UI" pitchFamily="34" charset="0"/>
                <a:ea typeface="+mj-ea"/>
                <a:cs typeface="+mj-cs"/>
              </a:rPr>
              <a:t>Connectivity</a:t>
            </a:r>
            <a:endParaRPr lang="en-US" sz="2900" b="1" kern="1200" dirty="0">
              <a:gradFill>
                <a:gsLst>
                  <a:gs pos="0">
                    <a:schemeClr val="tx1"/>
                  </a:gs>
                  <a:gs pos="80000">
                    <a:schemeClr val="tx1"/>
                  </a:gs>
                </a:gsLst>
                <a:lin ang="0" scaled="1"/>
              </a:gradFill>
              <a:latin typeface="Segoe UI" pitchFamily="34" charset="0"/>
              <a:ea typeface="+mj-ea"/>
              <a:cs typeface="+mj-cs"/>
            </a:endParaRPr>
          </a:p>
        </p:txBody>
      </p:sp>
      <p:sp>
        <p:nvSpPr>
          <p:cNvPr id="16" name="Rounded Rectangle 15"/>
          <p:cNvSpPr/>
          <p:nvPr/>
        </p:nvSpPr>
        <p:spPr>
          <a:xfrm>
            <a:off x="-154379" y="4486025"/>
            <a:ext cx="4263241" cy="795528"/>
          </a:xfrm>
          <a:prstGeom prst="roundRect">
            <a:avLst/>
          </a:prstGeom>
          <a:gradFill flip="none" rotWithShape="1">
            <a:gsLst>
              <a:gs pos="0">
                <a:schemeClr val="bg1">
                  <a:alpha val="0"/>
                </a:schemeClr>
              </a:gs>
              <a:gs pos="80000">
                <a:schemeClr val="accent2">
                  <a:hueOff val="-2593387"/>
                  <a:satOff val="-92952"/>
                  <a:lumOff val="196"/>
                  <a:alphaOff val="0"/>
                  <a:shade val="93000"/>
                  <a:satMod val="130000"/>
                </a:schemeClr>
              </a:gs>
              <a:gs pos="100000">
                <a:schemeClr val="bg1">
                  <a:alpha val="0"/>
                </a:schemeClr>
              </a:gs>
            </a:gsLst>
            <a:lin ang="10800000" scaled="1"/>
            <a:tileRect/>
          </a:gradFill>
        </p:spPr>
        <p:style>
          <a:lnRef idx="0">
            <a:schemeClr val="lt1">
              <a:hueOff val="0"/>
              <a:satOff val="0"/>
              <a:lumOff val="0"/>
              <a:alphaOff val="0"/>
            </a:schemeClr>
          </a:lnRef>
          <a:fillRef idx="3">
            <a:schemeClr val="accent2">
              <a:hueOff val="-2593387"/>
              <a:satOff val="-92952"/>
              <a:lumOff val="196"/>
              <a:alphaOff val="0"/>
            </a:schemeClr>
          </a:fillRef>
          <a:effectRef idx="2">
            <a:schemeClr val="accent2">
              <a:hueOff val="-2593387"/>
              <a:satOff val="-92952"/>
              <a:lumOff val="196"/>
              <a:alphaOff val="0"/>
            </a:schemeClr>
          </a:effectRef>
          <a:fontRef idx="minor">
            <a:schemeClr val="lt1"/>
          </a:fontRef>
        </p:style>
      </p:sp>
      <p:sp>
        <p:nvSpPr>
          <p:cNvPr id="17" name="Rounded Rectangle 8"/>
          <p:cNvSpPr/>
          <p:nvPr/>
        </p:nvSpPr>
        <p:spPr>
          <a:xfrm>
            <a:off x="719435" y="4524860"/>
            <a:ext cx="3501851" cy="7178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defTabSz="1289050">
              <a:lnSpc>
                <a:spcPct val="90000"/>
              </a:lnSpc>
              <a:spcBef>
                <a:spcPct val="0"/>
              </a:spcBef>
              <a:spcAft>
                <a:spcPct val="35000"/>
              </a:spcAft>
            </a:pPr>
            <a:r>
              <a:rPr lang="en-US" sz="2900" b="1" kern="1200" dirty="0" smtClean="0">
                <a:gradFill>
                  <a:gsLst>
                    <a:gs pos="0">
                      <a:schemeClr val="tx1"/>
                    </a:gs>
                    <a:gs pos="80000">
                      <a:schemeClr val="tx1"/>
                    </a:gs>
                  </a:gsLst>
                  <a:lin ang="0" scaled="1"/>
                </a:gradFill>
                <a:latin typeface="Segoe UI" pitchFamily="34" charset="0"/>
                <a:ea typeface="+mj-ea"/>
                <a:cs typeface="+mj-cs"/>
              </a:rPr>
              <a:t>Tooling</a:t>
            </a:r>
            <a:endParaRPr lang="en-US" sz="2900" b="1" kern="1200" dirty="0">
              <a:gradFill>
                <a:gsLst>
                  <a:gs pos="0">
                    <a:schemeClr val="tx1"/>
                  </a:gs>
                  <a:gs pos="80000">
                    <a:schemeClr val="tx1"/>
                  </a:gs>
                </a:gsLst>
                <a:lin ang="0" scaled="1"/>
              </a:gradFill>
              <a:latin typeface="Segoe UI" pitchFamily="34" charset="0"/>
              <a:ea typeface="+mj-ea"/>
              <a:cs typeface="+mj-cs"/>
            </a:endParaRPr>
          </a:p>
        </p:txBody>
      </p:sp>
      <p:pic>
        <p:nvPicPr>
          <p:cNvPr id="18" name="Rectangle 13314"/>
          <p:cNvPicPr>
            <a:picLocks noChangeAspect="1" noChangeArrowheads="1"/>
          </p:cNvPicPr>
          <p:nvPr/>
        </p:nvPicPr>
        <p:blipFill>
          <a:blip r:embed="rId5">
            <a:grayscl/>
          </a:blip>
          <a:srcRect/>
          <a:stretch>
            <a:fillRect/>
          </a:stretch>
        </p:blipFill>
        <p:spPr bwMode="auto">
          <a:xfrm>
            <a:off x="3621850" y="1482725"/>
            <a:ext cx="962025" cy="4533900"/>
          </a:xfrm>
          <a:prstGeom prst="rect">
            <a:avLst/>
          </a:prstGeom>
          <a:noFill/>
          <a:ln w="9525">
            <a:noFill/>
            <a:miter lim="800000"/>
            <a:headEnd/>
            <a:tailEnd/>
          </a:ln>
        </p:spPr>
      </p:pic>
    </p:spTree>
    <p:custDataLst>
      <p:tags r:id="rId1"/>
    </p:custDataLst>
    <p:extLst/>
  </p:cSld>
  <p:clrMapOvr>
    <a:masterClrMapping/>
  </p:clrMapOvr>
  <p:transition advTm="93483">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par>
                                <p:cTn id="25" presetID="10"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5" grpId="0" animBg="1"/>
      <p:bldP spid="9" grpId="0"/>
      <p:bldP spid="11" grpId="0"/>
      <p:bldP spid="15" grpId="0"/>
      <p:bldP spid="17"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8|27.6|26.8|23.2"/>
</p:tagLst>
</file>

<file path=ppt/tags/tag10.xml><?xml version="1.0" encoding="utf-8"?>
<p:tagLst xmlns:a="http://schemas.openxmlformats.org/drawingml/2006/main" xmlns:r="http://schemas.openxmlformats.org/officeDocument/2006/relationships" xmlns:p="http://schemas.openxmlformats.org/presentationml/2006/main">
  <p:tag name="TIMING" val="|23.1|6|134.4"/>
</p:tagLst>
</file>

<file path=ppt/tags/tag11.xml><?xml version="1.0" encoding="utf-8"?>
<p:tagLst xmlns:a="http://schemas.openxmlformats.org/drawingml/2006/main" xmlns:r="http://schemas.openxmlformats.org/officeDocument/2006/relationships" xmlns:p="http://schemas.openxmlformats.org/presentationml/2006/main">
  <p:tag name="TIMING" val="|47.6|52.7|51.2"/>
</p:tagLst>
</file>

<file path=ppt/tags/tag12.xml><?xml version="1.0" encoding="utf-8"?>
<p:tagLst xmlns:a="http://schemas.openxmlformats.org/drawingml/2006/main" xmlns:r="http://schemas.openxmlformats.org/officeDocument/2006/relationships" xmlns:p="http://schemas.openxmlformats.org/presentationml/2006/main">
  <p:tag name="PICTUREPATH" val="GROUP_HIR-WOMAN COPY.PNG"/>
  <p:tag name="PSDSOURCE" val="C:\Projects\MBS\Microsoft Guidelines\Partner Ready\Partner Ready Photos\send_HiRes\"/>
  <p:tag name="PSDSOURCELAYER" val="Woman copy"/>
</p:tagLst>
</file>

<file path=ppt/tags/tag13.xml><?xml version="1.0" encoding="utf-8"?>
<p:tagLst xmlns:a="http://schemas.openxmlformats.org/drawingml/2006/main" xmlns:r="http://schemas.openxmlformats.org/officeDocument/2006/relationships" xmlns:p="http://schemas.openxmlformats.org/presentationml/2006/main">
  <p:tag name="PICTUREPATH" val="GROUP_HIR-MAN COPY.PNG"/>
  <p:tag name="PSDSOURCE" val="C:\Projects\MBS\Microsoft Guidelines\Partner Ready\Partner Ready Photos\send_HiRes\"/>
  <p:tag name="PSDSOURCELAYER" val="Man copy"/>
</p:tagLst>
</file>

<file path=ppt/tags/tag2.xml><?xml version="1.0" encoding="utf-8"?>
<p:tagLst xmlns:a="http://schemas.openxmlformats.org/drawingml/2006/main" xmlns:r="http://schemas.openxmlformats.org/officeDocument/2006/relationships" xmlns:p="http://schemas.openxmlformats.org/presentationml/2006/main">
  <p:tag name="TIMING" val="|32.1|36.4"/>
</p:tagLst>
</file>

<file path=ppt/tags/tag3.xml><?xml version="1.0" encoding="utf-8"?>
<p:tagLst xmlns:a="http://schemas.openxmlformats.org/drawingml/2006/main" xmlns:r="http://schemas.openxmlformats.org/officeDocument/2006/relationships" xmlns:p="http://schemas.openxmlformats.org/presentationml/2006/main">
  <p:tag name="PICTUREPATH" val="GROUP_HIR-WOMAN COPY.PNG"/>
  <p:tag name="PSDSOURCE" val="C:\Projects\MBS\Microsoft Guidelines\Partner Ready\Partner Ready Photos\send_HiRes\"/>
  <p:tag name="PSDSOURCELAYER" val="Woman copy"/>
</p:tagLst>
</file>

<file path=ppt/tags/tag4.xml><?xml version="1.0" encoding="utf-8"?>
<p:tagLst xmlns:a="http://schemas.openxmlformats.org/drawingml/2006/main" xmlns:r="http://schemas.openxmlformats.org/officeDocument/2006/relationships" xmlns:p="http://schemas.openxmlformats.org/presentationml/2006/main">
  <p:tag name="PICTUREPATH" val="GROUP_HIR-MAN COPY.PNG"/>
  <p:tag name="PSDSOURCE" val="C:\Projects\MBS\Microsoft Guidelines\Partner Ready\Partner Ready Photos\send_HiRes\"/>
  <p:tag name="PSDSOURCELAYER" val="Man copy"/>
</p:tagLst>
</file>

<file path=ppt/tags/tag5.xml><?xml version="1.0" encoding="utf-8"?>
<p:tagLst xmlns:a="http://schemas.openxmlformats.org/drawingml/2006/main" xmlns:r="http://schemas.openxmlformats.org/officeDocument/2006/relationships" xmlns:p="http://schemas.openxmlformats.org/presentationml/2006/main">
  <p:tag name="PICTUREPATH" val="GROUP_HIR-MAN COPY.PNG"/>
  <p:tag name="PSDSOURCE" val="C:\Projects\MBS\Microsoft Guidelines\Partner Ready\Partner Ready Photos\send_HiRes\"/>
  <p:tag name="PSDSOURCELAYER" val="Man copy"/>
</p:tagLst>
</file>

<file path=ppt/tags/tag6.xml><?xml version="1.0" encoding="utf-8"?>
<p:tagLst xmlns:a="http://schemas.openxmlformats.org/drawingml/2006/main" xmlns:r="http://schemas.openxmlformats.org/officeDocument/2006/relationships" xmlns:p="http://schemas.openxmlformats.org/presentationml/2006/main">
  <p:tag name="PICTUREPATH" val="GROUP_HIR-WOMAN COPY.PNG"/>
  <p:tag name="PSDSOURCE" val="C:\Projects\MBS\Microsoft Guidelines\Partner Ready\Partner Ready Photos\send_HiRes\"/>
  <p:tag name="PSDSOURCELAYER" val="Woman copy"/>
</p:tagLst>
</file>

<file path=ppt/tags/tag7.xml><?xml version="1.0" encoding="utf-8"?>
<p:tagLst xmlns:a="http://schemas.openxmlformats.org/drawingml/2006/main" xmlns:r="http://schemas.openxmlformats.org/officeDocument/2006/relationships" xmlns:p="http://schemas.openxmlformats.org/presentationml/2006/main">
  <p:tag name="TIMING" val="|22.4|6"/>
</p:tagLst>
</file>

<file path=ppt/tags/tag8.xml><?xml version="1.0" encoding="utf-8"?>
<p:tagLst xmlns:a="http://schemas.openxmlformats.org/drawingml/2006/main" xmlns:r="http://schemas.openxmlformats.org/officeDocument/2006/relationships" xmlns:p="http://schemas.openxmlformats.org/presentationml/2006/main">
  <p:tag name="TIMING" val="|30.6|0.5|90.1|46.5"/>
</p:tagLst>
</file>

<file path=ppt/tags/tag9.xml><?xml version="1.0" encoding="utf-8"?>
<p:tagLst xmlns:a="http://schemas.openxmlformats.org/drawingml/2006/main" xmlns:r="http://schemas.openxmlformats.org/officeDocument/2006/relationships" xmlns:p="http://schemas.openxmlformats.org/presentationml/2006/main">
  <p:tag name="TIMING" val="|3.2|41.2|16|27.3|788.1|331"/>
</p:tagLst>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16692</TotalTime>
  <Words>1585</Words>
  <Application>Microsoft Office PowerPoint</Application>
  <PresentationFormat>On-screen Show (4:3)</PresentationFormat>
  <Paragraphs>479</Paragraphs>
  <Slides>41</Slides>
  <Notes>40</Notes>
  <HiddenSlides>0</HiddenSlides>
  <MMClips>0</MMClips>
  <ScaleCrop>false</ScaleCrop>
  <HeadingPairs>
    <vt:vector size="4" baseType="variant">
      <vt:variant>
        <vt:lpstr>Theme</vt:lpstr>
      </vt:variant>
      <vt:variant>
        <vt:i4>2</vt:i4>
      </vt:variant>
      <vt:variant>
        <vt:lpstr>Slide Titles</vt:lpstr>
      </vt:variant>
      <vt:variant>
        <vt:i4>41</vt:i4>
      </vt:variant>
    </vt:vector>
  </HeadingPairs>
  <TitlesOfParts>
    <vt:vector size="43" baseType="lpstr">
      <vt:lpstr>TechEd09_Europe</vt:lpstr>
      <vt:lpstr>TechEd09_Europe template</vt:lpstr>
      <vt:lpstr>Slide 1</vt:lpstr>
      <vt:lpstr>What's New in Business Connectivity Services (Evolution of BDC!)</vt:lpstr>
      <vt:lpstr>Feedback</vt:lpstr>
      <vt:lpstr>Microsoft SharePoint 2010 The business collaboration platform for the Enterprise and the Web</vt:lpstr>
      <vt:lpstr>SharePoint Composites Enabling no-code collaborative solutions that balance self-service with control </vt:lpstr>
      <vt:lpstr>Agenda</vt:lpstr>
      <vt:lpstr>Challenges With Back End Data</vt:lpstr>
      <vt:lpstr>Challenges With Back End Data</vt:lpstr>
      <vt:lpstr>Investment Areas</vt:lpstr>
      <vt:lpstr>Slide 10</vt:lpstr>
      <vt:lpstr>Business Connectivity Services</vt:lpstr>
      <vt:lpstr>External Content Type (ECT) The building block</vt:lpstr>
      <vt:lpstr>External Content Type (ECT) The building block</vt:lpstr>
      <vt:lpstr>External Content Type The building block</vt:lpstr>
      <vt:lpstr>Presentation External Lists in SharePoint</vt:lpstr>
      <vt:lpstr>Presentation External Lists vs. Regular Lists</vt:lpstr>
      <vt:lpstr>Presentation Offline External List </vt:lpstr>
      <vt:lpstr>Presentation Surfacing External Data</vt:lpstr>
      <vt:lpstr>Slide 19</vt:lpstr>
      <vt:lpstr>Contoso Sales Solution</vt:lpstr>
      <vt:lpstr>Demo Overview</vt:lpstr>
      <vt:lpstr>Connectivity</vt:lpstr>
      <vt:lpstr>Connectivity Connecting to External Data</vt:lpstr>
      <vt:lpstr>Connectivity Authentication</vt:lpstr>
      <vt:lpstr>Connectivity Authentication</vt:lpstr>
      <vt:lpstr>Support Matrix </vt:lpstr>
      <vt:lpstr>Tooling Easily create and customize solutions</vt:lpstr>
      <vt:lpstr>Solution Types</vt:lpstr>
      <vt:lpstr>Tooling Assemble Solutions via SharePoint Designer </vt:lpstr>
      <vt:lpstr>Tooling Building ProDev Apps using Visual Studio 2010</vt:lpstr>
      <vt:lpstr>Slide 31</vt:lpstr>
      <vt:lpstr>Lifecycle Management</vt:lpstr>
      <vt:lpstr>Investment Areas</vt:lpstr>
      <vt:lpstr>Baked into the Platform…</vt:lpstr>
      <vt:lpstr>Business Connectivity Services Key Takeaways</vt:lpstr>
      <vt:lpstr>Related Content</vt:lpstr>
      <vt:lpstr>Learn More about SharePoint 2010</vt:lpstr>
      <vt:lpstr>Slide 38</vt:lpstr>
      <vt:lpstr>Resources</vt:lpstr>
      <vt:lpstr>Slide 40</vt:lpstr>
      <vt:lpstr>Slide 41</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Michal Gideoni</dc:creator>
  <dc:description>tech·ed Europe 2009</dc:description>
  <cp:lastModifiedBy>cn_user</cp:lastModifiedBy>
  <cp:revision>365</cp:revision>
  <dcterms:created xsi:type="dcterms:W3CDTF">2009-10-29T09:00:39Z</dcterms:created>
  <dcterms:modified xsi:type="dcterms:W3CDTF">2009-11-11T08:08:50Z</dcterms:modified>
</cp:coreProperties>
</file>