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04" r:id="rId2"/>
  </p:sldMasterIdLst>
  <p:notesMasterIdLst>
    <p:notesMasterId r:id="rId31"/>
  </p:notesMasterIdLst>
  <p:handoutMasterIdLst>
    <p:handoutMasterId r:id="rId32"/>
  </p:handoutMasterIdLst>
  <p:sldIdLst>
    <p:sldId id="256" r:id="rId3"/>
    <p:sldId id="257" r:id="rId4"/>
    <p:sldId id="308" r:id="rId5"/>
    <p:sldId id="286" r:id="rId6"/>
    <p:sldId id="313" r:id="rId7"/>
    <p:sldId id="283" r:id="rId8"/>
    <p:sldId id="287" r:id="rId9"/>
    <p:sldId id="288" r:id="rId10"/>
    <p:sldId id="289" r:id="rId11"/>
    <p:sldId id="310" r:id="rId12"/>
    <p:sldId id="303" r:id="rId13"/>
    <p:sldId id="311" r:id="rId14"/>
    <p:sldId id="299" r:id="rId15"/>
    <p:sldId id="301" r:id="rId16"/>
    <p:sldId id="307" r:id="rId17"/>
    <p:sldId id="302" r:id="rId18"/>
    <p:sldId id="305" r:id="rId19"/>
    <p:sldId id="297" r:id="rId20"/>
    <p:sldId id="312" r:id="rId21"/>
    <p:sldId id="306" r:id="rId22"/>
    <p:sldId id="309" r:id="rId23"/>
    <p:sldId id="293" r:id="rId24"/>
    <p:sldId id="294" r:id="rId25"/>
    <p:sldId id="296" r:id="rId26"/>
    <p:sldId id="274" r:id="rId27"/>
    <p:sldId id="282" r:id="rId28"/>
    <p:sldId id="314" r:id="rId29"/>
    <p:sldId id="280" r:id="rId30"/>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10" autoAdjust="0"/>
    <p:restoredTop sz="83047" autoAdjust="0"/>
  </p:normalViewPr>
  <p:slideViewPr>
    <p:cSldViewPr snapToGrid="0">
      <p:cViewPr varScale="1">
        <p:scale>
          <a:sx n="90" d="100"/>
          <a:sy n="90" d="100"/>
        </p:scale>
        <p:origin x="-498" y="-96"/>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82" d="100"/>
          <a:sy n="82" d="100"/>
        </p:scale>
        <p:origin x="-2064" y="-9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12/11/2009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ofs204_robb.pptx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10/main" xmlns="" val="24732493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xmlns="" val="4067128460"/>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dirty="0"/>
          </a:p>
        </p:txBody>
      </p:sp>
    </p:spTree>
    <p:extLst>
      <p:ext uri="{BB962C8B-B14F-4D97-AF65-F5344CB8AC3E}">
        <p14:creationId xmlns:p14="http://schemas.microsoft.com/office/powerpoint/2010/main" xmlns="" val="28223639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11749805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endParaRPr lang="en-US" dirty="0"/>
          </a:p>
        </p:txBody>
      </p:sp>
      <p:sp>
        <p:nvSpPr>
          <p:cNvPr id="9" name="Slide Number Placeholder 8"/>
          <p:cNvSpPr>
            <a:spLocks noGrp="1"/>
          </p:cNvSpPr>
          <p:nvPr>
            <p:ph type="sldNum" sz="quarter" idx="11"/>
          </p:nvPr>
        </p:nvSpPr>
        <p:spPr/>
        <p:txBody>
          <a:bodyPr/>
          <a:lstStyle/>
          <a:p>
            <a:endParaRPr lang="en-US" dirty="0"/>
          </a:p>
        </p:txBody>
      </p:sp>
      <p:sp>
        <p:nvSpPr>
          <p:cNvPr id="10" name="Footer Placeholder 9"/>
          <p:cNvSpPr>
            <a:spLocks noGrp="1"/>
          </p:cNvSpPr>
          <p:nvPr>
            <p:ph type="ftr" sz="quarter" idx="12"/>
          </p:nvPr>
        </p:nvSpPr>
        <p:spPr/>
        <p:txBody>
          <a:bodyPr/>
          <a:lstStyle/>
          <a:p>
            <a:endParaRPr lang="en-US" dirty="0" smtClean="0">
              <a:solidFill>
                <a:srgbClr val="000000"/>
              </a:solidFill>
            </a:endParaRPr>
          </a:p>
        </p:txBody>
      </p:sp>
      <p:sp>
        <p:nvSpPr>
          <p:cNvPr id="11" name="Header Placeholder 10"/>
          <p:cNvSpPr>
            <a:spLocks noGrp="1"/>
          </p:cNvSpPr>
          <p:nvPr>
            <p:ph type="hdr" sz="quarter" idx="13"/>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endParaRPr lang="en-US" dirty="0"/>
          </a:p>
        </p:txBody>
      </p:sp>
      <p:sp>
        <p:nvSpPr>
          <p:cNvPr id="9" name="Slide Number Placeholder 8"/>
          <p:cNvSpPr>
            <a:spLocks noGrp="1"/>
          </p:cNvSpPr>
          <p:nvPr>
            <p:ph type="sldNum" sz="quarter" idx="11"/>
          </p:nvPr>
        </p:nvSpPr>
        <p:spPr/>
        <p:txBody>
          <a:bodyPr/>
          <a:lstStyle/>
          <a:p>
            <a:endParaRPr lang="en-US" dirty="0"/>
          </a:p>
        </p:txBody>
      </p:sp>
      <p:sp>
        <p:nvSpPr>
          <p:cNvPr id="10" name="Footer Placeholder 9"/>
          <p:cNvSpPr>
            <a:spLocks noGrp="1"/>
          </p:cNvSpPr>
          <p:nvPr>
            <p:ph type="ftr" sz="quarter" idx="12"/>
          </p:nvPr>
        </p:nvSpPr>
        <p:spPr/>
        <p:txBody>
          <a:bodyPr/>
          <a:lstStyle/>
          <a:p>
            <a:endParaRPr lang="en-US" dirty="0" smtClean="0">
              <a:solidFill>
                <a:srgbClr val="000000"/>
              </a:solidFill>
            </a:endParaRPr>
          </a:p>
        </p:txBody>
      </p:sp>
      <p:sp>
        <p:nvSpPr>
          <p:cNvPr id="11" name="Header Placeholder 10"/>
          <p:cNvSpPr>
            <a:spLocks noGrp="1"/>
          </p:cNvSpPr>
          <p:nvPr>
            <p:ph type="hdr" sz="quarter" idx="13"/>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11982445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endParaRPr lang="en-US" dirty="0"/>
          </a:p>
        </p:txBody>
      </p:sp>
      <p:sp>
        <p:nvSpPr>
          <p:cNvPr id="9" name="Slide Number Placeholder 8"/>
          <p:cNvSpPr>
            <a:spLocks noGrp="1"/>
          </p:cNvSpPr>
          <p:nvPr>
            <p:ph type="sldNum" sz="quarter" idx="11"/>
          </p:nvPr>
        </p:nvSpPr>
        <p:spPr/>
        <p:txBody>
          <a:bodyPr/>
          <a:lstStyle/>
          <a:p>
            <a:endParaRPr lang="en-US" dirty="0"/>
          </a:p>
        </p:txBody>
      </p:sp>
      <p:sp>
        <p:nvSpPr>
          <p:cNvPr id="10" name="Footer Placeholder 9"/>
          <p:cNvSpPr>
            <a:spLocks noGrp="1"/>
          </p:cNvSpPr>
          <p:nvPr>
            <p:ph type="ftr" sz="quarter" idx="12"/>
          </p:nvPr>
        </p:nvSpPr>
        <p:spPr/>
        <p:txBody>
          <a:bodyPr/>
          <a:lstStyle/>
          <a:p>
            <a:endParaRPr lang="en-US" dirty="0" smtClean="0">
              <a:solidFill>
                <a:srgbClr val="000000"/>
              </a:solidFill>
            </a:endParaRPr>
          </a:p>
        </p:txBody>
      </p:sp>
      <p:sp>
        <p:nvSpPr>
          <p:cNvPr id="11" name="Header Placeholder 10"/>
          <p:cNvSpPr>
            <a:spLocks noGrp="1"/>
          </p:cNvSpPr>
          <p:nvPr>
            <p:ph type="hdr" sz="quarter" idx="13"/>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116388" y="236538"/>
            <a:ext cx="2452687" cy="1839912"/>
          </a:xfrm>
        </p:spPr>
      </p:sp>
      <p:sp>
        <p:nvSpPr>
          <p:cNvPr id="3" name="Notes Placeholder 2"/>
          <p:cNvSpPr>
            <a:spLocks noGrp="1"/>
          </p:cNvSpPr>
          <p:nvPr>
            <p:ph type="body" idx="1"/>
          </p:nvPr>
        </p:nvSpPr>
        <p:spPr/>
        <p:txBody>
          <a:bodyPr>
            <a:normAutofit lnSpcReduction="10000"/>
          </a:bodyPr>
          <a:lstStyle/>
          <a:p>
            <a:pPr>
              <a:spcBef>
                <a:spcPct val="0"/>
              </a:spcBef>
            </a:pPr>
            <a:endParaRPr lang="en-US" dirty="0"/>
          </a:p>
        </p:txBody>
      </p:sp>
      <p:sp>
        <p:nvSpPr>
          <p:cNvPr id="5" name="Date Placeholder 4"/>
          <p:cNvSpPr>
            <a:spLocks noGrp="1"/>
          </p:cNvSpPr>
          <p:nvPr>
            <p:ph type="dt" idx="10"/>
          </p:nvPr>
        </p:nvSpPr>
        <p:spPr>
          <a:xfrm>
            <a:off x="3884613" y="0"/>
            <a:ext cx="2971800" cy="457200"/>
          </a:xfrm>
          <a:prstGeom prst="rect">
            <a:avLst/>
          </a:prstGeom>
        </p:spPr>
        <p:txBody>
          <a:bodyPr lIns="91435" tIns="45718" rIns="91435" bIns="45718"/>
          <a:lstStyle/>
          <a:p>
            <a:endParaRPr lang="en-US"/>
          </a:p>
        </p:txBody>
      </p:sp>
      <p:sp>
        <p:nvSpPr>
          <p:cNvPr id="6" name="Slide Number Placeholder 5"/>
          <p:cNvSpPr>
            <a:spLocks noGrp="1"/>
          </p:cNvSpPr>
          <p:nvPr>
            <p:ph type="sldNum" sz="quarter" idx="11"/>
          </p:nvPr>
        </p:nvSpPr>
        <p:spPr/>
        <p:txBody>
          <a:bodyPr/>
          <a:lstStyle/>
          <a:p>
            <a:endParaRPr lang="en-US"/>
          </a:p>
        </p:txBody>
      </p:sp>
      <p:sp>
        <p:nvSpPr>
          <p:cNvPr id="7" name="Footer Placeholder 6"/>
          <p:cNvSpPr>
            <a:spLocks noGrp="1"/>
          </p:cNvSpPr>
          <p:nvPr>
            <p:ph type="ftr" sz="quarter" idx="12"/>
          </p:nvPr>
        </p:nvSpPr>
        <p:spPr/>
        <p:txBody>
          <a:bodyPr/>
          <a:lstStyle/>
          <a:p>
            <a:endParaRPr lang="en-US" dirty="0"/>
          </a:p>
        </p:txBody>
      </p:sp>
      <p:sp>
        <p:nvSpPr>
          <p:cNvPr id="8" name="Header Placeholder 7"/>
          <p:cNvSpPr>
            <a:spLocks noGrp="1"/>
          </p:cNvSpPr>
          <p:nvPr>
            <p:ph type="hdr" sz="quarter" idx="13"/>
          </p:nvPr>
        </p:nvSpPr>
        <p:spPr>
          <a:xfrm>
            <a:off x="0" y="0"/>
            <a:ext cx="2971800" cy="457200"/>
          </a:xfrm>
          <a:prstGeom prst="rect">
            <a:avLst/>
          </a:prstGeom>
        </p:spPr>
        <p:txBody>
          <a:bodyPr lIns="91435" tIns="45718" rIns="91435" bIns="45718"/>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19865818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endParaRPr lang="en-US" dirty="0"/>
          </a:p>
        </p:txBody>
      </p:sp>
      <p:sp>
        <p:nvSpPr>
          <p:cNvPr id="9" name="Slide Number Placeholder 8"/>
          <p:cNvSpPr>
            <a:spLocks noGrp="1"/>
          </p:cNvSpPr>
          <p:nvPr>
            <p:ph type="sldNum" sz="quarter" idx="11"/>
          </p:nvPr>
        </p:nvSpPr>
        <p:spPr/>
        <p:txBody>
          <a:bodyPr/>
          <a:lstStyle/>
          <a:p>
            <a:endParaRPr lang="en-US" dirty="0"/>
          </a:p>
        </p:txBody>
      </p:sp>
      <p:sp>
        <p:nvSpPr>
          <p:cNvPr id="10" name="Footer Placeholder 9"/>
          <p:cNvSpPr>
            <a:spLocks noGrp="1"/>
          </p:cNvSpPr>
          <p:nvPr>
            <p:ph type="ftr" sz="quarter" idx="12"/>
          </p:nvPr>
        </p:nvSpPr>
        <p:spPr/>
        <p:txBody>
          <a:bodyPr/>
          <a:lstStyle/>
          <a:p>
            <a:endParaRPr lang="en-US" dirty="0" smtClean="0">
              <a:solidFill>
                <a:srgbClr val="000000"/>
              </a:solidFill>
            </a:endParaRPr>
          </a:p>
        </p:txBody>
      </p:sp>
      <p:sp>
        <p:nvSpPr>
          <p:cNvPr id="11" name="Header Placeholder 10"/>
          <p:cNvSpPr>
            <a:spLocks noGrp="1"/>
          </p:cNvSpPr>
          <p:nvPr>
            <p:ph type="hdr" sz="quarter" idx="13"/>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p:spPr>
      </p:sp>
      <p:sp>
        <p:nvSpPr>
          <p:cNvPr id="3" name="Notes Placeholder 2"/>
          <p:cNvSpPr>
            <a:spLocks noGrp="1"/>
          </p:cNvSpPr>
          <p:nvPr>
            <p:ph type="body" idx="1"/>
          </p:nvPr>
        </p:nvSpPr>
        <p:spPr/>
        <p:txBody>
          <a:bodyPr lIns="89730" tIns="44865" rIns="89730" bIns="44865"/>
          <a:lstStyle/>
          <a:p>
            <a:pPr defTabSz="914363" fontAlgn="ctr">
              <a:spcBef>
                <a:spcPts val="0"/>
              </a:spcBef>
              <a:spcAft>
                <a:spcPts val="333"/>
              </a:spcAft>
              <a:defRPr/>
            </a:pPr>
            <a:endParaRPr lang="en-US" sz="1200" dirty="0" smtClean="0">
              <a:latin typeface="+mn-lt"/>
            </a:endParaRPr>
          </a:p>
        </p:txBody>
      </p:sp>
      <p:sp>
        <p:nvSpPr>
          <p:cNvPr id="74756" name="Header Placeholder 3"/>
          <p:cNvSpPr>
            <a:spLocks noGrp="1"/>
          </p:cNvSpPr>
          <p:nvPr>
            <p:ph type="hdr" sz="quarter"/>
          </p:nvPr>
        </p:nvSpPr>
        <p:spPr bwMode="auto">
          <a:noFill/>
          <a:extLst/>
        </p:spPr>
        <p:txBody>
          <a:bodyPr wrap="square" numCol="1" anchor="t" anchorCtr="0" compatLnSpc="1">
            <a:prstTxWarp prst="textNoShape">
              <a:avLst/>
            </a:prstTxWarp>
          </a:bodyPr>
          <a:lstStyle>
            <a:lvl1pPr>
              <a:defRPr>
                <a:solidFill>
                  <a:schemeClr val="tx1"/>
                </a:solidFill>
                <a:latin typeface="Segoe"/>
              </a:defRPr>
            </a:lvl1pPr>
            <a:lvl2pPr marL="742950" indent="-285750">
              <a:defRPr>
                <a:solidFill>
                  <a:schemeClr val="tx1"/>
                </a:solidFill>
                <a:latin typeface="Segoe"/>
              </a:defRPr>
            </a:lvl2pPr>
            <a:lvl3pPr marL="1143000" indent="-228600">
              <a:defRPr>
                <a:solidFill>
                  <a:schemeClr val="tx1"/>
                </a:solidFill>
                <a:latin typeface="Segoe"/>
              </a:defRPr>
            </a:lvl3pPr>
            <a:lvl4pPr marL="1600200" indent="-228600">
              <a:defRPr>
                <a:solidFill>
                  <a:schemeClr val="tx1"/>
                </a:solidFill>
                <a:latin typeface="Segoe"/>
              </a:defRPr>
            </a:lvl4pPr>
            <a:lvl5pPr marL="2057400" indent="-228600">
              <a:defRPr>
                <a:solidFill>
                  <a:schemeClr val="tx1"/>
                </a:solidFill>
                <a:latin typeface="Segoe"/>
              </a:defRPr>
            </a:lvl5pPr>
            <a:lvl6pPr marL="2514600" indent="-228600" defTabSz="912813" fontAlgn="base">
              <a:spcBef>
                <a:spcPct val="0"/>
              </a:spcBef>
              <a:spcAft>
                <a:spcPct val="0"/>
              </a:spcAft>
              <a:defRPr>
                <a:solidFill>
                  <a:schemeClr val="tx1"/>
                </a:solidFill>
                <a:latin typeface="Segoe"/>
              </a:defRPr>
            </a:lvl6pPr>
            <a:lvl7pPr marL="2971800" indent="-228600" defTabSz="912813" fontAlgn="base">
              <a:spcBef>
                <a:spcPct val="0"/>
              </a:spcBef>
              <a:spcAft>
                <a:spcPct val="0"/>
              </a:spcAft>
              <a:defRPr>
                <a:solidFill>
                  <a:schemeClr val="tx1"/>
                </a:solidFill>
                <a:latin typeface="Segoe"/>
              </a:defRPr>
            </a:lvl7pPr>
            <a:lvl8pPr marL="3429000" indent="-228600" defTabSz="912813" fontAlgn="base">
              <a:spcBef>
                <a:spcPct val="0"/>
              </a:spcBef>
              <a:spcAft>
                <a:spcPct val="0"/>
              </a:spcAft>
              <a:defRPr>
                <a:solidFill>
                  <a:schemeClr val="tx1"/>
                </a:solidFill>
                <a:latin typeface="Segoe"/>
              </a:defRPr>
            </a:lvl8pPr>
            <a:lvl9pPr marL="3886200" indent="-228600" defTabSz="912813" fontAlgn="base">
              <a:spcBef>
                <a:spcPct val="0"/>
              </a:spcBef>
              <a:spcAft>
                <a:spcPct val="0"/>
              </a:spcAft>
              <a:defRPr>
                <a:solidFill>
                  <a:schemeClr val="tx1"/>
                </a:solidFill>
                <a:latin typeface="Segoe"/>
              </a:defRPr>
            </a:lvl9pPr>
          </a:lstStyle>
          <a:p>
            <a:pPr defTabSz="912813" fontAlgn="base">
              <a:spcBef>
                <a:spcPct val="0"/>
              </a:spcBef>
              <a:spcAft>
                <a:spcPct val="0"/>
              </a:spcAft>
            </a:pPr>
            <a:endParaRPr lang="en-US">
              <a:latin typeface="Calibri" pitchFamily="34" charset="0"/>
            </a:endParaRPr>
          </a:p>
        </p:txBody>
      </p:sp>
      <p:sp>
        <p:nvSpPr>
          <p:cNvPr id="74757" name="Date Placeholder 4"/>
          <p:cNvSpPr>
            <a:spLocks noGrp="1"/>
          </p:cNvSpPr>
          <p:nvPr>
            <p:ph type="dt" sz="quarter" idx="1"/>
          </p:nvPr>
        </p:nvSpPr>
        <p:spPr bwMode="auto">
          <a:noFill/>
          <a:extLst/>
        </p:spPr>
        <p:txBody>
          <a:bodyPr wrap="square" numCol="1" anchor="t" anchorCtr="0" compatLnSpc="1">
            <a:prstTxWarp prst="textNoShape">
              <a:avLst/>
            </a:prstTxWarp>
          </a:bodyPr>
          <a:lstStyle>
            <a:lvl1pPr>
              <a:defRPr>
                <a:solidFill>
                  <a:schemeClr val="tx1"/>
                </a:solidFill>
                <a:latin typeface="Segoe"/>
              </a:defRPr>
            </a:lvl1pPr>
            <a:lvl2pPr marL="742950" indent="-285750">
              <a:defRPr>
                <a:solidFill>
                  <a:schemeClr val="tx1"/>
                </a:solidFill>
                <a:latin typeface="Segoe"/>
              </a:defRPr>
            </a:lvl2pPr>
            <a:lvl3pPr marL="1143000" indent="-228600">
              <a:defRPr>
                <a:solidFill>
                  <a:schemeClr val="tx1"/>
                </a:solidFill>
                <a:latin typeface="Segoe"/>
              </a:defRPr>
            </a:lvl3pPr>
            <a:lvl4pPr marL="1600200" indent="-228600">
              <a:defRPr>
                <a:solidFill>
                  <a:schemeClr val="tx1"/>
                </a:solidFill>
                <a:latin typeface="Segoe"/>
              </a:defRPr>
            </a:lvl4pPr>
            <a:lvl5pPr marL="2057400" indent="-228600">
              <a:defRPr>
                <a:solidFill>
                  <a:schemeClr val="tx1"/>
                </a:solidFill>
                <a:latin typeface="Segoe"/>
              </a:defRPr>
            </a:lvl5pPr>
            <a:lvl6pPr marL="2514600" indent="-228600" defTabSz="912813" fontAlgn="base">
              <a:spcBef>
                <a:spcPct val="0"/>
              </a:spcBef>
              <a:spcAft>
                <a:spcPct val="0"/>
              </a:spcAft>
              <a:defRPr>
                <a:solidFill>
                  <a:schemeClr val="tx1"/>
                </a:solidFill>
                <a:latin typeface="Segoe"/>
              </a:defRPr>
            </a:lvl6pPr>
            <a:lvl7pPr marL="2971800" indent="-228600" defTabSz="912813" fontAlgn="base">
              <a:spcBef>
                <a:spcPct val="0"/>
              </a:spcBef>
              <a:spcAft>
                <a:spcPct val="0"/>
              </a:spcAft>
              <a:defRPr>
                <a:solidFill>
                  <a:schemeClr val="tx1"/>
                </a:solidFill>
                <a:latin typeface="Segoe"/>
              </a:defRPr>
            </a:lvl7pPr>
            <a:lvl8pPr marL="3429000" indent="-228600" defTabSz="912813" fontAlgn="base">
              <a:spcBef>
                <a:spcPct val="0"/>
              </a:spcBef>
              <a:spcAft>
                <a:spcPct val="0"/>
              </a:spcAft>
              <a:defRPr>
                <a:solidFill>
                  <a:schemeClr val="tx1"/>
                </a:solidFill>
                <a:latin typeface="Segoe"/>
              </a:defRPr>
            </a:lvl8pPr>
            <a:lvl9pPr marL="3886200" indent="-228600" defTabSz="912813" fontAlgn="base">
              <a:spcBef>
                <a:spcPct val="0"/>
              </a:spcBef>
              <a:spcAft>
                <a:spcPct val="0"/>
              </a:spcAft>
              <a:defRPr>
                <a:solidFill>
                  <a:schemeClr val="tx1"/>
                </a:solidFill>
                <a:latin typeface="Segoe"/>
              </a:defRPr>
            </a:lvl9pPr>
          </a:lstStyle>
          <a:p>
            <a:pPr defTabSz="912813" fontAlgn="base">
              <a:spcBef>
                <a:spcPct val="0"/>
              </a:spcBef>
              <a:spcAft>
                <a:spcPct val="0"/>
              </a:spcAft>
            </a:pPr>
            <a:endParaRPr lang="en-US">
              <a:latin typeface="Calibri" pitchFamily="34" charset="0"/>
            </a:endParaRPr>
          </a:p>
        </p:txBody>
      </p:sp>
      <p:sp>
        <p:nvSpPr>
          <p:cNvPr id="74758" name="Footer Placeholder 5"/>
          <p:cNvSpPr>
            <a:spLocks noGrp="1"/>
          </p:cNvSpPr>
          <p:nvPr>
            <p:ph type="ftr" sz="quarter" idx="4"/>
          </p:nvPr>
        </p:nvSpPr>
        <p:spPr bwMode="auto">
          <a:noFill/>
          <a:extLst/>
        </p:spPr>
        <p:txBody>
          <a:bodyPr wrap="square" numCol="1" anchorCtr="0" compatLnSpc="1">
            <a:prstTxWarp prst="textNoShape">
              <a:avLst/>
            </a:prstTxWarp>
          </a:bodyPr>
          <a:lstStyle>
            <a:lvl1pPr>
              <a:defRPr>
                <a:solidFill>
                  <a:schemeClr val="tx1"/>
                </a:solidFill>
                <a:latin typeface="Segoe"/>
              </a:defRPr>
            </a:lvl1pPr>
            <a:lvl2pPr marL="742950" indent="-285750">
              <a:defRPr>
                <a:solidFill>
                  <a:schemeClr val="tx1"/>
                </a:solidFill>
                <a:latin typeface="Segoe"/>
              </a:defRPr>
            </a:lvl2pPr>
            <a:lvl3pPr marL="1143000" indent="-228600">
              <a:defRPr>
                <a:solidFill>
                  <a:schemeClr val="tx1"/>
                </a:solidFill>
                <a:latin typeface="Segoe"/>
              </a:defRPr>
            </a:lvl3pPr>
            <a:lvl4pPr marL="1600200" indent="-228600">
              <a:defRPr>
                <a:solidFill>
                  <a:schemeClr val="tx1"/>
                </a:solidFill>
                <a:latin typeface="Segoe"/>
              </a:defRPr>
            </a:lvl4pPr>
            <a:lvl5pPr marL="2057400" indent="-228600">
              <a:defRPr>
                <a:solidFill>
                  <a:schemeClr val="tx1"/>
                </a:solidFill>
                <a:latin typeface="Segoe"/>
              </a:defRPr>
            </a:lvl5pPr>
            <a:lvl6pPr marL="2514600" indent="-228600" defTabSz="912813" fontAlgn="base">
              <a:spcBef>
                <a:spcPct val="0"/>
              </a:spcBef>
              <a:spcAft>
                <a:spcPct val="0"/>
              </a:spcAft>
              <a:defRPr>
                <a:solidFill>
                  <a:schemeClr val="tx1"/>
                </a:solidFill>
                <a:latin typeface="Segoe"/>
              </a:defRPr>
            </a:lvl6pPr>
            <a:lvl7pPr marL="2971800" indent="-228600" defTabSz="912813" fontAlgn="base">
              <a:spcBef>
                <a:spcPct val="0"/>
              </a:spcBef>
              <a:spcAft>
                <a:spcPct val="0"/>
              </a:spcAft>
              <a:defRPr>
                <a:solidFill>
                  <a:schemeClr val="tx1"/>
                </a:solidFill>
                <a:latin typeface="Segoe"/>
              </a:defRPr>
            </a:lvl7pPr>
            <a:lvl8pPr marL="3429000" indent="-228600" defTabSz="912813" fontAlgn="base">
              <a:spcBef>
                <a:spcPct val="0"/>
              </a:spcBef>
              <a:spcAft>
                <a:spcPct val="0"/>
              </a:spcAft>
              <a:defRPr>
                <a:solidFill>
                  <a:schemeClr val="tx1"/>
                </a:solidFill>
                <a:latin typeface="Segoe"/>
              </a:defRPr>
            </a:lvl8pPr>
            <a:lvl9pPr marL="3886200" indent="-228600" defTabSz="912813" fontAlgn="base">
              <a:spcBef>
                <a:spcPct val="0"/>
              </a:spcBef>
              <a:spcAft>
                <a:spcPct val="0"/>
              </a:spcAft>
              <a:defRPr>
                <a:solidFill>
                  <a:schemeClr val="tx1"/>
                </a:solidFill>
                <a:latin typeface="Segoe"/>
              </a:defRPr>
            </a:lvl9pPr>
          </a:lstStyle>
          <a:p>
            <a:pPr defTabSz="912813" fontAlgn="base">
              <a:spcBef>
                <a:spcPct val="0"/>
              </a:spcBef>
              <a:spcAft>
                <a:spcPct val="0"/>
              </a:spcAft>
            </a:pPr>
            <a:endParaRPr lang="en-US" sz="1200">
              <a:latin typeface="Calibri" pitchFamily="34" charset="0"/>
            </a:endParaRPr>
          </a:p>
        </p:txBody>
      </p:sp>
      <p:sp>
        <p:nvSpPr>
          <p:cNvPr id="74759" name="Slide Number Placeholder 6"/>
          <p:cNvSpPr>
            <a:spLocks noGrp="1"/>
          </p:cNvSpPr>
          <p:nvPr>
            <p:ph type="sldNum" sz="quarter" idx="5"/>
          </p:nvPr>
        </p:nvSpPr>
        <p:spPr bwMode="auto">
          <a:noFill/>
          <a:extLst/>
        </p:spPr>
        <p:txBody>
          <a:bodyPr wrap="square" numCol="1" anchorCtr="0" compatLnSpc="1">
            <a:prstTxWarp prst="textNoShape">
              <a:avLst/>
            </a:prstTxWarp>
          </a:bodyPr>
          <a:lstStyle>
            <a:lvl1pPr>
              <a:defRPr>
                <a:solidFill>
                  <a:schemeClr val="tx1"/>
                </a:solidFill>
                <a:latin typeface="Segoe"/>
              </a:defRPr>
            </a:lvl1pPr>
            <a:lvl2pPr marL="742950" indent="-285750">
              <a:defRPr>
                <a:solidFill>
                  <a:schemeClr val="tx1"/>
                </a:solidFill>
                <a:latin typeface="Segoe"/>
              </a:defRPr>
            </a:lvl2pPr>
            <a:lvl3pPr marL="1143000" indent="-228600">
              <a:defRPr>
                <a:solidFill>
                  <a:schemeClr val="tx1"/>
                </a:solidFill>
                <a:latin typeface="Segoe"/>
              </a:defRPr>
            </a:lvl3pPr>
            <a:lvl4pPr marL="1600200" indent="-228600">
              <a:defRPr>
                <a:solidFill>
                  <a:schemeClr val="tx1"/>
                </a:solidFill>
                <a:latin typeface="Segoe"/>
              </a:defRPr>
            </a:lvl4pPr>
            <a:lvl5pPr marL="2057400" indent="-228600">
              <a:defRPr>
                <a:solidFill>
                  <a:schemeClr val="tx1"/>
                </a:solidFill>
                <a:latin typeface="Segoe"/>
              </a:defRPr>
            </a:lvl5pPr>
            <a:lvl6pPr marL="2514600" indent="-228600" defTabSz="912813" fontAlgn="base">
              <a:spcBef>
                <a:spcPct val="0"/>
              </a:spcBef>
              <a:spcAft>
                <a:spcPct val="0"/>
              </a:spcAft>
              <a:defRPr>
                <a:solidFill>
                  <a:schemeClr val="tx1"/>
                </a:solidFill>
                <a:latin typeface="Segoe"/>
              </a:defRPr>
            </a:lvl6pPr>
            <a:lvl7pPr marL="2971800" indent="-228600" defTabSz="912813" fontAlgn="base">
              <a:spcBef>
                <a:spcPct val="0"/>
              </a:spcBef>
              <a:spcAft>
                <a:spcPct val="0"/>
              </a:spcAft>
              <a:defRPr>
                <a:solidFill>
                  <a:schemeClr val="tx1"/>
                </a:solidFill>
                <a:latin typeface="Segoe"/>
              </a:defRPr>
            </a:lvl7pPr>
            <a:lvl8pPr marL="3429000" indent="-228600" defTabSz="912813" fontAlgn="base">
              <a:spcBef>
                <a:spcPct val="0"/>
              </a:spcBef>
              <a:spcAft>
                <a:spcPct val="0"/>
              </a:spcAft>
              <a:defRPr>
                <a:solidFill>
                  <a:schemeClr val="tx1"/>
                </a:solidFill>
                <a:latin typeface="Segoe"/>
              </a:defRPr>
            </a:lvl8pPr>
            <a:lvl9pPr marL="3886200" indent="-228600" defTabSz="912813" fontAlgn="base">
              <a:spcBef>
                <a:spcPct val="0"/>
              </a:spcBef>
              <a:spcAft>
                <a:spcPct val="0"/>
              </a:spcAft>
              <a:defRPr>
                <a:solidFill>
                  <a:schemeClr val="tx1"/>
                </a:solidFill>
                <a:latin typeface="Segoe"/>
              </a:defRPr>
            </a:lvl9pPr>
          </a:lstStyle>
          <a:p>
            <a:pPr defTabSz="912813" fontAlgn="base">
              <a:spcBef>
                <a:spcPct val="0"/>
              </a:spcBef>
              <a:spcAft>
                <a:spcPct val="0"/>
              </a:spcAft>
            </a:pPr>
            <a:endParaRPr lang="en-US">
              <a:latin typeface="Calibri"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42348216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smtClean="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xmlns="" val="27203550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1.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05"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26.png"/><Relationship Id="rId11" Type="http://schemas.openxmlformats.org/officeDocument/2006/relationships/image" Target="../media/image30.png"/><Relationship Id="rId5" Type="http://schemas.openxmlformats.org/officeDocument/2006/relationships/image" Target="../media/image25.png"/><Relationship Id="rId10" Type="http://schemas.openxmlformats.org/officeDocument/2006/relationships/image" Target="../media/image29.png"/><Relationship Id="rId4" Type="http://schemas.openxmlformats.org/officeDocument/2006/relationships/image" Target="../media/image24.png"/><Relationship Id="rId9" Type="http://schemas.openxmlformats.org/officeDocument/2006/relationships/image" Target="../media/image16.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16.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32.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33.png"/><Relationship Id="rId7" Type="http://schemas.openxmlformats.org/officeDocument/2006/relationships/image" Target="../media/image35.png"/><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34.png"/><Relationship Id="rId11" Type="http://schemas.openxmlformats.org/officeDocument/2006/relationships/image" Target="../media/image37.png"/><Relationship Id="rId5" Type="http://schemas.openxmlformats.org/officeDocument/2006/relationships/hyperlink" Target="http://microsoft.com/technet" TargetMode="External"/><Relationship Id="rId10" Type="http://schemas.openxmlformats.org/officeDocument/2006/relationships/image" Target="../media/image36.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2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 Architecture</a:t>
            </a:r>
            <a:endParaRPr lang="en-US" dirty="0"/>
          </a:p>
        </p:txBody>
      </p:sp>
      <p:sp>
        <p:nvSpPr>
          <p:cNvPr id="4" name="Rounded Rectangle 3"/>
          <p:cNvSpPr/>
          <p:nvPr/>
        </p:nvSpPr>
        <p:spPr bwMode="auto">
          <a:xfrm>
            <a:off x="685800" y="1061720"/>
            <a:ext cx="7772400" cy="4953000"/>
          </a:xfrm>
          <a:prstGeom prst="roundRect">
            <a:avLst>
              <a:gd name="adj" fmla="val 9033"/>
            </a:avLst>
          </a:prstGeom>
          <a:solidFill>
            <a:schemeClr val="tx2">
              <a:lumMod val="90000"/>
            </a:schemeClr>
          </a:solidFill>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gradFill>
                  <a:gsLst>
                    <a:gs pos="0">
                      <a:srgbClr val="FFFFFF"/>
                    </a:gs>
                    <a:gs pos="100000">
                      <a:srgbClr val="FFFFFF"/>
                    </a:gs>
                  </a:gsLst>
                  <a:lin ang="5400000" scaled="0"/>
                </a:gradFill>
              </a:rPr>
              <a:t>Application Platform</a:t>
            </a:r>
          </a:p>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5" name="Rounded Rectangle 4"/>
          <p:cNvSpPr/>
          <p:nvPr/>
        </p:nvSpPr>
        <p:spPr bwMode="auto">
          <a:xfrm>
            <a:off x="838200" y="4358640"/>
            <a:ext cx="7391400" cy="1447800"/>
          </a:xfrm>
          <a:prstGeom prst="roundRect">
            <a:avLst>
              <a:gd name="adj" fmla="val 9033"/>
            </a:avLst>
          </a:prstGeom>
          <a:gradFill>
            <a:gsLst>
              <a:gs pos="0">
                <a:schemeClr val="accent3">
                  <a:shade val="51000"/>
                  <a:satMod val="130000"/>
                  <a:alpha val="50000"/>
                </a:schemeClr>
              </a:gs>
              <a:gs pos="80000">
                <a:schemeClr val="accent3">
                  <a:shade val="93000"/>
                  <a:satMod val="130000"/>
                  <a:alpha val="50000"/>
                </a:schemeClr>
              </a:gs>
              <a:gs pos="100000">
                <a:schemeClr val="accent3">
                  <a:shade val="94000"/>
                  <a:satMod val="135000"/>
                  <a:alpha val="50000"/>
                </a:schemeClr>
              </a:gs>
            </a:gsLst>
          </a:gra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tx1"/>
                </a:solidFill>
              </a:rPr>
              <a:t>BI Backend Engine</a:t>
            </a:r>
          </a:p>
          <a:p>
            <a:pPr algn="ctr" defTabSz="914099" fontAlgn="base">
              <a:spcBef>
                <a:spcPct val="0"/>
              </a:spcBef>
              <a:spcAft>
                <a:spcPct val="0"/>
              </a:spcAft>
            </a:pPr>
            <a:endParaRPr lang="en-US" dirty="0">
              <a:solidFill>
                <a:schemeClr val="accent1"/>
              </a:solidFill>
            </a:endParaRPr>
          </a:p>
          <a:p>
            <a:pPr algn="ctr" defTabSz="914099" fontAlgn="base">
              <a:spcBef>
                <a:spcPct val="0"/>
              </a:spcBef>
              <a:spcAft>
                <a:spcPct val="0"/>
              </a:spcAft>
            </a:pPr>
            <a:endParaRPr lang="en-US" dirty="0" smtClean="0">
              <a:solidFill>
                <a:schemeClr val="accent1"/>
              </a:solidFill>
            </a:endParaRPr>
          </a:p>
          <a:p>
            <a:pPr algn="ctr" defTabSz="914099" fontAlgn="base">
              <a:spcBef>
                <a:spcPct val="0"/>
              </a:spcBef>
              <a:spcAft>
                <a:spcPct val="0"/>
              </a:spcAft>
            </a:pPr>
            <a:endParaRPr lang="en-US" dirty="0">
              <a:solidFill>
                <a:schemeClr val="accent1"/>
              </a:solidFill>
            </a:endParaRPr>
          </a:p>
          <a:p>
            <a:pPr algn="ctr" defTabSz="914099" fontAlgn="base">
              <a:spcBef>
                <a:spcPct val="0"/>
              </a:spcBef>
              <a:spcAft>
                <a:spcPct val="0"/>
              </a:spcAft>
            </a:pPr>
            <a:endParaRPr lang="en-US" dirty="0" smtClean="0">
              <a:solidFill>
                <a:schemeClr val="accent1"/>
              </a:solidFill>
            </a:endParaRPr>
          </a:p>
        </p:txBody>
      </p:sp>
      <p:sp>
        <p:nvSpPr>
          <p:cNvPr id="6" name="Rounded Rectangle 5"/>
          <p:cNvSpPr/>
          <p:nvPr/>
        </p:nvSpPr>
        <p:spPr bwMode="auto">
          <a:xfrm>
            <a:off x="838200" y="2834640"/>
            <a:ext cx="7391400" cy="1447800"/>
          </a:xfrm>
          <a:prstGeom prst="roundRect">
            <a:avLst>
              <a:gd name="adj" fmla="val 9033"/>
            </a:avLst>
          </a:prstGeom>
          <a:gradFill>
            <a:gsLst>
              <a:gs pos="0">
                <a:schemeClr val="accent1">
                  <a:shade val="51000"/>
                  <a:satMod val="130000"/>
                  <a:alpha val="50000"/>
                </a:schemeClr>
              </a:gs>
              <a:gs pos="80000">
                <a:schemeClr val="accent1">
                  <a:shade val="93000"/>
                  <a:satMod val="130000"/>
                  <a:alpha val="50000"/>
                </a:schemeClr>
              </a:gs>
              <a:gs pos="100000">
                <a:schemeClr val="accent1">
                  <a:shade val="94000"/>
                  <a:satMod val="135000"/>
                  <a:alpha val="50000"/>
                </a:schemeClr>
              </a:gs>
            </a:gsLs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solidFill>
                  <a:schemeClr val="tx1"/>
                </a:solidFill>
              </a:rPr>
              <a:t>BI Middle Tiers</a:t>
            </a:r>
          </a:p>
          <a:p>
            <a:pPr algn="ctr" defTabSz="914099"/>
            <a:endParaRPr lang="en-US" dirty="0">
              <a:solidFill>
                <a:schemeClr val="accent1"/>
              </a:solidFill>
            </a:endParaRPr>
          </a:p>
          <a:p>
            <a:pPr algn="ctr" defTabSz="914099"/>
            <a:endParaRPr lang="en-US" dirty="0" smtClean="0">
              <a:solidFill>
                <a:schemeClr val="accent1"/>
              </a:solidFill>
            </a:endParaRPr>
          </a:p>
          <a:p>
            <a:pPr algn="ctr" defTabSz="914099"/>
            <a:endParaRPr lang="en-US" dirty="0">
              <a:solidFill>
                <a:schemeClr val="accent1"/>
              </a:solidFill>
            </a:endParaRPr>
          </a:p>
          <a:p>
            <a:pPr algn="ctr" defTabSz="914099"/>
            <a:endParaRPr lang="en-US" dirty="0" smtClean="0">
              <a:solidFill>
                <a:schemeClr val="accent1"/>
              </a:solidFill>
            </a:endParaRPr>
          </a:p>
        </p:txBody>
      </p:sp>
      <p:sp>
        <p:nvSpPr>
          <p:cNvPr id="7" name="Rounded Rectangle 6"/>
          <p:cNvSpPr/>
          <p:nvPr/>
        </p:nvSpPr>
        <p:spPr bwMode="auto">
          <a:xfrm>
            <a:off x="1066800" y="5227320"/>
            <a:ext cx="3352800" cy="502920"/>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Integration Services</a:t>
            </a:r>
          </a:p>
        </p:txBody>
      </p:sp>
      <p:sp>
        <p:nvSpPr>
          <p:cNvPr id="8" name="Rounded Rectangle 7"/>
          <p:cNvSpPr/>
          <p:nvPr/>
        </p:nvSpPr>
        <p:spPr bwMode="auto">
          <a:xfrm>
            <a:off x="1066800" y="4693920"/>
            <a:ext cx="3352800" cy="502920"/>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Relational Engine</a:t>
            </a:r>
          </a:p>
        </p:txBody>
      </p:sp>
      <p:sp>
        <p:nvSpPr>
          <p:cNvPr id="9" name="Rounded Rectangle 8"/>
          <p:cNvSpPr/>
          <p:nvPr/>
        </p:nvSpPr>
        <p:spPr bwMode="auto">
          <a:xfrm>
            <a:off x="4572000" y="4693920"/>
            <a:ext cx="3352800" cy="502920"/>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Multidimensional Engine</a:t>
            </a:r>
          </a:p>
        </p:txBody>
      </p:sp>
      <p:sp>
        <p:nvSpPr>
          <p:cNvPr id="10" name="Rounded Rectangle 9"/>
          <p:cNvSpPr/>
          <p:nvPr/>
        </p:nvSpPr>
        <p:spPr bwMode="auto">
          <a:xfrm>
            <a:off x="4572000" y="5227320"/>
            <a:ext cx="3352800" cy="502920"/>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Data Mining Engine</a:t>
            </a:r>
          </a:p>
        </p:txBody>
      </p:sp>
      <p:sp>
        <p:nvSpPr>
          <p:cNvPr id="12" name="Rounded Rectangle 11"/>
          <p:cNvSpPr/>
          <p:nvPr/>
        </p:nvSpPr>
        <p:spPr bwMode="auto">
          <a:xfrm>
            <a:off x="1066800" y="3139440"/>
            <a:ext cx="3352800" cy="502920"/>
          </a:xfrm>
          <a:prstGeom prst="roundRect">
            <a:avLst>
              <a:gd name="adj" fmla="val 9033"/>
            </a:avLst>
          </a:prstGeom>
          <a:gradFill>
            <a:gsLst>
              <a:gs pos="0">
                <a:schemeClr val="accent1"/>
              </a:gs>
              <a:gs pos="80000">
                <a:schemeClr val="accent1"/>
              </a:gs>
              <a:gs pos="100000">
                <a:schemeClr val="accent1"/>
              </a:gs>
            </a:gsLst>
          </a:gra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Reporting Services</a:t>
            </a:r>
          </a:p>
        </p:txBody>
      </p:sp>
      <p:sp>
        <p:nvSpPr>
          <p:cNvPr id="13" name="Rounded Rectangle 12"/>
          <p:cNvSpPr/>
          <p:nvPr/>
        </p:nvSpPr>
        <p:spPr bwMode="auto">
          <a:xfrm>
            <a:off x="1066800" y="3672840"/>
            <a:ext cx="3352800" cy="502920"/>
          </a:xfrm>
          <a:prstGeom prst="roundRect">
            <a:avLst>
              <a:gd name="adj" fmla="val 9033"/>
            </a:avLst>
          </a:prstGeom>
          <a:gradFill>
            <a:gsLst>
              <a:gs pos="0">
                <a:schemeClr val="accent1"/>
              </a:gs>
              <a:gs pos="80000">
                <a:schemeClr val="accent1"/>
              </a:gs>
              <a:gs pos="100000">
                <a:schemeClr val="accent1"/>
              </a:gs>
            </a:gsLst>
          </a:gra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Office Document Services</a:t>
            </a:r>
          </a:p>
        </p:txBody>
      </p:sp>
      <p:sp>
        <p:nvSpPr>
          <p:cNvPr id="14" name="Rounded Rectangle 13"/>
          <p:cNvSpPr/>
          <p:nvPr/>
        </p:nvSpPr>
        <p:spPr bwMode="auto">
          <a:xfrm>
            <a:off x="4572000" y="3139440"/>
            <a:ext cx="3352800" cy="502920"/>
          </a:xfrm>
          <a:prstGeom prst="roundRect">
            <a:avLst>
              <a:gd name="adj" fmla="val 9033"/>
            </a:avLst>
          </a:prstGeom>
          <a:gradFill>
            <a:gsLst>
              <a:gs pos="0">
                <a:schemeClr val="accent1"/>
              </a:gs>
              <a:gs pos="80000">
                <a:schemeClr val="accent1"/>
              </a:gs>
              <a:gs pos="100000">
                <a:schemeClr val="accent1"/>
              </a:gs>
            </a:gsLst>
          </a:gra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Performance Management</a:t>
            </a:r>
          </a:p>
        </p:txBody>
      </p:sp>
      <p:sp>
        <p:nvSpPr>
          <p:cNvPr id="15" name="Rounded Rectangle 14"/>
          <p:cNvSpPr/>
          <p:nvPr/>
        </p:nvSpPr>
        <p:spPr bwMode="auto">
          <a:xfrm>
            <a:off x="4572000" y="3672840"/>
            <a:ext cx="3352800" cy="502920"/>
          </a:xfrm>
          <a:prstGeom prst="roundRect">
            <a:avLst>
              <a:gd name="adj" fmla="val 9033"/>
            </a:avLst>
          </a:prstGeom>
          <a:gradFill>
            <a:gsLst>
              <a:gs pos="0">
                <a:schemeClr val="accent1"/>
              </a:gs>
              <a:gs pos="80000">
                <a:schemeClr val="accent1"/>
              </a:gs>
              <a:gs pos="100000">
                <a:schemeClr val="accent1"/>
              </a:gs>
            </a:gsLst>
          </a:gra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Portal Services</a:t>
            </a:r>
          </a:p>
        </p:txBody>
      </p:sp>
      <p:sp>
        <p:nvSpPr>
          <p:cNvPr id="16" name="Rounded Rectangle 15"/>
          <p:cNvSpPr/>
          <p:nvPr/>
        </p:nvSpPr>
        <p:spPr bwMode="auto">
          <a:xfrm>
            <a:off x="838200" y="1615440"/>
            <a:ext cx="7391400" cy="1143000"/>
          </a:xfrm>
          <a:prstGeom prst="roundRect">
            <a:avLst>
              <a:gd name="adj" fmla="val 9033"/>
            </a:avLst>
          </a:prstGeom>
          <a:solidFill>
            <a:schemeClr val="accent3">
              <a:lumMod val="40000"/>
              <a:lumOff val="60000"/>
            </a:schemeClr>
          </a:soli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tx1"/>
                </a:solidFill>
              </a:rPr>
              <a:t>BI User Experience</a:t>
            </a:r>
          </a:p>
          <a:p>
            <a:pPr algn="ctr" defTabSz="914099" fontAlgn="base">
              <a:spcBef>
                <a:spcPct val="0"/>
              </a:spcBef>
              <a:spcAft>
                <a:spcPct val="0"/>
              </a:spcAft>
            </a:pPr>
            <a:endParaRPr lang="en-US" dirty="0" smtClean="0">
              <a:gradFill>
                <a:gsLst>
                  <a:gs pos="0">
                    <a:srgbClr val="FFFFFF"/>
                  </a:gs>
                  <a:gs pos="100000">
                    <a:srgbClr val="FFFFFF"/>
                  </a:gs>
                </a:gsLst>
                <a:lin ang="5400000" scaled="0"/>
              </a:gradFill>
            </a:endParaRPr>
          </a:p>
          <a:p>
            <a:pPr algn="ctr" defTabSz="914099" fontAlgn="base">
              <a:spcBef>
                <a:spcPct val="0"/>
              </a:spcBef>
              <a:spcAft>
                <a:spcPct val="0"/>
              </a:spcAft>
            </a:pPr>
            <a:endParaRPr lang="en-US" dirty="0">
              <a:gradFill>
                <a:gsLst>
                  <a:gs pos="0">
                    <a:srgbClr val="FFFFFF"/>
                  </a:gs>
                  <a:gs pos="100000">
                    <a:srgbClr val="FFFFFF"/>
                  </a:gs>
                </a:gsLst>
                <a:lin ang="5400000" scaled="0"/>
              </a:gradFill>
            </a:endParaRPr>
          </a:p>
          <a:p>
            <a:pPr algn="ctr" defTabSz="914099" fontAlgn="base">
              <a:spcBef>
                <a:spcPct val="0"/>
              </a:spcBef>
              <a:spcAft>
                <a:spcPct val="0"/>
              </a:spcAft>
            </a:pPr>
            <a:endParaRPr lang="en-US" dirty="0" smtClean="0">
              <a:gradFill>
                <a:gsLst>
                  <a:gs pos="0">
                    <a:srgbClr val="FFFFFF"/>
                  </a:gs>
                  <a:gs pos="100000">
                    <a:srgbClr val="FFFFFF"/>
                  </a:gs>
                </a:gsLst>
                <a:lin ang="5400000" scaled="0"/>
              </a:gradFill>
            </a:endParaRPr>
          </a:p>
        </p:txBody>
      </p:sp>
      <p:sp>
        <p:nvSpPr>
          <p:cNvPr id="17" name="Rounded Rectangle 16"/>
          <p:cNvSpPr/>
          <p:nvPr/>
        </p:nvSpPr>
        <p:spPr bwMode="auto">
          <a:xfrm>
            <a:off x="1066800" y="2026920"/>
            <a:ext cx="3352800" cy="502920"/>
          </a:xfrm>
          <a:prstGeom prst="roundRect">
            <a:avLst>
              <a:gd name="adj" fmla="val 9033"/>
            </a:avLst>
          </a:prstGeom>
          <a:gradFill>
            <a:gsLst>
              <a:gs pos="0">
                <a:srgbClr val="00B0F0"/>
              </a:gs>
              <a:gs pos="80000">
                <a:srgbClr val="00B0F0"/>
              </a:gs>
              <a:gs pos="100000">
                <a:srgbClr val="00B0F0"/>
              </a:gs>
            </a:gsLst>
          </a:gra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Office Documents, Reports</a:t>
            </a:r>
          </a:p>
        </p:txBody>
      </p:sp>
      <p:sp>
        <p:nvSpPr>
          <p:cNvPr id="18" name="Rounded Rectangle 17"/>
          <p:cNvSpPr/>
          <p:nvPr/>
        </p:nvSpPr>
        <p:spPr bwMode="auto">
          <a:xfrm>
            <a:off x="4572000" y="2026920"/>
            <a:ext cx="3352800" cy="502920"/>
          </a:xfrm>
          <a:prstGeom prst="roundRect">
            <a:avLst>
              <a:gd name="adj" fmla="val 9033"/>
            </a:avLst>
          </a:prstGeom>
          <a:gradFill>
            <a:gsLst>
              <a:gs pos="0">
                <a:srgbClr val="00B0F0"/>
              </a:gs>
              <a:gs pos="80000">
                <a:srgbClr val="00B0F0"/>
              </a:gs>
              <a:gs pos="100000">
                <a:srgbClr val="00B0F0"/>
              </a:gs>
            </a:gsLst>
          </a:gra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Web Portals</a:t>
            </a:r>
          </a:p>
        </p:txBody>
      </p:sp>
    </p:spTree>
    <p:extLst>
      <p:ext uri="{BB962C8B-B14F-4D97-AF65-F5344CB8AC3E}">
        <p14:creationId xmlns:p14="http://schemas.microsoft.com/office/powerpoint/2010/main" xmlns="" val="3594565322"/>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Product line up</a:t>
            </a:r>
            <a:endParaRPr lang="en-GB" dirty="0"/>
          </a:p>
        </p:txBody>
      </p:sp>
      <p:sp>
        <p:nvSpPr>
          <p:cNvPr id="3" name="Text Placeholder 2"/>
          <p:cNvSpPr>
            <a:spLocks noGrp="1"/>
          </p:cNvSpPr>
          <p:nvPr>
            <p:ph type="body" sz="quarter" idx="10"/>
          </p:nvPr>
        </p:nvSpPr>
        <p:spPr>
          <a:xfrm>
            <a:off x="395536" y="1052736"/>
            <a:ext cx="8382000" cy="5063584"/>
          </a:xfrm>
        </p:spPr>
        <p:txBody>
          <a:bodyPr>
            <a:normAutofit fontScale="92500" lnSpcReduction="10000"/>
          </a:bodyPr>
          <a:lstStyle/>
          <a:p>
            <a:r>
              <a:rPr lang="en-GB" dirty="0" smtClean="0"/>
              <a:t>Office Investments</a:t>
            </a:r>
          </a:p>
          <a:p>
            <a:pPr lvl="1"/>
            <a:r>
              <a:rPr lang="en-GB" dirty="0" smtClean="0"/>
              <a:t>SharePoint Designer</a:t>
            </a:r>
          </a:p>
          <a:p>
            <a:pPr lvl="1"/>
            <a:r>
              <a:rPr lang="en-GB" dirty="0" smtClean="0"/>
              <a:t>Visio</a:t>
            </a:r>
          </a:p>
          <a:p>
            <a:pPr lvl="1"/>
            <a:r>
              <a:rPr lang="en-GB" dirty="0" smtClean="0"/>
              <a:t>Access</a:t>
            </a:r>
          </a:p>
          <a:p>
            <a:pPr lvl="1"/>
            <a:r>
              <a:rPr lang="en-GB" dirty="0" smtClean="0"/>
              <a:t>Excel</a:t>
            </a:r>
          </a:p>
          <a:p>
            <a:r>
              <a:rPr lang="en-GB" dirty="0" smtClean="0"/>
              <a:t>SharePoint</a:t>
            </a:r>
          </a:p>
          <a:p>
            <a:pPr lvl="1"/>
            <a:r>
              <a:rPr lang="en-GB" dirty="0" smtClean="0"/>
              <a:t>Chart Web Part</a:t>
            </a:r>
          </a:p>
          <a:p>
            <a:pPr lvl="1"/>
            <a:r>
              <a:rPr lang="en-GB" dirty="0" smtClean="0"/>
              <a:t>Analytics</a:t>
            </a:r>
          </a:p>
          <a:p>
            <a:pPr lvl="1"/>
            <a:r>
              <a:rPr lang="en-GB" dirty="0" smtClean="0"/>
              <a:t>Performance Point Services</a:t>
            </a:r>
          </a:p>
          <a:p>
            <a:r>
              <a:rPr lang="en-GB" dirty="0" smtClean="0"/>
              <a:t>SQL </a:t>
            </a:r>
          </a:p>
          <a:p>
            <a:pPr lvl="1"/>
            <a:r>
              <a:rPr lang="en-GB" dirty="0" smtClean="0"/>
              <a:t>Reporting and Analytics</a:t>
            </a:r>
          </a:p>
          <a:p>
            <a:pPr lvl="1"/>
            <a:r>
              <a:rPr lang="en-GB" dirty="0" err="1" smtClean="0"/>
              <a:t>PowerPivot</a:t>
            </a:r>
            <a:endParaRPr lang="en-GB" dirty="0"/>
          </a:p>
        </p:txBody>
      </p:sp>
      <p:pic>
        <p:nvPicPr>
          <p:cNvPr id="4" name="Picture 4" descr="C:\Users\pavc\Desktop\Ofc-Pro2010_rgb_r.png"/>
          <p:cNvPicPr>
            <a:picLocks noChangeAspect="1" noChangeArrowheads="1"/>
          </p:cNvPicPr>
          <p:nvPr/>
        </p:nvPicPr>
        <p:blipFill>
          <a:blip r:embed="rId3" cstate="screen"/>
          <a:stretch>
            <a:fillRect/>
          </a:stretch>
        </p:blipFill>
        <p:spPr bwMode="auto">
          <a:xfrm>
            <a:off x="5712882" y="1009683"/>
            <a:ext cx="2780460" cy="742871"/>
          </a:xfrm>
          <a:prstGeom prst="rect">
            <a:avLst/>
          </a:prstGeom>
          <a:noFill/>
          <a:ln>
            <a:noFill/>
          </a:ln>
        </p:spPr>
      </p:pic>
      <p:pic>
        <p:nvPicPr>
          <p:cNvPr id="5" name="Picture 3" descr="C:\Users\pavc\Desktop\ShrPt10_h_rgb_r.png"/>
          <p:cNvPicPr>
            <a:picLocks noChangeAspect="1" noChangeArrowheads="1"/>
          </p:cNvPicPr>
          <p:nvPr/>
        </p:nvPicPr>
        <p:blipFill>
          <a:blip r:embed="rId4" cstate="screen"/>
          <a:stretch>
            <a:fillRect/>
          </a:stretch>
        </p:blipFill>
        <p:spPr bwMode="auto">
          <a:xfrm>
            <a:off x="4919601" y="1928469"/>
            <a:ext cx="3613908" cy="722782"/>
          </a:xfrm>
          <a:prstGeom prst="rect">
            <a:avLst/>
          </a:prstGeom>
          <a:noFill/>
          <a:ln>
            <a:noFill/>
          </a:ln>
        </p:spPr>
      </p:pic>
      <p:pic>
        <p:nvPicPr>
          <p:cNvPr id="6" name="Picture 5" descr="SQL08r2_h_rgb_r.png"/>
          <p:cNvPicPr>
            <a:picLocks noChangeAspect="1"/>
          </p:cNvPicPr>
          <p:nvPr/>
        </p:nvPicPr>
        <p:blipFill>
          <a:blip r:embed="rId5" cstate="screen"/>
          <a:stretch>
            <a:fillRect/>
          </a:stretch>
        </p:blipFill>
        <p:spPr>
          <a:xfrm>
            <a:off x="5093957" y="2948362"/>
            <a:ext cx="3406173" cy="631416"/>
          </a:xfrm>
          <a:prstGeom prst="rect">
            <a:avLst/>
          </a:prstGeom>
          <a:noFill/>
          <a:ln>
            <a:noFill/>
          </a:ln>
        </p:spPr>
      </p:pic>
    </p:spTree>
    <p:extLst>
      <p:ext uri="{BB962C8B-B14F-4D97-AF65-F5344CB8AC3E}">
        <p14:creationId xmlns:p14="http://schemas.microsoft.com/office/powerpoint/2010/main" xmlns="" val="1501110132"/>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Architectural Changes in SharePoint </a:t>
            </a:r>
            <a:br>
              <a:rPr lang="en-US" dirty="0" smtClean="0"/>
            </a:br>
            <a:r>
              <a:rPr lang="en-US" sz="4000" dirty="0" smtClean="0">
                <a:solidFill>
                  <a:schemeClr val="accent1"/>
                </a:solidFill>
              </a:rPr>
              <a:t>Impact on BI solutions</a:t>
            </a:r>
            <a:endParaRPr lang="en-US" sz="4000" dirty="0">
              <a:solidFill>
                <a:schemeClr val="accent1"/>
              </a:solidFill>
            </a:endParaRPr>
          </a:p>
        </p:txBody>
      </p:sp>
      <p:sp>
        <p:nvSpPr>
          <p:cNvPr id="3" name="Content Placeholder 2"/>
          <p:cNvSpPr>
            <a:spLocks noGrp="1"/>
          </p:cNvSpPr>
          <p:nvPr>
            <p:ph idx="1"/>
          </p:nvPr>
        </p:nvSpPr>
        <p:spPr>
          <a:xfrm>
            <a:off x="381000" y="1447799"/>
            <a:ext cx="8382000" cy="4953001"/>
          </a:xfrm>
        </p:spPr>
        <p:txBody>
          <a:bodyPr>
            <a:normAutofit/>
          </a:bodyPr>
          <a:lstStyle/>
          <a:p>
            <a:endParaRPr lang="en-US" dirty="0" smtClean="0"/>
          </a:p>
          <a:p>
            <a:r>
              <a:rPr lang="en-US" dirty="0" smtClean="0"/>
              <a:t>New service model</a:t>
            </a:r>
          </a:p>
          <a:p>
            <a:r>
              <a:rPr lang="en-US" dirty="0" smtClean="0"/>
              <a:t>Secure store service</a:t>
            </a:r>
          </a:p>
          <a:p>
            <a:r>
              <a:rPr lang="en-US" dirty="0" smtClean="0"/>
              <a:t>Security model changes</a:t>
            </a:r>
          </a:p>
          <a:p>
            <a:r>
              <a:rPr lang="en-US" dirty="0" err="1" smtClean="0"/>
              <a:t>PerformancePoint</a:t>
            </a:r>
            <a:r>
              <a:rPr lang="en-US" dirty="0" smtClean="0"/>
              <a:t> becomes a SharePoint service</a:t>
            </a:r>
          </a:p>
          <a:p>
            <a:endParaRPr lang="en-US" dirty="0"/>
          </a:p>
          <a:p>
            <a:endParaRPr lang="en-US" dirty="0"/>
          </a:p>
        </p:txBody>
      </p:sp>
    </p:spTree>
    <p:extLst>
      <p:ext uri="{BB962C8B-B14F-4D97-AF65-F5344CB8AC3E}">
        <p14:creationId xmlns:p14="http://schemas.microsoft.com/office/powerpoint/2010/main" xmlns="" val="2541008303"/>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Excel and Excel Service investments</a:t>
            </a:r>
            <a:endParaRPr lang="en-GB" dirty="0"/>
          </a:p>
        </p:txBody>
      </p:sp>
      <p:sp>
        <p:nvSpPr>
          <p:cNvPr id="4" name="Text Placeholder 3"/>
          <p:cNvSpPr>
            <a:spLocks noGrp="1"/>
          </p:cNvSpPr>
          <p:nvPr>
            <p:ph type="body" idx="1"/>
          </p:nvPr>
        </p:nvSpPr>
        <p:spPr/>
        <p:txBody>
          <a:bodyPr/>
          <a:lstStyle/>
          <a:p>
            <a:r>
              <a:rPr lang="en-GB" sz="3600" dirty="0" smtClean="0"/>
              <a:t>Excel</a:t>
            </a:r>
            <a:endParaRPr lang="en-GB" dirty="0"/>
          </a:p>
        </p:txBody>
      </p:sp>
      <p:sp>
        <p:nvSpPr>
          <p:cNvPr id="5" name="Content Placeholder 4"/>
          <p:cNvSpPr>
            <a:spLocks noGrp="1"/>
          </p:cNvSpPr>
          <p:nvPr>
            <p:ph sz="half" idx="2"/>
          </p:nvPr>
        </p:nvSpPr>
        <p:spPr>
          <a:xfrm>
            <a:off x="380999" y="2174875"/>
            <a:ext cx="4114800" cy="3879936"/>
          </a:xfrm>
        </p:spPr>
        <p:txBody>
          <a:bodyPr/>
          <a:lstStyle/>
          <a:p>
            <a:r>
              <a:rPr lang="en-GB" sz="3200" dirty="0" smtClean="0"/>
              <a:t>Conditional Formatting</a:t>
            </a:r>
          </a:p>
          <a:p>
            <a:r>
              <a:rPr lang="en-GB" sz="3200" dirty="0" err="1" smtClean="0"/>
              <a:t>Sparklines</a:t>
            </a:r>
            <a:endParaRPr lang="en-GB" sz="3200" dirty="0" smtClean="0"/>
          </a:p>
          <a:p>
            <a:r>
              <a:rPr lang="en-GB" sz="3200" dirty="0" smtClean="0"/>
              <a:t>Slicers</a:t>
            </a:r>
          </a:p>
          <a:p>
            <a:r>
              <a:rPr lang="en-GB" sz="3200" dirty="0" smtClean="0"/>
              <a:t>Search Filters</a:t>
            </a:r>
          </a:p>
          <a:p>
            <a:r>
              <a:rPr lang="en-GB" sz="3200" dirty="0" smtClean="0"/>
              <a:t>Named Sets</a:t>
            </a:r>
          </a:p>
          <a:p>
            <a:r>
              <a:rPr lang="en-GB" sz="3200" dirty="0" smtClean="0"/>
              <a:t>Pivot Charts</a:t>
            </a:r>
            <a:endParaRPr lang="en-GB" sz="3200" dirty="0"/>
          </a:p>
        </p:txBody>
      </p:sp>
      <p:sp>
        <p:nvSpPr>
          <p:cNvPr id="6" name="Text Placeholder 5"/>
          <p:cNvSpPr>
            <a:spLocks noGrp="1"/>
          </p:cNvSpPr>
          <p:nvPr>
            <p:ph type="body" sz="quarter" idx="3"/>
          </p:nvPr>
        </p:nvSpPr>
        <p:spPr/>
        <p:txBody>
          <a:bodyPr/>
          <a:lstStyle/>
          <a:p>
            <a:r>
              <a:rPr lang="en-GB" sz="3600" dirty="0" smtClean="0"/>
              <a:t>Excel Services</a:t>
            </a:r>
            <a:endParaRPr lang="en-GB" sz="3600" dirty="0"/>
          </a:p>
        </p:txBody>
      </p:sp>
      <p:sp>
        <p:nvSpPr>
          <p:cNvPr id="7" name="Content Placeholder 6"/>
          <p:cNvSpPr>
            <a:spLocks noGrp="1"/>
          </p:cNvSpPr>
          <p:nvPr>
            <p:ph sz="quarter" idx="4"/>
          </p:nvPr>
        </p:nvSpPr>
        <p:spPr>
          <a:xfrm>
            <a:off x="4645026" y="2174875"/>
            <a:ext cx="4117974" cy="3954076"/>
          </a:xfrm>
        </p:spPr>
        <p:txBody>
          <a:bodyPr>
            <a:normAutofit/>
          </a:bodyPr>
          <a:lstStyle/>
          <a:p>
            <a:r>
              <a:rPr lang="en-GB" sz="3200" dirty="0" smtClean="0"/>
              <a:t>More workbooks</a:t>
            </a:r>
          </a:p>
          <a:p>
            <a:r>
              <a:rPr lang="en-GB" sz="3200" dirty="0" smtClean="0"/>
              <a:t>Client fidelity</a:t>
            </a:r>
          </a:p>
          <a:p>
            <a:r>
              <a:rPr lang="en-GB" sz="3200" dirty="0" smtClean="0"/>
              <a:t>Edit</a:t>
            </a:r>
          </a:p>
          <a:p>
            <a:r>
              <a:rPr lang="en-GB" sz="3200" dirty="0" smtClean="0"/>
              <a:t>Collaboration</a:t>
            </a:r>
          </a:p>
          <a:p>
            <a:r>
              <a:rPr lang="en-GB" sz="3200" dirty="0" smtClean="0"/>
              <a:t>REST</a:t>
            </a:r>
          </a:p>
          <a:p>
            <a:r>
              <a:rPr lang="en-GB" sz="3200" dirty="0" smtClean="0"/>
              <a:t>JSOM</a:t>
            </a:r>
            <a:endParaRPr lang="en-GB" sz="3200" dirty="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Visio and Visio Services</a:t>
            </a:r>
            <a:endParaRPr lang="en-GB" dirty="0"/>
          </a:p>
        </p:txBody>
      </p:sp>
      <p:sp>
        <p:nvSpPr>
          <p:cNvPr id="3" name="Text Placeholder 2"/>
          <p:cNvSpPr>
            <a:spLocks noGrp="1"/>
          </p:cNvSpPr>
          <p:nvPr>
            <p:ph type="body" idx="1"/>
          </p:nvPr>
        </p:nvSpPr>
        <p:spPr/>
        <p:txBody>
          <a:bodyPr/>
          <a:lstStyle/>
          <a:p>
            <a:endParaRPr lang="en-GB"/>
          </a:p>
        </p:txBody>
      </p:sp>
      <p:sp>
        <p:nvSpPr>
          <p:cNvPr id="4" name="Content Placeholder 3"/>
          <p:cNvSpPr>
            <a:spLocks noGrp="1"/>
          </p:cNvSpPr>
          <p:nvPr>
            <p:ph sz="half" idx="2"/>
          </p:nvPr>
        </p:nvSpPr>
        <p:spPr/>
        <p:txBody>
          <a:bodyPr/>
          <a:lstStyle/>
          <a:p>
            <a:endParaRPr lang="en-GB"/>
          </a:p>
        </p:txBody>
      </p:sp>
      <p:sp>
        <p:nvSpPr>
          <p:cNvPr id="5" name="Text Placeholder 4"/>
          <p:cNvSpPr>
            <a:spLocks noGrp="1"/>
          </p:cNvSpPr>
          <p:nvPr>
            <p:ph type="body" sz="quarter" idx="3"/>
          </p:nvPr>
        </p:nvSpPr>
        <p:spPr/>
        <p:txBody>
          <a:bodyPr/>
          <a:lstStyle/>
          <a:p>
            <a:endParaRPr lang="en-GB"/>
          </a:p>
        </p:txBody>
      </p:sp>
      <p:sp>
        <p:nvSpPr>
          <p:cNvPr id="6" name="Content Placeholder 5"/>
          <p:cNvSpPr>
            <a:spLocks noGrp="1"/>
          </p:cNvSpPr>
          <p:nvPr>
            <p:ph sz="quarter" idx="4"/>
          </p:nvPr>
        </p:nvSpPr>
        <p:spPr/>
        <p:txBody>
          <a:bodyPr/>
          <a:lstStyle/>
          <a:p>
            <a:endParaRPr lang="en-GB"/>
          </a:p>
        </p:txBody>
      </p:sp>
      <p:pic>
        <p:nvPicPr>
          <p:cNvPr id="7" name="Picture 5"/>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905256" y="914400"/>
            <a:ext cx="7333488" cy="5710190"/>
          </a:xfrm>
          <a:prstGeom prst="rect">
            <a:avLst/>
          </a:prstGeom>
          <a:ln>
            <a:noFill/>
          </a:ln>
          <a:effectLst/>
          <a:extLst/>
        </p:spPr>
      </p:pic>
      <p:pic>
        <p:nvPicPr>
          <p:cNvPr id="8" name="Picture 3"/>
          <p:cNvPicPr>
            <a:picLocks noChangeAspect="1" noChangeArrowheads="1"/>
          </p:cNvPicPr>
          <p:nvPr/>
        </p:nvPicPr>
        <p:blipFill>
          <a:blip r:embed="rId4"/>
          <a:srcRect/>
          <a:stretch>
            <a:fillRect/>
          </a:stretch>
        </p:blipFill>
        <p:spPr bwMode="auto">
          <a:xfrm>
            <a:off x="1056640" y="2448560"/>
            <a:ext cx="7022520" cy="3728720"/>
          </a:xfrm>
          <a:prstGeom prst="rect">
            <a:avLst/>
          </a:prstGeom>
          <a:noFill/>
          <a:ln w="9525">
            <a:noFill/>
            <a:miter lim="800000"/>
            <a:headEnd/>
            <a:tailEnd/>
          </a:ln>
        </p:spPr>
      </p:pic>
    </p:spTree>
    <p:extLst>
      <p:ext uri="{BB962C8B-B14F-4D97-AF65-F5344CB8AC3E}">
        <p14:creationId xmlns:p14="http://schemas.microsoft.com/office/powerpoint/2010/main" xmlns="" val="3863489078"/>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6100" y="4872173"/>
            <a:ext cx="7043208" cy="1523494"/>
          </a:xfrm>
        </p:spPr>
        <p:txBody>
          <a:bodyPr/>
          <a:lstStyle/>
          <a:p>
            <a:r>
              <a:rPr lang="en-US" dirty="0" smtClean="0"/>
              <a:t>Office Investments</a:t>
            </a:r>
            <a:endParaRPr lang="en-US" dirty="0">
              <a:solidFill>
                <a:schemeClr val="bg1">
                  <a:lumMod val="50000"/>
                  <a:lumOff val="50000"/>
                </a:schemeClr>
              </a:solidFill>
            </a:endParaRPr>
          </a:p>
        </p:txBody>
      </p:sp>
      <p:sp>
        <p:nvSpPr>
          <p:cNvPr id="4" name="Text Placeholder 3"/>
          <p:cNvSpPr>
            <a:spLocks noGrp="1"/>
          </p:cNvSpPr>
          <p:nvPr>
            <p:ph type="body" sz="quarter" idx="10"/>
          </p:nvPr>
        </p:nvSpPr>
        <p:spPr/>
        <p:txBody>
          <a:bodyPr/>
          <a:lstStyle/>
          <a:p>
            <a:r>
              <a:rPr lang="en-US" dirty="0" smtClean="0"/>
              <a:t>demo </a:t>
            </a:r>
            <a:endParaRPr lang="en-US" dirty="0"/>
          </a:p>
        </p:txBody>
      </p:sp>
    </p:spTree>
    <p:extLst>
      <p:ext uri="{BB962C8B-B14F-4D97-AF65-F5344CB8AC3E}">
        <p14:creationId xmlns:p14="http://schemas.microsoft.com/office/powerpoint/2010/main" xmlns="" val="520813121"/>
      </p:ext>
    </p:extLst>
  </p:cSld>
  <p:clrMapOvr>
    <a:masterClrMapping/>
  </p:clrMapOvr>
  <p:transition spd="slow">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SharePoint BI investments</a:t>
            </a:r>
            <a:endParaRPr lang="en-GB" dirty="0"/>
          </a:p>
        </p:txBody>
      </p:sp>
      <p:sp>
        <p:nvSpPr>
          <p:cNvPr id="3" name="Content Placeholder 2"/>
          <p:cNvSpPr>
            <a:spLocks noGrp="1"/>
          </p:cNvSpPr>
          <p:nvPr>
            <p:ph idx="1"/>
          </p:nvPr>
        </p:nvSpPr>
        <p:spPr/>
        <p:txBody>
          <a:bodyPr/>
          <a:lstStyle/>
          <a:p>
            <a:r>
              <a:rPr lang="en-GB" dirty="0"/>
              <a:t>Chart </a:t>
            </a:r>
            <a:r>
              <a:rPr lang="en-GB" dirty="0" smtClean="0"/>
              <a:t>Control</a:t>
            </a:r>
            <a:endParaRPr lang="en-GB"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26322" y="1991033"/>
            <a:ext cx="8565577" cy="416995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072578425"/>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SharePoint BI investments</a:t>
            </a:r>
            <a:endParaRPr lang="en-GB" dirty="0"/>
          </a:p>
        </p:txBody>
      </p:sp>
      <p:sp>
        <p:nvSpPr>
          <p:cNvPr id="3" name="Content Placeholder 2"/>
          <p:cNvSpPr>
            <a:spLocks noGrp="1"/>
          </p:cNvSpPr>
          <p:nvPr>
            <p:ph idx="1"/>
          </p:nvPr>
        </p:nvSpPr>
        <p:spPr/>
        <p:txBody>
          <a:bodyPr/>
          <a:lstStyle/>
          <a:p>
            <a:r>
              <a:rPr lang="en-GB" dirty="0" smtClean="0"/>
              <a:t>Usage Analytics</a:t>
            </a:r>
            <a:endParaRPr lang="en-GB"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852851" y="1889760"/>
            <a:ext cx="5706189" cy="41342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04106035"/>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PerformancePoint</a:t>
            </a:r>
            <a:r>
              <a:rPr lang="en-GB" dirty="0" smtClean="0"/>
              <a:t> in SP2010</a:t>
            </a:r>
            <a:endParaRPr lang="en-GB" dirty="0"/>
          </a:p>
        </p:txBody>
      </p:sp>
      <p:sp>
        <p:nvSpPr>
          <p:cNvPr id="3" name="Content Placeholder 2"/>
          <p:cNvSpPr>
            <a:spLocks noGrp="1"/>
          </p:cNvSpPr>
          <p:nvPr>
            <p:ph idx="1"/>
          </p:nvPr>
        </p:nvSpPr>
        <p:spPr/>
        <p:txBody>
          <a:bodyPr/>
          <a:lstStyle/>
          <a:p>
            <a:r>
              <a:rPr lang="en-GB" dirty="0" smtClean="0"/>
              <a:t>Extensive set of features in SharePoint to compliment BI</a:t>
            </a:r>
          </a:p>
          <a:p>
            <a:r>
              <a:rPr lang="en-GB" dirty="0" smtClean="0"/>
              <a:t>Centralized content management</a:t>
            </a:r>
          </a:p>
          <a:p>
            <a:r>
              <a:rPr lang="en-GB" dirty="0" smtClean="0"/>
              <a:t>Security</a:t>
            </a:r>
          </a:p>
          <a:p>
            <a:r>
              <a:rPr lang="en-GB" dirty="0" smtClean="0"/>
              <a:t>Extensibility and Customization through views and templates</a:t>
            </a:r>
          </a:p>
          <a:p>
            <a:r>
              <a:rPr lang="en-GB" dirty="0" smtClean="0"/>
              <a:t>Scale and performance</a:t>
            </a:r>
          </a:p>
          <a:p>
            <a:r>
              <a:rPr lang="en-GB" dirty="0" smtClean="0"/>
              <a:t>Filters</a:t>
            </a:r>
            <a:endParaRPr lang="en-GB" dirty="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PerformancePoint</a:t>
            </a:r>
            <a:r>
              <a:rPr lang="en-GB" dirty="0" smtClean="0"/>
              <a:t> </a:t>
            </a:r>
            <a:r>
              <a:rPr lang="en-GB" dirty="0"/>
              <a:t>in SP2010</a:t>
            </a:r>
          </a:p>
        </p:txBody>
      </p:sp>
      <p:sp>
        <p:nvSpPr>
          <p:cNvPr id="3" name="Content Placeholder 2"/>
          <p:cNvSpPr>
            <a:spLocks noGrp="1"/>
          </p:cNvSpPr>
          <p:nvPr>
            <p:ph idx="1"/>
          </p:nvPr>
        </p:nvSpPr>
        <p:spPr/>
        <p:txBody>
          <a:bodyPr/>
          <a:lstStyle/>
          <a:p>
            <a:endParaRPr lang="en-GB" dirty="0"/>
          </a:p>
        </p:txBody>
      </p:sp>
      <p:pic>
        <p:nvPicPr>
          <p:cNvPr id="4" name="Picture 2"/>
          <p:cNvPicPr>
            <a:picLocks noChangeAspect="1" noChangeArrowheads="1"/>
          </p:cNvPicPr>
          <p:nvPr/>
        </p:nvPicPr>
        <p:blipFill rotWithShape="1">
          <a:blip r:embed="rId3">
            <a:extLst>
              <a:ext uri="{28A0092B-C50C-407E-A947-70E740481C1C}">
                <a14:useLocalDpi xmlns:a14="http://schemas.microsoft.com/office/drawing/2010/main" xmlns="" val="0"/>
              </a:ext>
            </a:extLst>
          </a:blip>
          <a:srcRect t="7765" b="6440"/>
          <a:stretch/>
        </p:blipFill>
        <p:spPr bwMode="auto">
          <a:xfrm>
            <a:off x="4038600" y="1676400"/>
            <a:ext cx="4773854" cy="3276600"/>
          </a:xfrm>
          <a:prstGeom prst="rect">
            <a:avLst/>
          </a:prstGeom>
          <a:ln>
            <a:noFill/>
          </a:ln>
          <a:effectLst>
            <a:reflection blurRad="12700" stA="30000" endPos="30000" dist="5000" dir="5400000" sy="-100000" algn="bl" rotWithShape="0"/>
          </a:effectLst>
          <a:scene3d>
            <a:camera prst="perspectiveLeft" fov="2700000"/>
            <a:lightRig rig="threePt" dir="t">
              <a:rot lat="0" lon="0" rev="2700000"/>
            </a:lightRig>
          </a:scene3d>
          <a:sp3d>
            <a:bevelT w="63500" h="50800"/>
          </a:sp3d>
          <a:extLst/>
        </p:spPr>
      </p:pic>
      <p:pic>
        <p:nvPicPr>
          <p:cNvPr id="5" name="Picture 3"/>
          <p:cNvPicPr>
            <a:picLocks noChangeAspect="1" noChangeArrowheads="1"/>
          </p:cNvPicPr>
          <p:nvPr/>
        </p:nvPicPr>
        <p:blipFill rotWithShape="1">
          <a:blip r:embed="rId4">
            <a:extLst>
              <a:ext uri="{28A0092B-C50C-407E-A947-70E740481C1C}">
                <a14:useLocalDpi xmlns:a14="http://schemas.microsoft.com/office/drawing/2010/main" xmlns="" val="0"/>
              </a:ext>
            </a:extLst>
          </a:blip>
          <a:srcRect t="7811" b="4948"/>
          <a:stretch/>
        </p:blipFill>
        <p:spPr bwMode="auto">
          <a:xfrm>
            <a:off x="152400" y="1905000"/>
            <a:ext cx="5181600" cy="3616325"/>
          </a:xfrm>
          <a:prstGeom prst="rect">
            <a:avLst/>
          </a:prstGeom>
          <a:ln>
            <a:noFill/>
          </a:ln>
          <a:effectLst>
            <a:reflection blurRad="12700" stA="30000" endPos="30000" dist="5000" dir="5400000" sy="-100000" algn="bl" rotWithShape="0"/>
          </a:effectLst>
          <a:scene3d>
            <a:camera prst="perspectiveRight">
              <a:rot lat="0" lon="19200000" rev="0"/>
            </a:camera>
            <a:lightRig rig="threePt" dir="t">
              <a:rot lat="0" lon="0" rev="2700000"/>
            </a:lightRig>
          </a:scene3d>
          <a:sp3d>
            <a:bevelT w="63500" h="50800"/>
          </a:sp3d>
          <a:extLst/>
        </p:spPr>
      </p:pic>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4800" dirty="0" smtClean="0"/>
              <a:t>Microsoft Business Intelligence in Office Systems</a:t>
            </a:r>
            <a:endParaRPr sz="48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en-US" dirty="0" smtClean="0">
                <a:solidFill>
                  <a:schemeClr val="tx1"/>
                </a:solidFill>
              </a:rPr>
              <a:t>Ben Robb</a:t>
            </a:r>
          </a:p>
          <a:p>
            <a:r>
              <a:rPr lang="en-US" dirty="0" smtClean="0">
                <a:solidFill>
                  <a:schemeClr val="tx1"/>
                </a:solidFill>
              </a:rPr>
              <a:t>MVP, SharePoint Server</a:t>
            </a:r>
          </a:p>
          <a:p>
            <a:r>
              <a:rPr lang="en-US" dirty="0" err="1" smtClean="0">
                <a:solidFill>
                  <a:schemeClr val="tx1"/>
                </a:solidFill>
              </a:rPr>
              <a:t>cScape</a:t>
            </a:r>
            <a:r>
              <a:rPr lang="en-US" dirty="0" smtClean="0">
                <a:solidFill>
                  <a:schemeClr val="tx1"/>
                </a:solidFill>
              </a:rPr>
              <a:t> Ltd</a:t>
            </a:r>
          </a:p>
          <a:p>
            <a:r>
              <a:rPr lang="en-US" dirty="0" smtClean="0">
                <a:solidFill>
                  <a:schemeClr val="tx1"/>
                </a:solidFill>
              </a:rPr>
              <a:t>OFC204</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6100" y="4872173"/>
            <a:ext cx="7043208" cy="1523494"/>
          </a:xfrm>
        </p:spPr>
        <p:txBody>
          <a:bodyPr/>
          <a:lstStyle/>
          <a:p>
            <a:r>
              <a:rPr lang="en-US" dirty="0" smtClean="0"/>
              <a:t>SharePoint Investments</a:t>
            </a:r>
            <a:endParaRPr lang="en-US" dirty="0">
              <a:solidFill>
                <a:schemeClr val="bg1">
                  <a:lumMod val="50000"/>
                  <a:lumOff val="50000"/>
                </a:schemeClr>
              </a:solidFill>
            </a:endParaRPr>
          </a:p>
        </p:txBody>
      </p:sp>
      <p:sp>
        <p:nvSpPr>
          <p:cNvPr id="4" name="Text Placeholder 3"/>
          <p:cNvSpPr>
            <a:spLocks noGrp="1"/>
          </p:cNvSpPr>
          <p:nvPr>
            <p:ph type="body" sz="quarter" idx="10"/>
          </p:nvPr>
        </p:nvSpPr>
        <p:spPr/>
        <p:txBody>
          <a:bodyPr/>
          <a:lstStyle/>
          <a:p>
            <a:r>
              <a:rPr lang="en-US" dirty="0" smtClean="0"/>
              <a:t>demo </a:t>
            </a:r>
            <a:endParaRPr lang="en-US" dirty="0"/>
          </a:p>
        </p:txBody>
      </p:sp>
    </p:spTree>
    <p:extLst>
      <p:ext uri="{BB962C8B-B14F-4D97-AF65-F5344CB8AC3E}">
        <p14:creationId xmlns:p14="http://schemas.microsoft.com/office/powerpoint/2010/main" xmlns="" val="542565916"/>
      </p:ext>
    </p:extLst>
  </p:cSld>
  <p:clrMapOvr>
    <a:masterClrMapping/>
  </p:clrMapOvr>
  <p:transition spd="slow">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SQL Server RS</a:t>
            </a:r>
            <a:endParaRPr lang="en-GB" dirty="0"/>
          </a:p>
        </p:txBody>
      </p:sp>
      <p:sp>
        <p:nvSpPr>
          <p:cNvPr id="3" name="Text Placeholder 2"/>
          <p:cNvSpPr>
            <a:spLocks noGrp="1"/>
          </p:cNvSpPr>
          <p:nvPr>
            <p:ph type="body" sz="quarter" idx="10"/>
          </p:nvPr>
        </p:nvSpPr>
        <p:spPr>
          <a:xfrm>
            <a:off x="381000" y="1411552"/>
            <a:ext cx="8382000" cy="3912288"/>
          </a:xfrm>
        </p:spPr>
        <p:txBody>
          <a:bodyPr/>
          <a:lstStyle/>
          <a:p>
            <a:r>
              <a:rPr lang="en-GB" dirty="0" smtClean="0"/>
              <a:t>One step integration configuring SSRS integration via RS add-in</a:t>
            </a:r>
          </a:p>
          <a:p>
            <a:r>
              <a:rPr lang="en-GB" dirty="0" smtClean="0"/>
              <a:t>Alternative Access Mapping in server</a:t>
            </a:r>
          </a:p>
          <a:p>
            <a:r>
              <a:rPr lang="en-GB" dirty="0" smtClean="0"/>
              <a:t>SharePoint user support in data extensions in server</a:t>
            </a:r>
          </a:p>
          <a:p>
            <a:r>
              <a:rPr lang="en-GB" dirty="0" smtClean="0"/>
              <a:t>Performance improvements</a:t>
            </a:r>
          </a:p>
          <a:p>
            <a:r>
              <a:rPr lang="en-GB" dirty="0" smtClean="0"/>
              <a:t>ULS logging</a:t>
            </a:r>
            <a:endParaRPr lang="en-GB" dirty="0"/>
          </a:p>
        </p:txBody>
      </p:sp>
    </p:spTree>
    <p:extLst>
      <p:ext uri="{BB962C8B-B14F-4D97-AF65-F5344CB8AC3E}">
        <p14:creationId xmlns:p14="http://schemas.microsoft.com/office/powerpoint/2010/main" xmlns="" val="3966602274"/>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3" name="Picture 5"/>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3962400" y="1788163"/>
            <a:ext cx="5181600" cy="3164837"/>
          </a:xfrm>
          <a:prstGeom prst="roundRect">
            <a:avLst>
              <a:gd name="adj" fmla="val 4714"/>
            </a:avLst>
          </a:prstGeom>
          <a:noFill/>
          <a:ln w="9525">
            <a:noFill/>
            <a:miter lim="800000"/>
            <a:headEnd/>
            <a:tailEnd/>
          </a:ln>
          <a:scene3d>
            <a:camera prst="perspectiveContrastingLeftFacing"/>
            <a:lightRig rig="threePt" dir="t"/>
          </a:scene3d>
        </p:spPr>
      </p:pic>
      <p:sp>
        <p:nvSpPr>
          <p:cNvPr id="3" name="Title 1"/>
          <p:cNvSpPr>
            <a:spLocks noGrp="1"/>
          </p:cNvSpPr>
          <p:nvPr>
            <p:ph type="title"/>
          </p:nvPr>
        </p:nvSpPr>
        <p:spPr>
          <a:xfrm>
            <a:off x="228600" y="173403"/>
            <a:ext cx="8382000" cy="664797"/>
          </a:xfrm>
        </p:spPr>
        <p:txBody>
          <a:bodyPr>
            <a:noAutofit/>
          </a:bodyPr>
          <a:lstStyle/>
          <a:p>
            <a:pPr lvl="0"/>
            <a:r>
              <a:rPr lang="en-US" sz="4000" spc="0" dirty="0" err="1" smtClean="0">
                <a:latin typeface="Arial" pitchFamily="34" charset="0"/>
                <a:cs typeface="Arial" pitchFamily="34" charset="0"/>
              </a:rPr>
              <a:t>PowerPivot</a:t>
            </a:r>
            <a:r>
              <a:rPr lang="en-US" sz="4000" spc="0" dirty="0" smtClean="0">
                <a:latin typeface="Arial" pitchFamily="34" charset="0"/>
                <a:cs typeface="Arial" pitchFamily="34" charset="0"/>
              </a:rPr>
              <a:t> </a:t>
            </a:r>
            <a:endParaRPr lang="en-US" sz="4000" spc="0" dirty="0">
              <a:latin typeface="Arial" pitchFamily="34" charset="0"/>
              <a:cs typeface="Arial" pitchFamily="34" charset="0"/>
            </a:endParaRPr>
          </a:p>
        </p:txBody>
      </p:sp>
      <p:pic>
        <p:nvPicPr>
          <p:cNvPr id="73730" name="Picture 2"/>
          <p:cNvPicPr>
            <a:picLocks noChangeAspect="1" noChangeArrowheads="1"/>
          </p:cNvPicPr>
          <p:nvPr/>
        </p:nvPicPr>
        <p:blipFill>
          <a:blip r:embed="rId4" cstate="email">
            <a:extLst>
              <a:ext uri="{28A0092B-C50C-407E-A947-70E740481C1C}">
                <a14:useLocalDpi xmlns:a14="http://schemas.microsoft.com/office/drawing/2010/main" xmlns=""/>
              </a:ext>
            </a:extLst>
          </a:blip>
          <a:srcRect/>
          <a:stretch>
            <a:fillRect/>
          </a:stretch>
        </p:blipFill>
        <p:spPr bwMode="auto">
          <a:xfrm>
            <a:off x="0" y="1788162"/>
            <a:ext cx="5105400" cy="3163087"/>
          </a:xfrm>
          <a:prstGeom prst="roundRect">
            <a:avLst>
              <a:gd name="adj" fmla="val 4602"/>
            </a:avLst>
          </a:prstGeom>
          <a:noFill/>
          <a:ln w="9525">
            <a:noFill/>
            <a:miter lim="800000"/>
            <a:headEnd/>
            <a:tailEnd/>
          </a:ln>
          <a:scene3d>
            <a:camera prst="perspectiveContrastingRightFacing"/>
            <a:lightRig rig="threePt" dir="t"/>
          </a:scene3d>
          <a:sp3d>
            <a:bevelT/>
          </a:sp3d>
        </p:spPr>
      </p:pic>
      <p:grpSp>
        <p:nvGrpSpPr>
          <p:cNvPr id="2" name="Group 29"/>
          <p:cNvGrpSpPr/>
          <p:nvPr/>
        </p:nvGrpSpPr>
        <p:grpSpPr>
          <a:xfrm>
            <a:off x="76200" y="4724400"/>
            <a:ext cx="2280347" cy="1558776"/>
            <a:chOff x="152399" y="4003824"/>
            <a:chExt cx="2280347" cy="1558776"/>
          </a:xfrm>
        </p:grpSpPr>
        <p:pic>
          <p:nvPicPr>
            <p:cNvPr id="24" name="Picture 12" descr="C:\Users\KayU.INTERNAL\Desktop\Notebook_Black_Med_A copy.png"/>
            <p:cNvPicPr>
              <a:picLocks noChangeAspect="1" noChangeArrowheads="1"/>
            </p:cNvPicPr>
            <p:nvPr/>
          </p:nvPicPr>
          <p:blipFill>
            <a:blip r:embed="rId5" cstate="email">
              <a:extLst>
                <a:ext uri="{28A0092B-C50C-407E-A947-70E740481C1C}">
                  <a14:useLocalDpi xmlns:a14="http://schemas.microsoft.com/office/drawing/2010/main" xmlns=""/>
                </a:ext>
              </a:extLst>
            </a:blip>
            <a:srcRect/>
            <a:stretch>
              <a:fillRect/>
            </a:stretch>
          </p:blipFill>
          <p:spPr bwMode="auto">
            <a:xfrm>
              <a:off x="152399" y="4003824"/>
              <a:ext cx="2280347" cy="1558776"/>
            </a:xfrm>
            <a:prstGeom prst="rect">
              <a:avLst/>
            </a:prstGeom>
            <a:noFill/>
          </p:spPr>
        </p:pic>
        <p:pic>
          <p:nvPicPr>
            <p:cNvPr id="29" name="Picture 2"/>
            <p:cNvPicPr>
              <a:picLocks noChangeAspect="1" noChangeArrowheads="1"/>
            </p:cNvPicPr>
            <p:nvPr/>
          </p:nvPicPr>
          <p:blipFill>
            <a:blip r:embed="rId6" cstate="email">
              <a:extLst>
                <a:ext uri="{28A0092B-C50C-407E-A947-70E740481C1C}">
                  <a14:useLocalDpi xmlns:a14="http://schemas.microsoft.com/office/drawing/2010/main" xmlns=""/>
                </a:ext>
              </a:extLst>
            </a:blip>
            <a:srcRect/>
            <a:stretch>
              <a:fillRect/>
            </a:stretch>
          </p:blipFill>
          <p:spPr bwMode="auto">
            <a:xfrm>
              <a:off x="609600" y="4267200"/>
              <a:ext cx="609600" cy="609600"/>
            </a:xfrm>
            <a:prstGeom prst="rect">
              <a:avLst/>
            </a:prstGeom>
            <a:noFill/>
            <a:ln w="9525">
              <a:noFill/>
              <a:miter lim="800000"/>
              <a:headEnd/>
              <a:tailEnd/>
            </a:ln>
            <a:effectLst/>
          </p:spPr>
        </p:pic>
      </p:grpSp>
      <p:grpSp>
        <p:nvGrpSpPr>
          <p:cNvPr id="4" name="Group 45"/>
          <p:cNvGrpSpPr/>
          <p:nvPr/>
        </p:nvGrpSpPr>
        <p:grpSpPr>
          <a:xfrm>
            <a:off x="7010399" y="4724400"/>
            <a:ext cx="2057401" cy="1421580"/>
            <a:chOff x="7226271" y="4267200"/>
            <a:chExt cx="1612929" cy="1040580"/>
          </a:xfrm>
        </p:grpSpPr>
        <p:pic>
          <p:nvPicPr>
            <p:cNvPr id="36" name="Picture 12" descr="C:\Users\KayU.INTERNAL\Desktop\Notebook_Black_Med_A copy.png"/>
            <p:cNvPicPr>
              <a:picLocks noChangeAspect="1" noChangeArrowheads="1"/>
            </p:cNvPicPr>
            <p:nvPr/>
          </p:nvPicPr>
          <p:blipFill>
            <a:blip r:embed="rId7" cstate="email">
              <a:extLst>
                <a:ext uri="{28A0092B-C50C-407E-A947-70E740481C1C}">
                  <a14:useLocalDpi xmlns:a14="http://schemas.microsoft.com/office/drawing/2010/main" xmlns=""/>
                </a:ext>
              </a:extLst>
            </a:blip>
            <a:srcRect/>
            <a:stretch>
              <a:fillRect/>
            </a:stretch>
          </p:blipFill>
          <p:spPr bwMode="auto">
            <a:xfrm flipH="1">
              <a:off x="7226271" y="4267200"/>
              <a:ext cx="1612929" cy="1040580"/>
            </a:xfrm>
            <a:prstGeom prst="rect">
              <a:avLst/>
            </a:prstGeom>
            <a:noFill/>
          </p:spPr>
        </p:pic>
        <p:sp>
          <p:nvSpPr>
            <p:cNvPr id="44" name="Oval 43"/>
            <p:cNvSpPr/>
            <p:nvPr/>
          </p:nvSpPr>
          <p:spPr>
            <a:xfrm>
              <a:off x="8229600" y="4495800"/>
              <a:ext cx="304800" cy="304800"/>
            </a:xfrm>
            <a:prstGeom prst="ellipse">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45" name="Picture 3" descr="C:\User Data\SQLBIPPTs\Gemini\Logos\IE_icon_rgb_2in.png"/>
            <p:cNvPicPr>
              <a:picLocks noChangeAspect="1" noChangeArrowheads="1"/>
            </p:cNvPicPr>
            <p:nvPr/>
          </p:nvPicPr>
          <p:blipFill>
            <a:blip r:embed="rId8" cstate="email">
              <a:extLst>
                <a:ext uri="{28A0092B-C50C-407E-A947-70E740481C1C}">
                  <a14:useLocalDpi xmlns:a14="http://schemas.microsoft.com/office/drawing/2010/main" xmlns=""/>
                </a:ext>
              </a:extLst>
            </a:blip>
            <a:srcRect/>
            <a:stretch>
              <a:fillRect/>
            </a:stretch>
          </p:blipFill>
          <p:spPr bwMode="auto">
            <a:xfrm>
              <a:off x="8001000" y="4343400"/>
              <a:ext cx="609600" cy="609600"/>
            </a:xfrm>
            <a:prstGeom prst="rect">
              <a:avLst/>
            </a:prstGeom>
            <a:noFill/>
          </p:spPr>
        </p:pic>
      </p:grpSp>
      <p:sp>
        <p:nvSpPr>
          <p:cNvPr id="8" name="TextBox 7"/>
          <p:cNvSpPr txBox="1"/>
          <p:nvPr/>
        </p:nvSpPr>
        <p:spPr>
          <a:xfrm>
            <a:off x="228600" y="1158783"/>
            <a:ext cx="4191000" cy="314253"/>
          </a:xfrm>
          <a:prstGeom prst="rect">
            <a:avLst/>
          </a:prstGeom>
          <a:noFill/>
        </p:spPr>
        <p:txBody>
          <a:bodyPr wrap="square" rtlCol="0">
            <a:spAutoFit/>
          </a:bodyPr>
          <a:lstStyle/>
          <a:p>
            <a:pPr indent="-396875" algn="ctr">
              <a:lnSpc>
                <a:spcPts val="1700"/>
              </a:lnSpc>
              <a:spcBef>
                <a:spcPct val="20000"/>
              </a:spcBef>
              <a:buClr>
                <a:srgbClr val="777777"/>
              </a:buClr>
            </a:pPr>
            <a:r>
              <a:rPr lang="en-US" sz="2000" dirty="0" err="1" smtClean="0">
                <a:latin typeface="Arial" pitchFamily="34" charset="0"/>
                <a:cs typeface="Arial" pitchFamily="34" charset="0"/>
              </a:rPr>
              <a:t>PowerPivot</a:t>
            </a:r>
            <a:r>
              <a:rPr lang="en-US" sz="2000" dirty="0" smtClean="0">
                <a:latin typeface="Arial" pitchFamily="34" charset="0"/>
                <a:cs typeface="Arial" pitchFamily="34" charset="0"/>
              </a:rPr>
              <a:t> for Excel (Client)</a:t>
            </a:r>
            <a:r>
              <a:rPr lang="en-US" sz="2000" dirty="0" smtClean="0">
                <a:effectLst>
                  <a:outerShdw blurRad="38100" dist="38100" dir="2700000" algn="tl">
                    <a:srgbClr val="000000">
                      <a:alpha val="43137"/>
                    </a:srgbClr>
                  </a:outerShdw>
                </a:effectLst>
                <a:latin typeface="Arial" pitchFamily="34" charset="0"/>
                <a:cs typeface="Arial" pitchFamily="34" charset="0"/>
              </a:rPr>
              <a:t> </a:t>
            </a:r>
          </a:p>
        </p:txBody>
      </p:sp>
      <p:sp>
        <p:nvSpPr>
          <p:cNvPr id="25" name="TextBox 24"/>
          <p:cNvSpPr txBox="1"/>
          <p:nvPr/>
        </p:nvSpPr>
        <p:spPr>
          <a:xfrm>
            <a:off x="4495800" y="1158783"/>
            <a:ext cx="4724400" cy="314253"/>
          </a:xfrm>
          <a:prstGeom prst="rect">
            <a:avLst/>
          </a:prstGeom>
          <a:noFill/>
        </p:spPr>
        <p:txBody>
          <a:bodyPr wrap="square" rtlCol="0">
            <a:spAutoFit/>
          </a:bodyPr>
          <a:lstStyle/>
          <a:p>
            <a:pPr indent="-396875" algn="ctr">
              <a:lnSpc>
                <a:spcPts val="1700"/>
              </a:lnSpc>
              <a:spcBef>
                <a:spcPct val="20000"/>
              </a:spcBef>
              <a:buClr>
                <a:srgbClr val="777777"/>
              </a:buClr>
            </a:pPr>
            <a:r>
              <a:rPr lang="en-US" sz="2000" dirty="0" err="1" smtClean="0">
                <a:effectLst>
                  <a:outerShdw blurRad="38100" dist="38100" dir="2700000" algn="tl">
                    <a:srgbClr val="000000">
                      <a:alpha val="43137"/>
                    </a:srgbClr>
                  </a:outerShdw>
                </a:effectLst>
                <a:latin typeface="Arial" pitchFamily="34" charset="0"/>
                <a:cs typeface="Arial" pitchFamily="34" charset="0"/>
              </a:rPr>
              <a:t>PowerPivot</a:t>
            </a:r>
            <a:r>
              <a:rPr lang="en-US" sz="2000" dirty="0" smtClean="0">
                <a:effectLst>
                  <a:outerShdw blurRad="38100" dist="38100" dir="2700000" algn="tl">
                    <a:srgbClr val="000000">
                      <a:alpha val="43137"/>
                    </a:srgbClr>
                  </a:outerShdw>
                </a:effectLst>
                <a:latin typeface="Arial" pitchFamily="34" charset="0"/>
                <a:cs typeface="Arial" pitchFamily="34" charset="0"/>
              </a:rPr>
              <a:t> for SharePoint (Server)</a:t>
            </a:r>
          </a:p>
        </p:txBody>
      </p:sp>
      <p:pic>
        <p:nvPicPr>
          <p:cNvPr id="27" name="Picture 3" descr="C:\Users\KayU.INTERNAL\Desktop\Logos\SQL08r2_h_rgb_r.png"/>
          <p:cNvPicPr>
            <a:picLocks noChangeAspect="1" noChangeArrowheads="1"/>
          </p:cNvPicPr>
          <p:nvPr/>
        </p:nvPicPr>
        <p:blipFill>
          <a:blip r:embed="rId9" cstate="print"/>
          <a:srcRect/>
          <a:stretch>
            <a:fillRect/>
          </a:stretch>
        </p:blipFill>
        <p:spPr bwMode="auto">
          <a:xfrm>
            <a:off x="5029199" y="5487034"/>
            <a:ext cx="2133601" cy="395514"/>
          </a:xfrm>
          <a:prstGeom prst="rect">
            <a:avLst/>
          </a:prstGeom>
          <a:noFill/>
        </p:spPr>
      </p:pic>
      <p:pic>
        <p:nvPicPr>
          <p:cNvPr id="31" name="Picture 3" descr="C:\Users\pavc\Desktop\ShrPt10_h_rgb_r.png"/>
          <p:cNvPicPr>
            <a:picLocks noChangeAspect="1" noChangeArrowheads="1"/>
          </p:cNvPicPr>
          <p:nvPr/>
        </p:nvPicPr>
        <p:blipFill>
          <a:blip r:embed="rId10" cstate="print"/>
          <a:srcRect/>
          <a:stretch>
            <a:fillRect/>
          </a:stretch>
        </p:blipFill>
        <p:spPr bwMode="auto">
          <a:xfrm>
            <a:off x="5029201" y="5029200"/>
            <a:ext cx="1981199" cy="396148"/>
          </a:xfrm>
          <a:prstGeom prst="rect">
            <a:avLst/>
          </a:prstGeom>
          <a:noFill/>
        </p:spPr>
      </p:pic>
      <p:pic>
        <p:nvPicPr>
          <p:cNvPr id="2050" name="Picture 2" descr="\\eventsql\dvd\Online_ART\DVD_ART36\Logos\Microsoft Office 2010 - temporary logos\Excel 2010\excel 2010 rev.png"/>
          <p:cNvPicPr>
            <a:picLocks noChangeAspect="1" noChangeArrowheads="1"/>
          </p:cNvPicPr>
          <p:nvPr/>
        </p:nvPicPr>
        <p:blipFill>
          <a:blip r:embed="rId11" cstate="print">
            <a:extLst>
              <a:ext uri="{28A0092B-C50C-407E-A947-70E740481C1C}">
                <a14:useLocalDpi xmlns:a14="http://schemas.microsoft.com/office/drawing/2010/main" xmlns="" val="0"/>
              </a:ext>
            </a:extLst>
          </a:blip>
          <a:srcRect/>
          <a:stretch>
            <a:fillRect/>
          </a:stretch>
        </p:blipFill>
        <p:spPr bwMode="auto">
          <a:xfrm>
            <a:off x="2438400" y="5181600"/>
            <a:ext cx="1676400" cy="588836"/>
          </a:xfrm>
          <a:prstGeom prst="rect">
            <a:avLst/>
          </a:prstGeom>
          <a:extLst/>
        </p:spPr>
      </p:pic>
      <p:sp>
        <p:nvSpPr>
          <p:cNvPr id="20" name="TextBox 19"/>
          <p:cNvSpPr txBox="1"/>
          <p:nvPr/>
        </p:nvSpPr>
        <p:spPr>
          <a:xfrm>
            <a:off x="2444894" y="6096000"/>
            <a:ext cx="4489306" cy="553998"/>
          </a:xfrm>
          <a:prstGeom prst="rect">
            <a:avLst/>
          </a:prstGeom>
          <a:noFill/>
        </p:spPr>
        <p:txBody>
          <a:bodyPr wrap="none" lIns="0" tIns="0" rIns="0" bIns="0" rtlCol="0">
            <a:spAutoFit/>
          </a:bodyPr>
          <a:lstStyle/>
          <a:p>
            <a:r>
              <a:rPr lang="en-US" sz="3600" dirty="0" smtClean="0">
                <a:solidFill>
                  <a:schemeClr val="accent2"/>
                </a:solidFill>
              </a:rPr>
              <a:t>www.powerpivot.com </a:t>
            </a:r>
          </a:p>
        </p:txBody>
      </p:sp>
    </p:spTree>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6100" y="4872173"/>
            <a:ext cx="7043208" cy="1523494"/>
          </a:xfrm>
        </p:spPr>
        <p:txBody>
          <a:bodyPr/>
          <a:lstStyle/>
          <a:p>
            <a:r>
              <a:rPr lang="en-US" dirty="0" err="1" smtClean="0"/>
              <a:t>PowerPivot</a:t>
            </a:r>
            <a:endParaRPr lang="en-US" dirty="0">
              <a:solidFill>
                <a:schemeClr val="bg1">
                  <a:lumMod val="50000"/>
                  <a:lumOff val="50000"/>
                </a:schemeClr>
              </a:solidFill>
            </a:endParaRPr>
          </a:p>
        </p:txBody>
      </p:sp>
      <p:sp>
        <p:nvSpPr>
          <p:cNvPr id="4" name="Text Placeholder 3"/>
          <p:cNvSpPr>
            <a:spLocks noGrp="1"/>
          </p:cNvSpPr>
          <p:nvPr>
            <p:ph type="body" sz="quarter" idx="10"/>
          </p:nvPr>
        </p:nvSpPr>
        <p:spPr/>
        <p:txBody>
          <a:bodyPr/>
          <a:lstStyle/>
          <a:p>
            <a:r>
              <a:rPr lang="en-US" dirty="0" smtClean="0"/>
              <a:t>demo </a:t>
            </a:r>
            <a:endParaRPr lang="en-US" dirty="0"/>
          </a:p>
        </p:txBody>
      </p:sp>
    </p:spTree>
  </p:cSld>
  <p:clrMapOvr>
    <a:masterClrMapping/>
  </p:clrMapOvr>
  <p:transition spd="slow">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itle 41"/>
          <p:cNvSpPr>
            <a:spLocks noGrp="1"/>
          </p:cNvSpPr>
          <p:nvPr>
            <p:ph type="title"/>
          </p:nvPr>
        </p:nvSpPr>
        <p:spPr>
          <a:xfrm>
            <a:off x="369013" y="360402"/>
            <a:ext cx="8927387" cy="553998"/>
          </a:xfrm>
        </p:spPr>
        <p:txBody>
          <a:bodyPr>
            <a:noAutofit/>
          </a:bodyPr>
          <a:lstStyle/>
          <a:p>
            <a:pPr lvl="0"/>
            <a:r>
              <a:rPr lang="en-US" spc="-100" dirty="0" smtClean="0"/>
              <a:t>Use what you already own</a:t>
            </a:r>
            <a:endParaRPr lang="en-US" spc="-100" dirty="0"/>
          </a:p>
        </p:txBody>
      </p:sp>
      <p:sp>
        <p:nvSpPr>
          <p:cNvPr id="56" name="TextBox 55"/>
          <p:cNvSpPr txBox="1"/>
          <p:nvPr/>
        </p:nvSpPr>
        <p:spPr>
          <a:xfrm>
            <a:off x="5942443" y="4607705"/>
            <a:ext cx="3098525" cy="1406539"/>
          </a:xfrm>
          <a:prstGeom prst="rect">
            <a:avLst/>
          </a:prstGeom>
          <a:noFill/>
        </p:spPr>
        <p:txBody>
          <a:bodyPr wrap="square" lIns="0" tIns="0" rIns="0" bIns="0" rtlCol="0">
            <a:spAutoFit/>
          </a:bodyPr>
          <a:lstStyle/>
          <a:p>
            <a:pPr marL="0" marR="0" lvl="0" indent="0" algn="l" defTabSz="914363" rtl="0" eaLnBrk="1" fontAlgn="auto" latinLnBrk="0" hangingPunct="1">
              <a:lnSpc>
                <a:spcPct val="90000"/>
              </a:lnSpc>
              <a:spcBef>
                <a:spcPct val="20000"/>
              </a:spcBef>
              <a:spcAft>
                <a:spcPts val="0"/>
              </a:spcAft>
              <a:buClrTx/>
              <a:buSzTx/>
              <a:buFontTx/>
              <a:buNone/>
              <a:tabLst/>
              <a:defRPr/>
            </a:pPr>
            <a:r>
              <a:rPr kumimoji="0" lang="en-US" sz="1600" b="0" i="0" u="none" strike="noStrike" kern="0" cap="none" spc="0" normalizeH="0" baseline="0" noProof="0" dirty="0" smtClean="0">
                <a:ln>
                  <a:noFill/>
                </a:ln>
                <a:solidFill>
                  <a:srgbClr val="FFFFFF"/>
                </a:solidFill>
                <a:effectLst/>
                <a:uLnTx/>
                <a:uFillTx/>
              </a:rPr>
              <a:t>Sound and scalable platform</a:t>
            </a:r>
            <a:endParaRPr kumimoji="0" lang="en-US" sz="1600" b="0" i="0" u="none" strike="noStrike" kern="1200" cap="none" spc="0" normalizeH="0" baseline="0" noProof="0" dirty="0" smtClean="0">
              <a:ln>
                <a:noFill/>
              </a:ln>
              <a:solidFill>
                <a:srgbClr val="FFFFFF"/>
              </a:solidFill>
              <a:effectLst/>
              <a:uLnTx/>
              <a:uFillTx/>
              <a:ea typeface="+mn-ea"/>
              <a:cs typeface="+mn-cs"/>
            </a:endParaRPr>
          </a:p>
          <a:p>
            <a:pPr marL="288925" marR="0" lvl="0" indent="-288925" algn="l" defTabSz="914363" rtl="0" eaLnBrk="1" fontAlgn="auto" latinLnBrk="0" hangingPunct="1">
              <a:lnSpc>
                <a:spcPct val="90000"/>
              </a:lnSpc>
              <a:spcBef>
                <a:spcPct val="20000"/>
              </a:spcBef>
              <a:spcAft>
                <a:spcPts val="0"/>
              </a:spcAft>
              <a:buClrTx/>
              <a:buSzTx/>
              <a:buFontTx/>
              <a:buBlip>
                <a:blip r:embed="rId3"/>
              </a:buBlip>
              <a:tabLst/>
              <a:defRPr/>
            </a:pPr>
            <a:r>
              <a:rPr kumimoji="0" lang="en-US" sz="1400" b="0" i="0" u="none" strike="noStrike" kern="1200" cap="none" spc="0" normalizeH="0" baseline="0" noProof="0" dirty="0" smtClean="0">
                <a:ln>
                  <a:noFill/>
                </a:ln>
                <a:solidFill>
                  <a:srgbClr val="FFFFFF"/>
                </a:solidFill>
                <a:effectLst/>
                <a:uLnTx/>
                <a:uFillTx/>
                <a:ea typeface="+mn-ea"/>
                <a:cs typeface="+mn-cs"/>
              </a:rPr>
              <a:t>Analysis Services</a:t>
            </a:r>
          </a:p>
          <a:p>
            <a:pPr marL="288925" marR="0" lvl="0" indent="-288925" algn="l" defTabSz="914363" rtl="0" eaLnBrk="1" fontAlgn="auto" latinLnBrk="0" hangingPunct="1">
              <a:lnSpc>
                <a:spcPct val="90000"/>
              </a:lnSpc>
              <a:spcBef>
                <a:spcPct val="20000"/>
              </a:spcBef>
              <a:spcAft>
                <a:spcPts val="0"/>
              </a:spcAft>
              <a:buClrTx/>
              <a:buSzTx/>
              <a:buFontTx/>
              <a:buBlip>
                <a:blip r:embed="rId3"/>
              </a:buBlip>
              <a:tabLst/>
              <a:defRPr/>
            </a:pPr>
            <a:r>
              <a:rPr kumimoji="0" lang="en-US" sz="1400" b="0" i="0" u="none" strike="noStrike" kern="0" cap="none" spc="0" normalizeH="0" baseline="0" noProof="0" dirty="0" smtClean="0">
                <a:ln>
                  <a:noFill/>
                </a:ln>
                <a:solidFill>
                  <a:srgbClr val="FFFFFF"/>
                </a:solidFill>
                <a:effectLst/>
                <a:uLnTx/>
                <a:uFillTx/>
              </a:rPr>
              <a:t>Reporting Services</a:t>
            </a:r>
          </a:p>
          <a:p>
            <a:pPr marL="288925" marR="0" lvl="0" indent="-288925" algn="l" defTabSz="914363" rtl="0" eaLnBrk="1" fontAlgn="auto" latinLnBrk="0" hangingPunct="1">
              <a:lnSpc>
                <a:spcPct val="90000"/>
              </a:lnSpc>
              <a:spcBef>
                <a:spcPct val="20000"/>
              </a:spcBef>
              <a:spcAft>
                <a:spcPts val="0"/>
              </a:spcAft>
              <a:buClrTx/>
              <a:buSzTx/>
              <a:buFontTx/>
              <a:buBlip>
                <a:blip r:embed="rId3"/>
              </a:buBlip>
              <a:tabLst/>
              <a:defRPr/>
            </a:pPr>
            <a:r>
              <a:rPr kumimoji="0" lang="en-US" sz="1400" b="0" i="0" u="none" strike="noStrike" kern="0" cap="none" spc="0" normalizeH="0" baseline="0" noProof="0" dirty="0" smtClean="0">
                <a:ln>
                  <a:noFill/>
                </a:ln>
                <a:solidFill>
                  <a:srgbClr val="FFFFFF"/>
                </a:solidFill>
                <a:effectLst/>
                <a:uLnTx/>
                <a:uFillTx/>
              </a:rPr>
              <a:t>Integration Services</a:t>
            </a:r>
          </a:p>
          <a:p>
            <a:pPr marL="288925" marR="0" lvl="0" indent="-288925" algn="l" defTabSz="914363" rtl="0" eaLnBrk="1" fontAlgn="auto" latinLnBrk="0" hangingPunct="1">
              <a:lnSpc>
                <a:spcPct val="90000"/>
              </a:lnSpc>
              <a:spcBef>
                <a:spcPct val="20000"/>
              </a:spcBef>
              <a:spcAft>
                <a:spcPts val="0"/>
              </a:spcAft>
              <a:buClrTx/>
              <a:buSzTx/>
              <a:buFontTx/>
              <a:buBlip>
                <a:blip r:embed="rId3"/>
              </a:buBlip>
              <a:tabLst/>
              <a:defRPr/>
            </a:pPr>
            <a:r>
              <a:rPr kumimoji="0" lang="en-US" sz="1400" b="0" i="0" u="none" strike="noStrike" kern="1200" cap="none" spc="0" normalizeH="0" baseline="0" noProof="0" dirty="0" smtClean="0">
                <a:ln>
                  <a:noFill/>
                </a:ln>
                <a:solidFill>
                  <a:srgbClr val="FFFFFF"/>
                </a:solidFill>
                <a:effectLst/>
                <a:uLnTx/>
                <a:uFillTx/>
                <a:ea typeface="+mn-ea"/>
                <a:cs typeface="+mn-cs"/>
              </a:rPr>
              <a:t>Master Data Services</a:t>
            </a:r>
          </a:p>
          <a:p>
            <a:pPr marL="288925" marR="0" lvl="0" indent="-288925" algn="l" defTabSz="914363" rtl="0" eaLnBrk="1" fontAlgn="auto" latinLnBrk="0" hangingPunct="1">
              <a:lnSpc>
                <a:spcPct val="90000"/>
              </a:lnSpc>
              <a:spcBef>
                <a:spcPct val="20000"/>
              </a:spcBef>
              <a:spcAft>
                <a:spcPts val="0"/>
              </a:spcAft>
              <a:buClrTx/>
              <a:buSzTx/>
              <a:buFontTx/>
              <a:buBlip>
                <a:blip r:embed="rId3"/>
              </a:buBlip>
              <a:tabLst/>
              <a:defRPr/>
            </a:pPr>
            <a:r>
              <a:rPr kumimoji="0" lang="en-US" sz="1400" b="0" i="0" u="none" strike="noStrike" kern="0" cap="none" spc="0" normalizeH="0" baseline="0" noProof="0" dirty="0" smtClean="0">
                <a:ln>
                  <a:noFill/>
                </a:ln>
                <a:solidFill>
                  <a:srgbClr val="FFFFFF"/>
                </a:solidFill>
                <a:effectLst/>
                <a:uLnTx/>
                <a:uFillTx/>
              </a:rPr>
              <a:t>Data Warehousing</a:t>
            </a:r>
            <a:endParaRPr kumimoji="0" lang="en-US" sz="1400" b="0" i="0" u="none" strike="noStrike" kern="1200" cap="none" spc="0" normalizeH="0" baseline="0" noProof="0" dirty="0" smtClean="0">
              <a:ln>
                <a:noFill/>
              </a:ln>
              <a:solidFill>
                <a:srgbClr val="FFFFFF"/>
              </a:solidFill>
              <a:effectLst/>
              <a:uLnTx/>
              <a:uFillTx/>
              <a:ea typeface="+mn-ea"/>
              <a:cs typeface="+mn-cs"/>
            </a:endParaRPr>
          </a:p>
        </p:txBody>
      </p:sp>
      <p:sp>
        <p:nvSpPr>
          <p:cNvPr id="57" name="TextBox 56"/>
          <p:cNvSpPr txBox="1"/>
          <p:nvPr/>
        </p:nvSpPr>
        <p:spPr>
          <a:xfrm>
            <a:off x="5968815" y="2924793"/>
            <a:ext cx="3097911" cy="1169551"/>
          </a:xfrm>
          <a:prstGeom prst="rect">
            <a:avLst/>
          </a:prstGeom>
          <a:noFill/>
        </p:spPr>
        <p:txBody>
          <a:bodyPr wrap="square" lIns="0" tIns="0" rIns="0" bIns="0" rtlCol="0">
            <a:spAutoFit/>
          </a:bodyPr>
          <a:lstStyle/>
          <a:p>
            <a:pPr marL="0" marR="0" lvl="0" indent="0" algn="l" defTabSz="914363" rtl="0" eaLnBrk="1" fontAlgn="auto" latinLnBrk="0" hangingPunct="1">
              <a:lnSpc>
                <a:spcPct val="90000"/>
              </a:lnSpc>
              <a:spcBef>
                <a:spcPct val="20000"/>
              </a:spcBef>
              <a:spcAft>
                <a:spcPts val="0"/>
              </a:spcAft>
              <a:buClrTx/>
              <a:buSzTx/>
              <a:buFontTx/>
              <a:buNone/>
              <a:tabLst/>
              <a:defRPr/>
            </a:pPr>
            <a:r>
              <a:rPr kumimoji="0" lang="en-US" sz="1600" b="0" i="0" u="none" strike="noStrike" kern="0" cap="none" spc="0" normalizeH="0" baseline="0" noProof="0" dirty="0" smtClean="0">
                <a:ln>
                  <a:noFill/>
                </a:ln>
                <a:solidFill>
                  <a:srgbClr val="FFFFFF"/>
                </a:solidFill>
                <a:effectLst/>
                <a:uLnTx/>
                <a:uFillTx/>
              </a:rPr>
              <a:t>Integrated content and </a:t>
            </a:r>
            <a:r>
              <a:rPr kumimoji="0" lang="en-US" sz="1600" b="0" i="0" u="none" strike="noStrike" kern="0" cap="none" spc="0" normalizeH="0" baseline="0" noProof="0" dirty="0" err="1" smtClean="0">
                <a:ln>
                  <a:noFill/>
                </a:ln>
                <a:solidFill>
                  <a:srgbClr val="FFFFFF"/>
                </a:solidFill>
                <a:effectLst/>
                <a:uLnTx/>
                <a:uFillTx/>
              </a:rPr>
              <a:t>collab</a:t>
            </a:r>
            <a:r>
              <a:rPr kumimoji="0" lang="en-US" sz="1600" b="0" i="0" u="none" strike="noStrike" kern="0" cap="none" spc="0" normalizeH="0" baseline="0" noProof="0" dirty="0" smtClean="0">
                <a:ln>
                  <a:noFill/>
                </a:ln>
                <a:solidFill>
                  <a:srgbClr val="FFFFFF"/>
                </a:solidFill>
                <a:effectLst/>
                <a:uLnTx/>
                <a:uFillTx/>
              </a:rPr>
              <a:t>.</a:t>
            </a:r>
            <a:endParaRPr kumimoji="0" lang="en-US" sz="1600" b="0" i="0" u="none" strike="noStrike" kern="1200" cap="none" spc="0" normalizeH="0" baseline="0" noProof="0" dirty="0">
              <a:ln>
                <a:noFill/>
              </a:ln>
              <a:solidFill>
                <a:srgbClr val="FFFFFF"/>
              </a:solidFill>
              <a:effectLst/>
              <a:uLnTx/>
              <a:uFillTx/>
              <a:ea typeface="+mn-ea"/>
              <a:cs typeface="+mn-cs"/>
            </a:endParaRPr>
          </a:p>
          <a:p>
            <a:pPr marL="288925" marR="0" lvl="0" indent="-288925" algn="l" defTabSz="914363" rtl="0" eaLnBrk="1" fontAlgn="auto" latinLnBrk="0" hangingPunct="1">
              <a:lnSpc>
                <a:spcPct val="90000"/>
              </a:lnSpc>
              <a:spcBef>
                <a:spcPct val="20000"/>
              </a:spcBef>
              <a:spcAft>
                <a:spcPts val="0"/>
              </a:spcAft>
              <a:buClrTx/>
              <a:buSzTx/>
              <a:buFontTx/>
              <a:buBlip>
                <a:blip r:embed="rId3"/>
              </a:buBlip>
              <a:tabLst/>
              <a:defRPr/>
            </a:pPr>
            <a:r>
              <a:rPr kumimoji="0" lang="en-US" sz="1400" b="0" i="0" u="none" strike="noStrike" kern="0" cap="none" spc="0" normalizeH="0" baseline="0" noProof="0" dirty="0" smtClean="0">
                <a:ln>
                  <a:noFill/>
                </a:ln>
                <a:solidFill>
                  <a:srgbClr val="FFFFFF"/>
                </a:solidFill>
                <a:effectLst/>
                <a:uLnTx/>
                <a:uFillTx/>
              </a:rPr>
              <a:t>Thin client experiences</a:t>
            </a:r>
          </a:p>
          <a:p>
            <a:pPr marL="288925" marR="0" lvl="0" indent="-288925" algn="l" defTabSz="914363" rtl="0" eaLnBrk="1" fontAlgn="auto" latinLnBrk="0" hangingPunct="1">
              <a:lnSpc>
                <a:spcPct val="90000"/>
              </a:lnSpc>
              <a:spcBef>
                <a:spcPct val="20000"/>
              </a:spcBef>
              <a:spcAft>
                <a:spcPts val="0"/>
              </a:spcAft>
              <a:buClrTx/>
              <a:buSzTx/>
              <a:buFontTx/>
              <a:buBlip>
                <a:blip r:embed="rId3"/>
              </a:buBlip>
              <a:tabLst/>
              <a:defRPr/>
            </a:pPr>
            <a:r>
              <a:rPr kumimoji="0" lang="en-US" sz="1400" b="0" i="0" u="none" strike="noStrike" kern="1200" cap="none" spc="0" normalizeH="0" baseline="0" noProof="0" dirty="0" smtClean="0">
                <a:ln>
                  <a:noFill/>
                </a:ln>
                <a:solidFill>
                  <a:srgbClr val="FFFFFF"/>
                </a:solidFill>
                <a:effectLst/>
                <a:uLnTx/>
                <a:uFillTx/>
                <a:ea typeface="+mn-ea"/>
                <a:cs typeface="+mn-cs"/>
              </a:rPr>
              <a:t>Scorecards and Dashboards</a:t>
            </a:r>
          </a:p>
          <a:p>
            <a:pPr marL="288925" marR="0" lvl="0" indent="-288925" algn="l" defTabSz="914363" rtl="0" eaLnBrk="1" fontAlgn="auto" latinLnBrk="0" hangingPunct="1">
              <a:lnSpc>
                <a:spcPct val="90000"/>
              </a:lnSpc>
              <a:spcBef>
                <a:spcPct val="20000"/>
              </a:spcBef>
              <a:spcAft>
                <a:spcPts val="0"/>
              </a:spcAft>
              <a:buClrTx/>
              <a:buSzTx/>
              <a:buFontTx/>
              <a:buBlip>
                <a:blip r:embed="rId3"/>
              </a:buBlip>
              <a:tabLst/>
              <a:defRPr/>
            </a:pPr>
            <a:r>
              <a:rPr kumimoji="0" lang="en-US" sz="1400" b="0" i="0" u="none" strike="noStrike" kern="1200" cap="none" spc="0" normalizeH="0" baseline="0" noProof="0" dirty="0" smtClean="0">
                <a:ln>
                  <a:noFill/>
                </a:ln>
                <a:solidFill>
                  <a:srgbClr val="FFFFFF"/>
                </a:solidFill>
                <a:effectLst/>
                <a:uLnTx/>
                <a:uFillTx/>
                <a:ea typeface="+mn-ea"/>
                <a:cs typeface="+mn-cs"/>
              </a:rPr>
              <a:t>Collaboration</a:t>
            </a:r>
            <a:endParaRPr kumimoji="0" lang="en-US" sz="1400" b="0" i="0" u="none" strike="noStrike" kern="1200" cap="none" spc="0" normalizeH="0" baseline="0" noProof="0" dirty="0">
              <a:ln>
                <a:noFill/>
              </a:ln>
              <a:solidFill>
                <a:srgbClr val="FFFFFF"/>
              </a:solidFill>
              <a:effectLst/>
              <a:uLnTx/>
              <a:uFillTx/>
              <a:ea typeface="+mn-ea"/>
              <a:cs typeface="+mn-cs"/>
            </a:endParaRPr>
          </a:p>
          <a:p>
            <a:pPr marL="288925" marR="0" lvl="0" indent="-288925" algn="l" defTabSz="914363" rtl="0" eaLnBrk="1" fontAlgn="auto" latinLnBrk="0" hangingPunct="1">
              <a:lnSpc>
                <a:spcPct val="90000"/>
              </a:lnSpc>
              <a:spcBef>
                <a:spcPct val="20000"/>
              </a:spcBef>
              <a:spcAft>
                <a:spcPts val="0"/>
              </a:spcAft>
              <a:buClrTx/>
              <a:buSzTx/>
              <a:buFontTx/>
              <a:buBlip>
                <a:blip r:embed="rId3"/>
              </a:buBlip>
              <a:tabLst/>
              <a:defRPr/>
            </a:pPr>
            <a:r>
              <a:rPr kumimoji="0" lang="en-US" sz="1400" b="0" i="0" u="none" strike="noStrike" kern="1200" cap="none" spc="0" normalizeH="0" baseline="0" noProof="0" dirty="0" smtClean="0">
                <a:ln>
                  <a:noFill/>
                </a:ln>
                <a:solidFill>
                  <a:srgbClr val="FFFFFF"/>
                </a:solidFill>
                <a:effectLst/>
                <a:uLnTx/>
                <a:uFillTx/>
                <a:ea typeface="+mn-ea"/>
                <a:cs typeface="+mn-cs"/>
              </a:rPr>
              <a:t>Search</a:t>
            </a:r>
          </a:p>
        </p:txBody>
      </p:sp>
      <p:sp>
        <p:nvSpPr>
          <p:cNvPr id="58" name="TextBox 57"/>
          <p:cNvSpPr txBox="1"/>
          <p:nvPr/>
        </p:nvSpPr>
        <p:spPr>
          <a:xfrm>
            <a:off x="5947647" y="1247243"/>
            <a:ext cx="3093323" cy="1169551"/>
          </a:xfrm>
          <a:prstGeom prst="rect">
            <a:avLst/>
          </a:prstGeom>
          <a:noFill/>
        </p:spPr>
        <p:txBody>
          <a:bodyPr wrap="square" lIns="0" tIns="0" rIns="0" bIns="0" rtlCol="0">
            <a:spAutoFit/>
          </a:bodyPr>
          <a:lstStyle/>
          <a:p>
            <a:pPr marL="0" marR="0" lvl="0" indent="0" algn="l" defTabSz="914363" rtl="0" eaLnBrk="1" fontAlgn="auto" latinLnBrk="0" hangingPunct="1">
              <a:lnSpc>
                <a:spcPct val="90000"/>
              </a:lnSpc>
              <a:spcBef>
                <a:spcPct val="20000"/>
              </a:spcBef>
              <a:spcAft>
                <a:spcPts val="0"/>
              </a:spcAft>
              <a:buClrTx/>
              <a:buSzTx/>
              <a:buFontTx/>
              <a:buNone/>
              <a:tabLst/>
              <a:defRPr/>
            </a:pPr>
            <a:r>
              <a:rPr kumimoji="0" lang="en-US" sz="1600" b="0" i="0" u="none" strike="noStrike" kern="0" cap="none" spc="0" normalizeH="0" baseline="0" noProof="0" dirty="0" smtClean="0">
                <a:ln>
                  <a:noFill/>
                </a:ln>
                <a:solidFill>
                  <a:srgbClr val="FFFFFF"/>
                </a:solidFill>
                <a:effectLst/>
                <a:uLnTx/>
                <a:uFillTx/>
              </a:rPr>
              <a:t>Familiar tools for end users</a:t>
            </a:r>
            <a:endParaRPr kumimoji="0" lang="en-US" sz="1600" b="0" i="0" u="none" strike="noStrike" kern="1200" cap="none" spc="0" normalizeH="0" baseline="0" noProof="0" dirty="0">
              <a:ln>
                <a:noFill/>
              </a:ln>
              <a:solidFill>
                <a:srgbClr val="FFFFFF"/>
              </a:solidFill>
              <a:effectLst/>
              <a:uLnTx/>
              <a:uFillTx/>
              <a:ea typeface="+mn-ea"/>
              <a:cs typeface="+mn-cs"/>
            </a:endParaRPr>
          </a:p>
          <a:p>
            <a:pPr marL="288925" marR="0" lvl="0" indent="-288925" algn="l" defTabSz="914363" rtl="0" eaLnBrk="1" fontAlgn="auto" latinLnBrk="0" hangingPunct="1">
              <a:lnSpc>
                <a:spcPct val="90000"/>
              </a:lnSpc>
              <a:spcBef>
                <a:spcPct val="20000"/>
              </a:spcBef>
              <a:spcAft>
                <a:spcPts val="0"/>
              </a:spcAft>
              <a:buClrTx/>
              <a:buSzTx/>
              <a:buFontTx/>
              <a:buBlip>
                <a:blip r:embed="rId3"/>
              </a:buBlip>
              <a:tabLst/>
              <a:defRPr/>
            </a:pPr>
            <a:r>
              <a:rPr kumimoji="0" lang="en-US" sz="1400" b="0" i="0" u="none" strike="noStrike" kern="0" cap="none" spc="0" normalizeH="0" baseline="0" noProof="0" dirty="0" smtClean="0">
                <a:ln>
                  <a:noFill/>
                </a:ln>
                <a:solidFill>
                  <a:srgbClr val="FFFFFF"/>
                </a:solidFill>
                <a:effectLst/>
                <a:uLnTx/>
                <a:uFillTx/>
              </a:rPr>
              <a:t>Self-service access and insight</a:t>
            </a:r>
          </a:p>
          <a:p>
            <a:pPr marL="288925" marR="0" lvl="0" indent="-288925" algn="l" defTabSz="914363" rtl="0" eaLnBrk="1" fontAlgn="auto" latinLnBrk="0" hangingPunct="1">
              <a:lnSpc>
                <a:spcPct val="90000"/>
              </a:lnSpc>
              <a:spcBef>
                <a:spcPct val="20000"/>
              </a:spcBef>
              <a:spcAft>
                <a:spcPts val="0"/>
              </a:spcAft>
              <a:buClrTx/>
              <a:buSzTx/>
              <a:buFontTx/>
              <a:buBlip>
                <a:blip r:embed="rId3"/>
              </a:buBlip>
              <a:tabLst/>
              <a:defRPr/>
            </a:pPr>
            <a:r>
              <a:rPr kumimoji="0" lang="en-US" sz="1400" b="0" i="0" u="none" strike="noStrike" kern="0" cap="none" spc="0" normalizeH="0" baseline="0" noProof="0" dirty="0" smtClean="0">
                <a:ln>
                  <a:noFill/>
                </a:ln>
                <a:solidFill>
                  <a:srgbClr val="FFFFFF"/>
                </a:solidFill>
                <a:effectLst/>
                <a:uLnTx/>
                <a:uFillTx/>
              </a:rPr>
              <a:t>D</a:t>
            </a:r>
            <a:r>
              <a:rPr kumimoji="0" lang="en-US" sz="1400" b="0" i="0" u="none" strike="noStrike" kern="1200" cap="none" spc="0" normalizeH="0" baseline="0" noProof="0" dirty="0" smtClean="0">
                <a:ln>
                  <a:noFill/>
                </a:ln>
                <a:solidFill>
                  <a:srgbClr val="FFFFFF"/>
                </a:solidFill>
                <a:effectLst/>
                <a:uLnTx/>
                <a:uFillTx/>
                <a:ea typeface="+mn-ea"/>
                <a:cs typeface="+mn-cs"/>
              </a:rPr>
              <a:t>ata exploration and analysis</a:t>
            </a:r>
            <a:endParaRPr kumimoji="0" lang="en-US" sz="1400" b="0" i="0" u="none" strike="noStrike" kern="1200" cap="none" spc="0" normalizeH="0" baseline="0" noProof="0" dirty="0">
              <a:ln>
                <a:noFill/>
              </a:ln>
              <a:solidFill>
                <a:srgbClr val="FFFFFF"/>
              </a:solidFill>
              <a:effectLst/>
              <a:uLnTx/>
              <a:uFillTx/>
              <a:ea typeface="+mn-ea"/>
              <a:cs typeface="+mn-cs"/>
            </a:endParaRPr>
          </a:p>
          <a:p>
            <a:pPr marL="288925" marR="0" lvl="0" indent="-288925" algn="l" defTabSz="914363" rtl="0" eaLnBrk="1" fontAlgn="auto" latinLnBrk="0" hangingPunct="1">
              <a:lnSpc>
                <a:spcPct val="90000"/>
              </a:lnSpc>
              <a:spcBef>
                <a:spcPct val="20000"/>
              </a:spcBef>
              <a:spcAft>
                <a:spcPts val="0"/>
              </a:spcAft>
              <a:buClrTx/>
              <a:buSzTx/>
              <a:buFontTx/>
              <a:buBlip>
                <a:blip r:embed="rId3"/>
              </a:buBlip>
              <a:tabLst/>
              <a:defRPr/>
            </a:pPr>
            <a:r>
              <a:rPr kumimoji="0" lang="en-US" sz="1400" b="0" i="0" u="none" strike="noStrike" kern="0" cap="none" spc="0" normalizeH="0" baseline="0" noProof="0" dirty="0" smtClean="0">
                <a:ln>
                  <a:noFill/>
                </a:ln>
                <a:solidFill>
                  <a:srgbClr val="FFFFFF"/>
                </a:solidFill>
                <a:effectLst/>
                <a:uLnTx/>
                <a:uFillTx/>
              </a:rPr>
              <a:t>Predictive analysis</a:t>
            </a:r>
          </a:p>
          <a:p>
            <a:pPr marL="288925" marR="0" lvl="0" indent="-288925" algn="l" defTabSz="914363" rtl="0" eaLnBrk="1" fontAlgn="auto" latinLnBrk="0" hangingPunct="1">
              <a:lnSpc>
                <a:spcPct val="90000"/>
              </a:lnSpc>
              <a:spcBef>
                <a:spcPct val="20000"/>
              </a:spcBef>
              <a:spcAft>
                <a:spcPts val="0"/>
              </a:spcAft>
              <a:buClrTx/>
              <a:buSzTx/>
              <a:buFontTx/>
              <a:buBlip>
                <a:blip r:embed="rId3"/>
              </a:buBlip>
              <a:tabLst/>
              <a:defRPr/>
            </a:pPr>
            <a:r>
              <a:rPr kumimoji="0" lang="en-US" sz="1400" b="0" i="0" u="none" strike="noStrike" kern="0" cap="none" spc="0" normalizeH="0" baseline="0" noProof="0" dirty="0" smtClean="0">
                <a:ln>
                  <a:noFill/>
                </a:ln>
                <a:solidFill>
                  <a:srgbClr val="FFFFFF"/>
                </a:solidFill>
                <a:effectLst/>
                <a:uLnTx/>
                <a:uFillTx/>
              </a:rPr>
              <a:t>Rich, contextual data visualization</a:t>
            </a:r>
          </a:p>
        </p:txBody>
      </p:sp>
      <p:grpSp>
        <p:nvGrpSpPr>
          <p:cNvPr id="2" name="Group 15"/>
          <p:cNvGrpSpPr/>
          <p:nvPr/>
        </p:nvGrpSpPr>
        <p:grpSpPr>
          <a:xfrm>
            <a:off x="600077" y="1087803"/>
            <a:ext cx="5162550" cy="1645920"/>
            <a:chOff x="532537" y="1442373"/>
            <a:chExt cx="5162550" cy="1645920"/>
          </a:xfrm>
        </p:grpSpPr>
        <p:sp>
          <p:nvSpPr>
            <p:cNvPr id="17" name="Rounded Rectangle 16"/>
            <p:cNvSpPr/>
            <p:nvPr/>
          </p:nvSpPr>
          <p:spPr bwMode="auto">
            <a:xfrm>
              <a:off x="532537" y="1442373"/>
              <a:ext cx="5162550" cy="1645920"/>
            </a:xfrm>
            <a:prstGeom prst="roundRect">
              <a:avLst>
                <a:gd name="adj" fmla="val 0"/>
              </a:avLst>
            </a:prstGeom>
            <a:gradFill flip="none" rotWithShape="1">
              <a:gsLst>
                <a:gs pos="5000">
                  <a:schemeClr val="bg1"/>
                </a:gs>
                <a:gs pos="23000">
                  <a:schemeClr val="bg1"/>
                </a:gs>
                <a:gs pos="93000">
                  <a:schemeClr val="bg1">
                    <a:alpha val="68000"/>
                  </a:schemeClr>
                </a:gs>
                <a:gs pos="100000">
                  <a:schemeClr val="tx1"/>
                </a:gs>
              </a:gsLst>
              <a:lin ang="15600000" scaled="0"/>
              <a:tileRect/>
            </a:gradFill>
            <a:ln w="3175">
              <a:solidFill>
                <a:schemeClr val="tx1">
                  <a:alpha val="39000"/>
                </a:schemeClr>
              </a:solidFill>
              <a:headEnd type="none" w="med" len="med"/>
              <a:tailEnd type="none" w="med" len="med"/>
            </a:ln>
            <a:effectLst>
              <a:glow rad="63500">
                <a:schemeClr val="accent1">
                  <a:satMod val="175000"/>
                  <a:alpha val="40000"/>
                </a:schemeClr>
              </a:glow>
            </a:effectLst>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t" anchorCtr="0" compatLnSpc="1">
              <a:prstTxWarp prst="textNoShape">
                <a:avLst/>
              </a:prstTxWarp>
            </a:bodyPr>
            <a:lstStyle/>
            <a:p>
              <a:pPr marR="0" lvl="0" indent="-302827" algn="ctr" fontAlgn="base">
                <a:lnSpc>
                  <a:spcPct val="85000"/>
                </a:lnSpc>
                <a:spcBef>
                  <a:spcPct val="0"/>
                </a:spcBef>
                <a:spcAft>
                  <a:spcPct val="0"/>
                </a:spcAft>
                <a:buClrTx/>
                <a:buSzPct val="70000"/>
                <a:buBlip>
                  <a:blip r:embed="rId4"/>
                </a:buBlip>
                <a:tabLst/>
                <a:defRPr/>
              </a:pPr>
              <a:endParaRPr lang="en-GB" altLang="zh-CN" sz="2700" dirty="0" err="1" smtClean="0">
                <a:gradFill>
                  <a:gsLst>
                    <a:gs pos="0">
                      <a:srgbClr val="FFFFFF"/>
                    </a:gs>
                    <a:gs pos="100000">
                      <a:srgbClr val="FFFFFF"/>
                    </a:gs>
                  </a:gsLst>
                  <a:lin ang="3000000" scaled="0"/>
                </a:gradFill>
                <a:latin typeface="Segoe Light" pitchFamily="34" charset="0"/>
              </a:endParaRPr>
            </a:p>
          </p:txBody>
        </p:sp>
        <p:sp>
          <p:nvSpPr>
            <p:cNvPr id="18" name="TextBox 17"/>
            <p:cNvSpPr txBox="1"/>
            <p:nvPr/>
          </p:nvSpPr>
          <p:spPr>
            <a:xfrm>
              <a:off x="1227862" y="1512553"/>
              <a:ext cx="3771900" cy="249299"/>
            </a:xfrm>
            <a:prstGeom prst="rect">
              <a:avLst/>
            </a:prstGeom>
            <a:noFill/>
          </p:spPr>
          <p:txBody>
            <a:bodyPr wrap="square" lIns="0" tIns="0" rIns="0" bIns="0" rtlCol="0">
              <a:spAutoFit/>
            </a:bodyPr>
            <a:lstStyle/>
            <a:p>
              <a:pPr indent="-396875" algn="ctr" defTabSz="-13873163" eaLnBrk="0" hangingPunct="0">
                <a:lnSpc>
                  <a:spcPct val="90000"/>
                </a:lnSpc>
                <a:spcBef>
                  <a:spcPct val="30000"/>
                </a:spcBef>
                <a:buClr>
                  <a:srgbClr val="EEECE1"/>
                </a:buClr>
                <a:buSzPct val="85000"/>
                <a:defRPr/>
              </a:pPr>
              <a:r>
                <a:rPr lang="en-US" altLang="zh-CN" b="1" dirty="0" smtClean="0">
                  <a:gradFill>
                    <a:gsLst>
                      <a:gs pos="0">
                        <a:schemeClr val="tx1"/>
                      </a:gs>
                      <a:gs pos="86000">
                        <a:schemeClr val="tx1"/>
                      </a:gs>
                    </a:gsLst>
                    <a:lin ang="5400000" scaled="0"/>
                  </a:gradFill>
                  <a:latin typeface="+mj-lt"/>
                </a:rPr>
                <a:t>Business User Experience</a:t>
              </a:r>
            </a:p>
          </p:txBody>
        </p:sp>
        <p:grpSp>
          <p:nvGrpSpPr>
            <p:cNvPr id="3" name="Group 18"/>
            <p:cNvGrpSpPr/>
            <p:nvPr/>
          </p:nvGrpSpPr>
          <p:grpSpPr>
            <a:xfrm>
              <a:off x="616483" y="1924923"/>
              <a:ext cx="4994659" cy="1084571"/>
              <a:chOff x="616483" y="1935556"/>
              <a:chExt cx="4994659" cy="1084571"/>
            </a:xfrm>
          </p:grpSpPr>
          <p:sp>
            <p:nvSpPr>
              <p:cNvPr id="20" name="Rounded Rectangle 19"/>
              <p:cNvSpPr/>
              <p:nvPr/>
            </p:nvSpPr>
            <p:spPr bwMode="invGray">
              <a:xfrm>
                <a:off x="616483" y="1935556"/>
                <a:ext cx="4994659" cy="1084571"/>
              </a:xfrm>
              <a:prstGeom prst="roundRect">
                <a:avLst>
                  <a:gd name="adj" fmla="val 0"/>
                </a:avLst>
              </a:prstGeom>
              <a:gradFill flip="none" rotWithShape="1">
                <a:gsLst>
                  <a:gs pos="0">
                    <a:srgbClr val="FFC000">
                      <a:lumMod val="50000"/>
                      <a:alpha val="70000"/>
                    </a:srgbClr>
                  </a:gs>
                  <a:gs pos="77000">
                    <a:srgbClr val="FFC000">
                      <a:alpha val="50000"/>
                    </a:srgbClr>
                  </a:gs>
                  <a:gs pos="100000">
                    <a:srgbClr val="FFC000">
                      <a:lumMod val="60000"/>
                      <a:lumOff val="40000"/>
                    </a:srgbClr>
                  </a:gs>
                </a:gsLst>
                <a:lin ang="5400000" scaled="1"/>
                <a:tileRect/>
              </a:gradFill>
              <a:ln w="38100" cap="flat" cmpd="thickThin" algn="ctr">
                <a:noFill/>
                <a:prstDash val="solid"/>
              </a:ln>
              <a:effectLst/>
              <a:scene3d>
                <a:camera prst="orthographicFront"/>
                <a:lightRig rig="flat" dir="t">
                  <a:rot lat="0" lon="0" rev="5400000"/>
                </a:lightRig>
              </a:scene3d>
              <a:sp3d>
                <a:bevelT w="38100" h="38100" prst="softRound"/>
                <a:bevelB w="38100" h="38100"/>
              </a:sp3d>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FFFFFF"/>
                  </a:solidFill>
                  <a:effectLst>
                    <a:outerShdw blurRad="292100" dist="38100" dir="2700000" sx="101000" sy="101000" algn="tl" rotWithShape="0">
                      <a:srgbClr val="080808"/>
                    </a:outerShdw>
                  </a:effectLst>
                  <a:uLnTx/>
                  <a:uFillTx/>
                  <a:latin typeface="Segoe Semibold" pitchFamily="34" charset="0"/>
                  <a:ea typeface="+mn-ea"/>
                  <a:cs typeface="+mn-cs"/>
                </a:endParaRPr>
              </a:p>
            </p:txBody>
          </p:sp>
          <p:pic>
            <p:nvPicPr>
              <p:cNvPr id="21" name="Picture 4" descr="C:\Users\pavc\Desktop\Ofc-Pro2010_rgb_r.png"/>
              <p:cNvPicPr>
                <a:picLocks noChangeAspect="1" noChangeArrowheads="1"/>
              </p:cNvPicPr>
              <p:nvPr/>
            </p:nvPicPr>
            <p:blipFill>
              <a:blip r:embed="rId5" cstate="screen"/>
              <a:stretch>
                <a:fillRect/>
              </a:stretch>
            </p:blipFill>
            <p:spPr bwMode="auto">
              <a:xfrm>
                <a:off x="1723582" y="2106406"/>
                <a:ext cx="2780460" cy="742871"/>
              </a:xfrm>
              <a:prstGeom prst="rect">
                <a:avLst/>
              </a:prstGeom>
              <a:noFill/>
              <a:ln>
                <a:noFill/>
              </a:ln>
            </p:spPr>
          </p:pic>
        </p:grpSp>
      </p:grpSp>
      <p:grpSp>
        <p:nvGrpSpPr>
          <p:cNvPr id="4" name="Group 21"/>
          <p:cNvGrpSpPr/>
          <p:nvPr/>
        </p:nvGrpSpPr>
        <p:grpSpPr>
          <a:xfrm>
            <a:off x="609600" y="2787183"/>
            <a:ext cx="5162550" cy="1645920"/>
            <a:chOff x="542062" y="3212157"/>
            <a:chExt cx="5162550" cy="1645920"/>
          </a:xfrm>
        </p:grpSpPr>
        <p:sp>
          <p:nvSpPr>
            <p:cNvPr id="23" name="Rounded Rectangle 22"/>
            <p:cNvSpPr/>
            <p:nvPr/>
          </p:nvSpPr>
          <p:spPr bwMode="auto">
            <a:xfrm>
              <a:off x="542062" y="3212157"/>
              <a:ext cx="5162550" cy="1645920"/>
            </a:xfrm>
            <a:prstGeom prst="roundRect">
              <a:avLst>
                <a:gd name="adj" fmla="val 0"/>
              </a:avLst>
            </a:prstGeom>
            <a:gradFill flip="none" rotWithShape="1">
              <a:gsLst>
                <a:gs pos="5000">
                  <a:schemeClr val="bg1"/>
                </a:gs>
                <a:gs pos="23000">
                  <a:schemeClr val="bg1"/>
                </a:gs>
                <a:gs pos="93000">
                  <a:schemeClr val="bg1">
                    <a:alpha val="68000"/>
                  </a:schemeClr>
                </a:gs>
                <a:gs pos="100000">
                  <a:schemeClr val="tx1"/>
                </a:gs>
              </a:gsLst>
              <a:lin ang="15600000" scaled="0"/>
              <a:tileRect/>
            </a:gradFill>
            <a:ln w="3175">
              <a:solidFill>
                <a:schemeClr val="tx1">
                  <a:alpha val="39000"/>
                </a:schemeClr>
              </a:solidFill>
              <a:headEnd type="none" w="med" len="med"/>
              <a:tailEnd type="none" w="med" len="med"/>
            </a:ln>
            <a:effectLst>
              <a:glow rad="63500">
                <a:schemeClr val="accent1">
                  <a:satMod val="175000"/>
                  <a:alpha val="40000"/>
                </a:schemeClr>
              </a:glow>
            </a:effectLst>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t" anchorCtr="0" compatLnSpc="1">
              <a:prstTxWarp prst="textNoShape">
                <a:avLst/>
              </a:prstTxWarp>
            </a:bodyPr>
            <a:lstStyle/>
            <a:p>
              <a:pPr marR="0" lvl="0" indent="-302827" algn="ctr" fontAlgn="base">
                <a:lnSpc>
                  <a:spcPct val="85000"/>
                </a:lnSpc>
                <a:spcBef>
                  <a:spcPct val="0"/>
                </a:spcBef>
                <a:spcAft>
                  <a:spcPct val="0"/>
                </a:spcAft>
                <a:buClrTx/>
                <a:buSzPct val="70000"/>
                <a:buBlip>
                  <a:blip r:embed="rId4"/>
                </a:buBlip>
                <a:tabLst/>
                <a:defRPr/>
              </a:pPr>
              <a:endParaRPr lang="en-GB" altLang="zh-CN" sz="2700" dirty="0" err="1" smtClean="0">
                <a:gradFill>
                  <a:gsLst>
                    <a:gs pos="0">
                      <a:srgbClr val="FFFFFF"/>
                    </a:gs>
                    <a:gs pos="100000">
                      <a:srgbClr val="FFFFFF"/>
                    </a:gs>
                  </a:gsLst>
                  <a:lin ang="3000000" scaled="0"/>
                </a:gradFill>
                <a:latin typeface="Segoe Light" pitchFamily="34" charset="0"/>
              </a:endParaRPr>
            </a:p>
          </p:txBody>
        </p:sp>
        <p:sp>
          <p:nvSpPr>
            <p:cNvPr id="24" name="TextBox 23"/>
            <p:cNvSpPr txBox="1"/>
            <p:nvPr/>
          </p:nvSpPr>
          <p:spPr>
            <a:xfrm>
              <a:off x="1237388" y="3284561"/>
              <a:ext cx="3771900" cy="249299"/>
            </a:xfrm>
            <a:prstGeom prst="rect">
              <a:avLst/>
            </a:prstGeom>
            <a:noFill/>
          </p:spPr>
          <p:txBody>
            <a:bodyPr wrap="square" lIns="0" tIns="0" rIns="0" bIns="0" rtlCol="0">
              <a:spAutoFit/>
            </a:bodyPr>
            <a:lstStyle/>
            <a:p>
              <a:pPr indent="-396875" algn="ctr" defTabSz="-13873163" eaLnBrk="0" hangingPunct="0">
                <a:lnSpc>
                  <a:spcPct val="90000"/>
                </a:lnSpc>
                <a:spcBef>
                  <a:spcPct val="30000"/>
                </a:spcBef>
                <a:buClr>
                  <a:srgbClr val="EEECE1"/>
                </a:buClr>
                <a:buSzPct val="85000"/>
                <a:defRPr/>
              </a:pPr>
              <a:r>
                <a:rPr lang="en-US" altLang="zh-CN" b="1" dirty="0" smtClean="0">
                  <a:gradFill>
                    <a:gsLst>
                      <a:gs pos="0">
                        <a:schemeClr val="tx1"/>
                      </a:gs>
                      <a:gs pos="86000">
                        <a:schemeClr val="tx1"/>
                      </a:gs>
                    </a:gsLst>
                    <a:lin ang="5400000" scaled="0"/>
                  </a:gradFill>
                  <a:latin typeface="+mj-lt"/>
                </a:rPr>
                <a:t>Business Collaboration Platform</a:t>
              </a:r>
            </a:p>
          </p:txBody>
        </p:sp>
        <p:grpSp>
          <p:nvGrpSpPr>
            <p:cNvPr id="5" name="Group 24"/>
            <p:cNvGrpSpPr/>
            <p:nvPr/>
          </p:nvGrpSpPr>
          <p:grpSpPr>
            <a:xfrm>
              <a:off x="626008" y="3695796"/>
              <a:ext cx="4994659" cy="1086077"/>
              <a:chOff x="626008" y="3767046"/>
              <a:chExt cx="4994659" cy="1086077"/>
            </a:xfrm>
          </p:grpSpPr>
          <p:sp>
            <p:nvSpPr>
              <p:cNvPr id="26" name="Rounded Rectangle 25"/>
              <p:cNvSpPr/>
              <p:nvPr/>
            </p:nvSpPr>
            <p:spPr bwMode="auto">
              <a:xfrm>
                <a:off x="626008" y="3767046"/>
                <a:ext cx="4994659" cy="1086077"/>
              </a:xfrm>
              <a:prstGeom prst="roundRect">
                <a:avLst>
                  <a:gd name="adj" fmla="val 0"/>
                </a:avLst>
              </a:prstGeom>
              <a:gradFill flip="none" rotWithShape="1">
                <a:gsLst>
                  <a:gs pos="0">
                    <a:srgbClr val="3F6617">
                      <a:alpha val="29804"/>
                    </a:srgbClr>
                  </a:gs>
                  <a:gs pos="77000">
                    <a:srgbClr val="7DCC2E">
                      <a:alpha val="49804"/>
                    </a:srgbClr>
                  </a:gs>
                  <a:gs pos="100000">
                    <a:srgbClr val="7DCC2E">
                      <a:lumMod val="60000"/>
                      <a:lumOff val="40000"/>
                    </a:srgbClr>
                  </a:gs>
                </a:gsLst>
                <a:lin ang="5400000" scaled="1"/>
                <a:tileRect/>
              </a:gradFill>
              <a:ln w="38100" cap="flat" cmpd="thickThin" algn="ctr">
                <a:noFill/>
                <a:prstDash val="solid"/>
              </a:ln>
              <a:effectLst/>
              <a:scene3d>
                <a:camera prst="orthographicFront"/>
                <a:lightRig rig="flat" dir="t">
                  <a:rot lat="0" lon="0" rev="5400000"/>
                </a:lightRig>
              </a:scene3d>
              <a:sp3d>
                <a:bevelT w="38100" h="38100" prst="softRound"/>
                <a:bevelB w="38100" h="38100"/>
              </a:sp3d>
            </p:spPr>
            <p:txBody>
              <a:bodyPr rtlCol="0" anchor="ctr"/>
              <a:lstStyle/>
              <a:p>
                <a:pPr algn="ctr" defTabSz="914099" fontAlgn="base">
                  <a:lnSpc>
                    <a:spcPct val="80000"/>
                  </a:lnSpc>
                  <a:spcBef>
                    <a:spcPct val="0"/>
                  </a:spcBef>
                  <a:spcAft>
                    <a:spcPct val="0"/>
                  </a:spcAft>
                  <a:defRPr/>
                </a:pPr>
                <a:endParaRPr lang="en-US" sz="2400" dirty="0" smtClean="0">
                  <a:gradFill>
                    <a:gsLst>
                      <a:gs pos="0">
                        <a:schemeClr val="tx1"/>
                      </a:gs>
                      <a:gs pos="88000">
                        <a:schemeClr val="tx1"/>
                      </a:gs>
                    </a:gsLst>
                    <a:lin ang="5400000" scaled="0"/>
                  </a:gradFill>
                  <a:effectLst>
                    <a:outerShdw blurRad="152400" dir="5400000" algn="ctr" rotWithShape="0">
                      <a:prstClr val="black">
                        <a:alpha val="80000"/>
                      </a:prstClr>
                    </a:outerShdw>
                  </a:effectLst>
                </a:endParaRPr>
              </a:p>
            </p:txBody>
          </p:sp>
          <p:pic>
            <p:nvPicPr>
              <p:cNvPr id="27" name="Picture 3" descr="C:\Users\pavc\Desktop\ShrPt10_h_rgb_r.png"/>
              <p:cNvPicPr>
                <a:picLocks noChangeAspect="1" noChangeArrowheads="1"/>
              </p:cNvPicPr>
              <p:nvPr/>
            </p:nvPicPr>
            <p:blipFill>
              <a:blip r:embed="rId6" cstate="screen"/>
              <a:stretch>
                <a:fillRect/>
              </a:stretch>
            </p:blipFill>
            <p:spPr bwMode="auto">
              <a:xfrm>
                <a:off x="1316383" y="3948693"/>
                <a:ext cx="3613908" cy="722782"/>
              </a:xfrm>
              <a:prstGeom prst="rect">
                <a:avLst/>
              </a:prstGeom>
              <a:noFill/>
              <a:ln>
                <a:noFill/>
              </a:ln>
            </p:spPr>
          </p:pic>
        </p:grpSp>
      </p:grpSp>
      <p:grpSp>
        <p:nvGrpSpPr>
          <p:cNvPr id="6" name="Group 27"/>
          <p:cNvGrpSpPr/>
          <p:nvPr/>
        </p:nvGrpSpPr>
        <p:grpSpPr>
          <a:xfrm>
            <a:off x="619128" y="4494880"/>
            <a:ext cx="5143499" cy="1641144"/>
            <a:chOff x="551587" y="4961532"/>
            <a:chExt cx="5162550" cy="1641144"/>
          </a:xfrm>
        </p:grpSpPr>
        <p:sp>
          <p:nvSpPr>
            <p:cNvPr id="29" name="Rounded Rectangle 28"/>
            <p:cNvSpPr/>
            <p:nvPr/>
          </p:nvSpPr>
          <p:spPr bwMode="auto">
            <a:xfrm>
              <a:off x="551587" y="4961532"/>
              <a:ext cx="5162550" cy="1641144"/>
            </a:xfrm>
            <a:prstGeom prst="roundRect">
              <a:avLst>
                <a:gd name="adj" fmla="val 0"/>
              </a:avLst>
            </a:prstGeom>
            <a:gradFill flip="none" rotWithShape="1">
              <a:gsLst>
                <a:gs pos="5000">
                  <a:schemeClr val="bg1"/>
                </a:gs>
                <a:gs pos="23000">
                  <a:schemeClr val="bg1"/>
                </a:gs>
                <a:gs pos="93000">
                  <a:schemeClr val="bg1">
                    <a:alpha val="68000"/>
                  </a:schemeClr>
                </a:gs>
                <a:gs pos="100000">
                  <a:schemeClr val="tx1"/>
                </a:gs>
              </a:gsLst>
              <a:lin ang="15600000" scaled="0"/>
              <a:tileRect/>
            </a:gradFill>
            <a:ln w="3175">
              <a:solidFill>
                <a:schemeClr val="tx1">
                  <a:alpha val="39000"/>
                </a:schemeClr>
              </a:solidFill>
              <a:headEnd type="none" w="med" len="med"/>
              <a:tailEnd type="none" w="med" len="med"/>
            </a:ln>
            <a:effectLst>
              <a:glow rad="63500">
                <a:schemeClr val="accent1">
                  <a:satMod val="175000"/>
                  <a:alpha val="40000"/>
                </a:schemeClr>
              </a:glow>
              <a:reflection blurRad="6350" stA="50000" endA="300" endPos="38500" dist="50800" dir="5400000" sy="-100000" algn="bl" rotWithShape="0"/>
            </a:effectLst>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t" anchorCtr="0" compatLnSpc="1">
              <a:prstTxWarp prst="textNoShape">
                <a:avLst/>
              </a:prstTxWarp>
            </a:bodyPr>
            <a:lstStyle/>
            <a:p>
              <a:pPr marR="0" lvl="0" indent="-396875" algn="ctr" defTabSz="-13873163" eaLnBrk="0" fontAlgn="base" hangingPunct="0">
                <a:lnSpc>
                  <a:spcPct val="90000"/>
                </a:lnSpc>
                <a:spcBef>
                  <a:spcPct val="30000"/>
                </a:spcBef>
                <a:spcAft>
                  <a:spcPct val="0"/>
                </a:spcAft>
                <a:buClr>
                  <a:srgbClr val="EEECE1"/>
                </a:buClr>
                <a:buSzPct val="85000"/>
                <a:buBlip>
                  <a:blip r:embed="rId4"/>
                </a:buBlip>
                <a:tabLst/>
                <a:defRPr/>
              </a:pPr>
              <a:endParaRPr lang="en-GB" altLang="zh-CN" sz="2000" b="1" dirty="0" err="1" smtClean="0">
                <a:gradFill>
                  <a:gsLst>
                    <a:gs pos="0">
                      <a:schemeClr val="tx1"/>
                    </a:gs>
                    <a:gs pos="86000">
                      <a:schemeClr val="tx1"/>
                    </a:gs>
                  </a:gsLst>
                  <a:lin ang="5400000" scaled="0"/>
                </a:gradFill>
                <a:effectLst>
                  <a:outerShdw sx="1000" sy="1000" algn="tl">
                    <a:srgbClr val="000000"/>
                  </a:outerShdw>
                </a:effectLst>
                <a:latin typeface="+mj-lt"/>
              </a:endParaRPr>
            </a:p>
          </p:txBody>
        </p:sp>
        <p:sp>
          <p:nvSpPr>
            <p:cNvPr id="30" name="TextBox 29"/>
            <p:cNvSpPr txBox="1"/>
            <p:nvPr/>
          </p:nvSpPr>
          <p:spPr>
            <a:xfrm>
              <a:off x="1106822" y="5036286"/>
              <a:ext cx="4052081" cy="249299"/>
            </a:xfrm>
            <a:prstGeom prst="rect">
              <a:avLst/>
            </a:prstGeom>
            <a:noFill/>
          </p:spPr>
          <p:txBody>
            <a:bodyPr wrap="square" lIns="0" tIns="0" rIns="0" bIns="0" rtlCol="0">
              <a:spAutoFit/>
            </a:bodyPr>
            <a:lstStyle/>
            <a:p>
              <a:pPr indent="-396875" algn="ctr" defTabSz="-13873163" eaLnBrk="0" hangingPunct="0">
                <a:lnSpc>
                  <a:spcPct val="90000"/>
                </a:lnSpc>
                <a:spcBef>
                  <a:spcPct val="30000"/>
                </a:spcBef>
                <a:buClr>
                  <a:srgbClr val="EEECE1"/>
                </a:buClr>
                <a:buSzPct val="85000"/>
                <a:defRPr/>
              </a:pPr>
              <a:r>
                <a:rPr lang="en-US" altLang="zh-CN" b="1" dirty="0" smtClean="0">
                  <a:gradFill>
                    <a:gsLst>
                      <a:gs pos="0">
                        <a:schemeClr val="tx1"/>
                      </a:gs>
                      <a:gs pos="86000">
                        <a:schemeClr val="tx1"/>
                      </a:gs>
                    </a:gsLst>
                    <a:lin ang="5400000" scaled="0"/>
                  </a:gradFill>
                  <a:latin typeface="+mj-lt"/>
                </a:rPr>
                <a:t>Data Infrastructure and BI Platform</a:t>
              </a:r>
            </a:p>
          </p:txBody>
        </p:sp>
        <p:grpSp>
          <p:nvGrpSpPr>
            <p:cNvPr id="7" name="Group 30"/>
            <p:cNvGrpSpPr/>
            <p:nvPr/>
          </p:nvGrpSpPr>
          <p:grpSpPr>
            <a:xfrm>
              <a:off x="635533" y="5422884"/>
              <a:ext cx="4994659" cy="1086077"/>
              <a:chOff x="635533" y="5422884"/>
              <a:chExt cx="4994659" cy="1086077"/>
            </a:xfrm>
          </p:grpSpPr>
          <p:sp>
            <p:nvSpPr>
              <p:cNvPr id="32" name="Rounded Rectangle 31"/>
              <p:cNvSpPr/>
              <p:nvPr/>
            </p:nvSpPr>
            <p:spPr bwMode="auto">
              <a:xfrm>
                <a:off x="635533" y="5422884"/>
                <a:ext cx="4994659" cy="1086077"/>
              </a:xfrm>
              <a:prstGeom prst="roundRect">
                <a:avLst>
                  <a:gd name="adj" fmla="val 0"/>
                </a:avLst>
              </a:prstGeom>
              <a:gradFill flip="none" rotWithShape="1">
                <a:gsLst>
                  <a:gs pos="0">
                    <a:srgbClr val="1A4B57">
                      <a:alpha val="69804"/>
                    </a:srgbClr>
                  </a:gs>
                  <a:gs pos="77000">
                    <a:srgbClr val="3497AE">
                      <a:alpha val="49804"/>
                    </a:srgbClr>
                  </a:gs>
                  <a:gs pos="100000">
                    <a:srgbClr val="3497AE">
                      <a:lumMod val="60000"/>
                      <a:lumOff val="40000"/>
                    </a:srgbClr>
                  </a:gs>
                </a:gsLst>
                <a:lin ang="5400000" scaled="1"/>
                <a:tileRect/>
              </a:gradFill>
              <a:ln w="38100" cap="flat" cmpd="thickThin" algn="ctr">
                <a:noFill/>
                <a:prstDash val="solid"/>
              </a:ln>
              <a:effectLst/>
              <a:scene3d>
                <a:camera prst="orthographicFront"/>
                <a:lightRig rig="flat" dir="t">
                  <a:rot lat="0" lon="0" rev="5400000"/>
                </a:lightRig>
              </a:scene3d>
              <a:sp3d>
                <a:bevelT w="38100" h="38100" prst="softRound"/>
                <a:bevelB w="38100" h="38100"/>
              </a:sp3d>
            </p:spPr>
            <p:txBody>
              <a:bodyPr rtlCol="0" anchor="ctr"/>
              <a:lstStyle/>
              <a:p>
                <a:pPr algn="ctr" defTabSz="914099" fontAlgn="base">
                  <a:spcBef>
                    <a:spcPct val="0"/>
                  </a:spcBef>
                  <a:spcAft>
                    <a:spcPct val="0"/>
                  </a:spcAft>
                  <a:defRPr/>
                </a:pPr>
                <a:endParaRPr lang="en-US" sz="2400" dirty="0" smtClean="0">
                  <a:gradFill>
                    <a:gsLst>
                      <a:gs pos="0">
                        <a:schemeClr val="tx1"/>
                      </a:gs>
                      <a:gs pos="88000">
                        <a:schemeClr val="tx1"/>
                      </a:gs>
                    </a:gsLst>
                    <a:lin ang="5400000" scaled="0"/>
                  </a:gradFill>
                  <a:effectLst>
                    <a:outerShdw blurRad="152400" dir="5400000" algn="ctr" rotWithShape="0">
                      <a:prstClr val="black">
                        <a:alpha val="80000"/>
                      </a:prstClr>
                    </a:outerShdw>
                  </a:effectLst>
                </a:endParaRPr>
              </a:p>
            </p:txBody>
          </p:sp>
          <p:pic>
            <p:nvPicPr>
              <p:cNvPr id="33" name="Picture 32" descr="SQL08r2_h_rgb_r.png"/>
              <p:cNvPicPr>
                <a:picLocks noChangeAspect="1"/>
              </p:cNvPicPr>
              <p:nvPr/>
            </p:nvPicPr>
            <p:blipFill>
              <a:blip r:embed="rId7" cstate="screen"/>
              <a:stretch>
                <a:fillRect/>
              </a:stretch>
            </p:blipFill>
            <p:spPr>
              <a:xfrm>
                <a:off x="1429776" y="5650214"/>
                <a:ext cx="3406173" cy="631416"/>
              </a:xfrm>
              <a:prstGeom prst="rect">
                <a:avLst/>
              </a:prstGeom>
              <a:noFill/>
              <a:ln>
                <a:noFill/>
              </a:ln>
            </p:spPr>
          </p:pic>
        </p:grpSp>
      </p:grpSp>
    </p:spTree>
  </p:cSld>
  <p:clrMapOvr>
    <a:masterClrMapping/>
  </p:clrMapOvr>
  <p:transition spd="slow">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to expect in this session</a:t>
            </a:r>
            <a:endParaRPr lang="en-GB" dirty="0"/>
          </a:p>
        </p:txBody>
      </p:sp>
      <p:sp>
        <p:nvSpPr>
          <p:cNvPr id="3" name="Content Placeholder 2"/>
          <p:cNvSpPr>
            <a:spLocks noGrp="1"/>
          </p:cNvSpPr>
          <p:nvPr>
            <p:ph idx="1"/>
          </p:nvPr>
        </p:nvSpPr>
        <p:spPr/>
        <p:txBody>
          <a:bodyPr/>
          <a:lstStyle/>
          <a:p>
            <a:r>
              <a:rPr lang="en-GB" dirty="0" smtClean="0"/>
              <a:t>A short background to why BI is important</a:t>
            </a:r>
          </a:p>
          <a:p>
            <a:pPr lvl="1"/>
            <a:r>
              <a:rPr lang="en-GB" dirty="0" smtClean="0"/>
              <a:t>Useful for talking to the boss...</a:t>
            </a:r>
          </a:p>
          <a:p>
            <a:r>
              <a:rPr lang="en-GB" dirty="0" smtClean="0"/>
              <a:t>An overview of SharePoint 2010 investments in Business Intelligence</a:t>
            </a:r>
          </a:p>
          <a:p>
            <a:pPr lvl="1"/>
            <a:r>
              <a:rPr lang="en-GB" dirty="0" smtClean="0"/>
              <a:t>This is a Level 200 session</a:t>
            </a:r>
          </a:p>
          <a:p>
            <a:r>
              <a:rPr lang="en-GB" dirty="0" smtClean="0"/>
              <a:t>Functional demos</a:t>
            </a:r>
            <a:endParaRPr lang="en-GB" dirty="0"/>
          </a:p>
          <a:p>
            <a:pPr lvl="1"/>
            <a:r>
              <a:rPr lang="en-GB" dirty="0" smtClean="0"/>
              <a:t>I won’t be doing deep dive technical demos</a:t>
            </a:r>
            <a:endParaRPr lang="en-GB" dirty="0"/>
          </a:p>
        </p:txBody>
      </p:sp>
    </p:spTree>
    <p:extLst>
      <p:ext uri="{BB962C8B-B14F-4D97-AF65-F5344CB8AC3E}">
        <p14:creationId xmlns:p14="http://schemas.microsoft.com/office/powerpoint/2010/main" xmlns="" val="2293971056"/>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Business Intelligence to…</a:t>
            </a:r>
            <a:endParaRPr lang="en-US" dirty="0"/>
          </a:p>
        </p:txBody>
      </p:sp>
      <p:sp>
        <p:nvSpPr>
          <p:cNvPr id="3" name="AutoShape 5"/>
          <p:cNvSpPr>
            <a:spLocks noChangeArrowheads="1"/>
          </p:cNvSpPr>
          <p:nvPr/>
        </p:nvSpPr>
        <p:spPr bwMode="auto">
          <a:xfrm>
            <a:off x="381000" y="1646238"/>
            <a:ext cx="1981200" cy="916966"/>
          </a:xfrm>
          <a:prstGeom prst="roundRect">
            <a:avLst>
              <a:gd name="adj" fmla="val 16667"/>
            </a:avLst>
          </a:prstGeom>
          <a:gradFill flip="none" rotWithShape="1">
            <a:gsLst>
              <a:gs pos="0">
                <a:srgbClr val="1A4B57">
                  <a:alpha val="69804"/>
                </a:srgbClr>
              </a:gs>
              <a:gs pos="77000">
                <a:srgbClr val="3497AE">
                  <a:alpha val="49804"/>
                </a:srgbClr>
              </a:gs>
              <a:gs pos="100000">
                <a:srgbClr val="3497AE">
                  <a:lumMod val="60000"/>
                  <a:lumOff val="40000"/>
                </a:srgbClr>
              </a:gs>
            </a:gsLst>
            <a:lin ang="5400000" scaled="1"/>
            <a:tileRect/>
          </a:gradFill>
          <a:ln w="38100" cap="flat" cmpd="thickThin" algn="ctr">
            <a:noFill/>
            <a:prstDash val="solid"/>
          </a:ln>
          <a:effectLst/>
          <a:scene3d>
            <a:camera prst="orthographicFront"/>
            <a:lightRig rig="flat" dir="t">
              <a:rot lat="0" lon="0" rev="5400000"/>
            </a:lightRig>
          </a:scene3d>
          <a:sp3d>
            <a:bevelT w="38100" h="38100" prst="softRound"/>
            <a:bevelB w="38100" h="38100"/>
          </a:sp3d>
        </p:spPr>
        <p:txBody>
          <a:bodyPr wrap="none" rtlCol="0" anchor="ctr"/>
          <a:lstStyle/>
          <a:p>
            <a:pPr algn="ctr" defTabSz="914099" fontAlgn="base">
              <a:lnSpc>
                <a:spcPct val="90000"/>
              </a:lnSpc>
              <a:spcBef>
                <a:spcPct val="0"/>
              </a:spcBef>
              <a:spcAft>
                <a:spcPct val="0"/>
              </a:spcAft>
              <a:defRPr/>
            </a:pPr>
            <a:r>
              <a:rPr lang="en-US" b="1" dirty="0" smtClean="0">
                <a:gradFill>
                  <a:gsLst>
                    <a:gs pos="0">
                      <a:schemeClr val="tx1"/>
                    </a:gs>
                    <a:gs pos="88000">
                      <a:schemeClr val="tx1"/>
                    </a:gs>
                  </a:gsLst>
                  <a:lin ang="5400000" scaled="0"/>
                </a:gradFill>
                <a:effectLst>
                  <a:outerShdw blurRad="152400" dir="5400000" algn="ctr" rotWithShape="0">
                    <a:prstClr val="black">
                      <a:alpha val="80000"/>
                    </a:prstClr>
                  </a:outerShdw>
                </a:effectLst>
              </a:rPr>
              <a:t>Get Real-Time</a:t>
            </a:r>
          </a:p>
          <a:p>
            <a:pPr algn="ctr" defTabSz="914099" fontAlgn="base">
              <a:lnSpc>
                <a:spcPct val="90000"/>
              </a:lnSpc>
              <a:spcBef>
                <a:spcPct val="0"/>
              </a:spcBef>
              <a:spcAft>
                <a:spcPct val="0"/>
              </a:spcAft>
              <a:defRPr/>
            </a:pPr>
            <a:r>
              <a:rPr lang="en-US" b="1" dirty="0" smtClean="0">
                <a:gradFill>
                  <a:gsLst>
                    <a:gs pos="0">
                      <a:schemeClr val="tx1"/>
                    </a:gs>
                    <a:gs pos="88000">
                      <a:schemeClr val="tx1"/>
                    </a:gs>
                  </a:gsLst>
                  <a:lin ang="5400000" scaled="0"/>
                </a:gradFill>
                <a:effectLst>
                  <a:outerShdw blurRad="152400" dir="5400000" algn="ctr" rotWithShape="0">
                    <a:prstClr val="black">
                      <a:alpha val="80000"/>
                    </a:prstClr>
                  </a:outerShdw>
                </a:effectLst>
              </a:rPr>
              <a:t>Information</a:t>
            </a:r>
            <a:endParaRPr lang="en-US" b="1" dirty="0">
              <a:gradFill>
                <a:gsLst>
                  <a:gs pos="0">
                    <a:schemeClr val="tx1"/>
                  </a:gs>
                  <a:gs pos="88000">
                    <a:schemeClr val="tx1"/>
                  </a:gs>
                </a:gsLst>
                <a:lin ang="5400000" scaled="0"/>
              </a:gradFill>
              <a:effectLst>
                <a:outerShdw blurRad="152400" dir="5400000" algn="ctr" rotWithShape="0">
                  <a:prstClr val="black">
                    <a:alpha val="80000"/>
                  </a:prstClr>
                </a:outerShdw>
              </a:effectLst>
            </a:endParaRPr>
          </a:p>
        </p:txBody>
      </p:sp>
      <p:sp>
        <p:nvSpPr>
          <p:cNvPr id="6" name="AutoShape 5"/>
          <p:cNvSpPr>
            <a:spLocks noChangeArrowheads="1"/>
          </p:cNvSpPr>
          <p:nvPr/>
        </p:nvSpPr>
        <p:spPr bwMode="auto">
          <a:xfrm>
            <a:off x="381000" y="2822497"/>
            <a:ext cx="1981200" cy="916966"/>
          </a:xfrm>
          <a:prstGeom prst="roundRect">
            <a:avLst>
              <a:gd name="adj" fmla="val 16667"/>
            </a:avLst>
          </a:prstGeom>
          <a:gradFill flip="none" rotWithShape="1">
            <a:gsLst>
              <a:gs pos="0">
                <a:srgbClr val="1A4B57">
                  <a:alpha val="69804"/>
                </a:srgbClr>
              </a:gs>
              <a:gs pos="77000">
                <a:srgbClr val="3497AE">
                  <a:alpha val="49804"/>
                </a:srgbClr>
              </a:gs>
              <a:gs pos="100000">
                <a:srgbClr val="3497AE">
                  <a:lumMod val="60000"/>
                  <a:lumOff val="40000"/>
                </a:srgbClr>
              </a:gs>
            </a:gsLst>
            <a:lin ang="5400000" scaled="1"/>
            <a:tileRect/>
          </a:gradFill>
          <a:ln w="38100" cap="flat" cmpd="thickThin" algn="ctr">
            <a:noFill/>
            <a:prstDash val="solid"/>
          </a:ln>
          <a:effectLst/>
          <a:scene3d>
            <a:camera prst="orthographicFront"/>
            <a:lightRig rig="flat" dir="t">
              <a:rot lat="0" lon="0" rev="5400000"/>
            </a:lightRig>
          </a:scene3d>
          <a:sp3d>
            <a:bevelT w="38100" h="38100" prst="softRound"/>
            <a:bevelB w="38100" h="38100"/>
          </a:sp3d>
        </p:spPr>
        <p:txBody>
          <a:bodyPr rtlCol="0" anchor="ctr"/>
          <a:lstStyle/>
          <a:p>
            <a:pPr algn="ctr" defTabSz="914099" fontAlgn="base">
              <a:lnSpc>
                <a:spcPct val="90000"/>
              </a:lnSpc>
              <a:spcBef>
                <a:spcPct val="0"/>
              </a:spcBef>
              <a:spcAft>
                <a:spcPct val="0"/>
              </a:spcAft>
              <a:defRPr/>
            </a:pPr>
            <a:r>
              <a:rPr lang="en-US" b="1" dirty="0" smtClean="0">
                <a:gradFill>
                  <a:gsLst>
                    <a:gs pos="0">
                      <a:schemeClr val="tx1"/>
                    </a:gs>
                    <a:gs pos="88000">
                      <a:schemeClr val="tx1"/>
                    </a:gs>
                  </a:gsLst>
                  <a:lin ang="5400000" scaled="0"/>
                </a:gradFill>
                <a:effectLst>
                  <a:outerShdw blurRad="152400" dir="5400000" algn="ctr" rotWithShape="0">
                    <a:prstClr val="black">
                      <a:alpha val="80000"/>
                    </a:prstClr>
                  </a:outerShdw>
                </a:effectLst>
              </a:rPr>
              <a:t>Find Inefficiencies</a:t>
            </a:r>
          </a:p>
        </p:txBody>
      </p:sp>
      <p:sp>
        <p:nvSpPr>
          <p:cNvPr id="7" name="AutoShape 5"/>
          <p:cNvSpPr>
            <a:spLocks noChangeArrowheads="1"/>
          </p:cNvSpPr>
          <p:nvPr/>
        </p:nvSpPr>
        <p:spPr bwMode="auto">
          <a:xfrm>
            <a:off x="381000" y="3966528"/>
            <a:ext cx="1981200" cy="916966"/>
          </a:xfrm>
          <a:prstGeom prst="roundRect">
            <a:avLst>
              <a:gd name="adj" fmla="val 16667"/>
            </a:avLst>
          </a:prstGeom>
          <a:gradFill flip="none" rotWithShape="1">
            <a:gsLst>
              <a:gs pos="0">
                <a:srgbClr val="1A4B57">
                  <a:alpha val="69804"/>
                </a:srgbClr>
              </a:gs>
              <a:gs pos="77000">
                <a:srgbClr val="3497AE">
                  <a:alpha val="49804"/>
                </a:srgbClr>
              </a:gs>
              <a:gs pos="100000">
                <a:srgbClr val="3497AE">
                  <a:lumMod val="60000"/>
                  <a:lumOff val="40000"/>
                </a:srgbClr>
              </a:gs>
            </a:gsLst>
            <a:lin ang="5400000" scaled="1"/>
            <a:tileRect/>
          </a:gradFill>
          <a:ln w="38100" cap="flat" cmpd="thickThin" algn="ctr">
            <a:noFill/>
            <a:prstDash val="solid"/>
          </a:ln>
          <a:effectLst/>
          <a:scene3d>
            <a:camera prst="orthographicFront"/>
            <a:lightRig rig="flat" dir="t">
              <a:rot lat="0" lon="0" rev="5400000"/>
            </a:lightRig>
          </a:scene3d>
          <a:sp3d>
            <a:bevelT w="38100" h="38100" prst="softRound"/>
            <a:bevelB w="38100" h="38100"/>
          </a:sp3d>
        </p:spPr>
        <p:txBody>
          <a:bodyPr rtlCol="0" anchor="ctr"/>
          <a:lstStyle/>
          <a:p>
            <a:pPr algn="ctr" defTabSz="914099" fontAlgn="base">
              <a:lnSpc>
                <a:spcPct val="90000"/>
              </a:lnSpc>
              <a:spcBef>
                <a:spcPct val="0"/>
              </a:spcBef>
              <a:spcAft>
                <a:spcPct val="0"/>
              </a:spcAft>
              <a:defRPr/>
            </a:pPr>
            <a:r>
              <a:rPr lang="en-US" b="1" dirty="0" smtClean="0">
                <a:gradFill>
                  <a:gsLst>
                    <a:gs pos="0">
                      <a:schemeClr val="tx1"/>
                    </a:gs>
                    <a:gs pos="88000">
                      <a:schemeClr val="tx1"/>
                    </a:gs>
                  </a:gsLst>
                  <a:lin ang="5400000" scaled="0"/>
                </a:gradFill>
                <a:effectLst>
                  <a:outerShdw blurRad="152400" dir="5400000" algn="ctr" rotWithShape="0">
                    <a:prstClr val="black">
                      <a:alpha val="80000"/>
                    </a:prstClr>
                  </a:outerShdw>
                </a:effectLst>
              </a:rPr>
              <a:t>Save Money</a:t>
            </a:r>
          </a:p>
        </p:txBody>
      </p:sp>
      <p:sp>
        <p:nvSpPr>
          <p:cNvPr id="8" name="Pentagon 7"/>
          <p:cNvSpPr/>
          <p:nvPr/>
        </p:nvSpPr>
        <p:spPr bwMode="auto">
          <a:xfrm flipH="1">
            <a:off x="2463282" y="1646237"/>
            <a:ext cx="6680718" cy="921861"/>
          </a:xfrm>
          <a:prstGeom prst="homePlate">
            <a:avLst/>
          </a:prstGeom>
          <a:gradFill flip="none" rotWithShape="1">
            <a:gsLst>
              <a:gs pos="0">
                <a:srgbClr val="3F6617">
                  <a:alpha val="29804"/>
                </a:srgbClr>
              </a:gs>
              <a:gs pos="77000">
                <a:srgbClr val="7DCC2E">
                  <a:alpha val="49804"/>
                </a:srgbClr>
              </a:gs>
              <a:gs pos="100000">
                <a:srgbClr val="7DCC2E">
                  <a:lumMod val="60000"/>
                  <a:lumOff val="40000"/>
                </a:srgbClr>
              </a:gs>
            </a:gsLst>
            <a:lin ang="5400000" scaled="1"/>
            <a:tileRect/>
          </a:gradFill>
          <a:ln w="38100" cap="flat" cmpd="thickThin" algn="ctr">
            <a:noFill/>
            <a:prstDash val="solid"/>
          </a:ln>
          <a:effectLst/>
          <a:scene3d>
            <a:camera prst="orthographicFront"/>
            <a:lightRig rig="flat" dir="t">
              <a:rot lat="0" lon="0" rev="5400000"/>
            </a:lightRig>
          </a:scene3d>
          <a:sp3d>
            <a:bevelT w="38100" h="38100" prst="softRound"/>
            <a:bevelB w="38100" h="38100"/>
          </a:sp3d>
        </p:spPr>
        <p:txBody>
          <a:bodyPr lIns="274320" tIns="0" rIns="0" bIns="0" rtlCol="0" anchor="ctr"/>
          <a:lstStyle/>
          <a:p>
            <a:pPr defTabSz="914099" fontAlgn="base">
              <a:spcBef>
                <a:spcPct val="0"/>
              </a:spcBef>
              <a:spcAft>
                <a:spcPct val="0"/>
              </a:spcAft>
              <a:defRPr/>
            </a:pPr>
            <a:r>
              <a:rPr lang="en-US" sz="2000" dirty="0" smtClean="0">
                <a:gradFill>
                  <a:gsLst>
                    <a:gs pos="0">
                      <a:schemeClr val="tx1"/>
                    </a:gs>
                    <a:gs pos="88000">
                      <a:schemeClr val="tx1"/>
                    </a:gs>
                  </a:gsLst>
                  <a:lin ang="5400000" scaled="0"/>
                </a:gradFill>
                <a:effectLst>
                  <a:outerShdw blurRad="152400" dir="5400000" algn="ctr" rotWithShape="0">
                    <a:prstClr val="black">
                      <a:alpha val="80000"/>
                    </a:prstClr>
                  </a:outerShdw>
                </a:effectLst>
              </a:rPr>
              <a:t>See what’s happening right now</a:t>
            </a:r>
          </a:p>
        </p:txBody>
      </p:sp>
      <p:sp>
        <p:nvSpPr>
          <p:cNvPr id="11" name="Pentagon 10"/>
          <p:cNvSpPr/>
          <p:nvPr/>
        </p:nvSpPr>
        <p:spPr bwMode="auto">
          <a:xfrm flipH="1">
            <a:off x="2463282" y="2819400"/>
            <a:ext cx="6680718" cy="921861"/>
          </a:xfrm>
          <a:prstGeom prst="homePlate">
            <a:avLst/>
          </a:prstGeom>
          <a:gradFill flip="none" rotWithShape="1">
            <a:gsLst>
              <a:gs pos="0">
                <a:srgbClr val="3F6617">
                  <a:alpha val="29804"/>
                </a:srgbClr>
              </a:gs>
              <a:gs pos="77000">
                <a:srgbClr val="7DCC2E">
                  <a:alpha val="49804"/>
                </a:srgbClr>
              </a:gs>
              <a:gs pos="100000">
                <a:srgbClr val="7DCC2E">
                  <a:lumMod val="60000"/>
                  <a:lumOff val="40000"/>
                </a:srgbClr>
              </a:gs>
            </a:gsLst>
            <a:lin ang="5400000" scaled="1"/>
            <a:tileRect/>
          </a:gradFill>
          <a:ln w="38100" cap="flat" cmpd="thickThin" algn="ctr">
            <a:noFill/>
            <a:prstDash val="solid"/>
          </a:ln>
          <a:effectLst/>
          <a:scene3d>
            <a:camera prst="orthographicFront"/>
            <a:lightRig rig="flat" dir="t">
              <a:rot lat="0" lon="0" rev="5400000"/>
            </a:lightRig>
          </a:scene3d>
          <a:sp3d>
            <a:bevelT w="38100" h="38100" prst="softRound"/>
            <a:bevelB w="38100" h="38100"/>
          </a:sp3d>
        </p:spPr>
        <p:txBody>
          <a:bodyPr lIns="274320" tIns="0" rIns="0" bIns="0" rtlCol="0" anchor="ctr"/>
          <a:lstStyle/>
          <a:p>
            <a:pPr defTabSz="914099" fontAlgn="base">
              <a:spcBef>
                <a:spcPct val="0"/>
              </a:spcBef>
              <a:spcAft>
                <a:spcPct val="0"/>
              </a:spcAft>
              <a:defRPr/>
            </a:pPr>
            <a:r>
              <a:rPr lang="en-US" sz="2000" dirty="0" smtClean="0">
                <a:gradFill>
                  <a:gsLst>
                    <a:gs pos="0">
                      <a:schemeClr val="tx1"/>
                    </a:gs>
                    <a:gs pos="88000">
                      <a:schemeClr val="tx1"/>
                    </a:gs>
                  </a:gsLst>
                  <a:lin ang="5400000" scaled="0"/>
                </a:gradFill>
                <a:effectLst>
                  <a:outerShdw blurRad="152400" dir="5400000" algn="ctr" rotWithShape="0">
                    <a:prstClr val="black">
                      <a:alpha val="80000"/>
                    </a:prstClr>
                  </a:outerShdw>
                </a:effectLst>
              </a:rPr>
              <a:t>Understand variances and drill to detail to find trends</a:t>
            </a:r>
          </a:p>
        </p:txBody>
      </p:sp>
      <p:sp>
        <p:nvSpPr>
          <p:cNvPr id="12" name="Pentagon 11"/>
          <p:cNvSpPr/>
          <p:nvPr/>
        </p:nvSpPr>
        <p:spPr bwMode="auto">
          <a:xfrm flipH="1">
            <a:off x="2463282" y="3962400"/>
            <a:ext cx="6680718" cy="921861"/>
          </a:xfrm>
          <a:prstGeom prst="homePlate">
            <a:avLst/>
          </a:prstGeom>
          <a:gradFill flip="none" rotWithShape="1">
            <a:gsLst>
              <a:gs pos="0">
                <a:srgbClr val="3F6617">
                  <a:alpha val="29804"/>
                </a:srgbClr>
              </a:gs>
              <a:gs pos="77000">
                <a:srgbClr val="7DCC2E">
                  <a:alpha val="49804"/>
                </a:srgbClr>
              </a:gs>
              <a:gs pos="100000">
                <a:srgbClr val="7DCC2E">
                  <a:lumMod val="60000"/>
                  <a:lumOff val="40000"/>
                </a:srgbClr>
              </a:gs>
            </a:gsLst>
            <a:lin ang="5400000" scaled="1"/>
            <a:tileRect/>
          </a:gradFill>
          <a:ln w="38100" cap="flat" cmpd="thickThin" algn="ctr">
            <a:noFill/>
            <a:prstDash val="solid"/>
          </a:ln>
          <a:effectLst/>
          <a:scene3d>
            <a:camera prst="orthographicFront"/>
            <a:lightRig rig="flat" dir="t">
              <a:rot lat="0" lon="0" rev="5400000"/>
            </a:lightRig>
          </a:scene3d>
          <a:sp3d>
            <a:bevelT w="38100" h="38100" prst="softRound"/>
            <a:bevelB w="38100" h="38100"/>
          </a:sp3d>
        </p:spPr>
        <p:txBody>
          <a:bodyPr lIns="274320" tIns="0" rIns="0" bIns="0" rtlCol="0" anchor="ctr"/>
          <a:lstStyle/>
          <a:p>
            <a:pPr defTabSz="914099" fontAlgn="base">
              <a:spcBef>
                <a:spcPct val="0"/>
              </a:spcBef>
              <a:spcAft>
                <a:spcPct val="0"/>
              </a:spcAft>
              <a:defRPr/>
            </a:pPr>
            <a:r>
              <a:rPr lang="en-US" sz="2000" dirty="0" smtClean="0">
                <a:gradFill>
                  <a:gsLst>
                    <a:gs pos="0">
                      <a:schemeClr val="tx1"/>
                    </a:gs>
                    <a:gs pos="88000">
                      <a:schemeClr val="tx1"/>
                    </a:gs>
                  </a:gsLst>
                  <a:lin ang="5400000" scaled="0"/>
                </a:gradFill>
                <a:effectLst>
                  <a:outerShdw blurRad="152400" dir="5400000" algn="ctr" rotWithShape="0">
                    <a:prstClr val="black">
                      <a:alpha val="80000"/>
                    </a:prstClr>
                  </a:outerShdw>
                </a:effectLst>
              </a:rPr>
              <a:t>Know your cost structure and take action to ensure you hit the bottom line</a:t>
            </a:r>
          </a:p>
        </p:txBody>
      </p:sp>
      <p:sp>
        <p:nvSpPr>
          <p:cNvPr id="13" name="AutoShape 5"/>
          <p:cNvSpPr>
            <a:spLocks noChangeArrowheads="1"/>
          </p:cNvSpPr>
          <p:nvPr/>
        </p:nvSpPr>
        <p:spPr bwMode="auto">
          <a:xfrm>
            <a:off x="381000" y="5098972"/>
            <a:ext cx="1981200" cy="916966"/>
          </a:xfrm>
          <a:prstGeom prst="roundRect">
            <a:avLst>
              <a:gd name="adj" fmla="val 16667"/>
            </a:avLst>
          </a:prstGeom>
          <a:gradFill flip="none" rotWithShape="1">
            <a:gsLst>
              <a:gs pos="0">
                <a:srgbClr val="1A4B57">
                  <a:alpha val="69804"/>
                </a:srgbClr>
              </a:gs>
              <a:gs pos="77000">
                <a:srgbClr val="3497AE">
                  <a:alpha val="49804"/>
                </a:srgbClr>
              </a:gs>
              <a:gs pos="100000">
                <a:srgbClr val="3497AE">
                  <a:lumMod val="60000"/>
                  <a:lumOff val="40000"/>
                </a:srgbClr>
              </a:gs>
            </a:gsLst>
            <a:lin ang="5400000" scaled="1"/>
            <a:tileRect/>
          </a:gradFill>
          <a:ln w="38100" cap="flat" cmpd="thickThin" algn="ctr">
            <a:noFill/>
            <a:prstDash val="solid"/>
          </a:ln>
          <a:effectLst/>
          <a:scene3d>
            <a:camera prst="orthographicFront"/>
            <a:lightRig rig="flat" dir="t">
              <a:rot lat="0" lon="0" rev="5400000"/>
            </a:lightRig>
          </a:scene3d>
          <a:sp3d>
            <a:bevelT w="38100" h="38100" prst="softRound"/>
            <a:bevelB w="38100" h="38100"/>
          </a:sp3d>
        </p:spPr>
        <p:txBody>
          <a:bodyPr rtlCol="0" anchor="ctr"/>
          <a:lstStyle/>
          <a:p>
            <a:pPr algn="ctr" defTabSz="914099" fontAlgn="base">
              <a:lnSpc>
                <a:spcPct val="90000"/>
              </a:lnSpc>
              <a:spcBef>
                <a:spcPct val="0"/>
              </a:spcBef>
              <a:spcAft>
                <a:spcPct val="0"/>
              </a:spcAft>
              <a:defRPr/>
            </a:pPr>
            <a:r>
              <a:rPr lang="en-US" b="1" dirty="0" smtClean="0">
                <a:gradFill>
                  <a:gsLst>
                    <a:gs pos="0">
                      <a:schemeClr val="tx1"/>
                    </a:gs>
                    <a:gs pos="88000">
                      <a:schemeClr val="tx1"/>
                    </a:gs>
                  </a:gsLst>
                  <a:lin ang="5400000" scaled="0"/>
                </a:gradFill>
                <a:effectLst>
                  <a:outerShdw blurRad="152400" dir="5400000" algn="ctr" rotWithShape="0">
                    <a:prstClr val="black">
                      <a:alpha val="80000"/>
                    </a:prstClr>
                  </a:outerShdw>
                </a:effectLst>
              </a:rPr>
              <a:t>Find Profitable Customers</a:t>
            </a:r>
          </a:p>
        </p:txBody>
      </p:sp>
      <p:sp>
        <p:nvSpPr>
          <p:cNvPr id="15" name="Pentagon 14"/>
          <p:cNvSpPr/>
          <p:nvPr/>
        </p:nvSpPr>
        <p:spPr bwMode="auto">
          <a:xfrm flipH="1">
            <a:off x="2463282" y="5097939"/>
            <a:ext cx="6680718" cy="921861"/>
          </a:xfrm>
          <a:prstGeom prst="homePlate">
            <a:avLst/>
          </a:prstGeom>
          <a:gradFill flip="none" rotWithShape="1">
            <a:gsLst>
              <a:gs pos="0">
                <a:srgbClr val="3F6617">
                  <a:alpha val="29804"/>
                </a:srgbClr>
              </a:gs>
              <a:gs pos="77000">
                <a:srgbClr val="7DCC2E">
                  <a:alpha val="49804"/>
                </a:srgbClr>
              </a:gs>
              <a:gs pos="100000">
                <a:srgbClr val="7DCC2E">
                  <a:lumMod val="60000"/>
                  <a:lumOff val="40000"/>
                </a:srgbClr>
              </a:gs>
            </a:gsLst>
            <a:lin ang="5400000" scaled="1"/>
            <a:tileRect/>
          </a:gradFill>
          <a:ln w="38100" cap="flat" cmpd="thickThin" algn="ctr">
            <a:noFill/>
            <a:prstDash val="solid"/>
          </a:ln>
          <a:effectLst/>
          <a:scene3d>
            <a:camera prst="orthographicFront"/>
            <a:lightRig rig="flat" dir="t">
              <a:rot lat="0" lon="0" rev="5400000"/>
            </a:lightRig>
          </a:scene3d>
          <a:sp3d>
            <a:bevelT w="38100" h="38100" prst="softRound"/>
            <a:bevelB w="38100" h="38100"/>
          </a:sp3d>
        </p:spPr>
        <p:txBody>
          <a:bodyPr lIns="274320" tIns="0" rIns="0" bIns="0" rtlCol="0" anchor="ctr"/>
          <a:lstStyle/>
          <a:p>
            <a:pPr defTabSz="914099" fontAlgn="base">
              <a:spcBef>
                <a:spcPct val="0"/>
              </a:spcBef>
              <a:spcAft>
                <a:spcPct val="0"/>
              </a:spcAft>
              <a:defRPr/>
            </a:pPr>
            <a:r>
              <a:rPr lang="en-US" sz="2000" dirty="0" smtClean="0">
                <a:gradFill>
                  <a:gsLst>
                    <a:gs pos="0">
                      <a:schemeClr val="tx1"/>
                    </a:gs>
                    <a:gs pos="88000">
                      <a:schemeClr val="tx1"/>
                    </a:gs>
                  </a:gsLst>
                  <a:lin ang="5400000" scaled="0"/>
                </a:gradFill>
                <a:effectLst>
                  <a:outerShdw blurRad="152400" dir="5400000" algn="ctr" rotWithShape="0">
                    <a:prstClr val="black">
                      <a:alpha val="80000"/>
                    </a:prstClr>
                  </a:outerShdw>
                </a:effectLst>
              </a:rPr>
              <a:t>Focus resources where it really matters</a:t>
            </a:r>
          </a:p>
        </p:txBody>
      </p:sp>
    </p:spTree>
  </p:cSld>
  <p:clrMapOvr>
    <a:masterClrMapping/>
  </p:clrMapOvr>
  <p:transition spd="slow">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6100" y="4872173"/>
            <a:ext cx="7043208" cy="1523494"/>
          </a:xfrm>
        </p:spPr>
        <p:txBody>
          <a:bodyPr/>
          <a:lstStyle/>
          <a:p>
            <a:r>
              <a:rPr lang="en-US" dirty="0" smtClean="0"/>
              <a:t>Business Intelligence in action</a:t>
            </a:r>
            <a:endParaRPr lang="en-US" dirty="0">
              <a:solidFill>
                <a:schemeClr val="bg1">
                  <a:lumMod val="50000"/>
                  <a:lumOff val="50000"/>
                </a:schemeClr>
              </a:solidFill>
            </a:endParaRPr>
          </a:p>
        </p:txBody>
      </p:sp>
      <p:sp>
        <p:nvSpPr>
          <p:cNvPr id="4" name="Text Placeholder 3"/>
          <p:cNvSpPr>
            <a:spLocks noGrp="1"/>
          </p:cNvSpPr>
          <p:nvPr>
            <p:ph type="body" sz="quarter" idx="10"/>
          </p:nvPr>
        </p:nvSpPr>
        <p:spPr/>
        <p:txBody>
          <a:bodyPr/>
          <a:lstStyle/>
          <a:p>
            <a:r>
              <a:rPr lang="en-US" dirty="0" smtClean="0"/>
              <a:t>demo </a:t>
            </a:r>
            <a:endParaRPr lang="en-US" dirty="0"/>
          </a:p>
        </p:txBody>
      </p:sp>
    </p:spTree>
    <p:extLst>
      <p:ext uri="{BB962C8B-B14F-4D97-AF65-F5344CB8AC3E}">
        <p14:creationId xmlns:p14="http://schemas.microsoft.com/office/powerpoint/2010/main" xmlns="" val="2942986526"/>
      </p:ext>
    </p:extLst>
  </p:cSld>
  <p:clrMapOvr>
    <a:masterClrMapping/>
  </p:clrMapOvr>
  <p:transition spd="slow">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p:cNvSpPr>
            <a:spLocks noGrp="1"/>
          </p:cNvSpPr>
          <p:nvPr>
            <p:ph type="title"/>
          </p:nvPr>
        </p:nvSpPr>
        <p:spPr>
          <a:xfrm>
            <a:off x="381000" y="230188"/>
            <a:ext cx="8382000" cy="955675"/>
          </a:xfrm>
        </p:spPr>
        <p:txBody>
          <a:bodyPr>
            <a:normAutofit/>
          </a:bodyPr>
          <a:lstStyle/>
          <a:p>
            <a:pPr defTabSz="914363" fontAlgn="auto">
              <a:spcAft>
                <a:spcPts val="0"/>
              </a:spcAft>
              <a:defRPr/>
            </a:pPr>
            <a:r>
              <a:rPr sz="4400" dirty="0" smtClean="0"/>
              <a:t>SharePoint </a:t>
            </a:r>
            <a:r>
              <a:rPr sz="4400" dirty="0"/>
              <a:t>2010</a:t>
            </a:r>
            <a:br>
              <a:rPr sz="4400" dirty="0"/>
            </a:br>
            <a:r>
              <a:rPr sz="2400" spc="-100" dirty="0"/>
              <a:t>The </a:t>
            </a:r>
            <a:r>
              <a:rPr sz="2400" spc="-100" dirty="0">
                <a:solidFill>
                  <a:srgbClr val="F6AE1E"/>
                </a:solidFill>
              </a:rPr>
              <a:t>business collaboration </a:t>
            </a:r>
            <a:r>
              <a:rPr sz="2400" spc="-100" dirty="0"/>
              <a:t>platform for the Enterprise and the Web</a:t>
            </a:r>
            <a:endParaRPr sz="2500" spc="-100" dirty="0"/>
          </a:p>
        </p:txBody>
      </p:sp>
      <p:grpSp>
        <p:nvGrpSpPr>
          <p:cNvPr id="2" name="Group 24"/>
          <p:cNvGrpSpPr>
            <a:grpSpLocks/>
          </p:cNvGrpSpPr>
          <p:nvPr/>
        </p:nvGrpSpPr>
        <p:grpSpPr bwMode="auto">
          <a:xfrm>
            <a:off x="3697288" y="2971800"/>
            <a:ext cx="6096000" cy="1663700"/>
            <a:chOff x="3657600" y="3060895"/>
            <a:chExt cx="5486400" cy="1663505"/>
          </a:xfrm>
        </p:grpSpPr>
        <p:sp>
          <p:nvSpPr>
            <p:cNvPr id="33" name="Rectangle 32"/>
            <p:cNvSpPr/>
            <p:nvPr/>
          </p:nvSpPr>
          <p:spPr bwMode="auto">
            <a:xfrm>
              <a:off x="3657600" y="3060895"/>
              <a:ext cx="5486400" cy="411480"/>
            </a:xfrm>
            <a:prstGeom prst="rect">
              <a:avLst/>
            </a:prstGeom>
            <a:gradFill>
              <a:gsLst>
                <a:gs pos="0">
                  <a:srgbClr val="000000">
                    <a:alpha val="40000"/>
                  </a:srgbClr>
                </a:gs>
                <a:gs pos="50000">
                  <a:srgbClr val="000000">
                    <a:alpha val="30000"/>
                  </a:srgbClr>
                </a:gs>
                <a:gs pos="100000">
                  <a:srgbClr val="000000">
                    <a:alpha val="0"/>
                  </a:srgbClr>
                </a:gs>
              </a:gsLst>
              <a:path path="circle">
                <a:fillToRect l="50000" t="50000" r="50000" b="50000"/>
              </a:path>
            </a:gradFill>
            <a:ln w="12700">
              <a:gradFill flip="none" rotWithShape="1">
                <a:gsLst>
                  <a:gs pos="0">
                    <a:srgbClr val="1C86F0"/>
                  </a:gs>
                  <a:gs pos="50000">
                    <a:srgbClr val="1C86F0">
                      <a:alpha val="59000"/>
                    </a:srgbClr>
                  </a:gs>
                  <a:gs pos="100000">
                    <a:schemeClr val="accent1">
                      <a:tint val="23500"/>
                      <a:satMod val="160000"/>
                      <a:alpha val="0"/>
                    </a:schemeClr>
                  </a:gs>
                </a:gsLst>
                <a:path path="circle">
                  <a:fillToRect l="50000" t="50000" r="50000" b="50000"/>
                </a:path>
                <a:tileRect/>
              </a:gradFill>
              <a:headEnd type="none" w="med" len="med"/>
              <a:tailEnd type="none" w="med" len="med"/>
            </a:ln>
            <a:effectLst/>
            <a:scene3d>
              <a:camera prst="perspectiveRight" fov="0">
                <a:rot lat="0" lon="21000000" rev="0"/>
              </a:camera>
              <a:lightRig rig="chilly" dir="t"/>
            </a:scene3d>
          </p:spPr>
          <p:style>
            <a:lnRef idx="2">
              <a:schemeClr val="accent5">
                <a:shade val="50000"/>
              </a:schemeClr>
            </a:lnRef>
            <a:fillRef idx="1">
              <a:schemeClr val="accent5"/>
            </a:fillRef>
            <a:effectRef idx="0">
              <a:schemeClr val="accent5"/>
            </a:effectRef>
            <a:fontRef idx="minor">
              <a:schemeClr val="lt1"/>
            </a:fontRef>
          </p:style>
          <p:txBody>
            <a:bodyPr lIns="365760" tIns="18288" rIns="0" bIns="0" anchor="ctr"/>
            <a:lstStyle/>
            <a:p>
              <a:pPr defTabSz="914363">
                <a:lnSpc>
                  <a:spcPct val="90000"/>
                </a:lnSpc>
                <a:spcAft>
                  <a:spcPts val="1458"/>
                </a:spcAft>
                <a:defRPr/>
              </a:pPr>
              <a:r>
                <a:rPr lang="en-US" sz="2400" i="1" spc="-50" dirty="0">
                  <a:ln w="3175">
                    <a:noFill/>
                  </a:ln>
                  <a:solidFill>
                    <a:srgbClr val="FFFFFF"/>
                  </a:solidFill>
                  <a:latin typeface="Segoe UI"/>
                  <a:cs typeface="Arial" charset="0"/>
                </a:rPr>
                <a:t>Connect and Empower People</a:t>
              </a:r>
              <a:endParaRPr lang="en-US" altLang="zh-CN" sz="2400" i="1" spc="-50" dirty="0">
                <a:solidFill>
                  <a:srgbClr val="FFFFFF"/>
                </a:solidFill>
                <a:latin typeface="Segoe Semibold" pitchFamily="34" charset="0"/>
              </a:endParaRPr>
            </a:p>
          </p:txBody>
        </p:sp>
        <p:sp>
          <p:nvSpPr>
            <p:cNvPr id="36" name="Rectangle 35"/>
            <p:cNvSpPr/>
            <p:nvPr/>
          </p:nvSpPr>
          <p:spPr bwMode="auto">
            <a:xfrm>
              <a:off x="3657600" y="3686907"/>
              <a:ext cx="5486400" cy="411480"/>
            </a:xfrm>
            <a:prstGeom prst="rect">
              <a:avLst/>
            </a:prstGeom>
            <a:gradFill>
              <a:gsLst>
                <a:gs pos="0">
                  <a:srgbClr val="000000">
                    <a:alpha val="40000"/>
                  </a:srgbClr>
                </a:gs>
                <a:gs pos="50000">
                  <a:srgbClr val="000000">
                    <a:alpha val="30000"/>
                  </a:srgbClr>
                </a:gs>
                <a:gs pos="100000">
                  <a:srgbClr val="000000">
                    <a:alpha val="0"/>
                  </a:srgbClr>
                </a:gs>
              </a:gsLst>
              <a:path path="circle">
                <a:fillToRect l="50000" t="50000" r="50000" b="50000"/>
              </a:path>
            </a:gradFill>
            <a:ln w="12700">
              <a:gradFill flip="none" rotWithShape="1">
                <a:gsLst>
                  <a:gs pos="0">
                    <a:srgbClr val="1C86F0"/>
                  </a:gs>
                  <a:gs pos="50000">
                    <a:srgbClr val="1C86F0">
                      <a:alpha val="59000"/>
                    </a:srgbClr>
                  </a:gs>
                  <a:gs pos="100000">
                    <a:schemeClr val="accent1">
                      <a:tint val="23500"/>
                      <a:satMod val="160000"/>
                      <a:alpha val="0"/>
                    </a:schemeClr>
                  </a:gs>
                </a:gsLst>
                <a:path path="circle">
                  <a:fillToRect l="50000" t="50000" r="50000" b="50000"/>
                </a:path>
                <a:tileRect/>
              </a:gradFill>
              <a:headEnd type="none" w="med" len="med"/>
              <a:tailEnd type="none" w="med" len="med"/>
            </a:ln>
            <a:effectLst/>
            <a:scene3d>
              <a:camera prst="perspectiveRight" fov="0">
                <a:rot lat="0" lon="21000000" rev="0"/>
              </a:camera>
              <a:lightRig rig="chilly" dir="t"/>
            </a:scene3d>
          </p:spPr>
          <p:style>
            <a:lnRef idx="2">
              <a:schemeClr val="accent5">
                <a:shade val="50000"/>
              </a:schemeClr>
            </a:lnRef>
            <a:fillRef idx="1">
              <a:schemeClr val="accent5"/>
            </a:fillRef>
            <a:effectRef idx="0">
              <a:schemeClr val="accent5"/>
            </a:effectRef>
            <a:fontRef idx="minor">
              <a:schemeClr val="lt1"/>
            </a:fontRef>
          </p:style>
          <p:txBody>
            <a:bodyPr lIns="365760" tIns="18288" rIns="0" bIns="0" anchor="ctr"/>
            <a:lstStyle/>
            <a:p>
              <a:pPr defTabSz="914363">
                <a:lnSpc>
                  <a:spcPct val="90000"/>
                </a:lnSpc>
                <a:spcAft>
                  <a:spcPts val="1458"/>
                </a:spcAft>
                <a:defRPr/>
              </a:pPr>
              <a:r>
                <a:rPr lang="en-US" sz="2400" i="1" spc="-50" dirty="0">
                  <a:ln w="3175">
                    <a:noFill/>
                  </a:ln>
                  <a:solidFill>
                    <a:srgbClr val="FFFFFF"/>
                  </a:solidFill>
                  <a:latin typeface="Segoe UI"/>
                  <a:cs typeface="Arial" charset="0"/>
                </a:rPr>
                <a:t>Cut Costs with a Unified Infrastructure</a:t>
              </a:r>
              <a:endParaRPr lang="en-US" sz="2200" i="1" spc="-50" dirty="0">
                <a:ln w="3175">
                  <a:noFill/>
                </a:ln>
                <a:solidFill>
                  <a:srgbClr val="FFFFFF"/>
                </a:solidFill>
                <a:latin typeface="Segoe UI"/>
                <a:cs typeface="Arial" charset="0"/>
              </a:endParaRPr>
            </a:p>
          </p:txBody>
        </p:sp>
        <p:sp>
          <p:nvSpPr>
            <p:cNvPr id="37" name="Rectangle 36"/>
            <p:cNvSpPr/>
            <p:nvPr/>
          </p:nvSpPr>
          <p:spPr bwMode="auto">
            <a:xfrm>
              <a:off x="3657600" y="4312920"/>
              <a:ext cx="5486400" cy="411480"/>
            </a:xfrm>
            <a:prstGeom prst="rect">
              <a:avLst/>
            </a:prstGeom>
            <a:gradFill>
              <a:gsLst>
                <a:gs pos="0">
                  <a:srgbClr val="000000">
                    <a:alpha val="40000"/>
                  </a:srgbClr>
                </a:gs>
                <a:gs pos="50000">
                  <a:srgbClr val="000000">
                    <a:alpha val="30000"/>
                  </a:srgbClr>
                </a:gs>
                <a:gs pos="100000">
                  <a:srgbClr val="000000">
                    <a:alpha val="0"/>
                  </a:srgbClr>
                </a:gs>
              </a:gsLst>
              <a:path path="circle">
                <a:fillToRect l="50000" t="50000" r="50000" b="50000"/>
              </a:path>
            </a:gradFill>
            <a:ln w="12700">
              <a:gradFill flip="none" rotWithShape="1">
                <a:gsLst>
                  <a:gs pos="0">
                    <a:srgbClr val="1C86F0"/>
                  </a:gs>
                  <a:gs pos="50000">
                    <a:srgbClr val="1C86F0">
                      <a:alpha val="59000"/>
                    </a:srgbClr>
                  </a:gs>
                  <a:gs pos="100000">
                    <a:schemeClr val="accent1">
                      <a:tint val="23500"/>
                      <a:satMod val="160000"/>
                      <a:alpha val="0"/>
                    </a:schemeClr>
                  </a:gs>
                </a:gsLst>
                <a:path path="circle">
                  <a:fillToRect l="50000" t="50000" r="50000" b="50000"/>
                </a:path>
                <a:tileRect/>
              </a:gradFill>
              <a:headEnd type="none" w="med" len="med"/>
              <a:tailEnd type="none" w="med" len="med"/>
            </a:ln>
            <a:effectLst/>
            <a:scene3d>
              <a:camera prst="perspectiveRight" fov="0">
                <a:rot lat="0" lon="21000000" rev="0"/>
              </a:camera>
              <a:lightRig rig="chilly" dir="t"/>
            </a:scene3d>
          </p:spPr>
          <p:style>
            <a:lnRef idx="2">
              <a:schemeClr val="accent5">
                <a:shade val="50000"/>
              </a:schemeClr>
            </a:lnRef>
            <a:fillRef idx="1">
              <a:schemeClr val="accent5"/>
            </a:fillRef>
            <a:effectRef idx="0">
              <a:schemeClr val="accent5"/>
            </a:effectRef>
            <a:fontRef idx="minor">
              <a:schemeClr val="lt1"/>
            </a:fontRef>
          </p:style>
          <p:txBody>
            <a:bodyPr lIns="365760" tIns="18288" rIns="0" bIns="0" anchor="ctr"/>
            <a:lstStyle/>
            <a:p>
              <a:pPr defTabSz="914363">
                <a:lnSpc>
                  <a:spcPct val="90000"/>
                </a:lnSpc>
                <a:spcAft>
                  <a:spcPts val="1458"/>
                </a:spcAft>
                <a:defRPr/>
              </a:pPr>
              <a:r>
                <a:rPr lang="en-US" sz="2400" i="1" spc="-50" dirty="0">
                  <a:ln w="3175">
                    <a:noFill/>
                  </a:ln>
                  <a:solidFill>
                    <a:srgbClr val="FFFFFF"/>
                  </a:solidFill>
                  <a:latin typeface="Segoe UI"/>
                  <a:cs typeface="Arial" charset="0"/>
                </a:rPr>
                <a:t>Rapidly Respond to Business Needs</a:t>
              </a:r>
            </a:p>
          </p:txBody>
        </p:sp>
      </p:grpSp>
      <p:grpSp>
        <p:nvGrpSpPr>
          <p:cNvPr id="3" name="Group 23"/>
          <p:cNvGrpSpPr>
            <a:grpSpLocks/>
          </p:cNvGrpSpPr>
          <p:nvPr/>
        </p:nvGrpSpPr>
        <p:grpSpPr bwMode="auto">
          <a:xfrm>
            <a:off x="-304800" y="1828800"/>
            <a:ext cx="4572000" cy="3962400"/>
            <a:chOff x="-304800" y="1828800"/>
            <a:chExt cx="4572000" cy="3962400"/>
          </a:xfrm>
        </p:grpSpPr>
        <p:grpSp>
          <p:nvGrpSpPr>
            <p:cNvPr id="4" name="Group 83"/>
            <p:cNvGrpSpPr>
              <a:grpSpLocks/>
            </p:cNvGrpSpPr>
            <p:nvPr/>
          </p:nvGrpSpPr>
          <p:grpSpPr bwMode="auto">
            <a:xfrm>
              <a:off x="-304800" y="1828800"/>
              <a:ext cx="4572000" cy="3962400"/>
              <a:chOff x="-4185" y="2085974"/>
              <a:chExt cx="4122018" cy="3605979"/>
            </a:xfrm>
          </p:grpSpPr>
          <p:grpSp>
            <p:nvGrpSpPr>
              <p:cNvPr id="5" name="Group 50"/>
              <p:cNvGrpSpPr>
                <a:grpSpLocks/>
              </p:cNvGrpSpPr>
              <p:nvPr/>
            </p:nvGrpSpPr>
            <p:grpSpPr bwMode="auto">
              <a:xfrm>
                <a:off x="-4185" y="2085974"/>
                <a:ext cx="4122018" cy="3605979"/>
                <a:chOff x="-4186" y="2145979"/>
                <a:chExt cx="4001959" cy="3500950"/>
              </a:xfrm>
            </p:grpSpPr>
            <p:sp>
              <p:nvSpPr>
                <p:cNvPr id="47" name="Oval 46"/>
                <p:cNvSpPr/>
                <p:nvPr/>
              </p:nvSpPr>
              <p:spPr>
                <a:xfrm>
                  <a:off x="339667" y="2235584"/>
                  <a:ext cx="3314251" cy="3314251"/>
                </a:xfrm>
                <a:prstGeom prst="ellipse">
                  <a:avLst/>
                </a:prstGeom>
                <a:gradFill flip="none" rotWithShape="1">
                  <a:gsLst>
                    <a:gs pos="0">
                      <a:srgbClr val="071B3B"/>
                    </a:gs>
                    <a:gs pos="60000">
                      <a:srgbClr val="0F3B83"/>
                    </a:gs>
                    <a:gs pos="100000">
                      <a:srgbClr val="2268E6"/>
                    </a:gs>
                  </a:gsLst>
                  <a:path path="circle">
                    <a:fillToRect l="50000" t="50000" r="50000" b="50000"/>
                  </a:path>
                  <a:tileRect/>
                </a:gradFill>
                <a:ln/>
                <a:scene3d>
                  <a:camera prst="orthographicFront">
                    <a:rot lat="0" lon="0" rev="0"/>
                  </a:camera>
                  <a:lightRig rig="threePt" dir="t">
                    <a:rot lat="0" lon="0" rev="1200000"/>
                  </a:lightRig>
                </a:scene3d>
                <a:sp3d>
                  <a:bevelT w="228600" h="25400"/>
                </a:sp3d>
              </p:spPr>
              <p:style>
                <a:lnRef idx="0">
                  <a:schemeClr val="accent6"/>
                </a:lnRef>
                <a:fillRef idx="3">
                  <a:schemeClr val="accent6"/>
                </a:fillRef>
                <a:effectRef idx="3">
                  <a:schemeClr val="accent6"/>
                </a:effectRef>
                <a:fontRef idx="minor">
                  <a:schemeClr val="lt1"/>
                </a:fontRef>
              </p:style>
              <p:txBody>
                <a:bodyPr anchor="ctr"/>
                <a:lstStyle/>
                <a:p>
                  <a:pPr algn="ctr" defTabSz="914363">
                    <a:defRPr/>
                  </a:pPr>
                  <a:endParaRPr lang="en-US" sz="2000" dirty="0">
                    <a:solidFill>
                      <a:srgbClr val="FFFFFF"/>
                    </a:solidFill>
                    <a:latin typeface="Segoe UI"/>
                  </a:endParaRPr>
                </a:p>
              </p:txBody>
            </p:sp>
            <p:pic>
              <p:nvPicPr>
                <p:cNvPr id="43030" name="Picture 2" descr="\\SERVER3\Restrict\FTP_Root\Clients\White_Whale\2-20070_TAP_Airlift\Art\6-star pie cuts.pn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rot="5400000">
                  <a:off x="246319" y="1895474"/>
                  <a:ext cx="3500950" cy="4001959"/>
                </a:xfrm>
                <a:prstGeom prst="rect">
                  <a:avLst/>
                </a:prstGeom>
                <a:noFill/>
                <a:ln>
                  <a:noFill/>
                </a:ln>
                <a:extLst/>
              </p:spPr>
            </p:pic>
          </p:grpSp>
          <p:grpSp>
            <p:nvGrpSpPr>
              <p:cNvPr id="6" name="Group 82"/>
              <p:cNvGrpSpPr>
                <a:grpSpLocks/>
              </p:cNvGrpSpPr>
              <p:nvPr/>
            </p:nvGrpSpPr>
            <p:grpSpPr bwMode="auto">
              <a:xfrm>
                <a:off x="1197089" y="3056816"/>
                <a:ext cx="1774433" cy="1838194"/>
                <a:chOff x="1197089" y="3056816"/>
                <a:chExt cx="1774433" cy="1838194"/>
              </a:xfrm>
            </p:grpSpPr>
            <p:sp>
              <p:nvSpPr>
                <p:cNvPr id="80" name="Oval 79"/>
                <p:cNvSpPr/>
                <p:nvPr/>
              </p:nvSpPr>
              <p:spPr bwMode="auto">
                <a:xfrm>
                  <a:off x="1197089" y="3056816"/>
                  <a:ext cx="1774433" cy="1838194"/>
                </a:xfrm>
                <a:prstGeom prst="ellipse">
                  <a:avLst/>
                </a:prstGeom>
                <a:solidFill>
                  <a:srgbClr val="FFFFFF"/>
                </a:solidFill>
                <a:ln>
                  <a:noFill/>
                  <a:headEnd type="none" w="med" len="med"/>
                  <a:tailEnd type="none" w="med" len="med"/>
                </a:ln>
                <a:effectLst>
                  <a:softEdge rad="317500"/>
                </a:effectLst>
              </p:spPr>
              <p:style>
                <a:lnRef idx="1">
                  <a:schemeClr val="dk1"/>
                </a:lnRef>
                <a:fillRef idx="2">
                  <a:schemeClr val="dk1"/>
                </a:fillRef>
                <a:effectRef idx="1">
                  <a:schemeClr val="dk1"/>
                </a:effectRef>
                <a:fontRef idx="minor">
                  <a:schemeClr val="dk1"/>
                </a:fontRef>
              </p:style>
              <p:txBody>
                <a:bodyPr lIns="91436" tIns="45718" rIns="91436" bIns="45718" anchor="ctr"/>
                <a:lstStyle/>
                <a:p>
                  <a:pPr algn="ctr" defTabSz="914099">
                    <a:defRPr/>
                  </a:pPr>
                  <a:endParaRPr lang="en-US" sz="2800" dirty="0">
                    <a:solidFill>
                      <a:srgbClr val="FFFFFF"/>
                    </a:solidFill>
                  </a:endParaRPr>
                </a:p>
              </p:txBody>
            </p:sp>
            <p:pic>
              <p:nvPicPr>
                <p:cNvPr id="43025" name="Content Placeholder 4" descr="ShrPt_h_rgb.png"/>
                <p:cNvPicPr>
                  <a:picLocks noChangeAspect="1"/>
                </p:cNvPicPr>
                <p:nvPr/>
              </p:nvPicPr>
              <p:blipFill>
                <a:blip r:embed="rId4">
                  <a:extLst>
                    <a:ext uri="{28A0092B-C50C-407E-A947-70E740481C1C}">
                      <a14:useLocalDpi xmlns:a14="http://schemas.microsoft.com/office/drawing/2010/main" xmlns="" val="0"/>
                    </a:ext>
                  </a:extLst>
                </a:blip>
                <a:srcRect r="83105" b="-8078"/>
                <a:stretch>
                  <a:fillRect/>
                </a:stretch>
              </p:blipFill>
              <p:spPr bwMode="auto">
                <a:xfrm>
                  <a:off x="1882721" y="3482810"/>
                  <a:ext cx="453526" cy="539301"/>
                </a:xfrm>
                <a:prstGeom prst="rect">
                  <a:avLst/>
                </a:prstGeom>
                <a:noFill/>
                <a:ln>
                  <a:noFill/>
                </a:ln>
                <a:extLst/>
              </p:spPr>
            </p:pic>
            <p:pic>
              <p:nvPicPr>
                <p:cNvPr id="82" name="Content Placeholder 4" descr="ShrPt_h_rgb.png"/>
                <p:cNvPicPr>
                  <a:picLocks noChangeAspect="1"/>
                </p:cNvPicPr>
                <p:nvPr/>
              </p:nvPicPr>
              <p:blipFill>
                <a:blip r:embed="rId4" cstate="print">
                  <a:duotone>
                    <a:prstClr val="black"/>
                    <a:srgbClr val="D9C3A5">
                      <a:tint val="50000"/>
                      <a:satMod val="180000"/>
                    </a:srgbClr>
                  </a:duotone>
                </a:blip>
                <a:srcRect l="16257" r="30219"/>
                <a:stretch>
                  <a:fillRect/>
                </a:stretch>
              </p:blipFill>
              <p:spPr>
                <a:xfrm>
                  <a:off x="1600928" y="3978738"/>
                  <a:ext cx="915809" cy="318071"/>
                </a:xfrm>
                <a:prstGeom prst="rect">
                  <a:avLst/>
                </a:prstGeom>
              </p:spPr>
            </p:pic>
          </p:grpSp>
        </p:grpSp>
        <p:sp>
          <p:nvSpPr>
            <p:cNvPr id="62" name="Rectangle 61"/>
            <p:cNvSpPr/>
            <p:nvPr/>
          </p:nvSpPr>
          <p:spPr>
            <a:xfrm>
              <a:off x="2392640" y="3124200"/>
              <a:ext cx="1417360" cy="202886"/>
            </a:xfrm>
            <a:prstGeom prst="rect">
              <a:avLst/>
            </a:prstGeom>
          </p:spPr>
          <p:txBody>
            <a:bodyPr lIns="0" tIns="0" rIns="0" bIns="0">
              <a:spAutoFit/>
            </a:bodyPr>
            <a:lstStyle/>
            <a:p>
              <a:pPr algn="ctr" defTabSz="914363">
                <a:lnSpc>
                  <a:spcPct val="80000"/>
                </a:lnSpc>
                <a:defRPr/>
              </a:pPr>
              <a:r>
                <a:rPr lang="en-US" sz="1600" b="1" spc="-80" dirty="0">
                  <a:ln w="3175">
                    <a:noFill/>
                  </a:ln>
                  <a:gradFill>
                    <a:gsLst>
                      <a:gs pos="50000">
                        <a:srgbClr val="FFFFFF"/>
                      </a:gs>
                      <a:gs pos="100000">
                        <a:srgbClr val="FFFFFF"/>
                      </a:gs>
                    </a:gsLst>
                    <a:lin ang="5400000" scaled="0"/>
                  </a:gradFill>
                  <a:latin typeface="Segoe UI"/>
                  <a:cs typeface="Segoe UI" pitchFamily="34" charset="0"/>
                </a:rPr>
                <a:t>Communities</a:t>
              </a:r>
            </a:p>
          </p:txBody>
        </p:sp>
        <p:sp>
          <p:nvSpPr>
            <p:cNvPr id="68" name="Rectangle 67"/>
            <p:cNvSpPr/>
            <p:nvPr/>
          </p:nvSpPr>
          <p:spPr>
            <a:xfrm>
              <a:off x="1336992" y="5055692"/>
              <a:ext cx="1417360" cy="202886"/>
            </a:xfrm>
            <a:prstGeom prst="rect">
              <a:avLst/>
            </a:prstGeom>
          </p:spPr>
          <p:txBody>
            <a:bodyPr lIns="0" tIns="0" rIns="0" bIns="0">
              <a:spAutoFit/>
            </a:bodyPr>
            <a:lstStyle/>
            <a:p>
              <a:pPr algn="ctr" defTabSz="914363">
                <a:lnSpc>
                  <a:spcPct val="80000"/>
                </a:lnSpc>
                <a:defRPr/>
              </a:pPr>
              <a:r>
                <a:rPr lang="en-US" sz="1600" b="1" spc="-80" dirty="0">
                  <a:ln w="3175">
                    <a:noFill/>
                  </a:ln>
                  <a:gradFill>
                    <a:gsLst>
                      <a:gs pos="50000">
                        <a:srgbClr val="FFFFFF"/>
                      </a:gs>
                      <a:gs pos="100000">
                        <a:srgbClr val="FFFFFF"/>
                      </a:gs>
                    </a:gsLst>
                    <a:lin ang="5400000" scaled="0"/>
                  </a:gradFill>
                  <a:latin typeface="Segoe UI"/>
                  <a:cs typeface="Segoe UI" pitchFamily="34" charset="0"/>
                </a:rPr>
                <a:t>Search</a:t>
              </a:r>
            </a:p>
          </p:txBody>
        </p:sp>
        <p:sp>
          <p:nvSpPr>
            <p:cNvPr id="66" name="Rectangle 65"/>
            <p:cNvSpPr/>
            <p:nvPr/>
          </p:nvSpPr>
          <p:spPr>
            <a:xfrm>
              <a:off x="1336993" y="2514600"/>
              <a:ext cx="1417359" cy="202886"/>
            </a:xfrm>
            <a:prstGeom prst="rect">
              <a:avLst/>
            </a:prstGeom>
          </p:spPr>
          <p:txBody>
            <a:bodyPr lIns="0" tIns="0" rIns="0" bIns="0">
              <a:spAutoFit/>
            </a:bodyPr>
            <a:lstStyle/>
            <a:p>
              <a:pPr algn="ctr" defTabSz="914363">
                <a:lnSpc>
                  <a:spcPct val="80000"/>
                </a:lnSpc>
                <a:defRPr/>
              </a:pPr>
              <a:r>
                <a:rPr lang="en-US" sz="1600" b="1" spc="-80" dirty="0">
                  <a:ln w="3175">
                    <a:noFill/>
                  </a:ln>
                  <a:gradFill>
                    <a:gsLst>
                      <a:gs pos="50000">
                        <a:srgbClr val="FFFFFF"/>
                      </a:gs>
                      <a:gs pos="100000">
                        <a:srgbClr val="FFFFFF"/>
                      </a:gs>
                    </a:gsLst>
                    <a:lin ang="5400000" scaled="0"/>
                  </a:gradFill>
                  <a:latin typeface="Segoe UI"/>
                  <a:cs typeface="Segoe UI" pitchFamily="34" charset="0"/>
                </a:rPr>
                <a:t>Sites</a:t>
              </a:r>
            </a:p>
          </p:txBody>
        </p:sp>
        <p:sp>
          <p:nvSpPr>
            <p:cNvPr id="67" name="Rectangle 66"/>
            <p:cNvSpPr/>
            <p:nvPr/>
          </p:nvSpPr>
          <p:spPr>
            <a:xfrm>
              <a:off x="125994" y="3124200"/>
              <a:ext cx="1550406" cy="202886"/>
            </a:xfrm>
            <a:prstGeom prst="rect">
              <a:avLst/>
            </a:prstGeom>
          </p:spPr>
          <p:txBody>
            <a:bodyPr lIns="0" tIns="0" rIns="0" bIns="0">
              <a:spAutoFit/>
            </a:bodyPr>
            <a:lstStyle/>
            <a:p>
              <a:pPr algn="ctr" defTabSz="914363">
                <a:lnSpc>
                  <a:spcPct val="80000"/>
                </a:lnSpc>
                <a:defRPr/>
              </a:pPr>
              <a:r>
                <a:rPr lang="en-US" sz="1600" b="1" spc="-80" dirty="0">
                  <a:ln w="3175">
                    <a:noFill/>
                  </a:ln>
                  <a:gradFill>
                    <a:gsLst>
                      <a:gs pos="50000">
                        <a:srgbClr val="FFFFFF"/>
                      </a:gs>
                      <a:gs pos="100000">
                        <a:srgbClr val="FFFFFF"/>
                      </a:gs>
                    </a:gsLst>
                    <a:lin ang="5400000" scaled="0"/>
                  </a:gradFill>
                  <a:latin typeface="Segoe UI"/>
                  <a:cs typeface="Segoe UI" pitchFamily="34" charset="0"/>
                </a:rPr>
                <a:t>Composites</a:t>
              </a:r>
            </a:p>
          </p:txBody>
        </p:sp>
        <p:sp>
          <p:nvSpPr>
            <p:cNvPr id="69" name="Rectangle 68"/>
            <p:cNvSpPr/>
            <p:nvPr/>
          </p:nvSpPr>
          <p:spPr>
            <a:xfrm>
              <a:off x="2667000" y="4292914"/>
              <a:ext cx="1024930" cy="202886"/>
            </a:xfrm>
            <a:prstGeom prst="rect">
              <a:avLst/>
            </a:prstGeom>
          </p:spPr>
          <p:txBody>
            <a:bodyPr lIns="0" tIns="0" rIns="0" bIns="0">
              <a:spAutoFit/>
            </a:bodyPr>
            <a:lstStyle/>
            <a:p>
              <a:pPr algn="ctr" defTabSz="914363">
                <a:lnSpc>
                  <a:spcPct val="80000"/>
                </a:lnSpc>
                <a:defRPr/>
              </a:pPr>
              <a:r>
                <a:rPr lang="en-US" sz="1600" b="1" spc="-80" dirty="0">
                  <a:ln w="3175">
                    <a:noFill/>
                  </a:ln>
                  <a:gradFill>
                    <a:gsLst>
                      <a:gs pos="50000">
                        <a:srgbClr val="FFFFFF"/>
                      </a:gs>
                      <a:gs pos="100000">
                        <a:srgbClr val="FFFFFF"/>
                      </a:gs>
                    </a:gsLst>
                    <a:lin ang="5400000" scaled="0"/>
                  </a:gradFill>
                  <a:latin typeface="Segoe UI"/>
                  <a:cs typeface="Segoe UI" pitchFamily="34" charset="0"/>
                </a:rPr>
                <a:t>Content</a:t>
              </a:r>
            </a:p>
          </p:txBody>
        </p:sp>
        <p:sp>
          <p:nvSpPr>
            <p:cNvPr id="65" name="Rectangle 64"/>
            <p:cNvSpPr/>
            <p:nvPr/>
          </p:nvSpPr>
          <p:spPr>
            <a:xfrm>
              <a:off x="304800" y="4292914"/>
              <a:ext cx="1001003" cy="202886"/>
            </a:xfrm>
            <a:prstGeom prst="rect">
              <a:avLst/>
            </a:prstGeom>
          </p:spPr>
          <p:txBody>
            <a:bodyPr lIns="0" tIns="0" rIns="0" bIns="0">
              <a:spAutoFit/>
            </a:bodyPr>
            <a:lstStyle/>
            <a:p>
              <a:pPr algn="ctr" defTabSz="914363">
                <a:lnSpc>
                  <a:spcPct val="80000"/>
                </a:lnSpc>
                <a:defRPr/>
              </a:pPr>
              <a:r>
                <a:rPr lang="en-US" sz="1600" b="1" spc="-80" dirty="0">
                  <a:ln w="3175">
                    <a:noFill/>
                  </a:ln>
                  <a:gradFill>
                    <a:gsLst>
                      <a:gs pos="50000">
                        <a:srgbClr val="FFFFFF"/>
                      </a:gs>
                      <a:gs pos="100000">
                        <a:srgbClr val="FFFFFF"/>
                      </a:gs>
                    </a:gsLst>
                    <a:lin ang="5400000" scaled="0"/>
                  </a:gradFill>
                  <a:latin typeface="Segoe UI"/>
                  <a:cs typeface="Segoe UI" pitchFamily="34" charset="0"/>
                </a:rPr>
                <a:t>Insights</a:t>
              </a:r>
            </a:p>
          </p:txBody>
        </p:sp>
      </p:grpSp>
    </p:spTree>
    <p:extLst/>
  </p:cSld>
  <p:clrMapOvr>
    <a:masterClrMapping/>
  </p:clrMapOvr>
  <p:transition spd="slow">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19"/>
          <p:cNvSpPr>
            <a:spLocks/>
          </p:cNvSpPr>
          <p:nvPr/>
        </p:nvSpPr>
        <p:spPr bwMode="gray">
          <a:xfrm>
            <a:off x="0" y="0"/>
            <a:ext cx="9144000" cy="6858000"/>
          </a:xfrm>
          <a:custGeom>
            <a:avLst/>
            <a:gdLst/>
            <a:ahLst/>
            <a:cxnLst>
              <a:cxn ang="0">
                <a:pos x="0" y="1479"/>
              </a:cxn>
              <a:cxn ang="0">
                <a:pos x="1741" y="1092"/>
              </a:cxn>
              <a:cxn ang="0">
                <a:pos x="2929" y="0"/>
              </a:cxn>
              <a:cxn ang="0">
                <a:pos x="3733" y="0"/>
              </a:cxn>
              <a:cxn ang="0">
                <a:pos x="3733" y="3600"/>
              </a:cxn>
              <a:cxn ang="0">
                <a:pos x="2929" y="3600"/>
              </a:cxn>
              <a:cxn ang="0">
                <a:pos x="1741" y="2484"/>
              </a:cxn>
              <a:cxn ang="0">
                <a:pos x="0" y="2118"/>
              </a:cxn>
              <a:cxn ang="0">
                <a:pos x="0" y="1479"/>
              </a:cxn>
            </a:cxnLst>
            <a:rect l="0" t="0" r="r" b="b"/>
            <a:pathLst>
              <a:path w="3733" h="3600">
                <a:moveTo>
                  <a:pt x="0" y="1479"/>
                </a:moveTo>
                <a:cubicBezTo>
                  <a:pt x="0" y="1479"/>
                  <a:pt x="881" y="1466"/>
                  <a:pt x="1741" y="1092"/>
                </a:cubicBezTo>
                <a:cubicBezTo>
                  <a:pt x="2614" y="713"/>
                  <a:pt x="2929" y="0"/>
                  <a:pt x="2929" y="0"/>
                </a:cubicBezTo>
                <a:cubicBezTo>
                  <a:pt x="3733" y="0"/>
                  <a:pt x="3733" y="0"/>
                  <a:pt x="3733" y="0"/>
                </a:cubicBezTo>
                <a:cubicBezTo>
                  <a:pt x="3733" y="3600"/>
                  <a:pt x="3733" y="3600"/>
                  <a:pt x="3733" y="3600"/>
                </a:cubicBezTo>
                <a:cubicBezTo>
                  <a:pt x="2929" y="3600"/>
                  <a:pt x="2929" y="3600"/>
                  <a:pt x="2929" y="3600"/>
                </a:cubicBezTo>
                <a:cubicBezTo>
                  <a:pt x="2929" y="3600"/>
                  <a:pt x="2634" y="2869"/>
                  <a:pt x="1741" y="2484"/>
                </a:cubicBezTo>
                <a:cubicBezTo>
                  <a:pt x="888" y="2116"/>
                  <a:pt x="0" y="2118"/>
                  <a:pt x="0" y="2118"/>
                </a:cubicBezTo>
                <a:lnTo>
                  <a:pt x="0" y="1479"/>
                </a:lnTo>
                <a:close/>
              </a:path>
            </a:pathLst>
          </a:custGeom>
          <a:gradFill flip="none" rotWithShape="0">
            <a:gsLst>
              <a:gs pos="15000">
                <a:schemeClr val="bg1">
                  <a:lumMod val="50000"/>
                  <a:lumOff val="50000"/>
                  <a:alpha val="41000"/>
                </a:schemeClr>
              </a:gs>
              <a:gs pos="57000">
                <a:schemeClr val="bg1">
                  <a:alpha val="17000"/>
                </a:schemeClr>
              </a:gs>
              <a:gs pos="97000">
                <a:schemeClr val="accent4">
                  <a:alpha val="0"/>
                </a:schemeClr>
              </a:gs>
            </a:gsLst>
            <a:lin ang="10800000" scaled="1"/>
            <a:tileRect/>
          </a:gradFill>
          <a:ln w="76200" cap="flat" cmpd="sng" algn="ctr">
            <a:gradFill flip="none" rotWithShape="1">
              <a:gsLst>
                <a:gs pos="0">
                  <a:schemeClr val="bg1">
                    <a:lumMod val="50000"/>
                    <a:lumOff val="50000"/>
                    <a:alpha val="30000"/>
                  </a:schemeClr>
                </a:gs>
                <a:gs pos="50000">
                  <a:schemeClr val="accent3">
                    <a:lumMod val="60000"/>
                    <a:lumOff val="40000"/>
                    <a:alpha val="35000"/>
                  </a:schemeClr>
                </a:gs>
                <a:gs pos="93000">
                  <a:schemeClr val="bg2">
                    <a:alpha val="62000"/>
                  </a:schemeClr>
                </a:gs>
                <a:gs pos="100000">
                  <a:schemeClr val="accent4">
                    <a:alpha val="0"/>
                  </a:schemeClr>
                </a:gs>
              </a:gsLst>
              <a:lin ang="10800000" scaled="1"/>
              <a:tileRect/>
            </a:gradFill>
            <a:prstDash val="solid"/>
            <a:round/>
            <a:headEnd type="none" w="med" len="med"/>
            <a:tailEnd type="none" w="med" len="med"/>
          </a:ln>
          <a:effectLst>
            <a:outerShdw blurRad="63500" algn="ctr" rotWithShape="0">
              <a:prstClr val="black">
                <a:alpha val="19000"/>
              </a:prstClr>
            </a:outerShdw>
          </a:effectLst>
        </p:spPr>
        <p:txBody>
          <a:bodyPr vert="horz" wrap="square" lIns="91440" tIns="45720" rIns="91440" bIns="45720" numCol="1" rtlCol="0" anchor="ctr" anchorCtr="0" compatLnSpc="1">
            <a:prstTxWarp prst="textNoShape">
              <a:avLst/>
            </a:prstTxWarp>
          </a:bodyPr>
          <a:lstStyle/>
          <a:p>
            <a:pPr defTabSz="914400" fontAlgn="base">
              <a:spcBef>
                <a:spcPct val="0"/>
              </a:spcBef>
              <a:spcAft>
                <a:spcPct val="0"/>
              </a:spcAft>
              <a:defRPr/>
            </a:pPr>
            <a:endParaRPr lang="en-US" dirty="0" smtClean="0">
              <a:effectLst>
                <a:outerShdw blurRad="38100" dist="38100" dir="2700000" algn="tl">
                  <a:srgbClr val="000000">
                    <a:alpha val="43137"/>
                  </a:srgbClr>
                </a:outerShdw>
              </a:effectLst>
              <a:latin typeface="Segoe" pitchFamily="34" charset="0"/>
            </a:endParaRPr>
          </a:p>
        </p:txBody>
      </p:sp>
      <p:sp>
        <p:nvSpPr>
          <p:cNvPr id="6" name="Rectangle 5"/>
          <p:cNvSpPr/>
          <p:nvPr/>
        </p:nvSpPr>
        <p:spPr>
          <a:xfrm>
            <a:off x="152400" y="2971800"/>
            <a:ext cx="2286000" cy="785793"/>
          </a:xfrm>
          <a:prstGeom prst="rect">
            <a:avLst/>
          </a:prstGeom>
        </p:spPr>
        <p:txBody>
          <a:bodyPr wrap="square">
            <a:spAutoFit/>
          </a:bodyPr>
          <a:lstStyle/>
          <a:p>
            <a:pPr algn="ctr" defTabSz="914400" fontAlgn="base">
              <a:lnSpc>
                <a:spcPct val="80000"/>
              </a:lnSpc>
              <a:spcBef>
                <a:spcPct val="0"/>
              </a:spcBef>
              <a:spcAft>
                <a:spcPct val="0"/>
              </a:spcAft>
              <a:defRPr/>
            </a:pPr>
            <a:r>
              <a:rPr lang="en-US" sz="2800" dirty="0" smtClean="0">
                <a:solidFill>
                  <a:srgbClr val="FFFFFF"/>
                </a:solidFill>
              </a:rPr>
              <a:t>Specialized</a:t>
            </a:r>
          </a:p>
          <a:p>
            <a:pPr algn="ctr" defTabSz="914400" fontAlgn="base">
              <a:lnSpc>
                <a:spcPct val="80000"/>
              </a:lnSpc>
              <a:spcBef>
                <a:spcPct val="0"/>
              </a:spcBef>
              <a:spcAft>
                <a:spcPct val="0"/>
              </a:spcAft>
              <a:defRPr/>
            </a:pPr>
            <a:r>
              <a:rPr lang="en-US" sz="2800" dirty="0" smtClean="0">
                <a:solidFill>
                  <a:srgbClr val="FFFFFF"/>
                </a:solidFill>
              </a:rPr>
              <a:t>BI Tools</a:t>
            </a:r>
          </a:p>
        </p:txBody>
      </p:sp>
      <p:sp>
        <p:nvSpPr>
          <p:cNvPr id="8" name="Rectangle 7"/>
          <p:cNvSpPr/>
          <p:nvPr/>
        </p:nvSpPr>
        <p:spPr>
          <a:xfrm>
            <a:off x="4114800" y="2819400"/>
            <a:ext cx="2590800" cy="1281185"/>
          </a:xfrm>
          <a:prstGeom prst="rect">
            <a:avLst/>
          </a:prstGeom>
        </p:spPr>
        <p:txBody>
          <a:bodyPr wrap="square">
            <a:spAutoFit/>
          </a:bodyPr>
          <a:lstStyle/>
          <a:p>
            <a:pPr algn="ctr" defTabSz="914400" fontAlgn="base">
              <a:lnSpc>
                <a:spcPct val="80000"/>
              </a:lnSpc>
              <a:spcBef>
                <a:spcPct val="0"/>
              </a:spcBef>
              <a:spcAft>
                <a:spcPct val="0"/>
              </a:spcAft>
              <a:defRPr/>
            </a:pPr>
            <a:r>
              <a:rPr lang="en-US" sz="4800" spc="-300" dirty="0" smtClean="0">
                <a:solidFill>
                  <a:srgbClr val="FFFFFF"/>
                </a:solidFill>
                <a:effectLst>
                  <a:outerShdw blurRad="38100" dist="38100" dir="2700000" algn="tl">
                    <a:srgbClr val="000000">
                      <a:alpha val="43137"/>
                    </a:srgbClr>
                  </a:outerShdw>
                </a:effectLst>
              </a:rPr>
              <a:t>BI for Everyone</a:t>
            </a:r>
          </a:p>
        </p:txBody>
      </p:sp>
      <p:grpSp>
        <p:nvGrpSpPr>
          <p:cNvPr id="3" name="Group 8"/>
          <p:cNvGrpSpPr/>
          <p:nvPr/>
        </p:nvGrpSpPr>
        <p:grpSpPr>
          <a:xfrm>
            <a:off x="6172200" y="187460"/>
            <a:ext cx="2580078" cy="6472420"/>
            <a:chOff x="6172200" y="187460"/>
            <a:chExt cx="2580078" cy="6472420"/>
          </a:xfrm>
        </p:grpSpPr>
        <p:cxnSp>
          <p:nvCxnSpPr>
            <p:cNvPr id="10" name="Straight Connector 9"/>
            <p:cNvCxnSpPr/>
            <p:nvPr/>
          </p:nvCxnSpPr>
          <p:spPr>
            <a:xfrm rot="10800000" flipV="1">
              <a:off x="6172200" y="914400"/>
              <a:ext cx="1361089" cy="861567"/>
            </a:xfrm>
            <a:prstGeom prst="line">
              <a:avLst/>
            </a:prstGeom>
            <a:ln cap="rnd">
              <a:gradFill flip="none" rotWithShape="1">
                <a:gsLst>
                  <a:gs pos="0">
                    <a:srgbClr val="FFFFFF">
                      <a:alpha val="54000"/>
                    </a:srgbClr>
                  </a:gs>
                  <a:gs pos="50000">
                    <a:srgbClr val="FFFFFF">
                      <a:alpha val="51000"/>
                    </a:srgbClr>
                  </a:gs>
                  <a:gs pos="100000">
                    <a:schemeClr val="accent1">
                      <a:tint val="23500"/>
                      <a:satMod val="160000"/>
                      <a:alpha val="0"/>
                    </a:schemeClr>
                  </a:gs>
                </a:gsLst>
                <a:lin ang="0" scaled="1"/>
                <a:tileRect/>
              </a:gradFill>
              <a:prstDash val="sys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flipV="1">
              <a:off x="6701310" y="2179574"/>
              <a:ext cx="831980" cy="297688"/>
            </a:xfrm>
            <a:prstGeom prst="line">
              <a:avLst/>
            </a:prstGeom>
            <a:ln cap="rnd">
              <a:gradFill flip="none" rotWithShape="1">
                <a:gsLst>
                  <a:gs pos="0">
                    <a:srgbClr val="FFFFFF">
                      <a:alpha val="54000"/>
                    </a:srgbClr>
                  </a:gs>
                  <a:gs pos="50000">
                    <a:srgbClr val="FFFFFF">
                      <a:alpha val="51000"/>
                    </a:srgbClr>
                  </a:gs>
                  <a:gs pos="100000">
                    <a:schemeClr val="accent1">
                      <a:tint val="23500"/>
                      <a:satMod val="160000"/>
                      <a:alpha val="0"/>
                    </a:schemeClr>
                  </a:gs>
                </a:gsLst>
                <a:lin ang="0" scaled="1"/>
                <a:tileRect/>
              </a:gradFill>
              <a:prstDash val="sysDash"/>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0800000">
              <a:off x="6807132" y="3444749"/>
              <a:ext cx="726158" cy="1551"/>
            </a:xfrm>
            <a:prstGeom prst="line">
              <a:avLst/>
            </a:prstGeom>
            <a:ln cap="rnd">
              <a:gradFill flip="none" rotWithShape="1">
                <a:gsLst>
                  <a:gs pos="0">
                    <a:srgbClr val="FFFFFF">
                      <a:alpha val="54000"/>
                    </a:srgbClr>
                  </a:gs>
                  <a:gs pos="50000">
                    <a:srgbClr val="FFFFFF">
                      <a:alpha val="51000"/>
                    </a:srgbClr>
                  </a:gs>
                  <a:gs pos="100000">
                    <a:schemeClr val="accent1">
                      <a:tint val="23500"/>
                      <a:satMod val="160000"/>
                      <a:alpha val="0"/>
                    </a:schemeClr>
                  </a:gs>
                </a:gsLst>
                <a:lin ang="0" scaled="1"/>
                <a:tileRect/>
              </a:gradFill>
              <a:prstDash val="sys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0800000">
              <a:off x="6701310" y="4486657"/>
              <a:ext cx="831980" cy="297688"/>
            </a:xfrm>
            <a:prstGeom prst="line">
              <a:avLst/>
            </a:prstGeom>
            <a:ln cap="rnd">
              <a:gradFill flip="none" rotWithShape="1">
                <a:gsLst>
                  <a:gs pos="0">
                    <a:srgbClr val="FFFFFF">
                      <a:alpha val="54000"/>
                    </a:srgbClr>
                  </a:gs>
                  <a:gs pos="50000">
                    <a:srgbClr val="FFFFFF">
                      <a:alpha val="51000"/>
                    </a:srgbClr>
                  </a:gs>
                  <a:gs pos="100000">
                    <a:schemeClr val="accent1">
                      <a:tint val="23500"/>
                      <a:satMod val="160000"/>
                      <a:alpha val="0"/>
                    </a:schemeClr>
                  </a:gs>
                </a:gsLst>
                <a:lin ang="0" scaled="1"/>
                <a:tileRect/>
              </a:gradFill>
              <a:prstDash val="sysDash"/>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6172200" y="5082033"/>
              <a:ext cx="1361089" cy="861567"/>
            </a:xfrm>
            <a:prstGeom prst="line">
              <a:avLst/>
            </a:prstGeom>
            <a:ln cap="rnd">
              <a:gradFill flip="none" rotWithShape="1">
                <a:gsLst>
                  <a:gs pos="0">
                    <a:srgbClr val="FFFFFF">
                      <a:alpha val="54000"/>
                    </a:srgbClr>
                  </a:gs>
                  <a:gs pos="50000">
                    <a:srgbClr val="FFFFFF">
                      <a:alpha val="51000"/>
                    </a:srgbClr>
                  </a:gs>
                  <a:gs pos="100000">
                    <a:schemeClr val="accent1">
                      <a:tint val="23500"/>
                      <a:satMod val="160000"/>
                      <a:alpha val="0"/>
                    </a:schemeClr>
                  </a:gs>
                </a:gsLst>
                <a:lin ang="0" scaled="1"/>
                <a:tileRect/>
              </a:gradFill>
              <a:prstDash val="sysDash"/>
            </a:ln>
          </p:spPr>
          <p:style>
            <a:lnRef idx="1">
              <a:schemeClr val="accent1"/>
            </a:lnRef>
            <a:fillRef idx="0">
              <a:schemeClr val="accent1"/>
            </a:fillRef>
            <a:effectRef idx="0">
              <a:schemeClr val="accent1"/>
            </a:effectRef>
            <a:fontRef idx="minor">
              <a:schemeClr val="tx1"/>
            </a:fontRef>
          </p:style>
        </p:cxnSp>
        <p:grpSp>
          <p:nvGrpSpPr>
            <p:cNvPr id="5" name="Group 23"/>
            <p:cNvGrpSpPr/>
            <p:nvPr/>
          </p:nvGrpSpPr>
          <p:grpSpPr>
            <a:xfrm>
              <a:off x="7524748" y="187460"/>
              <a:ext cx="1227528" cy="6472421"/>
              <a:chOff x="7687872" y="381000"/>
              <a:chExt cx="1156138" cy="6096000"/>
            </a:xfrm>
          </p:grpSpPr>
          <p:pic>
            <p:nvPicPr>
              <p:cNvPr id="16" name="Picture 9" descr="C:\Program Files\Microsoft Resource DVD Artwork\DVD_ART\Artwork_Imagery\Shapes and Graphics\circular shapes\Circle with Photo\Asian business man on phone circle.png"/>
              <p:cNvPicPr>
                <a:picLocks noChangeAspect="1" noChangeArrowheads="1"/>
              </p:cNvPicPr>
              <p:nvPr/>
            </p:nvPicPr>
            <p:blipFill>
              <a:blip r:embed="rId3"/>
              <a:srcRect/>
              <a:stretch>
                <a:fillRect/>
              </a:stretch>
            </p:blipFill>
            <p:spPr bwMode="auto">
              <a:xfrm>
                <a:off x="7696200" y="5334000"/>
                <a:ext cx="1139483" cy="1143000"/>
              </a:xfrm>
              <a:prstGeom prst="rect">
                <a:avLst/>
              </a:prstGeom>
              <a:noFill/>
            </p:spPr>
          </p:pic>
          <p:pic>
            <p:nvPicPr>
              <p:cNvPr id="17" name="Picture 10" descr="C:\Program Files\Microsoft Resource DVD Artwork\DVD_ART\Artwork_Imagery\Shapes and Graphics\circular shapes\Circle with Photo\business woman pocket pc asian circle.png"/>
              <p:cNvPicPr>
                <a:picLocks noChangeAspect="1" noChangeArrowheads="1"/>
              </p:cNvPicPr>
              <p:nvPr/>
            </p:nvPicPr>
            <p:blipFill>
              <a:blip r:embed="rId4" cstate="print"/>
              <a:srcRect r="5763"/>
              <a:stretch>
                <a:fillRect/>
              </a:stretch>
            </p:blipFill>
            <p:spPr bwMode="auto">
              <a:xfrm>
                <a:off x="7695454" y="2857500"/>
                <a:ext cx="1140974" cy="1143000"/>
              </a:xfrm>
              <a:prstGeom prst="rect">
                <a:avLst/>
              </a:prstGeom>
              <a:noFill/>
            </p:spPr>
          </p:pic>
          <p:pic>
            <p:nvPicPr>
              <p:cNvPr id="18" name="Picture 12" descr="C:\Program Files\Microsoft Resource DVD Artwork\DVD_ART\Artwork_Imagery\Shapes and Graphics\circular shapes\Circle with Photo\meeting circle.png"/>
              <p:cNvPicPr>
                <a:picLocks noChangeAspect="1" noChangeArrowheads="1"/>
              </p:cNvPicPr>
              <p:nvPr/>
            </p:nvPicPr>
            <p:blipFill>
              <a:blip r:embed="rId5" cstate="print"/>
              <a:srcRect/>
              <a:stretch>
                <a:fillRect/>
              </a:stretch>
            </p:blipFill>
            <p:spPr bwMode="auto">
              <a:xfrm>
                <a:off x="7695914" y="381000"/>
                <a:ext cx="1140054" cy="1143000"/>
              </a:xfrm>
              <a:prstGeom prst="rect">
                <a:avLst/>
              </a:prstGeom>
              <a:noFill/>
            </p:spPr>
          </p:pic>
          <p:pic>
            <p:nvPicPr>
              <p:cNvPr id="19" name="Picture 13" descr="C:\Program Files\Microsoft Resource DVD Artwork\DVD_ART\Artwork_Imagery\Shapes and Graphics\circular shapes\Circle with Photo\customer happy smiling woman circle.png"/>
              <p:cNvPicPr>
                <a:picLocks noChangeAspect="1" noChangeArrowheads="1"/>
              </p:cNvPicPr>
              <p:nvPr/>
            </p:nvPicPr>
            <p:blipFill>
              <a:blip r:embed="rId6" cstate="print"/>
              <a:srcRect l="4257" r="9298"/>
              <a:stretch>
                <a:fillRect/>
              </a:stretch>
            </p:blipFill>
            <p:spPr bwMode="auto">
              <a:xfrm>
                <a:off x="7687872" y="1619250"/>
                <a:ext cx="1156138" cy="1143000"/>
              </a:xfrm>
              <a:prstGeom prst="rect">
                <a:avLst/>
              </a:prstGeom>
              <a:noFill/>
            </p:spPr>
          </p:pic>
          <p:pic>
            <p:nvPicPr>
              <p:cNvPr id="20" name="Picture 15" descr="C:\Program Files\Microsoft Resource DVD Artwork\DVD_ART\Artwork_Imagery\Shapes and Graphics\circular shapes\Circle with Photo\handshake partner circle.png"/>
              <p:cNvPicPr>
                <a:picLocks noChangeAspect="1" noChangeArrowheads="1"/>
              </p:cNvPicPr>
              <p:nvPr/>
            </p:nvPicPr>
            <p:blipFill>
              <a:blip r:embed="rId7" cstate="print"/>
              <a:srcRect t="6705"/>
              <a:stretch>
                <a:fillRect/>
              </a:stretch>
            </p:blipFill>
            <p:spPr bwMode="auto">
              <a:xfrm>
                <a:off x="7708139" y="4095750"/>
                <a:ext cx="1115604" cy="1143000"/>
              </a:xfrm>
              <a:prstGeom prst="rect">
                <a:avLst/>
              </a:prstGeom>
              <a:noFill/>
            </p:spPr>
          </p:pic>
        </p:grpSp>
      </p:grpSp>
      <p:sp>
        <p:nvSpPr>
          <p:cNvPr id="21" name="Freeform 7"/>
          <p:cNvSpPr>
            <a:spLocks/>
          </p:cNvSpPr>
          <p:nvPr/>
        </p:nvSpPr>
        <p:spPr bwMode="auto">
          <a:xfrm>
            <a:off x="1600200" y="2667000"/>
            <a:ext cx="2514600" cy="1448474"/>
          </a:xfrm>
          <a:custGeom>
            <a:avLst/>
            <a:gdLst/>
            <a:ahLst/>
            <a:cxnLst>
              <a:cxn ang="0">
                <a:pos x="0" y="338"/>
              </a:cxn>
              <a:cxn ang="0">
                <a:pos x="0" y="1414"/>
              </a:cxn>
              <a:cxn ang="0">
                <a:pos x="0" y="1414"/>
              </a:cxn>
              <a:cxn ang="0">
                <a:pos x="78" y="1394"/>
              </a:cxn>
              <a:cxn ang="0">
                <a:pos x="170" y="1376"/>
              </a:cxn>
              <a:cxn ang="0">
                <a:pos x="290" y="1354"/>
              </a:cxn>
              <a:cxn ang="0">
                <a:pos x="360" y="1342"/>
              </a:cxn>
              <a:cxn ang="0">
                <a:pos x="434" y="1332"/>
              </a:cxn>
              <a:cxn ang="0">
                <a:pos x="512" y="1322"/>
              </a:cxn>
              <a:cxn ang="0">
                <a:pos x="596" y="1312"/>
              </a:cxn>
              <a:cxn ang="0">
                <a:pos x="680" y="1304"/>
              </a:cxn>
              <a:cxn ang="0">
                <a:pos x="770" y="1298"/>
              </a:cxn>
              <a:cxn ang="0">
                <a:pos x="860" y="1296"/>
              </a:cxn>
              <a:cxn ang="0">
                <a:pos x="952" y="1294"/>
              </a:cxn>
              <a:cxn ang="0">
                <a:pos x="952" y="1294"/>
              </a:cxn>
              <a:cxn ang="0">
                <a:pos x="1060" y="1296"/>
              </a:cxn>
              <a:cxn ang="0">
                <a:pos x="1166" y="1298"/>
              </a:cxn>
              <a:cxn ang="0">
                <a:pos x="1274" y="1304"/>
              </a:cxn>
              <a:cxn ang="0">
                <a:pos x="1378" y="1312"/>
              </a:cxn>
              <a:cxn ang="0">
                <a:pos x="1480" y="1322"/>
              </a:cxn>
              <a:cxn ang="0">
                <a:pos x="1578" y="1332"/>
              </a:cxn>
              <a:cxn ang="0">
                <a:pos x="1760" y="1354"/>
              </a:cxn>
              <a:cxn ang="0">
                <a:pos x="1914" y="1376"/>
              </a:cxn>
              <a:cxn ang="0">
                <a:pos x="2034" y="1394"/>
              </a:cxn>
              <a:cxn ang="0">
                <a:pos x="2140" y="1414"/>
              </a:cxn>
              <a:cxn ang="0">
                <a:pos x="1996" y="1728"/>
              </a:cxn>
              <a:cxn ang="0">
                <a:pos x="3268" y="864"/>
              </a:cxn>
              <a:cxn ang="0">
                <a:pos x="1996" y="0"/>
              </a:cxn>
              <a:cxn ang="0">
                <a:pos x="2140" y="338"/>
              </a:cxn>
              <a:cxn ang="0">
                <a:pos x="2140" y="338"/>
              </a:cxn>
              <a:cxn ang="0">
                <a:pos x="2034" y="356"/>
              </a:cxn>
              <a:cxn ang="0">
                <a:pos x="1916" y="376"/>
              </a:cxn>
              <a:cxn ang="0">
                <a:pos x="1762" y="398"/>
              </a:cxn>
              <a:cxn ang="0">
                <a:pos x="1582" y="420"/>
              </a:cxn>
              <a:cxn ang="0">
                <a:pos x="1484" y="430"/>
              </a:cxn>
              <a:cxn ang="0">
                <a:pos x="1382" y="440"/>
              </a:cxn>
              <a:cxn ang="0">
                <a:pos x="1278" y="446"/>
              </a:cxn>
              <a:cxn ang="0">
                <a:pos x="1172" y="452"/>
              </a:cxn>
              <a:cxn ang="0">
                <a:pos x="1066" y="456"/>
              </a:cxn>
              <a:cxn ang="0">
                <a:pos x="958" y="458"/>
              </a:cxn>
              <a:cxn ang="0">
                <a:pos x="958" y="458"/>
              </a:cxn>
              <a:cxn ang="0">
                <a:pos x="866" y="456"/>
              </a:cxn>
              <a:cxn ang="0">
                <a:pos x="774" y="452"/>
              </a:cxn>
              <a:cxn ang="0">
                <a:pos x="686" y="446"/>
              </a:cxn>
              <a:cxn ang="0">
                <a:pos x="600" y="440"/>
              </a:cxn>
              <a:cxn ang="0">
                <a:pos x="516" y="430"/>
              </a:cxn>
              <a:cxn ang="0">
                <a:pos x="436" y="420"/>
              </a:cxn>
              <a:cxn ang="0">
                <a:pos x="362" y="410"/>
              </a:cxn>
              <a:cxn ang="0">
                <a:pos x="292" y="398"/>
              </a:cxn>
              <a:cxn ang="0">
                <a:pos x="172" y="376"/>
              </a:cxn>
              <a:cxn ang="0">
                <a:pos x="80" y="356"/>
              </a:cxn>
              <a:cxn ang="0">
                <a:pos x="0" y="338"/>
              </a:cxn>
              <a:cxn ang="0">
                <a:pos x="0" y="338"/>
              </a:cxn>
            </a:cxnLst>
            <a:rect l="0" t="0" r="r" b="b"/>
            <a:pathLst>
              <a:path w="3268" h="1728">
                <a:moveTo>
                  <a:pt x="0" y="338"/>
                </a:moveTo>
                <a:lnTo>
                  <a:pt x="0" y="1414"/>
                </a:lnTo>
                <a:lnTo>
                  <a:pt x="0" y="1414"/>
                </a:lnTo>
                <a:lnTo>
                  <a:pt x="78" y="1394"/>
                </a:lnTo>
                <a:lnTo>
                  <a:pt x="170" y="1376"/>
                </a:lnTo>
                <a:lnTo>
                  <a:pt x="290" y="1354"/>
                </a:lnTo>
                <a:lnTo>
                  <a:pt x="360" y="1342"/>
                </a:lnTo>
                <a:lnTo>
                  <a:pt x="434" y="1332"/>
                </a:lnTo>
                <a:lnTo>
                  <a:pt x="512" y="1322"/>
                </a:lnTo>
                <a:lnTo>
                  <a:pt x="596" y="1312"/>
                </a:lnTo>
                <a:lnTo>
                  <a:pt x="680" y="1304"/>
                </a:lnTo>
                <a:lnTo>
                  <a:pt x="770" y="1298"/>
                </a:lnTo>
                <a:lnTo>
                  <a:pt x="860" y="1296"/>
                </a:lnTo>
                <a:lnTo>
                  <a:pt x="952" y="1294"/>
                </a:lnTo>
                <a:lnTo>
                  <a:pt x="952" y="1294"/>
                </a:lnTo>
                <a:lnTo>
                  <a:pt x="1060" y="1296"/>
                </a:lnTo>
                <a:lnTo>
                  <a:pt x="1166" y="1298"/>
                </a:lnTo>
                <a:lnTo>
                  <a:pt x="1274" y="1304"/>
                </a:lnTo>
                <a:lnTo>
                  <a:pt x="1378" y="1312"/>
                </a:lnTo>
                <a:lnTo>
                  <a:pt x="1480" y="1322"/>
                </a:lnTo>
                <a:lnTo>
                  <a:pt x="1578" y="1332"/>
                </a:lnTo>
                <a:lnTo>
                  <a:pt x="1760" y="1354"/>
                </a:lnTo>
                <a:lnTo>
                  <a:pt x="1914" y="1376"/>
                </a:lnTo>
                <a:lnTo>
                  <a:pt x="2034" y="1394"/>
                </a:lnTo>
                <a:lnTo>
                  <a:pt x="2140" y="1414"/>
                </a:lnTo>
                <a:lnTo>
                  <a:pt x="1996" y="1728"/>
                </a:lnTo>
                <a:lnTo>
                  <a:pt x="3268" y="864"/>
                </a:lnTo>
                <a:lnTo>
                  <a:pt x="1996" y="0"/>
                </a:lnTo>
                <a:lnTo>
                  <a:pt x="2140" y="338"/>
                </a:lnTo>
                <a:lnTo>
                  <a:pt x="2140" y="338"/>
                </a:lnTo>
                <a:lnTo>
                  <a:pt x="2034" y="356"/>
                </a:lnTo>
                <a:lnTo>
                  <a:pt x="1916" y="376"/>
                </a:lnTo>
                <a:lnTo>
                  <a:pt x="1762" y="398"/>
                </a:lnTo>
                <a:lnTo>
                  <a:pt x="1582" y="420"/>
                </a:lnTo>
                <a:lnTo>
                  <a:pt x="1484" y="430"/>
                </a:lnTo>
                <a:lnTo>
                  <a:pt x="1382" y="440"/>
                </a:lnTo>
                <a:lnTo>
                  <a:pt x="1278" y="446"/>
                </a:lnTo>
                <a:lnTo>
                  <a:pt x="1172" y="452"/>
                </a:lnTo>
                <a:lnTo>
                  <a:pt x="1066" y="456"/>
                </a:lnTo>
                <a:lnTo>
                  <a:pt x="958" y="458"/>
                </a:lnTo>
                <a:lnTo>
                  <a:pt x="958" y="458"/>
                </a:lnTo>
                <a:lnTo>
                  <a:pt x="866" y="456"/>
                </a:lnTo>
                <a:lnTo>
                  <a:pt x="774" y="452"/>
                </a:lnTo>
                <a:lnTo>
                  <a:pt x="686" y="446"/>
                </a:lnTo>
                <a:lnTo>
                  <a:pt x="600" y="440"/>
                </a:lnTo>
                <a:lnTo>
                  <a:pt x="516" y="430"/>
                </a:lnTo>
                <a:lnTo>
                  <a:pt x="436" y="420"/>
                </a:lnTo>
                <a:lnTo>
                  <a:pt x="362" y="410"/>
                </a:lnTo>
                <a:lnTo>
                  <a:pt x="292" y="398"/>
                </a:lnTo>
                <a:lnTo>
                  <a:pt x="172" y="376"/>
                </a:lnTo>
                <a:lnTo>
                  <a:pt x="80" y="356"/>
                </a:lnTo>
                <a:lnTo>
                  <a:pt x="0" y="338"/>
                </a:lnTo>
                <a:lnTo>
                  <a:pt x="0" y="338"/>
                </a:lnTo>
                <a:close/>
              </a:path>
            </a:pathLst>
          </a:custGeom>
          <a:gradFill flip="none" rotWithShape="0">
            <a:gsLst>
              <a:gs pos="0">
                <a:srgbClr val="FFFFFF">
                  <a:alpha val="74000"/>
                </a:srgbClr>
              </a:gs>
              <a:gs pos="25000">
                <a:schemeClr val="bg1">
                  <a:lumMod val="50000"/>
                  <a:lumOff val="50000"/>
                  <a:alpha val="51000"/>
                </a:schemeClr>
              </a:gs>
              <a:gs pos="57000">
                <a:schemeClr val="bg1">
                  <a:alpha val="17000"/>
                </a:schemeClr>
              </a:gs>
              <a:gs pos="97000">
                <a:schemeClr val="accent4">
                  <a:alpha val="0"/>
                </a:schemeClr>
              </a:gs>
            </a:gsLst>
            <a:lin ang="10800000" scaled="1"/>
            <a:tileRect/>
          </a:gradFill>
          <a:ln w="76200" cap="flat" cmpd="sng" algn="ctr">
            <a:noFill/>
            <a:prstDash val="solid"/>
            <a:round/>
            <a:headEnd type="none" w="med" len="med"/>
            <a:tailEnd type="none" w="med" len="med"/>
          </a:ln>
          <a:effectLst>
            <a:outerShdw blurRad="63500" algn="ctr" rotWithShape="0">
              <a:prstClr val="black">
                <a:alpha val="19000"/>
              </a:prstClr>
            </a:outerShdw>
          </a:effectLst>
        </p:spPr>
        <p:txBody>
          <a:bodyPr vert="horz" wrap="square" lIns="91440" tIns="45720" rIns="91440" bIns="45720" numCol="1" rtlCol="0" anchor="ctr" anchorCtr="0" compatLnSpc="1">
            <a:prstTxWarp prst="textNoShape">
              <a:avLst/>
            </a:prstTxWarp>
          </a:bodyPr>
          <a:lstStyle/>
          <a:p>
            <a:pPr defTabSz="914400" fontAlgn="base">
              <a:spcBef>
                <a:spcPct val="0"/>
              </a:spcBef>
              <a:spcAft>
                <a:spcPct val="0"/>
              </a:spcAft>
              <a:defRPr/>
            </a:pPr>
            <a:endParaRPr lang="en-US" dirty="0" smtClean="0">
              <a:effectLst>
                <a:outerShdw blurRad="38100" dist="38100" dir="2700000" algn="tl">
                  <a:srgbClr val="000000">
                    <a:alpha val="43137"/>
                  </a:srgbClr>
                </a:outerShdw>
              </a:effectLst>
              <a:latin typeface="Segoe" pitchFamily="34" charset="0"/>
            </a:endParaRPr>
          </a:p>
        </p:txBody>
      </p:sp>
      <p:sp>
        <p:nvSpPr>
          <p:cNvPr id="2" name="Title 1"/>
          <p:cNvSpPr>
            <a:spLocks noGrp="1"/>
          </p:cNvSpPr>
          <p:nvPr>
            <p:ph type="title"/>
          </p:nvPr>
        </p:nvSpPr>
        <p:spPr>
          <a:xfrm>
            <a:off x="381000" y="228600"/>
            <a:ext cx="8382000" cy="747897"/>
          </a:xfrm>
        </p:spPr>
        <p:txBody>
          <a:bodyPr/>
          <a:lstStyle/>
          <a:p>
            <a:r>
              <a:rPr lang="en-US" sz="5400" dirty="0" smtClean="0"/>
              <a:t>Microsoft BI Vision</a:t>
            </a:r>
            <a:endParaRPr lang="en-US" sz="5400" dirty="0"/>
          </a:p>
        </p:txBody>
      </p:sp>
    </p:spTree>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par>
                          <p:cTn id="8" fill="hold">
                            <p:stCondLst>
                              <p:cond delay="1000"/>
                            </p:stCondLst>
                            <p:childTnLst>
                              <p:par>
                                <p:cTn id="9" presetID="17"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ppt_x</p:attrName>
                                        </p:attrNameLst>
                                      </p:cBhvr>
                                      <p:tavLst>
                                        <p:tav tm="0">
                                          <p:val>
                                            <p:strVal val="#ppt_x-#ppt_w/2"/>
                                          </p:val>
                                        </p:tav>
                                        <p:tav tm="100000">
                                          <p:val>
                                            <p:strVal val="#ppt_x"/>
                                          </p:val>
                                        </p:tav>
                                      </p:tavLst>
                                    </p:anim>
                                    <p:anim calcmode="lin" valueType="num">
                                      <p:cBhvr>
                                        <p:cTn id="12" dur="500" fill="hold"/>
                                        <p:tgtEl>
                                          <p:spTgt spid="21"/>
                                        </p:tgtEl>
                                        <p:attrNameLst>
                                          <p:attrName>ppt_y</p:attrName>
                                        </p:attrNameLst>
                                      </p:cBhvr>
                                      <p:tavLst>
                                        <p:tav tm="0">
                                          <p:val>
                                            <p:strVal val="#ppt_y"/>
                                          </p:val>
                                        </p:tav>
                                        <p:tav tm="100000">
                                          <p:val>
                                            <p:strVal val="#ppt_y"/>
                                          </p:val>
                                        </p:tav>
                                      </p:tavLst>
                                    </p:anim>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strVal val="#ppt_h"/>
                                          </p:val>
                                        </p:tav>
                                        <p:tav tm="100000">
                                          <p:val>
                                            <p:strVal val="#ppt_h"/>
                                          </p:val>
                                        </p:tav>
                                      </p:tavLst>
                                    </p:anim>
                                  </p:childTnLst>
                                </p:cTn>
                              </p:par>
                              <p:par>
                                <p:cTn id="15" presetID="10"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childTnLst>
                                </p:cTn>
                              </p:par>
                              <p:par>
                                <p:cTn id="22" presetID="53" presetClass="entr" presetSubtype="0" fill="hold" nodeType="with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1000" fill="hold"/>
                                        <p:tgtEl>
                                          <p:spTgt spid="3"/>
                                        </p:tgtEl>
                                        <p:attrNameLst>
                                          <p:attrName>ppt_w</p:attrName>
                                        </p:attrNameLst>
                                      </p:cBhvr>
                                      <p:tavLst>
                                        <p:tav tm="0">
                                          <p:val>
                                            <p:fltVal val="0"/>
                                          </p:val>
                                        </p:tav>
                                        <p:tav tm="100000">
                                          <p:val>
                                            <p:strVal val="#ppt_w"/>
                                          </p:val>
                                        </p:tav>
                                      </p:tavLst>
                                    </p:anim>
                                    <p:anim calcmode="lin" valueType="num">
                                      <p:cBhvr>
                                        <p:cTn id="25" dur="1000" fill="hold"/>
                                        <p:tgtEl>
                                          <p:spTgt spid="3"/>
                                        </p:tgtEl>
                                        <p:attrNameLst>
                                          <p:attrName>ppt_h</p:attrName>
                                        </p:attrNameLst>
                                      </p:cBhvr>
                                      <p:tavLst>
                                        <p:tav tm="0">
                                          <p:val>
                                            <p:fltVal val="0"/>
                                          </p:val>
                                        </p:tav>
                                        <p:tav tm="100000">
                                          <p:val>
                                            <p:strVal val="#ppt_h"/>
                                          </p:val>
                                        </p:tav>
                                      </p:tavLst>
                                    </p:anim>
                                    <p:animEffect transition="in" filter="fade">
                                      <p:cBhvr>
                                        <p:cTn id="26" dur="1000"/>
                                        <p:tgtEl>
                                          <p:spTgt spid="3"/>
                                        </p:tgtEl>
                                      </p:cBhvr>
                                    </p:animEffect>
                                  </p:childTnLst>
                                </p:cTn>
                              </p:par>
                              <p:par>
                                <p:cTn id="27" presetID="0" presetClass="path" presetSubtype="0" accel="50000" decel="50000" fill="hold" nodeType="withEffect">
                                  <p:stCondLst>
                                    <p:cond delay="0"/>
                                  </p:stCondLst>
                                  <p:childTnLst>
                                    <p:animMotion origin="layout" path="M -0.20764 0.00093 L 0.0007 0.00093 " pathEditMode="relative" ptsTypes="AA">
                                      <p:cBhvr>
                                        <p:cTn id="28" dur="1000" fill="hold"/>
                                        <p:tgtEl>
                                          <p:spTgt spid="3"/>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8" grpId="0"/>
      <p:bldP spid="2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382000" cy="609398"/>
          </a:xfrm>
        </p:spPr>
        <p:txBody>
          <a:bodyPr/>
          <a:lstStyle/>
          <a:p>
            <a:r>
              <a:rPr sz="4400" dirty="0" smtClean="0"/>
              <a:t>Relevant Information is everywhere</a:t>
            </a:r>
            <a:endParaRPr lang="en-US" sz="4400" dirty="0"/>
          </a:p>
        </p:txBody>
      </p:sp>
      <p:sp>
        <p:nvSpPr>
          <p:cNvPr id="10" name="Text Box 5"/>
          <p:cNvSpPr txBox="1">
            <a:spLocks noChangeArrowheads="1"/>
          </p:cNvSpPr>
          <p:nvPr/>
        </p:nvSpPr>
        <p:spPr bwMode="gray">
          <a:xfrm>
            <a:off x="3505200" y="912981"/>
            <a:ext cx="6289446" cy="1015663"/>
          </a:xfrm>
          <a:prstGeom prst="rect">
            <a:avLst/>
          </a:prstGeom>
          <a:noFill/>
          <a:ln w="9525">
            <a:noFill/>
            <a:miter lim="800000"/>
            <a:headEnd/>
            <a:tailEnd/>
          </a:ln>
          <a:effectLst/>
        </p:spPr>
        <p:txBody>
          <a:bodyPr wrap="square">
            <a:spAutoFit/>
          </a:bodyPr>
          <a:lstStyle/>
          <a:p>
            <a:pPr algn="ctr">
              <a:spcBef>
                <a:spcPct val="50000"/>
              </a:spcBef>
            </a:pPr>
            <a:r>
              <a:rPr lang="en-US" sz="6000" b="1" dirty="0" smtClean="0">
                <a:solidFill>
                  <a:schemeClr val="tx1">
                    <a:alpha val="10000"/>
                  </a:schemeClr>
                </a:solidFill>
              </a:rPr>
              <a:t>Scorecards</a:t>
            </a:r>
            <a:endParaRPr lang="en-US" sz="6000" b="1" dirty="0">
              <a:solidFill>
                <a:schemeClr val="tx1">
                  <a:alpha val="10000"/>
                </a:schemeClr>
              </a:solidFill>
            </a:endParaRPr>
          </a:p>
        </p:txBody>
      </p:sp>
      <p:sp>
        <p:nvSpPr>
          <p:cNvPr id="11" name="Text Box 6"/>
          <p:cNvSpPr txBox="1">
            <a:spLocks noChangeArrowheads="1"/>
          </p:cNvSpPr>
          <p:nvPr/>
        </p:nvSpPr>
        <p:spPr bwMode="gray">
          <a:xfrm>
            <a:off x="-990600" y="2819400"/>
            <a:ext cx="5241206" cy="1015663"/>
          </a:xfrm>
          <a:prstGeom prst="rect">
            <a:avLst/>
          </a:prstGeom>
          <a:noFill/>
          <a:ln w="9525">
            <a:noFill/>
            <a:miter lim="800000"/>
            <a:headEnd/>
            <a:tailEnd/>
          </a:ln>
          <a:effectLst/>
        </p:spPr>
        <p:txBody>
          <a:bodyPr wrap="square">
            <a:spAutoFit/>
          </a:bodyPr>
          <a:lstStyle/>
          <a:p>
            <a:pPr algn="ctr">
              <a:spcBef>
                <a:spcPct val="50000"/>
              </a:spcBef>
            </a:pPr>
            <a:r>
              <a:rPr lang="en-US" sz="6000" b="1" dirty="0" smtClean="0">
                <a:solidFill>
                  <a:schemeClr val="tx1">
                    <a:alpha val="10000"/>
                  </a:schemeClr>
                </a:solidFill>
              </a:rPr>
              <a:t>Slide decks</a:t>
            </a:r>
            <a:endParaRPr lang="en-US" sz="6000" b="1" dirty="0">
              <a:solidFill>
                <a:schemeClr val="tx1">
                  <a:alpha val="10000"/>
                </a:schemeClr>
              </a:solidFill>
            </a:endParaRPr>
          </a:p>
        </p:txBody>
      </p:sp>
      <p:sp>
        <p:nvSpPr>
          <p:cNvPr id="12" name="Text Box 7"/>
          <p:cNvSpPr txBox="1">
            <a:spLocks noChangeArrowheads="1"/>
          </p:cNvSpPr>
          <p:nvPr/>
        </p:nvSpPr>
        <p:spPr bwMode="gray">
          <a:xfrm>
            <a:off x="-1981200" y="1420813"/>
            <a:ext cx="6294440" cy="1015663"/>
          </a:xfrm>
          <a:prstGeom prst="rect">
            <a:avLst/>
          </a:prstGeom>
          <a:noFill/>
          <a:ln w="9525">
            <a:noFill/>
            <a:miter lim="800000"/>
            <a:headEnd/>
            <a:tailEnd/>
          </a:ln>
          <a:effectLst/>
        </p:spPr>
        <p:txBody>
          <a:bodyPr wrap="square">
            <a:spAutoFit/>
          </a:bodyPr>
          <a:lstStyle/>
          <a:p>
            <a:pPr algn="ctr">
              <a:spcBef>
                <a:spcPct val="50000"/>
              </a:spcBef>
            </a:pPr>
            <a:r>
              <a:rPr lang="en-US" sz="6000" b="1" dirty="0" smtClean="0">
                <a:solidFill>
                  <a:schemeClr val="tx1">
                    <a:alpha val="10000"/>
                  </a:schemeClr>
                </a:solidFill>
              </a:rPr>
              <a:t>Meetings</a:t>
            </a:r>
            <a:endParaRPr lang="en-US" sz="6000" b="1" dirty="0">
              <a:solidFill>
                <a:schemeClr val="tx1">
                  <a:alpha val="10000"/>
                </a:schemeClr>
              </a:solidFill>
            </a:endParaRPr>
          </a:p>
        </p:txBody>
      </p:sp>
      <p:sp>
        <p:nvSpPr>
          <p:cNvPr id="13" name="Text Box 8"/>
          <p:cNvSpPr txBox="1">
            <a:spLocks noChangeArrowheads="1"/>
          </p:cNvSpPr>
          <p:nvPr/>
        </p:nvSpPr>
        <p:spPr bwMode="gray">
          <a:xfrm>
            <a:off x="2557577" y="5029200"/>
            <a:ext cx="6289446" cy="1938992"/>
          </a:xfrm>
          <a:prstGeom prst="rect">
            <a:avLst/>
          </a:prstGeom>
          <a:noFill/>
          <a:ln w="9525">
            <a:noFill/>
            <a:miter lim="800000"/>
            <a:headEnd/>
            <a:tailEnd/>
          </a:ln>
          <a:effectLst/>
        </p:spPr>
        <p:txBody>
          <a:bodyPr wrap="square">
            <a:spAutoFit/>
          </a:bodyPr>
          <a:lstStyle/>
          <a:p>
            <a:pPr algn="ctr">
              <a:spcBef>
                <a:spcPct val="50000"/>
              </a:spcBef>
            </a:pPr>
            <a:r>
              <a:rPr lang="en-US" sz="6000" b="1" dirty="0" smtClean="0">
                <a:solidFill>
                  <a:schemeClr val="tx1">
                    <a:alpha val="10000"/>
                  </a:schemeClr>
                </a:solidFill>
              </a:rPr>
              <a:t>Analytic applications</a:t>
            </a:r>
            <a:endParaRPr lang="en-US" sz="6000" b="1" dirty="0">
              <a:solidFill>
                <a:schemeClr val="tx1">
                  <a:alpha val="10000"/>
                </a:schemeClr>
              </a:solidFill>
            </a:endParaRPr>
          </a:p>
        </p:txBody>
      </p:sp>
      <p:sp>
        <p:nvSpPr>
          <p:cNvPr id="14" name="Text Box 9"/>
          <p:cNvSpPr txBox="1">
            <a:spLocks noChangeArrowheads="1"/>
          </p:cNvSpPr>
          <p:nvPr/>
        </p:nvSpPr>
        <p:spPr bwMode="gray">
          <a:xfrm>
            <a:off x="-1091938" y="3657600"/>
            <a:ext cx="14375876" cy="1015663"/>
          </a:xfrm>
          <a:prstGeom prst="rect">
            <a:avLst/>
          </a:prstGeom>
          <a:noFill/>
          <a:ln w="9525">
            <a:noFill/>
            <a:miter lim="800000"/>
            <a:headEnd/>
            <a:tailEnd/>
          </a:ln>
          <a:effectLst/>
        </p:spPr>
        <p:txBody>
          <a:bodyPr wrap="square">
            <a:spAutoFit/>
          </a:bodyPr>
          <a:lstStyle/>
          <a:p>
            <a:pPr algn="ctr">
              <a:spcBef>
                <a:spcPct val="50000"/>
              </a:spcBef>
            </a:pPr>
            <a:r>
              <a:rPr lang="en-US" sz="6000" b="1" dirty="0" smtClean="0">
                <a:solidFill>
                  <a:schemeClr val="tx1">
                    <a:alpha val="10000"/>
                  </a:schemeClr>
                </a:solidFill>
              </a:rPr>
              <a:t>Presentations</a:t>
            </a:r>
            <a:endParaRPr lang="en-US" sz="6000" b="1" dirty="0">
              <a:solidFill>
                <a:schemeClr val="tx1">
                  <a:alpha val="10000"/>
                </a:schemeClr>
              </a:solidFill>
            </a:endParaRPr>
          </a:p>
        </p:txBody>
      </p:sp>
      <p:sp>
        <p:nvSpPr>
          <p:cNvPr id="15" name="Text Box 10"/>
          <p:cNvSpPr txBox="1">
            <a:spLocks noChangeArrowheads="1"/>
          </p:cNvSpPr>
          <p:nvPr/>
        </p:nvSpPr>
        <p:spPr bwMode="gray">
          <a:xfrm>
            <a:off x="0" y="1848018"/>
            <a:ext cx="8730350" cy="1015663"/>
          </a:xfrm>
          <a:prstGeom prst="rect">
            <a:avLst/>
          </a:prstGeom>
          <a:noFill/>
          <a:ln w="9525">
            <a:noFill/>
            <a:miter lim="800000"/>
            <a:headEnd/>
            <a:tailEnd/>
          </a:ln>
          <a:effectLst/>
        </p:spPr>
        <p:txBody>
          <a:bodyPr wrap="square">
            <a:spAutoFit/>
          </a:bodyPr>
          <a:lstStyle/>
          <a:p>
            <a:pPr algn="ctr">
              <a:spcBef>
                <a:spcPct val="50000"/>
              </a:spcBef>
            </a:pPr>
            <a:r>
              <a:rPr lang="en-US" sz="6000" b="1" dirty="0" smtClean="0">
                <a:solidFill>
                  <a:schemeClr val="tx1">
                    <a:alpha val="10000"/>
                  </a:schemeClr>
                </a:solidFill>
              </a:rPr>
              <a:t>Financial reports </a:t>
            </a:r>
            <a:endParaRPr lang="en-US" sz="6000" b="1" dirty="0">
              <a:solidFill>
                <a:schemeClr val="tx1">
                  <a:alpha val="10000"/>
                </a:schemeClr>
              </a:solidFill>
            </a:endParaRPr>
          </a:p>
        </p:txBody>
      </p:sp>
      <p:sp>
        <p:nvSpPr>
          <p:cNvPr id="16" name="Text Box 11"/>
          <p:cNvSpPr txBox="1">
            <a:spLocks noChangeArrowheads="1"/>
          </p:cNvSpPr>
          <p:nvPr/>
        </p:nvSpPr>
        <p:spPr bwMode="gray">
          <a:xfrm>
            <a:off x="4582557" y="4724400"/>
            <a:ext cx="5765324" cy="1015663"/>
          </a:xfrm>
          <a:prstGeom prst="rect">
            <a:avLst/>
          </a:prstGeom>
          <a:noFill/>
          <a:ln w="9525">
            <a:noFill/>
            <a:miter lim="800000"/>
            <a:headEnd/>
            <a:tailEnd/>
          </a:ln>
          <a:effectLst/>
        </p:spPr>
        <p:txBody>
          <a:bodyPr wrap="square">
            <a:spAutoFit/>
          </a:bodyPr>
          <a:lstStyle/>
          <a:p>
            <a:pPr algn="ctr">
              <a:spcBef>
                <a:spcPct val="50000"/>
              </a:spcBef>
            </a:pPr>
            <a:r>
              <a:rPr lang="en-US" sz="6000" b="1" dirty="0" smtClean="0">
                <a:solidFill>
                  <a:schemeClr val="tx1">
                    <a:alpha val="10000"/>
                  </a:schemeClr>
                </a:solidFill>
              </a:rPr>
              <a:t>Dashboards</a:t>
            </a:r>
            <a:endParaRPr lang="en-US" sz="6000" b="1" dirty="0">
              <a:solidFill>
                <a:schemeClr val="tx1">
                  <a:alpha val="10000"/>
                </a:schemeClr>
              </a:solidFill>
            </a:endParaRPr>
          </a:p>
        </p:txBody>
      </p:sp>
      <p:sp>
        <p:nvSpPr>
          <p:cNvPr id="20" name="Text Box 15"/>
          <p:cNvSpPr txBox="1">
            <a:spLocks noChangeArrowheads="1"/>
          </p:cNvSpPr>
          <p:nvPr/>
        </p:nvSpPr>
        <p:spPr bwMode="gray">
          <a:xfrm>
            <a:off x="-2514600" y="3327737"/>
            <a:ext cx="8715376" cy="1015663"/>
          </a:xfrm>
          <a:prstGeom prst="rect">
            <a:avLst/>
          </a:prstGeom>
          <a:noFill/>
          <a:ln w="9525">
            <a:noFill/>
            <a:miter lim="800000"/>
            <a:headEnd/>
            <a:tailEnd/>
          </a:ln>
          <a:effectLst/>
        </p:spPr>
        <p:txBody>
          <a:bodyPr wrap="square">
            <a:spAutoFit/>
          </a:bodyPr>
          <a:lstStyle/>
          <a:p>
            <a:pPr algn="ctr">
              <a:spcBef>
                <a:spcPct val="50000"/>
              </a:spcBef>
            </a:pPr>
            <a:r>
              <a:rPr lang="en-US" sz="6000" b="1" dirty="0" smtClean="0">
                <a:solidFill>
                  <a:schemeClr val="tx1">
                    <a:alpha val="10000"/>
                  </a:schemeClr>
                </a:solidFill>
              </a:rPr>
              <a:t>Webcasts</a:t>
            </a:r>
            <a:endParaRPr lang="en-US" sz="6000" b="1" dirty="0">
              <a:solidFill>
                <a:schemeClr val="tx1">
                  <a:alpha val="10000"/>
                </a:schemeClr>
              </a:solidFill>
            </a:endParaRPr>
          </a:p>
        </p:txBody>
      </p:sp>
      <p:sp>
        <p:nvSpPr>
          <p:cNvPr id="21" name="Text Box 16"/>
          <p:cNvSpPr txBox="1">
            <a:spLocks noChangeArrowheads="1"/>
          </p:cNvSpPr>
          <p:nvPr/>
        </p:nvSpPr>
        <p:spPr bwMode="gray">
          <a:xfrm>
            <a:off x="1066800" y="6248400"/>
            <a:ext cx="6948340" cy="1015663"/>
          </a:xfrm>
          <a:prstGeom prst="rect">
            <a:avLst/>
          </a:prstGeom>
          <a:noFill/>
          <a:ln w="9525">
            <a:noFill/>
            <a:miter lim="800000"/>
            <a:headEnd/>
            <a:tailEnd/>
          </a:ln>
          <a:effectLst/>
        </p:spPr>
        <p:txBody>
          <a:bodyPr wrap="square">
            <a:spAutoFit/>
          </a:bodyPr>
          <a:lstStyle/>
          <a:p>
            <a:pPr algn="ctr">
              <a:spcBef>
                <a:spcPct val="50000"/>
              </a:spcBef>
            </a:pPr>
            <a:r>
              <a:rPr lang="en-US" sz="6000" b="1" dirty="0" smtClean="0">
                <a:solidFill>
                  <a:schemeClr val="tx1">
                    <a:alpha val="10000"/>
                  </a:schemeClr>
                </a:solidFill>
              </a:rPr>
              <a:t>Charts and graphs</a:t>
            </a:r>
            <a:endParaRPr lang="en-US" sz="6000" b="1" dirty="0">
              <a:solidFill>
                <a:schemeClr val="tx1">
                  <a:alpha val="10000"/>
                </a:schemeClr>
              </a:solidFill>
            </a:endParaRPr>
          </a:p>
        </p:txBody>
      </p:sp>
      <p:sp>
        <p:nvSpPr>
          <p:cNvPr id="22" name="Text Box 17"/>
          <p:cNvSpPr txBox="1">
            <a:spLocks noChangeArrowheads="1"/>
          </p:cNvSpPr>
          <p:nvPr/>
        </p:nvSpPr>
        <p:spPr bwMode="gray">
          <a:xfrm>
            <a:off x="3200400" y="5334000"/>
            <a:ext cx="8645492" cy="1015663"/>
          </a:xfrm>
          <a:prstGeom prst="rect">
            <a:avLst/>
          </a:prstGeom>
          <a:noFill/>
          <a:ln w="9525">
            <a:noFill/>
            <a:miter lim="800000"/>
            <a:headEnd/>
            <a:tailEnd/>
          </a:ln>
          <a:effectLst/>
        </p:spPr>
        <p:txBody>
          <a:bodyPr wrap="square">
            <a:spAutoFit/>
          </a:bodyPr>
          <a:lstStyle/>
          <a:p>
            <a:pPr algn="ctr">
              <a:spcBef>
                <a:spcPct val="50000"/>
              </a:spcBef>
            </a:pPr>
            <a:r>
              <a:rPr lang="en-US" sz="6000" b="1" dirty="0" smtClean="0">
                <a:solidFill>
                  <a:schemeClr val="tx1">
                    <a:alpha val="10000"/>
                  </a:schemeClr>
                </a:solidFill>
              </a:rPr>
              <a:t>Internet</a:t>
            </a:r>
            <a:endParaRPr lang="en-US" sz="6000" b="1" dirty="0">
              <a:solidFill>
                <a:schemeClr val="tx1">
                  <a:alpha val="10000"/>
                </a:schemeClr>
              </a:solidFill>
            </a:endParaRPr>
          </a:p>
        </p:txBody>
      </p:sp>
      <p:sp>
        <p:nvSpPr>
          <p:cNvPr id="23" name="Text Box 18"/>
          <p:cNvSpPr txBox="1">
            <a:spLocks noChangeArrowheads="1"/>
          </p:cNvSpPr>
          <p:nvPr/>
        </p:nvSpPr>
        <p:spPr bwMode="gray">
          <a:xfrm>
            <a:off x="-1414807" y="4050268"/>
            <a:ext cx="9698728" cy="1015663"/>
          </a:xfrm>
          <a:prstGeom prst="rect">
            <a:avLst/>
          </a:prstGeom>
          <a:noFill/>
          <a:ln w="9525">
            <a:noFill/>
            <a:miter lim="800000"/>
            <a:headEnd/>
            <a:tailEnd/>
          </a:ln>
          <a:effectLst/>
        </p:spPr>
        <p:txBody>
          <a:bodyPr wrap="square">
            <a:spAutoFit/>
          </a:bodyPr>
          <a:lstStyle/>
          <a:p>
            <a:pPr algn="ctr">
              <a:spcBef>
                <a:spcPct val="50000"/>
              </a:spcBef>
            </a:pPr>
            <a:r>
              <a:rPr lang="en-US" sz="6000" b="1" dirty="0" smtClean="0">
                <a:solidFill>
                  <a:schemeClr val="tx1">
                    <a:alpha val="10000"/>
                  </a:schemeClr>
                </a:solidFill>
              </a:rPr>
              <a:t>Project plans</a:t>
            </a:r>
            <a:endParaRPr lang="en-US" sz="6000" b="1" dirty="0">
              <a:solidFill>
                <a:schemeClr val="tx1">
                  <a:alpha val="10000"/>
                </a:schemeClr>
              </a:solidFill>
            </a:endParaRPr>
          </a:p>
        </p:txBody>
      </p:sp>
      <p:sp>
        <p:nvSpPr>
          <p:cNvPr id="24" name="Text Box 19"/>
          <p:cNvSpPr txBox="1">
            <a:spLocks noChangeArrowheads="1"/>
          </p:cNvSpPr>
          <p:nvPr/>
        </p:nvSpPr>
        <p:spPr bwMode="gray">
          <a:xfrm>
            <a:off x="2590457" y="2438400"/>
            <a:ext cx="8730350" cy="1015663"/>
          </a:xfrm>
          <a:prstGeom prst="rect">
            <a:avLst/>
          </a:prstGeom>
          <a:noFill/>
          <a:ln w="9525">
            <a:noFill/>
            <a:miter lim="800000"/>
            <a:headEnd/>
            <a:tailEnd/>
          </a:ln>
          <a:effectLst/>
        </p:spPr>
        <p:txBody>
          <a:bodyPr wrap="square">
            <a:spAutoFit/>
          </a:bodyPr>
          <a:lstStyle/>
          <a:p>
            <a:pPr algn="ctr">
              <a:spcBef>
                <a:spcPct val="50000"/>
              </a:spcBef>
            </a:pPr>
            <a:r>
              <a:rPr lang="en-US" sz="6000" b="1" dirty="0" smtClean="0">
                <a:solidFill>
                  <a:schemeClr val="tx1">
                    <a:alpha val="10000"/>
                  </a:schemeClr>
                </a:solidFill>
              </a:rPr>
              <a:t>Documents</a:t>
            </a:r>
            <a:endParaRPr lang="en-US" sz="6000" b="1" dirty="0">
              <a:solidFill>
                <a:schemeClr val="tx1">
                  <a:alpha val="10000"/>
                </a:schemeClr>
              </a:solidFill>
            </a:endParaRPr>
          </a:p>
        </p:txBody>
      </p:sp>
      <p:sp>
        <p:nvSpPr>
          <p:cNvPr id="25" name="Text Box 20"/>
          <p:cNvSpPr txBox="1">
            <a:spLocks noChangeArrowheads="1"/>
          </p:cNvSpPr>
          <p:nvPr/>
        </p:nvSpPr>
        <p:spPr bwMode="gray">
          <a:xfrm>
            <a:off x="-2514600" y="912981"/>
            <a:ext cx="8730352" cy="1015663"/>
          </a:xfrm>
          <a:prstGeom prst="rect">
            <a:avLst/>
          </a:prstGeom>
          <a:noFill/>
          <a:ln w="9525">
            <a:noFill/>
            <a:miter lim="800000"/>
            <a:headEnd/>
            <a:tailEnd/>
          </a:ln>
          <a:effectLst/>
        </p:spPr>
        <p:txBody>
          <a:bodyPr wrap="square">
            <a:spAutoFit/>
          </a:bodyPr>
          <a:lstStyle/>
          <a:p>
            <a:pPr algn="ctr">
              <a:spcBef>
                <a:spcPct val="50000"/>
              </a:spcBef>
            </a:pPr>
            <a:r>
              <a:rPr lang="en-US" sz="6000" b="1" dirty="0" smtClean="0">
                <a:solidFill>
                  <a:schemeClr val="tx1">
                    <a:alpha val="10000"/>
                  </a:schemeClr>
                </a:solidFill>
              </a:rPr>
              <a:t>Spreadsheets</a:t>
            </a:r>
            <a:endParaRPr lang="en-US" sz="6000" b="1" dirty="0">
              <a:solidFill>
                <a:schemeClr val="tx1">
                  <a:alpha val="10000"/>
                </a:schemeClr>
              </a:solidFill>
            </a:endParaRPr>
          </a:p>
        </p:txBody>
      </p:sp>
      <p:sp>
        <p:nvSpPr>
          <p:cNvPr id="26" name="Text Box 21"/>
          <p:cNvSpPr txBox="1">
            <a:spLocks noChangeArrowheads="1"/>
          </p:cNvSpPr>
          <p:nvPr/>
        </p:nvSpPr>
        <p:spPr bwMode="gray">
          <a:xfrm>
            <a:off x="6629400" y="4343400"/>
            <a:ext cx="8730352" cy="1015663"/>
          </a:xfrm>
          <a:prstGeom prst="rect">
            <a:avLst/>
          </a:prstGeom>
          <a:noFill/>
          <a:ln w="9525">
            <a:noFill/>
            <a:miter lim="800000"/>
            <a:headEnd/>
            <a:tailEnd/>
          </a:ln>
          <a:effectLst/>
        </p:spPr>
        <p:txBody>
          <a:bodyPr wrap="square">
            <a:spAutoFit/>
          </a:bodyPr>
          <a:lstStyle/>
          <a:p>
            <a:pPr algn="ctr">
              <a:spcBef>
                <a:spcPct val="50000"/>
              </a:spcBef>
            </a:pPr>
            <a:r>
              <a:rPr lang="en-US" sz="6000" b="1" dirty="0" smtClean="0">
                <a:solidFill>
                  <a:schemeClr val="tx1">
                    <a:alpha val="10000"/>
                  </a:schemeClr>
                </a:solidFill>
              </a:rPr>
              <a:t>Intranet</a:t>
            </a:r>
            <a:endParaRPr lang="en-US" sz="6000" b="1" dirty="0">
              <a:solidFill>
                <a:schemeClr val="tx1">
                  <a:alpha val="10000"/>
                </a:schemeClr>
              </a:solidFill>
            </a:endParaRPr>
          </a:p>
        </p:txBody>
      </p:sp>
      <p:sp>
        <p:nvSpPr>
          <p:cNvPr id="27" name="Text Box 22"/>
          <p:cNvSpPr txBox="1">
            <a:spLocks noChangeArrowheads="1"/>
          </p:cNvSpPr>
          <p:nvPr/>
        </p:nvSpPr>
        <p:spPr bwMode="gray">
          <a:xfrm>
            <a:off x="-3276600" y="5715000"/>
            <a:ext cx="8730352" cy="1015663"/>
          </a:xfrm>
          <a:prstGeom prst="rect">
            <a:avLst/>
          </a:prstGeom>
          <a:noFill/>
          <a:ln w="9525">
            <a:noFill/>
            <a:miter lim="800000"/>
            <a:headEnd/>
            <a:tailEnd/>
          </a:ln>
          <a:effectLst/>
        </p:spPr>
        <p:txBody>
          <a:bodyPr wrap="square">
            <a:spAutoFit/>
          </a:bodyPr>
          <a:lstStyle/>
          <a:p>
            <a:pPr algn="ctr">
              <a:spcBef>
                <a:spcPct val="50000"/>
              </a:spcBef>
            </a:pPr>
            <a:r>
              <a:rPr lang="en-US" sz="6000" b="1" dirty="0" smtClean="0">
                <a:solidFill>
                  <a:schemeClr val="tx1">
                    <a:alpha val="10000"/>
                  </a:schemeClr>
                </a:solidFill>
              </a:rPr>
              <a:t>Blogs</a:t>
            </a:r>
            <a:endParaRPr lang="en-US" sz="6000" b="1" dirty="0">
              <a:solidFill>
                <a:schemeClr val="tx1">
                  <a:alpha val="10000"/>
                </a:schemeClr>
              </a:solidFill>
            </a:endParaRPr>
          </a:p>
        </p:txBody>
      </p:sp>
      <p:sp>
        <p:nvSpPr>
          <p:cNvPr id="28" name="Text Box 23"/>
          <p:cNvSpPr txBox="1">
            <a:spLocks noChangeArrowheads="1"/>
          </p:cNvSpPr>
          <p:nvPr/>
        </p:nvSpPr>
        <p:spPr bwMode="gray">
          <a:xfrm>
            <a:off x="476839" y="2757432"/>
            <a:ext cx="9104722" cy="1015663"/>
          </a:xfrm>
          <a:prstGeom prst="rect">
            <a:avLst/>
          </a:prstGeom>
          <a:noFill/>
          <a:ln w="9525">
            <a:noFill/>
            <a:miter lim="800000"/>
            <a:headEnd/>
            <a:tailEnd/>
          </a:ln>
          <a:effectLst/>
        </p:spPr>
        <p:txBody>
          <a:bodyPr wrap="square">
            <a:spAutoFit/>
          </a:bodyPr>
          <a:lstStyle/>
          <a:p>
            <a:pPr algn="ctr">
              <a:spcBef>
                <a:spcPct val="50000"/>
              </a:spcBef>
            </a:pPr>
            <a:r>
              <a:rPr lang="en-US" sz="6000" b="1" dirty="0" smtClean="0">
                <a:solidFill>
                  <a:schemeClr val="tx1">
                    <a:alpha val="10000"/>
                  </a:schemeClr>
                </a:solidFill>
              </a:rPr>
              <a:t>Portals</a:t>
            </a:r>
            <a:endParaRPr lang="en-US" sz="6000" b="1" dirty="0">
              <a:solidFill>
                <a:schemeClr val="tx1">
                  <a:alpha val="10000"/>
                </a:schemeClr>
              </a:solidFill>
            </a:endParaRPr>
          </a:p>
        </p:txBody>
      </p:sp>
      <p:sp>
        <p:nvSpPr>
          <p:cNvPr id="29" name="Text Box 15"/>
          <p:cNvSpPr txBox="1">
            <a:spLocks noChangeArrowheads="1"/>
          </p:cNvSpPr>
          <p:nvPr/>
        </p:nvSpPr>
        <p:spPr bwMode="gray">
          <a:xfrm>
            <a:off x="-2514600" y="4572000"/>
            <a:ext cx="8715376" cy="1015663"/>
          </a:xfrm>
          <a:prstGeom prst="rect">
            <a:avLst/>
          </a:prstGeom>
          <a:noFill/>
          <a:ln w="9525">
            <a:noFill/>
            <a:miter lim="800000"/>
            <a:headEnd/>
            <a:tailEnd/>
          </a:ln>
          <a:effectLst/>
        </p:spPr>
        <p:txBody>
          <a:bodyPr wrap="square">
            <a:spAutoFit/>
          </a:bodyPr>
          <a:lstStyle/>
          <a:p>
            <a:pPr algn="ctr">
              <a:spcBef>
                <a:spcPct val="50000"/>
              </a:spcBef>
            </a:pPr>
            <a:r>
              <a:rPr lang="en-US" sz="6000" b="1" dirty="0" smtClean="0">
                <a:solidFill>
                  <a:schemeClr val="tx1">
                    <a:alpha val="10000"/>
                  </a:schemeClr>
                </a:solidFill>
              </a:rPr>
              <a:t>RSS feeds</a:t>
            </a:r>
            <a:endParaRPr lang="en-US" sz="6000" b="1" dirty="0">
              <a:solidFill>
                <a:schemeClr val="tx1">
                  <a:alpha val="10000"/>
                </a:schemeClr>
              </a:solidFill>
            </a:endParaRPr>
          </a:p>
        </p:txBody>
      </p:sp>
      <p:sp>
        <p:nvSpPr>
          <p:cNvPr id="30" name="Text Box 15"/>
          <p:cNvSpPr txBox="1">
            <a:spLocks noChangeArrowheads="1"/>
          </p:cNvSpPr>
          <p:nvPr/>
        </p:nvSpPr>
        <p:spPr bwMode="gray">
          <a:xfrm>
            <a:off x="3733800" y="3327737"/>
            <a:ext cx="8715376" cy="1015663"/>
          </a:xfrm>
          <a:prstGeom prst="rect">
            <a:avLst/>
          </a:prstGeom>
          <a:noFill/>
          <a:ln w="9525">
            <a:noFill/>
            <a:miter lim="800000"/>
            <a:headEnd/>
            <a:tailEnd/>
          </a:ln>
          <a:effectLst/>
        </p:spPr>
        <p:txBody>
          <a:bodyPr wrap="square">
            <a:spAutoFit/>
          </a:bodyPr>
          <a:lstStyle/>
          <a:p>
            <a:pPr algn="ctr">
              <a:spcBef>
                <a:spcPct val="50000"/>
              </a:spcBef>
            </a:pPr>
            <a:r>
              <a:rPr lang="en-US" sz="6000" b="1" dirty="0" smtClean="0">
                <a:solidFill>
                  <a:schemeClr val="tx1">
                    <a:alpha val="10000"/>
                  </a:schemeClr>
                </a:solidFill>
              </a:rPr>
              <a:t>Business books</a:t>
            </a:r>
            <a:endParaRPr lang="en-US" sz="6000" b="1" dirty="0">
              <a:solidFill>
                <a:schemeClr val="tx1">
                  <a:alpha val="10000"/>
                </a:schemeClr>
              </a:solidFill>
            </a:endParaRPr>
          </a:p>
        </p:txBody>
      </p:sp>
      <p:sp>
        <p:nvSpPr>
          <p:cNvPr id="31" name="Text Box 15"/>
          <p:cNvSpPr txBox="1">
            <a:spLocks noChangeArrowheads="1"/>
          </p:cNvSpPr>
          <p:nvPr/>
        </p:nvSpPr>
        <p:spPr bwMode="gray">
          <a:xfrm>
            <a:off x="-333376" y="3493532"/>
            <a:ext cx="8715376" cy="1015663"/>
          </a:xfrm>
          <a:prstGeom prst="rect">
            <a:avLst/>
          </a:prstGeom>
          <a:noFill/>
          <a:ln w="9525">
            <a:noFill/>
            <a:miter lim="800000"/>
            <a:headEnd/>
            <a:tailEnd/>
          </a:ln>
          <a:effectLst/>
        </p:spPr>
        <p:txBody>
          <a:bodyPr wrap="square">
            <a:spAutoFit/>
          </a:bodyPr>
          <a:lstStyle/>
          <a:p>
            <a:pPr algn="ctr">
              <a:spcBef>
                <a:spcPct val="50000"/>
              </a:spcBef>
            </a:pPr>
            <a:r>
              <a:rPr lang="en-US" sz="6000" b="1" dirty="0" smtClean="0">
                <a:solidFill>
                  <a:schemeClr val="tx1">
                    <a:alpha val="10000"/>
                  </a:schemeClr>
                </a:solidFill>
              </a:rPr>
              <a:t>Television reports</a:t>
            </a:r>
            <a:endParaRPr lang="en-US" sz="6000" b="1" dirty="0">
              <a:solidFill>
                <a:schemeClr val="tx1">
                  <a:alpha val="10000"/>
                </a:schemeClr>
              </a:solidFill>
            </a:endParaRPr>
          </a:p>
        </p:txBody>
      </p:sp>
      <p:sp>
        <p:nvSpPr>
          <p:cNvPr id="32" name="Text Box 15"/>
          <p:cNvSpPr txBox="1">
            <a:spLocks noChangeArrowheads="1"/>
          </p:cNvSpPr>
          <p:nvPr/>
        </p:nvSpPr>
        <p:spPr bwMode="gray">
          <a:xfrm>
            <a:off x="-1371600" y="5257800"/>
            <a:ext cx="8715376" cy="1015663"/>
          </a:xfrm>
          <a:prstGeom prst="rect">
            <a:avLst/>
          </a:prstGeom>
          <a:noFill/>
          <a:ln w="9525">
            <a:noFill/>
            <a:miter lim="800000"/>
            <a:headEnd/>
            <a:tailEnd/>
          </a:ln>
          <a:effectLst/>
        </p:spPr>
        <p:txBody>
          <a:bodyPr wrap="square">
            <a:spAutoFit/>
          </a:bodyPr>
          <a:lstStyle/>
          <a:p>
            <a:pPr algn="ctr">
              <a:spcBef>
                <a:spcPct val="50000"/>
              </a:spcBef>
            </a:pPr>
            <a:r>
              <a:rPr lang="en-US" sz="6000" b="1" dirty="0" smtClean="0">
                <a:solidFill>
                  <a:schemeClr val="tx1">
                    <a:alpha val="10000"/>
                  </a:schemeClr>
                </a:solidFill>
              </a:rPr>
              <a:t>Magazines</a:t>
            </a:r>
            <a:endParaRPr lang="en-US" sz="6000" b="1" dirty="0">
              <a:solidFill>
                <a:schemeClr val="tx1">
                  <a:alpha val="10000"/>
                </a:schemeClr>
              </a:solidFill>
            </a:endParaRPr>
          </a:p>
        </p:txBody>
      </p:sp>
      <p:sp>
        <p:nvSpPr>
          <p:cNvPr id="33" name="Text Box 15"/>
          <p:cNvSpPr txBox="1">
            <a:spLocks noChangeArrowheads="1"/>
          </p:cNvSpPr>
          <p:nvPr/>
        </p:nvSpPr>
        <p:spPr bwMode="gray">
          <a:xfrm>
            <a:off x="3505200" y="1420813"/>
            <a:ext cx="8715376" cy="1015663"/>
          </a:xfrm>
          <a:prstGeom prst="rect">
            <a:avLst/>
          </a:prstGeom>
          <a:noFill/>
          <a:ln w="9525">
            <a:noFill/>
            <a:miter lim="800000"/>
            <a:headEnd/>
            <a:tailEnd/>
          </a:ln>
          <a:effectLst/>
        </p:spPr>
        <p:txBody>
          <a:bodyPr wrap="square">
            <a:spAutoFit/>
          </a:bodyPr>
          <a:lstStyle/>
          <a:p>
            <a:pPr algn="ctr">
              <a:spcBef>
                <a:spcPct val="50000"/>
              </a:spcBef>
            </a:pPr>
            <a:r>
              <a:rPr lang="en-US" sz="6000" b="1" dirty="0" smtClean="0">
                <a:solidFill>
                  <a:schemeClr val="tx1">
                    <a:alpha val="10000"/>
                  </a:schemeClr>
                </a:solidFill>
              </a:rPr>
              <a:t>Newspapers</a:t>
            </a:r>
            <a:endParaRPr lang="en-US" sz="6000" b="1" dirty="0">
              <a:solidFill>
                <a:schemeClr val="tx1">
                  <a:alpha val="10000"/>
                </a:schemeClr>
              </a:solidFill>
            </a:endParaRPr>
          </a:p>
        </p:txBody>
      </p:sp>
      <p:sp>
        <p:nvSpPr>
          <p:cNvPr id="34" name="Text Box 11"/>
          <p:cNvSpPr txBox="1">
            <a:spLocks noChangeArrowheads="1"/>
          </p:cNvSpPr>
          <p:nvPr/>
        </p:nvSpPr>
        <p:spPr bwMode="gray">
          <a:xfrm>
            <a:off x="6096000" y="76200"/>
            <a:ext cx="5765324" cy="1015663"/>
          </a:xfrm>
          <a:prstGeom prst="rect">
            <a:avLst/>
          </a:prstGeom>
          <a:noFill/>
          <a:ln w="9525">
            <a:noFill/>
            <a:miter lim="800000"/>
            <a:headEnd/>
            <a:tailEnd/>
          </a:ln>
          <a:effectLst/>
        </p:spPr>
        <p:txBody>
          <a:bodyPr wrap="square">
            <a:spAutoFit/>
          </a:bodyPr>
          <a:lstStyle/>
          <a:p>
            <a:pPr algn="ctr">
              <a:spcBef>
                <a:spcPct val="50000"/>
              </a:spcBef>
            </a:pPr>
            <a:r>
              <a:rPr lang="en-US" sz="6000" b="1" dirty="0" smtClean="0">
                <a:solidFill>
                  <a:schemeClr val="tx1">
                    <a:alpha val="10000"/>
                  </a:schemeClr>
                </a:solidFill>
              </a:rPr>
              <a:t>IM/chat</a:t>
            </a:r>
            <a:endParaRPr lang="en-US" sz="6000" b="1" dirty="0">
              <a:solidFill>
                <a:schemeClr val="tx1">
                  <a:alpha val="10000"/>
                </a:schemeClr>
              </a:solidFill>
            </a:endParaRPr>
          </a:p>
        </p:txBody>
      </p:sp>
      <p:sp>
        <p:nvSpPr>
          <p:cNvPr id="35" name="Text Box 13"/>
          <p:cNvSpPr txBox="1">
            <a:spLocks noChangeArrowheads="1"/>
          </p:cNvSpPr>
          <p:nvPr/>
        </p:nvSpPr>
        <p:spPr bwMode="gray">
          <a:xfrm>
            <a:off x="1554375" y="2667000"/>
            <a:ext cx="3933400" cy="1015663"/>
          </a:xfrm>
          <a:prstGeom prst="rect">
            <a:avLst/>
          </a:prstGeom>
          <a:noFill/>
          <a:ln w="9525">
            <a:noFill/>
            <a:miter lim="800000"/>
            <a:headEnd/>
            <a:tailEnd/>
          </a:ln>
          <a:effectLst/>
        </p:spPr>
        <p:txBody>
          <a:bodyPr wrap="square">
            <a:spAutoFit/>
          </a:bodyPr>
          <a:lstStyle/>
          <a:p>
            <a:pPr algn="ctr">
              <a:spcBef>
                <a:spcPct val="50000"/>
              </a:spcBef>
            </a:pPr>
            <a:r>
              <a:rPr lang="en-US" sz="6000" b="1" dirty="0" smtClean="0">
                <a:solidFill>
                  <a:schemeClr val="tx1">
                    <a:alpha val="10000"/>
                  </a:schemeClr>
                </a:solidFill>
              </a:rPr>
              <a:t>Email</a:t>
            </a:r>
            <a:endParaRPr lang="en-US" sz="6000" b="1" dirty="0">
              <a:solidFill>
                <a:schemeClr val="tx1">
                  <a:alpha val="10000"/>
                </a:schemeClr>
              </a:solidFill>
            </a:endParaRPr>
          </a:p>
        </p:txBody>
      </p:sp>
      <p:sp>
        <p:nvSpPr>
          <p:cNvPr id="36" name="Text Box 5"/>
          <p:cNvSpPr txBox="1">
            <a:spLocks noChangeArrowheads="1"/>
          </p:cNvSpPr>
          <p:nvPr/>
        </p:nvSpPr>
        <p:spPr bwMode="gray">
          <a:xfrm>
            <a:off x="6177280" y="1310640"/>
            <a:ext cx="2000250" cy="369332"/>
          </a:xfrm>
          <a:prstGeom prst="rect">
            <a:avLst/>
          </a:prstGeom>
          <a:noFill/>
          <a:ln w="9525">
            <a:noFill/>
            <a:miter lim="800000"/>
            <a:headEnd/>
            <a:tailEnd/>
          </a:ln>
          <a:effectLst/>
        </p:spPr>
        <p:txBody>
          <a:bodyPr wrap="square">
            <a:spAutoFit/>
          </a:bodyPr>
          <a:lstStyle/>
          <a:p>
            <a:pPr algn="ctr">
              <a:spcBef>
                <a:spcPct val="50000"/>
              </a:spcBef>
            </a:pPr>
            <a:r>
              <a:rPr lang="en-US" b="1" dirty="0" smtClean="0">
                <a:effectLst>
                  <a:outerShdw blurRad="38100" dist="38100" dir="2700000" algn="tl">
                    <a:srgbClr val="000000">
                      <a:alpha val="43137"/>
                    </a:srgbClr>
                  </a:outerShdw>
                </a:effectLst>
              </a:rPr>
              <a:t>Scorecards</a:t>
            </a:r>
            <a:endParaRPr lang="en-US" b="1" dirty="0">
              <a:effectLst>
                <a:outerShdw blurRad="38100" dist="38100" dir="2700000" algn="tl">
                  <a:srgbClr val="000000">
                    <a:alpha val="43137"/>
                  </a:srgbClr>
                </a:outerShdw>
              </a:effectLst>
            </a:endParaRPr>
          </a:p>
        </p:txBody>
      </p:sp>
      <p:sp>
        <p:nvSpPr>
          <p:cNvPr id="37" name="Text Box 6"/>
          <p:cNvSpPr txBox="1">
            <a:spLocks noChangeArrowheads="1"/>
          </p:cNvSpPr>
          <p:nvPr/>
        </p:nvSpPr>
        <p:spPr bwMode="gray">
          <a:xfrm>
            <a:off x="1752600" y="3124200"/>
            <a:ext cx="1666875" cy="369332"/>
          </a:xfrm>
          <a:prstGeom prst="rect">
            <a:avLst/>
          </a:prstGeom>
          <a:noFill/>
          <a:ln w="9525">
            <a:noFill/>
            <a:miter lim="800000"/>
            <a:headEnd/>
            <a:tailEnd/>
          </a:ln>
          <a:effectLst/>
        </p:spPr>
        <p:txBody>
          <a:bodyPr wrap="square">
            <a:spAutoFit/>
          </a:bodyPr>
          <a:lstStyle/>
          <a:p>
            <a:pPr algn="ctr">
              <a:spcBef>
                <a:spcPct val="50000"/>
              </a:spcBef>
            </a:pPr>
            <a:r>
              <a:rPr lang="en-US" b="1" dirty="0" smtClean="0">
                <a:effectLst>
                  <a:outerShdw blurRad="38100" dist="38100" dir="2700000" algn="tl">
                    <a:srgbClr val="000000">
                      <a:alpha val="43137"/>
                    </a:srgbClr>
                  </a:outerShdw>
                </a:effectLst>
              </a:rPr>
              <a:t>Slide decks</a:t>
            </a:r>
            <a:endParaRPr lang="en-US" b="1" dirty="0">
              <a:effectLst>
                <a:outerShdw blurRad="38100" dist="38100" dir="2700000" algn="tl">
                  <a:srgbClr val="000000">
                    <a:alpha val="43137"/>
                  </a:srgbClr>
                </a:outerShdw>
              </a:effectLst>
            </a:endParaRPr>
          </a:p>
        </p:txBody>
      </p:sp>
      <p:sp>
        <p:nvSpPr>
          <p:cNvPr id="38" name="Text Box 7"/>
          <p:cNvSpPr txBox="1">
            <a:spLocks noChangeArrowheads="1"/>
          </p:cNvSpPr>
          <p:nvPr/>
        </p:nvSpPr>
        <p:spPr bwMode="gray">
          <a:xfrm>
            <a:off x="533400" y="2514600"/>
            <a:ext cx="2001838" cy="369332"/>
          </a:xfrm>
          <a:prstGeom prst="rect">
            <a:avLst/>
          </a:prstGeom>
          <a:noFill/>
          <a:ln w="9525">
            <a:noFill/>
            <a:miter lim="800000"/>
            <a:headEnd/>
            <a:tailEnd/>
          </a:ln>
          <a:effectLst/>
        </p:spPr>
        <p:txBody>
          <a:bodyPr wrap="square">
            <a:spAutoFit/>
          </a:bodyPr>
          <a:lstStyle/>
          <a:p>
            <a:pPr algn="ctr">
              <a:spcBef>
                <a:spcPct val="50000"/>
              </a:spcBef>
            </a:pPr>
            <a:r>
              <a:rPr lang="en-US" b="1" dirty="0" smtClean="0">
                <a:effectLst>
                  <a:outerShdw blurRad="38100" dist="38100" dir="2700000" algn="tl">
                    <a:srgbClr val="000000">
                      <a:alpha val="43137"/>
                    </a:srgbClr>
                  </a:outerShdw>
                </a:effectLst>
              </a:rPr>
              <a:t>Meetings</a:t>
            </a:r>
            <a:endParaRPr lang="en-US" b="1" dirty="0">
              <a:effectLst>
                <a:outerShdw blurRad="38100" dist="38100" dir="2700000" algn="tl">
                  <a:srgbClr val="000000">
                    <a:alpha val="43137"/>
                  </a:srgbClr>
                </a:outerShdw>
              </a:effectLst>
            </a:endParaRPr>
          </a:p>
        </p:txBody>
      </p:sp>
      <p:sp>
        <p:nvSpPr>
          <p:cNvPr id="39" name="Text Box 8"/>
          <p:cNvSpPr txBox="1">
            <a:spLocks noChangeArrowheads="1"/>
          </p:cNvSpPr>
          <p:nvPr/>
        </p:nvSpPr>
        <p:spPr bwMode="gray">
          <a:xfrm>
            <a:off x="4702175" y="5029200"/>
            <a:ext cx="2000250" cy="646331"/>
          </a:xfrm>
          <a:prstGeom prst="rect">
            <a:avLst/>
          </a:prstGeom>
          <a:noFill/>
          <a:ln w="9525">
            <a:noFill/>
            <a:miter lim="800000"/>
            <a:headEnd/>
            <a:tailEnd/>
          </a:ln>
          <a:effectLst/>
        </p:spPr>
        <p:txBody>
          <a:bodyPr wrap="square">
            <a:spAutoFit/>
          </a:bodyPr>
          <a:lstStyle/>
          <a:p>
            <a:pPr algn="ctr">
              <a:spcBef>
                <a:spcPct val="50000"/>
              </a:spcBef>
            </a:pPr>
            <a:r>
              <a:rPr lang="en-US" b="1" dirty="0" smtClean="0">
                <a:effectLst>
                  <a:outerShdw blurRad="38100" dist="38100" dir="2700000" algn="tl">
                    <a:srgbClr val="000000">
                      <a:alpha val="43137"/>
                    </a:srgbClr>
                  </a:outerShdw>
                </a:effectLst>
              </a:rPr>
              <a:t>Analytic applications</a:t>
            </a:r>
            <a:endParaRPr lang="en-US" b="1" dirty="0">
              <a:effectLst>
                <a:outerShdw blurRad="38100" dist="38100" dir="2700000" algn="tl">
                  <a:srgbClr val="000000">
                    <a:alpha val="43137"/>
                  </a:srgbClr>
                </a:outerShdw>
              </a:effectLst>
            </a:endParaRPr>
          </a:p>
        </p:txBody>
      </p:sp>
      <p:sp>
        <p:nvSpPr>
          <p:cNvPr id="40" name="Text Box 9"/>
          <p:cNvSpPr txBox="1">
            <a:spLocks noChangeArrowheads="1"/>
          </p:cNvSpPr>
          <p:nvPr/>
        </p:nvSpPr>
        <p:spPr bwMode="gray">
          <a:xfrm>
            <a:off x="3810000" y="3657600"/>
            <a:ext cx="4572000" cy="369332"/>
          </a:xfrm>
          <a:prstGeom prst="rect">
            <a:avLst/>
          </a:prstGeom>
          <a:noFill/>
          <a:ln w="9525">
            <a:noFill/>
            <a:miter lim="800000"/>
            <a:headEnd/>
            <a:tailEnd/>
          </a:ln>
          <a:effectLst/>
        </p:spPr>
        <p:txBody>
          <a:bodyPr wrap="square">
            <a:spAutoFit/>
          </a:bodyPr>
          <a:lstStyle/>
          <a:p>
            <a:pPr algn="ctr">
              <a:spcBef>
                <a:spcPct val="50000"/>
              </a:spcBef>
            </a:pPr>
            <a:r>
              <a:rPr lang="en-US" b="1" dirty="0" smtClean="0">
                <a:effectLst>
                  <a:outerShdw blurRad="38100" dist="38100" dir="2700000" algn="tl">
                    <a:srgbClr val="000000">
                      <a:alpha val="43137"/>
                    </a:srgbClr>
                  </a:outerShdw>
                </a:effectLst>
              </a:rPr>
              <a:t>Presentations</a:t>
            </a:r>
            <a:endParaRPr lang="en-US" b="1" dirty="0">
              <a:effectLst>
                <a:outerShdw blurRad="38100" dist="38100" dir="2700000" algn="tl">
                  <a:srgbClr val="000000">
                    <a:alpha val="43137"/>
                  </a:srgbClr>
                </a:outerShdw>
              </a:effectLst>
            </a:endParaRPr>
          </a:p>
        </p:txBody>
      </p:sp>
      <p:sp>
        <p:nvSpPr>
          <p:cNvPr id="41" name="Text Box 10"/>
          <p:cNvSpPr txBox="1">
            <a:spLocks noChangeArrowheads="1"/>
          </p:cNvSpPr>
          <p:nvPr/>
        </p:nvSpPr>
        <p:spPr bwMode="gray">
          <a:xfrm>
            <a:off x="3586163" y="2138310"/>
            <a:ext cx="2776537" cy="369332"/>
          </a:xfrm>
          <a:prstGeom prst="rect">
            <a:avLst/>
          </a:prstGeom>
          <a:noFill/>
          <a:ln w="9525">
            <a:noFill/>
            <a:miter lim="800000"/>
            <a:headEnd/>
            <a:tailEnd/>
          </a:ln>
          <a:effectLst/>
        </p:spPr>
        <p:txBody>
          <a:bodyPr wrap="square">
            <a:spAutoFit/>
          </a:bodyPr>
          <a:lstStyle/>
          <a:p>
            <a:pPr algn="ctr">
              <a:spcBef>
                <a:spcPct val="50000"/>
              </a:spcBef>
            </a:pPr>
            <a:r>
              <a:rPr lang="en-US" b="1" dirty="0" smtClean="0">
                <a:effectLst>
                  <a:outerShdw blurRad="38100" dist="38100" dir="2700000" algn="tl">
                    <a:srgbClr val="000000">
                      <a:alpha val="43137"/>
                    </a:srgbClr>
                  </a:outerShdw>
                </a:effectLst>
              </a:rPr>
              <a:t>Financial reports </a:t>
            </a:r>
            <a:endParaRPr lang="en-US" b="1" dirty="0">
              <a:effectLst>
                <a:outerShdw blurRad="38100" dist="38100" dir="2700000" algn="tl">
                  <a:srgbClr val="000000">
                    <a:alpha val="43137"/>
                  </a:srgbClr>
                </a:outerShdw>
              </a:effectLst>
            </a:endParaRPr>
          </a:p>
        </p:txBody>
      </p:sp>
      <p:sp>
        <p:nvSpPr>
          <p:cNvPr id="42" name="Text Box 11"/>
          <p:cNvSpPr txBox="1">
            <a:spLocks noChangeArrowheads="1"/>
          </p:cNvSpPr>
          <p:nvPr/>
        </p:nvSpPr>
        <p:spPr bwMode="gray">
          <a:xfrm>
            <a:off x="6548438" y="4724400"/>
            <a:ext cx="1833562" cy="369332"/>
          </a:xfrm>
          <a:prstGeom prst="rect">
            <a:avLst/>
          </a:prstGeom>
          <a:noFill/>
          <a:ln w="9525">
            <a:noFill/>
            <a:miter lim="800000"/>
            <a:headEnd/>
            <a:tailEnd/>
          </a:ln>
          <a:effectLst/>
        </p:spPr>
        <p:txBody>
          <a:bodyPr wrap="square">
            <a:spAutoFit/>
          </a:bodyPr>
          <a:lstStyle/>
          <a:p>
            <a:pPr algn="ctr">
              <a:spcBef>
                <a:spcPct val="50000"/>
              </a:spcBef>
            </a:pPr>
            <a:r>
              <a:rPr lang="en-US" b="1" dirty="0" smtClean="0">
                <a:effectLst>
                  <a:outerShdw blurRad="38100" dist="38100" dir="2700000" algn="tl">
                    <a:srgbClr val="000000">
                      <a:alpha val="43137"/>
                    </a:srgbClr>
                  </a:outerShdw>
                </a:effectLst>
              </a:rPr>
              <a:t>Dashboards</a:t>
            </a:r>
            <a:endParaRPr lang="en-US" b="1" dirty="0">
              <a:effectLst>
                <a:outerShdw blurRad="38100" dist="38100" dir="2700000" algn="tl">
                  <a:srgbClr val="000000">
                    <a:alpha val="43137"/>
                  </a:srgbClr>
                </a:outerShdw>
              </a:effectLst>
            </a:endParaRPr>
          </a:p>
        </p:txBody>
      </p:sp>
      <p:sp>
        <p:nvSpPr>
          <p:cNvPr id="43" name="Text Box 15"/>
          <p:cNvSpPr txBox="1">
            <a:spLocks noChangeArrowheads="1"/>
          </p:cNvSpPr>
          <p:nvPr/>
        </p:nvSpPr>
        <p:spPr bwMode="gray">
          <a:xfrm>
            <a:off x="2743200" y="3429000"/>
            <a:ext cx="2771775" cy="369332"/>
          </a:xfrm>
          <a:prstGeom prst="rect">
            <a:avLst/>
          </a:prstGeom>
          <a:noFill/>
          <a:ln w="9525">
            <a:noFill/>
            <a:miter lim="800000"/>
            <a:headEnd/>
            <a:tailEnd/>
          </a:ln>
          <a:effectLst/>
        </p:spPr>
        <p:txBody>
          <a:bodyPr wrap="square">
            <a:spAutoFit/>
          </a:bodyPr>
          <a:lstStyle/>
          <a:p>
            <a:pPr algn="ctr">
              <a:spcBef>
                <a:spcPct val="50000"/>
              </a:spcBef>
            </a:pPr>
            <a:r>
              <a:rPr lang="en-US" b="1" dirty="0" smtClean="0">
                <a:effectLst>
                  <a:outerShdw blurRad="38100" dist="38100" dir="2700000" algn="tl">
                    <a:srgbClr val="000000">
                      <a:alpha val="43137"/>
                    </a:srgbClr>
                  </a:outerShdw>
                </a:effectLst>
              </a:rPr>
              <a:t>Webcasts</a:t>
            </a:r>
            <a:endParaRPr lang="en-US" b="1" dirty="0">
              <a:effectLst>
                <a:outerShdw blurRad="38100" dist="38100" dir="2700000" algn="tl">
                  <a:srgbClr val="000000">
                    <a:alpha val="43137"/>
                  </a:srgbClr>
                </a:outerShdw>
              </a:effectLst>
            </a:endParaRPr>
          </a:p>
        </p:txBody>
      </p:sp>
      <p:sp>
        <p:nvSpPr>
          <p:cNvPr id="44" name="Text Box 16"/>
          <p:cNvSpPr txBox="1">
            <a:spLocks noChangeArrowheads="1"/>
          </p:cNvSpPr>
          <p:nvPr/>
        </p:nvSpPr>
        <p:spPr bwMode="gray">
          <a:xfrm>
            <a:off x="6019800" y="5943600"/>
            <a:ext cx="2209800" cy="369332"/>
          </a:xfrm>
          <a:prstGeom prst="rect">
            <a:avLst/>
          </a:prstGeom>
          <a:noFill/>
          <a:ln w="9525">
            <a:noFill/>
            <a:miter lim="800000"/>
            <a:headEnd/>
            <a:tailEnd/>
          </a:ln>
          <a:effectLst/>
        </p:spPr>
        <p:txBody>
          <a:bodyPr wrap="square">
            <a:spAutoFit/>
          </a:bodyPr>
          <a:lstStyle/>
          <a:p>
            <a:pPr algn="ctr">
              <a:spcBef>
                <a:spcPct val="50000"/>
              </a:spcBef>
            </a:pPr>
            <a:r>
              <a:rPr lang="en-US" b="1" dirty="0" smtClean="0">
                <a:effectLst>
                  <a:outerShdw blurRad="38100" dist="38100" dir="2700000" algn="tl">
                    <a:srgbClr val="000000">
                      <a:alpha val="43137"/>
                    </a:srgbClr>
                  </a:outerShdw>
                </a:effectLst>
              </a:rPr>
              <a:t>Charts and graphs</a:t>
            </a:r>
            <a:endParaRPr lang="en-US" b="1" dirty="0">
              <a:effectLst>
                <a:outerShdw blurRad="38100" dist="38100" dir="2700000" algn="tl">
                  <a:srgbClr val="000000">
                    <a:alpha val="43137"/>
                  </a:srgbClr>
                </a:outerShdw>
              </a:effectLst>
            </a:endParaRPr>
          </a:p>
        </p:txBody>
      </p:sp>
      <p:sp>
        <p:nvSpPr>
          <p:cNvPr id="45" name="Text Box 17"/>
          <p:cNvSpPr txBox="1">
            <a:spLocks noChangeArrowheads="1"/>
          </p:cNvSpPr>
          <p:nvPr/>
        </p:nvSpPr>
        <p:spPr bwMode="gray">
          <a:xfrm>
            <a:off x="2609850" y="5791200"/>
            <a:ext cx="2749550" cy="369332"/>
          </a:xfrm>
          <a:prstGeom prst="rect">
            <a:avLst/>
          </a:prstGeom>
          <a:noFill/>
          <a:ln w="9525">
            <a:noFill/>
            <a:miter lim="800000"/>
            <a:headEnd/>
            <a:tailEnd/>
          </a:ln>
          <a:effectLst/>
        </p:spPr>
        <p:txBody>
          <a:bodyPr wrap="square">
            <a:spAutoFit/>
          </a:bodyPr>
          <a:lstStyle/>
          <a:p>
            <a:pPr algn="ctr">
              <a:spcBef>
                <a:spcPct val="50000"/>
              </a:spcBef>
            </a:pPr>
            <a:r>
              <a:rPr lang="en-US" b="1" dirty="0" smtClean="0">
                <a:effectLst>
                  <a:outerShdw blurRad="38100" dist="38100" dir="2700000" algn="tl">
                    <a:srgbClr val="000000">
                      <a:alpha val="43137"/>
                    </a:srgbClr>
                  </a:outerShdw>
                </a:effectLst>
              </a:rPr>
              <a:t>Internet</a:t>
            </a:r>
            <a:endParaRPr lang="en-US" b="1" dirty="0">
              <a:effectLst>
                <a:outerShdw blurRad="38100" dist="38100" dir="2700000" algn="tl">
                  <a:srgbClr val="000000">
                    <a:alpha val="43137"/>
                  </a:srgbClr>
                </a:outerShdw>
              </a:effectLst>
            </a:endParaRPr>
          </a:p>
        </p:txBody>
      </p:sp>
      <p:sp>
        <p:nvSpPr>
          <p:cNvPr id="46" name="Text Box 18"/>
          <p:cNvSpPr txBox="1">
            <a:spLocks noChangeArrowheads="1"/>
          </p:cNvSpPr>
          <p:nvPr/>
        </p:nvSpPr>
        <p:spPr bwMode="gray">
          <a:xfrm>
            <a:off x="1892300" y="4050268"/>
            <a:ext cx="3084513" cy="369332"/>
          </a:xfrm>
          <a:prstGeom prst="rect">
            <a:avLst/>
          </a:prstGeom>
          <a:noFill/>
          <a:ln w="9525">
            <a:noFill/>
            <a:miter lim="800000"/>
            <a:headEnd/>
            <a:tailEnd/>
          </a:ln>
          <a:effectLst/>
        </p:spPr>
        <p:txBody>
          <a:bodyPr wrap="square">
            <a:spAutoFit/>
          </a:bodyPr>
          <a:lstStyle/>
          <a:p>
            <a:pPr algn="ctr">
              <a:spcBef>
                <a:spcPct val="50000"/>
              </a:spcBef>
            </a:pPr>
            <a:r>
              <a:rPr lang="en-US" b="1" dirty="0" smtClean="0">
                <a:effectLst>
                  <a:outerShdw blurRad="38100" dist="38100" dir="2700000" algn="tl">
                    <a:srgbClr val="000000">
                      <a:alpha val="43137"/>
                    </a:srgbClr>
                  </a:outerShdw>
                </a:effectLst>
              </a:rPr>
              <a:t>Project plans</a:t>
            </a:r>
            <a:endParaRPr lang="en-US" b="1" dirty="0">
              <a:effectLst>
                <a:outerShdw blurRad="38100" dist="38100" dir="2700000" algn="tl">
                  <a:srgbClr val="000000">
                    <a:alpha val="43137"/>
                  </a:srgbClr>
                </a:outerShdw>
              </a:effectLst>
            </a:endParaRPr>
          </a:p>
        </p:txBody>
      </p:sp>
      <p:sp>
        <p:nvSpPr>
          <p:cNvPr id="47" name="Text Box 19"/>
          <p:cNvSpPr txBox="1">
            <a:spLocks noChangeArrowheads="1"/>
          </p:cNvSpPr>
          <p:nvPr/>
        </p:nvSpPr>
        <p:spPr bwMode="gray">
          <a:xfrm>
            <a:off x="5567363" y="2438400"/>
            <a:ext cx="2776537" cy="369332"/>
          </a:xfrm>
          <a:prstGeom prst="rect">
            <a:avLst/>
          </a:prstGeom>
          <a:noFill/>
          <a:ln w="9525">
            <a:noFill/>
            <a:miter lim="800000"/>
            <a:headEnd/>
            <a:tailEnd/>
          </a:ln>
          <a:effectLst/>
        </p:spPr>
        <p:txBody>
          <a:bodyPr wrap="square">
            <a:spAutoFit/>
          </a:bodyPr>
          <a:lstStyle/>
          <a:p>
            <a:pPr algn="ctr">
              <a:spcBef>
                <a:spcPct val="50000"/>
              </a:spcBef>
            </a:pPr>
            <a:r>
              <a:rPr lang="en-US" b="1" dirty="0" smtClean="0">
                <a:effectLst>
                  <a:outerShdw blurRad="38100" dist="38100" dir="2700000" algn="tl">
                    <a:srgbClr val="000000">
                      <a:alpha val="43137"/>
                    </a:srgbClr>
                  </a:outerShdw>
                </a:effectLst>
              </a:rPr>
              <a:t>Documents</a:t>
            </a:r>
            <a:endParaRPr lang="en-US" b="1" dirty="0">
              <a:effectLst>
                <a:outerShdw blurRad="38100" dist="38100" dir="2700000" algn="tl">
                  <a:srgbClr val="000000">
                    <a:alpha val="43137"/>
                  </a:srgbClr>
                </a:outerShdw>
              </a:effectLst>
            </a:endParaRPr>
          </a:p>
        </p:txBody>
      </p:sp>
      <p:sp>
        <p:nvSpPr>
          <p:cNvPr id="48" name="Text Box 20"/>
          <p:cNvSpPr txBox="1">
            <a:spLocks noChangeArrowheads="1"/>
          </p:cNvSpPr>
          <p:nvPr/>
        </p:nvSpPr>
        <p:spPr bwMode="gray">
          <a:xfrm>
            <a:off x="0" y="1718548"/>
            <a:ext cx="2776538" cy="369332"/>
          </a:xfrm>
          <a:prstGeom prst="rect">
            <a:avLst/>
          </a:prstGeom>
          <a:noFill/>
          <a:ln w="9525">
            <a:noFill/>
            <a:miter lim="800000"/>
            <a:headEnd/>
            <a:tailEnd/>
          </a:ln>
          <a:effectLst/>
        </p:spPr>
        <p:txBody>
          <a:bodyPr wrap="square">
            <a:spAutoFit/>
          </a:bodyPr>
          <a:lstStyle/>
          <a:p>
            <a:pPr algn="ctr">
              <a:spcBef>
                <a:spcPct val="50000"/>
              </a:spcBef>
            </a:pPr>
            <a:r>
              <a:rPr lang="en-US" b="1" dirty="0" smtClean="0">
                <a:effectLst>
                  <a:outerShdw blurRad="38100" dist="38100" dir="2700000" algn="tl">
                    <a:srgbClr val="000000">
                      <a:alpha val="43137"/>
                    </a:srgbClr>
                  </a:outerShdw>
                </a:effectLst>
              </a:rPr>
              <a:t>Spreadsheets</a:t>
            </a:r>
            <a:endParaRPr lang="en-US" b="1" dirty="0">
              <a:effectLst>
                <a:outerShdw blurRad="38100" dist="38100" dir="2700000" algn="tl">
                  <a:srgbClr val="000000">
                    <a:alpha val="43137"/>
                  </a:srgbClr>
                </a:outerShdw>
              </a:effectLst>
            </a:endParaRPr>
          </a:p>
        </p:txBody>
      </p:sp>
      <p:sp>
        <p:nvSpPr>
          <p:cNvPr id="49" name="Text Box 21"/>
          <p:cNvSpPr txBox="1">
            <a:spLocks noChangeArrowheads="1"/>
          </p:cNvSpPr>
          <p:nvPr/>
        </p:nvSpPr>
        <p:spPr bwMode="gray">
          <a:xfrm>
            <a:off x="4229100" y="4419600"/>
            <a:ext cx="2776538" cy="369332"/>
          </a:xfrm>
          <a:prstGeom prst="rect">
            <a:avLst/>
          </a:prstGeom>
          <a:noFill/>
          <a:ln w="9525">
            <a:noFill/>
            <a:miter lim="800000"/>
            <a:headEnd/>
            <a:tailEnd/>
          </a:ln>
          <a:effectLst/>
        </p:spPr>
        <p:txBody>
          <a:bodyPr wrap="square">
            <a:spAutoFit/>
          </a:bodyPr>
          <a:lstStyle/>
          <a:p>
            <a:pPr algn="ctr">
              <a:spcBef>
                <a:spcPct val="50000"/>
              </a:spcBef>
            </a:pPr>
            <a:r>
              <a:rPr lang="en-US" b="1" dirty="0" smtClean="0">
                <a:effectLst>
                  <a:outerShdw blurRad="38100" dist="38100" dir="2700000" algn="tl">
                    <a:srgbClr val="000000">
                      <a:alpha val="43137"/>
                    </a:srgbClr>
                  </a:outerShdw>
                </a:effectLst>
              </a:rPr>
              <a:t>Intranet</a:t>
            </a:r>
            <a:endParaRPr lang="en-US" b="1" dirty="0">
              <a:effectLst>
                <a:outerShdw blurRad="38100" dist="38100" dir="2700000" algn="tl">
                  <a:srgbClr val="000000">
                    <a:alpha val="43137"/>
                  </a:srgbClr>
                </a:outerShdw>
              </a:effectLst>
            </a:endParaRPr>
          </a:p>
        </p:txBody>
      </p:sp>
      <p:sp>
        <p:nvSpPr>
          <p:cNvPr id="50" name="Text Box 22"/>
          <p:cNvSpPr txBox="1">
            <a:spLocks noChangeArrowheads="1"/>
          </p:cNvSpPr>
          <p:nvPr/>
        </p:nvSpPr>
        <p:spPr bwMode="gray">
          <a:xfrm>
            <a:off x="381000" y="4659868"/>
            <a:ext cx="2776538" cy="369332"/>
          </a:xfrm>
          <a:prstGeom prst="rect">
            <a:avLst/>
          </a:prstGeom>
          <a:noFill/>
          <a:ln w="9525">
            <a:noFill/>
            <a:miter lim="800000"/>
            <a:headEnd/>
            <a:tailEnd/>
          </a:ln>
          <a:effectLst/>
        </p:spPr>
        <p:txBody>
          <a:bodyPr wrap="square">
            <a:spAutoFit/>
          </a:bodyPr>
          <a:lstStyle/>
          <a:p>
            <a:pPr algn="ctr">
              <a:spcBef>
                <a:spcPct val="50000"/>
              </a:spcBef>
            </a:pPr>
            <a:r>
              <a:rPr lang="en-US" b="1" dirty="0" smtClean="0">
                <a:effectLst>
                  <a:outerShdw blurRad="38100" dist="38100" dir="2700000" algn="tl">
                    <a:srgbClr val="000000">
                      <a:alpha val="43137"/>
                    </a:srgbClr>
                  </a:outerShdw>
                </a:effectLst>
              </a:rPr>
              <a:t>Blogs</a:t>
            </a:r>
            <a:endParaRPr lang="en-US" b="1" dirty="0">
              <a:effectLst>
                <a:outerShdw blurRad="38100" dist="38100" dir="2700000" algn="tl">
                  <a:srgbClr val="000000">
                    <a:alpha val="43137"/>
                  </a:srgbClr>
                </a:outerShdw>
              </a:effectLst>
            </a:endParaRPr>
          </a:p>
        </p:txBody>
      </p:sp>
      <p:sp>
        <p:nvSpPr>
          <p:cNvPr id="51" name="Text Box 23"/>
          <p:cNvSpPr txBox="1">
            <a:spLocks noChangeArrowheads="1"/>
          </p:cNvSpPr>
          <p:nvPr/>
        </p:nvSpPr>
        <p:spPr bwMode="gray">
          <a:xfrm>
            <a:off x="3581400" y="2757432"/>
            <a:ext cx="2895600" cy="369332"/>
          </a:xfrm>
          <a:prstGeom prst="rect">
            <a:avLst/>
          </a:prstGeom>
          <a:noFill/>
          <a:ln w="9525">
            <a:noFill/>
            <a:miter lim="800000"/>
            <a:headEnd/>
            <a:tailEnd/>
          </a:ln>
          <a:effectLst/>
        </p:spPr>
        <p:txBody>
          <a:bodyPr wrap="square">
            <a:spAutoFit/>
          </a:bodyPr>
          <a:lstStyle/>
          <a:p>
            <a:pPr algn="ctr">
              <a:spcBef>
                <a:spcPct val="50000"/>
              </a:spcBef>
            </a:pPr>
            <a:r>
              <a:rPr lang="en-US" b="1" dirty="0" smtClean="0">
                <a:effectLst>
                  <a:outerShdw blurRad="38100" dist="38100" dir="2700000" algn="tl">
                    <a:srgbClr val="000000">
                      <a:alpha val="43137"/>
                    </a:srgbClr>
                  </a:outerShdw>
                </a:effectLst>
              </a:rPr>
              <a:t>Portals</a:t>
            </a:r>
            <a:endParaRPr lang="en-US" b="1" dirty="0">
              <a:effectLst>
                <a:outerShdw blurRad="38100" dist="38100" dir="2700000" algn="tl">
                  <a:srgbClr val="000000">
                    <a:alpha val="43137"/>
                  </a:srgbClr>
                </a:outerShdw>
              </a:effectLst>
            </a:endParaRPr>
          </a:p>
        </p:txBody>
      </p:sp>
      <p:sp>
        <p:nvSpPr>
          <p:cNvPr id="52" name="Text Box 15"/>
          <p:cNvSpPr txBox="1">
            <a:spLocks noChangeArrowheads="1"/>
          </p:cNvSpPr>
          <p:nvPr/>
        </p:nvSpPr>
        <p:spPr bwMode="gray">
          <a:xfrm>
            <a:off x="393700" y="3745468"/>
            <a:ext cx="2771775" cy="369332"/>
          </a:xfrm>
          <a:prstGeom prst="rect">
            <a:avLst/>
          </a:prstGeom>
          <a:noFill/>
          <a:ln w="9525">
            <a:noFill/>
            <a:miter lim="800000"/>
            <a:headEnd/>
            <a:tailEnd/>
          </a:ln>
          <a:effectLst/>
        </p:spPr>
        <p:txBody>
          <a:bodyPr wrap="square">
            <a:spAutoFit/>
          </a:bodyPr>
          <a:lstStyle/>
          <a:p>
            <a:pPr algn="ctr">
              <a:spcBef>
                <a:spcPct val="50000"/>
              </a:spcBef>
            </a:pPr>
            <a:r>
              <a:rPr lang="en-US" b="1" dirty="0" smtClean="0">
                <a:effectLst>
                  <a:outerShdw blurRad="38100" dist="38100" dir="2700000" algn="tl">
                    <a:srgbClr val="000000">
                      <a:alpha val="43137"/>
                    </a:srgbClr>
                  </a:outerShdw>
                </a:effectLst>
              </a:rPr>
              <a:t>RSS feeds</a:t>
            </a:r>
            <a:endParaRPr lang="en-US" b="1" dirty="0">
              <a:effectLst>
                <a:outerShdw blurRad="38100" dist="38100" dir="2700000" algn="tl">
                  <a:srgbClr val="000000">
                    <a:alpha val="43137"/>
                  </a:srgbClr>
                </a:outerShdw>
              </a:effectLst>
            </a:endParaRPr>
          </a:p>
        </p:txBody>
      </p:sp>
      <p:sp>
        <p:nvSpPr>
          <p:cNvPr id="53" name="Text Box 15"/>
          <p:cNvSpPr txBox="1">
            <a:spLocks noChangeArrowheads="1"/>
          </p:cNvSpPr>
          <p:nvPr/>
        </p:nvSpPr>
        <p:spPr bwMode="gray">
          <a:xfrm>
            <a:off x="5991225" y="3048000"/>
            <a:ext cx="2771775" cy="369332"/>
          </a:xfrm>
          <a:prstGeom prst="rect">
            <a:avLst/>
          </a:prstGeom>
          <a:noFill/>
          <a:ln w="9525">
            <a:noFill/>
            <a:miter lim="800000"/>
            <a:headEnd/>
            <a:tailEnd/>
          </a:ln>
          <a:effectLst/>
        </p:spPr>
        <p:txBody>
          <a:bodyPr wrap="square">
            <a:spAutoFit/>
          </a:bodyPr>
          <a:lstStyle/>
          <a:p>
            <a:pPr algn="ctr">
              <a:spcBef>
                <a:spcPct val="50000"/>
              </a:spcBef>
            </a:pPr>
            <a:r>
              <a:rPr lang="en-US" b="1" dirty="0" smtClean="0">
                <a:effectLst>
                  <a:outerShdw blurRad="38100" dist="38100" dir="2700000" algn="tl">
                    <a:srgbClr val="000000">
                      <a:alpha val="43137"/>
                    </a:srgbClr>
                  </a:outerShdw>
                </a:effectLst>
              </a:rPr>
              <a:t>Business books</a:t>
            </a:r>
            <a:endParaRPr lang="en-US" b="1" dirty="0">
              <a:effectLst>
                <a:outerShdw blurRad="38100" dist="38100" dir="2700000" algn="tl">
                  <a:srgbClr val="000000">
                    <a:alpha val="43137"/>
                  </a:srgbClr>
                </a:outerShdw>
              </a:effectLst>
            </a:endParaRPr>
          </a:p>
        </p:txBody>
      </p:sp>
      <p:sp>
        <p:nvSpPr>
          <p:cNvPr id="54" name="Text Box 15"/>
          <p:cNvSpPr txBox="1">
            <a:spLocks noChangeArrowheads="1"/>
          </p:cNvSpPr>
          <p:nvPr/>
        </p:nvSpPr>
        <p:spPr bwMode="gray">
          <a:xfrm>
            <a:off x="381000" y="5410200"/>
            <a:ext cx="2771775" cy="369332"/>
          </a:xfrm>
          <a:prstGeom prst="rect">
            <a:avLst/>
          </a:prstGeom>
          <a:noFill/>
          <a:ln w="9525">
            <a:noFill/>
            <a:miter lim="800000"/>
            <a:headEnd/>
            <a:tailEnd/>
          </a:ln>
          <a:effectLst/>
        </p:spPr>
        <p:txBody>
          <a:bodyPr wrap="square">
            <a:spAutoFit/>
          </a:bodyPr>
          <a:lstStyle/>
          <a:p>
            <a:pPr algn="ctr">
              <a:spcBef>
                <a:spcPct val="50000"/>
              </a:spcBef>
            </a:pPr>
            <a:r>
              <a:rPr lang="en-US" b="1" dirty="0" smtClean="0">
                <a:effectLst>
                  <a:outerShdw blurRad="38100" dist="38100" dir="2700000" algn="tl">
                    <a:srgbClr val="000000">
                      <a:alpha val="43137"/>
                    </a:srgbClr>
                  </a:outerShdw>
                </a:effectLst>
              </a:rPr>
              <a:t>Television reports</a:t>
            </a:r>
            <a:endParaRPr lang="en-US" b="1" dirty="0">
              <a:effectLst>
                <a:outerShdw blurRad="38100" dist="38100" dir="2700000" algn="tl">
                  <a:srgbClr val="000000">
                    <a:alpha val="43137"/>
                  </a:srgbClr>
                </a:outerShdw>
              </a:effectLst>
            </a:endParaRPr>
          </a:p>
        </p:txBody>
      </p:sp>
      <p:sp>
        <p:nvSpPr>
          <p:cNvPr id="55" name="Text Box 15"/>
          <p:cNvSpPr txBox="1">
            <a:spLocks noChangeArrowheads="1"/>
          </p:cNvSpPr>
          <p:nvPr/>
        </p:nvSpPr>
        <p:spPr bwMode="gray">
          <a:xfrm>
            <a:off x="2413000" y="4976336"/>
            <a:ext cx="2771775" cy="369332"/>
          </a:xfrm>
          <a:prstGeom prst="rect">
            <a:avLst/>
          </a:prstGeom>
          <a:noFill/>
          <a:ln w="9525">
            <a:noFill/>
            <a:miter lim="800000"/>
            <a:headEnd/>
            <a:tailEnd/>
          </a:ln>
          <a:effectLst/>
        </p:spPr>
        <p:txBody>
          <a:bodyPr wrap="square">
            <a:spAutoFit/>
          </a:bodyPr>
          <a:lstStyle/>
          <a:p>
            <a:pPr algn="ctr">
              <a:spcBef>
                <a:spcPct val="50000"/>
              </a:spcBef>
            </a:pPr>
            <a:r>
              <a:rPr lang="en-US" b="1" dirty="0" smtClean="0">
                <a:effectLst>
                  <a:outerShdw blurRad="38100" dist="38100" dir="2700000" algn="tl">
                    <a:srgbClr val="000000">
                      <a:alpha val="43137"/>
                    </a:srgbClr>
                  </a:outerShdw>
                </a:effectLst>
              </a:rPr>
              <a:t>Magazines</a:t>
            </a:r>
            <a:endParaRPr lang="en-US" b="1" dirty="0">
              <a:effectLst>
                <a:outerShdw blurRad="38100" dist="38100" dir="2700000" algn="tl">
                  <a:srgbClr val="000000">
                    <a:alpha val="43137"/>
                  </a:srgbClr>
                </a:outerShdw>
              </a:effectLst>
            </a:endParaRPr>
          </a:p>
        </p:txBody>
      </p:sp>
      <p:sp>
        <p:nvSpPr>
          <p:cNvPr id="56" name="Text Box 15"/>
          <p:cNvSpPr txBox="1">
            <a:spLocks noChangeArrowheads="1"/>
          </p:cNvSpPr>
          <p:nvPr/>
        </p:nvSpPr>
        <p:spPr bwMode="gray">
          <a:xfrm>
            <a:off x="1600200" y="1981200"/>
            <a:ext cx="2771775" cy="369332"/>
          </a:xfrm>
          <a:prstGeom prst="rect">
            <a:avLst/>
          </a:prstGeom>
          <a:noFill/>
          <a:ln w="9525">
            <a:noFill/>
            <a:miter lim="800000"/>
            <a:headEnd/>
            <a:tailEnd/>
          </a:ln>
          <a:effectLst/>
        </p:spPr>
        <p:txBody>
          <a:bodyPr wrap="square">
            <a:spAutoFit/>
          </a:bodyPr>
          <a:lstStyle/>
          <a:p>
            <a:pPr algn="ctr">
              <a:spcBef>
                <a:spcPct val="50000"/>
              </a:spcBef>
            </a:pPr>
            <a:r>
              <a:rPr lang="en-US" b="1" dirty="0" smtClean="0">
                <a:effectLst>
                  <a:outerShdw blurRad="38100" dist="38100" dir="2700000" algn="tl">
                    <a:srgbClr val="000000">
                      <a:alpha val="43137"/>
                    </a:srgbClr>
                  </a:outerShdw>
                </a:effectLst>
              </a:rPr>
              <a:t>Newspapers</a:t>
            </a:r>
            <a:endParaRPr lang="en-US" b="1" dirty="0">
              <a:effectLst>
                <a:outerShdw blurRad="38100" dist="38100" dir="2700000" algn="tl">
                  <a:srgbClr val="000000">
                    <a:alpha val="43137"/>
                  </a:srgbClr>
                </a:outerShdw>
              </a:effectLst>
            </a:endParaRPr>
          </a:p>
        </p:txBody>
      </p:sp>
      <p:sp>
        <p:nvSpPr>
          <p:cNvPr id="57" name="Text Box 11"/>
          <p:cNvSpPr txBox="1">
            <a:spLocks noChangeArrowheads="1"/>
          </p:cNvSpPr>
          <p:nvPr/>
        </p:nvSpPr>
        <p:spPr bwMode="gray">
          <a:xfrm>
            <a:off x="5542598" y="1752600"/>
            <a:ext cx="1833562" cy="369332"/>
          </a:xfrm>
          <a:prstGeom prst="rect">
            <a:avLst/>
          </a:prstGeom>
          <a:noFill/>
          <a:ln w="9525">
            <a:noFill/>
            <a:miter lim="800000"/>
            <a:headEnd/>
            <a:tailEnd/>
          </a:ln>
          <a:effectLst/>
        </p:spPr>
        <p:txBody>
          <a:bodyPr wrap="square">
            <a:spAutoFit/>
          </a:bodyPr>
          <a:lstStyle/>
          <a:p>
            <a:pPr algn="ctr">
              <a:spcBef>
                <a:spcPct val="50000"/>
              </a:spcBef>
            </a:pPr>
            <a:r>
              <a:rPr lang="en-US" b="1" dirty="0" smtClean="0">
                <a:effectLst>
                  <a:outerShdw blurRad="38100" dist="38100" dir="2700000" algn="tl">
                    <a:srgbClr val="000000">
                      <a:alpha val="43137"/>
                    </a:srgbClr>
                  </a:outerShdw>
                </a:effectLst>
              </a:rPr>
              <a:t>IM/chat</a:t>
            </a:r>
            <a:endParaRPr lang="en-US" b="1" dirty="0">
              <a:effectLst>
                <a:outerShdw blurRad="38100" dist="38100" dir="2700000" algn="tl">
                  <a:srgbClr val="000000">
                    <a:alpha val="43137"/>
                  </a:srgbClr>
                </a:outerShdw>
              </a:effectLst>
            </a:endParaRPr>
          </a:p>
        </p:txBody>
      </p:sp>
      <p:sp>
        <p:nvSpPr>
          <p:cNvPr id="58" name="Text Box 13"/>
          <p:cNvSpPr txBox="1">
            <a:spLocks noChangeArrowheads="1"/>
          </p:cNvSpPr>
          <p:nvPr/>
        </p:nvSpPr>
        <p:spPr bwMode="gray">
          <a:xfrm>
            <a:off x="2895600" y="2667000"/>
            <a:ext cx="1250950" cy="369332"/>
          </a:xfrm>
          <a:prstGeom prst="rect">
            <a:avLst/>
          </a:prstGeom>
          <a:noFill/>
          <a:ln w="9525">
            <a:noFill/>
            <a:miter lim="800000"/>
            <a:headEnd/>
            <a:tailEnd/>
          </a:ln>
          <a:effectLst/>
        </p:spPr>
        <p:txBody>
          <a:bodyPr wrap="square">
            <a:spAutoFit/>
          </a:bodyPr>
          <a:lstStyle/>
          <a:p>
            <a:pPr algn="ctr">
              <a:spcBef>
                <a:spcPct val="50000"/>
              </a:spcBef>
            </a:pPr>
            <a:r>
              <a:rPr lang="en-US" b="1" dirty="0" smtClean="0">
                <a:effectLst>
                  <a:outerShdw blurRad="38100" dist="38100" dir="2700000" algn="tl">
                    <a:srgbClr val="000000">
                      <a:alpha val="43137"/>
                    </a:srgbClr>
                  </a:outerShdw>
                </a:effectLst>
              </a:rPr>
              <a:t>Email</a:t>
            </a:r>
            <a:endParaRPr lang="en-US" b="1" dirty="0">
              <a:effectLst>
                <a:outerShdw blurRad="38100" dist="38100" dir="2700000" algn="tl">
                  <a:srgbClr val="000000">
                    <a:alpha val="43137"/>
                  </a:srgbClr>
                </a:outerShdw>
              </a:effectLst>
            </a:endParaRP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1000"/>
                                        <p:tgtEl>
                                          <p:spTgt spid="11"/>
                                        </p:tgtEl>
                                      </p:cBhvr>
                                    </p:animEffect>
                                  </p:childTnLst>
                                </p:cTn>
                              </p:par>
                              <p:par>
                                <p:cTn id="11" presetID="10" presetClass="entr" presetSubtype="0" fill="hold" grpId="0" nodeType="withEffect">
                                  <p:stCondLst>
                                    <p:cond delay="30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1000"/>
                                        <p:tgtEl>
                                          <p:spTgt spid="13"/>
                                        </p:tgtEl>
                                      </p:cBhvr>
                                    </p:animEffect>
                                  </p:childTnLst>
                                </p:cTn>
                              </p:par>
                              <p:par>
                                <p:cTn id="14" presetID="10" presetClass="entr" presetSubtype="0" fill="hold" grpId="0" nodeType="withEffect">
                                  <p:stCondLst>
                                    <p:cond delay="60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1000"/>
                                        <p:tgtEl>
                                          <p:spTgt spid="24"/>
                                        </p:tgtEl>
                                      </p:cBhvr>
                                    </p:animEffect>
                                  </p:childTnLst>
                                </p:cTn>
                              </p:par>
                              <p:par>
                                <p:cTn id="17" presetID="10" presetClass="entr" presetSubtype="0" fill="hold" grpId="0" nodeType="withEffect">
                                  <p:stCondLst>
                                    <p:cond delay="80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childTnLst>
                                </p:cTn>
                              </p:par>
                              <p:par>
                                <p:cTn id="20" presetID="10" presetClass="entr" presetSubtype="0" fill="hold" grpId="0" nodeType="withEffect">
                                  <p:stCondLst>
                                    <p:cond delay="100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childTnLst>
                                </p:cTn>
                              </p:par>
                              <p:par>
                                <p:cTn id="23" presetID="10" presetClass="entr" presetSubtype="0" fill="hold" grpId="0" nodeType="withEffect">
                                  <p:stCondLst>
                                    <p:cond delay="120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1000"/>
                                        <p:tgtEl>
                                          <p:spTgt spid="22"/>
                                        </p:tgtEl>
                                      </p:cBhvr>
                                    </p:animEffect>
                                  </p:childTnLst>
                                </p:cTn>
                              </p:par>
                              <p:par>
                                <p:cTn id="26" presetID="10" presetClass="entr" presetSubtype="0" fill="hold" grpId="0" nodeType="withEffect">
                                  <p:stCondLst>
                                    <p:cond delay="120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childTnLst>
                                </p:cTn>
                              </p:par>
                              <p:par>
                                <p:cTn id="29" presetID="10" presetClass="entr" presetSubtype="0" fill="hold" grpId="0" nodeType="withEffect">
                                  <p:stCondLst>
                                    <p:cond delay="130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1000"/>
                                        <p:tgtEl>
                                          <p:spTgt spid="34"/>
                                        </p:tgtEl>
                                      </p:cBhvr>
                                    </p:animEffect>
                                  </p:childTnLst>
                                </p:cTn>
                              </p:par>
                              <p:par>
                                <p:cTn id="32" presetID="63" presetClass="path" presetSubtype="0" fill="hold" grpId="0" nodeType="withEffect">
                                  <p:stCondLst>
                                    <p:cond delay="1400"/>
                                  </p:stCondLst>
                                  <p:childTnLst>
                                    <p:animMotion origin="layout" path="M -4.16667E-6 4.68208E-6 L 2.07657 4.68208E-6 " pathEditMode="relative" rAng="0" ptsTypes="AA">
                                      <p:cBhvr>
                                        <p:cTn id="33" dur="6000" fill="hold"/>
                                        <p:tgtEl>
                                          <p:spTgt spid="31"/>
                                        </p:tgtEl>
                                        <p:attrNameLst>
                                          <p:attrName>ppt_x</p:attrName>
                                          <p:attrName>ppt_y</p:attrName>
                                        </p:attrNameLst>
                                      </p:cBhvr>
                                      <p:rCtr x="1038" y="0"/>
                                    </p:animMotion>
                                  </p:childTnLst>
                                </p:cTn>
                              </p:par>
                              <p:par>
                                <p:cTn id="34" presetID="10" presetClass="entr" presetSubtype="0" fill="hold" grpId="0" nodeType="withEffect">
                                  <p:stCondLst>
                                    <p:cond delay="150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1000"/>
                                        <p:tgtEl>
                                          <p:spTgt spid="25"/>
                                        </p:tgtEl>
                                      </p:cBhvr>
                                    </p:animEffect>
                                  </p:childTnLst>
                                </p:cTn>
                              </p:par>
                              <p:par>
                                <p:cTn id="37" presetID="10" presetClass="entr" presetSubtype="0" fill="hold" grpId="0" nodeType="withEffect">
                                  <p:stCondLst>
                                    <p:cond delay="17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1000"/>
                                        <p:tgtEl>
                                          <p:spTgt spid="20"/>
                                        </p:tgtEl>
                                      </p:cBhvr>
                                    </p:animEffect>
                                  </p:childTnLst>
                                </p:cTn>
                              </p:par>
                              <p:par>
                                <p:cTn id="40" presetID="10" presetClass="entr" presetSubtype="0" fill="hold" grpId="0" nodeType="withEffect">
                                  <p:stCondLst>
                                    <p:cond delay="180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1000"/>
                                        <p:tgtEl>
                                          <p:spTgt spid="15"/>
                                        </p:tgtEl>
                                      </p:cBhvr>
                                    </p:animEffect>
                                  </p:childTnLst>
                                </p:cTn>
                              </p:par>
                              <p:par>
                                <p:cTn id="43" presetID="10" presetClass="entr" presetSubtype="0" fill="hold" grpId="0" nodeType="withEffect">
                                  <p:stCondLst>
                                    <p:cond delay="200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1000"/>
                                        <p:tgtEl>
                                          <p:spTgt spid="23"/>
                                        </p:tgtEl>
                                      </p:cBhvr>
                                    </p:animEffect>
                                  </p:childTnLst>
                                </p:cTn>
                              </p:par>
                              <p:par>
                                <p:cTn id="46" presetID="10" presetClass="entr" presetSubtype="0" fill="hold" grpId="0" nodeType="withEffect">
                                  <p:stCondLst>
                                    <p:cond delay="2100"/>
                                  </p:stCondLst>
                                  <p:childTnLst>
                                    <p:set>
                                      <p:cBhvr>
                                        <p:cTn id="47" dur="1" fill="hold">
                                          <p:stCondLst>
                                            <p:cond delay="0"/>
                                          </p:stCondLst>
                                        </p:cTn>
                                        <p:tgtEl>
                                          <p:spTgt spid="30"/>
                                        </p:tgtEl>
                                        <p:attrNameLst>
                                          <p:attrName>style.visibility</p:attrName>
                                        </p:attrNameLst>
                                      </p:cBhvr>
                                      <p:to>
                                        <p:strVal val="visible"/>
                                      </p:to>
                                    </p:set>
                                    <p:animEffect transition="in" filter="fade">
                                      <p:cBhvr>
                                        <p:cTn id="48" dur="1000"/>
                                        <p:tgtEl>
                                          <p:spTgt spid="30"/>
                                        </p:tgtEl>
                                      </p:cBhvr>
                                    </p:animEffect>
                                  </p:childTnLst>
                                </p:cTn>
                              </p:par>
                              <p:par>
                                <p:cTn id="49" presetID="10" presetClass="entr" presetSubtype="0" fill="hold" grpId="0" nodeType="withEffect">
                                  <p:stCondLst>
                                    <p:cond delay="230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1000"/>
                                        <p:tgtEl>
                                          <p:spTgt spid="27"/>
                                        </p:tgtEl>
                                      </p:cBhvr>
                                    </p:animEffect>
                                  </p:childTnLst>
                                </p:cTn>
                              </p:par>
                              <p:par>
                                <p:cTn id="52" presetID="10" presetClass="entr" presetSubtype="0" fill="hold" grpId="0" nodeType="withEffect">
                                  <p:stCondLst>
                                    <p:cond delay="240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1000"/>
                                        <p:tgtEl>
                                          <p:spTgt spid="16"/>
                                        </p:tgtEl>
                                      </p:cBhvr>
                                    </p:animEffect>
                                  </p:childTnLst>
                                </p:cTn>
                              </p:par>
                              <p:par>
                                <p:cTn id="55" presetID="10" presetClass="entr" presetSubtype="0" fill="hold" grpId="0" nodeType="withEffect">
                                  <p:stCondLst>
                                    <p:cond delay="2500"/>
                                  </p:stCondLst>
                                  <p:childTnLst>
                                    <p:set>
                                      <p:cBhvr>
                                        <p:cTn id="56" dur="1" fill="hold">
                                          <p:stCondLst>
                                            <p:cond delay="0"/>
                                          </p:stCondLst>
                                        </p:cTn>
                                        <p:tgtEl>
                                          <p:spTgt spid="28"/>
                                        </p:tgtEl>
                                        <p:attrNameLst>
                                          <p:attrName>style.visibility</p:attrName>
                                        </p:attrNameLst>
                                      </p:cBhvr>
                                      <p:to>
                                        <p:strVal val="visible"/>
                                      </p:to>
                                    </p:set>
                                    <p:animEffect transition="in" filter="fade">
                                      <p:cBhvr>
                                        <p:cTn id="57" dur="1000"/>
                                        <p:tgtEl>
                                          <p:spTgt spid="28"/>
                                        </p:tgtEl>
                                      </p:cBhvr>
                                    </p:animEffect>
                                  </p:childTnLst>
                                </p:cTn>
                              </p:par>
                              <p:par>
                                <p:cTn id="58" presetID="10" presetClass="entr" presetSubtype="0" fill="hold" grpId="0" nodeType="withEffect">
                                  <p:stCondLst>
                                    <p:cond delay="2500"/>
                                  </p:stCondLst>
                                  <p:childTnLst>
                                    <p:set>
                                      <p:cBhvr>
                                        <p:cTn id="59" dur="1" fill="hold">
                                          <p:stCondLst>
                                            <p:cond delay="0"/>
                                          </p:stCondLst>
                                        </p:cTn>
                                        <p:tgtEl>
                                          <p:spTgt spid="29"/>
                                        </p:tgtEl>
                                        <p:attrNameLst>
                                          <p:attrName>style.visibility</p:attrName>
                                        </p:attrNameLst>
                                      </p:cBhvr>
                                      <p:to>
                                        <p:strVal val="visible"/>
                                      </p:to>
                                    </p:set>
                                    <p:animEffect transition="in" filter="fade">
                                      <p:cBhvr>
                                        <p:cTn id="60" dur="1000"/>
                                        <p:tgtEl>
                                          <p:spTgt spid="29"/>
                                        </p:tgtEl>
                                      </p:cBhvr>
                                    </p:animEffect>
                                  </p:childTnLst>
                                </p:cTn>
                              </p:par>
                              <p:par>
                                <p:cTn id="61" presetID="10" presetClass="entr" presetSubtype="0" fill="hold" grpId="0" nodeType="withEffect">
                                  <p:stCondLst>
                                    <p:cond delay="2600"/>
                                  </p:stCondLst>
                                  <p:childTnLst>
                                    <p:set>
                                      <p:cBhvr>
                                        <p:cTn id="62" dur="1" fill="hold">
                                          <p:stCondLst>
                                            <p:cond delay="0"/>
                                          </p:stCondLst>
                                        </p:cTn>
                                        <p:tgtEl>
                                          <p:spTgt spid="33"/>
                                        </p:tgtEl>
                                        <p:attrNameLst>
                                          <p:attrName>style.visibility</p:attrName>
                                        </p:attrNameLst>
                                      </p:cBhvr>
                                      <p:to>
                                        <p:strVal val="visible"/>
                                      </p:to>
                                    </p:set>
                                    <p:animEffect transition="in" filter="fade">
                                      <p:cBhvr>
                                        <p:cTn id="63" dur="1000"/>
                                        <p:tgtEl>
                                          <p:spTgt spid="33"/>
                                        </p:tgtEl>
                                      </p:cBhvr>
                                    </p:animEffect>
                                  </p:childTnLst>
                                </p:cTn>
                              </p:par>
                              <p:par>
                                <p:cTn id="64" presetID="10" presetClass="entr" presetSubtype="0" fill="hold" grpId="0" nodeType="withEffect">
                                  <p:stCondLst>
                                    <p:cond delay="2800"/>
                                  </p:stCondLst>
                                  <p:childTnLst>
                                    <p:set>
                                      <p:cBhvr>
                                        <p:cTn id="65" dur="1" fill="hold">
                                          <p:stCondLst>
                                            <p:cond delay="0"/>
                                          </p:stCondLst>
                                        </p:cTn>
                                        <p:tgtEl>
                                          <p:spTgt spid="32"/>
                                        </p:tgtEl>
                                        <p:attrNameLst>
                                          <p:attrName>style.visibility</p:attrName>
                                        </p:attrNameLst>
                                      </p:cBhvr>
                                      <p:to>
                                        <p:strVal val="visible"/>
                                      </p:to>
                                    </p:set>
                                    <p:animEffect transition="in" filter="fade">
                                      <p:cBhvr>
                                        <p:cTn id="66" dur="1000"/>
                                        <p:tgtEl>
                                          <p:spTgt spid="32"/>
                                        </p:tgtEl>
                                      </p:cBhvr>
                                    </p:animEffect>
                                  </p:childTnLst>
                                </p:cTn>
                              </p:par>
                              <p:par>
                                <p:cTn id="67" presetID="35" presetClass="path" presetSubtype="0" fill="hold" grpId="0" nodeType="withEffect">
                                  <p:stCondLst>
                                    <p:cond delay="2800"/>
                                  </p:stCondLst>
                                  <p:childTnLst>
                                    <p:animMotion origin="layout" path="M 3.05556E-6 2.59259E-6 L -2.02726 2.59259E-6 " pathEditMode="relative" rAng="0" ptsTypes="AA">
                                      <p:cBhvr>
                                        <p:cTn id="68" dur="6400" fill="hold"/>
                                        <p:tgtEl>
                                          <p:spTgt spid="26"/>
                                        </p:tgtEl>
                                        <p:attrNameLst>
                                          <p:attrName>ppt_x</p:attrName>
                                          <p:attrName>ppt_y</p:attrName>
                                        </p:attrNameLst>
                                      </p:cBhvr>
                                      <p:rCtr x="-1014" y="0"/>
                                    </p:animMotion>
                                  </p:childTnLst>
                                </p:cTn>
                              </p:par>
                              <p:par>
                                <p:cTn id="69" presetID="10" presetClass="entr" presetSubtype="0" fill="hold" grpId="0" nodeType="withEffect">
                                  <p:stCondLst>
                                    <p:cond delay="2800"/>
                                  </p:stCondLst>
                                  <p:childTnLst>
                                    <p:set>
                                      <p:cBhvr>
                                        <p:cTn id="70" dur="1" fill="hold">
                                          <p:stCondLst>
                                            <p:cond delay="0"/>
                                          </p:stCondLst>
                                        </p:cTn>
                                        <p:tgtEl>
                                          <p:spTgt spid="35"/>
                                        </p:tgtEl>
                                        <p:attrNameLst>
                                          <p:attrName>style.visibility</p:attrName>
                                        </p:attrNameLst>
                                      </p:cBhvr>
                                      <p:to>
                                        <p:strVal val="visible"/>
                                      </p:to>
                                    </p:set>
                                    <p:animEffect transition="in" filter="fade">
                                      <p:cBhvr>
                                        <p:cTn id="71" dur="1000"/>
                                        <p:tgtEl>
                                          <p:spTgt spid="35"/>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fade">
                                      <p:cBhvr>
                                        <p:cTn id="74" dur="1000"/>
                                        <p:tgtEl>
                                          <p:spTgt spid="40"/>
                                        </p:tgtEl>
                                      </p:cBhvr>
                                    </p:animEffect>
                                  </p:childTnLst>
                                </p:cTn>
                              </p:par>
                              <p:par>
                                <p:cTn id="75" presetID="10" presetClass="entr" presetSubtype="0" fill="hold" grpId="0" nodeType="withEffect">
                                  <p:stCondLst>
                                    <p:cond delay="500"/>
                                  </p:stCondLst>
                                  <p:childTnLst>
                                    <p:set>
                                      <p:cBhvr>
                                        <p:cTn id="76" dur="1" fill="hold">
                                          <p:stCondLst>
                                            <p:cond delay="0"/>
                                          </p:stCondLst>
                                        </p:cTn>
                                        <p:tgtEl>
                                          <p:spTgt spid="39"/>
                                        </p:tgtEl>
                                        <p:attrNameLst>
                                          <p:attrName>style.visibility</p:attrName>
                                        </p:attrNameLst>
                                      </p:cBhvr>
                                      <p:to>
                                        <p:strVal val="visible"/>
                                      </p:to>
                                    </p:set>
                                    <p:animEffect transition="in" filter="fade">
                                      <p:cBhvr>
                                        <p:cTn id="77" dur="1000"/>
                                        <p:tgtEl>
                                          <p:spTgt spid="39"/>
                                        </p:tgtEl>
                                      </p:cBhvr>
                                    </p:animEffect>
                                  </p:childTnLst>
                                </p:cTn>
                              </p:par>
                              <p:par>
                                <p:cTn id="78" presetID="10" presetClass="entr" presetSubtype="0" fill="hold" grpId="0" nodeType="withEffect">
                                  <p:stCondLst>
                                    <p:cond delay="900"/>
                                  </p:stCondLst>
                                  <p:childTnLst>
                                    <p:set>
                                      <p:cBhvr>
                                        <p:cTn id="79" dur="1" fill="hold">
                                          <p:stCondLst>
                                            <p:cond delay="0"/>
                                          </p:stCondLst>
                                        </p:cTn>
                                        <p:tgtEl>
                                          <p:spTgt spid="47"/>
                                        </p:tgtEl>
                                        <p:attrNameLst>
                                          <p:attrName>style.visibility</p:attrName>
                                        </p:attrNameLst>
                                      </p:cBhvr>
                                      <p:to>
                                        <p:strVal val="visible"/>
                                      </p:to>
                                    </p:set>
                                    <p:animEffect transition="in" filter="fade">
                                      <p:cBhvr>
                                        <p:cTn id="80" dur="1000"/>
                                        <p:tgtEl>
                                          <p:spTgt spid="47"/>
                                        </p:tgtEl>
                                      </p:cBhvr>
                                    </p:animEffect>
                                  </p:childTnLst>
                                </p:cTn>
                              </p:par>
                              <p:par>
                                <p:cTn id="81" presetID="10" presetClass="entr" presetSubtype="0" fill="hold" grpId="0" nodeType="withEffect">
                                  <p:stCondLst>
                                    <p:cond delay="1200"/>
                                  </p:stCondLst>
                                  <p:childTnLst>
                                    <p:set>
                                      <p:cBhvr>
                                        <p:cTn id="82" dur="1" fill="hold">
                                          <p:stCondLst>
                                            <p:cond delay="0"/>
                                          </p:stCondLst>
                                        </p:cTn>
                                        <p:tgtEl>
                                          <p:spTgt spid="38"/>
                                        </p:tgtEl>
                                        <p:attrNameLst>
                                          <p:attrName>style.visibility</p:attrName>
                                        </p:attrNameLst>
                                      </p:cBhvr>
                                      <p:to>
                                        <p:strVal val="visible"/>
                                      </p:to>
                                    </p:set>
                                    <p:animEffect transition="in" filter="fade">
                                      <p:cBhvr>
                                        <p:cTn id="83" dur="1000"/>
                                        <p:tgtEl>
                                          <p:spTgt spid="38"/>
                                        </p:tgtEl>
                                      </p:cBhvr>
                                    </p:animEffect>
                                  </p:childTnLst>
                                </p:cTn>
                              </p:par>
                              <p:par>
                                <p:cTn id="84" presetID="10" presetClass="entr" presetSubtype="0" fill="hold" grpId="0" nodeType="withEffect">
                                  <p:stCondLst>
                                    <p:cond delay="1600"/>
                                  </p:stCondLst>
                                  <p:childTnLst>
                                    <p:set>
                                      <p:cBhvr>
                                        <p:cTn id="85" dur="1" fill="hold">
                                          <p:stCondLst>
                                            <p:cond delay="0"/>
                                          </p:stCondLst>
                                        </p:cTn>
                                        <p:tgtEl>
                                          <p:spTgt spid="44"/>
                                        </p:tgtEl>
                                        <p:attrNameLst>
                                          <p:attrName>style.visibility</p:attrName>
                                        </p:attrNameLst>
                                      </p:cBhvr>
                                      <p:to>
                                        <p:strVal val="visible"/>
                                      </p:to>
                                    </p:set>
                                    <p:animEffect transition="in" filter="fade">
                                      <p:cBhvr>
                                        <p:cTn id="86" dur="1000"/>
                                        <p:tgtEl>
                                          <p:spTgt spid="44"/>
                                        </p:tgtEl>
                                      </p:cBhvr>
                                    </p:animEffect>
                                  </p:childTnLst>
                                </p:cTn>
                              </p:par>
                              <p:par>
                                <p:cTn id="87" presetID="10" presetClass="entr" presetSubtype="0" fill="hold" grpId="0" nodeType="withEffect">
                                  <p:stCondLst>
                                    <p:cond delay="2100"/>
                                  </p:stCondLst>
                                  <p:childTnLst>
                                    <p:set>
                                      <p:cBhvr>
                                        <p:cTn id="88" dur="1" fill="hold">
                                          <p:stCondLst>
                                            <p:cond delay="0"/>
                                          </p:stCondLst>
                                        </p:cTn>
                                        <p:tgtEl>
                                          <p:spTgt spid="45"/>
                                        </p:tgtEl>
                                        <p:attrNameLst>
                                          <p:attrName>style.visibility</p:attrName>
                                        </p:attrNameLst>
                                      </p:cBhvr>
                                      <p:to>
                                        <p:strVal val="visible"/>
                                      </p:to>
                                    </p:set>
                                    <p:animEffect transition="in" filter="fade">
                                      <p:cBhvr>
                                        <p:cTn id="89" dur="1000"/>
                                        <p:tgtEl>
                                          <p:spTgt spid="45"/>
                                        </p:tgtEl>
                                      </p:cBhvr>
                                    </p:animEffect>
                                  </p:childTnLst>
                                </p:cTn>
                              </p:par>
                              <p:par>
                                <p:cTn id="90" presetID="10" presetClass="entr" presetSubtype="0" fill="hold" grpId="0" nodeType="withEffect">
                                  <p:stCondLst>
                                    <p:cond delay="2300"/>
                                  </p:stCondLst>
                                  <p:childTnLst>
                                    <p:set>
                                      <p:cBhvr>
                                        <p:cTn id="91" dur="1" fill="hold">
                                          <p:stCondLst>
                                            <p:cond delay="0"/>
                                          </p:stCondLst>
                                        </p:cTn>
                                        <p:tgtEl>
                                          <p:spTgt spid="36"/>
                                        </p:tgtEl>
                                        <p:attrNameLst>
                                          <p:attrName>style.visibility</p:attrName>
                                        </p:attrNameLst>
                                      </p:cBhvr>
                                      <p:to>
                                        <p:strVal val="visible"/>
                                      </p:to>
                                    </p:set>
                                    <p:animEffect transition="in" filter="fade">
                                      <p:cBhvr>
                                        <p:cTn id="92" dur="1000"/>
                                        <p:tgtEl>
                                          <p:spTgt spid="36"/>
                                        </p:tgtEl>
                                      </p:cBhvr>
                                    </p:animEffect>
                                  </p:childTnLst>
                                </p:cTn>
                              </p:par>
                              <p:par>
                                <p:cTn id="93" presetID="10" presetClass="entr" presetSubtype="0" fill="hold" grpId="0" nodeType="withEffect">
                                  <p:stCondLst>
                                    <p:cond delay="2500"/>
                                  </p:stCondLst>
                                  <p:childTnLst>
                                    <p:set>
                                      <p:cBhvr>
                                        <p:cTn id="94" dur="1" fill="hold">
                                          <p:stCondLst>
                                            <p:cond delay="0"/>
                                          </p:stCondLst>
                                        </p:cTn>
                                        <p:tgtEl>
                                          <p:spTgt spid="57"/>
                                        </p:tgtEl>
                                        <p:attrNameLst>
                                          <p:attrName>style.visibility</p:attrName>
                                        </p:attrNameLst>
                                      </p:cBhvr>
                                      <p:to>
                                        <p:strVal val="visible"/>
                                      </p:to>
                                    </p:set>
                                    <p:animEffect transition="in" filter="fade">
                                      <p:cBhvr>
                                        <p:cTn id="95" dur="1000"/>
                                        <p:tgtEl>
                                          <p:spTgt spid="57"/>
                                        </p:tgtEl>
                                      </p:cBhvr>
                                    </p:animEffect>
                                  </p:childTnLst>
                                </p:cTn>
                              </p:par>
                              <p:par>
                                <p:cTn id="96" presetID="10" presetClass="entr" presetSubtype="0" fill="hold" grpId="0" nodeType="withEffect">
                                  <p:stCondLst>
                                    <p:cond delay="2900"/>
                                  </p:stCondLst>
                                  <p:childTnLst>
                                    <p:set>
                                      <p:cBhvr>
                                        <p:cTn id="97" dur="1" fill="hold">
                                          <p:stCondLst>
                                            <p:cond delay="0"/>
                                          </p:stCondLst>
                                        </p:cTn>
                                        <p:tgtEl>
                                          <p:spTgt spid="54"/>
                                        </p:tgtEl>
                                        <p:attrNameLst>
                                          <p:attrName>style.visibility</p:attrName>
                                        </p:attrNameLst>
                                      </p:cBhvr>
                                      <p:to>
                                        <p:strVal val="visible"/>
                                      </p:to>
                                    </p:set>
                                    <p:animEffect transition="in" filter="fade">
                                      <p:cBhvr>
                                        <p:cTn id="98" dur="1000"/>
                                        <p:tgtEl>
                                          <p:spTgt spid="54"/>
                                        </p:tgtEl>
                                      </p:cBhvr>
                                    </p:animEffect>
                                  </p:childTnLst>
                                </p:cTn>
                              </p:par>
                              <p:par>
                                <p:cTn id="99" presetID="10" presetClass="entr" presetSubtype="0" fill="hold" grpId="0" nodeType="withEffect">
                                  <p:stCondLst>
                                    <p:cond delay="3200"/>
                                  </p:stCondLst>
                                  <p:childTnLst>
                                    <p:set>
                                      <p:cBhvr>
                                        <p:cTn id="100" dur="1" fill="hold">
                                          <p:stCondLst>
                                            <p:cond delay="0"/>
                                          </p:stCondLst>
                                        </p:cTn>
                                        <p:tgtEl>
                                          <p:spTgt spid="48"/>
                                        </p:tgtEl>
                                        <p:attrNameLst>
                                          <p:attrName>style.visibility</p:attrName>
                                        </p:attrNameLst>
                                      </p:cBhvr>
                                      <p:to>
                                        <p:strVal val="visible"/>
                                      </p:to>
                                    </p:set>
                                    <p:animEffect transition="in" filter="fade">
                                      <p:cBhvr>
                                        <p:cTn id="101" dur="1000"/>
                                        <p:tgtEl>
                                          <p:spTgt spid="48"/>
                                        </p:tgtEl>
                                      </p:cBhvr>
                                    </p:animEffect>
                                  </p:childTnLst>
                                </p:cTn>
                              </p:par>
                              <p:par>
                                <p:cTn id="102" presetID="10" presetClass="entr" presetSubtype="0" fill="hold" grpId="0" nodeType="withEffect">
                                  <p:stCondLst>
                                    <p:cond delay="3600"/>
                                  </p:stCondLst>
                                  <p:childTnLst>
                                    <p:set>
                                      <p:cBhvr>
                                        <p:cTn id="103" dur="1" fill="hold">
                                          <p:stCondLst>
                                            <p:cond delay="0"/>
                                          </p:stCondLst>
                                        </p:cTn>
                                        <p:tgtEl>
                                          <p:spTgt spid="43"/>
                                        </p:tgtEl>
                                        <p:attrNameLst>
                                          <p:attrName>style.visibility</p:attrName>
                                        </p:attrNameLst>
                                      </p:cBhvr>
                                      <p:to>
                                        <p:strVal val="visible"/>
                                      </p:to>
                                    </p:set>
                                    <p:animEffect transition="in" filter="fade">
                                      <p:cBhvr>
                                        <p:cTn id="104" dur="1000"/>
                                        <p:tgtEl>
                                          <p:spTgt spid="43"/>
                                        </p:tgtEl>
                                      </p:cBhvr>
                                    </p:animEffect>
                                  </p:childTnLst>
                                </p:cTn>
                              </p:par>
                              <p:par>
                                <p:cTn id="105" presetID="10" presetClass="entr" presetSubtype="0" fill="hold" grpId="0" nodeType="withEffect">
                                  <p:stCondLst>
                                    <p:cond delay="3900"/>
                                  </p:stCondLst>
                                  <p:childTnLst>
                                    <p:set>
                                      <p:cBhvr>
                                        <p:cTn id="106" dur="1" fill="hold">
                                          <p:stCondLst>
                                            <p:cond delay="0"/>
                                          </p:stCondLst>
                                        </p:cTn>
                                        <p:tgtEl>
                                          <p:spTgt spid="41"/>
                                        </p:tgtEl>
                                        <p:attrNameLst>
                                          <p:attrName>style.visibility</p:attrName>
                                        </p:attrNameLst>
                                      </p:cBhvr>
                                      <p:to>
                                        <p:strVal val="visible"/>
                                      </p:to>
                                    </p:set>
                                    <p:animEffect transition="in" filter="fade">
                                      <p:cBhvr>
                                        <p:cTn id="107" dur="1000"/>
                                        <p:tgtEl>
                                          <p:spTgt spid="41"/>
                                        </p:tgtEl>
                                      </p:cBhvr>
                                    </p:animEffect>
                                  </p:childTnLst>
                                </p:cTn>
                              </p:par>
                              <p:par>
                                <p:cTn id="108" presetID="10" presetClass="entr" presetSubtype="0" fill="hold" grpId="0" nodeType="withEffect">
                                  <p:stCondLst>
                                    <p:cond delay="4200"/>
                                  </p:stCondLst>
                                  <p:childTnLst>
                                    <p:set>
                                      <p:cBhvr>
                                        <p:cTn id="109" dur="1" fill="hold">
                                          <p:stCondLst>
                                            <p:cond delay="0"/>
                                          </p:stCondLst>
                                        </p:cTn>
                                        <p:tgtEl>
                                          <p:spTgt spid="37"/>
                                        </p:tgtEl>
                                        <p:attrNameLst>
                                          <p:attrName>style.visibility</p:attrName>
                                        </p:attrNameLst>
                                      </p:cBhvr>
                                      <p:to>
                                        <p:strVal val="visible"/>
                                      </p:to>
                                    </p:set>
                                    <p:animEffect transition="in" filter="fade">
                                      <p:cBhvr>
                                        <p:cTn id="110" dur="1000"/>
                                        <p:tgtEl>
                                          <p:spTgt spid="37"/>
                                        </p:tgtEl>
                                      </p:cBhvr>
                                    </p:animEffect>
                                  </p:childTnLst>
                                </p:cTn>
                              </p:par>
                              <p:par>
                                <p:cTn id="111" presetID="10" presetClass="entr" presetSubtype="0" fill="hold" grpId="0" nodeType="withEffect">
                                  <p:stCondLst>
                                    <p:cond delay="4400"/>
                                  </p:stCondLst>
                                  <p:childTnLst>
                                    <p:set>
                                      <p:cBhvr>
                                        <p:cTn id="112" dur="1" fill="hold">
                                          <p:stCondLst>
                                            <p:cond delay="0"/>
                                          </p:stCondLst>
                                        </p:cTn>
                                        <p:tgtEl>
                                          <p:spTgt spid="46"/>
                                        </p:tgtEl>
                                        <p:attrNameLst>
                                          <p:attrName>style.visibility</p:attrName>
                                        </p:attrNameLst>
                                      </p:cBhvr>
                                      <p:to>
                                        <p:strVal val="visible"/>
                                      </p:to>
                                    </p:set>
                                    <p:animEffect transition="in" filter="fade">
                                      <p:cBhvr>
                                        <p:cTn id="113" dur="1000"/>
                                        <p:tgtEl>
                                          <p:spTgt spid="46"/>
                                        </p:tgtEl>
                                      </p:cBhvr>
                                    </p:animEffect>
                                  </p:childTnLst>
                                </p:cTn>
                              </p:par>
                              <p:par>
                                <p:cTn id="114" presetID="10" presetClass="entr" presetSubtype="0" fill="hold" grpId="0" nodeType="withEffect">
                                  <p:stCondLst>
                                    <p:cond delay="4800"/>
                                  </p:stCondLst>
                                  <p:childTnLst>
                                    <p:set>
                                      <p:cBhvr>
                                        <p:cTn id="115" dur="1" fill="hold">
                                          <p:stCondLst>
                                            <p:cond delay="0"/>
                                          </p:stCondLst>
                                        </p:cTn>
                                        <p:tgtEl>
                                          <p:spTgt spid="53"/>
                                        </p:tgtEl>
                                        <p:attrNameLst>
                                          <p:attrName>style.visibility</p:attrName>
                                        </p:attrNameLst>
                                      </p:cBhvr>
                                      <p:to>
                                        <p:strVal val="visible"/>
                                      </p:to>
                                    </p:set>
                                    <p:animEffect transition="in" filter="fade">
                                      <p:cBhvr>
                                        <p:cTn id="116" dur="1000"/>
                                        <p:tgtEl>
                                          <p:spTgt spid="53"/>
                                        </p:tgtEl>
                                      </p:cBhvr>
                                    </p:animEffect>
                                  </p:childTnLst>
                                </p:cTn>
                              </p:par>
                              <p:par>
                                <p:cTn id="117" presetID="10" presetClass="entr" presetSubtype="0" fill="hold" grpId="0" nodeType="withEffect">
                                  <p:stCondLst>
                                    <p:cond delay="5300"/>
                                  </p:stCondLst>
                                  <p:childTnLst>
                                    <p:set>
                                      <p:cBhvr>
                                        <p:cTn id="118" dur="1" fill="hold">
                                          <p:stCondLst>
                                            <p:cond delay="0"/>
                                          </p:stCondLst>
                                        </p:cTn>
                                        <p:tgtEl>
                                          <p:spTgt spid="50"/>
                                        </p:tgtEl>
                                        <p:attrNameLst>
                                          <p:attrName>style.visibility</p:attrName>
                                        </p:attrNameLst>
                                      </p:cBhvr>
                                      <p:to>
                                        <p:strVal val="visible"/>
                                      </p:to>
                                    </p:set>
                                    <p:animEffect transition="in" filter="fade">
                                      <p:cBhvr>
                                        <p:cTn id="119" dur="1000"/>
                                        <p:tgtEl>
                                          <p:spTgt spid="50"/>
                                        </p:tgtEl>
                                      </p:cBhvr>
                                    </p:animEffect>
                                  </p:childTnLst>
                                </p:cTn>
                              </p:par>
                              <p:par>
                                <p:cTn id="120" presetID="10" presetClass="entr" presetSubtype="0" fill="hold" grpId="0" nodeType="withEffect">
                                  <p:stCondLst>
                                    <p:cond delay="5800"/>
                                  </p:stCondLst>
                                  <p:childTnLst>
                                    <p:set>
                                      <p:cBhvr>
                                        <p:cTn id="121" dur="1" fill="hold">
                                          <p:stCondLst>
                                            <p:cond delay="0"/>
                                          </p:stCondLst>
                                        </p:cTn>
                                        <p:tgtEl>
                                          <p:spTgt spid="42"/>
                                        </p:tgtEl>
                                        <p:attrNameLst>
                                          <p:attrName>style.visibility</p:attrName>
                                        </p:attrNameLst>
                                      </p:cBhvr>
                                      <p:to>
                                        <p:strVal val="visible"/>
                                      </p:to>
                                    </p:set>
                                    <p:animEffect transition="in" filter="fade">
                                      <p:cBhvr>
                                        <p:cTn id="122" dur="1000"/>
                                        <p:tgtEl>
                                          <p:spTgt spid="42"/>
                                        </p:tgtEl>
                                      </p:cBhvr>
                                    </p:animEffect>
                                  </p:childTnLst>
                                </p:cTn>
                              </p:par>
                              <p:par>
                                <p:cTn id="123" presetID="10" presetClass="entr" presetSubtype="0" fill="hold" grpId="0" nodeType="withEffect">
                                  <p:stCondLst>
                                    <p:cond delay="6200"/>
                                  </p:stCondLst>
                                  <p:childTnLst>
                                    <p:set>
                                      <p:cBhvr>
                                        <p:cTn id="124" dur="1" fill="hold">
                                          <p:stCondLst>
                                            <p:cond delay="0"/>
                                          </p:stCondLst>
                                        </p:cTn>
                                        <p:tgtEl>
                                          <p:spTgt spid="51"/>
                                        </p:tgtEl>
                                        <p:attrNameLst>
                                          <p:attrName>style.visibility</p:attrName>
                                        </p:attrNameLst>
                                      </p:cBhvr>
                                      <p:to>
                                        <p:strVal val="visible"/>
                                      </p:to>
                                    </p:set>
                                    <p:animEffect transition="in" filter="fade">
                                      <p:cBhvr>
                                        <p:cTn id="125" dur="1000"/>
                                        <p:tgtEl>
                                          <p:spTgt spid="51"/>
                                        </p:tgtEl>
                                      </p:cBhvr>
                                    </p:animEffect>
                                  </p:childTnLst>
                                </p:cTn>
                              </p:par>
                              <p:par>
                                <p:cTn id="126" presetID="10" presetClass="entr" presetSubtype="0" fill="hold" grpId="0" nodeType="withEffect">
                                  <p:stCondLst>
                                    <p:cond delay="6800"/>
                                  </p:stCondLst>
                                  <p:childTnLst>
                                    <p:set>
                                      <p:cBhvr>
                                        <p:cTn id="127" dur="1" fill="hold">
                                          <p:stCondLst>
                                            <p:cond delay="0"/>
                                          </p:stCondLst>
                                        </p:cTn>
                                        <p:tgtEl>
                                          <p:spTgt spid="52"/>
                                        </p:tgtEl>
                                        <p:attrNameLst>
                                          <p:attrName>style.visibility</p:attrName>
                                        </p:attrNameLst>
                                      </p:cBhvr>
                                      <p:to>
                                        <p:strVal val="visible"/>
                                      </p:to>
                                    </p:set>
                                    <p:animEffect transition="in" filter="fade">
                                      <p:cBhvr>
                                        <p:cTn id="128" dur="1000"/>
                                        <p:tgtEl>
                                          <p:spTgt spid="52"/>
                                        </p:tgtEl>
                                      </p:cBhvr>
                                    </p:animEffect>
                                  </p:childTnLst>
                                </p:cTn>
                              </p:par>
                              <p:par>
                                <p:cTn id="129" presetID="10" presetClass="entr" presetSubtype="0" fill="hold" grpId="0" nodeType="withEffect">
                                  <p:stCondLst>
                                    <p:cond delay="7500"/>
                                  </p:stCondLst>
                                  <p:childTnLst>
                                    <p:set>
                                      <p:cBhvr>
                                        <p:cTn id="130" dur="1" fill="hold">
                                          <p:stCondLst>
                                            <p:cond delay="0"/>
                                          </p:stCondLst>
                                        </p:cTn>
                                        <p:tgtEl>
                                          <p:spTgt spid="56"/>
                                        </p:tgtEl>
                                        <p:attrNameLst>
                                          <p:attrName>style.visibility</p:attrName>
                                        </p:attrNameLst>
                                      </p:cBhvr>
                                      <p:to>
                                        <p:strVal val="visible"/>
                                      </p:to>
                                    </p:set>
                                    <p:animEffect transition="in" filter="fade">
                                      <p:cBhvr>
                                        <p:cTn id="131" dur="1000"/>
                                        <p:tgtEl>
                                          <p:spTgt spid="56"/>
                                        </p:tgtEl>
                                      </p:cBhvr>
                                    </p:animEffect>
                                  </p:childTnLst>
                                </p:cTn>
                              </p:par>
                              <p:par>
                                <p:cTn id="132" presetID="10" presetClass="entr" presetSubtype="0" fill="hold" grpId="0" nodeType="withEffect">
                                  <p:stCondLst>
                                    <p:cond delay="8000"/>
                                  </p:stCondLst>
                                  <p:childTnLst>
                                    <p:set>
                                      <p:cBhvr>
                                        <p:cTn id="133" dur="1" fill="hold">
                                          <p:stCondLst>
                                            <p:cond delay="0"/>
                                          </p:stCondLst>
                                        </p:cTn>
                                        <p:tgtEl>
                                          <p:spTgt spid="55"/>
                                        </p:tgtEl>
                                        <p:attrNameLst>
                                          <p:attrName>style.visibility</p:attrName>
                                        </p:attrNameLst>
                                      </p:cBhvr>
                                      <p:to>
                                        <p:strVal val="visible"/>
                                      </p:to>
                                    </p:set>
                                    <p:animEffect transition="in" filter="fade">
                                      <p:cBhvr>
                                        <p:cTn id="134" dur="1000"/>
                                        <p:tgtEl>
                                          <p:spTgt spid="55"/>
                                        </p:tgtEl>
                                      </p:cBhvr>
                                    </p:animEffect>
                                  </p:childTnLst>
                                </p:cTn>
                              </p:par>
                              <p:par>
                                <p:cTn id="135" presetID="10" presetClass="entr" presetSubtype="0" fill="hold" grpId="0" nodeType="withEffect">
                                  <p:stCondLst>
                                    <p:cond delay="8600"/>
                                  </p:stCondLst>
                                  <p:childTnLst>
                                    <p:set>
                                      <p:cBhvr>
                                        <p:cTn id="136" dur="1" fill="hold">
                                          <p:stCondLst>
                                            <p:cond delay="0"/>
                                          </p:stCondLst>
                                        </p:cTn>
                                        <p:tgtEl>
                                          <p:spTgt spid="49"/>
                                        </p:tgtEl>
                                        <p:attrNameLst>
                                          <p:attrName>style.visibility</p:attrName>
                                        </p:attrNameLst>
                                      </p:cBhvr>
                                      <p:to>
                                        <p:strVal val="visible"/>
                                      </p:to>
                                    </p:set>
                                    <p:animEffect transition="in" filter="fade">
                                      <p:cBhvr>
                                        <p:cTn id="137" dur="1000"/>
                                        <p:tgtEl>
                                          <p:spTgt spid="49"/>
                                        </p:tgtEl>
                                      </p:cBhvr>
                                    </p:animEffect>
                                  </p:childTnLst>
                                </p:cTn>
                              </p:par>
                              <p:par>
                                <p:cTn id="138" presetID="10" presetClass="entr" presetSubtype="0" fill="hold" grpId="0" nodeType="withEffect">
                                  <p:stCondLst>
                                    <p:cond delay="9200"/>
                                  </p:stCondLst>
                                  <p:childTnLst>
                                    <p:set>
                                      <p:cBhvr>
                                        <p:cTn id="139" dur="1" fill="hold">
                                          <p:stCondLst>
                                            <p:cond delay="0"/>
                                          </p:stCondLst>
                                        </p:cTn>
                                        <p:tgtEl>
                                          <p:spTgt spid="58"/>
                                        </p:tgtEl>
                                        <p:attrNameLst>
                                          <p:attrName>style.visibility</p:attrName>
                                        </p:attrNameLst>
                                      </p:cBhvr>
                                      <p:to>
                                        <p:strVal val="visible"/>
                                      </p:to>
                                    </p:set>
                                    <p:animEffect transition="in" filter="fade">
                                      <p:cBhvr>
                                        <p:cTn id="140" dur="10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15" grpId="0"/>
      <p:bldP spid="16" grpId="0"/>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48" grpId="0"/>
      <p:bldP spid="49" grpId="0"/>
      <p:bldP spid="50" grpId="0"/>
      <p:bldP spid="51" grpId="0"/>
      <p:bldP spid="52" grpId="0"/>
      <p:bldP spid="53" grpId="0"/>
      <p:bldP spid="54" grpId="0"/>
      <p:bldP spid="55" grpId="0"/>
      <p:bldP spid="56" grpId="0"/>
      <p:bldP spid="57" grpId="0"/>
      <p:bldP spid="5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33815"/>
            <a:ext cx="8382000" cy="666385"/>
          </a:xfrm>
        </p:spPr>
        <p:txBody>
          <a:bodyPr/>
          <a:lstStyle/>
          <a:p>
            <a:pPr algn="ctr"/>
            <a:r>
              <a:rPr lang="en-US" dirty="0" smtClean="0"/>
              <a:t>Cause for Optimism</a:t>
            </a:r>
            <a:endParaRPr lang="en-US" dirty="0"/>
          </a:p>
        </p:txBody>
      </p:sp>
      <p:pic>
        <p:nvPicPr>
          <p:cNvPr id="3" name="Picture 3" descr="C:\Users\maryfj\Documents\Projects\2009\03-03 CeBit - archived\Artwork - archived\glass half full revised.png"/>
          <p:cNvPicPr>
            <a:picLocks noChangeAspect="1" noChangeArrowheads="1"/>
          </p:cNvPicPr>
          <p:nvPr/>
        </p:nvPicPr>
        <p:blipFill>
          <a:blip r:embed="rId3" cstate="screen"/>
          <a:stretch>
            <a:fillRect/>
          </a:stretch>
        </p:blipFill>
        <p:spPr bwMode="invGray">
          <a:xfrm>
            <a:off x="3274566" y="2057400"/>
            <a:ext cx="2745234" cy="3446952"/>
          </a:xfrm>
          <a:prstGeom prst="rect">
            <a:avLst/>
          </a:prstGeom>
          <a:noFill/>
          <a:effectLst>
            <a:outerShdw blurRad="190500" dist="152400" dir="5400000" sx="90000" sy="-19000" rotWithShape="0">
              <a:prstClr val="black">
                <a:alpha val="80000"/>
              </a:prstClr>
            </a:outerShdw>
          </a:effectLst>
        </p:spPr>
      </p:pic>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10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1125</TotalTime>
  <Words>668</Words>
  <Application>Microsoft Office PowerPoint</Application>
  <PresentationFormat>On-screen Show (4:3)</PresentationFormat>
  <Paragraphs>223</Paragraphs>
  <Slides>28</Slides>
  <Notes>27</Notes>
  <HiddenSlides>0</HiddenSlides>
  <MMClips>0</MMClips>
  <ScaleCrop>false</ScaleCrop>
  <HeadingPairs>
    <vt:vector size="4" baseType="variant">
      <vt:variant>
        <vt:lpstr>Theme</vt:lpstr>
      </vt:variant>
      <vt:variant>
        <vt:i4>2</vt:i4>
      </vt:variant>
      <vt:variant>
        <vt:lpstr>Slide Titles</vt:lpstr>
      </vt:variant>
      <vt:variant>
        <vt:i4>28</vt:i4>
      </vt:variant>
    </vt:vector>
  </HeadingPairs>
  <TitlesOfParts>
    <vt:vector size="30" baseType="lpstr">
      <vt:lpstr>TechEd09_Europe</vt:lpstr>
      <vt:lpstr>TechEd09_Europe template</vt:lpstr>
      <vt:lpstr>Slide 1</vt:lpstr>
      <vt:lpstr>Microsoft Business Intelligence in Office Systems</vt:lpstr>
      <vt:lpstr>What to expect in this session</vt:lpstr>
      <vt:lpstr>Using Business Intelligence to…</vt:lpstr>
      <vt:lpstr>Business Intelligence in action</vt:lpstr>
      <vt:lpstr>SharePoint 2010 The business collaboration platform for the Enterprise and the Web</vt:lpstr>
      <vt:lpstr>Microsoft BI Vision</vt:lpstr>
      <vt:lpstr>Relevant Information is everywhere</vt:lpstr>
      <vt:lpstr>Cause for Optimism</vt:lpstr>
      <vt:lpstr>BI Architecture</vt:lpstr>
      <vt:lpstr>Product line up</vt:lpstr>
      <vt:lpstr>Architectural Changes in SharePoint  Impact on BI solutions</vt:lpstr>
      <vt:lpstr>Excel and Excel Service investments</vt:lpstr>
      <vt:lpstr>Visio and Visio Services</vt:lpstr>
      <vt:lpstr>Office Investments</vt:lpstr>
      <vt:lpstr>SharePoint BI investments</vt:lpstr>
      <vt:lpstr>SharePoint BI investments</vt:lpstr>
      <vt:lpstr>PerformancePoint in SP2010</vt:lpstr>
      <vt:lpstr>PerformancePoint in SP2010</vt:lpstr>
      <vt:lpstr>SharePoint Investments</vt:lpstr>
      <vt:lpstr>SQL Server RS</vt:lpstr>
      <vt:lpstr>PowerPivot </vt:lpstr>
      <vt:lpstr>PowerPivot</vt:lpstr>
      <vt:lpstr>Use what you already own</vt:lpstr>
      <vt:lpstr>Slide 25</vt:lpstr>
      <vt:lpstr>Resources</vt:lpstr>
      <vt:lpstr>Slide 27</vt:lpstr>
      <vt:lpstr>Slide 28</vt:lpstr>
    </vt:vector>
  </TitlesOfParts>
  <Manager>&lt;Content Manager Name Here&gt;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Ben Robb</dc:creator>
  <dc:description>tech·ed europe 2009</dc:description>
  <cp:lastModifiedBy>cn_user</cp:lastModifiedBy>
  <cp:revision>52</cp:revision>
  <dcterms:created xsi:type="dcterms:W3CDTF">2009-10-25T12:44:18Z</dcterms:created>
  <dcterms:modified xsi:type="dcterms:W3CDTF">2009-11-12T07:11:49Z</dcterms:modified>
</cp:coreProperties>
</file>