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Layouts/slideLayout18.xml" ContentType="application/vnd.openxmlformats-officedocument.presentationml.slideLayout+xml"/>
  <Override PartName="/ppt/slideLayouts/slideLayout36.xml" ContentType="application/vnd.openxmlformats-officedocument.presentationml.slideLayout+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Masters/slideMaster5.xml" ContentType="application/vnd.openxmlformats-officedocument.presentationml.slideMaster+xml"/>
  <Override PartName="/ppt/slides/slide49.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notesSlides/notesSlide10.xml" ContentType="application/vnd.openxmlformats-officedocument.presentationml.notesSlide+xml"/>
  <Override PartName="/customXml/itemProps4.xml" ContentType="application/vnd.openxmlformats-officedocument.customXmlPropertie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theme/theme4.xml" ContentType="application/vnd.openxmlformats-officedocument.theme+xml"/>
  <Override PartName="/ppt/slideLayouts/slideLayout38.xml" ContentType="application/vnd.openxmlformats-officedocument.presentationml.slideLayout+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Default Extension="tiff" ContentType="image/tiff"/>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diagrams/data1.xml" ContentType="application/vnd.openxmlformats-officedocument.drawingml.diagramData+xml"/>
  <Override PartName="/ppt/slides/slide29.xml" ContentType="application/vnd.openxmlformats-officedocument.presentationml.slide+xml"/>
  <Override PartName="/ppt/slideLayouts/slideLayout39.xml" ContentType="application/vnd.openxmlformats-officedocument.presentationml.slideLayout+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 id="2147483673" r:id="rId6"/>
    <p:sldMasterId id="2147483676" r:id="rId7"/>
    <p:sldMasterId id="2147483690" r:id="rId8"/>
    <p:sldMasterId id="2147483692" r:id="rId9"/>
    <p:sldMasterId id="2147483708" r:id="rId10"/>
  </p:sldMasterIdLst>
  <p:notesMasterIdLst>
    <p:notesMasterId r:id="rId72"/>
  </p:notesMasterIdLst>
  <p:handoutMasterIdLst>
    <p:handoutMasterId r:id="rId73"/>
  </p:handoutMasterIdLst>
  <p:sldIdLst>
    <p:sldId id="343" r:id="rId11"/>
    <p:sldId id="309" r:id="rId12"/>
    <p:sldId id="384" r:id="rId13"/>
    <p:sldId id="383" r:id="rId14"/>
    <p:sldId id="388" r:id="rId15"/>
    <p:sldId id="257" r:id="rId16"/>
    <p:sldId id="331" r:id="rId17"/>
    <p:sldId id="332" r:id="rId18"/>
    <p:sldId id="385" r:id="rId19"/>
    <p:sldId id="313" r:id="rId20"/>
    <p:sldId id="314" r:id="rId21"/>
    <p:sldId id="315" r:id="rId22"/>
    <p:sldId id="379" r:id="rId23"/>
    <p:sldId id="270" r:id="rId24"/>
    <p:sldId id="276" r:id="rId25"/>
    <p:sldId id="335" r:id="rId26"/>
    <p:sldId id="277" r:id="rId27"/>
    <p:sldId id="339" r:id="rId28"/>
    <p:sldId id="284" r:id="rId29"/>
    <p:sldId id="275" r:id="rId30"/>
    <p:sldId id="380" r:id="rId31"/>
    <p:sldId id="336" r:id="rId32"/>
    <p:sldId id="286" r:id="rId33"/>
    <p:sldId id="287" r:id="rId34"/>
    <p:sldId id="288" r:id="rId35"/>
    <p:sldId id="289" r:id="rId36"/>
    <p:sldId id="278" r:id="rId37"/>
    <p:sldId id="281" r:id="rId38"/>
    <p:sldId id="272" r:id="rId39"/>
    <p:sldId id="266" r:id="rId40"/>
    <p:sldId id="267" r:id="rId41"/>
    <p:sldId id="269" r:id="rId42"/>
    <p:sldId id="268" r:id="rId43"/>
    <p:sldId id="350" r:id="rId44"/>
    <p:sldId id="347" r:id="rId45"/>
    <p:sldId id="351" r:id="rId46"/>
    <p:sldId id="352" r:id="rId47"/>
    <p:sldId id="353" r:id="rId48"/>
    <p:sldId id="354" r:id="rId49"/>
    <p:sldId id="355" r:id="rId50"/>
    <p:sldId id="356" r:id="rId51"/>
    <p:sldId id="357" r:id="rId52"/>
    <p:sldId id="358" r:id="rId53"/>
    <p:sldId id="359" r:id="rId54"/>
    <p:sldId id="360" r:id="rId55"/>
    <p:sldId id="361" r:id="rId56"/>
    <p:sldId id="362" r:id="rId57"/>
    <p:sldId id="363" r:id="rId58"/>
    <p:sldId id="364" r:id="rId59"/>
    <p:sldId id="365" r:id="rId60"/>
    <p:sldId id="366" r:id="rId61"/>
    <p:sldId id="367" r:id="rId62"/>
    <p:sldId id="368" r:id="rId63"/>
    <p:sldId id="369" r:id="rId64"/>
    <p:sldId id="370" r:id="rId65"/>
    <p:sldId id="371" r:id="rId66"/>
    <p:sldId id="372" r:id="rId67"/>
    <p:sldId id="378" r:id="rId68"/>
    <p:sldId id="382" r:id="rId69"/>
    <p:sldId id="386" r:id="rId70"/>
    <p:sldId id="387" r:id="rId7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63" autoAdjust="0"/>
    <p:restoredTop sz="98029" autoAdjust="0"/>
  </p:normalViewPr>
  <p:slideViewPr>
    <p:cSldViewPr>
      <p:cViewPr>
        <p:scale>
          <a:sx n="80" d="100"/>
          <a:sy n="80" d="100"/>
        </p:scale>
        <p:origin x="-192" y="26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94" d="100"/>
          <a:sy n="94" d="100"/>
        </p:scale>
        <p:origin x="-2694"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slide" Target="slides/slide37.xml"/><Relationship Id="rId50" Type="http://schemas.openxmlformats.org/officeDocument/2006/relationships/slide" Target="slides/slide40.xml"/><Relationship Id="rId55" Type="http://schemas.openxmlformats.org/officeDocument/2006/relationships/slide" Target="slides/slide45.xml"/><Relationship Id="rId63" Type="http://schemas.openxmlformats.org/officeDocument/2006/relationships/slide" Target="slides/slide53.xml"/><Relationship Id="rId68" Type="http://schemas.openxmlformats.org/officeDocument/2006/relationships/slide" Target="slides/slide58.xml"/><Relationship Id="rId76" Type="http://schemas.openxmlformats.org/officeDocument/2006/relationships/theme" Target="theme/theme1.xml"/><Relationship Id="rId7" Type="http://schemas.openxmlformats.org/officeDocument/2006/relationships/slideMaster" Target="slideMasters/slideMaster3.xml"/><Relationship Id="rId71" Type="http://schemas.openxmlformats.org/officeDocument/2006/relationships/slide" Target="slides/slide61.xml"/><Relationship Id="rId2" Type="http://schemas.openxmlformats.org/officeDocument/2006/relationships/customXml" Target="../customXml/item2.xml"/><Relationship Id="rId16" Type="http://schemas.openxmlformats.org/officeDocument/2006/relationships/slide" Target="slides/slide6.xml"/><Relationship Id="rId29" Type="http://schemas.openxmlformats.org/officeDocument/2006/relationships/slide" Target="slides/slide19.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slide" Target="slides/slide43.xml"/><Relationship Id="rId58" Type="http://schemas.openxmlformats.org/officeDocument/2006/relationships/slide" Target="slides/slide48.xml"/><Relationship Id="rId66" Type="http://schemas.openxmlformats.org/officeDocument/2006/relationships/slide" Target="slides/slide56.xml"/><Relationship Id="rId74"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slide" Target="slides/slide47.xml"/><Relationship Id="rId61" Type="http://schemas.openxmlformats.org/officeDocument/2006/relationships/slide" Target="slides/slide51.xml"/><Relationship Id="rId10" Type="http://schemas.openxmlformats.org/officeDocument/2006/relationships/slideMaster" Target="slideMasters/slideMaster6.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slide" Target="slides/slide50.xml"/><Relationship Id="rId65" Type="http://schemas.openxmlformats.org/officeDocument/2006/relationships/slide" Target="slides/slide55.xml"/><Relationship Id="rId73"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slide" Target="slides/slide46.xml"/><Relationship Id="rId64" Type="http://schemas.openxmlformats.org/officeDocument/2006/relationships/slide" Target="slides/slide54.xml"/><Relationship Id="rId69" Type="http://schemas.openxmlformats.org/officeDocument/2006/relationships/slide" Target="slides/slide59.xml"/><Relationship Id="rId77" Type="http://schemas.openxmlformats.org/officeDocument/2006/relationships/tableStyles" Target="tableStyles.xml"/><Relationship Id="rId8" Type="http://schemas.openxmlformats.org/officeDocument/2006/relationships/slideMaster" Target="slideMasters/slideMaster4.xml"/><Relationship Id="rId51" Type="http://schemas.openxmlformats.org/officeDocument/2006/relationships/slide" Target="slides/slide41.xml"/><Relationship Id="rId72"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slide" Target="slides/slide49.xml"/><Relationship Id="rId67" Type="http://schemas.openxmlformats.org/officeDocument/2006/relationships/slide" Target="slides/slide57.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slide" Target="slides/slide44.xml"/><Relationship Id="rId62" Type="http://schemas.openxmlformats.org/officeDocument/2006/relationships/slide" Target="slides/slide52.xml"/><Relationship Id="rId70" Type="http://schemas.openxmlformats.org/officeDocument/2006/relationships/slide" Target="slides/slide60.xml"/><Relationship Id="rId75"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CCA86D-4DAB-4EBD-B528-366BBAECCCE8}"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556B732A-FAB1-4530-85FA-D7ACCD6F8BE1}">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US" dirty="0" smtClean="0"/>
            <a:t>Web Application</a:t>
          </a:r>
          <a:endParaRPr lang="en-US" dirty="0"/>
        </a:p>
      </dgm:t>
    </dgm:pt>
    <dgm:pt modelId="{4DECB501-E027-4F21-BD31-229FACE94B6C}" type="parTrans" cxnId="{877C415E-CB46-4B8E-B674-1D4CB1D57E6D}">
      <dgm:prSet/>
      <dgm:spPr/>
      <dgm:t>
        <a:bodyPr/>
        <a:lstStyle/>
        <a:p>
          <a:endParaRPr lang="en-US"/>
        </a:p>
      </dgm:t>
    </dgm:pt>
    <dgm:pt modelId="{B931CEF8-9259-4F82-9B66-2DC29E6C4EAF}" type="sibTrans" cxnId="{877C415E-CB46-4B8E-B674-1D4CB1D57E6D}">
      <dgm:prSet/>
      <dgm:spPr/>
      <dgm:t>
        <a:bodyPr/>
        <a:lstStyle/>
        <a:p>
          <a:endParaRPr lang="en-US"/>
        </a:p>
      </dgm:t>
    </dgm:pt>
    <dgm:pt modelId="{CB46C825-59A9-4A8A-963F-BBD5AD569AD4}">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US" dirty="0" smtClean="0"/>
            <a:t>Service Application Connection</a:t>
          </a:r>
          <a:endParaRPr lang="en-US" dirty="0"/>
        </a:p>
      </dgm:t>
    </dgm:pt>
    <dgm:pt modelId="{46C15FA9-83BC-4292-B9E7-D91CD739DE4D}" type="parTrans" cxnId="{BCC42C0C-57CF-4DEE-B7CE-4F3EC959406D}">
      <dgm:prSet/>
      <dgm:spPr/>
      <dgm:t>
        <a:bodyPr/>
        <a:lstStyle/>
        <a:p>
          <a:endParaRPr lang="en-US"/>
        </a:p>
      </dgm:t>
    </dgm:pt>
    <dgm:pt modelId="{878E7E7D-5BA3-4379-8B9E-7DECCDA464B1}" type="sibTrans" cxnId="{BCC42C0C-57CF-4DEE-B7CE-4F3EC959406D}">
      <dgm:prSet/>
      <dgm:spPr/>
      <dgm:t>
        <a:bodyPr/>
        <a:lstStyle/>
        <a:p>
          <a:endParaRPr lang="en-US"/>
        </a:p>
      </dgm:t>
    </dgm:pt>
    <dgm:pt modelId="{F2872010-E174-4D31-9275-E13EB0860C42}">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US" dirty="0" smtClean="0"/>
            <a:t>Service Application Service(s)</a:t>
          </a:r>
          <a:endParaRPr lang="en-US" dirty="0"/>
        </a:p>
      </dgm:t>
    </dgm:pt>
    <dgm:pt modelId="{961E938E-EAFC-4312-9887-8F271916CA45}" type="parTrans" cxnId="{7122A277-B5C1-435E-98E0-1BDFFDF7A6DE}">
      <dgm:prSet/>
      <dgm:spPr/>
      <dgm:t>
        <a:bodyPr/>
        <a:lstStyle/>
        <a:p>
          <a:endParaRPr lang="en-US"/>
        </a:p>
      </dgm:t>
    </dgm:pt>
    <dgm:pt modelId="{16A8394D-2CC9-4A2F-9B6C-D1D0584630F1}" type="sibTrans" cxnId="{7122A277-B5C1-435E-98E0-1BDFFDF7A6DE}">
      <dgm:prSet/>
      <dgm:spPr/>
      <dgm:t>
        <a:bodyPr/>
        <a:lstStyle/>
        <a:p>
          <a:endParaRPr lang="en-US"/>
        </a:p>
      </dgm:t>
    </dgm:pt>
    <dgm:pt modelId="{AB8BB094-7AB9-4168-A8C9-F6E258D0F38C}">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US" dirty="0" smtClean="0"/>
            <a:t>Service Application Databases(s) (Not all SASs have databases)</a:t>
          </a:r>
          <a:endParaRPr lang="en-US" dirty="0"/>
        </a:p>
      </dgm:t>
    </dgm:pt>
    <dgm:pt modelId="{997D82CE-DDB2-4BCD-BEFD-D5A709780983}" type="parTrans" cxnId="{311CE9A9-65C6-4C7E-B7C0-0522F5B2B758}">
      <dgm:prSet/>
      <dgm:spPr/>
      <dgm:t>
        <a:bodyPr/>
        <a:lstStyle/>
        <a:p>
          <a:endParaRPr lang="en-US"/>
        </a:p>
      </dgm:t>
    </dgm:pt>
    <dgm:pt modelId="{B646AC2E-3A65-4525-8590-7A5072CCAA7F}" type="sibTrans" cxnId="{311CE9A9-65C6-4C7E-B7C0-0522F5B2B758}">
      <dgm:prSet/>
      <dgm:spPr/>
      <dgm:t>
        <a:bodyPr/>
        <a:lstStyle/>
        <a:p>
          <a:endParaRPr lang="en-US"/>
        </a:p>
      </dgm:t>
    </dgm:pt>
    <dgm:pt modelId="{37E31B94-CEC3-493F-AC2F-5E87927B811D}">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US" dirty="0" smtClean="0"/>
            <a:t>Service Application Group</a:t>
          </a:r>
          <a:endParaRPr lang="en-US" dirty="0"/>
        </a:p>
      </dgm:t>
    </dgm:pt>
    <dgm:pt modelId="{E390D48D-CF3A-4C07-94B5-A71604892BA2}" type="parTrans" cxnId="{E5CF1695-D02E-4D51-B177-6A022E4EB367}">
      <dgm:prSet/>
      <dgm:spPr/>
      <dgm:t>
        <a:bodyPr/>
        <a:lstStyle/>
        <a:p>
          <a:endParaRPr lang="en-US"/>
        </a:p>
      </dgm:t>
    </dgm:pt>
    <dgm:pt modelId="{ED416D30-7F9D-44B2-9891-309CA1F634BC}" type="sibTrans" cxnId="{E5CF1695-D02E-4D51-B177-6A022E4EB367}">
      <dgm:prSet/>
      <dgm:spPr/>
      <dgm:t>
        <a:bodyPr/>
        <a:lstStyle/>
        <a:p>
          <a:endParaRPr lang="en-US"/>
        </a:p>
      </dgm:t>
    </dgm:pt>
    <dgm:pt modelId="{CCC8E144-B49A-4D26-9796-2212585C1078}" type="pres">
      <dgm:prSet presAssocID="{25CCA86D-4DAB-4EBD-B528-366BBAECCCE8}" presName="outerComposite" presStyleCnt="0">
        <dgm:presLayoutVars>
          <dgm:chMax val="5"/>
          <dgm:dir/>
          <dgm:resizeHandles val="exact"/>
        </dgm:presLayoutVars>
      </dgm:prSet>
      <dgm:spPr/>
      <dgm:t>
        <a:bodyPr/>
        <a:lstStyle/>
        <a:p>
          <a:endParaRPr lang="en-US"/>
        </a:p>
      </dgm:t>
    </dgm:pt>
    <dgm:pt modelId="{110CA7AA-8B80-4D6E-A1C1-0FB381F20AE5}" type="pres">
      <dgm:prSet presAssocID="{25CCA86D-4DAB-4EBD-B528-366BBAECCCE8}" presName="dummyMaxCanvas" presStyleCnt="0">
        <dgm:presLayoutVars/>
      </dgm:prSet>
      <dgm:spPr/>
    </dgm:pt>
    <dgm:pt modelId="{AB1F3B31-151E-4AAC-B8D5-4B095898478F}" type="pres">
      <dgm:prSet presAssocID="{25CCA86D-4DAB-4EBD-B528-366BBAECCCE8}" presName="FiveNodes_1" presStyleLbl="node1" presStyleIdx="0" presStyleCnt="5">
        <dgm:presLayoutVars>
          <dgm:bulletEnabled val="1"/>
        </dgm:presLayoutVars>
      </dgm:prSet>
      <dgm:spPr/>
      <dgm:t>
        <a:bodyPr/>
        <a:lstStyle/>
        <a:p>
          <a:endParaRPr lang="en-US"/>
        </a:p>
      </dgm:t>
    </dgm:pt>
    <dgm:pt modelId="{3409A3ED-A308-48DE-B212-A61A8C9F20E7}" type="pres">
      <dgm:prSet presAssocID="{25CCA86D-4DAB-4EBD-B528-366BBAECCCE8}" presName="FiveNodes_2" presStyleLbl="node1" presStyleIdx="1" presStyleCnt="5">
        <dgm:presLayoutVars>
          <dgm:bulletEnabled val="1"/>
        </dgm:presLayoutVars>
      </dgm:prSet>
      <dgm:spPr/>
      <dgm:t>
        <a:bodyPr/>
        <a:lstStyle/>
        <a:p>
          <a:endParaRPr lang="en-US"/>
        </a:p>
      </dgm:t>
    </dgm:pt>
    <dgm:pt modelId="{3F0D6F12-5DDC-4149-98E0-6C9EAE838DD3}" type="pres">
      <dgm:prSet presAssocID="{25CCA86D-4DAB-4EBD-B528-366BBAECCCE8}" presName="FiveNodes_3" presStyleLbl="node1" presStyleIdx="2" presStyleCnt="5">
        <dgm:presLayoutVars>
          <dgm:bulletEnabled val="1"/>
        </dgm:presLayoutVars>
      </dgm:prSet>
      <dgm:spPr/>
      <dgm:t>
        <a:bodyPr/>
        <a:lstStyle/>
        <a:p>
          <a:endParaRPr lang="en-US"/>
        </a:p>
      </dgm:t>
    </dgm:pt>
    <dgm:pt modelId="{66AE2FFB-E742-40C2-BD8A-E3023E36AE5C}" type="pres">
      <dgm:prSet presAssocID="{25CCA86D-4DAB-4EBD-B528-366BBAECCCE8}" presName="FiveNodes_4" presStyleLbl="node1" presStyleIdx="3" presStyleCnt="5">
        <dgm:presLayoutVars>
          <dgm:bulletEnabled val="1"/>
        </dgm:presLayoutVars>
      </dgm:prSet>
      <dgm:spPr/>
      <dgm:t>
        <a:bodyPr/>
        <a:lstStyle/>
        <a:p>
          <a:endParaRPr lang="en-US"/>
        </a:p>
      </dgm:t>
    </dgm:pt>
    <dgm:pt modelId="{5F141C24-0BFE-49E6-AA7D-AC5402FB6EE8}" type="pres">
      <dgm:prSet presAssocID="{25CCA86D-4DAB-4EBD-B528-366BBAECCCE8}" presName="FiveNodes_5" presStyleLbl="node1" presStyleIdx="4" presStyleCnt="5" custScaleX="101010" custScaleY="100401">
        <dgm:presLayoutVars>
          <dgm:bulletEnabled val="1"/>
        </dgm:presLayoutVars>
      </dgm:prSet>
      <dgm:spPr/>
      <dgm:t>
        <a:bodyPr/>
        <a:lstStyle/>
        <a:p>
          <a:endParaRPr lang="en-US"/>
        </a:p>
      </dgm:t>
    </dgm:pt>
    <dgm:pt modelId="{1FAA460F-08F9-48E5-B5BF-476B7A1657BE}" type="pres">
      <dgm:prSet presAssocID="{25CCA86D-4DAB-4EBD-B528-366BBAECCCE8}" presName="FiveConn_1-2" presStyleLbl="fgAccFollowNode1" presStyleIdx="0" presStyleCnt="4">
        <dgm:presLayoutVars>
          <dgm:bulletEnabled val="1"/>
        </dgm:presLayoutVars>
      </dgm:prSet>
      <dgm:spPr/>
      <dgm:t>
        <a:bodyPr/>
        <a:lstStyle/>
        <a:p>
          <a:endParaRPr lang="en-US"/>
        </a:p>
      </dgm:t>
    </dgm:pt>
    <dgm:pt modelId="{9BB3B846-311B-4E1B-9585-A13D5B33122B}" type="pres">
      <dgm:prSet presAssocID="{25CCA86D-4DAB-4EBD-B528-366BBAECCCE8}" presName="FiveConn_2-3" presStyleLbl="fgAccFollowNode1" presStyleIdx="1" presStyleCnt="4">
        <dgm:presLayoutVars>
          <dgm:bulletEnabled val="1"/>
        </dgm:presLayoutVars>
      </dgm:prSet>
      <dgm:spPr/>
      <dgm:t>
        <a:bodyPr/>
        <a:lstStyle/>
        <a:p>
          <a:endParaRPr lang="en-US"/>
        </a:p>
      </dgm:t>
    </dgm:pt>
    <dgm:pt modelId="{111796E0-ADCE-4D48-9728-32B2E13BFD5F}" type="pres">
      <dgm:prSet presAssocID="{25CCA86D-4DAB-4EBD-B528-366BBAECCCE8}" presName="FiveConn_3-4" presStyleLbl="fgAccFollowNode1" presStyleIdx="2" presStyleCnt="4">
        <dgm:presLayoutVars>
          <dgm:bulletEnabled val="1"/>
        </dgm:presLayoutVars>
      </dgm:prSet>
      <dgm:spPr/>
      <dgm:t>
        <a:bodyPr/>
        <a:lstStyle/>
        <a:p>
          <a:endParaRPr lang="en-US"/>
        </a:p>
      </dgm:t>
    </dgm:pt>
    <dgm:pt modelId="{14F665D2-56FA-40B4-9AFF-95332CF03A85}" type="pres">
      <dgm:prSet presAssocID="{25CCA86D-4DAB-4EBD-B528-366BBAECCCE8}" presName="FiveConn_4-5" presStyleLbl="fgAccFollowNode1" presStyleIdx="3" presStyleCnt="4" custScaleX="97713" custScaleY="89475" custLinFactNeighborX="10503" custLinFactNeighborY="-3836">
        <dgm:presLayoutVars>
          <dgm:bulletEnabled val="1"/>
        </dgm:presLayoutVars>
      </dgm:prSet>
      <dgm:spPr/>
      <dgm:t>
        <a:bodyPr/>
        <a:lstStyle/>
        <a:p>
          <a:endParaRPr lang="en-US"/>
        </a:p>
      </dgm:t>
    </dgm:pt>
    <dgm:pt modelId="{FF8C8DA1-534B-43B5-8056-726B0E1CA848}" type="pres">
      <dgm:prSet presAssocID="{25CCA86D-4DAB-4EBD-B528-366BBAECCCE8}" presName="FiveNodes_1_text" presStyleLbl="node1" presStyleIdx="4" presStyleCnt="5">
        <dgm:presLayoutVars>
          <dgm:bulletEnabled val="1"/>
        </dgm:presLayoutVars>
      </dgm:prSet>
      <dgm:spPr/>
      <dgm:t>
        <a:bodyPr/>
        <a:lstStyle/>
        <a:p>
          <a:endParaRPr lang="en-US"/>
        </a:p>
      </dgm:t>
    </dgm:pt>
    <dgm:pt modelId="{21EC7130-5F00-4631-9FE8-2CBD1222935B}" type="pres">
      <dgm:prSet presAssocID="{25CCA86D-4DAB-4EBD-B528-366BBAECCCE8}" presName="FiveNodes_2_text" presStyleLbl="node1" presStyleIdx="4" presStyleCnt="5">
        <dgm:presLayoutVars>
          <dgm:bulletEnabled val="1"/>
        </dgm:presLayoutVars>
      </dgm:prSet>
      <dgm:spPr/>
      <dgm:t>
        <a:bodyPr/>
        <a:lstStyle/>
        <a:p>
          <a:endParaRPr lang="en-US"/>
        </a:p>
      </dgm:t>
    </dgm:pt>
    <dgm:pt modelId="{69874085-04FA-47CE-9245-6E96FE818297}" type="pres">
      <dgm:prSet presAssocID="{25CCA86D-4DAB-4EBD-B528-366BBAECCCE8}" presName="FiveNodes_3_text" presStyleLbl="node1" presStyleIdx="4" presStyleCnt="5">
        <dgm:presLayoutVars>
          <dgm:bulletEnabled val="1"/>
        </dgm:presLayoutVars>
      </dgm:prSet>
      <dgm:spPr/>
      <dgm:t>
        <a:bodyPr/>
        <a:lstStyle/>
        <a:p>
          <a:endParaRPr lang="en-US"/>
        </a:p>
      </dgm:t>
    </dgm:pt>
    <dgm:pt modelId="{C234070D-5C56-4502-BA43-53BF652F87D7}" type="pres">
      <dgm:prSet presAssocID="{25CCA86D-4DAB-4EBD-B528-366BBAECCCE8}" presName="FiveNodes_4_text" presStyleLbl="node1" presStyleIdx="4" presStyleCnt="5">
        <dgm:presLayoutVars>
          <dgm:bulletEnabled val="1"/>
        </dgm:presLayoutVars>
      </dgm:prSet>
      <dgm:spPr/>
      <dgm:t>
        <a:bodyPr/>
        <a:lstStyle/>
        <a:p>
          <a:endParaRPr lang="en-US"/>
        </a:p>
      </dgm:t>
    </dgm:pt>
    <dgm:pt modelId="{0A66DD09-5DEE-4AFB-9EE4-6DB99BA7755A}" type="pres">
      <dgm:prSet presAssocID="{25CCA86D-4DAB-4EBD-B528-366BBAECCCE8}" presName="FiveNodes_5_text" presStyleLbl="node1" presStyleIdx="4" presStyleCnt="5">
        <dgm:presLayoutVars>
          <dgm:bulletEnabled val="1"/>
        </dgm:presLayoutVars>
      </dgm:prSet>
      <dgm:spPr/>
      <dgm:t>
        <a:bodyPr/>
        <a:lstStyle/>
        <a:p>
          <a:endParaRPr lang="en-US"/>
        </a:p>
      </dgm:t>
    </dgm:pt>
  </dgm:ptLst>
  <dgm:cxnLst>
    <dgm:cxn modelId="{29BBAC52-FF30-4A7E-90B4-CE1F85CABEF5}" type="presOf" srcId="{37E31B94-CEC3-493F-AC2F-5E87927B811D}" destId="{21EC7130-5F00-4631-9FE8-2CBD1222935B}" srcOrd="1" destOrd="0" presId="urn:microsoft.com/office/officeart/2005/8/layout/vProcess5"/>
    <dgm:cxn modelId="{AFE926D7-8299-4695-94A3-35DC6C0C1258}" type="presOf" srcId="{878E7E7D-5BA3-4379-8B9E-7DECCDA464B1}" destId="{111796E0-ADCE-4D48-9728-32B2E13BFD5F}" srcOrd="0" destOrd="0" presId="urn:microsoft.com/office/officeart/2005/8/layout/vProcess5"/>
    <dgm:cxn modelId="{3CA3AAC3-A404-481D-9294-1853EAD9A598}" type="presOf" srcId="{CB46C825-59A9-4A8A-963F-BBD5AD569AD4}" destId="{69874085-04FA-47CE-9245-6E96FE818297}" srcOrd="1" destOrd="0" presId="urn:microsoft.com/office/officeart/2005/8/layout/vProcess5"/>
    <dgm:cxn modelId="{E5CF1695-D02E-4D51-B177-6A022E4EB367}" srcId="{25CCA86D-4DAB-4EBD-B528-366BBAECCCE8}" destId="{37E31B94-CEC3-493F-AC2F-5E87927B811D}" srcOrd="1" destOrd="0" parTransId="{E390D48D-CF3A-4C07-94B5-A71604892BA2}" sibTransId="{ED416D30-7F9D-44B2-9891-309CA1F634BC}"/>
    <dgm:cxn modelId="{0869BE1C-6A12-41A4-8600-55E6F5ECAFAC}" type="presOf" srcId="{F2872010-E174-4D31-9275-E13EB0860C42}" destId="{C234070D-5C56-4502-BA43-53BF652F87D7}" srcOrd="1" destOrd="0" presId="urn:microsoft.com/office/officeart/2005/8/layout/vProcess5"/>
    <dgm:cxn modelId="{76A62492-F2F2-4205-B6D5-3B55120FC74F}" type="presOf" srcId="{556B732A-FAB1-4530-85FA-D7ACCD6F8BE1}" destId="{FF8C8DA1-534B-43B5-8056-726B0E1CA848}" srcOrd="1" destOrd="0" presId="urn:microsoft.com/office/officeart/2005/8/layout/vProcess5"/>
    <dgm:cxn modelId="{877C415E-CB46-4B8E-B674-1D4CB1D57E6D}" srcId="{25CCA86D-4DAB-4EBD-B528-366BBAECCCE8}" destId="{556B732A-FAB1-4530-85FA-D7ACCD6F8BE1}" srcOrd="0" destOrd="0" parTransId="{4DECB501-E027-4F21-BD31-229FACE94B6C}" sibTransId="{B931CEF8-9259-4F82-9B66-2DC29E6C4EAF}"/>
    <dgm:cxn modelId="{35F42045-80CA-4375-A48E-3ABEA0B368C3}" type="presOf" srcId="{556B732A-FAB1-4530-85FA-D7ACCD6F8BE1}" destId="{AB1F3B31-151E-4AAC-B8D5-4B095898478F}" srcOrd="0" destOrd="0" presId="urn:microsoft.com/office/officeart/2005/8/layout/vProcess5"/>
    <dgm:cxn modelId="{311CE9A9-65C6-4C7E-B7C0-0522F5B2B758}" srcId="{25CCA86D-4DAB-4EBD-B528-366BBAECCCE8}" destId="{AB8BB094-7AB9-4168-A8C9-F6E258D0F38C}" srcOrd="4" destOrd="0" parTransId="{997D82CE-DDB2-4BCD-BEFD-D5A709780983}" sibTransId="{B646AC2E-3A65-4525-8590-7A5072CCAA7F}"/>
    <dgm:cxn modelId="{ACD2BBB8-BFA0-4851-BF1D-3A1B64F8307F}" type="presOf" srcId="{37E31B94-CEC3-493F-AC2F-5E87927B811D}" destId="{3409A3ED-A308-48DE-B212-A61A8C9F20E7}" srcOrd="0" destOrd="0" presId="urn:microsoft.com/office/officeart/2005/8/layout/vProcess5"/>
    <dgm:cxn modelId="{7122A277-B5C1-435E-98E0-1BDFFDF7A6DE}" srcId="{25CCA86D-4DAB-4EBD-B528-366BBAECCCE8}" destId="{F2872010-E174-4D31-9275-E13EB0860C42}" srcOrd="3" destOrd="0" parTransId="{961E938E-EAFC-4312-9887-8F271916CA45}" sibTransId="{16A8394D-2CC9-4A2F-9B6C-D1D0584630F1}"/>
    <dgm:cxn modelId="{BCC42C0C-57CF-4DEE-B7CE-4F3EC959406D}" srcId="{25CCA86D-4DAB-4EBD-B528-366BBAECCCE8}" destId="{CB46C825-59A9-4A8A-963F-BBD5AD569AD4}" srcOrd="2" destOrd="0" parTransId="{46C15FA9-83BC-4292-B9E7-D91CD739DE4D}" sibTransId="{878E7E7D-5BA3-4379-8B9E-7DECCDA464B1}"/>
    <dgm:cxn modelId="{B2AABAA7-3089-4BB2-82CD-5D580E459595}" type="presOf" srcId="{F2872010-E174-4D31-9275-E13EB0860C42}" destId="{66AE2FFB-E742-40C2-BD8A-E3023E36AE5C}" srcOrd="0" destOrd="0" presId="urn:microsoft.com/office/officeart/2005/8/layout/vProcess5"/>
    <dgm:cxn modelId="{00BB318F-80D9-4818-B330-525B65C9A2CD}" type="presOf" srcId="{AB8BB094-7AB9-4168-A8C9-F6E258D0F38C}" destId="{5F141C24-0BFE-49E6-AA7D-AC5402FB6EE8}" srcOrd="0" destOrd="0" presId="urn:microsoft.com/office/officeart/2005/8/layout/vProcess5"/>
    <dgm:cxn modelId="{F0FF4A79-1E9B-4886-BD0E-01CDDDD42262}" type="presOf" srcId="{16A8394D-2CC9-4A2F-9B6C-D1D0584630F1}" destId="{14F665D2-56FA-40B4-9AFF-95332CF03A85}" srcOrd="0" destOrd="0" presId="urn:microsoft.com/office/officeart/2005/8/layout/vProcess5"/>
    <dgm:cxn modelId="{68E54948-DEAE-4D88-8845-CE8CE211CD27}" type="presOf" srcId="{CB46C825-59A9-4A8A-963F-BBD5AD569AD4}" destId="{3F0D6F12-5DDC-4149-98E0-6C9EAE838DD3}" srcOrd="0" destOrd="0" presId="urn:microsoft.com/office/officeart/2005/8/layout/vProcess5"/>
    <dgm:cxn modelId="{944FCA51-A64D-497B-9118-342862AFAE8C}" type="presOf" srcId="{AB8BB094-7AB9-4168-A8C9-F6E258D0F38C}" destId="{0A66DD09-5DEE-4AFB-9EE4-6DB99BA7755A}" srcOrd="1" destOrd="0" presId="urn:microsoft.com/office/officeart/2005/8/layout/vProcess5"/>
    <dgm:cxn modelId="{F4B34CE6-32DD-4F2B-B988-349A9A93C3DE}" type="presOf" srcId="{B931CEF8-9259-4F82-9B66-2DC29E6C4EAF}" destId="{1FAA460F-08F9-48E5-B5BF-476B7A1657BE}" srcOrd="0" destOrd="0" presId="urn:microsoft.com/office/officeart/2005/8/layout/vProcess5"/>
    <dgm:cxn modelId="{CEF57E0B-B968-4527-993D-235CCF332AF8}" type="presOf" srcId="{ED416D30-7F9D-44B2-9891-309CA1F634BC}" destId="{9BB3B846-311B-4E1B-9585-A13D5B33122B}" srcOrd="0" destOrd="0" presId="urn:microsoft.com/office/officeart/2005/8/layout/vProcess5"/>
    <dgm:cxn modelId="{99E2A87E-07D6-4D7C-92C3-AD35E36F3A0D}" type="presOf" srcId="{25CCA86D-4DAB-4EBD-B528-366BBAECCCE8}" destId="{CCC8E144-B49A-4D26-9796-2212585C1078}" srcOrd="0" destOrd="0" presId="urn:microsoft.com/office/officeart/2005/8/layout/vProcess5"/>
    <dgm:cxn modelId="{22C6A19D-D1C3-4693-A54A-E20F7396B0C7}" type="presParOf" srcId="{CCC8E144-B49A-4D26-9796-2212585C1078}" destId="{110CA7AA-8B80-4D6E-A1C1-0FB381F20AE5}" srcOrd="0" destOrd="0" presId="urn:microsoft.com/office/officeart/2005/8/layout/vProcess5"/>
    <dgm:cxn modelId="{A902A4A7-E857-4222-AB55-8483D744207F}" type="presParOf" srcId="{CCC8E144-B49A-4D26-9796-2212585C1078}" destId="{AB1F3B31-151E-4AAC-B8D5-4B095898478F}" srcOrd="1" destOrd="0" presId="urn:microsoft.com/office/officeart/2005/8/layout/vProcess5"/>
    <dgm:cxn modelId="{F3CEE2A1-F07D-4C23-9EA4-820299C8C256}" type="presParOf" srcId="{CCC8E144-B49A-4D26-9796-2212585C1078}" destId="{3409A3ED-A308-48DE-B212-A61A8C9F20E7}" srcOrd="2" destOrd="0" presId="urn:microsoft.com/office/officeart/2005/8/layout/vProcess5"/>
    <dgm:cxn modelId="{9B805C0C-68EB-4AD9-B759-D8CDB645DA50}" type="presParOf" srcId="{CCC8E144-B49A-4D26-9796-2212585C1078}" destId="{3F0D6F12-5DDC-4149-98E0-6C9EAE838DD3}" srcOrd="3" destOrd="0" presId="urn:microsoft.com/office/officeart/2005/8/layout/vProcess5"/>
    <dgm:cxn modelId="{9BDF19B1-3284-409A-BEDF-6C1DE8DD8EAD}" type="presParOf" srcId="{CCC8E144-B49A-4D26-9796-2212585C1078}" destId="{66AE2FFB-E742-40C2-BD8A-E3023E36AE5C}" srcOrd="4" destOrd="0" presId="urn:microsoft.com/office/officeart/2005/8/layout/vProcess5"/>
    <dgm:cxn modelId="{EC60E8E8-29B2-47C8-92C3-25F45E630801}" type="presParOf" srcId="{CCC8E144-B49A-4D26-9796-2212585C1078}" destId="{5F141C24-0BFE-49E6-AA7D-AC5402FB6EE8}" srcOrd="5" destOrd="0" presId="urn:microsoft.com/office/officeart/2005/8/layout/vProcess5"/>
    <dgm:cxn modelId="{0A5F82A1-64BE-44C2-B19A-B2A4DCDA0572}" type="presParOf" srcId="{CCC8E144-B49A-4D26-9796-2212585C1078}" destId="{1FAA460F-08F9-48E5-B5BF-476B7A1657BE}" srcOrd="6" destOrd="0" presId="urn:microsoft.com/office/officeart/2005/8/layout/vProcess5"/>
    <dgm:cxn modelId="{8A133947-4B1C-453D-AA38-81F466E8E597}" type="presParOf" srcId="{CCC8E144-B49A-4D26-9796-2212585C1078}" destId="{9BB3B846-311B-4E1B-9585-A13D5B33122B}" srcOrd="7" destOrd="0" presId="urn:microsoft.com/office/officeart/2005/8/layout/vProcess5"/>
    <dgm:cxn modelId="{18CE0194-CBC3-4725-B6E5-D12B1DAE802B}" type="presParOf" srcId="{CCC8E144-B49A-4D26-9796-2212585C1078}" destId="{111796E0-ADCE-4D48-9728-32B2E13BFD5F}" srcOrd="8" destOrd="0" presId="urn:microsoft.com/office/officeart/2005/8/layout/vProcess5"/>
    <dgm:cxn modelId="{12D7A372-0F97-441B-A843-1A24B91E4BA8}" type="presParOf" srcId="{CCC8E144-B49A-4D26-9796-2212585C1078}" destId="{14F665D2-56FA-40B4-9AFF-95332CF03A85}" srcOrd="9" destOrd="0" presId="urn:microsoft.com/office/officeart/2005/8/layout/vProcess5"/>
    <dgm:cxn modelId="{56E456AF-CAF7-485C-B220-DC7B5A479310}" type="presParOf" srcId="{CCC8E144-B49A-4D26-9796-2212585C1078}" destId="{FF8C8DA1-534B-43B5-8056-726B0E1CA848}" srcOrd="10" destOrd="0" presId="urn:microsoft.com/office/officeart/2005/8/layout/vProcess5"/>
    <dgm:cxn modelId="{49537D14-896F-49F7-AA81-17A1617CA6AF}" type="presParOf" srcId="{CCC8E144-B49A-4D26-9796-2212585C1078}" destId="{21EC7130-5F00-4631-9FE8-2CBD1222935B}" srcOrd="11" destOrd="0" presId="urn:microsoft.com/office/officeart/2005/8/layout/vProcess5"/>
    <dgm:cxn modelId="{5E17DF2F-30DA-42AF-A2DD-7A297381E20F}" type="presParOf" srcId="{CCC8E144-B49A-4D26-9796-2212585C1078}" destId="{69874085-04FA-47CE-9245-6E96FE818297}" srcOrd="12" destOrd="0" presId="urn:microsoft.com/office/officeart/2005/8/layout/vProcess5"/>
    <dgm:cxn modelId="{E15EFF64-3E12-4CF4-8ACD-52C52692BF62}" type="presParOf" srcId="{CCC8E144-B49A-4D26-9796-2212585C1078}" destId="{C234070D-5C56-4502-BA43-53BF652F87D7}" srcOrd="13" destOrd="0" presId="urn:microsoft.com/office/officeart/2005/8/layout/vProcess5"/>
    <dgm:cxn modelId="{15C705FC-F8A4-4A3C-B834-9BA36EDE0FA1}" type="presParOf" srcId="{CCC8E144-B49A-4D26-9796-2212585C1078}" destId="{0A66DD09-5DEE-4AFB-9EE4-6DB99BA7755A}" srcOrd="14"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B1F3B31-151E-4AAC-B8D5-4B095898478F}">
      <dsp:nvSpPr>
        <dsp:cNvPr id="0" name=""/>
        <dsp:cNvSpPr/>
      </dsp:nvSpPr>
      <dsp:spPr>
        <a:xfrm>
          <a:off x="-16000" y="-1141"/>
          <a:ext cx="6336792" cy="1138428"/>
        </a:xfrm>
        <a:prstGeom prst="roundRect">
          <a:avLst>
            <a:gd name="adj" fmla="val 10000"/>
          </a:avLst>
        </a:prstGeom>
        <a:solidFill>
          <a:schemeClr val="accent2"/>
        </a:solidFill>
        <a:ln w="55000" cap="flat" cmpd="thickThin"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en-US" sz="2900" kern="1200" dirty="0" smtClean="0"/>
            <a:t>Web Application</a:t>
          </a:r>
          <a:endParaRPr lang="en-US" sz="2900" kern="1200" dirty="0"/>
        </a:p>
      </dsp:txBody>
      <dsp:txXfrm>
        <a:off x="-16000" y="-1141"/>
        <a:ext cx="5041830" cy="1138428"/>
      </dsp:txXfrm>
    </dsp:sp>
    <dsp:sp modelId="{3409A3ED-A308-48DE-B212-A61A8C9F20E7}">
      <dsp:nvSpPr>
        <dsp:cNvPr id="0" name=""/>
        <dsp:cNvSpPr/>
      </dsp:nvSpPr>
      <dsp:spPr>
        <a:xfrm>
          <a:off x="457201" y="1295401"/>
          <a:ext cx="6336792" cy="1138428"/>
        </a:xfrm>
        <a:prstGeom prst="roundRect">
          <a:avLst>
            <a:gd name="adj" fmla="val 10000"/>
          </a:avLst>
        </a:prstGeom>
        <a:solidFill>
          <a:schemeClr val="accent2"/>
        </a:solidFill>
        <a:ln w="55000" cap="flat" cmpd="thickThin"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en-US" sz="2900" kern="1200" dirty="0" smtClean="0"/>
            <a:t>Service Application Group</a:t>
          </a:r>
          <a:endParaRPr lang="en-US" sz="2900" kern="1200" dirty="0"/>
        </a:p>
      </dsp:txBody>
      <dsp:txXfrm>
        <a:off x="457201" y="1295401"/>
        <a:ext cx="5123611" cy="1138428"/>
      </dsp:txXfrm>
    </dsp:sp>
    <dsp:sp modelId="{3F0D6F12-5DDC-4149-98E0-6C9EAE838DD3}">
      <dsp:nvSpPr>
        <dsp:cNvPr id="0" name=""/>
        <dsp:cNvSpPr/>
      </dsp:nvSpPr>
      <dsp:spPr>
        <a:xfrm>
          <a:off x="930403" y="2591944"/>
          <a:ext cx="6336792" cy="1138428"/>
        </a:xfrm>
        <a:prstGeom prst="roundRect">
          <a:avLst>
            <a:gd name="adj" fmla="val 10000"/>
          </a:avLst>
        </a:prstGeom>
        <a:solidFill>
          <a:schemeClr val="accent2"/>
        </a:solidFill>
        <a:ln w="55000" cap="flat" cmpd="thickThin"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en-US" sz="2900" kern="1200" dirty="0" smtClean="0"/>
            <a:t>Service Application Connection</a:t>
          </a:r>
          <a:endParaRPr lang="en-US" sz="2900" kern="1200" dirty="0"/>
        </a:p>
      </dsp:txBody>
      <dsp:txXfrm>
        <a:off x="930403" y="2591944"/>
        <a:ext cx="5123611" cy="1138427"/>
      </dsp:txXfrm>
    </dsp:sp>
    <dsp:sp modelId="{66AE2FFB-E742-40C2-BD8A-E3023E36AE5C}">
      <dsp:nvSpPr>
        <dsp:cNvPr id="0" name=""/>
        <dsp:cNvSpPr/>
      </dsp:nvSpPr>
      <dsp:spPr>
        <a:xfrm>
          <a:off x="1403605" y="3888487"/>
          <a:ext cx="6336792" cy="1138428"/>
        </a:xfrm>
        <a:prstGeom prst="roundRect">
          <a:avLst>
            <a:gd name="adj" fmla="val 10000"/>
          </a:avLst>
        </a:prstGeom>
        <a:solidFill>
          <a:schemeClr val="accent2"/>
        </a:solidFill>
        <a:ln w="55000" cap="flat" cmpd="thickThin"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en-US" sz="2900" kern="1200" dirty="0" smtClean="0"/>
            <a:t>Service Application Service(s)</a:t>
          </a:r>
          <a:endParaRPr lang="en-US" sz="2900" kern="1200" dirty="0"/>
        </a:p>
      </dsp:txBody>
      <dsp:txXfrm>
        <a:off x="1403605" y="3888487"/>
        <a:ext cx="5123611" cy="1138428"/>
      </dsp:txXfrm>
    </dsp:sp>
    <dsp:sp modelId="{5F141C24-0BFE-49E6-AA7D-AC5402FB6EE8}">
      <dsp:nvSpPr>
        <dsp:cNvPr id="0" name=""/>
        <dsp:cNvSpPr/>
      </dsp:nvSpPr>
      <dsp:spPr>
        <a:xfrm>
          <a:off x="1844806" y="5182748"/>
          <a:ext cx="6400793" cy="1142993"/>
        </a:xfrm>
        <a:prstGeom prst="roundRect">
          <a:avLst>
            <a:gd name="adj" fmla="val 10000"/>
          </a:avLst>
        </a:prstGeom>
        <a:solidFill>
          <a:schemeClr val="accent2"/>
        </a:solidFill>
        <a:ln w="55000" cap="flat" cmpd="thickThin"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en-US" sz="2900" kern="1200" dirty="0" smtClean="0"/>
            <a:t>Service Application Databases(s) (Not all SASs have databases)</a:t>
          </a:r>
          <a:endParaRPr lang="en-US" sz="2900" kern="1200" dirty="0"/>
        </a:p>
      </dsp:txBody>
      <dsp:txXfrm>
        <a:off x="1844806" y="5182748"/>
        <a:ext cx="5175360" cy="1142993"/>
      </dsp:txXfrm>
    </dsp:sp>
    <dsp:sp modelId="{1FAA460F-08F9-48E5-B5BF-476B7A1657BE}">
      <dsp:nvSpPr>
        <dsp:cNvPr id="0" name=""/>
        <dsp:cNvSpPr/>
      </dsp:nvSpPr>
      <dsp:spPr>
        <a:xfrm>
          <a:off x="5580813" y="830543"/>
          <a:ext cx="739978" cy="739978"/>
        </a:xfrm>
        <a:prstGeom prst="downArrow">
          <a:avLst>
            <a:gd name="adj1" fmla="val 55000"/>
            <a:gd name="adj2" fmla="val 4500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1466850">
            <a:lnSpc>
              <a:spcPct val="90000"/>
            </a:lnSpc>
            <a:spcBef>
              <a:spcPct val="0"/>
            </a:spcBef>
            <a:spcAft>
              <a:spcPct val="35000"/>
            </a:spcAft>
          </a:pPr>
          <a:endParaRPr lang="en-US" sz="3300" kern="1200"/>
        </a:p>
      </dsp:txBody>
      <dsp:txXfrm>
        <a:off x="5580813" y="830543"/>
        <a:ext cx="739978" cy="739978"/>
      </dsp:txXfrm>
    </dsp:sp>
    <dsp:sp modelId="{9BB3B846-311B-4E1B-9585-A13D5B33122B}">
      <dsp:nvSpPr>
        <dsp:cNvPr id="0" name=""/>
        <dsp:cNvSpPr/>
      </dsp:nvSpPr>
      <dsp:spPr>
        <a:xfrm>
          <a:off x="6054015" y="2127086"/>
          <a:ext cx="739978" cy="739978"/>
        </a:xfrm>
        <a:prstGeom prst="downArrow">
          <a:avLst>
            <a:gd name="adj1" fmla="val 55000"/>
            <a:gd name="adj2" fmla="val 4500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1466850">
            <a:lnSpc>
              <a:spcPct val="90000"/>
            </a:lnSpc>
            <a:spcBef>
              <a:spcPct val="0"/>
            </a:spcBef>
            <a:spcAft>
              <a:spcPct val="35000"/>
            </a:spcAft>
          </a:pPr>
          <a:endParaRPr lang="en-US" sz="3300" kern="1200"/>
        </a:p>
      </dsp:txBody>
      <dsp:txXfrm>
        <a:off x="6054015" y="2127086"/>
        <a:ext cx="739978" cy="739978"/>
      </dsp:txXfrm>
    </dsp:sp>
    <dsp:sp modelId="{111796E0-ADCE-4D48-9728-32B2E13BFD5F}">
      <dsp:nvSpPr>
        <dsp:cNvPr id="0" name=""/>
        <dsp:cNvSpPr/>
      </dsp:nvSpPr>
      <dsp:spPr>
        <a:xfrm>
          <a:off x="6527217" y="3404655"/>
          <a:ext cx="739978" cy="739978"/>
        </a:xfrm>
        <a:prstGeom prst="downArrow">
          <a:avLst>
            <a:gd name="adj1" fmla="val 55000"/>
            <a:gd name="adj2" fmla="val 4500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1466850">
            <a:lnSpc>
              <a:spcPct val="90000"/>
            </a:lnSpc>
            <a:spcBef>
              <a:spcPct val="0"/>
            </a:spcBef>
            <a:spcAft>
              <a:spcPct val="35000"/>
            </a:spcAft>
          </a:pPr>
          <a:endParaRPr lang="en-US" sz="3300" kern="1200"/>
        </a:p>
      </dsp:txBody>
      <dsp:txXfrm>
        <a:off x="6527217" y="3404655"/>
        <a:ext cx="739978" cy="739978"/>
      </dsp:txXfrm>
    </dsp:sp>
    <dsp:sp modelId="{14F665D2-56FA-40B4-9AFF-95332CF03A85}">
      <dsp:nvSpPr>
        <dsp:cNvPr id="0" name=""/>
        <dsp:cNvSpPr/>
      </dsp:nvSpPr>
      <dsp:spPr>
        <a:xfrm>
          <a:off x="7086600" y="4724403"/>
          <a:ext cx="723054" cy="662095"/>
        </a:xfrm>
        <a:prstGeom prst="downArrow">
          <a:avLst>
            <a:gd name="adj1" fmla="val 55000"/>
            <a:gd name="adj2" fmla="val 4500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n-US" sz="3000" kern="1200"/>
        </a:p>
      </dsp:txBody>
      <dsp:txXfrm>
        <a:off x="7086600" y="4724403"/>
        <a:ext cx="723054" cy="662095"/>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GB" sz="1400" smtClean="0"/>
              <a:t>Tech·Ed Europe 2009</a:t>
            </a:r>
            <a:endParaRPr lang="en-GB" sz="140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t>11/13/2009</a:t>
            </a:r>
            <a:endParaRPr lang="en-GB" sz="140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GB" sz="1400" smtClean="0"/>
              <a:t>ofs203_klindt.pptx</a:t>
            </a:r>
            <a:endParaRPr lang="en-GB" sz="140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2BD529D-7638-40E0-A335-9D771062D428}" type="slidenum">
              <a:rPr lang="en-GB" sz="1400" smtClean="0"/>
              <a:pPr/>
              <a:t>‹#›</a:t>
            </a:fld>
            <a:endParaRPr lang="en-GB" sz="140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54317D-300E-4861-97CB-E9935112BB1F}" type="datetimeFigureOut">
              <a:rPr lang="en-US" smtClean="0"/>
              <a:pPr/>
              <a:t>11/13/2009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5BCA4C-CC96-4AF2-8AE7-C1619546EBDF}" type="slidenum">
              <a:rPr lang="en-US" smtClean="0"/>
              <a:pPr/>
              <a:t>‹#›</a:t>
            </a:fld>
            <a:endParaRPr lang="en-US"/>
          </a:p>
        </p:txBody>
      </p:sp>
    </p:spTree>
    <p:extLst>
      <p:ext uri="{BB962C8B-B14F-4D97-AF65-F5344CB8AC3E}">
        <p14:creationId xmlns="" xmlns:p14="http://schemas.microsoft.com/office/powerpoint/2010/main" val="26116724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endParaRPr lang="en-US" dirty="0"/>
          </a:p>
        </p:txBody>
      </p:sp>
      <p:sp>
        <p:nvSpPr>
          <p:cNvPr id="9" name="Slide Number Placeholder 8"/>
          <p:cNvSpPr>
            <a:spLocks noGrp="1"/>
          </p:cNvSpPr>
          <p:nvPr>
            <p:ph type="sldNum" sz="quarter" idx="11"/>
          </p:nvPr>
        </p:nvSpPr>
        <p:spPr/>
        <p:txBody>
          <a:bodyPr/>
          <a:lstStyle/>
          <a:p>
            <a:endParaRPr lang="en-US" dirty="0"/>
          </a:p>
        </p:txBody>
      </p:sp>
      <p:sp>
        <p:nvSpPr>
          <p:cNvPr id="10" name="Footer Placeholder 9"/>
          <p:cNvSpPr>
            <a:spLocks noGrp="1"/>
          </p:cNvSpPr>
          <p:nvPr>
            <p:ph type="ftr" sz="quarter" idx="12"/>
          </p:nvPr>
        </p:nvSpPr>
        <p:spPr/>
        <p:txBody>
          <a:bodyPr/>
          <a:lstStyle/>
          <a:p>
            <a:endParaRPr lang="en-US" dirty="0" smtClean="0">
              <a:solidFill>
                <a:srgbClr val="000000"/>
              </a:solidFill>
            </a:endParaRPr>
          </a:p>
        </p:txBody>
      </p:sp>
      <p:sp>
        <p:nvSpPr>
          <p:cNvPr id="11" name="Header Placeholder 10"/>
          <p:cNvSpPr>
            <a:spLocks noGrp="1"/>
          </p:cNvSpPr>
          <p:nvPr>
            <p:ph type="hdr" sz="quarter" idx="13"/>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endParaRPr lang="en-US" dirty="0"/>
          </a:p>
        </p:txBody>
      </p:sp>
      <p:sp>
        <p:nvSpPr>
          <p:cNvPr id="9" name="Slide Number Placeholder 8"/>
          <p:cNvSpPr>
            <a:spLocks noGrp="1"/>
          </p:cNvSpPr>
          <p:nvPr>
            <p:ph type="sldNum" sz="quarter" idx="11"/>
          </p:nvPr>
        </p:nvSpPr>
        <p:spPr/>
        <p:txBody>
          <a:bodyPr/>
          <a:lstStyle/>
          <a:p>
            <a:endParaRPr lang="en-US" dirty="0"/>
          </a:p>
        </p:txBody>
      </p:sp>
      <p:sp>
        <p:nvSpPr>
          <p:cNvPr id="10" name="Footer Placeholder 9"/>
          <p:cNvSpPr>
            <a:spLocks noGrp="1"/>
          </p:cNvSpPr>
          <p:nvPr>
            <p:ph type="ftr" sz="quarter" idx="12"/>
          </p:nvPr>
        </p:nvSpPr>
        <p:spPr/>
        <p:txBody>
          <a:bodyPr/>
          <a:lstStyle/>
          <a:p>
            <a:endParaRPr lang="en-US" dirty="0" smtClean="0">
              <a:solidFill>
                <a:srgbClr val="000000"/>
              </a:solidFill>
            </a:endParaRPr>
          </a:p>
        </p:txBody>
      </p:sp>
      <p:sp>
        <p:nvSpPr>
          <p:cNvPr id="11" name="Header Placeholder 10"/>
          <p:cNvSpPr>
            <a:spLocks noGrp="1"/>
          </p:cNvSpPr>
          <p:nvPr>
            <p:ph type="hdr" sz="quarter" idx="13"/>
          </p:nvPr>
        </p:nvSpPr>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endParaRPr lang="sv-SE"/>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8" name="Date Placeholder 7"/>
          <p:cNvSpPr>
            <a:spLocks noGrp="1"/>
          </p:cNvSpPr>
          <p:nvPr>
            <p:ph type="dt" idx="10"/>
          </p:nvPr>
        </p:nvSpPr>
        <p:spPr/>
        <p:txBody>
          <a:bodyPr/>
          <a:lstStyle/>
          <a:p>
            <a:endParaRPr lang="en-US" dirty="0"/>
          </a:p>
        </p:txBody>
      </p:sp>
      <p:sp>
        <p:nvSpPr>
          <p:cNvPr id="9" name="Slide Number Placeholder 8"/>
          <p:cNvSpPr>
            <a:spLocks noGrp="1"/>
          </p:cNvSpPr>
          <p:nvPr>
            <p:ph type="sldNum" sz="quarter" idx="11"/>
          </p:nvPr>
        </p:nvSpPr>
        <p:spPr/>
        <p:txBody>
          <a:bodyPr/>
          <a:lstStyle/>
          <a:p>
            <a:endParaRPr lang="en-US" dirty="0"/>
          </a:p>
        </p:txBody>
      </p:sp>
      <p:sp>
        <p:nvSpPr>
          <p:cNvPr id="10" name="Footer Placeholder 9"/>
          <p:cNvSpPr>
            <a:spLocks noGrp="1"/>
          </p:cNvSpPr>
          <p:nvPr>
            <p:ph type="ftr" sz="quarter" idx="12"/>
          </p:nvPr>
        </p:nvSpPr>
        <p:spPr/>
        <p:txBody>
          <a:bodyPr/>
          <a:lstStyle/>
          <a:p>
            <a:endParaRPr lang="en-US" dirty="0" smtClean="0">
              <a:solidFill>
                <a:srgbClr val="000000"/>
              </a:solidFill>
            </a:endParaRPr>
          </a:p>
        </p:txBody>
      </p:sp>
      <p:sp>
        <p:nvSpPr>
          <p:cNvPr id="11" name="Header Placeholder 10"/>
          <p:cNvSpPr>
            <a:spLocks noGrp="1"/>
          </p:cNvSpPr>
          <p:nvPr>
            <p:ph type="hdr" sz="quarter" idx="13"/>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8" name="Date Placeholder 7"/>
          <p:cNvSpPr>
            <a:spLocks noGrp="1"/>
          </p:cNvSpPr>
          <p:nvPr>
            <p:ph type="dt" idx="10"/>
          </p:nvPr>
        </p:nvSpPr>
        <p:spPr/>
        <p:txBody>
          <a:bodyPr/>
          <a:lstStyle/>
          <a:p>
            <a:endParaRPr lang="en-US" dirty="0"/>
          </a:p>
        </p:txBody>
      </p:sp>
      <p:sp>
        <p:nvSpPr>
          <p:cNvPr id="9" name="Slide Number Placeholder 8"/>
          <p:cNvSpPr>
            <a:spLocks noGrp="1"/>
          </p:cNvSpPr>
          <p:nvPr>
            <p:ph type="sldNum" sz="quarter" idx="11"/>
          </p:nvPr>
        </p:nvSpPr>
        <p:spPr/>
        <p:txBody>
          <a:bodyPr/>
          <a:lstStyle/>
          <a:p>
            <a:endParaRPr lang="en-US" dirty="0"/>
          </a:p>
        </p:txBody>
      </p:sp>
      <p:sp>
        <p:nvSpPr>
          <p:cNvPr id="10" name="Footer Placeholder 9"/>
          <p:cNvSpPr>
            <a:spLocks noGrp="1"/>
          </p:cNvSpPr>
          <p:nvPr>
            <p:ph type="ftr" sz="quarter" idx="12"/>
          </p:nvPr>
        </p:nvSpPr>
        <p:spPr/>
        <p:txBody>
          <a:bodyPr/>
          <a:lstStyle/>
          <a:p>
            <a:endParaRPr lang="en-US" dirty="0" smtClean="0">
              <a:solidFill>
                <a:srgbClr val="000000"/>
              </a:solidFill>
            </a:endParaRPr>
          </a:p>
        </p:txBody>
      </p:sp>
      <p:sp>
        <p:nvSpPr>
          <p:cNvPr id="11" name="Header Placeholder 10"/>
          <p:cNvSpPr>
            <a:spLocks noGrp="1"/>
          </p:cNvSpPr>
          <p:nvPr>
            <p:ph type="hdr" sz="quarter" idx="13"/>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9.png"/><Relationship Id="rId2" Type="http://schemas.openxmlformats.org/officeDocument/2006/relationships/image" Target="../media/image14.jpeg"/><Relationship Id="rId1" Type="http://schemas.openxmlformats.org/officeDocument/2006/relationships/slideMaster" Target="../slideMasters/slideMaster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9.jpeg"/><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4" name="Picture 2" descr="\\server3\restrict\ftp_root\Clients\White_Whale\5-10136_SharePoint_Conference_10-19\SFP_Art\Elements\4x3_Corner_Logo.png"/>
          <p:cNvPicPr>
            <a:picLocks noChangeAspect="1" noChangeArrowheads="1"/>
          </p:cNvPicPr>
          <p:nvPr/>
        </p:nvPicPr>
        <p:blipFill>
          <a:blip r:embed="rId3" cstate="print"/>
          <a:srcRect/>
          <a:stretch>
            <a:fillRect/>
          </a:stretch>
        </p:blipFill>
        <p:spPr bwMode="auto">
          <a:xfrm>
            <a:off x="2" y="1"/>
            <a:ext cx="3324225" cy="2276476"/>
          </a:xfrm>
          <a:prstGeom prst="rect">
            <a:avLst/>
          </a:prstGeom>
          <a:noFill/>
        </p:spPr>
      </p:pic>
      <p:pic>
        <p:nvPicPr>
          <p:cNvPr id="5" name="Picture 2" descr="\\SERVER3\Restrict\FTP_Root\Clients\White_Whale\5-10136_SharePoint_Conference_10-19\SFP_Art\Elements\4x3_Footerbar.png"/>
          <p:cNvPicPr>
            <a:picLocks noChangeAspect="1" noChangeArrowheads="1"/>
          </p:cNvPicPr>
          <p:nvPr/>
        </p:nvPicPr>
        <p:blipFill>
          <a:blip r:embed="rId4" cstate="print"/>
          <a:srcRect/>
          <a:stretch>
            <a:fillRect/>
          </a:stretch>
        </p:blipFill>
        <p:spPr bwMode="auto">
          <a:xfrm>
            <a:off x="1" y="6038850"/>
            <a:ext cx="9142413" cy="819151"/>
          </a:xfrm>
          <a:prstGeom prst="rect">
            <a:avLst/>
          </a:prstGeom>
          <a:noFill/>
        </p:spPr>
      </p:pic>
      <p:pic>
        <p:nvPicPr>
          <p:cNvPr id="6" name="Picture 2" descr="\\SERVER3\Restrict\FTP_Root\Clients\White_Whale\5-10136_SharePoint_Conference_10-19\SFP_Art\Elements\SharePoint_Logo_small.png"/>
          <p:cNvPicPr>
            <a:picLocks noChangeAspect="1" noChangeArrowheads="1"/>
          </p:cNvPicPr>
          <p:nvPr/>
        </p:nvPicPr>
        <p:blipFill>
          <a:blip r:embed="rId5" cstate="print"/>
          <a:srcRect/>
          <a:stretch>
            <a:fillRect/>
          </a:stretch>
        </p:blipFill>
        <p:spPr bwMode="auto">
          <a:xfrm>
            <a:off x="439094" y="6158343"/>
            <a:ext cx="2609850" cy="523875"/>
          </a:xfrm>
          <a:prstGeom prst="rect">
            <a:avLst/>
          </a:prstGeom>
          <a:noFill/>
        </p:spPr>
      </p:pic>
      <p:pic>
        <p:nvPicPr>
          <p:cNvPr id="7" name="Picture 3" descr="\\SERVER3\Restrict\FTP_Root\Clients\White_Whale\5-10136_SharePoint_Conference_10-19\SFP_Art\Elements\quest-logo-small.png"/>
          <p:cNvPicPr>
            <a:picLocks noChangeAspect="1" noChangeArrowheads="1"/>
          </p:cNvPicPr>
          <p:nvPr/>
        </p:nvPicPr>
        <p:blipFill>
          <a:blip r:embed="rId6" cstate="print"/>
          <a:srcRect/>
          <a:stretch>
            <a:fillRect/>
          </a:stretch>
        </p:blipFill>
        <p:spPr bwMode="auto">
          <a:xfrm>
            <a:off x="3542296" y="6231256"/>
            <a:ext cx="2057400" cy="390525"/>
          </a:xfrm>
          <a:prstGeom prst="rect">
            <a:avLst/>
          </a:prstGeom>
          <a:noFill/>
        </p:spPr>
      </p:pic>
      <p:pic>
        <p:nvPicPr>
          <p:cNvPr id="8" name="Picture 4" descr="\\SERVER3\Restrict\FTP_Root\Clients\White_Whale\5-10136_SharePoint_Conference_10-19\SFP_Art\Elements\Event_date-small.png"/>
          <p:cNvPicPr>
            <a:picLocks noChangeAspect="1" noChangeArrowheads="1"/>
          </p:cNvPicPr>
          <p:nvPr/>
        </p:nvPicPr>
        <p:blipFill>
          <a:blip r:embed="rId7" cstate="print"/>
          <a:srcRect/>
          <a:stretch>
            <a:fillRect/>
          </a:stretch>
        </p:blipFill>
        <p:spPr bwMode="auto">
          <a:xfrm>
            <a:off x="5970498" y="6243358"/>
            <a:ext cx="2743200" cy="409575"/>
          </a:xfrm>
          <a:prstGeom prst="rect">
            <a:avLst/>
          </a:prstGeom>
          <a:noFill/>
        </p:spPr>
      </p:pic>
      <p:sp>
        <p:nvSpPr>
          <p:cNvPr id="2" name="Title 1"/>
          <p:cNvSpPr>
            <a:spLocks noGrp="1"/>
          </p:cNvSpPr>
          <p:nvPr>
            <p:ph type="ctrTitle"/>
          </p:nvPr>
        </p:nvSpPr>
        <p:spPr>
          <a:xfrm>
            <a:off x="730251" y="1905002"/>
            <a:ext cx="7681913" cy="1523495"/>
          </a:xfrm>
        </p:spPr>
        <p:txBody>
          <a:bodyPr>
            <a:noAutofit/>
          </a:bodyPr>
          <a:lstStyle>
            <a:lvl1pPr>
              <a:lnSpc>
                <a:spcPct val="90000"/>
              </a:lnSpc>
              <a:defRPr sz="5400">
                <a:gradFill flip="none" rotWithShape="1">
                  <a:gsLst>
                    <a:gs pos="0">
                      <a:schemeClr val="bg1"/>
                    </a:gs>
                    <a:gs pos="86000">
                      <a:schemeClr val="bg1"/>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730249" y="4344989"/>
            <a:ext cx="7681914" cy="461665"/>
          </a:xfrm>
        </p:spPr>
        <p:txBody>
          <a:bodyPr>
            <a:noAutofit/>
          </a:bodyPr>
          <a:lstStyle>
            <a:lvl1pPr marL="0" indent="0" algn="l">
              <a:lnSpc>
                <a:spcPct val="90000"/>
              </a:lnSpc>
              <a:spcBef>
                <a:spcPts val="0"/>
              </a:spcBef>
              <a:buNone/>
              <a:defRPr>
                <a:gradFill>
                  <a:gsLst>
                    <a:gs pos="0">
                      <a:schemeClr val="bg1"/>
                    </a:gs>
                    <a:gs pos="86000">
                      <a:schemeClr val="bg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0">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4"/>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4"/>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9144001"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10799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4129902"/>
            <a:ext cx="7772400" cy="27699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1"/>
            <a:ext cx="2133600" cy="365125"/>
          </a:xfrm>
          <a:prstGeom prst="rect">
            <a:avLst/>
          </a:prstGeom>
        </p:spPr>
        <p:txBody>
          <a:bodyPr/>
          <a:lstStyle/>
          <a:p>
            <a:fld id="{4E0CE94B-115D-4EF1-9672-4284EC9B77E8}" type="datetimeFigureOut">
              <a:rPr lang="en-US" smtClean="0"/>
              <a:pPr/>
              <a:t>11/13/2009</a:t>
            </a:fld>
            <a:endParaRPr lang="en-US"/>
          </a:p>
        </p:txBody>
      </p:sp>
      <p:sp>
        <p:nvSpPr>
          <p:cNvPr id="5" name="Footer Placeholder 4"/>
          <p:cNvSpPr>
            <a:spLocks noGrp="1"/>
          </p:cNvSpPr>
          <p:nvPr>
            <p:ph type="ftr" sz="quarter" idx="11"/>
          </p:nvPr>
        </p:nvSpPr>
        <p:spPr>
          <a:xfrm>
            <a:off x="3124200" y="6356351"/>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1"/>
            <a:ext cx="2133600" cy="365125"/>
          </a:xfrm>
          <a:prstGeom prst="rect">
            <a:avLst/>
          </a:prstGeom>
        </p:spPr>
        <p:txBody>
          <a:bodyPr/>
          <a:lstStyle/>
          <a:p>
            <a:fld id="{A2CC67D1-9B19-4334-BCDC-D826514B21CD}" type="slidenum">
              <a:rPr lang="en-US" smtClean="0"/>
              <a:pPr/>
              <a:t>‹#›</a:t>
            </a:fld>
            <a:endParaRPr lang="en-US"/>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1"/>
            <a:ext cx="8040688"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4" name="Picture 2" descr="\\server3\restrict\ftp_root\Clients\White_Whale\5-10136_SharePoint_Conference_10-19\SFP_Art\Elements\16x9_Corner_Logo.png"/>
          <p:cNvPicPr>
            <a:picLocks noChangeAspect="1" noChangeArrowheads="1"/>
          </p:cNvPicPr>
          <p:nvPr/>
        </p:nvPicPr>
        <p:blipFill>
          <a:blip r:embed="rId3" cstate="print"/>
          <a:srcRect/>
          <a:stretch>
            <a:fillRect/>
          </a:stretch>
        </p:blipFill>
        <p:spPr bwMode="auto">
          <a:xfrm>
            <a:off x="2" y="1"/>
            <a:ext cx="2265159" cy="2276475"/>
          </a:xfrm>
          <a:prstGeom prst="rect">
            <a:avLst/>
          </a:prstGeom>
          <a:noFill/>
        </p:spPr>
      </p:pic>
      <p:pic>
        <p:nvPicPr>
          <p:cNvPr id="5" name="Picture 6" descr="\\SERVER3\Restrict\FTP_Root\Clients\White_Whale\5-10136_SharePoint_Conference_10-19\SFP_Art\Elements\16x9_Footerbar.png"/>
          <p:cNvPicPr>
            <a:picLocks noChangeAspect="1" noChangeArrowheads="1"/>
          </p:cNvPicPr>
          <p:nvPr/>
        </p:nvPicPr>
        <p:blipFill>
          <a:blip r:embed="rId4" cstate="print"/>
          <a:srcRect/>
          <a:stretch>
            <a:fillRect/>
          </a:stretch>
        </p:blipFill>
        <p:spPr bwMode="auto">
          <a:xfrm>
            <a:off x="1" y="6038850"/>
            <a:ext cx="9146383" cy="819151"/>
          </a:xfrm>
          <a:prstGeom prst="rect">
            <a:avLst/>
          </a:prstGeom>
          <a:noFill/>
        </p:spPr>
      </p:pic>
      <p:pic>
        <p:nvPicPr>
          <p:cNvPr id="6" name="Picture 2" descr="\\SERVER3\Restrict\FTP_Root\Clients\White_Whale\5-10136_SharePoint_Conference_10-19\SFP_Art\Elements\SharePoint_Logo_small.png"/>
          <p:cNvPicPr>
            <a:picLocks noChangeAspect="1" noChangeArrowheads="1"/>
          </p:cNvPicPr>
          <p:nvPr/>
        </p:nvPicPr>
        <p:blipFill>
          <a:blip r:embed="rId5" cstate="print"/>
          <a:srcRect/>
          <a:stretch>
            <a:fillRect/>
          </a:stretch>
        </p:blipFill>
        <p:spPr bwMode="auto">
          <a:xfrm>
            <a:off x="328797" y="6158344"/>
            <a:ext cx="1957897" cy="523875"/>
          </a:xfrm>
          <a:prstGeom prst="rect">
            <a:avLst/>
          </a:prstGeom>
          <a:noFill/>
        </p:spPr>
      </p:pic>
      <p:pic>
        <p:nvPicPr>
          <p:cNvPr id="7" name="Picture 3" descr="\\SERVER3\Restrict\FTP_Root\Clients\White_Whale\5-10136_SharePoint_Conference_10-19\SFP_Art\Elements\quest-logo-small.png"/>
          <p:cNvPicPr>
            <a:picLocks noChangeAspect="1" noChangeArrowheads="1"/>
          </p:cNvPicPr>
          <p:nvPr/>
        </p:nvPicPr>
        <p:blipFill>
          <a:blip r:embed="rId6" cstate="print"/>
          <a:srcRect/>
          <a:stretch>
            <a:fillRect/>
          </a:stretch>
        </p:blipFill>
        <p:spPr bwMode="auto">
          <a:xfrm>
            <a:off x="3800274" y="6231256"/>
            <a:ext cx="1543452" cy="390525"/>
          </a:xfrm>
          <a:prstGeom prst="rect">
            <a:avLst/>
          </a:prstGeom>
          <a:noFill/>
        </p:spPr>
      </p:pic>
      <p:pic>
        <p:nvPicPr>
          <p:cNvPr id="8" name="Picture 4" descr="\\SERVER3\Restrict\FTP_Root\Clients\White_Whale\5-10136_SharePoint_Conference_10-19\SFP_Art\Elements\Event_date-small.png"/>
          <p:cNvPicPr>
            <a:picLocks noChangeAspect="1" noChangeArrowheads="1"/>
          </p:cNvPicPr>
          <p:nvPr/>
        </p:nvPicPr>
        <p:blipFill>
          <a:blip r:embed="rId7" cstate="print"/>
          <a:srcRect/>
          <a:stretch>
            <a:fillRect/>
          </a:stretch>
        </p:blipFill>
        <p:spPr bwMode="auto">
          <a:xfrm>
            <a:off x="6764273" y="6238878"/>
            <a:ext cx="2057936" cy="409575"/>
          </a:xfrm>
          <a:prstGeom prst="rect">
            <a:avLst/>
          </a:prstGeom>
          <a:noFill/>
        </p:spPr>
      </p:pic>
      <p:sp>
        <p:nvSpPr>
          <p:cNvPr id="2" name="Title 1"/>
          <p:cNvSpPr>
            <a:spLocks noGrp="1"/>
          </p:cNvSpPr>
          <p:nvPr>
            <p:ph type="ctrTitle"/>
          </p:nvPr>
        </p:nvSpPr>
        <p:spPr>
          <a:xfrm>
            <a:off x="727664" y="1905002"/>
            <a:ext cx="7683913" cy="1523497"/>
          </a:xfrm>
        </p:spPr>
        <p:txBody>
          <a:bodyPr>
            <a:noAutofit/>
          </a:bodyPr>
          <a:lstStyle>
            <a:lvl1pPr>
              <a:lnSpc>
                <a:spcPct val="90000"/>
              </a:lnSpc>
              <a:defRPr sz="5400">
                <a:gradFill flip="none" rotWithShape="1">
                  <a:gsLst>
                    <a:gs pos="0">
                      <a:schemeClr val="bg1"/>
                    </a:gs>
                    <a:gs pos="86000">
                      <a:schemeClr val="bg1"/>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727662" y="4343402"/>
            <a:ext cx="7683914" cy="463255"/>
          </a:xfrm>
        </p:spPr>
        <p:txBody>
          <a:bodyPr>
            <a:noAutofit/>
          </a:bodyPr>
          <a:lstStyle>
            <a:lvl1pPr marL="0" indent="0" algn="l">
              <a:lnSpc>
                <a:spcPct val="90000"/>
              </a:lnSpc>
              <a:spcBef>
                <a:spcPts val="0"/>
              </a:spcBef>
              <a:buNone/>
              <a:defRPr>
                <a:gradFill>
                  <a:gsLst>
                    <a:gs pos="0">
                      <a:schemeClr val="bg1"/>
                    </a:gs>
                    <a:gs pos="86000">
                      <a:schemeClr val="bg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5" name="Picture 2" descr="\\server3\restrict\ftp_root\Clients\White_Whale\5-10136_SharePoint_Conference_10-19\SFP_Art\Elements\16x9_Corner_Logo.png"/>
          <p:cNvPicPr>
            <a:picLocks noChangeAspect="1" noChangeArrowheads="1"/>
          </p:cNvPicPr>
          <p:nvPr/>
        </p:nvPicPr>
        <p:blipFill>
          <a:blip r:embed="rId3" cstate="print"/>
          <a:srcRect/>
          <a:stretch>
            <a:fillRect/>
          </a:stretch>
        </p:blipFill>
        <p:spPr bwMode="auto">
          <a:xfrm>
            <a:off x="2" y="1"/>
            <a:ext cx="2265159" cy="2276475"/>
          </a:xfrm>
          <a:prstGeom prst="rect">
            <a:avLst/>
          </a:prstGeom>
          <a:noFill/>
        </p:spPr>
      </p:pic>
      <p:sp>
        <p:nvSpPr>
          <p:cNvPr id="2" name="Title 1"/>
          <p:cNvSpPr>
            <a:spLocks noGrp="1"/>
          </p:cNvSpPr>
          <p:nvPr>
            <p:ph type="ctrTitle"/>
          </p:nvPr>
        </p:nvSpPr>
        <p:spPr>
          <a:xfrm>
            <a:off x="1417213" y="686054"/>
            <a:ext cx="6994362" cy="1523495"/>
          </a:xfrm>
        </p:spPr>
        <p:txBody>
          <a:bodyPr anchor="ctr" anchorCtr="0">
            <a:noAutofit/>
          </a:bodyPr>
          <a:lstStyle>
            <a:lvl1pPr>
              <a:lnSpc>
                <a:spcPct val="90000"/>
              </a:lnSpc>
              <a:defRPr sz="5400">
                <a:gradFill flip="none" rotWithShape="1">
                  <a:gsLst>
                    <a:gs pos="0">
                      <a:schemeClr val="bg1"/>
                    </a:gs>
                    <a:gs pos="86000">
                      <a:schemeClr val="bg1"/>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17215" y="4344992"/>
            <a:ext cx="6994363" cy="461665"/>
          </a:xfrm>
        </p:spPr>
        <p:txBody>
          <a:bodyPr>
            <a:noAutofit/>
          </a:bodyPr>
          <a:lstStyle>
            <a:lvl1pPr marL="0" indent="0" algn="l">
              <a:lnSpc>
                <a:spcPct val="90000"/>
              </a:lnSpc>
              <a:spcBef>
                <a:spcPts val="0"/>
              </a:spcBef>
              <a:buNone/>
              <a:defRPr>
                <a:gradFill>
                  <a:gsLst>
                    <a:gs pos="0">
                      <a:schemeClr val="bg1"/>
                    </a:gs>
                    <a:gs pos="86000">
                      <a:schemeClr val="bg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7662" y="2362201"/>
            <a:ext cx="7683914"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1" u="none" strike="noStrike" kern="1200" cap="none" spc="-642" normalizeH="0" baseline="0" noProof="0" dirty="0" smtClean="0">
                <a:ln w="11430"/>
                <a:gradFill>
                  <a:gsLst>
                    <a:gs pos="0">
                      <a:schemeClr val="accent1"/>
                    </a:gs>
                    <a:gs pos="88000">
                      <a:schemeClr val="bg1"/>
                    </a:gs>
                  </a:gsLst>
                  <a:lin ang="5400000"/>
                </a:gradFill>
                <a:effectLst/>
                <a:uLnTx/>
                <a:uFillTx/>
                <a:latin typeface="Segoe UI" pitchFamily="34" charset="0"/>
                <a:ea typeface="+mn-ea"/>
                <a:cs typeface="+mn-cs"/>
              </a:defRPr>
            </a:lvl1pPr>
          </a:lstStyle>
          <a:p>
            <a:pPr lvl="0"/>
            <a:r>
              <a:rPr lang="en-US" dirty="0" smtClean="0"/>
              <a:t>click to…</a:t>
            </a:r>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2"/>
            <a:ext cx="8363938" cy="66479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9436" y="1447800"/>
            <a:ext cx="8363938"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9436" y="1447800"/>
            <a:ext cx="4115872"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7501" y="1447800"/>
            <a:ext cx="4115872"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5" name="Picture 2" descr="\\server3\restrict\ftp_root\Clients\White_Whale\5-10136_SharePoint_Conference_10-19\SFP_Art\Elements\4x3_Corner_Logo.png"/>
          <p:cNvPicPr>
            <a:picLocks noChangeAspect="1" noChangeArrowheads="1"/>
          </p:cNvPicPr>
          <p:nvPr/>
        </p:nvPicPr>
        <p:blipFill>
          <a:blip r:embed="rId3" cstate="print"/>
          <a:srcRect/>
          <a:stretch>
            <a:fillRect/>
          </a:stretch>
        </p:blipFill>
        <p:spPr bwMode="auto">
          <a:xfrm>
            <a:off x="2" y="1"/>
            <a:ext cx="3324225" cy="2276476"/>
          </a:xfrm>
          <a:prstGeom prst="rect">
            <a:avLst/>
          </a:prstGeom>
          <a:noFill/>
        </p:spPr>
      </p:pic>
      <p:sp>
        <p:nvSpPr>
          <p:cNvPr id="2" name="Title 1"/>
          <p:cNvSpPr>
            <a:spLocks noGrp="1"/>
          </p:cNvSpPr>
          <p:nvPr>
            <p:ph type="ctrTitle"/>
          </p:nvPr>
        </p:nvSpPr>
        <p:spPr>
          <a:xfrm>
            <a:off x="1370013" y="686054"/>
            <a:ext cx="7043208" cy="1523495"/>
          </a:xfrm>
        </p:spPr>
        <p:txBody>
          <a:bodyPr anchor="ctr" anchorCtr="0">
            <a:noAutofit/>
          </a:bodyPr>
          <a:lstStyle>
            <a:lvl1pPr>
              <a:lnSpc>
                <a:spcPct val="90000"/>
              </a:lnSpc>
              <a:defRPr sz="5400">
                <a:gradFill flip="none" rotWithShape="1">
                  <a:gsLst>
                    <a:gs pos="0">
                      <a:schemeClr val="bg1"/>
                    </a:gs>
                    <a:gs pos="86000">
                      <a:schemeClr val="bg1"/>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9"/>
            <a:ext cx="7043208" cy="461665"/>
          </a:xfrm>
        </p:spPr>
        <p:txBody>
          <a:bodyPr>
            <a:noAutofit/>
          </a:bodyPr>
          <a:lstStyle>
            <a:lvl1pPr marL="0" indent="0" algn="l">
              <a:lnSpc>
                <a:spcPct val="90000"/>
              </a:lnSpc>
              <a:spcBef>
                <a:spcPts val="0"/>
              </a:spcBef>
              <a:buNone/>
              <a:defRPr>
                <a:gradFill>
                  <a:gsLst>
                    <a:gs pos="0">
                      <a:schemeClr val="bg1"/>
                    </a:gs>
                    <a:gs pos="86000">
                      <a:schemeClr val="bg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49"/>
            <a:ext cx="7690114" cy="1384995"/>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1" u="none" strike="noStrike" kern="1200" cap="none" spc="-642" normalizeH="0" baseline="0" noProof="0" dirty="0" smtClean="0">
                <a:ln w="11430"/>
                <a:gradFill>
                  <a:gsLst>
                    <a:gs pos="0">
                      <a:schemeClr val="accent1"/>
                    </a:gs>
                    <a:gs pos="100000">
                      <a:schemeClr val="bg1"/>
                    </a:gs>
                  </a:gsLst>
                  <a:lin ang="5400000" scaled="0"/>
                </a:gradFill>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065306"/>
            <a:ext cx="4115872"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133601"/>
            <a:ext cx="4114800" cy="1855893"/>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065306"/>
            <a:ext cx="4115872"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7501" y="2133602"/>
            <a:ext cx="4115872" cy="1855893"/>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0">
                      <a:srgbClr val="FFFFFF"/>
                    </a:gs>
                    <a:gs pos="100000">
                      <a:srgbClr val="F8F57B"/>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447800"/>
            <a:ext cx="8363938"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8F57B"/>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447800"/>
            <a:ext cx="8363938"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3" y="6238878"/>
            <a:ext cx="9144001"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10799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4129902"/>
            <a:ext cx="7772400" cy="27699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1"/>
            <a:ext cx="2133600" cy="365125"/>
          </a:xfrm>
          <a:prstGeom prst="rect">
            <a:avLst/>
          </a:prstGeom>
        </p:spPr>
        <p:txBody>
          <a:bodyPr/>
          <a:lstStyle/>
          <a:p>
            <a:fld id="{4E0CE94B-115D-4EF1-9672-4284EC9B77E8}" type="datetimeFigureOut">
              <a:rPr lang="en-US" smtClean="0"/>
              <a:pPr/>
              <a:t>11/13/2009</a:t>
            </a:fld>
            <a:endParaRPr lang="en-US"/>
          </a:p>
        </p:txBody>
      </p:sp>
      <p:sp>
        <p:nvSpPr>
          <p:cNvPr id="5" name="Footer Placeholder 4"/>
          <p:cNvSpPr>
            <a:spLocks noGrp="1"/>
          </p:cNvSpPr>
          <p:nvPr>
            <p:ph type="ftr" sz="quarter" idx="11"/>
          </p:nvPr>
        </p:nvSpPr>
        <p:spPr>
          <a:xfrm>
            <a:off x="3124200" y="6356351"/>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1"/>
            <a:ext cx="2133600" cy="365125"/>
          </a:xfrm>
          <a:prstGeom prst="rect">
            <a:avLst/>
          </a:prstGeom>
        </p:spPr>
        <p:txBody>
          <a:bodyPr/>
          <a:lstStyle/>
          <a:p>
            <a:fld id="{A2CC67D1-9B19-4334-BCDC-D826514B21CD}" type="slidenum">
              <a:rPr lang="en-US" smtClean="0"/>
              <a:pPr/>
              <a:t>‹#›</a:t>
            </a:fld>
            <a:endParaRPr lang="en-US"/>
          </a:p>
        </p:txBody>
      </p:sp>
    </p:spTree>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9440" y="1905006"/>
            <a:ext cx="8363937"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3" y="5341786"/>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3"/>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51" y="5746266"/>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8"/>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1"/>
            <a:ext cx="8382000" cy="66479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800"/>
            <a:ext cx="8382000"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3"/>
            <a:ext cx="8382000" cy="2210863"/>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5"/>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4"/>
            <a:ext cx="4114800" cy="2129815"/>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4"/>
            <a:ext cx="4114800" cy="2129815"/>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3" y="1411553"/>
            <a:ext cx="4117019" cy="69249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3"/>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3"/>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8"/>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cstate="print"/>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7" y="1572366"/>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47800"/>
            <a:ext cx="8382000"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1"/>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7"/>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553998"/>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4037569"/>
            <a:ext cx="7772400" cy="369332"/>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1"/>
            <a:ext cx="2133600" cy="365125"/>
          </a:xfrm>
          <a:prstGeom prst="rect">
            <a:avLst/>
          </a:prstGeom>
        </p:spPr>
        <p:txBody>
          <a:bodyPr/>
          <a:lstStyle/>
          <a:p>
            <a:fld id="{4E0CE94B-115D-4EF1-9672-4284EC9B77E8}" type="datetimeFigureOut">
              <a:rPr lang="en-US" smtClean="0"/>
              <a:pPr/>
              <a:t>11/13/2009</a:t>
            </a:fld>
            <a:endParaRPr lang="en-US"/>
          </a:p>
        </p:txBody>
      </p:sp>
      <p:sp>
        <p:nvSpPr>
          <p:cNvPr id="5" name="Footer Placeholder 4"/>
          <p:cNvSpPr>
            <a:spLocks noGrp="1"/>
          </p:cNvSpPr>
          <p:nvPr>
            <p:ph type="ftr" sz="quarter" idx="11"/>
          </p:nvPr>
        </p:nvSpPr>
        <p:spPr>
          <a:xfrm>
            <a:off x="3124200" y="6356351"/>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1"/>
            <a:ext cx="2133600" cy="365125"/>
          </a:xfrm>
          <a:prstGeom prst="rect">
            <a:avLst/>
          </a:prstGeom>
        </p:spPr>
        <p:txBody>
          <a:bodyPr/>
          <a:lstStyle/>
          <a:p>
            <a:fld id="{A2CC67D1-9B19-4334-BCDC-D826514B21CD}" type="slidenum">
              <a:rPr lang="en-US" smtClean="0"/>
              <a:pPr/>
              <a:t>‹#›</a:t>
            </a:fld>
            <a:endParaRPr lang="en-US"/>
          </a:p>
        </p:txBody>
      </p:sp>
    </p:spTree>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47800"/>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47800"/>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47802"/>
            <a:ext cx="4114800"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272657"/>
            <a:ext cx="4114800" cy="1855893"/>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3" y="1447802"/>
            <a:ext cx="4117019"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272657"/>
            <a:ext cx="4117974" cy="1855893"/>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theme" Target="../theme/theme2.xml"/><Relationship Id="rId1" Type="http://schemas.openxmlformats.org/officeDocument/2006/relationships/slideLayout" Target="../slideLayouts/slideLayout14.xml"/><Relationship Id="rId4" Type="http://schemas.openxmlformats.org/officeDocument/2006/relationships/image" Target="../media/image1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3.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3.png"/><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2.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13.jpe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theme" Target="../theme/theme4.xml"/><Relationship Id="rId1" Type="http://schemas.openxmlformats.org/officeDocument/2006/relationships/slideLayout" Target="../slideLayouts/slideLayout27.xml"/><Relationship Id="rId4" Type="http://schemas.openxmlformats.org/officeDocument/2006/relationships/image" Target="../media/image1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image" Target="../media/image21.png"/><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image" Target="../media/image20.png"/><Relationship Id="rId2" Type="http://schemas.openxmlformats.org/officeDocument/2006/relationships/slideLayout" Target="../slideLayouts/slideLayout29.xml"/><Relationship Id="rId16" Type="http://schemas.openxmlformats.org/officeDocument/2006/relationships/image" Target="../media/image19.jpeg"/><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theme" Target="../theme/theme5.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6.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9.jpeg"/><Relationship Id="rId7" Type="http://schemas.openxmlformats.org/officeDocument/2006/relationships/image" Target="NULL"/><Relationship Id="rId2" Type="http://schemas.openxmlformats.org/officeDocument/2006/relationships/theme" Target="../theme/theme6.xml"/><Relationship Id="rId1" Type="http://schemas.openxmlformats.org/officeDocument/2006/relationships/slideLayout" Target="../slideLayouts/slideLayout4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5"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601"/>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8382000"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5" r:id="rId13"/>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FontTx/>
        <a:buBlip>
          <a:blip r:embed="rId16"/>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17"/>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17"/>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17"/>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17"/>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cstate="print"/>
          <a:srcRect b="10453"/>
          <a:stretch>
            <a:fillRect/>
          </a:stretch>
        </p:blipFill>
        <p:spPr>
          <a:xfrm>
            <a:off x="0" y="1299706"/>
            <a:ext cx="9144000" cy="5558295"/>
          </a:xfrm>
          <a:prstGeom prst="rect">
            <a:avLst/>
          </a:prstGeom>
        </p:spPr>
      </p:pic>
      <p:sp>
        <p:nvSpPr>
          <p:cNvPr id="2" name="Title Placeholder 1"/>
          <p:cNvSpPr>
            <a:spLocks noGrp="1"/>
          </p:cNvSpPr>
          <p:nvPr>
            <p:ph type="title"/>
          </p:nvPr>
        </p:nvSpPr>
        <p:spPr>
          <a:xfrm>
            <a:off x="381000" y="230189"/>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722312" y="1905001"/>
            <a:ext cx="8040688" cy="2108269"/>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74" r:id="rId1"/>
  </p:sldLayoutIdLst>
  <p:transition>
    <p:fade/>
  </p:transition>
  <p:txStyles>
    <p:titleStyle>
      <a:lvl1pPr algn="l" defTabSz="914363" rtl="0" eaLnBrk="1" latinLnBrk="0" hangingPunct="1">
        <a:lnSpc>
          <a:spcPct val="90000"/>
        </a:lnSpc>
        <a:spcBef>
          <a:spcPct val="0"/>
        </a:spcBef>
        <a:buNone/>
        <a:defRPr lang="en-US" sz="4800" b="0" kern="1200" cap="none" spc="-150" dirty="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9436" y="228602"/>
            <a:ext cx="8363938"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9437" y="1447800"/>
            <a:ext cx="8363937"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FontTx/>
        <a:buBlip>
          <a:blip r:embed="rId15"/>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16"/>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16"/>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cstate="print"/>
          <a:srcRect b="10453"/>
          <a:stretch>
            <a:fillRect/>
          </a:stretch>
        </p:blipFill>
        <p:spPr>
          <a:xfrm>
            <a:off x="0" y="1299706"/>
            <a:ext cx="9144000" cy="5558295"/>
          </a:xfrm>
          <a:prstGeom prst="rect">
            <a:avLst/>
          </a:prstGeom>
        </p:spPr>
      </p:pic>
      <p:sp>
        <p:nvSpPr>
          <p:cNvPr id="2" name="Title Placeholder 1"/>
          <p:cNvSpPr>
            <a:spLocks noGrp="1"/>
          </p:cNvSpPr>
          <p:nvPr>
            <p:ph type="title"/>
          </p:nvPr>
        </p:nvSpPr>
        <p:spPr>
          <a:xfrm>
            <a:off x="389436" y="228602"/>
            <a:ext cx="8363938"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9437" y="1905005"/>
            <a:ext cx="8363936" cy="2108269"/>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1" r:id="rId1"/>
  </p:sldLayoutIdLst>
  <p:transition>
    <p:fade/>
  </p:transition>
  <p:txStyles>
    <p:titleStyle>
      <a:lvl1pPr algn="l" defTabSz="914363" rtl="0" eaLnBrk="1" latinLnBrk="0" hangingPunct="1">
        <a:lnSpc>
          <a:spcPct val="90000"/>
        </a:lnSpc>
        <a:spcBef>
          <a:spcPct val="0"/>
        </a:spcBef>
        <a:buNone/>
        <a:defRPr lang="en-US" sz="4800" b="0" kern="1200" cap="none" spc="-150" dirty="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6"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9"/>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2" y="1412877"/>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6" r:id="rId13"/>
    <p:sldLayoutId id="2147483707" r:id="rId14"/>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7"/>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8"/>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9"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31.xml"/><Relationship Id="rId4" Type="http://schemas.openxmlformats.org/officeDocument/2006/relationships/image" Target="../media/image26.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31.xml"/><Relationship Id="rId4" Type="http://schemas.openxmlformats.org/officeDocument/2006/relationships/image" Target="../media/image28.tiff"/></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0.xml"/></Relationships>
</file>

<file path=ppt/slides/_rels/slide44.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43.xml"/><Relationship Id="rId1" Type="http://schemas.openxmlformats.org/officeDocument/2006/relationships/slideLayout" Target="../slideLayouts/slideLayout30.xml"/></Relationships>
</file>

<file path=ppt/slides/_rels/slide45.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44.xml"/><Relationship Id="rId1" Type="http://schemas.openxmlformats.org/officeDocument/2006/relationships/slideLayout" Target="../slideLayouts/slideLayout3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0.xml"/></Relationships>
</file>

<file path=ppt/slides/_rels/slide49.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48.xml"/><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1.xml"/></Relationships>
</file>

<file path=ppt/slides/_rels/slide50.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49.xml"/><Relationship Id="rId1" Type="http://schemas.openxmlformats.org/officeDocument/2006/relationships/slideLayout" Target="../slideLayouts/slideLayout3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0.xml"/></Relationships>
</file>

<file path=ppt/slides/_rels/slide54.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53.xml"/><Relationship Id="rId1" Type="http://schemas.openxmlformats.org/officeDocument/2006/relationships/slideLayout" Target="../slideLayouts/slideLayout31.xml"/><Relationship Id="rId4" Type="http://schemas.openxmlformats.org/officeDocument/2006/relationships/image" Target="../media/image35.emf"/></Relationships>
</file>

<file path=ppt/slides/_rels/slide55.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54.xml"/><Relationship Id="rId1" Type="http://schemas.openxmlformats.org/officeDocument/2006/relationships/slideLayout" Target="../slideLayouts/slideLayout31.xml"/><Relationship Id="rId4" Type="http://schemas.openxmlformats.org/officeDocument/2006/relationships/image" Target="../media/image37.emf"/></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1.xml"/></Relationships>
</file>

<file path=ppt/slides/_rels/slide6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2.xml"/></Relationships>
</file>

<file path=ppt/slides/_rels/slide6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9.xml"/><Relationship Id="rId1" Type="http://schemas.openxmlformats.org/officeDocument/2006/relationships/slideLayout" Target="../slideLayouts/slideLayout4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3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1771650" y="1524000"/>
            <a:ext cx="3733800" cy="358140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a:r>
              <a:rPr lang="en-US" dirty="0">
                <a:gradFill>
                  <a:gsLst>
                    <a:gs pos="0">
                      <a:srgbClr val="FFFFFF"/>
                    </a:gs>
                    <a:gs pos="100000">
                      <a:srgbClr val="FFFFFF"/>
                    </a:gs>
                  </a:gsLst>
                  <a:lin ang="5400000" scaled="0"/>
                </a:gradFill>
              </a:rPr>
              <a:t>Shared Service Provider</a:t>
            </a:r>
          </a:p>
        </p:txBody>
      </p:sp>
      <p:sp>
        <p:nvSpPr>
          <p:cNvPr id="2" name="Title 1"/>
          <p:cNvSpPr>
            <a:spLocks noGrp="1"/>
          </p:cNvSpPr>
          <p:nvPr>
            <p:ph type="title"/>
          </p:nvPr>
        </p:nvSpPr>
        <p:spPr/>
        <p:txBody>
          <a:bodyPr/>
          <a:lstStyle/>
          <a:p>
            <a:r>
              <a:rPr lang="en-US" dirty="0" smtClean="0"/>
              <a:t>SharePoint</a:t>
            </a:r>
            <a:endParaRPr lang="en-US" dirty="0"/>
          </a:p>
        </p:txBody>
      </p:sp>
      <p:grpSp>
        <p:nvGrpSpPr>
          <p:cNvPr id="3" name="Group 2"/>
          <p:cNvGrpSpPr/>
          <p:nvPr/>
        </p:nvGrpSpPr>
        <p:grpSpPr>
          <a:xfrm>
            <a:off x="1876426" y="2057402"/>
            <a:ext cx="1527577" cy="1914527"/>
            <a:chOff x="333374" y="2057400"/>
            <a:chExt cx="1527577" cy="1914527"/>
          </a:xfrm>
        </p:grpSpPr>
        <p:sp>
          <p:nvSpPr>
            <p:cNvPr id="4" name="Rounded Rectangle 3"/>
            <p:cNvSpPr/>
            <p:nvPr/>
          </p:nvSpPr>
          <p:spPr bwMode="auto">
            <a:xfrm>
              <a:off x="333374" y="2057400"/>
              <a:ext cx="1527577" cy="42862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r>
                <a:rPr lang="en-US" sz="1200" b="1" dirty="0" smtClean="0">
                  <a:gradFill>
                    <a:gsLst>
                      <a:gs pos="0">
                        <a:srgbClr val="FFFFFF"/>
                      </a:gs>
                      <a:gs pos="100000">
                        <a:srgbClr val="FFFFFF"/>
                      </a:gs>
                    </a:gsLst>
                    <a:lin ang="5400000" scaled="0"/>
                  </a:gradFill>
                </a:rPr>
                <a:t>Search</a:t>
              </a:r>
              <a:endParaRPr lang="en-US" sz="1200" b="1" dirty="0">
                <a:gradFill>
                  <a:gsLst>
                    <a:gs pos="0">
                      <a:srgbClr val="FFFFFF"/>
                    </a:gs>
                    <a:gs pos="100000">
                      <a:srgbClr val="FFFFFF"/>
                    </a:gs>
                  </a:gsLst>
                  <a:lin ang="5400000" scaled="0"/>
                </a:gradFill>
              </a:endParaRPr>
            </a:p>
          </p:txBody>
        </p:sp>
        <p:sp>
          <p:nvSpPr>
            <p:cNvPr id="8" name="Rounded Rectangle 7"/>
            <p:cNvSpPr/>
            <p:nvPr/>
          </p:nvSpPr>
          <p:spPr bwMode="auto">
            <a:xfrm>
              <a:off x="333374" y="2552700"/>
              <a:ext cx="1527577" cy="42862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r>
                <a:rPr lang="en-US" sz="1200" b="1" dirty="0">
                  <a:gradFill>
                    <a:gsLst>
                      <a:gs pos="0">
                        <a:srgbClr val="FFFFFF"/>
                      </a:gs>
                      <a:gs pos="100000">
                        <a:srgbClr val="FFFFFF"/>
                      </a:gs>
                    </a:gsLst>
                    <a:lin ang="5400000" scaled="0"/>
                  </a:gradFill>
                </a:rPr>
                <a:t>Excel </a:t>
              </a:r>
              <a:r>
                <a:rPr lang="en-US" sz="1200" b="1" dirty="0" err="1" smtClean="0">
                  <a:gradFill>
                    <a:gsLst>
                      <a:gs pos="0">
                        <a:srgbClr val="FFFFFF"/>
                      </a:gs>
                      <a:gs pos="100000">
                        <a:srgbClr val="FFFFFF"/>
                      </a:gs>
                    </a:gsLst>
                    <a:lin ang="5400000" scaled="0"/>
                  </a:gradFill>
                </a:rPr>
                <a:t>Calc</a:t>
              </a:r>
              <a:r>
                <a:rPr lang="en-US" sz="1200" b="1" dirty="0" smtClean="0">
                  <a:gradFill>
                    <a:gsLst>
                      <a:gs pos="0">
                        <a:srgbClr val="FFFFFF"/>
                      </a:gs>
                      <a:gs pos="100000">
                        <a:srgbClr val="FFFFFF"/>
                      </a:gs>
                    </a:gsLst>
                    <a:lin ang="5400000" scaled="0"/>
                  </a:gradFill>
                </a:rPr>
                <a:t> Service</a:t>
              </a:r>
              <a:endParaRPr lang="en-US" sz="1200" b="1" dirty="0">
                <a:gradFill>
                  <a:gsLst>
                    <a:gs pos="0">
                      <a:srgbClr val="FFFFFF"/>
                    </a:gs>
                    <a:gs pos="100000">
                      <a:srgbClr val="FFFFFF"/>
                    </a:gs>
                  </a:gsLst>
                  <a:lin ang="5400000" scaled="0"/>
                </a:gradFill>
              </a:endParaRPr>
            </a:p>
          </p:txBody>
        </p:sp>
        <p:sp>
          <p:nvSpPr>
            <p:cNvPr id="10" name="Rounded Rectangle 9"/>
            <p:cNvSpPr/>
            <p:nvPr/>
          </p:nvSpPr>
          <p:spPr bwMode="auto">
            <a:xfrm>
              <a:off x="333374" y="3543300"/>
              <a:ext cx="1527577" cy="42862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r>
                <a:rPr lang="en-US" sz="1200" b="1" dirty="0">
                  <a:gradFill>
                    <a:gsLst>
                      <a:gs pos="0">
                        <a:srgbClr val="FFFFFF"/>
                      </a:gs>
                      <a:gs pos="100000">
                        <a:srgbClr val="FFFFFF"/>
                      </a:gs>
                    </a:gsLst>
                    <a:lin ang="5400000" scaled="0"/>
                  </a:gradFill>
                </a:rPr>
                <a:t>Business Data </a:t>
              </a:r>
            </a:p>
            <a:p>
              <a:pPr algn="ctr" defTabSz="914099"/>
              <a:r>
                <a:rPr lang="en-US" sz="1200" b="1" dirty="0" smtClean="0">
                  <a:gradFill>
                    <a:gsLst>
                      <a:gs pos="0">
                        <a:srgbClr val="FFFFFF"/>
                      </a:gs>
                      <a:gs pos="100000">
                        <a:srgbClr val="FFFFFF"/>
                      </a:gs>
                    </a:gsLst>
                    <a:lin ang="5400000" scaled="0"/>
                  </a:gradFill>
                </a:rPr>
                <a:t>Catalog</a:t>
              </a:r>
              <a:endParaRPr lang="en-US" sz="1200" b="1" dirty="0">
                <a:gradFill>
                  <a:gsLst>
                    <a:gs pos="0">
                      <a:srgbClr val="FFFFFF"/>
                    </a:gs>
                    <a:gs pos="100000">
                      <a:srgbClr val="FFFFFF"/>
                    </a:gs>
                  </a:gsLst>
                  <a:lin ang="5400000" scaled="0"/>
                </a:gradFill>
              </a:endParaRPr>
            </a:p>
          </p:txBody>
        </p:sp>
        <p:sp>
          <p:nvSpPr>
            <p:cNvPr id="11" name="Rounded Rectangle 10"/>
            <p:cNvSpPr/>
            <p:nvPr/>
          </p:nvSpPr>
          <p:spPr bwMode="auto">
            <a:xfrm>
              <a:off x="333374" y="3048000"/>
              <a:ext cx="1527577" cy="42862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r>
                <a:rPr lang="en-US" sz="1200" b="1" dirty="0">
                  <a:gradFill>
                    <a:gsLst>
                      <a:gs pos="0">
                        <a:srgbClr val="FFFFFF"/>
                      </a:gs>
                      <a:gs pos="100000">
                        <a:srgbClr val="FFFFFF"/>
                      </a:gs>
                    </a:gsLst>
                    <a:lin ang="5400000" scaled="0"/>
                  </a:gradFill>
                </a:rPr>
                <a:t>User Profile Service</a:t>
              </a:r>
            </a:p>
          </p:txBody>
        </p:sp>
      </p:grpSp>
      <p:sp>
        <p:nvSpPr>
          <p:cNvPr id="12" name="Rectangle 11"/>
          <p:cNvSpPr/>
          <p:nvPr/>
        </p:nvSpPr>
        <p:spPr bwMode="auto">
          <a:xfrm>
            <a:off x="1752600" y="5153025"/>
            <a:ext cx="5581650" cy="152400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a:endParaRPr lang="en-US" dirty="0">
              <a:gradFill>
                <a:gsLst>
                  <a:gs pos="0">
                    <a:srgbClr val="FFFFFF"/>
                  </a:gs>
                  <a:gs pos="100000">
                    <a:srgbClr val="FFFFFF"/>
                  </a:gs>
                </a:gsLst>
                <a:lin ang="5400000" scaled="0"/>
              </a:gradFill>
            </a:endParaRPr>
          </a:p>
        </p:txBody>
      </p:sp>
      <p:grpSp>
        <p:nvGrpSpPr>
          <p:cNvPr id="5" name="Group 4"/>
          <p:cNvGrpSpPr/>
          <p:nvPr/>
        </p:nvGrpSpPr>
        <p:grpSpPr>
          <a:xfrm>
            <a:off x="1933573" y="6096001"/>
            <a:ext cx="4857752" cy="495300"/>
            <a:chOff x="390523" y="6096000"/>
            <a:chExt cx="4857752" cy="495300"/>
          </a:xfrm>
        </p:grpSpPr>
        <p:sp>
          <p:nvSpPr>
            <p:cNvPr id="13" name="Rounded Rectangle 12"/>
            <p:cNvSpPr/>
            <p:nvPr/>
          </p:nvSpPr>
          <p:spPr bwMode="auto">
            <a:xfrm>
              <a:off x="2019302" y="6096000"/>
              <a:ext cx="1562098" cy="4953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b="1" dirty="0">
                  <a:gradFill>
                    <a:gsLst>
                      <a:gs pos="0">
                        <a:srgbClr val="FFFFFF"/>
                      </a:gs>
                      <a:gs pos="100000">
                        <a:srgbClr val="FFFFFF"/>
                      </a:gs>
                    </a:gsLst>
                    <a:lin ang="5400000" scaled="0"/>
                  </a:gradFill>
                </a:rPr>
                <a:t>Content</a:t>
              </a:r>
            </a:p>
          </p:txBody>
        </p:sp>
        <p:sp>
          <p:nvSpPr>
            <p:cNvPr id="14" name="Rounded Rectangle 13"/>
            <p:cNvSpPr/>
            <p:nvPr/>
          </p:nvSpPr>
          <p:spPr bwMode="auto">
            <a:xfrm>
              <a:off x="390523" y="6096000"/>
              <a:ext cx="1514477" cy="4953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b="1" dirty="0">
                  <a:gradFill>
                    <a:gsLst>
                      <a:gs pos="0">
                        <a:srgbClr val="FFFFFF"/>
                      </a:gs>
                      <a:gs pos="100000">
                        <a:srgbClr val="FFFFFF"/>
                      </a:gs>
                    </a:gsLst>
                    <a:lin ang="5400000" scaled="0"/>
                  </a:gradFill>
                </a:rPr>
                <a:t>Config</a:t>
              </a:r>
            </a:p>
          </p:txBody>
        </p:sp>
        <p:sp>
          <p:nvSpPr>
            <p:cNvPr id="15" name="Rounded Rectangle 14"/>
            <p:cNvSpPr/>
            <p:nvPr/>
          </p:nvSpPr>
          <p:spPr bwMode="auto">
            <a:xfrm>
              <a:off x="3695702" y="6096000"/>
              <a:ext cx="1552573" cy="4953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b="1" dirty="0">
                  <a:gradFill>
                    <a:gsLst>
                      <a:gs pos="0">
                        <a:srgbClr val="FFFFFF"/>
                      </a:gs>
                      <a:gs pos="100000">
                        <a:srgbClr val="FFFFFF"/>
                      </a:gs>
                    </a:gsLst>
                    <a:lin ang="5400000" scaled="0"/>
                  </a:gradFill>
                </a:rPr>
                <a:t>Workflow</a:t>
              </a:r>
            </a:p>
          </p:txBody>
        </p:sp>
      </p:grpSp>
      <p:sp>
        <p:nvSpPr>
          <p:cNvPr id="7" name="TextBox 6"/>
          <p:cNvSpPr txBox="1"/>
          <p:nvPr/>
        </p:nvSpPr>
        <p:spPr>
          <a:xfrm>
            <a:off x="676275" y="1071880"/>
            <a:ext cx="4572000" cy="369332"/>
          </a:xfrm>
          <a:prstGeom prst="rect">
            <a:avLst/>
          </a:prstGeom>
          <a:noFill/>
        </p:spPr>
        <p:txBody>
          <a:bodyPr wrap="square" lIns="0" tIns="0" rIns="0" bIns="0" rtlCol="0">
            <a:spAutoFit/>
          </a:bodyPr>
          <a:lstStyle/>
          <a:p>
            <a:pPr algn="ctr"/>
            <a:r>
              <a:rPr lang="en-US" sz="2400" dirty="0" smtClean="0">
                <a:gradFill>
                  <a:gsLst>
                    <a:gs pos="0">
                      <a:schemeClr val="tx1"/>
                    </a:gs>
                    <a:gs pos="86000">
                      <a:schemeClr val="tx1"/>
                    </a:gs>
                  </a:gsLst>
                  <a:lin ang="5400000" scaled="0"/>
                </a:gradFill>
              </a:rPr>
              <a:t>SharePoint Server</a:t>
            </a:r>
          </a:p>
        </p:txBody>
      </p:sp>
      <p:grpSp>
        <p:nvGrpSpPr>
          <p:cNvPr id="26" name="Group 25"/>
          <p:cNvGrpSpPr/>
          <p:nvPr/>
        </p:nvGrpSpPr>
        <p:grpSpPr>
          <a:xfrm>
            <a:off x="2381250" y="2057400"/>
            <a:ext cx="2466978" cy="2876551"/>
            <a:chOff x="838200" y="2057400"/>
            <a:chExt cx="2466978" cy="2876550"/>
          </a:xfrm>
        </p:grpSpPr>
        <p:sp>
          <p:nvSpPr>
            <p:cNvPr id="31" name="Rounded Rectangle 30"/>
            <p:cNvSpPr/>
            <p:nvPr/>
          </p:nvSpPr>
          <p:spPr bwMode="auto">
            <a:xfrm>
              <a:off x="838201" y="2057400"/>
              <a:ext cx="2466977" cy="66675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r>
                <a:rPr lang="en-US" sz="1600" b="1" dirty="0" smtClean="0">
                  <a:gradFill>
                    <a:gsLst>
                      <a:gs pos="0">
                        <a:srgbClr val="FFFFFF"/>
                      </a:gs>
                      <a:gs pos="100000">
                        <a:srgbClr val="FFFFFF"/>
                      </a:gs>
                    </a:gsLst>
                    <a:lin ang="5400000" scaled="0"/>
                  </a:gradFill>
                </a:rPr>
                <a:t>Search</a:t>
              </a:r>
              <a:endParaRPr lang="en-US" sz="1600" b="1" dirty="0">
                <a:gradFill>
                  <a:gsLst>
                    <a:gs pos="0">
                      <a:srgbClr val="FFFFFF"/>
                    </a:gs>
                    <a:gs pos="100000">
                      <a:srgbClr val="FFFFFF"/>
                    </a:gs>
                  </a:gsLst>
                  <a:lin ang="5400000" scaled="0"/>
                </a:gradFill>
              </a:endParaRPr>
            </a:p>
          </p:txBody>
        </p:sp>
        <p:sp>
          <p:nvSpPr>
            <p:cNvPr id="32" name="Rounded Rectangle 31"/>
            <p:cNvSpPr/>
            <p:nvPr/>
          </p:nvSpPr>
          <p:spPr bwMode="auto">
            <a:xfrm>
              <a:off x="838201" y="2794000"/>
              <a:ext cx="2466977" cy="66675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r>
                <a:rPr lang="en-US" sz="1600" b="1" dirty="0">
                  <a:gradFill>
                    <a:gsLst>
                      <a:gs pos="0">
                        <a:srgbClr val="FFFFFF"/>
                      </a:gs>
                      <a:gs pos="100000">
                        <a:srgbClr val="FFFFFF"/>
                      </a:gs>
                    </a:gsLst>
                    <a:lin ang="5400000" scaled="0"/>
                  </a:gradFill>
                </a:rPr>
                <a:t>Excel Calc Service</a:t>
              </a:r>
            </a:p>
          </p:txBody>
        </p:sp>
        <p:sp>
          <p:nvSpPr>
            <p:cNvPr id="33" name="Rounded Rectangle 32"/>
            <p:cNvSpPr/>
            <p:nvPr/>
          </p:nvSpPr>
          <p:spPr bwMode="auto">
            <a:xfrm>
              <a:off x="838200" y="4267200"/>
              <a:ext cx="2466977" cy="66675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r>
                <a:rPr lang="en-US" sz="1600" b="1" dirty="0">
                  <a:gradFill>
                    <a:gsLst>
                      <a:gs pos="0">
                        <a:srgbClr val="FFFFFF"/>
                      </a:gs>
                      <a:gs pos="100000">
                        <a:srgbClr val="FFFFFF"/>
                      </a:gs>
                    </a:gsLst>
                    <a:lin ang="5400000" scaled="0"/>
                  </a:gradFill>
                </a:rPr>
                <a:t>Business Data </a:t>
              </a:r>
            </a:p>
            <a:p>
              <a:pPr algn="ctr" defTabSz="914099"/>
              <a:r>
                <a:rPr lang="en-US" sz="1600" b="1" dirty="0" smtClean="0">
                  <a:gradFill>
                    <a:gsLst>
                      <a:gs pos="0">
                        <a:srgbClr val="FFFFFF"/>
                      </a:gs>
                      <a:gs pos="100000">
                        <a:srgbClr val="FFFFFF"/>
                      </a:gs>
                    </a:gsLst>
                    <a:lin ang="5400000" scaled="0"/>
                  </a:gradFill>
                </a:rPr>
                <a:t>Catalog</a:t>
              </a:r>
              <a:endParaRPr lang="en-US" sz="1600" b="1" dirty="0">
                <a:gradFill>
                  <a:gsLst>
                    <a:gs pos="0">
                      <a:srgbClr val="FFFFFF"/>
                    </a:gs>
                    <a:gs pos="100000">
                      <a:srgbClr val="FFFFFF"/>
                    </a:gs>
                  </a:gsLst>
                  <a:lin ang="5400000" scaled="0"/>
                </a:gradFill>
              </a:endParaRPr>
            </a:p>
          </p:txBody>
        </p:sp>
        <p:sp>
          <p:nvSpPr>
            <p:cNvPr id="34" name="Rounded Rectangle 33"/>
            <p:cNvSpPr/>
            <p:nvPr/>
          </p:nvSpPr>
          <p:spPr bwMode="auto">
            <a:xfrm>
              <a:off x="838201" y="3530600"/>
              <a:ext cx="2466977" cy="66675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r>
                <a:rPr lang="en-US" sz="1600" b="1" dirty="0">
                  <a:gradFill>
                    <a:gsLst>
                      <a:gs pos="0">
                        <a:srgbClr val="FFFFFF"/>
                      </a:gs>
                      <a:gs pos="100000">
                        <a:srgbClr val="FFFFFF"/>
                      </a:gs>
                    </a:gsLst>
                    <a:lin ang="5400000" scaled="0"/>
                  </a:gradFill>
                </a:rPr>
                <a:t>User </a:t>
              </a:r>
              <a:r>
                <a:rPr lang="en-US" sz="1600" b="1" dirty="0" smtClean="0">
                  <a:gradFill>
                    <a:gsLst>
                      <a:gs pos="0">
                        <a:srgbClr val="FFFFFF"/>
                      </a:gs>
                      <a:gs pos="100000">
                        <a:srgbClr val="FFFFFF"/>
                      </a:gs>
                    </a:gsLst>
                    <a:lin ang="5400000" scaled="0"/>
                  </a:gradFill>
                </a:rPr>
                <a:t>Profiles</a:t>
              </a:r>
              <a:endParaRPr lang="en-US" sz="1600" b="1" dirty="0">
                <a:gradFill>
                  <a:gsLst>
                    <a:gs pos="0">
                      <a:srgbClr val="FFFFFF"/>
                    </a:gs>
                    <a:gs pos="100000">
                      <a:srgbClr val="FFFFFF"/>
                    </a:gs>
                  </a:gsLst>
                  <a:lin ang="5400000" scaled="0"/>
                </a:gradFill>
              </a:endParaRPr>
            </a:p>
          </p:txBody>
        </p:sp>
      </p:grpSp>
      <p:grpSp>
        <p:nvGrpSpPr>
          <p:cNvPr id="35" name="Group 34"/>
          <p:cNvGrpSpPr/>
          <p:nvPr/>
        </p:nvGrpSpPr>
        <p:grpSpPr>
          <a:xfrm>
            <a:off x="1853693" y="5638800"/>
            <a:ext cx="5366257" cy="685800"/>
            <a:chOff x="310641" y="5638800"/>
            <a:chExt cx="5366257" cy="685800"/>
          </a:xfrm>
        </p:grpSpPr>
        <p:sp>
          <p:nvSpPr>
            <p:cNvPr id="36" name="Rounded Rectangle 35"/>
            <p:cNvSpPr/>
            <p:nvPr/>
          </p:nvSpPr>
          <p:spPr bwMode="auto">
            <a:xfrm>
              <a:off x="2114550" y="5638800"/>
              <a:ext cx="1714500" cy="6858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b="1" dirty="0">
                  <a:gradFill>
                    <a:gsLst>
                      <a:gs pos="0">
                        <a:srgbClr val="FFFFFF"/>
                      </a:gs>
                      <a:gs pos="100000">
                        <a:srgbClr val="FFFFFF"/>
                      </a:gs>
                    </a:gsLst>
                    <a:lin ang="5400000" scaled="0"/>
                  </a:gradFill>
                </a:rPr>
                <a:t>Content</a:t>
              </a:r>
            </a:p>
          </p:txBody>
        </p:sp>
        <p:sp>
          <p:nvSpPr>
            <p:cNvPr id="37" name="Rounded Rectangle 36"/>
            <p:cNvSpPr/>
            <p:nvPr/>
          </p:nvSpPr>
          <p:spPr bwMode="auto">
            <a:xfrm>
              <a:off x="310641" y="5638800"/>
              <a:ext cx="1746759" cy="6858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b="1" dirty="0">
                  <a:gradFill>
                    <a:gsLst>
                      <a:gs pos="0">
                        <a:srgbClr val="FFFFFF"/>
                      </a:gs>
                      <a:gs pos="100000">
                        <a:srgbClr val="FFFFFF"/>
                      </a:gs>
                    </a:gsLst>
                    <a:lin ang="5400000" scaled="0"/>
                  </a:gradFill>
                </a:rPr>
                <a:t>Config</a:t>
              </a:r>
            </a:p>
          </p:txBody>
        </p:sp>
        <p:sp>
          <p:nvSpPr>
            <p:cNvPr id="38" name="Rounded Rectangle 37"/>
            <p:cNvSpPr/>
            <p:nvPr/>
          </p:nvSpPr>
          <p:spPr bwMode="auto">
            <a:xfrm>
              <a:off x="3886200" y="5638800"/>
              <a:ext cx="1790698" cy="6858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b="1" dirty="0">
                  <a:gradFill>
                    <a:gsLst>
                      <a:gs pos="0">
                        <a:srgbClr val="FFFFFF"/>
                      </a:gs>
                      <a:gs pos="100000">
                        <a:srgbClr val="FFFFFF"/>
                      </a:gs>
                    </a:gsLst>
                    <a:lin ang="5400000" scaled="0"/>
                  </a:gradFill>
                </a:rPr>
                <a:t>Workflow</a:t>
              </a:r>
            </a:p>
          </p:txBody>
        </p:sp>
      </p:grpSp>
      <p:sp>
        <p:nvSpPr>
          <p:cNvPr id="42" name="Title 1"/>
          <p:cNvSpPr txBox="1">
            <a:spLocks/>
          </p:cNvSpPr>
          <p:nvPr/>
        </p:nvSpPr>
        <p:spPr>
          <a:xfrm>
            <a:off x="726375" y="237471"/>
            <a:ext cx="8382000" cy="6647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dirty="0" smtClean="0"/>
              <a:t>                   2010</a:t>
            </a:r>
            <a:endParaRPr lang="en-US" dirty="0"/>
          </a:p>
        </p:txBody>
      </p:sp>
      <p:sp>
        <p:nvSpPr>
          <p:cNvPr id="43" name="Title 1"/>
          <p:cNvSpPr txBox="1">
            <a:spLocks/>
          </p:cNvSpPr>
          <p:nvPr/>
        </p:nvSpPr>
        <p:spPr>
          <a:xfrm>
            <a:off x="732325" y="235834"/>
            <a:ext cx="8382000" cy="6647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dirty="0" smtClean="0"/>
              <a:t>                   </a:t>
            </a:r>
            <a:r>
              <a:rPr lang="en-US" dirty="0"/>
              <a:t>2007</a:t>
            </a:r>
          </a:p>
        </p:txBody>
      </p:sp>
      <p:sp>
        <p:nvSpPr>
          <p:cNvPr id="44" name="Rectangle 43"/>
          <p:cNvSpPr/>
          <p:nvPr/>
        </p:nvSpPr>
        <p:spPr>
          <a:xfrm>
            <a:off x="3032486" y="5181600"/>
            <a:ext cx="2945678" cy="369332"/>
          </a:xfrm>
          <a:prstGeom prst="rect">
            <a:avLst/>
          </a:prstGeom>
        </p:spPr>
        <p:txBody>
          <a:bodyPr wrap="none">
            <a:spAutoFit/>
          </a:bodyPr>
          <a:lstStyle/>
          <a:p>
            <a:pPr algn="ctr" defTabSz="914099"/>
            <a:r>
              <a:rPr lang="en-US" dirty="0">
                <a:gradFill>
                  <a:gsLst>
                    <a:gs pos="0">
                      <a:srgbClr val="FFFFFF"/>
                    </a:gs>
                    <a:gs pos="100000">
                      <a:srgbClr val="FFFFFF"/>
                    </a:gs>
                  </a:gsLst>
                  <a:lin ang="5400000" scaled="0"/>
                </a:gradFill>
              </a:rPr>
              <a:t>Windows SharePoint Services</a:t>
            </a:r>
          </a:p>
        </p:txBody>
      </p:sp>
    </p:spTree>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down)">
                                      <p:cBhvr>
                                        <p:cTn id="7" dur="580">
                                          <p:stCondLst>
                                            <p:cond delay="0"/>
                                          </p:stCondLst>
                                        </p:cTn>
                                        <p:tgtEl>
                                          <p:spTgt spid="42"/>
                                        </p:tgtEl>
                                      </p:cBhvr>
                                    </p:animEffect>
                                    <p:anim calcmode="lin" valueType="num">
                                      <p:cBhvr>
                                        <p:cTn id="8" dur="1822" tmFilter="0,0; 0.14,0.36; 0.43,0.73; 0.71,0.91; 1.0,1.0">
                                          <p:stCondLst>
                                            <p:cond delay="0"/>
                                          </p:stCondLst>
                                        </p:cTn>
                                        <p:tgtEl>
                                          <p:spTgt spid="4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2"/>
                                        </p:tgtEl>
                                        <p:attrNameLst>
                                          <p:attrName>ppt_y</p:attrName>
                                        </p:attrNameLst>
                                      </p:cBhvr>
                                      <p:tavLst>
                                        <p:tav tm="0" fmla="#ppt_y-sin(pi*$)/81">
                                          <p:val>
                                            <p:fltVal val="0"/>
                                          </p:val>
                                        </p:tav>
                                        <p:tav tm="100000">
                                          <p:val>
                                            <p:fltVal val="1"/>
                                          </p:val>
                                        </p:tav>
                                      </p:tavLst>
                                    </p:anim>
                                    <p:animScale>
                                      <p:cBhvr>
                                        <p:cTn id="13" dur="26">
                                          <p:stCondLst>
                                            <p:cond delay="650"/>
                                          </p:stCondLst>
                                        </p:cTn>
                                        <p:tgtEl>
                                          <p:spTgt spid="42"/>
                                        </p:tgtEl>
                                      </p:cBhvr>
                                      <p:to x="100000" y="60000"/>
                                    </p:animScale>
                                    <p:animScale>
                                      <p:cBhvr>
                                        <p:cTn id="14" dur="166" decel="50000">
                                          <p:stCondLst>
                                            <p:cond delay="676"/>
                                          </p:stCondLst>
                                        </p:cTn>
                                        <p:tgtEl>
                                          <p:spTgt spid="42"/>
                                        </p:tgtEl>
                                      </p:cBhvr>
                                      <p:to x="100000" y="100000"/>
                                    </p:animScale>
                                    <p:animScale>
                                      <p:cBhvr>
                                        <p:cTn id="15" dur="26">
                                          <p:stCondLst>
                                            <p:cond delay="1312"/>
                                          </p:stCondLst>
                                        </p:cTn>
                                        <p:tgtEl>
                                          <p:spTgt spid="42"/>
                                        </p:tgtEl>
                                      </p:cBhvr>
                                      <p:to x="100000" y="80000"/>
                                    </p:animScale>
                                    <p:animScale>
                                      <p:cBhvr>
                                        <p:cTn id="16" dur="166" decel="50000">
                                          <p:stCondLst>
                                            <p:cond delay="1338"/>
                                          </p:stCondLst>
                                        </p:cTn>
                                        <p:tgtEl>
                                          <p:spTgt spid="42"/>
                                        </p:tgtEl>
                                      </p:cBhvr>
                                      <p:to x="100000" y="100000"/>
                                    </p:animScale>
                                    <p:animScale>
                                      <p:cBhvr>
                                        <p:cTn id="17" dur="26">
                                          <p:stCondLst>
                                            <p:cond delay="1642"/>
                                          </p:stCondLst>
                                        </p:cTn>
                                        <p:tgtEl>
                                          <p:spTgt spid="42"/>
                                        </p:tgtEl>
                                      </p:cBhvr>
                                      <p:to x="100000" y="90000"/>
                                    </p:animScale>
                                    <p:animScale>
                                      <p:cBhvr>
                                        <p:cTn id="18" dur="166" decel="50000">
                                          <p:stCondLst>
                                            <p:cond delay="1668"/>
                                          </p:stCondLst>
                                        </p:cTn>
                                        <p:tgtEl>
                                          <p:spTgt spid="42"/>
                                        </p:tgtEl>
                                      </p:cBhvr>
                                      <p:to x="100000" y="100000"/>
                                    </p:animScale>
                                    <p:animScale>
                                      <p:cBhvr>
                                        <p:cTn id="19" dur="26">
                                          <p:stCondLst>
                                            <p:cond delay="1808"/>
                                          </p:stCondLst>
                                        </p:cTn>
                                        <p:tgtEl>
                                          <p:spTgt spid="42"/>
                                        </p:tgtEl>
                                      </p:cBhvr>
                                      <p:to x="100000" y="95000"/>
                                    </p:animScale>
                                    <p:animScale>
                                      <p:cBhvr>
                                        <p:cTn id="20" dur="166" decel="50000">
                                          <p:stCondLst>
                                            <p:cond delay="1834"/>
                                          </p:stCondLst>
                                        </p:cTn>
                                        <p:tgtEl>
                                          <p:spTgt spid="42"/>
                                        </p:tgtEl>
                                      </p:cBhvr>
                                      <p:to x="100000" y="100000"/>
                                    </p:animScale>
                                  </p:childTnLst>
                                </p:cTn>
                              </p:par>
                              <p:par>
                                <p:cTn id="21" presetID="10" presetClass="exit" presetSubtype="0" fill="hold" grpId="0" nodeType="withEffect">
                                  <p:stCondLst>
                                    <p:cond delay="1000"/>
                                  </p:stCondLst>
                                  <p:childTnLst>
                                    <p:animEffect transition="out" filter="fade">
                                      <p:cBhvr>
                                        <p:cTn id="22" dur="500"/>
                                        <p:tgtEl>
                                          <p:spTgt spid="43"/>
                                        </p:tgtEl>
                                      </p:cBhvr>
                                    </p:animEffect>
                                    <p:set>
                                      <p:cBhvr>
                                        <p:cTn id="23" dur="1" fill="hold">
                                          <p:stCondLst>
                                            <p:cond delay="499"/>
                                          </p:stCondLst>
                                        </p:cTn>
                                        <p:tgtEl>
                                          <p:spTgt spid="43"/>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42" presetClass="path" presetSubtype="0" accel="50000" decel="50000" fill="hold" nodeType="clickEffect">
                                  <p:stCondLst>
                                    <p:cond delay="0"/>
                                  </p:stCondLst>
                                  <p:childTnLst>
                                    <p:animMotion origin="layout" path="M 3.33333E-6 -1.11111E-6 L -0.09167 -0.07778 " pathEditMode="relative" rAng="0" ptsTypes="AA">
                                      <p:cBhvr>
                                        <p:cTn id="27" dur="2000" fill="hold"/>
                                        <p:tgtEl>
                                          <p:spTgt spid="26"/>
                                        </p:tgtEl>
                                        <p:attrNameLst>
                                          <p:attrName>ppt_x</p:attrName>
                                          <p:attrName>ppt_y</p:attrName>
                                        </p:attrNameLst>
                                      </p:cBhvr>
                                      <p:rCtr x="-4583" y="-3889"/>
                                    </p:animMotion>
                                  </p:childTnLst>
                                </p:cTn>
                              </p:par>
                              <p:par>
                                <p:cTn id="28" presetID="6" presetClass="emph" presetSubtype="0" fill="hold" nodeType="withEffect">
                                  <p:stCondLst>
                                    <p:cond delay="0"/>
                                  </p:stCondLst>
                                  <p:childTnLst>
                                    <p:animScale>
                                      <p:cBhvr>
                                        <p:cTn id="29" dur="2000" fill="hold"/>
                                        <p:tgtEl>
                                          <p:spTgt spid="26"/>
                                        </p:tgtEl>
                                      </p:cBhvr>
                                      <p:by x="50000" y="50000"/>
                                    </p:animScale>
                                  </p:childTnLst>
                                </p:cTn>
                              </p:par>
                              <p:par>
                                <p:cTn id="30" presetID="10" presetClass="exit" presetSubtype="0" fill="hold" nodeType="withEffect">
                                  <p:stCondLst>
                                    <p:cond delay="1100"/>
                                  </p:stCondLst>
                                  <p:childTnLst>
                                    <p:animEffect transition="out" filter="fade">
                                      <p:cBhvr>
                                        <p:cTn id="31" dur="900"/>
                                        <p:tgtEl>
                                          <p:spTgt spid="26"/>
                                        </p:tgtEl>
                                      </p:cBhvr>
                                    </p:animEffect>
                                    <p:set>
                                      <p:cBhvr>
                                        <p:cTn id="32" dur="1" fill="hold">
                                          <p:stCondLst>
                                            <p:cond delay="899"/>
                                          </p:stCondLst>
                                        </p:cTn>
                                        <p:tgtEl>
                                          <p:spTgt spid="26"/>
                                        </p:tgtEl>
                                        <p:attrNameLst>
                                          <p:attrName>style.visibility</p:attrName>
                                        </p:attrNameLst>
                                      </p:cBhvr>
                                      <p:to>
                                        <p:strVal val="hidden"/>
                                      </p:to>
                                    </p:set>
                                  </p:childTnLst>
                                </p:cTn>
                              </p:par>
                              <p:par>
                                <p:cTn id="33" presetID="10" presetClass="entr" presetSubtype="0" fill="hold" nodeType="withEffect">
                                  <p:stCondLst>
                                    <p:cond delay="110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par>
                                <p:cTn id="36" presetID="42" presetClass="path" presetSubtype="0" accel="50000" decel="50000" fill="hold" nodeType="withEffect">
                                  <p:stCondLst>
                                    <p:cond delay="1100"/>
                                  </p:stCondLst>
                                  <p:childTnLst>
                                    <p:animMotion origin="layout" path="M -5.55556E-7 -2.22222E-6 L -0.00243 0.07222 " pathEditMode="relative" rAng="0" ptsTypes="AA">
                                      <p:cBhvr>
                                        <p:cTn id="37" dur="2000" fill="hold"/>
                                        <p:tgtEl>
                                          <p:spTgt spid="35"/>
                                        </p:tgtEl>
                                        <p:attrNameLst>
                                          <p:attrName>ppt_x</p:attrName>
                                          <p:attrName>ppt_y</p:attrName>
                                        </p:attrNameLst>
                                      </p:cBhvr>
                                      <p:rCtr x="-122" y="3611"/>
                                    </p:animMotion>
                                  </p:childTnLst>
                                </p:cTn>
                              </p:par>
                              <p:par>
                                <p:cTn id="38" presetID="6" presetClass="emph" presetSubtype="0" fill="hold" nodeType="withEffect">
                                  <p:stCondLst>
                                    <p:cond delay="0"/>
                                  </p:stCondLst>
                                  <p:childTnLst>
                                    <p:animScale>
                                      <p:cBhvr>
                                        <p:cTn id="39" dur="2000" fill="hold"/>
                                        <p:tgtEl>
                                          <p:spTgt spid="35"/>
                                        </p:tgtEl>
                                      </p:cBhvr>
                                      <p:by x="50000" y="50000"/>
                                    </p:animScale>
                                  </p:childTnLst>
                                </p:cTn>
                              </p:par>
                              <p:par>
                                <p:cTn id="40" presetID="10" presetClass="exit" presetSubtype="0" fill="hold" nodeType="withEffect">
                                  <p:stCondLst>
                                    <p:cond delay="1100"/>
                                  </p:stCondLst>
                                  <p:childTnLst>
                                    <p:animEffect transition="out" filter="fade">
                                      <p:cBhvr>
                                        <p:cTn id="41" dur="900"/>
                                        <p:tgtEl>
                                          <p:spTgt spid="35"/>
                                        </p:tgtEl>
                                      </p:cBhvr>
                                    </p:animEffect>
                                    <p:set>
                                      <p:cBhvr>
                                        <p:cTn id="42" dur="1" fill="hold">
                                          <p:stCondLst>
                                            <p:cond delay="899"/>
                                          </p:stCondLst>
                                        </p:cTn>
                                        <p:tgtEl>
                                          <p:spTgt spid="35"/>
                                        </p:tgtEl>
                                        <p:attrNameLst>
                                          <p:attrName>style.visibility</p:attrName>
                                        </p:attrNameLst>
                                      </p:cBhvr>
                                      <p:to>
                                        <p:strVal val="hidden"/>
                                      </p:to>
                                    </p:set>
                                  </p:childTnLst>
                                </p:cTn>
                              </p:par>
                              <p:par>
                                <p:cTn id="43" presetID="10" presetClass="entr" presetSubtype="0" fill="hold" nodeType="withEffect">
                                  <p:stCondLst>
                                    <p:cond delay="110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auto">
          <a:xfrm>
            <a:off x="1733550" y="5153025"/>
            <a:ext cx="5581650" cy="152400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a:r>
              <a:rPr lang="en-US" dirty="0" smtClean="0">
                <a:gradFill>
                  <a:gsLst>
                    <a:gs pos="0">
                      <a:srgbClr val="FFFFFF"/>
                    </a:gs>
                    <a:gs pos="100000">
                      <a:srgbClr val="FFFFFF"/>
                    </a:gs>
                  </a:gsLst>
                  <a:lin ang="5400000" scaled="0"/>
                </a:gradFill>
              </a:rPr>
              <a:t>SharePoint Foundation</a:t>
            </a:r>
            <a:endParaRPr lang="en-US" dirty="0">
              <a:gradFill>
                <a:gsLst>
                  <a:gs pos="0">
                    <a:srgbClr val="FFFFFF"/>
                  </a:gs>
                  <a:gs pos="100000">
                    <a:srgbClr val="FFFFFF"/>
                  </a:gs>
                </a:gsLst>
                <a:lin ang="5400000" scaled="0"/>
              </a:gradFill>
            </a:endParaRPr>
          </a:p>
        </p:txBody>
      </p:sp>
      <p:sp>
        <p:nvSpPr>
          <p:cNvPr id="6" name="Rectangle 5"/>
          <p:cNvSpPr/>
          <p:nvPr/>
        </p:nvSpPr>
        <p:spPr bwMode="auto">
          <a:xfrm>
            <a:off x="1752600" y="1524000"/>
            <a:ext cx="3733800" cy="358140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a:r>
              <a:rPr lang="en-US" dirty="0" smtClean="0">
                <a:gradFill>
                  <a:gsLst>
                    <a:gs pos="0">
                      <a:srgbClr val="FFFFFF"/>
                    </a:gs>
                    <a:gs pos="100000">
                      <a:srgbClr val="FFFFFF"/>
                    </a:gs>
                  </a:gsLst>
                  <a:lin ang="5400000" scaled="0"/>
                </a:gradFill>
              </a:rPr>
              <a:t>SharePoint Service Applications</a:t>
            </a:r>
            <a:endParaRPr lang="en-US" dirty="0">
              <a:gradFill>
                <a:gsLst>
                  <a:gs pos="0">
                    <a:srgbClr val="FFFFFF"/>
                  </a:gs>
                  <a:gs pos="100000">
                    <a:srgbClr val="FFFFFF"/>
                  </a:gs>
                </a:gsLst>
                <a:lin ang="5400000" scaled="0"/>
              </a:gradFill>
            </a:endParaRPr>
          </a:p>
        </p:txBody>
      </p:sp>
      <p:sp>
        <p:nvSpPr>
          <p:cNvPr id="2" name="Title 1"/>
          <p:cNvSpPr>
            <a:spLocks noGrp="1"/>
          </p:cNvSpPr>
          <p:nvPr>
            <p:ph type="title"/>
          </p:nvPr>
        </p:nvSpPr>
        <p:spPr>
          <a:xfrm>
            <a:off x="381000" y="230189"/>
            <a:ext cx="8382000" cy="664797"/>
          </a:xfrm>
        </p:spPr>
        <p:txBody>
          <a:bodyPr/>
          <a:lstStyle/>
          <a:p>
            <a:r>
              <a:rPr lang="en-US" dirty="0" smtClean="0"/>
              <a:t>SharePoint </a:t>
            </a:r>
            <a:r>
              <a:rPr lang="en-US" dirty="0">
                <a:gradFill flip="none" rotWithShape="1">
                  <a:gsLst>
                    <a:gs pos="0">
                      <a:schemeClr val="tx1"/>
                    </a:gs>
                    <a:gs pos="86000">
                      <a:schemeClr val="tx1"/>
                    </a:gs>
                  </a:gsLst>
                  <a:lin ang="5400000" scaled="0"/>
                  <a:tileRect/>
                </a:gradFill>
              </a:rPr>
              <a:t>2010</a:t>
            </a:r>
          </a:p>
        </p:txBody>
      </p:sp>
      <p:sp>
        <p:nvSpPr>
          <p:cNvPr id="4" name="Rounded Rectangle 3"/>
          <p:cNvSpPr/>
          <p:nvPr/>
        </p:nvSpPr>
        <p:spPr bwMode="auto">
          <a:xfrm>
            <a:off x="1857376" y="2057401"/>
            <a:ext cx="1527577" cy="42862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r>
              <a:rPr lang="en-US" sz="1200" b="1" dirty="0" smtClean="0">
                <a:gradFill>
                  <a:gsLst>
                    <a:gs pos="0">
                      <a:srgbClr val="FFFFFF"/>
                    </a:gs>
                    <a:gs pos="100000">
                      <a:srgbClr val="FFFFFF"/>
                    </a:gs>
                  </a:gsLst>
                  <a:lin ang="5400000" scaled="0"/>
                </a:gradFill>
              </a:rPr>
              <a:t>Search</a:t>
            </a:r>
            <a:endParaRPr lang="en-US" sz="1200" b="1" dirty="0">
              <a:gradFill>
                <a:gsLst>
                  <a:gs pos="0">
                    <a:srgbClr val="FFFFFF"/>
                  </a:gs>
                  <a:gs pos="100000">
                    <a:srgbClr val="FFFFFF"/>
                  </a:gs>
                </a:gsLst>
                <a:lin ang="5400000" scaled="0"/>
              </a:gradFill>
            </a:endParaRPr>
          </a:p>
        </p:txBody>
      </p:sp>
      <p:sp>
        <p:nvSpPr>
          <p:cNvPr id="8" name="Rounded Rectangle 7"/>
          <p:cNvSpPr/>
          <p:nvPr/>
        </p:nvSpPr>
        <p:spPr bwMode="auto">
          <a:xfrm>
            <a:off x="1857376" y="2552701"/>
            <a:ext cx="1527577" cy="42862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r>
              <a:rPr lang="en-US" sz="1200" b="1" dirty="0">
                <a:gradFill>
                  <a:gsLst>
                    <a:gs pos="0">
                      <a:srgbClr val="FFFFFF"/>
                    </a:gs>
                    <a:gs pos="100000">
                      <a:srgbClr val="FFFFFF"/>
                    </a:gs>
                  </a:gsLst>
                  <a:lin ang="5400000" scaled="0"/>
                </a:gradFill>
              </a:rPr>
              <a:t>Excel Calc Service</a:t>
            </a:r>
          </a:p>
        </p:txBody>
      </p:sp>
      <p:sp>
        <p:nvSpPr>
          <p:cNvPr id="10" name="Rounded Rectangle 9"/>
          <p:cNvSpPr/>
          <p:nvPr/>
        </p:nvSpPr>
        <p:spPr bwMode="auto">
          <a:xfrm>
            <a:off x="1857376" y="3543301"/>
            <a:ext cx="1527577" cy="42862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r>
              <a:rPr lang="en-US" sz="1200" b="1" dirty="0">
                <a:gradFill>
                  <a:gsLst>
                    <a:gs pos="0">
                      <a:srgbClr val="FFFFFF"/>
                    </a:gs>
                    <a:gs pos="100000">
                      <a:srgbClr val="FFFFFF"/>
                    </a:gs>
                  </a:gsLst>
                  <a:lin ang="5400000" scaled="0"/>
                </a:gradFill>
              </a:rPr>
              <a:t>Business Data </a:t>
            </a:r>
          </a:p>
          <a:p>
            <a:pPr algn="ctr" defTabSz="914099"/>
            <a:r>
              <a:rPr lang="en-US" sz="1200" b="1" dirty="0">
                <a:gradFill>
                  <a:gsLst>
                    <a:gs pos="0">
                      <a:srgbClr val="FFFFFF"/>
                    </a:gs>
                    <a:gs pos="100000">
                      <a:srgbClr val="FFFFFF"/>
                    </a:gs>
                  </a:gsLst>
                  <a:lin ang="5400000" scaled="0"/>
                </a:gradFill>
              </a:rPr>
              <a:t>Connection</a:t>
            </a:r>
          </a:p>
        </p:txBody>
      </p:sp>
      <p:sp>
        <p:nvSpPr>
          <p:cNvPr id="11" name="Rounded Rectangle 10"/>
          <p:cNvSpPr/>
          <p:nvPr/>
        </p:nvSpPr>
        <p:spPr bwMode="auto">
          <a:xfrm>
            <a:off x="1857376" y="3048001"/>
            <a:ext cx="1527577" cy="42862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r>
              <a:rPr lang="en-US" sz="1200" b="1" dirty="0">
                <a:gradFill>
                  <a:gsLst>
                    <a:gs pos="0">
                      <a:srgbClr val="FFFFFF"/>
                    </a:gs>
                    <a:gs pos="100000">
                      <a:srgbClr val="FFFFFF"/>
                    </a:gs>
                  </a:gsLst>
                  <a:lin ang="5400000" scaled="0"/>
                </a:gradFill>
              </a:rPr>
              <a:t>User </a:t>
            </a:r>
            <a:r>
              <a:rPr lang="en-US" sz="1200" b="1" dirty="0" smtClean="0">
                <a:gradFill>
                  <a:gsLst>
                    <a:gs pos="0">
                      <a:srgbClr val="FFFFFF"/>
                    </a:gs>
                    <a:gs pos="100000">
                      <a:srgbClr val="FFFFFF"/>
                    </a:gs>
                  </a:gsLst>
                  <a:lin ang="5400000" scaled="0"/>
                </a:gradFill>
              </a:rPr>
              <a:t>Profiles</a:t>
            </a:r>
            <a:endParaRPr lang="en-US" sz="1200" b="1" dirty="0">
              <a:gradFill>
                <a:gsLst>
                  <a:gs pos="0">
                    <a:srgbClr val="FFFFFF"/>
                  </a:gs>
                  <a:gs pos="100000">
                    <a:srgbClr val="FFFFFF"/>
                  </a:gs>
                </a:gsLst>
                <a:lin ang="5400000" scaled="0"/>
              </a:gradFill>
            </a:endParaRPr>
          </a:p>
        </p:txBody>
      </p:sp>
      <p:sp>
        <p:nvSpPr>
          <p:cNvPr id="13" name="Rounded Rectangle 12"/>
          <p:cNvSpPr/>
          <p:nvPr/>
        </p:nvSpPr>
        <p:spPr bwMode="auto">
          <a:xfrm>
            <a:off x="3543302" y="6096001"/>
            <a:ext cx="1562098" cy="4953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b="1" dirty="0">
                <a:gradFill>
                  <a:gsLst>
                    <a:gs pos="0">
                      <a:srgbClr val="FFFFFF"/>
                    </a:gs>
                    <a:gs pos="100000">
                      <a:srgbClr val="FFFFFF"/>
                    </a:gs>
                  </a:gsLst>
                  <a:lin ang="5400000" scaled="0"/>
                </a:gradFill>
              </a:rPr>
              <a:t>Content</a:t>
            </a:r>
          </a:p>
        </p:txBody>
      </p:sp>
      <p:sp>
        <p:nvSpPr>
          <p:cNvPr id="14" name="Rounded Rectangle 13"/>
          <p:cNvSpPr/>
          <p:nvPr/>
        </p:nvSpPr>
        <p:spPr bwMode="auto">
          <a:xfrm>
            <a:off x="1914525" y="6096001"/>
            <a:ext cx="1514477" cy="4953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b="1" dirty="0">
                <a:gradFill>
                  <a:gsLst>
                    <a:gs pos="0">
                      <a:srgbClr val="FFFFFF"/>
                    </a:gs>
                    <a:gs pos="100000">
                      <a:srgbClr val="FFFFFF"/>
                    </a:gs>
                  </a:gsLst>
                  <a:lin ang="5400000" scaled="0"/>
                </a:gradFill>
              </a:rPr>
              <a:t>Config</a:t>
            </a:r>
          </a:p>
        </p:txBody>
      </p:sp>
      <p:sp>
        <p:nvSpPr>
          <p:cNvPr id="15" name="Rounded Rectangle 14"/>
          <p:cNvSpPr/>
          <p:nvPr/>
        </p:nvSpPr>
        <p:spPr bwMode="auto">
          <a:xfrm>
            <a:off x="5219704" y="6096001"/>
            <a:ext cx="1552573" cy="4953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b="1" dirty="0">
                <a:gradFill>
                  <a:gsLst>
                    <a:gs pos="0">
                      <a:srgbClr val="FFFFFF"/>
                    </a:gs>
                    <a:gs pos="100000">
                      <a:srgbClr val="FFFFFF"/>
                    </a:gs>
                  </a:gsLst>
                  <a:lin ang="5400000" scaled="0"/>
                </a:gradFill>
              </a:rPr>
              <a:t>Workflow</a:t>
            </a:r>
          </a:p>
        </p:txBody>
      </p:sp>
      <p:sp>
        <p:nvSpPr>
          <p:cNvPr id="7" name="TextBox 6"/>
          <p:cNvSpPr txBox="1"/>
          <p:nvPr/>
        </p:nvSpPr>
        <p:spPr>
          <a:xfrm>
            <a:off x="676275" y="1071880"/>
            <a:ext cx="4572000" cy="369332"/>
          </a:xfrm>
          <a:prstGeom prst="rect">
            <a:avLst/>
          </a:prstGeom>
          <a:noFill/>
        </p:spPr>
        <p:txBody>
          <a:bodyPr wrap="square" lIns="0" tIns="0" rIns="0" bIns="0" rtlCol="0">
            <a:spAutoFit/>
          </a:bodyPr>
          <a:lstStyle/>
          <a:p>
            <a:pPr algn="ctr"/>
            <a:r>
              <a:rPr lang="en-US" sz="2400" dirty="0" smtClean="0">
                <a:gradFill>
                  <a:gsLst>
                    <a:gs pos="0">
                      <a:schemeClr val="tx1"/>
                    </a:gs>
                    <a:gs pos="86000">
                      <a:schemeClr val="tx1"/>
                    </a:gs>
                  </a:gsLst>
                  <a:lin ang="5400000" scaled="0"/>
                </a:gradFill>
              </a:rPr>
              <a:t>SharePoint Server</a:t>
            </a:r>
          </a:p>
        </p:txBody>
      </p:sp>
      <p:sp>
        <p:nvSpPr>
          <p:cNvPr id="3" name="Rectangle 2"/>
          <p:cNvSpPr/>
          <p:nvPr/>
        </p:nvSpPr>
        <p:spPr>
          <a:xfrm>
            <a:off x="2451583" y="1535668"/>
            <a:ext cx="2407197" cy="369332"/>
          </a:xfrm>
          <a:prstGeom prst="rect">
            <a:avLst/>
          </a:prstGeom>
        </p:spPr>
        <p:txBody>
          <a:bodyPr wrap="none">
            <a:spAutoFit/>
          </a:bodyPr>
          <a:lstStyle/>
          <a:p>
            <a:pPr algn="ctr" defTabSz="914099"/>
            <a:r>
              <a:rPr lang="en-US" dirty="0">
                <a:gradFill>
                  <a:gsLst>
                    <a:gs pos="0">
                      <a:srgbClr val="FFFFFF"/>
                    </a:gs>
                    <a:gs pos="100000">
                      <a:srgbClr val="FFFFFF"/>
                    </a:gs>
                  </a:gsLst>
                  <a:lin ang="5400000" scaled="0"/>
                </a:gradFill>
              </a:rPr>
              <a:t>Shared Service Provider</a:t>
            </a:r>
          </a:p>
        </p:txBody>
      </p:sp>
      <p:sp>
        <p:nvSpPr>
          <p:cNvPr id="5" name="Rectangle 4"/>
          <p:cNvSpPr/>
          <p:nvPr/>
        </p:nvSpPr>
        <p:spPr>
          <a:xfrm>
            <a:off x="3013436" y="5181600"/>
            <a:ext cx="2945678" cy="369332"/>
          </a:xfrm>
          <a:prstGeom prst="rect">
            <a:avLst/>
          </a:prstGeom>
        </p:spPr>
        <p:txBody>
          <a:bodyPr wrap="none">
            <a:spAutoFit/>
          </a:bodyPr>
          <a:lstStyle/>
          <a:p>
            <a:pPr algn="ctr" defTabSz="914099"/>
            <a:r>
              <a:rPr lang="en-US" dirty="0">
                <a:gradFill>
                  <a:gsLst>
                    <a:gs pos="0">
                      <a:srgbClr val="FFFFFF"/>
                    </a:gs>
                    <a:gs pos="100000">
                      <a:srgbClr val="FFFFFF"/>
                    </a:gs>
                  </a:gsLst>
                  <a:lin ang="5400000" scaled="0"/>
                </a:gradFill>
              </a:rPr>
              <a:t>Windows SharePoint Services</a:t>
            </a:r>
          </a:p>
        </p:txBody>
      </p:sp>
    </p:spTree>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1000"/>
                                        <p:tgtEl>
                                          <p:spTgt spid="12">
                                            <p:txEl>
                                              <p:pRg st="0" end="0"/>
                                            </p:txEl>
                                          </p:spTgt>
                                        </p:tgtEl>
                                      </p:cBhvr>
                                    </p:animEffect>
                                    <p:anim calcmode="lin" valueType="num">
                                      <p:cBhvr>
                                        <p:cTn id="8" dur="10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1000"/>
                                        <p:tgtEl>
                                          <p:spTgt spid="6">
                                            <p:txEl>
                                              <p:pRg st="0" end="0"/>
                                            </p:txEl>
                                          </p:spTgt>
                                        </p:tgtEl>
                                      </p:cBhvr>
                                    </p:animEffect>
                                    <p:anim calcmode="lin" valueType="num">
                                      <p:cBhvr>
                                        <p:cTn id="13"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xit" presetSubtype="0" fill="hold" grpId="0" nodeType="withEffect">
                                  <p:stCondLst>
                                    <p:cond delay="300"/>
                                  </p:stCondLst>
                                  <p:childTnLst>
                                    <p:animEffect transition="out" filter="fade">
                                      <p:cBhvr>
                                        <p:cTn id="16" dur="500"/>
                                        <p:tgtEl>
                                          <p:spTgt spid="3"/>
                                        </p:tgtEl>
                                      </p:cBhvr>
                                    </p:animEffect>
                                    <p:set>
                                      <p:cBhvr>
                                        <p:cTn id="17" dur="1" fill="hold">
                                          <p:stCondLst>
                                            <p:cond delay="499"/>
                                          </p:stCondLst>
                                        </p:cTn>
                                        <p:tgtEl>
                                          <p:spTgt spid="3"/>
                                        </p:tgtEl>
                                        <p:attrNameLst>
                                          <p:attrName>style.visibility</p:attrName>
                                        </p:attrNameLst>
                                      </p:cBhvr>
                                      <p:to>
                                        <p:strVal val="hidden"/>
                                      </p:to>
                                    </p:set>
                                  </p:childTnLst>
                                </p:cTn>
                              </p:par>
                              <p:par>
                                <p:cTn id="18" presetID="10" presetClass="exit" presetSubtype="0" fill="hold" grpId="0" nodeType="withEffect">
                                  <p:stCondLst>
                                    <p:cond delay="300"/>
                                  </p:stCondLst>
                                  <p:childTnLst>
                                    <p:animEffect transition="out" filter="fade">
                                      <p:cBhvr>
                                        <p:cTn id="19" dur="500"/>
                                        <p:tgtEl>
                                          <p:spTgt spid="5"/>
                                        </p:tgtEl>
                                      </p:cBhvr>
                                    </p:animEffect>
                                    <p:set>
                                      <p:cBhvr>
                                        <p:cTn id="20" dur="1" fill="hold">
                                          <p:stCondLst>
                                            <p:cond delay="499"/>
                                          </p:stCondLst>
                                        </p:cTn>
                                        <p:tgtEl>
                                          <p:spTgt spid="5"/>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0" presetClass="path" presetSubtype="0" accel="50000" decel="50000" fill="hold" grpId="0" nodeType="clickEffect">
                                  <p:stCondLst>
                                    <p:cond delay="0"/>
                                  </p:stCondLst>
                                  <p:childTnLst>
                                    <p:animMotion origin="layout" path="M 8.33333E-7 4.79186E-6 C 0.00313 0.1006 0.00382 0.19958 0.00382 0.30087 " pathEditMode="relative" ptsTypes="fA">
                                      <p:cBhvr>
                                        <p:cTn id="24" dur="2000" fill="hold"/>
                                        <p:tgtEl>
                                          <p:spTgt spid="1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1752600" y="1524000"/>
            <a:ext cx="3733800" cy="358140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a:r>
              <a:rPr lang="en-US" dirty="0" smtClean="0">
                <a:gradFill>
                  <a:gsLst>
                    <a:gs pos="0">
                      <a:srgbClr val="FFFFFF"/>
                    </a:gs>
                    <a:gs pos="100000">
                      <a:srgbClr val="FFFFFF"/>
                    </a:gs>
                  </a:gsLst>
                  <a:lin ang="5400000" scaled="0"/>
                </a:gradFill>
              </a:rPr>
              <a:t>SharePoint Service Applications</a:t>
            </a:r>
            <a:endParaRPr lang="en-US" dirty="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p>
            <a:r>
              <a:rPr lang="en-US" dirty="0" smtClean="0"/>
              <a:t>SharePoint </a:t>
            </a:r>
            <a:r>
              <a:rPr lang="en-US" dirty="0">
                <a:gradFill flip="none" rotWithShape="1">
                  <a:gsLst>
                    <a:gs pos="0">
                      <a:schemeClr val="tx1"/>
                    </a:gs>
                    <a:gs pos="86000">
                      <a:schemeClr val="tx1"/>
                    </a:gs>
                  </a:gsLst>
                  <a:lin ang="5400000" scaled="0"/>
                  <a:tileRect/>
                </a:gradFill>
              </a:rPr>
              <a:t>2010</a:t>
            </a:r>
          </a:p>
        </p:txBody>
      </p:sp>
      <p:sp>
        <p:nvSpPr>
          <p:cNvPr id="4" name="Rounded Rectangle 3"/>
          <p:cNvSpPr/>
          <p:nvPr/>
        </p:nvSpPr>
        <p:spPr bwMode="auto">
          <a:xfrm>
            <a:off x="1857376" y="2057401"/>
            <a:ext cx="1527577" cy="42862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r>
              <a:rPr lang="en-US" sz="1200" b="1" dirty="0" smtClean="0">
                <a:gradFill>
                  <a:gsLst>
                    <a:gs pos="0">
                      <a:srgbClr val="FFFFFF"/>
                    </a:gs>
                    <a:gs pos="100000">
                      <a:srgbClr val="FFFFFF"/>
                    </a:gs>
                  </a:gsLst>
                  <a:lin ang="5400000" scaled="0"/>
                </a:gradFill>
              </a:rPr>
              <a:t>Search</a:t>
            </a:r>
            <a:endParaRPr lang="en-US" sz="1200" b="1" dirty="0">
              <a:gradFill>
                <a:gsLst>
                  <a:gs pos="0">
                    <a:srgbClr val="FFFFFF"/>
                  </a:gs>
                  <a:gs pos="100000">
                    <a:srgbClr val="FFFFFF"/>
                  </a:gs>
                </a:gsLst>
                <a:lin ang="5400000" scaled="0"/>
              </a:gradFill>
            </a:endParaRPr>
          </a:p>
        </p:txBody>
      </p:sp>
      <p:sp>
        <p:nvSpPr>
          <p:cNvPr id="8" name="Rounded Rectangle 7"/>
          <p:cNvSpPr/>
          <p:nvPr/>
        </p:nvSpPr>
        <p:spPr bwMode="auto">
          <a:xfrm>
            <a:off x="1857376" y="2552701"/>
            <a:ext cx="1527577" cy="42862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r>
              <a:rPr lang="en-US" sz="1200" b="1" dirty="0">
                <a:gradFill>
                  <a:gsLst>
                    <a:gs pos="0">
                      <a:srgbClr val="FFFFFF"/>
                    </a:gs>
                    <a:gs pos="100000">
                      <a:srgbClr val="FFFFFF"/>
                    </a:gs>
                  </a:gsLst>
                  <a:lin ang="5400000" scaled="0"/>
                </a:gradFill>
              </a:rPr>
              <a:t>Excel Calc Service</a:t>
            </a:r>
          </a:p>
        </p:txBody>
      </p:sp>
      <p:sp>
        <p:nvSpPr>
          <p:cNvPr id="10" name="Rounded Rectangle 9"/>
          <p:cNvSpPr/>
          <p:nvPr/>
        </p:nvSpPr>
        <p:spPr bwMode="auto">
          <a:xfrm>
            <a:off x="1857376" y="3543301"/>
            <a:ext cx="1527577" cy="42862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r>
              <a:rPr lang="en-US" sz="1200" b="1" dirty="0">
                <a:gradFill>
                  <a:gsLst>
                    <a:gs pos="0">
                      <a:srgbClr val="FFFFFF"/>
                    </a:gs>
                    <a:gs pos="100000">
                      <a:srgbClr val="FFFFFF"/>
                    </a:gs>
                  </a:gsLst>
                  <a:lin ang="5400000" scaled="0"/>
                </a:gradFill>
              </a:rPr>
              <a:t>Managed Metadata</a:t>
            </a:r>
          </a:p>
        </p:txBody>
      </p:sp>
      <p:sp>
        <p:nvSpPr>
          <p:cNvPr id="11" name="Rounded Rectangle 10"/>
          <p:cNvSpPr/>
          <p:nvPr/>
        </p:nvSpPr>
        <p:spPr bwMode="auto">
          <a:xfrm>
            <a:off x="1857376" y="3048001"/>
            <a:ext cx="1527577" cy="42862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r>
              <a:rPr lang="en-US" sz="1200" b="1" dirty="0">
                <a:gradFill>
                  <a:gsLst>
                    <a:gs pos="0">
                      <a:srgbClr val="FFFFFF"/>
                    </a:gs>
                    <a:gs pos="100000">
                      <a:srgbClr val="FFFFFF"/>
                    </a:gs>
                  </a:gsLst>
                  <a:lin ang="5400000" scaled="0"/>
                </a:gradFill>
              </a:rPr>
              <a:t>User </a:t>
            </a:r>
            <a:r>
              <a:rPr lang="en-US" sz="1200" b="1" dirty="0" smtClean="0">
                <a:gradFill>
                  <a:gsLst>
                    <a:gs pos="0">
                      <a:srgbClr val="FFFFFF"/>
                    </a:gs>
                    <a:gs pos="100000">
                      <a:srgbClr val="FFFFFF"/>
                    </a:gs>
                  </a:gsLst>
                  <a:lin ang="5400000" scaled="0"/>
                </a:gradFill>
              </a:rPr>
              <a:t>Profiles</a:t>
            </a:r>
            <a:endParaRPr lang="en-US" sz="1200" b="1" dirty="0">
              <a:gradFill>
                <a:gsLst>
                  <a:gs pos="0">
                    <a:srgbClr val="FFFFFF"/>
                  </a:gs>
                  <a:gs pos="100000">
                    <a:srgbClr val="FFFFFF"/>
                  </a:gs>
                </a:gsLst>
                <a:lin ang="5400000" scaled="0"/>
              </a:gradFill>
            </a:endParaRPr>
          </a:p>
        </p:txBody>
      </p:sp>
      <p:sp>
        <p:nvSpPr>
          <p:cNvPr id="12" name="Rectangle 11"/>
          <p:cNvSpPr/>
          <p:nvPr/>
        </p:nvSpPr>
        <p:spPr bwMode="auto">
          <a:xfrm>
            <a:off x="1733550" y="5153025"/>
            <a:ext cx="5581650" cy="152400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a:r>
              <a:rPr lang="en-US" dirty="0" smtClean="0">
                <a:gradFill>
                  <a:gsLst>
                    <a:gs pos="0">
                      <a:srgbClr val="FFFFFF"/>
                    </a:gs>
                    <a:gs pos="100000">
                      <a:srgbClr val="FFFFFF"/>
                    </a:gs>
                  </a:gsLst>
                  <a:lin ang="5400000" scaled="0"/>
                </a:gradFill>
              </a:rPr>
              <a:t>SharePoint Foundation</a:t>
            </a:r>
            <a:endParaRPr lang="en-US" dirty="0">
              <a:gradFill>
                <a:gsLst>
                  <a:gs pos="0">
                    <a:srgbClr val="FFFFFF"/>
                  </a:gs>
                  <a:gs pos="100000">
                    <a:srgbClr val="FFFFFF"/>
                  </a:gs>
                </a:gsLst>
                <a:lin ang="5400000" scaled="0"/>
              </a:gradFill>
            </a:endParaRPr>
          </a:p>
        </p:txBody>
      </p:sp>
      <p:sp>
        <p:nvSpPr>
          <p:cNvPr id="13" name="Rounded Rectangle 12"/>
          <p:cNvSpPr/>
          <p:nvPr/>
        </p:nvSpPr>
        <p:spPr bwMode="auto">
          <a:xfrm>
            <a:off x="3543302" y="6096001"/>
            <a:ext cx="1562098" cy="4953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b="1" dirty="0">
                <a:gradFill>
                  <a:gsLst>
                    <a:gs pos="0">
                      <a:srgbClr val="FFFFFF"/>
                    </a:gs>
                    <a:gs pos="100000">
                      <a:srgbClr val="FFFFFF"/>
                    </a:gs>
                  </a:gsLst>
                  <a:lin ang="5400000" scaled="0"/>
                </a:gradFill>
              </a:rPr>
              <a:t>Content</a:t>
            </a:r>
          </a:p>
        </p:txBody>
      </p:sp>
      <p:sp>
        <p:nvSpPr>
          <p:cNvPr id="14" name="Rounded Rectangle 13"/>
          <p:cNvSpPr/>
          <p:nvPr/>
        </p:nvSpPr>
        <p:spPr bwMode="auto">
          <a:xfrm>
            <a:off x="1914525" y="6096001"/>
            <a:ext cx="1514477" cy="4953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b="1" dirty="0">
                <a:gradFill>
                  <a:gsLst>
                    <a:gs pos="0">
                      <a:srgbClr val="FFFFFF"/>
                    </a:gs>
                    <a:gs pos="100000">
                      <a:srgbClr val="FFFFFF"/>
                    </a:gs>
                  </a:gsLst>
                  <a:lin ang="5400000" scaled="0"/>
                </a:gradFill>
              </a:rPr>
              <a:t>Config</a:t>
            </a:r>
          </a:p>
        </p:txBody>
      </p:sp>
      <p:sp>
        <p:nvSpPr>
          <p:cNvPr id="15" name="Rounded Rectangle 14"/>
          <p:cNvSpPr/>
          <p:nvPr/>
        </p:nvSpPr>
        <p:spPr bwMode="auto">
          <a:xfrm>
            <a:off x="5219704" y="6096001"/>
            <a:ext cx="1552573" cy="4953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b="1" dirty="0">
                <a:gradFill>
                  <a:gsLst>
                    <a:gs pos="0">
                      <a:srgbClr val="FFFFFF"/>
                    </a:gs>
                    <a:gs pos="100000">
                      <a:srgbClr val="FFFFFF"/>
                    </a:gs>
                  </a:gsLst>
                  <a:lin ang="5400000" scaled="0"/>
                </a:gradFill>
              </a:rPr>
              <a:t>Business Data </a:t>
            </a:r>
          </a:p>
          <a:p>
            <a:pPr algn="ctr" defTabSz="914099"/>
            <a:r>
              <a:rPr lang="en-US" sz="1400" b="1" dirty="0">
                <a:gradFill>
                  <a:gsLst>
                    <a:gs pos="0">
                      <a:srgbClr val="FFFFFF"/>
                    </a:gs>
                    <a:gs pos="100000">
                      <a:srgbClr val="FFFFFF"/>
                    </a:gs>
                  </a:gsLst>
                  <a:lin ang="5400000" scaled="0"/>
                </a:gradFill>
              </a:rPr>
              <a:t>Connectivity</a:t>
            </a:r>
          </a:p>
        </p:txBody>
      </p:sp>
      <p:sp>
        <p:nvSpPr>
          <p:cNvPr id="7" name="TextBox 6"/>
          <p:cNvSpPr txBox="1"/>
          <p:nvPr/>
        </p:nvSpPr>
        <p:spPr>
          <a:xfrm>
            <a:off x="676275" y="1071880"/>
            <a:ext cx="4572000" cy="369332"/>
          </a:xfrm>
          <a:prstGeom prst="rect">
            <a:avLst/>
          </a:prstGeom>
          <a:noFill/>
        </p:spPr>
        <p:txBody>
          <a:bodyPr wrap="square" lIns="0" tIns="0" rIns="0" bIns="0" rtlCol="0">
            <a:spAutoFit/>
          </a:bodyPr>
          <a:lstStyle/>
          <a:p>
            <a:pPr algn="ctr"/>
            <a:r>
              <a:rPr lang="en-US" sz="2400" dirty="0" smtClean="0">
                <a:gradFill>
                  <a:gsLst>
                    <a:gs pos="0">
                      <a:schemeClr val="tx1"/>
                    </a:gs>
                    <a:gs pos="86000">
                      <a:schemeClr val="tx1"/>
                    </a:gs>
                  </a:gsLst>
                  <a:lin ang="5400000" scaled="0"/>
                </a:gradFill>
              </a:rPr>
              <a:t>SharePoint Server</a:t>
            </a:r>
          </a:p>
        </p:txBody>
      </p:sp>
      <p:grpSp>
        <p:nvGrpSpPr>
          <p:cNvPr id="9" name="Group 8"/>
          <p:cNvGrpSpPr/>
          <p:nvPr/>
        </p:nvGrpSpPr>
        <p:grpSpPr>
          <a:xfrm>
            <a:off x="1914523" y="5514975"/>
            <a:ext cx="4867278" cy="495300"/>
            <a:chOff x="390523" y="5514975"/>
            <a:chExt cx="4867278" cy="495300"/>
          </a:xfrm>
        </p:grpSpPr>
        <p:sp>
          <p:nvSpPr>
            <p:cNvPr id="38" name="Rounded Rectangle 37"/>
            <p:cNvSpPr/>
            <p:nvPr/>
          </p:nvSpPr>
          <p:spPr bwMode="auto">
            <a:xfrm>
              <a:off x="390523" y="5514975"/>
              <a:ext cx="2409828" cy="4953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b="1" dirty="0" smtClean="0">
                  <a:gradFill>
                    <a:gsLst>
                      <a:gs pos="0">
                        <a:srgbClr val="FFFFFF"/>
                      </a:gs>
                      <a:gs pos="100000">
                        <a:srgbClr val="FFFFFF"/>
                      </a:gs>
                    </a:gsLst>
                    <a:lin ang="5400000" scaled="0"/>
                  </a:gradFill>
                </a:rPr>
                <a:t>Sandboxed Code </a:t>
              </a:r>
              <a:r>
                <a:rPr lang="en-US" sz="1400" b="1" dirty="0">
                  <a:gradFill>
                    <a:gsLst>
                      <a:gs pos="0">
                        <a:srgbClr val="FFFFFF"/>
                      </a:gs>
                      <a:gs pos="100000">
                        <a:srgbClr val="FFFFFF"/>
                      </a:gs>
                    </a:gsLst>
                    <a:lin ang="5400000" scaled="0"/>
                  </a:gradFill>
                </a:rPr>
                <a:t>Service</a:t>
              </a:r>
            </a:p>
          </p:txBody>
        </p:sp>
        <p:sp>
          <p:nvSpPr>
            <p:cNvPr id="45" name="Rounded Rectangle 44"/>
            <p:cNvSpPr/>
            <p:nvPr/>
          </p:nvSpPr>
          <p:spPr bwMode="auto">
            <a:xfrm>
              <a:off x="2895601" y="5514975"/>
              <a:ext cx="2362200" cy="4953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r>
                <a:rPr lang="en-US" sz="1400" b="1" dirty="0">
                  <a:gradFill>
                    <a:gsLst>
                      <a:gs pos="0">
                        <a:srgbClr val="FFFFFF"/>
                      </a:gs>
                      <a:gs pos="100000">
                        <a:srgbClr val="FFFFFF"/>
                      </a:gs>
                    </a:gsLst>
                    <a:lin ang="5400000" scaled="0"/>
                  </a:gradFill>
                </a:rPr>
                <a:t>Usage &amp; Health Logging</a:t>
              </a:r>
            </a:p>
          </p:txBody>
        </p:sp>
      </p:grpSp>
      <p:grpSp>
        <p:nvGrpSpPr>
          <p:cNvPr id="5" name="Group 4"/>
          <p:cNvGrpSpPr/>
          <p:nvPr/>
        </p:nvGrpSpPr>
        <p:grpSpPr>
          <a:xfrm>
            <a:off x="1857374" y="2057401"/>
            <a:ext cx="3362328" cy="2914652"/>
            <a:chOff x="333374" y="2057400"/>
            <a:chExt cx="3362328" cy="2914652"/>
          </a:xfrm>
        </p:grpSpPr>
        <p:sp>
          <p:nvSpPr>
            <p:cNvPr id="31" name="Rounded Rectangle 30"/>
            <p:cNvSpPr/>
            <p:nvPr/>
          </p:nvSpPr>
          <p:spPr bwMode="auto">
            <a:xfrm>
              <a:off x="333374" y="4543425"/>
              <a:ext cx="1536207" cy="42862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r>
                <a:rPr lang="en-US" sz="1200" b="1" dirty="0">
                  <a:gradFill>
                    <a:gsLst>
                      <a:gs pos="0">
                        <a:srgbClr val="FFFFFF"/>
                      </a:gs>
                      <a:gs pos="100000">
                        <a:srgbClr val="FFFFFF"/>
                      </a:gs>
                    </a:gsLst>
                    <a:lin ang="5400000" scaled="0"/>
                  </a:gradFill>
                </a:rPr>
                <a:t>Word Conversion Service</a:t>
              </a:r>
            </a:p>
          </p:txBody>
        </p:sp>
        <p:sp>
          <p:nvSpPr>
            <p:cNvPr id="32" name="Rounded Rectangle 31"/>
            <p:cNvSpPr/>
            <p:nvPr/>
          </p:nvSpPr>
          <p:spPr bwMode="auto">
            <a:xfrm>
              <a:off x="2133600" y="2057400"/>
              <a:ext cx="1562101" cy="42862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r>
                <a:rPr lang="en-US" sz="1200" b="1" dirty="0">
                  <a:gradFill>
                    <a:gsLst>
                      <a:gs pos="0">
                        <a:srgbClr val="FFFFFF"/>
                      </a:gs>
                      <a:gs pos="100000">
                        <a:srgbClr val="FFFFFF"/>
                      </a:gs>
                    </a:gsLst>
                    <a:lin ang="5400000" scaled="0"/>
                  </a:gradFill>
                </a:rPr>
                <a:t>PowerPoint Broadcast Service</a:t>
              </a:r>
            </a:p>
          </p:txBody>
        </p:sp>
        <p:sp>
          <p:nvSpPr>
            <p:cNvPr id="33" name="Rounded Rectangle 32"/>
            <p:cNvSpPr/>
            <p:nvPr/>
          </p:nvSpPr>
          <p:spPr bwMode="auto">
            <a:xfrm>
              <a:off x="2133600" y="2555081"/>
              <a:ext cx="1562101" cy="42862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r>
                <a:rPr lang="en-US" sz="1200" b="1" dirty="0" err="1" smtClean="0">
                  <a:gradFill>
                    <a:gsLst>
                      <a:gs pos="0">
                        <a:srgbClr val="FFFFFF"/>
                      </a:gs>
                      <a:gs pos="100000">
                        <a:srgbClr val="FFFFFF"/>
                      </a:gs>
                    </a:gsLst>
                    <a:lin ang="5400000" scaled="0"/>
                  </a:gradFill>
                </a:rPr>
                <a:t>PerformancePoint</a:t>
              </a:r>
              <a:endParaRPr lang="en-US" sz="1200" b="1" dirty="0">
                <a:gradFill>
                  <a:gsLst>
                    <a:gs pos="0">
                      <a:srgbClr val="FFFFFF"/>
                    </a:gs>
                    <a:gs pos="100000">
                      <a:srgbClr val="FFFFFF"/>
                    </a:gs>
                  </a:gsLst>
                  <a:lin ang="5400000" scaled="0"/>
                </a:gradFill>
              </a:endParaRPr>
            </a:p>
          </p:txBody>
        </p:sp>
        <p:sp>
          <p:nvSpPr>
            <p:cNvPr id="34" name="Rounded Rectangle 33"/>
            <p:cNvSpPr/>
            <p:nvPr/>
          </p:nvSpPr>
          <p:spPr bwMode="auto">
            <a:xfrm>
              <a:off x="2133600" y="3052762"/>
              <a:ext cx="1562101" cy="42862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r>
                <a:rPr lang="en-US" sz="1200" b="1" dirty="0">
                  <a:gradFill>
                    <a:gsLst>
                      <a:gs pos="0">
                        <a:srgbClr val="FFFFFF"/>
                      </a:gs>
                      <a:gs pos="100000">
                        <a:srgbClr val="FFFFFF"/>
                      </a:gs>
                    </a:gsLst>
                    <a:lin ang="5400000" scaled="0"/>
                  </a:gradFill>
                </a:rPr>
                <a:t>Visio Graphics Service</a:t>
              </a:r>
            </a:p>
          </p:txBody>
        </p:sp>
        <p:sp>
          <p:nvSpPr>
            <p:cNvPr id="35" name="Rounded Rectangle 34"/>
            <p:cNvSpPr/>
            <p:nvPr/>
          </p:nvSpPr>
          <p:spPr bwMode="auto">
            <a:xfrm>
              <a:off x="2133600" y="3550443"/>
              <a:ext cx="1562101" cy="42862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r>
                <a:rPr lang="en-US" sz="1200" b="1" dirty="0">
                  <a:gradFill>
                    <a:gsLst>
                      <a:gs pos="0">
                        <a:srgbClr val="FFFFFF"/>
                      </a:gs>
                      <a:gs pos="100000">
                        <a:srgbClr val="FFFFFF"/>
                      </a:gs>
                    </a:gsLst>
                    <a:lin ang="5400000" scaled="0"/>
                  </a:gradFill>
                </a:rPr>
                <a:t>Access Service</a:t>
              </a:r>
            </a:p>
          </p:txBody>
        </p:sp>
        <p:sp>
          <p:nvSpPr>
            <p:cNvPr id="36" name="Rounded Rectangle 35"/>
            <p:cNvSpPr/>
            <p:nvPr/>
          </p:nvSpPr>
          <p:spPr bwMode="auto">
            <a:xfrm>
              <a:off x="333374" y="4038600"/>
              <a:ext cx="1527577" cy="42862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r>
                <a:rPr lang="en-US" sz="1200" b="1" dirty="0">
                  <a:gradFill>
                    <a:gsLst>
                      <a:gs pos="0">
                        <a:srgbClr val="FFFFFF"/>
                      </a:gs>
                      <a:gs pos="100000">
                        <a:srgbClr val="FFFFFF"/>
                      </a:gs>
                    </a:gsLst>
                    <a:lin ang="5400000" scaled="0"/>
                  </a:gradFill>
                </a:rPr>
                <a:t>Web </a:t>
              </a:r>
              <a:r>
                <a:rPr lang="en-US" sz="1200" b="1" dirty="0" smtClean="0">
                  <a:gradFill>
                    <a:gsLst>
                      <a:gs pos="0">
                        <a:srgbClr val="FFFFFF"/>
                      </a:gs>
                      <a:gs pos="100000">
                        <a:srgbClr val="FFFFFF"/>
                      </a:gs>
                    </a:gsLst>
                    <a:lin ang="5400000" scaled="0"/>
                  </a:gradFill>
                </a:rPr>
                <a:t>Analytics</a:t>
              </a:r>
              <a:endParaRPr lang="en-US" sz="1200" b="1" dirty="0">
                <a:gradFill>
                  <a:gsLst>
                    <a:gs pos="0">
                      <a:srgbClr val="FFFFFF"/>
                    </a:gs>
                    <a:gs pos="100000">
                      <a:srgbClr val="FFFFFF"/>
                    </a:gs>
                  </a:gsLst>
                  <a:lin ang="5400000" scaled="0"/>
                </a:gradFill>
              </a:endParaRPr>
            </a:p>
          </p:txBody>
        </p:sp>
        <p:sp>
          <p:nvSpPr>
            <p:cNvPr id="48" name="Rounded Rectangle 47"/>
            <p:cNvSpPr/>
            <p:nvPr/>
          </p:nvSpPr>
          <p:spPr bwMode="auto">
            <a:xfrm>
              <a:off x="2133601" y="4543425"/>
              <a:ext cx="1562101" cy="428626"/>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b="1" dirty="0" smtClean="0">
                  <a:gradFill>
                    <a:gsLst>
                      <a:gs pos="0">
                        <a:srgbClr val="FFFFFF"/>
                      </a:gs>
                      <a:gs pos="100000">
                        <a:srgbClr val="FFFFFF"/>
                      </a:gs>
                    </a:gsLst>
                    <a:lin ang="5400000" scaled="0"/>
                  </a:gradFill>
                </a:rPr>
                <a:t>3</a:t>
              </a:r>
              <a:r>
                <a:rPr lang="en-US" sz="1200" b="1" baseline="30000" dirty="0" smtClean="0">
                  <a:gradFill>
                    <a:gsLst>
                      <a:gs pos="0">
                        <a:srgbClr val="FFFFFF"/>
                      </a:gs>
                      <a:gs pos="100000">
                        <a:srgbClr val="FFFFFF"/>
                      </a:gs>
                    </a:gsLst>
                    <a:lin ang="5400000" scaled="0"/>
                  </a:gradFill>
                </a:rPr>
                <a:t>rd</a:t>
              </a:r>
              <a:r>
                <a:rPr lang="en-US" sz="1200" b="1" dirty="0" smtClean="0">
                  <a:gradFill>
                    <a:gsLst>
                      <a:gs pos="0">
                        <a:srgbClr val="FFFFFF"/>
                      </a:gs>
                      <a:gs pos="100000">
                        <a:srgbClr val="FFFFFF"/>
                      </a:gs>
                    </a:gsLst>
                    <a:lin ang="5400000" scaled="0"/>
                  </a:gradFill>
                </a:rPr>
                <a:t> party services…</a:t>
              </a:r>
              <a:endParaRPr lang="en-US" sz="1200" b="1" dirty="0">
                <a:gradFill>
                  <a:gsLst>
                    <a:gs pos="0">
                      <a:srgbClr val="FFFFFF"/>
                    </a:gs>
                    <a:gs pos="100000">
                      <a:srgbClr val="FFFFFF"/>
                    </a:gs>
                  </a:gsLst>
                  <a:lin ang="5400000" scaled="0"/>
                </a:gradFill>
              </a:endParaRPr>
            </a:p>
          </p:txBody>
        </p:sp>
      </p:grpSp>
    </p:spTree>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Service Applications by SKU</a:t>
            </a:r>
            <a:endParaRPr lang="en-US" dirty="0"/>
          </a:p>
        </p:txBody>
      </p:sp>
      <p:sp>
        <p:nvSpPr>
          <p:cNvPr id="3" name="Text Placeholder 2"/>
          <p:cNvSpPr>
            <a:spLocks noGrp="1"/>
          </p:cNvSpPr>
          <p:nvPr>
            <p:ph sz="half" idx="1"/>
          </p:nvPr>
        </p:nvSpPr>
        <p:spPr>
          <a:xfrm>
            <a:off x="4419600" y="990600"/>
            <a:ext cx="4114800" cy="2129815"/>
          </a:xfrm>
        </p:spPr>
        <p:txBody>
          <a:bodyPr/>
          <a:lstStyle/>
          <a:p>
            <a:r>
              <a:rPr lang="en-US" sz="2400" dirty="0" smtClean="0"/>
              <a:t>Enterprise</a:t>
            </a:r>
          </a:p>
          <a:p>
            <a:pPr lvl="1"/>
            <a:r>
              <a:rPr lang="en-US" dirty="0" smtClean="0"/>
              <a:t>Access Service </a:t>
            </a:r>
          </a:p>
          <a:p>
            <a:pPr lvl="1"/>
            <a:r>
              <a:rPr lang="en-US" dirty="0" smtClean="0"/>
              <a:t>Excel Services</a:t>
            </a:r>
          </a:p>
          <a:p>
            <a:pPr lvl="1"/>
            <a:r>
              <a:rPr lang="en-US" dirty="0" smtClean="0"/>
              <a:t>Performance Point</a:t>
            </a:r>
          </a:p>
          <a:p>
            <a:pPr lvl="1"/>
            <a:r>
              <a:rPr lang="en-US" dirty="0" smtClean="0"/>
              <a:t>PowerPoint</a:t>
            </a:r>
          </a:p>
          <a:p>
            <a:pPr lvl="1"/>
            <a:r>
              <a:rPr lang="en-US" dirty="0" smtClean="0"/>
              <a:t>Visio Graphic Service</a:t>
            </a:r>
          </a:p>
          <a:p>
            <a:pPr lvl="1"/>
            <a:r>
              <a:rPr lang="en-US" dirty="0" smtClean="0"/>
              <a:t>Word Automation </a:t>
            </a:r>
            <a:r>
              <a:rPr lang="en-US" dirty="0" smtClean="0"/>
              <a:t>Services</a:t>
            </a:r>
          </a:p>
          <a:p>
            <a:pPr lvl="1"/>
            <a:endParaRPr lang="en-US" dirty="0" smtClean="0"/>
          </a:p>
          <a:p>
            <a:pPr lvl="1"/>
            <a:endParaRPr lang="en-US" dirty="0" smtClean="0"/>
          </a:p>
          <a:p>
            <a:pPr lvl="1"/>
            <a:endParaRPr lang="en-US" dirty="0" smtClean="0"/>
          </a:p>
          <a:p>
            <a:pPr lvl="1"/>
            <a:endParaRPr lang="en-US" dirty="0" smtClean="0"/>
          </a:p>
          <a:p>
            <a:pPr lvl="1"/>
            <a:r>
              <a:rPr lang="en-US" dirty="0" smtClean="0"/>
              <a:t>D has a database</a:t>
            </a:r>
          </a:p>
          <a:p>
            <a:pPr lvl="1"/>
            <a:r>
              <a:rPr lang="en-US" dirty="0" smtClean="0"/>
              <a:t>* can be cross farm</a:t>
            </a:r>
            <a:endParaRPr lang="en-US" dirty="0" smtClean="0"/>
          </a:p>
          <a:p>
            <a:pPr lvl="1"/>
            <a:endParaRPr lang="en-US" dirty="0"/>
          </a:p>
          <a:p>
            <a:pPr marL="0" indent="0">
              <a:buNone/>
            </a:pPr>
            <a:endParaRPr lang="en-US" sz="1400" dirty="0" smtClean="0"/>
          </a:p>
        </p:txBody>
      </p:sp>
      <p:sp>
        <p:nvSpPr>
          <p:cNvPr id="9" name="Content Placeholder 8"/>
          <p:cNvSpPr>
            <a:spLocks noGrp="1"/>
          </p:cNvSpPr>
          <p:nvPr>
            <p:ph sz="half" idx="2"/>
          </p:nvPr>
        </p:nvSpPr>
        <p:spPr>
          <a:xfrm>
            <a:off x="152400" y="1066800"/>
            <a:ext cx="4343400" cy="2129815"/>
          </a:xfrm>
        </p:spPr>
        <p:txBody>
          <a:bodyPr/>
          <a:lstStyle/>
          <a:p>
            <a:r>
              <a:rPr lang="en-US" sz="2200" dirty="0" smtClean="0"/>
              <a:t>Foundation</a:t>
            </a:r>
          </a:p>
          <a:p>
            <a:pPr lvl="1"/>
            <a:r>
              <a:rPr lang="en-US" sz="2200" dirty="0"/>
              <a:t>Business Data </a:t>
            </a:r>
            <a:r>
              <a:rPr lang="en-US" sz="2200" dirty="0" smtClean="0"/>
              <a:t>Connectivity * D</a:t>
            </a:r>
          </a:p>
          <a:p>
            <a:pPr lvl="1"/>
            <a:r>
              <a:rPr lang="en-US" sz="2200" dirty="0"/>
              <a:t>Usage and Health Data </a:t>
            </a:r>
            <a:r>
              <a:rPr lang="en-US" sz="2200" dirty="0" smtClean="0"/>
              <a:t>Collection D </a:t>
            </a:r>
          </a:p>
          <a:p>
            <a:pPr lvl="1"/>
            <a:r>
              <a:rPr lang="en-US" sz="2200" dirty="0"/>
              <a:t>Microsoft SharePoint Foundation Subscription Settings </a:t>
            </a:r>
            <a:r>
              <a:rPr lang="en-US" sz="2200" dirty="0" smtClean="0"/>
              <a:t>Service D</a:t>
            </a:r>
          </a:p>
          <a:p>
            <a:pPr lvl="1"/>
            <a:r>
              <a:rPr lang="en-US" sz="2000" dirty="0" smtClean="0"/>
              <a:t>Web </a:t>
            </a:r>
            <a:r>
              <a:rPr lang="en-US" sz="2000" dirty="0"/>
              <a:t>Analytics * </a:t>
            </a:r>
          </a:p>
          <a:p>
            <a:pPr marL="333362" lvl="1" indent="0">
              <a:buNone/>
            </a:pPr>
            <a:endParaRPr lang="en-US" dirty="0"/>
          </a:p>
          <a:p>
            <a:r>
              <a:rPr lang="en-US" sz="2200" dirty="0" smtClean="0"/>
              <a:t>Standard</a:t>
            </a:r>
          </a:p>
          <a:p>
            <a:pPr lvl="1"/>
            <a:r>
              <a:rPr lang="en-US" sz="2200" dirty="0"/>
              <a:t>Managed Metadata </a:t>
            </a:r>
            <a:r>
              <a:rPr lang="en-US" sz="2200" dirty="0" smtClean="0"/>
              <a:t>Services * D </a:t>
            </a:r>
          </a:p>
          <a:p>
            <a:pPr lvl="1"/>
            <a:r>
              <a:rPr lang="en-US" sz="2200" dirty="0" smtClean="0"/>
              <a:t>Search * D</a:t>
            </a:r>
          </a:p>
          <a:p>
            <a:pPr lvl="1"/>
            <a:r>
              <a:rPr lang="en-US" sz="2200" dirty="0"/>
              <a:t>Secure Store </a:t>
            </a:r>
            <a:r>
              <a:rPr lang="en-US" sz="2200" dirty="0" smtClean="0"/>
              <a:t>Service * D</a:t>
            </a:r>
            <a:endParaRPr lang="en-US" sz="2200" dirty="0"/>
          </a:p>
          <a:p>
            <a:pPr lvl="1"/>
            <a:r>
              <a:rPr lang="en-US" sz="2200" dirty="0"/>
              <a:t>State </a:t>
            </a:r>
            <a:r>
              <a:rPr lang="en-US" sz="2200" dirty="0" smtClean="0"/>
              <a:t>Service D </a:t>
            </a:r>
          </a:p>
          <a:p>
            <a:pPr lvl="1"/>
            <a:r>
              <a:rPr lang="en-US" sz="2200" dirty="0"/>
              <a:t>User </a:t>
            </a:r>
            <a:r>
              <a:rPr lang="en-US" sz="2200" dirty="0" smtClean="0"/>
              <a:t>Profile * D</a:t>
            </a:r>
            <a:endParaRPr lang="en-US" sz="2200" dirty="0"/>
          </a:p>
          <a:p>
            <a:pPr lvl="1"/>
            <a:endParaRPr lang="en-US" dirty="0"/>
          </a:p>
          <a:p>
            <a:pPr lvl="1"/>
            <a:endParaRPr lang="en-US" dirty="0"/>
          </a:p>
          <a:p>
            <a:pPr lvl="1"/>
            <a:endParaRPr lang="en-US" dirty="0" smtClean="0"/>
          </a:p>
          <a:p>
            <a:pPr lvl="1"/>
            <a:endParaRPr lang="en-US" dirty="0"/>
          </a:p>
        </p:txBody>
      </p:sp>
    </p:spTree>
    <p:extLst>
      <p:ext uri="{BB962C8B-B14F-4D97-AF65-F5344CB8AC3E}">
        <p14:creationId xmlns="" xmlns:p14="http://schemas.microsoft.com/office/powerpoint/2010/main" val="3163560581"/>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SSP =&gt; Service Application</a:t>
            </a:r>
            <a:endParaRPr lang="en-US" dirty="0"/>
          </a:p>
        </p:txBody>
      </p:sp>
      <p:sp>
        <p:nvSpPr>
          <p:cNvPr id="3" name="Content Placeholder 2"/>
          <p:cNvSpPr>
            <a:spLocks noGrp="1"/>
          </p:cNvSpPr>
          <p:nvPr>
            <p:ph idx="1"/>
          </p:nvPr>
        </p:nvSpPr>
        <p:spPr>
          <a:xfrm>
            <a:off x="389436" y="1447800"/>
            <a:ext cx="7078164" cy="5480475"/>
          </a:xfrm>
        </p:spPr>
        <p:txBody>
          <a:bodyPr/>
          <a:lstStyle/>
          <a:p>
            <a:pPr marL="334963" indent="-334963">
              <a:lnSpc>
                <a:spcPct val="85000"/>
              </a:lnSpc>
            </a:pPr>
            <a:r>
              <a:rPr lang="en-US" sz="2000" dirty="0" smtClean="0"/>
              <a:t>SSPs are replaced with Service Apps</a:t>
            </a:r>
          </a:p>
          <a:p>
            <a:pPr marL="571500" lvl="1" indent="-228600">
              <a:lnSpc>
                <a:spcPct val="85000"/>
              </a:lnSpc>
            </a:pPr>
            <a:r>
              <a:rPr lang="en-US" sz="1800" dirty="0" smtClean="0"/>
              <a:t>A la carte, ‘unboxed’ services</a:t>
            </a:r>
          </a:p>
          <a:p>
            <a:pPr marL="571500" lvl="1" indent="-228600">
              <a:lnSpc>
                <a:spcPct val="85000"/>
              </a:lnSpc>
            </a:pPr>
            <a:r>
              <a:rPr lang="en-US" sz="1800" dirty="0" smtClean="0"/>
              <a:t>Integrated administration model</a:t>
            </a:r>
          </a:p>
          <a:p>
            <a:pPr marL="571500" lvl="1" indent="-228600">
              <a:lnSpc>
                <a:spcPct val="85000"/>
              </a:lnSpc>
            </a:pPr>
            <a:r>
              <a:rPr lang="en-US" sz="1800" dirty="0" smtClean="0"/>
              <a:t>3rd party extensibility</a:t>
            </a:r>
          </a:p>
          <a:p>
            <a:pPr marL="571500" lvl="1" indent="-228600">
              <a:lnSpc>
                <a:spcPct val="85000"/>
              </a:lnSpc>
            </a:pPr>
            <a:r>
              <a:rPr lang="en-US" sz="1800" dirty="0" smtClean="0"/>
              <a:t>And much more…</a:t>
            </a:r>
          </a:p>
          <a:p>
            <a:pPr marL="334963" indent="-334963">
              <a:lnSpc>
                <a:spcPct val="85000"/>
              </a:lnSpc>
            </a:pPr>
            <a:r>
              <a:rPr lang="en-US" sz="2000" dirty="0" smtClean="0"/>
              <a:t>SSP services split out into service applications</a:t>
            </a:r>
          </a:p>
          <a:p>
            <a:pPr marL="571500" lvl="1" indent="-228600">
              <a:lnSpc>
                <a:spcPct val="85000"/>
              </a:lnSpc>
            </a:pPr>
            <a:r>
              <a:rPr lang="en-US" sz="1800" dirty="0" smtClean="0"/>
              <a:t>User Profiles </a:t>
            </a:r>
          </a:p>
          <a:p>
            <a:pPr marL="571500" lvl="1" indent="-228600">
              <a:lnSpc>
                <a:spcPct val="85000"/>
              </a:lnSpc>
            </a:pPr>
            <a:r>
              <a:rPr lang="en-US" sz="1800" dirty="0" smtClean="0"/>
              <a:t>Search Service App</a:t>
            </a:r>
          </a:p>
          <a:p>
            <a:pPr marL="571500" lvl="1" indent="-228600">
              <a:lnSpc>
                <a:spcPct val="85000"/>
              </a:lnSpc>
            </a:pPr>
            <a:r>
              <a:rPr lang="en-US" sz="1800" dirty="0" smtClean="0"/>
              <a:t>Excel Service App</a:t>
            </a:r>
          </a:p>
          <a:p>
            <a:pPr marL="571500" lvl="1" indent="-228600">
              <a:lnSpc>
                <a:spcPct val="85000"/>
              </a:lnSpc>
            </a:pPr>
            <a:r>
              <a:rPr lang="en-US" sz="1800" dirty="0" smtClean="0"/>
              <a:t>Business Connectivity Service App</a:t>
            </a:r>
          </a:p>
          <a:p>
            <a:pPr marL="571500" lvl="1" indent="-228600">
              <a:lnSpc>
                <a:spcPct val="85000"/>
              </a:lnSpc>
            </a:pPr>
            <a:r>
              <a:rPr lang="en-US" sz="1800" dirty="0" smtClean="0"/>
              <a:t>And the new services in MOSS SKUs</a:t>
            </a:r>
          </a:p>
          <a:p>
            <a:pPr marL="334963" indent="-334963">
              <a:lnSpc>
                <a:spcPct val="85000"/>
              </a:lnSpc>
            </a:pPr>
            <a:r>
              <a:rPr lang="en-US" sz="2000" dirty="0" smtClean="0"/>
              <a:t>MOSS 2007 SSPs upgrade into SharePoint Server 2010 Service Applications</a:t>
            </a:r>
          </a:p>
          <a:p>
            <a:pPr>
              <a:lnSpc>
                <a:spcPct val="85000"/>
              </a:lnSpc>
            </a:pPr>
            <a:endParaRPr lang="en-US" sz="2000" dirty="0"/>
          </a:p>
        </p:txBody>
      </p:sp>
    </p:spTree>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smtClean="0"/>
              <a:t>What’s New – Framework</a:t>
            </a:r>
            <a:endParaRPr lang="en-US" dirty="0"/>
          </a:p>
        </p:txBody>
      </p:sp>
      <p:sp>
        <p:nvSpPr>
          <p:cNvPr id="7" name="Content Placeholder 6"/>
          <p:cNvSpPr>
            <a:spLocks noGrp="1"/>
          </p:cNvSpPr>
          <p:nvPr>
            <p:ph idx="1"/>
          </p:nvPr>
        </p:nvSpPr>
        <p:spPr>
          <a:xfrm>
            <a:off x="381000" y="1447801"/>
            <a:ext cx="8382000" cy="4495801"/>
          </a:xfrm>
        </p:spPr>
        <p:txBody>
          <a:bodyPr>
            <a:normAutofit/>
          </a:bodyPr>
          <a:lstStyle/>
          <a:p>
            <a:r>
              <a:rPr lang="en-US" dirty="0" smtClean="0"/>
              <a:t>Extensible platform</a:t>
            </a:r>
          </a:p>
          <a:p>
            <a:pPr lvl="1"/>
            <a:r>
              <a:rPr lang="en-US" dirty="0" smtClean="0"/>
              <a:t>Framework incorporated into SharePoint Foundation</a:t>
            </a:r>
          </a:p>
          <a:p>
            <a:pPr lvl="1"/>
            <a:r>
              <a:rPr lang="en-US" dirty="0" smtClean="0"/>
              <a:t>3</a:t>
            </a:r>
            <a:r>
              <a:rPr lang="en-US" baseline="30000" dirty="0" smtClean="0"/>
              <a:t>rd</a:t>
            </a:r>
            <a:r>
              <a:rPr lang="en-US" dirty="0" smtClean="0"/>
              <a:t> parties can build and ship services</a:t>
            </a:r>
          </a:p>
          <a:p>
            <a:r>
              <a:rPr lang="en-US" dirty="0"/>
              <a:t>Lots of new </a:t>
            </a:r>
            <a:r>
              <a:rPr lang="en-US" dirty="0" smtClean="0"/>
              <a:t>in-box Services</a:t>
            </a:r>
            <a:r>
              <a:rPr lang="en-US" dirty="0"/>
              <a:t>:</a:t>
            </a:r>
          </a:p>
          <a:p>
            <a:pPr lvl="1"/>
            <a:r>
              <a:rPr lang="en-US" dirty="0"/>
              <a:t>SharePoint Server has nearly 20 services</a:t>
            </a:r>
          </a:p>
          <a:p>
            <a:pPr lvl="1"/>
            <a:r>
              <a:rPr lang="en-US" dirty="0"/>
              <a:t>Other products like Office Web Apps, Project Server, SQL ‘Gemini’ ship services</a:t>
            </a:r>
          </a:p>
          <a:p>
            <a:endParaRPr lang="en-US" dirty="0" smtClean="0"/>
          </a:p>
          <a:p>
            <a:endParaRPr lang="en-US" dirty="0"/>
          </a:p>
        </p:txBody>
      </p:sp>
    </p:spTree>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New - Administration</a:t>
            </a:r>
            <a:endParaRPr lang="en-US" dirty="0"/>
          </a:p>
        </p:txBody>
      </p:sp>
      <p:sp>
        <p:nvSpPr>
          <p:cNvPr id="3" name="Content Placeholder 2"/>
          <p:cNvSpPr>
            <a:spLocks noGrp="1"/>
          </p:cNvSpPr>
          <p:nvPr>
            <p:ph idx="1"/>
          </p:nvPr>
        </p:nvSpPr>
        <p:spPr>
          <a:xfrm>
            <a:off x="381000" y="1447799"/>
            <a:ext cx="8382000" cy="4985980"/>
          </a:xfrm>
        </p:spPr>
        <p:txBody>
          <a:bodyPr/>
          <a:lstStyle/>
          <a:p>
            <a:pPr>
              <a:lnSpc>
                <a:spcPct val="85000"/>
              </a:lnSpc>
            </a:pPr>
            <a:r>
              <a:rPr lang="en-US" sz="2400" dirty="0"/>
              <a:t>Simplified administration model</a:t>
            </a:r>
          </a:p>
          <a:p>
            <a:pPr lvl="1">
              <a:lnSpc>
                <a:spcPct val="85000"/>
              </a:lnSpc>
            </a:pPr>
            <a:r>
              <a:rPr lang="en-US" sz="2000" dirty="0"/>
              <a:t>Managed via Central admin and PowerShell</a:t>
            </a:r>
          </a:p>
          <a:p>
            <a:pPr>
              <a:lnSpc>
                <a:spcPct val="85000"/>
              </a:lnSpc>
            </a:pPr>
            <a:r>
              <a:rPr lang="en-US" sz="2400" dirty="0" smtClean="0"/>
              <a:t>A </a:t>
            </a:r>
            <a:r>
              <a:rPr lang="en-US" sz="2400" dirty="0"/>
              <a:t>la carte consumption</a:t>
            </a:r>
          </a:p>
          <a:p>
            <a:pPr lvl="1">
              <a:lnSpc>
                <a:spcPct val="85000"/>
              </a:lnSpc>
            </a:pPr>
            <a:r>
              <a:rPr lang="en-US" sz="2000" dirty="0"/>
              <a:t>Increased flexibility in deployment</a:t>
            </a:r>
          </a:p>
          <a:p>
            <a:pPr>
              <a:lnSpc>
                <a:spcPct val="85000"/>
              </a:lnSpc>
            </a:pPr>
            <a:r>
              <a:rPr lang="en-US" sz="2400" dirty="0"/>
              <a:t>Fault Tolerant Round-robin Load Balancing </a:t>
            </a:r>
          </a:p>
          <a:p>
            <a:pPr lvl="1">
              <a:lnSpc>
                <a:spcPct val="85000"/>
              </a:lnSpc>
            </a:pPr>
            <a:r>
              <a:rPr lang="en-US" sz="2000" dirty="0"/>
              <a:t>Support for hardware load </a:t>
            </a:r>
            <a:r>
              <a:rPr lang="en-US" sz="2000" dirty="0" smtClean="0"/>
              <a:t>balancing</a:t>
            </a:r>
          </a:p>
          <a:p>
            <a:pPr>
              <a:lnSpc>
                <a:spcPct val="85000"/>
              </a:lnSpc>
            </a:pPr>
            <a:r>
              <a:rPr lang="en-US" sz="2400" dirty="0"/>
              <a:t>Flexible, secure cross-farm federation</a:t>
            </a:r>
          </a:p>
          <a:p>
            <a:pPr lvl="1">
              <a:lnSpc>
                <a:spcPct val="85000"/>
              </a:lnSpc>
            </a:pPr>
            <a:r>
              <a:rPr lang="en-US" sz="2000" dirty="0" smtClean="0"/>
              <a:t>Trust-based security</a:t>
            </a:r>
          </a:p>
          <a:p>
            <a:pPr lvl="1">
              <a:lnSpc>
                <a:spcPct val="85000"/>
              </a:lnSpc>
            </a:pPr>
            <a:r>
              <a:rPr lang="en-US" sz="2000" dirty="0" smtClean="0"/>
              <a:t>Share to anyone and consume from anywhere</a:t>
            </a:r>
          </a:p>
          <a:p>
            <a:pPr lvl="1">
              <a:lnSpc>
                <a:spcPct val="85000"/>
              </a:lnSpc>
            </a:pPr>
            <a:r>
              <a:rPr lang="en-US" sz="2000" dirty="0" smtClean="0"/>
              <a:t>WCF-based web services for communication</a:t>
            </a:r>
          </a:p>
          <a:p>
            <a:pPr lvl="1">
              <a:lnSpc>
                <a:spcPct val="85000"/>
              </a:lnSpc>
            </a:pPr>
            <a:r>
              <a:rPr lang="en-US" sz="2000" dirty="0" smtClean="0"/>
              <a:t>No direct DB Access</a:t>
            </a:r>
            <a:endParaRPr lang="en-US" sz="2000" dirty="0"/>
          </a:p>
        </p:txBody>
      </p:sp>
    </p:spTree>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New - Security</a:t>
            </a:r>
            <a:endParaRPr lang="en-US" dirty="0"/>
          </a:p>
        </p:txBody>
      </p:sp>
      <p:sp>
        <p:nvSpPr>
          <p:cNvPr id="3" name="Content Placeholder 2"/>
          <p:cNvSpPr>
            <a:spLocks noGrp="1"/>
          </p:cNvSpPr>
          <p:nvPr>
            <p:ph idx="1"/>
          </p:nvPr>
        </p:nvSpPr>
        <p:spPr>
          <a:xfrm>
            <a:off x="389436" y="1447800"/>
            <a:ext cx="7459164" cy="5010603"/>
          </a:xfrm>
        </p:spPr>
        <p:txBody>
          <a:bodyPr/>
          <a:lstStyle/>
          <a:p>
            <a:pPr marL="342900" indent="-342900">
              <a:lnSpc>
                <a:spcPct val="85000"/>
              </a:lnSpc>
              <a:spcBef>
                <a:spcPts val="400"/>
              </a:spcBef>
            </a:pPr>
            <a:r>
              <a:rPr lang="en-US" sz="2400" dirty="0" smtClean="0"/>
              <a:t>Improved security model</a:t>
            </a:r>
          </a:p>
          <a:p>
            <a:pPr marL="625475" lvl="1" indent="-282575">
              <a:lnSpc>
                <a:spcPct val="85000"/>
              </a:lnSpc>
              <a:spcBef>
                <a:spcPts val="400"/>
              </a:spcBef>
            </a:pPr>
            <a:r>
              <a:rPr lang="en-US" sz="2000" dirty="0" smtClean="0"/>
              <a:t>Claims based authorization within the farm</a:t>
            </a:r>
          </a:p>
          <a:p>
            <a:pPr marL="625475" lvl="1" indent="-282575">
              <a:lnSpc>
                <a:spcPct val="85000"/>
              </a:lnSpc>
              <a:spcBef>
                <a:spcPts val="400"/>
              </a:spcBef>
            </a:pPr>
            <a:r>
              <a:rPr lang="en-US" sz="2000" dirty="0" smtClean="0"/>
              <a:t>Communication via WCF-based web services</a:t>
            </a:r>
          </a:p>
          <a:p>
            <a:pPr marL="625475" lvl="1" indent="-282575">
              <a:lnSpc>
                <a:spcPct val="85000"/>
              </a:lnSpc>
              <a:spcBef>
                <a:spcPts val="400"/>
              </a:spcBef>
            </a:pPr>
            <a:r>
              <a:rPr lang="en-US" sz="2000" dirty="0" smtClean="0"/>
              <a:t>Support for SSL/transport security</a:t>
            </a:r>
          </a:p>
          <a:p>
            <a:pPr marL="342900" indent="-342900">
              <a:lnSpc>
                <a:spcPct val="85000"/>
              </a:lnSpc>
              <a:spcBef>
                <a:spcPts val="400"/>
              </a:spcBef>
            </a:pPr>
            <a:r>
              <a:rPr lang="en-US" sz="2400" dirty="0" smtClean="0"/>
              <a:t>Application isolation</a:t>
            </a:r>
          </a:p>
          <a:p>
            <a:pPr marL="625475" lvl="1" indent="-282575">
              <a:lnSpc>
                <a:spcPct val="85000"/>
              </a:lnSpc>
              <a:spcBef>
                <a:spcPts val="400"/>
              </a:spcBef>
            </a:pPr>
            <a:r>
              <a:rPr lang="en-US" sz="2000" dirty="0" smtClean="0"/>
              <a:t>Each service app uses separate database and optionally, separate app pool</a:t>
            </a:r>
          </a:p>
          <a:p>
            <a:pPr marL="625475" lvl="1" indent="-282575">
              <a:lnSpc>
                <a:spcPct val="85000"/>
              </a:lnSpc>
              <a:spcBef>
                <a:spcPts val="400"/>
              </a:spcBef>
            </a:pPr>
            <a:r>
              <a:rPr lang="en-US" sz="2000" dirty="0" smtClean="0"/>
              <a:t>Support for multiple service applications for a service with different accounts and databases</a:t>
            </a:r>
          </a:p>
          <a:p>
            <a:pPr marL="342900" indent="-342900">
              <a:lnSpc>
                <a:spcPct val="85000"/>
              </a:lnSpc>
              <a:spcBef>
                <a:spcPts val="400"/>
              </a:spcBef>
            </a:pPr>
            <a:r>
              <a:rPr lang="en-US" sz="2400" dirty="0" smtClean="0"/>
              <a:t>Multi-tenancy</a:t>
            </a:r>
          </a:p>
          <a:p>
            <a:pPr marL="625475" lvl="1" indent="-282575">
              <a:lnSpc>
                <a:spcPct val="85000"/>
              </a:lnSpc>
              <a:spcBef>
                <a:spcPts val="400"/>
              </a:spcBef>
            </a:pPr>
            <a:r>
              <a:rPr lang="en-US" sz="2000" dirty="0" smtClean="0"/>
              <a:t>Most services are multi-tenant capable</a:t>
            </a:r>
          </a:p>
          <a:p>
            <a:pPr marL="625475" lvl="1" indent="-282575">
              <a:lnSpc>
                <a:spcPct val="85000"/>
              </a:lnSpc>
              <a:spcBef>
                <a:spcPts val="400"/>
              </a:spcBef>
            </a:pPr>
            <a:r>
              <a:rPr lang="en-US" sz="2000" dirty="0" smtClean="0"/>
              <a:t>Application-level security for content isolation</a:t>
            </a:r>
            <a:endParaRPr lang="en-US" sz="2000" dirty="0"/>
          </a:p>
        </p:txBody>
      </p:sp>
    </p:spTree>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Shane Young &amp; Todd Klindt</a:t>
            </a:r>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
        <p:nvSpPr>
          <p:cNvPr id="7" name="Title 6"/>
          <p:cNvSpPr>
            <a:spLocks noGrp="1"/>
          </p:cNvSpPr>
          <p:nvPr>
            <p:ph type="ctrTitle"/>
          </p:nvPr>
        </p:nvSpPr>
        <p:spPr/>
        <p:txBody>
          <a:bodyPr/>
          <a:lstStyle/>
          <a:p>
            <a:r>
              <a:rPr lang="en-US" dirty="0" smtClean="0"/>
              <a:t>Service Application Administration</a:t>
            </a:r>
            <a:endParaRPr lang="en-US" dirty="0"/>
          </a:p>
        </p:txBody>
      </p:sp>
    </p:spTree>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Managing a Service</a:t>
            </a:r>
            <a:endParaRPr lang="en-US" dirty="0"/>
          </a:p>
        </p:txBody>
      </p:sp>
      <p:sp>
        <p:nvSpPr>
          <p:cNvPr id="3" name="Content Placeholder 2"/>
          <p:cNvSpPr>
            <a:spLocks noGrp="1"/>
          </p:cNvSpPr>
          <p:nvPr>
            <p:ph idx="1"/>
          </p:nvPr>
        </p:nvSpPr>
        <p:spPr>
          <a:xfrm>
            <a:off x="381001" y="1417637"/>
            <a:ext cx="7543799" cy="4246563"/>
          </a:xfrm>
        </p:spPr>
        <p:txBody>
          <a:bodyPr>
            <a:normAutofit fontScale="85000" lnSpcReduction="20000"/>
          </a:bodyPr>
          <a:lstStyle/>
          <a:p>
            <a:pPr>
              <a:lnSpc>
                <a:spcPct val="100000"/>
              </a:lnSpc>
            </a:pPr>
            <a:r>
              <a:rPr lang="en-US" dirty="0" smtClean="0"/>
              <a:t>Services are managed through Central Admin</a:t>
            </a:r>
          </a:p>
          <a:p>
            <a:pPr lvl="1">
              <a:lnSpc>
                <a:spcPct val="100000"/>
              </a:lnSpc>
            </a:pPr>
            <a:r>
              <a:rPr lang="en-US" dirty="0" smtClean="0"/>
              <a:t>Services plug their management UI into Service Management page</a:t>
            </a:r>
          </a:p>
          <a:p>
            <a:pPr>
              <a:lnSpc>
                <a:spcPct val="100000"/>
              </a:lnSpc>
            </a:pPr>
            <a:r>
              <a:rPr lang="en-US" dirty="0" smtClean="0"/>
              <a:t>Service Admins</a:t>
            </a:r>
          </a:p>
          <a:p>
            <a:pPr lvl="1">
              <a:lnSpc>
                <a:spcPct val="100000"/>
              </a:lnSpc>
            </a:pPr>
            <a:r>
              <a:rPr lang="en-US" dirty="0" smtClean="0"/>
              <a:t>Delegated admins with Central Admin access</a:t>
            </a:r>
          </a:p>
          <a:p>
            <a:pPr lvl="1">
              <a:lnSpc>
                <a:spcPct val="100000"/>
              </a:lnSpc>
            </a:pPr>
            <a:r>
              <a:rPr lang="en-US" dirty="0" smtClean="0"/>
              <a:t>Manages one or more Service Applications</a:t>
            </a:r>
          </a:p>
          <a:p>
            <a:pPr lvl="1">
              <a:lnSpc>
                <a:spcPct val="100000"/>
              </a:lnSpc>
            </a:pPr>
            <a:r>
              <a:rPr lang="en-US" dirty="0" smtClean="0"/>
              <a:t>Central Admin UI is trimmed to only the pages that the Service Admin has rights to access</a:t>
            </a:r>
          </a:p>
          <a:p>
            <a:pPr lvl="1">
              <a:lnSpc>
                <a:spcPct val="100000"/>
              </a:lnSpc>
            </a:pPr>
            <a:r>
              <a:rPr lang="en-US" dirty="0" smtClean="0"/>
              <a:t>Some services have their own additional specialized admin roles </a:t>
            </a:r>
          </a:p>
          <a:p>
            <a:pPr>
              <a:lnSpc>
                <a:spcPct val="100000"/>
              </a:lnSpc>
            </a:pPr>
            <a:r>
              <a:rPr lang="en-US" dirty="0" smtClean="0"/>
              <a:t>Services are also managed through </a:t>
            </a:r>
            <a:r>
              <a:rPr lang="en-US" dirty="0" err="1" smtClean="0"/>
              <a:t>PowerShell</a:t>
            </a:r>
            <a:endParaRPr lang="en-US" dirty="0" smtClean="0"/>
          </a:p>
          <a:p>
            <a:pPr marL="460375" lvl="1" indent="0">
              <a:lnSpc>
                <a:spcPct val="100000"/>
              </a:lnSpc>
              <a:buNone/>
            </a:pPr>
            <a:endParaRPr lang="en-US" dirty="0" smtClean="0"/>
          </a:p>
          <a:p>
            <a:pPr>
              <a:lnSpc>
                <a:spcPct val="100000"/>
              </a:lnSpc>
            </a:pPr>
            <a:endParaRPr lang="en-US" dirty="0" smtClean="0"/>
          </a:p>
          <a:p>
            <a:pPr>
              <a:lnSpc>
                <a:spcPct val="100000"/>
              </a:lnSpc>
            </a:pPr>
            <a:endParaRPr lang="en-US" dirty="0" smtClean="0"/>
          </a:p>
          <a:p>
            <a:pPr lvl="1">
              <a:lnSpc>
                <a:spcPct val="100000"/>
              </a:lnSpc>
            </a:pPr>
            <a:endParaRPr lang="en-US" dirty="0"/>
          </a:p>
        </p:txBody>
      </p:sp>
    </p:spTree>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1" y="3691849"/>
            <a:ext cx="7921912" cy="1337595"/>
          </a:xfrm>
        </p:spPr>
        <p:txBody>
          <a:bodyPr/>
          <a:lstStyle/>
          <a:p>
            <a:r>
              <a:rPr lang="en-US" sz="4800" dirty="0" smtClean="0"/>
              <a:t>Introduction to Service Applications and Topology</a:t>
            </a:r>
            <a:endParaRPr lang="en-US" sz="4800" dirty="0"/>
          </a:p>
        </p:txBody>
      </p:sp>
      <p:sp>
        <p:nvSpPr>
          <p:cNvPr id="6" name="Subtitle 5"/>
          <p:cNvSpPr>
            <a:spLocks noGrp="1"/>
          </p:cNvSpPr>
          <p:nvPr>
            <p:ph type="subTitle" idx="1"/>
          </p:nvPr>
        </p:nvSpPr>
        <p:spPr>
          <a:xfrm>
            <a:off x="4267201" y="5181600"/>
            <a:ext cx="4876800" cy="1295400"/>
          </a:xfrm>
        </p:spPr>
        <p:txBody>
          <a:bodyPr/>
          <a:lstStyle/>
          <a:p>
            <a:r>
              <a:rPr lang="en-US" dirty="0" smtClean="0"/>
              <a:t>Todd </a:t>
            </a:r>
            <a:r>
              <a:rPr lang="en-US" dirty="0" smtClean="0"/>
              <a:t>Klindt – Sr. SharePoint Consultant</a:t>
            </a:r>
          </a:p>
          <a:p>
            <a:r>
              <a:rPr lang="en-US" dirty="0" smtClean="0"/>
              <a:t>Shane Young – Owner</a:t>
            </a:r>
          </a:p>
          <a:p>
            <a:r>
              <a:rPr lang="en-US" dirty="0" smtClean="0"/>
              <a:t>www.SharePoint911.com</a:t>
            </a:r>
            <a:endParaRPr lang="en-US" dirty="0" smtClean="0"/>
          </a:p>
          <a:p>
            <a:r>
              <a:rPr lang="en-US" dirty="0" smtClean="0"/>
              <a:t>Session Code:  OFS203</a:t>
            </a:r>
            <a:endParaRPr lang="en-US" dirty="0"/>
          </a:p>
        </p:txBody>
      </p:sp>
    </p:spTree>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Deployment </a:t>
            </a:r>
            <a:endParaRPr lang="en-US" dirty="0"/>
          </a:p>
        </p:txBody>
      </p:sp>
      <p:sp>
        <p:nvSpPr>
          <p:cNvPr id="5" name="Content Placeholder 4"/>
          <p:cNvSpPr>
            <a:spLocks noGrp="1"/>
          </p:cNvSpPr>
          <p:nvPr>
            <p:ph idx="1"/>
          </p:nvPr>
        </p:nvSpPr>
        <p:spPr>
          <a:xfrm>
            <a:off x="381000" y="1447801"/>
            <a:ext cx="8382000" cy="5410201"/>
          </a:xfrm>
        </p:spPr>
        <p:txBody>
          <a:bodyPr>
            <a:normAutofit/>
          </a:bodyPr>
          <a:lstStyle/>
          <a:p>
            <a:r>
              <a:rPr lang="en-US" dirty="0" smtClean="0"/>
              <a:t>Farm </a:t>
            </a:r>
            <a:r>
              <a:rPr lang="en-US" dirty="0" err="1" smtClean="0"/>
              <a:t>Config</a:t>
            </a:r>
            <a:r>
              <a:rPr lang="en-US" dirty="0" smtClean="0"/>
              <a:t> Wizard</a:t>
            </a:r>
          </a:p>
          <a:p>
            <a:pPr lvl="1"/>
            <a:r>
              <a:rPr lang="en-US" dirty="0" smtClean="0"/>
              <a:t>Creates all Service Applications with default settings</a:t>
            </a:r>
          </a:p>
          <a:p>
            <a:r>
              <a:rPr lang="en-US" dirty="0" smtClean="0"/>
              <a:t>Manually</a:t>
            </a:r>
          </a:p>
          <a:p>
            <a:pPr lvl="1"/>
            <a:r>
              <a:rPr lang="en-US" dirty="0" smtClean="0"/>
              <a:t>Use the ‘New’ dropdown in the Manage Service Applications page </a:t>
            </a:r>
          </a:p>
          <a:p>
            <a:pPr lvl="2"/>
            <a:r>
              <a:rPr lang="en-US" dirty="0"/>
              <a:t>Specify custom application pool, database locations etc…</a:t>
            </a:r>
          </a:p>
          <a:p>
            <a:pPr lvl="2"/>
            <a:r>
              <a:rPr lang="en-US" dirty="0" smtClean="0"/>
              <a:t>Creates service apps and their proxies</a:t>
            </a:r>
          </a:p>
          <a:p>
            <a:pPr lvl="1"/>
            <a:r>
              <a:rPr lang="en-US" dirty="0" smtClean="0"/>
              <a:t>For most control, use PowerShell</a:t>
            </a:r>
          </a:p>
          <a:p>
            <a:pPr lvl="2"/>
            <a:r>
              <a:rPr lang="en-US" dirty="0" smtClean="0"/>
              <a:t>New-SP*</a:t>
            </a:r>
            <a:r>
              <a:rPr lang="en-US" dirty="0" err="1" smtClean="0"/>
              <a:t>ServiceApplication</a:t>
            </a:r>
            <a:endParaRPr lang="en-US" dirty="0" smtClean="0"/>
          </a:p>
          <a:p>
            <a:pPr lvl="2"/>
            <a:r>
              <a:rPr lang="en-US" dirty="0" smtClean="0"/>
              <a:t>New-SP*</a:t>
            </a:r>
            <a:r>
              <a:rPr lang="en-US" dirty="0" err="1" smtClean="0"/>
              <a:t>ServiceApplicationProxy</a:t>
            </a:r>
            <a:endParaRPr lang="en-US" dirty="0" smtClean="0"/>
          </a:p>
          <a:p>
            <a:pPr lvl="2"/>
            <a:r>
              <a:rPr lang="en-US" dirty="0" smtClean="0"/>
              <a:t>Create each piece individually (e.g. in Service-only farms)</a:t>
            </a:r>
          </a:p>
          <a:p>
            <a:pPr lvl="1"/>
            <a:endParaRPr lang="en-US" dirty="0"/>
          </a:p>
        </p:txBody>
      </p:sp>
    </p:spTree>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Managed Accounts</a:t>
            </a:r>
            <a:endParaRPr lang="en-US" dirty="0"/>
          </a:p>
        </p:txBody>
      </p:sp>
      <p:sp>
        <p:nvSpPr>
          <p:cNvPr id="3" name="Content Placeholder 2"/>
          <p:cNvSpPr>
            <a:spLocks noGrp="1"/>
          </p:cNvSpPr>
          <p:nvPr>
            <p:ph idx="1"/>
          </p:nvPr>
        </p:nvSpPr>
        <p:spPr/>
        <p:txBody>
          <a:bodyPr/>
          <a:lstStyle/>
          <a:p>
            <a:r>
              <a:rPr lang="en-US" dirty="0" smtClean="0"/>
              <a:t>SharePoint can now manage all service accounts</a:t>
            </a:r>
          </a:p>
          <a:p>
            <a:pPr lvl="1"/>
            <a:r>
              <a:rPr lang="en-US" dirty="0" smtClean="0"/>
              <a:t>Username and password</a:t>
            </a:r>
          </a:p>
          <a:p>
            <a:pPr lvl="1"/>
            <a:r>
              <a:rPr lang="en-US" dirty="0" smtClean="0"/>
              <a:t>Can handle maintaining password</a:t>
            </a:r>
          </a:p>
          <a:p>
            <a:r>
              <a:rPr lang="en-US" dirty="0" smtClean="0"/>
              <a:t>Not unique to service applications</a:t>
            </a:r>
            <a:endParaRPr lang="en-US" dirty="0"/>
          </a:p>
        </p:txBody>
      </p:sp>
    </p:spTree>
    <p:extLst>
      <p:ext uri="{BB962C8B-B14F-4D97-AF65-F5344CB8AC3E}">
        <p14:creationId xmlns="" xmlns:p14="http://schemas.microsoft.com/office/powerpoint/2010/main" val="65044963"/>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Administration UI</a:t>
            </a:r>
            <a:endParaRPr lang="en-US" dirty="0"/>
          </a:p>
        </p:txBody>
      </p:sp>
      <p:sp>
        <p:nvSpPr>
          <p:cNvPr id="3" name="Text Placeholder 2"/>
          <p:cNvSpPr>
            <a:spLocks noGrp="1"/>
          </p:cNvSpPr>
          <p:nvPr>
            <p:ph type="body" sz="quarter" idx="10"/>
          </p:nvPr>
        </p:nvSpPr>
        <p:spPr>
          <a:xfrm>
            <a:off x="389436" y="1447800"/>
            <a:ext cx="8363938" cy="5217155"/>
          </a:xfrm>
        </p:spPr>
        <p:txBody>
          <a:bodyPr/>
          <a:lstStyle/>
          <a:p>
            <a:pPr marL="334963" indent="-334963">
              <a:lnSpc>
                <a:spcPct val="82000"/>
              </a:lnSpc>
              <a:spcBef>
                <a:spcPts val="400"/>
              </a:spcBef>
            </a:pPr>
            <a:r>
              <a:rPr lang="en-US" sz="2400" dirty="0" smtClean="0"/>
              <a:t>Manage Service Application page:</a:t>
            </a:r>
          </a:p>
          <a:p>
            <a:pPr marL="631825" lvl="1" indent="-288925">
              <a:lnSpc>
                <a:spcPct val="82000"/>
              </a:lnSpc>
              <a:spcBef>
                <a:spcPts val="400"/>
              </a:spcBef>
            </a:pPr>
            <a:r>
              <a:rPr lang="en-US" sz="2000" dirty="0" smtClean="0"/>
              <a:t>Create/Delete Service Apps</a:t>
            </a:r>
          </a:p>
          <a:p>
            <a:pPr marL="631825" lvl="1" indent="-288925">
              <a:lnSpc>
                <a:spcPct val="82000"/>
              </a:lnSpc>
              <a:spcBef>
                <a:spcPts val="400"/>
              </a:spcBef>
            </a:pPr>
            <a:r>
              <a:rPr lang="en-US" sz="2000" dirty="0" smtClean="0"/>
              <a:t>Manage Service App ‘metadata’</a:t>
            </a:r>
          </a:p>
          <a:p>
            <a:pPr marL="631825" lvl="1" indent="-288925">
              <a:lnSpc>
                <a:spcPct val="82000"/>
              </a:lnSpc>
              <a:spcBef>
                <a:spcPts val="400"/>
              </a:spcBef>
            </a:pPr>
            <a:r>
              <a:rPr lang="en-US" sz="2000" dirty="0" smtClean="0"/>
              <a:t>Connect to remote Service Apps</a:t>
            </a:r>
          </a:p>
          <a:p>
            <a:pPr marL="631825" lvl="1" indent="-288925">
              <a:lnSpc>
                <a:spcPct val="82000"/>
              </a:lnSpc>
              <a:spcBef>
                <a:spcPts val="400"/>
              </a:spcBef>
            </a:pPr>
            <a:r>
              <a:rPr lang="en-US" sz="2000" dirty="0" smtClean="0"/>
              <a:t>Publish and Secure Service Apps</a:t>
            </a:r>
          </a:p>
          <a:p>
            <a:pPr marL="334963" indent="-334963">
              <a:lnSpc>
                <a:spcPct val="82000"/>
              </a:lnSpc>
              <a:spcBef>
                <a:spcPts val="400"/>
              </a:spcBef>
            </a:pPr>
            <a:r>
              <a:rPr lang="en-US" sz="2400" dirty="0" smtClean="0"/>
              <a:t>Service-specific management UI:</a:t>
            </a:r>
          </a:p>
          <a:p>
            <a:pPr marL="631825" lvl="1" indent="-288925">
              <a:lnSpc>
                <a:spcPct val="82000"/>
              </a:lnSpc>
              <a:spcBef>
                <a:spcPts val="400"/>
              </a:spcBef>
            </a:pPr>
            <a:r>
              <a:rPr lang="en-US" sz="2000" dirty="0" smtClean="0"/>
              <a:t>Service App specific settings</a:t>
            </a:r>
          </a:p>
          <a:p>
            <a:pPr marL="631825" lvl="1" indent="-288925">
              <a:lnSpc>
                <a:spcPct val="82000"/>
              </a:lnSpc>
              <a:spcBef>
                <a:spcPts val="400"/>
              </a:spcBef>
            </a:pPr>
            <a:r>
              <a:rPr lang="en-US" sz="2000" dirty="0" smtClean="0"/>
              <a:t>Dashboards showing search crawl status, profile import status etc…</a:t>
            </a:r>
          </a:p>
          <a:p>
            <a:pPr marL="334963" indent="-334963">
              <a:lnSpc>
                <a:spcPct val="82000"/>
              </a:lnSpc>
              <a:spcBef>
                <a:spcPts val="400"/>
              </a:spcBef>
            </a:pPr>
            <a:r>
              <a:rPr lang="en-US" sz="2400" dirty="0" smtClean="0"/>
              <a:t>Manage Service Associations page:</a:t>
            </a:r>
          </a:p>
          <a:p>
            <a:pPr marL="631825" lvl="1" indent="-288925">
              <a:lnSpc>
                <a:spcPct val="82000"/>
              </a:lnSpc>
              <a:spcBef>
                <a:spcPts val="400"/>
              </a:spcBef>
            </a:pPr>
            <a:r>
              <a:rPr lang="en-US" sz="2000" dirty="0" smtClean="0"/>
              <a:t>Control web app to service app association</a:t>
            </a:r>
          </a:p>
          <a:p>
            <a:pPr marL="334963" indent="-334963">
              <a:lnSpc>
                <a:spcPct val="82000"/>
              </a:lnSpc>
              <a:spcBef>
                <a:spcPts val="400"/>
              </a:spcBef>
            </a:pPr>
            <a:r>
              <a:rPr lang="en-US" sz="2400" dirty="0" smtClean="0"/>
              <a:t>Manage Services on Server page:</a:t>
            </a:r>
          </a:p>
          <a:p>
            <a:pPr marL="631825" lvl="1" indent="-288925">
              <a:lnSpc>
                <a:spcPct val="82000"/>
              </a:lnSpc>
              <a:spcBef>
                <a:spcPts val="400"/>
              </a:spcBef>
            </a:pPr>
            <a:r>
              <a:rPr lang="en-US" sz="2000" dirty="0" smtClean="0"/>
              <a:t>Start/stop instances on specific servers</a:t>
            </a:r>
            <a:endParaRPr lang="en-US" sz="2000" dirty="0"/>
          </a:p>
        </p:txBody>
      </p:sp>
    </p:spTree>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Windows </a:t>
            </a:r>
            <a:r>
              <a:rPr lang="en-US" dirty="0" err="1" smtClean="0"/>
              <a:t>PowerShell</a:t>
            </a:r>
            <a:endParaRPr lang="en-US" dirty="0"/>
          </a:p>
        </p:txBody>
      </p:sp>
      <p:sp>
        <p:nvSpPr>
          <p:cNvPr id="3" name="Content Placeholder 2"/>
          <p:cNvSpPr>
            <a:spLocks noGrp="1"/>
          </p:cNvSpPr>
          <p:nvPr>
            <p:ph idx="1"/>
          </p:nvPr>
        </p:nvSpPr>
        <p:spPr>
          <a:xfrm>
            <a:off x="381000" y="1447801"/>
            <a:ext cx="8382000" cy="4495801"/>
          </a:xfrm>
        </p:spPr>
        <p:txBody>
          <a:bodyPr>
            <a:normAutofit fontScale="92500"/>
          </a:bodyPr>
          <a:lstStyle/>
          <a:p>
            <a:r>
              <a:rPr lang="en-US" sz="2800" dirty="0" smtClean="0">
                <a:latin typeface="+mj-lt"/>
                <a:ea typeface="+mj-ea"/>
                <a:cs typeface="+mj-cs"/>
              </a:rPr>
              <a:t>All Admin operations are </a:t>
            </a:r>
            <a:r>
              <a:rPr lang="en-US" sz="2800" dirty="0" err="1" smtClean="0">
                <a:latin typeface="+mj-lt"/>
                <a:ea typeface="+mj-ea"/>
                <a:cs typeface="+mj-cs"/>
              </a:rPr>
              <a:t>PowerShell</a:t>
            </a:r>
            <a:r>
              <a:rPr lang="en-US" sz="2800" dirty="0" smtClean="0">
                <a:latin typeface="+mj-lt"/>
                <a:ea typeface="+mj-ea"/>
                <a:cs typeface="+mj-cs"/>
              </a:rPr>
              <a:t> enabled.</a:t>
            </a:r>
          </a:p>
          <a:p>
            <a:r>
              <a:rPr lang="en-US" sz="2800" dirty="0" smtClean="0">
                <a:latin typeface="+mj-lt"/>
                <a:ea typeface="+mj-ea"/>
                <a:cs typeface="+mj-cs"/>
              </a:rPr>
              <a:t>Only Farm </a:t>
            </a:r>
            <a:r>
              <a:rPr lang="en-US" sz="2800" dirty="0" err="1" smtClean="0">
                <a:latin typeface="+mj-lt"/>
                <a:ea typeface="+mj-ea"/>
                <a:cs typeface="+mj-cs"/>
              </a:rPr>
              <a:t>admins</a:t>
            </a:r>
            <a:r>
              <a:rPr lang="en-US" sz="2800" dirty="0" smtClean="0">
                <a:latin typeface="+mj-lt"/>
                <a:ea typeface="+mj-ea"/>
                <a:cs typeface="+mj-cs"/>
              </a:rPr>
              <a:t> and Shell </a:t>
            </a:r>
            <a:r>
              <a:rPr lang="en-US" sz="2800" dirty="0" err="1" smtClean="0">
                <a:latin typeface="+mj-lt"/>
                <a:ea typeface="+mj-ea"/>
                <a:cs typeface="+mj-cs"/>
              </a:rPr>
              <a:t>Admins</a:t>
            </a:r>
            <a:r>
              <a:rPr lang="en-US" sz="2800" dirty="0" smtClean="0">
                <a:latin typeface="+mj-lt"/>
                <a:ea typeface="+mj-ea"/>
                <a:cs typeface="+mj-cs"/>
              </a:rPr>
              <a:t> can use </a:t>
            </a:r>
            <a:r>
              <a:rPr lang="en-US" sz="2800" dirty="0" err="1" smtClean="0">
                <a:latin typeface="+mj-lt"/>
                <a:ea typeface="+mj-ea"/>
                <a:cs typeface="+mj-cs"/>
              </a:rPr>
              <a:t>PowerShell</a:t>
            </a:r>
            <a:endParaRPr lang="en-US" sz="2800" kern="1200" dirty="0" smtClean="0">
              <a:solidFill>
                <a:schemeClr val="tx1"/>
              </a:solidFill>
              <a:latin typeface="+mj-lt"/>
              <a:ea typeface="+mj-ea"/>
              <a:cs typeface="+mj-cs"/>
            </a:endParaRPr>
          </a:p>
          <a:p>
            <a:r>
              <a:rPr lang="en-US" sz="2800" dirty="0" smtClean="0">
                <a:latin typeface="+mj-lt"/>
                <a:ea typeface="+mj-ea"/>
                <a:cs typeface="+mj-cs"/>
              </a:rPr>
              <a:t>Use </a:t>
            </a:r>
            <a:r>
              <a:rPr lang="en-US" sz="2800" dirty="0" err="1" smtClean="0">
                <a:latin typeface="+mj-lt"/>
                <a:ea typeface="+mj-ea"/>
                <a:cs typeface="+mj-cs"/>
              </a:rPr>
              <a:t>PowerShell</a:t>
            </a:r>
            <a:r>
              <a:rPr lang="en-US" sz="2800" dirty="0" smtClean="0">
                <a:latin typeface="+mj-lt"/>
                <a:ea typeface="+mj-ea"/>
                <a:cs typeface="+mj-cs"/>
              </a:rPr>
              <a:t> to</a:t>
            </a:r>
            <a:r>
              <a:rPr lang="en-US" sz="2800" dirty="0" smtClean="0">
                <a:solidFill>
                  <a:schemeClr val="tx1"/>
                </a:solidFill>
              </a:rPr>
              <a:t>*</a:t>
            </a:r>
            <a:r>
              <a:rPr lang="en-US" sz="2800" dirty="0" smtClean="0">
                <a:latin typeface="+mj-lt"/>
                <a:ea typeface="+mj-ea"/>
                <a:cs typeface="+mj-cs"/>
              </a:rPr>
              <a:t>:</a:t>
            </a:r>
          </a:p>
          <a:p>
            <a:pPr lvl="1">
              <a:buFont typeface="Arial" charset="0"/>
              <a:buChar char="•"/>
            </a:pPr>
            <a:r>
              <a:rPr lang="en-US" sz="2000" dirty="0" smtClean="0">
                <a:latin typeface="+mj-lt"/>
                <a:ea typeface="+mj-ea"/>
                <a:cs typeface="+mj-cs"/>
              </a:rPr>
              <a:t>Create and Delete Service Applications</a:t>
            </a:r>
          </a:p>
          <a:p>
            <a:pPr lvl="0">
              <a:buNone/>
            </a:pPr>
            <a:r>
              <a:rPr lang="en-US" sz="2400" dirty="0" smtClean="0">
                <a:latin typeface="+mj-lt"/>
                <a:ea typeface="+mj-ea"/>
                <a:cs typeface="+mj-cs"/>
              </a:rPr>
              <a:t>	</a:t>
            </a:r>
            <a:r>
              <a:rPr lang="en-US" sz="1400" dirty="0" smtClean="0">
                <a:latin typeface="Consolas" pitchFamily="49" charset="0"/>
                <a:ea typeface="+mj-ea"/>
                <a:cs typeface="+mj-cs"/>
              </a:rPr>
              <a:t>New-</a:t>
            </a:r>
            <a:r>
              <a:rPr lang="en-US" sz="1400" dirty="0" err="1" smtClean="0">
                <a:latin typeface="Consolas" pitchFamily="49" charset="0"/>
                <a:ea typeface="+mj-ea"/>
                <a:cs typeface="+mj-cs"/>
              </a:rPr>
              <a:t>SPSearchServiceApplication</a:t>
            </a:r>
            <a:r>
              <a:rPr lang="en-US" sz="1400" dirty="0" smtClean="0">
                <a:latin typeface="Consolas" pitchFamily="49" charset="0"/>
                <a:ea typeface="+mj-ea"/>
                <a:cs typeface="+mj-cs"/>
              </a:rPr>
              <a:t> –name “My Search” –database sql-svr-01\srchdb01 –account </a:t>
            </a:r>
            <a:r>
              <a:rPr lang="en-US" sz="1400" dirty="0" smtClean="0">
                <a:latin typeface="Consolas" pitchFamily="49" charset="0"/>
                <a:ea typeface="+mj-ea"/>
                <a:cs typeface="+mj-cs"/>
              </a:rPr>
              <a:t>“domain\</a:t>
            </a:r>
            <a:r>
              <a:rPr lang="en-US" sz="1400" dirty="0" err="1" smtClean="0">
                <a:latin typeface="Consolas" pitchFamily="49" charset="0"/>
                <a:ea typeface="+mj-ea"/>
                <a:cs typeface="+mj-cs"/>
              </a:rPr>
              <a:t>srchsvc</a:t>
            </a:r>
            <a:r>
              <a:rPr lang="en-US" sz="1400" dirty="0" smtClean="0">
                <a:latin typeface="Consolas" pitchFamily="49" charset="0"/>
                <a:ea typeface="+mj-ea"/>
                <a:cs typeface="+mj-cs"/>
              </a:rPr>
              <a:t>”</a:t>
            </a:r>
          </a:p>
          <a:p>
            <a:pPr lvl="1">
              <a:buFont typeface="Arial" charset="0"/>
              <a:buChar char="•"/>
            </a:pPr>
            <a:r>
              <a:rPr lang="en-US" sz="2000" dirty="0" smtClean="0">
                <a:latin typeface="+mj-lt"/>
                <a:ea typeface="+mj-ea"/>
                <a:cs typeface="+mj-cs"/>
              </a:rPr>
              <a:t>Share Service Applications</a:t>
            </a:r>
          </a:p>
          <a:p>
            <a:pPr>
              <a:buNone/>
            </a:pPr>
            <a:r>
              <a:rPr lang="en-US" sz="2400" dirty="0" smtClean="0">
                <a:latin typeface="Consolas" pitchFamily="49" charset="0"/>
              </a:rPr>
              <a:t>	</a:t>
            </a:r>
            <a:r>
              <a:rPr lang="en-US" sz="1400" dirty="0" smtClean="0">
                <a:latin typeface="Consolas" pitchFamily="49" charset="0"/>
              </a:rPr>
              <a:t>Publish-</a:t>
            </a:r>
            <a:r>
              <a:rPr lang="en-US" sz="1400" dirty="0" err="1" smtClean="0">
                <a:latin typeface="Consolas" pitchFamily="49" charset="0"/>
              </a:rPr>
              <a:t>SPServiceApplication</a:t>
            </a:r>
            <a:r>
              <a:rPr lang="en-US" sz="1400" dirty="0" smtClean="0">
                <a:latin typeface="Consolas" pitchFamily="49" charset="0"/>
              </a:rPr>
              <a:t> –name </a:t>
            </a:r>
            <a:r>
              <a:rPr lang="en-US" sz="1400" dirty="0" smtClean="0">
                <a:latin typeface="Consolas" pitchFamily="49" charset="0"/>
              </a:rPr>
              <a:t>“Company </a:t>
            </a:r>
            <a:r>
              <a:rPr lang="en-US" sz="1400" dirty="0" smtClean="0">
                <a:latin typeface="Consolas" pitchFamily="49" charset="0"/>
              </a:rPr>
              <a:t>Search”</a:t>
            </a:r>
            <a:endParaRPr lang="en-US" sz="1400" dirty="0" smtClean="0">
              <a:latin typeface="+mj-lt"/>
              <a:ea typeface="+mj-ea"/>
              <a:cs typeface="+mj-cs"/>
            </a:endParaRPr>
          </a:p>
          <a:p>
            <a:pPr lvl="1">
              <a:buFont typeface="Arial" charset="0"/>
              <a:buChar char="•"/>
            </a:pPr>
            <a:r>
              <a:rPr lang="en-US" sz="2000" dirty="0" smtClean="0"/>
              <a:t>Start and Stop Instances</a:t>
            </a:r>
          </a:p>
          <a:p>
            <a:pPr>
              <a:buNone/>
            </a:pPr>
            <a:r>
              <a:rPr lang="en-US" sz="1200" dirty="0" smtClean="0">
                <a:latin typeface="Consolas" pitchFamily="49" charset="0"/>
              </a:rPr>
              <a:t>	</a:t>
            </a:r>
            <a:r>
              <a:rPr lang="en-US" sz="1400" dirty="0" smtClean="0">
                <a:latin typeface="Consolas" pitchFamily="49" charset="0"/>
              </a:rPr>
              <a:t>Start-</a:t>
            </a:r>
            <a:r>
              <a:rPr lang="en-US" sz="1400" dirty="0" err="1" smtClean="0">
                <a:latin typeface="Consolas" pitchFamily="49" charset="0"/>
              </a:rPr>
              <a:t>SPServiceInstance</a:t>
            </a:r>
            <a:r>
              <a:rPr lang="en-US" sz="1400" dirty="0" smtClean="0">
                <a:latin typeface="Consolas" pitchFamily="49" charset="0"/>
              </a:rPr>
              <a:t> –Server app-svr-01 –Service “</a:t>
            </a:r>
            <a:r>
              <a:rPr lang="en-US" sz="1400" dirty="0" err="1" smtClean="0">
                <a:latin typeface="Consolas" pitchFamily="49" charset="0"/>
              </a:rPr>
              <a:t>Microsoft.Excel.ExcelInstance</a:t>
            </a:r>
            <a:r>
              <a:rPr lang="en-US" sz="1400" dirty="0" smtClean="0">
                <a:latin typeface="Consolas" pitchFamily="49" charset="0"/>
              </a:rPr>
              <a:t>”</a:t>
            </a:r>
          </a:p>
          <a:p>
            <a:pPr lvl="1">
              <a:buFont typeface="Arial" charset="0"/>
              <a:buChar char="•"/>
            </a:pPr>
            <a:r>
              <a:rPr lang="en-US" sz="2000" dirty="0" smtClean="0"/>
              <a:t>Perform Bulk Operations</a:t>
            </a:r>
          </a:p>
          <a:p>
            <a:pPr>
              <a:buNone/>
            </a:pPr>
            <a:r>
              <a:rPr lang="en-US" sz="1100" dirty="0" smtClean="0">
                <a:latin typeface="Consolas" pitchFamily="49" charset="0"/>
              </a:rPr>
              <a:t>	</a:t>
            </a:r>
            <a:r>
              <a:rPr lang="en-US" sz="1400" dirty="0" smtClean="0">
                <a:latin typeface="Consolas" pitchFamily="49" charset="0"/>
              </a:rPr>
              <a:t>Get-</a:t>
            </a:r>
            <a:r>
              <a:rPr lang="en-US" sz="1400" dirty="0" err="1" smtClean="0">
                <a:latin typeface="Consolas" pitchFamily="49" charset="0"/>
              </a:rPr>
              <a:t>SPServiceApplication</a:t>
            </a:r>
            <a:r>
              <a:rPr lang="en-US" sz="1400" dirty="0" smtClean="0">
                <a:latin typeface="Consolas" pitchFamily="49" charset="0"/>
              </a:rPr>
              <a:t> | Get-</a:t>
            </a:r>
            <a:r>
              <a:rPr lang="en-US" sz="1400" dirty="0" err="1" smtClean="0">
                <a:latin typeface="Consolas" pitchFamily="49" charset="0"/>
              </a:rPr>
              <a:t>SPServiceApplicationSecurity|Grant</a:t>
            </a:r>
            <a:r>
              <a:rPr lang="en-US" sz="1400" dirty="0" smtClean="0">
                <a:latin typeface="Consolas" pitchFamily="49" charset="0"/>
              </a:rPr>
              <a:t>-</a:t>
            </a:r>
            <a:r>
              <a:rPr lang="en-US" sz="1400" dirty="0" err="1" smtClean="0">
                <a:latin typeface="Consolas" pitchFamily="49" charset="0"/>
              </a:rPr>
              <a:t>SPObjectSecurity</a:t>
            </a:r>
            <a:r>
              <a:rPr lang="en-US" sz="1400" dirty="0" smtClean="0">
                <a:latin typeface="Consolas" pitchFamily="49" charset="0"/>
              </a:rPr>
              <a:t> –</a:t>
            </a:r>
            <a:r>
              <a:rPr lang="en-US" sz="1400" dirty="0" err="1" smtClean="0">
                <a:latin typeface="Consolas" pitchFamily="49" charset="0"/>
              </a:rPr>
              <a:t>UserPrincipal</a:t>
            </a:r>
            <a:r>
              <a:rPr lang="en-US" sz="1400" dirty="0" smtClean="0">
                <a:latin typeface="Consolas" pitchFamily="49" charset="0"/>
              </a:rPr>
              <a:t> “domain\user” –type “Admin” –Rights “full control” </a:t>
            </a:r>
          </a:p>
          <a:p>
            <a:pPr lvl="0">
              <a:buFont typeface="Arial" charset="0"/>
              <a:buChar char="•"/>
            </a:pPr>
            <a:endParaRPr lang="en-US" sz="2400" dirty="0" smtClean="0"/>
          </a:p>
          <a:p>
            <a:pPr lvl="0">
              <a:buNone/>
            </a:pPr>
            <a:endParaRPr lang="en-US" sz="2000" dirty="0" smtClean="0">
              <a:latin typeface="+mj-lt"/>
              <a:ea typeface="+mj-ea"/>
              <a:cs typeface="+mj-cs"/>
            </a:endParaRPr>
          </a:p>
          <a:p>
            <a:pPr lvl="0">
              <a:buFont typeface="Arial" charset="0"/>
              <a:buChar char="•"/>
            </a:pPr>
            <a:endParaRPr lang="en-US" sz="2400" dirty="0" smtClean="0"/>
          </a:p>
        </p:txBody>
      </p:sp>
      <p:sp>
        <p:nvSpPr>
          <p:cNvPr id="9" name="TextBox 8"/>
          <p:cNvSpPr txBox="1"/>
          <p:nvPr/>
        </p:nvSpPr>
        <p:spPr>
          <a:xfrm>
            <a:off x="381000" y="5867400"/>
            <a:ext cx="5105400" cy="400110"/>
          </a:xfrm>
          <a:prstGeom prst="rect">
            <a:avLst/>
          </a:prstGeom>
          <a:noFill/>
        </p:spPr>
        <p:txBody>
          <a:bodyPr wrap="square" rtlCol="0">
            <a:spAutoFit/>
          </a:bodyPr>
          <a:lstStyle/>
          <a:p>
            <a:r>
              <a:rPr lang="en-US" sz="2000" dirty="0" smtClean="0"/>
              <a:t>* </a:t>
            </a:r>
            <a:r>
              <a:rPr lang="en-US" sz="2000" dirty="0" smtClean="0">
                <a:solidFill>
                  <a:srgbClr val="99CC99"/>
                </a:solidFill>
                <a:latin typeface="+mj-lt"/>
                <a:ea typeface="+mj-ea"/>
                <a:cs typeface="+mj-cs"/>
              </a:rPr>
              <a:t>Actual syntax may differ in the Beta</a:t>
            </a:r>
          </a:p>
        </p:txBody>
      </p:sp>
    </p:spTree>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Associations</a:t>
            </a:r>
            <a:endParaRPr lang="en-US" dirty="0"/>
          </a:p>
        </p:txBody>
      </p:sp>
      <p:sp>
        <p:nvSpPr>
          <p:cNvPr id="4" name="Content Placeholder 3"/>
          <p:cNvSpPr>
            <a:spLocks noGrp="1"/>
          </p:cNvSpPr>
          <p:nvPr>
            <p:ph idx="1"/>
          </p:nvPr>
        </p:nvSpPr>
        <p:spPr>
          <a:xfrm>
            <a:off x="381000" y="1447801"/>
            <a:ext cx="8382000" cy="4953001"/>
          </a:xfrm>
        </p:spPr>
        <p:txBody>
          <a:bodyPr>
            <a:normAutofit/>
          </a:bodyPr>
          <a:lstStyle/>
          <a:p>
            <a:r>
              <a:rPr lang="en-US" dirty="0" smtClean="0"/>
              <a:t>By default, all Service Applications in a farm are associated with all Web Applications</a:t>
            </a:r>
          </a:p>
          <a:p>
            <a:pPr lvl="1"/>
            <a:r>
              <a:rPr lang="en-US" dirty="0" smtClean="0"/>
              <a:t>Associations are not direct, but connect </a:t>
            </a:r>
            <a:br>
              <a:rPr lang="en-US" dirty="0" smtClean="0"/>
            </a:br>
            <a:r>
              <a:rPr lang="en-US" dirty="0" smtClean="0"/>
              <a:t>through a proxy</a:t>
            </a:r>
          </a:p>
          <a:p>
            <a:r>
              <a:rPr lang="en-US" dirty="0" smtClean="0"/>
              <a:t>The default association can be changed so that Service App Connection </a:t>
            </a:r>
            <a:r>
              <a:rPr lang="en-US" dirty="0" smtClean="0">
                <a:sym typeface="Wingdings" pitchFamily="2" charset="2"/>
              </a:rPr>
              <a:t> </a:t>
            </a:r>
            <a:r>
              <a:rPr lang="en-US" dirty="0" smtClean="0"/>
              <a:t>Web App associations are managed on a case-by-case basis</a:t>
            </a:r>
          </a:p>
          <a:p>
            <a:r>
              <a:rPr lang="en-US" dirty="0" smtClean="0"/>
              <a:t>Use the ‘manage service associations’ UI in CA to manage associations</a:t>
            </a:r>
          </a:p>
          <a:p>
            <a:endParaRPr lang="en-US" dirty="0"/>
          </a:p>
        </p:txBody>
      </p:sp>
    </p:spTree>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Publishing</a:t>
            </a:r>
            <a:endParaRPr lang="en-US" dirty="0"/>
          </a:p>
        </p:txBody>
      </p:sp>
      <p:sp>
        <p:nvSpPr>
          <p:cNvPr id="3" name="Content Placeholder 2"/>
          <p:cNvSpPr>
            <a:spLocks noGrp="1"/>
          </p:cNvSpPr>
          <p:nvPr>
            <p:ph idx="1"/>
          </p:nvPr>
        </p:nvSpPr>
        <p:spPr>
          <a:xfrm>
            <a:off x="389436" y="1447800"/>
            <a:ext cx="8363938" cy="4481227"/>
          </a:xfrm>
        </p:spPr>
        <p:txBody>
          <a:bodyPr/>
          <a:lstStyle/>
          <a:p>
            <a:r>
              <a:rPr lang="en-US" dirty="0" smtClean="0"/>
              <a:t>‘Publishing’ a Service Application makes it available outside the farm</a:t>
            </a:r>
          </a:p>
          <a:p>
            <a:r>
              <a:rPr lang="en-US" dirty="0" smtClean="0"/>
              <a:t>‘Published’ Service Applications can be discovered and consumed by remote Farms</a:t>
            </a:r>
          </a:p>
          <a:p>
            <a:r>
              <a:rPr lang="en-US" dirty="0" smtClean="0"/>
              <a:t>All standard security policies still apply</a:t>
            </a:r>
          </a:p>
          <a:p>
            <a:pPr lvl="1"/>
            <a:r>
              <a:rPr lang="en-US" dirty="0" smtClean="0"/>
              <a:t>i.e., Publishing doesn’t set or remove access</a:t>
            </a:r>
          </a:p>
          <a:p>
            <a:pPr lvl="1"/>
            <a:r>
              <a:rPr lang="en-US" dirty="0" smtClean="0"/>
              <a:t>Cross-farm trust via certificate exchange </a:t>
            </a:r>
            <a:endParaRPr lang="en-US" dirty="0"/>
          </a:p>
        </p:txBody>
      </p:sp>
    </p:spTree>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Security</a:t>
            </a:r>
            <a:endParaRPr lang="en-US" dirty="0"/>
          </a:p>
        </p:txBody>
      </p:sp>
      <p:sp>
        <p:nvSpPr>
          <p:cNvPr id="4" name="Content Placeholder 3"/>
          <p:cNvSpPr>
            <a:spLocks noGrp="1"/>
          </p:cNvSpPr>
          <p:nvPr>
            <p:ph idx="1"/>
          </p:nvPr>
        </p:nvSpPr>
        <p:spPr>
          <a:xfrm>
            <a:off x="389436" y="1447801"/>
            <a:ext cx="8363938" cy="4604337"/>
          </a:xfrm>
        </p:spPr>
        <p:txBody>
          <a:bodyPr/>
          <a:lstStyle/>
          <a:p>
            <a:pPr marL="342900" indent="-342900"/>
            <a:r>
              <a:rPr lang="en-US" sz="2400" dirty="0" smtClean="0"/>
              <a:t>Security is managed per Service Application</a:t>
            </a:r>
          </a:p>
          <a:p>
            <a:pPr marL="342900" indent="-342900"/>
            <a:r>
              <a:rPr lang="en-US" sz="2400" dirty="0" smtClean="0"/>
              <a:t>Admin Security:</a:t>
            </a:r>
          </a:p>
          <a:p>
            <a:pPr marL="625475" lvl="1" indent="-290513"/>
            <a:r>
              <a:rPr lang="en-US" sz="2000" dirty="0" smtClean="0"/>
              <a:t>Specifies who has admin rights over a Service App</a:t>
            </a:r>
          </a:p>
          <a:p>
            <a:pPr marL="625475" lvl="1" indent="-290513"/>
            <a:r>
              <a:rPr lang="en-US" sz="2000" dirty="0" smtClean="0"/>
              <a:t>Used for security trimming</a:t>
            </a:r>
          </a:p>
          <a:p>
            <a:pPr marL="625475" lvl="1" indent="-290513"/>
            <a:r>
              <a:rPr lang="en-US" sz="2000" dirty="0" smtClean="0"/>
              <a:t>By default, all farm admins included</a:t>
            </a:r>
          </a:p>
          <a:p>
            <a:r>
              <a:rPr lang="en-US" sz="2400" dirty="0" smtClean="0"/>
              <a:t>Access Security</a:t>
            </a:r>
          </a:p>
          <a:p>
            <a:pPr marL="625475" lvl="1" indent="-290513"/>
            <a:r>
              <a:rPr lang="en-US" sz="2000" dirty="0" smtClean="0"/>
              <a:t>Specifies claims principals that have access to the service</a:t>
            </a:r>
          </a:p>
          <a:p>
            <a:pPr marL="625475" lvl="1" indent="-290513"/>
            <a:r>
              <a:rPr lang="en-US" sz="2000" dirty="0" smtClean="0"/>
              <a:t>By default, the ‘farm claim’ has access</a:t>
            </a:r>
          </a:p>
          <a:p>
            <a:pPr marL="625475" lvl="1" indent="-290513"/>
            <a:r>
              <a:rPr lang="en-US" sz="2000" dirty="0" smtClean="0"/>
              <a:t>Some services may define more granular access rights (i.e. read-only vs. read-write)</a:t>
            </a:r>
          </a:p>
        </p:txBody>
      </p:sp>
    </p:spTree>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4406901"/>
            <a:ext cx="7772400" cy="553998"/>
          </a:xfrm>
        </p:spPr>
        <p:txBody>
          <a:bodyPr/>
          <a:lstStyle/>
          <a:p>
            <a:r>
              <a:rPr lang="en-US" dirty="0" smtClean="0"/>
              <a:t>Building service applications</a:t>
            </a:r>
            <a:endParaRPr lang="en-US" dirty="0"/>
          </a:p>
        </p:txBody>
      </p:sp>
      <p:sp>
        <p:nvSpPr>
          <p:cNvPr id="5" name="Text Placeholder 4"/>
          <p:cNvSpPr>
            <a:spLocks noGrp="1"/>
          </p:cNvSpPr>
          <p:nvPr>
            <p:ph type="body" idx="1"/>
          </p:nvPr>
        </p:nvSpPr>
        <p:spPr/>
        <p:txBody>
          <a:bodyPr/>
          <a:lstStyle/>
          <a:p>
            <a:endParaRPr lang="en-US"/>
          </a:p>
        </p:txBody>
      </p:sp>
    </p:spTree>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3600" dirty="0" smtClean="0"/>
              <a:t>SharePoint Service Application Framework</a:t>
            </a:r>
            <a:endParaRPr lang="en-US" sz="3600" dirty="0"/>
          </a:p>
        </p:txBody>
      </p:sp>
      <p:sp>
        <p:nvSpPr>
          <p:cNvPr id="6" name="Content Placeholder 5"/>
          <p:cNvSpPr>
            <a:spLocks noGrp="1"/>
          </p:cNvSpPr>
          <p:nvPr>
            <p:ph idx="1"/>
          </p:nvPr>
        </p:nvSpPr>
        <p:spPr>
          <a:xfrm>
            <a:off x="381000" y="1447801"/>
            <a:ext cx="8229600" cy="4648201"/>
          </a:xfrm>
        </p:spPr>
        <p:txBody>
          <a:bodyPr>
            <a:normAutofit fontScale="92500" lnSpcReduction="10000"/>
          </a:bodyPr>
          <a:lstStyle/>
          <a:p>
            <a:r>
              <a:rPr lang="en-US" dirty="0" smtClean="0"/>
              <a:t>Out of Box Service Apps built on the framework</a:t>
            </a:r>
          </a:p>
          <a:p>
            <a:r>
              <a:rPr lang="en-US" dirty="0" smtClean="0"/>
              <a:t>ISVs can build their own</a:t>
            </a:r>
          </a:p>
          <a:p>
            <a:r>
              <a:rPr lang="en-US" dirty="0" smtClean="0"/>
              <a:t>Built-in support for scaling applications</a:t>
            </a:r>
          </a:p>
          <a:p>
            <a:pPr lvl="1"/>
            <a:r>
              <a:rPr lang="en-US" dirty="0" smtClean="0"/>
              <a:t>Multi-Server support </a:t>
            </a:r>
          </a:p>
          <a:p>
            <a:pPr lvl="1"/>
            <a:r>
              <a:rPr lang="en-US" dirty="0" smtClean="0"/>
              <a:t>Fault Tolerant Round-Robin Load Balancer</a:t>
            </a:r>
          </a:p>
          <a:p>
            <a:r>
              <a:rPr lang="en-US" dirty="0" smtClean="0"/>
              <a:t>Mechanisms to host and deploy WCF-based service apps</a:t>
            </a:r>
          </a:p>
          <a:p>
            <a:r>
              <a:rPr lang="en-US" dirty="0" smtClean="0"/>
              <a:t>Admin UI and PowerShell Integration</a:t>
            </a:r>
          </a:p>
          <a:p>
            <a:r>
              <a:rPr lang="en-US" dirty="0"/>
              <a:t>Timer Job Support</a:t>
            </a:r>
          </a:p>
          <a:p>
            <a:r>
              <a:rPr lang="en-US" i="1" dirty="0" smtClean="0"/>
              <a:t>Can</a:t>
            </a:r>
            <a:r>
              <a:rPr lang="en-US" dirty="0" smtClean="0"/>
              <a:t> be multi-tenant aware</a:t>
            </a:r>
          </a:p>
          <a:p>
            <a:endParaRPr lang="en-US" dirty="0"/>
          </a:p>
        </p:txBody>
      </p:sp>
      <p:sp>
        <p:nvSpPr>
          <p:cNvPr id="11" name="Rectangle 10"/>
          <p:cNvSpPr/>
          <p:nvPr/>
        </p:nvSpPr>
        <p:spPr>
          <a:xfrm>
            <a:off x="5435125" y="5762474"/>
            <a:ext cx="3708875" cy="369332"/>
          </a:xfrm>
          <a:prstGeom prst="rect">
            <a:avLst/>
          </a:prstGeom>
        </p:spPr>
        <p:txBody>
          <a:bodyPr wrap="square">
            <a:spAutoFit/>
          </a:bodyPr>
          <a:lstStyle/>
          <a:p>
            <a:pPr algn="r"/>
            <a:endParaRPr lang="en-US" i="1" dirty="0"/>
          </a:p>
        </p:txBody>
      </p:sp>
    </p:spTree>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4406901"/>
            <a:ext cx="7772400" cy="553998"/>
          </a:xfrm>
        </p:spPr>
        <p:txBody>
          <a:bodyPr/>
          <a:lstStyle/>
          <a:p>
            <a:r>
              <a:rPr lang="en-US" spc="0" dirty="0" smtClean="0"/>
              <a:t>Sample topologies</a:t>
            </a:r>
            <a:endParaRPr lang="en-US" spc="0" dirty="0"/>
          </a:p>
        </p:txBody>
      </p:sp>
      <p:sp>
        <p:nvSpPr>
          <p:cNvPr id="5" name="Text Placeholder 4"/>
          <p:cNvSpPr>
            <a:spLocks noGrp="1"/>
          </p:cNvSpPr>
          <p:nvPr>
            <p:ph type="body" idx="1"/>
          </p:nvPr>
        </p:nvSpPr>
        <p:spPr/>
        <p:txBody>
          <a:bodyPr/>
          <a:lstStyle/>
          <a:p>
            <a:endParaRPr lang="en-US"/>
          </a:p>
        </p:txBody>
      </p:sp>
    </p:spTree>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pPr algn="l"/>
            <a:r>
              <a:rPr lang="en-US" dirty="0" smtClean="0"/>
              <a:t>Who is this Todd guy?</a:t>
            </a:r>
            <a:endParaRPr lang="sv-SE" dirty="0"/>
          </a:p>
        </p:txBody>
      </p:sp>
      <p:sp>
        <p:nvSpPr>
          <p:cNvPr id="3" name="Platshållare för innehåll 2"/>
          <p:cNvSpPr>
            <a:spLocks noGrp="1"/>
          </p:cNvSpPr>
          <p:nvPr>
            <p:ph idx="1"/>
          </p:nvPr>
        </p:nvSpPr>
        <p:spPr>
          <a:xfrm>
            <a:off x="381000" y="1447799"/>
            <a:ext cx="8382000" cy="5029201"/>
          </a:xfrm>
        </p:spPr>
        <p:txBody>
          <a:bodyPr>
            <a:normAutofit/>
          </a:bodyPr>
          <a:lstStyle/>
          <a:p>
            <a:r>
              <a:rPr lang="en-US" dirty="0" smtClean="0"/>
              <a:t>WSS MVP since 2006</a:t>
            </a:r>
          </a:p>
          <a:p>
            <a:r>
              <a:rPr lang="en-US" dirty="0" smtClean="0"/>
              <a:t>Speaker, writer, consultant, Aquarius, former child actor</a:t>
            </a:r>
          </a:p>
          <a:p>
            <a:r>
              <a:rPr lang="en-US" dirty="0" smtClean="0"/>
              <a:t>Personal Blog</a:t>
            </a:r>
            <a:br>
              <a:rPr lang="en-US" dirty="0" smtClean="0"/>
            </a:br>
            <a:r>
              <a:rPr lang="en-US" dirty="0" smtClean="0">
                <a:hlinkClick r:id=""/>
              </a:rPr>
              <a:t>www.toddklindt.com/blog</a:t>
            </a:r>
            <a:endParaRPr lang="en-US" dirty="0" smtClean="0"/>
          </a:p>
          <a:p>
            <a:r>
              <a:rPr lang="en-US" dirty="0" smtClean="0"/>
              <a:t>E-mail</a:t>
            </a:r>
            <a:br>
              <a:rPr lang="en-US" dirty="0" smtClean="0"/>
            </a:br>
            <a:r>
              <a:rPr lang="en-US" dirty="0" smtClean="0"/>
              <a:t>todd@sharepoint911.com</a:t>
            </a:r>
          </a:p>
          <a:p>
            <a:r>
              <a:rPr lang="en-US" dirty="0" smtClean="0"/>
              <a:t>Twitter me! @</a:t>
            </a:r>
            <a:r>
              <a:rPr lang="en-US" dirty="0" err="1" smtClean="0"/>
              <a:t>toddklindt</a:t>
            </a:r>
            <a:endParaRPr lang="sv-SE" dirty="0"/>
          </a:p>
        </p:txBody>
      </p:sp>
      <p:pic>
        <p:nvPicPr>
          <p:cNvPr id="4" name="Picture 3" descr="mvplogo.png"/>
          <p:cNvPicPr>
            <a:picLocks noChangeAspect="1"/>
          </p:cNvPicPr>
          <p:nvPr/>
        </p:nvPicPr>
        <p:blipFill>
          <a:blip r:embed="rId3" cstate="print"/>
          <a:stretch>
            <a:fillRect/>
          </a:stretch>
        </p:blipFill>
        <p:spPr>
          <a:xfrm>
            <a:off x="7848600" y="762000"/>
            <a:ext cx="847725" cy="1323975"/>
          </a:xfrm>
          <a:prstGeom prst="rect">
            <a:avLst/>
          </a:prstGeom>
        </p:spPr>
      </p:pic>
      <p:pic>
        <p:nvPicPr>
          <p:cNvPr id="5" name="Picture 4" descr="Hat_JPG.jpg"/>
          <p:cNvPicPr>
            <a:picLocks noChangeAspect="1"/>
          </p:cNvPicPr>
          <p:nvPr/>
        </p:nvPicPr>
        <p:blipFill>
          <a:blip r:embed="rId4" cstate="print"/>
          <a:stretch>
            <a:fillRect/>
          </a:stretch>
        </p:blipFill>
        <p:spPr>
          <a:xfrm>
            <a:off x="5715008" y="3071810"/>
            <a:ext cx="3048000" cy="2286000"/>
          </a:xfrm>
          <a:prstGeom prst="rect">
            <a:avLst/>
          </a:prstGeom>
        </p:spPr>
      </p:pic>
    </p:spTree>
    <p:extLst>
      <p:ext uri="{BB962C8B-B14F-4D97-AF65-F5344CB8AC3E}">
        <p14:creationId xmlns="" xmlns:p14="http://schemas.microsoft.com/office/powerpoint/2010/main" val="2548947153"/>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Deployment Scenarios</a:t>
            </a:r>
            <a:endParaRPr lang="en-US" dirty="0"/>
          </a:p>
        </p:txBody>
      </p:sp>
      <p:sp>
        <p:nvSpPr>
          <p:cNvPr id="7" name="Content Placeholder 6"/>
          <p:cNvSpPr>
            <a:spLocks noGrp="1"/>
          </p:cNvSpPr>
          <p:nvPr>
            <p:ph idx="1"/>
          </p:nvPr>
        </p:nvSpPr>
        <p:spPr>
          <a:xfrm>
            <a:off x="389436" y="1447800"/>
            <a:ext cx="8363938" cy="2035429"/>
          </a:xfrm>
        </p:spPr>
        <p:txBody>
          <a:bodyPr/>
          <a:lstStyle/>
          <a:p>
            <a:r>
              <a:rPr lang="en-US" dirty="0" smtClean="0"/>
              <a:t>Single Farm</a:t>
            </a:r>
          </a:p>
          <a:p>
            <a:r>
              <a:rPr lang="en-US" dirty="0"/>
              <a:t>Isolated Hosting</a:t>
            </a:r>
          </a:p>
          <a:p>
            <a:r>
              <a:rPr lang="en-US" dirty="0" smtClean="0"/>
              <a:t>Shared Resource Farm</a:t>
            </a:r>
          </a:p>
        </p:txBody>
      </p:sp>
    </p:spTree>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Single Farm</a:t>
            </a:r>
            <a:endParaRPr lang="en-US" dirty="0"/>
          </a:p>
        </p:txBody>
      </p:sp>
      <p:sp>
        <p:nvSpPr>
          <p:cNvPr id="5" name="Rectangle 4"/>
          <p:cNvSpPr/>
          <p:nvPr/>
        </p:nvSpPr>
        <p:spPr>
          <a:xfrm>
            <a:off x="2057400" y="1524001"/>
            <a:ext cx="4800600" cy="44323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9" name="Isosceles Triangle 8"/>
          <p:cNvSpPr/>
          <p:nvPr/>
        </p:nvSpPr>
        <p:spPr>
          <a:xfrm>
            <a:off x="3657600" y="3810000"/>
            <a:ext cx="1371600" cy="1066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US" sz="1200" dirty="0" smtClean="0"/>
              <a:t>http://corp/</a:t>
            </a:r>
            <a:endParaRPr lang="en-US" sz="1200" dirty="0"/>
          </a:p>
        </p:txBody>
      </p:sp>
      <p:sp>
        <p:nvSpPr>
          <p:cNvPr id="11" name="Oval 10"/>
          <p:cNvSpPr/>
          <p:nvPr/>
        </p:nvSpPr>
        <p:spPr>
          <a:xfrm>
            <a:off x="3429000" y="52578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3962400" y="52578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4572000" y="52578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p:cNvCxnSpPr>
            <a:stCxn id="9" idx="3"/>
            <a:endCxn id="11" idx="0"/>
          </p:cNvCxnSpPr>
          <p:nvPr/>
        </p:nvCxnSpPr>
        <p:spPr>
          <a:xfrm rot="5400000">
            <a:off x="3790950" y="4705350"/>
            <a:ext cx="381000" cy="7239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9" idx="3"/>
            <a:endCxn id="12" idx="0"/>
          </p:cNvCxnSpPr>
          <p:nvPr/>
        </p:nvCxnSpPr>
        <p:spPr>
          <a:xfrm rot="5400000">
            <a:off x="4057650" y="4972050"/>
            <a:ext cx="381000" cy="190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9" idx="3"/>
            <a:endCxn id="13" idx="0"/>
          </p:cNvCxnSpPr>
          <p:nvPr/>
        </p:nvCxnSpPr>
        <p:spPr>
          <a:xfrm rot="16200000" flipH="1">
            <a:off x="4362450" y="4857750"/>
            <a:ext cx="381000" cy="419100"/>
          </a:xfrm>
          <a:prstGeom prst="line">
            <a:avLst/>
          </a:prstGeom>
        </p:spPr>
        <p:style>
          <a:lnRef idx="1">
            <a:schemeClr val="accent1"/>
          </a:lnRef>
          <a:fillRef idx="0">
            <a:schemeClr val="accent1"/>
          </a:fillRef>
          <a:effectRef idx="0">
            <a:schemeClr val="accent1"/>
          </a:effectRef>
          <a:fontRef idx="minor">
            <a:schemeClr val="tx1"/>
          </a:fontRef>
        </p:style>
      </p:cxnSp>
      <p:sp>
        <p:nvSpPr>
          <p:cNvPr id="30" name="Cloud 29"/>
          <p:cNvSpPr/>
          <p:nvPr/>
        </p:nvSpPr>
        <p:spPr>
          <a:xfrm>
            <a:off x="2286000" y="1828800"/>
            <a:ext cx="1244600" cy="6858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Search</a:t>
            </a:r>
            <a:endParaRPr lang="en-US" sz="1400" dirty="0"/>
          </a:p>
        </p:txBody>
      </p:sp>
      <p:sp>
        <p:nvSpPr>
          <p:cNvPr id="31" name="Cloud 30"/>
          <p:cNvSpPr/>
          <p:nvPr/>
        </p:nvSpPr>
        <p:spPr>
          <a:xfrm>
            <a:off x="3810000" y="1828800"/>
            <a:ext cx="1143000" cy="6096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User</a:t>
            </a:r>
            <a:r>
              <a:rPr lang="en-US" sz="1600" dirty="0" smtClean="0"/>
              <a:t> </a:t>
            </a:r>
            <a:r>
              <a:rPr lang="en-US" sz="1200" dirty="0" smtClean="0"/>
              <a:t>Profiles</a:t>
            </a:r>
            <a:endParaRPr lang="en-US" sz="1600" dirty="0"/>
          </a:p>
        </p:txBody>
      </p:sp>
      <p:sp>
        <p:nvSpPr>
          <p:cNvPr id="32" name="Cloud 31"/>
          <p:cNvSpPr/>
          <p:nvPr/>
        </p:nvSpPr>
        <p:spPr>
          <a:xfrm>
            <a:off x="5257800" y="1676400"/>
            <a:ext cx="990600" cy="6858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Excel Calc</a:t>
            </a:r>
            <a:endParaRPr lang="en-US" sz="1200" dirty="0"/>
          </a:p>
        </p:txBody>
      </p:sp>
      <p:sp>
        <p:nvSpPr>
          <p:cNvPr id="33" name="Rounded Rectangle 32"/>
          <p:cNvSpPr/>
          <p:nvPr/>
        </p:nvSpPr>
        <p:spPr>
          <a:xfrm>
            <a:off x="2032000" y="5930901"/>
            <a:ext cx="1346200" cy="2413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smtClean="0"/>
              <a:t>Corp Farm</a:t>
            </a:r>
            <a:endParaRPr lang="en-US" sz="1400" dirty="0"/>
          </a:p>
        </p:txBody>
      </p:sp>
      <p:sp>
        <p:nvSpPr>
          <p:cNvPr id="16" name="Cloud 15"/>
          <p:cNvSpPr/>
          <p:nvPr/>
        </p:nvSpPr>
        <p:spPr>
          <a:xfrm>
            <a:off x="3048000" y="2743200"/>
            <a:ext cx="990600" cy="6858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BCS</a:t>
            </a:r>
            <a:endParaRPr lang="en-US" sz="1200" dirty="0"/>
          </a:p>
        </p:txBody>
      </p:sp>
    </p:spTree>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2057400" y="1535875"/>
            <a:ext cx="4800600" cy="44196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35" name="Rounded Rectangle 34"/>
          <p:cNvSpPr/>
          <p:nvPr/>
        </p:nvSpPr>
        <p:spPr>
          <a:xfrm>
            <a:off x="2045525" y="5943600"/>
            <a:ext cx="1600200" cy="2286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dirty="0" smtClean="0"/>
              <a:t>Corp Shared Farm</a:t>
            </a:r>
            <a:endParaRPr lang="en-US" sz="1200" dirty="0"/>
          </a:p>
        </p:txBody>
      </p:sp>
      <p:sp>
        <p:nvSpPr>
          <p:cNvPr id="4" name="Title 3"/>
          <p:cNvSpPr>
            <a:spLocks noGrp="1"/>
          </p:cNvSpPr>
          <p:nvPr>
            <p:ph type="title"/>
          </p:nvPr>
        </p:nvSpPr>
        <p:spPr/>
        <p:txBody>
          <a:bodyPr/>
          <a:lstStyle/>
          <a:p>
            <a:r>
              <a:rPr lang="en-US" dirty="0" smtClean="0"/>
              <a:t>Isolated Hosting</a:t>
            </a:r>
            <a:endParaRPr lang="en-US" dirty="0"/>
          </a:p>
        </p:txBody>
      </p:sp>
      <p:sp>
        <p:nvSpPr>
          <p:cNvPr id="6" name="Cloud 5"/>
          <p:cNvSpPr/>
          <p:nvPr/>
        </p:nvSpPr>
        <p:spPr>
          <a:xfrm>
            <a:off x="2286000" y="1828800"/>
            <a:ext cx="1282700" cy="6858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Search</a:t>
            </a:r>
            <a:endParaRPr lang="en-US" sz="1400" dirty="0"/>
          </a:p>
        </p:txBody>
      </p:sp>
      <p:sp>
        <p:nvSpPr>
          <p:cNvPr id="7" name="Cloud 6"/>
          <p:cNvSpPr/>
          <p:nvPr/>
        </p:nvSpPr>
        <p:spPr>
          <a:xfrm>
            <a:off x="3810000" y="1828800"/>
            <a:ext cx="1143000" cy="6096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User</a:t>
            </a:r>
            <a:r>
              <a:rPr lang="en-US" sz="1600" dirty="0" smtClean="0"/>
              <a:t> </a:t>
            </a:r>
            <a:r>
              <a:rPr lang="en-US" sz="1200" dirty="0" smtClean="0"/>
              <a:t>Profiles</a:t>
            </a:r>
            <a:endParaRPr lang="en-US" sz="1600" dirty="0"/>
          </a:p>
        </p:txBody>
      </p:sp>
      <p:sp>
        <p:nvSpPr>
          <p:cNvPr id="8" name="Cloud 7"/>
          <p:cNvSpPr/>
          <p:nvPr/>
        </p:nvSpPr>
        <p:spPr>
          <a:xfrm>
            <a:off x="2819400" y="2667000"/>
            <a:ext cx="990600" cy="6858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Excel Calc</a:t>
            </a:r>
            <a:endParaRPr lang="en-US" sz="1200" dirty="0"/>
          </a:p>
        </p:txBody>
      </p:sp>
      <p:sp>
        <p:nvSpPr>
          <p:cNvPr id="9" name="Isosceles Triangle 8"/>
          <p:cNvSpPr/>
          <p:nvPr/>
        </p:nvSpPr>
        <p:spPr>
          <a:xfrm>
            <a:off x="2819400" y="3886200"/>
            <a:ext cx="1371600" cy="1066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US" sz="1200" dirty="0" smtClean="0"/>
              <a:t>http://legal</a:t>
            </a:r>
            <a:endParaRPr lang="en-US" sz="1200" dirty="0"/>
          </a:p>
        </p:txBody>
      </p:sp>
      <p:sp>
        <p:nvSpPr>
          <p:cNvPr id="10" name="Isosceles Triangle 9"/>
          <p:cNvSpPr/>
          <p:nvPr/>
        </p:nvSpPr>
        <p:spPr>
          <a:xfrm>
            <a:off x="4800600" y="3733800"/>
            <a:ext cx="1524000" cy="1219200"/>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wrap="none" lIns="0" tIns="0" rIns="0" bIns="0" rtlCol="0" anchor="ctr"/>
          <a:lstStyle/>
          <a:p>
            <a:pPr algn="ctr"/>
            <a:r>
              <a:rPr lang="en-US" sz="1200" dirty="0" smtClean="0"/>
              <a:t>http://hrweb</a:t>
            </a:r>
            <a:endParaRPr lang="en-US" sz="1200" dirty="0"/>
          </a:p>
        </p:txBody>
      </p:sp>
      <p:sp>
        <p:nvSpPr>
          <p:cNvPr id="11" name="Oval 10"/>
          <p:cNvSpPr/>
          <p:nvPr/>
        </p:nvSpPr>
        <p:spPr>
          <a:xfrm>
            <a:off x="2590800" y="53340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3124200" y="53340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3733800" y="53340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4724400" y="5334000"/>
            <a:ext cx="381000" cy="381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5" name="Oval 14"/>
          <p:cNvSpPr/>
          <p:nvPr/>
        </p:nvSpPr>
        <p:spPr>
          <a:xfrm>
            <a:off x="5257800" y="5334000"/>
            <a:ext cx="381000" cy="381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6" name="Oval 15"/>
          <p:cNvSpPr/>
          <p:nvPr/>
        </p:nvSpPr>
        <p:spPr>
          <a:xfrm>
            <a:off x="5943600" y="5334000"/>
            <a:ext cx="381000" cy="381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cxnSp>
        <p:nvCxnSpPr>
          <p:cNvPr id="19" name="Straight Connector 18"/>
          <p:cNvCxnSpPr>
            <a:stCxn id="9" idx="3"/>
            <a:endCxn id="11" idx="0"/>
          </p:cNvCxnSpPr>
          <p:nvPr/>
        </p:nvCxnSpPr>
        <p:spPr>
          <a:xfrm rot="5400000">
            <a:off x="2952750" y="4781550"/>
            <a:ext cx="381000" cy="7239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9" idx="3"/>
            <a:endCxn id="12" idx="0"/>
          </p:cNvCxnSpPr>
          <p:nvPr/>
        </p:nvCxnSpPr>
        <p:spPr>
          <a:xfrm rot="5400000">
            <a:off x="3219450" y="5048250"/>
            <a:ext cx="381000" cy="190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9" idx="3"/>
            <a:endCxn id="13" idx="0"/>
          </p:cNvCxnSpPr>
          <p:nvPr/>
        </p:nvCxnSpPr>
        <p:spPr>
          <a:xfrm rot="16200000" flipH="1">
            <a:off x="3524250" y="4933950"/>
            <a:ext cx="381000" cy="419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10" idx="3"/>
            <a:endCxn id="14" idx="0"/>
          </p:cNvCxnSpPr>
          <p:nvPr/>
        </p:nvCxnSpPr>
        <p:spPr>
          <a:xfrm rot="5400000">
            <a:off x="5048250" y="4819650"/>
            <a:ext cx="381000" cy="6477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a:endCxn id="15" idx="0"/>
          </p:cNvCxnSpPr>
          <p:nvPr/>
        </p:nvCxnSpPr>
        <p:spPr>
          <a:xfrm rot="5400000">
            <a:off x="5314950" y="5086350"/>
            <a:ext cx="381000" cy="1143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10" idx="3"/>
            <a:endCxn id="16" idx="0"/>
          </p:cNvCxnSpPr>
          <p:nvPr/>
        </p:nvCxnSpPr>
        <p:spPr>
          <a:xfrm rot="16200000" flipH="1">
            <a:off x="5657850" y="4857750"/>
            <a:ext cx="381000" cy="571500"/>
          </a:xfrm>
          <a:prstGeom prst="line">
            <a:avLst/>
          </a:prstGeom>
        </p:spPr>
        <p:style>
          <a:lnRef idx="1">
            <a:schemeClr val="accent1"/>
          </a:lnRef>
          <a:fillRef idx="0">
            <a:schemeClr val="accent1"/>
          </a:fillRef>
          <a:effectRef idx="0">
            <a:schemeClr val="accent1"/>
          </a:effectRef>
          <a:fontRef idx="minor">
            <a:schemeClr val="tx1"/>
          </a:fontRef>
        </p:style>
      </p:cxnSp>
      <p:sp>
        <p:nvSpPr>
          <p:cNvPr id="42" name="Cloud 41"/>
          <p:cNvSpPr/>
          <p:nvPr/>
        </p:nvSpPr>
        <p:spPr>
          <a:xfrm>
            <a:off x="5791200" y="2362200"/>
            <a:ext cx="990600" cy="685800"/>
          </a:xfrm>
          <a:prstGeom prst="cloud">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smtClean="0"/>
              <a:t>Search</a:t>
            </a:r>
            <a:endParaRPr lang="en-US" sz="1200" dirty="0"/>
          </a:p>
        </p:txBody>
      </p:sp>
      <p:cxnSp>
        <p:nvCxnSpPr>
          <p:cNvPr id="45" name="Curved Connector 44"/>
          <p:cNvCxnSpPr>
            <a:stCxn id="7" idx="1"/>
            <a:endCxn id="10" idx="0"/>
          </p:cNvCxnSpPr>
          <p:nvPr/>
        </p:nvCxnSpPr>
        <p:spPr>
          <a:xfrm rot="16200000" flipH="1">
            <a:off x="4324028" y="2495225"/>
            <a:ext cx="1296049" cy="1181100"/>
          </a:xfrm>
          <a:prstGeom prst="curvedConnector3">
            <a:avLst>
              <a:gd name="adj1" fmla="val 50000"/>
            </a:avLst>
          </a:prstGeom>
        </p:spPr>
        <p:style>
          <a:lnRef idx="1">
            <a:schemeClr val="accent2"/>
          </a:lnRef>
          <a:fillRef idx="0">
            <a:schemeClr val="accent2"/>
          </a:fillRef>
          <a:effectRef idx="0">
            <a:schemeClr val="accent2"/>
          </a:effectRef>
          <a:fontRef idx="minor">
            <a:schemeClr val="tx1"/>
          </a:fontRef>
        </p:style>
      </p:cxnSp>
      <p:cxnSp>
        <p:nvCxnSpPr>
          <p:cNvPr id="46" name="Curved Connector 45"/>
          <p:cNvCxnSpPr>
            <a:stCxn id="33" idx="1"/>
          </p:cNvCxnSpPr>
          <p:nvPr/>
        </p:nvCxnSpPr>
        <p:spPr>
          <a:xfrm rot="5400000">
            <a:off x="4971685" y="2952385"/>
            <a:ext cx="1372331" cy="190500"/>
          </a:xfrm>
          <a:prstGeom prst="curvedConnector3">
            <a:avLst>
              <a:gd name="adj1" fmla="val 50000"/>
            </a:avLst>
          </a:prstGeom>
        </p:spPr>
        <p:style>
          <a:lnRef idx="1">
            <a:schemeClr val="accent2"/>
          </a:lnRef>
          <a:fillRef idx="0">
            <a:schemeClr val="accent2"/>
          </a:fillRef>
          <a:effectRef idx="0">
            <a:schemeClr val="accent2"/>
          </a:effectRef>
          <a:fontRef idx="minor">
            <a:schemeClr val="tx1"/>
          </a:fontRef>
        </p:style>
      </p:cxnSp>
      <p:cxnSp>
        <p:nvCxnSpPr>
          <p:cNvPr id="52" name="Curved Connector 51"/>
          <p:cNvCxnSpPr>
            <a:stCxn id="42" idx="1"/>
          </p:cNvCxnSpPr>
          <p:nvPr/>
        </p:nvCxnSpPr>
        <p:spPr>
          <a:xfrm rot="5400000">
            <a:off x="5581285" y="3028585"/>
            <a:ext cx="686531" cy="723900"/>
          </a:xfrm>
          <a:prstGeom prst="curvedConnector2">
            <a:avLst/>
          </a:prstGeom>
        </p:spPr>
        <p:style>
          <a:lnRef idx="1">
            <a:schemeClr val="accent2"/>
          </a:lnRef>
          <a:fillRef idx="0">
            <a:schemeClr val="accent2"/>
          </a:fillRef>
          <a:effectRef idx="0">
            <a:schemeClr val="accent2"/>
          </a:effectRef>
          <a:fontRef idx="minor">
            <a:schemeClr val="tx1"/>
          </a:fontRef>
        </p:style>
      </p:cxnSp>
      <p:cxnSp>
        <p:nvCxnSpPr>
          <p:cNvPr id="65" name="Curved Connector 64"/>
          <p:cNvCxnSpPr>
            <a:stCxn id="7" idx="1"/>
            <a:endCxn id="9" idx="0"/>
          </p:cNvCxnSpPr>
          <p:nvPr/>
        </p:nvCxnSpPr>
        <p:spPr>
          <a:xfrm rot="5400000">
            <a:off x="3219128" y="2723825"/>
            <a:ext cx="1448449" cy="876300"/>
          </a:xfrm>
          <a:prstGeom prst="curved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67" name="Curved Connector 66"/>
          <p:cNvCxnSpPr>
            <a:stCxn id="6" idx="1"/>
            <a:endCxn id="9" idx="0"/>
          </p:cNvCxnSpPr>
          <p:nvPr/>
        </p:nvCxnSpPr>
        <p:spPr>
          <a:xfrm rot="16200000" flipH="1">
            <a:off x="2530110" y="2911110"/>
            <a:ext cx="1372331" cy="577850"/>
          </a:xfrm>
          <a:prstGeom prst="curved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69" name="Curved Connector 68"/>
          <p:cNvCxnSpPr>
            <a:stCxn id="8" idx="1"/>
            <a:endCxn id="9" idx="0"/>
          </p:cNvCxnSpPr>
          <p:nvPr/>
        </p:nvCxnSpPr>
        <p:spPr>
          <a:xfrm rot="16200000" flipH="1">
            <a:off x="3142885" y="3523885"/>
            <a:ext cx="534131" cy="190500"/>
          </a:xfrm>
          <a:prstGeom prst="curved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33" name="Cloud 32"/>
          <p:cNvSpPr/>
          <p:nvPr/>
        </p:nvSpPr>
        <p:spPr>
          <a:xfrm>
            <a:off x="5257800" y="1676400"/>
            <a:ext cx="990600" cy="685800"/>
          </a:xfrm>
          <a:prstGeom prst="cloud">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smtClean="0"/>
              <a:t>Excel Calc</a:t>
            </a:r>
            <a:endParaRPr lang="en-US" sz="1200" dirty="0"/>
          </a:p>
        </p:txBody>
      </p:sp>
    </p:spTree>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4572000" y="3657600"/>
            <a:ext cx="2286000" cy="26670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2" name="Rectangle 21"/>
          <p:cNvSpPr/>
          <p:nvPr/>
        </p:nvSpPr>
        <p:spPr>
          <a:xfrm>
            <a:off x="2057400" y="3657600"/>
            <a:ext cx="2438400" cy="26670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4" name="Title 3"/>
          <p:cNvSpPr>
            <a:spLocks noGrp="1"/>
          </p:cNvSpPr>
          <p:nvPr>
            <p:ph type="title"/>
          </p:nvPr>
        </p:nvSpPr>
        <p:spPr/>
        <p:txBody>
          <a:bodyPr/>
          <a:lstStyle/>
          <a:p>
            <a:r>
              <a:rPr lang="en-US" dirty="0" smtClean="0"/>
              <a:t>Enterprise Resource Center</a:t>
            </a:r>
            <a:endParaRPr lang="en-US" dirty="0"/>
          </a:p>
        </p:txBody>
      </p:sp>
      <p:sp>
        <p:nvSpPr>
          <p:cNvPr id="5" name="Rectangle 4"/>
          <p:cNvSpPr/>
          <p:nvPr/>
        </p:nvSpPr>
        <p:spPr>
          <a:xfrm>
            <a:off x="2057400" y="1524000"/>
            <a:ext cx="4800600" cy="13716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6" name="Cloud 5"/>
          <p:cNvSpPr/>
          <p:nvPr/>
        </p:nvSpPr>
        <p:spPr>
          <a:xfrm>
            <a:off x="2286000" y="1828800"/>
            <a:ext cx="1231900" cy="6858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Search</a:t>
            </a:r>
            <a:endParaRPr lang="en-US" sz="1400" dirty="0"/>
          </a:p>
        </p:txBody>
      </p:sp>
      <p:sp>
        <p:nvSpPr>
          <p:cNvPr id="7" name="Cloud 6"/>
          <p:cNvSpPr/>
          <p:nvPr/>
        </p:nvSpPr>
        <p:spPr>
          <a:xfrm>
            <a:off x="3810000" y="1828800"/>
            <a:ext cx="1143000" cy="6096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User</a:t>
            </a:r>
            <a:r>
              <a:rPr lang="en-US" dirty="0" smtClean="0"/>
              <a:t> </a:t>
            </a:r>
            <a:r>
              <a:rPr lang="en-US" sz="1200" dirty="0" smtClean="0"/>
              <a:t>Profiles</a:t>
            </a:r>
            <a:endParaRPr lang="en-US" dirty="0"/>
          </a:p>
        </p:txBody>
      </p:sp>
      <p:sp>
        <p:nvSpPr>
          <p:cNvPr id="8" name="Cloud 7"/>
          <p:cNvSpPr/>
          <p:nvPr/>
        </p:nvSpPr>
        <p:spPr>
          <a:xfrm>
            <a:off x="5257800" y="1676400"/>
            <a:ext cx="990600" cy="6858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BDC</a:t>
            </a:r>
            <a:endParaRPr lang="en-US" sz="1200" dirty="0"/>
          </a:p>
        </p:txBody>
      </p:sp>
      <p:sp>
        <p:nvSpPr>
          <p:cNvPr id="9" name="Isosceles Triangle 8"/>
          <p:cNvSpPr/>
          <p:nvPr/>
        </p:nvSpPr>
        <p:spPr>
          <a:xfrm>
            <a:off x="2819400" y="3886200"/>
            <a:ext cx="1371600" cy="1066800"/>
          </a:xfrm>
          <a:prstGeom prst="triangle">
            <a:avLst/>
          </a:prstGeom>
        </p:spPr>
        <p:style>
          <a:lnRef idx="1">
            <a:schemeClr val="accent2"/>
          </a:lnRef>
          <a:fillRef idx="3">
            <a:schemeClr val="accent2"/>
          </a:fillRef>
          <a:effectRef idx="2">
            <a:schemeClr val="accent2"/>
          </a:effectRef>
          <a:fontRef idx="minor">
            <a:schemeClr val="lt1"/>
          </a:fontRef>
        </p:style>
        <p:txBody>
          <a:bodyPr wrap="none" lIns="0" tIns="0" rIns="0" bIns="0" rtlCol="0" anchor="ctr"/>
          <a:lstStyle/>
          <a:p>
            <a:pPr algn="ctr"/>
            <a:r>
              <a:rPr lang="en-US" sz="1200" dirty="0" smtClean="0"/>
              <a:t>http://my/</a:t>
            </a:r>
            <a:endParaRPr lang="en-US" sz="1200" dirty="0"/>
          </a:p>
        </p:txBody>
      </p:sp>
      <p:sp>
        <p:nvSpPr>
          <p:cNvPr id="10" name="Isosceles Triangle 9"/>
          <p:cNvSpPr/>
          <p:nvPr/>
        </p:nvSpPr>
        <p:spPr>
          <a:xfrm>
            <a:off x="4800600" y="3733800"/>
            <a:ext cx="1524000" cy="12192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US" sz="1200" dirty="0" smtClean="0"/>
              <a:t>http://sharepoint/</a:t>
            </a:r>
            <a:endParaRPr lang="en-US" sz="1200" dirty="0"/>
          </a:p>
        </p:txBody>
      </p:sp>
      <p:sp>
        <p:nvSpPr>
          <p:cNvPr id="11" name="Oval 10"/>
          <p:cNvSpPr/>
          <p:nvPr/>
        </p:nvSpPr>
        <p:spPr>
          <a:xfrm>
            <a:off x="2590800" y="5334000"/>
            <a:ext cx="381000" cy="3810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2" name="Oval 11"/>
          <p:cNvSpPr/>
          <p:nvPr/>
        </p:nvSpPr>
        <p:spPr>
          <a:xfrm>
            <a:off x="3124200" y="5334000"/>
            <a:ext cx="381000" cy="3810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3" name="Oval 12"/>
          <p:cNvSpPr/>
          <p:nvPr/>
        </p:nvSpPr>
        <p:spPr>
          <a:xfrm>
            <a:off x="3733800" y="5334000"/>
            <a:ext cx="381000" cy="3810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4" name="Oval 13"/>
          <p:cNvSpPr/>
          <p:nvPr/>
        </p:nvSpPr>
        <p:spPr>
          <a:xfrm>
            <a:off x="4724400" y="53340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5257800" y="53340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5943600" y="5334000"/>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p:cNvCxnSpPr>
            <a:stCxn id="9" idx="3"/>
            <a:endCxn id="11" idx="0"/>
          </p:cNvCxnSpPr>
          <p:nvPr/>
        </p:nvCxnSpPr>
        <p:spPr>
          <a:xfrm rot="5400000">
            <a:off x="2952750" y="4781550"/>
            <a:ext cx="381000" cy="7239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9" idx="3"/>
            <a:endCxn id="12" idx="0"/>
          </p:cNvCxnSpPr>
          <p:nvPr/>
        </p:nvCxnSpPr>
        <p:spPr>
          <a:xfrm rot="5400000">
            <a:off x="3219450" y="5048250"/>
            <a:ext cx="381000" cy="190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9" idx="3"/>
            <a:endCxn id="13" idx="0"/>
          </p:cNvCxnSpPr>
          <p:nvPr/>
        </p:nvCxnSpPr>
        <p:spPr>
          <a:xfrm rot="16200000" flipH="1">
            <a:off x="3524250" y="4933950"/>
            <a:ext cx="381000" cy="419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10" idx="3"/>
            <a:endCxn id="14" idx="0"/>
          </p:cNvCxnSpPr>
          <p:nvPr/>
        </p:nvCxnSpPr>
        <p:spPr>
          <a:xfrm rot="5400000">
            <a:off x="5048250" y="4819650"/>
            <a:ext cx="381000" cy="6477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a:endCxn id="15" idx="0"/>
          </p:cNvCxnSpPr>
          <p:nvPr/>
        </p:nvCxnSpPr>
        <p:spPr>
          <a:xfrm rot="5400000">
            <a:off x="5314950" y="5086350"/>
            <a:ext cx="381000" cy="1143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10" idx="3"/>
            <a:endCxn id="16" idx="0"/>
          </p:cNvCxnSpPr>
          <p:nvPr/>
        </p:nvCxnSpPr>
        <p:spPr>
          <a:xfrm rot="16200000" flipH="1">
            <a:off x="5657850" y="4857750"/>
            <a:ext cx="381000" cy="571500"/>
          </a:xfrm>
          <a:prstGeom prst="line">
            <a:avLst/>
          </a:prstGeom>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2824248" y="29718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4300452" y="29718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5715000" y="29718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Connector 31"/>
          <p:cNvCxnSpPr>
            <a:stCxn id="6" idx="1"/>
            <a:endCxn id="26" idx="0"/>
          </p:cNvCxnSpPr>
          <p:nvPr/>
        </p:nvCxnSpPr>
        <p:spPr>
          <a:xfrm rot="5400000">
            <a:off x="2672234" y="2742084"/>
            <a:ext cx="457931" cy="1502"/>
          </a:xfrm>
          <a:prstGeom prst="line">
            <a:avLst/>
          </a:prstGeom>
        </p:spPr>
        <p:style>
          <a:lnRef idx="2">
            <a:schemeClr val="dk1"/>
          </a:lnRef>
          <a:fillRef idx="0">
            <a:schemeClr val="dk1"/>
          </a:fillRef>
          <a:effectRef idx="1">
            <a:schemeClr val="dk1"/>
          </a:effectRef>
          <a:fontRef idx="minor">
            <a:schemeClr val="tx1"/>
          </a:fontRef>
        </p:style>
      </p:cxnSp>
      <p:cxnSp>
        <p:nvCxnSpPr>
          <p:cNvPr id="33" name="Straight Connector 32"/>
          <p:cNvCxnSpPr>
            <a:stCxn id="7" idx="1"/>
            <a:endCxn id="28" idx="0"/>
          </p:cNvCxnSpPr>
          <p:nvPr/>
        </p:nvCxnSpPr>
        <p:spPr>
          <a:xfrm rot="5400000">
            <a:off x="4112054" y="2702351"/>
            <a:ext cx="534049" cy="4848"/>
          </a:xfrm>
          <a:prstGeom prst="line">
            <a:avLst/>
          </a:prstGeom>
        </p:spPr>
        <p:style>
          <a:lnRef idx="2">
            <a:schemeClr val="dk1"/>
          </a:lnRef>
          <a:fillRef idx="0">
            <a:schemeClr val="dk1"/>
          </a:fillRef>
          <a:effectRef idx="1">
            <a:schemeClr val="dk1"/>
          </a:effectRef>
          <a:fontRef idx="minor">
            <a:schemeClr val="tx1"/>
          </a:fontRef>
        </p:style>
      </p:cxnSp>
      <p:cxnSp>
        <p:nvCxnSpPr>
          <p:cNvPr id="36" name="Straight Connector 35"/>
          <p:cNvCxnSpPr>
            <a:endCxn id="30" idx="0"/>
          </p:cNvCxnSpPr>
          <p:nvPr/>
        </p:nvCxnSpPr>
        <p:spPr>
          <a:xfrm rot="5400000">
            <a:off x="5488824" y="2664576"/>
            <a:ext cx="609600" cy="4848"/>
          </a:xfrm>
          <a:prstGeom prst="line">
            <a:avLst/>
          </a:prstGeom>
        </p:spPr>
        <p:style>
          <a:lnRef idx="2">
            <a:schemeClr val="dk1"/>
          </a:lnRef>
          <a:fillRef idx="0">
            <a:schemeClr val="dk1"/>
          </a:fillRef>
          <a:effectRef idx="1">
            <a:schemeClr val="dk1"/>
          </a:effectRef>
          <a:fontRef idx="minor">
            <a:schemeClr val="tx1"/>
          </a:fontRef>
        </p:style>
      </p:cxnSp>
      <p:sp>
        <p:nvSpPr>
          <p:cNvPr id="38" name="Rounded Rectangle 37"/>
          <p:cNvSpPr/>
          <p:nvPr/>
        </p:nvSpPr>
        <p:spPr>
          <a:xfrm>
            <a:off x="2057400" y="6324600"/>
            <a:ext cx="1295400" cy="2286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smtClean="0"/>
              <a:t>Farm A</a:t>
            </a:r>
            <a:endParaRPr lang="en-US" sz="1400" dirty="0"/>
          </a:p>
        </p:txBody>
      </p:sp>
      <p:sp>
        <p:nvSpPr>
          <p:cNvPr id="39" name="Rounded Rectangle 38"/>
          <p:cNvSpPr/>
          <p:nvPr/>
        </p:nvSpPr>
        <p:spPr>
          <a:xfrm>
            <a:off x="4572000" y="6324600"/>
            <a:ext cx="1295400" cy="2286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dirty="0" smtClean="0"/>
              <a:t>Farm B</a:t>
            </a:r>
            <a:endParaRPr lang="en-US" sz="1200" dirty="0"/>
          </a:p>
        </p:txBody>
      </p:sp>
      <p:sp>
        <p:nvSpPr>
          <p:cNvPr id="40" name="Rounded Rectangle 39"/>
          <p:cNvSpPr/>
          <p:nvPr/>
        </p:nvSpPr>
        <p:spPr>
          <a:xfrm>
            <a:off x="2057400" y="1295400"/>
            <a:ext cx="1219200" cy="2286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dirty="0" smtClean="0"/>
              <a:t>Services farm</a:t>
            </a:r>
            <a:endParaRPr lang="en-US" sz="1200" dirty="0"/>
          </a:p>
        </p:txBody>
      </p:sp>
      <p:cxnSp>
        <p:nvCxnSpPr>
          <p:cNvPr id="45" name="Curved Connector 44"/>
          <p:cNvCxnSpPr>
            <a:stCxn id="26" idx="4"/>
          </p:cNvCxnSpPr>
          <p:nvPr/>
        </p:nvCxnSpPr>
        <p:spPr>
          <a:xfrm rot="16200000" flipH="1">
            <a:off x="2859924" y="3164724"/>
            <a:ext cx="685800" cy="604752"/>
          </a:xfrm>
          <a:prstGeom prst="curvedConnector3">
            <a:avLst>
              <a:gd name="adj1" fmla="val 50000"/>
            </a:avLst>
          </a:prstGeom>
          <a:ln>
            <a:tailEnd type="arrow"/>
          </a:ln>
        </p:spPr>
        <p:style>
          <a:lnRef idx="1">
            <a:schemeClr val="accent2"/>
          </a:lnRef>
          <a:fillRef idx="3">
            <a:schemeClr val="accent2"/>
          </a:fillRef>
          <a:effectRef idx="2">
            <a:schemeClr val="accent2"/>
          </a:effectRef>
          <a:fontRef idx="minor">
            <a:schemeClr val="lt1"/>
          </a:fontRef>
        </p:style>
      </p:cxnSp>
      <p:cxnSp>
        <p:nvCxnSpPr>
          <p:cNvPr id="46" name="Curved Connector 45"/>
          <p:cNvCxnSpPr>
            <a:stCxn id="28" idx="3"/>
          </p:cNvCxnSpPr>
          <p:nvPr/>
        </p:nvCxnSpPr>
        <p:spPr>
          <a:xfrm rot="5400000">
            <a:off x="3559927" y="3047156"/>
            <a:ext cx="708119" cy="817570"/>
          </a:xfrm>
          <a:prstGeom prst="curvedConnector2">
            <a:avLst/>
          </a:prstGeom>
          <a:ln>
            <a:tailEnd type="arrow"/>
          </a:ln>
        </p:spPr>
        <p:style>
          <a:lnRef idx="1">
            <a:schemeClr val="accent2"/>
          </a:lnRef>
          <a:fillRef idx="3">
            <a:schemeClr val="accent2"/>
          </a:fillRef>
          <a:effectRef idx="2">
            <a:schemeClr val="accent2"/>
          </a:effectRef>
          <a:fontRef idx="minor">
            <a:schemeClr val="lt1"/>
          </a:fontRef>
        </p:style>
      </p:cxnSp>
      <p:cxnSp>
        <p:nvCxnSpPr>
          <p:cNvPr id="49" name="Curved Connector 48"/>
          <p:cNvCxnSpPr/>
          <p:nvPr/>
        </p:nvCxnSpPr>
        <p:spPr>
          <a:xfrm rot="5400000">
            <a:off x="4305301" y="2400300"/>
            <a:ext cx="708119" cy="2155918"/>
          </a:xfrm>
          <a:prstGeom prst="curvedConnector2">
            <a:avLst/>
          </a:prstGeom>
          <a:ln>
            <a:tailEnd type="arrow"/>
          </a:ln>
        </p:spPr>
        <p:style>
          <a:lnRef idx="1">
            <a:schemeClr val="accent2"/>
          </a:lnRef>
          <a:fillRef idx="3">
            <a:schemeClr val="accent2"/>
          </a:fillRef>
          <a:effectRef idx="2">
            <a:schemeClr val="accent2"/>
          </a:effectRef>
          <a:fontRef idx="minor">
            <a:schemeClr val="lt1"/>
          </a:fontRef>
        </p:style>
      </p:cxnSp>
      <p:cxnSp>
        <p:nvCxnSpPr>
          <p:cNvPr id="54" name="Curved Connector 53"/>
          <p:cNvCxnSpPr>
            <a:stCxn id="26" idx="5"/>
            <a:endCxn id="10" idx="0"/>
          </p:cNvCxnSpPr>
          <p:nvPr/>
        </p:nvCxnSpPr>
        <p:spPr>
          <a:xfrm rot="16200000" flipH="1">
            <a:off x="3942507" y="2113706"/>
            <a:ext cx="631919" cy="260827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Curved Connector 56"/>
          <p:cNvCxnSpPr>
            <a:endCxn id="10" idx="0"/>
          </p:cNvCxnSpPr>
          <p:nvPr/>
        </p:nvCxnSpPr>
        <p:spPr>
          <a:xfrm>
            <a:off x="4419600" y="3124200"/>
            <a:ext cx="1143000" cy="609600"/>
          </a:xfrm>
          <a:prstGeom prst="curvedConnector2">
            <a:avLst/>
          </a:prstGeom>
          <a:ln>
            <a:tailEnd type="arrow"/>
          </a:ln>
        </p:spPr>
        <p:style>
          <a:lnRef idx="1">
            <a:schemeClr val="accent1"/>
          </a:lnRef>
          <a:fillRef idx="0">
            <a:schemeClr val="accent1"/>
          </a:fillRef>
          <a:effectRef idx="0">
            <a:schemeClr val="accent1"/>
          </a:effectRef>
          <a:fontRef idx="minor">
            <a:schemeClr val="tx1"/>
          </a:fontRef>
        </p:style>
      </p:cxnSp>
    </p:spTree>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Topologies</a:t>
            </a:r>
            <a:endParaRPr lang="en-US" dirty="0"/>
          </a:p>
        </p:txBody>
      </p:sp>
    </p:spTree>
    <p:extLst>
      <p:ext uri="{BB962C8B-B14F-4D97-AF65-F5344CB8AC3E}">
        <p14:creationId xmlns="" xmlns:p14="http://schemas.microsoft.com/office/powerpoint/2010/main" val="2107352171"/>
      </p:ext>
    </p:extLst>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Topologies Agenda</a:t>
            </a:r>
            <a:endParaRPr lang="en-US" dirty="0"/>
          </a:p>
        </p:txBody>
      </p:sp>
      <p:sp>
        <p:nvSpPr>
          <p:cNvPr id="3" name="Text Placeholder 2"/>
          <p:cNvSpPr>
            <a:spLocks noGrp="1"/>
          </p:cNvSpPr>
          <p:nvPr>
            <p:ph type="body" sz="quarter" idx="10"/>
          </p:nvPr>
        </p:nvSpPr>
        <p:spPr>
          <a:xfrm>
            <a:off x="389436" y="1447801"/>
            <a:ext cx="8363938" cy="4530471"/>
          </a:xfrm>
        </p:spPr>
        <p:txBody>
          <a:bodyPr/>
          <a:lstStyle/>
          <a:p>
            <a:r>
              <a:rPr lang="en-US" dirty="0" smtClean="0"/>
              <a:t>Variables that influence Service </a:t>
            </a:r>
            <a:br>
              <a:rPr lang="en-US" dirty="0" smtClean="0"/>
            </a:br>
            <a:r>
              <a:rPr lang="en-US" dirty="0" smtClean="0"/>
              <a:t>application topologies</a:t>
            </a:r>
          </a:p>
          <a:p>
            <a:r>
              <a:rPr lang="en-US" dirty="0" smtClean="0"/>
              <a:t>Designing SharePoint topologies for 4 canonical cases</a:t>
            </a:r>
          </a:p>
          <a:p>
            <a:r>
              <a:rPr lang="en-US" dirty="0" smtClean="0"/>
              <a:t>Migrating your MOSS 2007 topology</a:t>
            </a:r>
            <a:endParaRPr lang="en-US" dirty="0"/>
          </a:p>
        </p:txBody>
      </p:sp>
    </p:spTree>
    <p:extLst>
      <p:ext uri="{BB962C8B-B14F-4D97-AF65-F5344CB8AC3E}">
        <p14:creationId xmlns="" xmlns:p14="http://schemas.microsoft.com/office/powerpoint/2010/main" val="3579589726"/>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an Architecture</a:t>
            </a:r>
            <a:endParaRPr lang="en-US" dirty="0"/>
          </a:p>
        </p:txBody>
      </p:sp>
      <p:sp>
        <p:nvSpPr>
          <p:cNvPr id="3" name="Text Placeholder 2"/>
          <p:cNvSpPr>
            <a:spLocks noGrp="1"/>
          </p:cNvSpPr>
          <p:nvPr>
            <p:ph type="body" sz="quarter" idx="10"/>
          </p:nvPr>
        </p:nvSpPr>
        <p:spPr>
          <a:xfrm>
            <a:off x="381000" y="1447799"/>
            <a:ext cx="8382000" cy="4021613"/>
          </a:xfrm>
        </p:spPr>
        <p:txBody>
          <a:bodyPr/>
          <a:lstStyle/>
          <a:p>
            <a:r>
              <a:rPr lang="en-US" dirty="0" smtClean="0"/>
              <a:t>Consider both logical and physical aspects</a:t>
            </a:r>
          </a:p>
          <a:p>
            <a:r>
              <a:rPr lang="en-US" dirty="0" smtClean="0"/>
              <a:t>Start with a logical architecture</a:t>
            </a:r>
          </a:p>
          <a:p>
            <a:pPr lvl="1"/>
            <a:r>
              <a:rPr lang="en-US" dirty="0" smtClean="0"/>
              <a:t>Consolidated </a:t>
            </a:r>
            <a:r>
              <a:rPr lang="en-US" dirty="0" err="1" smtClean="0"/>
              <a:t>vs</a:t>
            </a:r>
            <a:r>
              <a:rPr lang="en-US" dirty="0" smtClean="0"/>
              <a:t> Distributed</a:t>
            </a:r>
          </a:p>
          <a:p>
            <a:r>
              <a:rPr lang="en-US" dirty="0" smtClean="0"/>
              <a:t>Build it out to a physical architecture</a:t>
            </a:r>
          </a:p>
          <a:p>
            <a:pPr lvl="1"/>
            <a:r>
              <a:rPr lang="en-US" dirty="0" smtClean="0"/>
              <a:t>Low scale -&gt; Medium scale -&gt; High-scale</a:t>
            </a:r>
          </a:p>
          <a:p>
            <a:r>
              <a:rPr lang="en-US" dirty="0" smtClean="0"/>
              <a:t>Scale out as needed</a:t>
            </a:r>
            <a:endParaRPr lang="en-US" dirty="0"/>
          </a:p>
        </p:txBody>
      </p:sp>
    </p:spTree>
    <p:extLst>
      <p:ext uri="{BB962C8B-B14F-4D97-AF65-F5344CB8AC3E}">
        <p14:creationId xmlns="" xmlns:p14="http://schemas.microsoft.com/office/powerpoint/2010/main" val="3573367601"/>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4217"/>
            <a:ext cx="8382000" cy="664797"/>
          </a:xfrm>
        </p:spPr>
        <p:txBody>
          <a:bodyPr/>
          <a:lstStyle/>
          <a:p>
            <a:r>
              <a:rPr lang="en-US" dirty="0" smtClean="0"/>
              <a:t>Logical Topology Considerations</a:t>
            </a:r>
            <a:endParaRPr lang="en-US" dirty="0"/>
          </a:p>
        </p:txBody>
      </p:sp>
      <p:sp>
        <p:nvSpPr>
          <p:cNvPr id="3" name="Text Placeholder 2"/>
          <p:cNvSpPr>
            <a:spLocks noGrp="1"/>
          </p:cNvSpPr>
          <p:nvPr>
            <p:ph type="body" sz="quarter" idx="10"/>
          </p:nvPr>
        </p:nvSpPr>
        <p:spPr>
          <a:xfrm>
            <a:off x="381000" y="1524001"/>
            <a:ext cx="8382000" cy="5375831"/>
          </a:xfrm>
        </p:spPr>
        <p:txBody>
          <a:bodyPr/>
          <a:lstStyle/>
          <a:p>
            <a:r>
              <a:rPr lang="en-US" sz="2800" dirty="0" smtClean="0">
                <a:gradFill>
                  <a:gsLst>
                    <a:gs pos="0">
                      <a:schemeClr val="tx1"/>
                    </a:gs>
                    <a:gs pos="100000">
                      <a:schemeClr val="tx1"/>
                    </a:gs>
                  </a:gsLst>
                  <a:lin ang="5400000" scaled="0"/>
                </a:gradFill>
              </a:rPr>
              <a:t>Business Needs</a:t>
            </a:r>
          </a:p>
          <a:p>
            <a:pPr lvl="1"/>
            <a:r>
              <a:rPr lang="en-US" sz="2400" dirty="0" smtClean="0">
                <a:gradFill>
                  <a:gsLst>
                    <a:gs pos="0">
                      <a:schemeClr val="tx1"/>
                    </a:gs>
                    <a:gs pos="100000">
                      <a:schemeClr val="tx1"/>
                    </a:gs>
                  </a:gsLst>
                  <a:lin ang="5400000" scaled="0"/>
                </a:gradFill>
              </a:rPr>
              <a:t>Organizations may need isolation </a:t>
            </a:r>
            <a:br>
              <a:rPr lang="en-US" sz="2400" dirty="0" smtClean="0">
                <a:gradFill>
                  <a:gsLst>
                    <a:gs pos="0">
                      <a:schemeClr val="tx1"/>
                    </a:gs>
                    <a:gs pos="100000">
                      <a:schemeClr val="tx1"/>
                    </a:gs>
                  </a:gsLst>
                  <a:lin ang="5400000" scaled="0"/>
                </a:gradFill>
              </a:rPr>
            </a:br>
            <a:r>
              <a:rPr lang="en-US" sz="2400" dirty="0" smtClean="0">
                <a:gradFill>
                  <a:gsLst>
                    <a:gs pos="0">
                      <a:schemeClr val="tx1"/>
                    </a:gs>
                    <a:gs pos="100000">
                      <a:schemeClr val="tx1"/>
                    </a:gs>
                  </a:gsLst>
                  <a:lin ang="5400000" scaled="0"/>
                </a:gradFill>
              </a:rPr>
              <a:t>between respective Services</a:t>
            </a:r>
          </a:p>
          <a:p>
            <a:r>
              <a:rPr lang="en-US" sz="2800" dirty="0" smtClean="0">
                <a:gradFill>
                  <a:gsLst>
                    <a:gs pos="0">
                      <a:schemeClr val="tx1"/>
                    </a:gs>
                    <a:gs pos="100000">
                      <a:schemeClr val="tx1"/>
                    </a:gs>
                  </a:gsLst>
                  <a:lin ang="5400000" scaled="0"/>
                </a:gradFill>
              </a:rPr>
              <a:t>Regulatory Restrictions</a:t>
            </a:r>
          </a:p>
          <a:p>
            <a:pPr lvl="1"/>
            <a:r>
              <a:rPr lang="en-US" sz="2400" dirty="0" smtClean="0">
                <a:gradFill>
                  <a:gsLst>
                    <a:gs pos="0">
                      <a:schemeClr val="tx1"/>
                    </a:gs>
                    <a:gs pos="100000">
                      <a:schemeClr val="tx1"/>
                    </a:gs>
                  </a:gsLst>
                  <a:lin ang="5400000" scaled="0"/>
                </a:gradFill>
              </a:rPr>
              <a:t>Geo </a:t>
            </a:r>
            <a:r>
              <a:rPr lang="en-US" sz="2400" dirty="0">
                <a:gradFill>
                  <a:gsLst>
                    <a:gs pos="0">
                      <a:schemeClr val="tx1"/>
                    </a:gs>
                    <a:gs pos="100000">
                      <a:schemeClr val="tx1"/>
                    </a:gs>
                  </a:gsLst>
                  <a:lin ang="5400000" scaled="0"/>
                </a:gradFill>
              </a:rPr>
              <a:t>Political </a:t>
            </a:r>
            <a:endParaRPr lang="en-US" sz="2400" dirty="0" smtClean="0">
              <a:gradFill>
                <a:gsLst>
                  <a:gs pos="0">
                    <a:schemeClr val="tx1"/>
                  </a:gs>
                  <a:gs pos="100000">
                    <a:schemeClr val="tx1"/>
                  </a:gs>
                </a:gsLst>
                <a:lin ang="5400000" scaled="0"/>
              </a:gradFill>
            </a:endParaRPr>
          </a:p>
          <a:p>
            <a:pPr lvl="1"/>
            <a:r>
              <a:rPr lang="en-US" sz="2400" dirty="0" smtClean="0">
                <a:gradFill>
                  <a:gsLst>
                    <a:gs pos="0">
                      <a:schemeClr val="tx1"/>
                    </a:gs>
                    <a:gs pos="100000">
                      <a:schemeClr val="tx1"/>
                    </a:gs>
                  </a:gsLst>
                  <a:lin ang="5400000" scaled="0"/>
                </a:gradFill>
              </a:rPr>
              <a:t>Regulatory</a:t>
            </a:r>
            <a:endParaRPr lang="en-US" sz="2400" dirty="0">
              <a:gradFill>
                <a:gsLst>
                  <a:gs pos="0">
                    <a:schemeClr val="tx1"/>
                  </a:gs>
                  <a:gs pos="100000">
                    <a:schemeClr val="tx1"/>
                  </a:gs>
                </a:gsLst>
                <a:lin ang="5400000" scaled="0"/>
              </a:gradFill>
            </a:endParaRPr>
          </a:p>
          <a:p>
            <a:r>
              <a:rPr lang="en-US" sz="2800" dirty="0">
                <a:gradFill>
                  <a:gsLst>
                    <a:gs pos="0">
                      <a:schemeClr val="tx1"/>
                    </a:gs>
                    <a:gs pos="100000">
                      <a:schemeClr val="tx1"/>
                    </a:gs>
                  </a:gsLst>
                  <a:lin ang="5400000" scaled="0"/>
                </a:gradFill>
              </a:rPr>
              <a:t>Information </a:t>
            </a:r>
            <a:r>
              <a:rPr lang="en-US" sz="2800" dirty="0" smtClean="0">
                <a:gradFill>
                  <a:gsLst>
                    <a:gs pos="0">
                      <a:schemeClr val="tx1"/>
                    </a:gs>
                    <a:gs pos="100000">
                      <a:schemeClr val="tx1"/>
                    </a:gs>
                  </a:gsLst>
                  <a:lin ang="5400000" scaled="0"/>
                </a:gradFill>
              </a:rPr>
              <a:t>Architecture</a:t>
            </a:r>
          </a:p>
          <a:p>
            <a:pPr lvl="1"/>
            <a:r>
              <a:rPr lang="en-US" sz="2400" dirty="0" smtClean="0">
                <a:gradFill>
                  <a:gsLst>
                    <a:gs pos="0">
                      <a:schemeClr val="tx1"/>
                    </a:gs>
                    <a:gs pos="100000">
                      <a:schemeClr val="tx1"/>
                    </a:gs>
                  </a:gsLst>
                  <a:lin ang="5400000" scaled="0"/>
                </a:gradFill>
              </a:rPr>
              <a:t>Architecture </a:t>
            </a:r>
            <a:r>
              <a:rPr lang="en-US" sz="2400" dirty="0">
                <a:gradFill>
                  <a:gsLst>
                    <a:gs pos="0">
                      <a:schemeClr val="tx1"/>
                    </a:gs>
                    <a:gs pos="100000">
                      <a:schemeClr val="tx1"/>
                    </a:gs>
                  </a:gsLst>
                  <a:lin ang="5400000" scaled="0"/>
                </a:gradFill>
              </a:rPr>
              <a:t>of </a:t>
            </a:r>
            <a:r>
              <a:rPr lang="en-US" sz="2400" dirty="0" smtClean="0">
                <a:gradFill>
                  <a:gsLst>
                    <a:gs pos="0">
                      <a:schemeClr val="tx1"/>
                    </a:gs>
                    <a:gs pos="100000">
                      <a:schemeClr val="tx1"/>
                    </a:gs>
                  </a:gsLst>
                  <a:lin ang="5400000" scaled="0"/>
                </a:gradFill>
              </a:rPr>
              <a:t>Web Sites </a:t>
            </a:r>
            <a:r>
              <a:rPr lang="en-US" sz="2400" dirty="0">
                <a:gradFill>
                  <a:gsLst>
                    <a:gs pos="0">
                      <a:schemeClr val="tx1"/>
                    </a:gs>
                    <a:gs pos="100000">
                      <a:schemeClr val="tx1"/>
                    </a:gs>
                  </a:gsLst>
                  <a:lin ang="5400000" scaled="0"/>
                </a:gradFill>
              </a:rPr>
              <a:t>influence </a:t>
            </a:r>
            <a:r>
              <a:rPr lang="en-US" sz="2400" dirty="0" smtClean="0">
                <a:gradFill>
                  <a:gsLst>
                    <a:gs pos="0">
                      <a:schemeClr val="tx1"/>
                    </a:gs>
                    <a:gs pos="100000">
                      <a:schemeClr val="tx1"/>
                    </a:gs>
                  </a:gsLst>
                  <a:lin ang="5400000" scaled="0"/>
                </a:gradFill>
              </a:rPr>
              <a:t/>
            </a:r>
            <a:br>
              <a:rPr lang="en-US" sz="2400" dirty="0" smtClean="0">
                <a:gradFill>
                  <a:gsLst>
                    <a:gs pos="0">
                      <a:schemeClr val="tx1"/>
                    </a:gs>
                    <a:gs pos="100000">
                      <a:schemeClr val="tx1"/>
                    </a:gs>
                  </a:gsLst>
                  <a:lin ang="5400000" scaled="0"/>
                </a:gradFill>
              </a:rPr>
            </a:br>
            <a:r>
              <a:rPr lang="en-US" sz="2400" dirty="0" smtClean="0">
                <a:gradFill>
                  <a:gsLst>
                    <a:gs pos="0">
                      <a:schemeClr val="tx1"/>
                    </a:gs>
                    <a:gs pos="100000">
                      <a:schemeClr val="tx1"/>
                    </a:gs>
                  </a:gsLst>
                  <a:lin ang="5400000" scaled="0"/>
                </a:gradFill>
              </a:rPr>
              <a:t>association </a:t>
            </a:r>
            <a:r>
              <a:rPr lang="en-US" sz="2400" dirty="0">
                <a:gradFill>
                  <a:gsLst>
                    <a:gs pos="0">
                      <a:schemeClr val="tx1"/>
                    </a:gs>
                    <a:gs pos="100000">
                      <a:schemeClr val="tx1"/>
                    </a:gs>
                  </a:gsLst>
                  <a:lin ang="5400000" scaled="0"/>
                </a:gradFill>
              </a:rPr>
              <a:t>to Services</a:t>
            </a:r>
          </a:p>
          <a:p>
            <a:endParaRPr lang="en-US" sz="2000" dirty="0" smtClean="0">
              <a:gradFill>
                <a:gsLst>
                  <a:gs pos="0">
                    <a:schemeClr val="tx1"/>
                  </a:gs>
                  <a:gs pos="100000">
                    <a:schemeClr val="tx1"/>
                  </a:gs>
                </a:gsLst>
                <a:lin ang="5400000" scaled="0"/>
              </a:gradFill>
            </a:endParaRPr>
          </a:p>
        </p:txBody>
      </p:sp>
    </p:spTree>
    <p:extLst>
      <p:ext uri="{BB962C8B-B14F-4D97-AF65-F5344CB8AC3E}">
        <p14:creationId xmlns="" xmlns:p14="http://schemas.microsoft.com/office/powerpoint/2010/main" val="3045396969"/>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Topology Considerations</a:t>
            </a:r>
            <a:endParaRPr lang="en-US" dirty="0"/>
          </a:p>
        </p:txBody>
      </p:sp>
      <p:sp>
        <p:nvSpPr>
          <p:cNvPr id="3" name="Text Placeholder 2"/>
          <p:cNvSpPr>
            <a:spLocks noGrp="1"/>
          </p:cNvSpPr>
          <p:nvPr>
            <p:ph type="body" sz="quarter" idx="10"/>
          </p:nvPr>
        </p:nvSpPr>
        <p:spPr>
          <a:xfrm>
            <a:off x="389436" y="1447800"/>
            <a:ext cx="8363938" cy="4965461"/>
          </a:xfrm>
        </p:spPr>
        <p:txBody>
          <a:bodyPr/>
          <a:lstStyle/>
          <a:p>
            <a:r>
              <a:rPr lang="en-US" dirty="0" smtClean="0"/>
              <a:t>Scale</a:t>
            </a:r>
          </a:p>
          <a:p>
            <a:pPr lvl="1"/>
            <a:r>
              <a:rPr lang="en-US" dirty="0" smtClean="0"/>
              <a:t>Scale-up/Scale-out needs influence </a:t>
            </a:r>
            <a:br>
              <a:rPr lang="en-US" dirty="0" smtClean="0"/>
            </a:br>
            <a:r>
              <a:rPr lang="en-US" dirty="0" smtClean="0"/>
              <a:t>physical topology</a:t>
            </a:r>
          </a:p>
          <a:p>
            <a:r>
              <a:rPr lang="en-US" dirty="0" smtClean="0"/>
              <a:t>Link Latency</a:t>
            </a:r>
          </a:p>
          <a:p>
            <a:pPr lvl="1"/>
            <a:r>
              <a:rPr lang="en-US" dirty="0" smtClean="0"/>
              <a:t> Host Services close to Users and Content</a:t>
            </a:r>
          </a:p>
          <a:p>
            <a:r>
              <a:rPr lang="en-US" dirty="0" smtClean="0"/>
              <a:t>Directory Architecture</a:t>
            </a:r>
          </a:p>
          <a:p>
            <a:pPr lvl="1"/>
            <a:r>
              <a:rPr lang="en-US" dirty="0" smtClean="0"/>
              <a:t>Host Services close to Directory for better auth, profile sync etc.</a:t>
            </a:r>
            <a:endParaRPr lang="en-US" dirty="0"/>
          </a:p>
        </p:txBody>
      </p:sp>
    </p:spTree>
    <p:extLst>
      <p:ext uri="{BB962C8B-B14F-4D97-AF65-F5344CB8AC3E}">
        <p14:creationId xmlns="" xmlns:p14="http://schemas.microsoft.com/office/powerpoint/2010/main" val="3442635796"/>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Scaling Services – Step 1</a:t>
            </a:r>
            <a:endParaRPr lang="en-US" dirty="0"/>
          </a:p>
        </p:txBody>
      </p:sp>
      <p:sp>
        <p:nvSpPr>
          <p:cNvPr id="3" name="Text Placeholder 2"/>
          <p:cNvSpPr>
            <a:spLocks noGrp="1"/>
          </p:cNvSpPr>
          <p:nvPr>
            <p:ph type="body" sz="quarter" idx="10"/>
          </p:nvPr>
        </p:nvSpPr>
        <p:spPr>
          <a:xfrm>
            <a:off x="381000" y="1447798"/>
            <a:ext cx="8382000" cy="5211683"/>
          </a:xfrm>
        </p:spPr>
        <p:txBody>
          <a:bodyPr/>
          <a:lstStyle/>
          <a:p>
            <a:r>
              <a:rPr lang="en-US" sz="2800" dirty="0" smtClean="0"/>
              <a:t>Scale within </a:t>
            </a:r>
            <a:r>
              <a:rPr lang="en-US" sz="2800" dirty="0"/>
              <a:t>the farm</a:t>
            </a:r>
          </a:p>
          <a:p>
            <a:r>
              <a:rPr lang="en-US" sz="2800" dirty="0" smtClean="0"/>
              <a:t>Scale-up</a:t>
            </a:r>
          </a:p>
          <a:p>
            <a:r>
              <a:rPr lang="en-US" sz="2800" dirty="0" smtClean="0"/>
              <a:t>Scale-out on each tier</a:t>
            </a:r>
          </a:p>
          <a:p>
            <a:pPr lvl="1"/>
            <a:r>
              <a:rPr lang="en-US" sz="2400" dirty="0" smtClean="0"/>
              <a:t>Add Web Front Ends for content servers</a:t>
            </a:r>
          </a:p>
          <a:p>
            <a:pPr lvl="1"/>
            <a:r>
              <a:rPr lang="en-US" sz="2400" dirty="0" smtClean="0"/>
              <a:t>Additional app servers for compute-intensive </a:t>
            </a:r>
            <a:r>
              <a:rPr lang="en-US" sz="2400" dirty="0"/>
              <a:t>services</a:t>
            </a:r>
            <a:endParaRPr lang="en-US" sz="2400" dirty="0" smtClean="0"/>
          </a:p>
          <a:p>
            <a:pPr lvl="1"/>
            <a:r>
              <a:rPr lang="en-US" sz="2400" dirty="0" smtClean="0"/>
              <a:t>Scale SQL for data-centric services</a:t>
            </a:r>
          </a:p>
          <a:p>
            <a:r>
              <a:rPr lang="en-US" sz="2800" dirty="0" smtClean="0"/>
              <a:t>‘</a:t>
            </a:r>
            <a:r>
              <a:rPr lang="en-US" sz="2800" dirty="0" err="1" smtClean="0"/>
              <a:t>Affinitize</a:t>
            </a:r>
            <a:r>
              <a:rPr lang="en-US" sz="2800" dirty="0" smtClean="0"/>
              <a:t>’</a:t>
            </a:r>
          </a:p>
          <a:p>
            <a:pPr lvl="1"/>
            <a:r>
              <a:rPr lang="en-US" sz="2400" dirty="0" smtClean="0"/>
              <a:t>Specific Web apps to WFEs using NLBs</a:t>
            </a:r>
          </a:p>
          <a:p>
            <a:pPr lvl="1"/>
            <a:r>
              <a:rPr lang="en-US" sz="2400" dirty="0" smtClean="0"/>
              <a:t>Services on specific app servers</a:t>
            </a:r>
          </a:p>
        </p:txBody>
      </p:sp>
    </p:spTree>
    <p:extLst>
      <p:ext uri="{BB962C8B-B14F-4D97-AF65-F5344CB8AC3E}">
        <p14:creationId xmlns="" xmlns:p14="http://schemas.microsoft.com/office/powerpoint/2010/main" val="3334476719"/>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algn="l"/>
            <a:r>
              <a:rPr lang="en-US" sz="3600" dirty="0"/>
              <a:t>Who Am I?</a:t>
            </a:r>
          </a:p>
        </p:txBody>
      </p:sp>
      <p:sp>
        <p:nvSpPr>
          <p:cNvPr id="3075" name="Rectangle 3"/>
          <p:cNvSpPr>
            <a:spLocks noGrp="1" noChangeArrowheads="1"/>
          </p:cNvSpPr>
          <p:nvPr>
            <p:ph type="body" idx="1"/>
          </p:nvPr>
        </p:nvSpPr>
        <p:spPr>
          <a:xfrm>
            <a:off x="381000" y="1447799"/>
            <a:ext cx="8382000" cy="5275290"/>
          </a:xfrm>
        </p:spPr>
        <p:txBody>
          <a:bodyPr/>
          <a:lstStyle/>
          <a:p>
            <a:pPr>
              <a:lnSpc>
                <a:spcPct val="90000"/>
              </a:lnSpc>
            </a:pPr>
            <a:r>
              <a:rPr lang="en-US" sz="3600" dirty="0"/>
              <a:t>Shane Young</a:t>
            </a:r>
          </a:p>
          <a:p>
            <a:pPr>
              <a:lnSpc>
                <a:spcPct val="90000"/>
              </a:lnSpc>
            </a:pPr>
            <a:r>
              <a:rPr lang="en-US" sz="2800" dirty="0" smtClean="0"/>
              <a:t>Owner </a:t>
            </a:r>
            <a:r>
              <a:rPr lang="en-US" sz="2800" dirty="0"/>
              <a:t>of SharePoint911.com</a:t>
            </a:r>
          </a:p>
          <a:p>
            <a:pPr>
              <a:lnSpc>
                <a:spcPct val="90000"/>
              </a:lnSpc>
            </a:pPr>
            <a:r>
              <a:rPr lang="en-US" sz="2800" dirty="0" smtClean="0"/>
              <a:t>Microsoft Office SharePoint Server MVP</a:t>
            </a:r>
          </a:p>
          <a:p>
            <a:pPr>
              <a:lnSpc>
                <a:spcPct val="90000"/>
              </a:lnSpc>
            </a:pPr>
            <a:r>
              <a:rPr lang="en-US" sz="2800" dirty="0" smtClean="0"/>
              <a:t>Consultant</a:t>
            </a:r>
            <a:r>
              <a:rPr lang="en-US" sz="2800" dirty="0"/>
              <a:t>, Trainer, Writer, &amp; Speaker </a:t>
            </a:r>
          </a:p>
          <a:p>
            <a:pPr lvl="1">
              <a:lnSpc>
                <a:spcPct val="90000"/>
              </a:lnSpc>
            </a:pPr>
            <a:r>
              <a:rPr lang="en-US" sz="2400" dirty="0" smtClean="0">
                <a:hlinkClick r:id=""/>
              </a:rPr>
              <a:t>shane@sharepoint911.com</a:t>
            </a:r>
            <a:endParaRPr lang="en-US" sz="2400" dirty="0"/>
          </a:p>
          <a:p>
            <a:pPr lvl="1">
              <a:lnSpc>
                <a:spcPct val="90000"/>
              </a:lnSpc>
            </a:pPr>
            <a:r>
              <a:rPr lang="en-US" sz="2400" dirty="0" smtClean="0"/>
              <a:t>Blog</a:t>
            </a:r>
          </a:p>
          <a:p>
            <a:pPr lvl="2">
              <a:lnSpc>
                <a:spcPct val="90000"/>
              </a:lnSpc>
            </a:pPr>
            <a:r>
              <a:rPr lang="en-US" sz="2000" dirty="0" smtClean="0"/>
              <a:t> </a:t>
            </a:r>
            <a:r>
              <a:rPr lang="en-US" sz="2000" dirty="0">
                <a:hlinkClick r:id=""/>
              </a:rPr>
              <a:t>http://msmvps.com/shane</a:t>
            </a:r>
            <a:endParaRPr lang="en-US" sz="2000" dirty="0"/>
          </a:p>
          <a:p>
            <a:pPr lvl="1">
              <a:lnSpc>
                <a:spcPct val="90000"/>
              </a:lnSpc>
            </a:pPr>
            <a:r>
              <a:rPr lang="en-US" sz="2400" dirty="0"/>
              <a:t>SharePoint Consulting</a:t>
            </a:r>
          </a:p>
          <a:p>
            <a:pPr lvl="2">
              <a:lnSpc>
                <a:spcPct val="90000"/>
              </a:lnSpc>
            </a:pPr>
            <a:r>
              <a:rPr lang="en-US" sz="2000" dirty="0">
                <a:hlinkClick r:id=""/>
              </a:rPr>
              <a:t>http://</a:t>
            </a:r>
            <a:r>
              <a:rPr lang="en-US" sz="2000" dirty="0" smtClean="0">
                <a:hlinkClick r:id=""/>
              </a:rPr>
              <a:t>www.sharepoint911.com</a:t>
            </a:r>
            <a:endParaRPr lang="en-US" sz="2000" dirty="0" smtClean="0"/>
          </a:p>
          <a:p>
            <a:pPr lvl="1"/>
            <a:r>
              <a:rPr lang="en-US" dirty="0" smtClean="0"/>
              <a:t>http://twitter.com/shanescows</a:t>
            </a:r>
          </a:p>
          <a:p>
            <a:r>
              <a:rPr lang="en-US" dirty="0" smtClean="0"/>
              <a:t>I am going to run for President when I grow up.</a:t>
            </a:r>
            <a:endParaRPr lang="en-US" dirty="0"/>
          </a:p>
        </p:txBody>
      </p:sp>
      <p:pic>
        <p:nvPicPr>
          <p:cNvPr id="3076" name="Picture 4" descr="MVP_FullColor_ForScreen_small"/>
          <p:cNvPicPr>
            <a:picLocks noChangeAspect="1" noChangeArrowheads="1"/>
          </p:cNvPicPr>
          <p:nvPr/>
        </p:nvPicPr>
        <p:blipFill>
          <a:blip r:embed="rId3" cstate="print"/>
          <a:srcRect/>
          <a:stretch>
            <a:fillRect/>
          </a:stretch>
        </p:blipFill>
        <p:spPr bwMode="auto">
          <a:xfrm>
            <a:off x="7467600" y="4114800"/>
            <a:ext cx="925513" cy="1447800"/>
          </a:xfrm>
          <a:prstGeom prst="rect">
            <a:avLst/>
          </a:prstGeom>
          <a:noFill/>
        </p:spPr>
      </p:pic>
      <p:pic>
        <p:nvPicPr>
          <p:cNvPr id="5" name="Picture 4" descr="16.tif"/>
          <p:cNvPicPr>
            <a:picLocks noChangeAspect="1"/>
          </p:cNvPicPr>
          <p:nvPr/>
        </p:nvPicPr>
        <p:blipFill>
          <a:blip r:embed="rId4" cstate="print"/>
          <a:stretch>
            <a:fillRect/>
          </a:stretch>
        </p:blipFill>
        <p:spPr>
          <a:xfrm>
            <a:off x="6172200" y="457200"/>
            <a:ext cx="2608729" cy="2015836"/>
          </a:xfrm>
          <a:prstGeom prst="rect">
            <a:avLst/>
          </a:prstGeom>
        </p:spPr>
      </p:pic>
    </p:spTree>
    <p:extLst>
      <p:ext uri="{BB962C8B-B14F-4D97-AF65-F5344CB8AC3E}">
        <p14:creationId xmlns="" xmlns:p14="http://schemas.microsoft.com/office/powerpoint/2010/main" val="2002580330"/>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Scaling Services – Step 2</a:t>
            </a:r>
            <a:endParaRPr lang="en-US" dirty="0"/>
          </a:p>
        </p:txBody>
      </p:sp>
      <p:sp>
        <p:nvSpPr>
          <p:cNvPr id="3" name="Text Placeholder 2"/>
          <p:cNvSpPr>
            <a:spLocks noGrp="1"/>
          </p:cNvSpPr>
          <p:nvPr>
            <p:ph type="body" sz="quarter" idx="10"/>
          </p:nvPr>
        </p:nvSpPr>
        <p:spPr>
          <a:xfrm>
            <a:off x="381000" y="1447800"/>
            <a:ext cx="8382000" cy="6385337"/>
          </a:xfrm>
        </p:spPr>
        <p:txBody>
          <a:bodyPr/>
          <a:lstStyle/>
          <a:p>
            <a:r>
              <a:rPr lang="en-US" sz="2800" dirty="0"/>
              <a:t>Multiple content farms</a:t>
            </a:r>
            <a:endParaRPr lang="en-US" sz="2800" dirty="0" smtClean="0"/>
          </a:p>
          <a:p>
            <a:r>
              <a:rPr lang="en-US" sz="2800" dirty="0" smtClean="0"/>
              <a:t>Split </a:t>
            </a:r>
            <a:r>
              <a:rPr lang="en-US" sz="2800" dirty="0"/>
              <a:t>services into separate farm</a:t>
            </a:r>
          </a:p>
          <a:p>
            <a:pPr lvl="1"/>
            <a:r>
              <a:rPr lang="en-US" sz="2000" dirty="0" smtClean="0"/>
              <a:t>Security </a:t>
            </a:r>
            <a:r>
              <a:rPr lang="en-US" sz="2000" dirty="0"/>
              <a:t>boundary </a:t>
            </a:r>
            <a:endParaRPr lang="en-US" sz="2000" dirty="0" smtClean="0"/>
          </a:p>
          <a:p>
            <a:pPr lvl="1"/>
            <a:r>
              <a:rPr lang="en-US" sz="2000" dirty="0" smtClean="0"/>
              <a:t>Usage/scale </a:t>
            </a:r>
          </a:p>
          <a:p>
            <a:pPr lvl="1"/>
            <a:r>
              <a:rPr lang="en-US" sz="2000" dirty="0" smtClean="0"/>
              <a:t>Political /</a:t>
            </a:r>
            <a:r>
              <a:rPr lang="en-US" sz="2000" dirty="0"/>
              <a:t> organizational </a:t>
            </a:r>
            <a:endParaRPr lang="en-US" sz="2000" dirty="0" smtClean="0"/>
          </a:p>
          <a:p>
            <a:pPr lvl="1"/>
            <a:r>
              <a:rPr lang="en-US" sz="2000" dirty="0" smtClean="0"/>
              <a:t>Patching flexibility</a:t>
            </a:r>
          </a:p>
          <a:p>
            <a:endParaRPr lang="en-US" sz="2400" dirty="0" smtClean="0"/>
          </a:p>
          <a:p>
            <a:r>
              <a:rPr lang="en-US" sz="2400" dirty="0" smtClean="0"/>
              <a:t>Multiple Services farms</a:t>
            </a:r>
          </a:p>
          <a:p>
            <a:pPr lvl="1"/>
            <a:r>
              <a:rPr lang="en-US" sz="2000" dirty="0" smtClean="0"/>
              <a:t>Geo-distributed</a:t>
            </a:r>
          </a:p>
          <a:p>
            <a:pPr lvl="1"/>
            <a:r>
              <a:rPr lang="en-US" sz="2000" dirty="0" smtClean="0"/>
              <a:t>Load</a:t>
            </a:r>
          </a:p>
          <a:p>
            <a:pPr lvl="1"/>
            <a:r>
              <a:rPr lang="en-US" sz="2000" dirty="0" smtClean="0"/>
              <a:t>Start by separating out Search</a:t>
            </a:r>
          </a:p>
          <a:p>
            <a:pPr lvl="1"/>
            <a:endParaRPr lang="en-US" sz="2000" dirty="0"/>
          </a:p>
          <a:p>
            <a:endParaRPr lang="en-US" sz="2400" dirty="0"/>
          </a:p>
        </p:txBody>
      </p:sp>
    </p:spTree>
    <p:extLst>
      <p:ext uri="{BB962C8B-B14F-4D97-AF65-F5344CB8AC3E}">
        <p14:creationId xmlns="" xmlns:p14="http://schemas.microsoft.com/office/powerpoint/2010/main" val="3361418299"/>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Sample Topologies</a:t>
            </a:r>
            <a:endParaRPr lang="en-US" dirty="0"/>
          </a:p>
        </p:txBody>
      </p:sp>
      <p:sp>
        <p:nvSpPr>
          <p:cNvPr id="3" name="Text Placeholder 2"/>
          <p:cNvSpPr>
            <a:spLocks noGrp="1"/>
          </p:cNvSpPr>
          <p:nvPr>
            <p:ph type="body" sz="quarter" idx="10"/>
          </p:nvPr>
        </p:nvSpPr>
        <p:spPr>
          <a:xfrm>
            <a:off x="381000" y="1447799"/>
            <a:ext cx="8382000" cy="4202176"/>
          </a:xfrm>
        </p:spPr>
        <p:txBody>
          <a:bodyPr/>
          <a:lstStyle/>
          <a:p>
            <a:r>
              <a:rPr lang="en-US" dirty="0" smtClean="0"/>
              <a:t>Small Organization</a:t>
            </a:r>
          </a:p>
          <a:p>
            <a:r>
              <a:rPr lang="en-US" dirty="0" smtClean="0"/>
              <a:t>Medium Enterprise</a:t>
            </a:r>
          </a:p>
          <a:p>
            <a:r>
              <a:rPr lang="en-US" dirty="0" smtClean="0"/>
              <a:t>Large, Distributed Enterprise</a:t>
            </a:r>
          </a:p>
          <a:p>
            <a:pPr marL="0" indent="0">
              <a:buNone/>
            </a:pPr>
            <a:endParaRPr lang="en-US" dirty="0" smtClean="0"/>
          </a:p>
          <a:p>
            <a:pPr marL="0" indent="0">
              <a:buNone/>
            </a:pPr>
            <a:r>
              <a:rPr lang="en-US" dirty="0" smtClean="0"/>
              <a:t>These are examples, not prescriptive guidance</a:t>
            </a:r>
          </a:p>
          <a:p>
            <a:endParaRPr lang="en-US" dirty="0"/>
          </a:p>
        </p:txBody>
      </p:sp>
    </p:spTree>
    <p:extLst>
      <p:ext uri="{BB962C8B-B14F-4D97-AF65-F5344CB8AC3E}">
        <p14:creationId xmlns="" xmlns:p14="http://schemas.microsoft.com/office/powerpoint/2010/main" val="395485095"/>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Small Organization</a:t>
            </a:r>
            <a:endParaRPr lang="en-US" dirty="0"/>
          </a:p>
        </p:txBody>
      </p:sp>
    </p:spTree>
    <p:extLst>
      <p:ext uri="{BB962C8B-B14F-4D97-AF65-F5344CB8AC3E}">
        <p14:creationId xmlns="" xmlns:p14="http://schemas.microsoft.com/office/powerpoint/2010/main" val="1282681587"/>
      </p:ext>
    </p:extLst>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Woodgrove</a:t>
            </a:r>
            <a:endParaRPr lang="en-US" dirty="0"/>
          </a:p>
        </p:txBody>
      </p:sp>
      <p:sp>
        <p:nvSpPr>
          <p:cNvPr id="3" name="Text Placeholder 2"/>
          <p:cNvSpPr>
            <a:spLocks noGrp="1"/>
          </p:cNvSpPr>
          <p:nvPr>
            <p:ph type="body" sz="quarter" idx="10"/>
          </p:nvPr>
        </p:nvSpPr>
        <p:spPr>
          <a:xfrm>
            <a:off x="381000" y="1447799"/>
            <a:ext cx="8382000" cy="3750771"/>
          </a:xfrm>
        </p:spPr>
        <p:txBody>
          <a:bodyPr/>
          <a:lstStyle/>
          <a:p>
            <a:r>
              <a:rPr lang="en-US" dirty="0" smtClean="0"/>
              <a:t>Small-Medium Organization</a:t>
            </a:r>
          </a:p>
          <a:p>
            <a:pPr lvl="1"/>
            <a:r>
              <a:rPr lang="en-US" dirty="0" smtClean="0"/>
              <a:t>Single or few locations</a:t>
            </a:r>
          </a:p>
          <a:p>
            <a:pPr lvl="1"/>
            <a:r>
              <a:rPr lang="en-US" dirty="0" smtClean="0"/>
              <a:t>&lt; 5000 Users</a:t>
            </a:r>
          </a:p>
          <a:p>
            <a:pPr lvl="1"/>
            <a:r>
              <a:rPr lang="en-US" dirty="0" smtClean="0"/>
              <a:t>Mainly uses </a:t>
            </a:r>
            <a:r>
              <a:rPr lang="en-US" dirty="0" err="1" smtClean="0"/>
              <a:t>Collab</a:t>
            </a:r>
            <a:r>
              <a:rPr lang="en-US" dirty="0" smtClean="0"/>
              <a:t>, Search</a:t>
            </a:r>
          </a:p>
          <a:p>
            <a:pPr lvl="1"/>
            <a:r>
              <a:rPr lang="en-US" dirty="0" smtClean="0"/>
              <a:t>1-3 IT Staff spanning multiple roles</a:t>
            </a:r>
          </a:p>
          <a:p>
            <a:pPr lvl="1"/>
            <a:r>
              <a:rPr lang="en-US" dirty="0" smtClean="0"/>
              <a:t>Need to accommodate multiple “projects”</a:t>
            </a:r>
            <a:endParaRPr lang="en-US" dirty="0"/>
          </a:p>
        </p:txBody>
      </p:sp>
    </p:spTree>
    <p:extLst>
      <p:ext uri="{BB962C8B-B14F-4D97-AF65-F5344CB8AC3E}">
        <p14:creationId xmlns="" xmlns:p14="http://schemas.microsoft.com/office/powerpoint/2010/main" val="847779076"/>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Woodgrove – Logical Arch</a:t>
            </a:r>
            <a:endParaRPr lang="en-US" dirty="0"/>
          </a:p>
        </p:txBody>
      </p:sp>
      <p:pic>
        <p:nvPicPr>
          <p:cNvPr id="2051"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76136" y="1421064"/>
            <a:ext cx="5400865" cy="4751137"/>
          </a:xfrm>
          <a:prstGeom prst="rect">
            <a:avLst/>
          </a:prstGeom>
          <a:noFill/>
          <a:ln>
            <a:noFill/>
          </a:ln>
          <a:effectLst/>
          <a:extLst/>
        </p:spPr>
      </p:pic>
    </p:spTree>
    <p:extLst>
      <p:ext uri="{BB962C8B-B14F-4D97-AF65-F5344CB8AC3E}">
        <p14:creationId xmlns="" xmlns:p14="http://schemas.microsoft.com/office/powerpoint/2010/main" val="1984794775"/>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3048000" y="1600200"/>
            <a:ext cx="2895600" cy="48006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p>
            <a:r>
              <a:rPr lang="en-US" dirty="0" smtClean="0"/>
              <a:t>Woodgrove – Physical Topology</a:t>
            </a:r>
            <a:endParaRPr lang="en-US" dirty="0"/>
          </a:p>
        </p:txBody>
      </p:sp>
      <p:pic>
        <p:nvPicPr>
          <p:cNvPr id="3075"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429000" y="1970618"/>
            <a:ext cx="2120900" cy="3896783"/>
          </a:xfrm>
          <a:prstGeom prst="rect">
            <a:avLst/>
          </a:prstGeom>
          <a:noFill/>
          <a:ln>
            <a:noFill/>
          </a:ln>
          <a:effectLst/>
          <a:extLst/>
        </p:spPr>
      </p:pic>
    </p:spTree>
    <p:extLst>
      <p:ext uri="{BB962C8B-B14F-4D97-AF65-F5344CB8AC3E}">
        <p14:creationId xmlns="" xmlns:p14="http://schemas.microsoft.com/office/powerpoint/2010/main" val="4291232610"/>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Woodgrove – Salient Points</a:t>
            </a:r>
            <a:endParaRPr lang="en-US" dirty="0"/>
          </a:p>
        </p:txBody>
      </p:sp>
      <p:sp>
        <p:nvSpPr>
          <p:cNvPr id="3" name="Text Placeholder 2"/>
          <p:cNvSpPr>
            <a:spLocks noGrp="1"/>
          </p:cNvSpPr>
          <p:nvPr>
            <p:ph type="body" sz="quarter" idx="10"/>
          </p:nvPr>
        </p:nvSpPr>
        <p:spPr>
          <a:xfrm>
            <a:off x="381000" y="1447799"/>
            <a:ext cx="8382000" cy="4653581"/>
          </a:xfrm>
        </p:spPr>
        <p:txBody>
          <a:bodyPr/>
          <a:lstStyle/>
          <a:p>
            <a:r>
              <a:rPr lang="en-US" dirty="0" smtClean="0"/>
              <a:t>Single farm</a:t>
            </a:r>
          </a:p>
          <a:p>
            <a:r>
              <a:rPr lang="en-US" dirty="0" smtClean="0"/>
              <a:t>Mostly configured with default settings</a:t>
            </a:r>
          </a:p>
          <a:p>
            <a:r>
              <a:rPr lang="en-US" dirty="0" smtClean="0"/>
              <a:t>Combined App server/WFE tier</a:t>
            </a:r>
          </a:p>
          <a:p>
            <a:r>
              <a:rPr lang="en-US" dirty="0" smtClean="0"/>
              <a:t>Managing growth</a:t>
            </a:r>
          </a:p>
          <a:p>
            <a:pPr lvl="1"/>
            <a:r>
              <a:rPr lang="en-US" dirty="0" smtClean="0"/>
              <a:t>New content in site collections</a:t>
            </a:r>
          </a:p>
          <a:p>
            <a:pPr lvl="1"/>
            <a:r>
              <a:rPr lang="en-US" dirty="0" smtClean="0"/>
              <a:t>Add additional servers</a:t>
            </a:r>
          </a:p>
          <a:p>
            <a:pPr lvl="1"/>
            <a:endParaRPr lang="en-US" dirty="0"/>
          </a:p>
        </p:txBody>
      </p:sp>
    </p:spTree>
    <p:extLst>
      <p:ext uri="{BB962C8B-B14F-4D97-AF65-F5344CB8AC3E}">
        <p14:creationId xmlns="" xmlns:p14="http://schemas.microsoft.com/office/powerpoint/2010/main" val="4075845661"/>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Medium Enterprise</a:t>
            </a:r>
            <a:endParaRPr lang="en-US" dirty="0"/>
          </a:p>
        </p:txBody>
      </p:sp>
    </p:spTree>
    <p:extLst>
      <p:ext uri="{BB962C8B-B14F-4D97-AF65-F5344CB8AC3E}">
        <p14:creationId xmlns="" xmlns:p14="http://schemas.microsoft.com/office/powerpoint/2010/main" val="3018995217"/>
      </p:ext>
    </p:extLst>
  </p:cSld>
  <p:clrMapOvr>
    <a:masterClrMapping/>
  </p:clrMapOvr>
  <p:transition spd="slow"/>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Fabrikam</a:t>
            </a:r>
            <a:r>
              <a:rPr lang="en-US" dirty="0" smtClean="0"/>
              <a:t> </a:t>
            </a:r>
            <a:endParaRPr lang="en-US" dirty="0"/>
          </a:p>
        </p:txBody>
      </p:sp>
      <p:sp>
        <p:nvSpPr>
          <p:cNvPr id="3" name="Text Placeholder 2"/>
          <p:cNvSpPr>
            <a:spLocks noGrp="1"/>
          </p:cNvSpPr>
          <p:nvPr>
            <p:ph type="body" sz="quarter" idx="10"/>
          </p:nvPr>
        </p:nvSpPr>
        <p:spPr>
          <a:xfrm>
            <a:off x="381000" y="1447799"/>
            <a:ext cx="8382000" cy="4267835"/>
          </a:xfrm>
        </p:spPr>
        <p:txBody>
          <a:bodyPr/>
          <a:lstStyle/>
          <a:p>
            <a:r>
              <a:rPr lang="en-US" dirty="0" smtClean="0"/>
              <a:t>Typical Medium-Large Sized Org</a:t>
            </a:r>
          </a:p>
          <a:p>
            <a:pPr lvl="1"/>
            <a:r>
              <a:rPr lang="en-US" dirty="0" smtClean="0"/>
              <a:t>10k-50k Users</a:t>
            </a:r>
          </a:p>
          <a:p>
            <a:pPr lvl="1"/>
            <a:r>
              <a:rPr lang="en-US" dirty="0" smtClean="0"/>
              <a:t>May use all or some SharePoint workloads</a:t>
            </a:r>
          </a:p>
          <a:p>
            <a:pPr lvl="1"/>
            <a:r>
              <a:rPr lang="en-US" dirty="0" smtClean="0"/>
              <a:t>~10 IT Staff spanning multiple roles and solutions</a:t>
            </a:r>
          </a:p>
          <a:p>
            <a:pPr lvl="1"/>
            <a:r>
              <a:rPr lang="en-US" dirty="0" smtClean="0"/>
              <a:t>Limited intra-organizational “seams”</a:t>
            </a:r>
          </a:p>
          <a:p>
            <a:pPr lvl="1"/>
            <a:r>
              <a:rPr lang="en-US" dirty="0" smtClean="0"/>
              <a:t>Need to accommodate multiple “projects”</a:t>
            </a:r>
            <a:endParaRPr lang="en-US" dirty="0"/>
          </a:p>
        </p:txBody>
      </p:sp>
    </p:spTree>
    <p:extLst>
      <p:ext uri="{BB962C8B-B14F-4D97-AF65-F5344CB8AC3E}">
        <p14:creationId xmlns="" xmlns:p14="http://schemas.microsoft.com/office/powerpoint/2010/main" val="3977336583"/>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Fabrikam</a:t>
            </a:r>
            <a:r>
              <a:rPr lang="en-US" dirty="0" smtClean="0"/>
              <a:t> – Logical Arch</a:t>
            </a:r>
            <a:endParaRPr lang="en-US" dirty="0"/>
          </a:p>
        </p:txBody>
      </p:sp>
      <p:pic>
        <p:nvPicPr>
          <p:cNvPr id="4098"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62001" y="1498601"/>
            <a:ext cx="7405885" cy="5096305"/>
          </a:xfrm>
          <a:prstGeom prst="rect">
            <a:avLst/>
          </a:prstGeom>
          <a:noFill/>
          <a:ln>
            <a:noFill/>
          </a:ln>
          <a:effectLst/>
          <a:extLst/>
        </p:spPr>
      </p:pic>
    </p:spTree>
    <p:extLst>
      <p:ext uri="{BB962C8B-B14F-4D97-AF65-F5344CB8AC3E}">
        <p14:creationId xmlns="" xmlns:p14="http://schemas.microsoft.com/office/powerpoint/2010/main" val="2327005970"/>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Cow Army</a:t>
            </a:r>
            <a:endParaRPr lang="en-GB" dirty="0"/>
          </a:p>
        </p:txBody>
      </p:sp>
      <p:pic>
        <p:nvPicPr>
          <p:cNvPr id="4" name="Content Placeholder 3" descr="IMAGE_076.jpg"/>
          <p:cNvPicPr>
            <a:picLocks noGrp="1" noChangeAspect="1"/>
          </p:cNvPicPr>
          <p:nvPr>
            <p:ph idx="1"/>
          </p:nvPr>
        </p:nvPicPr>
        <p:blipFill>
          <a:blip r:embed="rId2" cstate="print"/>
          <a:stretch>
            <a:fillRect/>
          </a:stretch>
        </p:blipFill>
        <p:spPr>
          <a:xfrm>
            <a:off x="1066800" y="990600"/>
            <a:ext cx="6745817" cy="5059363"/>
          </a:xfrm>
        </p:spPr>
      </p:pic>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2438400" y="1219200"/>
            <a:ext cx="4495800" cy="52578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p>
            <a:r>
              <a:rPr lang="en-US" dirty="0" err="1" smtClean="0"/>
              <a:t>Fabrikam</a:t>
            </a:r>
            <a:r>
              <a:rPr lang="en-US" dirty="0" smtClean="0"/>
              <a:t> – Physical Topology</a:t>
            </a:r>
            <a:endParaRPr lang="en-US" dirty="0"/>
          </a:p>
        </p:txBody>
      </p:sp>
      <p:pic>
        <p:nvPicPr>
          <p:cNvPr id="5122"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276601" y="1600201"/>
            <a:ext cx="3045601" cy="4680073"/>
          </a:xfrm>
          <a:prstGeom prst="rect">
            <a:avLst/>
          </a:prstGeom>
          <a:noFill/>
          <a:ln>
            <a:noFill/>
          </a:ln>
          <a:effectLst/>
          <a:extLst/>
        </p:spPr>
      </p:pic>
    </p:spTree>
    <p:extLst>
      <p:ext uri="{BB962C8B-B14F-4D97-AF65-F5344CB8AC3E}">
        <p14:creationId xmlns="" xmlns:p14="http://schemas.microsoft.com/office/powerpoint/2010/main" val="819772590"/>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Fabrikam</a:t>
            </a:r>
            <a:r>
              <a:rPr lang="en-US" dirty="0" smtClean="0"/>
              <a:t> – Salient Points</a:t>
            </a:r>
            <a:endParaRPr lang="en-US" dirty="0"/>
          </a:p>
        </p:txBody>
      </p:sp>
      <p:sp>
        <p:nvSpPr>
          <p:cNvPr id="3" name="Text Placeholder 2"/>
          <p:cNvSpPr>
            <a:spLocks noGrp="1"/>
          </p:cNvSpPr>
          <p:nvPr>
            <p:ph type="body" sz="quarter" idx="10"/>
          </p:nvPr>
        </p:nvSpPr>
        <p:spPr>
          <a:xfrm>
            <a:off x="381000" y="1447800"/>
            <a:ext cx="8382000" cy="5663089"/>
          </a:xfrm>
        </p:spPr>
        <p:txBody>
          <a:bodyPr/>
          <a:lstStyle/>
          <a:p>
            <a:r>
              <a:rPr lang="en-US" sz="2800" dirty="0" smtClean="0"/>
              <a:t>Single farm</a:t>
            </a:r>
          </a:p>
          <a:p>
            <a:pPr lvl="1"/>
            <a:r>
              <a:rPr lang="en-US" sz="2400" dirty="0" smtClean="0"/>
              <a:t>Isolated web apps</a:t>
            </a:r>
          </a:p>
          <a:p>
            <a:pPr lvl="1"/>
            <a:r>
              <a:rPr lang="en-US" sz="2400" dirty="0" smtClean="0"/>
              <a:t>Multiple service apps</a:t>
            </a:r>
          </a:p>
          <a:p>
            <a:pPr lvl="1"/>
            <a:r>
              <a:rPr lang="en-US" sz="2400" dirty="0" smtClean="0"/>
              <a:t>Multiple proxy groups</a:t>
            </a:r>
          </a:p>
          <a:p>
            <a:r>
              <a:rPr lang="en-US" sz="2800" dirty="0" smtClean="0"/>
              <a:t>Distinct server roles</a:t>
            </a:r>
          </a:p>
          <a:p>
            <a:r>
              <a:rPr lang="en-US" sz="2800" dirty="0" smtClean="0"/>
              <a:t>Managing growth</a:t>
            </a:r>
          </a:p>
          <a:p>
            <a:pPr lvl="1"/>
            <a:r>
              <a:rPr lang="en-US" sz="2400" dirty="0" smtClean="0"/>
              <a:t>Adding new sites, web apps</a:t>
            </a:r>
          </a:p>
          <a:p>
            <a:pPr lvl="1"/>
            <a:r>
              <a:rPr lang="en-US" sz="2400" dirty="0" smtClean="0"/>
              <a:t>Scale out through adding WFE or App Servers</a:t>
            </a:r>
          </a:p>
          <a:p>
            <a:pPr lvl="1"/>
            <a:r>
              <a:rPr lang="en-US" sz="2400" dirty="0" smtClean="0"/>
              <a:t>Consider splitting out content farms</a:t>
            </a:r>
          </a:p>
          <a:p>
            <a:pPr lvl="1"/>
            <a:endParaRPr lang="en-US" sz="2400" dirty="0"/>
          </a:p>
        </p:txBody>
      </p:sp>
    </p:spTree>
    <p:extLst>
      <p:ext uri="{BB962C8B-B14F-4D97-AF65-F5344CB8AC3E}">
        <p14:creationId xmlns="" xmlns:p14="http://schemas.microsoft.com/office/powerpoint/2010/main" val="4130413682"/>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Large Enterprise</a:t>
            </a:r>
            <a:endParaRPr lang="en-US" dirty="0"/>
          </a:p>
        </p:txBody>
      </p:sp>
    </p:spTree>
    <p:extLst>
      <p:ext uri="{BB962C8B-B14F-4D97-AF65-F5344CB8AC3E}">
        <p14:creationId xmlns="" xmlns:p14="http://schemas.microsoft.com/office/powerpoint/2010/main" val="995205307"/>
      </p:ext>
    </p:extLst>
  </p:cSld>
  <p:clrMapOvr>
    <a:masterClrMapping/>
  </p:clrMapOvr>
  <p:transition spd="slow"/>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Large Enterprise</a:t>
            </a:r>
            <a:endParaRPr lang="en-US" dirty="0"/>
          </a:p>
        </p:txBody>
      </p:sp>
      <p:sp>
        <p:nvSpPr>
          <p:cNvPr id="3" name="Text Placeholder 2"/>
          <p:cNvSpPr>
            <a:spLocks noGrp="1"/>
          </p:cNvSpPr>
          <p:nvPr>
            <p:ph type="body" sz="quarter" idx="10"/>
          </p:nvPr>
        </p:nvSpPr>
        <p:spPr>
          <a:xfrm>
            <a:off x="381000" y="1447799"/>
            <a:ext cx="8382000" cy="4899803"/>
          </a:xfrm>
        </p:spPr>
        <p:txBody>
          <a:bodyPr/>
          <a:lstStyle/>
          <a:p>
            <a:r>
              <a:rPr lang="en-US" dirty="0" smtClean="0"/>
              <a:t>Large multinational corporation</a:t>
            </a:r>
          </a:p>
          <a:p>
            <a:pPr lvl="1"/>
            <a:r>
              <a:rPr lang="en-US" dirty="0" smtClean="0"/>
              <a:t>&gt;50k Users</a:t>
            </a:r>
          </a:p>
          <a:p>
            <a:pPr lvl="1"/>
            <a:r>
              <a:rPr lang="en-US" dirty="0" smtClean="0"/>
              <a:t>Geographically distributed</a:t>
            </a:r>
          </a:p>
          <a:p>
            <a:pPr lvl="1"/>
            <a:r>
              <a:rPr lang="en-US" dirty="0" smtClean="0"/>
              <a:t>Dedicated vertical and horizontal IT departments</a:t>
            </a:r>
          </a:p>
          <a:p>
            <a:pPr lvl="1"/>
            <a:r>
              <a:rPr lang="en-US" dirty="0" smtClean="0"/>
              <a:t>Organizational boundaries</a:t>
            </a:r>
          </a:p>
          <a:p>
            <a:pPr lvl="1"/>
            <a:r>
              <a:rPr lang="en-US" dirty="0"/>
              <a:t>Uses all or most SharePoint </a:t>
            </a:r>
            <a:r>
              <a:rPr lang="en-US" dirty="0" smtClean="0"/>
              <a:t>workloads</a:t>
            </a:r>
          </a:p>
          <a:p>
            <a:pPr lvl="1"/>
            <a:r>
              <a:rPr lang="en-US" dirty="0" smtClean="0"/>
              <a:t>Internal hosting with different SLAs</a:t>
            </a:r>
            <a:endParaRPr lang="en-US" dirty="0"/>
          </a:p>
        </p:txBody>
      </p:sp>
    </p:spTree>
    <p:extLst>
      <p:ext uri="{BB962C8B-B14F-4D97-AF65-F5344CB8AC3E}">
        <p14:creationId xmlns="" xmlns:p14="http://schemas.microsoft.com/office/powerpoint/2010/main" val="3078773517"/>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Logical Arch</a:t>
            </a:r>
            <a:endParaRPr lang="en-US" dirty="0"/>
          </a:p>
        </p:txBody>
      </p:sp>
      <p:pic>
        <p:nvPicPr>
          <p:cNvPr id="1030" name="Picture 6"/>
          <p:cNvPicPr>
            <a:picLocks noGrp="1" noChangeAspect="1" noChangeArrowheads="1"/>
          </p:cNvPicPr>
          <p:nvPr>
            <p:ph idx="1"/>
          </p:nvPr>
        </p:nvPicPr>
        <p:blipFill>
          <a:blip r:embed="rId3" cstate="print">
            <a:extLst>
              <a:ext uri="{28A0092B-C50C-407E-A947-70E740481C1C}">
                <a14:useLocalDpi xmlns="" xmlns:a14="http://schemas.microsoft.com/office/drawing/2010/main" val="0"/>
              </a:ext>
            </a:extLst>
          </a:blip>
          <a:srcRect/>
          <a:stretch>
            <a:fillRect/>
          </a:stretch>
        </p:blipFill>
        <p:spPr bwMode="auto">
          <a:xfrm>
            <a:off x="76201" y="1600201"/>
            <a:ext cx="6388147" cy="4795129"/>
          </a:xfrm>
          <a:prstGeom prst="rect">
            <a:avLst/>
          </a:prstGeom>
          <a:noFill/>
          <a:ln>
            <a:noFill/>
          </a:ln>
          <a:effectLst/>
          <a:extLst/>
        </p:spPr>
      </p:pic>
      <p:pic>
        <p:nvPicPr>
          <p:cNvPr id="1033" name="Picture 9"/>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495801" y="2616201"/>
            <a:ext cx="4550635" cy="3742705"/>
          </a:xfrm>
          <a:prstGeom prst="rect">
            <a:avLst/>
          </a:prstGeom>
          <a:noFill/>
          <a:ln>
            <a:noFill/>
          </a:ln>
          <a:effectLst/>
          <a:extLst/>
        </p:spPr>
      </p:pic>
    </p:spTree>
    <p:extLst>
      <p:ext uri="{BB962C8B-B14F-4D97-AF65-F5344CB8AC3E}">
        <p14:creationId xmlns="" xmlns:p14="http://schemas.microsoft.com/office/powerpoint/2010/main" val="4246108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033"/>
                                        </p:tgtEl>
                                        <p:attrNameLst>
                                          <p:attrName>style.visibility</p:attrName>
                                        </p:attrNameLst>
                                      </p:cBhvr>
                                      <p:to>
                                        <p:strVal val="visible"/>
                                      </p:to>
                                    </p:set>
                                    <p:anim calcmode="lin" valueType="num">
                                      <p:cBhvr additive="base">
                                        <p:cTn id="7" dur="500" fill="hold"/>
                                        <p:tgtEl>
                                          <p:spTgt spid="1033"/>
                                        </p:tgtEl>
                                        <p:attrNameLst>
                                          <p:attrName>ppt_x</p:attrName>
                                        </p:attrNameLst>
                                      </p:cBhvr>
                                      <p:tavLst>
                                        <p:tav tm="0">
                                          <p:val>
                                            <p:strVal val="1+#ppt_w/2"/>
                                          </p:val>
                                        </p:tav>
                                        <p:tav tm="100000">
                                          <p:val>
                                            <p:strVal val="#ppt_x"/>
                                          </p:val>
                                        </p:tav>
                                      </p:tavLst>
                                    </p:anim>
                                    <p:anim calcmode="lin" valueType="num">
                                      <p:cBhvr additive="base">
                                        <p:cTn id="8" dur="500" fill="hold"/>
                                        <p:tgtEl>
                                          <p:spTgt spid="10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Topology</a:t>
            </a:r>
            <a:endParaRPr lang="en-US" dirty="0"/>
          </a:p>
        </p:txBody>
      </p:sp>
      <p:pic>
        <p:nvPicPr>
          <p:cNvPr id="6147"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81000" y="1193801"/>
            <a:ext cx="8162210" cy="5512537"/>
          </a:xfrm>
          <a:prstGeom prst="rect">
            <a:avLst/>
          </a:prstGeom>
          <a:noFill/>
          <a:ln>
            <a:noFill/>
          </a:ln>
          <a:effectLst/>
          <a:extLst/>
        </p:spPr>
      </p:pic>
      <p:pic>
        <p:nvPicPr>
          <p:cNvPr id="6149" name="Picture 5"/>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7239000" y="1193800"/>
            <a:ext cx="1332450" cy="2680128"/>
          </a:xfrm>
          <a:prstGeom prst="rect">
            <a:avLst/>
          </a:prstGeom>
          <a:noFill/>
          <a:ln>
            <a:noFill/>
          </a:ln>
          <a:effectLst/>
          <a:extLst/>
        </p:spPr>
      </p:pic>
    </p:spTree>
    <p:extLst>
      <p:ext uri="{BB962C8B-B14F-4D97-AF65-F5344CB8AC3E}">
        <p14:creationId xmlns="" xmlns:p14="http://schemas.microsoft.com/office/powerpoint/2010/main" val="11059699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6149"/>
                                        </p:tgtEl>
                                        <p:attrNameLst>
                                          <p:attrName>style.visibility</p:attrName>
                                        </p:attrNameLst>
                                      </p:cBhvr>
                                      <p:to>
                                        <p:strVal val="visible"/>
                                      </p:to>
                                    </p:set>
                                    <p:anim calcmode="lin" valueType="num">
                                      <p:cBhvr additive="base">
                                        <p:cTn id="7" dur="500" fill="hold"/>
                                        <p:tgtEl>
                                          <p:spTgt spid="6149"/>
                                        </p:tgtEl>
                                        <p:attrNameLst>
                                          <p:attrName>ppt_x</p:attrName>
                                        </p:attrNameLst>
                                      </p:cBhvr>
                                      <p:tavLst>
                                        <p:tav tm="0">
                                          <p:val>
                                            <p:strVal val="1+#ppt_w/2"/>
                                          </p:val>
                                        </p:tav>
                                        <p:tav tm="100000">
                                          <p:val>
                                            <p:strVal val="#ppt_x"/>
                                          </p:val>
                                        </p:tav>
                                      </p:tavLst>
                                    </p:anim>
                                    <p:anim calcmode="lin" valueType="num">
                                      <p:cBhvr additive="base">
                                        <p:cTn id="8" dur="500" fill="hold"/>
                                        <p:tgtEl>
                                          <p:spTgt spid="61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Large Enterprise – Salient Points</a:t>
            </a:r>
            <a:endParaRPr lang="en-US" dirty="0"/>
          </a:p>
        </p:txBody>
      </p:sp>
      <p:sp>
        <p:nvSpPr>
          <p:cNvPr id="3" name="Text Placeholder 2"/>
          <p:cNvSpPr>
            <a:spLocks noGrp="1"/>
          </p:cNvSpPr>
          <p:nvPr>
            <p:ph type="body" sz="quarter" idx="10"/>
          </p:nvPr>
        </p:nvSpPr>
        <p:spPr>
          <a:xfrm>
            <a:off x="381000" y="1447799"/>
            <a:ext cx="8382000" cy="5047536"/>
          </a:xfrm>
        </p:spPr>
        <p:txBody>
          <a:bodyPr/>
          <a:lstStyle/>
          <a:p>
            <a:r>
              <a:rPr lang="en-US" sz="2400" dirty="0" smtClean="0"/>
              <a:t>Enterprise Services owned and published by Central IT</a:t>
            </a:r>
          </a:p>
          <a:p>
            <a:r>
              <a:rPr lang="en-US" sz="2400" dirty="0" smtClean="0"/>
              <a:t>Managing Growth</a:t>
            </a:r>
          </a:p>
          <a:p>
            <a:pPr lvl="1"/>
            <a:r>
              <a:rPr lang="en-US" sz="2000" dirty="0" smtClean="0"/>
              <a:t>Additional departments can be incorporated as </a:t>
            </a:r>
          </a:p>
          <a:p>
            <a:pPr lvl="2"/>
            <a:r>
              <a:rPr lang="en-US" sz="1800" dirty="0"/>
              <a:t>New site collections</a:t>
            </a:r>
          </a:p>
          <a:p>
            <a:pPr lvl="2"/>
            <a:r>
              <a:rPr lang="en-US" sz="1800" dirty="0" smtClean="0"/>
              <a:t>New Web Apps in existing farms </a:t>
            </a:r>
          </a:p>
          <a:p>
            <a:pPr lvl="2"/>
            <a:r>
              <a:rPr lang="en-US" sz="1800" dirty="0"/>
              <a:t>New Farms</a:t>
            </a:r>
          </a:p>
          <a:p>
            <a:pPr marL="855663" lvl="2" indent="0">
              <a:buNone/>
            </a:pPr>
            <a:r>
              <a:rPr lang="en-US" sz="1800" dirty="0" smtClean="0"/>
              <a:t>Depending on service agreement</a:t>
            </a:r>
          </a:p>
          <a:p>
            <a:pPr lvl="1"/>
            <a:r>
              <a:rPr lang="en-US" sz="2000" dirty="0" smtClean="0"/>
              <a:t>Scale out through adding WFEs and App Servers</a:t>
            </a:r>
          </a:p>
          <a:p>
            <a:r>
              <a:rPr lang="en-US" sz="2400" dirty="0" smtClean="0"/>
              <a:t>Geo-distribution through multiple service farms</a:t>
            </a:r>
          </a:p>
          <a:p>
            <a:r>
              <a:rPr lang="en-US" sz="2400" dirty="0" smtClean="0"/>
              <a:t>Disaster Recovery and High Availability considerations</a:t>
            </a:r>
          </a:p>
          <a:p>
            <a:pPr lvl="1"/>
            <a:endParaRPr lang="en-US" sz="2000" dirty="0"/>
          </a:p>
        </p:txBody>
      </p:sp>
    </p:spTree>
    <p:extLst>
      <p:ext uri="{BB962C8B-B14F-4D97-AF65-F5344CB8AC3E}">
        <p14:creationId xmlns="" xmlns:p14="http://schemas.microsoft.com/office/powerpoint/2010/main" val="2644606697"/>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Scenarios</a:t>
            </a:r>
            <a:endParaRPr lang="en-US" dirty="0"/>
          </a:p>
        </p:txBody>
      </p:sp>
      <p:sp>
        <p:nvSpPr>
          <p:cNvPr id="3" name="Text Placeholder 2"/>
          <p:cNvSpPr>
            <a:spLocks noGrp="1"/>
          </p:cNvSpPr>
          <p:nvPr>
            <p:ph type="body" sz="quarter" idx="10"/>
          </p:nvPr>
        </p:nvSpPr>
        <p:spPr>
          <a:xfrm>
            <a:off x="381000" y="1447801"/>
            <a:ext cx="8382000" cy="2757679"/>
          </a:xfrm>
        </p:spPr>
        <p:txBody>
          <a:bodyPr/>
          <a:lstStyle/>
          <a:p>
            <a:r>
              <a:rPr lang="en-US" dirty="0" smtClean="0"/>
              <a:t>Internet Publishing</a:t>
            </a:r>
          </a:p>
          <a:p>
            <a:r>
              <a:rPr lang="en-US" dirty="0" smtClean="0"/>
              <a:t>Multi-tenant hosting</a:t>
            </a:r>
          </a:p>
          <a:p>
            <a:r>
              <a:rPr lang="en-US" dirty="0" smtClean="0"/>
              <a:t>And many more…</a:t>
            </a:r>
          </a:p>
          <a:p>
            <a:endParaRPr lang="en-US" dirty="0"/>
          </a:p>
        </p:txBody>
      </p:sp>
    </p:spTree>
    <p:extLst>
      <p:ext uri="{BB962C8B-B14F-4D97-AF65-F5344CB8AC3E}">
        <p14:creationId xmlns="" xmlns:p14="http://schemas.microsoft.com/office/powerpoint/2010/main" val="33059614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389436" y="1447800"/>
            <a:ext cx="8363938" cy="4965461"/>
          </a:xfrm>
        </p:spPr>
        <p:txBody>
          <a:bodyPr/>
          <a:lstStyle/>
          <a:p>
            <a:r>
              <a:rPr lang="en-US" dirty="0"/>
              <a:t>SharePoint 2010 </a:t>
            </a:r>
            <a:r>
              <a:rPr lang="en-US" dirty="0" smtClean="0"/>
              <a:t>services architecture</a:t>
            </a:r>
          </a:p>
          <a:p>
            <a:pPr lvl="1"/>
            <a:r>
              <a:rPr lang="en-US" dirty="0" smtClean="0"/>
              <a:t>Supports </a:t>
            </a:r>
            <a:r>
              <a:rPr lang="en-US" dirty="0"/>
              <a:t>topologies to suit your </a:t>
            </a:r>
            <a:r>
              <a:rPr lang="en-US" dirty="0" smtClean="0"/>
              <a:t/>
            </a:r>
            <a:br>
              <a:rPr lang="en-US" dirty="0" smtClean="0"/>
            </a:br>
            <a:r>
              <a:rPr lang="en-US" dirty="0" smtClean="0"/>
              <a:t>organizational </a:t>
            </a:r>
            <a:r>
              <a:rPr lang="en-US" dirty="0"/>
              <a:t>needs</a:t>
            </a:r>
          </a:p>
          <a:p>
            <a:pPr lvl="1"/>
            <a:r>
              <a:rPr lang="en-US" dirty="0" smtClean="0"/>
              <a:t>Scales </a:t>
            </a:r>
            <a:r>
              <a:rPr lang="en-US" dirty="0"/>
              <a:t>further and more flexibly </a:t>
            </a:r>
            <a:r>
              <a:rPr lang="en-US" dirty="0" smtClean="0"/>
              <a:t/>
            </a:r>
            <a:br>
              <a:rPr lang="en-US" dirty="0" smtClean="0"/>
            </a:br>
            <a:r>
              <a:rPr lang="en-US" dirty="0" smtClean="0"/>
              <a:t>than </a:t>
            </a:r>
            <a:r>
              <a:rPr lang="en-US" dirty="0"/>
              <a:t>ever </a:t>
            </a:r>
            <a:r>
              <a:rPr lang="en-US" dirty="0" smtClean="0"/>
              <a:t>before</a:t>
            </a:r>
          </a:p>
          <a:p>
            <a:pPr lvl="1"/>
            <a:r>
              <a:rPr lang="en-US" dirty="0" smtClean="0"/>
              <a:t>Supports upgrade from MOSS 2007</a:t>
            </a:r>
          </a:p>
          <a:p>
            <a:endParaRPr lang="en-US" dirty="0"/>
          </a:p>
          <a:p>
            <a:endParaRPr lang="en-US" dirty="0"/>
          </a:p>
        </p:txBody>
      </p:sp>
    </p:spTree>
    <p:extLst>
      <p:ext uri="{BB962C8B-B14F-4D97-AF65-F5344CB8AC3E}">
        <p14:creationId xmlns="" xmlns:p14="http://schemas.microsoft.com/office/powerpoint/2010/main" val="2606442460"/>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Grp="1" noChangeArrowheads="1"/>
          </p:cNvSpPr>
          <p:nvPr>
            <p:ph type="title"/>
          </p:nvPr>
        </p:nvSpPr>
        <p:spPr/>
        <p:txBody>
          <a:bodyPr/>
          <a:lstStyle/>
          <a:p>
            <a:pPr>
              <a:defRPr/>
            </a:pPr>
            <a:r>
              <a:rPr lang="en-US" dirty="0" smtClean="0"/>
              <a:t>2010 Resources today</a:t>
            </a:r>
          </a:p>
        </p:txBody>
      </p:sp>
      <p:sp>
        <p:nvSpPr>
          <p:cNvPr id="17411" name="Rectangle 3"/>
          <p:cNvSpPr>
            <a:spLocks noGrp="1" noChangeArrowheads="1"/>
          </p:cNvSpPr>
          <p:nvPr>
            <p:ph type="body" idx="1"/>
          </p:nvPr>
        </p:nvSpPr>
        <p:spPr>
          <a:xfrm>
            <a:off x="630238" y="1568450"/>
            <a:ext cx="7626350" cy="4265613"/>
          </a:xfrm>
        </p:spPr>
        <p:txBody>
          <a:bodyPr/>
          <a:lstStyle/>
          <a:p>
            <a:r>
              <a:rPr lang="en-US" sz="1600" dirty="0" smtClean="0"/>
              <a:t>The best site on the net about SharePoint upgrade on the Internet</a:t>
            </a:r>
          </a:p>
          <a:p>
            <a:pPr lvl="1"/>
            <a:r>
              <a:rPr lang="en-US" sz="1200" dirty="0" smtClean="0"/>
              <a:t>http://www.sharepointupgrade.com </a:t>
            </a:r>
            <a:endParaRPr lang="en-US" sz="1200" dirty="0" smtClean="0"/>
          </a:p>
          <a:p>
            <a:pPr lvl="1"/>
            <a:endParaRPr lang="en-US" sz="1200" dirty="0" smtClean="0"/>
          </a:p>
          <a:p>
            <a:r>
              <a:rPr lang="en-US" sz="1600" dirty="0" smtClean="0"/>
              <a:t>Experiencing </a:t>
            </a:r>
            <a:r>
              <a:rPr lang="en-US" sz="1600" dirty="0" smtClean="0"/>
              <a:t>the Microsoft SharePoint 2010 User Interface (E-learning)  </a:t>
            </a:r>
          </a:p>
          <a:p>
            <a:pPr lvl="1"/>
            <a:r>
              <a:rPr lang="en-US" sz="1100" dirty="0" smtClean="0"/>
              <a:t>http://www.microsoft.com/learning/_silverlight/learningsnacks/SP10/snack02/Default.html </a:t>
            </a:r>
          </a:p>
          <a:p>
            <a:endParaRPr lang="en-US" sz="1600" dirty="0" smtClean="0"/>
          </a:p>
          <a:p>
            <a:r>
              <a:rPr lang="en-US" sz="1600" dirty="0" smtClean="0"/>
              <a:t>Managing and Troubleshooting with Microsoft SharePoint 2010 (E-learning)  </a:t>
            </a:r>
          </a:p>
          <a:p>
            <a:pPr lvl="1"/>
            <a:r>
              <a:rPr lang="en-US" sz="1100" dirty="0" smtClean="0"/>
              <a:t>http://www.microsoft.com/learning/_silverlight/learningsnacks/SP10/snack03/Default.html </a:t>
            </a:r>
          </a:p>
          <a:p>
            <a:endParaRPr lang="en-US" sz="1600" dirty="0" smtClean="0"/>
          </a:p>
          <a:p>
            <a:r>
              <a:rPr lang="en-US" sz="1600" dirty="0" smtClean="0"/>
              <a:t>Series of videos on 2010 features by MVPs</a:t>
            </a:r>
          </a:p>
          <a:p>
            <a:pPr lvl="1"/>
            <a:r>
              <a:rPr lang="en-US" sz="1100" dirty="0" smtClean="0"/>
              <a:t> http://technet.microsoft.com/en-us/sharepoint/ee518660.aspx</a:t>
            </a:r>
          </a:p>
          <a:p>
            <a:endParaRPr lang="en-US" sz="1600" dirty="0" smtClean="0"/>
          </a:p>
          <a:p>
            <a:r>
              <a:rPr lang="en-US" sz="1600" dirty="0" smtClean="0"/>
              <a:t>IT Pro Reviewers guide</a:t>
            </a:r>
          </a:p>
          <a:p>
            <a:pPr lvl="1"/>
            <a:r>
              <a:rPr lang="en-US" sz="1100" dirty="0" smtClean="0"/>
              <a:t>http://technet.microsoft.com/en-us/library/cc262881(office.14).aspx </a:t>
            </a:r>
          </a:p>
          <a:p>
            <a:pPr lvl="1"/>
            <a:endParaRPr lang="en-US" sz="1100" dirty="0" smtClean="0"/>
          </a:p>
          <a:p>
            <a:endParaRPr lang="en-US" sz="1600" dirty="0"/>
          </a:p>
          <a:p>
            <a:r>
              <a:rPr lang="en-US" sz="1600" dirty="0" smtClean="0"/>
              <a:t>Awesome topologies and services diagrams</a:t>
            </a:r>
          </a:p>
          <a:p>
            <a:pPr lvl="1"/>
            <a:r>
              <a:rPr lang="en-US" sz="1200" dirty="0" smtClean="0"/>
              <a:t>http</a:t>
            </a:r>
            <a:r>
              <a:rPr lang="en-US" sz="1200" dirty="0"/>
              <a:t>://technet.microsoft.com/en-us/library/cc263199(office.14).aspx</a:t>
            </a:r>
            <a:endParaRPr lang="en-US" sz="1200" dirty="0" smtClean="0"/>
          </a:p>
        </p:txBody>
      </p:sp>
    </p:spTree>
    <p:extLst>
      <p:ext uri="{BB962C8B-B14F-4D97-AF65-F5344CB8AC3E}">
        <p14:creationId xmlns="" xmlns:p14="http://schemas.microsoft.com/office/powerpoint/2010/main" val="2583780929"/>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Session Outline</a:t>
            </a:r>
          </a:p>
        </p:txBody>
      </p:sp>
      <p:sp>
        <p:nvSpPr>
          <p:cNvPr id="3" name="Content Placeholder 2"/>
          <p:cNvSpPr>
            <a:spLocks noGrp="1"/>
          </p:cNvSpPr>
          <p:nvPr>
            <p:ph idx="1"/>
          </p:nvPr>
        </p:nvSpPr>
        <p:spPr>
          <a:xfrm>
            <a:off x="381000" y="1447799"/>
            <a:ext cx="8382000" cy="5055743"/>
          </a:xfrm>
        </p:spPr>
        <p:txBody>
          <a:bodyPr/>
          <a:lstStyle/>
          <a:p>
            <a:pPr>
              <a:lnSpc>
                <a:spcPct val="85000"/>
              </a:lnSpc>
            </a:pPr>
            <a:r>
              <a:rPr lang="en-US" sz="2800" dirty="0" smtClean="0"/>
              <a:t>Service Applications</a:t>
            </a:r>
          </a:p>
          <a:p>
            <a:pPr lvl="1">
              <a:lnSpc>
                <a:spcPct val="85000"/>
              </a:lnSpc>
            </a:pPr>
            <a:r>
              <a:rPr lang="en-US" sz="2400" dirty="0" smtClean="0"/>
              <a:t>Overview of Service Applications</a:t>
            </a:r>
          </a:p>
          <a:p>
            <a:pPr lvl="1">
              <a:lnSpc>
                <a:spcPct val="85000"/>
              </a:lnSpc>
            </a:pPr>
            <a:r>
              <a:rPr lang="en-US" sz="2400" dirty="0" smtClean="0"/>
              <a:t>What’s </a:t>
            </a:r>
            <a:r>
              <a:rPr lang="en-US" sz="2400" dirty="0"/>
              <a:t>new in SharePoint 2010</a:t>
            </a:r>
          </a:p>
          <a:p>
            <a:pPr lvl="1">
              <a:lnSpc>
                <a:spcPct val="85000"/>
              </a:lnSpc>
            </a:pPr>
            <a:r>
              <a:rPr lang="en-US" sz="2400" dirty="0" smtClean="0"/>
              <a:t>IT Pro experience</a:t>
            </a:r>
          </a:p>
          <a:p>
            <a:pPr lvl="1">
              <a:lnSpc>
                <a:spcPct val="85000"/>
              </a:lnSpc>
            </a:pPr>
            <a:r>
              <a:rPr lang="en-US" sz="2400" dirty="0" smtClean="0"/>
              <a:t>Developer Story</a:t>
            </a:r>
          </a:p>
          <a:p>
            <a:pPr>
              <a:lnSpc>
                <a:spcPct val="85000"/>
              </a:lnSpc>
            </a:pPr>
            <a:r>
              <a:rPr lang="en-US" sz="2800" dirty="0" smtClean="0"/>
              <a:t>Topologies</a:t>
            </a:r>
          </a:p>
          <a:p>
            <a:pPr lvl="1">
              <a:lnSpc>
                <a:spcPct val="85000"/>
              </a:lnSpc>
            </a:pPr>
            <a:r>
              <a:rPr lang="en-US" sz="2400" dirty="0" smtClean="0"/>
              <a:t>Scale Points and Considerations</a:t>
            </a:r>
          </a:p>
          <a:p>
            <a:pPr lvl="1">
              <a:lnSpc>
                <a:spcPct val="85000"/>
              </a:lnSpc>
            </a:pPr>
            <a:r>
              <a:rPr lang="en-US" sz="2400" dirty="0" smtClean="0"/>
              <a:t>Examples</a:t>
            </a:r>
          </a:p>
        </p:txBody>
      </p:sp>
    </p:spTree>
    <p:extLst/>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cstate="print"/>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cstate="print"/>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8" name="Rectangle 7"/>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advTm="5000">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What is a Service Application?</a:t>
            </a:r>
            <a:endParaRPr lang="en-US" dirty="0"/>
          </a:p>
        </p:txBody>
      </p:sp>
      <p:sp>
        <p:nvSpPr>
          <p:cNvPr id="3" name="Content Placeholder 2"/>
          <p:cNvSpPr>
            <a:spLocks noGrp="1"/>
          </p:cNvSpPr>
          <p:nvPr>
            <p:ph idx="1"/>
          </p:nvPr>
        </p:nvSpPr>
        <p:spPr>
          <a:xfrm>
            <a:off x="389436" y="1447800"/>
            <a:ext cx="7687764" cy="5162439"/>
          </a:xfrm>
        </p:spPr>
        <p:txBody>
          <a:bodyPr/>
          <a:lstStyle/>
          <a:p>
            <a:r>
              <a:rPr lang="en-US" sz="2800" smtClean="0"/>
              <a:t>Service Application: A configured logical instance of a Service</a:t>
            </a:r>
          </a:p>
          <a:p>
            <a:r>
              <a:rPr lang="en-US" sz="2800" smtClean="0"/>
              <a:t>Provides data or computing resources</a:t>
            </a:r>
          </a:p>
          <a:p>
            <a:r>
              <a:rPr lang="en-US" sz="2800" smtClean="0"/>
              <a:t>Exposes administrative interfaces</a:t>
            </a:r>
          </a:p>
          <a:p>
            <a:r>
              <a:rPr lang="en-US" sz="2800" smtClean="0"/>
              <a:t>Uses resources</a:t>
            </a:r>
          </a:p>
          <a:p>
            <a:pPr lvl="1"/>
            <a:r>
              <a:rPr lang="en-US" sz="2400" smtClean="0"/>
              <a:t>Service Database</a:t>
            </a:r>
          </a:p>
          <a:p>
            <a:pPr lvl="1"/>
            <a:r>
              <a:rPr lang="en-US" sz="2400" smtClean="0"/>
              <a:t>Application Pool</a:t>
            </a:r>
          </a:p>
          <a:p>
            <a:r>
              <a:rPr lang="en-US" sz="2800" smtClean="0"/>
              <a:t>Service Instances: Running physical instance of a service</a:t>
            </a:r>
            <a:endParaRPr lang="en-US" sz="2800" dirty="0"/>
          </a:p>
        </p:txBody>
      </p:sp>
    </p:spTree>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1"/>
            <a:ext cx="8363938" cy="609398"/>
          </a:xfrm>
        </p:spPr>
        <p:txBody>
          <a:bodyPr/>
          <a:lstStyle/>
          <a:p>
            <a:r>
              <a:rPr lang="en-US" sz="4400" smtClean="0"/>
              <a:t>How is a Service Application used?</a:t>
            </a:r>
            <a:endParaRPr lang="en-US" sz="4400" dirty="0"/>
          </a:p>
        </p:txBody>
      </p:sp>
      <p:sp>
        <p:nvSpPr>
          <p:cNvPr id="3" name="Content Placeholder 2"/>
          <p:cNvSpPr>
            <a:spLocks noGrp="1"/>
          </p:cNvSpPr>
          <p:nvPr>
            <p:ph idx="1"/>
          </p:nvPr>
        </p:nvSpPr>
        <p:spPr>
          <a:xfrm>
            <a:off x="389436" y="1447800"/>
            <a:ext cx="8363938" cy="4875181"/>
          </a:xfrm>
        </p:spPr>
        <p:txBody>
          <a:bodyPr/>
          <a:lstStyle/>
          <a:p>
            <a:pPr>
              <a:lnSpc>
                <a:spcPct val="85000"/>
              </a:lnSpc>
            </a:pPr>
            <a:r>
              <a:rPr lang="en-US" sz="2800" dirty="0" smtClean="0"/>
              <a:t>Features, such as web parts, on a Web App use Service Applications</a:t>
            </a:r>
            <a:endParaRPr lang="en-US" sz="2400" dirty="0"/>
          </a:p>
          <a:p>
            <a:pPr>
              <a:lnSpc>
                <a:spcPct val="85000"/>
              </a:lnSpc>
            </a:pPr>
            <a:r>
              <a:rPr lang="en-US" dirty="0"/>
              <a:t>Web App &gt; Service Application Group &gt; Service Application Connection &gt; Service Application Service(s) </a:t>
            </a:r>
            <a:r>
              <a:rPr lang="en-US" dirty="0" smtClean="0"/>
              <a:t>&gt; </a:t>
            </a:r>
            <a:r>
              <a:rPr lang="en-US" dirty="0"/>
              <a:t>Service Application Database(s</a:t>
            </a:r>
            <a:r>
              <a:rPr lang="en-US" dirty="0" smtClean="0"/>
              <a:t>)</a:t>
            </a:r>
          </a:p>
          <a:p>
            <a:pPr lvl="1">
              <a:lnSpc>
                <a:spcPct val="85000"/>
              </a:lnSpc>
            </a:pPr>
            <a:r>
              <a:rPr lang="en-US" sz="2400" dirty="0"/>
              <a:t>A Service Application Proxy connects a Web App to a Service app</a:t>
            </a:r>
          </a:p>
          <a:p>
            <a:pPr lvl="1">
              <a:lnSpc>
                <a:spcPct val="85000"/>
              </a:lnSpc>
            </a:pPr>
            <a:r>
              <a:rPr lang="en-US" sz="2400" dirty="0"/>
              <a:t>Associations determined by administrators, can be changed any time</a:t>
            </a:r>
          </a:p>
          <a:p>
            <a:pPr lvl="1">
              <a:lnSpc>
                <a:spcPct val="85000"/>
              </a:lnSpc>
            </a:pPr>
            <a:r>
              <a:rPr lang="en-US" sz="2400" dirty="0"/>
              <a:t>Connections can be managed individually or in groups (‘Service Application Proxy Group’)</a:t>
            </a:r>
          </a:p>
          <a:p>
            <a:pPr lvl="1">
              <a:lnSpc>
                <a:spcPct val="85000"/>
              </a:lnSpc>
            </a:pPr>
            <a:endParaRPr lang="en-US" dirty="0"/>
          </a:p>
          <a:p>
            <a:pPr>
              <a:lnSpc>
                <a:spcPct val="85000"/>
              </a:lnSpc>
            </a:pPr>
            <a:endParaRPr lang="en-US" sz="3200" dirty="0"/>
          </a:p>
        </p:txBody>
      </p:sp>
    </p:spTree>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 xmlns:p14="http://schemas.microsoft.com/office/powerpoint/2010/main" val="743596463"/>
              </p:ext>
            </p:extLst>
          </p:nvPr>
        </p:nvGraphicFramePr>
        <p:xfrm>
          <a:off x="381000" y="152400"/>
          <a:ext cx="8229600" cy="632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3374406564"/>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SharePoint Conference 2009 4x3">
  <a:themeElements>
    <a:clrScheme name="Custom 15">
      <a:dk1>
        <a:sysClr val="windowText" lastClr="000000"/>
      </a:dk1>
      <a:lt1>
        <a:sysClr val="window" lastClr="FFFFFF"/>
      </a:lt1>
      <a:dk2>
        <a:srgbClr val="535455"/>
      </a:dk2>
      <a:lt2>
        <a:srgbClr val="FDE9D3"/>
      </a:lt2>
      <a:accent1>
        <a:srgbClr val="F79524"/>
      </a:accent1>
      <a:accent2>
        <a:srgbClr val="F7BC24"/>
      </a:accent2>
      <a:accent3>
        <a:srgbClr val="8E8E8E"/>
      </a:accent3>
      <a:accent4>
        <a:srgbClr val="2C3BAA"/>
      </a:accent4>
      <a:accent5>
        <a:srgbClr val="1D739C"/>
      </a:accent5>
      <a:accent6>
        <a:srgbClr val="1E9C7C"/>
      </a:accent6>
      <a:hlink>
        <a:srgbClr val="B3BAEB"/>
      </a:hlink>
      <a:folHlink>
        <a:srgbClr val="6BBBE3"/>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400" dirty="0" smtClean="0">
            <a:gradFill>
              <a:gsLst>
                <a:gs pos="0">
                  <a:srgbClr val="FFFFFF"/>
                </a:gs>
                <a:gs pos="100000">
                  <a:srgbClr val="FFFFFF"/>
                </a:gs>
              </a:gsLst>
              <a:lin ang="5400000" scaled="0"/>
            </a:gradFill>
          </a:defRPr>
        </a:defPPr>
      </a:lstStyle>
      <a:style>
        <a:lnRef idx="0">
          <a:schemeClr val="accent1"/>
        </a:lnRef>
        <a:fillRef idx="3">
          <a:schemeClr val="accent1"/>
        </a:fillRef>
        <a:effectRef idx="3">
          <a:schemeClr val="accent1"/>
        </a:effectRef>
        <a:fontRef idx="minor">
          <a:schemeClr val="lt1"/>
        </a:fontRef>
      </a:style>
    </a:spDef>
    <a:txDef>
      <a:spPr>
        <a:noFill/>
      </a:spPr>
      <a:bodyPr wrap="none" lIns="0" tIns="0" rIns="0" bIns="0" rtlCol="0">
        <a:spAutoFit/>
      </a:bodyPr>
      <a:lstStyle>
        <a:defPPr>
          <a:defRPr sz="2400"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White with Consolas font for code slides">
  <a:themeElements>
    <a:clrScheme name="5-10136_SharePoint_Conference_v01">
      <a:dk1>
        <a:sysClr val="windowText" lastClr="000000"/>
      </a:dk1>
      <a:lt1>
        <a:sysClr val="window" lastClr="FFFFFF"/>
      </a:lt1>
      <a:dk2>
        <a:srgbClr val="535455"/>
      </a:dk2>
      <a:lt2>
        <a:srgbClr val="FDE9D3"/>
      </a:lt2>
      <a:accent1>
        <a:srgbClr val="F79524"/>
      </a:accent1>
      <a:accent2>
        <a:srgbClr val="F7BC24"/>
      </a:accent2>
      <a:accent3>
        <a:srgbClr val="8E8E8E"/>
      </a:accent3>
      <a:accent4>
        <a:srgbClr val="2C3BAA"/>
      </a:accent4>
      <a:accent5>
        <a:srgbClr val="1D739C"/>
      </a:accent5>
      <a:accent6>
        <a:srgbClr val="1E9C7C"/>
      </a:accent6>
      <a:hlink>
        <a:srgbClr val="2C3BAA"/>
      </a:hlink>
      <a:folHlink>
        <a:srgbClr val="1D739C"/>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SharePoint Conference 2009 16x9">
  <a:themeElements>
    <a:clrScheme name="Custom 15">
      <a:dk1>
        <a:sysClr val="windowText" lastClr="000000"/>
      </a:dk1>
      <a:lt1>
        <a:sysClr val="window" lastClr="FFFFFF"/>
      </a:lt1>
      <a:dk2>
        <a:srgbClr val="535455"/>
      </a:dk2>
      <a:lt2>
        <a:srgbClr val="FDE9D3"/>
      </a:lt2>
      <a:accent1>
        <a:srgbClr val="F79524"/>
      </a:accent1>
      <a:accent2>
        <a:srgbClr val="F7BC24"/>
      </a:accent2>
      <a:accent3>
        <a:srgbClr val="8E8E8E"/>
      </a:accent3>
      <a:accent4>
        <a:srgbClr val="2C3BAA"/>
      </a:accent4>
      <a:accent5>
        <a:srgbClr val="1D739C"/>
      </a:accent5>
      <a:accent6>
        <a:srgbClr val="1E9C7C"/>
      </a:accent6>
      <a:hlink>
        <a:srgbClr val="B3BAEB"/>
      </a:hlink>
      <a:folHlink>
        <a:srgbClr val="6BBBE3"/>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400" dirty="0" smtClean="0">
            <a:gradFill>
              <a:gsLst>
                <a:gs pos="0">
                  <a:srgbClr val="FFFFFF"/>
                </a:gs>
                <a:gs pos="100000">
                  <a:srgbClr val="FFFFFF"/>
                </a:gs>
              </a:gsLst>
              <a:lin ang="5400000" scaled="0"/>
            </a:gradFill>
          </a:defRPr>
        </a:defPPr>
      </a:lstStyle>
      <a:style>
        <a:lnRef idx="0">
          <a:schemeClr val="accent1"/>
        </a:lnRef>
        <a:fillRef idx="3">
          <a:schemeClr val="accent1"/>
        </a:fillRef>
        <a:effectRef idx="3">
          <a:schemeClr val="accent1"/>
        </a:effectRef>
        <a:fontRef idx="minor">
          <a:schemeClr val="lt1"/>
        </a:fontRef>
      </a:style>
    </a:spDef>
    <a:txDef>
      <a:spPr>
        <a:noFill/>
      </a:spPr>
      <a:bodyPr wrap="none" lIns="0" tIns="0" rIns="0" bIns="0" rtlCol="0">
        <a:spAutoFit/>
      </a:bodyPr>
      <a:lstStyle>
        <a:defPPr>
          <a:defRPr sz="2400" dirty="0" err="1" smtClean="0">
            <a:gradFill>
              <a:gsLst>
                <a:gs pos="0">
                  <a:schemeClr val="tx1"/>
                </a:gs>
                <a:gs pos="86000">
                  <a:schemeClr val="tx1"/>
                </a:gs>
              </a:gsLst>
              <a:lin ang="5400000" scaled="0"/>
            </a:gradFill>
          </a:defRPr>
        </a:defPPr>
      </a:lstStyle>
    </a:txDef>
  </a:objectDefaults>
  <a:extraClrSchemeLst/>
</a:theme>
</file>

<file path=ppt/theme/theme4.xml><?xml version="1.0" encoding="utf-8"?>
<a:theme xmlns:a="http://schemas.openxmlformats.org/drawingml/2006/main" name="1_White with Consolas font for code slides">
  <a:themeElements>
    <a:clrScheme name="5-10136_SharePoint_Conference_v01">
      <a:dk1>
        <a:sysClr val="windowText" lastClr="000000"/>
      </a:dk1>
      <a:lt1>
        <a:sysClr val="window" lastClr="FFFFFF"/>
      </a:lt1>
      <a:dk2>
        <a:srgbClr val="535455"/>
      </a:dk2>
      <a:lt2>
        <a:srgbClr val="FDE9D3"/>
      </a:lt2>
      <a:accent1>
        <a:srgbClr val="F79524"/>
      </a:accent1>
      <a:accent2>
        <a:srgbClr val="F7BC24"/>
      </a:accent2>
      <a:accent3>
        <a:srgbClr val="8E8E8E"/>
      </a:accent3>
      <a:accent4>
        <a:srgbClr val="2C3BAA"/>
      </a:accent4>
      <a:accent5>
        <a:srgbClr val="1D739C"/>
      </a:accent5>
      <a:accent6>
        <a:srgbClr val="1E9C7C"/>
      </a:accent6>
      <a:hlink>
        <a:srgbClr val="2C3BAA"/>
      </a:hlink>
      <a:folHlink>
        <a:srgbClr val="1D739C"/>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5.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6.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documentManagement>
    <Review_x0020_Stage xmlns="801678b4-8992-4ee3-a40e-91d1e0b74bdb">Approved</Review_x0020_Stage>
    <Session_x0020_Code xmlns="801678b4-8992-4ee3-a40e-91d1e0b74bdb">14</Session_x0020_Code>
    <SpeakerSystemName xmlns="801678b4-8992-4ee3-a40e-91d1e0b74bdb">
      <UserInfo>
        <DisplayName/>
        <AccountId xsi:nil="true"/>
        <AccountType/>
      </UserInfo>
    </SpeakerSystemNam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AF7EA3FCD9B1B49A1B8D4C580087515" ma:contentTypeVersion="12" ma:contentTypeDescription="Create a new document." ma:contentTypeScope="" ma:versionID="fcf73b4944e8cef9d069a614f09b0c98">
  <xsd:schema xmlns:xsd="http://www.w3.org/2001/XMLSchema" xmlns:p="http://schemas.microsoft.com/office/2006/metadata/properties" xmlns:ns2="801678b4-8992-4ee3-a40e-91d1e0b74bdb" targetNamespace="http://schemas.microsoft.com/office/2006/metadata/properties" ma:root="true" ma:fieldsID="1ab57123bfb051e3cdf36b4206228c14" ns2:_="">
    <xsd:import namespace="801678b4-8992-4ee3-a40e-91d1e0b74bdb"/>
    <xsd:element name="properties">
      <xsd:complexType>
        <xsd:sequence>
          <xsd:element name="documentManagement">
            <xsd:complexType>
              <xsd:all>
                <xsd:element ref="ns2:Review_x0020_Stage" minOccurs="0"/>
                <xsd:element ref="ns2:Session_x0020_Code"/>
                <xsd:element ref="ns2:SpeakerSystemName" minOccurs="0"/>
              </xsd:all>
            </xsd:complexType>
          </xsd:element>
        </xsd:sequence>
      </xsd:complexType>
    </xsd:element>
  </xsd:schema>
  <xsd:schema xmlns:xsd="http://www.w3.org/2001/XMLSchema" xmlns:dms="http://schemas.microsoft.com/office/2006/documentManagement/types" targetNamespace="801678b4-8992-4ee3-a40e-91d1e0b74bdb" elementFormDefault="qualified">
    <xsd:import namespace="http://schemas.microsoft.com/office/2006/documentManagement/types"/>
    <xsd:element name="Review_x0020_Stage" ma:index="8" nillable="true" ma:displayName="Review Stage" ma:default="Submitted" ma:format="Dropdown" ma:internalName="Review_x0020_Stage">
      <xsd:simpleType>
        <xsd:restriction base="dms:Choice">
          <xsd:enumeration value="Submitted"/>
          <xsd:enumeration value="Under Review"/>
          <xsd:enumeration value="Final"/>
          <xsd:enumeration value="Approved"/>
        </xsd:restriction>
      </xsd:simpleType>
    </xsd:element>
    <xsd:element name="Session_x0020_Code" ma:index="9" ma:displayName="Session Code" ma:list="{0fcad38b-4356-4927-a4d6-6a4167d9b1af}" ma:internalName="Session_x0020_Code" ma:showField="SessionCode">
      <xsd:simpleType>
        <xsd:restriction base="dms:Lookup"/>
      </xsd:simpleType>
    </xsd:element>
    <xsd:element name="SpeakerSystemName" ma:index="10" nillable="true" ma:displayName="SpeakerSystemName" ma:list="UserInfo" ma:internalName="SpeakerSystemNam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outs:outSpaceData xmlns:outs="http://schemas.microsoft.com/office/2009/outspace/metadata">
  <outs:relatedDates>
    <outs:relatedDate>
      <outs:type>3</outs:type>
      <outs:displayName>Last Modified</outs:displayName>
      <outs:dateTime>2009-10-20T14:42:25Z</outs:dateTime>
      <outs:isPinned>true</outs:isPinned>
    </outs:relatedDate>
    <outs:relatedDate>
      <outs:type>2</outs:type>
      <outs:displayName>Created</outs:displayName>
      <outs:dateTime>2009-09-23T21:16:44Z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Umesh Unnikrishnan,  Simon Skaria</outs:displayName>
          <outs:accountName/>
        </outs:relatedPerson>
      </outs:people>
      <outs:source>0</outs:source>
      <outs:isPinned>true</outs:isPinned>
    </outs:relatedPeopleItem>
    <outs:relatedPeopleItem>
      <outs:category>Last modified by</outs:category>
      <outs:people>
        <outs:relatedPerson>
          <outs:displayName>Shows</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B3B93C87-7605-4EA5-AD0D-4B47BC2A6A26}">
  <ds:schemaRefs>
    <ds:schemaRef ds:uri="http://purl.org/dc/terms/"/>
    <ds:schemaRef ds:uri="http://schemas.openxmlformats.org/package/2006/metadata/core-properties"/>
    <ds:schemaRef ds:uri="http://schemas.microsoft.com/office/2006/metadata/properties"/>
    <ds:schemaRef ds:uri="801678b4-8992-4ee3-a40e-91d1e0b74bdb"/>
    <ds:schemaRef ds:uri="http://schemas.microsoft.com/office/2006/documentManagement/types"/>
    <ds:schemaRef ds:uri="http://purl.org/dc/elements/1.1/"/>
    <ds:schemaRef ds:uri="http://www.w3.org/XML/1998/namespace"/>
    <ds:schemaRef ds:uri="http://purl.org/dc/dcmitype/"/>
  </ds:schemaRefs>
</ds:datastoreItem>
</file>

<file path=customXml/itemProps2.xml><?xml version="1.0" encoding="utf-8"?>
<ds:datastoreItem xmlns:ds="http://schemas.openxmlformats.org/officeDocument/2006/customXml" ds:itemID="{AA555D1E-FF4E-4682-96BD-6078A91B907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01678b4-8992-4ee3-a40e-91d1e0b74bdb"/>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0646833F-EB3A-4FA8-8D69-9DA4FD93D3C6}">
  <ds:schemaRefs>
    <ds:schemaRef ds:uri="http://schemas.microsoft.com/sharepoint/v3/contenttype/forms"/>
  </ds:schemaRefs>
</ds:datastoreItem>
</file>

<file path=customXml/itemProps4.xml><?xml version="1.0" encoding="utf-8"?>
<ds:datastoreItem xmlns:ds="http://schemas.openxmlformats.org/officeDocument/2006/customXml" ds:itemID="{9A305BDA-BCA7-47CF-A9BB-63BEEF1BFEFD}">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SharePoint Conference 2009 4x3</Template>
  <TotalTime>6713</TotalTime>
  <Words>1798</Words>
  <Application>Microsoft Office PowerPoint</Application>
  <PresentationFormat>On-screen Show (4:3)</PresentationFormat>
  <Paragraphs>445</Paragraphs>
  <Slides>61</Slides>
  <Notes>59</Notes>
  <HiddenSlides>0</HiddenSlides>
  <MMClips>0</MMClips>
  <ScaleCrop>false</ScaleCrop>
  <HeadingPairs>
    <vt:vector size="4" baseType="variant">
      <vt:variant>
        <vt:lpstr>Theme</vt:lpstr>
      </vt:variant>
      <vt:variant>
        <vt:i4>6</vt:i4>
      </vt:variant>
      <vt:variant>
        <vt:lpstr>Slide Titles</vt:lpstr>
      </vt:variant>
      <vt:variant>
        <vt:i4>61</vt:i4>
      </vt:variant>
    </vt:vector>
  </HeadingPairs>
  <TitlesOfParts>
    <vt:vector size="67" baseType="lpstr">
      <vt:lpstr>SharePoint Conference 2009 4x3</vt:lpstr>
      <vt:lpstr>White with Consolas font for code slides</vt:lpstr>
      <vt:lpstr>SharePoint Conference 2009 16x9</vt:lpstr>
      <vt:lpstr>1_White with Consolas font for code slides</vt:lpstr>
      <vt:lpstr>TechEd_Europe</vt:lpstr>
      <vt:lpstr>TechEd09_Europe template</vt:lpstr>
      <vt:lpstr>Slide 1</vt:lpstr>
      <vt:lpstr>Introduction to Service Applications and Topology</vt:lpstr>
      <vt:lpstr>Who is this Todd guy?</vt:lpstr>
      <vt:lpstr>Who Am I?</vt:lpstr>
      <vt:lpstr>Our Cow Army</vt:lpstr>
      <vt:lpstr>Session Outline</vt:lpstr>
      <vt:lpstr>What is a Service Application?</vt:lpstr>
      <vt:lpstr>How is a Service Application used?</vt:lpstr>
      <vt:lpstr>Slide 9</vt:lpstr>
      <vt:lpstr>SharePoint</vt:lpstr>
      <vt:lpstr>SharePoint 2010</vt:lpstr>
      <vt:lpstr>SharePoint 2010</vt:lpstr>
      <vt:lpstr>Service Applications by SKU</vt:lpstr>
      <vt:lpstr>SSP =&gt; Service Application</vt:lpstr>
      <vt:lpstr>What’s New – Framework</vt:lpstr>
      <vt:lpstr>What’s New - Administration</vt:lpstr>
      <vt:lpstr>What’s New - Security</vt:lpstr>
      <vt:lpstr>Service Application Administration</vt:lpstr>
      <vt:lpstr>Managing a Service</vt:lpstr>
      <vt:lpstr>Deployment </vt:lpstr>
      <vt:lpstr>Managed Accounts</vt:lpstr>
      <vt:lpstr>Administration UI</vt:lpstr>
      <vt:lpstr>Windows PowerShell</vt:lpstr>
      <vt:lpstr>Associations</vt:lpstr>
      <vt:lpstr>Publishing</vt:lpstr>
      <vt:lpstr>Security</vt:lpstr>
      <vt:lpstr>Building service applications</vt:lpstr>
      <vt:lpstr>SharePoint Service Application Framework</vt:lpstr>
      <vt:lpstr>Sample topologies</vt:lpstr>
      <vt:lpstr>Deployment Scenarios</vt:lpstr>
      <vt:lpstr>Single Farm</vt:lpstr>
      <vt:lpstr>Isolated Hosting</vt:lpstr>
      <vt:lpstr>Enterprise Resource Center</vt:lpstr>
      <vt:lpstr>Slide 34</vt:lpstr>
      <vt:lpstr>Topologies Agenda</vt:lpstr>
      <vt:lpstr>Choosing an Architecture</vt:lpstr>
      <vt:lpstr>Logical Topology Considerations</vt:lpstr>
      <vt:lpstr>Physical Topology Considerations</vt:lpstr>
      <vt:lpstr>Scaling Services – Step 1</vt:lpstr>
      <vt:lpstr>Scaling Services – Step 2</vt:lpstr>
      <vt:lpstr>Three Sample Topologies</vt:lpstr>
      <vt:lpstr>Slide 42</vt:lpstr>
      <vt:lpstr>Woodgrove</vt:lpstr>
      <vt:lpstr>Woodgrove – Logical Arch</vt:lpstr>
      <vt:lpstr>Woodgrove – Physical Topology</vt:lpstr>
      <vt:lpstr>Woodgrove – Salient Points</vt:lpstr>
      <vt:lpstr>Slide 47</vt:lpstr>
      <vt:lpstr>Fabrikam </vt:lpstr>
      <vt:lpstr>Fabrikam – Logical Arch</vt:lpstr>
      <vt:lpstr>Fabrikam – Physical Topology</vt:lpstr>
      <vt:lpstr>Fabrikam – Salient Points</vt:lpstr>
      <vt:lpstr>Slide 52</vt:lpstr>
      <vt:lpstr>Large Enterprise</vt:lpstr>
      <vt:lpstr>Logical Arch</vt:lpstr>
      <vt:lpstr>Physical Topology</vt:lpstr>
      <vt:lpstr>Large Enterprise – Salient Points</vt:lpstr>
      <vt:lpstr>Other Scenarios</vt:lpstr>
      <vt:lpstr>Summary</vt:lpstr>
      <vt:lpstr>2010 Resources today</vt:lpstr>
      <vt:lpstr>Slide 60</vt:lpstr>
      <vt:lpstr>Slide 61</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Service Applications and Topology</dc:title>
  <dc:subject>tech·ed Europe 2009</dc:subject>
  <dc:creator>Umesh Unnikrishnan,  Simon Skaria</dc:creator>
  <dc:description>tech·ed Europe 2009</dc:description>
  <cp:lastModifiedBy>cn_user</cp:lastModifiedBy>
  <cp:revision>87</cp:revision>
  <dcterms:created xsi:type="dcterms:W3CDTF">2009-09-23T21:16:44Z</dcterms:created>
  <dcterms:modified xsi:type="dcterms:W3CDTF">2009-11-13T13:22:06Z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0x0101007AF7EA3FCD9B1B49A1B8D4C580087515</vt:lpwstr>
  </property>
  <property fmtid="{D5CDD505-2E9C-101B-9397-08002B2CF9AE}" pid="3" name="Order">
    <vt:r8>26300</vt:r8>
  </property>
</Properties>
</file>