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40"/>
  </p:notesMasterIdLst>
  <p:handoutMasterIdLst>
    <p:handoutMasterId r:id="rId41"/>
  </p:handoutMasterIdLst>
  <p:sldIdLst>
    <p:sldId id="256" r:id="rId2"/>
    <p:sldId id="257" r:id="rId3"/>
    <p:sldId id="297" r:id="rId4"/>
    <p:sldId id="296" r:id="rId5"/>
    <p:sldId id="292" r:id="rId6"/>
    <p:sldId id="314" r:id="rId7"/>
    <p:sldId id="299" r:id="rId8"/>
    <p:sldId id="283" r:id="rId9"/>
    <p:sldId id="304" r:id="rId10"/>
    <p:sldId id="300" r:id="rId11"/>
    <p:sldId id="301" r:id="rId12"/>
    <p:sldId id="302" r:id="rId13"/>
    <p:sldId id="305" r:id="rId14"/>
    <p:sldId id="303" r:id="rId15"/>
    <p:sldId id="294" r:id="rId16"/>
    <p:sldId id="306" r:id="rId17"/>
    <p:sldId id="307" r:id="rId18"/>
    <p:sldId id="308" r:id="rId19"/>
    <p:sldId id="309" r:id="rId20"/>
    <p:sldId id="310" r:id="rId21"/>
    <p:sldId id="295" r:id="rId22"/>
    <p:sldId id="311" r:id="rId23"/>
    <p:sldId id="313" r:id="rId24"/>
    <p:sldId id="315" r:id="rId25"/>
    <p:sldId id="316" r:id="rId26"/>
    <p:sldId id="318" r:id="rId27"/>
    <p:sldId id="319" r:id="rId28"/>
    <p:sldId id="320" r:id="rId29"/>
    <p:sldId id="324" r:id="rId30"/>
    <p:sldId id="285" r:id="rId31"/>
    <p:sldId id="321" r:id="rId32"/>
    <p:sldId id="322" r:id="rId33"/>
    <p:sldId id="326" r:id="rId34"/>
    <p:sldId id="327" r:id="rId35"/>
    <p:sldId id="282" r:id="rId36"/>
    <p:sldId id="281" r:id="rId37"/>
    <p:sldId id="274" r:id="rId38"/>
    <p:sldId id="280" r:id="rId3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3" autoAdjust="0"/>
    <p:restoredTop sz="96105" autoAdjust="0"/>
  </p:normalViewPr>
  <p:slideViewPr>
    <p:cSldViewPr snapToGrid="0">
      <p:cViewPr>
        <p:scale>
          <a:sx n="70" d="100"/>
          <a:sy n="70" d="100"/>
        </p:scale>
        <p:origin x="-324" y="-11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1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extLst>
      <p:ext uri="{BB962C8B-B14F-4D97-AF65-F5344CB8AC3E}">
        <p14:creationId xmlns:p14="http://schemas.microsoft.com/office/powerpoint/2010/main" val="2974601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130535848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err="1" smtClean="0"/>
              <a:t>Tech·Ed</a:t>
            </a:r>
            <a:r>
              <a:rPr lang="en-US" dirty="0" smtClean="0"/>
              <a:t>  North America 2009</a:t>
            </a:r>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dirty="0"/>
          </a:p>
        </p:txBody>
      </p:sp>
      <p:sp>
        <p:nvSpPr>
          <p:cNvPr id="6" name="Footer Placeholder 5"/>
          <p:cNvSpPr>
            <a:spLocks noGrp="1"/>
          </p:cNvSpPr>
          <p:nvPr>
            <p:ph type="ftr" sz="quarter" idx="12"/>
          </p:nvPr>
        </p:nvSpPr>
        <p:spPr/>
        <p:txBody>
          <a:bodyPr/>
          <a:lstStyle/>
          <a:p>
            <a:r>
              <a:rPr lang="en-US" dirty="0" smtClean="0"/>
              <a:t>© 2009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Calibri" pitchFamily="34" charset="0"/>
                <a:ea typeface="+mn-ea"/>
                <a:cs typeface="+mn-cs"/>
              </a:rPr>
              <a:t>If</a:t>
            </a:r>
            <a:r>
              <a:rPr lang="en-US" sz="900" kern="1200" baseline="0" dirty="0" smtClean="0">
                <a:solidFill>
                  <a:schemeClr val="tx1"/>
                </a:solidFill>
                <a:latin typeface="Calibri" pitchFamily="34" charset="0"/>
                <a:ea typeface="+mn-ea"/>
                <a:cs typeface="+mn-cs"/>
              </a:rPr>
              <a:t> you would like to host your demo on the Virtual Server, please use the </a:t>
            </a:r>
            <a:r>
              <a:rPr lang="en-US" sz="900" kern="1200" baseline="0" dirty="0" err="1" smtClean="0">
                <a:solidFill>
                  <a:schemeClr val="tx1"/>
                </a:solidFill>
                <a:latin typeface="Calibri" pitchFamily="34" charset="0"/>
                <a:ea typeface="+mn-ea"/>
                <a:cs typeface="+mn-cs"/>
              </a:rPr>
              <a:t>myVPC</a:t>
            </a:r>
            <a:r>
              <a:rPr lang="en-US" sz="900" kern="1200" baseline="0" dirty="0" smtClean="0">
                <a:solidFill>
                  <a:schemeClr val="tx1"/>
                </a:solidFill>
                <a:latin typeface="Calibri" pitchFamily="34" charset="0"/>
                <a:ea typeface="+mn-ea"/>
                <a:cs typeface="+mn-cs"/>
              </a:rPr>
              <a:t> demo slide, not this slide.</a:t>
            </a:r>
            <a:endParaRPr lang="en-US" sz="900" kern="1200" dirty="0" smtClean="0">
              <a:solidFill>
                <a:schemeClr val="tx1"/>
              </a:solidFill>
              <a:latin typeface="Calibri" pitchFamily="34" charset="0"/>
              <a:ea typeface="+mn-ea"/>
              <a:cs typeface="+mn-cs"/>
            </a:endParaRP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11/9/2009 9:18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Microsoft Confidential</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8" Type="http://schemas.openxmlformats.org/officeDocument/2006/relationships/hyperlink" Target="http://www.microsoft.com/learning" TargetMode="External"/><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hyperlink" Target="http://microsoft.com/technet" TargetMode="External"/><Relationship Id="rId9" Type="http://schemas.openxmlformats.org/officeDocument/2006/relationships/image" Target="../media/image11.emf"/></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Flexible Deployment</a:t>
            </a:r>
            <a:br>
              <a:rPr lang="en-US" dirty="0" smtClean="0"/>
            </a:br>
            <a:r>
              <a:rPr lang="en-US" sz="3600" i="1" dirty="0">
                <a:solidFill>
                  <a:schemeClr val="tx1"/>
                </a:solidFill>
              </a:rPr>
              <a:t>Upgrade Options</a:t>
            </a:r>
          </a:p>
        </p:txBody>
      </p:sp>
      <p:sp>
        <p:nvSpPr>
          <p:cNvPr id="3" name="Text Placeholder 2"/>
          <p:cNvSpPr>
            <a:spLocks noGrp="1"/>
          </p:cNvSpPr>
          <p:nvPr>
            <p:ph idx="1"/>
          </p:nvPr>
        </p:nvSpPr>
        <p:spPr/>
        <p:txBody>
          <a:bodyPr/>
          <a:lstStyle/>
          <a:p>
            <a:r>
              <a:rPr lang="en-US" smtClean="0"/>
              <a:t>In-Place Upgrade</a:t>
            </a:r>
          </a:p>
          <a:p>
            <a:pPr lvl="1"/>
            <a:r>
              <a:rPr lang="en-US" smtClean="0"/>
              <a:t>Upgrades existing databases and servers</a:t>
            </a:r>
          </a:p>
          <a:p>
            <a:pPr lvl="1"/>
            <a:r>
              <a:rPr lang="en-US" smtClean="0"/>
              <a:t>Simplest approach but incurs farm downtime</a:t>
            </a:r>
          </a:p>
          <a:p>
            <a:pPr lvl="1"/>
            <a:r>
              <a:rPr lang="en-US" smtClean="0"/>
              <a:t>Suitable for small or single server deployments</a:t>
            </a:r>
          </a:p>
          <a:p>
            <a:r>
              <a:rPr lang="en-US" smtClean="0"/>
              <a:t>Database Attach and Upgrade</a:t>
            </a:r>
          </a:p>
          <a:p>
            <a:pPr lvl="1"/>
            <a:r>
              <a:rPr lang="en-US" smtClean="0"/>
              <a:t>SharePoint Server 2007 farm remains available</a:t>
            </a:r>
          </a:p>
          <a:p>
            <a:pPr lvl="1"/>
            <a:r>
              <a:rPr lang="en-US" smtClean="0"/>
              <a:t>Only moves content, no configuration settings</a:t>
            </a:r>
          </a:p>
          <a:p>
            <a:pPr lvl="1"/>
            <a:r>
              <a:rPr lang="en-US" smtClean="0"/>
              <a:t>Suitable for large deployments and new H/W </a:t>
            </a:r>
            <a:endParaRPr lang="en-US" dirty="0"/>
          </a:p>
        </p:txBody>
      </p:sp>
    </p:spTree>
    <p:extLst>
      <p:ext uri="{BB962C8B-B14F-4D97-AF65-F5344CB8AC3E}">
        <p14:creationId xmlns:p14="http://schemas.microsoft.com/office/powerpoint/2010/main" val="1991591590"/>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Flexible Deployment 	</a:t>
            </a:r>
            <a:br>
              <a:rPr lang="en-US" dirty="0" smtClean="0"/>
            </a:br>
            <a:r>
              <a:rPr lang="en-US" sz="3600" i="1" dirty="0">
                <a:solidFill>
                  <a:schemeClr val="tx1"/>
                </a:solidFill>
              </a:rPr>
              <a:t>Upgrade Improvements</a:t>
            </a:r>
          </a:p>
        </p:txBody>
      </p:sp>
      <p:sp>
        <p:nvSpPr>
          <p:cNvPr id="3" name="Text Placeholder 2"/>
          <p:cNvSpPr>
            <a:spLocks noGrp="1"/>
          </p:cNvSpPr>
          <p:nvPr>
            <p:ph idx="1"/>
          </p:nvPr>
        </p:nvSpPr>
        <p:spPr/>
        <p:txBody>
          <a:bodyPr/>
          <a:lstStyle/>
          <a:p>
            <a:r>
              <a:rPr lang="en-US" dirty="0" smtClean="0"/>
              <a:t>In-Place upgrade experience improved</a:t>
            </a:r>
          </a:p>
          <a:p>
            <a:pPr lvl="1"/>
            <a:r>
              <a:rPr lang="en-US" dirty="0" smtClean="0"/>
              <a:t>In-Place Upgrade will be re-</a:t>
            </a:r>
            <a:r>
              <a:rPr lang="en-US" dirty="0" err="1" smtClean="0"/>
              <a:t>startable</a:t>
            </a:r>
            <a:endParaRPr lang="en-US" dirty="0" smtClean="0"/>
          </a:p>
          <a:p>
            <a:r>
              <a:rPr lang="en-US" dirty="0" smtClean="0"/>
              <a:t>Improved Content DB attach performance</a:t>
            </a:r>
          </a:p>
          <a:p>
            <a:pPr lvl="1"/>
            <a:r>
              <a:rPr lang="en-US" dirty="0" smtClean="0"/>
              <a:t>Upgrade multiple DB’s in parallel</a:t>
            </a:r>
          </a:p>
          <a:p>
            <a:r>
              <a:rPr lang="en-US" dirty="0" smtClean="0"/>
              <a:t>Clearer logging &amp; reporting</a:t>
            </a:r>
          </a:p>
          <a:p>
            <a:pPr lvl="1"/>
            <a:r>
              <a:rPr lang="en-US" dirty="0" smtClean="0"/>
              <a:t>Including progress reporting</a:t>
            </a:r>
          </a:p>
          <a:p>
            <a:r>
              <a:rPr lang="en-US" dirty="0" smtClean="0"/>
              <a:t>Upgrade automatic fix-up capability</a:t>
            </a:r>
          </a:p>
          <a:p>
            <a:r>
              <a:rPr lang="en-US" dirty="0" smtClean="0"/>
              <a:t>New pre upgrade checking tools</a:t>
            </a:r>
            <a:endParaRPr lang="en-US" dirty="0"/>
          </a:p>
        </p:txBody>
      </p:sp>
    </p:spTree>
    <p:extLst>
      <p:ext uri="{BB962C8B-B14F-4D97-AF65-F5344CB8AC3E}">
        <p14:creationId xmlns:p14="http://schemas.microsoft.com/office/powerpoint/2010/main" val="1166919232"/>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Flexible Deployment 	</a:t>
            </a:r>
            <a:br>
              <a:rPr lang="en-US" dirty="0" smtClean="0"/>
            </a:br>
            <a:r>
              <a:rPr lang="en-US" sz="3600" i="1" dirty="0">
                <a:solidFill>
                  <a:schemeClr val="tx1"/>
                </a:solidFill>
              </a:rPr>
              <a:t>Visual Upgrade</a:t>
            </a:r>
          </a:p>
        </p:txBody>
      </p:sp>
      <p:sp>
        <p:nvSpPr>
          <p:cNvPr id="3" name="Text Placeholder 2"/>
          <p:cNvSpPr>
            <a:spLocks noGrp="1"/>
          </p:cNvSpPr>
          <p:nvPr>
            <p:ph idx="1"/>
          </p:nvPr>
        </p:nvSpPr>
        <p:spPr/>
        <p:txBody>
          <a:bodyPr/>
          <a:lstStyle/>
          <a:p>
            <a:r>
              <a:rPr lang="en-US" dirty="0" smtClean="0"/>
              <a:t>No post upgrade change to site look &amp; feel</a:t>
            </a:r>
          </a:p>
          <a:p>
            <a:pPr lvl="1"/>
            <a:r>
              <a:rPr lang="en-US" dirty="0" smtClean="0"/>
              <a:t>Default upgrade behavior</a:t>
            </a:r>
          </a:p>
          <a:p>
            <a:pPr lvl="1"/>
            <a:r>
              <a:rPr lang="en-US" dirty="0" smtClean="0"/>
              <a:t>Prevents “mixed version” sites</a:t>
            </a:r>
          </a:p>
          <a:p>
            <a:pPr lvl="1"/>
            <a:r>
              <a:rPr lang="en-US" dirty="0" smtClean="0"/>
              <a:t>Site or farm admin can choose when to switch</a:t>
            </a:r>
          </a:p>
          <a:p>
            <a:pPr lvl="1"/>
            <a:r>
              <a:rPr lang="en-US" dirty="0" smtClean="0"/>
              <a:t>Flip between existing and new UI</a:t>
            </a:r>
          </a:p>
          <a:p>
            <a:pPr lvl="1"/>
            <a:r>
              <a:rPr lang="en-US" dirty="0" smtClean="0"/>
              <a:t>New UI is “pinned” if/when it’s customized</a:t>
            </a:r>
          </a:p>
          <a:p>
            <a:r>
              <a:rPr lang="en-US" dirty="0" smtClean="0"/>
              <a:t>Not an excuse for poor planning</a:t>
            </a:r>
          </a:p>
          <a:p>
            <a:r>
              <a:rPr lang="en-US" dirty="0" smtClean="0"/>
              <a:t>Not intended to be a long term solution</a:t>
            </a:r>
          </a:p>
        </p:txBody>
      </p:sp>
    </p:spTree>
    <p:extLst>
      <p:ext uri="{BB962C8B-B14F-4D97-AF65-F5344CB8AC3E}">
        <p14:creationId xmlns:p14="http://schemas.microsoft.com/office/powerpoint/2010/main" val="3103016944"/>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Visual Upgrade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49985072"/>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Flexible Deployment</a:t>
            </a:r>
            <a:br>
              <a:rPr lang="en-US" dirty="0" smtClean="0"/>
            </a:br>
            <a:r>
              <a:rPr lang="en-US" sz="3600" i="1" dirty="0">
                <a:solidFill>
                  <a:schemeClr val="tx1"/>
                </a:solidFill>
              </a:rPr>
              <a:t>Upgrade In General</a:t>
            </a:r>
          </a:p>
        </p:txBody>
      </p:sp>
      <p:sp>
        <p:nvSpPr>
          <p:cNvPr id="3" name="Text Placeholder 2"/>
          <p:cNvSpPr>
            <a:spLocks noGrp="1"/>
          </p:cNvSpPr>
          <p:nvPr>
            <p:ph idx="1"/>
          </p:nvPr>
        </p:nvSpPr>
        <p:spPr/>
        <p:txBody>
          <a:bodyPr/>
          <a:lstStyle/>
          <a:p>
            <a:r>
              <a:rPr lang="en-US" dirty="0" smtClean="0"/>
              <a:t>Significant investment in getting it right</a:t>
            </a:r>
          </a:p>
          <a:p>
            <a:pPr lvl="1"/>
            <a:r>
              <a:rPr lang="en-US" dirty="0" smtClean="0"/>
              <a:t>Documentation</a:t>
            </a:r>
          </a:p>
          <a:p>
            <a:pPr lvl="1"/>
            <a:r>
              <a:rPr lang="en-US" dirty="0" smtClean="0"/>
              <a:t>Guidance </a:t>
            </a:r>
          </a:p>
          <a:p>
            <a:pPr lvl="1"/>
            <a:r>
              <a:rPr lang="en-US" dirty="0" smtClean="0"/>
              <a:t>Tools</a:t>
            </a:r>
          </a:p>
          <a:p>
            <a:r>
              <a:rPr lang="en-US" dirty="0" smtClean="0"/>
              <a:t>With a focus on</a:t>
            </a:r>
          </a:p>
          <a:p>
            <a:pPr lvl="1"/>
            <a:r>
              <a:rPr lang="en-US" dirty="0" smtClean="0"/>
              <a:t>Lowering server downtime</a:t>
            </a:r>
          </a:p>
          <a:p>
            <a:pPr lvl="1"/>
            <a:r>
              <a:rPr lang="en-US" dirty="0" smtClean="0"/>
              <a:t>Lowering resource investment and cost</a:t>
            </a:r>
          </a:p>
          <a:p>
            <a:pPr lvl="1"/>
            <a:r>
              <a:rPr lang="en-US" dirty="0" smtClean="0"/>
              <a:t>Reducing and dealing with failures</a:t>
            </a:r>
          </a:p>
        </p:txBody>
      </p:sp>
    </p:spTree>
    <p:extLst>
      <p:ext uri="{BB962C8B-B14F-4D97-AF65-F5344CB8AC3E}">
        <p14:creationId xmlns:p14="http://schemas.microsoft.com/office/powerpoint/2010/main" val="285152056"/>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IT Pro Productivity</a:t>
            </a:r>
            <a:endParaRPr lang="en-US" dirty="0"/>
          </a:p>
        </p:txBody>
      </p:sp>
      <p:sp>
        <p:nvSpPr>
          <p:cNvPr id="5" name="Subtitle 4"/>
          <p:cNvSpPr>
            <a:spLocks noGrp="1"/>
          </p:cNvSpPr>
          <p:nvPr>
            <p:ph type="subTitle" idx="1"/>
          </p:nvPr>
        </p:nvSpPr>
        <p:spPr/>
        <p:txBody>
          <a:bodyPr/>
          <a:lstStyle/>
          <a:p>
            <a:endParaRPr lang="en-US" dirty="0"/>
          </a:p>
        </p:txBody>
      </p:sp>
      <p:sp>
        <p:nvSpPr>
          <p:cNvPr id="6" name="Title 5"/>
          <p:cNvSpPr>
            <a:spLocks noGrp="1"/>
          </p:cNvSpPr>
          <p:nvPr>
            <p:ph type="ctrTitle"/>
          </p:nvPr>
        </p:nvSpPr>
        <p:spPr/>
        <p:txBody>
          <a:bodyPr/>
          <a:lstStyle/>
          <a:p>
            <a:endParaRPr lang="en-US"/>
          </a:p>
        </p:txBody>
      </p:sp>
    </p:spTree>
    <p:extLst>
      <p:ext uri="{BB962C8B-B14F-4D97-AF65-F5344CB8AC3E}">
        <p14:creationId xmlns:p14="http://schemas.microsoft.com/office/powerpoint/2010/main" val="1222632460"/>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IT Professional Productivity	</a:t>
            </a:r>
            <a:br>
              <a:rPr lang="en-US" dirty="0" smtClean="0"/>
            </a:br>
            <a:r>
              <a:rPr lang="en-US" sz="3600" i="1" dirty="0">
                <a:solidFill>
                  <a:schemeClr val="tx1"/>
                </a:solidFill>
              </a:rPr>
              <a:t>Management Improvements</a:t>
            </a:r>
          </a:p>
        </p:txBody>
      </p:sp>
      <p:sp>
        <p:nvSpPr>
          <p:cNvPr id="3" name="Text Placeholder 2"/>
          <p:cNvSpPr>
            <a:spLocks noGrp="1"/>
          </p:cNvSpPr>
          <p:nvPr>
            <p:ph idx="1"/>
          </p:nvPr>
        </p:nvSpPr>
        <p:spPr/>
        <p:txBody>
          <a:bodyPr/>
          <a:lstStyle/>
          <a:p>
            <a:r>
              <a:rPr lang="en-US" dirty="0" smtClean="0"/>
              <a:t>Web Based Administration</a:t>
            </a:r>
          </a:p>
          <a:p>
            <a:pPr lvl="1"/>
            <a:r>
              <a:rPr lang="en-US" dirty="0" smtClean="0"/>
              <a:t>Ribbon, cleaner and easier to navigate</a:t>
            </a:r>
          </a:p>
          <a:p>
            <a:pPr lvl="1"/>
            <a:r>
              <a:rPr lang="en-US" dirty="0" smtClean="0">
                <a:sym typeface="Wingdings" pitchFamily="2" charset="2"/>
              </a:rPr>
              <a:t>Delegated access to specific features</a:t>
            </a:r>
          </a:p>
          <a:p>
            <a:r>
              <a:rPr lang="en-US" dirty="0" smtClean="0">
                <a:sym typeface="Wingdings" pitchFamily="2" charset="2"/>
              </a:rPr>
              <a:t>SharePoint Health Analyzer</a:t>
            </a:r>
          </a:p>
          <a:p>
            <a:pPr lvl="1"/>
            <a:r>
              <a:rPr lang="en-US" dirty="0" smtClean="0">
                <a:sym typeface="Wingdings" pitchFamily="2" charset="2"/>
              </a:rPr>
              <a:t>Built in Maintenance Engine</a:t>
            </a:r>
          </a:p>
          <a:p>
            <a:pPr lvl="1"/>
            <a:r>
              <a:rPr lang="en-US" dirty="0" smtClean="0">
                <a:sym typeface="Wingdings" pitchFamily="2" charset="2"/>
              </a:rPr>
              <a:t>Built in and custom Rules, Actions and Alerts</a:t>
            </a:r>
          </a:p>
          <a:p>
            <a:r>
              <a:rPr lang="en-US" dirty="0" smtClean="0">
                <a:sym typeface="Wingdings" pitchFamily="2" charset="2"/>
              </a:rPr>
              <a:t>Service Password Management</a:t>
            </a:r>
          </a:p>
          <a:p>
            <a:pPr lvl="1"/>
            <a:r>
              <a:rPr lang="en-US" dirty="0" smtClean="0">
                <a:sym typeface="Wingdings" pitchFamily="2" charset="2"/>
              </a:rPr>
              <a:t>SharePoint Manages it’s own passwords</a:t>
            </a:r>
          </a:p>
          <a:p>
            <a:pPr lvl="1"/>
            <a:r>
              <a:rPr lang="en-US" dirty="0" smtClean="0">
                <a:sym typeface="Wingdings" pitchFamily="2" charset="2"/>
              </a:rPr>
              <a:t>Detects domain password policy</a:t>
            </a:r>
            <a:endParaRPr lang="en-US" dirty="0">
              <a:sym typeface="Wingdings" pitchFamily="2" charset="2"/>
            </a:endParaRPr>
          </a:p>
        </p:txBody>
      </p:sp>
    </p:spTree>
    <p:extLst>
      <p:ext uri="{BB962C8B-B14F-4D97-AF65-F5344CB8AC3E}">
        <p14:creationId xmlns:p14="http://schemas.microsoft.com/office/powerpoint/2010/main" val="1995449233"/>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Central Admin &amp; Health Monitoring</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7021093"/>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IT Professional Productivity		</a:t>
            </a:r>
            <a:br>
              <a:rPr lang="en-US" dirty="0" smtClean="0"/>
            </a:br>
            <a:r>
              <a:rPr lang="en-US" sz="3600" i="1" dirty="0">
                <a:solidFill>
                  <a:schemeClr val="tx1"/>
                </a:solidFill>
              </a:rPr>
              <a:t>Command Line Management</a:t>
            </a:r>
          </a:p>
        </p:txBody>
      </p:sp>
      <p:sp>
        <p:nvSpPr>
          <p:cNvPr id="3" name="Text Placeholder 2"/>
          <p:cNvSpPr>
            <a:spLocks noGrp="1"/>
          </p:cNvSpPr>
          <p:nvPr>
            <p:ph idx="1"/>
          </p:nvPr>
        </p:nvSpPr>
        <p:spPr/>
        <p:txBody>
          <a:bodyPr/>
          <a:lstStyle/>
          <a:p>
            <a:r>
              <a:rPr lang="en-US" dirty="0" smtClean="0"/>
              <a:t>PowerShell Support</a:t>
            </a:r>
          </a:p>
          <a:p>
            <a:pPr lvl="1"/>
            <a:r>
              <a:rPr lang="en-US" dirty="0" smtClean="0"/>
              <a:t>652 PowerShell </a:t>
            </a:r>
            <a:r>
              <a:rPr lang="en-US" dirty="0" err="1" smtClean="0"/>
              <a:t>cmdlets</a:t>
            </a:r>
            <a:endParaRPr lang="en-US" dirty="0" smtClean="0"/>
          </a:p>
          <a:p>
            <a:pPr lvl="1"/>
            <a:r>
              <a:rPr lang="en-US" dirty="0" smtClean="0"/>
              <a:t>Superset of Administration UI</a:t>
            </a:r>
          </a:p>
          <a:p>
            <a:pPr lvl="1"/>
            <a:r>
              <a:rPr lang="en-US" dirty="0" smtClean="0"/>
              <a:t>Extensible Platform</a:t>
            </a:r>
          </a:p>
          <a:p>
            <a:pPr lvl="1"/>
            <a:r>
              <a:rPr lang="en-US" dirty="0" smtClean="0"/>
              <a:t>In-line Discoverability</a:t>
            </a:r>
          </a:p>
          <a:p>
            <a:pPr lvl="1"/>
            <a:r>
              <a:rPr lang="en-US" dirty="0" smtClean="0"/>
              <a:t>Optimized for Batch Operations</a:t>
            </a:r>
          </a:p>
          <a:p>
            <a:pPr lvl="1"/>
            <a:r>
              <a:rPr lang="en-US" dirty="0" err="1" smtClean="0"/>
              <a:t>Remoteable</a:t>
            </a:r>
            <a:endParaRPr lang="en-US" dirty="0" smtClean="0"/>
          </a:p>
          <a:p>
            <a:r>
              <a:rPr lang="en-US" dirty="0" smtClean="0"/>
              <a:t>STSADM</a:t>
            </a:r>
          </a:p>
          <a:p>
            <a:pPr lvl="1"/>
            <a:r>
              <a:rPr lang="en-US" dirty="0" smtClean="0">
                <a:sym typeface="Wingdings" pitchFamily="2" charset="2"/>
              </a:rPr>
              <a:t>Still available</a:t>
            </a:r>
          </a:p>
          <a:p>
            <a:endParaRPr lang="en-US" dirty="0" smtClean="0">
              <a:sym typeface="Wingdings" pitchFamily="2" charset="2"/>
            </a:endParaRPr>
          </a:p>
        </p:txBody>
      </p:sp>
    </p:spTree>
    <p:extLst>
      <p:ext uri="{BB962C8B-B14F-4D97-AF65-F5344CB8AC3E}">
        <p14:creationId xmlns:p14="http://schemas.microsoft.com/office/powerpoint/2010/main" val="3285648128"/>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dirty="0"/>
              <a:t>IT Professional Productivity </a:t>
            </a:r>
            <a:r>
              <a:rPr lang="en-US" dirty="0" smtClean="0"/>
              <a:t>	</a:t>
            </a:r>
            <a:br>
              <a:rPr lang="en-US" dirty="0" smtClean="0"/>
            </a:br>
            <a:r>
              <a:rPr lang="en-US" sz="3600" i="1" dirty="0">
                <a:solidFill>
                  <a:schemeClr val="tx1"/>
                </a:solidFill>
              </a:rPr>
              <a:t>I</a:t>
            </a:r>
            <a:r>
              <a:rPr lang="en-US" sz="3600" i="1" dirty="0" smtClean="0">
                <a:solidFill>
                  <a:schemeClr val="tx1"/>
                </a:solidFill>
              </a:rPr>
              <a:t>mproved Analytics</a:t>
            </a:r>
            <a:endParaRPr sz="3600" i="1" dirty="0">
              <a:solidFill>
                <a:schemeClr val="tx1"/>
              </a:solidFill>
            </a:endParaRPr>
          </a:p>
        </p:txBody>
      </p:sp>
      <p:sp>
        <p:nvSpPr>
          <p:cNvPr id="3" name="Text Placeholder 2"/>
          <p:cNvSpPr>
            <a:spLocks noGrp="1"/>
          </p:cNvSpPr>
          <p:nvPr>
            <p:ph idx="1"/>
          </p:nvPr>
        </p:nvSpPr>
        <p:spPr>
          <a:xfrm>
            <a:off x="361336" y="1619864"/>
            <a:ext cx="8382000" cy="4641271"/>
          </a:xfrm>
        </p:spPr>
        <p:txBody>
          <a:bodyPr/>
          <a:lstStyle/>
          <a:p>
            <a:r>
              <a:rPr lang="en-US" dirty="0" smtClean="0">
                <a:sym typeface="Wingdings" pitchFamily="2" charset="2"/>
              </a:rPr>
              <a:t>More granular analytic capabilities</a:t>
            </a:r>
          </a:p>
          <a:p>
            <a:pPr lvl="1"/>
            <a:r>
              <a:rPr lang="en-US" dirty="0" smtClean="0">
                <a:sym typeface="Wingdings" pitchFamily="2" charset="2"/>
              </a:rPr>
              <a:t>New Unified Logging </a:t>
            </a:r>
            <a:r>
              <a:rPr lang="en-US" dirty="0">
                <a:sym typeface="Wingdings" pitchFamily="2" charset="2"/>
              </a:rPr>
              <a:t>D</a:t>
            </a:r>
            <a:r>
              <a:rPr lang="en-US" dirty="0" smtClean="0">
                <a:sym typeface="Wingdings" pitchFamily="2" charset="2"/>
              </a:rPr>
              <a:t>atabase</a:t>
            </a:r>
          </a:p>
          <a:p>
            <a:pPr lvl="1"/>
            <a:r>
              <a:rPr lang="en-US" dirty="0" smtClean="0">
                <a:sym typeface="Wingdings" pitchFamily="2" charset="2"/>
              </a:rPr>
              <a:t>Subset of ULS logs plus an API for extensibility</a:t>
            </a:r>
          </a:p>
          <a:p>
            <a:pPr lvl="2"/>
            <a:r>
              <a:rPr lang="en-US" dirty="0" smtClean="0">
                <a:sym typeface="Wingdings" pitchFamily="2" charset="2"/>
              </a:rPr>
              <a:t>Example: Feature usage reporting for CAL tracking</a:t>
            </a:r>
          </a:p>
          <a:p>
            <a:r>
              <a:rPr lang="en-US" dirty="0" smtClean="0">
                <a:sym typeface="Wingdings" pitchFamily="2" charset="2"/>
              </a:rPr>
              <a:t>Broader &amp; Deeper OOB reports</a:t>
            </a:r>
          </a:p>
          <a:p>
            <a:pPr lvl="1"/>
            <a:r>
              <a:rPr lang="en-US" dirty="0" smtClean="0">
                <a:sym typeface="Wingdings" pitchFamily="2" charset="2"/>
              </a:rPr>
              <a:t>Based off Unified Logging Database data</a:t>
            </a:r>
          </a:p>
          <a:p>
            <a:r>
              <a:rPr lang="en-US" dirty="0" smtClean="0">
                <a:sym typeface="Wingdings" pitchFamily="2" charset="2"/>
              </a:rPr>
              <a:t>Developer Dashboard</a:t>
            </a:r>
          </a:p>
          <a:p>
            <a:pPr lvl="1"/>
            <a:r>
              <a:rPr lang="en-US" dirty="0" smtClean="0">
                <a:sym typeface="Wingdings" pitchFamily="2" charset="2"/>
              </a:rPr>
              <a:t>Quickly diagnose performance bottlenecks</a:t>
            </a:r>
          </a:p>
          <a:p>
            <a:pPr lvl="1"/>
            <a:r>
              <a:rPr lang="en-US" dirty="0" smtClean="0">
                <a:sym typeface="Wingdings" pitchFamily="2" charset="2"/>
              </a:rPr>
              <a:t>Displays metrics to highlight code optimization</a:t>
            </a:r>
          </a:p>
        </p:txBody>
      </p:sp>
    </p:spTree>
    <p:extLst>
      <p:ext uri="{BB962C8B-B14F-4D97-AF65-F5344CB8AC3E}">
        <p14:creationId xmlns:p14="http://schemas.microsoft.com/office/powerpoint/2010/main" val="565844500"/>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782707"/>
            <a:ext cx="7921912" cy="1337595"/>
          </a:xfrm>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SharePoint 2010 Overview for IT Professionals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532951" y="5384910"/>
            <a:ext cx="5583178" cy="461665"/>
          </a:xfrm>
        </p:spPr>
        <p:txBody>
          <a:bodyPr/>
          <a:lstStyle/>
          <a:p>
            <a:r>
              <a:rPr lang="en-US" dirty="0" smtClean="0">
                <a:solidFill>
                  <a:schemeClr val="tx1"/>
                </a:solidFill>
              </a:rPr>
              <a:t>Richard Riley</a:t>
            </a:r>
          </a:p>
          <a:p>
            <a:r>
              <a:rPr lang="en-US" dirty="0" smtClean="0">
                <a:solidFill>
                  <a:schemeClr val="tx1"/>
                </a:solidFill>
              </a:rPr>
              <a:t>Group Product Manager - SharePoint</a:t>
            </a:r>
          </a:p>
          <a:p>
            <a:r>
              <a:rPr lang="en-US" dirty="0" smtClean="0">
                <a:solidFill>
                  <a:schemeClr val="tx1"/>
                </a:solidFill>
              </a:rPr>
              <a:t>Microsoft Corp</a:t>
            </a:r>
          </a:p>
          <a:p>
            <a:r>
              <a:rPr lang="en-US" dirty="0" smtClean="0">
                <a:solidFill>
                  <a:schemeClr val="tx1"/>
                </a:solidFill>
              </a:rPr>
              <a:t>Session Code: OFS202 </a:t>
            </a:r>
            <a:endParaRPr lang="en-US" dirty="0">
              <a:solidFill>
                <a:schemeClr val="tx1"/>
              </a:solidFill>
            </a:endParaRPr>
          </a:p>
        </p:txBody>
      </p:sp>
    </p:spTree>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Logging &amp; Developer Dashboard</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717866821"/>
      </p:ext>
    </p:extLst>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10793" y="3813437"/>
            <a:ext cx="8269313" cy="1059925"/>
          </a:xfrm>
        </p:spPr>
        <p:txBody>
          <a:bodyPr/>
          <a:lstStyle/>
          <a:p>
            <a:r>
              <a:rPr lang="en-US" dirty="0" smtClean="0"/>
              <a:t>Scalable Infrastructure</a:t>
            </a:r>
            <a:endParaRPr lang="en-US" dirty="0"/>
          </a:p>
        </p:txBody>
      </p:sp>
      <p:sp>
        <p:nvSpPr>
          <p:cNvPr id="5" name="Subtitle 4"/>
          <p:cNvSpPr>
            <a:spLocks noGrp="1"/>
          </p:cNvSpPr>
          <p:nvPr>
            <p:ph type="subTitle" idx="1"/>
          </p:nvPr>
        </p:nvSpPr>
        <p:spPr/>
        <p:txBody>
          <a:bodyPr/>
          <a:lstStyle/>
          <a:p>
            <a:endParaRPr lang="en-US" dirty="0"/>
          </a:p>
        </p:txBody>
      </p:sp>
      <p:sp>
        <p:nvSpPr>
          <p:cNvPr id="6" name="Title 5"/>
          <p:cNvSpPr>
            <a:spLocks noGrp="1"/>
          </p:cNvSpPr>
          <p:nvPr>
            <p:ph type="ctrTitle"/>
          </p:nvPr>
        </p:nvSpPr>
        <p:spPr/>
        <p:txBody>
          <a:bodyPr/>
          <a:lstStyle/>
          <a:p>
            <a:endParaRPr lang="en-US" dirty="0"/>
          </a:p>
        </p:txBody>
      </p:sp>
    </p:spTree>
    <p:extLst>
      <p:ext uri="{BB962C8B-B14F-4D97-AF65-F5344CB8AC3E}">
        <p14:creationId xmlns:p14="http://schemas.microsoft.com/office/powerpoint/2010/main" val="1222632460"/>
      </p:ext>
    </p:extLst>
  </p:cSld>
  <p:clrMapOvr>
    <a:masterClrMapping/>
  </p:clrMapOvr>
  <p:transition spd="slow">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Scalable Infrastructure	</a:t>
            </a:r>
            <a:br>
              <a:rPr lang="en-US" dirty="0" smtClean="0"/>
            </a:br>
            <a:r>
              <a:rPr lang="en-US" sz="3600" i="1" dirty="0">
                <a:solidFill>
                  <a:schemeClr val="tx1"/>
                </a:solidFill>
              </a:rPr>
              <a:t>List Resource Governors</a:t>
            </a:r>
          </a:p>
        </p:txBody>
      </p:sp>
      <p:sp>
        <p:nvSpPr>
          <p:cNvPr id="3" name="Text Placeholder 2"/>
          <p:cNvSpPr>
            <a:spLocks noGrp="1"/>
          </p:cNvSpPr>
          <p:nvPr>
            <p:ph idx="1"/>
          </p:nvPr>
        </p:nvSpPr>
        <p:spPr/>
        <p:txBody>
          <a:bodyPr/>
          <a:lstStyle/>
          <a:p>
            <a:r>
              <a:rPr lang="en-US" dirty="0" smtClean="0">
                <a:sym typeface="Wingdings" pitchFamily="2" charset="2"/>
              </a:rPr>
              <a:t>Protect the server from malfunctioning users</a:t>
            </a:r>
          </a:p>
          <a:p>
            <a:pPr lvl="1"/>
            <a:r>
              <a:rPr lang="en-US" dirty="0" smtClean="0">
                <a:sym typeface="Wingdings" pitchFamily="2" charset="2"/>
              </a:rPr>
              <a:t>Act as a “circuit breaker”</a:t>
            </a:r>
          </a:p>
          <a:p>
            <a:r>
              <a:rPr lang="en-US" dirty="0" smtClean="0">
                <a:sym typeface="Wingdings" pitchFamily="2" charset="2"/>
              </a:rPr>
              <a:t>By default if &gt;5000 items will be returned for a specific view the request is “handled”</a:t>
            </a:r>
          </a:p>
          <a:p>
            <a:pPr lvl="1"/>
            <a:r>
              <a:rPr lang="en-US" dirty="0" smtClean="0">
                <a:sym typeface="Wingdings" pitchFamily="2" charset="2"/>
              </a:rPr>
              <a:t>Error message will provide actionable guidance</a:t>
            </a:r>
          </a:p>
          <a:p>
            <a:r>
              <a:rPr lang="en-US" dirty="0" smtClean="0">
                <a:sym typeface="Wingdings" pitchFamily="2" charset="2"/>
              </a:rPr>
              <a:t>Different scenarios, different approach </a:t>
            </a:r>
          </a:p>
          <a:p>
            <a:pPr lvl="1"/>
            <a:r>
              <a:rPr lang="en-US" dirty="0" smtClean="0">
                <a:sym typeface="Wingdings" pitchFamily="2" charset="2"/>
              </a:rPr>
              <a:t>Managed such as records management</a:t>
            </a:r>
          </a:p>
          <a:p>
            <a:pPr lvl="2"/>
            <a:r>
              <a:rPr lang="en-US" dirty="0" smtClean="0">
                <a:sym typeface="Wingdings" pitchFamily="2" charset="2"/>
              </a:rPr>
              <a:t>Metadata navigation</a:t>
            </a:r>
          </a:p>
          <a:p>
            <a:pPr lvl="1"/>
            <a:r>
              <a:rPr lang="en-US" dirty="0" smtClean="0">
                <a:sym typeface="Wingdings" pitchFamily="2" charset="2"/>
              </a:rPr>
              <a:t>Unmanaged such as a list on a users </a:t>
            </a:r>
            <a:r>
              <a:rPr lang="en-US" dirty="0" err="1" smtClean="0">
                <a:sym typeface="Wingdings" pitchFamily="2" charset="2"/>
              </a:rPr>
              <a:t>MySite</a:t>
            </a:r>
            <a:endParaRPr lang="en-US" dirty="0" smtClean="0">
              <a:sym typeface="Wingdings" pitchFamily="2" charset="2"/>
            </a:endParaRPr>
          </a:p>
          <a:p>
            <a:pPr lvl="2"/>
            <a:r>
              <a:rPr lang="en-US" dirty="0" smtClean="0">
                <a:sym typeface="Wingdings" pitchFamily="2" charset="2"/>
              </a:rPr>
              <a:t>List views</a:t>
            </a:r>
          </a:p>
          <a:p>
            <a:pPr lvl="1"/>
            <a:endParaRPr lang="en-US" dirty="0">
              <a:sym typeface="Wingdings" pitchFamily="2" charset="2"/>
            </a:endParaRPr>
          </a:p>
        </p:txBody>
      </p:sp>
    </p:spTree>
    <p:extLst>
      <p:ext uri="{BB962C8B-B14F-4D97-AF65-F5344CB8AC3E}">
        <p14:creationId xmlns:p14="http://schemas.microsoft.com/office/powerpoint/2010/main" val="3357095353"/>
      </p:ext>
    </p:extLst>
  </p:cSld>
  <p:clrMapOvr>
    <a:masterClrMapping/>
  </p:clrMapOvr>
  <p:transition spd="slow">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Large Lists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76550711"/>
      </p:ext>
    </p:extLst>
  </p:cSld>
  <p:clrMapOvr>
    <a:masterClrMapping/>
  </p:clrMapOvr>
  <p:transition spd="slow">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Scalable Infrastructure</a:t>
            </a:r>
            <a:br>
              <a:rPr lang="en-US" dirty="0" smtClean="0"/>
            </a:br>
            <a:r>
              <a:rPr lang="en-US" sz="3600" i="1" dirty="0">
                <a:solidFill>
                  <a:schemeClr val="tx1"/>
                </a:solidFill>
              </a:rPr>
              <a:t>Server Resource Governors</a:t>
            </a:r>
          </a:p>
        </p:txBody>
      </p:sp>
      <p:sp>
        <p:nvSpPr>
          <p:cNvPr id="3" name="Content Placeholder 2"/>
          <p:cNvSpPr>
            <a:spLocks noGrp="1"/>
          </p:cNvSpPr>
          <p:nvPr>
            <p:ph idx="1"/>
          </p:nvPr>
        </p:nvSpPr>
        <p:spPr/>
        <p:txBody>
          <a:bodyPr/>
          <a:lstStyle/>
          <a:p>
            <a:r>
              <a:rPr lang="en-US" dirty="0" smtClean="0">
                <a:sym typeface="Wingdings" pitchFamily="2" charset="2"/>
              </a:rPr>
              <a:t>Web &amp; Web Service request throttling</a:t>
            </a:r>
          </a:p>
          <a:p>
            <a:pPr lvl="1"/>
            <a:r>
              <a:rPr lang="en-US" dirty="0" smtClean="0">
                <a:sym typeface="Wingdings" pitchFamily="2" charset="2"/>
              </a:rPr>
              <a:t>Based on a set of configurable parameters</a:t>
            </a:r>
          </a:p>
          <a:p>
            <a:pPr lvl="1"/>
            <a:r>
              <a:rPr lang="en-US" dirty="0" smtClean="0">
                <a:sym typeface="Wingdings" pitchFamily="2" charset="2"/>
              </a:rPr>
              <a:t>If exceeded Returns 503 – Server Busy</a:t>
            </a:r>
          </a:p>
          <a:p>
            <a:pPr lvl="1"/>
            <a:r>
              <a:rPr lang="en-US" dirty="0" smtClean="0">
                <a:sym typeface="Wingdings" pitchFamily="2" charset="2"/>
              </a:rPr>
              <a:t>Avoids throttling “Interactive user sessions”</a:t>
            </a:r>
          </a:p>
          <a:p>
            <a:r>
              <a:rPr lang="en-US" dirty="0" smtClean="0">
                <a:sym typeface="Wingdings" pitchFamily="2" charset="2"/>
              </a:rPr>
              <a:t>Control specific User Agents</a:t>
            </a:r>
          </a:p>
          <a:p>
            <a:pPr lvl="1"/>
            <a:r>
              <a:rPr lang="en-US" dirty="0" smtClean="0">
                <a:sym typeface="Wingdings" pitchFamily="2" charset="2"/>
              </a:rPr>
              <a:t>Robots for example</a:t>
            </a:r>
          </a:p>
          <a:p>
            <a:r>
              <a:rPr lang="en-US" dirty="0" smtClean="0">
                <a:sym typeface="Wingdings" pitchFamily="2" charset="2"/>
              </a:rPr>
              <a:t>Sandboxed Solutions</a:t>
            </a:r>
          </a:p>
          <a:p>
            <a:pPr lvl="1"/>
            <a:r>
              <a:rPr lang="en-US" dirty="0" smtClean="0">
                <a:sym typeface="Wingdings" pitchFamily="2" charset="2"/>
              </a:rPr>
              <a:t>Based on a usage quota</a:t>
            </a:r>
          </a:p>
          <a:p>
            <a:pPr lvl="1"/>
            <a:r>
              <a:rPr lang="en-US" dirty="0" smtClean="0">
                <a:sym typeface="Wingdings" pitchFamily="2" charset="2"/>
              </a:rPr>
              <a:t>Solution disabled if quota exceeded </a:t>
            </a:r>
          </a:p>
        </p:txBody>
      </p:sp>
    </p:spTree>
    <p:extLst>
      <p:ext uri="{BB962C8B-B14F-4D97-AF65-F5344CB8AC3E}">
        <p14:creationId xmlns:p14="http://schemas.microsoft.com/office/powerpoint/2010/main" val="3593564601"/>
      </p:ext>
    </p:extLst>
  </p:cSld>
  <p:clrMapOvr>
    <a:masterClrMapping/>
  </p:clrMapOvr>
  <p:transition spd="slow">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Sandboxed Solutions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56266752"/>
      </p:ext>
    </p:extLst>
  </p:cSld>
  <p:clrMapOvr>
    <a:masterClrMapping/>
  </p:clrMapOvr>
  <p:transition spd="slow">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New Services Architecture</a:t>
            </a:r>
            <a:br>
              <a:rPr lang="en-US" dirty="0" smtClean="0"/>
            </a:br>
            <a:r>
              <a:rPr lang="en-US" sz="3600" i="1" dirty="0" smtClean="0">
                <a:solidFill>
                  <a:schemeClr val="tx1"/>
                </a:solidFill>
              </a:rPr>
              <a:t>Scalable Infrastructure</a:t>
            </a:r>
            <a:endParaRPr lang="en-US" sz="3600" i="1" dirty="0">
              <a:solidFill>
                <a:schemeClr val="tx1"/>
              </a:solidFill>
            </a:endParaRPr>
          </a:p>
        </p:txBody>
      </p:sp>
      <p:sp>
        <p:nvSpPr>
          <p:cNvPr id="3" name="Text Placeholder 2"/>
          <p:cNvSpPr>
            <a:spLocks noGrp="1"/>
          </p:cNvSpPr>
          <p:nvPr>
            <p:ph idx="1"/>
          </p:nvPr>
        </p:nvSpPr>
        <p:spPr>
          <a:xfrm>
            <a:off x="380999" y="1412874"/>
            <a:ext cx="8567057" cy="4561205"/>
          </a:xfrm>
        </p:spPr>
        <p:txBody>
          <a:bodyPr/>
          <a:lstStyle/>
          <a:p>
            <a:r>
              <a:rPr lang="en-US" dirty="0" smtClean="0">
                <a:sym typeface="Wingdings" pitchFamily="2" charset="2"/>
              </a:rPr>
              <a:t>Service platform built into SharePoint Foundation</a:t>
            </a:r>
          </a:p>
          <a:p>
            <a:r>
              <a:rPr lang="en-US" dirty="0" smtClean="0">
                <a:sym typeface="Wingdings" pitchFamily="2" charset="2"/>
              </a:rPr>
              <a:t>Individual Service Applications</a:t>
            </a:r>
          </a:p>
          <a:p>
            <a:r>
              <a:rPr lang="en-US" dirty="0" smtClean="0">
                <a:sym typeface="Wingdings" pitchFamily="2" charset="2"/>
              </a:rPr>
              <a:t>Consumers only use the service(s) they need</a:t>
            </a:r>
          </a:p>
          <a:p>
            <a:r>
              <a:rPr lang="en-US" dirty="0" smtClean="0">
                <a:sym typeface="Wingdings" pitchFamily="2" charset="2"/>
              </a:rPr>
              <a:t>Works inter-farm and cross-farm</a:t>
            </a:r>
          </a:p>
          <a:p>
            <a:r>
              <a:rPr lang="en-US" dirty="0" smtClean="0">
                <a:sym typeface="Wingdings" pitchFamily="2" charset="2"/>
              </a:rPr>
              <a:t>Partitioned and non-partitioned services</a:t>
            </a:r>
          </a:p>
          <a:p>
            <a:pPr lvl="1"/>
            <a:r>
              <a:rPr lang="en-US" dirty="0" smtClean="0">
                <a:sym typeface="Wingdings" pitchFamily="2" charset="2"/>
              </a:rPr>
              <a:t>Share or partition data across consumers (i.e. tenants) of the service </a:t>
            </a:r>
          </a:p>
          <a:p>
            <a:r>
              <a:rPr lang="en-US" dirty="0" smtClean="0">
                <a:sym typeface="Wingdings" pitchFamily="2" charset="2"/>
              </a:rPr>
              <a:t>Delegated administration model</a:t>
            </a:r>
          </a:p>
          <a:p>
            <a:r>
              <a:rPr lang="en-US" dirty="0" smtClean="0">
                <a:sym typeface="Wingdings" pitchFamily="2" charset="2"/>
              </a:rPr>
              <a:t>Public API to create 3rd party Services</a:t>
            </a:r>
          </a:p>
        </p:txBody>
      </p:sp>
    </p:spTree>
    <p:extLst>
      <p:ext uri="{BB962C8B-B14F-4D97-AF65-F5344CB8AC3E}">
        <p14:creationId xmlns:p14="http://schemas.microsoft.com/office/powerpoint/2010/main" val="40748831"/>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Scalable Infrastructure</a:t>
            </a:r>
            <a:br>
              <a:rPr lang="en-US" dirty="0" smtClean="0"/>
            </a:br>
            <a:r>
              <a:rPr lang="en-US" sz="3600" i="1" dirty="0" smtClean="0">
                <a:solidFill>
                  <a:schemeClr val="tx1"/>
                </a:solidFill>
              </a:rPr>
              <a:t>Scale Up and Out</a:t>
            </a:r>
            <a:endParaRPr lang="en-US" sz="3600" i="1" dirty="0">
              <a:solidFill>
                <a:schemeClr val="tx1"/>
              </a:solidFill>
            </a:endParaRPr>
          </a:p>
        </p:txBody>
      </p:sp>
      <p:sp>
        <p:nvSpPr>
          <p:cNvPr id="3" name="Text Placeholder 2"/>
          <p:cNvSpPr>
            <a:spLocks noGrp="1"/>
          </p:cNvSpPr>
          <p:nvPr>
            <p:ph idx="1"/>
          </p:nvPr>
        </p:nvSpPr>
        <p:spPr/>
        <p:txBody>
          <a:bodyPr/>
          <a:lstStyle/>
          <a:p>
            <a:r>
              <a:rPr lang="en-US" dirty="0" smtClean="0">
                <a:sym typeface="Wingdings" pitchFamily="2" charset="2"/>
              </a:rPr>
              <a:t>Scale Up</a:t>
            </a:r>
          </a:p>
          <a:p>
            <a:pPr lvl="1"/>
            <a:r>
              <a:rPr lang="en-US" dirty="0" smtClean="0">
                <a:sym typeface="Wingdings" pitchFamily="2" charset="2"/>
              </a:rPr>
              <a:t>Lists tested up to 50M items </a:t>
            </a:r>
          </a:p>
          <a:p>
            <a:pPr lvl="1"/>
            <a:r>
              <a:rPr lang="en-US" dirty="0" smtClean="0">
                <a:sym typeface="Wingdings" pitchFamily="2" charset="2"/>
              </a:rPr>
              <a:t>SharePoint Search tested up to 100M items</a:t>
            </a:r>
          </a:p>
          <a:p>
            <a:pPr lvl="1"/>
            <a:r>
              <a:rPr lang="en-US" dirty="0" smtClean="0">
                <a:sym typeface="Wingdings" pitchFamily="2" charset="2"/>
              </a:rPr>
              <a:t>SQL Tuning</a:t>
            </a:r>
          </a:p>
          <a:p>
            <a:r>
              <a:rPr lang="en-US" dirty="0" smtClean="0">
                <a:sym typeface="Wingdings" pitchFamily="2" charset="2"/>
              </a:rPr>
              <a:t>Scale Out</a:t>
            </a:r>
          </a:p>
          <a:p>
            <a:pPr lvl="1"/>
            <a:r>
              <a:rPr lang="en-US" dirty="0" smtClean="0">
                <a:sym typeface="Wingdings" pitchFamily="2" charset="2"/>
              </a:rPr>
              <a:t>SQL File Groups Supported for Content DBs</a:t>
            </a:r>
          </a:p>
          <a:p>
            <a:pPr lvl="1"/>
            <a:r>
              <a:rPr lang="en-US" dirty="0" smtClean="0">
                <a:sym typeface="Wingdings" pitchFamily="2" charset="2"/>
              </a:rPr>
              <a:t>Dedicated Service Application databases</a:t>
            </a:r>
          </a:p>
          <a:p>
            <a:pPr lvl="1"/>
            <a:r>
              <a:rPr lang="en-US" dirty="0" smtClean="0">
                <a:sym typeface="Wingdings" pitchFamily="2" charset="2"/>
              </a:rPr>
              <a:t>Partitioned Search database</a:t>
            </a:r>
          </a:p>
          <a:p>
            <a:pPr lvl="1"/>
            <a:r>
              <a:rPr lang="en-US" dirty="0" smtClean="0">
                <a:sym typeface="Wingdings" pitchFamily="2" charset="2"/>
              </a:rPr>
              <a:t>Dedicated WFE’s for timer jobs, workflow, more.</a:t>
            </a:r>
          </a:p>
          <a:p>
            <a:pPr lvl="1"/>
            <a:r>
              <a:rPr lang="en-US" dirty="0" smtClean="0">
                <a:sym typeface="Wingdings" pitchFamily="2" charset="2"/>
              </a:rPr>
              <a:t>New Search topologies (plus FAST)</a:t>
            </a:r>
          </a:p>
        </p:txBody>
      </p:sp>
    </p:spTree>
    <p:extLst>
      <p:ext uri="{BB962C8B-B14F-4D97-AF65-F5344CB8AC3E}">
        <p14:creationId xmlns:p14="http://schemas.microsoft.com/office/powerpoint/2010/main" val="708659625"/>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Backup, Restore &amp; Recovery</a:t>
            </a:r>
            <a:br>
              <a:rPr lang="en-US" dirty="0" smtClean="0"/>
            </a:br>
            <a:r>
              <a:rPr lang="en-US" sz="3600" i="1" dirty="0">
                <a:solidFill>
                  <a:schemeClr val="tx1"/>
                </a:solidFill>
              </a:rPr>
              <a:t>Scalable Unified Infrastructure</a:t>
            </a:r>
          </a:p>
        </p:txBody>
      </p:sp>
      <p:sp>
        <p:nvSpPr>
          <p:cNvPr id="3" name="Text Placeholder 2"/>
          <p:cNvSpPr>
            <a:spLocks noGrp="1"/>
          </p:cNvSpPr>
          <p:nvPr>
            <p:ph idx="1"/>
          </p:nvPr>
        </p:nvSpPr>
        <p:spPr/>
        <p:txBody>
          <a:bodyPr/>
          <a:lstStyle/>
          <a:p>
            <a:r>
              <a:rPr lang="en-US" dirty="0" smtClean="0"/>
              <a:t>Central Admin </a:t>
            </a:r>
          </a:p>
          <a:p>
            <a:pPr lvl="1"/>
            <a:r>
              <a:rPr lang="en-US" dirty="0" smtClean="0"/>
              <a:t>Site collection, Site or List Backup and Restore</a:t>
            </a:r>
          </a:p>
          <a:p>
            <a:pPr lvl="1"/>
            <a:r>
              <a:rPr lang="en-US" dirty="0" smtClean="0"/>
              <a:t>Unattached Database Content Recovery </a:t>
            </a:r>
          </a:p>
          <a:p>
            <a:pPr lvl="2"/>
            <a:r>
              <a:rPr lang="en-US" dirty="0" smtClean="0"/>
              <a:t>No recovery farm needed</a:t>
            </a:r>
          </a:p>
          <a:p>
            <a:pPr lvl="1"/>
            <a:r>
              <a:rPr lang="en-US" dirty="0" smtClean="0"/>
              <a:t>Move Site Collections between Content DB’s and Farms (Can do some of this SP2 today)</a:t>
            </a:r>
          </a:p>
          <a:p>
            <a:pPr lvl="1"/>
            <a:r>
              <a:rPr lang="en-US" dirty="0" smtClean="0"/>
              <a:t>Configuration settings only back up</a:t>
            </a:r>
          </a:p>
          <a:p>
            <a:r>
              <a:rPr lang="en-US" dirty="0" smtClean="0"/>
              <a:t>Support for Read Only DB’s (In SP2)</a:t>
            </a:r>
          </a:p>
          <a:p>
            <a:pPr lvl="1"/>
            <a:r>
              <a:rPr lang="en-US" dirty="0" smtClean="0"/>
              <a:t>UI trimmed appropriately</a:t>
            </a:r>
            <a:endParaRPr lang="en-US" dirty="0"/>
          </a:p>
        </p:txBody>
      </p:sp>
    </p:spTree>
    <p:extLst>
      <p:ext uri="{BB962C8B-B14F-4D97-AF65-F5344CB8AC3E}">
        <p14:creationId xmlns:p14="http://schemas.microsoft.com/office/powerpoint/2010/main" val="1239295237"/>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Unattached Content DB Restore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04810232"/>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381000" y="230188"/>
            <a:ext cx="8382000" cy="997196"/>
          </a:xfrm>
        </p:spPr>
        <p:txBody>
          <a:bodyPr/>
          <a:lstStyle/>
          <a:p>
            <a:r>
              <a:rPr lang="en-US" dirty="0" smtClean="0"/>
              <a:t>Microsoft SharePoint 2010</a:t>
            </a:r>
            <a:br>
              <a:rPr lang="en-US" dirty="0" smtClean="0"/>
            </a:br>
            <a:r>
              <a:rPr lang="en-US" sz="2400" spc="-100" dirty="0">
                <a:solidFill>
                  <a:schemeClr val="tx1">
                    <a:lumMod val="95000"/>
                  </a:schemeClr>
                </a:solidFill>
              </a:rPr>
              <a:t>The Business Collaboration Platform for the Enterprise and the Web</a:t>
            </a:r>
          </a:p>
        </p:txBody>
      </p:sp>
      <p:grpSp>
        <p:nvGrpSpPr>
          <p:cNvPr id="2" name="Group 24"/>
          <p:cNvGrpSpPr/>
          <p:nvPr/>
        </p:nvGrpSpPr>
        <p:grpSpPr>
          <a:xfrm>
            <a:off x="3696789" y="2971800"/>
            <a:ext cx="6096000" cy="1663505"/>
            <a:chOff x="3657600" y="3060895"/>
            <a:chExt cx="5486400" cy="1663505"/>
          </a:xfrm>
        </p:grpSpPr>
        <p:sp>
          <p:nvSpPr>
            <p:cNvPr id="33" name="Rectangle 32"/>
            <p:cNvSpPr/>
            <p:nvPr/>
          </p:nvSpPr>
          <p:spPr bwMode="auto">
            <a:xfrm>
              <a:off x="3657600" y="3060895"/>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nSpc>
                  <a:spcPct val="90000"/>
                </a:lnSpc>
                <a:spcAft>
                  <a:spcPts val="1458"/>
                </a:spcAft>
                <a:defRPr/>
              </a:pPr>
              <a:r>
                <a:rPr lang="en-US" sz="2400" i="1" spc="-50" dirty="0" smtClean="0">
                  <a:ln w="3175">
                    <a:noFill/>
                  </a:ln>
                  <a:solidFill>
                    <a:schemeClr val="tx1">
                      <a:lumMod val="95000"/>
                    </a:schemeClr>
                  </a:solidFill>
                  <a:cs typeface="Arial" charset="0"/>
                </a:rPr>
                <a:t>Connect and Empower People</a:t>
              </a:r>
              <a:endParaRPr lang="en-US" altLang="zh-CN" sz="2400" i="1" spc="-50" dirty="0" smtClean="0">
                <a:solidFill>
                  <a:schemeClr val="tx1">
                    <a:lumMod val="95000"/>
                  </a:schemeClr>
                </a:solidFill>
                <a:latin typeface="Segoe Semibold" pitchFamily="34" charset="0"/>
              </a:endParaRPr>
            </a:p>
          </p:txBody>
        </p:sp>
        <p:sp>
          <p:nvSpPr>
            <p:cNvPr id="36" name="Rectangle 35"/>
            <p:cNvSpPr/>
            <p:nvPr/>
          </p:nvSpPr>
          <p:spPr bwMode="auto">
            <a:xfrm>
              <a:off x="3657600" y="3686907"/>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nSpc>
                  <a:spcPct val="90000"/>
                </a:lnSpc>
                <a:spcAft>
                  <a:spcPts val="1458"/>
                </a:spcAft>
                <a:defRPr/>
              </a:pPr>
              <a:r>
                <a:rPr lang="en-US" sz="2400" i="1" spc="-50" dirty="0" smtClean="0">
                  <a:ln w="3175">
                    <a:noFill/>
                  </a:ln>
                  <a:solidFill>
                    <a:schemeClr val="tx1">
                      <a:lumMod val="95000"/>
                    </a:schemeClr>
                  </a:solidFill>
                  <a:cs typeface="Arial" charset="0"/>
                </a:rPr>
                <a:t>Cut Costs with a Unified Infrastructure</a:t>
              </a:r>
              <a:endParaRPr lang="en-US" sz="2200" i="1" spc="-50" dirty="0" smtClean="0">
                <a:ln w="3175">
                  <a:noFill/>
                </a:ln>
                <a:solidFill>
                  <a:schemeClr val="tx1">
                    <a:lumMod val="95000"/>
                  </a:schemeClr>
                </a:solidFill>
                <a:cs typeface="Arial" charset="0"/>
              </a:endParaRPr>
            </a:p>
          </p:txBody>
        </p:sp>
        <p:sp>
          <p:nvSpPr>
            <p:cNvPr id="37" name="Rectangle 36"/>
            <p:cNvSpPr/>
            <p:nvPr/>
          </p:nvSpPr>
          <p:spPr bwMode="auto">
            <a:xfrm>
              <a:off x="3657600" y="4312920"/>
              <a:ext cx="5486400" cy="411480"/>
            </a:xfrm>
            <a:prstGeom prst="rect">
              <a:avLst/>
            </a:prstGeom>
            <a:gradFill>
              <a:gsLst>
                <a:gs pos="0">
                  <a:srgbClr val="000000">
                    <a:alpha val="40000"/>
                  </a:srgbClr>
                </a:gs>
                <a:gs pos="50000">
                  <a:srgbClr val="000000">
                    <a:alpha val="30000"/>
                  </a:srgbClr>
                </a:gs>
                <a:gs pos="100000">
                  <a:srgbClr val="000000">
                    <a:alpha val="0"/>
                  </a:srgbClr>
                </a:gs>
              </a:gsLst>
              <a:path path="circle">
                <a:fillToRect l="50000" t="50000" r="50000" b="50000"/>
              </a:path>
            </a:gradFill>
            <a:ln w="12700">
              <a:gradFill flip="none" rotWithShape="1">
                <a:gsLst>
                  <a:gs pos="0">
                    <a:srgbClr val="1C86F0"/>
                  </a:gs>
                  <a:gs pos="50000">
                    <a:srgbClr val="1C86F0">
                      <a:alpha val="59000"/>
                    </a:srgbClr>
                  </a:gs>
                  <a:gs pos="100000">
                    <a:schemeClr val="accent1">
                      <a:tint val="23500"/>
                      <a:satMod val="160000"/>
                      <a:alpha val="0"/>
                    </a:schemeClr>
                  </a:gs>
                </a:gsLst>
                <a:path path="circle">
                  <a:fillToRect l="50000" t="50000" r="50000" b="50000"/>
                </a:path>
                <a:tileRect/>
              </a:gradFill>
              <a:headEnd type="none" w="med" len="med"/>
              <a:tailEnd type="none" w="med" len="med"/>
            </a:ln>
            <a:effectLst/>
            <a:scene3d>
              <a:camera prst="perspectiveRight" fov="0">
                <a:rot lat="0" lon="21000000" rev="0"/>
              </a:camera>
              <a:lightRig rig="chilly" dir="t"/>
            </a:scene3d>
          </p:spPr>
          <p:style>
            <a:lnRef idx="2">
              <a:schemeClr val="accent5">
                <a:shade val="50000"/>
              </a:schemeClr>
            </a:lnRef>
            <a:fillRef idx="1">
              <a:schemeClr val="accent5"/>
            </a:fillRef>
            <a:effectRef idx="0">
              <a:schemeClr val="accent5"/>
            </a:effectRef>
            <a:fontRef idx="minor">
              <a:schemeClr val="lt1"/>
            </a:fontRef>
          </p:style>
          <p:txBody>
            <a:bodyPr vert="horz" wrap="square" lIns="365760" tIns="18288" rIns="0" bIns="0" numCol="1" rtlCol="0" anchor="ctr" anchorCtr="0" compatLnSpc="1">
              <a:prstTxWarp prst="textNoShape">
                <a:avLst/>
              </a:prstTxWarp>
              <a:noAutofit/>
            </a:bodyPr>
            <a:lstStyle/>
            <a:p>
              <a:pPr>
                <a:lnSpc>
                  <a:spcPct val="90000"/>
                </a:lnSpc>
                <a:spcAft>
                  <a:spcPts val="1458"/>
                </a:spcAft>
                <a:defRPr/>
              </a:pPr>
              <a:r>
                <a:rPr lang="en-US" sz="2400" i="1" spc="-50" dirty="0" smtClean="0">
                  <a:ln w="3175">
                    <a:noFill/>
                  </a:ln>
                  <a:solidFill>
                    <a:schemeClr val="tx1">
                      <a:lumMod val="95000"/>
                    </a:schemeClr>
                  </a:solidFill>
                  <a:cs typeface="Arial" charset="0"/>
                </a:rPr>
                <a:t>Rapidly Respond to Business Needs</a:t>
              </a:r>
            </a:p>
          </p:txBody>
        </p:sp>
      </p:grpSp>
      <p:grpSp>
        <p:nvGrpSpPr>
          <p:cNvPr id="4" name="Group 83"/>
          <p:cNvGrpSpPr/>
          <p:nvPr/>
        </p:nvGrpSpPr>
        <p:grpSpPr>
          <a:xfrm>
            <a:off x="-239483" y="1828799"/>
            <a:ext cx="4572000" cy="3962400"/>
            <a:chOff x="-4185" y="2085973"/>
            <a:chExt cx="4122018" cy="3605979"/>
          </a:xfrm>
        </p:grpSpPr>
        <p:grpSp>
          <p:nvGrpSpPr>
            <p:cNvPr id="5" name="Group 50"/>
            <p:cNvGrpSpPr/>
            <p:nvPr/>
          </p:nvGrpSpPr>
          <p:grpSpPr>
            <a:xfrm>
              <a:off x="-4185" y="2085973"/>
              <a:ext cx="4122018" cy="3605979"/>
              <a:chOff x="-4186" y="2145978"/>
              <a:chExt cx="4001959" cy="3500950"/>
            </a:xfrm>
          </p:grpSpPr>
          <p:sp>
            <p:nvSpPr>
              <p:cNvPr id="47" name="Oval 46"/>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000"/>
              </a:p>
            </p:txBody>
          </p:sp>
          <p:pic>
            <p:nvPicPr>
              <p:cNvPr id="49" name="Picture 2" descr="\\SERVER3\Restrict\FTP_Root\Clients\White_Whale\2-20070_TAP_Airlift\Art\6-star pie cuts.png"/>
              <p:cNvPicPr>
                <a:picLocks noChangeAspect="1" noChangeArrowheads="1"/>
              </p:cNvPicPr>
              <p:nvPr/>
            </p:nvPicPr>
            <p:blipFill>
              <a:blip r:embed="rId2" cstate="print"/>
              <a:stretch>
                <a:fillRect/>
              </a:stretch>
            </p:blipFill>
            <p:spPr bwMode="auto">
              <a:xfrm rot="5400000">
                <a:off x="246319" y="1895473"/>
                <a:ext cx="3500950" cy="4001959"/>
              </a:xfrm>
              <a:prstGeom prst="rect">
                <a:avLst/>
              </a:prstGeom>
              <a:noFill/>
            </p:spPr>
          </p:pic>
        </p:grpSp>
        <p:grpSp>
          <p:nvGrpSpPr>
            <p:cNvPr id="6" name="Group 82"/>
            <p:cNvGrpSpPr/>
            <p:nvPr/>
          </p:nvGrpSpPr>
          <p:grpSpPr>
            <a:xfrm>
              <a:off x="1197089" y="3056816"/>
              <a:ext cx="1774433" cy="1838194"/>
              <a:chOff x="1197089" y="3056816"/>
              <a:chExt cx="1774433" cy="1838194"/>
            </a:xfrm>
          </p:grpSpPr>
          <p:sp>
            <p:nvSpPr>
              <p:cNvPr id="80" name="Oval 79"/>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800" dirty="0" err="1" smtClean="0">
                  <a:solidFill>
                    <a:schemeClr val="bg1"/>
                  </a:solidFill>
                  <a:latin typeface="Segoe" pitchFamily="34" charset="0"/>
                </a:endParaRPr>
              </a:p>
            </p:txBody>
          </p:sp>
          <p:pic>
            <p:nvPicPr>
              <p:cNvPr id="81" name="Content Placeholder 4" descr="ShrPt_h_rgb.png"/>
              <p:cNvPicPr>
                <a:picLocks noChangeAspect="1"/>
              </p:cNvPicPr>
              <p:nvPr/>
            </p:nvPicPr>
            <p:blipFill>
              <a:blip r:embed="rId3" cstate="print"/>
              <a:srcRect r="83105" b="-8078"/>
              <a:stretch>
                <a:fillRect/>
              </a:stretch>
            </p:blipFill>
            <p:spPr>
              <a:xfrm>
                <a:off x="1882721" y="3482810"/>
                <a:ext cx="453526" cy="539301"/>
              </a:xfrm>
              <a:prstGeom prst="rect">
                <a:avLst/>
              </a:prstGeom>
            </p:spPr>
          </p:pic>
          <p:pic>
            <p:nvPicPr>
              <p:cNvPr id="82" name="Content Placeholder 4" descr="ShrPt_h_rgb.png"/>
              <p:cNvPicPr>
                <a:picLocks noChangeAspect="1"/>
              </p:cNvPicPr>
              <p:nvPr/>
            </p:nvPicPr>
            <p:blipFill>
              <a:blip r:embed="rId3" cstate="print">
                <a:duotone>
                  <a:prstClr val="black"/>
                  <a:srgbClr val="D9C3A5">
                    <a:tint val="50000"/>
                    <a:satMod val="180000"/>
                  </a:srgbClr>
                </a:duotone>
              </a:blip>
              <a:srcRect l="16257" r="30219"/>
              <a:stretch>
                <a:fillRect/>
              </a:stretch>
            </p:blipFill>
            <p:spPr>
              <a:xfrm>
                <a:off x="1600928" y="3978738"/>
                <a:ext cx="915809" cy="318071"/>
              </a:xfrm>
              <a:prstGeom prst="rect">
                <a:avLst/>
              </a:prstGeom>
            </p:spPr>
          </p:pic>
        </p:grpSp>
      </p:grpSp>
      <p:sp>
        <p:nvSpPr>
          <p:cNvPr id="62" name="Rectangle 61"/>
          <p:cNvSpPr/>
          <p:nvPr/>
        </p:nvSpPr>
        <p:spPr>
          <a:xfrm>
            <a:off x="2392640" y="3124200"/>
            <a:ext cx="1417360" cy="202886"/>
          </a:xfrm>
          <a:prstGeom prst="rect">
            <a:avLst/>
          </a:prstGeom>
        </p:spPr>
        <p:txBody>
          <a:bodyPr wrap="square" lIns="0" tIns="0" rIns="0" bIns="0">
            <a:spAutoFit/>
          </a:bodyPr>
          <a:lstStyle/>
          <a:p>
            <a:pPr algn="ctr">
              <a:lnSpc>
                <a:spcPct val="80000"/>
              </a:lnSpc>
            </a:pPr>
            <a:r>
              <a:rPr lang="en-US" sz="1600" b="1" spc="-80" dirty="0">
                <a:ln w="3175">
                  <a:noFill/>
                </a:ln>
                <a:solidFill>
                  <a:schemeClr val="tx1">
                    <a:lumMod val="95000"/>
                  </a:schemeClr>
                </a:solidFill>
                <a:latin typeface="Segoe UI" pitchFamily="34" charset="0"/>
                <a:cs typeface="Segoe UI" pitchFamily="34" charset="0"/>
              </a:rPr>
              <a:t>Communities</a:t>
            </a:r>
          </a:p>
        </p:txBody>
      </p:sp>
      <p:sp>
        <p:nvSpPr>
          <p:cNvPr id="68" name="Rectangle 67"/>
          <p:cNvSpPr/>
          <p:nvPr/>
        </p:nvSpPr>
        <p:spPr>
          <a:xfrm>
            <a:off x="1295400" y="5055692"/>
            <a:ext cx="1417360" cy="202886"/>
          </a:xfrm>
          <a:prstGeom prst="rect">
            <a:avLst/>
          </a:prstGeom>
        </p:spPr>
        <p:txBody>
          <a:bodyPr wrap="square" lIns="0" tIns="0" rIns="0" bIns="0">
            <a:spAutoFit/>
          </a:bodyPr>
          <a:lstStyle/>
          <a:p>
            <a:pPr algn="ctr">
              <a:lnSpc>
                <a:spcPct val="80000"/>
              </a:lnSpc>
            </a:pPr>
            <a:r>
              <a:rPr lang="en-US" sz="1600" b="1" spc="-80" dirty="0">
                <a:ln w="3175">
                  <a:noFill/>
                </a:ln>
                <a:solidFill>
                  <a:schemeClr val="tx1">
                    <a:lumMod val="95000"/>
                  </a:schemeClr>
                </a:solidFill>
                <a:latin typeface="Segoe UI" pitchFamily="34" charset="0"/>
                <a:cs typeface="Segoe UI" pitchFamily="34" charset="0"/>
              </a:rPr>
              <a:t>Search</a:t>
            </a:r>
          </a:p>
        </p:txBody>
      </p:sp>
      <p:sp>
        <p:nvSpPr>
          <p:cNvPr id="66" name="Rectangle 65"/>
          <p:cNvSpPr/>
          <p:nvPr/>
        </p:nvSpPr>
        <p:spPr>
          <a:xfrm>
            <a:off x="1295401" y="2514600"/>
            <a:ext cx="1417359" cy="202886"/>
          </a:xfrm>
          <a:prstGeom prst="rect">
            <a:avLst/>
          </a:prstGeom>
        </p:spPr>
        <p:txBody>
          <a:bodyPr wrap="square" lIns="0" tIns="0" rIns="0" bIns="0">
            <a:spAutoFit/>
          </a:bodyPr>
          <a:lstStyle/>
          <a:p>
            <a:pPr algn="ctr">
              <a:lnSpc>
                <a:spcPct val="80000"/>
              </a:lnSpc>
            </a:pPr>
            <a:r>
              <a:rPr lang="en-US" sz="1600" b="1" spc="-80" dirty="0">
                <a:ln w="3175">
                  <a:noFill/>
                </a:ln>
                <a:solidFill>
                  <a:schemeClr val="tx1">
                    <a:lumMod val="95000"/>
                  </a:schemeClr>
                </a:solidFill>
                <a:latin typeface="Segoe UI" pitchFamily="34" charset="0"/>
                <a:cs typeface="Segoe UI" pitchFamily="34" charset="0"/>
              </a:rPr>
              <a:t>Sites</a:t>
            </a:r>
          </a:p>
        </p:txBody>
      </p:sp>
      <p:sp>
        <p:nvSpPr>
          <p:cNvPr id="67" name="Rectangle 66"/>
          <p:cNvSpPr/>
          <p:nvPr/>
        </p:nvSpPr>
        <p:spPr>
          <a:xfrm>
            <a:off x="49794" y="3124200"/>
            <a:ext cx="1550406" cy="202886"/>
          </a:xfrm>
          <a:prstGeom prst="rect">
            <a:avLst/>
          </a:prstGeom>
        </p:spPr>
        <p:txBody>
          <a:bodyPr wrap="square" lIns="0" tIns="0" rIns="0" bIns="0">
            <a:spAutoFit/>
          </a:bodyPr>
          <a:lstStyle/>
          <a:p>
            <a:pPr algn="ctr">
              <a:lnSpc>
                <a:spcPct val="80000"/>
              </a:lnSpc>
            </a:pPr>
            <a:r>
              <a:rPr lang="en-US" sz="1600" b="1" spc="-80" dirty="0" smtClean="0">
                <a:ln w="3175">
                  <a:noFill/>
                </a:ln>
                <a:solidFill>
                  <a:schemeClr val="tx1">
                    <a:lumMod val="95000"/>
                  </a:schemeClr>
                </a:solidFill>
                <a:latin typeface="Segoe UI" pitchFamily="34" charset="0"/>
                <a:cs typeface="Segoe UI" pitchFamily="34" charset="0"/>
              </a:rPr>
              <a:t>Composites</a:t>
            </a:r>
            <a:endParaRPr lang="en-US" sz="1600" b="1" spc="-80" dirty="0">
              <a:ln w="3175">
                <a:noFill/>
              </a:ln>
              <a:solidFill>
                <a:schemeClr val="tx1">
                  <a:lumMod val="95000"/>
                </a:schemeClr>
              </a:solidFill>
              <a:latin typeface="Segoe UI" pitchFamily="34" charset="0"/>
              <a:cs typeface="Segoe UI" pitchFamily="34" charset="0"/>
            </a:endParaRPr>
          </a:p>
        </p:txBody>
      </p:sp>
      <p:sp>
        <p:nvSpPr>
          <p:cNvPr id="69" name="Rectangle 68"/>
          <p:cNvSpPr/>
          <p:nvPr/>
        </p:nvSpPr>
        <p:spPr>
          <a:xfrm>
            <a:off x="2667000" y="4292914"/>
            <a:ext cx="1024930" cy="202886"/>
          </a:xfrm>
          <a:prstGeom prst="rect">
            <a:avLst/>
          </a:prstGeom>
        </p:spPr>
        <p:txBody>
          <a:bodyPr wrap="square" lIns="0" tIns="0" rIns="0" bIns="0">
            <a:spAutoFit/>
          </a:bodyPr>
          <a:lstStyle/>
          <a:p>
            <a:pPr algn="ctr">
              <a:lnSpc>
                <a:spcPct val="80000"/>
              </a:lnSpc>
            </a:pPr>
            <a:r>
              <a:rPr lang="en-US" sz="1600" b="1" spc="-80" dirty="0">
                <a:ln w="3175">
                  <a:noFill/>
                </a:ln>
                <a:solidFill>
                  <a:schemeClr val="tx1">
                    <a:lumMod val="95000"/>
                  </a:schemeClr>
                </a:solidFill>
                <a:latin typeface="Segoe UI" pitchFamily="34" charset="0"/>
                <a:cs typeface="Segoe UI" pitchFamily="34" charset="0"/>
              </a:rPr>
              <a:t>Content</a:t>
            </a:r>
          </a:p>
        </p:txBody>
      </p:sp>
      <p:sp>
        <p:nvSpPr>
          <p:cNvPr id="65" name="Rectangle 64"/>
          <p:cNvSpPr/>
          <p:nvPr/>
        </p:nvSpPr>
        <p:spPr>
          <a:xfrm>
            <a:off x="304800" y="4292914"/>
            <a:ext cx="1001003" cy="202886"/>
          </a:xfrm>
          <a:prstGeom prst="rect">
            <a:avLst/>
          </a:prstGeom>
        </p:spPr>
        <p:txBody>
          <a:bodyPr wrap="square" lIns="0" tIns="0" rIns="0" bIns="0">
            <a:spAutoFit/>
          </a:bodyPr>
          <a:lstStyle/>
          <a:p>
            <a:pPr algn="ctr">
              <a:lnSpc>
                <a:spcPct val="80000"/>
              </a:lnSpc>
            </a:pPr>
            <a:r>
              <a:rPr lang="en-US" sz="1600" b="1" spc="-80" dirty="0">
                <a:ln w="3175">
                  <a:noFill/>
                </a:ln>
                <a:solidFill>
                  <a:schemeClr val="tx1">
                    <a:lumMod val="95000"/>
                  </a:schemeClr>
                </a:solidFill>
                <a:latin typeface="Segoe UI" pitchFamily="34" charset="0"/>
                <a:cs typeface="Segoe UI" pitchFamily="34" charset="0"/>
              </a:rPr>
              <a:t>Insights</a:t>
            </a:r>
          </a:p>
        </p:txBody>
      </p:sp>
    </p:spTree>
    <p:extLst>
      <p:ext uri="{BB962C8B-B14F-4D97-AF65-F5344CB8AC3E}">
        <p14:creationId xmlns:p14="http://schemas.microsoft.com/office/powerpoint/2010/main" val="637817767"/>
      </p:ext>
    </p:extLst>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Server Patch Management</a:t>
            </a:r>
            <a:br>
              <a:rPr lang="en-US" dirty="0" smtClean="0"/>
            </a:br>
            <a:r>
              <a:rPr lang="en-US" sz="3600" i="1" dirty="0">
                <a:solidFill>
                  <a:schemeClr val="tx1"/>
                </a:solidFill>
              </a:rPr>
              <a:t>Scalable Infrastructure</a:t>
            </a:r>
          </a:p>
        </p:txBody>
      </p:sp>
      <p:sp>
        <p:nvSpPr>
          <p:cNvPr id="3" name="Text Placeholder 2"/>
          <p:cNvSpPr>
            <a:spLocks noGrp="1"/>
          </p:cNvSpPr>
          <p:nvPr>
            <p:ph type="body" sz="quarter" idx="10"/>
          </p:nvPr>
        </p:nvSpPr>
        <p:spPr/>
        <p:txBody>
          <a:bodyPr/>
          <a:lstStyle/>
          <a:p>
            <a:r>
              <a:rPr lang="en-US" dirty="0">
                <a:sym typeface="Wingdings" pitchFamily="2" charset="2"/>
              </a:rPr>
              <a:t>Mixed build version Farms supported</a:t>
            </a:r>
          </a:p>
          <a:p>
            <a:pPr lvl="1"/>
            <a:r>
              <a:rPr lang="en-US" dirty="0">
                <a:sym typeface="Wingdings" pitchFamily="2" charset="2"/>
              </a:rPr>
              <a:t>WFE’s can be N+1 with database on N</a:t>
            </a:r>
          </a:p>
          <a:p>
            <a:pPr lvl="1"/>
            <a:r>
              <a:rPr lang="en-US" dirty="0">
                <a:sym typeface="Wingdings" pitchFamily="2" charset="2"/>
              </a:rPr>
              <a:t>Upgrade database after WFE’s</a:t>
            </a:r>
          </a:p>
          <a:p>
            <a:pPr lvl="1"/>
            <a:r>
              <a:rPr lang="en-US" dirty="0">
                <a:sym typeface="Wingdings" pitchFamily="2" charset="2"/>
              </a:rPr>
              <a:t>N = build version, not product version</a:t>
            </a:r>
          </a:p>
          <a:p>
            <a:r>
              <a:rPr lang="en-US" dirty="0">
                <a:sym typeface="Wingdings" pitchFamily="2" charset="2"/>
              </a:rPr>
              <a:t>Significantly reduces patching downtime</a:t>
            </a:r>
          </a:p>
          <a:p>
            <a:pPr lvl="1"/>
            <a:r>
              <a:rPr lang="en-US" dirty="0">
                <a:sym typeface="Wingdings" pitchFamily="2" charset="2"/>
              </a:rPr>
              <a:t>Mirrored &amp; </a:t>
            </a:r>
            <a:r>
              <a:rPr lang="en-US" dirty="0" err="1">
                <a:sym typeface="Wingdings" pitchFamily="2" charset="2"/>
              </a:rPr>
              <a:t>ReadOnly</a:t>
            </a:r>
            <a:r>
              <a:rPr lang="en-US" dirty="0">
                <a:sym typeface="Wingdings" pitchFamily="2" charset="2"/>
              </a:rPr>
              <a:t> DB’s help even more</a:t>
            </a:r>
          </a:p>
          <a:p>
            <a:r>
              <a:rPr lang="en-US" dirty="0">
                <a:sym typeface="Wingdings" pitchFamily="2" charset="2"/>
              </a:rPr>
              <a:t>More predictable and </a:t>
            </a:r>
            <a:r>
              <a:rPr lang="en-US" dirty="0" smtClean="0">
                <a:sym typeface="Wingdings" pitchFamily="2" charset="2"/>
              </a:rPr>
              <a:t>flexible</a:t>
            </a:r>
            <a:endParaRPr lang="en-US" dirty="0">
              <a:sym typeface="Wingdings" pitchFamily="2" charset="2"/>
            </a:endParaRPr>
          </a:p>
        </p:txBody>
      </p:sp>
    </p:spTree>
    <p:extLst>
      <p:ext uri="{BB962C8B-B14F-4D97-AF65-F5344CB8AC3E}">
        <p14:creationId xmlns:p14="http://schemas.microsoft.com/office/powerpoint/2010/main" val="3713919059"/>
      </p:ext>
    </p:extLst>
  </p:cSld>
  <p:clrMapOvr>
    <a:masterClrMapping/>
  </p:clrMapOvr>
  <p:transition spd="slow">
    <p:pu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High Availability	</a:t>
            </a:r>
            <a:br>
              <a:rPr lang="en-US" dirty="0" smtClean="0"/>
            </a:br>
            <a:r>
              <a:rPr lang="en-US" sz="3600" i="1" dirty="0">
                <a:solidFill>
                  <a:schemeClr val="tx1"/>
                </a:solidFill>
              </a:rPr>
              <a:t>Scalable Infrastructure</a:t>
            </a:r>
          </a:p>
        </p:txBody>
      </p:sp>
      <p:sp>
        <p:nvSpPr>
          <p:cNvPr id="3" name="Text Placeholder 2"/>
          <p:cNvSpPr>
            <a:spLocks noGrp="1"/>
          </p:cNvSpPr>
          <p:nvPr>
            <p:ph idx="1"/>
          </p:nvPr>
        </p:nvSpPr>
        <p:spPr/>
        <p:txBody>
          <a:bodyPr/>
          <a:lstStyle/>
          <a:p>
            <a:r>
              <a:rPr lang="en-US" dirty="0" smtClean="0">
                <a:sym typeface="Wingdings" pitchFamily="2" charset="2"/>
              </a:rPr>
              <a:t>Full Support for SQL Server Mirroring</a:t>
            </a:r>
          </a:p>
          <a:p>
            <a:pPr lvl="1"/>
            <a:r>
              <a:rPr lang="en-US" dirty="0" smtClean="0">
                <a:sym typeface="Wingdings" pitchFamily="2" charset="2"/>
              </a:rPr>
              <a:t>Automatic failover</a:t>
            </a:r>
          </a:p>
          <a:p>
            <a:pPr lvl="1"/>
            <a:r>
              <a:rPr lang="en-US" dirty="0" smtClean="0">
                <a:sym typeface="Wingdings" pitchFamily="2" charset="2"/>
              </a:rPr>
              <a:t>Failover at a Content DB level</a:t>
            </a:r>
          </a:p>
          <a:p>
            <a:r>
              <a:rPr lang="en-US" dirty="0" smtClean="0">
                <a:sym typeface="Wingdings" pitchFamily="2" charset="2"/>
              </a:rPr>
              <a:t>Read only Content DB’s</a:t>
            </a:r>
          </a:p>
          <a:p>
            <a:pPr lvl="1"/>
            <a:r>
              <a:rPr lang="en-US" dirty="0" smtClean="0">
                <a:sym typeface="Wingdings" pitchFamily="2" charset="2"/>
              </a:rPr>
              <a:t>“Log shipped” DB could provide live DR Farm</a:t>
            </a:r>
          </a:p>
          <a:p>
            <a:r>
              <a:rPr lang="en-US" dirty="0" smtClean="0">
                <a:sym typeface="Wingdings" pitchFamily="2" charset="2"/>
              </a:rPr>
              <a:t>Backup/Restore of Configuration Settings</a:t>
            </a:r>
          </a:p>
          <a:p>
            <a:pPr lvl="1"/>
            <a:r>
              <a:rPr lang="en-US" dirty="0" smtClean="0">
                <a:sym typeface="Wingdings" pitchFamily="2" charset="2"/>
              </a:rPr>
              <a:t>Simplifies Disaster Recovery Farm configuration management</a:t>
            </a:r>
          </a:p>
          <a:p>
            <a:r>
              <a:rPr lang="en-US" dirty="0" smtClean="0">
                <a:sym typeface="Wingdings" pitchFamily="2" charset="2"/>
              </a:rPr>
              <a:t>Continued Support for Virtualization</a:t>
            </a:r>
          </a:p>
        </p:txBody>
      </p:sp>
    </p:spTree>
    <p:extLst>
      <p:ext uri="{BB962C8B-B14F-4D97-AF65-F5344CB8AC3E}">
        <p14:creationId xmlns:p14="http://schemas.microsoft.com/office/powerpoint/2010/main" val="980201597"/>
      </p:ext>
    </p:extLst>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fr-FR" dirty="0" smtClean="0"/>
              <a:t>Content Storage</a:t>
            </a:r>
            <a:br>
              <a:rPr lang="fr-FR" dirty="0" smtClean="0"/>
            </a:br>
            <a:r>
              <a:rPr lang="fr-FR" sz="3600" i="1" dirty="0" err="1">
                <a:solidFill>
                  <a:schemeClr val="tx1"/>
                </a:solidFill>
              </a:rPr>
              <a:t>Scalable</a:t>
            </a:r>
            <a:r>
              <a:rPr lang="fr-FR" sz="3600" i="1" dirty="0">
                <a:solidFill>
                  <a:schemeClr val="tx1"/>
                </a:solidFill>
              </a:rPr>
              <a:t> </a:t>
            </a:r>
            <a:r>
              <a:rPr lang="fr-FR" sz="3600" i="1" dirty="0" smtClean="0">
                <a:solidFill>
                  <a:schemeClr val="tx1"/>
                </a:solidFill>
              </a:rPr>
              <a:t>Infrastructure</a:t>
            </a:r>
            <a:endParaRPr lang="fr-FR" sz="3600" i="1" dirty="0">
              <a:solidFill>
                <a:schemeClr val="tx1"/>
              </a:solidFill>
            </a:endParaRPr>
          </a:p>
        </p:txBody>
      </p:sp>
      <p:sp>
        <p:nvSpPr>
          <p:cNvPr id="3" name="Text Placeholder 2"/>
          <p:cNvSpPr>
            <a:spLocks noGrp="1"/>
          </p:cNvSpPr>
          <p:nvPr>
            <p:ph idx="1"/>
          </p:nvPr>
        </p:nvSpPr>
        <p:spPr/>
        <p:txBody>
          <a:bodyPr/>
          <a:lstStyle/>
          <a:p>
            <a:r>
              <a:rPr lang="en-US" dirty="0" smtClean="0"/>
              <a:t>New Protocol for client/server file I/O</a:t>
            </a:r>
          </a:p>
          <a:p>
            <a:pPr lvl="1"/>
            <a:r>
              <a:rPr lang="en-US" dirty="0" smtClean="0"/>
              <a:t>Core Storage Infrastructure</a:t>
            </a:r>
          </a:p>
          <a:p>
            <a:pPr lvl="2"/>
            <a:r>
              <a:rPr lang="en-US" dirty="0" smtClean="0"/>
              <a:t>Cached – Only download file if changed</a:t>
            </a:r>
          </a:p>
          <a:p>
            <a:pPr lvl="2"/>
            <a:r>
              <a:rPr lang="en-US" dirty="0" smtClean="0"/>
              <a:t>Differential – Only save changes in the file</a:t>
            </a:r>
          </a:p>
          <a:p>
            <a:pPr lvl="2"/>
            <a:r>
              <a:rPr lang="en-US" dirty="0" smtClean="0"/>
              <a:t>Chunking – Get slide 10 of a .</a:t>
            </a:r>
            <a:r>
              <a:rPr lang="en-US" dirty="0" err="1" smtClean="0"/>
              <a:t>pptx</a:t>
            </a:r>
            <a:r>
              <a:rPr lang="en-US" dirty="0" smtClean="0"/>
              <a:t> first</a:t>
            </a:r>
          </a:p>
          <a:p>
            <a:r>
              <a:rPr lang="en-US" dirty="0" smtClean="0"/>
              <a:t>Remote/External Blob Storage</a:t>
            </a:r>
          </a:p>
          <a:p>
            <a:pPr lvl="1"/>
            <a:r>
              <a:rPr lang="en-US" dirty="0" smtClean="0"/>
              <a:t>Remote Blob Storage (RBS) (Recommended)</a:t>
            </a:r>
          </a:p>
          <a:p>
            <a:pPr lvl="2"/>
            <a:r>
              <a:rPr lang="en-US" dirty="0" smtClean="0"/>
              <a:t>Requires SQL 2008/SharePoint 2010 and RBS driver</a:t>
            </a:r>
          </a:p>
          <a:p>
            <a:pPr lvl="1"/>
            <a:r>
              <a:rPr lang="en-US" dirty="0" smtClean="0"/>
              <a:t>External Blob Storage (EBS)</a:t>
            </a:r>
          </a:p>
          <a:p>
            <a:pPr lvl="2"/>
            <a:r>
              <a:rPr lang="en-US" dirty="0" smtClean="0"/>
              <a:t>Requires SharePoint Server 2007 SP1 and EBS driver</a:t>
            </a:r>
          </a:p>
        </p:txBody>
      </p:sp>
    </p:spTree>
    <p:extLst>
      <p:ext uri="{BB962C8B-B14F-4D97-AF65-F5344CB8AC3E}">
        <p14:creationId xmlns:p14="http://schemas.microsoft.com/office/powerpoint/2010/main" val="1760726842"/>
      </p:ext>
    </p:extLst>
  </p:cSld>
  <p:clrMapOvr>
    <a:masterClrMapping/>
  </p:clrMapOvr>
  <p:transition spd="slow">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RBS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72153941"/>
      </p:ext>
    </p:extLst>
  </p:cSld>
  <p:clrMapOvr>
    <a:masterClrMapping/>
  </p:clrMapOvr>
  <p:transition spd="slow">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381000" y="1405719"/>
            <a:ext cx="8544636" cy="3889612"/>
          </a:xfrm>
        </p:spPr>
        <p:txBody>
          <a:bodyPr/>
          <a:lstStyle/>
          <a:p>
            <a:endParaRPr lang="en-US" sz="1400" dirty="0">
              <a:effectLst/>
            </a:endParaRPr>
          </a:p>
          <a:p>
            <a:r>
              <a:rPr lang="en-US" sz="1600" dirty="0">
                <a:effectLst/>
              </a:rPr>
              <a:t>OFS03-IS - Capacity and Performance Management in Microsoft SharePoint Server 2010 </a:t>
            </a:r>
          </a:p>
          <a:p>
            <a:r>
              <a:rPr lang="en-US" sz="1600" dirty="0">
                <a:effectLst/>
              </a:rPr>
              <a:t>OFS208 - Microsoft SharePoint Online 2010</a:t>
            </a:r>
          </a:p>
          <a:p>
            <a:r>
              <a:rPr lang="en-US" sz="1600" dirty="0">
                <a:effectLst/>
              </a:rPr>
              <a:t>OFS207 - Overview of Enterprise Content Management in Microsoft SharePoint Server 2010</a:t>
            </a:r>
          </a:p>
          <a:p>
            <a:r>
              <a:rPr lang="en-US" sz="1600" dirty="0">
                <a:effectLst/>
              </a:rPr>
              <a:t>OFS209 - Microsoft SharePoint Online Overview: Today's World</a:t>
            </a:r>
          </a:p>
          <a:p>
            <a:r>
              <a:rPr lang="en-US" sz="1600" dirty="0">
                <a:effectLst/>
              </a:rPr>
              <a:t>OFS322 - SharePoint Social Networking and User Profiles for Business</a:t>
            </a:r>
          </a:p>
          <a:p>
            <a:r>
              <a:rPr lang="en-US" sz="1600" dirty="0">
                <a:effectLst/>
              </a:rPr>
              <a:t>OFS210 - Search in Microsoft SharePoint Server 2010</a:t>
            </a:r>
          </a:p>
          <a:p>
            <a:r>
              <a:rPr lang="en-US" sz="1600" dirty="0">
                <a:effectLst/>
              </a:rPr>
              <a:t>OFS205 - What's New in Business Connectivity Services (Evolution of </a:t>
            </a:r>
            <a:r>
              <a:rPr lang="en-US" sz="1600" dirty="0" smtClean="0">
                <a:effectLst/>
              </a:rPr>
              <a:t>Business </a:t>
            </a:r>
            <a:r>
              <a:rPr lang="en-US" sz="1600" dirty="0">
                <a:effectLst/>
              </a:rPr>
              <a:t>Data </a:t>
            </a:r>
            <a:r>
              <a:rPr lang="en-US" sz="1600" dirty="0" smtClean="0">
                <a:effectLst/>
              </a:rPr>
              <a:t>Catalog)</a:t>
            </a:r>
            <a:endParaRPr lang="en-US" sz="1600" dirty="0">
              <a:effectLst/>
            </a:endParaRPr>
          </a:p>
          <a:p>
            <a:r>
              <a:rPr lang="en-US" sz="1600" dirty="0">
                <a:effectLst/>
              </a:rPr>
              <a:t>OFS220 - Introduction to Microsoft SharePoint Designer 2010: Top Ten Great Things to Know</a:t>
            </a:r>
          </a:p>
          <a:p>
            <a:r>
              <a:rPr lang="en-US" sz="1600" dirty="0">
                <a:effectLst/>
              </a:rPr>
              <a:t>OFS02-IS - Upgrading from Microsoft Office SharePoint Server 2007 to SharePoint Server 2010</a:t>
            </a:r>
          </a:p>
          <a:p>
            <a:r>
              <a:rPr lang="en-US" sz="1600" dirty="0">
                <a:effectLst/>
              </a:rPr>
              <a:t>OFS204 - Microsoft Business Intelligence in Office Systems</a:t>
            </a:r>
          </a:p>
          <a:p>
            <a:r>
              <a:rPr lang="en-US" sz="1600" dirty="0" smtClean="0">
                <a:effectLst/>
              </a:rPr>
              <a:t>OFS321 </a:t>
            </a:r>
            <a:r>
              <a:rPr lang="en-US" sz="1600" dirty="0">
                <a:effectLst/>
              </a:rPr>
              <a:t>- Building Powerful Business Intelligence Solutions on the SharePoint 2010 Platform</a:t>
            </a:r>
          </a:p>
          <a:p>
            <a:r>
              <a:rPr lang="en-US" sz="1600" dirty="0">
                <a:effectLst/>
              </a:rPr>
              <a:t>OFS05-IS - Microsoft FAST Search Server 2010 for SharePoint </a:t>
            </a:r>
          </a:p>
          <a:p>
            <a:r>
              <a:rPr lang="en-US" sz="1600" dirty="0" smtClean="0">
                <a:effectLst/>
              </a:rPr>
              <a:t>OFS203 </a:t>
            </a:r>
            <a:r>
              <a:rPr lang="en-US" sz="1600" dirty="0">
                <a:effectLst/>
              </a:rPr>
              <a:t>- Introduction to Service Applications and Topology in Microsoft </a:t>
            </a:r>
            <a:r>
              <a:rPr lang="en-US" sz="1600" dirty="0" smtClean="0">
                <a:effectLst/>
              </a:rPr>
              <a:t>SharePoint </a:t>
            </a:r>
            <a:r>
              <a:rPr lang="en-US" sz="1600" dirty="0">
                <a:effectLst/>
              </a:rPr>
              <a:t>2010</a:t>
            </a:r>
          </a:p>
          <a:p>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extLst>
      <p:ext uri="{BB962C8B-B14F-4D97-AF65-F5344CB8AC3E}">
        <p14:creationId xmlns:p14="http://schemas.microsoft.com/office/powerpoint/2010/main" val="2430658572"/>
      </p:ext>
    </p:extLst>
  </p:cSld>
  <p:clrMapOvr>
    <a:masterClrMapping/>
  </p:clrMapOvr>
  <p:transition spd="slow">
    <p:pu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2"/>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7"/>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8"/>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9"/>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0"/>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5" name="Round Same Side Corner Rectangle 34"/>
          <p:cNvSpPr/>
          <p:nvPr/>
        </p:nvSpPr>
        <p:spPr bwMode="hidden">
          <a:xfrm rot="5400000">
            <a:off x="1064193" y="2283808"/>
            <a:ext cx="2443162" cy="5360192"/>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1" name="Rounded Rectangle 10"/>
          <p:cNvSpPr/>
          <p:nvPr/>
        </p:nvSpPr>
        <p:spPr bwMode="blackGray">
          <a:xfrm>
            <a:off x="915785" y="3978999"/>
            <a:ext cx="3605964"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600" dirty="0" err="1" smtClean="0">
                <a:solidFill>
                  <a:srgbClr val="FFFFFF"/>
                </a:solidFill>
                <a:effectLst>
                  <a:outerShdw blurRad="38100" dist="38100" dir="2700000" algn="tl">
                    <a:srgbClr val="000000">
                      <a:alpha val="43137"/>
                    </a:srgbClr>
                  </a:outerShdw>
                </a:effectLst>
                <a:latin typeface="Segoe" pitchFamily="34" charset="0"/>
              </a:rPr>
              <a:t>CommNet</a:t>
            </a:r>
            <a:r>
              <a:rPr lang="en-US" sz="3600" dirty="0" smtClean="0">
                <a:solidFill>
                  <a:srgbClr val="FFFFFF"/>
                </a:solidFill>
                <a:effectLst>
                  <a:outerShdw blurRad="38100" dist="38100" dir="2700000" algn="tl">
                    <a:srgbClr val="000000">
                      <a:alpha val="43137"/>
                    </a:srgbClr>
                  </a:outerShdw>
                </a:effectLst>
                <a:latin typeface="Segoe" pitchFamily="34" charset="0"/>
              </a:rPr>
              <a:t> and enter to win!</a:t>
            </a:r>
          </a:p>
        </p:txBody>
      </p:sp>
      <p:sp>
        <p:nvSpPr>
          <p:cNvPr id="6" name="Rectangle 5"/>
          <p:cNvSpPr/>
          <p:nvPr/>
        </p:nvSpPr>
        <p:spPr bwMode="auto">
          <a:xfrm>
            <a:off x="-2298032" y="23853"/>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grpSp>
        <p:nvGrpSpPr>
          <p:cNvPr id="9" name="Group 16"/>
          <p:cNvGrpSpPr/>
          <p:nvPr/>
        </p:nvGrpSpPr>
        <p:grpSpPr>
          <a:xfrm>
            <a:off x="940468" y="585029"/>
            <a:ext cx="2488531" cy="5370601"/>
            <a:chOff x="723900" y="600075"/>
            <a:chExt cx="2170113" cy="4683411"/>
          </a:xfrm>
        </p:grpSpPr>
        <p:pic>
          <p:nvPicPr>
            <p:cNvPr id="10" name="Picture 9" descr="officeult.png"/>
            <p:cNvPicPr>
              <a:picLocks noChangeAspect="1"/>
            </p:cNvPicPr>
            <p:nvPr/>
          </p:nvPicPr>
          <p:blipFill>
            <a:blip r:embed="rId2" cstate="screen"/>
            <a:stretch>
              <a:fillRect/>
            </a:stretch>
          </p:blipFill>
          <p:spPr>
            <a:xfrm>
              <a:off x="834724" y="2674613"/>
              <a:ext cx="1621402" cy="2608873"/>
            </a:xfrm>
            <a:prstGeom prst="rect">
              <a:avLst/>
            </a:prstGeom>
          </p:spPr>
        </p:pic>
        <p:pic>
          <p:nvPicPr>
            <p:cNvPr id="12" name="Picture 4" descr="C:\Documents and Settings\Jessica Mans\Desktop\In progress\TechEd\Ult07EN_3DP.png"/>
            <p:cNvPicPr>
              <a:picLocks noChangeAspect="1" noChangeArrowheads="1"/>
            </p:cNvPicPr>
            <p:nvPr/>
          </p:nvPicPr>
          <p:blipFill>
            <a:blip r:embed="rId3" cstate="screen"/>
            <a:srcRect/>
            <a:stretch>
              <a:fillRect/>
            </a:stretch>
          </p:blipFill>
          <p:spPr bwMode="auto">
            <a:xfrm>
              <a:off x="723900" y="600075"/>
              <a:ext cx="2170113" cy="2392362"/>
            </a:xfrm>
            <a:prstGeom prst="rect">
              <a:avLst/>
            </a:prstGeom>
            <a:noFill/>
            <a:ln w="9525">
              <a:noFill/>
              <a:miter lim="800000"/>
              <a:headEnd/>
              <a:tailEnd/>
            </a:ln>
            <a:effectLst/>
          </p:spPr>
        </p:pic>
      </p:grpSp>
      <p:pic>
        <p:nvPicPr>
          <p:cNvPr id="1029" name="Picture 5" descr="C:\Documents and Settings\Pennie\My Documents\TE09 Template\Jan2809\livemessengergold.png"/>
          <p:cNvPicPr>
            <a:picLocks noChangeAspect="1" noChangeArrowheads="1"/>
          </p:cNvPicPr>
          <p:nvPr/>
        </p:nvPicPr>
        <p:blipFill>
          <a:blip r:embed="rId4"/>
          <a:srcRect/>
          <a:stretch>
            <a:fillRect/>
          </a:stretch>
        </p:blipFill>
        <p:spPr bwMode="auto">
          <a:xfrm>
            <a:off x="3200400" y="1431758"/>
            <a:ext cx="1977188" cy="1977188"/>
          </a:xfrm>
          <a:prstGeom prst="rect">
            <a:avLst/>
          </a:prstGeom>
          <a:noFill/>
          <a:effectLst>
            <a:reflection blurRad="6350" stA="52000" endA="300" endPos="35000" dir="5400000" sy="-100000" algn="bl" rotWithShape="0"/>
          </a:effectLst>
        </p:spPr>
      </p:pic>
      <p:pic>
        <p:nvPicPr>
          <p:cNvPr id="1031" name="Picture 7" descr="C:\Documents and Settings\Pennie\My Documents\TE09 Template\Jan2809\callofduty4.jpg"/>
          <p:cNvPicPr>
            <a:picLocks noChangeAspect="1" noChangeArrowheads="1"/>
          </p:cNvPicPr>
          <p:nvPr/>
        </p:nvPicPr>
        <p:blipFill>
          <a:blip r:embed="rId5"/>
          <a:srcRect l="14632" r="14947"/>
          <a:stretch>
            <a:fillRect/>
          </a:stretch>
        </p:blipFill>
        <p:spPr bwMode="auto">
          <a:xfrm>
            <a:off x="5429627" y="2117559"/>
            <a:ext cx="1596815" cy="2267526"/>
          </a:xfrm>
          <a:prstGeom prst="rect">
            <a:avLst/>
          </a:prstGeom>
          <a:noFill/>
          <a:ln>
            <a:noFill/>
          </a:ln>
          <a:effectLst>
            <a:outerShdw blurRad="184150" dist="241300" dir="11520000" sx="110000" sy="110000" algn="ctr">
              <a:srgbClr val="000000">
                <a:alpha val="18000"/>
              </a:srgbClr>
            </a:outerShdw>
            <a:reflection blurRad="6350" stA="52000" endA="300" endPos="35000" dir="5400000" sy="-100000" algn="bl" rotWithShape="0"/>
          </a:effectLst>
          <a:scene3d>
            <a:camera prst="perspectiveFront" fov="5100000">
              <a:rot lat="0" lon="19799991" rev="0"/>
            </a:camera>
            <a:lightRig rig="flood" dir="t">
              <a:rot lat="0" lon="0" rev="13800000"/>
            </a:lightRig>
          </a:scene3d>
          <a:sp3d extrusionH="107950" prstMaterial="plastic">
            <a:bevelB/>
          </a:sp3d>
        </p:spPr>
      </p:pic>
      <p:pic>
        <p:nvPicPr>
          <p:cNvPr id="13" name="Picture 12" descr="Zune white front.PNG"/>
          <p:cNvPicPr>
            <a:picLocks noChangeAspect="1"/>
          </p:cNvPicPr>
          <p:nvPr/>
        </p:nvPicPr>
        <p:blipFill>
          <a:blip r:embed="rId6" cstate="screen"/>
          <a:srcRect/>
          <a:stretch>
            <a:fillRect/>
          </a:stretch>
        </p:blipFill>
        <p:spPr>
          <a:xfrm>
            <a:off x="7110979" y="2739188"/>
            <a:ext cx="1563478" cy="3165089"/>
          </a:xfrm>
          <a:prstGeom prst="rect">
            <a:avLst/>
          </a:prstGeom>
          <a:noFill/>
          <a:ln>
            <a:noFill/>
          </a:ln>
          <a:effectLst/>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1"/>
                                        </p:tgtEl>
                                        <p:attrNameLst>
                                          <p:attrName>ppt_x</p:attrName>
                                          <p:attrName>ppt_y</p:attrName>
                                        </p:attrNameLst>
                                      </p:cBhvr>
                                      <p:rCtr x="0" y="-167"/>
                                    </p:animMotion>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fade">
                                      <p:cBhvr>
                                        <p:cTn id="22" dur="500"/>
                                        <p:tgtEl>
                                          <p:spTgt spid="1029"/>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031"/>
                                        </p:tgtEl>
                                        <p:attrNameLst>
                                          <p:attrName>style.visibility</p:attrName>
                                        </p:attrNameLst>
                                      </p:cBhvr>
                                      <p:to>
                                        <p:strVal val="visible"/>
                                      </p:to>
                                    </p:set>
                                    <p:animEffect transition="in" filter="fade">
                                      <p:cBhvr>
                                        <p:cTn id="26" dur="500"/>
                                        <p:tgtEl>
                                          <p:spTgt spid="1031"/>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p:bldP spid="11"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dirty="0" smtClean="0"/>
              <a:t>Questions?</a:t>
            </a:r>
            <a:endParaRPr lang="en-US" sz="8000" dirty="0"/>
          </a:p>
        </p:txBody>
      </p:sp>
    </p:spTree>
  </p:cSld>
  <p:clrMapOvr>
    <a:masterClrMapping/>
  </p:clrMapOvr>
  <p:transition spd="slow">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Agenda</a:t>
            </a:r>
            <a:br>
              <a:rPr lang="en-US" dirty="0" smtClean="0"/>
            </a:br>
            <a:r>
              <a:rPr lang="en-US" sz="3600" i="1" dirty="0" smtClean="0">
                <a:solidFill>
                  <a:schemeClr val="tx1"/>
                </a:solidFill>
              </a:rPr>
              <a:t>IT </a:t>
            </a:r>
            <a:r>
              <a:rPr lang="en-US" sz="3600" i="1" dirty="0">
                <a:solidFill>
                  <a:schemeClr val="tx1"/>
                </a:solidFill>
              </a:rPr>
              <a:t>Professional </a:t>
            </a:r>
            <a:r>
              <a:rPr lang="en-US" sz="3600" i="1" dirty="0" smtClean="0">
                <a:solidFill>
                  <a:schemeClr val="tx1"/>
                </a:solidFill>
              </a:rPr>
              <a:t>Investments in </a:t>
            </a:r>
            <a:r>
              <a:rPr lang="en-US" sz="3600" i="1" dirty="0">
                <a:solidFill>
                  <a:schemeClr val="tx1"/>
                </a:solidFill>
              </a:rPr>
              <a:t>SharePoint 2010 </a:t>
            </a:r>
          </a:p>
        </p:txBody>
      </p:sp>
      <p:sp>
        <p:nvSpPr>
          <p:cNvPr id="5" name="Text Placeholder 4"/>
          <p:cNvSpPr>
            <a:spLocks noGrp="1"/>
          </p:cNvSpPr>
          <p:nvPr>
            <p:ph type="body" sz="quarter" idx="10"/>
          </p:nvPr>
        </p:nvSpPr>
        <p:spPr/>
        <p:txBody>
          <a:bodyPr/>
          <a:lstStyle/>
          <a:p>
            <a:endParaRPr lang="en-US" dirty="0" smtClean="0"/>
          </a:p>
          <a:p>
            <a:r>
              <a:rPr lang="en-US" dirty="0" smtClean="0"/>
              <a:t>Flexible </a:t>
            </a:r>
            <a:r>
              <a:rPr lang="en-US" dirty="0"/>
              <a:t>Deployment</a:t>
            </a:r>
          </a:p>
          <a:p>
            <a:pPr lvl="1"/>
            <a:r>
              <a:rPr lang="en-US" sz="3200" dirty="0"/>
              <a:t>Demos</a:t>
            </a:r>
          </a:p>
          <a:p>
            <a:r>
              <a:rPr lang="en-US" dirty="0" smtClean="0"/>
              <a:t>IT Professional Productivity</a:t>
            </a:r>
          </a:p>
          <a:p>
            <a:pPr lvl="1"/>
            <a:r>
              <a:rPr lang="en-US" dirty="0" smtClean="0"/>
              <a:t>Demos</a:t>
            </a:r>
          </a:p>
          <a:p>
            <a:r>
              <a:rPr lang="en-US" dirty="0" smtClean="0"/>
              <a:t>Scalable Infrastructure</a:t>
            </a:r>
          </a:p>
          <a:p>
            <a:pPr lvl="1"/>
            <a:r>
              <a:rPr lang="en-US" dirty="0" smtClean="0"/>
              <a:t>Demos</a:t>
            </a:r>
          </a:p>
          <a:p>
            <a:pPr lvl="1"/>
            <a:endParaRPr lang="en-US" dirty="0"/>
          </a:p>
          <a:p>
            <a:r>
              <a:rPr lang="en-US" dirty="0" smtClean="0"/>
              <a:t>This is a level 200 overview!</a:t>
            </a:r>
            <a:endParaRPr lang="en-US" dirty="0"/>
          </a:p>
        </p:txBody>
      </p:sp>
    </p:spTree>
    <p:extLst>
      <p:ext uri="{BB962C8B-B14F-4D97-AF65-F5344CB8AC3E}">
        <p14:creationId xmlns:p14="http://schemas.microsoft.com/office/powerpoint/2010/main" val="291785499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8" end="8"/>
                                            </p:txEl>
                                          </p:spTgt>
                                        </p:tgtEl>
                                        <p:attrNameLst>
                                          <p:attrName>style.visibility</p:attrName>
                                        </p:attrNameLst>
                                      </p:cBhvr>
                                      <p:to>
                                        <p:strVal val="visible"/>
                                      </p:to>
                                    </p:set>
                                    <p:animEffect transition="in" filter="fade">
                                      <p:cBhvr>
                                        <p:cTn id="7" dur="1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Flexible Deployment</a:t>
            </a:r>
            <a:endParaRPr lang="en-US" dirty="0"/>
          </a:p>
        </p:txBody>
      </p:sp>
      <p:sp>
        <p:nvSpPr>
          <p:cNvPr id="5" name="Subtitle 4"/>
          <p:cNvSpPr>
            <a:spLocks noGrp="1"/>
          </p:cNvSpPr>
          <p:nvPr>
            <p:ph type="subTitle" idx="1"/>
          </p:nvPr>
        </p:nvSpPr>
        <p:spPr/>
        <p:txBody>
          <a:bodyPr/>
          <a:lstStyle/>
          <a:p>
            <a:endParaRPr lang="en-US"/>
          </a:p>
        </p:txBody>
      </p:sp>
      <p:sp>
        <p:nvSpPr>
          <p:cNvPr id="6" name="Title 5"/>
          <p:cNvSpPr>
            <a:spLocks noGrp="1"/>
          </p:cNvSpPr>
          <p:nvPr>
            <p:ph type="ctrTitle"/>
          </p:nvPr>
        </p:nvSpPr>
        <p:spPr/>
        <p:txBody>
          <a:bodyPr/>
          <a:lstStyle/>
          <a:p>
            <a:endParaRPr lang="en-US"/>
          </a:p>
        </p:txBody>
      </p:sp>
    </p:spTree>
    <p:extLst>
      <p:ext uri="{BB962C8B-B14F-4D97-AF65-F5344CB8AC3E}">
        <p14:creationId xmlns:p14="http://schemas.microsoft.com/office/powerpoint/2010/main" val="1984452709"/>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SharePoint 2010	</a:t>
            </a:r>
            <a:br>
              <a:rPr lang="en-US" dirty="0" smtClean="0"/>
            </a:br>
            <a:r>
              <a:rPr lang="en-US" sz="3600" i="1" dirty="0">
                <a:solidFill>
                  <a:schemeClr val="tx1"/>
                </a:solidFill>
              </a:rPr>
              <a:t>System Requirements</a:t>
            </a:r>
          </a:p>
        </p:txBody>
      </p:sp>
      <p:sp>
        <p:nvSpPr>
          <p:cNvPr id="3" name="Text Placeholder 2"/>
          <p:cNvSpPr>
            <a:spLocks noGrp="1"/>
          </p:cNvSpPr>
          <p:nvPr>
            <p:ph idx="1"/>
          </p:nvPr>
        </p:nvSpPr>
        <p:spPr/>
        <p:txBody>
          <a:bodyPr/>
          <a:lstStyle/>
          <a:p>
            <a:r>
              <a:rPr lang="en-US" dirty="0" smtClean="0"/>
              <a:t>SharePoint 2010 will be 64-bit only. </a:t>
            </a:r>
          </a:p>
          <a:p>
            <a:r>
              <a:rPr lang="en-US" dirty="0" smtClean="0"/>
              <a:t>64-bit Windows Server 2008 SP2 or R2</a:t>
            </a:r>
          </a:p>
          <a:p>
            <a:r>
              <a:rPr lang="en-US" dirty="0" smtClean="0"/>
              <a:t>64-bit SQL Server 2008 or 2005.</a:t>
            </a:r>
          </a:p>
          <a:p>
            <a:pPr lvl="1"/>
            <a:r>
              <a:rPr lang="en-US" dirty="0" smtClean="0"/>
              <a:t>32-bit SQL Server is not supported</a:t>
            </a:r>
          </a:p>
          <a:p>
            <a:r>
              <a:rPr lang="en-US" dirty="0" smtClean="0"/>
              <a:t>SharePoint Server 2007 SP2 required for upgrade</a:t>
            </a:r>
          </a:p>
          <a:p>
            <a:r>
              <a:rPr lang="en-US" dirty="0" smtClean="0"/>
              <a:t>Browser changes, more support, but not for IE6</a:t>
            </a:r>
          </a:p>
          <a:p>
            <a:endParaRPr lang="en-US" dirty="0" smtClean="0"/>
          </a:p>
          <a:p>
            <a:r>
              <a:rPr lang="en-US" b="1" dirty="0" smtClean="0"/>
              <a:t>It’s 64-bit everything.</a:t>
            </a:r>
          </a:p>
          <a:p>
            <a:pPr lvl="1"/>
            <a:endParaRPr lang="en-US" dirty="0"/>
          </a:p>
        </p:txBody>
      </p:sp>
    </p:spTree>
    <p:extLst>
      <p:ext uri="{BB962C8B-B14F-4D97-AF65-F5344CB8AC3E}">
        <p14:creationId xmlns:p14="http://schemas.microsoft.com/office/powerpoint/2010/main" val="13896677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1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Flexible Deployment	</a:t>
            </a:r>
            <a:br>
              <a:rPr lang="en-US" dirty="0" smtClean="0"/>
            </a:br>
            <a:r>
              <a:rPr lang="en-US" sz="3600" i="1" dirty="0">
                <a:solidFill>
                  <a:schemeClr val="tx1"/>
                </a:solidFill>
              </a:rPr>
              <a:t>Pre-Upgrade Checker</a:t>
            </a:r>
          </a:p>
        </p:txBody>
      </p:sp>
      <p:sp>
        <p:nvSpPr>
          <p:cNvPr id="3" name="Text Placeholder 2"/>
          <p:cNvSpPr>
            <a:spLocks noGrp="1"/>
          </p:cNvSpPr>
          <p:nvPr>
            <p:ph idx="1"/>
          </p:nvPr>
        </p:nvSpPr>
        <p:spPr/>
        <p:txBody>
          <a:bodyPr/>
          <a:lstStyle/>
          <a:p>
            <a:r>
              <a:rPr lang="en-US" smtClean="0"/>
              <a:t>SharePoint 2010 Pre-Upgrade Checker</a:t>
            </a:r>
          </a:p>
          <a:p>
            <a:pPr lvl="1"/>
            <a:r>
              <a:rPr lang="en-US" smtClean="0"/>
              <a:t>Ships with SharePoint Server 2007 SP2</a:t>
            </a:r>
          </a:p>
          <a:p>
            <a:pPr lvl="1"/>
            <a:r>
              <a:rPr lang="en-US" smtClean="0"/>
              <a:t>14+ rules to find potential upgrade issues</a:t>
            </a:r>
          </a:p>
          <a:p>
            <a:pPr lvl="2"/>
            <a:r>
              <a:rPr lang="en-US" smtClean="0"/>
              <a:t>Informational: e.g. Servers in farm, Data size</a:t>
            </a:r>
          </a:p>
          <a:p>
            <a:pPr lvl="2"/>
            <a:r>
              <a:rPr lang="en-US" smtClean="0"/>
              <a:t>Error: e.g. Orphaned sites, DB schema modifications</a:t>
            </a:r>
          </a:p>
          <a:p>
            <a:pPr lvl="2"/>
            <a:r>
              <a:rPr lang="en-US" smtClean="0"/>
              <a:t>Extensible rule set for 3rd parties and MSFT</a:t>
            </a:r>
          </a:p>
          <a:p>
            <a:pPr lvl="1"/>
            <a:r>
              <a:rPr lang="en-US" smtClean="0"/>
              <a:t>Does NOT write anything to the live database</a:t>
            </a:r>
          </a:p>
          <a:p>
            <a:pPr lvl="1"/>
            <a:r>
              <a:rPr lang="en-US" smtClean="0"/>
              <a:t>Provides links to KB’s to fix various issues</a:t>
            </a:r>
          </a:p>
          <a:p>
            <a:r>
              <a:rPr lang="en-US" smtClean="0"/>
              <a:t>Useful also as a 2007 Farm health check tool</a:t>
            </a:r>
            <a:endParaRPr lang="en-US" dirty="0"/>
          </a:p>
        </p:txBody>
      </p:sp>
    </p:spTree>
    <p:extLst>
      <p:ext uri="{BB962C8B-B14F-4D97-AF65-F5344CB8AC3E}">
        <p14:creationId xmlns:p14="http://schemas.microsoft.com/office/powerpoint/2010/main" val="909684324"/>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Flexible Deployment</a:t>
            </a:r>
            <a:br>
              <a:rPr lang="en-US" dirty="0" smtClean="0"/>
            </a:br>
            <a:r>
              <a:rPr lang="en-US" sz="3600" i="1" dirty="0">
                <a:solidFill>
                  <a:schemeClr val="tx1"/>
                </a:solidFill>
              </a:rPr>
              <a:t>Installation</a:t>
            </a:r>
          </a:p>
        </p:txBody>
      </p:sp>
      <p:sp>
        <p:nvSpPr>
          <p:cNvPr id="3" name="Text Placeholder 2"/>
          <p:cNvSpPr>
            <a:spLocks noGrp="1"/>
          </p:cNvSpPr>
          <p:nvPr>
            <p:ph type="body" sz="quarter" idx="10"/>
          </p:nvPr>
        </p:nvSpPr>
        <p:spPr/>
        <p:txBody>
          <a:bodyPr/>
          <a:lstStyle/>
          <a:p>
            <a:r>
              <a:rPr lang="en-US" dirty="0"/>
              <a:t>Simplified</a:t>
            </a:r>
          </a:p>
          <a:p>
            <a:pPr lvl="1"/>
            <a:r>
              <a:rPr lang="en-US" dirty="0" smtClean="0"/>
              <a:t>System Preparation tool</a:t>
            </a:r>
          </a:p>
          <a:p>
            <a:pPr lvl="1"/>
            <a:r>
              <a:rPr lang="en-US" dirty="0" smtClean="0"/>
              <a:t>Wizard based initial configuration</a:t>
            </a:r>
            <a:r>
              <a:rPr lang="en-US" dirty="0"/>
              <a:t> </a:t>
            </a:r>
            <a:endParaRPr lang="en-US" dirty="0" smtClean="0"/>
          </a:p>
          <a:p>
            <a:r>
              <a:rPr lang="en-US" dirty="0" smtClean="0"/>
              <a:t>Scriptable</a:t>
            </a:r>
          </a:p>
          <a:p>
            <a:pPr lvl="1"/>
            <a:r>
              <a:rPr lang="en-US" dirty="0" smtClean="0"/>
              <a:t>Using PowerShell</a:t>
            </a:r>
            <a:endParaRPr lang="en-US" dirty="0"/>
          </a:p>
          <a:p>
            <a:r>
              <a:rPr lang="en-US" dirty="0"/>
              <a:t>Block and Track</a:t>
            </a:r>
          </a:p>
          <a:p>
            <a:pPr lvl="1"/>
            <a:r>
              <a:rPr lang="en-US" dirty="0"/>
              <a:t>Group Policy to </a:t>
            </a:r>
            <a:r>
              <a:rPr lang="en-US" dirty="0" smtClean="0"/>
              <a:t>block</a:t>
            </a:r>
          </a:p>
          <a:p>
            <a:pPr lvl="2"/>
            <a:r>
              <a:rPr lang="en-US" dirty="0" smtClean="0"/>
              <a:t>Windows 7</a:t>
            </a:r>
            <a:endParaRPr lang="en-US" dirty="0"/>
          </a:p>
          <a:p>
            <a:pPr lvl="1"/>
            <a:r>
              <a:rPr lang="en-US" dirty="0"/>
              <a:t>AD Service Connection Point to </a:t>
            </a:r>
            <a:r>
              <a:rPr lang="en-US" dirty="0" smtClean="0"/>
              <a:t>track</a:t>
            </a:r>
            <a:endParaRPr lang="en-US" dirty="0"/>
          </a:p>
        </p:txBody>
      </p:sp>
    </p:spTree>
    <p:extLst>
      <p:ext uri="{BB962C8B-B14F-4D97-AF65-F5344CB8AC3E}">
        <p14:creationId xmlns:p14="http://schemas.microsoft.com/office/powerpoint/2010/main" val="4286255677"/>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Installation Governance &amp; Simplicity</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15428565"/>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831</TotalTime>
  <Words>3042</Words>
  <Application>Microsoft Office PowerPoint</Application>
  <PresentationFormat>On-screen Show (4:3)</PresentationFormat>
  <Paragraphs>373</Paragraphs>
  <Slides>38</Slides>
  <Notes>29</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TechEd09_Europe</vt:lpstr>
      <vt:lpstr>PowerPoint Presentation</vt:lpstr>
      <vt:lpstr>SharePoint 2010 Overview for IT Professionals</vt:lpstr>
      <vt:lpstr>Microsoft SharePoint 2010 The Business Collaboration Platform for the Enterprise and the Web</vt:lpstr>
      <vt:lpstr>Agenda IT Professional Investments in SharePoint 2010 </vt:lpstr>
      <vt:lpstr>PowerPoint Presentation</vt:lpstr>
      <vt:lpstr>SharePoint 2010  System Requirements</vt:lpstr>
      <vt:lpstr>Flexible Deployment  Pre-Upgrade Checker</vt:lpstr>
      <vt:lpstr>Flexible Deployment Installation</vt:lpstr>
      <vt:lpstr>Installation Governance &amp; Simplicity</vt:lpstr>
      <vt:lpstr>Flexible Deployment Upgrade Options</vt:lpstr>
      <vt:lpstr>Flexible Deployment   Upgrade Improvements</vt:lpstr>
      <vt:lpstr>Flexible Deployment   Visual Upgrade</vt:lpstr>
      <vt:lpstr>Visual Upgrade</vt:lpstr>
      <vt:lpstr>Flexible Deployment Upgrade In General</vt:lpstr>
      <vt:lpstr>PowerPoint Presentation</vt:lpstr>
      <vt:lpstr>IT Professional Productivity  Management Improvements</vt:lpstr>
      <vt:lpstr>Central Admin &amp; Health Monitoring</vt:lpstr>
      <vt:lpstr>IT Professional Productivity   Command Line Management</vt:lpstr>
      <vt:lpstr>IT Professional Productivity   Improved Analytics</vt:lpstr>
      <vt:lpstr>Logging &amp; Developer Dashboard</vt:lpstr>
      <vt:lpstr>PowerPoint Presentation</vt:lpstr>
      <vt:lpstr>Scalable Infrastructure  List Resource Governors</vt:lpstr>
      <vt:lpstr>Large Lists</vt:lpstr>
      <vt:lpstr>Scalable Infrastructure Server Resource Governors</vt:lpstr>
      <vt:lpstr>Sandboxed Solutions</vt:lpstr>
      <vt:lpstr>New Services Architecture Scalable Infrastructure</vt:lpstr>
      <vt:lpstr>Scalable Infrastructure Scale Up and Out</vt:lpstr>
      <vt:lpstr>Backup, Restore &amp; Recovery Scalable Unified Infrastructure</vt:lpstr>
      <vt:lpstr>Unattached Content DB Restore</vt:lpstr>
      <vt:lpstr>Server Patch Management Scalable Infrastructure</vt:lpstr>
      <vt:lpstr>High Availability  Scalable Infrastructure</vt:lpstr>
      <vt:lpstr>Content Storage Scalable Infrastructure</vt:lpstr>
      <vt:lpstr>RBS</vt:lpstr>
      <vt:lpstr>Related Content</vt:lpstr>
      <vt:lpstr>Resources</vt:lpstr>
      <vt:lpstr>PowerPoint Presentation</vt:lpstr>
      <vt:lpstr>PowerPoint Presentation</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North America 2009</dc:subject>
  <dc:creator>Richard Riley</dc:creator>
  <dc:description>Template: Slidework LLC
Formatting:
Event Date: May 11 - 15, 2009
Event Location: Los Angeles, CA
Audience:</dc:description>
  <cp:lastModifiedBy>Richard Riley</cp:lastModifiedBy>
  <cp:revision>48</cp:revision>
  <dcterms:created xsi:type="dcterms:W3CDTF">2009-11-05T00:17:33Z</dcterms:created>
  <dcterms:modified xsi:type="dcterms:W3CDTF">2009-11-09T11:17:34Z</dcterms:modified>
</cp:coreProperties>
</file>