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Default Extension="xlsx" ContentType="application/vnd.openxmlformats-officedocument.spreadsheetml.sheet"/>
  <Override PartName="/ppt/charts/chart3.xml" ContentType="application/vnd.openxmlformats-officedocument.drawingml.chart+xml"/>
  <Override PartName="/ppt/charts/chart4.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1"/>
    <p:sldMasterId id="2147483704" r:id="rId2"/>
  </p:sldMasterIdLst>
  <p:notesMasterIdLst>
    <p:notesMasterId r:id="rId27"/>
  </p:notesMasterIdLst>
  <p:handoutMasterIdLst>
    <p:handoutMasterId r:id="rId28"/>
  </p:handoutMasterIdLst>
  <p:sldIdLst>
    <p:sldId id="256" r:id="rId3"/>
    <p:sldId id="257" r:id="rId4"/>
    <p:sldId id="304" r:id="rId5"/>
    <p:sldId id="303" r:id="rId6"/>
    <p:sldId id="264" r:id="rId7"/>
    <p:sldId id="274" r:id="rId8"/>
    <p:sldId id="305" r:id="rId9"/>
    <p:sldId id="280" r:id="rId10"/>
    <p:sldId id="288" r:id="rId11"/>
    <p:sldId id="289" r:id="rId12"/>
    <p:sldId id="290" r:id="rId13"/>
    <p:sldId id="291" r:id="rId14"/>
    <p:sldId id="292" r:id="rId15"/>
    <p:sldId id="293" r:id="rId16"/>
    <p:sldId id="302" r:id="rId17"/>
    <p:sldId id="294" r:id="rId18"/>
    <p:sldId id="295" r:id="rId19"/>
    <p:sldId id="296" r:id="rId20"/>
    <p:sldId id="297" r:id="rId21"/>
    <p:sldId id="298" r:id="rId22"/>
    <p:sldId id="299" r:id="rId23"/>
    <p:sldId id="300" r:id="rId24"/>
    <p:sldId id="301" r:id="rId25"/>
    <p:sldId id="285" r:id="rId26"/>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eather Simmonsen" initials="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xmlns:mc="http://schemas.openxmlformats.org/markup-compatibility/2006" xmlns:a14="http://schemas.microsoft.com/office/drawing/2010/main" val="FF0000" mc:Ignorable=""/>
        </p14:laserClr>
      </p:ext>
      <p:ext uri="{2FDB2607-1784-4EEB-B798-7EB5836EED8A}">
        <p14:showMediaCtrls xmlns:p14="http://schemas.microsoft.com/office/powerpoint/2010/main" xmlns="" val="1"/>
      </p:ext>
    </p:extLst>
  </p:showPr>
  <p:clrMru>
    <a:srgbClr val="CCFFCC"/>
    <a:srgbClr val="CCCCCC"/>
    <a:srgbClr val="99CC99"/>
    <a:srgbClr val="F6AE1E"/>
    <a:srgbClr val="FFFFFF"/>
    <a:srgbClr val="FF0066"/>
    <a:srgbClr val="000000"/>
    <a:srgbClr val="F3AF35"/>
    <a:srgbClr val="9C42E6"/>
    <a:srgbClr val="D1943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3066" autoAdjust="0"/>
    <p:restoredTop sz="96105" autoAdjust="0"/>
  </p:normalViewPr>
  <p:slideViewPr>
    <p:cSldViewPr snapToGrid="0">
      <p:cViewPr>
        <p:scale>
          <a:sx n="70" d="100"/>
          <a:sy n="70" d="100"/>
        </p:scale>
        <p:origin x="-2016" y="-864"/>
      </p:cViewPr>
      <p:guideLst>
        <p:guide orient="horz" pos="144"/>
        <p:guide orient="horz" pos="895"/>
        <p:guide orient="horz" pos="1484"/>
        <p:guide orient="horz" pos="1200"/>
        <p:guide orient="horz" pos="2736"/>
        <p:guide orient="horz" pos="3897"/>
        <p:guide pos="2880"/>
        <p:guide pos="240"/>
        <p:guide pos="460"/>
        <p:guide pos="5520"/>
        <p:guide pos="863"/>
        <p:guide pos="5299"/>
      </p:guideLst>
    </p:cSldViewPr>
  </p:slideViewPr>
  <p:notesTextViewPr>
    <p:cViewPr>
      <p:scale>
        <a:sx n="100" d="100"/>
        <a:sy n="100" d="100"/>
      </p:scale>
      <p:origin x="0" y="0"/>
    </p:cViewPr>
  </p:notesTextViewPr>
  <p:sorterViewPr>
    <p:cViewPr>
      <p:scale>
        <a:sx n="40" d="100"/>
        <a:sy n="40" d="100"/>
      </p:scale>
      <p:origin x="0" y="0"/>
    </p:cViewPr>
  </p:sorterViewPr>
  <p:notesViewPr>
    <p:cSldViewPr snapToGrid="0" showGuides="1">
      <p:cViewPr varScale="1">
        <p:scale>
          <a:sx n="97" d="100"/>
          <a:sy n="97" d="100"/>
        </p:scale>
        <p:origin x="-2622" y="-11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Office_Excel_Worksheet4.xlsx"/></Relationships>
</file>

<file path=ppt/charts/chart1.xml><?xml version="1.0" encoding="utf-8"?>
<c:chartSpace xmlns:c="http://schemas.openxmlformats.org/drawingml/2006/chart" xmlns:a="http://schemas.openxmlformats.org/drawingml/2006/main" xmlns:r="http://schemas.openxmlformats.org/officeDocument/2006/relationships">
  <c:lang val="en-GB"/>
  <c:chart>
    <c:autoTitleDeleted val="1"/>
    <c:view3D>
      <c:rAngAx val="1"/>
    </c:view3D>
    <c:floor>
      <c:spPr>
        <a:solidFill>
          <a:srgbClr val="FFFFFF">
            <a:alpha val="25000"/>
          </a:srgbClr>
        </a:solidFill>
        <a:ln>
          <a:solidFill>
            <a:schemeClr val="accent4">
              <a:lumMod val="60000"/>
              <a:lumOff val="40000"/>
            </a:schemeClr>
          </a:solidFill>
        </a:ln>
      </c:spPr>
    </c:floor>
    <c:sideWall>
      <c:spPr>
        <a:gradFill>
          <a:gsLst>
            <a:gs pos="0">
              <a:srgbClr val="373737">
                <a:lumMod val="20000"/>
                <a:lumOff val="80000"/>
              </a:srgbClr>
            </a:gs>
            <a:gs pos="50000">
              <a:srgbClr val="FFFFFF">
                <a:lumMod val="85000"/>
              </a:srgbClr>
            </a:gs>
            <a:gs pos="100000">
              <a:srgbClr val="FFFFFF">
                <a:lumMod val="95000"/>
              </a:srgbClr>
            </a:gs>
          </a:gsLst>
          <a:lin ang="13500000" scaled="1"/>
        </a:gradFill>
        <a:ln>
          <a:solidFill>
            <a:srgbClr val="8FC7FF"/>
          </a:solidFill>
        </a:ln>
      </c:spPr>
    </c:sideWall>
    <c:backWall>
      <c:spPr>
        <a:gradFill>
          <a:gsLst>
            <a:gs pos="0">
              <a:srgbClr val="373737">
                <a:lumMod val="20000"/>
                <a:lumOff val="80000"/>
              </a:srgbClr>
            </a:gs>
            <a:gs pos="50000">
              <a:srgbClr val="FFFFFF">
                <a:lumMod val="85000"/>
              </a:srgbClr>
            </a:gs>
            <a:gs pos="100000">
              <a:srgbClr val="FFFFFF">
                <a:lumMod val="95000"/>
              </a:srgbClr>
            </a:gs>
          </a:gsLst>
          <a:lin ang="13500000" scaled="1"/>
        </a:gradFill>
        <a:ln>
          <a:solidFill>
            <a:srgbClr val="8FC7FF"/>
          </a:solidFill>
        </a:ln>
      </c:spPr>
    </c:backWall>
    <c:plotArea>
      <c:layout>
        <c:manualLayout>
          <c:layoutTarget val="inner"/>
          <c:xMode val="edge"/>
          <c:yMode val="edge"/>
          <c:x val="0.16632470255422713"/>
          <c:y val="3.4992357976835115E-2"/>
          <c:w val="0.81867232343104201"/>
          <c:h val="0.71888285434287735"/>
        </c:manualLayout>
      </c:layout>
      <c:bar3DChart>
        <c:barDir val="col"/>
        <c:grouping val="clustered"/>
        <c:ser>
          <c:idx val="0"/>
          <c:order val="0"/>
          <c:tx>
            <c:strRef>
              <c:f>Sheet1!$B$1</c:f>
              <c:strCache>
                <c:ptCount val="1"/>
                <c:pt idx="0">
                  <c:v>$/Mailbox (500 MB)</c:v>
                </c:pt>
              </c:strCache>
            </c:strRef>
          </c:tx>
          <c:spPr>
            <a:gradFill rotWithShape="1">
              <a:gsLst>
                <a:gs pos="0">
                  <a:schemeClr val="accent4">
                    <a:shade val="15000"/>
                    <a:satMod val="180000"/>
                  </a:schemeClr>
                </a:gs>
                <a:gs pos="50000">
                  <a:schemeClr val="accent4">
                    <a:shade val="45000"/>
                    <a:satMod val="170000"/>
                  </a:schemeClr>
                </a:gs>
                <a:gs pos="70000">
                  <a:schemeClr val="accent4">
                    <a:tint val="99000"/>
                    <a:shade val="65000"/>
                    <a:satMod val="155000"/>
                  </a:schemeClr>
                </a:gs>
                <a:gs pos="100000">
                  <a:schemeClr val="accent4">
                    <a:tint val="95500"/>
                    <a:shade val="100000"/>
                    <a:satMod val="155000"/>
                  </a:schemeClr>
                </a:gs>
              </a:gsLst>
              <a:lin ang="16200000" scaled="0"/>
            </a:gradFill>
            <a:ln w="9525" cap="flat" cmpd="sng" algn="ctr">
              <a:solidFill>
                <a:schemeClr val="accent4"/>
              </a:solidFill>
              <a:prstDash val="solid"/>
            </a:ln>
            <a:effectLst>
              <a:outerShdw blurRad="50800" dist="38100" dir="5400000" rotWithShape="0">
                <a:srgbClr val="000000">
                  <a:alpha val="35000"/>
                </a:srgbClr>
              </a:outerShdw>
            </a:effectLst>
          </c:spPr>
          <c:dLbls>
            <c:dLbl>
              <c:idx val="0"/>
              <c:layout>
                <c:manualLayout>
                  <c:x val="9.1866121780571994E-3"/>
                  <c:y val="-2.4846479426010492E-2"/>
                </c:manualLayout>
              </c:layout>
              <c:showVal val="1"/>
            </c:dLbl>
            <c:dLbl>
              <c:idx val="1"/>
              <c:layout>
                <c:manualLayout>
                  <c:x val="7.9065784610153345E-3"/>
                  <c:y val="-1.5013877366848961E-2"/>
                </c:manualLayout>
              </c:layout>
              <c:showVal val="1"/>
            </c:dLbl>
            <c:dLbl>
              <c:idx val="2"/>
              <c:layout>
                <c:manualLayout>
                  <c:x val="1.1969097486696867E-2"/>
                  <c:y val="-1.193853066768814E-2"/>
                </c:manualLayout>
              </c:layout>
              <c:showVal val="1"/>
            </c:dLbl>
            <c:txPr>
              <a:bodyPr/>
              <a:lstStyle/>
              <a:p>
                <a:pPr>
                  <a:defRPr>
                    <a:solidFill>
                      <a:schemeClr val="bg1"/>
                    </a:solidFill>
                  </a:defRPr>
                </a:pPr>
                <a:endParaRPr lang="en-US"/>
              </a:p>
            </c:txPr>
            <c:showVal val="1"/>
          </c:dLbls>
          <c:cat>
            <c:strRef>
              <c:f>Sheet1!$A$2:$A$4</c:f>
              <c:strCache>
                <c:ptCount val="3"/>
                <c:pt idx="0">
                  <c:v>E2003 SCC (FC SAN)</c:v>
                </c:pt>
                <c:pt idx="1">
                  <c:v>E2007 CCR (SAS DAS)</c:v>
                </c:pt>
                <c:pt idx="2">
                  <c:v>E2010 DAG (SATA DAS)</c:v>
                </c:pt>
              </c:strCache>
            </c:strRef>
          </c:cat>
          <c:val>
            <c:numRef>
              <c:f>Sheet1!$B$2:$B$4</c:f>
              <c:numCache>
                <c:formatCode>"$"#,##0_);[Red]\("$"#,##0\)</c:formatCode>
                <c:ptCount val="3"/>
                <c:pt idx="0">
                  <c:v>27</c:v>
                </c:pt>
                <c:pt idx="1">
                  <c:v>19</c:v>
                </c:pt>
                <c:pt idx="2">
                  <c:v>13</c:v>
                </c:pt>
              </c:numCache>
            </c:numRef>
          </c:val>
        </c:ser>
        <c:ser>
          <c:idx val="1"/>
          <c:order val="1"/>
          <c:tx>
            <c:strRef>
              <c:f>Sheet1!$C$1</c:f>
              <c:strCache>
                <c:ptCount val="1"/>
                <c:pt idx="0">
                  <c:v>$/Mailbox (2000 MB)</c:v>
                </c:pt>
              </c:strCache>
            </c:strRef>
          </c:tx>
          <c:spPr>
            <a:gradFill rotWithShape="1">
              <a:gsLst>
                <a:gs pos="0">
                  <a:schemeClr val="accent2">
                    <a:shade val="15000"/>
                    <a:satMod val="180000"/>
                  </a:schemeClr>
                </a:gs>
                <a:gs pos="50000">
                  <a:schemeClr val="accent2">
                    <a:shade val="45000"/>
                    <a:satMod val="170000"/>
                  </a:schemeClr>
                </a:gs>
                <a:gs pos="70000">
                  <a:schemeClr val="accent2">
                    <a:tint val="99000"/>
                    <a:shade val="65000"/>
                    <a:satMod val="155000"/>
                  </a:schemeClr>
                </a:gs>
                <a:gs pos="100000">
                  <a:schemeClr val="accent2">
                    <a:tint val="95500"/>
                    <a:shade val="100000"/>
                    <a:satMod val="155000"/>
                  </a:schemeClr>
                </a:gs>
              </a:gsLst>
              <a:lin ang="16200000" scaled="0"/>
            </a:gradFill>
            <a:ln w="9525" cap="flat" cmpd="sng" algn="ctr">
              <a:solidFill>
                <a:schemeClr val="accent2"/>
              </a:solidFill>
              <a:prstDash val="solid"/>
            </a:ln>
            <a:effectLst>
              <a:outerShdw blurRad="50800" dist="38100" dir="5400000" rotWithShape="0">
                <a:srgbClr val="000000">
                  <a:alpha val="35000"/>
                </a:srgbClr>
              </a:outerShdw>
            </a:effectLst>
          </c:spPr>
          <c:dLbls>
            <c:dLbl>
              <c:idx val="1"/>
              <c:layout>
                <c:manualLayout>
                  <c:x val="1.957729671430368E-2"/>
                  <c:y val="-9.2490711212113302E-3"/>
                </c:manualLayout>
              </c:layout>
              <c:showVal val="1"/>
            </c:dLbl>
            <c:dLbl>
              <c:idx val="2"/>
              <c:layout>
                <c:manualLayout>
                  <c:x val="1.500297401473096E-2"/>
                  <c:y val="-3.0830271345229287E-3"/>
                </c:manualLayout>
              </c:layout>
              <c:showVal val="1"/>
            </c:dLbl>
            <c:txPr>
              <a:bodyPr/>
              <a:lstStyle/>
              <a:p>
                <a:pPr>
                  <a:defRPr>
                    <a:solidFill>
                      <a:schemeClr val="bg1"/>
                    </a:solidFill>
                  </a:defRPr>
                </a:pPr>
                <a:endParaRPr lang="en-US"/>
              </a:p>
            </c:txPr>
            <c:showVal val="1"/>
          </c:dLbls>
          <c:cat>
            <c:strRef>
              <c:f>Sheet1!$A$2:$A$4</c:f>
              <c:strCache>
                <c:ptCount val="3"/>
                <c:pt idx="0">
                  <c:v>E2003 SCC (FC SAN)</c:v>
                </c:pt>
                <c:pt idx="1">
                  <c:v>E2007 CCR (SAS DAS)</c:v>
                </c:pt>
                <c:pt idx="2">
                  <c:v>E2010 DAG (SATA DAS)</c:v>
                </c:pt>
              </c:strCache>
            </c:strRef>
          </c:cat>
          <c:val>
            <c:numRef>
              <c:f>Sheet1!$C$2:$C$4</c:f>
              <c:numCache>
                <c:formatCode>"$"#,##0_);[Red]\("$"#,##0\)</c:formatCode>
                <c:ptCount val="3"/>
                <c:pt idx="1">
                  <c:v>34</c:v>
                </c:pt>
                <c:pt idx="2">
                  <c:v>21</c:v>
                </c:pt>
              </c:numCache>
            </c:numRef>
          </c:val>
        </c:ser>
        <c:shape val="cylinder"/>
        <c:axId val="71464832"/>
        <c:axId val="71466368"/>
        <c:axId val="0"/>
      </c:bar3DChart>
      <c:catAx>
        <c:axId val="71464832"/>
        <c:scaling>
          <c:orientation val="minMax"/>
        </c:scaling>
        <c:delete val="1"/>
        <c:axPos val="b"/>
        <c:tickLblPos val="none"/>
        <c:crossAx val="71466368"/>
        <c:crosses val="autoZero"/>
        <c:auto val="1"/>
        <c:lblAlgn val="ctr"/>
        <c:lblOffset val="100"/>
      </c:catAx>
      <c:valAx>
        <c:axId val="71466368"/>
        <c:scaling>
          <c:orientation val="minMax"/>
        </c:scaling>
        <c:axPos val="l"/>
        <c:majorGridlines>
          <c:spPr>
            <a:ln>
              <a:solidFill>
                <a:srgbClr val="8FC7FF"/>
              </a:solidFill>
            </a:ln>
          </c:spPr>
        </c:majorGridlines>
        <c:numFmt formatCode="&quot;$&quot;#,##0_);[Red]\(&quot;$&quot;#,##0\)" sourceLinked="1"/>
        <c:tickLblPos val="nextTo"/>
        <c:crossAx val="71464832"/>
        <c:crosses val="autoZero"/>
        <c:crossBetween val="between"/>
      </c:valAx>
    </c:plotArea>
    <c:legend>
      <c:legendPos val="b"/>
      <c:layout>
        <c:manualLayout>
          <c:xMode val="edge"/>
          <c:yMode val="edge"/>
          <c:x val="8.5907207639714461E-2"/>
          <c:y val="0.90476366174476286"/>
          <c:w val="0.89999998115102753"/>
          <c:h val="9.52363382552356E-2"/>
        </c:manualLayout>
      </c:layout>
    </c:legend>
    <c:plotVisOnly val="1"/>
    <c:dispBlanksAs val="gap"/>
  </c:chart>
  <c:txPr>
    <a:bodyPr/>
    <a:lstStyle/>
    <a:p>
      <a:pPr>
        <a:defRPr sz="1800">
          <a:solidFill>
            <a:schemeClr val="tx1"/>
          </a:solidFill>
        </a:defRPr>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en-GB"/>
  <c:chart>
    <c:autoTitleDeleted val="1"/>
    <c:view3D>
      <c:rAngAx val="1"/>
    </c:view3D>
    <c:floor>
      <c:spPr>
        <a:solidFill>
          <a:srgbClr val="FFFFFF">
            <a:alpha val="25000"/>
          </a:srgbClr>
        </a:solidFill>
        <a:ln>
          <a:solidFill>
            <a:schemeClr val="accent4">
              <a:lumMod val="60000"/>
              <a:lumOff val="40000"/>
            </a:schemeClr>
          </a:solidFill>
        </a:ln>
      </c:spPr>
    </c:floor>
    <c:sideWall>
      <c:spPr>
        <a:gradFill>
          <a:gsLst>
            <a:gs pos="0">
              <a:srgbClr val="373737">
                <a:lumMod val="20000"/>
                <a:lumOff val="80000"/>
              </a:srgbClr>
            </a:gs>
            <a:gs pos="50000">
              <a:srgbClr val="FFFFFF">
                <a:lumMod val="85000"/>
              </a:srgbClr>
            </a:gs>
            <a:gs pos="100000">
              <a:srgbClr val="FFFFFF">
                <a:lumMod val="95000"/>
              </a:srgbClr>
            </a:gs>
          </a:gsLst>
          <a:lin ang="13500000" scaled="1"/>
        </a:gradFill>
        <a:ln>
          <a:solidFill>
            <a:srgbClr val="8FC7FF"/>
          </a:solidFill>
        </a:ln>
      </c:spPr>
    </c:sideWall>
    <c:backWall>
      <c:spPr>
        <a:gradFill>
          <a:gsLst>
            <a:gs pos="0">
              <a:srgbClr val="373737">
                <a:lumMod val="20000"/>
                <a:lumOff val="80000"/>
              </a:srgbClr>
            </a:gs>
            <a:gs pos="50000">
              <a:srgbClr val="FFFFFF">
                <a:lumMod val="85000"/>
              </a:srgbClr>
            </a:gs>
            <a:gs pos="100000">
              <a:srgbClr val="FFFFFF">
                <a:lumMod val="95000"/>
              </a:srgbClr>
            </a:gs>
          </a:gsLst>
          <a:lin ang="13500000" scaled="1"/>
        </a:gradFill>
        <a:ln>
          <a:solidFill>
            <a:srgbClr val="8FC7FF"/>
          </a:solidFill>
        </a:ln>
      </c:spPr>
    </c:backWall>
    <c:plotArea>
      <c:layout>
        <c:manualLayout>
          <c:layoutTarget val="inner"/>
          <c:xMode val="edge"/>
          <c:yMode val="edge"/>
          <c:x val="0.16632470255422704"/>
          <c:y val="3.4992357976835101E-2"/>
          <c:w val="0.81867232343104201"/>
          <c:h val="0.71888285434287735"/>
        </c:manualLayout>
      </c:layout>
      <c:bar3DChart>
        <c:barDir val="col"/>
        <c:grouping val="clustered"/>
        <c:ser>
          <c:idx val="0"/>
          <c:order val="0"/>
          <c:tx>
            <c:strRef>
              <c:f>Sheet1!$B$1</c:f>
              <c:strCache>
                <c:ptCount val="1"/>
                <c:pt idx="0">
                  <c:v>$/Mailbox (500 MB)</c:v>
                </c:pt>
              </c:strCache>
            </c:strRef>
          </c:tx>
          <c:spPr>
            <a:gradFill rotWithShape="1">
              <a:gsLst>
                <a:gs pos="0">
                  <a:schemeClr val="accent4">
                    <a:shade val="15000"/>
                    <a:satMod val="180000"/>
                  </a:schemeClr>
                </a:gs>
                <a:gs pos="50000">
                  <a:schemeClr val="accent4">
                    <a:shade val="45000"/>
                    <a:satMod val="170000"/>
                  </a:schemeClr>
                </a:gs>
                <a:gs pos="70000">
                  <a:schemeClr val="accent4">
                    <a:tint val="99000"/>
                    <a:shade val="65000"/>
                    <a:satMod val="155000"/>
                  </a:schemeClr>
                </a:gs>
                <a:gs pos="100000">
                  <a:schemeClr val="accent4">
                    <a:tint val="95500"/>
                    <a:shade val="100000"/>
                    <a:satMod val="155000"/>
                  </a:schemeClr>
                </a:gs>
              </a:gsLst>
              <a:lin ang="16200000" scaled="0"/>
            </a:gradFill>
            <a:ln w="9525" cap="flat" cmpd="sng" algn="ctr">
              <a:solidFill>
                <a:schemeClr val="accent4"/>
              </a:solidFill>
              <a:prstDash val="solid"/>
            </a:ln>
            <a:effectLst>
              <a:outerShdw blurRad="50800" dist="38100" dir="5400000" rotWithShape="0">
                <a:srgbClr val="000000">
                  <a:alpha val="35000"/>
                </a:srgbClr>
              </a:outerShdw>
            </a:effectLst>
          </c:spPr>
          <c:dLbls>
            <c:dLbl>
              <c:idx val="0"/>
              <c:layout>
                <c:manualLayout>
                  <c:x val="9.1866121780571994E-3"/>
                  <c:y val="-2.4846479426010492E-2"/>
                </c:manualLayout>
              </c:layout>
              <c:showVal val="1"/>
            </c:dLbl>
            <c:dLbl>
              <c:idx val="1"/>
              <c:layout>
                <c:manualLayout>
                  <c:x val="7.9065784610153345E-3"/>
                  <c:y val="-1.5013877366848961E-2"/>
                </c:manualLayout>
              </c:layout>
              <c:showVal val="1"/>
            </c:dLbl>
            <c:dLbl>
              <c:idx val="2"/>
              <c:layout>
                <c:manualLayout>
                  <c:x val="1.1969097486696867E-2"/>
                  <c:y val="-1.1938530667688138E-2"/>
                </c:manualLayout>
              </c:layout>
              <c:showVal val="1"/>
            </c:dLbl>
            <c:txPr>
              <a:bodyPr/>
              <a:lstStyle/>
              <a:p>
                <a:pPr>
                  <a:defRPr>
                    <a:solidFill>
                      <a:schemeClr val="bg1"/>
                    </a:solidFill>
                  </a:defRPr>
                </a:pPr>
                <a:endParaRPr lang="en-US"/>
              </a:p>
            </c:txPr>
            <c:showVal val="1"/>
          </c:dLbls>
          <c:cat>
            <c:strRef>
              <c:f>Sheet1!$A$2:$A$4</c:f>
              <c:strCache>
                <c:ptCount val="3"/>
                <c:pt idx="0">
                  <c:v>E2003 SCC (FC SAN)</c:v>
                </c:pt>
                <c:pt idx="1">
                  <c:v>E2007 CCR (SAS DAS)</c:v>
                </c:pt>
                <c:pt idx="2">
                  <c:v>E2010 DAG (SATA DAS)</c:v>
                </c:pt>
              </c:strCache>
            </c:strRef>
          </c:cat>
          <c:val>
            <c:numRef>
              <c:f>Sheet1!$B$2:$B$4</c:f>
              <c:numCache>
                <c:formatCode>"$"#,##0_);[Red]\("$"#,##0\)</c:formatCode>
                <c:ptCount val="3"/>
                <c:pt idx="0">
                  <c:v>27</c:v>
                </c:pt>
                <c:pt idx="1">
                  <c:v>19</c:v>
                </c:pt>
                <c:pt idx="2">
                  <c:v>13</c:v>
                </c:pt>
              </c:numCache>
            </c:numRef>
          </c:val>
        </c:ser>
        <c:ser>
          <c:idx val="1"/>
          <c:order val="1"/>
          <c:tx>
            <c:strRef>
              <c:f>Sheet1!$C$1</c:f>
              <c:strCache>
                <c:ptCount val="1"/>
                <c:pt idx="0">
                  <c:v>$/Mailbox (2000 MB)</c:v>
                </c:pt>
              </c:strCache>
            </c:strRef>
          </c:tx>
          <c:spPr>
            <a:gradFill rotWithShape="1">
              <a:gsLst>
                <a:gs pos="0">
                  <a:schemeClr val="accent2">
                    <a:shade val="15000"/>
                    <a:satMod val="180000"/>
                  </a:schemeClr>
                </a:gs>
                <a:gs pos="50000">
                  <a:schemeClr val="accent2">
                    <a:shade val="45000"/>
                    <a:satMod val="170000"/>
                  </a:schemeClr>
                </a:gs>
                <a:gs pos="70000">
                  <a:schemeClr val="accent2">
                    <a:tint val="99000"/>
                    <a:shade val="65000"/>
                    <a:satMod val="155000"/>
                  </a:schemeClr>
                </a:gs>
                <a:gs pos="100000">
                  <a:schemeClr val="accent2">
                    <a:tint val="95500"/>
                    <a:shade val="100000"/>
                    <a:satMod val="155000"/>
                  </a:schemeClr>
                </a:gs>
              </a:gsLst>
              <a:lin ang="16200000" scaled="0"/>
            </a:gradFill>
            <a:ln w="9525" cap="flat" cmpd="sng" algn="ctr">
              <a:solidFill>
                <a:schemeClr val="accent2"/>
              </a:solidFill>
              <a:prstDash val="solid"/>
            </a:ln>
            <a:effectLst>
              <a:outerShdw blurRad="50800" dist="38100" dir="5400000" rotWithShape="0">
                <a:srgbClr val="000000">
                  <a:alpha val="35000"/>
                </a:srgbClr>
              </a:outerShdw>
            </a:effectLst>
          </c:spPr>
          <c:dLbls>
            <c:dLbl>
              <c:idx val="1"/>
              <c:layout>
                <c:manualLayout>
                  <c:x val="1.957729671430368E-2"/>
                  <c:y val="-9.2490711212113302E-3"/>
                </c:manualLayout>
              </c:layout>
              <c:showVal val="1"/>
            </c:dLbl>
            <c:dLbl>
              <c:idx val="2"/>
              <c:layout>
                <c:manualLayout>
                  <c:x val="1.5002974014730957E-2"/>
                  <c:y val="-3.0830271345229283E-3"/>
                </c:manualLayout>
              </c:layout>
              <c:showVal val="1"/>
            </c:dLbl>
            <c:txPr>
              <a:bodyPr/>
              <a:lstStyle/>
              <a:p>
                <a:pPr>
                  <a:defRPr>
                    <a:solidFill>
                      <a:schemeClr val="bg1"/>
                    </a:solidFill>
                  </a:defRPr>
                </a:pPr>
                <a:endParaRPr lang="en-US"/>
              </a:p>
            </c:txPr>
            <c:showVal val="1"/>
          </c:dLbls>
          <c:cat>
            <c:strRef>
              <c:f>Sheet1!$A$2:$A$4</c:f>
              <c:strCache>
                <c:ptCount val="3"/>
                <c:pt idx="0">
                  <c:v>E2003 SCC (FC SAN)</c:v>
                </c:pt>
                <c:pt idx="1">
                  <c:v>E2007 CCR (SAS DAS)</c:v>
                </c:pt>
                <c:pt idx="2">
                  <c:v>E2010 DAG (SATA DAS)</c:v>
                </c:pt>
              </c:strCache>
            </c:strRef>
          </c:cat>
          <c:val>
            <c:numRef>
              <c:f>Sheet1!$C$2:$C$4</c:f>
              <c:numCache>
                <c:formatCode>"$"#,##0_);[Red]\("$"#,##0\)</c:formatCode>
                <c:ptCount val="3"/>
                <c:pt idx="1">
                  <c:v>34</c:v>
                </c:pt>
                <c:pt idx="2">
                  <c:v>21</c:v>
                </c:pt>
              </c:numCache>
            </c:numRef>
          </c:val>
        </c:ser>
        <c:shape val="cylinder"/>
        <c:axId val="36792576"/>
        <c:axId val="71434240"/>
        <c:axId val="0"/>
      </c:bar3DChart>
      <c:catAx>
        <c:axId val="36792576"/>
        <c:scaling>
          <c:orientation val="minMax"/>
        </c:scaling>
        <c:axPos val="b"/>
        <c:tickLblPos val="nextTo"/>
        <c:txPr>
          <a:bodyPr/>
          <a:lstStyle/>
          <a:p>
            <a:pPr>
              <a:defRPr sz="1600">
                <a:solidFill>
                  <a:schemeClr val="bg1"/>
                </a:solidFill>
                <a:latin typeface="Segoe UI" pitchFamily="34" charset="0"/>
                <a:ea typeface="Segoe UI" pitchFamily="34" charset="0"/>
                <a:cs typeface="Segoe UI" pitchFamily="34" charset="0"/>
              </a:defRPr>
            </a:pPr>
            <a:endParaRPr lang="en-US"/>
          </a:p>
        </c:txPr>
        <c:crossAx val="71434240"/>
        <c:crosses val="autoZero"/>
        <c:auto val="1"/>
        <c:lblAlgn val="ctr"/>
        <c:lblOffset val="100"/>
      </c:catAx>
      <c:valAx>
        <c:axId val="71434240"/>
        <c:scaling>
          <c:orientation val="minMax"/>
        </c:scaling>
        <c:axPos val="l"/>
        <c:majorGridlines>
          <c:spPr>
            <a:ln>
              <a:solidFill>
                <a:srgbClr val="8FC7FF"/>
              </a:solidFill>
            </a:ln>
          </c:spPr>
        </c:majorGridlines>
        <c:numFmt formatCode="&quot;$&quot;#,##0_);[Red]\(&quot;$&quot;#,##0\)" sourceLinked="1"/>
        <c:tickLblPos val="nextTo"/>
        <c:crossAx val="36792576"/>
        <c:crosses val="autoZero"/>
        <c:crossBetween val="between"/>
      </c:valAx>
    </c:plotArea>
    <c:legend>
      <c:legendPos val="b"/>
      <c:layout>
        <c:manualLayout>
          <c:xMode val="edge"/>
          <c:yMode val="edge"/>
          <c:x val="8.5907207639714461E-2"/>
          <c:y val="0.90476366174476286"/>
          <c:w val="0.89999998115102753"/>
          <c:h val="9.5236338255235545E-2"/>
        </c:manualLayout>
      </c:layout>
    </c:legend>
    <c:plotVisOnly val="1"/>
    <c:dispBlanksAs val="gap"/>
  </c:chart>
  <c:txPr>
    <a:bodyPr/>
    <a:lstStyle/>
    <a:p>
      <a:pPr>
        <a:defRPr sz="1800">
          <a:solidFill>
            <a:schemeClr val="tx1"/>
          </a:solidFill>
        </a:defRPr>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en-GB"/>
  <c:chart>
    <c:autoTitleDeleted val="1"/>
    <c:view3D>
      <c:rAngAx val="1"/>
    </c:view3D>
    <c:floor>
      <c:spPr>
        <a:solidFill>
          <a:srgbClr val="FFFFFF">
            <a:alpha val="25000"/>
          </a:srgbClr>
        </a:solidFill>
        <a:ln>
          <a:solidFill>
            <a:schemeClr val="accent4">
              <a:lumMod val="60000"/>
              <a:lumOff val="40000"/>
            </a:schemeClr>
          </a:solidFill>
        </a:ln>
      </c:spPr>
    </c:floor>
    <c:sideWall>
      <c:spPr>
        <a:gradFill>
          <a:gsLst>
            <a:gs pos="0">
              <a:srgbClr val="373737">
                <a:lumMod val="20000"/>
                <a:lumOff val="80000"/>
              </a:srgbClr>
            </a:gs>
            <a:gs pos="50000">
              <a:srgbClr val="FFFFFF">
                <a:lumMod val="85000"/>
              </a:srgbClr>
            </a:gs>
            <a:gs pos="100000">
              <a:srgbClr val="FFFFFF">
                <a:lumMod val="95000"/>
              </a:srgbClr>
            </a:gs>
          </a:gsLst>
          <a:lin ang="13500000" scaled="1"/>
        </a:gradFill>
        <a:ln>
          <a:solidFill>
            <a:srgbClr val="8FC7FF"/>
          </a:solidFill>
        </a:ln>
      </c:spPr>
    </c:sideWall>
    <c:backWall>
      <c:spPr>
        <a:gradFill>
          <a:gsLst>
            <a:gs pos="0">
              <a:srgbClr val="373737">
                <a:lumMod val="20000"/>
                <a:lumOff val="80000"/>
              </a:srgbClr>
            </a:gs>
            <a:gs pos="50000">
              <a:srgbClr val="FFFFFF">
                <a:lumMod val="85000"/>
              </a:srgbClr>
            </a:gs>
            <a:gs pos="100000">
              <a:srgbClr val="FFFFFF">
                <a:lumMod val="95000"/>
              </a:srgbClr>
            </a:gs>
          </a:gsLst>
          <a:lin ang="13500000" scaled="1"/>
        </a:gradFill>
        <a:ln>
          <a:solidFill>
            <a:srgbClr val="8FC7FF"/>
          </a:solidFill>
        </a:ln>
      </c:spPr>
    </c:backWall>
    <c:plotArea>
      <c:layout>
        <c:manualLayout>
          <c:layoutTarget val="inner"/>
          <c:xMode val="edge"/>
          <c:yMode val="edge"/>
          <c:x val="0.16632470255422704"/>
          <c:y val="3.4992357976835101E-2"/>
          <c:w val="0.81867232343104201"/>
          <c:h val="0.71888285434287735"/>
        </c:manualLayout>
      </c:layout>
      <c:bar3DChart>
        <c:barDir val="col"/>
        <c:grouping val="clustered"/>
        <c:ser>
          <c:idx val="0"/>
          <c:order val="0"/>
          <c:tx>
            <c:strRef>
              <c:f>Sheet1!$B$1</c:f>
              <c:strCache>
                <c:ptCount val="1"/>
                <c:pt idx="0">
                  <c:v>$/Mailbox (500 MB)</c:v>
                </c:pt>
              </c:strCache>
            </c:strRef>
          </c:tx>
          <c:spPr>
            <a:gradFill rotWithShape="1">
              <a:gsLst>
                <a:gs pos="0">
                  <a:schemeClr val="accent4">
                    <a:shade val="15000"/>
                    <a:satMod val="180000"/>
                  </a:schemeClr>
                </a:gs>
                <a:gs pos="50000">
                  <a:schemeClr val="accent4">
                    <a:shade val="45000"/>
                    <a:satMod val="170000"/>
                  </a:schemeClr>
                </a:gs>
                <a:gs pos="70000">
                  <a:schemeClr val="accent4">
                    <a:tint val="99000"/>
                    <a:shade val="65000"/>
                    <a:satMod val="155000"/>
                  </a:schemeClr>
                </a:gs>
                <a:gs pos="100000">
                  <a:schemeClr val="accent4">
                    <a:tint val="95500"/>
                    <a:shade val="100000"/>
                    <a:satMod val="155000"/>
                  </a:schemeClr>
                </a:gs>
              </a:gsLst>
              <a:lin ang="16200000" scaled="0"/>
            </a:gradFill>
            <a:ln w="9525" cap="flat" cmpd="sng" algn="ctr">
              <a:solidFill>
                <a:schemeClr val="accent4"/>
              </a:solidFill>
              <a:prstDash val="solid"/>
            </a:ln>
            <a:effectLst>
              <a:outerShdw blurRad="50800" dist="38100" dir="5400000" rotWithShape="0">
                <a:srgbClr val="000000">
                  <a:alpha val="35000"/>
                </a:srgbClr>
              </a:outerShdw>
            </a:effectLst>
          </c:spPr>
          <c:dLbls>
            <c:dLbl>
              <c:idx val="0"/>
              <c:layout>
                <c:manualLayout>
                  <c:x val="9.1866121780571994E-3"/>
                  <c:y val="-2.4846479426010492E-2"/>
                </c:manualLayout>
              </c:layout>
              <c:showVal val="1"/>
            </c:dLbl>
            <c:dLbl>
              <c:idx val="1"/>
              <c:layout>
                <c:manualLayout>
                  <c:x val="7.9065784610153345E-3"/>
                  <c:y val="-1.5013877366848961E-2"/>
                </c:manualLayout>
              </c:layout>
              <c:showVal val="1"/>
            </c:dLbl>
            <c:dLbl>
              <c:idx val="2"/>
              <c:layout>
                <c:manualLayout>
                  <c:x val="1.1969097486696867E-2"/>
                  <c:y val="-1.1938530667688138E-2"/>
                </c:manualLayout>
              </c:layout>
              <c:showVal val="1"/>
            </c:dLbl>
            <c:txPr>
              <a:bodyPr/>
              <a:lstStyle/>
              <a:p>
                <a:pPr>
                  <a:defRPr>
                    <a:solidFill>
                      <a:schemeClr val="bg1"/>
                    </a:solidFill>
                  </a:defRPr>
                </a:pPr>
                <a:endParaRPr lang="en-US"/>
              </a:p>
            </c:txPr>
            <c:showVal val="1"/>
          </c:dLbls>
          <c:cat>
            <c:strRef>
              <c:f>Sheet1!$A$2:$A$4</c:f>
              <c:strCache>
                <c:ptCount val="3"/>
                <c:pt idx="0">
                  <c:v>E2003 SCC (FC SAN)</c:v>
                </c:pt>
                <c:pt idx="1">
                  <c:v>E2007 CCR (SAS DAS)</c:v>
                </c:pt>
                <c:pt idx="2">
                  <c:v>E2010 DAG (SATA DAS)</c:v>
                </c:pt>
              </c:strCache>
            </c:strRef>
          </c:cat>
          <c:val>
            <c:numRef>
              <c:f>Sheet1!$B$2:$B$4</c:f>
              <c:numCache>
                <c:formatCode>"$"#,##0_);[Red]\("$"#,##0\)</c:formatCode>
                <c:ptCount val="3"/>
                <c:pt idx="0">
                  <c:v>27</c:v>
                </c:pt>
                <c:pt idx="1">
                  <c:v>19</c:v>
                </c:pt>
                <c:pt idx="2">
                  <c:v>13</c:v>
                </c:pt>
              </c:numCache>
            </c:numRef>
          </c:val>
        </c:ser>
        <c:ser>
          <c:idx val="1"/>
          <c:order val="1"/>
          <c:tx>
            <c:strRef>
              <c:f>Sheet1!$C$1</c:f>
              <c:strCache>
                <c:ptCount val="1"/>
                <c:pt idx="0">
                  <c:v>$/Mailbox (2000 MB)</c:v>
                </c:pt>
              </c:strCache>
            </c:strRef>
          </c:tx>
          <c:spPr>
            <a:gradFill rotWithShape="1">
              <a:gsLst>
                <a:gs pos="0">
                  <a:schemeClr val="accent2">
                    <a:shade val="15000"/>
                    <a:satMod val="180000"/>
                  </a:schemeClr>
                </a:gs>
                <a:gs pos="50000">
                  <a:schemeClr val="accent2">
                    <a:shade val="45000"/>
                    <a:satMod val="170000"/>
                  </a:schemeClr>
                </a:gs>
                <a:gs pos="70000">
                  <a:schemeClr val="accent2">
                    <a:tint val="99000"/>
                    <a:shade val="65000"/>
                    <a:satMod val="155000"/>
                  </a:schemeClr>
                </a:gs>
                <a:gs pos="100000">
                  <a:schemeClr val="accent2">
                    <a:tint val="95500"/>
                    <a:shade val="100000"/>
                    <a:satMod val="155000"/>
                  </a:schemeClr>
                </a:gs>
              </a:gsLst>
              <a:lin ang="16200000" scaled="0"/>
            </a:gradFill>
            <a:ln w="9525" cap="flat" cmpd="sng" algn="ctr">
              <a:solidFill>
                <a:schemeClr val="accent2"/>
              </a:solidFill>
              <a:prstDash val="solid"/>
            </a:ln>
            <a:effectLst>
              <a:outerShdw blurRad="50800" dist="38100" dir="5400000" rotWithShape="0">
                <a:srgbClr val="000000">
                  <a:alpha val="35000"/>
                </a:srgbClr>
              </a:outerShdw>
            </a:effectLst>
          </c:spPr>
          <c:dLbls>
            <c:dLbl>
              <c:idx val="1"/>
              <c:layout>
                <c:manualLayout>
                  <c:x val="1.957729671430368E-2"/>
                  <c:y val="-9.2490711212113302E-3"/>
                </c:manualLayout>
              </c:layout>
              <c:showVal val="1"/>
            </c:dLbl>
            <c:dLbl>
              <c:idx val="2"/>
              <c:layout>
                <c:manualLayout>
                  <c:x val="1.5002974014730957E-2"/>
                  <c:y val="-3.0830271345229283E-3"/>
                </c:manualLayout>
              </c:layout>
              <c:showVal val="1"/>
            </c:dLbl>
            <c:txPr>
              <a:bodyPr/>
              <a:lstStyle/>
              <a:p>
                <a:pPr>
                  <a:defRPr>
                    <a:solidFill>
                      <a:schemeClr val="bg1"/>
                    </a:solidFill>
                  </a:defRPr>
                </a:pPr>
                <a:endParaRPr lang="en-US"/>
              </a:p>
            </c:txPr>
            <c:showVal val="1"/>
          </c:dLbls>
          <c:cat>
            <c:strRef>
              <c:f>Sheet1!$A$2:$A$4</c:f>
              <c:strCache>
                <c:ptCount val="3"/>
                <c:pt idx="0">
                  <c:v>E2003 SCC (FC SAN)</c:v>
                </c:pt>
                <c:pt idx="1">
                  <c:v>E2007 CCR (SAS DAS)</c:v>
                </c:pt>
                <c:pt idx="2">
                  <c:v>E2010 DAG (SATA DAS)</c:v>
                </c:pt>
              </c:strCache>
            </c:strRef>
          </c:cat>
          <c:val>
            <c:numRef>
              <c:f>Sheet1!$C$2:$C$4</c:f>
              <c:numCache>
                <c:formatCode>"$"#,##0_);[Red]\("$"#,##0\)</c:formatCode>
                <c:ptCount val="3"/>
                <c:pt idx="1">
                  <c:v>34</c:v>
                </c:pt>
                <c:pt idx="2">
                  <c:v>21</c:v>
                </c:pt>
              </c:numCache>
            </c:numRef>
          </c:val>
        </c:ser>
        <c:shape val="cylinder"/>
        <c:axId val="77198464"/>
        <c:axId val="77200000"/>
        <c:axId val="0"/>
      </c:bar3DChart>
      <c:catAx>
        <c:axId val="77198464"/>
        <c:scaling>
          <c:orientation val="minMax"/>
        </c:scaling>
        <c:axPos val="b"/>
        <c:tickLblPos val="nextTo"/>
        <c:txPr>
          <a:bodyPr/>
          <a:lstStyle/>
          <a:p>
            <a:pPr>
              <a:defRPr sz="1600">
                <a:solidFill>
                  <a:schemeClr val="bg1"/>
                </a:solidFill>
                <a:latin typeface="Segoe UI" pitchFamily="34" charset="0"/>
                <a:ea typeface="Segoe UI" pitchFamily="34" charset="0"/>
                <a:cs typeface="Segoe UI" pitchFamily="34" charset="0"/>
              </a:defRPr>
            </a:pPr>
            <a:endParaRPr lang="en-US"/>
          </a:p>
        </c:txPr>
        <c:crossAx val="77200000"/>
        <c:crosses val="autoZero"/>
        <c:auto val="1"/>
        <c:lblAlgn val="ctr"/>
        <c:lblOffset val="100"/>
      </c:catAx>
      <c:valAx>
        <c:axId val="77200000"/>
        <c:scaling>
          <c:orientation val="minMax"/>
        </c:scaling>
        <c:axPos val="l"/>
        <c:majorGridlines>
          <c:spPr>
            <a:ln>
              <a:solidFill>
                <a:srgbClr val="8FC7FF"/>
              </a:solidFill>
            </a:ln>
          </c:spPr>
        </c:majorGridlines>
        <c:numFmt formatCode="&quot;$&quot;#,##0_);[Red]\(&quot;$&quot;#,##0\)" sourceLinked="1"/>
        <c:tickLblPos val="nextTo"/>
        <c:crossAx val="77198464"/>
        <c:crosses val="autoZero"/>
        <c:crossBetween val="between"/>
      </c:valAx>
    </c:plotArea>
    <c:legend>
      <c:legendPos val="b"/>
      <c:layout>
        <c:manualLayout>
          <c:xMode val="edge"/>
          <c:yMode val="edge"/>
          <c:x val="8.5907207639714461E-2"/>
          <c:y val="0.90476366174476286"/>
          <c:w val="0.89999998115102753"/>
          <c:h val="9.5236338255235545E-2"/>
        </c:manualLayout>
      </c:layout>
    </c:legend>
    <c:plotVisOnly val="1"/>
    <c:dispBlanksAs val="gap"/>
  </c:chart>
  <c:txPr>
    <a:bodyPr/>
    <a:lstStyle/>
    <a:p>
      <a:pPr>
        <a:defRPr sz="1800">
          <a:solidFill>
            <a:schemeClr val="tx1"/>
          </a:solidFill>
        </a:defRPr>
      </a:pPr>
      <a:endParaRPr lang="en-US"/>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GB"/>
  <c:chart>
    <c:view3D>
      <c:perspective val="30"/>
    </c:view3D>
    <c:plotArea>
      <c:layout>
        <c:manualLayout>
          <c:layoutTarget val="inner"/>
          <c:xMode val="edge"/>
          <c:yMode val="edge"/>
          <c:x val="8.4326848849776245E-2"/>
          <c:y val="3.2637598425196881E-2"/>
          <c:w val="0.57686120117338313"/>
          <c:h val="0.65442874015748065"/>
        </c:manualLayout>
      </c:layout>
      <c:bar3DChart>
        <c:barDir val="col"/>
        <c:grouping val="standard"/>
        <c:ser>
          <c:idx val="0"/>
          <c:order val="0"/>
          <c:tx>
            <c:strRef>
              <c:f>Sheet1!$B$1</c:f>
              <c:strCache>
                <c:ptCount val="1"/>
                <c:pt idx="0">
                  <c:v>Outlook 2010</c:v>
                </c:pt>
              </c:strCache>
            </c:strRef>
          </c:tx>
          <c:spPr>
            <a:gradFill rotWithShape="1">
              <a:gsLst>
                <a:gs pos="0">
                  <a:schemeClr val="accent4">
                    <a:shade val="15000"/>
                    <a:satMod val="180000"/>
                  </a:schemeClr>
                </a:gs>
                <a:gs pos="50000">
                  <a:schemeClr val="accent4">
                    <a:shade val="45000"/>
                    <a:satMod val="170000"/>
                  </a:schemeClr>
                </a:gs>
                <a:gs pos="70000">
                  <a:schemeClr val="accent4">
                    <a:tint val="99000"/>
                    <a:shade val="65000"/>
                    <a:satMod val="155000"/>
                  </a:schemeClr>
                </a:gs>
                <a:gs pos="100000">
                  <a:schemeClr val="accent4">
                    <a:tint val="95500"/>
                    <a:shade val="100000"/>
                    <a:satMod val="155000"/>
                  </a:scheme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4">
                  <a:satMod val="300000"/>
                </a:schemeClr>
              </a:contourClr>
            </a:sp3d>
          </c:spPr>
          <c:cat>
            <c:strRef>
              <c:f>Sheet1!$A$2:$A$3</c:f>
              <c:strCache>
                <c:ptCount val="2"/>
                <c:pt idx="0">
                  <c:v>250MB Mailbox</c:v>
                </c:pt>
                <c:pt idx="1">
                  <c:v>5GB Mailbox</c:v>
                </c:pt>
              </c:strCache>
            </c:strRef>
          </c:cat>
          <c:val>
            <c:numRef>
              <c:f>Sheet1!$B$2:$B$3</c:f>
              <c:numCache>
                <c:formatCode>General</c:formatCode>
                <c:ptCount val="2"/>
                <c:pt idx="0">
                  <c:v>7.1</c:v>
                </c:pt>
                <c:pt idx="1">
                  <c:v>6.6</c:v>
                </c:pt>
              </c:numCache>
            </c:numRef>
          </c:val>
        </c:ser>
        <c:ser>
          <c:idx val="1"/>
          <c:order val="1"/>
          <c:tx>
            <c:strRef>
              <c:f>Sheet1!$C$1</c:f>
              <c:strCache>
                <c:ptCount val="1"/>
                <c:pt idx="0">
                  <c:v>Outlook 2007</c:v>
                </c:pt>
              </c:strCache>
            </c:strRef>
          </c:tx>
          <c:spPr>
            <a:gradFill rotWithShape="1">
              <a:gsLst>
                <a:gs pos="0">
                  <a:schemeClr val="accent2">
                    <a:shade val="15000"/>
                    <a:satMod val="180000"/>
                  </a:schemeClr>
                </a:gs>
                <a:gs pos="50000">
                  <a:schemeClr val="accent2">
                    <a:shade val="45000"/>
                    <a:satMod val="170000"/>
                  </a:schemeClr>
                </a:gs>
                <a:gs pos="70000">
                  <a:schemeClr val="accent2">
                    <a:tint val="99000"/>
                    <a:shade val="65000"/>
                    <a:satMod val="155000"/>
                  </a:schemeClr>
                </a:gs>
                <a:gs pos="100000">
                  <a:schemeClr val="accent2">
                    <a:tint val="95500"/>
                    <a:shade val="100000"/>
                    <a:satMod val="155000"/>
                  </a:scheme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2">
                  <a:satMod val="300000"/>
                </a:schemeClr>
              </a:contourClr>
            </a:sp3d>
          </c:spPr>
          <c:cat>
            <c:strRef>
              <c:f>Sheet1!$A$2:$A$3</c:f>
              <c:strCache>
                <c:ptCount val="2"/>
                <c:pt idx="0">
                  <c:v>250MB Mailbox</c:v>
                </c:pt>
                <c:pt idx="1">
                  <c:v>5GB Mailbox</c:v>
                </c:pt>
              </c:strCache>
            </c:strRef>
          </c:cat>
          <c:val>
            <c:numRef>
              <c:f>Sheet1!$C$2:$C$3</c:f>
              <c:numCache>
                <c:formatCode>General</c:formatCode>
                <c:ptCount val="2"/>
                <c:pt idx="0">
                  <c:v>9.6</c:v>
                </c:pt>
                <c:pt idx="1">
                  <c:v>10.200000000000001</c:v>
                </c:pt>
              </c:numCache>
            </c:numRef>
          </c:val>
        </c:ser>
        <c:shape val="cylinder"/>
        <c:axId val="77131776"/>
        <c:axId val="77133312"/>
        <c:axId val="41570304"/>
      </c:bar3DChart>
      <c:catAx>
        <c:axId val="77131776"/>
        <c:scaling>
          <c:orientation val="minMax"/>
        </c:scaling>
        <c:axPos val="b"/>
        <c:tickLblPos val="nextTo"/>
        <c:txPr>
          <a:bodyPr/>
          <a:lstStyle/>
          <a:p>
            <a:pPr>
              <a:defRPr>
                <a:latin typeface="Segoe UI" pitchFamily="34" charset="0"/>
                <a:ea typeface="Segoe UI" pitchFamily="34" charset="0"/>
                <a:cs typeface="Segoe UI" pitchFamily="34" charset="0"/>
              </a:defRPr>
            </a:pPr>
            <a:endParaRPr lang="en-US"/>
          </a:p>
        </c:txPr>
        <c:crossAx val="77133312"/>
        <c:crosses val="autoZero"/>
        <c:auto val="1"/>
        <c:lblAlgn val="ctr"/>
        <c:lblOffset val="100"/>
      </c:catAx>
      <c:valAx>
        <c:axId val="77133312"/>
        <c:scaling>
          <c:orientation val="minMax"/>
        </c:scaling>
        <c:axPos val="r"/>
        <c:majorGridlines/>
        <c:numFmt formatCode="General" sourceLinked="1"/>
        <c:tickLblPos val="nextTo"/>
        <c:crossAx val="77131776"/>
        <c:crosses val="max"/>
        <c:crossBetween val="between"/>
      </c:valAx>
      <c:serAx>
        <c:axId val="41570304"/>
        <c:scaling>
          <c:orientation val="minMax"/>
        </c:scaling>
        <c:delete val="1"/>
        <c:axPos val="b"/>
        <c:tickLblPos val="none"/>
        <c:crossAx val="77133312"/>
        <c:crosses val="autoZero"/>
      </c:serAx>
    </c:plotArea>
    <c:legend>
      <c:legendPos val="r"/>
      <c:layout>
        <c:manualLayout>
          <c:xMode val="edge"/>
          <c:yMode val="edge"/>
          <c:x val="0.72123714682723428"/>
          <c:y val="0.15522775590551183"/>
          <c:w val="0.25719422572178474"/>
          <c:h val="0.12954448818897649"/>
        </c:manualLayout>
      </c:layout>
    </c:legend>
    <c:plotVisOnly val="1"/>
    <c:dispBlanksAs val="gap"/>
  </c:chart>
  <c:txPr>
    <a:bodyPr/>
    <a:lstStyle/>
    <a:p>
      <a:pPr>
        <a:defRPr sz="1800"/>
      </a:pPr>
      <a:endParaRPr lang="en-US"/>
    </a:p>
  </c:tx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z="1400" smtClean="0"/>
              <a:t>Tech·Ed Europe 2009</a:t>
            </a:r>
            <a:endParaRPr lang="en-US" sz="1400" dirty="0">
              <a:latin typeface="Trebuchet MS"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sz="1400" smtClean="0">
                <a:latin typeface="Trebuchet MS" pitchFamily="34" charset="0"/>
              </a:rPr>
              <a:t>11/9/2009</a:t>
            </a:r>
            <a:endParaRPr lang="en-US" sz="1400" dirty="0">
              <a:latin typeface="Trebuchet MS"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1400" smtClean="0">
                <a:solidFill>
                  <a:srgbClr val="000000"/>
                </a:solidFill>
                <a:latin typeface="Trebuchet MS" pitchFamily="34" charset="0"/>
              </a:rPr>
              <a:t>ofs201_balasubramanian.pptx</a:t>
            </a:r>
            <a:endParaRPr lang="en-US" sz="1400" dirty="0" smtClean="0">
              <a:solidFill>
                <a:srgbClr val="000000"/>
              </a:solidFill>
              <a:latin typeface="Trebuchet MS" pitchFamily="34" charset="0"/>
            </a:endParaRP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z="1400" smtClean="0">
                <a:latin typeface="Trebuchet MS" pitchFamily="34" charset="0"/>
              </a:rPr>
              <a:pPr/>
              <a:t>‹#›</a:t>
            </a:fld>
            <a:endParaRPr lang="en-US" sz="1400" dirty="0">
              <a:latin typeface="Trebuchet MS" pitchFamily="34" charset="0"/>
            </a:endParaRPr>
          </a:p>
        </p:txBody>
      </p:sp>
    </p:spTree>
    <p:extLst>
      <p:ext uri="{BB962C8B-B14F-4D97-AF65-F5344CB8AC3E}">
        <p14:creationId xmlns:p14="http://schemas.microsoft.com/office/powerpoint/2010/main" xmlns="" val="15274137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rebuchet MS" pitchFamily="34" charset="0"/>
              </a:defRPr>
            </a:lvl1pPr>
          </a:lstStyle>
          <a:p>
            <a:r>
              <a:rPr lang="en-US" dirty="0" err="1" smtClean="0"/>
              <a:t>Tech·Ed</a:t>
            </a:r>
            <a:r>
              <a:rPr lang="en-US" dirty="0" smtClean="0"/>
              <a:t>  North America 2009</a:t>
            </a:r>
            <a:endParaRPr lang="en-US" dirty="0">
              <a:latin typeface="Trebuchet MS" pitchFamily="34" charset="0"/>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Trebuchet MS" pitchFamily="34" charset="0"/>
              </a:defRPr>
            </a:lvl1pPr>
          </a:lstStyle>
          <a:p>
            <a:r>
              <a:rPr lang="en-US" dirty="0" smtClean="0"/>
              <a:t>May 11 – 15, 2009</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400">
                <a:latin typeface="Segoe" pitchFamily="34" charset="0"/>
              </a:defRPr>
            </a:lvl1pPr>
          </a:lstStyle>
          <a:p>
            <a:r>
              <a:rPr lang="en-US" smtClean="0">
                <a:solidFill>
                  <a:srgbClr val="000000"/>
                </a:solidFill>
                <a:latin typeface="Trebuchet MS" pitchFamily="34" charset="0"/>
              </a:rPr>
              <a:t>© 2009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Trebuchet MS" pitchFamily="34" charset="0"/>
              </a:rPr>
            </a:br>
            <a:r>
              <a:rPr lang="en-US" sz="500" smtClean="0">
                <a:solidFill>
                  <a:srgbClr val="000000"/>
                </a:solidFill>
                <a:latin typeface="Trebuchet MS" pitchFamily="34" charset="0"/>
              </a:rPr>
              <a:t>MICROSOFT MAKES NO WARRANTIES, EXPRESS, IMPLIED OR STATUTORY, AS TO THE INFORMATION IN THIS PRESENTATION.</a:t>
            </a:r>
            <a:endParaRPr lang="en-US" sz="500" dirty="0" smtClean="0">
              <a:solidFill>
                <a:srgbClr val="000000"/>
              </a:solidFill>
              <a:latin typeface="Trebuchet MS" pitchFamily="34" charset="0"/>
            </a:endParaRP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Trebuchet MS"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xmlns="" val="2972035397"/>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Trebuchet MS"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eaLnBrk="1" fontAlgn="b" latinLnBrk="0" hangingPunct="1"/>
            <a:endParaRPr lang="en-US" sz="1200" b="0" i="0" u="none" strike="noStrike"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endParaRPr lang="en-US"/>
          </a:p>
        </p:txBody>
      </p:sp>
    </p:spTree>
    <p:extLst>
      <p:ext uri="{BB962C8B-B14F-4D97-AF65-F5344CB8AC3E}">
        <p14:creationId xmlns:p14="http://schemas.microsoft.com/office/powerpoint/2010/main" xmlns="" val="40695285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eaLnBrk="1" fontAlgn="b" latinLnBrk="0" hangingPunct="1"/>
            <a:endParaRPr lang="en-US" sz="1200" b="0" i="0" u="none" strike="noStrike"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endParaRPr lang="en-US"/>
          </a:p>
        </p:txBody>
      </p:sp>
    </p:spTree>
    <p:extLst>
      <p:ext uri="{BB962C8B-B14F-4D97-AF65-F5344CB8AC3E}">
        <p14:creationId xmlns:p14="http://schemas.microsoft.com/office/powerpoint/2010/main" xmlns="" val="40695285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endParaRPr lang="en-US" baseline="0" dirty="0" smtClean="0"/>
          </a:p>
        </p:txBody>
      </p:sp>
      <p:sp>
        <p:nvSpPr>
          <p:cNvPr id="4" name="Slide Number Placeholder 3"/>
          <p:cNvSpPr>
            <a:spLocks noGrp="1"/>
          </p:cNvSpPr>
          <p:nvPr>
            <p:ph type="sldNum" sz="quarter" idx="10"/>
          </p:nvPr>
        </p:nvSpPr>
        <p:spPr/>
        <p:txBody>
          <a:bodyPr/>
          <a:lstStyle/>
          <a:p>
            <a:endParaRPr lang="en-US"/>
          </a:p>
        </p:txBody>
      </p:sp>
    </p:spTree>
    <p:extLst>
      <p:ext uri="{BB962C8B-B14F-4D97-AF65-F5344CB8AC3E}">
        <p14:creationId xmlns:p14="http://schemas.microsoft.com/office/powerpoint/2010/main" xmlns="" val="11435204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endParaRPr lang="en-US" baseline="0" dirty="0" smtClean="0"/>
          </a:p>
        </p:txBody>
      </p:sp>
      <p:sp>
        <p:nvSpPr>
          <p:cNvPr id="4" name="Slide Number Placeholder 3"/>
          <p:cNvSpPr>
            <a:spLocks noGrp="1"/>
          </p:cNvSpPr>
          <p:nvPr>
            <p:ph type="sldNum" sz="quarter" idx="10"/>
          </p:nvPr>
        </p:nvSpPr>
        <p:spPr/>
        <p:txBody>
          <a:bodyPr/>
          <a:lstStyle/>
          <a:p>
            <a:endParaRPr lang="en-US"/>
          </a:p>
        </p:txBody>
      </p:sp>
    </p:spTree>
    <p:extLst>
      <p:ext uri="{BB962C8B-B14F-4D97-AF65-F5344CB8AC3E}">
        <p14:creationId xmlns:p14="http://schemas.microsoft.com/office/powerpoint/2010/main" xmlns="" val="11435204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rtl="0" eaLnBrk="1" fontAlgn="b" latinLnBrk="0" hangingPunct="1">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endParaRPr lang="en-US"/>
          </a:p>
        </p:txBody>
      </p:sp>
    </p:spTree>
    <p:extLst>
      <p:ext uri="{BB962C8B-B14F-4D97-AF65-F5344CB8AC3E}">
        <p14:creationId xmlns:p14="http://schemas.microsoft.com/office/powerpoint/2010/main" xmlns="" val="18872094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rtl="0" eaLnBrk="1" fontAlgn="b" latinLnBrk="0" hangingPunct="1">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endParaRPr lang="en-US"/>
          </a:p>
        </p:txBody>
      </p:sp>
    </p:spTree>
    <p:extLst>
      <p:ext uri="{BB962C8B-B14F-4D97-AF65-F5344CB8AC3E}">
        <p14:creationId xmlns:p14="http://schemas.microsoft.com/office/powerpoint/2010/main" xmlns="" val="18872094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rtl="0" eaLnBrk="1" fontAlgn="b" latinLnBrk="0" hangingPunct="1">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endParaRPr lang="en-US"/>
          </a:p>
        </p:txBody>
      </p:sp>
    </p:spTree>
    <p:extLst>
      <p:ext uri="{BB962C8B-B14F-4D97-AF65-F5344CB8AC3E}">
        <p14:creationId xmlns:p14="http://schemas.microsoft.com/office/powerpoint/2010/main" xmlns="" val="18872094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rtl="0" eaLnBrk="1" fontAlgn="b" latinLnBrk="0" hangingPunct="1">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endParaRPr lang="en-US"/>
          </a:p>
        </p:txBody>
      </p:sp>
    </p:spTree>
    <p:extLst>
      <p:ext uri="{BB962C8B-B14F-4D97-AF65-F5344CB8AC3E}">
        <p14:creationId xmlns:p14="http://schemas.microsoft.com/office/powerpoint/2010/main" xmlns="" val="18872094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rtl="0" eaLnBrk="1" fontAlgn="b" latinLnBrk="0" hangingPunct="1">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endParaRPr lang="en-US"/>
          </a:p>
        </p:txBody>
      </p:sp>
    </p:spTree>
    <p:extLst>
      <p:ext uri="{BB962C8B-B14F-4D97-AF65-F5344CB8AC3E}">
        <p14:creationId xmlns:p14="http://schemas.microsoft.com/office/powerpoint/2010/main" xmlns="" val="18872094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rtl="0" eaLnBrk="1" fontAlgn="b" latinLnBrk="0" hangingPunct="1">
              <a:buFont typeface="Arial" pitchFamily="34" charset="0"/>
              <a:buChar char="•"/>
            </a:pPr>
            <a:endParaRPr lang="en-US" sz="1200" b="0" kern="1200" baseline="0" dirty="0" smtClean="0">
              <a:solidFill>
                <a:schemeClr val="dk1"/>
              </a:solidFill>
              <a:latin typeface="+mn-lt"/>
              <a:ea typeface="Times New Roman"/>
              <a:cs typeface="Times New Roman"/>
            </a:endParaRPr>
          </a:p>
        </p:txBody>
      </p:sp>
      <p:sp>
        <p:nvSpPr>
          <p:cNvPr id="4" name="Slide Number Placeholder 3"/>
          <p:cNvSpPr>
            <a:spLocks noGrp="1"/>
          </p:cNvSpPr>
          <p:nvPr>
            <p:ph type="sldNum" sz="quarter" idx="10"/>
          </p:nvPr>
        </p:nvSpPr>
        <p:spPr/>
        <p:txBody>
          <a:bodyPr/>
          <a:lstStyle/>
          <a:p>
            <a:endParaRPr lang="en-US"/>
          </a:p>
        </p:txBody>
      </p:sp>
    </p:spTree>
    <p:extLst>
      <p:ext uri="{BB962C8B-B14F-4D97-AF65-F5344CB8AC3E}">
        <p14:creationId xmlns:p14="http://schemas.microsoft.com/office/powerpoint/2010/main" xmlns="" val="18872094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rtl="0" eaLnBrk="1" fontAlgn="b" latinLnBrk="0" hangingPunct="1">
              <a:buFont typeface="Arial" pitchFamily="34" charset="0"/>
              <a:buChar char="•"/>
            </a:pPr>
            <a:endParaRPr lang="en-US" sz="1200" b="0" kern="1200" baseline="0" dirty="0" smtClean="0">
              <a:solidFill>
                <a:schemeClr val="dk1"/>
              </a:solidFill>
              <a:latin typeface="+mn-lt"/>
              <a:ea typeface="Times New Roman"/>
              <a:cs typeface="Times New Roman"/>
            </a:endParaRPr>
          </a:p>
        </p:txBody>
      </p:sp>
      <p:sp>
        <p:nvSpPr>
          <p:cNvPr id="4" name="Slide Number Placeholder 3"/>
          <p:cNvSpPr>
            <a:spLocks noGrp="1"/>
          </p:cNvSpPr>
          <p:nvPr>
            <p:ph type="sldNum" sz="quarter" idx="10"/>
          </p:nvPr>
        </p:nvSpPr>
        <p:spPr/>
        <p:txBody>
          <a:bodyPr/>
          <a:lstStyle/>
          <a:p>
            <a:endParaRPr lang="en-US"/>
          </a:p>
        </p:txBody>
      </p:sp>
    </p:spTree>
    <p:extLst>
      <p:ext uri="{BB962C8B-B14F-4D97-AF65-F5344CB8AC3E}">
        <p14:creationId xmlns:p14="http://schemas.microsoft.com/office/powerpoint/2010/main" xmlns="" val="18872094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endParaRPr lang="en-US">
              <a:solidFill>
                <a:prstClr val="black"/>
              </a:solidFill>
            </a:endParaRPr>
          </a:p>
        </p:txBody>
      </p:sp>
      <p:sp>
        <p:nvSpPr>
          <p:cNvPr id="6" name="Footer Placeholder 5"/>
          <p:cNvSpPr>
            <a:spLocks noGrp="1"/>
          </p:cNvSpPr>
          <p:nvPr>
            <p:ph type="ftr" sz="quarter" idx="12"/>
          </p:nvPr>
        </p:nvSpPr>
        <p:spPr/>
        <p:txBody>
          <a:bodyPr/>
          <a:lstStyle/>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endParaRPr lang="en-US" dirty="0">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eaLnBrk="1" fontAlgn="b" latinLnBrk="0" hangingPunct="1"/>
            <a:endParaRPr lang="en-US" sz="1200" b="0" i="0" u="none" strike="noStrike"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endParaRPr lang="en-US"/>
          </a:p>
        </p:txBody>
      </p:sp>
    </p:spTree>
    <p:extLst>
      <p:ext uri="{BB962C8B-B14F-4D97-AF65-F5344CB8AC3E}">
        <p14:creationId xmlns:p14="http://schemas.microsoft.com/office/powerpoint/2010/main" xmlns="" val="40695285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itchFamily="34" charset="0"/>
              <a:buChar char="•"/>
            </a:pPr>
            <a:endParaRPr lang="en-US" sz="1200" b="0" i="0" u="none" strike="noStrike"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endParaRPr lang="en-US"/>
          </a:p>
        </p:txBody>
      </p:sp>
    </p:spTree>
    <p:extLst>
      <p:ext uri="{BB962C8B-B14F-4D97-AF65-F5344CB8AC3E}">
        <p14:creationId xmlns:p14="http://schemas.microsoft.com/office/powerpoint/2010/main" xmlns="" val="40695285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10793" y="3813437"/>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1.jpeg"/><Relationship Id="rId7" Type="http://schemas.openxmlformats.org/officeDocument/2006/relationships/image" Target="NULL"/><Relationship Id="rId2" Type="http://schemas.openxmlformats.org/officeDocument/2006/relationships/theme" Target="../theme/theme2.xml"/><Relationship Id="rId1" Type="http://schemas.openxmlformats.org/officeDocument/2006/relationships/slideLayout" Target="../slideLayouts/slideLayout11.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3"/>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14"/>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14"/>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4"/>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4"/>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05"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chart" Target="../charts/chart1.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chart" Target="../charts/chart3.xml"/><Relationship Id="rId5" Type="http://schemas.openxmlformats.org/officeDocument/2006/relationships/image" Target="../media/image16.png"/><Relationship Id="rId4" Type="http://schemas.openxmlformats.org/officeDocument/2006/relationships/chart" Target="../charts/char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chart" Target="../charts/chart4.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18" Type="http://schemas.openxmlformats.org/officeDocument/2006/relationships/image" Target="../media/image36.jpeg"/><Relationship Id="rId3" Type="http://schemas.openxmlformats.org/officeDocument/2006/relationships/image" Target="../media/image17.png"/><Relationship Id="rId7" Type="http://schemas.openxmlformats.org/officeDocument/2006/relationships/image" Target="../media/image25.png"/><Relationship Id="rId12" Type="http://schemas.openxmlformats.org/officeDocument/2006/relationships/image" Target="../media/image30.png"/><Relationship Id="rId17" Type="http://schemas.openxmlformats.org/officeDocument/2006/relationships/image" Target="../media/image35.png"/><Relationship Id="rId2" Type="http://schemas.openxmlformats.org/officeDocument/2006/relationships/notesSlide" Target="../notesSlides/notesSlide18.xml"/><Relationship Id="rId16" Type="http://schemas.openxmlformats.org/officeDocument/2006/relationships/image" Target="../media/image34.png"/><Relationship Id="rId1" Type="http://schemas.openxmlformats.org/officeDocument/2006/relationships/slideLayout" Target="../slideLayouts/slideLayout4.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5" Type="http://schemas.openxmlformats.org/officeDocument/2006/relationships/image" Target="../media/image33.png"/><Relationship Id="rId10" Type="http://schemas.openxmlformats.org/officeDocument/2006/relationships/image" Target="../media/image28.png"/><Relationship Id="rId4" Type="http://schemas.openxmlformats.org/officeDocument/2006/relationships/image" Target="../media/image19.png"/><Relationship Id="rId9" Type="http://schemas.openxmlformats.org/officeDocument/2006/relationships/image" Target="../media/image27.png"/><Relationship Id="rId14" Type="http://schemas.openxmlformats.org/officeDocument/2006/relationships/image" Target="../media/image3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8.png"/><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37.png"/><Relationship Id="rId5" Type="http://schemas.openxmlformats.org/officeDocument/2006/relationships/image" Target="../media/image19.png"/><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39.png"/><Relationship Id="rId5" Type="http://schemas.openxmlformats.org/officeDocument/2006/relationships/image" Target="../media/image19.png"/><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2.png"/><Relationship Id="rId7" Type="http://schemas.openxmlformats.org/officeDocument/2006/relationships/image" Target="../media/image41.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40.png"/><Relationship Id="rId5" Type="http://schemas.openxmlformats.org/officeDocument/2006/relationships/image" Target="../media/image19.png"/><Relationship Id="rId4" Type="http://schemas.openxmlformats.org/officeDocument/2006/relationships/image" Target="../media/image17.png"/><Relationship Id="rId9" Type="http://schemas.openxmlformats.org/officeDocument/2006/relationships/image" Target="../media/image43.png"/></Relationships>
</file>

<file path=ppt/slides/_rels/slide23.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17.png"/><Relationship Id="rId7"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19.png"/><Relationship Id="rId9" Type="http://schemas.openxmlformats.org/officeDocument/2006/relationships/image" Target="../media/image47.png"/></Relationships>
</file>

<file path=ppt/slides/_rels/slide24.xml.rels><?xml version="1.0" encoding="UTF-8" standalone="yes"?>
<Relationships xmlns="http://schemas.openxmlformats.org/package/2006/relationships"><Relationship Id="rId8" Type="http://schemas.openxmlformats.org/officeDocument/2006/relationships/image" Target="../media/image53.png"/><Relationship Id="rId13" Type="http://schemas.openxmlformats.org/officeDocument/2006/relationships/image" Target="../media/image58.png"/><Relationship Id="rId18" Type="http://schemas.openxmlformats.org/officeDocument/2006/relationships/image" Target="../media/image63.png"/><Relationship Id="rId3" Type="http://schemas.openxmlformats.org/officeDocument/2006/relationships/image" Target="../media/image48.png"/><Relationship Id="rId7" Type="http://schemas.openxmlformats.org/officeDocument/2006/relationships/image" Target="../media/image52.png"/><Relationship Id="rId12" Type="http://schemas.openxmlformats.org/officeDocument/2006/relationships/image" Target="../media/image57.png"/><Relationship Id="rId17" Type="http://schemas.openxmlformats.org/officeDocument/2006/relationships/image" Target="../media/image62.png"/><Relationship Id="rId2" Type="http://schemas.openxmlformats.org/officeDocument/2006/relationships/notesSlide" Target="../notesSlides/notesSlide23.xml"/><Relationship Id="rId16" Type="http://schemas.openxmlformats.org/officeDocument/2006/relationships/image" Target="../media/image61.png"/><Relationship Id="rId1" Type="http://schemas.openxmlformats.org/officeDocument/2006/relationships/slideLayout" Target="../slideLayouts/slideLayout3.xml"/><Relationship Id="rId6" Type="http://schemas.openxmlformats.org/officeDocument/2006/relationships/image" Target="../media/image51.png"/><Relationship Id="rId11" Type="http://schemas.openxmlformats.org/officeDocument/2006/relationships/image" Target="../media/image56.png"/><Relationship Id="rId5" Type="http://schemas.openxmlformats.org/officeDocument/2006/relationships/image" Target="../media/image50.png"/><Relationship Id="rId15" Type="http://schemas.openxmlformats.org/officeDocument/2006/relationships/image" Target="../media/image60.png"/><Relationship Id="rId10" Type="http://schemas.openxmlformats.org/officeDocument/2006/relationships/image" Target="../media/image55.png"/><Relationship Id="rId19" Type="http://schemas.openxmlformats.org/officeDocument/2006/relationships/image" Target="../media/image64.png"/><Relationship Id="rId4" Type="http://schemas.openxmlformats.org/officeDocument/2006/relationships/image" Target="../media/image49.png"/><Relationship Id="rId9" Type="http://schemas.openxmlformats.org/officeDocument/2006/relationships/image" Target="../media/image54.jpeg"/><Relationship Id="rId14" Type="http://schemas.openxmlformats.org/officeDocument/2006/relationships/image" Target="../media/image5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6"/>
          <p:cNvSpPr>
            <a:spLocks noGrp="1"/>
          </p:cNvSpPr>
          <p:nvPr>
            <p:ph idx="1"/>
          </p:nvPr>
        </p:nvSpPr>
        <p:spPr>
          <a:xfrm>
            <a:off x="381000" y="928402"/>
            <a:ext cx="8382000" cy="443198"/>
          </a:xfrm>
        </p:spPr>
        <p:txBody>
          <a:bodyPr/>
          <a:lstStyle/>
          <a:p>
            <a:r>
              <a:rPr lang="en-US" dirty="0" smtClean="0">
                <a:latin typeface="Segoe UI" pitchFamily="34" charset="0"/>
                <a:ea typeface="Segoe UI" pitchFamily="34" charset="0"/>
                <a:cs typeface="Segoe UI" pitchFamily="34" charset="0"/>
              </a:rPr>
              <a:t>Content Security</a:t>
            </a:r>
            <a:endParaRPr lang="en-US" dirty="0">
              <a:latin typeface="Segoe UI" pitchFamily="34" charset="0"/>
              <a:ea typeface="Segoe UI" pitchFamily="34" charset="0"/>
              <a:cs typeface="Segoe UI" pitchFamily="34" charset="0"/>
            </a:endParaRPr>
          </a:p>
        </p:txBody>
      </p:sp>
      <p:sp>
        <p:nvSpPr>
          <p:cNvPr id="6" name="Content Placeholder 2"/>
          <p:cNvSpPr txBox="1">
            <a:spLocks/>
          </p:cNvSpPr>
          <p:nvPr/>
        </p:nvSpPr>
        <p:spPr>
          <a:xfrm>
            <a:off x="381000" y="1524000"/>
            <a:ext cx="8534400" cy="1403461"/>
          </a:xfrm>
          <a:prstGeom prst="rect">
            <a:avLst/>
          </a:prstGeom>
        </p:spPr>
        <p:txBody>
          <a:bodyPr vert="horz" wrap="square" lIns="0" tIns="0" rIns="0" bIns="0" rtlCol="0">
            <a:spAutoFit/>
          </a:bodyPr>
          <a:lstStyle>
            <a:lvl1pPr marL="457200" indent="-457200" algn="l" defTabSz="914363" rtl="0" eaLnBrk="1" latinLnBrk="0" hangingPunct="1">
              <a:lnSpc>
                <a:spcPct val="90000"/>
              </a:lnSpc>
              <a:spcBef>
                <a:spcPct val="20000"/>
              </a:spcBef>
              <a:buClr>
                <a:srgbClr val="777777"/>
              </a:buClr>
              <a:buSzPct val="130000"/>
              <a:buFont typeface="Arial" pitchFamily="34" charset="0"/>
              <a:buNone/>
              <a:defRPr sz="3200" kern="1200">
                <a:solidFill>
                  <a:schemeClr val="tx1"/>
                </a:solidFill>
                <a:latin typeface="+mn-lt"/>
                <a:ea typeface="+mn-ea"/>
                <a:cs typeface="+mn-cs"/>
              </a:defRPr>
            </a:lvl1pPr>
            <a:lvl2pPr marL="854075" indent="-396875" algn="l" defTabSz="914363" rtl="0" eaLnBrk="1" latinLnBrk="0" hangingPunct="1">
              <a:lnSpc>
                <a:spcPct val="90000"/>
              </a:lnSpc>
              <a:spcBef>
                <a:spcPct val="20000"/>
              </a:spcBef>
              <a:buClr>
                <a:srgbClr val="777777"/>
              </a:buClr>
              <a:buFont typeface="Segoe" pitchFamily="34" charset="0"/>
              <a:buChar char="−"/>
              <a:defRPr sz="2800" kern="1200">
                <a:solidFill>
                  <a:schemeClr val="tx1"/>
                </a:solidFill>
                <a:latin typeface="+mn-lt"/>
                <a:ea typeface="+mn-ea"/>
                <a:cs typeface="+mn-cs"/>
              </a:defRPr>
            </a:lvl2pPr>
            <a:lvl3pPr marL="1258888" indent="-404813"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741363" lvl="2" indent="-344488">
              <a:buSzPct val="90000"/>
              <a:buBlip>
                <a:blip r:embed="rId3"/>
              </a:buBlip>
            </a:pPr>
            <a:r>
              <a:rPr lang="en-US" dirty="0" smtClean="0">
                <a:solidFill>
                  <a:srgbClr val="99CC99"/>
                </a:solidFill>
              </a:rPr>
              <a:t>Messages are encrypted on server, between servers, across the network and on PC, Web, and Phone clients</a:t>
            </a:r>
          </a:p>
          <a:p>
            <a:pPr marL="741363" lvl="2" indent="-344488">
              <a:buSzPct val="90000"/>
              <a:buBlip>
                <a:blip r:embed="rId3"/>
              </a:buBlip>
            </a:pPr>
            <a:r>
              <a:rPr lang="en-US" dirty="0" smtClean="0">
                <a:solidFill>
                  <a:srgbClr val="99CC99"/>
                </a:solidFill>
              </a:rPr>
              <a:t>Exchange enables server-side protection of messages and attachments based on content rules and organizational policy</a:t>
            </a:r>
          </a:p>
        </p:txBody>
      </p:sp>
      <p:pic>
        <p:nvPicPr>
          <p:cNvPr id="7" name="Picture 6" descr="G:\Documents\Clipart\Artwork_Imagery\Icons - Illustrations\_XML ICONS\secure security lock.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344231" y="0"/>
            <a:ext cx="799769" cy="1295400"/>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pic>
        <p:nvPicPr>
          <p:cNvPr id="1027" name="Picture 3"/>
          <p:cNvPicPr>
            <a:picLocks noChangeAspect="1" noChangeArrowheads="1"/>
          </p:cNvPicPr>
          <p:nvPr/>
        </p:nvPicPr>
        <p:blipFill rotWithShape="1">
          <a:blip r:embed="rId5">
            <a:extLst>
              <a:ext uri="{28A0092B-C50C-407E-A947-70E740481C1C}">
                <a14:useLocalDpi xmlns:a14="http://schemas.microsoft.com/office/drawing/2010/main" xmlns="" val="0"/>
              </a:ext>
            </a:extLst>
          </a:blip>
          <a:srcRect t="19684" b="26337"/>
          <a:stretch/>
        </p:blipFill>
        <p:spPr bwMode="auto">
          <a:xfrm>
            <a:off x="1071563" y="3259860"/>
            <a:ext cx="7000875" cy="3506503"/>
          </a:xfrm>
          <a:prstGeom prst="rect">
            <a:avLst/>
          </a:prstGeom>
          <a:ln/>
          <a:extLst/>
        </p:spPr>
        <p:style>
          <a:lnRef idx="2">
            <a:schemeClr val="accent1"/>
          </a:lnRef>
          <a:fillRef idx="1">
            <a:schemeClr val="lt1"/>
          </a:fillRef>
          <a:effectRef idx="0">
            <a:schemeClr val="accent1"/>
          </a:effectRef>
          <a:fontRef idx="minor">
            <a:schemeClr val="dk1"/>
          </a:fontRef>
        </p:style>
      </p:pic>
      <p:sp>
        <p:nvSpPr>
          <p:cNvPr id="9" name="TextBox 8"/>
          <p:cNvSpPr txBox="1"/>
          <p:nvPr/>
        </p:nvSpPr>
        <p:spPr>
          <a:xfrm>
            <a:off x="7010400" y="4256782"/>
            <a:ext cx="1676400" cy="1323439"/>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1600" dirty="0" smtClean="0">
                <a:latin typeface="Segoe UI" pitchFamily="34" charset="0"/>
                <a:ea typeface="Segoe UI" pitchFamily="34" charset="0"/>
                <a:cs typeface="Segoe UI" pitchFamily="34" charset="0"/>
              </a:rPr>
              <a:t>Keywords in message body trigger policy application by Exchange</a:t>
            </a:r>
          </a:p>
        </p:txBody>
      </p:sp>
      <p:cxnSp>
        <p:nvCxnSpPr>
          <p:cNvPr id="10" name="Straight Arrow Connector 9"/>
          <p:cNvCxnSpPr/>
          <p:nvPr/>
        </p:nvCxnSpPr>
        <p:spPr>
          <a:xfrm flipV="1">
            <a:off x="3276600" y="4817732"/>
            <a:ext cx="3733800" cy="821068"/>
          </a:xfrm>
          <a:prstGeom prst="straightConnector1">
            <a:avLst/>
          </a:prstGeom>
          <a:noFill/>
          <a:ln w="28575" cap="flat" cmpd="sng" algn="ctr">
            <a:solidFill>
              <a:srgbClr val="FFC000"/>
            </a:solidFill>
            <a:prstDash val="solid"/>
            <a:headEnd type="triangle" w="med" len="med"/>
            <a:tailEnd type="none" w="med" len="med"/>
          </a:ln>
          <a:effectLst/>
        </p:spPr>
      </p:cxnSp>
      <p:cxnSp>
        <p:nvCxnSpPr>
          <p:cNvPr id="12" name="Straight Arrow Connector 11"/>
          <p:cNvCxnSpPr/>
          <p:nvPr/>
        </p:nvCxnSpPr>
        <p:spPr>
          <a:xfrm>
            <a:off x="2590800" y="3581400"/>
            <a:ext cx="4419600" cy="1236332"/>
          </a:xfrm>
          <a:prstGeom prst="straightConnector1">
            <a:avLst/>
          </a:prstGeom>
          <a:noFill/>
          <a:ln w="28575" cap="flat" cmpd="sng" algn="ctr">
            <a:solidFill>
              <a:srgbClr val="FFC000"/>
            </a:solidFill>
            <a:prstDash val="solid"/>
            <a:headEnd type="triangle" w="med" len="med"/>
            <a:tailEnd type="none" w="med" len="med"/>
          </a:ln>
          <a:effectLst/>
        </p:spPr>
      </p:cxnSp>
      <p:sp>
        <p:nvSpPr>
          <p:cNvPr id="11" name="Title 10"/>
          <p:cNvSpPr>
            <a:spLocks noGrp="1"/>
          </p:cNvSpPr>
          <p:nvPr>
            <p:ph type="title"/>
          </p:nvPr>
        </p:nvSpPr>
        <p:spPr/>
        <p:txBody>
          <a:bodyPr/>
          <a:lstStyle/>
          <a:p>
            <a:r>
              <a:rPr lang="en-GB" dirty="0"/>
              <a:t>Security and Control</a:t>
            </a:r>
          </a:p>
        </p:txBody>
      </p:sp>
    </p:spTree>
    <p:extLst>
      <p:ext uri="{BB962C8B-B14F-4D97-AF65-F5344CB8AC3E}">
        <p14:creationId xmlns:p14="http://schemas.microsoft.com/office/powerpoint/2010/main" xmlns="" val="499840580"/>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6"/>
          <p:cNvSpPr>
            <a:spLocks noGrp="1"/>
          </p:cNvSpPr>
          <p:nvPr>
            <p:ph idx="1"/>
          </p:nvPr>
        </p:nvSpPr>
        <p:spPr>
          <a:xfrm>
            <a:off x="381000" y="928402"/>
            <a:ext cx="8382000" cy="443198"/>
          </a:xfrm>
        </p:spPr>
        <p:txBody>
          <a:bodyPr/>
          <a:lstStyle/>
          <a:p>
            <a:r>
              <a:rPr lang="en-US" dirty="0" smtClean="0">
                <a:latin typeface="Segoe UI" pitchFamily="34" charset="0"/>
                <a:ea typeface="Segoe UI" pitchFamily="34" charset="0"/>
                <a:cs typeface="Segoe UI" pitchFamily="34" charset="0"/>
              </a:rPr>
              <a:t>Content Control &amp; Management</a:t>
            </a:r>
            <a:endParaRPr lang="en-US" dirty="0">
              <a:latin typeface="Segoe UI" pitchFamily="34" charset="0"/>
              <a:ea typeface="Segoe UI" pitchFamily="34" charset="0"/>
              <a:cs typeface="Segoe UI" pitchFamily="34" charset="0"/>
            </a:endParaRPr>
          </a:p>
        </p:txBody>
      </p:sp>
      <p:sp>
        <p:nvSpPr>
          <p:cNvPr id="6" name="Content Placeholder 2"/>
          <p:cNvSpPr txBox="1">
            <a:spLocks/>
          </p:cNvSpPr>
          <p:nvPr/>
        </p:nvSpPr>
        <p:spPr>
          <a:xfrm>
            <a:off x="381000" y="1469408"/>
            <a:ext cx="8382000" cy="4835170"/>
          </a:xfrm>
          <a:prstGeom prst="rect">
            <a:avLst/>
          </a:prstGeom>
        </p:spPr>
        <p:txBody>
          <a:bodyPr vert="horz" wrap="square" lIns="0" tIns="0" rIns="0" bIns="0" rtlCol="0">
            <a:spAutoFit/>
          </a:bodyPr>
          <a:lstStyle>
            <a:lvl1pPr marL="457200" indent="-457200" algn="l" defTabSz="914363" rtl="0" eaLnBrk="1" latinLnBrk="0" hangingPunct="1">
              <a:lnSpc>
                <a:spcPct val="90000"/>
              </a:lnSpc>
              <a:spcBef>
                <a:spcPct val="20000"/>
              </a:spcBef>
              <a:buClr>
                <a:srgbClr val="777777"/>
              </a:buClr>
              <a:buSzPct val="130000"/>
              <a:buFont typeface="Arial" pitchFamily="34" charset="0"/>
              <a:buNone/>
              <a:defRPr sz="3200" kern="1200">
                <a:solidFill>
                  <a:schemeClr val="tx1"/>
                </a:solidFill>
                <a:latin typeface="+mn-lt"/>
                <a:ea typeface="+mn-ea"/>
                <a:cs typeface="+mn-cs"/>
              </a:defRPr>
            </a:lvl1pPr>
            <a:lvl2pPr marL="854075" indent="-396875" algn="l" defTabSz="914363" rtl="0" eaLnBrk="1" latinLnBrk="0" hangingPunct="1">
              <a:lnSpc>
                <a:spcPct val="90000"/>
              </a:lnSpc>
              <a:spcBef>
                <a:spcPct val="20000"/>
              </a:spcBef>
              <a:buClr>
                <a:srgbClr val="777777"/>
              </a:buClr>
              <a:buFont typeface="Segoe" pitchFamily="34" charset="0"/>
              <a:buChar char="−"/>
              <a:defRPr sz="2800" kern="1200">
                <a:solidFill>
                  <a:schemeClr val="tx1"/>
                </a:solidFill>
                <a:latin typeface="+mn-lt"/>
                <a:ea typeface="+mn-ea"/>
                <a:cs typeface="+mn-cs"/>
              </a:defRPr>
            </a:lvl2pPr>
            <a:lvl3pPr marL="1258888" indent="-404813"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r>
              <a:rPr lang="en-US" sz="2400" dirty="0" smtClean="0">
                <a:latin typeface="Segoe UI" pitchFamily="34" charset="0"/>
                <a:ea typeface="Segoe UI" pitchFamily="34" charset="0"/>
                <a:cs typeface="Segoe UI" pitchFamily="34" charset="0"/>
              </a:rPr>
              <a:t>Organizations can implement multiple controls based on desired management</a:t>
            </a:r>
          </a:p>
          <a:p>
            <a:pPr marL="741363" lvl="2" indent="-344488">
              <a:buSzPct val="90000"/>
              <a:buBlip>
                <a:blip r:embed="rId3"/>
              </a:buBlip>
            </a:pPr>
            <a:r>
              <a:rPr lang="en-US" sz="2000" dirty="0" smtClean="0">
                <a:solidFill>
                  <a:srgbClr val="99CC99"/>
                </a:solidFill>
              </a:rPr>
              <a:t>Online archive provides an alternative to PSTs, enabling content to be stored and retained server-side while being accessed easily from Outlook or OWA</a:t>
            </a:r>
          </a:p>
          <a:p>
            <a:pPr marL="741363" lvl="2" indent="-344488">
              <a:buSzPct val="90000"/>
              <a:buBlip>
                <a:blip r:embed="rId3"/>
              </a:buBlip>
            </a:pPr>
            <a:r>
              <a:rPr lang="en-US" sz="2000" dirty="0" smtClean="0">
                <a:solidFill>
                  <a:srgbClr val="99CC99"/>
                </a:solidFill>
              </a:rPr>
              <a:t>Greatly reduced compliance costs for legal discovery &amp; retention</a:t>
            </a:r>
          </a:p>
          <a:p>
            <a:pPr>
              <a:buFont typeface="Arial" pitchFamily="34" charset="0"/>
              <a:buChar char="•"/>
            </a:pPr>
            <a:endParaRPr lang="en-US" sz="2000" dirty="0" smtClean="0">
              <a:latin typeface="Segoe UI" pitchFamily="34" charset="0"/>
              <a:ea typeface="Segoe UI" pitchFamily="34" charset="0"/>
              <a:cs typeface="Segoe UI" pitchFamily="34" charset="0"/>
            </a:endParaRPr>
          </a:p>
          <a:p>
            <a:pPr lvl="1">
              <a:buFont typeface="Arial" pitchFamily="34" charset="0"/>
              <a:buChar char="•"/>
            </a:pPr>
            <a:endParaRPr lang="en-US" sz="1800" dirty="0" smtClean="0">
              <a:latin typeface="Segoe UI" pitchFamily="34" charset="0"/>
              <a:ea typeface="Segoe UI" pitchFamily="34" charset="0"/>
              <a:cs typeface="Segoe UI" pitchFamily="34" charset="0"/>
            </a:endParaRPr>
          </a:p>
          <a:p>
            <a:pPr lvl="1">
              <a:buFont typeface="Arial" pitchFamily="34" charset="0"/>
              <a:buChar char="•"/>
            </a:pPr>
            <a:endParaRPr lang="en-US" sz="1800" dirty="0">
              <a:latin typeface="Segoe UI" pitchFamily="34" charset="0"/>
              <a:ea typeface="Segoe UI" pitchFamily="34" charset="0"/>
              <a:cs typeface="Segoe UI" pitchFamily="34" charset="0"/>
            </a:endParaRPr>
          </a:p>
          <a:p>
            <a:pPr lvl="1">
              <a:buFont typeface="Arial" pitchFamily="34" charset="0"/>
              <a:buChar char="•"/>
            </a:pPr>
            <a:endParaRPr lang="en-US" sz="1800" dirty="0" smtClean="0">
              <a:latin typeface="Segoe UI" pitchFamily="34" charset="0"/>
              <a:ea typeface="Segoe UI" pitchFamily="34" charset="0"/>
              <a:cs typeface="Segoe UI" pitchFamily="34" charset="0"/>
            </a:endParaRPr>
          </a:p>
          <a:p>
            <a:pPr lvl="1">
              <a:buFont typeface="Arial" pitchFamily="34" charset="0"/>
              <a:buChar char="•"/>
            </a:pPr>
            <a:endParaRPr lang="en-US" sz="1800" dirty="0">
              <a:latin typeface="Segoe UI" pitchFamily="34" charset="0"/>
              <a:ea typeface="Segoe UI" pitchFamily="34" charset="0"/>
              <a:cs typeface="Segoe UI" pitchFamily="34" charset="0"/>
            </a:endParaRPr>
          </a:p>
          <a:p>
            <a:pPr lvl="1">
              <a:buFont typeface="Arial" pitchFamily="34" charset="0"/>
              <a:buChar char="•"/>
            </a:pPr>
            <a:endParaRPr lang="en-US" sz="1800" dirty="0" smtClean="0">
              <a:latin typeface="Segoe UI" pitchFamily="34" charset="0"/>
              <a:ea typeface="Segoe UI" pitchFamily="34" charset="0"/>
              <a:cs typeface="Segoe UI" pitchFamily="34" charset="0"/>
            </a:endParaRPr>
          </a:p>
          <a:p>
            <a:pPr>
              <a:buFont typeface="Arial" pitchFamily="34" charset="0"/>
              <a:buChar char="•"/>
            </a:pPr>
            <a:endParaRPr lang="en-US" sz="2000" dirty="0" smtClean="0">
              <a:latin typeface="Segoe UI" pitchFamily="34" charset="0"/>
              <a:ea typeface="Segoe UI" pitchFamily="34" charset="0"/>
              <a:cs typeface="Segoe UI" pitchFamily="34" charset="0"/>
            </a:endParaRPr>
          </a:p>
          <a:p>
            <a:pPr marL="741363" lvl="2" indent="-344488">
              <a:buSzPct val="90000"/>
              <a:buBlip>
                <a:blip r:embed="rId3"/>
              </a:buBlip>
            </a:pPr>
            <a:r>
              <a:rPr lang="en-US" sz="2000" dirty="0" smtClean="0">
                <a:solidFill>
                  <a:srgbClr val="99CC99"/>
                </a:solidFill>
              </a:rPr>
              <a:t>Retention policy informs users of organizational policy being enforced on any given message </a:t>
            </a:r>
          </a:p>
        </p:txBody>
      </p:sp>
      <p:pic>
        <p:nvPicPr>
          <p:cNvPr id="7" name="Picture 6" descr="G:\Documents\Clipart\Artwork_Imagery\Icons - Illustrations\_XML ICONS\secure security lock.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344231" y="0"/>
            <a:ext cx="799769" cy="1295400"/>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
        <p:nvSpPr>
          <p:cNvPr id="8" name="TextBox 7"/>
          <p:cNvSpPr txBox="1"/>
          <p:nvPr/>
        </p:nvSpPr>
        <p:spPr>
          <a:xfrm>
            <a:off x="2438400" y="3997656"/>
            <a:ext cx="1828800" cy="738664"/>
          </a:xfrm>
          <a:prstGeom prst="rect">
            <a:avLst/>
          </a:prstGeom>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glow rad="101600">
                    <a:sysClr val="window" lastClr="FFFFFF">
                      <a:lumMod val="95000"/>
                      <a:lumOff val="5000"/>
                      <a:alpha val="60000"/>
                    </a:sysClr>
                  </a:glow>
                </a:effectLst>
                <a:uLnTx/>
                <a:uFillTx/>
                <a:latin typeface="Calibri"/>
                <a:ea typeface="+mn-ea"/>
                <a:cs typeface="+mn-cs"/>
              </a:rPr>
              <a:t>Drag and drop PSTs directly into the archive….</a:t>
            </a:r>
          </a:p>
        </p:txBody>
      </p:sp>
      <p:pic>
        <p:nvPicPr>
          <p:cNvPr id="10" name="Picture 3"/>
          <p:cNvPicPr>
            <a:picLocks noChangeAspect="1" noChangeArrowheads="1"/>
          </p:cNvPicPr>
          <p:nvPr/>
        </p:nvPicPr>
        <p:blipFill>
          <a:blip r:embed="rId5" cstate="email"/>
          <a:srcRect/>
          <a:stretch>
            <a:fillRect/>
          </a:stretch>
        </p:blipFill>
        <p:spPr bwMode="auto">
          <a:xfrm>
            <a:off x="136634" y="3540456"/>
            <a:ext cx="2066925" cy="1905000"/>
          </a:xfrm>
          <a:prstGeom prst="rect">
            <a:avLst/>
          </a:prstGeom>
          <a:ln/>
        </p:spPr>
        <p:style>
          <a:lnRef idx="2">
            <a:schemeClr val="accent1"/>
          </a:lnRef>
          <a:fillRef idx="1">
            <a:schemeClr val="lt1"/>
          </a:fillRef>
          <a:effectRef idx="0">
            <a:schemeClr val="accent1"/>
          </a:effectRef>
          <a:fontRef idx="minor">
            <a:schemeClr val="dk1"/>
          </a:fontRef>
        </p:style>
      </p:pic>
      <p:pic>
        <p:nvPicPr>
          <p:cNvPr id="11" name="Picture 5"/>
          <p:cNvPicPr>
            <a:picLocks noChangeAspect="1" noChangeArrowheads="1"/>
          </p:cNvPicPr>
          <p:nvPr/>
        </p:nvPicPr>
        <p:blipFill>
          <a:blip r:embed="rId6" cstate="print"/>
          <a:srcRect/>
          <a:stretch>
            <a:fillRect/>
          </a:stretch>
        </p:blipFill>
        <p:spPr bwMode="auto">
          <a:xfrm>
            <a:off x="4556234" y="3769056"/>
            <a:ext cx="2530550" cy="1524000"/>
          </a:xfrm>
          <a:prstGeom prst="rect">
            <a:avLst/>
          </a:prstGeom>
          <a:ln/>
        </p:spPr>
        <p:style>
          <a:lnRef idx="2">
            <a:schemeClr val="accent1"/>
          </a:lnRef>
          <a:fillRef idx="1">
            <a:schemeClr val="lt1"/>
          </a:fillRef>
          <a:effectRef idx="0">
            <a:schemeClr val="accent1"/>
          </a:effectRef>
          <a:fontRef idx="minor">
            <a:schemeClr val="dk1"/>
          </a:fontRef>
        </p:style>
      </p:pic>
      <p:sp>
        <p:nvSpPr>
          <p:cNvPr id="12" name="TextBox 11"/>
          <p:cNvSpPr txBox="1"/>
          <p:nvPr/>
        </p:nvSpPr>
        <p:spPr>
          <a:xfrm>
            <a:off x="7375634" y="3845256"/>
            <a:ext cx="1295400" cy="738664"/>
          </a:xfrm>
          <a:prstGeom prst="rect">
            <a:avLst/>
          </a:prstGeom>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glow rad="101600">
                    <a:sysClr val="window" lastClr="FFFFFF">
                      <a:lumMod val="95000"/>
                      <a:lumOff val="5000"/>
                      <a:alpha val="60000"/>
                    </a:sysClr>
                  </a:glow>
                </a:effectLst>
                <a:uLnTx/>
                <a:uFillTx/>
                <a:latin typeface="Calibri"/>
                <a:ea typeface="+mn-ea"/>
                <a:cs typeface="+mn-cs"/>
              </a:rPr>
              <a:t>…apply a retention policy….</a:t>
            </a:r>
          </a:p>
        </p:txBody>
      </p:sp>
      <p:cxnSp>
        <p:nvCxnSpPr>
          <p:cNvPr id="13" name="Straight Arrow Connector 12"/>
          <p:cNvCxnSpPr/>
          <p:nvPr/>
        </p:nvCxnSpPr>
        <p:spPr>
          <a:xfrm flipV="1">
            <a:off x="1752600" y="4227844"/>
            <a:ext cx="685800" cy="227012"/>
          </a:xfrm>
          <a:prstGeom prst="straightConnector1">
            <a:avLst/>
          </a:prstGeom>
          <a:noFill/>
          <a:ln w="28575" cap="flat" cmpd="sng" algn="ctr">
            <a:solidFill>
              <a:srgbClr val="FFC000"/>
            </a:solidFill>
            <a:prstDash val="solid"/>
            <a:headEnd type="triangle" w="med" len="med"/>
            <a:tailEnd type="none" w="med" len="med"/>
          </a:ln>
          <a:effectLst/>
        </p:spPr>
      </p:cxnSp>
      <p:cxnSp>
        <p:nvCxnSpPr>
          <p:cNvPr id="14" name="Straight Arrow Connector 13"/>
          <p:cNvCxnSpPr/>
          <p:nvPr/>
        </p:nvCxnSpPr>
        <p:spPr>
          <a:xfrm>
            <a:off x="5623034" y="4073856"/>
            <a:ext cx="1752600" cy="1588"/>
          </a:xfrm>
          <a:prstGeom prst="straightConnector1">
            <a:avLst/>
          </a:prstGeom>
          <a:noFill/>
          <a:ln w="28575" cap="flat" cmpd="sng" algn="ctr">
            <a:solidFill>
              <a:srgbClr val="FFC000"/>
            </a:solidFill>
            <a:prstDash val="solid"/>
            <a:headEnd type="triangle" w="med" len="med"/>
            <a:tailEnd type="none" w="med" len="med"/>
          </a:ln>
          <a:effectLst/>
        </p:spPr>
      </p:cxnSp>
      <p:sp>
        <p:nvSpPr>
          <p:cNvPr id="15" name="Title 14"/>
          <p:cNvSpPr>
            <a:spLocks noGrp="1"/>
          </p:cNvSpPr>
          <p:nvPr>
            <p:ph type="title"/>
          </p:nvPr>
        </p:nvSpPr>
        <p:spPr/>
        <p:txBody>
          <a:bodyPr/>
          <a:lstStyle/>
          <a:p>
            <a:r>
              <a:rPr lang="en-GB" dirty="0"/>
              <a:t>Security and Control</a:t>
            </a:r>
          </a:p>
        </p:txBody>
      </p:sp>
    </p:spTree>
    <p:extLst>
      <p:ext uri="{BB962C8B-B14F-4D97-AF65-F5344CB8AC3E}">
        <p14:creationId xmlns:p14="http://schemas.microsoft.com/office/powerpoint/2010/main" xmlns="" val="23353564"/>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Documents\Clipart\Artwork_Imagery\Icons - Illustrations\_XML ICONS\secure security lock.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344231" y="0"/>
            <a:ext cx="799769" cy="1295400"/>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
        <p:nvSpPr>
          <p:cNvPr id="5" name="Content Placeholder 6"/>
          <p:cNvSpPr>
            <a:spLocks noGrp="1"/>
          </p:cNvSpPr>
          <p:nvPr>
            <p:ph idx="1"/>
          </p:nvPr>
        </p:nvSpPr>
        <p:spPr>
          <a:xfrm>
            <a:off x="381000" y="928402"/>
            <a:ext cx="8382000" cy="443198"/>
          </a:xfrm>
        </p:spPr>
        <p:txBody>
          <a:bodyPr/>
          <a:lstStyle/>
          <a:p>
            <a:r>
              <a:rPr lang="en-US" dirty="0" smtClean="0">
                <a:latin typeface="Segoe UI" pitchFamily="34" charset="0"/>
                <a:ea typeface="Segoe UI" pitchFamily="34" charset="0"/>
                <a:cs typeface="Segoe UI" pitchFamily="34" charset="0"/>
              </a:rPr>
              <a:t>Message Hygiene &amp; Tracking</a:t>
            </a:r>
            <a:endParaRPr lang="en-US" dirty="0">
              <a:latin typeface="Segoe UI" pitchFamily="34" charset="0"/>
              <a:ea typeface="Segoe UI" pitchFamily="34" charset="0"/>
              <a:cs typeface="Segoe UI" pitchFamily="34" charset="0"/>
            </a:endParaRPr>
          </a:p>
        </p:txBody>
      </p:sp>
      <p:sp>
        <p:nvSpPr>
          <p:cNvPr id="6" name="Content Placeholder 2"/>
          <p:cNvSpPr txBox="1">
            <a:spLocks/>
          </p:cNvSpPr>
          <p:nvPr/>
        </p:nvSpPr>
        <p:spPr>
          <a:xfrm>
            <a:off x="381000" y="1524000"/>
            <a:ext cx="8305800" cy="2856167"/>
          </a:xfrm>
          <a:prstGeom prst="rect">
            <a:avLst/>
          </a:prstGeom>
        </p:spPr>
        <p:txBody>
          <a:bodyPr vert="horz" wrap="square" lIns="0" tIns="0" rIns="0" bIns="0" rtlCol="0">
            <a:spAutoFit/>
          </a:bodyPr>
          <a:lstStyle>
            <a:lvl1pPr marL="457200" indent="-457200" algn="l" defTabSz="914363" rtl="0" eaLnBrk="1" latinLnBrk="0" hangingPunct="1">
              <a:lnSpc>
                <a:spcPct val="90000"/>
              </a:lnSpc>
              <a:spcBef>
                <a:spcPct val="20000"/>
              </a:spcBef>
              <a:buClr>
                <a:srgbClr val="777777"/>
              </a:buClr>
              <a:buSzPct val="130000"/>
              <a:buFont typeface="Arial" pitchFamily="34" charset="0"/>
              <a:buNone/>
              <a:defRPr sz="3200" kern="1200">
                <a:solidFill>
                  <a:schemeClr val="tx1"/>
                </a:solidFill>
                <a:latin typeface="+mn-lt"/>
                <a:ea typeface="+mn-ea"/>
                <a:cs typeface="+mn-cs"/>
              </a:defRPr>
            </a:lvl1pPr>
            <a:lvl2pPr marL="854075" indent="-396875" algn="l" defTabSz="914363" rtl="0" eaLnBrk="1" latinLnBrk="0" hangingPunct="1">
              <a:lnSpc>
                <a:spcPct val="90000"/>
              </a:lnSpc>
              <a:spcBef>
                <a:spcPct val="20000"/>
              </a:spcBef>
              <a:buClr>
                <a:srgbClr val="777777"/>
              </a:buClr>
              <a:buFont typeface="Segoe" pitchFamily="34" charset="0"/>
              <a:buChar char="−"/>
              <a:defRPr sz="2800" kern="1200">
                <a:solidFill>
                  <a:schemeClr val="tx1"/>
                </a:solidFill>
                <a:latin typeface="+mn-lt"/>
                <a:ea typeface="+mn-ea"/>
                <a:cs typeface="+mn-cs"/>
              </a:defRPr>
            </a:lvl2pPr>
            <a:lvl3pPr marL="1258888" indent="-404813"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741363" lvl="2" indent="-344488">
              <a:buSzPct val="90000"/>
              <a:buBlip>
                <a:blip r:embed="rId4"/>
              </a:buBlip>
            </a:pPr>
            <a:r>
              <a:rPr lang="en-US" sz="3200" dirty="0" smtClean="0">
                <a:solidFill>
                  <a:srgbClr val="99CC99"/>
                </a:solidFill>
              </a:rPr>
              <a:t>Multi-point anti-spam and malware protection enables broad security measures</a:t>
            </a:r>
          </a:p>
          <a:p>
            <a:pPr marL="741363" lvl="2" indent="-344488">
              <a:buSzPct val="90000"/>
              <a:buBlip>
                <a:blip r:embed="rId4"/>
              </a:buBlip>
            </a:pPr>
            <a:r>
              <a:rPr lang="en-US" sz="3200" dirty="0" smtClean="0">
                <a:solidFill>
                  <a:srgbClr val="99CC99"/>
                </a:solidFill>
              </a:rPr>
              <a:t>Message tracking options on delivery / read receipts, as well as delivery reports give end users and IT increased visibility</a:t>
            </a:r>
          </a:p>
          <a:p>
            <a:pPr>
              <a:buFont typeface="Arial" pitchFamily="34" charset="0"/>
              <a:buChar char="•"/>
            </a:pPr>
            <a:endParaRPr lang="en-US" dirty="0" smtClean="0">
              <a:latin typeface="Segoe UI" pitchFamily="34" charset="0"/>
              <a:ea typeface="Segoe UI" pitchFamily="34" charset="0"/>
              <a:cs typeface="Segoe UI" pitchFamily="34" charset="0"/>
            </a:endParaRPr>
          </a:p>
        </p:txBody>
      </p:sp>
      <p:sp>
        <p:nvSpPr>
          <p:cNvPr id="7" name="TextBox 6"/>
          <p:cNvSpPr txBox="1"/>
          <p:nvPr/>
        </p:nvSpPr>
        <p:spPr>
          <a:xfrm>
            <a:off x="1295400" y="4267200"/>
            <a:ext cx="7086600" cy="156966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r>
              <a:rPr lang="en-US" sz="2400" dirty="0" smtClean="0">
                <a:latin typeface="Segoe UI" pitchFamily="34" charset="0"/>
                <a:ea typeface="Segoe UI" pitchFamily="34" charset="0"/>
                <a:cs typeface="Segoe UI" pitchFamily="34" charset="0"/>
              </a:rPr>
              <a:t>Anti-spam visual or tracking visual needed here</a:t>
            </a:r>
          </a:p>
          <a:p>
            <a:endParaRPr lang="en-US" sz="2400" dirty="0">
              <a:latin typeface="Segoe UI" pitchFamily="34" charset="0"/>
              <a:ea typeface="Segoe UI" pitchFamily="34" charset="0"/>
              <a:cs typeface="Segoe UI" pitchFamily="34" charset="0"/>
            </a:endParaRPr>
          </a:p>
          <a:p>
            <a:endParaRPr lang="en-US" sz="2400" dirty="0" smtClean="0">
              <a:latin typeface="Segoe UI" pitchFamily="34" charset="0"/>
              <a:ea typeface="Segoe UI" pitchFamily="34" charset="0"/>
              <a:cs typeface="Segoe UI" pitchFamily="34" charset="0"/>
            </a:endParaRPr>
          </a:p>
          <a:p>
            <a:endParaRPr lang="en-US" sz="2400" dirty="0" smtClean="0">
              <a:latin typeface="Segoe UI" pitchFamily="34" charset="0"/>
              <a:ea typeface="Segoe UI" pitchFamily="34" charset="0"/>
              <a:cs typeface="Segoe UI" pitchFamily="34" charset="0"/>
            </a:endParaRPr>
          </a:p>
        </p:txBody>
      </p:sp>
      <p:sp>
        <p:nvSpPr>
          <p:cNvPr id="8" name="Title 7"/>
          <p:cNvSpPr>
            <a:spLocks noGrp="1"/>
          </p:cNvSpPr>
          <p:nvPr>
            <p:ph type="title"/>
          </p:nvPr>
        </p:nvSpPr>
        <p:spPr/>
        <p:txBody>
          <a:bodyPr/>
          <a:lstStyle/>
          <a:p>
            <a:r>
              <a:rPr lang="en-GB" dirty="0"/>
              <a:t>Security and Control</a:t>
            </a:r>
          </a:p>
        </p:txBody>
      </p:sp>
    </p:spTree>
    <p:extLst>
      <p:ext uri="{BB962C8B-B14F-4D97-AF65-F5344CB8AC3E}">
        <p14:creationId xmlns:p14="http://schemas.microsoft.com/office/powerpoint/2010/main" xmlns="" val="3612318871"/>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137653"/>
            <a:ext cx="7543800" cy="3742563"/>
          </a:xfrm>
        </p:spPr>
        <p:txBody>
          <a:bodyPr/>
          <a:lstStyle/>
          <a:p>
            <a:pPr marL="396875" lvl="1">
              <a:buBlip>
                <a:blip r:embed="rId3"/>
              </a:buBlip>
            </a:pPr>
            <a:r>
              <a:rPr lang="en-US" sz="3200" dirty="0" smtClean="0"/>
              <a:t>Higher performance at a lower cost</a:t>
            </a:r>
          </a:p>
          <a:p>
            <a:pPr marL="741363" lvl="2">
              <a:buBlip>
                <a:blip r:embed="rId3"/>
              </a:buBlip>
            </a:pPr>
            <a:r>
              <a:rPr lang="en-US" sz="2800" dirty="0" smtClean="0"/>
              <a:t>Less bandwidth</a:t>
            </a:r>
          </a:p>
          <a:p>
            <a:pPr marL="741363" lvl="2">
              <a:buBlip>
                <a:blip r:embed="rId3"/>
              </a:buBlip>
            </a:pPr>
            <a:r>
              <a:rPr lang="en-US" sz="2800" dirty="0" smtClean="0"/>
              <a:t>More scalable</a:t>
            </a:r>
          </a:p>
          <a:p>
            <a:pPr marL="741363" lvl="2">
              <a:buBlip>
                <a:blip r:embed="rId3"/>
              </a:buBlip>
            </a:pPr>
            <a:r>
              <a:rPr lang="en-US" sz="2800" dirty="0" smtClean="0"/>
              <a:t>Cheaper storage</a:t>
            </a:r>
          </a:p>
          <a:p>
            <a:pPr marL="396875" lvl="1">
              <a:buBlip>
                <a:blip r:embed="rId3"/>
              </a:buBlip>
            </a:pPr>
            <a:r>
              <a:rPr lang="en-US" sz="3200" dirty="0" smtClean="0"/>
              <a:t>Improved client performance </a:t>
            </a:r>
          </a:p>
          <a:p>
            <a:pPr marL="741363" lvl="2">
              <a:buBlip>
                <a:blip r:embed="rId3"/>
              </a:buBlip>
            </a:pPr>
            <a:r>
              <a:rPr lang="en-US" sz="2800" dirty="0" smtClean="0"/>
              <a:t>Search multiple stores with speed</a:t>
            </a:r>
          </a:p>
          <a:p>
            <a:pPr marL="741363" lvl="2">
              <a:buBlip>
                <a:blip r:embed="rId3"/>
              </a:buBlip>
            </a:pPr>
            <a:r>
              <a:rPr lang="en-US" sz="2800" dirty="0" smtClean="0"/>
              <a:t>Responsive experience with increasingly </a:t>
            </a:r>
            <a:r>
              <a:rPr lang="en-US" sz="2800" dirty="0" smtClean="0"/>
              <a:t/>
            </a:r>
            <a:br>
              <a:rPr lang="en-US" sz="2800" dirty="0" smtClean="0"/>
            </a:br>
            <a:r>
              <a:rPr lang="en-US" sz="2800" dirty="0" smtClean="0"/>
              <a:t>large </a:t>
            </a:r>
            <a:r>
              <a:rPr lang="en-US" sz="2800" dirty="0" smtClean="0"/>
              <a:t>mailboxes </a:t>
            </a:r>
            <a:endParaRPr lang="en-US" sz="2800" dirty="0"/>
          </a:p>
        </p:txBody>
      </p:sp>
      <p:pic>
        <p:nvPicPr>
          <p:cNvPr id="4" name="Picture 2" descr="G:\Documents\Clipart\Artwork_Imagery\Icons - Illustrations\time\clock illustration icon.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055881" y="-76200"/>
            <a:ext cx="2240519" cy="2438400"/>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
        <p:nvSpPr>
          <p:cNvPr id="5" name="Rounded Rectangle 4"/>
          <p:cNvSpPr/>
          <p:nvPr/>
        </p:nvSpPr>
        <p:spPr bwMode="auto">
          <a:xfrm>
            <a:off x="11243" y="5194637"/>
            <a:ext cx="9067800" cy="1053764"/>
          </a:xfrm>
          <a:prstGeom prst="roundRect">
            <a:avLst/>
          </a:prstGeom>
          <a:gradFill>
            <a:gsLst>
              <a:gs pos="0">
                <a:schemeClr val="accent1">
                  <a:lumMod val="50000"/>
                </a:schemeClr>
              </a:gs>
              <a:gs pos="80000">
                <a:schemeClr val="accent1"/>
              </a:gs>
              <a:gs pos="100000">
                <a:schemeClr val="accent1"/>
              </a:gs>
            </a:gsLst>
          </a:gra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38100" dist="38100" dir="2700000" algn="tl">
                  <a:srgbClr val="000000">
                    <a:alpha val="43137"/>
                  </a:srgbClr>
                </a:outerShdw>
              </a:effectLst>
              <a:latin typeface="Segoe UI" pitchFamily="34" charset="0"/>
              <a:ea typeface="Segoe UI" pitchFamily="34" charset="0"/>
              <a:cs typeface="Segoe UI" pitchFamily="34" charset="0"/>
            </a:endParaRPr>
          </a:p>
        </p:txBody>
      </p:sp>
      <p:sp>
        <p:nvSpPr>
          <p:cNvPr id="6" name="TextBox 5"/>
          <p:cNvSpPr txBox="1"/>
          <p:nvPr/>
        </p:nvSpPr>
        <p:spPr>
          <a:xfrm>
            <a:off x="11244" y="5232736"/>
            <a:ext cx="9067800" cy="1015663"/>
          </a:xfrm>
          <a:prstGeom prst="rect">
            <a:avLst/>
          </a:prstGeom>
          <a:noFill/>
        </p:spPr>
        <p:txBody>
          <a:bodyPr wrap="square" rtlCol="0">
            <a:spAutoFit/>
          </a:bodyPr>
          <a:lstStyle/>
          <a:p>
            <a:pPr algn="ctr"/>
            <a:r>
              <a:rPr lang="en-US" sz="2000" i="1" dirty="0" smtClean="0">
                <a:latin typeface="Segoe UI" pitchFamily="34" charset="0"/>
                <a:ea typeface="Segoe UI" pitchFamily="34" charset="0"/>
                <a:cs typeface="Segoe UI" pitchFamily="34" charset="0"/>
              </a:rPr>
              <a:t>Outlook 2010 and Exchange Server 2010 have been designed to leverage joint investments in performance, scalability, and speed so that they work better together.</a:t>
            </a:r>
          </a:p>
        </p:txBody>
      </p:sp>
      <p:sp>
        <p:nvSpPr>
          <p:cNvPr id="7" name="Title 6"/>
          <p:cNvSpPr>
            <a:spLocks noGrp="1"/>
          </p:cNvSpPr>
          <p:nvPr>
            <p:ph type="title"/>
          </p:nvPr>
        </p:nvSpPr>
        <p:spPr/>
        <p:txBody>
          <a:bodyPr/>
          <a:lstStyle/>
          <a:p>
            <a:r>
              <a:rPr lang="en-GB" dirty="0"/>
              <a:t>Performance</a:t>
            </a:r>
          </a:p>
        </p:txBody>
      </p:sp>
    </p:spTree>
    <p:extLst>
      <p:ext uri="{BB962C8B-B14F-4D97-AF65-F5344CB8AC3E}">
        <p14:creationId xmlns:p14="http://schemas.microsoft.com/office/powerpoint/2010/main" xmlns="" val="2727187611"/>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p:cNvSpPr txBox="1">
            <a:spLocks/>
          </p:cNvSpPr>
          <p:nvPr/>
        </p:nvSpPr>
        <p:spPr>
          <a:xfrm>
            <a:off x="5794224" y="2770497"/>
            <a:ext cx="3096283" cy="2593079"/>
          </a:xfrm>
          <a:prstGeom prst="rect">
            <a:avLst/>
          </a:prstGeom>
          <a:noFill/>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marL="287338" lvl="1" indent="-287338" fontAlgn="base">
              <a:lnSpc>
                <a:spcPct val="90000"/>
              </a:lnSpc>
              <a:spcBef>
                <a:spcPct val="20000"/>
              </a:spcBef>
              <a:spcAft>
                <a:spcPts val="1200"/>
              </a:spcAft>
              <a:buClr>
                <a:srgbClr val="FF5B00"/>
              </a:buClr>
              <a:buSzPct val="90000"/>
              <a:buBlip>
                <a:blip r:embed="rId3"/>
              </a:buBlip>
              <a:defRPr/>
            </a:pPr>
            <a:r>
              <a:rPr lang="en-US" dirty="0" smtClean="0">
                <a:solidFill>
                  <a:srgbClr val="99CC99"/>
                </a:solidFill>
              </a:rPr>
              <a:t>Use </a:t>
            </a:r>
            <a:r>
              <a:rPr lang="en-US" dirty="0" smtClean="0">
                <a:solidFill>
                  <a:srgbClr val="99CC99"/>
                </a:solidFill>
              </a:rPr>
              <a:t>larger, slower, </a:t>
            </a:r>
            <a:r>
              <a:rPr lang="en-US" dirty="0" smtClean="0">
                <a:solidFill>
                  <a:srgbClr val="99CC99"/>
                </a:solidFill>
              </a:rPr>
              <a:t>cheaper</a:t>
            </a:r>
            <a:br>
              <a:rPr lang="en-US" dirty="0" smtClean="0">
                <a:solidFill>
                  <a:srgbClr val="99CC99"/>
                </a:solidFill>
              </a:rPr>
            </a:br>
            <a:r>
              <a:rPr lang="en-US" dirty="0" smtClean="0">
                <a:solidFill>
                  <a:srgbClr val="99CC99"/>
                </a:solidFill>
              </a:rPr>
              <a:t>disks </a:t>
            </a:r>
            <a:r>
              <a:rPr lang="en-US" dirty="0" smtClean="0">
                <a:solidFill>
                  <a:srgbClr val="99CC99"/>
                </a:solidFill>
              </a:rPr>
              <a:t>– SATA (Tier 2) Disks</a:t>
            </a:r>
          </a:p>
          <a:p>
            <a:pPr marL="287338" lvl="1" indent="-287338" fontAlgn="base">
              <a:lnSpc>
                <a:spcPct val="90000"/>
              </a:lnSpc>
              <a:spcBef>
                <a:spcPct val="20000"/>
              </a:spcBef>
              <a:spcAft>
                <a:spcPts val="1200"/>
              </a:spcAft>
              <a:buClr>
                <a:srgbClr val="FF5B00"/>
              </a:buClr>
              <a:buSzPct val="90000"/>
              <a:buBlip>
                <a:blip r:embed="rId3"/>
              </a:buBlip>
              <a:defRPr/>
            </a:pPr>
            <a:r>
              <a:rPr lang="en-US" dirty="0" smtClean="0">
                <a:solidFill>
                  <a:srgbClr val="99CC99"/>
                </a:solidFill>
              </a:rPr>
              <a:t>Support larger mailboxes at lower cost</a:t>
            </a:r>
          </a:p>
          <a:p>
            <a:pPr marL="287338" lvl="1" indent="-287338" fontAlgn="base">
              <a:lnSpc>
                <a:spcPct val="90000"/>
              </a:lnSpc>
              <a:spcBef>
                <a:spcPct val="20000"/>
              </a:spcBef>
              <a:spcAft>
                <a:spcPts val="1200"/>
              </a:spcAft>
              <a:buClr>
                <a:srgbClr val="FF5B00"/>
              </a:buClr>
              <a:buSzPct val="90000"/>
              <a:buBlip>
                <a:blip r:embed="rId3"/>
              </a:buBlip>
              <a:defRPr/>
            </a:pPr>
            <a:r>
              <a:rPr lang="en-US" dirty="0" smtClean="0">
                <a:solidFill>
                  <a:srgbClr val="99CC99"/>
                </a:solidFill>
              </a:rPr>
              <a:t>Maintain reliability and performance</a:t>
            </a:r>
          </a:p>
          <a:p>
            <a:pPr marL="287338" lvl="1" indent="-287338" fontAlgn="base">
              <a:lnSpc>
                <a:spcPct val="90000"/>
              </a:lnSpc>
              <a:spcBef>
                <a:spcPct val="20000"/>
              </a:spcBef>
              <a:spcAft>
                <a:spcPts val="1200"/>
              </a:spcAft>
              <a:buClr>
                <a:srgbClr val="FF5B00"/>
              </a:buClr>
              <a:buSzPct val="90000"/>
              <a:buBlip>
                <a:blip r:embed="rId3"/>
              </a:buBlip>
              <a:defRPr/>
            </a:pPr>
            <a:r>
              <a:rPr lang="en-US" dirty="0" smtClean="0">
                <a:solidFill>
                  <a:srgbClr val="99CC99"/>
                </a:solidFill>
              </a:rPr>
              <a:t>Improve storage utilization</a:t>
            </a:r>
          </a:p>
        </p:txBody>
      </p:sp>
      <p:sp>
        <p:nvSpPr>
          <p:cNvPr id="13" name="Rectangle 12"/>
          <p:cNvSpPr/>
          <p:nvPr/>
        </p:nvSpPr>
        <p:spPr>
          <a:xfrm>
            <a:off x="1441252" y="6488668"/>
            <a:ext cx="3467616" cy="369332"/>
          </a:xfrm>
          <a:prstGeom prst="rect">
            <a:avLst/>
          </a:prstGeom>
        </p:spPr>
        <p:txBody>
          <a:bodyPr wrap="none">
            <a:spAutoFit/>
          </a:bodyPr>
          <a:lstStyle/>
          <a:p>
            <a:r>
              <a:rPr lang="en-US" dirty="0" smtClean="0">
                <a:latin typeface="Segoe UI" pitchFamily="34" charset="0"/>
                <a:ea typeface="Segoe UI" pitchFamily="34" charset="0"/>
                <a:cs typeface="Segoe UI" pitchFamily="34" charset="0"/>
              </a:rPr>
              <a:t>3000 Mailboxes; 2 Node Cluster</a:t>
            </a:r>
          </a:p>
        </p:txBody>
      </p:sp>
      <p:sp>
        <p:nvSpPr>
          <p:cNvPr id="11" name="Rectangle 10"/>
          <p:cNvSpPr/>
          <p:nvPr/>
        </p:nvSpPr>
        <p:spPr>
          <a:xfrm>
            <a:off x="4009690" y="2429195"/>
            <a:ext cx="1556223" cy="738664"/>
          </a:xfrm>
          <a:prstGeom prst="rect">
            <a:avLst/>
          </a:prstGeom>
          <a:effectLst/>
        </p:spPr>
        <p:txBody>
          <a:bodyPr wrap="square">
            <a:spAutoFit/>
          </a:bodyPr>
          <a:lstStyle/>
          <a:p>
            <a:pPr algn="ctr"/>
            <a:r>
              <a:rPr lang="en-US" sz="1400" dirty="0" smtClean="0">
                <a:solidFill>
                  <a:schemeClr val="bg1"/>
                </a:solidFill>
                <a:latin typeface="Segoe UI" pitchFamily="34" charset="0"/>
                <a:ea typeface="Segoe UI" pitchFamily="34" charset="0"/>
                <a:cs typeface="Segoe UI" pitchFamily="34" charset="0"/>
              </a:rPr>
              <a:t>Two Raided DB </a:t>
            </a:r>
            <a:br>
              <a:rPr lang="en-US" sz="1400" dirty="0" smtClean="0">
                <a:solidFill>
                  <a:schemeClr val="bg1"/>
                </a:solidFill>
                <a:latin typeface="Segoe UI" pitchFamily="34" charset="0"/>
                <a:ea typeface="Segoe UI" pitchFamily="34" charset="0"/>
                <a:cs typeface="Segoe UI" pitchFamily="34" charset="0"/>
              </a:rPr>
            </a:br>
            <a:r>
              <a:rPr lang="en-US" sz="1400" dirty="0" smtClean="0">
                <a:solidFill>
                  <a:schemeClr val="bg1"/>
                </a:solidFill>
                <a:latin typeface="Segoe UI" pitchFamily="34" charset="0"/>
                <a:ea typeface="Segoe UI" pitchFamily="34" charset="0"/>
                <a:cs typeface="Segoe UI" pitchFamily="34" charset="0"/>
              </a:rPr>
              <a:t>Copies, Fast </a:t>
            </a:r>
            <a:br>
              <a:rPr lang="en-US" sz="1400" dirty="0" smtClean="0">
                <a:solidFill>
                  <a:schemeClr val="bg1"/>
                </a:solidFill>
                <a:latin typeface="Segoe UI" pitchFamily="34" charset="0"/>
                <a:ea typeface="Segoe UI" pitchFamily="34" charset="0"/>
                <a:cs typeface="Segoe UI" pitchFamily="34" charset="0"/>
              </a:rPr>
            </a:br>
            <a:r>
              <a:rPr lang="en-US" sz="1400" dirty="0" smtClean="0">
                <a:solidFill>
                  <a:schemeClr val="bg1"/>
                </a:solidFill>
                <a:latin typeface="Segoe UI" pitchFamily="34" charset="0"/>
                <a:ea typeface="Segoe UI" pitchFamily="34" charset="0"/>
                <a:cs typeface="Segoe UI" pitchFamily="34" charset="0"/>
              </a:rPr>
              <a:t>Recovery</a:t>
            </a:r>
          </a:p>
        </p:txBody>
      </p:sp>
      <p:sp>
        <p:nvSpPr>
          <p:cNvPr id="5" name="TextBox 4"/>
          <p:cNvSpPr txBox="1"/>
          <p:nvPr/>
        </p:nvSpPr>
        <p:spPr>
          <a:xfrm rot="16200000">
            <a:off x="-1682234" y="4044434"/>
            <a:ext cx="3886200" cy="369332"/>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r>
              <a:rPr lang="en-US" dirty="0" smtClean="0"/>
              <a:t>Server/Storage Hardware $/Mailbox</a:t>
            </a:r>
          </a:p>
        </p:txBody>
      </p:sp>
      <p:sp>
        <p:nvSpPr>
          <p:cNvPr id="16" name="Content Placeholder 6"/>
          <p:cNvSpPr txBox="1">
            <a:spLocks/>
          </p:cNvSpPr>
          <p:nvPr/>
        </p:nvSpPr>
        <p:spPr>
          <a:xfrm>
            <a:off x="381000" y="860162"/>
            <a:ext cx="8382000" cy="443198"/>
          </a:xfrm>
          <a:prstGeom prst="rect">
            <a:avLst/>
          </a:prstGeom>
        </p:spPr>
        <p:txBody>
          <a:bodyPr/>
          <a:lstStyle>
            <a:lvl1pPr marL="457200" indent="-457200" algn="l" defTabSz="914363" rtl="0" eaLnBrk="1" latinLnBrk="0" hangingPunct="1">
              <a:lnSpc>
                <a:spcPct val="90000"/>
              </a:lnSpc>
              <a:spcBef>
                <a:spcPct val="20000"/>
              </a:spcBef>
              <a:buClr>
                <a:srgbClr val="777777"/>
              </a:buClr>
              <a:buSzPct val="130000"/>
              <a:buFont typeface="Arial" pitchFamily="34" charset="0"/>
              <a:buChar char="•"/>
              <a:defRPr sz="3200" kern="1200">
                <a:solidFill>
                  <a:schemeClr val="tx1"/>
                </a:solidFill>
                <a:latin typeface="+mn-lt"/>
                <a:ea typeface="+mn-ea"/>
                <a:cs typeface="+mn-cs"/>
              </a:defRPr>
            </a:lvl1pPr>
            <a:lvl2pPr marL="854075" indent="-396875" algn="l" defTabSz="914363" rtl="0" eaLnBrk="1" latinLnBrk="0" hangingPunct="1">
              <a:lnSpc>
                <a:spcPct val="90000"/>
              </a:lnSpc>
              <a:spcBef>
                <a:spcPct val="20000"/>
              </a:spcBef>
              <a:buClr>
                <a:srgbClr val="777777"/>
              </a:buClr>
              <a:buFont typeface="Segoe" pitchFamily="34" charset="0"/>
              <a:buChar char="−"/>
              <a:defRPr sz="2800" kern="1200">
                <a:solidFill>
                  <a:schemeClr val="tx1"/>
                </a:solidFill>
                <a:latin typeface="+mn-lt"/>
                <a:ea typeface="+mn-ea"/>
                <a:cs typeface="+mn-cs"/>
              </a:defRPr>
            </a:lvl2pPr>
            <a:lvl3pPr marL="1258888" indent="-404813"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36550" lvl="1" indent="-344488">
              <a:buSzPct val="90000"/>
              <a:buBlip>
                <a:blip r:embed="rId3"/>
              </a:buBlip>
            </a:pPr>
            <a:r>
              <a:rPr lang="en-US" dirty="0" smtClean="0">
                <a:solidFill>
                  <a:srgbClr val="99CC99"/>
                </a:solidFill>
              </a:rPr>
              <a:t>Higher performance and lower cost</a:t>
            </a:r>
            <a:endParaRPr lang="en-US" dirty="0">
              <a:solidFill>
                <a:srgbClr val="99CC99"/>
              </a:solidFill>
            </a:endParaRPr>
          </a:p>
        </p:txBody>
      </p:sp>
      <p:sp>
        <p:nvSpPr>
          <p:cNvPr id="17" name="Content Placeholder 2"/>
          <p:cNvSpPr txBox="1">
            <a:spLocks/>
          </p:cNvSpPr>
          <p:nvPr/>
        </p:nvSpPr>
        <p:spPr>
          <a:xfrm>
            <a:off x="381000" y="1309415"/>
            <a:ext cx="7452815" cy="1169551"/>
          </a:xfrm>
          <a:prstGeom prst="rect">
            <a:avLst/>
          </a:prstGeom>
        </p:spPr>
        <p:txBody>
          <a:bodyPr vert="horz" wrap="square" lIns="0" tIns="0" rIns="0" bIns="0" rtlCol="0">
            <a:spAutoFit/>
          </a:bodyPr>
          <a:lstStyle>
            <a:lvl1pPr marL="457200" indent="-457200" algn="l" defTabSz="914363" rtl="0" eaLnBrk="1" latinLnBrk="0" hangingPunct="1">
              <a:lnSpc>
                <a:spcPct val="90000"/>
              </a:lnSpc>
              <a:spcBef>
                <a:spcPct val="20000"/>
              </a:spcBef>
              <a:buClr>
                <a:srgbClr val="777777"/>
              </a:buClr>
              <a:buSzPct val="130000"/>
              <a:buFont typeface="Arial" pitchFamily="34" charset="0"/>
              <a:buNone/>
              <a:defRPr sz="3200" kern="1200">
                <a:solidFill>
                  <a:schemeClr val="tx1"/>
                </a:solidFill>
                <a:latin typeface="+mn-lt"/>
                <a:ea typeface="+mn-ea"/>
                <a:cs typeface="+mn-cs"/>
              </a:defRPr>
            </a:lvl1pPr>
            <a:lvl2pPr marL="854075" indent="-396875" algn="l" defTabSz="914363" rtl="0" eaLnBrk="1" latinLnBrk="0" hangingPunct="1">
              <a:lnSpc>
                <a:spcPct val="90000"/>
              </a:lnSpc>
              <a:spcBef>
                <a:spcPct val="20000"/>
              </a:spcBef>
              <a:buClr>
                <a:srgbClr val="777777"/>
              </a:buClr>
              <a:buFont typeface="Segoe" pitchFamily="34" charset="0"/>
              <a:buChar char="−"/>
              <a:defRPr sz="2800" kern="1200">
                <a:solidFill>
                  <a:schemeClr val="tx1"/>
                </a:solidFill>
                <a:latin typeface="+mn-lt"/>
                <a:ea typeface="+mn-ea"/>
                <a:cs typeface="+mn-cs"/>
              </a:defRPr>
            </a:lvl2pPr>
            <a:lvl3pPr marL="1258888" indent="-404813"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741363" lvl="2" indent="-344488">
              <a:buSzPct val="90000"/>
              <a:buBlip>
                <a:blip r:embed="rId3"/>
              </a:buBlip>
            </a:pPr>
            <a:r>
              <a:rPr lang="en-US" sz="2000" dirty="0" smtClean="0">
                <a:solidFill>
                  <a:srgbClr val="99CC99"/>
                </a:solidFill>
              </a:rPr>
              <a:t>Cached mode enables Exchange 2010 to deliver reduced network traffic with Outlook 2010</a:t>
            </a:r>
          </a:p>
          <a:p>
            <a:pPr marL="741363" lvl="2" indent="-344488">
              <a:buSzPct val="90000"/>
              <a:buBlip>
                <a:blip r:embed="rId3"/>
              </a:buBlip>
            </a:pPr>
            <a:r>
              <a:rPr lang="en-US" sz="2000" dirty="0" smtClean="0">
                <a:solidFill>
                  <a:srgbClr val="99CC99"/>
                </a:solidFill>
              </a:rPr>
              <a:t>Highly scalable and efficient disk/storage management enables larger mailboxes at lower cost</a:t>
            </a:r>
            <a:endParaRPr lang="en-US" sz="2000" dirty="0">
              <a:solidFill>
                <a:srgbClr val="99CC99"/>
              </a:solidFill>
            </a:endParaRPr>
          </a:p>
        </p:txBody>
      </p:sp>
      <p:pic>
        <p:nvPicPr>
          <p:cNvPr id="18" name="Picture 2" descr="G:\Documents\Clipart\Artwork_Imagery\Icons - Illustrations\time\clock illustration icon.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023740" y="0"/>
            <a:ext cx="1120259" cy="1219200"/>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graphicFrame>
        <p:nvGraphicFramePr>
          <p:cNvPr id="19" name="Chart 18"/>
          <p:cNvGraphicFramePr/>
          <p:nvPr>
            <p:extLst>
              <p:ext uri="{D42A27DB-BD31-4B8C-83A1-F6EECF244321}">
                <p14:modId xmlns:p14="http://schemas.microsoft.com/office/powerpoint/2010/main" xmlns="" val="2849522772"/>
              </p:ext>
            </p:extLst>
          </p:nvPr>
        </p:nvGraphicFramePr>
        <p:xfrm>
          <a:off x="220864" y="2367911"/>
          <a:ext cx="5305329" cy="4255130"/>
        </p:xfrm>
        <a:graphic>
          <a:graphicData uri="http://schemas.openxmlformats.org/drawingml/2006/chart">
            <c:chart xmlns:c="http://schemas.openxmlformats.org/drawingml/2006/chart" xmlns:r="http://schemas.openxmlformats.org/officeDocument/2006/relationships" r:id="rId5"/>
          </a:graphicData>
        </a:graphic>
      </p:graphicFrame>
      <p:sp>
        <p:nvSpPr>
          <p:cNvPr id="20" name="TextBox 19"/>
          <p:cNvSpPr txBox="1"/>
          <p:nvPr/>
        </p:nvSpPr>
        <p:spPr>
          <a:xfrm>
            <a:off x="1258779" y="5611261"/>
            <a:ext cx="1151911" cy="584775"/>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ctr"/>
            <a:r>
              <a:rPr lang="en-US" sz="1600" dirty="0" smtClean="0"/>
              <a:t>E2003 SCC</a:t>
            </a:r>
          </a:p>
          <a:p>
            <a:pPr algn="ctr"/>
            <a:r>
              <a:rPr lang="en-US" sz="1600" dirty="0" smtClean="0"/>
              <a:t>(FC SAN)</a:t>
            </a:r>
            <a:endParaRPr lang="en-US" sz="1600" dirty="0"/>
          </a:p>
        </p:txBody>
      </p:sp>
      <p:sp>
        <p:nvSpPr>
          <p:cNvPr id="22" name="TextBox 21"/>
          <p:cNvSpPr txBox="1"/>
          <p:nvPr/>
        </p:nvSpPr>
        <p:spPr>
          <a:xfrm>
            <a:off x="2612571" y="5620253"/>
            <a:ext cx="1203757" cy="584775"/>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ctr"/>
            <a:r>
              <a:rPr lang="en-US" sz="1600" dirty="0" smtClean="0"/>
              <a:t>E2007 CCR</a:t>
            </a:r>
          </a:p>
          <a:p>
            <a:pPr algn="ctr"/>
            <a:r>
              <a:rPr lang="en-US" sz="1600" dirty="0" smtClean="0"/>
              <a:t>(SAS DAS)</a:t>
            </a:r>
            <a:endParaRPr lang="en-US" sz="1600" dirty="0"/>
          </a:p>
        </p:txBody>
      </p:sp>
      <p:sp>
        <p:nvSpPr>
          <p:cNvPr id="23" name="TextBox 22"/>
          <p:cNvSpPr txBox="1"/>
          <p:nvPr/>
        </p:nvSpPr>
        <p:spPr>
          <a:xfrm>
            <a:off x="4009690" y="5620253"/>
            <a:ext cx="1203757" cy="584775"/>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ctr"/>
            <a:r>
              <a:rPr lang="en-US" sz="1600" dirty="0" smtClean="0"/>
              <a:t>E2010 DAG</a:t>
            </a:r>
          </a:p>
          <a:p>
            <a:pPr algn="ctr"/>
            <a:r>
              <a:rPr lang="en-US" sz="1600" dirty="0" smtClean="0"/>
              <a:t>(SATA DAS)</a:t>
            </a:r>
            <a:endParaRPr lang="en-US" sz="1600" dirty="0"/>
          </a:p>
        </p:txBody>
      </p:sp>
      <p:sp>
        <p:nvSpPr>
          <p:cNvPr id="14" name="Title 13"/>
          <p:cNvSpPr>
            <a:spLocks noGrp="1"/>
          </p:cNvSpPr>
          <p:nvPr>
            <p:ph type="title"/>
          </p:nvPr>
        </p:nvSpPr>
        <p:spPr/>
        <p:txBody>
          <a:bodyPr/>
          <a:lstStyle/>
          <a:p>
            <a:r>
              <a:rPr lang="en-GB" dirty="0"/>
              <a:t>Performance</a:t>
            </a:r>
          </a:p>
        </p:txBody>
      </p:sp>
    </p:spTree>
    <p:extLst>
      <p:ext uri="{BB962C8B-B14F-4D97-AF65-F5344CB8AC3E}">
        <p14:creationId xmlns:p14="http://schemas.microsoft.com/office/powerpoint/2010/main" xmlns="" val="101038253"/>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Content Placeholder 11"/>
          <p:cNvSpPr txBox="1">
            <a:spLocks/>
          </p:cNvSpPr>
          <p:nvPr/>
        </p:nvSpPr>
        <p:spPr>
          <a:xfrm>
            <a:off x="5794224" y="2770497"/>
            <a:ext cx="3096283" cy="2593079"/>
          </a:xfrm>
          <a:prstGeom prst="rect">
            <a:avLst/>
          </a:prstGeom>
          <a:noFill/>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marL="287338" lvl="1" indent="-287338" fontAlgn="base">
              <a:lnSpc>
                <a:spcPct val="90000"/>
              </a:lnSpc>
              <a:spcBef>
                <a:spcPct val="20000"/>
              </a:spcBef>
              <a:spcAft>
                <a:spcPts val="1200"/>
              </a:spcAft>
              <a:buClr>
                <a:srgbClr val="FF5B00"/>
              </a:buClr>
              <a:buSzPct val="90000"/>
              <a:buBlip>
                <a:blip r:embed="rId3"/>
              </a:buBlip>
              <a:defRPr/>
            </a:pPr>
            <a:r>
              <a:rPr lang="en-US" dirty="0" smtClean="0">
                <a:solidFill>
                  <a:srgbClr val="99CC99"/>
                </a:solidFill>
              </a:rPr>
              <a:t>Use </a:t>
            </a:r>
            <a:r>
              <a:rPr lang="en-US" dirty="0" smtClean="0">
                <a:solidFill>
                  <a:srgbClr val="99CC99"/>
                </a:solidFill>
              </a:rPr>
              <a:t>larger, slower, </a:t>
            </a:r>
            <a:r>
              <a:rPr lang="en-US" dirty="0" smtClean="0">
                <a:solidFill>
                  <a:srgbClr val="99CC99"/>
                </a:solidFill>
              </a:rPr>
              <a:t>cheaper</a:t>
            </a:r>
            <a:br>
              <a:rPr lang="en-US" dirty="0" smtClean="0">
                <a:solidFill>
                  <a:srgbClr val="99CC99"/>
                </a:solidFill>
              </a:rPr>
            </a:br>
            <a:r>
              <a:rPr lang="en-US" dirty="0" smtClean="0">
                <a:solidFill>
                  <a:srgbClr val="99CC99"/>
                </a:solidFill>
              </a:rPr>
              <a:t>disks </a:t>
            </a:r>
            <a:r>
              <a:rPr lang="en-US" dirty="0" smtClean="0">
                <a:solidFill>
                  <a:srgbClr val="99CC99"/>
                </a:solidFill>
              </a:rPr>
              <a:t>– SATA (Tier 2) Disks</a:t>
            </a:r>
          </a:p>
          <a:p>
            <a:pPr marL="287338" lvl="1" indent="-287338" fontAlgn="base">
              <a:lnSpc>
                <a:spcPct val="90000"/>
              </a:lnSpc>
              <a:spcBef>
                <a:spcPct val="20000"/>
              </a:spcBef>
              <a:spcAft>
                <a:spcPts val="1200"/>
              </a:spcAft>
              <a:buClr>
                <a:srgbClr val="FF5B00"/>
              </a:buClr>
              <a:buSzPct val="90000"/>
              <a:buBlip>
                <a:blip r:embed="rId3"/>
              </a:buBlip>
              <a:defRPr/>
            </a:pPr>
            <a:r>
              <a:rPr lang="en-US" dirty="0" smtClean="0">
                <a:solidFill>
                  <a:srgbClr val="99CC99"/>
                </a:solidFill>
              </a:rPr>
              <a:t>Support larger mailboxes at lower cost</a:t>
            </a:r>
          </a:p>
          <a:p>
            <a:pPr marL="287338" lvl="1" indent="-287338" fontAlgn="base">
              <a:lnSpc>
                <a:spcPct val="90000"/>
              </a:lnSpc>
              <a:spcBef>
                <a:spcPct val="20000"/>
              </a:spcBef>
              <a:spcAft>
                <a:spcPts val="1200"/>
              </a:spcAft>
              <a:buClr>
                <a:srgbClr val="FF5B00"/>
              </a:buClr>
              <a:buSzPct val="90000"/>
              <a:buBlip>
                <a:blip r:embed="rId3"/>
              </a:buBlip>
              <a:defRPr/>
            </a:pPr>
            <a:r>
              <a:rPr lang="en-US" dirty="0" smtClean="0">
                <a:solidFill>
                  <a:srgbClr val="99CC99"/>
                </a:solidFill>
              </a:rPr>
              <a:t>Maintain reliability and performance</a:t>
            </a:r>
          </a:p>
          <a:p>
            <a:pPr marL="287338" lvl="1" indent="-287338" fontAlgn="base">
              <a:lnSpc>
                <a:spcPct val="90000"/>
              </a:lnSpc>
              <a:spcBef>
                <a:spcPct val="20000"/>
              </a:spcBef>
              <a:spcAft>
                <a:spcPts val="1200"/>
              </a:spcAft>
              <a:buClr>
                <a:srgbClr val="FF5B00"/>
              </a:buClr>
              <a:buSzPct val="90000"/>
              <a:buBlip>
                <a:blip r:embed="rId3"/>
              </a:buBlip>
              <a:defRPr/>
            </a:pPr>
            <a:r>
              <a:rPr lang="en-US" dirty="0" smtClean="0">
                <a:solidFill>
                  <a:srgbClr val="99CC99"/>
                </a:solidFill>
              </a:rPr>
              <a:t>Improve storage utilization</a:t>
            </a:r>
          </a:p>
        </p:txBody>
      </p:sp>
      <p:sp>
        <p:nvSpPr>
          <p:cNvPr id="20" name="Content Placeholder 6"/>
          <p:cNvSpPr txBox="1">
            <a:spLocks/>
          </p:cNvSpPr>
          <p:nvPr/>
        </p:nvSpPr>
        <p:spPr>
          <a:xfrm>
            <a:off x="381000" y="860162"/>
            <a:ext cx="8382000" cy="443198"/>
          </a:xfrm>
          <a:prstGeom prst="rect">
            <a:avLst/>
          </a:prstGeom>
        </p:spPr>
        <p:txBody>
          <a:bodyPr/>
          <a:lstStyle>
            <a:lvl1pPr marL="457200" indent="-457200" algn="l" defTabSz="914363" rtl="0" eaLnBrk="1" latinLnBrk="0" hangingPunct="1">
              <a:lnSpc>
                <a:spcPct val="90000"/>
              </a:lnSpc>
              <a:spcBef>
                <a:spcPct val="20000"/>
              </a:spcBef>
              <a:buClr>
                <a:srgbClr val="777777"/>
              </a:buClr>
              <a:buSzPct val="130000"/>
              <a:buFont typeface="Arial" pitchFamily="34" charset="0"/>
              <a:buChar char="•"/>
              <a:defRPr sz="3200" kern="1200">
                <a:solidFill>
                  <a:schemeClr val="tx1"/>
                </a:solidFill>
                <a:latin typeface="+mn-lt"/>
                <a:ea typeface="+mn-ea"/>
                <a:cs typeface="+mn-cs"/>
              </a:defRPr>
            </a:lvl1pPr>
            <a:lvl2pPr marL="854075" indent="-396875" algn="l" defTabSz="914363" rtl="0" eaLnBrk="1" latinLnBrk="0" hangingPunct="1">
              <a:lnSpc>
                <a:spcPct val="90000"/>
              </a:lnSpc>
              <a:spcBef>
                <a:spcPct val="20000"/>
              </a:spcBef>
              <a:buClr>
                <a:srgbClr val="777777"/>
              </a:buClr>
              <a:buFont typeface="Segoe" pitchFamily="34" charset="0"/>
              <a:buChar char="−"/>
              <a:defRPr sz="2800" kern="1200">
                <a:solidFill>
                  <a:schemeClr val="tx1"/>
                </a:solidFill>
                <a:latin typeface="+mn-lt"/>
                <a:ea typeface="+mn-ea"/>
                <a:cs typeface="+mn-cs"/>
              </a:defRPr>
            </a:lvl2pPr>
            <a:lvl3pPr marL="1258888" indent="-404813"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36550" lvl="1" indent="-344488">
              <a:buSzPct val="90000"/>
              <a:buBlip>
                <a:blip r:embed="rId3"/>
              </a:buBlip>
            </a:pPr>
            <a:r>
              <a:rPr lang="en-US" dirty="0" smtClean="0">
                <a:solidFill>
                  <a:srgbClr val="99CC99"/>
                </a:solidFill>
              </a:rPr>
              <a:t>Higher performance and lower cost</a:t>
            </a:r>
            <a:endParaRPr lang="en-US" dirty="0">
              <a:solidFill>
                <a:srgbClr val="99CC99"/>
              </a:solidFill>
            </a:endParaRPr>
          </a:p>
        </p:txBody>
      </p:sp>
      <p:sp>
        <p:nvSpPr>
          <p:cNvPr id="21" name="Content Placeholder 2"/>
          <p:cNvSpPr txBox="1">
            <a:spLocks/>
          </p:cNvSpPr>
          <p:nvPr/>
        </p:nvSpPr>
        <p:spPr>
          <a:xfrm>
            <a:off x="381000" y="1309415"/>
            <a:ext cx="7452815" cy="1169551"/>
          </a:xfrm>
          <a:prstGeom prst="rect">
            <a:avLst/>
          </a:prstGeom>
        </p:spPr>
        <p:txBody>
          <a:bodyPr vert="horz" wrap="square" lIns="0" tIns="0" rIns="0" bIns="0" rtlCol="0">
            <a:spAutoFit/>
          </a:bodyPr>
          <a:lstStyle>
            <a:lvl1pPr marL="457200" indent="-457200" algn="l" defTabSz="914363" rtl="0" eaLnBrk="1" latinLnBrk="0" hangingPunct="1">
              <a:lnSpc>
                <a:spcPct val="90000"/>
              </a:lnSpc>
              <a:spcBef>
                <a:spcPct val="20000"/>
              </a:spcBef>
              <a:buClr>
                <a:srgbClr val="777777"/>
              </a:buClr>
              <a:buSzPct val="130000"/>
              <a:buFont typeface="Arial" pitchFamily="34" charset="0"/>
              <a:buNone/>
              <a:defRPr sz="3200" kern="1200">
                <a:solidFill>
                  <a:schemeClr val="tx1"/>
                </a:solidFill>
                <a:latin typeface="+mn-lt"/>
                <a:ea typeface="+mn-ea"/>
                <a:cs typeface="+mn-cs"/>
              </a:defRPr>
            </a:lvl1pPr>
            <a:lvl2pPr marL="854075" indent="-396875" algn="l" defTabSz="914363" rtl="0" eaLnBrk="1" latinLnBrk="0" hangingPunct="1">
              <a:lnSpc>
                <a:spcPct val="90000"/>
              </a:lnSpc>
              <a:spcBef>
                <a:spcPct val="20000"/>
              </a:spcBef>
              <a:buClr>
                <a:srgbClr val="777777"/>
              </a:buClr>
              <a:buFont typeface="Segoe" pitchFamily="34" charset="0"/>
              <a:buChar char="−"/>
              <a:defRPr sz="2800" kern="1200">
                <a:solidFill>
                  <a:schemeClr val="tx1"/>
                </a:solidFill>
                <a:latin typeface="+mn-lt"/>
                <a:ea typeface="+mn-ea"/>
                <a:cs typeface="+mn-cs"/>
              </a:defRPr>
            </a:lvl2pPr>
            <a:lvl3pPr marL="1258888" indent="-404813"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741363" lvl="2" indent="-344488">
              <a:buSzPct val="90000"/>
              <a:buBlip>
                <a:blip r:embed="rId3"/>
              </a:buBlip>
            </a:pPr>
            <a:r>
              <a:rPr lang="en-US" sz="2000" dirty="0" smtClean="0">
                <a:solidFill>
                  <a:srgbClr val="99CC99"/>
                </a:solidFill>
              </a:rPr>
              <a:t>Cached mode enables Exchange 2010 to deliver reduced network traffic with Outlook 2010</a:t>
            </a:r>
          </a:p>
          <a:p>
            <a:pPr marL="741363" lvl="2" indent="-344488">
              <a:buSzPct val="90000"/>
              <a:buBlip>
                <a:blip r:embed="rId3"/>
              </a:buBlip>
            </a:pPr>
            <a:r>
              <a:rPr lang="en-US" sz="2000" dirty="0" smtClean="0">
                <a:solidFill>
                  <a:srgbClr val="99CC99"/>
                </a:solidFill>
              </a:rPr>
              <a:t>Highly scalable and efficient disk/storage management enables larger mailboxes at lower cost</a:t>
            </a:r>
            <a:endParaRPr lang="en-US" sz="2000" dirty="0">
              <a:solidFill>
                <a:srgbClr val="99CC99"/>
              </a:solidFill>
            </a:endParaRPr>
          </a:p>
        </p:txBody>
      </p:sp>
      <p:sp>
        <p:nvSpPr>
          <p:cNvPr id="10" name="Rectangle 9"/>
          <p:cNvSpPr/>
          <p:nvPr/>
        </p:nvSpPr>
        <p:spPr>
          <a:xfrm>
            <a:off x="1266365" y="5565568"/>
            <a:ext cx="4092166" cy="519409"/>
          </a:xfrm>
          <a:prstGeom prst="rect">
            <a:avLst/>
          </a:prstGeom>
          <a:gradFill flip="none" rotWithShape="1">
            <a:gsLst>
              <a:gs pos="0">
                <a:schemeClr val="bg1">
                  <a:lumMod val="20000"/>
                  <a:lumOff val="80000"/>
                </a:schemeClr>
              </a:gs>
              <a:gs pos="50000">
                <a:schemeClr val="tx1">
                  <a:lumMod val="85000"/>
                </a:schemeClr>
              </a:gs>
              <a:gs pos="100000">
                <a:schemeClr val="tx1">
                  <a:lumMod val="95000"/>
                </a:schemeClr>
              </a:gs>
            </a:gsLst>
            <a:lin ang="13500000" scaled="1"/>
            <a:tileRect/>
          </a:gradFill>
          <a:ln>
            <a:solidFill>
              <a:schemeClr val="accent1"/>
            </a:solidFill>
            <a:headEnd type="none" w="med" len="med"/>
            <a:tailEnd type="none" w="med" len="med"/>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gradFill>
                <a:gsLst>
                  <a:gs pos="0">
                    <a:schemeClr val="tx1"/>
                  </a:gs>
                  <a:gs pos="50000">
                    <a:schemeClr val="tx1"/>
                  </a:gs>
                </a:gsLst>
                <a:lin ang="5400000" scaled="0"/>
              </a:gradFill>
              <a:latin typeface="Segoe UI" pitchFamily="34" charset="0"/>
              <a:ea typeface="Segoe UI" pitchFamily="34" charset="0"/>
              <a:cs typeface="Segoe UI" pitchFamily="34" charset="0"/>
            </a:endParaRPr>
          </a:p>
        </p:txBody>
      </p:sp>
      <p:sp>
        <p:nvSpPr>
          <p:cNvPr id="13" name="Rectangle 12"/>
          <p:cNvSpPr/>
          <p:nvPr/>
        </p:nvSpPr>
        <p:spPr>
          <a:xfrm>
            <a:off x="1441252" y="6488668"/>
            <a:ext cx="3467616" cy="369332"/>
          </a:xfrm>
          <a:prstGeom prst="rect">
            <a:avLst/>
          </a:prstGeom>
        </p:spPr>
        <p:txBody>
          <a:bodyPr wrap="none">
            <a:spAutoFit/>
          </a:bodyPr>
          <a:lstStyle/>
          <a:p>
            <a:r>
              <a:rPr lang="en-US" dirty="0" smtClean="0">
                <a:latin typeface="Segoe UI" pitchFamily="34" charset="0"/>
                <a:ea typeface="Segoe UI" pitchFamily="34" charset="0"/>
                <a:cs typeface="Segoe UI" pitchFamily="34" charset="0"/>
              </a:rPr>
              <a:t>3000 Mailboxes; 2 Node Cluster</a:t>
            </a:r>
          </a:p>
        </p:txBody>
      </p:sp>
      <p:graphicFrame>
        <p:nvGraphicFramePr>
          <p:cNvPr id="14" name="Chart 13"/>
          <p:cNvGraphicFramePr/>
          <p:nvPr>
            <p:extLst>
              <p:ext uri="{D42A27DB-BD31-4B8C-83A1-F6EECF244321}">
                <p14:modId xmlns:p14="http://schemas.microsoft.com/office/powerpoint/2010/main" xmlns="" val="3052552394"/>
              </p:ext>
            </p:extLst>
          </p:nvPr>
        </p:nvGraphicFramePr>
        <p:xfrm>
          <a:off x="253497" y="2262460"/>
          <a:ext cx="5305329" cy="4255130"/>
        </p:xfrm>
        <a:graphic>
          <a:graphicData uri="http://schemas.openxmlformats.org/drawingml/2006/chart">
            <c:chart xmlns:c="http://schemas.openxmlformats.org/drawingml/2006/chart" xmlns:r="http://schemas.openxmlformats.org/officeDocument/2006/relationships" r:id="rId4"/>
          </a:graphicData>
        </a:graphic>
      </p:graphicFrame>
      <p:sp>
        <p:nvSpPr>
          <p:cNvPr id="11" name="Rectangle 10"/>
          <p:cNvSpPr/>
          <p:nvPr/>
        </p:nvSpPr>
        <p:spPr>
          <a:xfrm>
            <a:off x="4009690" y="2429195"/>
            <a:ext cx="1556223" cy="738664"/>
          </a:xfrm>
          <a:prstGeom prst="rect">
            <a:avLst/>
          </a:prstGeom>
          <a:effectLst/>
        </p:spPr>
        <p:txBody>
          <a:bodyPr wrap="square">
            <a:spAutoFit/>
          </a:bodyPr>
          <a:lstStyle/>
          <a:p>
            <a:pPr algn="ctr"/>
            <a:r>
              <a:rPr lang="en-US" sz="1400" dirty="0" smtClean="0">
                <a:solidFill>
                  <a:schemeClr val="bg1"/>
                </a:solidFill>
                <a:latin typeface="Segoe UI" pitchFamily="34" charset="0"/>
                <a:ea typeface="Segoe UI" pitchFamily="34" charset="0"/>
                <a:cs typeface="Segoe UI" pitchFamily="34" charset="0"/>
              </a:rPr>
              <a:t>Two Raided DB </a:t>
            </a:r>
            <a:br>
              <a:rPr lang="en-US" sz="1400" dirty="0" smtClean="0">
                <a:solidFill>
                  <a:schemeClr val="bg1"/>
                </a:solidFill>
                <a:latin typeface="Segoe UI" pitchFamily="34" charset="0"/>
                <a:ea typeface="Segoe UI" pitchFamily="34" charset="0"/>
                <a:cs typeface="Segoe UI" pitchFamily="34" charset="0"/>
              </a:rPr>
            </a:br>
            <a:r>
              <a:rPr lang="en-US" sz="1400" dirty="0" smtClean="0">
                <a:solidFill>
                  <a:schemeClr val="bg1"/>
                </a:solidFill>
                <a:latin typeface="Segoe UI" pitchFamily="34" charset="0"/>
                <a:ea typeface="Segoe UI" pitchFamily="34" charset="0"/>
                <a:cs typeface="Segoe UI" pitchFamily="34" charset="0"/>
              </a:rPr>
              <a:t>Copies, Fast </a:t>
            </a:r>
            <a:br>
              <a:rPr lang="en-US" sz="1400" dirty="0" smtClean="0">
                <a:solidFill>
                  <a:schemeClr val="bg1"/>
                </a:solidFill>
                <a:latin typeface="Segoe UI" pitchFamily="34" charset="0"/>
                <a:ea typeface="Segoe UI" pitchFamily="34" charset="0"/>
                <a:cs typeface="Segoe UI" pitchFamily="34" charset="0"/>
              </a:rPr>
            </a:br>
            <a:r>
              <a:rPr lang="en-US" sz="1400" dirty="0" smtClean="0">
                <a:solidFill>
                  <a:schemeClr val="bg1"/>
                </a:solidFill>
                <a:latin typeface="Segoe UI" pitchFamily="34" charset="0"/>
                <a:ea typeface="Segoe UI" pitchFamily="34" charset="0"/>
                <a:cs typeface="Segoe UI" pitchFamily="34" charset="0"/>
              </a:rPr>
              <a:t>Recovery</a:t>
            </a:r>
          </a:p>
        </p:txBody>
      </p:sp>
      <p:sp>
        <p:nvSpPr>
          <p:cNvPr id="5" name="TextBox 4"/>
          <p:cNvSpPr txBox="1"/>
          <p:nvPr/>
        </p:nvSpPr>
        <p:spPr>
          <a:xfrm rot="16200000">
            <a:off x="-1682234" y="4044434"/>
            <a:ext cx="3886200" cy="369332"/>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r>
              <a:rPr lang="en-US" dirty="0" smtClean="0"/>
              <a:t>Server/Storage Hardware $/Mailbox</a:t>
            </a:r>
          </a:p>
        </p:txBody>
      </p:sp>
      <p:pic>
        <p:nvPicPr>
          <p:cNvPr id="18" name="Picture 2" descr="G:\Documents\Clipart\Artwork_Imagery\Icons - Illustrations\time\clock illustration icon.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8023740" y="0"/>
            <a:ext cx="1120259" cy="1219200"/>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graphicFrame>
        <p:nvGraphicFramePr>
          <p:cNvPr id="19" name="Chart 18"/>
          <p:cNvGraphicFramePr/>
          <p:nvPr>
            <p:extLst>
              <p:ext uri="{D42A27DB-BD31-4B8C-83A1-F6EECF244321}">
                <p14:modId xmlns:p14="http://schemas.microsoft.com/office/powerpoint/2010/main" xmlns="" val="176727169"/>
              </p:ext>
            </p:extLst>
          </p:nvPr>
        </p:nvGraphicFramePr>
        <p:xfrm>
          <a:off x="3557830" y="1073502"/>
          <a:ext cx="5305329" cy="4255130"/>
        </p:xfrm>
        <a:graphic>
          <a:graphicData uri="http://schemas.openxmlformats.org/drawingml/2006/chart">
            <c:chart xmlns:c="http://schemas.openxmlformats.org/drawingml/2006/chart" xmlns:r="http://schemas.openxmlformats.org/officeDocument/2006/relationships" r:id="rId6"/>
          </a:graphicData>
        </a:graphic>
      </p:graphicFrame>
      <p:sp>
        <p:nvSpPr>
          <p:cNvPr id="2" name="TextBox 1"/>
          <p:cNvSpPr txBox="1"/>
          <p:nvPr/>
        </p:nvSpPr>
        <p:spPr>
          <a:xfrm>
            <a:off x="6222669" y="5525869"/>
            <a:ext cx="1203757" cy="584775"/>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ctr"/>
            <a:r>
              <a:rPr lang="en-US" sz="1600" dirty="0" smtClean="0"/>
              <a:t>E2010 DAG</a:t>
            </a:r>
          </a:p>
          <a:p>
            <a:pPr algn="ctr"/>
            <a:r>
              <a:rPr lang="en-US" sz="1600" dirty="0" smtClean="0"/>
              <a:t>(SATA DAS)</a:t>
            </a:r>
            <a:endParaRPr lang="en-US" sz="1600" dirty="0"/>
          </a:p>
        </p:txBody>
      </p:sp>
      <p:sp>
        <p:nvSpPr>
          <p:cNvPr id="23" name="Title 22"/>
          <p:cNvSpPr>
            <a:spLocks noGrp="1"/>
          </p:cNvSpPr>
          <p:nvPr>
            <p:ph type="title"/>
          </p:nvPr>
        </p:nvSpPr>
        <p:spPr/>
        <p:txBody>
          <a:bodyPr/>
          <a:lstStyle/>
          <a:p>
            <a:r>
              <a:rPr lang="en-GB" dirty="0"/>
              <a:t>Performance</a:t>
            </a:r>
          </a:p>
        </p:txBody>
      </p:sp>
    </p:spTree>
    <p:extLst>
      <p:ext uri="{BB962C8B-B14F-4D97-AF65-F5344CB8AC3E}">
        <p14:creationId xmlns:p14="http://schemas.microsoft.com/office/powerpoint/2010/main" xmlns="" val="1890491555"/>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6"/>
          <p:cNvSpPr>
            <a:spLocks noGrp="1"/>
          </p:cNvSpPr>
          <p:nvPr>
            <p:ph idx="1"/>
          </p:nvPr>
        </p:nvSpPr>
        <p:spPr>
          <a:xfrm>
            <a:off x="381000" y="982994"/>
            <a:ext cx="8382000" cy="443198"/>
          </a:xfrm>
        </p:spPr>
        <p:txBody>
          <a:bodyPr/>
          <a:lstStyle/>
          <a:p>
            <a:r>
              <a:rPr lang="en-US" dirty="0" smtClean="0">
                <a:latin typeface="Segoe UI" pitchFamily="34" charset="0"/>
                <a:ea typeface="Segoe UI" pitchFamily="34" charset="0"/>
                <a:cs typeface="Segoe UI" pitchFamily="34" charset="0"/>
              </a:rPr>
              <a:t>Improved Client Performance</a:t>
            </a:r>
            <a:endParaRPr lang="en-US" dirty="0">
              <a:latin typeface="Segoe UI" pitchFamily="34" charset="0"/>
              <a:ea typeface="Segoe UI" pitchFamily="34" charset="0"/>
              <a:cs typeface="Segoe UI" pitchFamily="34" charset="0"/>
            </a:endParaRPr>
          </a:p>
        </p:txBody>
      </p:sp>
      <p:sp>
        <p:nvSpPr>
          <p:cNvPr id="6" name="Content Placeholder 2"/>
          <p:cNvSpPr txBox="1">
            <a:spLocks/>
          </p:cNvSpPr>
          <p:nvPr/>
        </p:nvSpPr>
        <p:spPr>
          <a:xfrm>
            <a:off x="640312" y="1496704"/>
            <a:ext cx="8382000" cy="1403461"/>
          </a:xfrm>
          <a:prstGeom prst="rect">
            <a:avLst/>
          </a:prstGeom>
        </p:spPr>
        <p:txBody>
          <a:bodyPr vert="horz" wrap="square" lIns="0" tIns="0" rIns="0" bIns="0" rtlCol="0">
            <a:spAutoFit/>
          </a:bodyPr>
          <a:lstStyle>
            <a:lvl1pPr marL="457200" indent="-457200" algn="l" defTabSz="914363" rtl="0" eaLnBrk="1" latinLnBrk="0" hangingPunct="1">
              <a:lnSpc>
                <a:spcPct val="90000"/>
              </a:lnSpc>
              <a:spcBef>
                <a:spcPct val="20000"/>
              </a:spcBef>
              <a:buClr>
                <a:srgbClr val="777777"/>
              </a:buClr>
              <a:buSzPct val="130000"/>
              <a:buFont typeface="Arial" pitchFamily="34" charset="0"/>
              <a:buNone/>
              <a:defRPr sz="3200" kern="1200">
                <a:solidFill>
                  <a:schemeClr val="tx1"/>
                </a:solidFill>
                <a:latin typeface="+mn-lt"/>
                <a:ea typeface="+mn-ea"/>
                <a:cs typeface="+mn-cs"/>
              </a:defRPr>
            </a:lvl1pPr>
            <a:lvl2pPr marL="854075" indent="-396875" algn="l" defTabSz="914363" rtl="0" eaLnBrk="1" latinLnBrk="0" hangingPunct="1">
              <a:lnSpc>
                <a:spcPct val="90000"/>
              </a:lnSpc>
              <a:spcBef>
                <a:spcPct val="20000"/>
              </a:spcBef>
              <a:buClr>
                <a:srgbClr val="777777"/>
              </a:buClr>
              <a:buFont typeface="Segoe" pitchFamily="34" charset="0"/>
              <a:buChar char="−"/>
              <a:defRPr sz="2800" kern="1200">
                <a:solidFill>
                  <a:schemeClr val="tx1"/>
                </a:solidFill>
                <a:latin typeface="+mn-lt"/>
                <a:ea typeface="+mn-ea"/>
                <a:cs typeface="+mn-cs"/>
              </a:defRPr>
            </a:lvl2pPr>
            <a:lvl3pPr marL="1258888" indent="-404813"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7338" lvl="1" indent="-287338" fontAlgn="base">
              <a:spcAft>
                <a:spcPts val="1200"/>
              </a:spcAft>
              <a:buClr>
                <a:srgbClr val="FF5B00"/>
              </a:buClr>
              <a:buSzPct val="90000"/>
              <a:buBlip>
                <a:blip r:embed="rId3"/>
              </a:buBlip>
              <a:defRPr/>
            </a:pPr>
            <a:r>
              <a:rPr lang="en-US" dirty="0">
                <a:solidFill>
                  <a:srgbClr val="99CC99"/>
                </a:solidFill>
              </a:rPr>
              <a:t>Search multiple stores with speed</a:t>
            </a:r>
          </a:p>
          <a:p>
            <a:pPr marL="287338" lvl="1" indent="-287338" fontAlgn="base">
              <a:spcAft>
                <a:spcPts val="1200"/>
              </a:spcAft>
              <a:buClr>
                <a:srgbClr val="FF5B00"/>
              </a:buClr>
              <a:buSzPct val="90000"/>
              <a:buBlip>
                <a:blip r:embed="rId3"/>
              </a:buBlip>
              <a:defRPr/>
            </a:pPr>
            <a:r>
              <a:rPr lang="en-US" dirty="0" smtClean="0">
                <a:solidFill>
                  <a:srgbClr val="99CC99"/>
                </a:solidFill>
              </a:rPr>
              <a:t>Outlook is more responsive with increasingly </a:t>
            </a:r>
            <a:r>
              <a:rPr lang="en-US" dirty="0" smtClean="0">
                <a:solidFill>
                  <a:srgbClr val="99CC99"/>
                </a:solidFill>
              </a:rPr>
              <a:t/>
            </a:r>
            <a:br>
              <a:rPr lang="en-US" dirty="0" smtClean="0">
                <a:solidFill>
                  <a:srgbClr val="99CC99"/>
                </a:solidFill>
              </a:rPr>
            </a:br>
            <a:r>
              <a:rPr lang="en-US" dirty="0" smtClean="0">
                <a:solidFill>
                  <a:srgbClr val="99CC99"/>
                </a:solidFill>
              </a:rPr>
              <a:t>large </a:t>
            </a:r>
            <a:r>
              <a:rPr lang="en-US" dirty="0" smtClean="0">
                <a:solidFill>
                  <a:srgbClr val="99CC99"/>
                </a:solidFill>
              </a:rPr>
              <a:t>mailboxes</a:t>
            </a:r>
            <a:endParaRPr lang="en-US" dirty="0">
              <a:solidFill>
                <a:srgbClr val="99CC99"/>
              </a:solidFill>
            </a:endParaRPr>
          </a:p>
        </p:txBody>
      </p:sp>
      <p:pic>
        <p:nvPicPr>
          <p:cNvPr id="7" name="Picture 2" descr="G:\Documents\Clipart\Artwork_Imagery\Icons - Illustrations\time\clock illustration icon.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023740" y="0"/>
            <a:ext cx="1120259" cy="1219200"/>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graphicFrame>
        <p:nvGraphicFramePr>
          <p:cNvPr id="3" name="Chart 2"/>
          <p:cNvGraphicFramePr/>
          <p:nvPr>
            <p:extLst>
              <p:ext uri="{D42A27DB-BD31-4B8C-83A1-F6EECF244321}">
                <p14:modId xmlns:p14="http://schemas.microsoft.com/office/powerpoint/2010/main" xmlns="" val="2996100961"/>
              </p:ext>
            </p:extLst>
          </p:nvPr>
        </p:nvGraphicFramePr>
        <p:xfrm>
          <a:off x="1597474" y="2702910"/>
          <a:ext cx="6477000" cy="5080000"/>
        </p:xfrm>
        <a:graphic>
          <a:graphicData uri="http://schemas.openxmlformats.org/drawingml/2006/chart">
            <c:chart xmlns:c="http://schemas.openxmlformats.org/drawingml/2006/chart" xmlns:r="http://schemas.openxmlformats.org/officeDocument/2006/relationships" r:id="rId5"/>
          </a:graphicData>
        </a:graphic>
      </p:graphicFrame>
      <p:sp>
        <p:nvSpPr>
          <p:cNvPr id="4" name="TextBox 3"/>
          <p:cNvSpPr txBox="1"/>
          <p:nvPr/>
        </p:nvSpPr>
        <p:spPr>
          <a:xfrm>
            <a:off x="1143000" y="5408060"/>
            <a:ext cx="1600200" cy="461665"/>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r>
              <a:rPr lang="en-US" sz="2400" dirty="0" smtClean="0">
                <a:latin typeface="Segoe UI" pitchFamily="34" charset="0"/>
                <a:ea typeface="Segoe UI" pitchFamily="34" charset="0"/>
                <a:cs typeface="Segoe UI" pitchFamily="34" charset="0"/>
              </a:rPr>
              <a:t>26% faster</a:t>
            </a:r>
          </a:p>
        </p:txBody>
      </p:sp>
      <p:sp>
        <p:nvSpPr>
          <p:cNvPr id="8" name="TextBox 7"/>
          <p:cNvSpPr txBox="1"/>
          <p:nvPr/>
        </p:nvSpPr>
        <p:spPr>
          <a:xfrm>
            <a:off x="5257800" y="5405460"/>
            <a:ext cx="1676400" cy="461665"/>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r>
              <a:rPr lang="en-US" sz="2400" dirty="0" smtClean="0">
                <a:latin typeface="Segoe UI" pitchFamily="34" charset="0"/>
                <a:ea typeface="Segoe UI" pitchFamily="34" charset="0"/>
                <a:cs typeface="Segoe UI" pitchFamily="34" charset="0"/>
              </a:rPr>
              <a:t>35% faster</a:t>
            </a:r>
          </a:p>
        </p:txBody>
      </p:sp>
      <p:sp>
        <p:nvSpPr>
          <p:cNvPr id="9" name="TextBox 8"/>
          <p:cNvSpPr txBox="1"/>
          <p:nvPr/>
        </p:nvSpPr>
        <p:spPr>
          <a:xfrm>
            <a:off x="152400" y="2949157"/>
            <a:ext cx="8610600" cy="461665"/>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ctr"/>
            <a:r>
              <a:rPr lang="en-US" sz="2400" dirty="0" smtClean="0">
                <a:latin typeface="Segoe UI" pitchFamily="34" charset="0"/>
                <a:ea typeface="Segoe UI" pitchFamily="34" charset="0"/>
                <a:cs typeface="Segoe UI" pitchFamily="34" charset="0"/>
              </a:rPr>
              <a:t>Average time (sec) to complete a set of common e-mail tasks</a:t>
            </a:r>
          </a:p>
        </p:txBody>
      </p:sp>
      <p:sp>
        <p:nvSpPr>
          <p:cNvPr id="10" name="Title 9"/>
          <p:cNvSpPr>
            <a:spLocks noGrp="1"/>
          </p:cNvSpPr>
          <p:nvPr>
            <p:ph type="title"/>
          </p:nvPr>
        </p:nvSpPr>
        <p:spPr/>
        <p:txBody>
          <a:bodyPr/>
          <a:lstStyle/>
          <a:p>
            <a:r>
              <a:rPr lang="en-GB" dirty="0"/>
              <a:t>Performance</a:t>
            </a:r>
          </a:p>
        </p:txBody>
      </p:sp>
    </p:spTree>
    <p:extLst>
      <p:ext uri="{BB962C8B-B14F-4D97-AF65-F5344CB8AC3E}">
        <p14:creationId xmlns:p14="http://schemas.microsoft.com/office/powerpoint/2010/main" xmlns="" val="2220784883"/>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bwMode="auto">
          <a:xfrm>
            <a:off x="0" y="5486398"/>
            <a:ext cx="9067800" cy="707887"/>
          </a:xfrm>
          <a:prstGeom prst="roundRect">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38100" dist="38100" dir="2700000" algn="tl">
                  <a:srgbClr val="000000">
                    <a:alpha val="43137"/>
                  </a:srgbClr>
                </a:outerShdw>
              </a:effectLst>
              <a:latin typeface="Segoe UI" pitchFamily="34" charset="0"/>
              <a:ea typeface="Segoe UI" pitchFamily="34" charset="0"/>
              <a:cs typeface="Segoe UI" pitchFamily="34" charset="0"/>
            </a:endParaRPr>
          </a:p>
        </p:txBody>
      </p:sp>
      <p:sp>
        <p:nvSpPr>
          <p:cNvPr id="3" name="Content Placeholder 2"/>
          <p:cNvSpPr>
            <a:spLocks noGrp="1"/>
          </p:cNvSpPr>
          <p:nvPr>
            <p:ph idx="1"/>
          </p:nvPr>
        </p:nvSpPr>
        <p:spPr>
          <a:xfrm>
            <a:off x="381000" y="1002030"/>
            <a:ext cx="8534400" cy="4339650"/>
          </a:xfrm>
        </p:spPr>
        <p:txBody>
          <a:bodyPr vert="horz" wrap="square" lIns="0" tIns="0" rIns="0" bIns="0" rtlCol="0">
            <a:noAutofit/>
          </a:bodyPr>
          <a:lstStyle/>
          <a:p>
            <a:pPr>
              <a:buSzPct val="90000"/>
            </a:pPr>
            <a:r>
              <a:rPr lang="en-US" dirty="0" smtClean="0"/>
              <a:t>Unify your communications silos</a:t>
            </a:r>
          </a:p>
          <a:p>
            <a:pPr lvl="1">
              <a:buBlip>
                <a:blip r:embed="rId3"/>
              </a:buBlip>
            </a:pPr>
            <a:r>
              <a:rPr lang="en-US" sz="3200" dirty="0" smtClean="0"/>
              <a:t>Outlook on PC / Phone / Browser</a:t>
            </a:r>
          </a:p>
          <a:p>
            <a:pPr lvl="1">
              <a:buBlip>
                <a:blip r:embed="rId3"/>
              </a:buBlip>
            </a:pPr>
            <a:r>
              <a:rPr lang="en-US" sz="3200" dirty="0" smtClean="0"/>
              <a:t>Unified Inbox</a:t>
            </a:r>
          </a:p>
          <a:p>
            <a:pPr>
              <a:buSzPct val="90000"/>
            </a:pPr>
            <a:r>
              <a:rPr lang="en-US" dirty="0" smtClean="0"/>
              <a:t>Work together with improved collaboration tools</a:t>
            </a:r>
          </a:p>
          <a:p>
            <a:pPr lvl="1">
              <a:buBlip>
                <a:blip r:embed="rId3"/>
              </a:buBlip>
            </a:pPr>
            <a:r>
              <a:rPr lang="en-US" sz="3200" dirty="0" smtClean="0"/>
              <a:t>Improved scheduling &amp; calendaring</a:t>
            </a:r>
          </a:p>
          <a:p>
            <a:pPr>
              <a:buSzPct val="90000"/>
            </a:pPr>
            <a:r>
              <a:rPr lang="en-US" dirty="0" smtClean="0"/>
              <a:t>Save time managing your communications</a:t>
            </a:r>
          </a:p>
          <a:p>
            <a:pPr lvl="1">
              <a:buBlip>
                <a:blip r:embed="rId3"/>
              </a:buBlip>
            </a:pPr>
            <a:r>
              <a:rPr lang="en-US" sz="3200" dirty="0" smtClean="0"/>
              <a:t>Conversations management</a:t>
            </a:r>
          </a:p>
          <a:p>
            <a:pPr lvl="1">
              <a:buBlip>
                <a:blip r:embed="rId3"/>
              </a:buBlip>
            </a:pPr>
            <a:r>
              <a:rPr lang="en-US" sz="3200" dirty="0" smtClean="0"/>
              <a:t>Mail Tips</a:t>
            </a:r>
          </a:p>
        </p:txBody>
      </p:sp>
      <p:pic>
        <p:nvPicPr>
          <p:cNvPr id="4" name="Picture 4" descr="G:\Documents\Clipart\Artwork_Imagery\Icons - Illustrations\_XML ICONS\developer Tools toolbox.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473188" y="1"/>
            <a:ext cx="1670811" cy="2514599"/>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
        <p:nvSpPr>
          <p:cNvPr id="5" name="TextBox 4"/>
          <p:cNvSpPr txBox="1"/>
          <p:nvPr/>
        </p:nvSpPr>
        <p:spPr>
          <a:xfrm>
            <a:off x="228600" y="5486399"/>
            <a:ext cx="8686800" cy="707886"/>
          </a:xfrm>
          <a:prstGeom prst="rect">
            <a:avLst/>
          </a:prstGeom>
          <a:noFill/>
        </p:spPr>
        <p:txBody>
          <a:bodyPr wrap="square" rtlCol="0">
            <a:spAutoFit/>
          </a:bodyPr>
          <a:lstStyle/>
          <a:p>
            <a:pPr algn="ctr"/>
            <a:r>
              <a:rPr lang="en-US" sz="2000" i="1" dirty="0" smtClean="0">
                <a:latin typeface="Segoe UI" pitchFamily="34" charset="0"/>
                <a:ea typeface="Segoe UI" pitchFamily="34" charset="0"/>
                <a:cs typeface="Segoe UI" pitchFamily="34" charset="0"/>
              </a:rPr>
              <a:t>“Microsoft Outlook is the number one productivity software in use by businesses and individuals today.” </a:t>
            </a:r>
            <a:r>
              <a:rPr lang="en-US" sz="2000" dirty="0" smtClean="0">
                <a:latin typeface="Segoe UI" pitchFamily="34" charset="0"/>
                <a:ea typeface="Segoe UI" pitchFamily="34" charset="0"/>
                <a:cs typeface="Segoe UI" pitchFamily="34" charset="0"/>
              </a:rPr>
              <a:t>-</a:t>
            </a:r>
            <a:r>
              <a:rPr lang="en-US" dirty="0" smtClean="0">
                <a:latin typeface="Segoe UI" pitchFamily="34" charset="0"/>
                <a:ea typeface="Segoe UI" pitchFamily="34" charset="0"/>
                <a:cs typeface="Segoe UI" pitchFamily="34" charset="0"/>
              </a:rPr>
              <a:t>Brenda Mackay, SAP</a:t>
            </a:r>
            <a:endParaRPr lang="en-US" sz="2000" dirty="0" smtClean="0">
              <a:latin typeface="Segoe UI" pitchFamily="34" charset="0"/>
              <a:ea typeface="Segoe UI" pitchFamily="34" charset="0"/>
              <a:cs typeface="Segoe UI" pitchFamily="34" charset="0"/>
            </a:endParaRPr>
          </a:p>
        </p:txBody>
      </p:sp>
      <p:pic>
        <p:nvPicPr>
          <p:cNvPr id="1026" name="Picture 2" descr="C:\My Data\IPP\RMS Decks\PPT Icons\user business man.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315200" y="907544"/>
            <a:ext cx="1209675" cy="1607056"/>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
        <p:nvSpPr>
          <p:cNvPr id="8" name="Title 7"/>
          <p:cNvSpPr>
            <a:spLocks noGrp="1"/>
          </p:cNvSpPr>
          <p:nvPr>
            <p:ph type="title"/>
          </p:nvPr>
        </p:nvSpPr>
        <p:spPr/>
        <p:txBody>
          <a:bodyPr/>
          <a:lstStyle/>
          <a:p>
            <a:r>
              <a:rPr lang="en-GB" dirty="0"/>
              <a:t>Productivity</a:t>
            </a:r>
          </a:p>
        </p:txBody>
      </p:sp>
    </p:spTree>
    <p:extLst>
      <p:ext uri="{BB962C8B-B14F-4D97-AF65-F5344CB8AC3E}">
        <p14:creationId xmlns:p14="http://schemas.microsoft.com/office/powerpoint/2010/main" xmlns="" val="2802329501"/>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G:\Documents\Clipart\Artwork_Imagery\Icons - Illustrations\_XML ICONS\developer Tools toolbox.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305800" y="0"/>
            <a:ext cx="838200" cy="1261505"/>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
        <p:nvSpPr>
          <p:cNvPr id="7" name="Content Placeholder 6"/>
          <p:cNvSpPr>
            <a:spLocks noGrp="1"/>
          </p:cNvSpPr>
          <p:nvPr>
            <p:ph idx="1"/>
          </p:nvPr>
        </p:nvSpPr>
        <p:spPr>
          <a:xfrm>
            <a:off x="381000" y="955698"/>
            <a:ext cx="8382000" cy="443198"/>
          </a:xfrm>
        </p:spPr>
        <p:txBody>
          <a:bodyPr/>
          <a:lstStyle/>
          <a:p>
            <a:r>
              <a:rPr lang="en-US" dirty="0" smtClean="0">
                <a:latin typeface="Segoe UI" pitchFamily="34" charset="0"/>
                <a:ea typeface="Segoe UI" pitchFamily="34" charset="0"/>
                <a:cs typeface="Segoe UI" pitchFamily="34" charset="0"/>
              </a:rPr>
              <a:t>Unify your communications silos</a:t>
            </a:r>
            <a:endParaRPr lang="en-US" dirty="0">
              <a:latin typeface="Segoe UI" pitchFamily="34" charset="0"/>
              <a:ea typeface="Segoe UI" pitchFamily="34" charset="0"/>
              <a:cs typeface="Segoe UI" pitchFamily="34" charset="0"/>
            </a:endParaRPr>
          </a:p>
        </p:txBody>
      </p:sp>
      <p:sp>
        <p:nvSpPr>
          <p:cNvPr id="5" name="Content Placeholder 2"/>
          <p:cNvSpPr txBox="1">
            <a:spLocks/>
          </p:cNvSpPr>
          <p:nvPr/>
        </p:nvSpPr>
        <p:spPr>
          <a:xfrm>
            <a:off x="367352" y="1428464"/>
            <a:ext cx="8534400" cy="1871282"/>
          </a:xfrm>
          <a:prstGeom prst="rect">
            <a:avLst/>
          </a:prstGeom>
        </p:spPr>
        <p:txBody>
          <a:bodyPr vert="horz" wrap="square" lIns="0" tIns="0" rIns="0" bIns="0" rtlCol="0">
            <a:noAutofit/>
          </a:bodyPr>
          <a:lstStyle>
            <a:lvl1pPr marL="457200" indent="-457200" algn="l" defTabSz="914363" rtl="0" eaLnBrk="1" latinLnBrk="0" hangingPunct="1">
              <a:lnSpc>
                <a:spcPct val="90000"/>
              </a:lnSpc>
              <a:spcBef>
                <a:spcPct val="20000"/>
              </a:spcBef>
              <a:buClr>
                <a:srgbClr val="777777"/>
              </a:buClr>
              <a:buSzPct val="130000"/>
              <a:buFont typeface="Arial" pitchFamily="34" charset="0"/>
              <a:buNone/>
              <a:defRPr sz="3200" kern="1200">
                <a:solidFill>
                  <a:schemeClr val="tx1"/>
                </a:solidFill>
                <a:latin typeface="+mn-lt"/>
                <a:ea typeface="+mn-ea"/>
                <a:cs typeface="+mn-cs"/>
              </a:defRPr>
            </a:lvl1pPr>
            <a:lvl2pPr marL="854075" indent="-396875" algn="l" defTabSz="914363" rtl="0" eaLnBrk="1" latinLnBrk="0" hangingPunct="1">
              <a:lnSpc>
                <a:spcPct val="90000"/>
              </a:lnSpc>
              <a:spcBef>
                <a:spcPct val="20000"/>
              </a:spcBef>
              <a:buClr>
                <a:srgbClr val="777777"/>
              </a:buClr>
              <a:buFont typeface="Segoe" pitchFamily="34" charset="0"/>
              <a:buChar char="−"/>
              <a:defRPr sz="2800" kern="1200">
                <a:solidFill>
                  <a:schemeClr val="tx1"/>
                </a:solidFill>
                <a:latin typeface="+mn-lt"/>
                <a:ea typeface="+mn-ea"/>
                <a:cs typeface="+mn-cs"/>
              </a:defRPr>
            </a:lvl2pPr>
            <a:lvl3pPr marL="1258888" indent="-404813"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SzPct val="90000"/>
              <a:buBlip>
                <a:blip r:embed="rId4"/>
              </a:buBlip>
            </a:pPr>
            <a:r>
              <a:rPr lang="en-US" dirty="0" smtClean="0">
                <a:solidFill>
                  <a:srgbClr val="99CC99"/>
                </a:solidFill>
              </a:rPr>
              <a:t>Consistency of experiences across Outlook 2010, OWA 2010, and Outlook Mobile</a:t>
            </a:r>
          </a:p>
          <a:p>
            <a:pPr lvl="1">
              <a:buSzPct val="90000"/>
              <a:buBlip>
                <a:blip r:embed="rId4"/>
              </a:buBlip>
            </a:pPr>
            <a:r>
              <a:rPr lang="en-US" sz="3200" dirty="0" smtClean="0">
                <a:solidFill>
                  <a:srgbClr val="99CC99"/>
                </a:solidFill>
              </a:rPr>
              <a:t>Conversations View, Voice Mail, OOF, Rules, etc.</a:t>
            </a:r>
          </a:p>
        </p:txBody>
      </p:sp>
      <p:pic>
        <p:nvPicPr>
          <p:cNvPr id="10" name="Picture 2" descr="C:\My Data\IPP\RMS Decks\PPT Icons\user business man.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8229600" y="485545"/>
            <a:ext cx="609600" cy="809855"/>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grpSp>
        <p:nvGrpSpPr>
          <p:cNvPr id="6" name="Group 5"/>
          <p:cNvGrpSpPr/>
          <p:nvPr/>
        </p:nvGrpSpPr>
        <p:grpSpPr>
          <a:xfrm>
            <a:off x="58075" y="2877182"/>
            <a:ext cx="6822752" cy="3828418"/>
            <a:chOff x="-94324" y="2877182"/>
            <a:chExt cx="6822752" cy="3828418"/>
          </a:xfrm>
        </p:grpSpPr>
        <p:pic>
          <p:nvPicPr>
            <p:cNvPr id="2050" name="Picture 2"/>
            <p:cNvPicPr>
              <a:picLocks noChangeAspect="1" noChangeArrowheads="1"/>
            </p:cNvPicPr>
            <p:nvPr/>
          </p:nvPicPr>
          <p:blipFill rotWithShape="1">
            <a:blip r:embed="rId6">
              <a:extLst>
                <a:ext uri="{28A0092B-C50C-407E-A947-70E740481C1C}">
                  <a14:useLocalDpi xmlns:a14="http://schemas.microsoft.com/office/drawing/2010/main" xmlns="" val="0"/>
                </a:ext>
              </a:extLst>
            </a:blip>
            <a:srcRect l="23526" t="19407" r="3950" b="19137"/>
            <a:stretch/>
          </p:blipFill>
          <p:spPr bwMode="auto">
            <a:xfrm>
              <a:off x="373563" y="2877182"/>
              <a:ext cx="6354865" cy="38284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TextBox 2"/>
            <p:cNvSpPr txBox="1"/>
            <p:nvPr/>
          </p:nvSpPr>
          <p:spPr>
            <a:xfrm rot="16200000">
              <a:off x="-1196991" y="4379267"/>
              <a:ext cx="2667000" cy="46166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2400" dirty="0" smtClean="0">
                  <a:latin typeface="Segoe UI" pitchFamily="34" charset="0"/>
                  <a:ea typeface="Segoe UI" pitchFamily="34" charset="0"/>
                  <a:cs typeface="Segoe UI" pitchFamily="34" charset="0"/>
                </a:rPr>
                <a:t>Outlook 2010</a:t>
              </a:r>
            </a:p>
          </p:txBody>
        </p:sp>
      </p:grpSp>
      <p:grpSp>
        <p:nvGrpSpPr>
          <p:cNvPr id="8" name="Group 7"/>
          <p:cNvGrpSpPr/>
          <p:nvPr/>
        </p:nvGrpSpPr>
        <p:grpSpPr>
          <a:xfrm>
            <a:off x="380999" y="3036772"/>
            <a:ext cx="7467601" cy="3668828"/>
            <a:chOff x="228600" y="3036772"/>
            <a:chExt cx="7467601" cy="3668828"/>
          </a:xfrm>
        </p:grpSpPr>
        <p:pic>
          <p:nvPicPr>
            <p:cNvPr id="2051" name="Picture 3"/>
            <p:cNvPicPr>
              <a:picLocks noChangeAspect="1" noChangeArrowheads="1"/>
            </p:cNvPicPr>
            <p:nvPr/>
          </p:nvPicPr>
          <p:blipFill rotWithShape="1">
            <a:blip r:embed="rId7">
              <a:extLst>
                <a:ext uri="{28A0092B-C50C-407E-A947-70E740481C1C}">
                  <a14:useLocalDpi xmlns:a14="http://schemas.microsoft.com/office/drawing/2010/main" xmlns="" val="0"/>
                </a:ext>
              </a:extLst>
            </a:blip>
            <a:srcRect l="19358" t="28914" r="1621" b="10875"/>
            <a:stretch/>
          </p:blipFill>
          <p:spPr bwMode="auto">
            <a:xfrm>
              <a:off x="1088845" y="3036772"/>
              <a:ext cx="6607356" cy="36688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1" name="TextBox 10"/>
            <p:cNvSpPr txBox="1"/>
            <p:nvPr/>
          </p:nvSpPr>
          <p:spPr>
            <a:xfrm rot="16200000">
              <a:off x="-689401" y="4378632"/>
              <a:ext cx="2667000" cy="830997"/>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2400" dirty="0" smtClean="0">
                  <a:latin typeface="Segoe UI" pitchFamily="34" charset="0"/>
                  <a:ea typeface="Segoe UI" pitchFamily="34" charset="0"/>
                  <a:cs typeface="Segoe UI" pitchFamily="34" charset="0"/>
                </a:rPr>
                <a:t>Outlook Web App 2010</a:t>
              </a:r>
            </a:p>
          </p:txBody>
        </p:sp>
      </p:grpSp>
      <p:grpSp>
        <p:nvGrpSpPr>
          <p:cNvPr id="9" name="Group 8"/>
          <p:cNvGrpSpPr/>
          <p:nvPr/>
        </p:nvGrpSpPr>
        <p:grpSpPr>
          <a:xfrm>
            <a:off x="796497" y="3276599"/>
            <a:ext cx="5375702" cy="3429000"/>
            <a:chOff x="644098" y="3276599"/>
            <a:chExt cx="5375702" cy="3429000"/>
          </a:xfrm>
        </p:grpSpPr>
        <p:sp>
          <p:nvSpPr>
            <p:cNvPr id="13" name="TextBox 12"/>
            <p:cNvSpPr txBox="1"/>
            <p:nvPr/>
          </p:nvSpPr>
          <p:spPr>
            <a:xfrm rot="16200000">
              <a:off x="-273903" y="4575601"/>
              <a:ext cx="2667000" cy="830997"/>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2400" dirty="0" smtClean="0">
                  <a:latin typeface="Segoe UI" pitchFamily="34" charset="0"/>
                  <a:ea typeface="Segoe UI" pitchFamily="34" charset="0"/>
                  <a:cs typeface="Segoe UI" pitchFamily="34" charset="0"/>
                </a:rPr>
                <a:t>Outlook Mobile 2010</a:t>
              </a:r>
            </a:p>
          </p:txBody>
        </p:sp>
        <p:pic>
          <p:nvPicPr>
            <p:cNvPr id="2053" name="Picture 5" descr="C:\Users\devb\Desktop\om2010.BMP"/>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1447800" y="3276599"/>
              <a:ext cx="4572000" cy="3429000"/>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grpSp>
      <p:sp>
        <p:nvSpPr>
          <p:cNvPr id="16" name="Title 15"/>
          <p:cNvSpPr>
            <a:spLocks noGrp="1"/>
          </p:cNvSpPr>
          <p:nvPr>
            <p:ph type="title"/>
          </p:nvPr>
        </p:nvSpPr>
        <p:spPr/>
        <p:txBody>
          <a:bodyPr/>
          <a:lstStyle/>
          <a:p>
            <a:r>
              <a:rPr lang="en-GB" dirty="0"/>
              <a:t>Productivity</a:t>
            </a:r>
          </a:p>
        </p:txBody>
      </p:sp>
    </p:spTree>
    <p:extLst>
      <p:ext uri="{BB962C8B-B14F-4D97-AF65-F5344CB8AC3E}">
        <p14:creationId xmlns:p14="http://schemas.microsoft.com/office/powerpoint/2010/main" xmlns="" val="26253464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G:\Documents\Clipart\Artwork_Imagery\Icons - Illustrations\_XML ICONS\developer Tools toolbox.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305800" y="0"/>
            <a:ext cx="838200" cy="1261505"/>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pic>
        <p:nvPicPr>
          <p:cNvPr id="9" name="Picture 2" descr="C:\My Data\IPP\RMS Decks\PPT Icons\user business man.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229600" y="485545"/>
            <a:ext cx="609600" cy="809855"/>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pic>
        <p:nvPicPr>
          <p:cNvPr id="11" name="Picture 16" descr="G:\Documents\Clipart\Artwork_Imagery\Shapes\Arrows\Curved\up green arrow.png"/>
          <p:cNvPicPr>
            <a:picLocks noChangeAspect="1" noChangeArrowheads="1"/>
          </p:cNvPicPr>
          <p:nvPr/>
        </p:nvPicPr>
        <p:blipFill>
          <a:blip r:embed="rId5" cstate="print"/>
          <a:srcRect/>
          <a:stretch>
            <a:fillRect/>
          </a:stretch>
        </p:blipFill>
        <p:spPr bwMode="auto">
          <a:xfrm rot="5400000">
            <a:off x="1524000" y="1981200"/>
            <a:ext cx="5029199" cy="3048001"/>
          </a:xfrm>
          <a:prstGeom prst="rect">
            <a:avLst/>
          </a:prstGeom>
          <a:noFill/>
        </p:spPr>
      </p:pic>
      <p:sp>
        <p:nvSpPr>
          <p:cNvPr id="12" name="Content Placeholder 2"/>
          <p:cNvSpPr>
            <a:spLocks noGrp="1"/>
          </p:cNvSpPr>
          <p:nvPr>
            <p:ph idx="1"/>
          </p:nvPr>
        </p:nvSpPr>
        <p:spPr>
          <a:xfrm>
            <a:off x="571500" y="884237"/>
            <a:ext cx="3543300" cy="5973763"/>
          </a:xfrm>
        </p:spPr>
        <p:txBody>
          <a:bodyPr>
            <a:normAutofit/>
          </a:bodyPr>
          <a:lstStyle/>
          <a:p>
            <a:pPr>
              <a:buNone/>
            </a:pPr>
            <a:r>
              <a:rPr lang="en-US" sz="2800" dirty="0" smtClean="0">
                <a:latin typeface="Segoe UI" pitchFamily="34" charset="0"/>
                <a:ea typeface="Segoe UI" pitchFamily="34" charset="0"/>
                <a:cs typeface="Segoe UI" pitchFamily="34" charset="0"/>
              </a:rPr>
              <a:t>E-mail</a:t>
            </a:r>
          </a:p>
          <a:p>
            <a:pPr>
              <a:buNone/>
            </a:pPr>
            <a:r>
              <a:rPr lang="en-US" sz="2800" dirty="0" smtClean="0">
                <a:latin typeface="Segoe UI" pitchFamily="34" charset="0"/>
                <a:ea typeface="Segoe UI" pitchFamily="34" charset="0"/>
                <a:cs typeface="Segoe UI" pitchFamily="34" charset="0"/>
              </a:rPr>
              <a:t>Calendar</a:t>
            </a:r>
          </a:p>
          <a:p>
            <a:pPr>
              <a:buNone/>
            </a:pPr>
            <a:r>
              <a:rPr lang="en-US" sz="2800" dirty="0" smtClean="0">
                <a:latin typeface="Segoe UI" pitchFamily="34" charset="0"/>
                <a:ea typeface="Segoe UI" pitchFamily="34" charset="0"/>
                <a:cs typeface="Segoe UI" pitchFamily="34" charset="0"/>
              </a:rPr>
              <a:t>Contacts</a:t>
            </a:r>
          </a:p>
          <a:p>
            <a:pPr>
              <a:buNone/>
            </a:pPr>
            <a:r>
              <a:rPr lang="en-US" sz="2800" dirty="0" smtClean="0">
                <a:latin typeface="Segoe UI" pitchFamily="34" charset="0"/>
                <a:ea typeface="Segoe UI" pitchFamily="34" charset="0"/>
                <a:cs typeface="Segoe UI" pitchFamily="34" charset="0"/>
              </a:rPr>
              <a:t>Global Address List</a:t>
            </a:r>
          </a:p>
          <a:p>
            <a:pPr>
              <a:buNone/>
            </a:pPr>
            <a:r>
              <a:rPr lang="en-US" sz="2800" dirty="0" smtClean="0">
                <a:latin typeface="Segoe UI" pitchFamily="34" charset="0"/>
                <a:ea typeface="Segoe UI" pitchFamily="34" charset="0"/>
                <a:cs typeface="Segoe UI" pitchFamily="34" charset="0"/>
              </a:rPr>
              <a:t>Notes</a:t>
            </a:r>
          </a:p>
          <a:p>
            <a:pPr>
              <a:buNone/>
            </a:pPr>
            <a:r>
              <a:rPr lang="en-US" sz="2800" dirty="0" smtClean="0">
                <a:latin typeface="Segoe UI" pitchFamily="34" charset="0"/>
                <a:ea typeface="Segoe UI" pitchFamily="34" charset="0"/>
                <a:cs typeface="Segoe UI" pitchFamily="34" charset="0"/>
              </a:rPr>
              <a:t>Tasks</a:t>
            </a:r>
          </a:p>
          <a:p>
            <a:pPr>
              <a:buNone/>
            </a:pPr>
            <a:r>
              <a:rPr lang="en-US" sz="2800" dirty="0" smtClean="0">
                <a:latin typeface="Segoe UI" pitchFamily="34" charset="0"/>
                <a:ea typeface="Segoe UI" pitchFamily="34" charset="0"/>
                <a:cs typeface="Segoe UI" pitchFamily="34" charset="0"/>
              </a:rPr>
              <a:t>Voice Mail</a:t>
            </a:r>
          </a:p>
          <a:p>
            <a:pPr>
              <a:buNone/>
            </a:pPr>
            <a:r>
              <a:rPr lang="en-US" sz="2800" dirty="0" smtClean="0">
                <a:latin typeface="Segoe UI" pitchFamily="34" charset="0"/>
                <a:ea typeface="Segoe UI" pitchFamily="34" charset="0"/>
                <a:cs typeface="Segoe UI" pitchFamily="34" charset="0"/>
              </a:rPr>
              <a:t>SMS Text Messages</a:t>
            </a:r>
          </a:p>
          <a:p>
            <a:pPr>
              <a:buNone/>
            </a:pPr>
            <a:r>
              <a:rPr lang="en-US" sz="2800" dirty="0" smtClean="0">
                <a:latin typeface="Segoe UI" pitchFamily="34" charset="0"/>
                <a:ea typeface="Segoe UI" pitchFamily="34" charset="0"/>
                <a:cs typeface="Segoe UI" pitchFamily="34" charset="0"/>
              </a:rPr>
              <a:t>RSS Feeds</a:t>
            </a:r>
          </a:p>
          <a:p>
            <a:pPr>
              <a:buNone/>
            </a:pPr>
            <a:r>
              <a:rPr lang="en-US" sz="2800" dirty="0" smtClean="0">
                <a:latin typeface="Segoe UI" pitchFamily="34" charset="0"/>
                <a:ea typeface="Segoe UI" pitchFamily="34" charset="0"/>
                <a:cs typeface="Segoe UI" pitchFamily="34" charset="0"/>
              </a:rPr>
              <a:t>Instant Messages</a:t>
            </a:r>
          </a:p>
          <a:p>
            <a:pPr>
              <a:buNone/>
            </a:pPr>
            <a:r>
              <a:rPr lang="en-US" sz="2800" dirty="0" smtClean="0">
                <a:latin typeface="Segoe UI" pitchFamily="34" charset="0"/>
                <a:ea typeface="Segoe UI" pitchFamily="34" charset="0"/>
                <a:cs typeface="Segoe UI" pitchFamily="34" charset="0"/>
              </a:rPr>
              <a:t>Online Archive</a:t>
            </a:r>
            <a:endParaRPr lang="en-US" sz="2800" dirty="0">
              <a:latin typeface="Segoe UI" pitchFamily="34" charset="0"/>
              <a:ea typeface="Segoe UI" pitchFamily="34" charset="0"/>
              <a:cs typeface="Segoe UI" pitchFamily="34" charset="0"/>
            </a:endParaRPr>
          </a:p>
        </p:txBody>
      </p:sp>
      <p:pic>
        <p:nvPicPr>
          <p:cNvPr id="13" name="Picture 3" descr="G:\Documents\Clipart\Artwork_Imagery\Icons - Illustrations\_MISC ICONS\rss feed 3d icon.png"/>
          <p:cNvPicPr>
            <a:picLocks noChangeAspect="1" noChangeArrowheads="1"/>
          </p:cNvPicPr>
          <p:nvPr/>
        </p:nvPicPr>
        <p:blipFill>
          <a:blip r:embed="rId6" cstate="print"/>
          <a:srcRect/>
          <a:stretch>
            <a:fillRect/>
          </a:stretch>
        </p:blipFill>
        <p:spPr bwMode="auto">
          <a:xfrm>
            <a:off x="76200" y="4648200"/>
            <a:ext cx="533400" cy="640080"/>
          </a:xfrm>
          <a:prstGeom prst="rect">
            <a:avLst/>
          </a:prstGeom>
          <a:noFill/>
        </p:spPr>
      </p:pic>
      <p:pic>
        <p:nvPicPr>
          <p:cNvPr id="14" name="Picture 5" descr="G:\Documents\Clipart\Artwork_Imagery\Icons - Illustrations\_WINDOWS VISTA ICONS\Cell mobile smart phone smartphone.png"/>
          <p:cNvPicPr>
            <a:picLocks noChangeAspect="1" noChangeArrowheads="1"/>
          </p:cNvPicPr>
          <p:nvPr/>
        </p:nvPicPr>
        <p:blipFill>
          <a:blip r:embed="rId7" cstate="print"/>
          <a:srcRect/>
          <a:stretch>
            <a:fillRect/>
          </a:stretch>
        </p:blipFill>
        <p:spPr bwMode="auto">
          <a:xfrm>
            <a:off x="76200" y="4114800"/>
            <a:ext cx="533400" cy="533400"/>
          </a:xfrm>
          <a:prstGeom prst="rect">
            <a:avLst/>
          </a:prstGeom>
          <a:noFill/>
        </p:spPr>
      </p:pic>
      <p:pic>
        <p:nvPicPr>
          <p:cNvPr id="15" name="Picture 6" descr="G:\Documents\Clipart\Artwork_Imagery\Icons - Illustrations\_XML ICONS\phone.png"/>
          <p:cNvPicPr>
            <a:picLocks noChangeAspect="1" noChangeArrowheads="1"/>
          </p:cNvPicPr>
          <p:nvPr/>
        </p:nvPicPr>
        <p:blipFill>
          <a:blip r:embed="rId8" cstate="print"/>
          <a:srcRect/>
          <a:stretch>
            <a:fillRect/>
          </a:stretch>
        </p:blipFill>
        <p:spPr bwMode="auto">
          <a:xfrm>
            <a:off x="113942" y="3657600"/>
            <a:ext cx="457916" cy="457200"/>
          </a:xfrm>
          <a:prstGeom prst="rect">
            <a:avLst/>
          </a:prstGeom>
          <a:noFill/>
        </p:spPr>
      </p:pic>
      <p:pic>
        <p:nvPicPr>
          <p:cNvPr id="16" name="Picture 7" descr="G:\Documents\Clipart\Artwork_Imagery\Icons - Illustrations\_WINDOWS VISTA ICONS\Email Message letter mail.png"/>
          <p:cNvPicPr>
            <a:picLocks noChangeAspect="1" noChangeArrowheads="1"/>
          </p:cNvPicPr>
          <p:nvPr/>
        </p:nvPicPr>
        <p:blipFill>
          <a:blip r:embed="rId9" cstate="print"/>
          <a:srcRect/>
          <a:stretch>
            <a:fillRect/>
          </a:stretch>
        </p:blipFill>
        <p:spPr bwMode="auto">
          <a:xfrm>
            <a:off x="114300" y="914400"/>
            <a:ext cx="457200" cy="457200"/>
          </a:xfrm>
          <a:prstGeom prst="rect">
            <a:avLst/>
          </a:prstGeom>
          <a:noFill/>
          <a:effectLst>
            <a:outerShdw blurRad="50800" dist="38100" dir="10800000" algn="r" rotWithShape="0">
              <a:prstClr val="black">
                <a:alpha val="40000"/>
              </a:prstClr>
            </a:outerShdw>
          </a:effectLst>
        </p:spPr>
      </p:pic>
      <p:pic>
        <p:nvPicPr>
          <p:cNvPr id="17" name="Picture 12"/>
          <p:cNvPicPr>
            <a:picLocks noChangeAspect="1" noChangeArrowheads="1"/>
          </p:cNvPicPr>
          <p:nvPr/>
        </p:nvPicPr>
        <p:blipFill>
          <a:blip r:embed="rId10" cstate="print">
            <a:clrChange>
              <a:clrFrom>
                <a:srgbClr val="FFFFFF"/>
              </a:clrFrom>
              <a:clrTo>
                <a:srgbClr val="FFFFFF">
                  <a:alpha val="0"/>
                </a:srgbClr>
              </a:clrTo>
            </a:clrChange>
          </a:blip>
          <a:srcRect/>
          <a:stretch>
            <a:fillRect/>
          </a:stretch>
        </p:blipFill>
        <p:spPr bwMode="auto">
          <a:xfrm>
            <a:off x="104775" y="2771775"/>
            <a:ext cx="476250" cy="428625"/>
          </a:xfrm>
          <a:prstGeom prst="rect">
            <a:avLst/>
          </a:prstGeom>
          <a:noFill/>
          <a:ln w="9525">
            <a:noFill/>
            <a:miter lim="800000"/>
            <a:headEnd/>
            <a:tailEnd/>
          </a:ln>
        </p:spPr>
      </p:pic>
      <p:pic>
        <p:nvPicPr>
          <p:cNvPr id="18" name="Picture 14"/>
          <p:cNvPicPr>
            <a:picLocks noChangeAspect="1" noChangeArrowheads="1"/>
          </p:cNvPicPr>
          <p:nvPr/>
        </p:nvPicPr>
        <p:blipFill>
          <a:blip r:embed="rId11" cstate="print">
            <a:clrChange>
              <a:clrFrom>
                <a:srgbClr val="FFFFFF"/>
              </a:clrFrom>
              <a:clrTo>
                <a:srgbClr val="FFFFFF">
                  <a:alpha val="0"/>
                </a:srgbClr>
              </a:clrTo>
            </a:clrChange>
          </a:blip>
          <a:srcRect/>
          <a:stretch>
            <a:fillRect/>
          </a:stretch>
        </p:blipFill>
        <p:spPr bwMode="auto">
          <a:xfrm>
            <a:off x="147638" y="1819275"/>
            <a:ext cx="390525" cy="36195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9" name="Picture 15"/>
          <p:cNvPicPr>
            <a:picLocks noChangeAspect="1" noChangeArrowheads="1"/>
          </p:cNvPicPr>
          <p:nvPr/>
        </p:nvPicPr>
        <p:blipFill>
          <a:blip r:embed="rId12" cstate="print">
            <a:clrChange>
              <a:clrFrom>
                <a:srgbClr val="FFFFFF"/>
              </a:clrFrom>
              <a:clrTo>
                <a:srgbClr val="FFFFFF">
                  <a:alpha val="0"/>
                </a:srgbClr>
              </a:clrTo>
            </a:clrChange>
          </a:blip>
          <a:srcRect/>
          <a:stretch>
            <a:fillRect/>
          </a:stretch>
        </p:blipFill>
        <p:spPr bwMode="auto">
          <a:xfrm>
            <a:off x="128588" y="5105400"/>
            <a:ext cx="428625" cy="419100"/>
          </a:xfrm>
          <a:prstGeom prst="rect">
            <a:avLst/>
          </a:prstGeom>
          <a:noFill/>
          <a:ln w="9525">
            <a:noFill/>
            <a:miter lim="800000"/>
            <a:headEnd/>
            <a:tailEnd/>
          </a:ln>
        </p:spPr>
      </p:pic>
      <p:pic>
        <p:nvPicPr>
          <p:cNvPr id="20" name="Picture 17" descr="C:\Users\aglick\AppData\Local\Microsoft\Windows\Temporary Internet Files\Content.IE5\P7MO1J4W\MCj04348040000[1].png"/>
          <p:cNvPicPr>
            <a:picLocks noChangeAspect="1" noChangeArrowheads="1"/>
          </p:cNvPicPr>
          <p:nvPr/>
        </p:nvPicPr>
        <p:blipFill>
          <a:blip r:embed="rId13" cstate="print"/>
          <a:srcRect/>
          <a:stretch>
            <a:fillRect/>
          </a:stretch>
        </p:blipFill>
        <p:spPr bwMode="auto">
          <a:xfrm>
            <a:off x="152400" y="1419225"/>
            <a:ext cx="381000" cy="381000"/>
          </a:xfrm>
          <a:prstGeom prst="rect">
            <a:avLst/>
          </a:prstGeom>
          <a:noFill/>
        </p:spPr>
      </p:pic>
      <p:pic>
        <p:nvPicPr>
          <p:cNvPr id="21" name="Picture 2" descr="G:\Documents\Clipart\Artwork_Imagery\Hardware Photos\OEM HW\SERVERS\HP Compaq ProLiant Enterprise Server and blade.png"/>
          <p:cNvPicPr>
            <a:picLocks noChangeAspect="1" noChangeArrowheads="1"/>
          </p:cNvPicPr>
          <p:nvPr/>
        </p:nvPicPr>
        <p:blipFill>
          <a:blip r:embed="rId14" cstate="print"/>
          <a:srcRect/>
          <a:stretch>
            <a:fillRect/>
          </a:stretch>
        </p:blipFill>
        <p:spPr bwMode="auto">
          <a:xfrm>
            <a:off x="5410200" y="1295400"/>
            <a:ext cx="3581400" cy="4906027"/>
          </a:xfrm>
          <a:prstGeom prst="rect">
            <a:avLst/>
          </a:prstGeom>
          <a:noFill/>
        </p:spPr>
      </p:pic>
      <p:pic>
        <p:nvPicPr>
          <p:cNvPr id="22" name="Picture 2" descr="G:\Documents\Clipart\Logos\Exchange\Do not use until Jan 15 2009\Exchange grid v.png"/>
          <p:cNvPicPr>
            <a:picLocks noChangeAspect="1" noChangeArrowheads="1"/>
          </p:cNvPicPr>
          <p:nvPr/>
        </p:nvPicPr>
        <p:blipFill>
          <a:blip r:embed="rId15" cstate="print"/>
          <a:srcRect/>
          <a:stretch>
            <a:fillRect/>
          </a:stretch>
        </p:blipFill>
        <p:spPr bwMode="auto">
          <a:xfrm>
            <a:off x="3602421" y="1819275"/>
            <a:ext cx="2133600" cy="1934464"/>
          </a:xfrm>
          <a:prstGeom prst="rect">
            <a:avLst/>
          </a:prstGeom>
          <a:noFill/>
        </p:spPr>
      </p:pic>
      <p:pic>
        <p:nvPicPr>
          <p:cNvPr id="23" name="Picture 21" descr="G:\Documents\Clipart\Artwork_Imagery\Icons - Illustrations\_WINDOWS SERVER ICONS\Hardware\Hard Drive storage 2.png"/>
          <p:cNvPicPr>
            <a:picLocks noChangeAspect="1" noChangeArrowheads="1"/>
          </p:cNvPicPr>
          <p:nvPr/>
        </p:nvPicPr>
        <p:blipFill>
          <a:blip r:embed="rId16" cstate="print"/>
          <a:srcRect/>
          <a:stretch>
            <a:fillRect/>
          </a:stretch>
        </p:blipFill>
        <p:spPr bwMode="auto">
          <a:xfrm>
            <a:off x="159145" y="5562600"/>
            <a:ext cx="367510" cy="533400"/>
          </a:xfrm>
          <a:prstGeom prst="rect">
            <a:avLst/>
          </a:prstGeom>
          <a:noFill/>
        </p:spPr>
      </p:pic>
      <p:pic>
        <p:nvPicPr>
          <p:cNvPr id="25" name="Picture 2"/>
          <p:cNvPicPr>
            <a:picLocks noChangeAspect="1" noChangeArrowheads="1"/>
          </p:cNvPicPr>
          <p:nvPr/>
        </p:nvPicPr>
        <p:blipFill>
          <a:blip r:embed="rId17" cstate="print"/>
          <a:srcRect/>
          <a:stretch>
            <a:fillRect/>
          </a:stretch>
        </p:blipFill>
        <p:spPr bwMode="auto">
          <a:xfrm>
            <a:off x="209550" y="3238500"/>
            <a:ext cx="266700" cy="342900"/>
          </a:xfrm>
          <a:prstGeom prst="rect">
            <a:avLst/>
          </a:prstGeom>
          <a:noFill/>
          <a:ln w="9525">
            <a:noFill/>
            <a:miter lim="800000"/>
            <a:headEnd/>
            <a:tailEnd/>
          </a:ln>
          <a:effectLst>
            <a:outerShdw blurRad="50800" dist="38100" dir="2700000" algn="tl" rotWithShape="0">
              <a:prstClr val="black">
                <a:alpha val="40000"/>
              </a:prstClr>
            </a:outerShdw>
          </a:effectLst>
        </p:spPr>
      </p:pic>
      <p:grpSp>
        <p:nvGrpSpPr>
          <p:cNvPr id="26" name="Group 25"/>
          <p:cNvGrpSpPr/>
          <p:nvPr/>
        </p:nvGrpSpPr>
        <p:grpSpPr>
          <a:xfrm>
            <a:off x="114300" y="2218944"/>
            <a:ext cx="457200" cy="371856"/>
            <a:chOff x="4953000" y="762000"/>
            <a:chExt cx="457200" cy="371856"/>
          </a:xfrm>
          <a:effectLst>
            <a:outerShdw blurRad="50800" dist="38100" dir="2700000" algn="tl" rotWithShape="0">
              <a:prstClr val="black">
                <a:alpha val="40000"/>
              </a:prstClr>
            </a:outerShdw>
          </a:effectLst>
        </p:grpSpPr>
        <p:pic>
          <p:nvPicPr>
            <p:cNvPr id="27" name="Picture 14"/>
            <p:cNvPicPr>
              <a:picLocks noChangeAspect="1" noChangeArrowheads="1"/>
            </p:cNvPicPr>
            <p:nvPr/>
          </p:nvPicPr>
          <p:blipFill>
            <a:blip r:embed="rId11" cstate="print">
              <a:clrChange>
                <a:clrFrom>
                  <a:srgbClr val="FFFFFF"/>
                </a:clrFrom>
                <a:clrTo>
                  <a:srgbClr val="FFFFFF">
                    <a:alpha val="0"/>
                  </a:srgbClr>
                </a:clrTo>
              </a:clrChange>
            </a:blip>
            <a:srcRect/>
            <a:stretch>
              <a:fillRect/>
            </a:stretch>
          </p:blipFill>
          <p:spPr bwMode="auto">
            <a:xfrm>
              <a:off x="4953000" y="762000"/>
              <a:ext cx="390525" cy="361950"/>
            </a:xfrm>
            <a:prstGeom prst="rect">
              <a:avLst/>
            </a:prstGeom>
            <a:noFill/>
            <a:ln w="9525">
              <a:noFill/>
              <a:miter lim="800000"/>
              <a:headEnd/>
              <a:tailEnd/>
            </a:ln>
          </p:spPr>
        </p:pic>
        <p:pic>
          <p:nvPicPr>
            <p:cNvPr id="28" name="Picture 5" descr="C:\Users\aglick\AppData\Local\Microsoft\Windows\Temporary Internet Files\Content.IE5\BHUD5U9A\MPj04330920000[1].jpg"/>
            <p:cNvPicPr>
              <a:picLocks noChangeAspect="1" noChangeArrowheads="1"/>
            </p:cNvPicPr>
            <p:nvPr/>
          </p:nvPicPr>
          <p:blipFill>
            <a:blip r:embed="rId18" cstate="print">
              <a:clrChange>
                <a:clrFrom>
                  <a:srgbClr val="FFFFFF"/>
                </a:clrFrom>
                <a:clrTo>
                  <a:srgbClr val="FFFFFF">
                    <a:alpha val="0"/>
                  </a:srgbClr>
                </a:clrTo>
              </a:clrChange>
            </a:blip>
            <a:srcRect l="3235" t="4000"/>
            <a:stretch>
              <a:fillRect/>
            </a:stretch>
          </p:blipFill>
          <p:spPr bwMode="auto">
            <a:xfrm>
              <a:off x="5137589" y="914400"/>
              <a:ext cx="272611" cy="219456"/>
            </a:xfrm>
            <a:prstGeom prst="rect">
              <a:avLst/>
            </a:prstGeom>
            <a:noFill/>
          </p:spPr>
        </p:pic>
      </p:grpSp>
      <p:sp>
        <p:nvSpPr>
          <p:cNvPr id="3" name="TextBox 2"/>
          <p:cNvSpPr txBox="1"/>
          <p:nvPr/>
        </p:nvSpPr>
        <p:spPr>
          <a:xfrm>
            <a:off x="5108028" y="5903893"/>
            <a:ext cx="4035972" cy="954107"/>
          </a:xfrm>
          <a:prstGeom prst="rect">
            <a:avLst/>
          </a:prstGeom>
          <a:solidFill>
            <a:schemeClr val="tx1"/>
          </a:solidFill>
          <a:ln w="38100">
            <a:solidFill>
              <a:srgbClr val="FF0000"/>
            </a:solidFill>
          </a:ln>
        </p:spPr>
        <p:txBody>
          <a:bodyPr wrap="square" rtlCol="0">
            <a:spAutoFit/>
          </a:bodyPr>
          <a:lstStyle/>
          <a:p>
            <a:r>
              <a:rPr lang="en-US" sz="2800" dirty="0" smtClean="0">
                <a:solidFill>
                  <a:srgbClr val="FF0000"/>
                </a:solidFill>
              </a:rPr>
              <a:t>Need Exchange Logo with WHITE text</a:t>
            </a:r>
            <a:endParaRPr lang="en-US" sz="2800" dirty="0">
              <a:solidFill>
                <a:srgbClr val="FF0000"/>
              </a:solidFill>
            </a:endParaRPr>
          </a:p>
        </p:txBody>
      </p:sp>
      <p:sp>
        <p:nvSpPr>
          <p:cNvPr id="24" name="Title 23"/>
          <p:cNvSpPr>
            <a:spLocks noGrp="1"/>
          </p:cNvSpPr>
          <p:nvPr>
            <p:ph type="title"/>
          </p:nvPr>
        </p:nvSpPr>
        <p:spPr/>
        <p:txBody>
          <a:bodyPr/>
          <a:lstStyle/>
          <a:p>
            <a:r>
              <a:rPr lang="en-GB" dirty="0"/>
              <a:t>Productivity – Unified Inbox</a:t>
            </a:r>
          </a:p>
        </p:txBody>
      </p:sp>
    </p:spTree>
    <p:extLst>
      <p:ext uri="{BB962C8B-B14F-4D97-AF65-F5344CB8AC3E}">
        <p14:creationId xmlns:p14="http://schemas.microsoft.com/office/powerpoint/2010/main" xmlns="" val="1837406253"/>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sz="60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rPr>
              <a:t>Office 2010 Overview</a:t>
            </a:r>
            <a:endParaRPr sz="1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endParaRPr>
          </a:p>
        </p:txBody>
      </p:sp>
      <p:sp>
        <p:nvSpPr>
          <p:cNvPr id="3" name="Subtitle 2"/>
          <p:cNvSpPr>
            <a:spLocks noGrp="1"/>
          </p:cNvSpPr>
          <p:nvPr>
            <p:ph type="subTitle" idx="1"/>
          </p:nvPr>
        </p:nvSpPr>
        <p:spPr>
          <a:xfrm>
            <a:off x="4502516" y="5082476"/>
            <a:ext cx="3812443" cy="461665"/>
          </a:xfrm>
        </p:spPr>
        <p:txBody>
          <a:bodyPr/>
          <a:lstStyle/>
          <a:p>
            <a:r>
              <a:rPr lang="en-US" dirty="0" smtClean="0">
                <a:solidFill>
                  <a:schemeClr val="tx1"/>
                </a:solidFill>
              </a:rPr>
              <a:t>Reed Shaffner</a:t>
            </a:r>
          </a:p>
          <a:p>
            <a:r>
              <a:rPr lang="en-US" dirty="0" smtClean="0">
                <a:solidFill>
                  <a:schemeClr val="tx1"/>
                </a:solidFill>
              </a:rPr>
              <a:t>Dev Balasubramanian</a:t>
            </a:r>
          </a:p>
          <a:p>
            <a:r>
              <a:rPr lang="en-US" dirty="0" smtClean="0">
                <a:solidFill>
                  <a:schemeClr val="tx1"/>
                </a:solidFill>
              </a:rPr>
              <a:t>Office Product Management</a:t>
            </a:r>
          </a:p>
          <a:p>
            <a:r>
              <a:rPr lang="en-US" dirty="0" smtClean="0">
                <a:solidFill>
                  <a:schemeClr val="tx1"/>
                </a:solidFill>
              </a:rPr>
              <a:t>Microsoft Corporation</a:t>
            </a:r>
          </a:p>
          <a:p>
            <a:r>
              <a:rPr lang="en-US" dirty="0" smtClean="0"/>
              <a:t>Session Code: OFS201</a:t>
            </a:r>
            <a:endParaRPr lang="en-US"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6"/>
          <p:cNvSpPr>
            <a:spLocks noGrp="1"/>
          </p:cNvSpPr>
          <p:nvPr>
            <p:ph idx="1"/>
          </p:nvPr>
        </p:nvSpPr>
        <p:spPr>
          <a:xfrm>
            <a:off x="381000" y="942050"/>
            <a:ext cx="8382000" cy="929485"/>
          </a:xfrm>
        </p:spPr>
        <p:txBody>
          <a:bodyPr/>
          <a:lstStyle/>
          <a:p>
            <a:r>
              <a:rPr lang="en-US" dirty="0">
                <a:latin typeface="Segoe UI" pitchFamily="34" charset="0"/>
                <a:ea typeface="Segoe UI" pitchFamily="34" charset="0"/>
                <a:cs typeface="Segoe UI" pitchFamily="34" charset="0"/>
              </a:rPr>
              <a:t>Work together with improved </a:t>
            </a:r>
            <a:r>
              <a:rPr lang="en-US" dirty="0" smtClean="0">
                <a:latin typeface="Segoe UI" pitchFamily="34" charset="0"/>
                <a:ea typeface="Segoe UI" pitchFamily="34" charset="0"/>
                <a:cs typeface="Segoe UI" pitchFamily="34" charset="0"/>
              </a:rPr>
              <a:t/>
            </a:r>
            <a:br>
              <a:rPr lang="en-US" dirty="0" smtClean="0">
                <a:latin typeface="Segoe UI" pitchFamily="34" charset="0"/>
                <a:ea typeface="Segoe UI" pitchFamily="34" charset="0"/>
                <a:cs typeface="Segoe UI" pitchFamily="34" charset="0"/>
              </a:rPr>
            </a:br>
            <a:r>
              <a:rPr lang="en-US" dirty="0" smtClean="0">
                <a:latin typeface="Segoe UI" pitchFamily="34" charset="0"/>
                <a:ea typeface="Segoe UI" pitchFamily="34" charset="0"/>
                <a:cs typeface="Segoe UI" pitchFamily="34" charset="0"/>
              </a:rPr>
              <a:t>collaboration </a:t>
            </a:r>
            <a:r>
              <a:rPr lang="en-US" dirty="0">
                <a:latin typeface="Segoe UI" pitchFamily="34" charset="0"/>
                <a:ea typeface="Segoe UI" pitchFamily="34" charset="0"/>
                <a:cs typeface="Segoe UI" pitchFamily="34" charset="0"/>
              </a:rPr>
              <a:t>tools</a:t>
            </a:r>
          </a:p>
          <a:p>
            <a:endParaRPr lang="en-US" sz="3600" dirty="0">
              <a:latin typeface="Segoe UI" pitchFamily="34" charset="0"/>
              <a:ea typeface="Segoe UI" pitchFamily="34" charset="0"/>
              <a:cs typeface="Segoe UI" pitchFamily="34" charset="0"/>
            </a:endParaRPr>
          </a:p>
        </p:txBody>
      </p:sp>
      <p:sp>
        <p:nvSpPr>
          <p:cNvPr id="6" name="Content Placeholder 2"/>
          <p:cNvSpPr txBox="1">
            <a:spLocks/>
          </p:cNvSpPr>
          <p:nvPr/>
        </p:nvSpPr>
        <p:spPr>
          <a:xfrm>
            <a:off x="408296" y="1810608"/>
            <a:ext cx="8534400" cy="886397"/>
          </a:xfrm>
          <a:prstGeom prst="rect">
            <a:avLst/>
          </a:prstGeom>
        </p:spPr>
        <p:txBody>
          <a:bodyPr vert="horz" wrap="square" lIns="0" tIns="0" rIns="0" bIns="0" rtlCol="0">
            <a:noAutofit/>
          </a:bodyPr>
          <a:lstStyle>
            <a:lvl1pPr marL="457200" indent="-457200" algn="l" defTabSz="914363" rtl="0" eaLnBrk="1" latinLnBrk="0" hangingPunct="1">
              <a:lnSpc>
                <a:spcPct val="90000"/>
              </a:lnSpc>
              <a:spcBef>
                <a:spcPct val="20000"/>
              </a:spcBef>
              <a:buClr>
                <a:srgbClr val="777777"/>
              </a:buClr>
              <a:buSzPct val="130000"/>
              <a:buFont typeface="Arial" pitchFamily="34" charset="0"/>
              <a:buNone/>
              <a:defRPr sz="3200" kern="1200">
                <a:solidFill>
                  <a:schemeClr val="tx1"/>
                </a:solidFill>
                <a:latin typeface="+mn-lt"/>
                <a:ea typeface="+mn-ea"/>
                <a:cs typeface="+mn-cs"/>
              </a:defRPr>
            </a:lvl1pPr>
            <a:lvl2pPr marL="854075" indent="-396875" algn="l" defTabSz="914363" rtl="0" eaLnBrk="1" latinLnBrk="0" hangingPunct="1">
              <a:lnSpc>
                <a:spcPct val="90000"/>
              </a:lnSpc>
              <a:spcBef>
                <a:spcPct val="20000"/>
              </a:spcBef>
              <a:buClr>
                <a:srgbClr val="777777"/>
              </a:buClr>
              <a:buFont typeface="Segoe" pitchFamily="34" charset="0"/>
              <a:buChar char="−"/>
              <a:defRPr sz="2800" kern="1200">
                <a:solidFill>
                  <a:schemeClr val="tx1"/>
                </a:solidFill>
                <a:latin typeface="+mn-lt"/>
                <a:ea typeface="+mn-ea"/>
                <a:cs typeface="+mn-cs"/>
              </a:defRPr>
            </a:lvl2pPr>
            <a:lvl3pPr marL="1258888" indent="-404813"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SzPct val="90000"/>
              <a:buBlip>
                <a:blip r:embed="rId3"/>
              </a:buBlip>
            </a:pPr>
            <a:r>
              <a:rPr lang="en-US" sz="2800" dirty="0" smtClean="0">
                <a:solidFill>
                  <a:srgbClr val="99CC99"/>
                </a:solidFill>
              </a:rPr>
              <a:t>Improved scheduling and calendaring let you manage your schedule with ease</a:t>
            </a:r>
          </a:p>
        </p:txBody>
      </p:sp>
      <p:pic>
        <p:nvPicPr>
          <p:cNvPr id="7" name="Picture 4" descr="G:\Documents\Clipart\Artwork_Imagery\Icons - Illustrations\_XML ICONS\developer Tools toolbox.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305800" y="0"/>
            <a:ext cx="838200" cy="1261505"/>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pic>
        <p:nvPicPr>
          <p:cNvPr id="8" name="Picture 2" descr="C:\My Data\IPP\RMS Decks\PPT Icons\user business man.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8229600" y="485545"/>
            <a:ext cx="609600" cy="809855"/>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pic>
        <p:nvPicPr>
          <p:cNvPr id="3074" name="Picture 2"/>
          <p:cNvPicPr>
            <a:picLocks noChangeAspect="1" noChangeArrowheads="1"/>
          </p:cNvPicPr>
          <p:nvPr/>
        </p:nvPicPr>
        <p:blipFill rotWithShape="1">
          <a:blip r:embed="rId6">
            <a:extLst>
              <a:ext uri="{28A0092B-C50C-407E-A947-70E740481C1C}">
                <a14:useLocalDpi xmlns:a14="http://schemas.microsoft.com/office/drawing/2010/main" xmlns="" val="0"/>
              </a:ext>
            </a:extLst>
          </a:blip>
          <a:srcRect l="17314" t="19125" r="3544" b="5097"/>
          <a:stretch/>
        </p:blipFill>
        <p:spPr bwMode="auto">
          <a:xfrm>
            <a:off x="4305300" y="2535826"/>
            <a:ext cx="4813300" cy="4284074"/>
          </a:xfrm>
          <a:prstGeom prst="rect">
            <a:avLst/>
          </a:prstGeom>
          <a:ln/>
          <a:extLst/>
        </p:spPr>
        <p:style>
          <a:lnRef idx="2">
            <a:schemeClr val="accent1"/>
          </a:lnRef>
          <a:fillRef idx="1">
            <a:schemeClr val="lt1"/>
          </a:fillRef>
          <a:effectRef idx="0">
            <a:schemeClr val="accent1"/>
          </a:effectRef>
          <a:fontRef idx="minor">
            <a:schemeClr val="dk1"/>
          </a:fontRef>
        </p:style>
      </p:pic>
      <p:sp>
        <p:nvSpPr>
          <p:cNvPr id="9" name="TextBox 8"/>
          <p:cNvSpPr txBox="1"/>
          <p:nvPr/>
        </p:nvSpPr>
        <p:spPr>
          <a:xfrm>
            <a:off x="4762500" y="4392629"/>
            <a:ext cx="2819400" cy="58477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1600" dirty="0" smtClean="0">
                <a:latin typeface="Segoe UI" pitchFamily="34" charset="0"/>
                <a:ea typeface="Segoe UI" pitchFamily="34" charset="0"/>
                <a:cs typeface="Segoe UI" pitchFamily="34" charset="0"/>
              </a:rPr>
              <a:t>Room finder w/ suggested meeting times</a:t>
            </a:r>
          </a:p>
        </p:txBody>
      </p:sp>
      <p:pic>
        <p:nvPicPr>
          <p:cNvPr id="3075" name="Picture 3"/>
          <p:cNvPicPr>
            <a:picLocks noChangeAspect="1" noChangeArrowheads="1"/>
          </p:cNvPicPr>
          <p:nvPr/>
        </p:nvPicPr>
        <p:blipFill rotWithShape="1">
          <a:blip r:embed="rId7">
            <a:extLst>
              <a:ext uri="{28A0092B-C50C-407E-A947-70E740481C1C}">
                <a14:useLocalDpi xmlns:a14="http://schemas.microsoft.com/office/drawing/2010/main" xmlns="" val="0"/>
              </a:ext>
            </a:extLst>
          </a:blip>
          <a:srcRect l="9329" t="23158" r="21414" b="37562"/>
          <a:stretch/>
        </p:blipFill>
        <p:spPr bwMode="auto">
          <a:xfrm>
            <a:off x="0" y="3657600"/>
            <a:ext cx="4584700" cy="2286000"/>
          </a:xfrm>
          <a:prstGeom prst="rect">
            <a:avLst/>
          </a:prstGeom>
          <a:ln/>
          <a:extLst/>
        </p:spPr>
        <p:style>
          <a:lnRef idx="2">
            <a:schemeClr val="accent1"/>
          </a:lnRef>
          <a:fillRef idx="1">
            <a:schemeClr val="lt1"/>
          </a:fillRef>
          <a:effectRef idx="0">
            <a:schemeClr val="accent1"/>
          </a:effectRef>
          <a:fontRef idx="minor">
            <a:schemeClr val="dk1"/>
          </a:fontRef>
        </p:style>
      </p:pic>
      <p:sp>
        <p:nvSpPr>
          <p:cNvPr id="11" name="TextBox 10"/>
          <p:cNvSpPr txBox="1"/>
          <p:nvPr/>
        </p:nvSpPr>
        <p:spPr>
          <a:xfrm>
            <a:off x="838200" y="2743200"/>
            <a:ext cx="2819400" cy="830997"/>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1600" dirty="0" smtClean="0">
                <a:latin typeface="Segoe UI" pitchFamily="34" charset="0"/>
                <a:ea typeface="Segoe UI" pitchFamily="34" charset="0"/>
                <a:cs typeface="Segoe UI" pitchFamily="34" charset="0"/>
              </a:rPr>
              <a:t>Send and receive calendar sharing requests to view others’ calendars</a:t>
            </a:r>
          </a:p>
        </p:txBody>
      </p:sp>
      <p:sp>
        <p:nvSpPr>
          <p:cNvPr id="12" name="Title 11"/>
          <p:cNvSpPr>
            <a:spLocks noGrp="1"/>
          </p:cNvSpPr>
          <p:nvPr>
            <p:ph type="title"/>
          </p:nvPr>
        </p:nvSpPr>
        <p:spPr/>
        <p:txBody>
          <a:bodyPr/>
          <a:lstStyle/>
          <a:p>
            <a:r>
              <a:rPr lang="en-GB" dirty="0"/>
              <a:t>Productivity</a:t>
            </a:r>
          </a:p>
        </p:txBody>
      </p:sp>
    </p:spTree>
    <p:extLst>
      <p:ext uri="{BB962C8B-B14F-4D97-AF65-F5344CB8AC3E}">
        <p14:creationId xmlns:p14="http://schemas.microsoft.com/office/powerpoint/2010/main" xmlns="" val="1033074377"/>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6"/>
          <p:cNvSpPr>
            <a:spLocks noGrp="1"/>
          </p:cNvSpPr>
          <p:nvPr>
            <p:ph idx="1"/>
          </p:nvPr>
        </p:nvSpPr>
        <p:spPr>
          <a:xfrm>
            <a:off x="381000" y="942050"/>
            <a:ext cx="7684827" cy="929485"/>
          </a:xfrm>
        </p:spPr>
        <p:txBody>
          <a:bodyPr/>
          <a:lstStyle/>
          <a:p>
            <a:r>
              <a:rPr lang="en-US" dirty="0">
                <a:latin typeface="Segoe UI" pitchFamily="34" charset="0"/>
                <a:ea typeface="Segoe UI" pitchFamily="34" charset="0"/>
                <a:cs typeface="Segoe UI" pitchFamily="34" charset="0"/>
              </a:rPr>
              <a:t>Work together with improved collaboration tools</a:t>
            </a:r>
          </a:p>
          <a:p>
            <a:endParaRPr lang="en-US" sz="3600" dirty="0">
              <a:latin typeface="Segoe UI" pitchFamily="34" charset="0"/>
              <a:ea typeface="Segoe UI" pitchFamily="34" charset="0"/>
              <a:cs typeface="Segoe UI" pitchFamily="34" charset="0"/>
            </a:endParaRPr>
          </a:p>
        </p:txBody>
      </p:sp>
      <p:sp>
        <p:nvSpPr>
          <p:cNvPr id="6" name="Content Placeholder 2"/>
          <p:cNvSpPr txBox="1">
            <a:spLocks/>
          </p:cNvSpPr>
          <p:nvPr/>
        </p:nvSpPr>
        <p:spPr>
          <a:xfrm>
            <a:off x="764274" y="1947089"/>
            <a:ext cx="7738283" cy="886397"/>
          </a:xfrm>
          <a:prstGeom prst="rect">
            <a:avLst/>
          </a:prstGeom>
        </p:spPr>
        <p:txBody>
          <a:bodyPr vert="horz" wrap="square" lIns="0" tIns="0" rIns="0" bIns="0" rtlCol="0">
            <a:noAutofit/>
          </a:bodyPr>
          <a:lstStyle>
            <a:lvl1pPr marL="457200" indent="-457200" algn="l" defTabSz="914363" rtl="0" eaLnBrk="1" latinLnBrk="0" hangingPunct="1">
              <a:lnSpc>
                <a:spcPct val="90000"/>
              </a:lnSpc>
              <a:spcBef>
                <a:spcPct val="20000"/>
              </a:spcBef>
              <a:buClr>
                <a:srgbClr val="777777"/>
              </a:buClr>
              <a:buSzPct val="130000"/>
              <a:buFont typeface="Arial" pitchFamily="34" charset="0"/>
              <a:buNone/>
              <a:defRPr sz="3200" kern="1200">
                <a:solidFill>
                  <a:schemeClr val="tx1"/>
                </a:solidFill>
                <a:latin typeface="+mn-lt"/>
                <a:ea typeface="+mn-ea"/>
                <a:cs typeface="+mn-cs"/>
              </a:defRPr>
            </a:lvl1pPr>
            <a:lvl2pPr marL="854075" indent="-396875" algn="l" defTabSz="914363" rtl="0" eaLnBrk="1" latinLnBrk="0" hangingPunct="1">
              <a:lnSpc>
                <a:spcPct val="90000"/>
              </a:lnSpc>
              <a:spcBef>
                <a:spcPct val="20000"/>
              </a:spcBef>
              <a:buClr>
                <a:srgbClr val="777777"/>
              </a:buClr>
              <a:buFont typeface="Segoe" pitchFamily="34" charset="0"/>
              <a:buChar char="−"/>
              <a:defRPr sz="2800" kern="1200">
                <a:solidFill>
                  <a:schemeClr val="tx1"/>
                </a:solidFill>
                <a:latin typeface="+mn-lt"/>
                <a:ea typeface="+mn-ea"/>
                <a:cs typeface="+mn-cs"/>
              </a:defRPr>
            </a:lvl2pPr>
            <a:lvl3pPr marL="1258888" indent="-404813"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SzPct val="90000"/>
              <a:buBlip>
                <a:blip r:embed="rId3"/>
              </a:buBlip>
            </a:pPr>
            <a:r>
              <a:rPr lang="en-US" sz="2800" dirty="0" smtClean="0">
                <a:solidFill>
                  <a:srgbClr val="99CC99"/>
                </a:solidFill>
              </a:rPr>
              <a:t>Get updated information on your contacts </a:t>
            </a:r>
            <a:r>
              <a:rPr lang="en-US" sz="2800" dirty="0" smtClean="0">
                <a:solidFill>
                  <a:srgbClr val="99CC99"/>
                </a:solidFill>
              </a:rPr>
              <a:t/>
            </a:r>
            <a:br>
              <a:rPr lang="en-US" sz="2800" dirty="0" smtClean="0">
                <a:solidFill>
                  <a:srgbClr val="99CC99"/>
                </a:solidFill>
              </a:rPr>
            </a:br>
            <a:r>
              <a:rPr lang="en-US" sz="2800" dirty="0" smtClean="0">
                <a:solidFill>
                  <a:srgbClr val="99CC99"/>
                </a:solidFill>
              </a:rPr>
              <a:t>from </a:t>
            </a:r>
            <a:r>
              <a:rPr lang="en-US" sz="2800" dirty="0" smtClean="0">
                <a:solidFill>
                  <a:srgbClr val="99CC99"/>
                </a:solidFill>
              </a:rPr>
              <a:t>the GAL</a:t>
            </a:r>
          </a:p>
        </p:txBody>
      </p:sp>
      <p:pic>
        <p:nvPicPr>
          <p:cNvPr id="7" name="Picture 4" descr="G:\Documents\Clipart\Artwork_Imagery\Icons - Illustrations\_XML ICONS\developer Tools toolbox.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305800" y="0"/>
            <a:ext cx="838200" cy="1261505"/>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pic>
        <p:nvPicPr>
          <p:cNvPr id="8" name="Picture 2" descr="C:\My Data\IPP\RMS Decks\PPT Icons\user business man.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8229600" y="485545"/>
            <a:ext cx="609600" cy="809855"/>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pic>
        <p:nvPicPr>
          <p:cNvPr id="4098" name="Picture 2"/>
          <p:cNvPicPr>
            <a:picLocks noChangeAspect="1" noChangeArrowheads="1"/>
          </p:cNvPicPr>
          <p:nvPr/>
        </p:nvPicPr>
        <p:blipFill rotWithShape="1">
          <a:blip r:embed="rId6">
            <a:extLst>
              <a:ext uri="{28A0092B-C50C-407E-A947-70E740481C1C}">
                <a14:useLocalDpi xmlns:a14="http://schemas.microsoft.com/office/drawing/2010/main" xmlns="" val="0"/>
              </a:ext>
            </a:extLst>
          </a:blip>
          <a:srcRect l="1071" t="20004" r="3925" b="6216"/>
          <a:stretch/>
        </p:blipFill>
        <p:spPr bwMode="auto">
          <a:xfrm>
            <a:off x="914400" y="2842152"/>
            <a:ext cx="5918201" cy="3517901"/>
          </a:xfrm>
          <a:prstGeom prst="rect">
            <a:avLst/>
          </a:prstGeom>
          <a:ln/>
          <a:extLst/>
        </p:spPr>
        <p:style>
          <a:lnRef idx="2">
            <a:schemeClr val="accent1"/>
          </a:lnRef>
          <a:fillRef idx="1">
            <a:schemeClr val="lt1"/>
          </a:fillRef>
          <a:effectRef idx="0">
            <a:schemeClr val="accent1"/>
          </a:effectRef>
          <a:fontRef idx="minor">
            <a:schemeClr val="dk1"/>
          </a:fontRef>
        </p:style>
      </p:pic>
      <p:sp>
        <p:nvSpPr>
          <p:cNvPr id="11" name="TextBox 10"/>
          <p:cNvSpPr txBox="1"/>
          <p:nvPr/>
        </p:nvSpPr>
        <p:spPr>
          <a:xfrm>
            <a:off x="7010400" y="4236164"/>
            <a:ext cx="2019300" cy="1077218"/>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1600" dirty="0" smtClean="0">
                <a:latin typeface="Segoe UI" pitchFamily="34" charset="0"/>
                <a:ea typeface="Segoe UI" pitchFamily="34" charset="0"/>
                <a:cs typeface="Segoe UI" pitchFamily="34" charset="0"/>
              </a:rPr>
              <a:t>Local contacts get updated when information changes in the GAL</a:t>
            </a:r>
          </a:p>
        </p:txBody>
      </p:sp>
      <p:cxnSp>
        <p:nvCxnSpPr>
          <p:cNvPr id="12" name="Straight Arrow Connector 11"/>
          <p:cNvCxnSpPr/>
          <p:nvPr/>
        </p:nvCxnSpPr>
        <p:spPr>
          <a:xfrm>
            <a:off x="5486400" y="5106544"/>
            <a:ext cx="1524000" cy="93332"/>
          </a:xfrm>
          <a:prstGeom prst="straightConnector1">
            <a:avLst/>
          </a:prstGeom>
          <a:noFill/>
          <a:ln w="28575" cap="flat" cmpd="sng" algn="ctr">
            <a:solidFill>
              <a:srgbClr val="FFC000"/>
            </a:solidFill>
            <a:prstDash val="solid"/>
            <a:headEnd type="triangle" w="med" len="med"/>
            <a:tailEnd type="none" w="med" len="med"/>
          </a:ln>
          <a:effectLst/>
        </p:spPr>
      </p:cxnSp>
      <p:cxnSp>
        <p:nvCxnSpPr>
          <p:cNvPr id="14" name="Straight Arrow Connector 13"/>
          <p:cNvCxnSpPr/>
          <p:nvPr/>
        </p:nvCxnSpPr>
        <p:spPr>
          <a:xfrm>
            <a:off x="6248400" y="4649344"/>
            <a:ext cx="749300" cy="520998"/>
          </a:xfrm>
          <a:prstGeom prst="straightConnector1">
            <a:avLst/>
          </a:prstGeom>
          <a:noFill/>
          <a:ln w="28575" cap="flat" cmpd="sng" algn="ctr">
            <a:solidFill>
              <a:srgbClr val="FFC000"/>
            </a:solidFill>
            <a:prstDash val="solid"/>
            <a:headEnd type="triangle" w="med" len="med"/>
            <a:tailEnd type="none" w="med" len="med"/>
          </a:ln>
          <a:effectLst/>
        </p:spPr>
      </p:cxnSp>
      <p:sp>
        <p:nvSpPr>
          <p:cNvPr id="13" name="Title 12"/>
          <p:cNvSpPr>
            <a:spLocks noGrp="1"/>
          </p:cNvSpPr>
          <p:nvPr>
            <p:ph type="title"/>
          </p:nvPr>
        </p:nvSpPr>
        <p:spPr/>
        <p:txBody>
          <a:bodyPr/>
          <a:lstStyle/>
          <a:p>
            <a:r>
              <a:rPr lang="en-GB" dirty="0"/>
              <a:t>Productivity</a:t>
            </a:r>
          </a:p>
        </p:txBody>
      </p:sp>
    </p:spTree>
    <p:extLst>
      <p:ext uri="{BB962C8B-B14F-4D97-AF65-F5344CB8AC3E}">
        <p14:creationId xmlns:p14="http://schemas.microsoft.com/office/powerpoint/2010/main" xmlns="" val="3122610192"/>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6"/>
          <p:cNvSpPr>
            <a:spLocks noGrp="1"/>
          </p:cNvSpPr>
          <p:nvPr>
            <p:ph idx="1"/>
          </p:nvPr>
        </p:nvSpPr>
        <p:spPr>
          <a:xfrm>
            <a:off x="381000" y="928402"/>
            <a:ext cx="8382000" cy="443198"/>
          </a:xfrm>
        </p:spPr>
        <p:txBody>
          <a:bodyPr/>
          <a:lstStyle/>
          <a:p>
            <a:r>
              <a:rPr lang="en-US" dirty="0" smtClean="0">
                <a:latin typeface="Segoe UI" pitchFamily="34" charset="0"/>
                <a:ea typeface="Segoe UI" pitchFamily="34" charset="0"/>
                <a:cs typeface="Segoe UI" pitchFamily="34" charset="0"/>
              </a:rPr>
              <a:t>Save time managing communications</a:t>
            </a:r>
            <a:endParaRPr lang="en-US" dirty="0">
              <a:latin typeface="Segoe UI" pitchFamily="34" charset="0"/>
              <a:ea typeface="Segoe UI" pitchFamily="34" charset="0"/>
              <a:cs typeface="Segoe UI" pitchFamily="34" charset="0"/>
            </a:endParaRPr>
          </a:p>
        </p:txBody>
      </p:sp>
      <p:sp>
        <p:nvSpPr>
          <p:cNvPr id="6" name="Content Placeholder 2"/>
          <p:cNvSpPr txBox="1">
            <a:spLocks/>
          </p:cNvSpPr>
          <p:nvPr/>
        </p:nvSpPr>
        <p:spPr>
          <a:xfrm>
            <a:off x="421944" y="1537649"/>
            <a:ext cx="3194714" cy="1696872"/>
          </a:xfrm>
          <a:prstGeom prst="rect">
            <a:avLst/>
          </a:prstGeom>
        </p:spPr>
        <p:txBody>
          <a:bodyPr vert="horz" wrap="square" lIns="0" tIns="0" rIns="0" bIns="0" rtlCol="0">
            <a:noAutofit/>
          </a:bodyPr>
          <a:lstStyle>
            <a:lvl1pPr marL="457200" indent="-457200" algn="l" defTabSz="914363" rtl="0" eaLnBrk="1" latinLnBrk="0" hangingPunct="1">
              <a:lnSpc>
                <a:spcPct val="90000"/>
              </a:lnSpc>
              <a:spcBef>
                <a:spcPct val="20000"/>
              </a:spcBef>
              <a:buClr>
                <a:srgbClr val="777777"/>
              </a:buClr>
              <a:buSzPct val="130000"/>
              <a:buFont typeface="Arial" pitchFamily="34" charset="0"/>
              <a:buNone/>
              <a:defRPr sz="3200" kern="1200">
                <a:solidFill>
                  <a:schemeClr val="tx1"/>
                </a:solidFill>
                <a:latin typeface="+mn-lt"/>
                <a:ea typeface="+mn-ea"/>
                <a:cs typeface="+mn-cs"/>
              </a:defRPr>
            </a:lvl1pPr>
            <a:lvl2pPr marL="854075" indent="-396875" algn="l" defTabSz="914363" rtl="0" eaLnBrk="1" latinLnBrk="0" hangingPunct="1">
              <a:lnSpc>
                <a:spcPct val="90000"/>
              </a:lnSpc>
              <a:spcBef>
                <a:spcPct val="20000"/>
              </a:spcBef>
              <a:buClr>
                <a:srgbClr val="777777"/>
              </a:buClr>
              <a:buFont typeface="Segoe" pitchFamily="34" charset="0"/>
              <a:buChar char="−"/>
              <a:defRPr sz="2800" kern="1200">
                <a:solidFill>
                  <a:schemeClr val="tx1"/>
                </a:solidFill>
                <a:latin typeface="+mn-lt"/>
                <a:ea typeface="+mn-ea"/>
                <a:cs typeface="+mn-cs"/>
              </a:defRPr>
            </a:lvl2pPr>
            <a:lvl3pPr marL="1258888" indent="-404813"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SzPct val="90000"/>
              <a:buBlip>
                <a:blip r:embed="rId3"/>
              </a:buBlip>
            </a:pPr>
            <a:r>
              <a:rPr lang="en-US" sz="2800" dirty="0" smtClean="0">
                <a:solidFill>
                  <a:srgbClr val="99CC99"/>
                </a:solidFill>
              </a:rPr>
              <a:t>Conversations view allows you to intelligently view and act on messages</a:t>
            </a:r>
          </a:p>
        </p:txBody>
      </p:sp>
      <p:pic>
        <p:nvPicPr>
          <p:cNvPr id="7" name="Picture 4" descr="G:\Documents\Clipart\Artwork_Imagery\Icons - Illustrations\_XML ICONS\developer Tools toolbox.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305800" y="0"/>
            <a:ext cx="838200" cy="1261505"/>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
        <p:nvSpPr>
          <p:cNvPr id="10" name="Content Placeholder 2"/>
          <p:cNvSpPr txBox="1">
            <a:spLocks/>
          </p:cNvSpPr>
          <p:nvPr/>
        </p:nvSpPr>
        <p:spPr>
          <a:xfrm>
            <a:off x="381000" y="3709019"/>
            <a:ext cx="3112827" cy="2145865"/>
          </a:xfrm>
          <a:prstGeom prst="rect">
            <a:avLst/>
          </a:prstGeom>
        </p:spPr>
        <p:txBody>
          <a:bodyPr vert="horz" wrap="square" lIns="0" tIns="0" rIns="0" bIns="0" rtlCol="0">
            <a:noAutofit/>
          </a:bodyPr>
          <a:lstStyle>
            <a:lvl1pPr marL="457200" indent="-457200" algn="l" defTabSz="914363" rtl="0" eaLnBrk="1" latinLnBrk="0" hangingPunct="1">
              <a:lnSpc>
                <a:spcPct val="90000"/>
              </a:lnSpc>
              <a:spcBef>
                <a:spcPct val="20000"/>
              </a:spcBef>
              <a:buClr>
                <a:srgbClr val="777777"/>
              </a:buClr>
              <a:buSzPct val="130000"/>
              <a:buFont typeface="Arial" pitchFamily="34" charset="0"/>
              <a:buNone/>
              <a:defRPr sz="3200" kern="1200">
                <a:solidFill>
                  <a:schemeClr val="tx1"/>
                </a:solidFill>
                <a:latin typeface="+mn-lt"/>
                <a:ea typeface="+mn-ea"/>
                <a:cs typeface="+mn-cs"/>
              </a:defRPr>
            </a:lvl1pPr>
            <a:lvl2pPr marL="854075" indent="-396875" algn="l" defTabSz="914363" rtl="0" eaLnBrk="1" latinLnBrk="0" hangingPunct="1">
              <a:lnSpc>
                <a:spcPct val="90000"/>
              </a:lnSpc>
              <a:spcBef>
                <a:spcPct val="20000"/>
              </a:spcBef>
              <a:buClr>
                <a:srgbClr val="777777"/>
              </a:buClr>
              <a:buFont typeface="Segoe" pitchFamily="34" charset="0"/>
              <a:buChar char="−"/>
              <a:defRPr sz="2800" kern="1200">
                <a:solidFill>
                  <a:schemeClr val="tx1"/>
                </a:solidFill>
                <a:latin typeface="+mn-lt"/>
                <a:ea typeface="+mn-ea"/>
                <a:cs typeface="+mn-cs"/>
              </a:defRPr>
            </a:lvl2pPr>
            <a:lvl3pPr marL="1258888" indent="-404813"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SzPct val="90000"/>
              <a:buBlip>
                <a:blip r:embed="rId3"/>
              </a:buBlip>
            </a:pPr>
            <a:r>
              <a:rPr lang="en-US" sz="2800" dirty="0" smtClean="0">
                <a:solidFill>
                  <a:srgbClr val="99CC99"/>
                </a:solidFill>
              </a:rPr>
              <a:t>Cleanup redundant replies, categorize conversations, or ignore a thread easily</a:t>
            </a:r>
          </a:p>
        </p:txBody>
      </p:sp>
      <p:pic>
        <p:nvPicPr>
          <p:cNvPr id="11" name="Picture 2" descr="C:\My Data\IPP\RMS Decks\PPT Icons\user business man.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8229600" y="485545"/>
            <a:ext cx="609600" cy="809855"/>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pic>
        <p:nvPicPr>
          <p:cNvPr id="6146" name="Picture 2"/>
          <p:cNvPicPr>
            <a:picLocks noChangeAspect="1" noChangeArrowheads="1"/>
          </p:cNvPicPr>
          <p:nvPr/>
        </p:nvPicPr>
        <p:blipFill rotWithShape="1">
          <a:blip r:embed="rId6">
            <a:extLst>
              <a:ext uri="{28A0092B-C50C-407E-A947-70E740481C1C}">
                <a14:useLocalDpi xmlns:a14="http://schemas.microsoft.com/office/drawing/2010/main" xmlns="" val="0"/>
              </a:ext>
            </a:extLst>
          </a:blip>
          <a:srcRect l="23276" t="72073" r="49731" b="10224"/>
          <a:stretch/>
        </p:blipFill>
        <p:spPr bwMode="auto">
          <a:xfrm>
            <a:off x="3810000" y="1619536"/>
            <a:ext cx="3064246" cy="1428745"/>
          </a:xfrm>
          <a:prstGeom prst="rect">
            <a:avLst/>
          </a:prstGeom>
          <a:ln/>
        </p:spPr>
        <p:style>
          <a:lnRef idx="2">
            <a:schemeClr val="accent1"/>
          </a:lnRef>
          <a:fillRef idx="1">
            <a:schemeClr val="lt1"/>
          </a:fillRef>
          <a:effectRef idx="0">
            <a:schemeClr val="accent1"/>
          </a:effectRef>
          <a:fontRef idx="minor">
            <a:schemeClr val="dk1"/>
          </a:fontRef>
        </p:style>
      </p:pic>
      <p:pic>
        <p:nvPicPr>
          <p:cNvPr id="6149" name="Picture 5"/>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3733800" y="5029200"/>
            <a:ext cx="2647950" cy="1524000"/>
          </a:xfrm>
          <a:prstGeom prst="rect">
            <a:avLst/>
          </a:prstGeom>
          <a:ln/>
        </p:spPr>
        <p:style>
          <a:lnRef idx="2">
            <a:schemeClr val="accent1"/>
          </a:lnRef>
          <a:fillRef idx="1">
            <a:schemeClr val="lt1"/>
          </a:fillRef>
          <a:effectRef idx="0">
            <a:schemeClr val="accent1"/>
          </a:effectRef>
          <a:fontRef idx="minor">
            <a:schemeClr val="dk1"/>
          </a:fontRef>
        </p:style>
      </p:pic>
      <p:pic>
        <p:nvPicPr>
          <p:cNvPr id="6150" name="Picture 6"/>
          <p:cNvPicPr>
            <a:picLocks noChangeAspect="1" noChangeArrowheads="1"/>
          </p:cNvPicPr>
          <p:nvPr/>
        </p:nvPicPr>
        <p:blipFill rotWithShape="1">
          <a:blip r:embed="rId8">
            <a:extLst>
              <a:ext uri="{28A0092B-C50C-407E-A947-70E740481C1C}">
                <a14:useLocalDpi xmlns:a14="http://schemas.microsoft.com/office/drawing/2010/main" xmlns="" val="0"/>
              </a:ext>
            </a:extLst>
          </a:blip>
          <a:srcRect l="9106" t="6006" r="77734" b="81489"/>
          <a:stretch/>
        </p:blipFill>
        <p:spPr bwMode="auto">
          <a:xfrm>
            <a:off x="4267200" y="3756159"/>
            <a:ext cx="1650560" cy="1115015"/>
          </a:xfrm>
          <a:prstGeom prst="rect">
            <a:avLst/>
          </a:prstGeom>
          <a:ln/>
        </p:spPr>
        <p:style>
          <a:lnRef idx="2">
            <a:schemeClr val="accent1"/>
          </a:lnRef>
          <a:fillRef idx="1">
            <a:schemeClr val="lt1"/>
          </a:fillRef>
          <a:effectRef idx="0">
            <a:schemeClr val="accent1"/>
          </a:effectRef>
          <a:fontRef idx="minor">
            <a:schemeClr val="dk1"/>
          </a:fontRef>
        </p:style>
      </p:pic>
      <p:sp>
        <p:nvSpPr>
          <p:cNvPr id="13" name="TextBox 12"/>
          <p:cNvSpPr txBox="1"/>
          <p:nvPr/>
        </p:nvSpPr>
        <p:spPr>
          <a:xfrm>
            <a:off x="7086600" y="1388703"/>
            <a:ext cx="1869776" cy="46166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1200" dirty="0" smtClean="0">
                <a:latin typeface="Segoe UI" pitchFamily="34" charset="0"/>
                <a:ea typeface="Segoe UI" pitchFamily="34" charset="0"/>
                <a:cs typeface="Segoe UI" pitchFamily="34" charset="0"/>
              </a:rPr>
              <a:t>Use quick steps on an entire conversation</a:t>
            </a:r>
          </a:p>
        </p:txBody>
      </p:sp>
      <p:sp>
        <p:nvSpPr>
          <p:cNvPr id="14" name="TextBox 13"/>
          <p:cNvSpPr txBox="1"/>
          <p:nvPr/>
        </p:nvSpPr>
        <p:spPr>
          <a:xfrm>
            <a:off x="6553200" y="4775638"/>
            <a:ext cx="2403176" cy="46166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1200" dirty="0" smtClean="0">
                <a:latin typeface="Segoe UI" pitchFamily="34" charset="0"/>
                <a:ea typeface="Segoe UI" pitchFamily="34" charset="0"/>
                <a:cs typeface="Segoe UI" pitchFamily="34" charset="0"/>
              </a:rPr>
              <a:t>Cleanup or ignore a conversation to save space and time</a:t>
            </a:r>
          </a:p>
        </p:txBody>
      </p:sp>
      <p:sp>
        <p:nvSpPr>
          <p:cNvPr id="3" name="Rectangle 2"/>
          <p:cNvSpPr/>
          <p:nvPr/>
        </p:nvSpPr>
        <p:spPr bwMode="auto">
          <a:xfrm>
            <a:off x="4267200" y="3753136"/>
            <a:ext cx="1143000" cy="685799"/>
          </a:xfrm>
          <a:prstGeom prst="rect">
            <a:avLst/>
          </a:prstGeom>
          <a:noFill/>
          <a:ln w="57150">
            <a:headEnd type="none" w="med" len="med"/>
            <a:tailEnd type="none" w="med" len="med"/>
          </a:ln>
          <a:effectLst>
            <a:glow rad="63500">
              <a:schemeClr val="accent4">
                <a:satMod val="175000"/>
                <a:alpha val="40000"/>
              </a:schemeClr>
            </a:glow>
          </a:effectLst>
        </p:spPr>
        <p:style>
          <a:lnRef idx="2">
            <a:schemeClr val="accent4"/>
          </a:lnRef>
          <a:fillRef idx="1">
            <a:schemeClr val="lt1"/>
          </a:fillRef>
          <a:effectRef idx="0">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38100" dist="38100" dir="2700000" algn="tl">
                  <a:srgbClr val="000000">
                    <a:alpha val="43137"/>
                  </a:srgbClr>
                </a:outerShdw>
              </a:effectLst>
              <a:latin typeface="Segoe" pitchFamily="34" charset="0"/>
            </a:endParaRPr>
          </a:p>
        </p:txBody>
      </p:sp>
      <p:pic>
        <p:nvPicPr>
          <p:cNvPr id="1026" name="Picture 2"/>
          <p:cNvPicPr>
            <a:picLocks noChangeAspect="1" noChangeArrowheads="1"/>
          </p:cNvPicPr>
          <p:nvPr/>
        </p:nvPicPr>
        <p:blipFill rotWithShape="1">
          <a:blip r:embed="rId9">
            <a:extLst>
              <a:ext uri="{28A0092B-C50C-407E-A947-70E740481C1C}">
                <a14:useLocalDpi xmlns:a14="http://schemas.microsoft.com/office/drawing/2010/main" xmlns="" val="0"/>
              </a:ext>
            </a:extLst>
          </a:blip>
          <a:srcRect l="77201" t="37144" r="8733" b="52289"/>
          <a:stretch/>
        </p:blipFill>
        <p:spPr bwMode="auto">
          <a:xfrm>
            <a:off x="5605465" y="1989650"/>
            <a:ext cx="3350911" cy="1611086"/>
          </a:xfrm>
          <a:prstGeom prst="rect">
            <a:avLst/>
          </a:prstGeom>
          <a:ln/>
          <a:extLst/>
        </p:spPr>
        <p:style>
          <a:lnRef idx="2">
            <a:schemeClr val="accent1"/>
          </a:lnRef>
          <a:fillRef idx="1">
            <a:schemeClr val="lt1"/>
          </a:fillRef>
          <a:effectRef idx="0">
            <a:schemeClr val="accent1"/>
          </a:effectRef>
          <a:fontRef idx="minor">
            <a:schemeClr val="dk1"/>
          </a:fontRef>
        </p:style>
      </p:pic>
      <p:sp>
        <p:nvSpPr>
          <p:cNvPr id="15" name="Title 14"/>
          <p:cNvSpPr>
            <a:spLocks noGrp="1"/>
          </p:cNvSpPr>
          <p:nvPr>
            <p:ph type="title"/>
          </p:nvPr>
        </p:nvSpPr>
        <p:spPr/>
        <p:txBody>
          <a:bodyPr/>
          <a:lstStyle/>
          <a:p>
            <a:r>
              <a:rPr lang="en-GB" dirty="0"/>
              <a:t>Productivity</a:t>
            </a:r>
          </a:p>
        </p:txBody>
      </p:sp>
    </p:spTree>
    <p:extLst>
      <p:ext uri="{BB962C8B-B14F-4D97-AF65-F5344CB8AC3E}">
        <p14:creationId xmlns:p14="http://schemas.microsoft.com/office/powerpoint/2010/main" xmlns="" val="361757650"/>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G:\Documents\Clipart\Artwork_Imagery\Icons - Illustrations\_XML ICONS\developer Tools toolbox.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305800" y="0"/>
            <a:ext cx="838200" cy="1261505"/>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pic>
        <p:nvPicPr>
          <p:cNvPr id="10" name="Picture 2" descr="C:\My Data\IPP\RMS Decks\PPT Icons\user business man.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229600" y="485545"/>
            <a:ext cx="609600" cy="809855"/>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pic>
        <p:nvPicPr>
          <p:cNvPr id="14" name="Picture 2" descr="C:\Users\aglick\Documents\E14\Launch\Screenshots\OWA MailTip OOF.jpeg"/>
          <p:cNvPicPr>
            <a:picLocks noChangeAspect="1" noChangeArrowheads="1"/>
          </p:cNvPicPr>
          <p:nvPr/>
        </p:nvPicPr>
        <p:blipFill rotWithShape="1">
          <a:blip r:embed="rId5">
            <a:extLst>
              <a:ext uri="{28A0092B-C50C-407E-A947-70E740481C1C}">
                <a14:useLocalDpi xmlns:a14="http://schemas.microsoft.com/office/drawing/2010/main" xmlns="" val="0"/>
              </a:ext>
            </a:extLst>
          </a:blip>
          <a:srcRect l="1075" r="1" b="57347"/>
          <a:stretch/>
        </p:blipFill>
        <p:spPr bwMode="auto">
          <a:xfrm>
            <a:off x="4168239" y="1325399"/>
            <a:ext cx="4857008" cy="11545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5" name="Picture 5" descr="C:\Users\aglick\Documents\E14\Launch\Screenshots\OWA MailTip (Lots).jpeg"/>
          <p:cNvPicPr>
            <a:picLocks noChangeAspect="1" noChangeArrowheads="1"/>
          </p:cNvPicPr>
          <p:nvPr/>
        </p:nvPicPr>
        <p:blipFill rotWithShape="1">
          <a:blip r:embed="rId6">
            <a:extLst>
              <a:ext uri="{28A0092B-C50C-407E-A947-70E740481C1C}">
                <a14:useLocalDpi xmlns:a14="http://schemas.microsoft.com/office/drawing/2010/main" xmlns="" val="0"/>
              </a:ext>
            </a:extLst>
          </a:blip>
          <a:srcRect r="313" b="56982"/>
          <a:stretch/>
        </p:blipFill>
        <p:spPr bwMode="auto">
          <a:xfrm>
            <a:off x="4168239" y="4081729"/>
            <a:ext cx="4857008" cy="122738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17" name="TextBox 16"/>
          <p:cNvSpPr txBox="1"/>
          <p:nvPr/>
        </p:nvSpPr>
        <p:spPr>
          <a:xfrm>
            <a:off x="398064" y="926533"/>
            <a:ext cx="6781800" cy="5624394"/>
          </a:xfrm>
          <a:prstGeom prst="rect">
            <a:avLst/>
          </a:prstGeom>
        </p:spPr>
        <p:txBody>
          <a:bodyPr vert="horz" wrap="square" lIns="0" tIns="0" rIns="0" bIns="0" rtlCol="0">
            <a:noAutofit/>
          </a:bodyPr>
          <a:lstStyle/>
          <a:p>
            <a:pPr marL="287338" indent="-287338">
              <a:lnSpc>
                <a:spcPct val="90000"/>
              </a:lnSpc>
              <a:spcBef>
                <a:spcPct val="20000"/>
              </a:spcBef>
              <a:buSzPct val="90000"/>
              <a:buBlip>
                <a:blip r:embed="rId7"/>
              </a:buBlip>
            </a:pPr>
            <a:r>
              <a:rPr lang="en-US" dirty="0" smtClean="0">
                <a:solidFill>
                  <a:srgbClr val="99CC99"/>
                </a:solidFill>
              </a:rPr>
              <a:t>MailTips informs you of e-mail policy in real time</a:t>
            </a:r>
          </a:p>
          <a:p>
            <a:pPr marL="287338" indent="-287338">
              <a:lnSpc>
                <a:spcPct val="90000"/>
              </a:lnSpc>
              <a:spcBef>
                <a:spcPct val="20000"/>
              </a:spcBef>
              <a:buSzPct val="90000"/>
              <a:buBlip>
                <a:blip r:embed="rId7"/>
              </a:buBlip>
            </a:pPr>
            <a:r>
              <a:rPr lang="en-US" dirty="0" smtClean="0">
                <a:solidFill>
                  <a:srgbClr val="99CC99"/>
                </a:solidFill>
              </a:rPr>
              <a:t>Early </a:t>
            </a:r>
            <a:r>
              <a:rPr lang="en-US" dirty="0">
                <a:solidFill>
                  <a:srgbClr val="99CC99"/>
                </a:solidFill>
              </a:rPr>
              <a:t>warning system</a:t>
            </a:r>
          </a:p>
          <a:p>
            <a:pPr marL="455613" lvl="1" indent="280988">
              <a:lnSpc>
                <a:spcPct val="90000"/>
              </a:lnSpc>
              <a:spcBef>
                <a:spcPct val="20000"/>
              </a:spcBef>
              <a:buSzPct val="90000"/>
              <a:buBlip>
                <a:blip r:embed="rId7"/>
              </a:buBlip>
            </a:pPr>
            <a:r>
              <a:rPr lang="en-US" dirty="0" smtClean="0">
                <a:solidFill>
                  <a:srgbClr val="99CC99"/>
                </a:solidFill>
              </a:rPr>
              <a:t>OOF</a:t>
            </a:r>
            <a:endParaRPr lang="en-US" dirty="0">
              <a:solidFill>
                <a:srgbClr val="99CC99"/>
              </a:solidFill>
            </a:endParaRPr>
          </a:p>
          <a:p>
            <a:pPr marL="455613" lvl="1" indent="280988">
              <a:lnSpc>
                <a:spcPct val="90000"/>
              </a:lnSpc>
              <a:spcBef>
                <a:spcPct val="20000"/>
              </a:spcBef>
              <a:buSzPct val="90000"/>
              <a:buBlip>
                <a:blip r:embed="rId7"/>
              </a:buBlip>
            </a:pPr>
            <a:r>
              <a:rPr lang="en-US" dirty="0" smtClean="0">
                <a:solidFill>
                  <a:srgbClr val="99CC99"/>
                </a:solidFill>
              </a:rPr>
              <a:t>External </a:t>
            </a:r>
            <a:r>
              <a:rPr lang="en-US" dirty="0">
                <a:solidFill>
                  <a:srgbClr val="99CC99"/>
                </a:solidFill>
              </a:rPr>
              <a:t>recipient</a:t>
            </a:r>
          </a:p>
          <a:p>
            <a:pPr marL="455613" lvl="1" indent="280988">
              <a:lnSpc>
                <a:spcPct val="90000"/>
              </a:lnSpc>
              <a:spcBef>
                <a:spcPct val="20000"/>
              </a:spcBef>
              <a:buSzPct val="90000"/>
              <a:buBlip>
                <a:blip r:embed="rId7"/>
              </a:buBlip>
            </a:pPr>
            <a:r>
              <a:rPr lang="en-US" dirty="0" smtClean="0">
                <a:solidFill>
                  <a:srgbClr val="99CC99"/>
                </a:solidFill>
              </a:rPr>
              <a:t>Reply </a:t>
            </a:r>
            <a:r>
              <a:rPr lang="en-US" dirty="0">
                <a:solidFill>
                  <a:srgbClr val="99CC99"/>
                </a:solidFill>
              </a:rPr>
              <a:t>all on BCC</a:t>
            </a:r>
          </a:p>
          <a:p>
            <a:pPr marL="455613" lvl="1" indent="280988">
              <a:lnSpc>
                <a:spcPct val="90000"/>
              </a:lnSpc>
              <a:spcBef>
                <a:spcPct val="20000"/>
              </a:spcBef>
              <a:buSzPct val="90000"/>
              <a:buBlip>
                <a:blip r:embed="rId7"/>
              </a:buBlip>
            </a:pPr>
            <a:r>
              <a:rPr lang="en-US" dirty="0" smtClean="0">
                <a:solidFill>
                  <a:srgbClr val="99CC99"/>
                </a:solidFill>
              </a:rPr>
              <a:t>Moderated </a:t>
            </a:r>
            <a:r>
              <a:rPr lang="en-US" dirty="0">
                <a:solidFill>
                  <a:srgbClr val="99CC99"/>
                </a:solidFill>
              </a:rPr>
              <a:t>DL</a:t>
            </a:r>
          </a:p>
          <a:p>
            <a:pPr marL="455613" lvl="1" indent="280988">
              <a:lnSpc>
                <a:spcPct val="90000"/>
              </a:lnSpc>
              <a:spcBef>
                <a:spcPct val="20000"/>
              </a:spcBef>
              <a:buSzPct val="90000"/>
              <a:buBlip>
                <a:blip r:embed="rId7"/>
              </a:buBlip>
            </a:pPr>
            <a:r>
              <a:rPr lang="en-US" dirty="0" smtClean="0">
                <a:solidFill>
                  <a:srgbClr val="99CC99"/>
                </a:solidFill>
              </a:rPr>
              <a:t>Restricted </a:t>
            </a:r>
            <a:r>
              <a:rPr lang="en-US" dirty="0">
                <a:solidFill>
                  <a:srgbClr val="99CC99"/>
                </a:solidFill>
              </a:rPr>
              <a:t>recipient</a:t>
            </a:r>
          </a:p>
          <a:p>
            <a:pPr marL="455613" lvl="1" indent="280988">
              <a:lnSpc>
                <a:spcPct val="90000"/>
              </a:lnSpc>
              <a:spcBef>
                <a:spcPct val="20000"/>
              </a:spcBef>
              <a:buSzPct val="90000"/>
              <a:buBlip>
                <a:blip r:embed="rId7"/>
              </a:buBlip>
            </a:pPr>
            <a:r>
              <a:rPr lang="en-US" dirty="0" smtClean="0">
                <a:solidFill>
                  <a:srgbClr val="99CC99"/>
                </a:solidFill>
              </a:rPr>
              <a:t>Lots </a:t>
            </a:r>
            <a:r>
              <a:rPr lang="en-US" dirty="0">
                <a:solidFill>
                  <a:srgbClr val="99CC99"/>
                </a:solidFill>
              </a:rPr>
              <a:t>of recipients</a:t>
            </a:r>
          </a:p>
          <a:p>
            <a:pPr marL="287338" indent="-287338">
              <a:lnSpc>
                <a:spcPct val="90000"/>
              </a:lnSpc>
              <a:spcBef>
                <a:spcPct val="20000"/>
              </a:spcBef>
              <a:buSzPct val="90000"/>
              <a:buBlip>
                <a:blip r:embed="rId7"/>
              </a:buBlip>
            </a:pPr>
            <a:r>
              <a:rPr lang="en-US" dirty="0">
                <a:solidFill>
                  <a:srgbClr val="99CC99"/>
                </a:solidFill>
              </a:rPr>
              <a:t>Know what you can’t do</a:t>
            </a:r>
          </a:p>
          <a:p>
            <a:pPr marL="455613" lvl="1" indent="280988">
              <a:lnSpc>
                <a:spcPct val="90000"/>
              </a:lnSpc>
              <a:spcBef>
                <a:spcPct val="20000"/>
              </a:spcBef>
              <a:buSzPct val="90000"/>
              <a:buBlip>
                <a:blip r:embed="rId7"/>
              </a:buBlip>
            </a:pPr>
            <a:r>
              <a:rPr lang="en-US" dirty="0" smtClean="0">
                <a:solidFill>
                  <a:srgbClr val="99CC99"/>
                </a:solidFill>
              </a:rPr>
              <a:t>Restricted </a:t>
            </a:r>
            <a:r>
              <a:rPr lang="en-US" dirty="0" smtClean="0">
                <a:solidFill>
                  <a:srgbClr val="99CC99"/>
                </a:solidFill>
              </a:rPr>
              <a:t>DL</a:t>
            </a:r>
            <a:endParaRPr lang="en-US" dirty="0">
              <a:solidFill>
                <a:srgbClr val="99CC99"/>
              </a:solidFill>
            </a:endParaRPr>
          </a:p>
          <a:p>
            <a:pPr marL="455613" lvl="1" indent="280988">
              <a:lnSpc>
                <a:spcPct val="90000"/>
              </a:lnSpc>
              <a:spcBef>
                <a:spcPct val="20000"/>
              </a:spcBef>
              <a:buSzPct val="90000"/>
              <a:buBlip>
                <a:blip r:embed="rId7"/>
              </a:buBlip>
            </a:pPr>
            <a:r>
              <a:rPr lang="en-US" dirty="0" smtClean="0">
                <a:solidFill>
                  <a:srgbClr val="99CC99"/>
                </a:solidFill>
              </a:rPr>
              <a:t>Message </a:t>
            </a:r>
            <a:r>
              <a:rPr lang="en-US" dirty="0">
                <a:solidFill>
                  <a:srgbClr val="99CC99"/>
                </a:solidFill>
              </a:rPr>
              <a:t>size</a:t>
            </a:r>
          </a:p>
          <a:p>
            <a:pPr marL="455613" lvl="1" indent="280988">
              <a:lnSpc>
                <a:spcPct val="90000"/>
              </a:lnSpc>
              <a:spcBef>
                <a:spcPct val="20000"/>
              </a:spcBef>
              <a:buSzPct val="90000"/>
              <a:buBlip>
                <a:blip r:embed="rId7"/>
              </a:buBlip>
            </a:pPr>
            <a:r>
              <a:rPr lang="en-US" dirty="0" smtClean="0">
                <a:solidFill>
                  <a:srgbClr val="99CC99"/>
                </a:solidFill>
              </a:rPr>
              <a:t>Mailbox </a:t>
            </a:r>
            <a:r>
              <a:rPr lang="en-US" dirty="0">
                <a:solidFill>
                  <a:srgbClr val="99CC99"/>
                </a:solidFill>
              </a:rPr>
              <a:t>full</a:t>
            </a:r>
          </a:p>
          <a:p>
            <a:pPr marL="287338" indent="-287338">
              <a:lnSpc>
                <a:spcPct val="90000"/>
              </a:lnSpc>
              <a:spcBef>
                <a:spcPct val="20000"/>
              </a:spcBef>
              <a:buSzPct val="90000"/>
              <a:buBlip>
                <a:blip r:embed="rId7"/>
              </a:buBlip>
            </a:pPr>
            <a:r>
              <a:rPr lang="en-US" dirty="0" smtClean="0">
                <a:solidFill>
                  <a:srgbClr val="99CC99"/>
                </a:solidFill>
              </a:rPr>
              <a:t>Examples </a:t>
            </a:r>
            <a:endParaRPr lang="en-US" dirty="0">
              <a:solidFill>
                <a:srgbClr val="99CC99"/>
              </a:solidFill>
            </a:endParaRPr>
          </a:p>
          <a:p>
            <a:pPr marL="455613" lvl="1" indent="280988">
              <a:lnSpc>
                <a:spcPct val="90000"/>
              </a:lnSpc>
              <a:spcBef>
                <a:spcPct val="20000"/>
              </a:spcBef>
              <a:buSzPct val="90000"/>
              <a:buBlip>
                <a:blip r:embed="rId7"/>
              </a:buBlip>
            </a:pPr>
            <a:r>
              <a:rPr lang="en-US" dirty="0" smtClean="0">
                <a:solidFill>
                  <a:srgbClr val="99CC99"/>
                </a:solidFill>
              </a:rPr>
              <a:t>Avoid </a:t>
            </a:r>
            <a:r>
              <a:rPr lang="en-US" dirty="0">
                <a:solidFill>
                  <a:srgbClr val="99CC99"/>
                </a:solidFill>
              </a:rPr>
              <a:t>heavy server load</a:t>
            </a:r>
          </a:p>
          <a:p>
            <a:pPr marL="455613" lvl="1" indent="280988">
              <a:lnSpc>
                <a:spcPct val="90000"/>
              </a:lnSpc>
              <a:spcBef>
                <a:spcPct val="20000"/>
              </a:spcBef>
              <a:buSzPct val="90000"/>
              <a:buBlip>
                <a:blip r:embed="rId7"/>
              </a:buBlip>
            </a:pPr>
            <a:r>
              <a:rPr lang="en-US" dirty="0" smtClean="0">
                <a:solidFill>
                  <a:srgbClr val="99CC99"/>
                </a:solidFill>
              </a:rPr>
              <a:t>Prevent </a:t>
            </a:r>
            <a:r>
              <a:rPr lang="en-US" dirty="0">
                <a:solidFill>
                  <a:srgbClr val="99CC99"/>
                </a:solidFill>
              </a:rPr>
              <a:t>policy violations</a:t>
            </a:r>
          </a:p>
          <a:p>
            <a:pPr marL="455613" lvl="1" indent="280988">
              <a:lnSpc>
                <a:spcPct val="90000"/>
              </a:lnSpc>
              <a:spcBef>
                <a:spcPct val="20000"/>
              </a:spcBef>
              <a:buSzPct val="90000"/>
              <a:buBlip>
                <a:blip r:embed="rId7"/>
              </a:buBlip>
            </a:pPr>
            <a:r>
              <a:rPr lang="en-US" dirty="0" smtClean="0">
                <a:solidFill>
                  <a:srgbClr val="99CC99"/>
                </a:solidFill>
              </a:rPr>
              <a:t>Custom </a:t>
            </a:r>
            <a:r>
              <a:rPr lang="en-US" dirty="0" smtClean="0">
                <a:solidFill>
                  <a:srgbClr val="99CC99"/>
                </a:solidFill>
              </a:rPr>
              <a:t>MailTip</a:t>
            </a:r>
            <a:endParaRPr lang="en-US" dirty="0">
              <a:solidFill>
                <a:srgbClr val="99CC99"/>
              </a:solidFill>
            </a:endParaRPr>
          </a:p>
        </p:txBody>
      </p:sp>
      <p:pic>
        <p:nvPicPr>
          <p:cNvPr id="1026" name="Picture 2" descr="C:\Users\devb\AppData\Local\Temp\LCFEM\{0FE50177-D772-455E-9E2B-60F98E4C5FC6}\MailTips - Custom (Hi-Res).bmp"/>
          <p:cNvPicPr>
            <a:picLocks noChangeAspect="1" noChangeArrowheads="1"/>
          </p:cNvPicPr>
          <p:nvPr/>
        </p:nvPicPr>
        <p:blipFill rotWithShape="1">
          <a:blip r:embed="rId8">
            <a:extLst>
              <a:ext uri="{28A0092B-C50C-407E-A947-70E740481C1C}">
                <a14:useLocalDpi xmlns:a14="http://schemas.microsoft.com/office/drawing/2010/main" xmlns="" val="0"/>
              </a:ext>
            </a:extLst>
          </a:blip>
          <a:srcRect r="29390" b="40231"/>
          <a:stretch/>
        </p:blipFill>
        <p:spPr bwMode="auto">
          <a:xfrm>
            <a:off x="4168239" y="2688921"/>
            <a:ext cx="4857008" cy="11746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027" name="Picture 3" descr="C:\Users\devb\AppData\Local\Temp\LCFEM\{ADA36562-1B14-4EA9-89E8-3A94662890DE}\Mailtips - External (Hi-Res).bmp"/>
          <p:cNvPicPr>
            <a:picLocks noChangeAspect="1" noChangeArrowheads="1"/>
          </p:cNvPicPr>
          <p:nvPr/>
        </p:nvPicPr>
        <p:blipFill rotWithShape="1">
          <a:blip r:embed="rId9">
            <a:extLst>
              <a:ext uri="{28A0092B-C50C-407E-A947-70E740481C1C}">
                <a14:useLocalDpi xmlns:a14="http://schemas.microsoft.com/office/drawing/2010/main" xmlns="" val="0"/>
              </a:ext>
            </a:extLst>
          </a:blip>
          <a:srcRect r="29390"/>
          <a:stretch/>
        </p:blipFill>
        <p:spPr bwMode="auto">
          <a:xfrm>
            <a:off x="4168239" y="5577616"/>
            <a:ext cx="4857008" cy="113689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11" name="Title 10"/>
          <p:cNvSpPr>
            <a:spLocks noGrp="1"/>
          </p:cNvSpPr>
          <p:nvPr>
            <p:ph type="title"/>
          </p:nvPr>
        </p:nvSpPr>
        <p:spPr/>
        <p:txBody>
          <a:bodyPr/>
          <a:lstStyle/>
          <a:p>
            <a:r>
              <a:rPr lang="en-GB" dirty="0"/>
              <a:t>Productivity</a:t>
            </a:r>
          </a:p>
        </p:txBody>
      </p:sp>
    </p:spTree>
    <p:extLst>
      <p:ext uri="{BB962C8B-B14F-4D97-AF65-F5344CB8AC3E}">
        <p14:creationId xmlns:p14="http://schemas.microsoft.com/office/powerpoint/2010/main" xmlns="" val="1313998528"/>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bwMode="auto">
          <a:xfrm>
            <a:off x="0" y="0"/>
            <a:ext cx="9144000" cy="6858000"/>
          </a:xfrm>
          <a:prstGeom prst="rect">
            <a:avLst/>
          </a:prstGeom>
          <a:gradFill flip="none" rotWithShape="1">
            <a:gsLst>
              <a:gs pos="0">
                <a:schemeClr val="tx1">
                  <a:alpha val="52000"/>
                </a:schemeClr>
              </a:gs>
              <a:gs pos="50000">
                <a:schemeClr val="tx1">
                  <a:alpha val="22000"/>
                </a:schemeClr>
              </a:gs>
              <a:gs pos="70000">
                <a:schemeClr val="tx1">
                  <a:alpha val="15000"/>
                </a:schemeClr>
              </a:gs>
              <a:gs pos="100000">
                <a:schemeClr val="tx1">
                  <a:alpha val="0"/>
                </a:schemeClr>
              </a:gs>
            </a:gsLst>
            <a:path path="circle">
              <a:fillToRect l="50000" t="50000" r="50000" b="50000"/>
            </a:path>
            <a:tileRect/>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endParaRPr>
          </a:p>
        </p:txBody>
      </p:sp>
      <p:sp>
        <p:nvSpPr>
          <p:cNvPr id="27" name="Rounded Rectangle 26"/>
          <p:cNvSpPr/>
          <p:nvPr/>
        </p:nvSpPr>
        <p:spPr bwMode="auto">
          <a:xfrm>
            <a:off x="3162300" y="3095625"/>
            <a:ext cx="2352675" cy="857250"/>
          </a:xfrm>
          <a:prstGeom prst="roundRect">
            <a:avLst/>
          </a:prstGeom>
          <a:solidFill>
            <a:schemeClr val="tx1"/>
          </a:solidFill>
          <a:ln w="41275">
            <a:gradFill>
              <a:gsLst>
                <a:gs pos="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0"/>
            </a:gra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endParaRPr>
          </a:p>
        </p:txBody>
      </p:sp>
      <p:sp>
        <p:nvSpPr>
          <p:cNvPr id="57" name="Rectangle 56"/>
          <p:cNvSpPr/>
          <p:nvPr/>
        </p:nvSpPr>
        <p:spPr>
          <a:xfrm>
            <a:off x="5228216" y="5191586"/>
            <a:ext cx="3458583" cy="1400534"/>
          </a:xfrm>
          <a:prstGeom prst="rect">
            <a:avLst/>
          </a:prstGeom>
          <a:gradFill flip="none" rotWithShape="1">
            <a:gsLst>
              <a:gs pos="0">
                <a:schemeClr val="bg1">
                  <a:lumMod val="85000"/>
                </a:schemeClr>
              </a:gs>
              <a:gs pos="50000">
                <a:schemeClr val="tx1">
                  <a:lumMod val="20000"/>
                  <a:lumOff val="80000"/>
                </a:schemeClr>
              </a:gs>
              <a:gs pos="100000">
                <a:schemeClr val="bg1">
                  <a:lumMod val="95000"/>
                </a:schemeClr>
              </a:gs>
            </a:gsLst>
            <a:lin ang="13500000" scaled="1"/>
            <a:tileRect/>
          </a:gradFill>
          <a:ln>
            <a:solidFill>
              <a:schemeClr val="accent2"/>
            </a:solidFill>
            <a:headEnd type="none" w="med" len="med"/>
            <a:tailEnd type="none" w="med" len="med"/>
          </a:ln>
          <a:effectLst>
            <a:outerShdw blurRad="101600" dist="63500" dir="2700000" algn="tl" rotWithShape="0">
              <a:prstClr val="black">
                <a:alpha val="20000"/>
              </a:prstClr>
            </a:outerShdw>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300" dirty="0" smtClean="0">
              <a:gradFill>
                <a:gsLst>
                  <a:gs pos="0">
                    <a:prstClr val="black"/>
                  </a:gs>
                  <a:gs pos="50000">
                    <a:prstClr val="black"/>
                  </a:gs>
                </a:gsLst>
                <a:lin ang="5400000" scaled="0"/>
              </a:gradFill>
              <a:latin typeface="Segoe" pitchFamily="34" charset="0"/>
            </a:endParaRPr>
          </a:p>
        </p:txBody>
      </p:sp>
      <p:sp>
        <p:nvSpPr>
          <p:cNvPr id="58" name="Rectangle 57"/>
          <p:cNvSpPr/>
          <p:nvPr/>
        </p:nvSpPr>
        <p:spPr>
          <a:xfrm>
            <a:off x="325209" y="1928031"/>
            <a:ext cx="2556075" cy="2685345"/>
          </a:xfrm>
          <a:prstGeom prst="rect">
            <a:avLst/>
          </a:prstGeom>
          <a:gradFill flip="none" rotWithShape="1">
            <a:gsLst>
              <a:gs pos="0">
                <a:schemeClr val="bg1">
                  <a:lumMod val="85000"/>
                  <a:alpha val="11000"/>
                </a:schemeClr>
              </a:gs>
              <a:gs pos="50000">
                <a:schemeClr val="tx1">
                  <a:lumMod val="20000"/>
                  <a:lumOff val="80000"/>
                  <a:alpha val="41000"/>
                </a:schemeClr>
              </a:gs>
              <a:gs pos="100000">
                <a:schemeClr val="bg1">
                  <a:lumMod val="95000"/>
                  <a:alpha val="60000"/>
                </a:schemeClr>
              </a:gs>
            </a:gsLst>
            <a:lin ang="13500000" scaled="1"/>
            <a:tileRect/>
          </a:gradFill>
          <a:ln>
            <a:solidFill>
              <a:schemeClr val="accent1"/>
            </a:solidFill>
            <a:headEnd type="none" w="med" len="med"/>
            <a:tailEnd type="none" w="med" len="med"/>
          </a:ln>
          <a:effectLst>
            <a:outerShdw blurRad="101600" dist="63500" dir="2700000" algn="tl" rotWithShape="0">
              <a:prstClr val="black">
                <a:alpha val="20000"/>
              </a:prstClr>
            </a:outerShdw>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300" dirty="0" smtClean="0">
              <a:gradFill>
                <a:gsLst>
                  <a:gs pos="0">
                    <a:prstClr val="black"/>
                  </a:gs>
                  <a:gs pos="50000">
                    <a:prstClr val="black"/>
                  </a:gs>
                </a:gsLst>
                <a:lin ang="5400000" scaled="0"/>
              </a:gradFill>
              <a:latin typeface="Segoe" pitchFamily="34" charset="0"/>
            </a:endParaRPr>
          </a:p>
        </p:txBody>
      </p:sp>
      <p:sp>
        <p:nvSpPr>
          <p:cNvPr id="56" name="Rectangle 55"/>
          <p:cNvSpPr/>
          <p:nvPr/>
        </p:nvSpPr>
        <p:spPr>
          <a:xfrm>
            <a:off x="4668818" y="1301674"/>
            <a:ext cx="4113232" cy="1312435"/>
          </a:xfrm>
          <a:prstGeom prst="rect">
            <a:avLst/>
          </a:prstGeom>
          <a:gradFill flip="none" rotWithShape="1">
            <a:gsLst>
              <a:gs pos="0">
                <a:schemeClr val="bg1">
                  <a:lumMod val="85000"/>
                </a:schemeClr>
              </a:gs>
              <a:gs pos="50000">
                <a:schemeClr val="tx1">
                  <a:lumMod val="20000"/>
                  <a:lumOff val="80000"/>
                </a:schemeClr>
              </a:gs>
              <a:gs pos="100000">
                <a:schemeClr val="bg1">
                  <a:lumMod val="95000"/>
                </a:schemeClr>
              </a:gs>
            </a:gsLst>
            <a:lin ang="13500000" scaled="1"/>
            <a:tileRect/>
          </a:gradFill>
          <a:ln>
            <a:solidFill>
              <a:schemeClr val="accent3"/>
            </a:solidFill>
            <a:headEnd type="none" w="med" len="med"/>
            <a:tailEnd type="none" w="med" len="med"/>
          </a:ln>
          <a:effectLst>
            <a:outerShdw blurRad="101600" dist="63500" dir="2700000" algn="tl" rotWithShape="0">
              <a:prstClr val="black">
                <a:alpha val="20000"/>
              </a:prstClr>
            </a:outerShdw>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300" dirty="0" smtClean="0">
              <a:gradFill>
                <a:gsLst>
                  <a:gs pos="0">
                    <a:prstClr val="black"/>
                  </a:gs>
                  <a:gs pos="50000">
                    <a:prstClr val="black"/>
                  </a:gs>
                </a:gsLst>
                <a:lin ang="5400000" scaled="0"/>
              </a:gradFill>
              <a:latin typeface="Segoe" pitchFamily="34" charset="0"/>
            </a:endParaRPr>
          </a:p>
        </p:txBody>
      </p:sp>
      <p:pic>
        <p:nvPicPr>
          <p:cNvPr id="1031" name="Picture 7" descr="C:\Program Files\Microsoft Resource DVD Artwork\DVD_ART\Artwork_Imagery\Photos_for_PPT\Soft-edge_photos\FY06 Brand - Windows Mobile\Win Mobile_Abby caucasian woman standing phone.png"/>
          <p:cNvPicPr>
            <a:picLocks noChangeAspect="1" noChangeArrowheads="1"/>
          </p:cNvPicPr>
          <p:nvPr/>
        </p:nvPicPr>
        <p:blipFill>
          <a:blip r:embed="rId3" cstate="print"/>
          <a:srcRect l="50000"/>
          <a:stretch>
            <a:fillRect/>
          </a:stretch>
        </p:blipFill>
        <p:spPr bwMode="auto">
          <a:xfrm>
            <a:off x="333487" y="1772003"/>
            <a:ext cx="1327409" cy="2840657"/>
          </a:xfrm>
          <a:prstGeom prst="rect">
            <a:avLst/>
          </a:prstGeom>
          <a:noFill/>
        </p:spPr>
      </p:pic>
      <p:pic>
        <p:nvPicPr>
          <p:cNvPr id="23" name="Picture 13" descr="G:\Documents\Clipart\Artwork_Imagery\Brand Photos\Scenarios\FY09 Windows Consumer\US\man sitting laptop.png"/>
          <p:cNvPicPr>
            <a:picLocks noChangeAspect="1" noChangeArrowheads="1"/>
          </p:cNvPicPr>
          <p:nvPr/>
        </p:nvPicPr>
        <p:blipFill>
          <a:blip r:embed="rId4" cstate="print"/>
          <a:srcRect r="25510"/>
          <a:stretch>
            <a:fillRect/>
          </a:stretch>
        </p:blipFill>
        <p:spPr bwMode="auto">
          <a:xfrm>
            <a:off x="6937451" y="5109579"/>
            <a:ext cx="1716601" cy="1516314"/>
          </a:xfrm>
          <a:prstGeom prst="rect">
            <a:avLst/>
          </a:prstGeom>
          <a:noFill/>
        </p:spPr>
      </p:pic>
      <p:sp>
        <p:nvSpPr>
          <p:cNvPr id="2" name="Title 1"/>
          <p:cNvSpPr>
            <a:spLocks noGrp="1"/>
          </p:cNvSpPr>
          <p:nvPr>
            <p:ph type="title"/>
          </p:nvPr>
        </p:nvSpPr>
        <p:spPr>
          <a:xfrm>
            <a:off x="381000" y="228600"/>
            <a:ext cx="8382000" cy="443198"/>
          </a:xfrm>
        </p:spPr>
        <p:txBody>
          <a:bodyPr>
            <a:normAutofit fontScale="90000"/>
          </a:bodyPr>
          <a:lstStyle/>
          <a:p>
            <a:r>
              <a:rPr lang="en-US" dirty="0" smtClean="0"/>
              <a:t>The Right Tool for the Job</a:t>
            </a:r>
            <a:endParaRPr lang="en-US" dirty="0"/>
          </a:p>
        </p:txBody>
      </p:sp>
      <p:pic>
        <p:nvPicPr>
          <p:cNvPr id="28" name="Picture 4" descr="http://www.mozilla.com/img/press/firefox-logo.png"/>
          <p:cNvPicPr>
            <a:picLocks noChangeAspect="1" noChangeArrowheads="1"/>
          </p:cNvPicPr>
          <p:nvPr/>
        </p:nvPicPr>
        <p:blipFill>
          <a:blip r:embed="rId5" cstate="print"/>
          <a:srcRect l="14130" t="13098" r="12826" b="14511"/>
          <a:stretch>
            <a:fillRect/>
          </a:stretch>
        </p:blipFill>
        <p:spPr bwMode="auto">
          <a:xfrm>
            <a:off x="6191179" y="5944406"/>
            <a:ext cx="475040" cy="470799"/>
          </a:xfrm>
          <a:prstGeom prst="rect">
            <a:avLst/>
          </a:prstGeom>
          <a:noFill/>
        </p:spPr>
      </p:pic>
      <p:pic>
        <p:nvPicPr>
          <p:cNvPr id="29" name="Picture 6" descr="http://blog.tice.de/a_icons/icons/512%20Safari%20Leopard.png"/>
          <p:cNvPicPr>
            <a:picLocks noChangeAspect="1" noChangeArrowheads="1"/>
          </p:cNvPicPr>
          <p:nvPr/>
        </p:nvPicPr>
        <p:blipFill>
          <a:blip r:embed="rId6" cstate="print"/>
          <a:srcRect/>
          <a:stretch>
            <a:fillRect/>
          </a:stretch>
        </p:blipFill>
        <p:spPr bwMode="auto">
          <a:xfrm>
            <a:off x="6938107" y="5914426"/>
            <a:ext cx="470799" cy="470799"/>
          </a:xfrm>
          <a:prstGeom prst="rect">
            <a:avLst/>
          </a:prstGeom>
          <a:noFill/>
        </p:spPr>
      </p:pic>
      <p:pic>
        <p:nvPicPr>
          <p:cNvPr id="30" name="Picture 7" descr="\\eventsql\dvd\Online_ART\DVD_ART34\Logos\Internet Explorer 7\IE Internet Explorer 7 logo bug.png"/>
          <p:cNvPicPr>
            <a:picLocks noChangeAspect="1" noChangeArrowheads="1"/>
          </p:cNvPicPr>
          <p:nvPr/>
        </p:nvPicPr>
        <p:blipFill>
          <a:blip r:embed="rId7" cstate="print"/>
          <a:srcRect/>
          <a:stretch>
            <a:fillRect/>
          </a:stretch>
        </p:blipFill>
        <p:spPr bwMode="auto">
          <a:xfrm>
            <a:off x="5374469" y="5898187"/>
            <a:ext cx="533241" cy="512828"/>
          </a:xfrm>
          <a:prstGeom prst="rect">
            <a:avLst/>
          </a:prstGeom>
          <a:noFill/>
        </p:spPr>
      </p:pic>
      <p:grpSp>
        <p:nvGrpSpPr>
          <p:cNvPr id="3" name="Group 40"/>
          <p:cNvGrpSpPr/>
          <p:nvPr/>
        </p:nvGrpSpPr>
        <p:grpSpPr>
          <a:xfrm>
            <a:off x="1106629" y="2957584"/>
            <a:ext cx="1691615" cy="539727"/>
            <a:chOff x="380998" y="6303282"/>
            <a:chExt cx="1691615" cy="539727"/>
          </a:xfrm>
        </p:grpSpPr>
        <p:pic>
          <p:nvPicPr>
            <p:cNvPr id="32" name="Picture 7" descr="G:\Documents\Clipart\Logos\Exchange ActiveSync\Exchange ActiveSync logo bl.png"/>
            <p:cNvPicPr>
              <a:picLocks noChangeAspect="1" noChangeArrowheads="1"/>
            </p:cNvPicPr>
            <p:nvPr/>
          </p:nvPicPr>
          <p:blipFill>
            <a:blip r:embed="rId8" cstate="print"/>
            <a:srcRect/>
            <a:stretch>
              <a:fillRect/>
            </a:stretch>
          </p:blipFill>
          <p:spPr bwMode="auto">
            <a:xfrm>
              <a:off x="978107" y="6309610"/>
              <a:ext cx="1094506" cy="533399"/>
            </a:xfrm>
            <a:prstGeom prst="rect">
              <a:avLst/>
            </a:prstGeom>
            <a:noFill/>
          </p:spPr>
        </p:pic>
        <p:pic>
          <p:nvPicPr>
            <p:cNvPr id="33" name="Picture 8" descr="C:\Users\Public\Documents\Mobile\Partner\Logo Program\ninjaStar.jpg"/>
            <p:cNvPicPr>
              <a:picLocks noChangeAspect="1" noChangeArrowheads="1"/>
            </p:cNvPicPr>
            <p:nvPr/>
          </p:nvPicPr>
          <p:blipFill>
            <a:blip r:embed="rId9" cstate="print"/>
            <a:srcRect/>
            <a:stretch>
              <a:fillRect/>
            </a:stretch>
          </p:blipFill>
          <p:spPr bwMode="auto">
            <a:xfrm>
              <a:off x="380998" y="6303282"/>
              <a:ext cx="507167" cy="49237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pic>
        <p:nvPicPr>
          <p:cNvPr id="26" name="Picture 4" descr="G:\Documents\Clipart\Logos\Microsoft Office 2007 - all products\Outlook 2007\Office Outlook 2007 Product Icon.png"/>
          <p:cNvPicPr>
            <a:picLocks noChangeAspect="1" noChangeArrowheads="1"/>
          </p:cNvPicPr>
          <p:nvPr/>
        </p:nvPicPr>
        <p:blipFill>
          <a:blip r:embed="rId10" cstate="print"/>
          <a:srcRect/>
          <a:stretch>
            <a:fillRect/>
          </a:stretch>
        </p:blipFill>
        <p:spPr bwMode="auto">
          <a:xfrm>
            <a:off x="4822870" y="1471175"/>
            <a:ext cx="457200" cy="427046"/>
          </a:xfrm>
          <a:prstGeom prst="rect">
            <a:avLst/>
          </a:prstGeom>
          <a:noFill/>
        </p:spPr>
      </p:pic>
      <p:pic>
        <p:nvPicPr>
          <p:cNvPr id="35" name="Picture 10" descr="G:\Documents\Clipart\Logos\Microsoft Office for Mac - all products\Office 2008 for MAC\Entourage 2008 for Mac\Entourage Mac 2008 icon.png"/>
          <p:cNvPicPr>
            <a:picLocks noChangeAspect="1" noChangeArrowheads="1"/>
          </p:cNvPicPr>
          <p:nvPr/>
        </p:nvPicPr>
        <p:blipFill>
          <a:blip r:embed="rId11" cstate="print"/>
          <a:srcRect/>
          <a:stretch>
            <a:fillRect/>
          </a:stretch>
        </p:blipFill>
        <p:spPr bwMode="auto">
          <a:xfrm>
            <a:off x="4714397" y="2114550"/>
            <a:ext cx="552175" cy="381000"/>
          </a:xfrm>
          <a:prstGeom prst="rect">
            <a:avLst/>
          </a:prstGeom>
          <a:noFill/>
        </p:spPr>
      </p:pic>
      <p:pic>
        <p:nvPicPr>
          <p:cNvPr id="1028" name="Picture 4" descr="D:\DVD_ART36\Logos\Exchange (brand)\Exchange brand h.png"/>
          <p:cNvPicPr>
            <a:picLocks noChangeAspect="1" noChangeArrowheads="1"/>
          </p:cNvPicPr>
          <p:nvPr/>
        </p:nvPicPr>
        <p:blipFill>
          <a:blip r:embed="rId12" cstate="print"/>
          <a:srcRect/>
          <a:stretch>
            <a:fillRect/>
          </a:stretch>
        </p:blipFill>
        <p:spPr bwMode="auto">
          <a:xfrm>
            <a:off x="3269707" y="3208393"/>
            <a:ext cx="2147795" cy="615701"/>
          </a:xfrm>
          <a:prstGeom prst="rect">
            <a:avLst/>
          </a:prstGeom>
          <a:noFill/>
        </p:spPr>
      </p:pic>
      <p:pic>
        <p:nvPicPr>
          <p:cNvPr id="1026" name="Picture 2" descr="C:\Documents and Settings\justin\Desktop\771\ofc-Outlook-VA_rgb.png"/>
          <p:cNvPicPr>
            <a:picLocks noChangeAspect="1" noChangeArrowheads="1"/>
          </p:cNvPicPr>
          <p:nvPr/>
        </p:nvPicPr>
        <p:blipFill>
          <a:blip r:embed="rId13" cstate="print"/>
          <a:srcRect/>
          <a:stretch>
            <a:fillRect/>
          </a:stretch>
        </p:blipFill>
        <p:spPr bwMode="auto">
          <a:xfrm>
            <a:off x="563445" y="2092983"/>
            <a:ext cx="2068910" cy="558757"/>
          </a:xfrm>
          <a:prstGeom prst="rect">
            <a:avLst/>
          </a:prstGeom>
          <a:noFill/>
        </p:spPr>
      </p:pic>
      <p:pic>
        <p:nvPicPr>
          <p:cNvPr id="21" name="Picture 12" descr="G:\Documents\Clipart\Artwork_Imagery\Brand Photos\Scenarios\FY08 Brand - Business\man windows laptop sitting desk casual copy.png"/>
          <p:cNvPicPr>
            <a:picLocks noChangeAspect="1" noChangeArrowheads="1"/>
          </p:cNvPicPr>
          <p:nvPr/>
        </p:nvPicPr>
        <p:blipFill>
          <a:blip r:embed="rId14" cstate="print"/>
          <a:srcRect t="7387" r="40075" b="22746"/>
          <a:stretch>
            <a:fillRect/>
          </a:stretch>
        </p:blipFill>
        <p:spPr bwMode="auto">
          <a:xfrm>
            <a:off x="7035501" y="1086524"/>
            <a:ext cx="1742739" cy="1516828"/>
          </a:xfrm>
          <a:prstGeom prst="rect">
            <a:avLst/>
          </a:prstGeom>
          <a:ln>
            <a:noFill/>
          </a:ln>
          <a:effectLst>
            <a:softEdge rad="112500"/>
          </a:effectLst>
        </p:spPr>
      </p:pic>
      <p:sp>
        <p:nvSpPr>
          <p:cNvPr id="36" name="Round Same Side Corner Rectangle 35"/>
          <p:cNvSpPr/>
          <p:nvPr/>
        </p:nvSpPr>
        <p:spPr>
          <a:xfrm>
            <a:off x="314575" y="1592132"/>
            <a:ext cx="2579231" cy="335172"/>
          </a:xfrm>
          <a:prstGeom prst="round2SameRect">
            <a:avLst/>
          </a:prstGeom>
          <a:gradFill flip="none" rotWithShape="1">
            <a:gsLst>
              <a:gs pos="0">
                <a:srgbClr val="B64506"/>
              </a:gs>
              <a:gs pos="25000">
                <a:srgbClr val="CB790B"/>
              </a:gs>
              <a:gs pos="80000">
                <a:srgbClr val="FA9B00"/>
              </a:gs>
              <a:gs pos="100000">
                <a:srgbClr val="FFC971"/>
              </a:gs>
            </a:gsLst>
            <a:lin ang="5400000" scaled="1"/>
            <a:tileRect/>
          </a:gradFill>
          <a:ln>
            <a:headEnd type="none" w="med" len="med"/>
            <a:tailEnd type="none" w="med" len="med"/>
          </a:ln>
          <a:effectLst>
            <a:outerShdw blurRad="101600" dist="635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lnSpc>
                <a:spcPct val="85000"/>
              </a:lnSpc>
            </a:pPr>
            <a:endParaRPr lang="en-US" dirty="0" smtClean="0">
              <a:gradFill>
                <a:gsLst>
                  <a:gs pos="0">
                    <a:prstClr val="white"/>
                  </a:gs>
                  <a:gs pos="100000">
                    <a:prstClr val="white"/>
                  </a:gs>
                </a:gsLst>
                <a:lin ang="13500000" scaled="1"/>
              </a:gradFill>
              <a:latin typeface="Segoe Semibold" pitchFamily="34" charset="0"/>
            </a:endParaRPr>
          </a:p>
        </p:txBody>
      </p:sp>
      <p:sp>
        <p:nvSpPr>
          <p:cNvPr id="37" name="Round Same Side Corner Rectangle 36"/>
          <p:cNvSpPr/>
          <p:nvPr/>
        </p:nvSpPr>
        <p:spPr>
          <a:xfrm>
            <a:off x="5217460" y="4862478"/>
            <a:ext cx="3463962" cy="335172"/>
          </a:xfrm>
          <a:prstGeom prst="round2SameRect">
            <a:avLst/>
          </a:prstGeom>
          <a:gradFill flip="none" rotWithShape="1">
            <a:gsLst>
              <a:gs pos="0">
                <a:schemeClr val="bg2">
                  <a:lumMod val="25000"/>
                </a:schemeClr>
              </a:gs>
              <a:gs pos="25000">
                <a:schemeClr val="accent2">
                  <a:lumMod val="75000"/>
                </a:schemeClr>
              </a:gs>
              <a:gs pos="80000">
                <a:schemeClr val="accent2"/>
              </a:gs>
              <a:gs pos="100000">
                <a:schemeClr val="bg2">
                  <a:lumMod val="75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lnSpc>
                <a:spcPct val="85000"/>
              </a:lnSpc>
            </a:pPr>
            <a:endParaRPr lang="en-US" dirty="0" smtClean="0">
              <a:gradFill>
                <a:gsLst>
                  <a:gs pos="0">
                    <a:prstClr val="white"/>
                  </a:gs>
                  <a:gs pos="100000">
                    <a:prstClr val="white"/>
                  </a:gs>
                </a:gsLst>
                <a:lin ang="13500000" scaled="1"/>
              </a:gradFill>
              <a:latin typeface="Segoe Semibold" pitchFamily="34" charset="0"/>
            </a:endParaRPr>
          </a:p>
        </p:txBody>
      </p:sp>
      <p:sp>
        <p:nvSpPr>
          <p:cNvPr id="38" name="Round Same Side Corner Rectangle 37"/>
          <p:cNvSpPr/>
          <p:nvPr/>
        </p:nvSpPr>
        <p:spPr>
          <a:xfrm>
            <a:off x="4668694" y="968211"/>
            <a:ext cx="4120304" cy="335172"/>
          </a:xfrm>
          <a:prstGeom prst="round2SameRect">
            <a:avLst/>
          </a:prstGeom>
          <a:gradFill flip="none" rotWithShape="1">
            <a:gsLst>
              <a:gs pos="0">
                <a:schemeClr val="accent3">
                  <a:lumMod val="50000"/>
                </a:schemeClr>
              </a:gs>
              <a:gs pos="25000">
                <a:schemeClr val="accent3">
                  <a:lumMod val="75000"/>
                </a:schemeClr>
              </a:gs>
              <a:gs pos="80000">
                <a:schemeClr val="accent3"/>
              </a:gs>
              <a:gs pos="100000">
                <a:schemeClr val="accent3">
                  <a:lumMod val="60000"/>
                  <a:lumOff val="40000"/>
                  <a:alpha val="69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a:lnSpc>
                <a:spcPct val="85000"/>
              </a:lnSpc>
              <a:buClr>
                <a:srgbClr val="FFFF99"/>
              </a:buClr>
              <a:buSzPct val="80000"/>
              <a:tabLst>
                <a:tab pos="424590" algn="l"/>
              </a:tabLst>
              <a:defRPr/>
            </a:pPr>
            <a:endParaRPr lang="en-US" altLang="zh-CN" dirty="0" smtClean="0">
              <a:gradFill>
                <a:gsLst>
                  <a:gs pos="0">
                    <a:prstClr val="white"/>
                  </a:gs>
                  <a:gs pos="100000">
                    <a:prstClr val="white"/>
                  </a:gs>
                </a:gsLst>
                <a:lin ang="13500000" scaled="1"/>
              </a:gradFill>
              <a:latin typeface="Segoe Semibold" pitchFamily="34" charset="0"/>
            </a:endParaRPr>
          </a:p>
        </p:txBody>
      </p:sp>
      <p:pic>
        <p:nvPicPr>
          <p:cNvPr id="6" name="Picture 2" descr="C:\Users\aglick\Desktop\Core Content\Final\Outlook2010_bL.png"/>
          <p:cNvPicPr>
            <a:picLocks noChangeAspect="1" noChangeArrowheads="1"/>
          </p:cNvPicPr>
          <p:nvPr/>
        </p:nvPicPr>
        <p:blipFill>
          <a:blip r:embed="rId15" cstate="print"/>
          <a:srcRect/>
          <a:stretch>
            <a:fillRect/>
          </a:stretch>
        </p:blipFill>
        <p:spPr bwMode="auto">
          <a:xfrm>
            <a:off x="5334000" y="1472551"/>
            <a:ext cx="1866900" cy="424295"/>
          </a:xfrm>
          <a:prstGeom prst="rect">
            <a:avLst/>
          </a:prstGeom>
          <a:noFill/>
        </p:spPr>
      </p:pic>
      <p:pic>
        <p:nvPicPr>
          <p:cNvPr id="1027" name="Picture 3" descr="C:\Users\aglick\Desktop\Core Content\Final\OutlookWebApp_h_bL.png"/>
          <p:cNvPicPr>
            <a:picLocks noChangeAspect="1" noChangeArrowheads="1"/>
          </p:cNvPicPr>
          <p:nvPr/>
        </p:nvPicPr>
        <p:blipFill>
          <a:blip r:embed="rId16" cstate="print"/>
          <a:srcRect/>
          <a:stretch>
            <a:fillRect/>
          </a:stretch>
        </p:blipFill>
        <p:spPr bwMode="auto">
          <a:xfrm>
            <a:off x="5276850" y="5410200"/>
            <a:ext cx="1905000" cy="347681"/>
          </a:xfrm>
          <a:prstGeom prst="rect">
            <a:avLst/>
          </a:prstGeom>
          <a:noFill/>
        </p:spPr>
      </p:pic>
      <p:pic>
        <p:nvPicPr>
          <p:cNvPr id="7" name="Picture 4" descr="C:\Users\aglick\Desktop\Core Content\Final\WPhone_h_cL.png"/>
          <p:cNvPicPr>
            <a:picLocks noChangeAspect="1" noChangeArrowheads="1"/>
          </p:cNvPicPr>
          <p:nvPr/>
        </p:nvPicPr>
        <p:blipFill>
          <a:blip r:embed="rId17" cstate="print"/>
          <a:srcRect/>
          <a:stretch>
            <a:fillRect/>
          </a:stretch>
        </p:blipFill>
        <p:spPr bwMode="auto">
          <a:xfrm>
            <a:off x="352425" y="3867149"/>
            <a:ext cx="2505296" cy="371475"/>
          </a:xfrm>
          <a:prstGeom prst="rect">
            <a:avLst/>
          </a:prstGeom>
          <a:noFill/>
        </p:spPr>
      </p:pic>
      <p:pic>
        <p:nvPicPr>
          <p:cNvPr id="1030" name="Picture 6" descr="C:\Users\aglick\Desktop\screenshot.1.png"/>
          <p:cNvPicPr>
            <a:picLocks noChangeAspect="1" noChangeArrowheads="1"/>
          </p:cNvPicPr>
          <p:nvPr/>
        </p:nvPicPr>
        <p:blipFill>
          <a:blip r:embed="rId18" cstate="print">
            <a:clrChange>
              <a:clrFrom>
                <a:srgbClr val="FFFFFF"/>
              </a:clrFrom>
              <a:clrTo>
                <a:srgbClr val="FFFFFF">
                  <a:alpha val="0"/>
                </a:srgbClr>
              </a:clrTo>
            </a:clrChange>
          </a:blip>
          <a:srcRect/>
          <a:stretch>
            <a:fillRect/>
          </a:stretch>
        </p:blipFill>
        <p:spPr bwMode="auto">
          <a:xfrm>
            <a:off x="5243934" y="2066925"/>
            <a:ext cx="2088136" cy="476250"/>
          </a:xfrm>
          <a:prstGeom prst="rect">
            <a:avLst/>
          </a:prstGeom>
          <a:noFill/>
        </p:spPr>
      </p:pic>
      <p:pic>
        <p:nvPicPr>
          <p:cNvPr id="39" name="Picture 5" descr="C:\Users\mollie\Pictures\DVD_ART34\Artwork_Imagery\Shapes\Arrows\Curved\3 white curved arrows.png"/>
          <p:cNvPicPr>
            <a:picLocks noChangeAspect="1" noChangeArrowheads="1"/>
          </p:cNvPicPr>
          <p:nvPr/>
        </p:nvPicPr>
        <p:blipFill>
          <a:blip r:embed="rId19" cstate="print">
            <a:lum/>
          </a:blip>
          <a:srcRect/>
          <a:stretch>
            <a:fillRect/>
          </a:stretch>
        </p:blipFill>
        <p:spPr bwMode="auto">
          <a:xfrm rot="21354898">
            <a:off x="2625531" y="1506878"/>
            <a:ext cx="3557619" cy="4114045"/>
          </a:xfrm>
          <a:prstGeom prst="rect">
            <a:avLst/>
          </a:prstGeom>
          <a:noFill/>
          <a:effectLst>
            <a:outerShdw blurRad="139700" dist="127000" dir="5400000" algn="ctr" rotWithShape="0">
              <a:srgbClr val="000000">
                <a:alpha val="43137"/>
              </a:srgbClr>
            </a:outerShdw>
          </a:effectLst>
        </p:spPr>
      </p:pic>
      <p:sp>
        <p:nvSpPr>
          <p:cNvPr id="41" name="TextBox 40"/>
          <p:cNvSpPr txBox="1"/>
          <p:nvPr/>
        </p:nvSpPr>
        <p:spPr>
          <a:xfrm>
            <a:off x="314325" y="1562100"/>
            <a:ext cx="2489079" cy="369332"/>
          </a:xfrm>
          <a:prstGeom prst="rect">
            <a:avLst/>
          </a:prstGeom>
          <a:noFill/>
        </p:spPr>
        <p:txBody>
          <a:bodyPr wrap="none" rtlCol="0">
            <a:spAutoFit/>
          </a:bodyPr>
          <a:lstStyle/>
          <a:p>
            <a:r>
              <a:rPr lang="en-US" dirty="0" smtClean="0">
                <a:solidFill>
                  <a:prstClr val="black"/>
                </a:solidFill>
              </a:rPr>
              <a:t>MOB-201 Nov. 9</a:t>
            </a:r>
            <a:r>
              <a:rPr lang="en-US" baseline="30000" dirty="0" smtClean="0">
                <a:solidFill>
                  <a:prstClr val="black"/>
                </a:solidFill>
              </a:rPr>
              <a:t>th</a:t>
            </a:r>
            <a:r>
              <a:rPr lang="en-US" dirty="0" smtClean="0">
                <a:solidFill>
                  <a:prstClr val="black"/>
                </a:solidFill>
              </a:rPr>
              <a:t>, 15:15</a:t>
            </a:r>
            <a:endParaRPr lang="en-US" dirty="0">
              <a:solidFill>
                <a:prstClr val="black"/>
              </a:solidFill>
            </a:endParaRPr>
          </a:p>
        </p:txBody>
      </p:sp>
      <p:sp>
        <p:nvSpPr>
          <p:cNvPr id="42" name="TextBox 41"/>
          <p:cNvSpPr txBox="1"/>
          <p:nvPr/>
        </p:nvSpPr>
        <p:spPr>
          <a:xfrm>
            <a:off x="4648200" y="942975"/>
            <a:ext cx="2375202" cy="369332"/>
          </a:xfrm>
          <a:prstGeom prst="rect">
            <a:avLst/>
          </a:prstGeom>
          <a:noFill/>
        </p:spPr>
        <p:txBody>
          <a:bodyPr wrap="none" rtlCol="0">
            <a:spAutoFit/>
          </a:bodyPr>
          <a:lstStyle/>
          <a:p>
            <a:r>
              <a:rPr lang="en-US" dirty="0" smtClean="0">
                <a:solidFill>
                  <a:prstClr val="black"/>
                </a:solidFill>
              </a:rPr>
              <a:t>OFS-216 Nov. 9</a:t>
            </a:r>
            <a:r>
              <a:rPr lang="en-US" baseline="30000" dirty="0" smtClean="0">
                <a:solidFill>
                  <a:prstClr val="black"/>
                </a:solidFill>
              </a:rPr>
              <a:t>th</a:t>
            </a:r>
            <a:r>
              <a:rPr lang="en-US" dirty="0" smtClean="0">
                <a:solidFill>
                  <a:prstClr val="black"/>
                </a:solidFill>
              </a:rPr>
              <a:t>, 17:00</a:t>
            </a:r>
            <a:endParaRPr lang="en-US" dirty="0">
              <a:solidFill>
                <a:prstClr val="black"/>
              </a:solidFill>
            </a:endParaRPr>
          </a:p>
        </p:txBody>
      </p:sp>
      <p:sp>
        <p:nvSpPr>
          <p:cNvPr id="43" name="TextBox 42"/>
          <p:cNvSpPr txBox="1"/>
          <p:nvPr/>
        </p:nvSpPr>
        <p:spPr>
          <a:xfrm>
            <a:off x="5191125" y="4819650"/>
            <a:ext cx="2434577" cy="369332"/>
          </a:xfrm>
          <a:prstGeom prst="rect">
            <a:avLst/>
          </a:prstGeom>
          <a:noFill/>
        </p:spPr>
        <p:txBody>
          <a:bodyPr wrap="none" rtlCol="0">
            <a:spAutoFit/>
          </a:bodyPr>
          <a:lstStyle/>
          <a:p>
            <a:r>
              <a:rPr lang="en-US" dirty="0" smtClean="0">
                <a:solidFill>
                  <a:prstClr val="black"/>
                </a:solidFill>
              </a:rPr>
              <a:t>UNC-202 Nov. 9</a:t>
            </a:r>
            <a:r>
              <a:rPr lang="en-US" baseline="30000" dirty="0" smtClean="0">
                <a:solidFill>
                  <a:prstClr val="black"/>
                </a:solidFill>
              </a:rPr>
              <a:t>th</a:t>
            </a:r>
            <a:r>
              <a:rPr lang="en-US" dirty="0" smtClean="0">
                <a:solidFill>
                  <a:prstClr val="black"/>
                </a:solidFill>
              </a:rPr>
              <a:t>, 13:15</a:t>
            </a:r>
            <a:endParaRPr lang="en-US" dirty="0">
              <a:solidFill>
                <a:prstClr val="black"/>
              </a:solidFill>
            </a:endParaRPr>
          </a:p>
        </p:txBody>
      </p:sp>
    </p:spTree>
    <p:extLst>
      <p:ext uri="{BB962C8B-B14F-4D97-AF65-F5344CB8AC3E}">
        <p14:creationId xmlns:p14="http://schemas.microsoft.com/office/powerpoint/2010/main" xmlns="" val="1057755196"/>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Agenda</a:t>
            </a:r>
            <a:endParaRPr lang="en-GB" dirty="0"/>
          </a:p>
        </p:txBody>
      </p:sp>
      <p:sp>
        <p:nvSpPr>
          <p:cNvPr id="5" name="Text Placeholder 4"/>
          <p:cNvSpPr>
            <a:spLocks noGrp="1"/>
          </p:cNvSpPr>
          <p:nvPr>
            <p:ph type="body" sz="quarter" idx="10"/>
          </p:nvPr>
        </p:nvSpPr>
        <p:spPr/>
        <p:txBody>
          <a:bodyPr/>
          <a:lstStyle/>
          <a:p>
            <a:r>
              <a:rPr lang="en-US" dirty="0" smtClean="0"/>
              <a:t>Overview of Office 2010 slide</a:t>
            </a:r>
          </a:p>
          <a:p>
            <a:r>
              <a:rPr lang="en-US" dirty="0" smtClean="0"/>
              <a:t> 50 or so minutes of nothing but demo</a:t>
            </a:r>
          </a:p>
          <a:p>
            <a:r>
              <a:rPr lang="en-US" dirty="0" smtClean="0"/>
              <a:t>Q&amp;A</a:t>
            </a:r>
            <a:endParaRPr lang="en-US" dirty="0" smtClean="0"/>
          </a:p>
        </p:txBody>
      </p:sp>
    </p:spTree>
    <p:extLst>
      <p:ext uri="{BB962C8B-B14F-4D97-AF65-F5344CB8AC3E}">
        <p14:creationId xmlns:p14="http://schemas.microsoft.com/office/powerpoint/2010/main" xmlns="" val="706537753"/>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quot;GLASS&quot;; Transparent to White Linear; Reflection; Stroke"/>
          <p:cNvSpPr/>
          <p:nvPr/>
        </p:nvSpPr>
        <p:spPr bwMode="auto">
          <a:xfrm flipH="1">
            <a:off x="138750" y="1459176"/>
            <a:ext cx="2852058" cy="5166807"/>
          </a:xfrm>
          <a:prstGeom prst="round1Rect">
            <a:avLst>
              <a:gd name="adj" fmla="val 11648"/>
            </a:avLst>
          </a:prstGeom>
          <a:gradFill>
            <a:gsLst>
              <a:gs pos="100000">
                <a:schemeClr val="accent2">
                  <a:shade val="15000"/>
                  <a:satMod val="180000"/>
                  <a:alpha val="43000"/>
                </a:schemeClr>
              </a:gs>
              <a:gs pos="36000">
                <a:schemeClr val="accent2">
                  <a:shade val="45000"/>
                  <a:satMod val="170000"/>
                </a:schemeClr>
              </a:gs>
              <a:gs pos="65000">
                <a:schemeClr val="accent2">
                  <a:tint val="99000"/>
                  <a:shade val="65000"/>
                  <a:satMod val="155000"/>
                </a:schemeClr>
              </a:gs>
              <a:gs pos="100000">
                <a:schemeClr val="accent2">
                  <a:tint val="95500"/>
                  <a:shade val="100000"/>
                  <a:satMod val="15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1371600" rIns="41153" bIns="41153" numCol="1" rtlCol="0" anchor="t" anchorCtr="0" compatLnSpc="1">
            <a:prstTxWarp prst="textNoShape">
              <a:avLst/>
            </a:prstTxWarp>
          </a:bodyPr>
          <a:lstStyle/>
          <a:p>
            <a:pPr marL="227197" indent="-227197" algn="l" defTabSz="914363" rtl="0" fontAlgn="base">
              <a:lnSpc>
                <a:spcPct val="90000"/>
              </a:lnSpc>
              <a:spcBef>
                <a:spcPts val="630"/>
              </a:spcBef>
              <a:spcAft>
                <a:spcPct val="0"/>
              </a:spcAft>
              <a:buSzPct val="70000"/>
              <a:buFontTx/>
              <a:buBlip>
                <a:blip r:embed="rId3"/>
              </a:buBlip>
              <a:defRPr/>
            </a:pPr>
            <a:endParaRPr lang="en-US" altLang="zh-CN" sz="2200" kern="1200" spc="-40" dirty="0">
              <a:solidFill>
                <a:srgbClr val="FFFFFF"/>
              </a:solidFill>
              <a:latin typeface="Segoe UI" pitchFamily="34" charset="0"/>
              <a:ea typeface="Segoe UI" pitchFamily="34" charset="0"/>
              <a:cs typeface="Segoe UI" pitchFamily="34" charset="0"/>
            </a:endParaRPr>
          </a:p>
        </p:txBody>
      </p:sp>
      <p:grpSp>
        <p:nvGrpSpPr>
          <p:cNvPr id="20" name="Group 16"/>
          <p:cNvGrpSpPr/>
          <p:nvPr/>
        </p:nvGrpSpPr>
        <p:grpSpPr>
          <a:xfrm>
            <a:off x="6019800" y="1459176"/>
            <a:ext cx="3342564" cy="5512445"/>
            <a:chOff x="5965208" y="1295400"/>
            <a:chExt cx="3342564" cy="5512445"/>
          </a:xfrm>
        </p:grpSpPr>
        <p:sp>
          <p:nvSpPr>
            <p:cNvPr id="21" name="&quot;GLASS&quot;; Transparent to White Linear; Reflection; Stroke"/>
            <p:cNvSpPr/>
            <p:nvPr/>
          </p:nvSpPr>
          <p:spPr bwMode="auto">
            <a:xfrm>
              <a:off x="6005292" y="1295400"/>
              <a:ext cx="3097763" cy="5166807"/>
            </a:xfrm>
            <a:prstGeom prst="round1Rect">
              <a:avLst/>
            </a:prstGeom>
            <a:gradFill>
              <a:gsLst>
                <a:gs pos="100000">
                  <a:schemeClr val="accent4">
                    <a:shade val="15000"/>
                    <a:satMod val="180000"/>
                    <a:alpha val="0"/>
                  </a:schemeClr>
                </a:gs>
                <a:gs pos="50000">
                  <a:schemeClr val="accent4">
                    <a:shade val="45000"/>
                    <a:satMod val="170000"/>
                  </a:schemeClr>
                </a:gs>
                <a:gs pos="70000">
                  <a:schemeClr val="accent4">
                    <a:tint val="99000"/>
                    <a:shade val="65000"/>
                    <a:satMod val="155000"/>
                  </a:schemeClr>
                </a:gs>
                <a:gs pos="100000">
                  <a:schemeClr val="accent4">
                    <a:tint val="95500"/>
                    <a:shade val="100000"/>
                    <a:satMod val="155000"/>
                  </a:schemeClr>
                </a:gs>
              </a:gsLst>
            </a:gra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40" tIns="1371600" rIns="41153" bIns="41153" numCol="1" rtlCol="0" anchor="t" anchorCtr="0" compatLnSpc="1">
              <a:prstTxWarp prst="textNoShape">
                <a:avLst/>
              </a:prstTxWarp>
            </a:bodyPr>
            <a:lstStyle/>
            <a:p>
              <a:pPr marL="227197" indent="-227197" fontAlgn="base">
                <a:lnSpc>
                  <a:spcPct val="90000"/>
                </a:lnSpc>
                <a:spcBef>
                  <a:spcPts val="630"/>
                </a:spcBef>
                <a:spcAft>
                  <a:spcPct val="0"/>
                </a:spcAft>
                <a:buSzPct val="70000"/>
                <a:buFontTx/>
                <a:buBlip>
                  <a:blip r:embed="rId3"/>
                </a:buBlip>
              </a:pPr>
              <a:endParaRPr lang="en-US" altLang="zh-CN" sz="2200" spc="-40" dirty="0">
                <a:solidFill>
                  <a:srgbClr val="FFFFFF"/>
                </a:solidFill>
                <a:latin typeface="Segoe UI" pitchFamily="34" charset="0"/>
                <a:ea typeface="Segoe UI" pitchFamily="34" charset="0"/>
                <a:cs typeface="Segoe UI" pitchFamily="34" charset="0"/>
              </a:endParaRPr>
            </a:p>
          </p:txBody>
        </p:sp>
        <p:pic>
          <p:nvPicPr>
            <p:cNvPr id="22" name="Picture 6" descr="https://brandtools.partners.extranet.microsoft.com/NR/rdonlyres/6E50DED7-0635-44D5-A6DD-52FAF020BADA/0/OFC09_Randy_001.jpg"/>
            <p:cNvPicPr>
              <a:picLocks noChangeAspect="1" noChangeArrowheads="1"/>
            </p:cNvPicPr>
            <p:nvPr/>
          </p:nvPicPr>
          <p:blipFill>
            <a:blip r:embed="rId4" cstate="print"/>
            <a:srcRect/>
            <a:stretch>
              <a:fillRect/>
            </a:stretch>
          </p:blipFill>
          <p:spPr bwMode="auto">
            <a:xfrm>
              <a:off x="6104118" y="2264974"/>
              <a:ext cx="2987160" cy="1991440"/>
            </a:xfrm>
            <a:prstGeom prst="rect">
              <a:avLst/>
            </a:prstGeom>
            <a:ln>
              <a:noFill/>
            </a:ln>
            <a:effectLst>
              <a:softEdge rad="112500"/>
            </a:effectLst>
          </p:spPr>
        </p:pic>
        <p:sp>
          <p:nvSpPr>
            <p:cNvPr id="23" name="TextBox 22"/>
            <p:cNvSpPr txBox="1"/>
            <p:nvPr/>
          </p:nvSpPr>
          <p:spPr>
            <a:xfrm>
              <a:off x="6096000" y="1355895"/>
              <a:ext cx="2639949" cy="646331"/>
            </a:xfrm>
            <a:prstGeom prst="rect">
              <a:avLst/>
            </a:prstGeom>
            <a:no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square" rtlCol="0">
              <a:spAutoFit/>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effectLst>
                    <a:outerShdw blurRad="38100" dist="38100" dir="2700000" algn="tl">
                      <a:srgbClr val="000000">
                        <a:alpha val="43137"/>
                      </a:srgbClr>
                    </a:outerShdw>
                  </a:effectLst>
                  <a:uLnTx/>
                  <a:uFillTx/>
                  <a:latin typeface="Segoe UI" pitchFamily="34" charset="0"/>
                  <a:ea typeface="Segoe UI" pitchFamily="34" charset="0"/>
                  <a:cs typeface="Segoe UI" pitchFamily="34" charset="0"/>
                </a:rPr>
                <a:t>Use Office Anywhere</a:t>
              </a:r>
            </a:p>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1600" b="0" i="1" u="none" strike="noStrike" kern="1200" cap="none" spc="0" normalizeH="0" baseline="0" noProof="0" dirty="0">
                  <a:ln>
                    <a:noFill/>
                  </a:ln>
                  <a:effectLst/>
                  <a:uLnTx/>
                  <a:uFillTx/>
                  <a:latin typeface="Segoe UI" pitchFamily="34" charset="0"/>
                  <a:ea typeface="Segoe UI" pitchFamily="34" charset="0"/>
                  <a:cs typeface="Segoe UI" pitchFamily="34" charset="0"/>
                </a:rPr>
                <a:t>PC. Phone. Browser.</a:t>
              </a:r>
            </a:p>
          </p:txBody>
        </p:sp>
        <p:sp>
          <p:nvSpPr>
            <p:cNvPr id="24" name="TextBox 23"/>
            <p:cNvSpPr txBox="1"/>
            <p:nvPr/>
          </p:nvSpPr>
          <p:spPr>
            <a:xfrm>
              <a:off x="5965208" y="4114800"/>
              <a:ext cx="3342564" cy="2693045"/>
            </a:xfrm>
            <a:prstGeom prst="rect">
              <a:avLst/>
            </a:prstGeom>
            <a:no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square" rtlCol="0">
              <a:spAutoFit/>
            </a:bodyPr>
            <a:lstStyle/>
            <a:p>
              <a:pPr marL="231775" marR="0" lvl="0" indent="-231775" defTabSz="914363" eaLnBrk="1" fontAlgn="auto" latinLnBrk="0" hangingPunct="1">
                <a:lnSpc>
                  <a:spcPct val="150000"/>
                </a:lnSpc>
                <a:spcBef>
                  <a:spcPts val="0"/>
                </a:spcBef>
                <a:spcAft>
                  <a:spcPts val="0"/>
                </a:spcAft>
                <a:buClrTx/>
                <a:buSzTx/>
                <a:buFontTx/>
                <a:buNone/>
                <a:tabLst/>
                <a:defRPr/>
              </a:pPr>
              <a:r>
                <a:rPr kumimoji="0" lang="en-US" sz="1800" b="0" i="0" u="none" strike="noStrike" kern="0" cap="none" spc="0" normalizeH="0" baseline="0" noProof="0" dirty="0" smtClean="0">
                  <a:ln>
                    <a:noFill/>
                  </a:ln>
                  <a:effectLst/>
                  <a:uLnTx/>
                  <a:uFillTx/>
                  <a:latin typeface="Segoe UI" pitchFamily="34" charset="0"/>
                  <a:ea typeface="Segoe UI" pitchFamily="34" charset="0"/>
                  <a:cs typeface="Segoe UI" pitchFamily="34" charset="0"/>
                </a:rPr>
                <a:t>Use Office </a:t>
              </a:r>
              <a:r>
                <a:rPr kumimoji="0" lang="en-US" sz="1800" b="0" i="0" u="none" strike="noStrike" kern="0" cap="none" spc="0" normalizeH="0" baseline="0" noProof="0" dirty="0">
                  <a:ln>
                    <a:noFill/>
                  </a:ln>
                  <a:effectLst/>
                  <a:uLnTx/>
                  <a:uFillTx/>
                  <a:latin typeface="Segoe UI" pitchFamily="34" charset="0"/>
                  <a:ea typeface="Segoe UI" pitchFamily="34" charset="0"/>
                  <a:cs typeface="Segoe UI" pitchFamily="34" charset="0"/>
                </a:rPr>
                <a:t>in your browser</a:t>
              </a:r>
            </a:p>
            <a:p>
              <a:pPr marL="231775" marR="0" lvl="0" indent="-231775" defTabSz="914363" eaLnBrk="1" fontAlgn="auto" latinLnBrk="0" hangingPunct="1">
                <a:lnSpc>
                  <a:spcPct val="150000"/>
                </a:lnSpc>
                <a:spcBef>
                  <a:spcPts val="0"/>
                </a:spcBef>
                <a:spcAft>
                  <a:spcPts val="0"/>
                </a:spcAft>
                <a:buClrTx/>
                <a:buSzTx/>
                <a:buFontTx/>
                <a:buNone/>
                <a:tabLst/>
                <a:defRPr/>
              </a:pPr>
              <a:r>
                <a:rPr kumimoji="0" lang="en-US" sz="1800" b="0" i="0" u="none" strike="noStrike" kern="0" cap="none" spc="0" normalizeH="0" baseline="0" noProof="0" dirty="0">
                  <a:ln>
                    <a:noFill/>
                  </a:ln>
                  <a:effectLst/>
                  <a:uLnTx/>
                  <a:uFillTx/>
                  <a:latin typeface="Segoe UI" pitchFamily="34" charset="0"/>
                  <a:ea typeface="Segoe UI" pitchFamily="34" charset="0"/>
                  <a:cs typeface="Segoe UI" pitchFamily="34" charset="0"/>
                </a:rPr>
                <a:t>Do more on your phone</a:t>
              </a:r>
            </a:p>
            <a:p>
              <a:pPr marL="231775" marR="0" lvl="0" indent="-231775" algn="l" defTabSz="914363" rtl="0" eaLnBrk="1" fontAlgn="auto" latinLnBrk="0" hangingPunct="1">
                <a:lnSpc>
                  <a:spcPct val="150000"/>
                </a:lnSpc>
                <a:spcBef>
                  <a:spcPts val="0"/>
                </a:spcBef>
                <a:spcAft>
                  <a:spcPts val="0"/>
                </a:spcAft>
                <a:buClrTx/>
                <a:buSzTx/>
                <a:buFontTx/>
                <a:buNone/>
                <a:tabLst/>
                <a:defRPr/>
              </a:pPr>
              <a:r>
                <a:rPr kumimoji="0" lang="en-US" sz="1800" b="0" i="0" u="none" strike="noStrike" kern="1200" cap="none" spc="0" normalizeH="0" baseline="0" noProof="0" dirty="0" smtClean="0">
                  <a:ln>
                    <a:noFill/>
                  </a:ln>
                  <a:effectLst/>
                  <a:uLnTx/>
                  <a:uFillTx/>
                  <a:latin typeface="Segoe UI" pitchFamily="34" charset="0"/>
                  <a:ea typeface="Segoe UI" pitchFamily="34" charset="0"/>
                  <a:cs typeface="Segoe UI" pitchFamily="34" charset="0"/>
                </a:rPr>
                <a:t>Confidently </a:t>
              </a:r>
              <a:r>
                <a:rPr kumimoji="0" lang="en-US" sz="1800" b="0" i="0" u="none" strike="noStrike" kern="1200" cap="none" spc="0" normalizeH="0" baseline="0" noProof="0" dirty="0">
                  <a:ln>
                    <a:noFill/>
                  </a:ln>
                  <a:effectLst/>
                  <a:uLnTx/>
                  <a:uFillTx/>
                  <a:latin typeface="Segoe UI" pitchFamily="34" charset="0"/>
                  <a:ea typeface="Segoe UI" pitchFamily="34" charset="0"/>
                  <a:cs typeface="Segoe UI" pitchFamily="34" charset="0"/>
                </a:rPr>
                <a:t>save </a:t>
              </a:r>
              <a:r>
                <a:rPr kumimoji="0" lang="en-US" sz="1800" b="0" i="0" u="none" strike="noStrike" kern="1200" cap="none" spc="0" normalizeH="0" baseline="0" noProof="0" dirty="0" smtClean="0">
                  <a:ln>
                    <a:noFill/>
                  </a:ln>
                  <a:effectLst/>
                  <a:uLnTx/>
                  <a:uFillTx/>
                  <a:latin typeface="Segoe UI" pitchFamily="34" charset="0"/>
                  <a:ea typeface="Segoe UI" pitchFamily="34" charset="0"/>
                  <a:cs typeface="Segoe UI" pitchFamily="34" charset="0"/>
                </a:rPr>
                <a:t>changes</a:t>
              </a:r>
            </a:p>
            <a:p>
              <a:pPr marL="231775" marR="0" lvl="0" indent="-231775" algn="l" defTabSz="914363" rtl="0" eaLnBrk="1" fontAlgn="auto" latinLnBrk="0" hangingPunct="1">
                <a:lnSpc>
                  <a:spcPct val="150000"/>
                </a:lnSpc>
                <a:spcBef>
                  <a:spcPts val="0"/>
                </a:spcBef>
                <a:spcAft>
                  <a:spcPts val="0"/>
                </a:spcAft>
                <a:buClrTx/>
                <a:buSzTx/>
                <a:buFontTx/>
                <a:buNone/>
                <a:tabLst/>
                <a:defRPr/>
              </a:pPr>
              <a:r>
                <a:rPr kumimoji="0" lang="en-US" sz="1800" b="0" i="0" u="none" strike="noStrike" kern="0" cap="none" spc="0" normalizeH="0" baseline="0" noProof="0" dirty="0" smtClean="0">
                  <a:ln>
                    <a:noFill/>
                  </a:ln>
                  <a:effectLst/>
                  <a:uLnTx/>
                  <a:uFillTx/>
                  <a:latin typeface="Segoe UI" pitchFamily="34" charset="0"/>
                  <a:ea typeface="Segoe UI" pitchFamily="34" charset="0"/>
                  <a:cs typeface="Segoe UI" pitchFamily="34" charset="0"/>
                </a:rPr>
                <a:t>Choose your favorite device</a:t>
              </a:r>
            </a:p>
            <a:p>
              <a:pPr marL="231775" marR="0" lvl="0" indent="-231775" algn="l" defTabSz="914363" rtl="0" eaLnBrk="1" fontAlgn="auto" latinLnBrk="0" hangingPunct="1">
                <a:lnSpc>
                  <a:spcPct val="150000"/>
                </a:lnSpc>
                <a:spcBef>
                  <a:spcPts val="0"/>
                </a:spcBef>
                <a:spcAft>
                  <a:spcPts val="0"/>
                </a:spcAft>
                <a:buClrTx/>
                <a:buSzTx/>
                <a:buFontTx/>
                <a:buNone/>
                <a:tabLst/>
                <a:defRPr/>
              </a:pPr>
              <a:r>
                <a:rPr kumimoji="0" lang="en-US" sz="1800" b="0" i="0" u="none" strike="noStrike" kern="1200" cap="none" spc="0" normalizeH="0" baseline="0" noProof="0" dirty="0" smtClean="0">
                  <a:ln>
                    <a:noFill/>
                  </a:ln>
                  <a:effectLst/>
                  <a:uLnTx/>
                  <a:uFillTx/>
                  <a:latin typeface="Segoe UI" pitchFamily="34" charset="0"/>
                  <a:ea typeface="Segoe UI" pitchFamily="34" charset="0"/>
                  <a:cs typeface="Segoe UI" pitchFamily="34" charset="0"/>
                </a:rPr>
                <a:t>More </a:t>
              </a:r>
              <a:r>
                <a:rPr kumimoji="0" lang="en-US" sz="1800" b="0" i="0" u="none" strike="noStrike" kern="1200" cap="none" spc="0" normalizeH="0" baseline="0" noProof="0" dirty="0">
                  <a:ln>
                    <a:noFill/>
                  </a:ln>
                  <a:effectLst/>
                  <a:uLnTx/>
                  <a:uFillTx/>
                  <a:latin typeface="Segoe UI" pitchFamily="34" charset="0"/>
                  <a:ea typeface="Segoe UI" pitchFamily="34" charset="0"/>
                  <a:cs typeface="Segoe UI" pitchFamily="34" charset="0"/>
                </a:rPr>
                <a:t>power on the PC</a:t>
              </a:r>
            </a:p>
            <a:p>
              <a:pPr marL="231775" marR="0" lvl="0" indent="-231775" algn="l" defTabSz="914363" rtl="0" eaLnBrk="1" fontAlgn="auto" latinLnBrk="0" hangingPunct="1">
                <a:lnSpc>
                  <a:spcPct val="100000"/>
                </a:lnSpc>
                <a:spcBef>
                  <a:spcPts val="0"/>
                </a:spcBef>
                <a:spcAft>
                  <a:spcPts val="0"/>
                </a:spcAft>
                <a:buClrTx/>
                <a:buSzTx/>
                <a:buFont typeface="Arial" pitchFamily="34" charset="0"/>
                <a:buChar char="•"/>
                <a:tabLst/>
                <a:defRPr/>
              </a:pPr>
              <a:endParaRPr kumimoji="0" lang="en-US" sz="1800" b="0" i="0" u="none" strike="noStrike" kern="1200" cap="none" spc="0" normalizeH="0" baseline="0" noProof="0" dirty="0">
                <a:ln>
                  <a:noFill/>
                </a:ln>
                <a:effectLst/>
                <a:uLnTx/>
                <a:uFillTx/>
                <a:latin typeface="Segoe UI" pitchFamily="34" charset="0"/>
                <a:ea typeface="Segoe UI" pitchFamily="34" charset="0"/>
                <a:cs typeface="Segoe UI" pitchFamily="34" charset="0"/>
              </a:endParaRPr>
            </a:p>
            <a:p>
              <a:pPr marL="0" marR="0" lvl="0" indent="0" algn="l" defTabSz="914363" rtl="0" eaLnBrk="1" fontAlgn="auto" latinLnBrk="0" hangingPunct="1">
                <a:lnSpc>
                  <a:spcPct val="100000"/>
                </a:lnSpc>
                <a:spcBef>
                  <a:spcPts val="0"/>
                </a:spcBef>
                <a:spcAft>
                  <a:spcPts val="0"/>
                </a:spcAft>
                <a:buClrTx/>
                <a:buSzTx/>
                <a:buFont typeface="Arial" pitchFamily="34" charset="0"/>
                <a:buChar char="•"/>
                <a:tabLst/>
                <a:defRPr/>
              </a:pPr>
              <a:endParaRPr kumimoji="0" lang="en-US" sz="1600" b="0" i="0" u="none" strike="noStrike" kern="1200" cap="none" spc="0" normalizeH="0" baseline="0" noProof="0" dirty="0">
                <a:ln>
                  <a:noFill/>
                </a:ln>
                <a:effectLst>
                  <a:outerShdw blurRad="38100" dist="38100" dir="2700000" algn="tl">
                    <a:srgbClr val="000000">
                      <a:alpha val="43137"/>
                    </a:srgbClr>
                  </a:outerShdw>
                </a:effectLst>
                <a:uLnTx/>
                <a:uFillTx/>
                <a:latin typeface="Segoe UI" pitchFamily="34" charset="0"/>
                <a:ea typeface="Segoe UI" pitchFamily="34" charset="0"/>
                <a:cs typeface="Segoe UI" pitchFamily="34" charset="0"/>
              </a:endParaRPr>
            </a:p>
          </p:txBody>
        </p:sp>
      </p:grpSp>
      <p:grpSp>
        <p:nvGrpSpPr>
          <p:cNvPr id="25" name="Group 15"/>
          <p:cNvGrpSpPr/>
          <p:nvPr/>
        </p:nvGrpSpPr>
        <p:grpSpPr>
          <a:xfrm>
            <a:off x="76200" y="1459176"/>
            <a:ext cx="5899952" cy="5166807"/>
            <a:chOff x="76200" y="1295400"/>
            <a:chExt cx="5899952" cy="5166807"/>
          </a:xfrm>
        </p:grpSpPr>
        <p:sp>
          <p:nvSpPr>
            <p:cNvPr id="26" name="&quot;GLASS&quot;; Transparent to White Linear; Reflection; Stroke"/>
            <p:cNvSpPr/>
            <p:nvPr/>
          </p:nvSpPr>
          <p:spPr bwMode="auto">
            <a:xfrm>
              <a:off x="3088433" y="1295400"/>
              <a:ext cx="2887719" cy="5166807"/>
            </a:xfrm>
            <a:prstGeom prst="roundRect">
              <a:avLst>
                <a:gd name="adj" fmla="val 0"/>
              </a:avLst>
            </a:prstGeom>
            <a:gradFill>
              <a:gsLst>
                <a:gs pos="100000">
                  <a:schemeClr val="accent3">
                    <a:shade val="15000"/>
                    <a:satMod val="180000"/>
                    <a:alpha val="0"/>
                  </a:schemeClr>
                </a:gs>
                <a:gs pos="50000">
                  <a:schemeClr val="accent3">
                    <a:shade val="45000"/>
                    <a:satMod val="170000"/>
                  </a:schemeClr>
                </a:gs>
                <a:gs pos="70000">
                  <a:schemeClr val="accent3">
                    <a:tint val="99000"/>
                    <a:shade val="65000"/>
                    <a:satMod val="155000"/>
                  </a:schemeClr>
                </a:gs>
                <a:gs pos="100000">
                  <a:schemeClr val="accent3">
                    <a:tint val="95500"/>
                    <a:shade val="100000"/>
                    <a:satMod val="155000"/>
                  </a:schemeClr>
                </a:gs>
              </a:gsLst>
            </a:gradFill>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40" tIns="1371600" rIns="41153" bIns="41153" numCol="1" rtlCol="0" anchor="t" anchorCtr="0" compatLnSpc="1">
              <a:prstTxWarp prst="textNoShape">
                <a:avLst/>
              </a:prstTxWarp>
            </a:bodyPr>
            <a:lstStyle/>
            <a:p>
              <a:pPr marL="227197" indent="-227197" fontAlgn="base">
                <a:lnSpc>
                  <a:spcPct val="90000"/>
                </a:lnSpc>
                <a:spcBef>
                  <a:spcPts val="630"/>
                </a:spcBef>
                <a:spcAft>
                  <a:spcPct val="0"/>
                </a:spcAft>
                <a:buSzPct val="70000"/>
                <a:buFontTx/>
                <a:buBlip>
                  <a:blip r:embed="rId3"/>
                </a:buBlip>
              </a:pPr>
              <a:endParaRPr lang="en-US" altLang="zh-CN" sz="2200" spc="-40" dirty="0">
                <a:solidFill>
                  <a:srgbClr val="FFFFFF"/>
                </a:solidFill>
                <a:latin typeface="Segoe UI" pitchFamily="34" charset="0"/>
                <a:ea typeface="Segoe UI" pitchFamily="34" charset="0"/>
                <a:cs typeface="Segoe UI" pitchFamily="34" charset="0"/>
              </a:endParaRPr>
            </a:p>
          </p:txBody>
        </p:sp>
        <p:pic>
          <p:nvPicPr>
            <p:cNvPr id="27" name="Picture 4" descr="https://brandtools.partners.extranet.microsoft.com/NR/rdonlyres/3318BDD6-2BDF-465B-ACAE-7EB943DB6114/0/OFC09_MariGwen_001.jpg"/>
            <p:cNvPicPr>
              <a:picLocks noChangeAspect="1" noChangeArrowheads="1"/>
            </p:cNvPicPr>
            <p:nvPr/>
          </p:nvPicPr>
          <p:blipFill>
            <a:blip r:embed="rId5" cstate="print"/>
            <a:srcRect/>
            <a:stretch>
              <a:fillRect/>
            </a:stretch>
          </p:blipFill>
          <p:spPr bwMode="auto">
            <a:xfrm>
              <a:off x="76200" y="2264974"/>
              <a:ext cx="2987160" cy="1991440"/>
            </a:xfrm>
            <a:prstGeom prst="rect">
              <a:avLst/>
            </a:prstGeom>
            <a:ln>
              <a:noFill/>
            </a:ln>
            <a:effectLst>
              <a:softEdge rad="112500"/>
            </a:effectLst>
          </p:spPr>
        </p:pic>
      </p:grpSp>
      <p:sp>
        <p:nvSpPr>
          <p:cNvPr id="28" name="TextBox 27"/>
          <p:cNvSpPr txBox="1"/>
          <p:nvPr/>
        </p:nvSpPr>
        <p:spPr>
          <a:xfrm>
            <a:off x="172869" y="1562270"/>
            <a:ext cx="2819400" cy="923330"/>
          </a:xfrm>
          <a:prstGeom prst="rect">
            <a:avLst/>
          </a:prstGeom>
          <a:no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square" rtlCol="0">
            <a:spAutoFit/>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latin typeface="Segoe UI" pitchFamily="34" charset="0"/>
                <a:ea typeface="Segoe UI" pitchFamily="34" charset="0"/>
                <a:cs typeface="Segoe UI" pitchFamily="34" charset="0"/>
              </a:rPr>
              <a:t>Work Better Together</a:t>
            </a:r>
            <a:endParaRPr kumimoji="0" lang="en-US" sz="800" b="0" i="1" u="none" strike="noStrike" kern="1200" cap="none" spc="0" normalizeH="0" baseline="0" noProof="0" dirty="0">
              <a:ln>
                <a:noFill/>
              </a:ln>
              <a:solidFill>
                <a:prstClr val="white"/>
              </a:solidFill>
              <a:effectLst/>
              <a:uLnTx/>
              <a:uFillTx/>
              <a:latin typeface="Segoe UI" pitchFamily="34" charset="0"/>
              <a:ea typeface="Segoe UI" pitchFamily="34" charset="0"/>
              <a:cs typeface="Segoe UI" pitchFamily="34" charset="0"/>
            </a:endParaRPr>
          </a:p>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1600" b="0" i="1" u="none" strike="noStrike" kern="1200" cap="none" spc="0" normalizeH="0" baseline="0" noProof="0" dirty="0">
                <a:ln>
                  <a:noFill/>
                </a:ln>
                <a:solidFill>
                  <a:prstClr val="white"/>
                </a:solidFill>
                <a:effectLst/>
                <a:uLnTx/>
                <a:uFillTx/>
                <a:latin typeface="Segoe UI" pitchFamily="34" charset="0"/>
                <a:ea typeface="Segoe UI" pitchFamily="34" charset="0"/>
                <a:cs typeface="Segoe UI" pitchFamily="34" charset="0"/>
              </a:rPr>
              <a:t>Connect. Share. Accomplish.</a:t>
            </a:r>
          </a:p>
          <a:p>
            <a:pPr marL="0" marR="0" lvl="0" indent="0" algn="ctr" defTabSz="914363" rtl="0" eaLnBrk="1" fontAlgn="auto" latinLnBrk="0" hangingPunct="1">
              <a:lnSpc>
                <a:spcPct val="100000"/>
              </a:lnSpc>
              <a:spcBef>
                <a:spcPts val="0"/>
              </a:spcBef>
              <a:spcAft>
                <a:spcPts val="0"/>
              </a:spcAft>
              <a:buClrTx/>
              <a:buSzTx/>
              <a:buFontTx/>
              <a:buNone/>
              <a:tabLst/>
              <a:defRPr/>
            </a:pPr>
            <a:endParaRPr kumimoji="0" lang="en-US" sz="1800" b="0" i="1"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Segoe UI" pitchFamily="34" charset="0"/>
              <a:ea typeface="Segoe UI" pitchFamily="34" charset="0"/>
              <a:cs typeface="Segoe UI" pitchFamily="34" charset="0"/>
            </a:endParaRPr>
          </a:p>
        </p:txBody>
      </p:sp>
      <p:sp>
        <p:nvSpPr>
          <p:cNvPr id="29" name="TextBox 28"/>
          <p:cNvSpPr txBox="1"/>
          <p:nvPr/>
        </p:nvSpPr>
        <p:spPr>
          <a:xfrm>
            <a:off x="83021" y="4238782"/>
            <a:ext cx="3124203" cy="2416046"/>
          </a:xfrm>
          <a:prstGeom prst="rect">
            <a:avLst/>
          </a:prstGeom>
          <a:no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square" rtlCol="0">
            <a:spAutoFit/>
          </a:bodyPr>
          <a:lstStyle/>
          <a:p>
            <a:pPr marL="227013" marR="0" lvl="0" indent="-227013" algn="l" defTabSz="914363" rtl="0" eaLnBrk="1" fontAlgn="auto" latinLnBrk="0" hangingPunct="1">
              <a:lnSpc>
                <a:spcPct val="150000"/>
              </a:lnSpc>
              <a:spcBef>
                <a:spcPts val="0"/>
              </a:spcBef>
              <a:spcAft>
                <a:spcPts val="0"/>
              </a:spcAft>
              <a:buClrTx/>
              <a:buSzTx/>
              <a:buFontTx/>
              <a:buNone/>
              <a:tabLst/>
              <a:defRPr/>
            </a:pPr>
            <a:r>
              <a:rPr kumimoji="0" lang="en-US" sz="1800" b="0" i="0" u="none" strike="noStrike" kern="1200" cap="none" spc="0" normalizeH="0" baseline="0" noProof="0" dirty="0">
                <a:ln>
                  <a:noFill/>
                </a:ln>
                <a:effectLst/>
                <a:uLnTx/>
                <a:uFillTx/>
                <a:latin typeface="Segoe UI" pitchFamily="34" charset="0"/>
                <a:ea typeface="Segoe UI" pitchFamily="34" charset="0"/>
                <a:cs typeface="Segoe UI" pitchFamily="34" charset="0"/>
              </a:rPr>
              <a:t>Work together in real time</a:t>
            </a:r>
          </a:p>
          <a:p>
            <a:pPr marL="227013" marR="0" lvl="0" indent="-227013" algn="l" defTabSz="914363" rtl="0" eaLnBrk="1" fontAlgn="auto" latinLnBrk="0" hangingPunct="1">
              <a:lnSpc>
                <a:spcPct val="150000"/>
              </a:lnSpc>
              <a:spcBef>
                <a:spcPts val="0"/>
              </a:spcBef>
              <a:spcAft>
                <a:spcPts val="0"/>
              </a:spcAft>
              <a:buClrTx/>
              <a:buSzTx/>
              <a:buFontTx/>
              <a:buNone/>
              <a:tabLst/>
              <a:defRPr/>
            </a:pPr>
            <a:r>
              <a:rPr kumimoji="0" lang="en-US" sz="1800" b="0" i="0" u="none" strike="noStrike" kern="1200" cap="none" spc="0" normalizeH="0" baseline="0" noProof="0" dirty="0">
                <a:ln>
                  <a:noFill/>
                </a:ln>
                <a:effectLst/>
                <a:uLnTx/>
                <a:uFillTx/>
                <a:latin typeface="Segoe UI" pitchFamily="34" charset="0"/>
                <a:ea typeface="Segoe UI" pitchFamily="34" charset="0"/>
                <a:cs typeface="Segoe UI" pitchFamily="34" charset="0"/>
              </a:rPr>
              <a:t>Gain control over email</a:t>
            </a:r>
          </a:p>
          <a:p>
            <a:pPr marL="227013" marR="0" lvl="0" indent="-227013" algn="l" defTabSz="914363" rtl="0" eaLnBrk="1" fontAlgn="auto" latinLnBrk="0" hangingPunct="1">
              <a:lnSpc>
                <a:spcPct val="150000"/>
              </a:lnSpc>
              <a:spcBef>
                <a:spcPts val="0"/>
              </a:spcBef>
              <a:spcAft>
                <a:spcPts val="0"/>
              </a:spcAft>
              <a:buClrTx/>
              <a:buSzTx/>
              <a:buFontTx/>
              <a:buNone/>
              <a:tabLst/>
              <a:defRPr/>
            </a:pPr>
            <a:r>
              <a:rPr kumimoji="0" lang="en-US" sz="1800" b="0" i="0" u="none" strike="noStrike" kern="1200" cap="none" spc="0" normalizeH="0" baseline="0" noProof="0" dirty="0">
                <a:ln>
                  <a:noFill/>
                </a:ln>
                <a:effectLst/>
                <a:uLnTx/>
                <a:uFillTx/>
                <a:latin typeface="Segoe UI" pitchFamily="34" charset="0"/>
                <a:ea typeface="Segoe UI" pitchFamily="34" charset="0"/>
                <a:cs typeface="Segoe UI" pitchFamily="34" charset="0"/>
              </a:rPr>
              <a:t>Instantly brainstorm &amp; share</a:t>
            </a:r>
          </a:p>
          <a:p>
            <a:pPr marL="227013" marR="0" lvl="0" indent="-227013" algn="l" defTabSz="914363" rtl="0" eaLnBrk="1" fontAlgn="auto" latinLnBrk="0" hangingPunct="1">
              <a:lnSpc>
                <a:spcPct val="150000"/>
              </a:lnSpc>
              <a:spcBef>
                <a:spcPts val="0"/>
              </a:spcBef>
              <a:spcAft>
                <a:spcPts val="0"/>
              </a:spcAft>
              <a:buClrTx/>
              <a:buSzTx/>
              <a:buFontTx/>
              <a:buNone/>
              <a:tabLst/>
              <a:defRPr/>
            </a:pPr>
            <a:r>
              <a:rPr kumimoji="0" lang="en-US" sz="1800" b="0" i="0" u="none" strike="noStrike" kern="1200" cap="none" spc="0" normalizeH="0" baseline="0" noProof="0" dirty="0" smtClean="0">
                <a:ln>
                  <a:noFill/>
                </a:ln>
                <a:effectLst/>
                <a:uLnTx/>
                <a:uFillTx/>
                <a:latin typeface="Segoe UI" pitchFamily="34" charset="0"/>
                <a:ea typeface="Segoe UI" pitchFamily="34" charset="0"/>
                <a:cs typeface="Segoe UI" pitchFamily="34" charset="0"/>
              </a:rPr>
              <a:t>Connect to </a:t>
            </a:r>
            <a:r>
              <a:rPr kumimoji="0" lang="en-US" sz="1800" b="0" i="0" u="none" strike="noStrike" kern="1200" cap="none" spc="0" normalizeH="0" baseline="0" noProof="0" dirty="0">
                <a:ln>
                  <a:noFill/>
                </a:ln>
                <a:effectLst/>
                <a:uLnTx/>
                <a:uFillTx/>
                <a:latin typeface="Segoe UI" pitchFamily="34" charset="0"/>
                <a:ea typeface="Segoe UI" pitchFamily="34" charset="0"/>
                <a:cs typeface="Segoe UI" pitchFamily="34" charset="0"/>
              </a:rPr>
              <a:t>social networks</a:t>
            </a:r>
          </a:p>
          <a:p>
            <a:pPr marL="227013" marR="0" lvl="0" indent="-227013" algn="l" defTabSz="914363" rtl="0" eaLnBrk="1" fontAlgn="auto" latinLnBrk="0" hangingPunct="1">
              <a:lnSpc>
                <a:spcPct val="150000"/>
              </a:lnSpc>
              <a:spcBef>
                <a:spcPts val="0"/>
              </a:spcBef>
              <a:spcAft>
                <a:spcPts val="0"/>
              </a:spcAft>
              <a:buClrTx/>
              <a:buSzTx/>
              <a:buFontTx/>
              <a:buNone/>
              <a:tabLst/>
              <a:defRPr/>
            </a:pPr>
            <a:r>
              <a:rPr kumimoji="0" lang="en-US" sz="1800" b="0" i="0" u="none" strike="noStrike" kern="1200" cap="none" spc="0" normalizeH="0" baseline="0" noProof="0" dirty="0">
                <a:ln>
                  <a:noFill/>
                </a:ln>
                <a:effectLst/>
                <a:uLnTx/>
                <a:uFillTx/>
                <a:latin typeface="Segoe UI" pitchFamily="34" charset="0"/>
                <a:ea typeface="Segoe UI" pitchFamily="34" charset="0"/>
                <a:cs typeface="Segoe UI" pitchFamily="34" charset="0"/>
              </a:rPr>
              <a:t>Go offline hassle-free</a:t>
            </a:r>
          </a:p>
          <a:p>
            <a:pPr marL="0" marR="0" lvl="0" indent="0" algn="l" defTabSz="914363" rtl="0" eaLnBrk="1" fontAlgn="auto" latinLnBrk="0" hangingPunct="1">
              <a:lnSpc>
                <a:spcPct val="100000"/>
              </a:lnSpc>
              <a:spcBef>
                <a:spcPts val="0"/>
              </a:spcBef>
              <a:spcAft>
                <a:spcPts val="0"/>
              </a:spcAft>
              <a:buClrTx/>
              <a:buSzTx/>
              <a:buFont typeface="Arial" pitchFamily="34" charset="0"/>
              <a:buChar char="•"/>
              <a:tabLst/>
              <a:defRPr/>
            </a:pPr>
            <a:endParaRPr kumimoji="0" lang="en-US" sz="1600" b="0" i="0" u="none" strike="noStrike" kern="1200" cap="none" spc="0" normalizeH="0" baseline="0" noProof="0" dirty="0">
              <a:ln>
                <a:noFill/>
              </a:ln>
              <a:effectLst>
                <a:outerShdw blurRad="38100" dist="38100" dir="2700000" algn="tl">
                  <a:srgbClr val="000000">
                    <a:alpha val="43137"/>
                  </a:srgbClr>
                </a:outerShdw>
              </a:effectLst>
              <a:uLnTx/>
              <a:uFillTx/>
              <a:latin typeface="Segoe UI" pitchFamily="34" charset="0"/>
              <a:ea typeface="Segoe UI" pitchFamily="34" charset="0"/>
              <a:cs typeface="Segoe UI" pitchFamily="34" charset="0"/>
            </a:endParaRPr>
          </a:p>
        </p:txBody>
      </p:sp>
      <p:pic>
        <p:nvPicPr>
          <p:cNvPr id="30" name="Picture 2" descr="https://brandtools.partners.extranet.microsoft.com/NR/rdonlyres/7B65C72A-C193-4786-B97D-67E5AF97A418/0/OFC09_Vicky_002.jpg"/>
          <p:cNvPicPr>
            <a:picLocks noChangeAspect="1" noChangeArrowheads="1"/>
          </p:cNvPicPr>
          <p:nvPr/>
        </p:nvPicPr>
        <p:blipFill>
          <a:blip r:embed="rId6" cstate="print"/>
          <a:srcRect/>
          <a:stretch>
            <a:fillRect/>
          </a:stretch>
        </p:blipFill>
        <p:spPr bwMode="auto">
          <a:xfrm>
            <a:off x="3048000" y="2431944"/>
            <a:ext cx="2971801" cy="1981200"/>
          </a:xfrm>
          <a:prstGeom prst="rect">
            <a:avLst/>
          </a:prstGeom>
          <a:ln>
            <a:noFill/>
          </a:ln>
          <a:effectLst>
            <a:softEdge rad="112500"/>
          </a:effectLst>
        </p:spPr>
      </p:pic>
      <p:sp>
        <p:nvSpPr>
          <p:cNvPr id="31" name="TextBox 30"/>
          <p:cNvSpPr txBox="1"/>
          <p:nvPr/>
        </p:nvSpPr>
        <p:spPr>
          <a:xfrm>
            <a:off x="3081996" y="1535376"/>
            <a:ext cx="2819400" cy="954107"/>
          </a:xfrm>
          <a:prstGeom prst="rect">
            <a:avLst/>
          </a:prstGeom>
          <a:no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square" rtlCol="0">
            <a:spAutoFit/>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Segoe UI" pitchFamily="34" charset="0"/>
                <a:ea typeface="Segoe UI" pitchFamily="34" charset="0"/>
                <a:cs typeface="Segoe UI" pitchFamily="34" charset="0"/>
              </a:rPr>
              <a:t>Bring </a:t>
            </a:r>
            <a:r>
              <a:rPr kumimoji="0" lang="en-US" sz="2000" b="0"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latin typeface="Segoe UI" pitchFamily="34" charset="0"/>
                <a:ea typeface="Segoe UI" pitchFamily="34" charset="0"/>
                <a:cs typeface="Segoe UI" pitchFamily="34" charset="0"/>
              </a:rPr>
              <a:t>Ideas </a:t>
            </a:r>
            <a:r>
              <a:rPr kumimoji="0" 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Segoe UI" pitchFamily="34" charset="0"/>
                <a:ea typeface="Segoe UI" pitchFamily="34" charset="0"/>
                <a:cs typeface="Segoe UI" pitchFamily="34" charset="0"/>
              </a:rPr>
              <a:t>to Life</a:t>
            </a:r>
          </a:p>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1600" b="0" i="1" u="none" strike="noStrike" kern="1200" cap="none" spc="0" normalizeH="0" baseline="0" noProof="0" dirty="0">
                <a:ln>
                  <a:noFill/>
                </a:ln>
                <a:solidFill>
                  <a:prstClr val="white"/>
                </a:solidFill>
                <a:effectLst/>
                <a:uLnTx/>
                <a:uFillTx/>
                <a:latin typeface="Segoe UI" pitchFamily="34" charset="0"/>
                <a:ea typeface="Segoe UI" pitchFamily="34" charset="0"/>
                <a:cs typeface="Segoe UI" pitchFamily="34" charset="0"/>
              </a:rPr>
              <a:t>Envision. Mash Up. Inform.</a:t>
            </a:r>
          </a:p>
          <a:p>
            <a:pPr marL="0" marR="0" lvl="0" indent="0" algn="ctr" defTabSz="914363" rtl="0" eaLnBrk="1" fontAlgn="auto" latinLnBrk="0" hangingPunct="1">
              <a:lnSpc>
                <a:spcPct val="100000"/>
              </a:lnSpc>
              <a:spcBef>
                <a:spcPts val="0"/>
              </a:spcBef>
              <a:spcAft>
                <a:spcPts val="0"/>
              </a:spcAft>
              <a:buClrTx/>
              <a:buSzTx/>
              <a:buFontTx/>
              <a:buNone/>
              <a:tabLst/>
              <a:defRPr/>
            </a:pPr>
            <a:endParaRPr kumimoji="0" lang="en-US" sz="1800" b="0" i="1"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Segoe UI" pitchFamily="34" charset="0"/>
              <a:ea typeface="Segoe UI" pitchFamily="34" charset="0"/>
              <a:cs typeface="Segoe UI" pitchFamily="34" charset="0"/>
            </a:endParaRPr>
          </a:p>
        </p:txBody>
      </p:sp>
      <p:sp>
        <p:nvSpPr>
          <p:cNvPr id="32" name="TextBox 31"/>
          <p:cNvSpPr txBox="1"/>
          <p:nvPr/>
        </p:nvSpPr>
        <p:spPr>
          <a:xfrm>
            <a:off x="3081996" y="4255803"/>
            <a:ext cx="2951331" cy="2169825"/>
          </a:xfrm>
          <a:prstGeom prst="rect">
            <a:avLst/>
          </a:prstGeom>
          <a:no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square" rtlCol="0">
            <a:spAutoFit/>
          </a:bodyPr>
          <a:lstStyle/>
          <a:p>
            <a:pPr marL="227013" marR="0" lvl="0" indent="-227013" algn="l" defTabSz="914363" rtl="0" eaLnBrk="1" fontAlgn="auto" latinLnBrk="0" hangingPunct="1">
              <a:lnSpc>
                <a:spcPct val="150000"/>
              </a:lnSpc>
              <a:spcBef>
                <a:spcPts val="0"/>
              </a:spcBef>
              <a:spcAft>
                <a:spcPts val="0"/>
              </a:spcAft>
              <a:buClrTx/>
              <a:buSzTx/>
              <a:buFontTx/>
              <a:buNone/>
              <a:tabLst/>
              <a:defRPr/>
            </a:pPr>
            <a:r>
              <a:rPr kumimoji="0" lang="en-US" sz="1800" b="0" i="0" u="none" strike="noStrike" kern="1200" cap="none" spc="0" normalizeH="0" baseline="0" noProof="0" dirty="0">
                <a:ln>
                  <a:noFill/>
                </a:ln>
                <a:effectLst/>
                <a:uLnTx/>
                <a:uFillTx/>
                <a:latin typeface="Segoe UI" pitchFamily="34" charset="0"/>
                <a:ea typeface="Segoe UI" pitchFamily="34" charset="0"/>
                <a:cs typeface="Segoe UI" pitchFamily="34" charset="0"/>
              </a:rPr>
              <a:t>Collect all types of content</a:t>
            </a:r>
          </a:p>
          <a:p>
            <a:pPr marL="227013" marR="0" lvl="0" indent="-227013" algn="l" defTabSz="914363" rtl="0" eaLnBrk="1" fontAlgn="auto" latinLnBrk="0" hangingPunct="1">
              <a:lnSpc>
                <a:spcPct val="150000"/>
              </a:lnSpc>
              <a:spcBef>
                <a:spcPts val="0"/>
              </a:spcBef>
              <a:spcAft>
                <a:spcPts val="0"/>
              </a:spcAft>
              <a:buClrTx/>
              <a:buSzTx/>
              <a:buFontTx/>
              <a:buNone/>
              <a:tabLst/>
              <a:defRPr/>
            </a:pPr>
            <a:r>
              <a:rPr kumimoji="0" lang="en-US" sz="1800" b="0" i="0" u="none" strike="noStrike" kern="1200" cap="none" spc="0" normalizeH="0" baseline="0" noProof="0" dirty="0">
                <a:ln>
                  <a:noFill/>
                </a:ln>
                <a:effectLst/>
                <a:uLnTx/>
                <a:uFillTx/>
                <a:latin typeface="Segoe UI" pitchFamily="34" charset="0"/>
                <a:ea typeface="Segoe UI" pitchFamily="34" charset="0"/>
                <a:cs typeface="Segoe UI" pitchFamily="34" charset="0"/>
              </a:rPr>
              <a:t>Tell your story with video</a:t>
            </a:r>
          </a:p>
          <a:p>
            <a:pPr marL="227013" marR="0" lvl="0" indent="-227013" algn="l" defTabSz="914363" rtl="0" eaLnBrk="1" fontAlgn="auto" latinLnBrk="0" hangingPunct="1">
              <a:lnSpc>
                <a:spcPct val="150000"/>
              </a:lnSpc>
              <a:spcBef>
                <a:spcPts val="0"/>
              </a:spcBef>
              <a:spcAft>
                <a:spcPts val="0"/>
              </a:spcAft>
              <a:buClrTx/>
              <a:buSzTx/>
              <a:buFontTx/>
              <a:buNone/>
              <a:tabLst/>
              <a:defRPr/>
            </a:pPr>
            <a:r>
              <a:rPr kumimoji="0" lang="en-US" sz="1800" b="0" i="0" u="none" strike="noStrike" kern="1200" cap="none" spc="0" normalizeH="0" baseline="0" noProof="0" dirty="0">
                <a:ln>
                  <a:noFill/>
                </a:ln>
                <a:effectLst/>
                <a:uLnTx/>
                <a:uFillTx/>
                <a:latin typeface="Segoe UI" pitchFamily="34" charset="0"/>
                <a:ea typeface="Segoe UI" pitchFamily="34" charset="0"/>
                <a:cs typeface="Segoe UI" pitchFamily="34" charset="0"/>
              </a:rPr>
              <a:t>Express ideas with photos</a:t>
            </a:r>
          </a:p>
          <a:p>
            <a:pPr marL="227013" marR="0" lvl="0" indent="-227013" algn="l" defTabSz="914363" rtl="0" eaLnBrk="1" fontAlgn="auto" latinLnBrk="0" hangingPunct="1">
              <a:lnSpc>
                <a:spcPct val="150000"/>
              </a:lnSpc>
              <a:spcBef>
                <a:spcPts val="0"/>
              </a:spcBef>
              <a:spcAft>
                <a:spcPts val="0"/>
              </a:spcAft>
              <a:buClrTx/>
              <a:buSzTx/>
              <a:buFontTx/>
              <a:buNone/>
              <a:tabLst/>
              <a:defRPr/>
            </a:pPr>
            <a:r>
              <a:rPr kumimoji="0" lang="en-US" sz="1800" b="0" i="0" u="none" strike="noStrike" kern="1200" cap="none" spc="0" normalizeH="0" baseline="0" noProof="0" dirty="0">
                <a:ln>
                  <a:noFill/>
                </a:ln>
                <a:effectLst/>
                <a:uLnTx/>
                <a:uFillTx/>
                <a:latin typeface="Segoe UI" pitchFamily="34" charset="0"/>
                <a:ea typeface="Segoe UI" pitchFamily="34" charset="0"/>
                <a:cs typeface="Segoe UI" pitchFamily="34" charset="0"/>
              </a:rPr>
              <a:t>Visualize data trends</a:t>
            </a:r>
          </a:p>
          <a:p>
            <a:pPr marL="227013" marR="0" lvl="0" indent="-227013" algn="l" defTabSz="914363" rtl="0" eaLnBrk="1" fontAlgn="auto" latinLnBrk="0" hangingPunct="1">
              <a:lnSpc>
                <a:spcPct val="150000"/>
              </a:lnSpc>
              <a:spcBef>
                <a:spcPts val="0"/>
              </a:spcBef>
              <a:spcAft>
                <a:spcPts val="0"/>
              </a:spcAft>
              <a:buClrTx/>
              <a:buSzTx/>
              <a:buFontTx/>
              <a:buNone/>
              <a:tabLst/>
              <a:defRPr/>
            </a:pPr>
            <a:r>
              <a:rPr kumimoji="0" lang="en-US" sz="1800" b="0" i="0" u="none" strike="noStrike" kern="1200" cap="none" spc="0" normalizeH="0" baseline="0" noProof="0" dirty="0">
                <a:ln>
                  <a:noFill/>
                </a:ln>
                <a:effectLst/>
                <a:uLnTx/>
                <a:uFillTx/>
                <a:latin typeface="Segoe UI" pitchFamily="34" charset="0"/>
                <a:ea typeface="Segoe UI" pitchFamily="34" charset="0"/>
                <a:cs typeface="Segoe UI" pitchFamily="34" charset="0"/>
              </a:rPr>
              <a:t>Find more with Fluent UI</a:t>
            </a:r>
            <a:endParaRPr kumimoji="0" lang="en-US" sz="1600" b="0" i="0" u="none" strike="noStrike" kern="1200" cap="none" spc="0" normalizeH="0" baseline="0" noProof="0" dirty="0">
              <a:ln>
                <a:noFill/>
              </a:ln>
              <a:effectLst>
                <a:outerShdw blurRad="38100" dist="38100" dir="2700000" algn="tl">
                  <a:srgbClr val="000000">
                    <a:alpha val="43137"/>
                  </a:srgbClr>
                </a:outerShdw>
              </a:effectLst>
              <a:uLnTx/>
              <a:uFillTx/>
              <a:latin typeface="Segoe UI" pitchFamily="34" charset="0"/>
              <a:ea typeface="Segoe UI" pitchFamily="34" charset="0"/>
              <a:cs typeface="Segoe UI" pitchFamily="34" charset="0"/>
            </a:endParaRPr>
          </a:p>
        </p:txBody>
      </p:sp>
      <p:sp>
        <p:nvSpPr>
          <p:cNvPr id="34" name="Title 1"/>
          <p:cNvSpPr txBox="1">
            <a:spLocks/>
          </p:cNvSpPr>
          <p:nvPr/>
        </p:nvSpPr>
        <p:spPr>
          <a:xfrm>
            <a:off x="380999" y="230188"/>
            <a:ext cx="8599227" cy="1107996"/>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a:lstStyle>
          <a:p>
            <a:r>
              <a:rPr lang="en-US" sz="4000" dirty="0"/>
              <a:t>Office 2010: The best productivity experience across PC, Phone and Browser</a:t>
            </a:r>
            <a:endParaRPr lang="en-US" sz="4000" dirty="0"/>
          </a:p>
        </p:txBody>
      </p:sp>
    </p:spTree>
    <p:extLst>
      <p:ext uri="{BB962C8B-B14F-4D97-AF65-F5344CB8AC3E}">
        <p14:creationId xmlns:p14="http://schemas.microsoft.com/office/powerpoint/2010/main" xmlns="" val="17608560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slide(fromLeft)">
                                      <p:cBhvr>
                                        <p:cTn id="7" dur="1000"/>
                                        <p:tgtEl>
                                          <p:spTgt spid="25"/>
                                        </p:tgtEl>
                                      </p:cBhvr>
                                    </p:animEffect>
                                  </p:childTnLst>
                                </p:cTn>
                              </p:par>
                            </p:childTnLst>
                          </p:cTn>
                        </p:par>
                        <p:par>
                          <p:cTn id="8" fill="hold">
                            <p:stCondLst>
                              <p:cond delay="1000"/>
                            </p:stCondLst>
                            <p:childTnLst>
                              <p:par>
                                <p:cTn id="9" presetID="12" presetClass="entr" presetSubtype="8"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slide(fromLeft)">
                                      <p:cBhvr>
                                        <p:cTn id="11"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Office 2010</a:t>
            </a:r>
            <a:endParaRPr lang="en-US" dirty="0"/>
          </a:p>
        </p:txBody>
      </p:sp>
      <p:sp>
        <p:nvSpPr>
          <p:cNvPr id="4" name="Text Placeholder 3"/>
          <p:cNvSpPr>
            <a:spLocks noGrp="1"/>
          </p:cNvSpPr>
          <p:nvPr>
            <p:ph type="body" sz="quarter" idx="10"/>
          </p:nvPr>
        </p:nvSpPr>
        <p:spPr/>
        <p:txBody>
          <a:bodyPr/>
          <a:lstStyle/>
          <a:p>
            <a:r>
              <a:rPr lang="en-US" smtClean="0"/>
              <a:t>demo</a:t>
            </a:r>
            <a:endParaRPr lang="en-US" dirty="0"/>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0"/>
          </p:nvPr>
        </p:nvSpPr>
        <p:spPr/>
        <p:txBody>
          <a:bodyPr/>
          <a:lstStyle/>
          <a:p>
            <a:r>
              <a:rPr lang="en-US" sz="8000" dirty="0" smtClean="0"/>
              <a:t>question &amp; answer</a:t>
            </a:r>
            <a:endParaRPr lang="en-US" sz="8000" dirty="0"/>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val.png"/>
          <p:cNvPicPr>
            <a:picLocks noChangeAspect="1"/>
          </p:cNvPicPr>
          <p:nvPr/>
        </p:nvPicPr>
        <p:blipFill>
          <a:blip r:embed="rId2"/>
          <a:stretch>
            <a:fillRect/>
          </a:stretch>
        </p:blipFill>
        <p:spPr>
          <a:xfrm>
            <a:off x="1142" y="857"/>
            <a:ext cx="9142858" cy="6857143"/>
          </a:xfrm>
          <a:prstGeom prst="rect">
            <a:avLst/>
          </a:prstGeom>
        </p:spPr>
      </p:pic>
      <p:sp>
        <p:nvSpPr>
          <p:cNvPr id="3" name="Rounded Rectangle 2"/>
          <p:cNvSpPr/>
          <p:nvPr/>
        </p:nvSpPr>
        <p:spPr bwMode="blackGray">
          <a:xfrm>
            <a:off x="41077" y="3971504"/>
            <a:ext cx="505557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solidFill>
                  <a:srgbClr val="FFFFFF"/>
                </a:solidFill>
                <a:effectLst>
                  <a:outerShdw blurRad="38100" dist="38100" dir="2700000" algn="tl">
                    <a:srgbClr val="000000">
                      <a:alpha val="43137"/>
                    </a:srgbClr>
                  </a:outerShdw>
                </a:effectLst>
                <a:latin typeface="Segoe" pitchFamily="34" charset="0"/>
              </a:rPr>
              <a:t>Complete an evaluation on </a:t>
            </a:r>
            <a:r>
              <a:rPr lang="en-US" sz="3200" dirty="0" err="1" smtClean="0">
                <a:solidFill>
                  <a:srgbClr val="FFFFFF"/>
                </a:solidFill>
                <a:effectLst>
                  <a:outerShdw blurRad="38100" dist="38100" dir="2700000" algn="tl">
                    <a:srgbClr val="000000">
                      <a:alpha val="43137"/>
                    </a:srgbClr>
                  </a:outerShdw>
                </a:effectLst>
                <a:latin typeface="Segoe" pitchFamily="34" charset="0"/>
              </a:rPr>
              <a:t>CommNet</a:t>
            </a:r>
            <a:r>
              <a:rPr lang="en-US" sz="3200" dirty="0" smtClean="0">
                <a:solidFill>
                  <a:srgbClr val="FFFFFF"/>
                </a:solidFill>
                <a:effectLst>
                  <a:outerShdw blurRad="38100" dist="38100" dir="2700000" algn="tl">
                    <a:srgbClr val="000000">
                      <a:alpha val="43137"/>
                    </a:srgbClr>
                  </a:outerShdw>
                </a:effectLst>
                <a:latin typeface="Segoe" pitchFamily="34" charset="0"/>
              </a:rPr>
              <a:t> and enter to win an Xbox 360 Elite!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64" presetClass="path" presetSubtype="0" decel="50000" fill="hold" grpId="1" nodeType="withEffect">
                                  <p:stCondLst>
                                    <p:cond delay="0"/>
                                  </p:stCondLst>
                                  <p:childTnLst>
                                    <p:animMotion origin="layout" path="M -0.41701 -0.00138 L -2.77778E-6 -4.44444E-6 " pathEditMode="relative" rAng="0" ptsTypes="AA">
                                      <p:cBhvr>
                                        <p:cTn id="9" dur="1000" fill="hold"/>
                                        <p:tgtEl>
                                          <p:spTgt spid="3"/>
                                        </p:tgtEl>
                                        <p:attrNameLst>
                                          <p:attrName>ppt_x</p:attrName>
                                          <p:attrName>ppt_y</p:attrName>
                                        </p:attrNameLst>
                                      </p:cBhvr>
                                      <p:rCtr x="209" y="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stretch>
            <a:fillRect/>
          </a:stretch>
        </p:blipFill>
        <p:spPr bwMode="black">
          <a:xfrm>
            <a:off x="2286000" y="2590800"/>
            <a:ext cx="4572000" cy="986114"/>
          </a:xfrm>
          <a:prstGeom prst="rect">
            <a:avLst/>
          </a:prstGeom>
          <a:noFill/>
          <a:ln>
            <a:noFill/>
          </a:ln>
        </p:spPr>
      </p:pic>
      <p:sp>
        <p:nvSpPr>
          <p:cNvPr id="5" name="Text Box 3"/>
          <p:cNvSpPr txBox="1">
            <a:spLocks noChangeArrowheads="1"/>
          </p:cNvSpPr>
          <p:nvPr/>
        </p:nvSpPr>
        <p:spPr bwMode="blackWhite">
          <a:xfrm>
            <a:off x="967578" y="5580925"/>
            <a:ext cx="7208845" cy="461651"/>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600" dirty="0">
                <a:latin typeface="Calibri" pitchFamily="34" charset="0"/>
                <a:cs typeface="Arial" charset="0"/>
              </a:rPr>
              <a:t>© </a:t>
            </a:r>
            <a:r>
              <a:rPr lang="en-US" sz="600" dirty="0" smtClean="0">
                <a:latin typeface="Calibri" pitchFamily="34" charset="0"/>
                <a:cs typeface="Arial" charset="0"/>
              </a:rPr>
              <a:t>2009 Microsoft </a:t>
            </a:r>
            <a:r>
              <a:rPr lang="en-US" sz="600" dirty="0">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600" dirty="0">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00" dirty="0" smtClean="0">
                <a:latin typeface="Calibri" pitchFamily="34" charset="0"/>
                <a:cs typeface="Arial" charset="0"/>
              </a:rPr>
              <a:t>MICROSOFT </a:t>
            </a:r>
            <a:r>
              <a:rPr lang="en-US" sz="600" dirty="0">
                <a:latin typeface="Calibri" pitchFamily="34" charset="0"/>
                <a:cs typeface="Arial" charset="0"/>
              </a:rPr>
              <a:t>MAKES NO WARRANTIES, EXPRESS, IMPLIED OR STATUTORY, AS TO THE INFORMATION IN THIS PRESENTATION.</a:t>
            </a:r>
          </a:p>
        </p:txBody>
      </p:sp>
      <p:sp>
        <p:nvSpPr>
          <p:cNvPr id="6" name="Rectangle 5"/>
          <p:cNvSpPr/>
          <p:nvPr/>
        </p:nvSpPr>
        <p:spPr bwMode="auto">
          <a:xfrm>
            <a:off x="-2298032" y="0"/>
            <a:ext cx="2141623" cy="7940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243925"/>
            <a:ext cx="8382000" cy="4256123"/>
          </a:xfrm>
        </p:spPr>
        <p:txBody>
          <a:bodyPr vert="horz" wrap="square" lIns="0" tIns="0" rIns="0" bIns="0" rtlCol="0">
            <a:noAutofit/>
          </a:bodyPr>
          <a:lstStyle/>
          <a:p>
            <a:r>
              <a:rPr lang="en-US" dirty="0" smtClean="0"/>
              <a:t>Content Security</a:t>
            </a:r>
          </a:p>
          <a:p>
            <a:pPr marL="741363" lvl="2">
              <a:buBlip>
                <a:blip r:embed="rId3"/>
              </a:buBlip>
            </a:pPr>
            <a:r>
              <a:rPr lang="en-US" dirty="0" smtClean="0"/>
              <a:t>Encryption from end to end</a:t>
            </a:r>
          </a:p>
          <a:p>
            <a:pPr marL="741363" lvl="2">
              <a:buBlip>
                <a:blip r:embed="rId3"/>
              </a:buBlip>
            </a:pPr>
            <a:r>
              <a:rPr lang="en-US" dirty="0" smtClean="0"/>
              <a:t>Rights </a:t>
            </a:r>
            <a:r>
              <a:rPr lang="en-US" dirty="0"/>
              <a:t>M</a:t>
            </a:r>
            <a:r>
              <a:rPr lang="en-US" dirty="0" smtClean="0"/>
              <a:t>anagement</a:t>
            </a:r>
          </a:p>
          <a:p>
            <a:r>
              <a:rPr lang="en-US" dirty="0" smtClean="0"/>
              <a:t>Content Control &amp; Management</a:t>
            </a:r>
          </a:p>
          <a:p>
            <a:pPr marL="741363" lvl="2">
              <a:buBlip>
                <a:blip r:embed="rId3"/>
              </a:buBlip>
            </a:pPr>
            <a:r>
              <a:rPr lang="en-US" dirty="0" smtClean="0"/>
              <a:t>Document hold and deletion</a:t>
            </a:r>
          </a:p>
          <a:p>
            <a:pPr marL="741363" lvl="2">
              <a:buBlip>
                <a:blip r:embed="rId3"/>
              </a:buBlip>
            </a:pPr>
            <a:r>
              <a:rPr lang="en-US" dirty="0" smtClean="0"/>
              <a:t>Online Archive</a:t>
            </a:r>
          </a:p>
          <a:p>
            <a:r>
              <a:rPr lang="en-US" dirty="0" smtClean="0"/>
              <a:t>Message Hygiene &amp; Tracking</a:t>
            </a:r>
          </a:p>
          <a:p>
            <a:pPr marL="741363" lvl="2">
              <a:buBlip>
                <a:blip r:embed="rId3"/>
              </a:buBlip>
            </a:pPr>
            <a:r>
              <a:rPr lang="en-US" dirty="0"/>
              <a:t>Anti-spam / malware</a:t>
            </a:r>
          </a:p>
          <a:p>
            <a:pPr marL="741363" lvl="2">
              <a:buBlip>
                <a:blip r:embed="rId3"/>
              </a:buBlip>
            </a:pPr>
            <a:r>
              <a:rPr lang="en-US" dirty="0"/>
              <a:t>Message tracking</a:t>
            </a:r>
          </a:p>
          <a:p>
            <a:pPr marL="396875" lvl="1">
              <a:buBlip>
                <a:blip r:embed="rId3"/>
              </a:buBlip>
            </a:pPr>
            <a:endParaRPr lang="en-US" sz="3200" dirty="0" smtClean="0"/>
          </a:p>
          <a:p>
            <a:pPr marL="396875" lvl="1">
              <a:buBlip>
                <a:blip r:embed="rId3"/>
              </a:buBlip>
            </a:pPr>
            <a:endParaRPr lang="en-US" sz="3200" dirty="0"/>
          </a:p>
        </p:txBody>
      </p:sp>
      <p:pic>
        <p:nvPicPr>
          <p:cNvPr id="4" name="Picture 3" descr="G:\Documents\Clipart\Artwork_Imagery\Icons - Illustrations\_XML ICONS\secure security lock.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391401" y="0"/>
            <a:ext cx="1752600" cy="2838718"/>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
        <p:nvSpPr>
          <p:cNvPr id="5" name="Rounded Rectangle 4"/>
          <p:cNvSpPr/>
          <p:nvPr/>
        </p:nvSpPr>
        <p:spPr bwMode="auto">
          <a:xfrm>
            <a:off x="76200" y="5540514"/>
            <a:ext cx="8991600" cy="707886"/>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38100" dist="38100" dir="2700000" algn="tl">
                  <a:srgbClr val="000000">
                    <a:alpha val="43137"/>
                  </a:srgbClr>
                </a:outerShdw>
              </a:effectLst>
              <a:latin typeface="Segoe UI" pitchFamily="34" charset="0"/>
              <a:ea typeface="Segoe UI" pitchFamily="34" charset="0"/>
              <a:cs typeface="Segoe UI" pitchFamily="34" charset="0"/>
            </a:endParaRPr>
          </a:p>
        </p:txBody>
      </p:sp>
      <p:sp>
        <p:nvSpPr>
          <p:cNvPr id="6" name="TextBox 5"/>
          <p:cNvSpPr txBox="1"/>
          <p:nvPr/>
        </p:nvSpPr>
        <p:spPr>
          <a:xfrm>
            <a:off x="228600" y="5540514"/>
            <a:ext cx="8686800" cy="707886"/>
          </a:xfrm>
          <a:prstGeom prst="rect">
            <a:avLst/>
          </a:prstGeom>
          <a:noFill/>
        </p:spPr>
        <p:txBody>
          <a:bodyPr wrap="square" rtlCol="0">
            <a:spAutoFit/>
          </a:bodyPr>
          <a:lstStyle/>
          <a:p>
            <a:pPr algn="ctr"/>
            <a:r>
              <a:rPr lang="en-US" sz="2000" i="1" dirty="0" smtClean="0">
                <a:latin typeface="Segoe UI" pitchFamily="34" charset="0"/>
                <a:ea typeface="Segoe UI" pitchFamily="34" charset="0"/>
                <a:cs typeface="Segoe UI" pitchFamily="34" charset="0"/>
              </a:rPr>
              <a:t>Exchange Server 2010 and Outlook 2010 provide the most security and control for both users and IT professionals.</a:t>
            </a:r>
          </a:p>
        </p:txBody>
      </p:sp>
      <p:sp>
        <p:nvSpPr>
          <p:cNvPr id="7" name="Title 6"/>
          <p:cNvSpPr>
            <a:spLocks noGrp="1"/>
          </p:cNvSpPr>
          <p:nvPr>
            <p:ph type="title"/>
          </p:nvPr>
        </p:nvSpPr>
        <p:spPr/>
        <p:txBody>
          <a:bodyPr/>
          <a:lstStyle/>
          <a:p>
            <a:r>
              <a:rPr lang="en-GB" dirty="0"/>
              <a:t>Security and Control</a:t>
            </a:r>
          </a:p>
        </p:txBody>
      </p:sp>
    </p:spTree>
    <p:extLst>
      <p:ext uri="{BB962C8B-B14F-4D97-AF65-F5344CB8AC3E}">
        <p14:creationId xmlns:p14="http://schemas.microsoft.com/office/powerpoint/2010/main" xmlns="" val="338956651"/>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Ed09_Europ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TechEd09_Europe</Template>
  <TotalTime>72</TotalTime>
  <Words>1037</Words>
  <Application>Microsoft Office PowerPoint</Application>
  <PresentationFormat>On-screen Show (4:3)</PresentationFormat>
  <Paragraphs>203</Paragraphs>
  <Slides>24</Slides>
  <Notes>23</Notes>
  <HiddenSlides>0</HiddenSlides>
  <MMClips>0</MMClips>
  <ScaleCrop>false</ScaleCrop>
  <HeadingPairs>
    <vt:vector size="4" baseType="variant">
      <vt:variant>
        <vt:lpstr>Theme</vt:lpstr>
      </vt:variant>
      <vt:variant>
        <vt:i4>2</vt:i4>
      </vt:variant>
      <vt:variant>
        <vt:lpstr>Slide Titles</vt:lpstr>
      </vt:variant>
      <vt:variant>
        <vt:i4>24</vt:i4>
      </vt:variant>
    </vt:vector>
  </HeadingPairs>
  <TitlesOfParts>
    <vt:vector size="26" baseType="lpstr">
      <vt:lpstr>TechEd09_Europe</vt:lpstr>
      <vt:lpstr>TechEd09_Europe template</vt:lpstr>
      <vt:lpstr>Slide 1</vt:lpstr>
      <vt:lpstr>Office 2010 Overview</vt:lpstr>
      <vt:lpstr>Agenda</vt:lpstr>
      <vt:lpstr>Slide 4</vt:lpstr>
      <vt:lpstr>Office 2010</vt:lpstr>
      <vt:lpstr>Slide 6</vt:lpstr>
      <vt:lpstr>Slide 7</vt:lpstr>
      <vt:lpstr>Slide 8</vt:lpstr>
      <vt:lpstr>Security and Control</vt:lpstr>
      <vt:lpstr>Security and Control</vt:lpstr>
      <vt:lpstr>Security and Control</vt:lpstr>
      <vt:lpstr>Security and Control</vt:lpstr>
      <vt:lpstr>Performance</vt:lpstr>
      <vt:lpstr>Performance</vt:lpstr>
      <vt:lpstr>Performance</vt:lpstr>
      <vt:lpstr>Performance</vt:lpstr>
      <vt:lpstr>Productivity</vt:lpstr>
      <vt:lpstr>Productivity</vt:lpstr>
      <vt:lpstr>Productivity – Unified Inbox</vt:lpstr>
      <vt:lpstr>Productivity</vt:lpstr>
      <vt:lpstr>Productivity</vt:lpstr>
      <vt:lpstr>Productivity</vt:lpstr>
      <vt:lpstr>Productivity</vt:lpstr>
      <vt:lpstr>The Right Tool for the Job</vt:lpstr>
    </vt:vector>
  </TitlesOfParts>
  <Manager>&lt;Content Manager Name Here&gt;</Manager>
  <Company>Microsoft IT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Tech-Ed Europe 2009</dc:subject>
  <dc:creator>Dev Balasubramanian</dc:creator>
  <dc:description>Tech-Ed Europe 2009</dc:description>
  <cp:lastModifiedBy>cn_user</cp:lastModifiedBy>
  <cp:revision>17</cp:revision>
  <dcterms:created xsi:type="dcterms:W3CDTF">2009-11-07T21:34:08Z</dcterms:created>
  <dcterms:modified xsi:type="dcterms:W3CDTF">2009-11-09T13:25:58Z</dcterms:modified>
</cp:coreProperties>
</file>