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7" r:id="rId3"/>
  </p:sldMasterIdLst>
  <p:notesMasterIdLst>
    <p:notesMasterId r:id="rId24"/>
  </p:notesMasterIdLst>
  <p:handoutMasterIdLst>
    <p:handoutMasterId r:id="rId25"/>
  </p:handoutMasterIdLst>
  <p:sldIdLst>
    <p:sldId id="256" r:id="rId4"/>
    <p:sldId id="257" r:id="rId5"/>
    <p:sldId id="259" r:id="rId6"/>
    <p:sldId id="260" r:id="rId7"/>
    <p:sldId id="278"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9" r:id="rId22"/>
    <p:sldId id="277" r:id="rId2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66" autoAdjust="0"/>
    <p:restoredTop sz="83531" autoAdjust="0"/>
  </p:normalViewPr>
  <p:slideViewPr>
    <p:cSldViewPr snapToGrid="0">
      <p:cViewPr varScale="1">
        <p:scale>
          <a:sx n="109" d="100"/>
          <a:sy n="109" d="100"/>
        </p:scale>
        <p:origin x="-126" y="-7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Tech·Ed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smtClean="0">
                <a:solidFill>
                  <a:srgbClr val="000000"/>
                </a:solidFill>
                <a:latin typeface="Trebuchet MS" pitchFamily="34" charset="0"/>
              </a:rPr>
              <a:t>mob401_tiffany.pptx</a:t>
            </a:r>
            <a:endParaRPr lang="en-US" sz="5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extLst>
      <p:ext uri="{BB962C8B-B14F-4D97-AF65-F5344CB8AC3E}">
        <p14:creationId xmlns="" xmlns:p14="http://schemas.microsoft.com/office/powerpoint/2007/7/12/main" val="1701992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07/7/12/main" val="292952922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a:buFontTx/>
              <a:buNone/>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a:buFontTx/>
              <a:buChar cha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a:buFontTx/>
              <a:buChar cha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9.png"/><Relationship Id="rId7" Type="http://schemas.openxmlformats.org/officeDocument/2006/relationships/image" Target="../media/image21.png"/><Relationship Id="rId12"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hyperlink" Target="http://microsoft.com/technet" TargetMode="External"/><Relationship Id="rId10" Type="http://schemas.openxmlformats.org/officeDocument/2006/relationships/image" Target="../media/image2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jpeg"/><Relationship Id="rId7"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4.emf"/><Relationship Id="rId5" Type="http://schemas.openxmlformats.org/officeDocument/2006/relationships/image" Target="../media/image8.jpeg"/><Relationship Id="rId10" Type="http://schemas.openxmlformats.org/officeDocument/2006/relationships/image" Target="../media/image13.emf"/><Relationship Id="rId4" Type="http://schemas.openxmlformats.org/officeDocument/2006/relationships/image" Target="../media/image7.gif"/><Relationship Id="rId9" Type="http://schemas.openxmlformats.org/officeDocument/2006/relationships/image" Target="../media/image1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9874" name="Picture 2" descr="C:\Documents and Settings\Pennie\My Documents\TechEd 2009\WMB\WMB306_Rob (Rick intake)\car.png"/>
          <p:cNvPicPr>
            <a:picLocks noChangeAspect="1" noChangeArrowheads="1"/>
          </p:cNvPicPr>
          <p:nvPr/>
        </p:nvPicPr>
        <p:blipFill>
          <a:blip r:embed="rId3"/>
          <a:srcRect r="14103"/>
          <a:stretch>
            <a:fillRect/>
          </a:stretch>
        </p:blipFill>
        <p:spPr bwMode="ltGray">
          <a:xfrm>
            <a:off x="1289612" y="0"/>
            <a:ext cx="7854388" cy="6858000"/>
          </a:xfrm>
          <a:prstGeom prst="rect">
            <a:avLst/>
          </a:prstGeom>
          <a:noFill/>
        </p:spPr>
      </p:pic>
      <p:sp>
        <p:nvSpPr>
          <p:cNvPr id="21" name="Rectangle 20"/>
          <p:cNvSpPr/>
          <p:nvPr/>
        </p:nvSpPr>
        <p:spPr bwMode="auto">
          <a:xfrm>
            <a:off x="0" y="0"/>
            <a:ext cx="7415561" cy="6858000"/>
          </a:xfrm>
          <a:prstGeom prst="rect">
            <a:avLst/>
          </a:prstGeom>
          <a:gradFill flip="none" rotWithShape="1">
            <a:gsLst>
              <a:gs pos="0">
                <a:schemeClr val="accent2">
                  <a:shade val="30000"/>
                  <a:satMod val="115000"/>
                  <a:alpha val="0"/>
                </a:schemeClr>
              </a:gs>
              <a:gs pos="50000">
                <a:schemeClr val="bg1">
                  <a:alpha val="90000"/>
                </a:schemeClr>
              </a:gs>
              <a:gs pos="100000">
                <a:schemeClr val="bg1"/>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1"/>
          <p:cNvSpPr>
            <a:spLocks noGrp="1"/>
          </p:cNvSpPr>
          <p:nvPr>
            <p:ph type="title"/>
          </p:nvPr>
        </p:nvSpPr>
        <p:spPr>
          <a:xfrm>
            <a:off x="381000" y="230188"/>
            <a:ext cx="8382000" cy="1163395"/>
          </a:xfrm>
        </p:spPr>
        <p:txBody>
          <a:bodyPr vert="horz" wrap="square" lIns="0" tIns="0" rIns="0" bIns="0" rtlCol="0" anchor="t">
            <a:spAutoFit/>
          </a:bodyPr>
          <a:lstStyle/>
          <a:p>
            <a:r>
              <a:t>Windows Mobile 6.5</a:t>
            </a:r>
            <a:br/>
            <a:r>
              <a:rPr sz="3600">
                <a:solidFill>
                  <a:schemeClr val="tx2"/>
                </a:solidFill>
              </a:rPr>
              <a:t>Faster </a:t>
            </a:r>
            <a:r>
              <a:rPr sz="3600" smtClean="0">
                <a:solidFill>
                  <a:schemeClr val="tx2"/>
                </a:solidFill>
              </a:rPr>
              <a:t>performance</a:t>
            </a:r>
            <a:endParaRPr sz="3600">
              <a:solidFill>
                <a:schemeClr val="tx2"/>
              </a:solidFill>
            </a:endParaRPr>
          </a:p>
        </p:txBody>
      </p:sp>
      <p:sp>
        <p:nvSpPr>
          <p:cNvPr id="14" name="Rectangle 13"/>
          <p:cNvSpPr/>
          <p:nvPr/>
        </p:nvSpPr>
        <p:spPr bwMode="auto">
          <a:xfrm>
            <a:off x="-1" y="1469986"/>
            <a:ext cx="7092177" cy="775504"/>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000" dirty="0" smtClean="0">
                <a:solidFill>
                  <a:schemeClr val="tx1"/>
                </a:solidFill>
              </a:rPr>
              <a:t>JPEG images decode faster by aligning buffer size </a:t>
            </a:r>
            <a:br>
              <a:rPr lang="en-US" sz="2000" dirty="0" smtClean="0">
                <a:solidFill>
                  <a:schemeClr val="tx1"/>
                </a:solidFill>
              </a:rPr>
            </a:br>
            <a:r>
              <a:rPr lang="en-US" sz="2000" dirty="0" smtClean="0">
                <a:solidFill>
                  <a:schemeClr val="tx1"/>
                </a:solidFill>
              </a:rPr>
              <a:t>to 128-byte boundary needed by hardware</a:t>
            </a:r>
            <a:endParaRPr lang="en-US" sz="2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5" name="Rectangle 14"/>
          <p:cNvSpPr/>
          <p:nvPr/>
        </p:nvSpPr>
        <p:spPr bwMode="auto">
          <a:xfrm>
            <a:off x="-1" y="2346961"/>
            <a:ext cx="7092177" cy="775504"/>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000" dirty="0" smtClean="0">
                <a:solidFill>
                  <a:schemeClr val="tx1"/>
                </a:solidFill>
              </a:rPr>
              <a:t>Glyph Cache jumps from 8KB to 72KB for English and </a:t>
            </a:r>
            <a:br>
              <a:rPr lang="en-US" sz="2000" dirty="0" smtClean="0">
                <a:solidFill>
                  <a:schemeClr val="tx1"/>
                </a:solidFill>
              </a:rPr>
            </a:br>
            <a:r>
              <a:rPr lang="en-US" sz="2000" dirty="0" smtClean="0">
                <a:solidFill>
                  <a:schemeClr val="tx1"/>
                </a:solidFill>
              </a:rPr>
              <a:t>128KB for Asian builds to boost font rendering speed</a:t>
            </a:r>
            <a:endParaRPr lang="en-US" sz="2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6" name="Rectangle 15"/>
          <p:cNvSpPr/>
          <p:nvPr/>
        </p:nvSpPr>
        <p:spPr bwMode="auto">
          <a:xfrm>
            <a:off x="-1" y="3223936"/>
            <a:ext cx="7092177" cy="775504"/>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000" dirty="0" smtClean="0">
                <a:solidFill>
                  <a:schemeClr val="tx1"/>
                </a:solidFill>
              </a:rPr>
              <a:t>GDI used to draw text one character at a time; </a:t>
            </a:r>
            <a:br>
              <a:rPr lang="en-US" sz="2000" dirty="0" smtClean="0">
                <a:solidFill>
                  <a:schemeClr val="tx1"/>
                </a:solidFill>
              </a:rPr>
            </a:br>
            <a:r>
              <a:rPr lang="en-US" sz="2000" dirty="0" smtClean="0">
                <a:solidFill>
                  <a:schemeClr val="tx1"/>
                </a:solidFill>
              </a:rPr>
              <a:t>now draws the entire string in one shot</a:t>
            </a:r>
            <a:endParaRPr lang="en-US" sz="2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7" name="Rectangle 16"/>
          <p:cNvSpPr/>
          <p:nvPr/>
        </p:nvSpPr>
        <p:spPr bwMode="auto">
          <a:xfrm>
            <a:off x="-1" y="4100911"/>
            <a:ext cx="7092177" cy="775504"/>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000" dirty="0" smtClean="0">
                <a:solidFill>
                  <a:schemeClr val="tx1"/>
                </a:solidFill>
              </a:rPr>
              <a:t>Switching Today screens and backgrounds repeatedly </a:t>
            </a:r>
            <a:br>
              <a:rPr lang="en-US" sz="2000" dirty="0" smtClean="0">
                <a:solidFill>
                  <a:schemeClr val="tx1"/>
                </a:solidFill>
              </a:rPr>
            </a:br>
            <a:r>
              <a:rPr lang="en-US" sz="2000" dirty="0" smtClean="0">
                <a:solidFill>
                  <a:schemeClr val="tx1"/>
                </a:solidFill>
              </a:rPr>
              <a:t>does not degrade device performance</a:t>
            </a:r>
            <a:endParaRPr lang="en-US" sz="2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8" name="Rectangle 17"/>
          <p:cNvSpPr/>
          <p:nvPr/>
        </p:nvSpPr>
        <p:spPr bwMode="auto">
          <a:xfrm>
            <a:off x="-1" y="4977886"/>
            <a:ext cx="7092177" cy="775504"/>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000" dirty="0" smtClean="0">
                <a:solidFill>
                  <a:schemeClr val="tx1"/>
                </a:solidFill>
              </a:rPr>
              <a:t>Paging Pool is set to a minimum of 15 MB </a:t>
            </a:r>
            <a:br>
              <a:rPr lang="en-US" sz="2000" dirty="0" smtClean="0">
                <a:solidFill>
                  <a:schemeClr val="tx1"/>
                </a:solidFill>
              </a:rPr>
            </a:br>
            <a:r>
              <a:rPr lang="en-US" sz="2000" dirty="0" smtClean="0">
                <a:solidFill>
                  <a:schemeClr val="tx1"/>
                </a:solidFill>
              </a:rPr>
              <a:t>to boost application load performance</a:t>
            </a:r>
            <a:endParaRPr lang="en-US" sz="2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9" name="Rectangle 18"/>
          <p:cNvSpPr/>
          <p:nvPr/>
        </p:nvSpPr>
        <p:spPr bwMode="auto">
          <a:xfrm>
            <a:off x="-1" y="5854862"/>
            <a:ext cx="7092177" cy="775504"/>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000" dirty="0" smtClean="0">
                <a:solidFill>
                  <a:schemeClr val="tx1"/>
                </a:solidFill>
              </a:rPr>
              <a:t>Minimum devices specs include a 400 MHz processor, </a:t>
            </a:r>
            <a:br>
              <a:rPr lang="en-US" sz="2000" dirty="0" smtClean="0">
                <a:solidFill>
                  <a:schemeClr val="tx1"/>
                </a:solidFill>
              </a:rPr>
            </a:br>
            <a:r>
              <a:rPr lang="en-US" sz="2000" dirty="0" smtClean="0">
                <a:solidFill>
                  <a:schemeClr val="tx1"/>
                </a:solidFill>
              </a:rPr>
              <a:t>128 MB of RAM and 256 MB of ROM</a:t>
            </a:r>
            <a:endParaRPr lang="en-US" sz="2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Title 1"/>
          <p:cNvSpPr>
            <a:spLocks noGrp="1"/>
          </p:cNvSpPr>
          <p:nvPr>
            <p:ph type="title"/>
          </p:nvPr>
        </p:nvSpPr>
        <p:spPr>
          <a:xfrm>
            <a:off x="381000" y="230188"/>
            <a:ext cx="8382000" cy="1163395"/>
          </a:xfrm>
        </p:spPr>
        <p:txBody>
          <a:bodyPr vert="horz" wrap="square" lIns="0" tIns="0" rIns="0" bIns="0" rtlCol="0" anchor="t">
            <a:spAutoFit/>
          </a:bodyPr>
          <a:lstStyle/>
          <a:p>
            <a:r>
              <a:t>Application Process Space</a:t>
            </a:r>
            <a:br/>
            <a:r>
              <a:rPr sz="3600">
                <a:solidFill>
                  <a:schemeClr val="tx2"/>
                </a:solidFill>
              </a:rPr>
              <a:t>Native</a:t>
            </a:r>
          </a:p>
        </p:txBody>
      </p:sp>
      <p:sp>
        <p:nvSpPr>
          <p:cNvPr id="5" name="Rounded Rectangle 4"/>
          <p:cNvSpPr/>
          <p:nvPr/>
        </p:nvSpPr>
        <p:spPr bwMode="auto">
          <a:xfrm>
            <a:off x="1998945" y="6049643"/>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64 KB Guard Section </a:t>
            </a:r>
          </a:p>
        </p:txBody>
      </p:sp>
      <p:sp>
        <p:nvSpPr>
          <p:cNvPr id="6" name="Rounded Rectangle 5"/>
          <p:cNvSpPr/>
          <p:nvPr/>
        </p:nvSpPr>
        <p:spPr bwMode="auto">
          <a:xfrm>
            <a:off x="1998945" y="5627385"/>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Image of EXE file (Code + Data + Resources) </a:t>
            </a:r>
          </a:p>
        </p:txBody>
      </p:sp>
      <p:sp>
        <p:nvSpPr>
          <p:cNvPr id="10" name="Rounded Rectangle 9"/>
          <p:cNvSpPr/>
          <p:nvPr/>
        </p:nvSpPr>
        <p:spPr bwMode="auto">
          <a:xfrm>
            <a:off x="1998945" y="5205127"/>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64 KB/Thread Stack (Local Method Variables)</a:t>
            </a:r>
          </a:p>
        </p:txBody>
      </p:sp>
      <p:sp>
        <p:nvSpPr>
          <p:cNvPr id="11" name="Rounded Rectangle 10"/>
          <p:cNvSpPr/>
          <p:nvPr/>
        </p:nvSpPr>
        <p:spPr bwMode="auto">
          <a:xfrm>
            <a:off x="1998945" y="4782869"/>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Heap (Object Instance Variables)</a:t>
            </a:r>
          </a:p>
        </p:txBody>
      </p:sp>
      <p:sp>
        <p:nvSpPr>
          <p:cNvPr id="12" name="Rounded Rectangle 11"/>
          <p:cNvSpPr/>
          <p:nvPr/>
        </p:nvSpPr>
        <p:spPr bwMode="auto">
          <a:xfrm>
            <a:off x="1998945" y="3581065"/>
            <a:ext cx="5347065" cy="1145306"/>
          </a:xfrm>
          <a:prstGeom prst="roundRect">
            <a:avLst>
              <a:gd name="adj" fmla="val 903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Free Virtual Memory</a:t>
            </a:r>
          </a:p>
        </p:txBody>
      </p:sp>
      <p:sp>
        <p:nvSpPr>
          <p:cNvPr id="13" name="Rounded Rectangle 12"/>
          <p:cNvSpPr/>
          <p:nvPr/>
        </p:nvSpPr>
        <p:spPr bwMode="auto">
          <a:xfrm>
            <a:off x="1998945" y="2847540"/>
            <a:ext cx="5347065" cy="677027"/>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Other RAM DLLs + Your DLLs</a:t>
            </a:r>
          </a:p>
        </p:txBody>
      </p:sp>
      <p:sp>
        <p:nvSpPr>
          <p:cNvPr id="14" name="Up Arrow 13"/>
          <p:cNvSpPr/>
          <p:nvPr/>
        </p:nvSpPr>
        <p:spPr bwMode="auto">
          <a:xfrm>
            <a:off x="6769065" y="3918802"/>
            <a:ext cx="1173480" cy="1920240"/>
          </a:xfrm>
          <a:prstGeom prst="upArrow">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alpha val="0"/>
                </a:srgb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Pushing Up</a:t>
            </a:r>
          </a:p>
        </p:txBody>
      </p:sp>
      <p:sp>
        <p:nvSpPr>
          <p:cNvPr id="17" name="Down Arrow 16"/>
          <p:cNvSpPr/>
          <p:nvPr/>
        </p:nvSpPr>
        <p:spPr bwMode="auto">
          <a:xfrm>
            <a:off x="2105625" y="2852002"/>
            <a:ext cx="1203960" cy="1798320"/>
          </a:xfrm>
          <a:prstGeom prst="downArrow">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alpha val="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Pushing Down</a:t>
            </a:r>
          </a:p>
        </p:txBody>
      </p:sp>
      <p:sp>
        <p:nvSpPr>
          <p:cNvPr id="15" name="Rounded Rectangle 14"/>
          <p:cNvSpPr/>
          <p:nvPr/>
        </p:nvSpPr>
        <p:spPr bwMode="auto">
          <a:xfrm>
            <a:off x="1998945" y="1769962"/>
            <a:ext cx="5349240" cy="1021080"/>
          </a:xfrm>
          <a:prstGeom prst="roundRect">
            <a:avLst>
              <a:gd name="adj" fmla="val 903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Large Memory Area (1 GB)</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Memory-Mapped Files</a:t>
            </a:r>
          </a:p>
        </p:txBody>
      </p:sp>
      <p:sp>
        <p:nvSpPr>
          <p:cNvPr id="18" name="Pentagon 17"/>
          <p:cNvSpPr/>
          <p:nvPr/>
        </p:nvSpPr>
        <p:spPr bwMode="auto">
          <a:xfrm flipH="1">
            <a:off x="6138108" y="2998598"/>
            <a:ext cx="2612572" cy="365760"/>
          </a:xfrm>
          <a:prstGeom prst="homePlat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LoadLibrary</a:t>
            </a:r>
          </a:p>
        </p:txBody>
      </p:sp>
      <p:sp>
        <p:nvSpPr>
          <p:cNvPr id="19" name="Pentagon 18"/>
          <p:cNvSpPr/>
          <p:nvPr/>
        </p:nvSpPr>
        <p:spPr bwMode="auto">
          <a:xfrm flipH="1">
            <a:off x="6153348" y="2068958"/>
            <a:ext cx="2612572" cy="365760"/>
          </a:xfrm>
          <a:prstGeom prst="homePlate">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MapViewOfFile</a:t>
            </a:r>
          </a:p>
        </p:txBody>
      </p:sp>
      <p:sp>
        <p:nvSpPr>
          <p:cNvPr id="20" name="Pentagon 19"/>
          <p:cNvSpPr/>
          <p:nvPr/>
        </p:nvSpPr>
        <p:spPr bwMode="auto">
          <a:xfrm>
            <a:off x="514548" y="2068958"/>
            <a:ext cx="2612572" cy="365760"/>
          </a:xfrm>
          <a:prstGeom prst="homePlate">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CreateFileMapping</a:t>
            </a:r>
          </a:p>
        </p:txBody>
      </p:sp>
      <p:sp>
        <p:nvSpPr>
          <p:cNvPr id="21" name="Rounded Rectangle 20"/>
          <p:cNvSpPr/>
          <p:nvPr/>
        </p:nvSpPr>
        <p:spPr bwMode="auto">
          <a:xfrm>
            <a:off x="1169892" y="2852001"/>
            <a:ext cx="735440" cy="3579221"/>
          </a:xfrm>
          <a:prstGeom prst="roundRect">
            <a:avLst>
              <a:gd name="adj" fmla="val 9033"/>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32 MB :: Slot Space</a:t>
            </a:r>
          </a:p>
        </p:txBody>
      </p:sp>
      <p:sp>
        <p:nvSpPr>
          <p:cNvPr id="22" name="Lightning Bolt 21"/>
          <p:cNvSpPr/>
          <p:nvPr/>
        </p:nvSpPr>
        <p:spPr bwMode="auto">
          <a:xfrm rot="849063" flipH="1">
            <a:off x="7067960" y="525044"/>
            <a:ext cx="1749318" cy="1663688"/>
          </a:xfrm>
          <a:prstGeom prst="lightningBol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TextBox 22"/>
          <p:cNvSpPr txBox="1"/>
          <p:nvPr/>
        </p:nvSpPr>
        <p:spPr>
          <a:xfrm rot="19469573">
            <a:off x="7546305" y="901431"/>
            <a:ext cx="1249680" cy="369332"/>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Breakout</a:t>
            </a:r>
            <a:endParaRPr lang="en-US" sz="2000" b="1" dirty="0">
              <a:effectLst>
                <a:outerShdw blurRad="38100" dist="38100" dir="2700000" algn="tl">
                  <a:srgbClr val="000000">
                    <a:alpha val="43137"/>
                  </a:srgbClr>
                </a:outerShdw>
              </a:effectLst>
            </a:endParaRPr>
          </a:p>
        </p:txBody>
      </p:sp>
      <p:sp>
        <p:nvSpPr>
          <p:cNvPr id="24" name="Explosion 2 23"/>
          <p:cNvSpPr/>
          <p:nvPr/>
        </p:nvSpPr>
        <p:spPr bwMode="auto">
          <a:xfrm>
            <a:off x="3586078" y="3304849"/>
            <a:ext cx="3145976" cy="740228"/>
          </a:xfrm>
          <a:prstGeom prst="irregularSeal2">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DLL Crunch</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ounded Rectangle 4"/>
          <p:cNvSpPr/>
          <p:nvPr/>
        </p:nvSpPr>
        <p:spPr bwMode="auto">
          <a:xfrm>
            <a:off x="1981200" y="6063725"/>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64 KB Guard Section </a:t>
            </a:r>
          </a:p>
        </p:txBody>
      </p:sp>
      <p:sp>
        <p:nvSpPr>
          <p:cNvPr id="6" name="Rounded Rectangle 5"/>
          <p:cNvSpPr/>
          <p:nvPr/>
        </p:nvSpPr>
        <p:spPr bwMode="auto">
          <a:xfrm>
            <a:off x="1981200" y="5614489"/>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Image of EXE file (Code + Data + Resources) </a:t>
            </a:r>
          </a:p>
        </p:txBody>
      </p:sp>
      <p:sp>
        <p:nvSpPr>
          <p:cNvPr id="8" name="Rounded Rectangle 7"/>
          <p:cNvSpPr/>
          <p:nvPr/>
        </p:nvSpPr>
        <p:spPr bwMode="auto">
          <a:xfrm>
            <a:off x="1981200" y="4716019"/>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AppDomain Heap (CLR Data Structures)</a:t>
            </a:r>
          </a:p>
        </p:txBody>
      </p:sp>
      <p:sp>
        <p:nvSpPr>
          <p:cNvPr id="9" name="Rounded Rectangle 8"/>
          <p:cNvSpPr/>
          <p:nvPr/>
        </p:nvSpPr>
        <p:spPr bwMode="auto">
          <a:xfrm>
            <a:off x="1981200" y="4266784"/>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JIT Heap (Current Call Stack)</a:t>
            </a:r>
          </a:p>
        </p:txBody>
      </p:sp>
      <p:sp>
        <p:nvSpPr>
          <p:cNvPr id="10" name="Rounded Rectangle 9"/>
          <p:cNvSpPr/>
          <p:nvPr/>
        </p:nvSpPr>
        <p:spPr bwMode="auto">
          <a:xfrm>
            <a:off x="1981200" y="5165254"/>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64 KB/Thread Stack (Local Method Variables)</a:t>
            </a:r>
          </a:p>
        </p:txBody>
      </p:sp>
      <p:sp>
        <p:nvSpPr>
          <p:cNvPr id="11" name="Rounded Rectangle 10"/>
          <p:cNvSpPr/>
          <p:nvPr/>
        </p:nvSpPr>
        <p:spPr bwMode="auto">
          <a:xfrm>
            <a:off x="1981200" y="3817549"/>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GC Heap (Object Instance Variables)</a:t>
            </a:r>
          </a:p>
        </p:txBody>
      </p:sp>
      <p:sp>
        <p:nvSpPr>
          <p:cNvPr id="12" name="Rounded Rectangle 11"/>
          <p:cNvSpPr/>
          <p:nvPr/>
        </p:nvSpPr>
        <p:spPr bwMode="auto">
          <a:xfrm>
            <a:off x="1981200" y="3368314"/>
            <a:ext cx="5347065" cy="365760"/>
          </a:xfrm>
          <a:prstGeom prst="roundRect">
            <a:avLst>
              <a:gd name="adj" fmla="val 903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Free Virtual Memory</a:t>
            </a:r>
          </a:p>
        </p:txBody>
      </p:sp>
      <p:sp>
        <p:nvSpPr>
          <p:cNvPr id="13" name="Rounded Rectangle 12"/>
          <p:cNvSpPr/>
          <p:nvPr/>
        </p:nvSpPr>
        <p:spPr bwMode="auto">
          <a:xfrm>
            <a:off x="1981200" y="2919079"/>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Other Native RAM DLLs</a:t>
            </a:r>
          </a:p>
        </p:txBody>
      </p:sp>
      <p:sp>
        <p:nvSpPr>
          <p:cNvPr id="15" name="Rounded Rectangle 14"/>
          <p:cNvSpPr/>
          <p:nvPr/>
        </p:nvSpPr>
        <p:spPr bwMode="auto">
          <a:xfrm>
            <a:off x="1981200" y="1814524"/>
            <a:ext cx="5349240" cy="1021080"/>
          </a:xfrm>
          <a:prstGeom prst="roundRect">
            <a:avLst>
              <a:gd name="adj" fmla="val 903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Large Memory Area (1 GB)</a:t>
            </a:r>
          </a:p>
          <a:p>
            <a:pPr algn="ctr" defTabSz="914099"/>
            <a:r>
              <a:rPr lang="en-US" sz="2000" dirty="0" smtClean="0">
                <a:solidFill>
                  <a:srgbClr val="FFFFFF"/>
                </a:solidFill>
                <a:effectLst>
                  <a:outerShdw blurRad="38100" dist="38100" dir="2700000" algn="tl">
                    <a:srgbClr val="000000">
                      <a:alpha val="43137"/>
                    </a:srgbClr>
                  </a:outerShdw>
                </a:effectLst>
              </a:rPr>
              <a:t>NETCF  Class Libraries</a:t>
            </a:r>
          </a:p>
          <a:p>
            <a:pPr algn="ctr" defTabSz="914099"/>
            <a:r>
              <a:rPr lang="en-US" sz="2000" dirty="0" smtClean="0">
                <a:solidFill>
                  <a:srgbClr val="FFFFFF"/>
                </a:solidFill>
                <a:effectLst>
                  <a:outerShdw blurRad="38100" dist="38100" dir="2700000" algn="tl">
                    <a:srgbClr val="000000">
                      <a:alpha val="43137"/>
                    </a:srgbClr>
                  </a:outerShdw>
                </a:effectLst>
              </a:rPr>
              <a:t>Managed EXEs + DLLs</a:t>
            </a:r>
          </a:p>
        </p:txBody>
      </p:sp>
      <p:sp>
        <p:nvSpPr>
          <p:cNvPr id="16" name="Bent Arrow 15"/>
          <p:cNvSpPr/>
          <p:nvPr/>
        </p:nvSpPr>
        <p:spPr bwMode="auto">
          <a:xfrm rot="10800000">
            <a:off x="7376160" y="4496764"/>
            <a:ext cx="1661160" cy="1706880"/>
          </a:xfrm>
          <a:prstGeom prst="bentArrow">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alpha val="0"/>
                </a:srgb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endParaRPr>
          </a:p>
        </p:txBody>
      </p:sp>
      <p:sp>
        <p:nvSpPr>
          <p:cNvPr id="17" name="TextBox 16"/>
          <p:cNvSpPr txBox="1"/>
          <p:nvPr/>
        </p:nvSpPr>
        <p:spPr>
          <a:xfrm>
            <a:off x="7574280" y="4618684"/>
            <a:ext cx="1447800" cy="1323439"/>
          </a:xfrm>
          <a:prstGeom prst="rect">
            <a:avLst/>
          </a:prstGeom>
          <a:noFill/>
        </p:spPr>
        <p:txBody>
          <a:bodyPr wrap="square" rtlCol="0">
            <a:spAutoFit/>
          </a:bodyPr>
          <a:lstStyle/>
          <a:p>
            <a:pPr algn="ctr"/>
            <a:r>
              <a:rPr lang="en-US" sz="2000" dirty="0" smtClean="0">
                <a:effectLst>
                  <a:glow rad="228600">
                    <a:schemeClr val="bg1">
                      <a:alpha val="40000"/>
                    </a:schemeClr>
                  </a:glow>
                  <a:outerShdw blurRad="38100" dist="38100" dir="2700000" algn="tl">
                    <a:srgbClr val="000000">
                      <a:alpha val="43137"/>
                    </a:srgbClr>
                  </a:outerShdw>
                </a:effectLst>
              </a:rPr>
              <a:t>RAM Allocated though EXE is not used</a:t>
            </a:r>
            <a:endParaRPr lang="en-US" sz="2000" dirty="0">
              <a:effectLst>
                <a:glow rad="228600">
                  <a:schemeClr val="bg1">
                    <a:alpha val="40000"/>
                  </a:schemeClr>
                </a:glow>
                <a:outerShdw blurRad="38100" dist="38100" dir="2700000" algn="tl">
                  <a:srgbClr val="000000">
                    <a:alpha val="43137"/>
                  </a:srgbClr>
                </a:outerShdw>
              </a:effectLst>
            </a:endParaRPr>
          </a:p>
        </p:txBody>
      </p:sp>
      <p:sp>
        <p:nvSpPr>
          <p:cNvPr id="18" name="Curved Left Arrow 17"/>
          <p:cNvSpPr/>
          <p:nvPr/>
        </p:nvSpPr>
        <p:spPr bwMode="auto">
          <a:xfrm>
            <a:off x="7406640" y="2058364"/>
            <a:ext cx="1539240" cy="2484120"/>
          </a:xfrm>
          <a:prstGeom prst="curvedLeftArrow">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alpha val="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glow rad="228600">
                    <a:schemeClr val="bg1">
                      <a:alpha val="40000"/>
                    </a:schemeClr>
                  </a:glow>
                  <a:outerShdw blurRad="38100" dist="38100" dir="2700000" algn="tl">
                    <a:srgbClr val="000000">
                      <a:alpha val="43137"/>
                    </a:srgbClr>
                  </a:outerShdw>
                </a:effectLst>
              </a:rPr>
              <a:t>IL in Call Stack is pulled into Slot and JIT’d</a:t>
            </a:r>
          </a:p>
        </p:txBody>
      </p:sp>
      <p:sp>
        <p:nvSpPr>
          <p:cNvPr id="19" name="Rounded Rectangle 18"/>
          <p:cNvSpPr/>
          <p:nvPr/>
        </p:nvSpPr>
        <p:spPr bwMode="auto">
          <a:xfrm>
            <a:off x="1182627" y="2896564"/>
            <a:ext cx="735440" cy="3548740"/>
          </a:xfrm>
          <a:prstGeom prst="roundRect">
            <a:avLst>
              <a:gd name="adj" fmla="val 9033"/>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rPr>
              <a:t>                   32 MB :: Slot Space</a:t>
            </a:r>
          </a:p>
        </p:txBody>
      </p:sp>
      <p:sp>
        <p:nvSpPr>
          <p:cNvPr id="20" name="Bent Arrow 19"/>
          <p:cNvSpPr/>
          <p:nvPr/>
        </p:nvSpPr>
        <p:spPr bwMode="auto">
          <a:xfrm>
            <a:off x="198120" y="1829764"/>
            <a:ext cx="1737360" cy="2026920"/>
          </a:xfrm>
          <a:prstGeom prst="bentArrow">
            <a:avLst/>
          </a:prstGeom>
          <a:gradFill flip="none" rotWithShape="1">
            <a:gsLst>
              <a:gs pos="0">
                <a:schemeClr val="accent2">
                  <a:shade val="30000"/>
                  <a:satMod val="115000"/>
                  <a:alpha val="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dirty="0" smtClean="0">
                <a:solidFill>
                  <a:srgbClr val="FFFFFF"/>
                </a:solidFill>
                <a:effectLst>
                  <a:glow rad="228600">
                    <a:schemeClr val="bg1">
                      <a:alpha val="40000"/>
                    </a:schemeClr>
                  </a:glow>
                  <a:outerShdw blurRad="38100" dist="38100" dir="2700000" algn="tl">
                    <a:srgbClr val="000000">
                      <a:alpha val="43137"/>
                    </a:srgbClr>
                  </a:outerShdw>
                </a:effectLst>
              </a:rPr>
              <a:t>Managed DLLs  aren’t DLLs so they don’t negatively impact </a:t>
            </a:r>
            <a:br>
              <a:rPr lang="en-US" dirty="0" smtClean="0">
                <a:solidFill>
                  <a:srgbClr val="FFFFFF"/>
                </a:solidFill>
                <a:effectLst>
                  <a:glow rad="228600">
                    <a:schemeClr val="bg1">
                      <a:alpha val="40000"/>
                    </a:schemeClr>
                  </a:glow>
                  <a:outerShdw blurRad="38100" dist="38100" dir="2700000" algn="tl">
                    <a:srgbClr val="000000">
                      <a:alpha val="43137"/>
                    </a:srgbClr>
                  </a:outerShdw>
                </a:effectLst>
              </a:rPr>
            </a:br>
            <a:r>
              <a:rPr lang="en-US" dirty="0" smtClean="0">
                <a:solidFill>
                  <a:srgbClr val="FFFFFF"/>
                </a:solidFill>
                <a:effectLst>
                  <a:glow rad="228600">
                    <a:schemeClr val="bg1">
                      <a:alpha val="40000"/>
                    </a:schemeClr>
                  </a:glow>
                  <a:outerShdw blurRad="38100" dist="38100" dir="2700000" algn="tl">
                    <a:srgbClr val="000000">
                      <a:alpha val="43137"/>
                    </a:srgbClr>
                  </a:outerShdw>
                </a:effectLst>
              </a:rPr>
              <a:t>any slots</a:t>
            </a:r>
          </a:p>
        </p:txBody>
      </p:sp>
      <p:sp>
        <p:nvSpPr>
          <p:cNvPr id="24" name="Title 1"/>
          <p:cNvSpPr>
            <a:spLocks noGrp="1"/>
          </p:cNvSpPr>
          <p:nvPr>
            <p:ph type="title"/>
          </p:nvPr>
        </p:nvSpPr>
        <p:spPr>
          <a:xfrm>
            <a:off x="381000" y="230188"/>
            <a:ext cx="8382000" cy="1163395"/>
          </a:xfrm>
        </p:spPr>
        <p:txBody>
          <a:bodyPr vert="horz" wrap="square" lIns="0" tIns="0" rIns="0" bIns="0" rtlCol="0" anchor="t">
            <a:spAutoFit/>
          </a:bodyPr>
          <a:lstStyle/>
          <a:p>
            <a:r>
              <a:t>Application Process Space</a:t>
            </a:r>
            <a:br/>
            <a:r>
              <a:rPr sz="3600">
                <a:solidFill>
                  <a:schemeClr val="tx2"/>
                </a:solidFill>
              </a:rPr>
              <a:t>Managed</a:t>
            </a:r>
          </a:p>
        </p:txBody>
      </p:sp>
      <p:sp>
        <p:nvSpPr>
          <p:cNvPr id="26" name="Lightning Bolt 25"/>
          <p:cNvSpPr/>
          <p:nvPr/>
        </p:nvSpPr>
        <p:spPr bwMode="auto">
          <a:xfrm rot="849063" flipH="1">
            <a:off x="7067960" y="525044"/>
            <a:ext cx="1749318" cy="1663688"/>
          </a:xfrm>
          <a:prstGeom prst="lightningBol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7" name="TextBox 26"/>
          <p:cNvSpPr txBox="1"/>
          <p:nvPr/>
        </p:nvSpPr>
        <p:spPr>
          <a:xfrm rot="19469573">
            <a:off x="7546305" y="901431"/>
            <a:ext cx="1249680" cy="369332"/>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Breakout</a:t>
            </a:r>
            <a:endParaRPr lang="en-US" sz="2000" b="1" dirty="0">
              <a:effectLst>
                <a:outerShdw blurRad="38100" dist="38100" dir="2700000" algn="tl">
                  <a:srgbClr val="000000">
                    <a:alpha val="43137"/>
                  </a:srgbClr>
                </a:outerShdw>
              </a:effectLst>
            </a:endParaRPr>
          </a:p>
        </p:txBody>
      </p:sp>
      <p:sp>
        <p:nvSpPr>
          <p:cNvPr id="21" name="Rounded Rectangular Callout 20"/>
          <p:cNvSpPr/>
          <p:nvPr/>
        </p:nvSpPr>
        <p:spPr bwMode="auto">
          <a:xfrm>
            <a:off x="414356" y="5253445"/>
            <a:ext cx="1789839" cy="1339859"/>
          </a:xfrm>
          <a:prstGeom prst="wedgeRoundRectCallou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In-ROM NETCF uses 650KB less Slot VM</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ounded Rectangle 4"/>
          <p:cNvSpPr/>
          <p:nvPr/>
        </p:nvSpPr>
        <p:spPr bwMode="auto">
          <a:xfrm>
            <a:off x="598677" y="6071168"/>
            <a:ext cx="4846320"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64 KB Guard Section </a:t>
            </a:r>
          </a:p>
        </p:txBody>
      </p:sp>
      <p:sp>
        <p:nvSpPr>
          <p:cNvPr id="6" name="Rounded Rectangle 5"/>
          <p:cNvSpPr/>
          <p:nvPr/>
        </p:nvSpPr>
        <p:spPr bwMode="auto">
          <a:xfrm>
            <a:off x="598677" y="5655401"/>
            <a:ext cx="4846320" cy="365760"/>
          </a:xfrm>
          <a:prstGeom prst="roundRect">
            <a:avLst>
              <a:gd name="adj" fmla="val 9033"/>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tx1"/>
                </a:solidFill>
                <a:effectLst>
                  <a:outerShdw blurRad="38100" dist="38100" dir="2700000" algn="tl">
                    <a:srgbClr val="000000">
                      <a:alpha val="43137"/>
                    </a:srgbClr>
                  </a:outerShdw>
                </a:effectLst>
                <a:latin typeface="Calibri" pitchFamily="34" charset="0"/>
              </a:rPr>
              <a:t>Empty EXE file (5KB) </a:t>
            </a:r>
          </a:p>
        </p:txBody>
      </p:sp>
      <p:sp>
        <p:nvSpPr>
          <p:cNvPr id="8" name="Rounded Rectangle 7"/>
          <p:cNvSpPr/>
          <p:nvPr/>
        </p:nvSpPr>
        <p:spPr bwMode="auto">
          <a:xfrm>
            <a:off x="598677" y="4828282"/>
            <a:ext cx="4846320"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AppDomain Heap (CLR Data Structures)</a:t>
            </a:r>
          </a:p>
        </p:txBody>
      </p:sp>
      <p:sp>
        <p:nvSpPr>
          <p:cNvPr id="9" name="Rounded Rectangle 8"/>
          <p:cNvSpPr/>
          <p:nvPr/>
        </p:nvSpPr>
        <p:spPr bwMode="auto">
          <a:xfrm>
            <a:off x="598677" y="4423399"/>
            <a:ext cx="4846320"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JIT Heap (Current Call Stack)</a:t>
            </a:r>
          </a:p>
        </p:txBody>
      </p:sp>
      <p:sp>
        <p:nvSpPr>
          <p:cNvPr id="10" name="Rounded Rectangle 9"/>
          <p:cNvSpPr/>
          <p:nvPr/>
        </p:nvSpPr>
        <p:spPr bwMode="auto">
          <a:xfrm>
            <a:off x="598679" y="5244051"/>
            <a:ext cx="4846320"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64 KB/Thread Stack (Local Method Variables)</a:t>
            </a:r>
          </a:p>
        </p:txBody>
      </p:sp>
      <p:sp>
        <p:nvSpPr>
          <p:cNvPr id="11" name="Rounded Rectangle 10"/>
          <p:cNvSpPr/>
          <p:nvPr/>
        </p:nvSpPr>
        <p:spPr bwMode="auto">
          <a:xfrm>
            <a:off x="598679" y="4007630"/>
            <a:ext cx="4846320"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GC Heap (Object Instance Variables)</a:t>
            </a:r>
          </a:p>
        </p:txBody>
      </p:sp>
      <p:sp>
        <p:nvSpPr>
          <p:cNvPr id="12" name="Rounded Rectangle 11"/>
          <p:cNvSpPr/>
          <p:nvPr/>
        </p:nvSpPr>
        <p:spPr bwMode="auto">
          <a:xfrm>
            <a:off x="598679" y="3591861"/>
            <a:ext cx="4846320" cy="365760"/>
          </a:xfrm>
          <a:prstGeom prst="roundRect">
            <a:avLst>
              <a:gd name="adj" fmla="val 903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Free Virtual Memory</a:t>
            </a:r>
          </a:p>
        </p:txBody>
      </p:sp>
      <p:sp>
        <p:nvSpPr>
          <p:cNvPr id="13" name="Rounded Rectangle 12"/>
          <p:cNvSpPr/>
          <p:nvPr/>
        </p:nvSpPr>
        <p:spPr bwMode="auto">
          <a:xfrm>
            <a:off x="598679" y="3176092"/>
            <a:ext cx="4846320"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Other Native RAM DLLs</a:t>
            </a:r>
          </a:p>
        </p:txBody>
      </p:sp>
      <p:sp>
        <p:nvSpPr>
          <p:cNvPr id="15" name="Rounded Rectangle 14"/>
          <p:cNvSpPr/>
          <p:nvPr/>
        </p:nvSpPr>
        <p:spPr bwMode="auto">
          <a:xfrm>
            <a:off x="598677" y="2105003"/>
            <a:ext cx="4846320" cy="1021080"/>
          </a:xfrm>
          <a:prstGeom prst="roundRect">
            <a:avLst>
              <a:gd name="adj" fmla="val 903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Large Memory Area (1 GB)</a:t>
            </a:r>
          </a:p>
          <a:p>
            <a:pPr algn="ctr" defTabSz="914099"/>
            <a:r>
              <a:rPr lang="en-US" sz="2000" dirty="0" smtClean="0">
                <a:solidFill>
                  <a:srgbClr val="FFFFFF"/>
                </a:solidFill>
                <a:effectLst>
                  <a:outerShdw blurRad="38100" dist="38100" dir="2700000" algn="tl">
                    <a:srgbClr val="000000">
                      <a:alpha val="43137"/>
                    </a:srgbClr>
                  </a:outerShdw>
                </a:effectLst>
              </a:rPr>
              <a:t>NETCF  Class Libraries</a:t>
            </a:r>
          </a:p>
          <a:p>
            <a:pPr algn="ctr" defTabSz="914099"/>
            <a:r>
              <a:rPr lang="en-US" sz="2000" dirty="0" smtClean="0">
                <a:solidFill>
                  <a:srgbClr val="FFFFFF"/>
                </a:solidFill>
                <a:effectLst>
                  <a:outerShdw blurRad="38100" dist="38100" dir="2700000" algn="tl">
                    <a:srgbClr val="000000">
                      <a:alpha val="43137"/>
                    </a:srgbClr>
                  </a:outerShdw>
                </a:effectLst>
              </a:rPr>
              <a:t>Managed EXEs + DLLs</a:t>
            </a:r>
          </a:p>
        </p:txBody>
      </p:sp>
      <p:sp>
        <p:nvSpPr>
          <p:cNvPr id="19" name="Rounded Rectangle 18"/>
          <p:cNvSpPr/>
          <p:nvPr/>
        </p:nvSpPr>
        <p:spPr bwMode="auto">
          <a:xfrm>
            <a:off x="76184" y="3165262"/>
            <a:ext cx="459360" cy="3276598"/>
          </a:xfrm>
          <a:prstGeom prst="roundRect">
            <a:avLst>
              <a:gd name="adj" fmla="val 9033"/>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rPr>
              <a:t>32 MB :: Slot Space</a:t>
            </a:r>
          </a:p>
        </p:txBody>
      </p:sp>
      <p:sp>
        <p:nvSpPr>
          <p:cNvPr id="23" name="Rounded Rectangle 22"/>
          <p:cNvSpPr/>
          <p:nvPr/>
        </p:nvSpPr>
        <p:spPr bwMode="auto">
          <a:xfrm>
            <a:off x="598673" y="2759721"/>
            <a:ext cx="4846320" cy="365760"/>
          </a:xfrm>
          <a:prstGeom prst="roundRect">
            <a:avLst>
              <a:gd name="adj" fmla="val 9033"/>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tx1"/>
                </a:solidFill>
                <a:effectLst>
                  <a:outerShdw blurRad="38100" dist="38100" dir="2700000" algn="tl">
                    <a:srgbClr val="000000">
                      <a:alpha val="43137"/>
                    </a:srgbClr>
                  </a:outerShdw>
                </a:effectLst>
                <a:latin typeface="Calibri" pitchFamily="34" charset="0"/>
              </a:rPr>
              <a:t>Application Lives in DLLs</a:t>
            </a:r>
          </a:p>
        </p:txBody>
      </p:sp>
      <p:sp>
        <p:nvSpPr>
          <p:cNvPr id="26" name="Folded Corner 25"/>
          <p:cNvSpPr/>
          <p:nvPr/>
        </p:nvSpPr>
        <p:spPr bwMode="auto">
          <a:xfrm>
            <a:off x="5512524" y="3735161"/>
            <a:ext cx="3566160" cy="2286000"/>
          </a:xfrm>
          <a:prstGeom prst="foldedCorner">
            <a:avLst/>
          </a:prstGeom>
          <a:solidFill>
            <a:schemeClr val="accent3">
              <a:alpha val="43000"/>
            </a:schemeClr>
          </a:solidFill>
          <a:ln w="12700" cap="rnd" cmpd="sng">
            <a:solidFill>
              <a:schemeClr val="accent3"/>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endParaRPr lang="en-US" sz="1200" b="1" dirty="0" smtClean="0">
              <a:solidFill>
                <a:schemeClr val="tx1"/>
              </a:solidFill>
              <a:latin typeface="Consolas" pitchFamily="49" charset="0"/>
            </a:endParaRPr>
          </a:p>
          <a:p>
            <a:endParaRPr lang="en-US" sz="1200" b="1" dirty="0" smtClean="0">
              <a:solidFill>
                <a:schemeClr val="tx1"/>
              </a:solidFill>
              <a:latin typeface="Consolas" pitchFamily="49" charset="0"/>
            </a:endParaRPr>
          </a:p>
          <a:p>
            <a:r>
              <a:rPr lang="en-US" sz="1200" b="1" dirty="0" smtClean="0">
                <a:solidFill>
                  <a:schemeClr val="tx1"/>
                </a:solidFill>
                <a:latin typeface="Consolas" pitchFamily="49" charset="0"/>
              </a:rPr>
              <a:t>using System; </a:t>
            </a:r>
            <a:endParaRPr lang="en-US" sz="1200" dirty="0" smtClean="0">
              <a:solidFill>
                <a:schemeClr val="tx1"/>
              </a:solidFill>
              <a:latin typeface="Consolas" pitchFamily="49" charset="0"/>
            </a:endParaRPr>
          </a:p>
          <a:p>
            <a:r>
              <a:rPr lang="en-US" sz="1200" b="1" dirty="0" smtClean="0">
                <a:solidFill>
                  <a:schemeClr val="tx1"/>
                </a:solidFill>
                <a:latin typeface="Consolas" pitchFamily="49" charset="0"/>
              </a:rPr>
              <a:t>namespace OptimizedExe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static class Program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[MTAThread]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static void Main()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OptimizedDLL.StartUp.Main();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a:t>
            </a:r>
            <a:endParaRPr lang="en-US" sz="1200" dirty="0">
              <a:solidFill>
                <a:schemeClr val="tx1"/>
              </a:solidFill>
              <a:latin typeface="Consolas" pitchFamily="49" charset="0"/>
            </a:endParaRPr>
          </a:p>
        </p:txBody>
      </p:sp>
      <p:sp>
        <p:nvSpPr>
          <p:cNvPr id="27" name="Folded Corner 26"/>
          <p:cNvSpPr/>
          <p:nvPr/>
        </p:nvSpPr>
        <p:spPr bwMode="auto">
          <a:xfrm>
            <a:off x="5508161" y="656601"/>
            <a:ext cx="3566160" cy="2468880"/>
          </a:xfrm>
          <a:prstGeom prst="foldedCorner">
            <a:avLst/>
          </a:prstGeom>
          <a:solidFill>
            <a:schemeClr val="accent3">
              <a:alpha val="43000"/>
            </a:schemeClr>
          </a:solidFill>
          <a:ln w="12700" cap="rnd" cmpd="sng">
            <a:solidFill>
              <a:schemeClr val="accent3"/>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endParaRPr lang="en-US" sz="1200" b="1" dirty="0" smtClean="0">
              <a:solidFill>
                <a:schemeClr val="tx1"/>
              </a:solidFill>
              <a:latin typeface="Consolas" pitchFamily="49" charset="0"/>
            </a:endParaRPr>
          </a:p>
          <a:p>
            <a:endParaRPr lang="en-US" sz="1200" b="1" dirty="0" smtClean="0">
              <a:solidFill>
                <a:schemeClr val="tx1"/>
              </a:solidFill>
              <a:latin typeface="Consolas" pitchFamily="49" charset="0"/>
            </a:endParaRPr>
          </a:p>
          <a:p>
            <a:endParaRPr lang="en-US" sz="1200" b="1" dirty="0" smtClean="0">
              <a:solidFill>
                <a:schemeClr val="tx1"/>
              </a:solidFill>
              <a:latin typeface="Consolas" pitchFamily="49" charset="0"/>
            </a:endParaRPr>
          </a:p>
          <a:p>
            <a:r>
              <a:rPr lang="en-US" sz="1200" b="1" dirty="0" smtClean="0">
                <a:solidFill>
                  <a:schemeClr val="tx1"/>
                </a:solidFill>
                <a:latin typeface="Consolas" pitchFamily="49" charset="0"/>
              </a:rPr>
              <a:t>using System;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using System.Windows.Forms; </a:t>
            </a:r>
            <a:endParaRPr lang="en-US" sz="1200" dirty="0" smtClean="0">
              <a:solidFill>
                <a:schemeClr val="tx1"/>
              </a:solidFill>
              <a:latin typeface="Consolas" pitchFamily="49" charset="0"/>
            </a:endParaRPr>
          </a:p>
          <a:p>
            <a:endParaRPr lang="en-US" sz="1200" b="1" dirty="0" smtClean="0">
              <a:solidFill>
                <a:schemeClr val="tx1"/>
              </a:solidFill>
              <a:latin typeface="Consolas" pitchFamily="49" charset="0"/>
            </a:endParaRPr>
          </a:p>
          <a:p>
            <a:r>
              <a:rPr lang="en-US" sz="1200" b="1" dirty="0" smtClean="0">
                <a:solidFill>
                  <a:schemeClr val="tx1"/>
                </a:solidFill>
                <a:latin typeface="Consolas" pitchFamily="49" charset="0"/>
              </a:rPr>
              <a:t>namespace OptimizedDLL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public class StartUp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public static void Main()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Application.Run(new Main());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br>
              <a:rPr lang="en-US" sz="1200" b="1" dirty="0" smtClean="0">
                <a:solidFill>
                  <a:schemeClr val="tx1"/>
                </a:solidFill>
                <a:latin typeface="Consolas" pitchFamily="49" charset="0"/>
              </a:rPr>
            </a:br>
            <a:r>
              <a:rPr lang="en-US" sz="1200" b="1" dirty="0" smtClean="0">
                <a:solidFill>
                  <a:schemeClr val="tx1"/>
                </a:solidFill>
                <a:latin typeface="Consolas" pitchFamily="49" charset="0"/>
              </a:rPr>
              <a:t>    } </a:t>
            </a:r>
          </a:p>
          <a:p>
            <a:r>
              <a:rPr lang="en-US" sz="1200" b="1" dirty="0" smtClean="0">
                <a:solidFill>
                  <a:schemeClr val="tx1"/>
                </a:solidFill>
                <a:latin typeface="Consolas" pitchFamily="49" charset="0"/>
              </a:rPr>
              <a:t>}</a:t>
            </a:r>
            <a:br>
              <a:rPr lang="en-US" sz="1200" b="1" dirty="0" smtClean="0">
                <a:solidFill>
                  <a:schemeClr val="tx1"/>
                </a:solidFill>
                <a:latin typeface="Consolas" pitchFamily="49" charset="0"/>
              </a:rPr>
            </a:br>
            <a:endParaRPr lang="en-US" sz="1200" dirty="0">
              <a:solidFill>
                <a:schemeClr val="tx1"/>
              </a:solidFill>
              <a:latin typeface="Consolas" pitchFamily="49" charset="0"/>
            </a:endParaRPr>
          </a:p>
        </p:txBody>
      </p:sp>
      <p:cxnSp>
        <p:nvCxnSpPr>
          <p:cNvPr id="29" name="Straight Arrow Connector 28"/>
          <p:cNvCxnSpPr/>
          <p:nvPr/>
        </p:nvCxnSpPr>
        <p:spPr>
          <a:xfrm>
            <a:off x="4376057" y="5832262"/>
            <a:ext cx="1012380" cy="1589"/>
          </a:xfrm>
          <a:prstGeom prst="straightConnector1">
            <a:avLst/>
          </a:prstGeom>
          <a:ln cap="rnd" cmpd="sng">
            <a:gradFill flip="none" rotWithShape="1">
              <a:gsLst>
                <a:gs pos="0">
                  <a:schemeClr val="bg1">
                    <a:lumMod val="75000"/>
                    <a:lumOff val="25000"/>
                    <a:alpha val="0"/>
                  </a:schemeClr>
                </a:gs>
                <a:gs pos="50000">
                  <a:schemeClr val="bg1">
                    <a:lumMod val="75000"/>
                    <a:lumOff val="25000"/>
                  </a:schemeClr>
                </a:gs>
                <a:gs pos="100000">
                  <a:schemeClr val="bg1">
                    <a:lumMod val="75000"/>
                    <a:lumOff val="25000"/>
                  </a:schemeClr>
                </a:gs>
              </a:gsLst>
              <a:lin ang="0" scaled="1"/>
              <a:tileRect/>
            </a:gradFill>
            <a:tailEnd type="arrow"/>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4386939" y="2936582"/>
            <a:ext cx="1012380" cy="1589"/>
          </a:xfrm>
          <a:prstGeom prst="straightConnector1">
            <a:avLst/>
          </a:prstGeom>
          <a:ln cap="rnd" cmpd="sng">
            <a:gradFill flip="none" rotWithShape="1">
              <a:gsLst>
                <a:gs pos="0">
                  <a:schemeClr val="bg1">
                    <a:lumMod val="75000"/>
                    <a:lumOff val="25000"/>
                    <a:alpha val="0"/>
                  </a:schemeClr>
                </a:gs>
                <a:gs pos="50000">
                  <a:schemeClr val="bg1">
                    <a:lumMod val="75000"/>
                    <a:lumOff val="25000"/>
                  </a:schemeClr>
                </a:gs>
                <a:gs pos="100000">
                  <a:schemeClr val="bg1">
                    <a:lumMod val="75000"/>
                    <a:lumOff val="25000"/>
                  </a:schemeClr>
                </a:gs>
              </a:gsLst>
              <a:lin ang="0" scaled="1"/>
              <a:tileRect/>
            </a:gradFill>
            <a:tailEnd type="arrow"/>
          </a:ln>
        </p:spPr>
        <p:style>
          <a:lnRef idx="2">
            <a:schemeClr val="dk1"/>
          </a:lnRef>
          <a:fillRef idx="0">
            <a:schemeClr val="dk1"/>
          </a:fillRef>
          <a:effectRef idx="1">
            <a:schemeClr val="dk1"/>
          </a:effectRef>
          <a:fontRef idx="minor">
            <a:schemeClr val="tx1"/>
          </a:fontRef>
        </p:style>
      </p:cxnSp>
      <p:sp>
        <p:nvSpPr>
          <p:cNvPr id="20" name="Title 1"/>
          <p:cNvSpPr>
            <a:spLocks noGrp="1"/>
          </p:cNvSpPr>
          <p:nvPr>
            <p:ph type="title"/>
          </p:nvPr>
        </p:nvSpPr>
        <p:spPr>
          <a:xfrm>
            <a:off x="381000" y="230188"/>
            <a:ext cx="8382000" cy="1163395"/>
          </a:xfrm>
        </p:spPr>
        <p:txBody>
          <a:bodyPr vert="horz" wrap="square" lIns="0" tIns="0" rIns="0" bIns="0" rtlCol="0" anchor="t">
            <a:spAutoFit/>
          </a:bodyPr>
          <a:lstStyle/>
          <a:p>
            <a:r>
              <a:rPr/>
              <a:t>MemMaker</a:t>
            </a:r>
            <a:r>
              <a:t> Pattern</a:t>
            </a:r>
            <a:br/>
            <a:r>
              <a:rPr sz="3600">
                <a:solidFill>
                  <a:schemeClr val="tx2"/>
                </a:solidFill>
              </a:rPr>
              <a:t>Managed </a:t>
            </a:r>
            <a:r>
              <a:rPr sz="3600" smtClean="0">
                <a:solidFill>
                  <a:schemeClr val="tx2"/>
                </a:solidFill>
              </a:rPr>
              <a:t>development</a:t>
            </a:r>
            <a:endParaRPr sz="3600">
              <a:solidFill>
                <a:schemeClr val="tx2"/>
              </a:solidFil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MemMaker Pattern</a:t>
            </a:r>
            <a:endParaRPr lang="en-US" dirty="0"/>
          </a:p>
        </p:txBody>
      </p:sp>
      <p:sp>
        <p:nvSpPr>
          <p:cNvPr id="3" name="Subtitle 2"/>
          <p:cNvSpPr>
            <a:spLocks noGrp="1"/>
          </p:cNvSpPr>
          <p:nvPr>
            <p:ph type="subTitle" idx="1"/>
          </p:nvPr>
        </p:nvSpPr>
        <p:spPr/>
        <p:txBody>
          <a:bodyPr/>
          <a:lstStyle/>
          <a:p>
            <a:r>
              <a:rPr lang="en-US" dirty="0" smtClean="0"/>
              <a:t>Rob Tiffany</a:t>
            </a:r>
          </a:p>
          <a:p>
            <a:r>
              <a:rPr lang="en-US" dirty="0" smtClean="0"/>
              <a:t>Mobility Architect</a:t>
            </a:r>
          </a:p>
          <a:p>
            <a:r>
              <a:rPr lang="en-US" dirty="0" smtClean="0"/>
              <a:t>Microsoft Corporation </a:t>
            </a:r>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664797"/>
          </a:xfrm>
        </p:spPr>
        <p:txBody>
          <a:bodyPr/>
          <a:lstStyle/>
          <a:p>
            <a:r>
              <a:rPr lang="en-US" dirty="0" smtClean="0"/>
              <a:t>Other ways to Breakout</a:t>
            </a:r>
            <a:endParaRPr lang="en-US" dirty="0">
              <a:solidFill>
                <a:schemeClr val="tx2"/>
              </a:solidFill>
            </a:endParaRPr>
          </a:p>
        </p:txBody>
      </p:sp>
      <p:sp>
        <p:nvSpPr>
          <p:cNvPr id="5" name="Rounded Rectangle 4"/>
          <p:cNvSpPr/>
          <p:nvPr/>
        </p:nvSpPr>
        <p:spPr bwMode="auto">
          <a:xfrm>
            <a:off x="324852" y="1052286"/>
            <a:ext cx="8819148" cy="5428523"/>
          </a:xfrm>
          <a:prstGeom prst="roundRect">
            <a:avLst>
              <a:gd name="adj" fmla="val 7429"/>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6" name="Rectangle 5"/>
          <p:cNvSpPr/>
          <p:nvPr/>
        </p:nvSpPr>
        <p:spPr bwMode="auto">
          <a:xfrm>
            <a:off x="0" y="1387957"/>
            <a:ext cx="8125428" cy="589433"/>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Fast Cache</a:t>
            </a:r>
          </a:p>
        </p:txBody>
      </p:sp>
      <p:sp>
        <p:nvSpPr>
          <p:cNvPr id="7" name="Rectangle 6"/>
          <p:cNvSpPr/>
          <p:nvPr/>
        </p:nvSpPr>
        <p:spPr bwMode="auto">
          <a:xfrm>
            <a:off x="324852" y="2152069"/>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Store data in the 1 GB large memory area via memory mapped files</a:t>
            </a:r>
          </a:p>
        </p:txBody>
      </p:sp>
      <p:sp>
        <p:nvSpPr>
          <p:cNvPr id="8" name="Rectangle 7"/>
          <p:cNvSpPr/>
          <p:nvPr/>
        </p:nvSpPr>
        <p:spPr bwMode="auto">
          <a:xfrm>
            <a:off x="324852" y="2858212"/>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Use IPC to access an in-memory </a:t>
            </a:r>
            <a:r>
              <a:rPr lang="en-US" sz="2000" dirty="0" err="1" smtClean="0">
                <a:solidFill>
                  <a:schemeClr val="tx1"/>
                </a:solidFill>
              </a:rPr>
              <a:t>Hashtable</a:t>
            </a:r>
            <a:r>
              <a:rPr lang="en-US" sz="2000" dirty="0" smtClean="0">
                <a:solidFill>
                  <a:schemeClr val="tx1"/>
                </a:solidFill>
              </a:rPr>
              <a:t> cache running in a different slot </a:t>
            </a:r>
          </a:p>
        </p:txBody>
      </p:sp>
      <p:sp>
        <p:nvSpPr>
          <p:cNvPr id="9" name="Rectangle 8"/>
          <p:cNvSpPr/>
          <p:nvPr/>
        </p:nvSpPr>
        <p:spPr bwMode="auto">
          <a:xfrm>
            <a:off x="324852" y="4291923"/>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Use IPC to access SQL Server Compact in a different slot </a:t>
            </a:r>
          </a:p>
        </p:txBody>
      </p:sp>
      <p:sp>
        <p:nvSpPr>
          <p:cNvPr id="11" name="Rectangle 10"/>
          <p:cNvSpPr/>
          <p:nvPr/>
        </p:nvSpPr>
        <p:spPr bwMode="auto">
          <a:xfrm>
            <a:off x="0" y="3582258"/>
            <a:ext cx="8125428" cy="589433"/>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SQL Server Compact</a:t>
            </a:r>
          </a:p>
        </p:txBody>
      </p:sp>
      <p:sp>
        <p:nvSpPr>
          <p:cNvPr id="13" name="Rectangle 12"/>
          <p:cNvSpPr/>
          <p:nvPr/>
        </p:nvSpPr>
        <p:spPr bwMode="auto">
          <a:xfrm>
            <a:off x="329772" y="4767139"/>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Run database with a larger Max Buffer Size setting </a:t>
            </a:r>
          </a:p>
        </p:txBody>
      </p:sp>
      <p:sp>
        <p:nvSpPr>
          <p:cNvPr id="14" name="Rectangle 13"/>
          <p:cNvSpPr/>
          <p:nvPr/>
        </p:nvSpPr>
        <p:spPr bwMode="auto">
          <a:xfrm>
            <a:off x="329772" y="5242355"/>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 </a:t>
            </a:r>
          </a:p>
        </p:txBody>
      </p:sp>
      <p:sp>
        <p:nvSpPr>
          <p:cNvPr id="15" name="Rectangle 14"/>
          <p:cNvSpPr/>
          <p:nvPr/>
        </p:nvSpPr>
        <p:spPr bwMode="auto">
          <a:xfrm>
            <a:off x="324860" y="5717571"/>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endParaRPr lang="en-US" sz="2000" dirty="0" smtClean="0">
              <a:solidFill>
                <a:schemeClr val="tx1"/>
              </a:solidFill>
            </a:endParaRPr>
          </a:p>
        </p:txBody>
      </p:sp>
      <p:sp>
        <p:nvSpPr>
          <p:cNvPr id="16" name="Pentagon 15"/>
          <p:cNvSpPr/>
          <p:nvPr/>
        </p:nvSpPr>
        <p:spPr bwMode="auto">
          <a:xfrm>
            <a:off x="437548" y="5322208"/>
            <a:ext cx="8706452" cy="365760"/>
          </a:xfrm>
          <a:prstGeom prst="homePlate">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Send SQL commands</a:t>
            </a:r>
          </a:p>
        </p:txBody>
      </p:sp>
      <p:sp>
        <p:nvSpPr>
          <p:cNvPr id="17" name="Pentagon 16"/>
          <p:cNvSpPr/>
          <p:nvPr/>
        </p:nvSpPr>
        <p:spPr bwMode="auto">
          <a:xfrm flipH="1">
            <a:off x="567941" y="5822708"/>
            <a:ext cx="8576058" cy="365760"/>
          </a:xfrm>
          <a:prstGeom prst="homePlate">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marL="0" lvl="1"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Receive Generic Lists of strongly-typed objects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6"/>
          <p:cNvSpPr>
            <a:spLocks/>
          </p:cNvSpPr>
          <p:nvPr/>
        </p:nvSpPr>
        <p:spPr bwMode="auto">
          <a:xfrm rot="16200000">
            <a:off x="3757960" y="1471949"/>
            <a:ext cx="6858001" cy="3914077"/>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6"/>
          <p:cNvSpPr>
            <a:spLocks/>
          </p:cNvSpPr>
          <p:nvPr/>
        </p:nvSpPr>
        <p:spPr bwMode="ltGray">
          <a:xfrm rot="16200000">
            <a:off x="3796994" y="1510985"/>
            <a:ext cx="6857991" cy="3836018"/>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bg1">
                  <a:alpha val="85000"/>
                </a:schemeClr>
              </a:gs>
              <a:gs pos="50000">
                <a:schemeClr val="bg1">
                  <a:alpha val="82000"/>
                </a:schemeClr>
              </a:gs>
              <a:gs pos="100000">
                <a:schemeClr val="bg1">
                  <a:alpha val="52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Rectangle 13"/>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1"/>
          <p:cNvSpPr>
            <a:spLocks noGrp="1"/>
          </p:cNvSpPr>
          <p:nvPr>
            <p:ph type="title"/>
          </p:nvPr>
        </p:nvSpPr>
        <p:spPr>
          <a:xfrm>
            <a:off x="381000" y="230188"/>
            <a:ext cx="8382000" cy="664797"/>
          </a:xfrm>
        </p:spPr>
        <p:txBody>
          <a:bodyPr vert="horz" wrap="square" lIns="0" tIns="0" rIns="0" bIns="0" rtlCol="0" anchor="t">
            <a:spAutoFit/>
          </a:bodyPr>
          <a:lstStyle/>
          <a:p>
            <a:r>
              <a:rPr smtClean="0"/>
              <a:t>Summary</a:t>
            </a:r>
            <a:endParaRPr/>
          </a:p>
        </p:txBody>
      </p:sp>
      <p:pic>
        <p:nvPicPr>
          <p:cNvPr id="72705" name="Picture 1" descr="C:\Documents and Settings\Pennie\My Documents\ACERDATA (D)\Pennie's documents\MS Image\Shapes and Graphics\_WINDOWS SERVER ICONS\Hardware\RAM Memory chip.png"/>
          <p:cNvPicPr>
            <a:picLocks noChangeAspect="1" noChangeArrowheads="1"/>
          </p:cNvPicPr>
          <p:nvPr/>
        </p:nvPicPr>
        <p:blipFill>
          <a:blip r:embed="rId3"/>
          <a:srcRect/>
          <a:stretch>
            <a:fillRect/>
          </a:stretch>
        </p:blipFill>
        <p:spPr bwMode="auto">
          <a:xfrm>
            <a:off x="6342374" y="842499"/>
            <a:ext cx="2124075" cy="1247775"/>
          </a:xfrm>
          <a:prstGeom prst="rect">
            <a:avLst/>
          </a:prstGeom>
          <a:noFill/>
        </p:spPr>
      </p:pic>
      <p:pic>
        <p:nvPicPr>
          <p:cNvPr id="72706" name="Picture 2" descr="C:\Documents and Settings\Pennie\My Documents\ACERDATA (D)\Pennie's documents\MS Image\Shapes and Graphics\Windows_Vista_Icons_ for_Marketing_use\Controller.png"/>
          <p:cNvPicPr>
            <a:picLocks noChangeAspect="1" noChangeArrowheads="1"/>
          </p:cNvPicPr>
          <p:nvPr/>
        </p:nvPicPr>
        <p:blipFill>
          <a:blip r:embed="rId4"/>
          <a:srcRect/>
          <a:stretch>
            <a:fillRect/>
          </a:stretch>
        </p:blipFill>
        <p:spPr bwMode="auto">
          <a:xfrm>
            <a:off x="7449015" y="2821919"/>
            <a:ext cx="1195996" cy="913741"/>
          </a:xfrm>
          <a:prstGeom prst="rect">
            <a:avLst/>
          </a:prstGeom>
          <a:noFill/>
        </p:spPr>
      </p:pic>
      <p:pic>
        <p:nvPicPr>
          <p:cNvPr id="72707" name="Picture 3" descr="C:\Documents and Settings\Pennie\My Documents\ACERDATA (D)\Pennie's documents\MS Image\Shapes and Graphics\Windows_Vista_Icons_ for_Marketing_use\Application.png"/>
          <p:cNvPicPr>
            <a:picLocks noChangeAspect="1" noChangeArrowheads="1"/>
          </p:cNvPicPr>
          <p:nvPr/>
        </p:nvPicPr>
        <p:blipFill>
          <a:blip r:embed="rId5"/>
          <a:srcRect/>
          <a:stretch>
            <a:fillRect/>
          </a:stretch>
        </p:blipFill>
        <p:spPr bwMode="auto">
          <a:xfrm>
            <a:off x="7766825" y="4348443"/>
            <a:ext cx="953428" cy="953428"/>
          </a:xfrm>
          <a:prstGeom prst="rect">
            <a:avLst/>
          </a:prstGeom>
          <a:noFill/>
        </p:spPr>
      </p:pic>
      <p:sp>
        <p:nvSpPr>
          <p:cNvPr id="7" name="Rectangle 6"/>
          <p:cNvSpPr/>
          <p:nvPr/>
        </p:nvSpPr>
        <p:spPr bwMode="auto">
          <a:xfrm>
            <a:off x="0" y="1550019"/>
            <a:ext cx="7738946" cy="1921726"/>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400" dirty="0" smtClean="0">
                <a:solidFill>
                  <a:schemeClr val="tx1"/>
                </a:solidFill>
              </a:rPr>
              <a:t>Windows Mobile 6.5 provides your games </a:t>
            </a:r>
            <a:br>
              <a:rPr lang="en-US" sz="2400" dirty="0" smtClean="0">
                <a:solidFill>
                  <a:schemeClr val="tx1"/>
                </a:solidFill>
              </a:rPr>
            </a:br>
            <a:r>
              <a:rPr lang="en-US" sz="2400" dirty="0" smtClean="0">
                <a:solidFill>
                  <a:schemeClr val="tx1"/>
                </a:solidFill>
              </a:rPr>
              <a:t>and apps with more virtual memory and </a:t>
            </a:r>
            <a:br>
              <a:rPr lang="en-US" sz="2400" dirty="0" smtClean="0">
                <a:solidFill>
                  <a:schemeClr val="tx1"/>
                </a:solidFill>
              </a:rPr>
            </a:br>
            <a:r>
              <a:rPr lang="en-US" sz="2400" dirty="0" smtClean="0">
                <a:solidFill>
                  <a:schemeClr val="tx1"/>
                </a:solidFill>
              </a:rPr>
              <a:t>performance than any previous release</a:t>
            </a: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8" name="Rectangle 7"/>
          <p:cNvSpPr/>
          <p:nvPr/>
        </p:nvSpPr>
        <p:spPr bwMode="auto">
          <a:xfrm>
            <a:off x="0" y="3620428"/>
            <a:ext cx="7738946" cy="2300869"/>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1588" fontAlgn="base">
              <a:spcBef>
                <a:spcPct val="0"/>
              </a:spcBef>
              <a:spcAft>
                <a:spcPct val="0"/>
              </a:spcAft>
              <a:defRPr/>
            </a:pPr>
            <a:r>
              <a:rPr lang="en-US" sz="2400" dirty="0" smtClean="0">
                <a:solidFill>
                  <a:schemeClr val="tx1"/>
                </a:solidFill>
              </a:rPr>
              <a:t>Incorporating the MemMaker pattern for </a:t>
            </a:r>
            <a:br>
              <a:rPr lang="en-US" sz="2400" dirty="0" smtClean="0">
                <a:solidFill>
                  <a:schemeClr val="tx1"/>
                </a:solidFill>
              </a:rPr>
            </a:br>
            <a:r>
              <a:rPr lang="en-US" sz="2400" dirty="0" smtClean="0">
                <a:solidFill>
                  <a:schemeClr val="tx1"/>
                </a:solidFill>
              </a:rPr>
              <a:t>.NET Compact Framework development </a:t>
            </a:r>
            <a:br>
              <a:rPr lang="en-US" sz="2400" dirty="0" smtClean="0">
                <a:solidFill>
                  <a:schemeClr val="tx1"/>
                </a:solidFill>
              </a:rPr>
            </a:br>
            <a:r>
              <a:rPr lang="en-US" sz="2400" dirty="0" smtClean="0">
                <a:solidFill>
                  <a:schemeClr val="tx1"/>
                </a:solidFill>
              </a:rPr>
              <a:t>will automatically boost the amount of </a:t>
            </a:r>
            <a:br>
              <a:rPr lang="en-US" sz="2400" dirty="0" smtClean="0">
                <a:solidFill>
                  <a:schemeClr val="tx1"/>
                </a:solidFill>
              </a:rPr>
            </a:br>
            <a:r>
              <a:rPr lang="en-US" sz="2400" dirty="0" smtClean="0">
                <a:solidFill>
                  <a:schemeClr val="tx1"/>
                </a:solidFill>
              </a:rPr>
              <a:t>virtual memory available to your games </a:t>
            </a:r>
            <a:br>
              <a:rPr lang="en-US" sz="2400" dirty="0" smtClean="0">
                <a:solidFill>
                  <a:schemeClr val="tx1"/>
                </a:solidFill>
              </a:rPr>
            </a:br>
            <a:r>
              <a:rPr lang="en-US" sz="2400" dirty="0" smtClean="0">
                <a:solidFill>
                  <a:schemeClr val="tx1"/>
                </a:solidFill>
              </a:rPr>
              <a:t>and apps for better performance and stability</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Q</a:t>
            </a:r>
            <a:r>
              <a:rPr lang="en-US" sz="8000" dirty="0" smtClean="0"/>
              <a:t>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Game-Changing Memory and Performance Improvements with Windows Mobile 6.5 and the Microsoft .NET Compact Framework </a:t>
            </a:r>
            <a:endParaRPr lang="en-GB"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vert="horz" wrap="square" lIns="0" tIns="0" rIns="0" bIns="0" rtlCol="0">
            <a:noAutofit/>
          </a:bodyPr>
          <a:lstStyle/>
          <a:p>
            <a:endParaRPr lang="en-US" sz="2000" dirty="0" smtClean="0"/>
          </a:p>
          <a:p>
            <a:r>
              <a:rPr lang="en-US" sz="2000" dirty="0" smtClean="0"/>
              <a:t>Rob Tiffany</a:t>
            </a:r>
          </a:p>
          <a:p>
            <a:r>
              <a:rPr lang="en-US" sz="2000" dirty="0" smtClean="0"/>
              <a:t>Mobility Architect</a:t>
            </a:r>
          </a:p>
          <a:p>
            <a:r>
              <a:rPr lang="en-US" sz="2000" dirty="0" smtClean="0"/>
              <a:t>Microsoft Corporation</a:t>
            </a:r>
          </a:p>
          <a:p>
            <a:r>
              <a:rPr lang="en-US" sz="2000" dirty="0" smtClean="0"/>
              <a:t>MOB401</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664797"/>
          </a:xfrm>
        </p:spPr>
        <p:txBody>
          <a:bodyPr/>
          <a:lstStyle/>
          <a:p>
            <a:r>
              <a:rPr lang="en-US" dirty="0" smtClean="0"/>
              <a:t>Who am I?</a:t>
            </a:r>
            <a:endParaRPr lang="en-US" dirty="0">
              <a:solidFill>
                <a:schemeClr val="tx2"/>
              </a:solidFill>
            </a:endParaRPr>
          </a:p>
        </p:txBody>
      </p:sp>
      <p:sp>
        <p:nvSpPr>
          <p:cNvPr id="5" name="Rounded Rectangle 4"/>
          <p:cNvSpPr/>
          <p:nvPr/>
        </p:nvSpPr>
        <p:spPr bwMode="auto">
          <a:xfrm>
            <a:off x="324852" y="1052286"/>
            <a:ext cx="8819148" cy="5428523"/>
          </a:xfrm>
          <a:prstGeom prst="roundRect">
            <a:avLst>
              <a:gd name="adj" fmla="val 7429"/>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6" name="Rectangle 5"/>
          <p:cNvSpPr/>
          <p:nvPr/>
        </p:nvSpPr>
        <p:spPr bwMode="auto">
          <a:xfrm>
            <a:off x="0" y="1387957"/>
            <a:ext cx="8125428" cy="589433"/>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Day Job</a:t>
            </a:r>
          </a:p>
        </p:txBody>
      </p:sp>
      <p:sp>
        <p:nvSpPr>
          <p:cNvPr id="7" name="Rectangle 6"/>
          <p:cNvSpPr/>
          <p:nvPr/>
        </p:nvSpPr>
        <p:spPr bwMode="auto">
          <a:xfrm>
            <a:off x="324852" y="2152069"/>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Mobility Architect in the Microsoft Mobile Global Practice</a:t>
            </a:r>
          </a:p>
        </p:txBody>
      </p:sp>
      <p:sp>
        <p:nvSpPr>
          <p:cNvPr id="8" name="Rectangle 7"/>
          <p:cNvSpPr/>
          <p:nvPr/>
        </p:nvSpPr>
        <p:spPr bwMode="auto">
          <a:xfrm>
            <a:off x="324852" y="2858212"/>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Created the Microsoft Mobile Line of Business Accelerator</a:t>
            </a:r>
          </a:p>
        </p:txBody>
      </p:sp>
      <p:sp>
        <p:nvSpPr>
          <p:cNvPr id="9" name="Rectangle 8"/>
          <p:cNvSpPr/>
          <p:nvPr/>
        </p:nvSpPr>
        <p:spPr bwMode="auto">
          <a:xfrm>
            <a:off x="324852" y="4315105"/>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Writer :: Entrepreneur :: Former Embedded MVP :: Submariner :: Disk Jockey </a:t>
            </a:r>
          </a:p>
        </p:txBody>
      </p:sp>
      <p:sp>
        <p:nvSpPr>
          <p:cNvPr id="11" name="Rectangle 10"/>
          <p:cNvSpPr/>
          <p:nvPr/>
        </p:nvSpPr>
        <p:spPr bwMode="auto">
          <a:xfrm>
            <a:off x="0" y="3606373"/>
            <a:ext cx="8125428" cy="589433"/>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Other Stuff…</a:t>
            </a:r>
          </a:p>
        </p:txBody>
      </p:sp>
      <p:pic>
        <p:nvPicPr>
          <p:cNvPr id="13" name="Picture 8" descr="http://farm2.static.flickr.com/1418/1116859475_68533ac7f2.jpg?v=0"/>
          <p:cNvPicPr>
            <a:picLocks noChangeAspect="1" noChangeArrowheads="1"/>
          </p:cNvPicPr>
          <p:nvPr/>
        </p:nvPicPr>
        <p:blipFill>
          <a:blip r:embed="rId3"/>
          <a:stretch>
            <a:fillRect/>
          </a:stretch>
        </p:blipFill>
        <p:spPr bwMode="auto">
          <a:xfrm>
            <a:off x="7846424" y="218938"/>
            <a:ext cx="1076325" cy="1524000"/>
          </a:xfrm>
          <a:prstGeom prst="rect">
            <a:avLst/>
          </a:prstGeom>
          <a:ln>
            <a:noFill/>
          </a:ln>
          <a:effectLst>
            <a:outerShdw blurRad="292100" dist="139700" dir="2700000" algn="tl" rotWithShape="0">
              <a:srgbClr val="333333">
                <a:alpha val="65000"/>
              </a:srgbClr>
            </a:outerShdw>
          </a:effectLst>
        </p:spPr>
      </p:pic>
      <p:pic>
        <p:nvPicPr>
          <p:cNvPr id="14" name="Picture 2" descr="C:\Users\rtiffany\Pictures\evb.gif"/>
          <p:cNvPicPr>
            <a:picLocks noChangeAspect="1" noChangeArrowheads="1"/>
          </p:cNvPicPr>
          <p:nvPr/>
        </p:nvPicPr>
        <p:blipFill>
          <a:blip r:embed="rId4"/>
          <a:srcRect/>
          <a:stretch>
            <a:fillRect/>
          </a:stretch>
        </p:blipFill>
        <p:spPr bwMode="auto">
          <a:xfrm>
            <a:off x="1016584" y="4819279"/>
            <a:ext cx="1406176" cy="176917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5" name="Picture 14" descr="C:\Users\rtiffany\Pictures\ssce.jpg"/>
          <p:cNvPicPr>
            <a:picLocks noChangeAspect="1" noChangeArrowheads="1"/>
          </p:cNvPicPr>
          <p:nvPr/>
        </p:nvPicPr>
        <p:blipFill>
          <a:blip r:embed="rId5"/>
          <a:srcRect/>
          <a:stretch>
            <a:fillRect/>
          </a:stretch>
        </p:blipFill>
        <p:spPr bwMode="auto">
          <a:xfrm>
            <a:off x="5485006" y="4826154"/>
            <a:ext cx="1367790" cy="18097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6" name="Picture 6" descr="C:\Users\rtiffany\Pictures\MedFront.jpg"/>
          <p:cNvPicPr>
            <a:picLocks noChangeAspect="1" noChangeArrowheads="1"/>
          </p:cNvPicPr>
          <p:nvPr/>
        </p:nvPicPr>
        <p:blipFill>
          <a:blip r:embed="rId6"/>
          <a:srcRect/>
          <a:stretch>
            <a:fillRect/>
          </a:stretch>
        </p:blipFill>
        <p:spPr bwMode="auto">
          <a:xfrm>
            <a:off x="3343667" y="4819035"/>
            <a:ext cx="1269919" cy="190487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6" name="Picture 2"/>
          <p:cNvPicPr>
            <a:picLocks noChangeAspect="1" noChangeArrowheads="1"/>
          </p:cNvPicPr>
          <p:nvPr/>
        </p:nvPicPr>
        <p:blipFill>
          <a:blip r:embed="rId7"/>
          <a:srcRect/>
          <a:stretch>
            <a:fillRect/>
          </a:stretch>
        </p:blipFill>
        <p:spPr bwMode="auto">
          <a:xfrm>
            <a:off x="7698891" y="4807105"/>
            <a:ext cx="1353057" cy="188103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7" name="Picture 3"/>
          <p:cNvPicPr>
            <a:picLocks noChangeAspect="1" noChangeArrowheads="1"/>
          </p:cNvPicPr>
          <p:nvPr/>
        </p:nvPicPr>
        <p:blipFill>
          <a:blip r:embed="rId8"/>
          <a:srcRect/>
          <a:stretch>
            <a:fillRect/>
          </a:stretch>
        </p:blipFill>
        <p:spPr bwMode="auto">
          <a:xfrm>
            <a:off x="173927" y="5055090"/>
            <a:ext cx="792163" cy="100171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8" name="Picture 4"/>
          <p:cNvPicPr>
            <a:picLocks noChangeAspect="1" noChangeArrowheads="1"/>
          </p:cNvPicPr>
          <p:nvPr/>
        </p:nvPicPr>
        <p:blipFill>
          <a:blip r:embed="rId9"/>
          <a:srcRect/>
          <a:stretch>
            <a:fillRect/>
          </a:stretch>
        </p:blipFill>
        <p:spPr bwMode="auto">
          <a:xfrm>
            <a:off x="2477736" y="5050382"/>
            <a:ext cx="771525" cy="97948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9" name="Picture 5"/>
          <p:cNvPicPr>
            <a:picLocks noChangeAspect="1" noChangeArrowheads="1"/>
          </p:cNvPicPr>
          <p:nvPr/>
        </p:nvPicPr>
        <p:blipFill>
          <a:blip r:embed="rId10"/>
          <a:srcRect/>
          <a:stretch>
            <a:fillRect/>
          </a:stretch>
        </p:blipFill>
        <p:spPr bwMode="auto">
          <a:xfrm>
            <a:off x="4640989" y="5055645"/>
            <a:ext cx="771525" cy="97948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30" name="Picture 6"/>
          <p:cNvPicPr>
            <a:picLocks noChangeAspect="1" noChangeArrowheads="1"/>
          </p:cNvPicPr>
          <p:nvPr/>
        </p:nvPicPr>
        <p:blipFill>
          <a:blip r:embed="rId11"/>
          <a:srcRect/>
          <a:stretch>
            <a:fillRect/>
          </a:stretch>
        </p:blipFill>
        <p:spPr bwMode="auto">
          <a:xfrm>
            <a:off x="6871750" y="5060919"/>
            <a:ext cx="777875" cy="9937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Session Objectives and Takeaways</a:t>
            </a:r>
            <a:endParaRPr lang="en-US" dirty="0">
              <a:solidFill>
                <a:schemeClr val="tx2"/>
              </a:solidFill>
            </a:endParaRPr>
          </a:p>
        </p:txBody>
      </p:sp>
      <p:sp>
        <p:nvSpPr>
          <p:cNvPr id="5" name="Rounded Rectangle 4"/>
          <p:cNvSpPr/>
          <p:nvPr/>
        </p:nvSpPr>
        <p:spPr bwMode="auto">
          <a:xfrm>
            <a:off x="324852" y="1052286"/>
            <a:ext cx="8819148" cy="5428523"/>
          </a:xfrm>
          <a:prstGeom prst="roundRect">
            <a:avLst>
              <a:gd name="adj" fmla="val 7429"/>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6" name="Rectangle 5"/>
          <p:cNvSpPr/>
          <p:nvPr/>
        </p:nvSpPr>
        <p:spPr bwMode="auto">
          <a:xfrm>
            <a:off x="0" y="1387957"/>
            <a:ext cx="8125428" cy="589433"/>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Objectives</a:t>
            </a:r>
          </a:p>
        </p:txBody>
      </p:sp>
      <p:sp>
        <p:nvSpPr>
          <p:cNvPr id="7" name="Rectangle 6"/>
          <p:cNvSpPr/>
          <p:nvPr/>
        </p:nvSpPr>
        <p:spPr bwMode="auto">
          <a:xfrm>
            <a:off x="324852" y="2152069"/>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Learn how Windows Mobile 6.5 makes more memory available to applications</a:t>
            </a:r>
          </a:p>
        </p:txBody>
      </p:sp>
      <p:sp>
        <p:nvSpPr>
          <p:cNvPr id="8" name="Rectangle 7"/>
          <p:cNvSpPr/>
          <p:nvPr/>
        </p:nvSpPr>
        <p:spPr bwMode="auto">
          <a:xfrm>
            <a:off x="324852" y="2858212"/>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Learn how Windows Mobile 6.5 boosts both application &amp; graphics performance</a:t>
            </a:r>
          </a:p>
        </p:txBody>
      </p:sp>
      <p:sp>
        <p:nvSpPr>
          <p:cNvPr id="9" name="Rectangle 8"/>
          <p:cNvSpPr/>
          <p:nvPr/>
        </p:nvSpPr>
        <p:spPr bwMode="auto">
          <a:xfrm>
            <a:off x="324852" y="3564355"/>
            <a:ext cx="8819148" cy="531464"/>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Learn a new pattern for .NET Compact Framework development</a:t>
            </a:r>
          </a:p>
        </p:txBody>
      </p:sp>
      <p:sp>
        <p:nvSpPr>
          <p:cNvPr id="11" name="Rectangle 10"/>
          <p:cNvSpPr/>
          <p:nvPr/>
        </p:nvSpPr>
        <p:spPr bwMode="auto">
          <a:xfrm>
            <a:off x="0" y="4270498"/>
            <a:ext cx="8125428" cy="589433"/>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Key Takeaway</a:t>
            </a:r>
          </a:p>
        </p:txBody>
      </p:sp>
      <p:sp>
        <p:nvSpPr>
          <p:cNvPr id="12" name="Rectangle 11"/>
          <p:cNvSpPr/>
          <p:nvPr/>
        </p:nvSpPr>
        <p:spPr bwMode="auto">
          <a:xfrm>
            <a:off x="324852" y="5034608"/>
            <a:ext cx="8819148" cy="1217602"/>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27432" bIns="45718" numCol="1" rtlCol="0" anchor="ctr" anchorCtr="0" compatLnSpc="1">
            <a:prstTxWarp prst="textNoShape">
              <a:avLst/>
            </a:prstTxWarp>
          </a:bodyPr>
          <a:lstStyle/>
          <a:p>
            <a:pPr marL="4763" lvl="1"/>
            <a:r>
              <a:rPr lang="en-US" sz="2000" dirty="0" smtClean="0">
                <a:solidFill>
                  <a:schemeClr val="tx1"/>
                </a:solidFill>
              </a:rPr>
              <a:t>Create new opportunities with faster, richer, more complex games and apps that target the consumer, science, education and line of business segments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Windows CE Memory Model</a:t>
            </a:r>
            <a:endParaRPr lang="en-US" dirty="0"/>
          </a:p>
        </p:txBody>
      </p:sp>
      <p:sp>
        <p:nvSpPr>
          <p:cNvPr id="3" name="Subtitle 2"/>
          <p:cNvSpPr>
            <a:spLocks noGrp="1"/>
          </p:cNvSpPr>
          <p:nvPr>
            <p:ph type="subTitle" idx="1"/>
          </p:nvPr>
        </p:nvSpPr>
        <p:spPr/>
        <p:txBody>
          <a:bodyPr/>
          <a:lstStyle/>
          <a:p>
            <a:r>
              <a:rPr lang="en-US" dirty="0" smtClean="0"/>
              <a:t>Rob Tiffany</a:t>
            </a:r>
          </a:p>
          <a:p>
            <a:r>
              <a:rPr lang="en-US" dirty="0" smtClean="0"/>
              <a:t>Mobility Architect</a:t>
            </a:r>
          </a:p>
          <a:p>
            <a:r>
              <a:rPr lang="en-US" dirty="0" smtClean="0"/>
              <a:t>Microsoft Corporation</a:t>
            </a:r>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extLst>
      <p:ext uri="{BB962C8B-B14F-4D97-AF65-F5344CB8AC3E}">
        <p14:creationId xmlns="" xmlns:p14="http://schemas.microsoft.com/office/powerpoint/2007/7/12/main" val="222586916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Rounded Rectangle 21"/>
          <p:cNvSpPr/>
          <p:nvPr/>
        </p:nvSpPr>
        <p:spPr bwMode="auto">
          <a:xfrm>
            <a:off x="5833150" y="245327"/>
            <a:ext cx="3144644" cy="1170877"/>
          </a:xfrm>
          <a:prstGeom prst="roundRect">
            <a:avLst>
              <a:gd name="adj" fmla="val 14569"/>
            </a:avLst>
          </a:prstGeom>
          <a:solidFill>
            <a:schemeClr val="bg1">
              <a:lumMod val="75000"/>
              <a:lumOff val="25000"/>
              <a:alpha val="70000"/>
            </a:schemeClr>
          </a:solidFill>
          <a:ln w="9525">
            <a:noFill/>
            <a:miter lim="800000"/>
            <a:headEnd/>
            <a:tailEnd/>
          </a:ln>
          <a:effectLst>
            <a:outerShdw blurRad="63500" sx="102000" sy="102000" algn="ctr" rotWithShape="0">
              <a:prstClr val="black">
                <a:alpha val="40000"/>
              </a:prstClr>
            </a:outerShdw>
          </a:effectLst>
        </p:spPr>
        <p:txBody>
          <a:bodyPr wrap="square" lIns="91440" tIns="45720" rIns="91440" bIns="91440" anchor="t" anchorCtr="0"/>
          <a:lstStyle/>
          <a:p>
            <a:pPr algn="ctr" fontAlgn="base">
              <a:spcBef>
                <a:spcPct val="0"/>
              </a:spcBef>
              <a:spcAft>
                <a:spcPct val="0"/>
              </a:spcAft>
            </a:pPr>
            <a:endParaRPr lang="en-US" sz="2400" dirty="0" smtClean="0">
              <a:solidFill>
                <a:schemeClr val="tx1"/>
              </a:solidFill>
              <a:latin typeface="Calibri" pitchFamily="34" charset="0"/>
              <a:ea typeface="Calibri" pitchFamily="34" charset="0"/>
              <a:cs typeface="Times New Roman" pitchFamily="18" charset="0"/>
            </a:endParaRPr>
          </a:p>
        </p:txBody>
      </p:sp>
      <p:graphicFrame>
        <p:nvGraphicFramePr>
          <p:cNvPr id="23" name="Table 22"/>
          <p:cNvGraphicFramePr>
            <a:graphicFrameLocks noGrp="1"/>
          </p:cNvGraphicFramePr>
          <p:nvPr/>
        </p:nvGraphicFramePr>
        <p:xfrm>
          <a:off x="5848815" y="274505"/>
          <a:ext cx="3113314" cy="1112520"/>
        </p:xfrm>
        <a:graphic>
          <a:graphicData uri="http://schemas.openxmlformats.org/drawingml/2006/table">
            <a:tbl>
              <a:tblPr firstRow="1" bandRow="1">
                <a:tableStyleId>{5C22544A-7EE6-4342-B048-85BDC9FD1C3A}</a:tableStyleId>
              </a:tblPr>
              <a:tblGrid>
                <a:gridCol w="1556657"/>
                <a:gridCol w="1556657"/>
              </a:tblGrid>
              <a:tr h="370840">
                <a:tc>
                  <a:txBody>
                    <a:bodyPr/>
                    <a:lstStyle/>
                    <a:p>
                      <a:r>
                        <a:rPr lang="en-US" dirty="0" smtClean="0">
                          <a:solidFill>
                            <a:schemeClr val="tx1">
                              <a:lumMod val="85000"/>
                            </a:schemeClr>
                          </a:solidFill>
                        </a:rPr>
                        <a:t>Slot Fill Order</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mpd="sng">
                      <a:noFill/>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bg1">
                            <a:lumMod val="75000"/>
                            <a:lumOff val="25000"/>
                          </a:schemeClr>
                        </a:gs>
                        <a:gs pos="50000">
                          <a:schemeClr val="bg1">
                            <a:lumMod val="75000"/>
                            <a:lumOff val="25000"/>
                            <a:alpha val="40000"/>
                          </a:schemeClr>
                        </a:gs>
                        <a:gs pos="100000">
                          <a:schemeClr val="bg1">
                            <a:tint val="23500"/>
                            <a:satMod val="160000"/>
                            <a:alpha val="0"/>
                          </a:schemeClr>
                        </a:gs>
                      </a:gsLst>
                      <a:lin ang="16200000" scaled="1"/>
                      <a:tileRect/>
                    </a:gradFill>
                  </a:tcPr>
                </a:tc>
                <a:tc>
                  <a:txBody>
                    <a:bodyPr/>
                    <a:lstStyle/>
                    <a:p>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mpd="sng">
                      <a:noFill/>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smtClean="0">
                          <a:solidFill>
                            <a:schemeClr val="tx1">
                              <a:lumMod val="85000"/>
                            </a:schemeClr>
                          </a:solidFill>
                        </a:rPr>
                        <a:t>FILE DLLs</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ap="flat" cmpd="sng" algn="ctr">
                      <a:solidFill>
                        <a:schemeClr val="bg1">
                          <a:lumMod val="50000"/>
                          <a:lumOff val="50000"/>
                        </a:schemeClr>
                      </a:solidFill>
                      <a:prstDash val="solid"/>
                      <a:round/>
                      <a:headEnd type="none" w="med" len="med"/>
                      <a:tailEnd type="none" w="med" len="med"/>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lumMod val="85000"/>
                            </a:schemeClr>
                          </a:solidFill>
                        </a:rPr>
                        <a:t>MODULE</a:t>
                      </a:r>
                      <a:r>
                        <a:rPr lang="en-US" baseline="0" dirty="0" smtClean="0">
                          <a:solidFill>
                            <a:schemeClr val="tx1">
                              <a:lumMod val="85000"/>
                            </a:schemeClr>
                          </a:solidFill>
                        </a:rPr>
                        <a:t> DLLs</a:t>
                      </a:r>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ap="flat" cmpd="sng" algn="ctr">
                      <a:solidFill>
                        <a:schemeClr val="bg1">
                          <a:lumMod val="50000"/>
                          <a:lumOff val="50000"/>
                        </a:schemeClr>
                      </a:solidFill>
                      <a:prstDash val="solid"/>
                      <a:round/>
                      <a:headEnd type="none" w="med" len="med"/>
                      <a:tailEnd type="none" w="med" len="med"/>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smtClean="0">
                          <a:solidFill>
                            <a:schemeClr val="tx1">
                              <a:lumMod val="85000"/>
                            </a:schemeClr>
                          </a:solidFill>
                        </a:rPr>
                        <a:t>0</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ap="flat" cmpd="sng" algn="ctr">
                      <a:solidFill>
                        <a:schemeClr val="bg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dirty="0" smtClean="0">
                          <a:solidFill>
                            <a:schemeClr val="tx1">
                              <a:lumMod val="85000"/>
                            </a:schemeClr>
                          </a:solidFill>
                        </a:rPr>
                        <a:t>1, 0</a:t>
                      </a:r>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ap="flat" cmpd="sng" algn="ctr">
                      <a:solidFill>
                        <a:schemeClr val="bg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
        <p:nvSpPr>
          <p:cNvPr id="5" name="Rounded Rectangle 4"/>
          <p:cNvSpPr/>
          <p:nvPr/>
        </p:nvSpPr>
        <p:spPr bwMode="auto">
          <a:xfrm>
            <a:off x="2873829" y="2976508"/>
            <a:ext cx="5347063"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63 :: Resource-Only DLLs</a:t>
            </a:r>
          </a:p>
        </p:txBody>
      </p:sp>
      <p:sp>
        <p:nvSpPr>
          <p:cNvPr id="6" name="Rounded Rectangle 5"/>
          <p:cNvSpPr/>
          <p:nvPr/>
        </p:nvSpPr>
        <p:spPr bwMode="auto">
          <a:xfrm>
            <a:off x="2873829" y="5632897"/>
            <a:ext cx="5347063" cy="73152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0 :: Alias of Active Process from other Slots</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FILE DLLs reduce VM space for all Processes</a:t>
            </a:r>
          </a:p>
        </p:txBody>
      </p:sp>
      <p:sp>
        <p:nvSpPr>
          <p:cNvPr id="8" name="Rounded Rectangle 7"/>
          <p:cNvSpPr/>
          <p:nvPr/>
        </p:nvSpPr>
        <p:spPr bwMode="auto">
          <a:xfrm>
            <a:off x="2873829" y="4789798"/>
            <a:ext cx="5347063"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Slots 2-32 :: Application Processes</a:t>
            </a:r>
          </a:p>
        </p:txBody>
      </p:sp>
      <p:sp>
        <p:nvSpPr>
          <p:cNvPr id="10" name="Rounded Rectangle 9"/>
          <p:cNvSpPr/>
          <p:nvPr/>
        </p:nvSpPr>
        <p:spPr bwMode="auto">
          <a:xfrm>
            <a:off x="2873829" y="3819608"/>
            <a:ext cx="5347063" cy="914400"/>
          </a:xfrm>
          <a:prstGeom prst="roundRect">
            <a:avLst>
              <a:gd name="adj" fmla="val 5374"/>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Slots 33-61</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1 GB Large Memory Area</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Memory-Mapped Files</a:t>
            </a:r>
          </a:p>
        </p:txBody>
      </p:sp>
      <p:sp>
        <p:nvSpPr>
          <p:cNvPr id="12" name="Rounded Rectangle 11"/>
          <p:cNvSpPr/>
          <p:nvPr/>
        </p:nvSpPr>
        <p:spPr bwMode="auto">
          <a:xfrm>
            <a:off x="8288821" y="2957191"/>
            <a:ext cx="735440" cy="3407225"/>
          </a:xfrm>
          <a:prstGeom prst="roundRect">
            <a:avLst>
              <a:gd name="adj" fmla="val 9033"/>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2 GB :: User Space</a:t>
            </a:r>
          </a:p>
        </p:txBody>
      </p:sp>
      <p:sp>
        <p:nvSpPr>
          <p:cNvPr id="14" name="Rounded Rectangular Callout 13"/>
          <p:cNvSpPr/>
          <p:nvPr/>
        </p:nvSpPr>
        <p:spPr bwMode="blackWhite">
          <a:xfrm>
            <a:off x="2862939" y="1714500"/>
            <a:ext cx="3511484" cy="1160830"/>
          </a:xfrm>
          <a:prstGeom prst="wedgeRoundRectCallou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FILE DLLs are loaded into RAM at runtime which decreases VM space to all slots</a:t>
            </a:r>
          </a:p>
        </p:txBody>
      </p:sp>
      <p:sp>
        <p:nvSpPr>
          <p:cNvPr id="15" name="Curved Right Arrow 14"/>
          <p:cNvSpPr/>
          <p:nvPr/>
        </p:nvSpPr>
        <p:spPr bwMode="auto">
          <a:xfrm>
            <a:off x="1108166" y="5234482"/>
            <a:ext cx="1872346" cy="1230085"/>
          </a:xfrm>
          <a:prstGeom prst="curvedRightArrow">
            <a:avLst/>
          </a:prstGeom>
          <a:solidFill>
            <a:srgbClr val="C00000"/>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glow rad="228600">
                    <a:schemeClr val="bg1">
                      <a:alpha val="40000"/>
                    </a:schemeClr>
                  </a:glow>
                  <a:outerShdw blurRad="38100" dist="38100" dir="2700000" algn="tl">
                    <a:srgbClr val="000000">
                      <a:alpha val="43137"/>
                    </a:srgbClr>
                  </a:outerShdw>
                </a:effectLst>
                <a:latin typeface="Calibri" pitchFamily="34" charset="0"/>
              </a:rPr>
              <a:t>DLL Overflow Causes Instability</a:t>
            </a:r>
          </a:p>
        </p:txBody>
      </p:sp>
      <p:sp>
        <p:nvSpPr>
          <p:cNvPr id="17" name="Pentagon 16"/>
          <p:cNvSpPr/>
          <p:nvPr/>
        </p:nvSpPr>
        <p:spPr bwMode="blackWhite">
          <a:xfrm rot="2647865">
            <a:off x="367534" y="3114678"/>
            <a:ext cx="2832351" cy="1972263"/>
          </a:xfrm>
          <a:prstGeom prst="homePlat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MODULE DLLs are 4K page-aligned instead of 64K due to ARM architecture saving 9MB of VM</a:t>
            </a:r>
          </a:p>
        </p:txBody>
      </p:sp>
      <p:sp>
        <p:nvSpPr>
          <p:cNvPr id="18" name="Rounded Rectangle 17"/>
          <p:cNvSpPr/>
          <p:nvPr/>
        </p:nvSpPr>
        <p:spPr bwMode="auto">
          <a:xfrm>
            <a:off x="2873829" y="3398058"/>
            <a:ext cx="5347063"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62 :: Shared Heaps</a:t>
            </a:r>
          </a:p>
        </p:txBody>
      </p:sp>
      <p:sp>
        <p:nvSpPr>
          <p:cNvPr id="21" name="Title 1"/>
          <p:cNvSpPr>
            <a:spLocks noGrp="1"/>
          </p:cNvSpPr>
          <p:nvPr>
            <p:ph type="title"/>
          </p:nvPr>
        </p:nvSpPr>
        <p:spPr>
          <a:xfrm>
            <a:off x="381000" y="230188"/>
            <a:ext cx="8382000" cy="1163395"/>
          </a:xfrm>
        </p:spPr>
        <p:txBody>
          <a:bodyPr vert="horz" wrap="square" lIns="0" tIns="0" rIns="0" bIns="0" rtlCol="0" anchor="t">
            <a:spAutoFit/>
          </a:bodyPr>
          <a:lstStyle/>
          <a:p>
            <a:r>
              <a:rPr dirty="0"/>
              <a:t>Windows Mobile 6</a:t>
            </a:r>
            <a:br>
              <a:rPr dirty="0"/>
            </a:br>
            <a:r>
              <a:rPr sz="3600" dirty="0">
                <a:solidFill>
                  <a:schemeClr val="tx2"/>
                </a:solidFill>
              </a:rPr>
              <a:t>Slot Machine</a:t>
            </a:r>
          </a:p>
        </p:txBody>
      </p:sp>
      <p:sp>
        <p:nvSpPr>
          <p:cNvPr id="7" name="Rounded Rectangle 6"/>
          <p:cNvSpPr/>
          <p:nvPr/>
        </p:nvSpPr>
        <p:spPr bwMode="auto">
          <a:xfrm>
            <a:off x="2873828" y="5211348"/>
            <a:ext cx="5347064"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1 :: ROM MODULE DLLs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Slots</a:t>
            </a:r>
            <a:endParaRPr lang="en-US" dirty="0"/>
          </a:p>
        </p:txBody>
      </p:sp>
      <p:sp>
        <p:nvSpPr>
          <p:cNvPr id="3" name="Subtitle 2"/>
          <p:cNvSpPr>
            <a:spLocks noGrp="1"/>
          </p:cNvSpPr>
          <p:nvPr>
            <p:ph type="subTitle" idx="1"/>
          </p:nvPr>
        </p:nvSpPr>
        <p:spPr/>
        <p:txBody>
          <a:bodyPr/>
          <a:lstStyle/>
          <a:p>
            <a:r>
              <a:rPr lang="en-US" dirty="0" smtClean="0"/>
              <a:t>Rob Tiffany</a:t>
            </a:r>
          </a:p>
          <a:p>
            <a:r>
              <a:rPr lang="en-US" dirty="0" smtClean="0"/>
              <a:t>Mobility Architect</a:t>
            </a:r>
          </a:p>
          <a:p>
            <a:r>
              <a:rPr lang="en-US" dirty="0" smtClean="0"/>
              <a:t>Microsoft Corporation</a:t>
            </a:r>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ounded Rectangle 4"/>
          <p:cNvSpPr/>
          <p:nvPr/>
        </p:nvSpPr>
        <p:spPr bwMode="auto">
          <a:xfrm>
            <a:off x="2873828" y="1608603"/>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63 :: Resource-Only DLLs</a:t>
            </a:r>
          </a:p>
        </p:txBody>
      </p:sp>
      <p:sp>
        <p:nvSpPr>
          <p:cNvPr id="7" name="Rounded Rectangle 6"/>
          <p:cNvSpPr/>
          <p:nvPr/>
        </p:nvSpPr>
        <p:spPr bwMode="auto">
          <a:xfrm>
            <a:off x="2873829" y="4904521"/>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1 :: ROM MODULE DLLs</a:t>
            </a:r>
          </a:p>
        </p:txBody>
      </p:sp>
      <p:sp>
        <p:nvSpPr>
          <p:cNvPr id="8" name="Rounded Rectangle 7"/>
          <p:cNvSpPr/>
          <p:nvPr/>
        </p:nvSpPr>
        <p:spPr bwMode="auto">
          <a:xfrm>
            <a:off x="2873829" y="4485927"/>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Slots 2-32 :: Application Processes</a:t>
            </a:r>
          </a:p>
        </p:txBody>
      </p:sp>
      <p:sp>
        <p:nvSpPr>
          <p:cNvPr id="10" name="Rounded Rectangle 9"/>
          <p:cNvSpPr/>
          <p:nvPr/>
        </p:nvSpPr>
        <p:spPr bwMode="auto">
          <a:xfrm>
            <a:off x="2873829" y="3701573"/>
            <a:ext cx="5347065" cy="73152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Slots 33-58 :: Large Memory Area</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Memory-Mapped Files</a:t>
            </a:r>
          </a:p>
        </p:txBody>
      </p:sp>
      <p:sp>
        <p:nvSpPr>
          <p:cNvPr id="12" name="Rounded Rectangle 11"/>
          <p:cNvSpPr/>
          <p:nvPr/>
        </p:nvSpPr>
        <p:spPr bwMode="auto">
          <a:xfrm>
            <a:off x="8299707" y="1600201"/>
            <a:ext cx="735440" cy="4463140"/>
          </a:xfrm>
          <a:prstGeom prst="roundRect">
            <a:avLst>
              <a:gd name="adj" fmla="val 9033"/>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2 GB :: User Space</a:t>
            </a:r>
          </a:p>
        </p:txBody>
      </p:sp>
      <p:sp>
        <p:nvSpPr>
          <p:cNvPr id="13" name="Rounded Rectangle 12"/>
          <p:cNvSpPr/>
          <p:nvPr/>
        </p:nvSpPr>
        <p:spPr bwMode="auto">
          <a:xfrm>
            <a:off x="2873829" y="2027197"/>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62 :: Shared Heap Area</a:t>
            </a:r>
          </a:p>
        </p:txBody>
      </p:sp>
      <p:sp>
        <p:nvSpPr>
          <p:cNvPr id="14" name="Rounded Rectangle 13"/>
          <p:cNvSpPr/>
          <p:nvPr/>
        </p:nvSpPr>
        <p:spPr bwMode="auto">
          <a:xfrm>
            <a:off x="2873829" y="2445791"/>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61 :: Read-Only FILE DLLs</a:t>
            </a:r>
          </a:p>
        </p:txBody>
      </p:sp>
      <p:sp>
        <p:nvSpPr>
          <p:cNvPr id="15" name="Rounded Rectangle 14"/>
          <p:cNvSpPr/>
          <p:nvPr/>
        </p:nvSpPr>
        <p:spPr bwMode="auto">
          <a:xfrm>
            <a:off x="2873829" y="2864385"/>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60 :: Read-Only FILE DLLs</a:t>
            </a:r>
          </a:p>
        </p:txBody>
      </p:sp>
      <p:sp>
        <p:nvSpPr>
          <p:cNvPr id="16" name="Rounded Rectangle 15"/>
          <p:cNvSpPr/>
          <p:nvPr/>
        </p:nvSpPr>
        <p:spPr bwMode="auto">
          <a:xfrm>
            <a:off x="2873829" y="3282979"/>
            <a:ext cx="5347065"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59 :: Device.exe Thread Stacks</a:t>
            </a:r>
          </a:p>
        </p:txBody>
      </p:sp>
      <p:sp>
        <p:nvSpPr>
          <p:cNvPr id="17" name="Pentagon 16"/>
          <p:cNvSpPr/>
          <p:nvPr/>
        </p:nvSpPr>
        <p:spPr bwMode="auto">
          <a:xfrm rot="1830512">
            <a:off x="1487403" y="1990636"/>
            <a:ext cx="2612572" cy="365760"/>
          </a:xfrm>
          <a:prstGeom prst="homePlate">
            <a:avLst/>
          </a:prstGeom>
          <a:gradFill flip="none" rotWithShape="1">
            <a:gsLst>
              <a:gs pos="0">
                <a:schemeClr val="accent2">
                  <a:shade val="30000"/>
                  <a:satMod val="115000"/>
                  <a:alpha val="0"/>
                </a:schemeClr>
              </a:gs>
              <a:gs pos="50000">
                <a:schemeClr val="accent2">
                  <a:shade val="67500"/>
                  <a:satMod val="115000"/>
                  <a:alpha val="76000"/>
                </a:schemeClr>
              </a:gs>
              <a:gs pos="100000">
                <a:schemeClr val="accent2">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Extra 64 MB of VM</a:t>
            </a:r>
          </a:p>
        </p:txBody>
      </p:sp>
      <p:sp>
        <p:nvSpPr>
          <p:cNvPr id="19" name="Pentagon 18"/>
          <p:cNvSpPr/>
          <p:nvPr/>
        </p:nvSpPr>
        <p:spPr bwMode="auto">
          <a:xfrm rot="20009301">
            <a:off x="-94281" y="4260239"/>
            <a:ext cx="4070081" cy="369307"/>
          </a:xfrm>
          <a:prstGeom prst="homePlate">
            <a:avLst/>
          </a:prstGeom>
          <a:gradFill flip="none" rotWithShape="1">
            <a:gsLst>
              <a:gs pos="0">
                <a:schemeClr val="accent2">
                  <a:shade val="30000"/>
                  <a:satMod val="115000"/>
                  <a:alpha val="0"/>
                </a:schemeClr>
              </a:gs>
              <a:gs pos="50000">
                <a:schemeClr val="accent2">
                  <a:shade val="67500"/>
                  <a:satMod val="115000"/>
                  <a:alpha val="76000"/>
                </a:schemeClr>
              </a:gs>
              <a:gs pos="100000">
                <a:schemeClr val="accent2">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Extra 8 MB of VM for Device Drivers</a:t>
            </a:r>
          </a:p>
        </p:txBody>
      </p:sp>
      <p:sp>
        <p:nvSpPr>
          <p:cNvPr id="20" name="Rounded Rectangle 19"/>
          <p:cNvSpPr/>
          <p:nvPr/>
        </p:nvSpPr>
        <p:spPr bwMode="auto">
          <a:xfrm>
            <a:off x="2873829" y="5323115"/>
            <a:ext cx="5347065" cy="73152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0 :: Alias of Active Process from other Slots</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FILE DLLs reduce VM space for all Processes</a:t>
            </a:r>
          </a:p>
        </p:txBody>
      </p:sp>
      <p:sp>
        <p:nvSpPr>
          <p:cNvPr id="25" name="Rounded Rectangular Callout 24"/>
          <p:cNvSpPr/>
          <p:nvPr/>
        </p:nvSpPr>
        <p:spPr bwMode="auto">
          <a:xfrm>
            <a:off x="818606" y="5253445"/>
            <a:ext cx="1924593" cy="1360715"/>
          </a:xfrm>
          <a:prstGeom prst="wedgeRoundRectCallou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Convert mshtml.dll to FILE DLL to free 6 MB of VM</a:t>
            </a:r>
          </a:p>
        </p:txBody>
      </p:sp>
      <p:sp>
        <p:nvSpPr>
          <p:cNvPr id="18" name="Oval 17"/>
          <p:cNvSpPr/>
          <p:nvPr/>
        </p:nvSpPr>
        <p:spPr bwMode="auto">
          <a:xfrm>
            <a:off x="137160" y="1859280"/>
            <a:ext cx="2438400" cy="2392680"/>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dirty="0" smtClean="0">
                <a:solidFill>
                  <a:schemeClr val="tx1"/>
                </a:solidFill>
                <a:effectLst>
                  <a:outerShdw blurRad="38100" dist="38100" dir="2700000" algn="tl">
                    <a:srgbClr val="000000">
                      <a:alpha val="43137"/>
                    </a:srgbClr>
                  </a:outerShdw>
                </a:effectLst>
                <a:latin typeface="Calibri" pitchFamily="34" charset="0"/>
              </a:rPr>
              <a:t>DLLs used exclusively by one process don’t take space from other processes</a:t>
            </a:r>
          </a:p>
        </p:txBody>
      </p:sp>
      <p:sp>
        <p:nvSpPr>
          <p:cNvPr id="23" name="Title 1"/>
          <p:cNvSpPr>
            <a:spLocks noGrp="1"/>
          </p:cNvSpPr>
          <p:nvPr>
            <p:ph type="title"/>
          </p:nvPr>
        </p:nvSpPr>
        <p:spPr>
          <a:xfrm>
            <a:off x="381000" y="230188"/>
            <a:ext cx="8382000" cy="1163395"/>
          </a:xfrm>
        </p:spPr>
        <p:txBody>
          <a:bodyPr vert="horz" wrap="square" lIns="0" tIns="0" rIns="0" bIns="0" rtlCol="0" anchor="t">
            <a:spAutoFit/>
          </a:bodyPr>
          <a:lstStyle/>
          <a:p>
            <a:r>
              <a:t>Windows Mobile 6.1</a:t>
            </a:r>
            <a:br/>
            <a:r>
              <a:rPr sz="3600">
                <a:solidFill>
                  <a:schemeClr val="tx2"/>
                </a:solidFill>
              </a:rPr>
              <a:t>Better Slot Machine</a:t>
            </a:r>
          </a:p>
        </p:txBody>
      </p:sp>
      <p:sp>
        <p:nvSpPr>
          <p:cNvPr id="24" name="Rounded Rectangle 23"/>
          <p:cNvSpPr/>
          <p:nvPr/>
        </p:nvSpPr>
        <p:spPr bwMode="auto">
          <a:xfrm>
            <a:off x="5833150" y="245327"/>
            <a:ext cx="3144644" cy="1170877"/>
          </a:xfrm>
          <a:prstGeom prst="roundRect">
            <a:avLst>
              <a:gd name="adj" fmla="val 14569"/>
            </a:avLst>
          </a:prstGeom>
          <a:solidFill>
            <a:schemeClr val="bg1">
              <a:lumMod val="75000"/>
              <a:lumOff val="25000"/>
              <a:alpha val="70000"/>
            </a:schemeClr>
          </a:solidFill>
          <a:ln w="9525">
            <a:noFill/>
            <a:miter lim="800000"/>
            <a:headEnd/>
            <a:tailEnd/>
          </a:ln>
          <a:effectLst>
            <a:outerShdw blurRad="63500" sx="102000" sy="102000" algn="ctr" rotWithShape="0">
              <a:prstClr val="black">
                <a:alpha val="40000"/>
              </a:prstClr>
            </a:outerShdw>
          </a:effectLst>
        </p:spPr>
        <p:txBody>
          <a:bodyPr wrap="square" lIns="91440" tIns="45720" rIns="91440" bIns="91440" anchor="t" anchorCtr="0"/>
          <a:lstStyle/>
          <a:p>
            <a:pPr algn="ctr" fontAlgn="base">
              <a:spcBef>
                <a:spcPct val="0"/>
              </a:spcBef>
              <a:spcAft>
                <a:spcPct val="0"/>
              </a:spcAft>
            </a:pPr>
            <a:endParaRPr lang="en-US" sz="2400" dirty="0" smtClean="0">
              <a:solidFill>
                <a:schemeClr val="tx1"/>
              </a:solidFill>
              <a:latin typeface="Calibri" pitchFamily="34" charset="0"/>
              <a:ea typeface="Calibri" pitchFamily="34" charset="0"/>
              <a:cs typeface="Times New Roman" pitchFamily="18" charset="0"/>
            </a:endParaRPr>
          </a:p>
        </p:txBody>
      </p:sp>
      <p:graphicFrame>
        <p:nvGraphicFramePr>
          <p:cNvPr id="26" name="Table 25"/>
          <p:cNvGraphicFramePr>
            <a:graphicFrameLocks noGrp="1"/>
          </p:cNvGraphicFramePr>
          <p:nvPr/>
        </p:nvGraphicFramePr>
        <p:xfrm>
          <a:off x="5848815" y="274505"/>
          <a:ext cx="3113314" cy="1112520"/>
        </p:xfrm>
        <a:graphic>
          <a:graphicData uri="http://schemas.openxmlformats.org/drawingml/2006/table">
            <a:tbl>
              <a:tblPr firstRow="1" bandRow="1">
                <a:tableStyleId>{5C22544A-7EE6-4342-B048-85BDC9FD1C3A}</a:tableStyleId>
              </a:tblPr>
              <a:tblGrid>
                <a:gridCol w="1556657"/>
                <a:gridCol w="1556657"/>
              </a:tblGrid>
              <a:tr h="370840">
                <a:tc>
                  <a:txBody>
                    <a:bodyPr/>
                    <a:lstStyle/>
                    <a:p>
                      <a:r>
                        <a:rPr lang="en-US" dirty="0" smtClean="0">
                          <a:solidFill>
                            <a:schemeClr val="tx1">
                              <a:lumMod val="85000"/>
                            </a:schemeClr>
                          </a:solidFill>
                        </a:rPr>
                        <a:t>Slot Fill Order</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mpd="sng">
                      <a:noFill/>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bg1">
                            <a:lumMod val="75000"/>
                            <a:lumOff val="25000"/>
                          </a:schemeClr>
                        </a:gs>
                        <a:gs pos="50000">
                          <a:schemeClr val="bg1">
                            <a:lumMod val="75000"/>
                            <a:lumOff val="25000"/>
                            <a:alpha val="40000"/>
                          </a:schemeClr>
                        </a:gs>
                        <a:gs pos="100000">
                          <a:schemeClr val="bg1">
                            <a:tint val="23500"/>
                            <a:satMod val="160000"/>
                            <a:alpha val="0"/>
                          </a:schemeClr>
                        </a:gs>
                      </a:gsLst>
                      <a:lin ang="16200000" scaled="1"/>
                      <a:tileRect/>
                    </a:gradFill>
                  </a:tcPr>
                </a:tc>
                <a:tc>
                  <a:txBody>
                    <a:bodyPr/>
                    <a:lstStyle/>
                    <a:p>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mpd="sng">
                      <a:noFill/>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smtClean="0">
                          <a:solidFill>
                            <a:schemeClr val="tx1">
                              <a:lumMod val="85000"/>
                            </a:schemeClr>
                          </a:solidFill>
                        </a:rPr>
                        <a:t>FILE DLLs</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ap="flat" cmpd="sng" algn="ctr">
                      <a:solidFill>
                        <a:schemeClr val="bg1">
                          <a:lumMod val="50000"/>
                          <a:lumOff val="50000"/>
                        </a:schemeClr>
                      </a:solidFill>
                      <a:prstDash val="solid"/>
                      <a:round/>
                      <a:headEnd type="none" w="med" len="med"/>
                      <a:tailEnd type="none" w="med" len="med"/>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lumMod val="85000"/>
                            </a:schemeClr>
                          </a:solidFill>
                        </a:rPr>
                        <a:t>MODULE</a:t>
                      </a:r>
                      <a:r>
                        <a:rPr lang="en-US" baseline="0" dirty="0" smtClean="0">
                          <a:solidFill>
                            <a:schemeClr val="tx1">
                              <a:lumMod val="85000"/>
                            </a:schemeClr>
                          </a:solidFill>
                        </a:rPr>
                        <a:t> DLLs</a:t>
                      </a:r>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ap="flat" cmpd="sng" algn="ctr">
                      <a:solidFill>
                        <a:schemeClr val="bg1">
                          <a:lumMod val="50000"/>
                          <a:lumOff val="50000"/>
                        </a:schemeClr>
                      </a:solidFill>
                      <a:prstDash val="solid"/>
                      <a:round/>
                      <a:headEnd type="none" w="med" len="med"/>
                      <a:tailEnd type="none" w="med" len="med"/>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smtClean="0">
                          <a:solidFill>
                            <a:schemeClr val="tx1">
                              <a:lumMod val="85000"/>
                            </a:schemeClr>
                          </a:solidFill>
                        </a:rPr>
                        <a:t>60, 61, 0</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ap="flat" cmpd="sng" algn="ctr">
                      <a:solidFill>
                        <a:schemeClr val="bg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dirty="0" smtClean="0">
                          <a:solidFill>
                            <a:schemeClr val="tx1">
                              <a:lumMod val="85000"/>
                            </a:schemeClr>
                          </a:solidFill>
                        </a:rPr>
                        <a:t>1, 0</a:t>
                      </a:r>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ap="flat" cmpd="sng" algn="ctr">
                      <a:solidFill>
                        <a:schemeClr val="bg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ounded Rectangle 13"/>
          <p:cNvSpPr/>
          <p:nvPr/>
        </p:nvSpPr>
        <p:spPr bwMode="auto">
          <a:xfrm>
            <a:off x="2873828" y="1940827"/>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63 :: Resource-Only DLLs</a:t>
            </a:r>
          </a:p>
        </p:txBody>
      </p:sp>
      <p:sp>
        <p:nvSpPr>
          <p:cNvPr id="16" name="Rounded Rectangle 15"/>
          <p:cNvSpPr/>
          <p:nvPr/>
        </p:nvSpPr>
        <p:spPr bwMode="auto">
          <a:xfrm>
            <a:off x="2873829" y="5198644"/>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1 :: ROM MODULE DLLs</a:t>
            </a:r>
          </a:p>
        </p:txBody>
      </p:sp>
      <p:sp>
        <p:nvSpPr>
          <p:cNvPr id="17" name="Rounded Rectangle 16"/>
          <p:cNvSpPr/>
          <p:nvPr/>
        </p:nvSpPr>
        <p:spPr bwMode="auto">
          <a:xfrm>
            <a:off x="2873829" y="4785493"/>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Slots 2-32 :: Application Processes</a:t>
            </a:r>
          </a:p>
        </p:txBody>
      </p:sp>
      <p:sp>
        <p:nvSpPr>
          <p:cNvPr id="18" name="Rounded Rectangle 17"/>
          <p:cNvSpPr/>
          <p:nvPr/>
        </p:nvSpPr>
        <p:spPr bwMode="auto">
          <a:xfrm>
            <a:off x="2873829" y="4006582"/>
            <a:ext cx="5357949" cy="73152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Slots 33-58 :: Large Memory Area</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Memory-Mapped Files</a:t>
            </a:r>
          </a:p>
        </p:txBody>
      </p:sp>
      <p:sp>
        <p:nvSpPr>
          <p:cNvPr id="20" name="Rounded Rectangle 19"/>
          <p:cNvSpPr/>
          <p:nvPr/>
        </p:nvSpPr>
        <p:spPr bwMode="auto">
          <a:xfrm>
            <a:off x="8299707" y="1932423"/>
            <a:ext cx="735440" cy="4408711"/>
          </a:xfrm>
          <a:prstGeom prst="roundRect">
            <a:avLst>
              <a:gd name="adj" fmla="val 9033"/>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2 GB :: User Space</a:t>
            </a:r>
          </a:p>
        </p:txBody>
      </p:sp>
      <p:sp>
        <p:nvSpPr>
          <p:cNvPr id="21" name="Rounded Rectangle 20"/>
          <p:cNvSpPr/>
          <p:nvPr/>
        </p:nvSpPr>
        <p:spPr bwMode="auto">
          <a:xfrm>
            <a:off x="2873829" y="2353978"/>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62 :: Shared Heaps</a:t>
            </a:r>
          </a:p>
        </p:txBody>
      </p:sp>
      <p:sp>
        <p:nvSpPr>
          <p:cNvPr id="22" name="Rounded Rectangle 21"/>
          <p:cNvSpPr/>
          <p:nvPr/>
        </p:nvSpPr>
        <p:spPr bwMode="auto">
          <a:xfrm>
            <a:off x="2873828" y="2767129"/>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61 :: FILE + MODULE DLLs</a:t>
            </a:r>
          </a:p>
        </p:txBody>
      </p:sp>
      <p:sp>
        <p:nvSpPr>
          <p:cNvPr id="23" name="Rounded Rectangle 22"/>
          <p:cNvSpPr/>
          <p:nvPr/>
        </p:nvSpPr>
        <p:spPr bwMode="auto">
          <a:xfrm>
            <a:off x="2873829" y="3180280"/>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60 :: FILE + MODULE DLLs</a:t>
            </a:r>
          </a:p>
        </p:txBody>
      </p:sp>
      <p:sp>
        <p:nvSpPr>
          <p:cNvPr id="24" name="Rounded Rectangle 23"/>
          <p:cNvSpPr/>
          <p:nvPr/>
        </p:nvSpPr>
        <p:spPr bwMode="auto">
          <a:xfrm>
            <a:off x="2873829" y="3593431"/>
            <a:ext cx="5357949" cy="36576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59 :: Device.exe Thread Stacks</a:t>
            </a:r>
          </a:p>
        </p:txBody>
      </p:sp>
      <p:sp>
        <p:nvSpPr>
          <p:cNvPr id="26" name="Rounded Rectangle 25"/>
          <p:cNvSpPr/>
          <p:nvPr/>
        </p:nvSpPr>
        <p:spPr bwMode="auto">
          <a:xfrm>
            <a:off x="2873829" y="5611794"/>
            <a:ext cx="5357949" cy="731520"/>
          </a:xfrm>
          <a:prstGeom prst="roundRect">
            <a:avLst>
              <a:gd name="adj" fmla="val 9033"/>
            </a:avLst>
          </a:prstGeo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Slot 0 :: Alias of Active Process from other Slots</a:t>
            </a:r>
          </a:p>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FILE DLLs reduce VM space for all Processes</a:t>
            </a:r>
          </a:p>
        </p:txBody>
      </p:sp>
      <p:sp>
        <p:nvSpPr>
          <p:cNvPr id="28" name="Pentagon 27"/>
          <p:cNvSpPr/>
          <p:nvPr/>
        </p:nvSpPr>
        <p:spPr bwMode="auto">
          <a:xfrm>
            <a:off x="213360" y="2457114"/>
            <a:ext cx="3675734" cy="1402080"/>
          </a:xfrm>
          <a:prstGeom prst="homePlate">
            <a:avLst>
              <a:gd name="adj" fmla="val 35141"/>
            </a:avLst>
          </a:prstGeom>
          <a:gradFill flip="none" rotWithShape="1">
            <a:gsLst>
              <a:gs pos="0">
                <a:schemeClr val="accent2">
                  <a:shade val="30000"/>
                  <a:satMod val="115000"/>
                  <a:alpha val="0"/>
                </a:schemeClr>
              </a:gs>
              <a:gs pos="50000">
                <a:schemeClr val="accent2">
                  <a:shade val="67500"/>
                  <a:satMod val="115000"/>
                  <a:alpha val="76000"/>
                </a:schemeClr>
              </a:gs>
              <a:gs pos="100000">
                <a:schemeClr val="accent2">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Faster MODULE DLLs whose VM is allocated at build time instead of runtime can go everywhere!</a:t>
            </a:r>
          </a:p>
        </p:txBody>
      </p:sp>
      <p:sp>
        <p:nvSpPr>
          <p:cNvPr id="31" name="Down Arrow Callout 30"/>
          <p:cNvSpPr/>
          <p:nvPr/>
        </p:nvSpPr>
        <p:spPr bwMode="auto">
          <a:xfrm>
            <a:off x="805542" y="4279368"/>
            <a:ext cx="1349829" cy="1643744"/>
          </a:xfrm>
          <a:prstGeom prst="downArrowCallou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Process Threshold of 28</a:t>
            </a:r>
          </a:p>
        </p:txBody>
      </p:sp>
      <p:sp>
        <p:nvSpPr>
          <p:cNvPr id="25" name="Title 1"/>
          <p:cNvSpPr>
            <a:spLocks noGrp="1"/>
          </p:cNvSpPr>
          <p:nvPr>
            <p:ph type="title"/>
          </p:nvPr>
        </p:nvSpPr>
        <p:spPr>
          <a:xfrm>
            <a:off x="381000" y="230188"/>
            <a:ext cx="8382000" cy="1163395"/>
          </a:xfrm>
        </p:spPr>
        <p:txBody>
          <a:bodyPr vert="horz" wrap="square" lIns="0" tIns="0" rIns="0" bIns="0" rtlCol="0" anchor="t">
            <a:spAutoFit/>
          </a:bodyPr>
          <a:lstStyle/>
          <a:p>
            <a:r>
              <a:t>Windows Mobile 6.5</a:t>
            </a:r>
            <a:br/>
            <a:r>
              <a:rPr sz="3600">
                <a:solidFill>
                  <a:schemeClr val="tx2"/>
                </a:solidFill>
              </a:rPr>
              <a:t>Best Slot Machine</a:t>
            </a:r>
          </a:p>
        </p:txBody>
      </p:sp>
      <p:sp>
        <p:nvSpPr>
          <p:cNvPr id="29" name="Rounded Rectangle 28"/>
          <p:cNvSpPr/>
          <p:nvPr/>
        </p:nvSpPr>
        <p:spPr bwMode="auto">
          <a:xfrm>
            <a:off x="5833150" y="245327"/>
            <a:ext cx="3144644" cy="1170877"/>
          </a:xfrm>
          <a:prstGeom prst="roundRect">
            <a:avLst>
              <a:gd name="adj" fmla="val 14569"/>
            </a:avLst>
          </a:prstGeom>
          <a:solidFill>
            <a:schemeClr val="bg1">
              <a:lumMod val="75000"/>
              <a:lumOff val="25000"/>
              <a:alpha val="70000"/>
            </a:schemeClr>
          </a:solidFill>
          <a:ln w="9525">
            <a:noFill/>
            <a:miter lim="800000"/>
            <a:headEnd/>
            <a:tailEnd/>
          </a:ln>
          <a:effectLst>
            <a:outerShdw blurRad="63500" sx="102000" sy="102000" algn="ctr" rotWithShape="0">
              <a:prstClr val="black">
                <a:alpha val="40000"/>
              </a:prstClr>
            </a:outerShdw>
          </a:effectLst>
        </p:spPr>
        <p:txBody>
          <a:bodyPr wrap="square" lIns="91440" tIns="45720" rIns="91440" bIns="91440" anchor="t" anchorCtr="0"/>
          <a:lstStyle/>
          <a:p>
            <a:pPr algn="ctr" fontAlgn="base">
              <a:spcBef>
                <a:spcPct val="0"/>
              </a:spcBef>
              <a:spcAft>
                <a:spcPct val="0"/>
              </a:spcAft>
            </a:pPr>
            <a:endParaRPr lang="en-US" sz="2400" dirty="0" smtClean="0">
              <a:solidFill>
                <a:schemeClr val="tx1"/>
              </a:solidFill>
              <a:latin typeface="Calibri" pitchFamily="34" charset="0"/>
              <a:ea typeface="Calibri" pitchFamily="34" charset="0"/>
              <a:cs typeface="Times New Roman" pitchFamily="18" charset="0"/>
            </a:endParaRPr>
          </a:p>
        </p:txBody>
      </p:sp>
      <p:graphicFrame>
        <p:nvGraphicFramePr>
          <p:cNvPr id="32" name="Table 31"/>
          <p:cNvGraphicFramePr>
            <a:graphicFrameLocks noGrp="1"/>
          </p:cNvGraphicFramePr>
          <p:nvPr/>
        </p:nvGraphicFramePr>
        <p:xfrm>
          <a:off x="5848815" y="274505"/>
          <a:ext cx="3113314" cy="1112520"/>
        </p:xfrm>
        <a:graphic>
          <a:graphicData uri="http://schemas.openxmlformats.org/drawingml/2006/table">
            <a:tbl>
              <a:tblPr firstRow="1" bandRow="1">
                <a:tableStyleId>{5C22544A-7EE6-4342-B048-85BDC9FD1C3A}</a:tableStyleId>
              </a:tblPr>
              <a:tblGrid>
                <a:gridCol w="1556657"/>
                <a:gridCol w="1556657"/>
              </a:tblGrid>
              <a:tr h="370840">
                <a:tc>
                  <a:txBody>
                    <a:bodyPr/>
                    <a:lstStyle/>
                    <a:p>
                      <a:r>
                        <a:rPr lang="en-US" dirty="0" smtClean="0">
                          <a:solidFill>
                            <a:schemeClr val="tx1">
                              <a:lumMod val="85000"/>
                            </a:schemeClr>
                          </a:solidFill>
                        </a:rPr>
                        <a:t>Slot Fill Order</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mpd="sng">
                      <a:noFill/>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bg1">
                            <a:lumMod val="75000"/>
                            <a:lumOff val="25000"/>
                          </a:schemeClr>
                        </a:gs>
                        <a:gs pos="50000">
                          <a:schemeClr val="bg1">
                            <a:lumMod val="75000"/>
                            <a:lumOff val="25000"/>
                            <a:alpha val="40000"/>
                          </a:schemeClr>
                        </a:gs>
                        <a:gs pos="100000">
                          <a:schemeClr val="bg1">
                            <a:tint val="23500"/>
                            <a:satMod val="160000"/>
                            <a:alpha val="0"/>
                          </a:schemeClr>
                        </a:gs>
                      </a:gsLst>
                      <a:lin ang="16200000" scaled="1"/>
                      <a:tileRect/>
                    </a:gradFill>
                  </a:tcPr>
                </a:tc>
                <a:tc>
                  <a:txBody>
                    <a:bodyPr/>
                    <a:lstStyle/>
                    <a:p>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mpd="sng">
                      <a:noFill/>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smtClean="0">
                          <a:solidFill>
                            <a:schemeClr val="tx1">
                              <a:lumMod val="85000"/>
                            </a:schemeClr>
                          </a:solidFill>
                        </a:rPr>
                        <a:t>FILE DLLs</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ap="flat" cmpd="sng" algn="ctr">
                      <a:solidFill>
                        <a:schemeClr val="bg1">
                          <a:lumMod val="50000"/>
                          <a:lumOff val="50000"/>
                        </a:schemeClr>
                      </a:solidFill>
                      <a:prstDash val="solid"/>
                      <a:round/>
                      <a:headEnd type="none" w="med" len="med"/>
                      <a:tailEnd type="none" w="med" len="med"/>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lumMod val="85000"/>
                            </a:schemeClr>
                          </a:solidFill>
                        </a:rPr>
                        <a:t>MODULE</a:t>
                      </a:r>
                      <a:r>
                        <a:rPr lang="en-US" baseline="0" dirty="0" smtClean="0">
                          <a:solidFill>
                            <a:schemeClr val="tx1">
                              <a:lumMod val="85000"/>
                            </a:schemeClr>
                          </a:solidFill>
                        </a:rPr>
                        <a:t> DLLs</a:t>
                      </a:r>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ap="flat" cmpd="sng" algn="ctr">
                      <a:solidFill>
                        <a:schemeClr val="bg1">
                          <a:lumMod val="50000"/>
                          <a:lumOff val="50000"/>
                        </a:schemeClr>
                      </a:solidFill>
                      <a:prstDash val="solid"/>
                      <a:round/>
                      <a:headEnd type="none" w="med" len="med"/>
                      <a:tailEnd type="none" w="med" len="med"/>
                    </a:lnT>
                    <a:lnB w="12700" cap="flat" cmpd="sng" algn="ctr">
                      <a:solidFill>
                        <a:schemeClr val="bg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smtClean="0">
                          <a:solidFill>
                            <a:schemeClr val="tx1">
                              <a:lumMod val="85000"/>
                            </a:schemeClr>
                          </a:solidFill>
                        </a:rPr>
                        <a:t>60, 61, 0</a:t>
                      </a:r>
                      <a:endParaRPr lang="en-US" dirty="0">
                        <a:solidFill>
                          <a:schemeClr val="tx1">
                            <a:lumMod val="85000"/>
                          </a:schemeClr>
                        </a:solidFill>
                      </a:endParaRPr>
                    </a:p>
                  </a:txBody>
                  <a:tcPr>
                    <a:lnL w="12700" cmpd="sng">
                      <a:noFill/>
                    </a:lnL>
                    <a:lnR w="12700" cap="flat" cmpd="sng" algn="ctr">
                      <a:solidFill>
                        <a:schemeClr val="bg1">
                          <a:lumMod val="50000"/>
                          <a:lumOff val="50000"/>
                        </a:schemeClr>
                      </a:solidFill>
                      <a:prstDash val="solid"/>
                      <a:round/>
                      <a:headEnd type="none" w="med" len="med"/>
                      <a:tailEnd type="none" w="med" len="med"/>
                    </a:lnR>
                    <a:lnT w="12700" cap="flat" cmpd="sng" algn="ctr">
                      <a:solidFill>
                        <a:schemeClr val="bg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dirty="0" smtClean="0">
                          <a:solidFill>
                            <a:schemeClr val="tx1">
                              <a:lumMod val="85000"/>
                            </a:schemeClr>
                          </a:solidFill>
                        </a:rPr>
                        <a:t>1, 61, 60, 0</a:t>
                      </a:r>
                      <a:endParaRPr lang="en-US" dirty="0">
                        <a:solidFill>
                          <a:schemeClr val="tx1">
                            <a:lumMod val="85000"/>
                          </a:schemeClr>
                        </a:solidFill>
                      </a:endParaRPr>
                    </a:p>
                  </a:txBody>
                  <a:tcPr>
                    <a:lnL w="12700" cap="flat" cmpd="sng" algn="ctr">
                      <a:solidFill>
                        <a:schemeClr val="bg1">
                          <a:lumMod val="50000"/>
                          <a:lumOff val="50000"/>
                        </a:schemeClr>
                      </a:solidFill>
                      <a:prstDash val="solid"/>
                      <a:round/>
                      <a:headEnd type="none" w="med" len="med"/>
                      <a:tailEnd type="none" w="med" len="med"/>
                    </a:lnL>
                    <a:lnR w="12700" cmpd="sng">
                      <a:noFill/>
                    </a:lnR>
                    <a:lnT w="12700" cap="flat" cmpd="sng" algn="ctr">
                      <a:solidFill>
                        <a:schemeClr val="bg1">
                          <a:lumMod val="50000"/>
                          <a:lumOff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2009-09-09T16:23:52Z</outs:dateTime>
      <outs:isPinned>true</outs:isPinned>
    </outs:relatedDate>
    <outs:relatedDate>
      <outs:type>2</outs:type>
      <outs:displayName>Created</outs:displayName>
      <outs:dateTime>2009-09-09T15:44:01Z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Rob Tiffany</outs:displayName>
          <outs:accountName/>
        </outs:relatedPerson>
      </outs:people>
      <outs:source>0</outs:source>
      <outs:isPinned>true</outs:isPinned>
    </outs:relatedPeopleItem>
    <outs:relatedPeopleItem>
      <outs:category>Last modified by</outs:category>
      <outs:people>
        <outs:relatedPerson>
          <outs:displayName>Rob Tiffany</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D1E82971-7CD0-402F-88ED-4623684C9B48}">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72</TotalTime>
  <Words>1074</Words>
  <Application>Microsoft Office PowerPoint</Application>
  <PresentationFormat>On-screen Show (4:3)</PresentationFormat>
  <Paragraphs>201</Paragraphs>
  <Slides>20</Slides>
  <Notes>19</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TechEd09_Europe</vt:lpstr>
      <vt:lpstr>TechEd09_Europe template</vt:lpstr>
      <vt:lpstr>Slide 1</vt:lpstr>
      <vt:lpstr>Game-Changing Memory and Performance Improvements with Windows Mobile 6.5 and the Microsoft .NET Compact Framework </vt:lpstr>
      <vt:lpstr>Who am I?</vt:lpstr>
      <vt:lpstr>Session Objectives and Takeaways</vt:lpstr>
      <vt:lpstr>Windows CE Memory Model</vt:lpstr>
      <vt:lpstr>Windows Mobile 6 Slot Machine</vt:lpstr>
      <vt:lpstr>Slots</vt:lpstr>
      <vt:lpstr>Windows Mobile 6.1 Better Slot Machine</vt:lpstr>
      <vt:lpstr>Windows Mobile 6.5 Best Slot Machine</vt:lpstr>
      <vt:lpstr>Windows Mobile 6.5 Faster performance</vt:lpstr>
      <vt:lpstr>Application Process Space Native</vt:lpstr>
      <vt:lpstr>Application Process Space Managed</vt:lpstr>
      <vt:lpstr>MemMaker Pattern Managed development</vt:lpstr>
      <vt:lpstr>MemMaker Pattern</vt:lpstr>
      <vt:lpstr>Other ways to Breakout</vt:lpstr>
      <vt:lpstr>Summary</vt:lpstr>
      <vt:lpstr>Slide 17</vt:lpstr>
      <vt:lpstr>Resources</vt:lpstr>
      <vt:lpstr>Slide 19</vt:lpstr>
      <vt:lpstr>Slide 20</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Rob Tiffany</dc:creator>
  <dc:description>Tech·Ed Europe 2009</dc:description>
  <cp:lastModifiedBy>cn_user</cp:lastModifiedBy>
  <cp:revision>27</cp:revision>
  <dcterms:created xsi:type="dcterms:W3CDTF">2009-09-09T15:44:01Z</dcterms:created>
  <dcterms:modified xsi:type="dcterms:W3CDTF">2009-11-08T20:11:31Z</dcterms:modified>
</cp:coreProperties>
</file>