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 id="2147483706" r:id="rId2"/>
    <p:sldMasterId id="2147483721" r:id="rId3"/>
    <p:sldMasterId id="2147483736" r:id="rId4"/>
    <p:sldMasterId id="2147483738" r:id="rId5"/>
  </p:sldMasterIdLst>
  <p:notesMasterIdLst>
    <p:notesMasterId r:id="rId31"/>
  </p:notesMasterIdLst>
  <p:handoutMasterIdLst>
    <p:handoutMasterId r:id="rId32"/>
  </p:handoutMasterIdLst>
  <p:sldIdLst>
    <p:sldId id="503" r:id="rId6"/>
    <p:sldId id="257" r:id="rId7"/>
    <p:sldId id="520" r:id="rId8"/>
    <p:sldId id="502" r:id="rId9"/>
    <p:sldId id="388" r:id="rId10"/>
    <p:sldId id="508" r:id="rId11"/>
    <p:sldId id="509" r:id="rId12"/>
    <p:sldId id="510" r:id="rId13"/>
    <p:sldId id="512" r:id="rId14"/>
    <p:sldId id="513" r:id="rId15"/>
    <p:sldId id="511" r:id="rId16"/>
    <p:sldId id="494" r:id="rId17"/>
    <p:sldId id="514" r:id="rId18"/>
    <p:sldId id="515" r:id="rId19"/>
    <p:sldId id="516" r:id="rId20"/>
    <p:sldId id="519" r:id="rId21"/>
    <p:sldId id="517" r:id="rId22"/>
    <p:sldId id="528" r:id="rId23"/>
    <p:sldId id="518" r:id="rId24"/>
    <p:sldId id="480" r:id="rId25"/>
    <p:sldId id="493" r:id="rId26"/>
    <p:sldId id="504" r:id="rId27"/>
    <p:sldId id="522" r:id="rId28"/>
    <p:sldId id="527" r:id="rId29"/>
    <p:sldId id="526" r:id="rId30"/>
  </p:sldIdLst>
  <p:sldSz cx="9144000" cy="6858000" type="screen4x3"/>
  <p:notesSz cx="6858000" cy="9144000"/>
  <p:defaultTextStyle>
    <a:defPPr>
      <a:defRPr lang="en-US"/>
    </a:defPPr>
    <a:lvl1pPr algn="ctr" rtl="0" fontAlgn="base">
      <a:lnSpc>
        <a:spcPct val="85000"/>
      </a:lnSpc>
      <a:spcBef>
        <a:spcPct val="20000"/>
      </a:spcBef>
      <a:spcAft>
        <a:spcPct val="0"/>
      </a:spcAft>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1pPr>
    <a:lvl2pPr marL="457200" algn="ctr" rtl="0" fontAlgn="base">
      <a:lnSpc>
        <a:spcPct val="85000"/>
      </a:lnSpc>
      <a:spcBef>
        <a:spcPct val="20000"/>
      </a:spcBef>
      <a:spcAft>
        <a:spcPct val="0"/>
      </a:spcAft>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2pPr>
    <a:lvl3pPr marL="914400" algn="ctr" rtl="0" fontAlgn="base">
      <a:lnSpc>
        <a:spcPct val="85000"/>
      </a:lnSpc>
      <a:spcBef>
        <a:spcPct val="20000"/>
      </a:spcBef>
      <a:spcAft>
        <a:spcPct val="0"/>
      </a:spcAft>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3pPr>
    <a:lvl4pPr marL="1371600" algn="ctr" rtl="0" fontAlgn="base">
      <a:lnSpc>
        <a:spcPct val="85000"/>
      </a:lnSpc>
      <a:spcBef>
        <a:spcPct val="20000"/>
      </a:spcBef>
      <a:spcAft>
        <a:spcPct val="0"/>
      </a:spcAft>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4pPr>
    <a:lvl5pPr marL="1828800" algn="ctr" rtl="0" fontAlgn="base">
      <a:lnSpc>
        <a:spcPct val="85000"/>
      </a:lnSpc>
      <a:spcBef>
        <a:spcPct val="20000"/>
      </a:spcBef>
      <a:spcAft>
        <a:spcPct val="0"/>
      </a:spcAft>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Segoe Semibold"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Feil-Jacobs" initials="" lastIdx="1" clrIdx="0"/>
  <p:cmAuthor id="1" name="Robert McGovern" initials="" lastIdx="4" clrIdx="1"/>
  <p:cmAuthor id="2" name="Cory Simmonsen" initials="" lastIdx="7" clrIdx="2"/>
  <p:cmAuthor id="3" name="JJ Wright" initials="" lastIdx="6" clrIdx="3"/>
  <p:cmAuthor id="4" name="Heather Tall" initials="" lastIdx="2" clrIdx="4"/>
  <p:cmAuthor id="5" name="Nickolas Landry" initials="NL" lastIdx="1" clrIdx="5"/>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showPr showNarration="1" useTimings="0">
    <p:present/>
    <p:sldAll/>
    <p:penClr>
      <a:srgbClr val="FF0000"/>
    </p:penClr>
  </p:showPr>
  <p:clrMru>
    <a:srgbClr val="FFFFFF"/>
    <a:srgbClr val="000000"/>
    <a:srgbClr val="777777"/>
    <a:srgbClr val="DDDDDD"/>
    <a:srgbClr val="D06800"/>
    <a:srgbClr val="BC5E00"/>
    <a:srgbClr val="FFFF00"/>
    <a:srgbClr val="0000CC"/>
    <a:srgbClr val="008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27" autoAdjust="0"/>
    <p:restoredTop sz="92698" autoAdjust="0"/>
  </p:normalViewPr>
  <p:slideViewPr>
    <p:cSldViewPr snapToGrid="0">
      <p:cViewPr varScale="1">
        <p:scale>
          <a:sx n="100" d="100"/>
          <a:sy n="100" d="100"/>
        </p:scale>
        <p:origin x="-120" y="-102"/>
      </p:cViewPr>
      <p:guideLst>
        <p:guide orient="horz" pos="2115"/>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2016"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6.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a:effectLst/>
              </a:defRPr>
            </a:lvl1pPr>
          </a:lstStyle>
          <a:p>
            <a:r>
              <a:rPr lang="en-US" sz="1400" smtClean="0"/>
              <a:t>Tech·Ed Europe 2009</a:t>
            </a:r>
            <a:endParaRPr lang="en-US" sz="1400"/>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000" b="0">
                <a:effectLst/>
                <a:latin typeface="Segoe" pitchFamily="34" charset="0"/>
              </a:defRPr>
            </a:lvl1pPr>
          </a:lstStyle>
          <a:p>
            <a:r>
              <a:rPr lang="en-US" sz="1400" smtClean="0"/>
              <a:t>11/8/2009</a:t>
            </a:r>
            <a:endParaRPr lang="en-US" sz="1400"/>
          </a:p>
        </p:txBody>
      </p:sp>
      <p:sp>
        <p:nvSpPr>
          <p:cNvPr id="19460" name="Rectangle 4"/>
          <p:cNvSpPr>
            <a:spLocks noGrp="1" noChangeArrowheads="1"/>
          </p:cNvSpPr>
          <p:nvPr>
            <p:ph type="ftr" sz="quarter" idx="2"/>
          </p:nvPr>
        </p:nvSpPr>
        <p:spPr bwMode="auto">
          <a:xfrm>
            <a:off x="0" y="8686800"/>
            <a:ext cx="6184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defRPr sz="800" b="0">
                <a:effectLst/>
                <a:latin typeface="Segoe" pitchFamily="34" charset="0"/>
                <a:cs typeface="Arial" charset="0"/>
              </a:defRPr>
            </a:lvl1pPr>
          </a:lstStyle>
          <a:p>
            <a:r>
              <a:rPr lang="en-US" sz="1400" smtClean="0"/>
              <a:t>mob303_radinger.pptx</a:t>
            </a:r>
            <a:endParaRPr lang="en-US" sz="1400" dirty="0"/>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effectLst/>
              </a:defRPr>
            </a:lvl1pPr>
          </a:lstStyle>
          <a:p>
            <a:fld id="{E6FB8D89-7457-41DA-A64D-D458EA524561}" type="slidenum">
              <a:rPr lang="en-US" sz="1400"/>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effectLst/>
                <a:latin typeface="Times New Roman" pitchFamily="18" charset="0"/>
              </a:defRPr>
            </a:lvl1pPr>
          </a:lstStyle>
          <a:p>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b="0">
                <a:effectLst/>
                <a:latin typeface="Times New Roman" pitchFamily="18" charset="0"/>
              </a:defRPr>
            </a:lvl1pPr>
          </a:lstStyle>
          <a:p>
            <a:fld id="{D306DB8B-BA1F-425F-9D05-F1FD709CBA07}" type="datetime8">
              <a:rPr lang="en-US"/>
              <a:pPr/>
              <a:t>11/8/2009 9:07 PM</a:t>
            </a:fld>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791575"/>
            <a:ext cx="5957740" cy="3508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defRPr sz="800" b="0">
                <a:effectLst/>
                <a:latin typeface="Segoe" pitchFamily="34" charset="0"/>
                <a:cs typeface="Arial" charset="0"/>
              </a:defRPr>
            </a:lvl1pPr>
          </a:lstStyle>
          <a:p>
            <a:r>
              <a:rPr lang="en-US" dirty="0" smtClean="0"/>
              <a:t>© 2007 Nickolas Landry. All rights reserved.</a:t>
            </a:r>
          </a:p>
          <a:p>
            <a:r>
              <a:rPr lang="en-US" dirty="0" smtClean="0"/>
              <a:t>This presentation is for informational purposes only. The author makes no warranties, express or implied, in this summary.</a:t>
            </a:r>
            <a:endParaRPr lang="en-US" dirty="0"/>
          </a:p>
        </p:txBody>
      </p:sp>
      <p:sp>
        <p:nvSpPr>
          <p:cNvPr id="29703" name="Rectangle 7"/>
          <p:cNvSpPr>
            <a:spLocks noGrp="1" noChangeArrowheads="1"/>
          </p:cNvSpPr>
          <p:nvPr>
            <p:ph type="sldNum" sz="quarter" idx="5"/>
          </p:nvPr>
        </p:nvSpPr>
        <p:spPr bwMode="auto">
          <a:xfrm>
            <a:off x="5583238" y="8685213"/>
            <a:ext cx="127317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0">
                <a:effectLst/>
                <a:latin typeface="Times New Roman" pitchFamily="18" charset="0"/>
              </a:defRPr>
            </a:lvl1pPr>
          </a:lstStyle>
          <a:p>
            <a:fld id="{80849E3B-097A-4311-9555-F3A9ED67C288}" type="slidenum">
              <a:rPr lang="en-US"/>
              <a:pPr/>
              <a:t>‹#›</a:t>
            </a:fld>
            <a:endParaRPr lang="en-US"/>
          </a:p>
        </p:txBody>
      </p:sp>
    </p:spTree>
  </p:cSld>
  <p:clrMap bg1="lt1" tx1="dk1" bg2="lt2" tx2="dk2" accent1="accent1" accent2="accent2" accent3="accent3" accent4="accent4" accent5="accent5" accent6="accent6" hlink="hlink" folHlink="folHlink"/>
  <p:hf hdr="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pPr eaLnBrk="1" hangingPunct="1"/>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48138" name="Rectangle 10"/>
          <p:cNvSpPr>
            <a:spLocks noGrp="1" noRot="1" noChangeAspect="1" noChangeArrowheads="1" noTextEdit="1"/>
          </p:cNvSpPr>
          <p:nvPr>
            <p:ph type="sldImg"/>
          </p:nvPr>
        </p:nvSpPr>
        <p:spPr>
          <a:ln/>
        </p:spPr>
      </p:sp>
      <p:sp>
        <p:nvSpPr>
          <p:cNvPr id="48139" name="Rectangle 11"/>
          <p:cNvSpPr>
            <a:spLocks noGrp="1" noChangeArrowheads="1"/>
          </p:cNvSpPr>
          <p:nvPr>
            <p:ph type="body" idx="1"/>
          </p:nvPr>
        </p:nvSpPr>
        <p:spPr/>
        <p:txBody>
          <a:bodyPr/>
          <a:lstStyle/>
          <a:p>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pPr eaLnBrk="1" hangingPunct="1"/>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562178" name="Rectangle 2"/>
          <p:cNvSpPr>
            <a:spLocks noGrp="1" noRot="1" noChangeAspect="1" noChangeArrowheads="1" noTextEdit="1"/>
          </p:cNvSpPr>
          <p:nvPr>
            <p:ph type="sldImg"/>
          </p:nvPr>
        </p:nvSpPr>
        <p:spPr>
          <a:ln/>
        </p:spPr>
      </p:sp>
      <p:sp>
        <p:nvSpPr>
          <p:cNvPr id="562179" name="Rectangle 3"/>
          <p:cNvSpPr>
            <a:spLocks noGrp="1" noChangeArrowheads="1"/>
          </p:cNvSpPr>
          <p:nvPr>
            <p:ph type="body" idx="1"/>
          </p:nvPr>
        </p:nvSpPr>
        <p:spPr/>
        <p:txBody>
          <a:bodyPr/>
          <a:lstStyle/>
          <a:p>
            <a:pPr>
              <a:buFontTx/>
              <a:buChar char="•"/>
            </a:pPr>
            <a:endParaRPr lang="en-US" sz="800">
              <a:solidFill>
                <a:srgbClr val="0000FF"/>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624642" name="Rectangle 2"/>
          <p:cNvSpPr>
            <a:spLocks noGrp="1" noRot="1" noChangeAspect="1" noChangeArrowheads="1" noTextEdit="1"/>
          </p:cNvSpPr>
          <p:nvPr>
            <p:ph type="sldImg"/>
          </p:nvPr>
        </p:nvSpPr>
        <p:spPr>
          <a:ln/>
        </p:spPr>
      </p:sp>
      <p:sp>
        <p:nvSpPr>
          <p:cNvPr id="624643" name="Rectangle 3"/>
          <p:cNvSpPr>
            <a:spLocks noGrp="1" noChangeArrowheads="1"/>
          </p:cNvSpPr>
          <p:nvPr>
            <p:ph type="body" idx="1"/>
          </p:nvPr>
        </p:nvSpPr>
        <p:spPr/>
        <p:txBody>
          <a:bodyPr/>
          <a:lstStyle/>
          <a:p>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638978" name="Rectangle 2"/>
          <p:cNvSpPr>
            <a:spLocks noGrp="1" noRot="1" noChangeAspect="1" noChangeArrowheads="1" noTextEdit="1"/>
          </p:cNvSpPr>
          <p:nvPr>
            <p:ph type="sldImg"/>
          </p:nvPr>
        </p:nvSpPr>
        <p:spPr>
          <a:ln/>
        </p:spPr>
      </p:sp>
      <p:sp>
        <p:nvSpPr>
          <p:cNvPr id="638979" name="Rectangle 3"/>
          <p:cNvSpPr>
            <a:spLocks noGrp="1" noChangeArrowheads="1"/>
          </p:cNvSpPr>
          <p:nvPr>
            <p:ph type="body" idx="1"/>
          </p:nvPr>
        </p:nvSpPr>
        <p:spPr/>
        <p:txBody>
          <a:bodyPr/>
          <a:lstStyle/>
          <a:p>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626690" name="Rectangle 2"/>
          <p:cNvSpPr>
            <a:spLocks noGrp="1" noRot="1" noChangeAspect="1" noChangeArrowheads="1" noTextEdit="1"/>
          </p:cNvSpPr>
          <p:nvPr>
            <p:ph type="sldImg"/>
          </p:nvPr>
        </p:nvSpPr>
        <p:spPr>
          <a:ln/>
        </p:spPr>
      </p:sp>
      <p:sp>
        <p:nvSpPr>
          <p:cNvPr id="626691" name="Rectangle 3"/>
          <p:cNvSpPr>
            <a:spLocks noGrp="1" noChangeArrowheads="1"/>
          </p:cNvSpPr>
          <p:nvPr>
            <p:ph type="body" idx="1"/>
          </p:nvPr>
        </p:nvSpPr>
        <p:spPr/>
        <p:txBody>
          <a:bodyPr/>
          <a:lstStyle/>
          <a:p>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hyperlink" Target="http://microsoft.com/msdn" TargetMode="External"/><Relationship Id="rId4" Type="http://schemas.openxmlformats.org/officeDocument/2006/relationships/hyperlink" Target="http://www.microsoft.com/teched"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4C19A"/>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4C19A"/>
              </a:solidFill>
              <a:effectLst/>
              <a:uLnTx/>
              <a:uFillTx/>
              <a:latin typeface="+mn-lt"/>
              <a:ea typeface="+mn-ea"/>
              <a:cs typeface="+mn-cs"/>
            </a:endParaRPr>
          </a:p>
        </p:txBody>
      </p:sp>
      <p:pic>
        <p:nvPicPr>
          <p:cNvPr id="6" name="Picture 5" descr="TechEd Dev logo for title masterpng.png"/>
          <p:cNvPicPr>
            <a:picLocks noChangeAspect="1"/>
          </p:cNvPicPr>
          <p:nvPr/>
        </p:nvPicPr>
        <p:blipFill>
          <a:blip r:embed="rId3"/>
          <a:srcRect/>
          <a:stretch>
            <a:fillRect/>
          </a:stretch>
        </p:blipFill>
        <p:spPr bwMode="invGray">
          <a:xfrm>
            <a:off x="5943600" y="5181600"/>
            <a:ext cx="3200400" cy="1676400"/>
          </a:xfrm>
          <a:prstGeom prst="rect">
            <a:avLst/>
          </a:prstGeom>
        </p:spPr>
      </p:pic>
      <p:sp>
        <p:nvSpPr>
          <p:cNvPr id="8" name="Text Placeholder 7"/>
          <p:cNvSpPr>
            <a:spLocks noGrp="1"/>
          </p:cNvSpPr>
          <p:nvPr>
            <p:ph type="body" sz="quarter" idx="10" hasCustomPrompt="1"/>
          </p:nvPr>
        </p:nvSpPr>
        <p:spPr>
          <a:xfrm>
            <a:off x="730250" y="228600"/>
            <a:ext cx="3841750" cy="276999"/>
          </a:xfrm>
        </p:spPr>
        <p:txBody>
          <a:bodyPr/>
          <a:lstStyle>
            <a:lvl1pPr>
              <a:buFont typeface="Arial" pitchFamily="34" charset="0"/>
              <a:buNone/>
              <a:defRPr sz="2000"/>
            </a:lvl1pPr>
          </a:lstStyle>
          <a:p>
            <a:pPr lvl="0"/>
            <a:r>
              <a:rPr lang="en-US" dirty="0" smtClean="0"/>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370012"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2B486"/>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2B486"/>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
        <p:nvSpPr>
          <p:cNvPr id="10" name="Text Box 4"/>
          <p:cNvSpPr txBox="1">
            <a:spLocks noChangeArrowheads="1"/>
          </p:cNvSpPr>
          <p:nvPr/>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ources for Developers">
    <p:spTree>
      <p:nvGrpSpPr>
        <p:cNvPr id="1" name=""/>
        <p:cNvGrpSpPr/>
        <p:nvPr/>
      </p:nvGrpSpPr>
      <p:grpSpPr>
        <a:xfrm>
          <a:off x="0" y="0"/>
          <a:ext cx="0" cy="0"/>
          <a:chOff x="0" y="0"/>
          <a:chExt cx="0" cy="0"/>
        </a:xfrm>
      </p:grpSpPr>
      <p:sp>
        <p:nvSpPr>
          <p:cNvPr id="3" name="Rounded Rectangle 2"/>
          <p:cNvSpPr/>
          <p:nvPr/>
        </p:nvSpPr>
        <p:spPr bwMode="auto">
          <a:xfrm>
            <a:off x="0"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 name="Rounded Rectangle 3"/>
          <p:cNvSpPr/>
          <p:nvPr/>
        </p:nvSpPr>
        <p:spPr bwMode="auto">
          <a:xfrm>
            <a:off x="0"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 name="Picture 4" descr="C:\Users\bmarb\AppData\Local\Temp\msohtmlclip1\01\clip_image001.png"/>
          <p:cNvPicPr>
            <a:picLocks noChangeAspect="1" noChangeArrowheads="1"/>
          </p:cNvPicPr>
          <p:nvPr/>
        </p:nvPicPr>
        <p:blipFill>
          <a:blip r:embed="rId2"/>
          <a:srcRect/>
          <a:stretch>
            <a:fillRect/>
          </a:stretch>
        </p:blipFill>
        <p:spPr bwMode="auto">
          <a:xfrm>
            <a:off x="4579144" y="2209800"/>
            <a:ext cx="4183856" cy="3213202"/>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grpSp>
        <p:nvGrpSpPr>
          <p:cNvPr id="2" name="Group 29"/>
          <p:cNvGrpSpPr/>
          <p:nvPr/>
        </p:nvGrpSpPr>
        <p:grpSpPr>
          <a:xfrm>
            <a:off x="228600" y="1247775"/>
            <a:ext cx="457200" cy="457200"/>
            <a:chOff x="0" y="1400175"/>
            <a:chExt cx="457200" cy="457200"/>
          </a:xfrm>
        </p:grpSpPr>
        <p:sp>
          <p:nvSpPr>
            <p:cNvPr id="7" name="Oval 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 name="Oval 7"/>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 name="Oval 8"/>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6" name="Group 33"/>
          <p:cNvGrpSpPr/>
          <p:nvPr/>
        </p:nvGrpSpPr>
        <p:grpSpPr>
          <a:xfrm>
            <a:off x="228600" y="3671887"/>
            <a:ext cx="457200" cy="457200"/>
            <a:chOff x="0" y="1400175"/>
            <a:chExt cx="457200" cy="457200"/>
          </a:xfrm>
        </p:grpSpPr>
        <p:sp>
          <p:nvSpPr>
            <p:cNvPr id="11" name="Oval 1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 name="Oval 1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 name="Oval 1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5" name="Oval 14"/>
          <p:cNvSpPr/>
          <p:nvPr/>
        </p:nvSpPr>
        <p:spPr bwMode="auto">
          <a:xfrm>
            <a:off x="95250"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6" name="Oval 15"/>
          <p:cNvSpPr/>
          <p:nvPr/>
        </p:nvSpPr>
        <p:spPr bwMode="auto">
          <a:xfrm>
            <a:off x="95250"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17" name="Picture 16" descr="msdn_1inch_rgb.png"/>
          <p:cNvPicPr>
            <a:picLocks noChangeAspect="1"/>
          </p:cNvPicPr>
          <p:nvPr/>
        </p:nvPicPr>
        <p:blipFill>
          <a:blip r:embed="rId3"/>
          <a:stretch>
            <a:fillRect/>
          </a:stretch>
        </p:blipFill>
        <p:spPr bwMode="invGray">
          <a:xfrm>
            <a:off x="838200" y="3505200"/>
            <a:ext cx="1857375" cy="942975"/>
          </a:xfrm>
          <a:prstGeom prst="rect">
            <a:avLst/>
          </a:prstGeom>
        </p:spPr>
      </p:pic>
      <p:sp>
        <p:nvSpPr>
          <p:cNvPr id="18" name="Rectangle 17"/>
          <p:cNvSpPr/>
          <p:nvPr/>
        </p:nvSpPr>
        <p:spPr>
          <a:xfrm>
            <a:off x="838200" y="2286000"/>
            <a:ext cx="4572000" cy="954107"/>
          </a:xfrm>
          <a:prstGeom prst="rect">
            <a:avLst/>
          </a:prstGeom>
        </p:spPr>
        <p:txBody>
          <a:bodyPr>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19" name="Rectangle 18"/>
          <p:cNvSpPr/>
          <p:nvPr/>
        </p:nvSpPr>
        <p:spPr>
          <a:xfrm>
            <a:off x="838200" y="4419600"/>
            <a:ext cx="4572000" cy="1046440"/>
          </a:xfrm>
          <a:prstGeom prst="rect">
            <a:avLst/>
          </a:prstGeom>
        </p:spPr>
        <p:txBody>
          <a:bodyPr>
            <a:spAutoFit/>
          </a:bodyPr>
          <a:lstStyle/>
          <a:p>
            <a:pPr>
              <a:spcBef>
                <a:spcPts val="600"/>
              </a:spcBef>
              <a:tabLst>
                <a:tab pos="1828800" algn="l"/>
              </a:tabLst>
            </a:pPr>
            <a:r>
              <a:rPr lang="en-US" sz="2000" dirty="0" smtClean="0">
                <a:hlinkClick r:id="rId5"/>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sz="2000" dirty="0" smtClean="0"/>
              <a:t>Developer’s Kit, Licenses, and MORE!</a:t>
            </a:r>
          </a:p>
        </p:txBody>
      </p:sp>
      <p:pic>
        <p:nvPicPr>
          <p:cNvPr id="20" name="Picture 19" descr="TechEd_online.png"/>
          <p:cNvPicPr>
            <a:picLocks noChangeAspect="1"/>
          </p:cNvPicPr>
          <p:nvPr/>
        </p:nvPicPr>
        <p:blipFill>
          <a:blip r:embed="rId6"/>
          <a:stretch>
            <a:fillRect/>
          </a:stretch>
        </p:blipFill>
        <p:spPr bwMode="invGray">
          <a:xfrm>
            <a:off x="914400" y="1209675"/>
            <a:ext cx="2409825" cy="1076325"/>
          </a:xfrm>
          <a:prstGeom prst="rect">
            <a:avLst/>
          </a:prstGeom>
        </p:spPr>
      </p:pic>
      <p:sp>
        <p:nvSpPr>
          <p:cNvPr id="22" name="Title 1"/>
          <p:cNvSpPr txBox="1">
            <a:spLocks/>
          </p:cNvSpPr>
          <p:nvPr/>
        </p:nvSpPr>
        <p:spPr>
          <a:xfrm>
            <a:off x="381000" y="228600"/>
            <a:ext cx="8375946" cy="664797"/>
          </a:xfrm>
          <a:prstGeom prst="rect">
            <a:avLst/>
          </a:prstGeom>
        </p:spPr>
        <p:txBody>
          <a:bodyPr vert="horz" wrap="square" lIns="0" tIns="0" rIns="0" bIns="0" rtlCol="0" anchor="t">
            <a:norm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Resources for Developers</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15"/>
                                        </p:tgtEl>
                                      </p:cBhvr>
                                    </p:animEffect>
                                    <p:set>
                                      <p:cBhvr>
                                        <p:cTn id="12" dur="1" fill="hold">
                                          <p:stCondLst>
                                            <p:cond delay="1999"/>
                                          </p:stCondLst>
                                        </p:cTn>
                                        <p:tgtEl>
                                          <p:spTgt spid="15"/>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6"/>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16"/>
                                        </p:tgtEl>
                                      </p:cBhvr>
                                    </p:animEffect>
                                    <p:set>
                                      <p:cBhvr>
                                        <p:cTn id="19"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t>Resource 2</a:t>
            </a:r>
            <a:r>
              <a:rPr lang="en-US" dirty="0" smtClean="0">
                <a:solidFill>
                  <a:srgbClr val="FFFFFF"/>
                </a:solidFill>
                <a:effectLst>
                  <a:outerShdw blurRad="38100" dist="38100" dir="2700000" algn="tl">
                    <a:srgbClr val="000000">
                      <a:alpha val="43137"/>
                    </a:srgbClr>
                  </a:outerShdw>
                </a:effectLst>
              </a:rPr>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val Slide">
    <p:spTree>
      <p:nvGrpSpPr>
        <p:cNvPr id="1" name=""/>
        <p:cNvGrpSpPr/>
        <p:nvPr/>
      </p:nvGrpSpPr>
      <p:grpSpPr>
        <a:xfrm>
          <a:off x="0" y="0"/>
          <a:ext cx="0" cy="0"/>
          <a:chOff x="0" y="0"/>
          <a:chExt cx="0" cy="0"/>
        </a:xfrm>
      </p:grpSpPr>
      <p:sp>
        <p:nvSpPr>
          <p:cNvPr id="3" name="Round Same Side Corner Rectangle 2"/>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 name="Freeform 3"/>
          <p:cNvSpPr/>
          <p:nvPr/>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Freeform 4"/>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 name="Picture 4" descr="C:\Users\bmarb\AppData\Local\Temp\msohtmlclip1\01\clip_image001.png"/>
          <p:cNvPicPr>
            <a:picLocks noChangeAspect="1" noChangeArrowheads="1"/>
          </p:cNvPicPr>
          <p:nvPr/>
        </p:nvPicPr>
        <p:blipFill>
          <a:blip r:embed="rId2" cstate="screen"/>
          <a:srcRect/>
          <a:stretch>
            <a:fillRect/>
          </a:stretch>
        </p:blipFill>
        <p:spPr bwMode="auto">
          <a:xfrm>
            <a:off x="3886201" y="1048657"/>
            <a:ext cx="3314177" cy="2304143"/>
          </a:xfrm>
          <a:prstGeom prst="rect">
            <a:avLst/>
          </a:prstGeom>
          <a:noFill/>
          <a:ln>
            <a:noFill/>
          </a:ln>
          <a:effectLst>
            <a:reflection blurRad="6350" stA="52000" endA="300" endPos="35000" dir="5400000" sy="-100000" algn="bl" rotWithShape="0"/>
          </a:effectLst>
          <a:scene3d>
            <a:camera prst="perspectiveHeroicExtremeLeftFacing" fov="3000000">
              <a:rot lat="643454" lon="234611" rev="21480000"/>
            </a:camera>
            <a:lightRig rig="threePt" dir="t"/>
          </a:scene3d>
        </p:spPr>
      </p:pic>
      <p:grpSp>
        <p:nvGrpSpPr>
          <p:cNvPr id="2" name="Group 16"/>
          <p:cNvGrpSpPr/>
          <p:nvPr/>
        </p:nvGrpSpPr>
        <p:grpSpPr>
          <a:xfrm>
            <a:off x="723900" y="600075"/>
            <a:ext cx="2170113" cy="4683411"/>
            <a:chOff x="723900" y="600075"/>
            <a:chExt cx="2170113" cy="4683411"/>
          </a:xfrm>
        </p:grpSpPr>
        <p:pic>
          <p:nvPicPr>
            <p:cNvPr id="8" name="Picture 7" descr="officeult.png"/>
            <p:cNvPicPr>
              <a:picLocks noChangeAspect="1"/>
            </p:cNvPicPr>
            <p:nvPr/>
          </p:nvPicPr>
          <p:blipFill>
            <a:blip r:embed="rId3" cstate="screen"/>
            <a:stretch>
              <a:fillRect/>
            </a:stretch>
          </p:blipFill>
          <p:spPr>
            <a:xfrm>
              <a:off x="834724" y="2674613"/>
              <a:ext cx="1621402" cy="2608873"/>
            </a:xfrm>
            <a:prstGeom prst="rect">
              <a:avLst/>
            </a:prstGeom>
          </p:spPr>
        </p:pic>
        <p:pic>
          <p:nvPicPr>
            <p:cNvPr id="9" name="Picture 4" descr="C:\Documents and Settings\Jessica Mans\Desktop\In progress\TechEd\Ult07EN_3DP.png"/>
            <p:cNvPicPr>
              <a:picLocks noChangeAspect="1" noChangeArrowheads="1"/>
            </p:cNvPicPr>
            <p:nvPr/>
          </p:nvPicPr>
          <p:blipFill>
            <a:blip r:embed="rId4" cstate="screen"/>
            <a:srcRect/>
            <a:stretch>
              <a:fillRect/>
            </a:stretch>
          </p:blipFill>
          <p:spPr bwMode="auto">
            <a:xfrm>
              <a:off x="723900" y="600075"/>
              <a:ext cx="2170113" cy="2392362"/>
            </a:xfrm>
            <a:prstGeom prst="rect">
              <a:avLst/>
            </a:prstGeom>
            <a:noFill/>
            <a:ln w="9525">
              <a:noFill/>
              <a:miter lim="800000"/>
              <a:headEnd/>
              <a:tailEnd/>
            </a:ln>
            <a:effectLst/>
          </p:spPr>
        </p:pic>
      </p:grpSp>
      <p:sp>
        <p:nvSpPr>
          <p:cNvPr id="10" name="Rounded Rectangle 9"/>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 on</a:t>
            </a:r>
          </a:p>
          <a:p>
            <a:pPr lvl="0" defTabSz="914099" fontAlgn="base">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enter to win!</a:t>
            </a:r>
          </a:p>
        </p:txBody>
      </p:sp>
      <p:sp>
        <p:nvSpPr>
          <p:cNvPr id="11" name="Wave 10"/>
          <p:cNvSpPr/>
          <p:nvPr/>
        </p:nvSpPr>
        <p:spPr bwMode="black">
          <a:xfrm>
            <a:off x="3505200" y="1676400"/>
            <a:ext cx="3505200" cy="1981200"/>
          </a:xfrm>
          <a:prstGeom prst="wave">
            <a:avLst>
              <a:gd name="adj1" fmla="val 15882"/>
              <a:gd name="adj2" fmla="val 9010"/>
            </a:avLst>
          </a:prstGeom>
          <a:gradFill flip="none" rotWithShape="1">
            <a:gsLst>
              <a:gs pos="0">
                <a:schemeClr val="accent5">
                  <a:alpha val="16000"/>
                </a:schemeClr>
              </a:gs>
              <a:gs pos="54000">
                <a:schemeClr val="accent5"/>
              </a:gs>
              <a:gs pos="100000">
                <a:schemeClr val="accent5">
                  <a:alpha val="0"/>
                </a:schemeClr>
              </a:gs>
            </a:gsLst>
            <a:lin ang="5400000" scaled="1"/>
            <a:tileRect/>
          </a:gradFill>
          <a:ln w="38100">
            <a:noFill/>
            <a:headEnd type="none" w="med" len="med"/>
            <a:tailEnd type="none" w="med" len="med"/>
          </a:ln>
          <a:effectLst>
            <a:softEdge rad="63500"/>
          </a:effectLst>
          <a:scene3d>
            <a:camera prst="orthographicFront">
              <a:rot lat="0" lon="0" rev="0"/>
            </a:camera>
            <a:lightRig rig="threePt" dir="t">
              <a:rot lat="0" lon="0" rev="900000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lstStyle/>
          <a:p>
            <a:pPr algn="ctr" defTabSz="914099" fontAlgn="base">
              <a:lnSpc>
                <a:spcPts val="2400"/>
              </a:lnSpc>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mj-lt"/>
              </a:rPr>
              <a:t>1 Year </a:t>
            </a:r>
            <a:r>
              <a:rPr lang="en-US" sz="2800" dirty="0" smtClean="0">
                <a:solidFill>
                  <a:srgbClr val="FFFFFF"/>
                </a:solidFill>
                <a:effectLst>
                  <a:outerShdw blurRad="38100" dist="38100" dir="2700000" algn="tl">
                    <a:srgbClr val="000000">
                      <a:alpha val="43137"/>
                    </a:srgbClr>
                  </a:outerShdw>
                </a:effectLst>
                <a:latin typeface="+mj-lt"/>
              </a:rPr>
              <a:t>Subscription!</a:t>
            </a:r>
          </a:p>
        </p:txBody>
      </p:sp>
      <p:pic>
        <p:nvPicPr>
          <p:cNvPr id="12" name="Picture 11" descr="Zune white front.PNG"/>
          <p:cNvPicPr>
            <a:picLocks noChangeAspect="1"/>
          </p:cNvPicPr>
          <p:nvPr/>
        </p:nvPicPr>
        <p:blipFill>
          <a:blip r:embed="rId5" cstate="screen"/>
          <a:srcRect/>
          <a:stretch>
            <a:fillRect/>
          </a:stretch>
        </p:blipFill>
        <p:spPr>
          <a:xfrm>
            <a:off x="6553200" y="2667000"/>
            <a:ext cx="1563478" cy="3165089"/>
          </a:xfrm>
          <a:prstGeom prst="rect">
            <a:avLst/>
          </a:prstGeom>
          <a:noFill/>
          <a:ln>
            <a:noFill/>
          </a:ln>
          <a:effectLst/>
        </p:spPr>
      </p:pic>
      <p:pic>
        <p:nvPicPr>
          <p:cNvPr id="13" name="Picture 12" descr="msdn_1inch_rgb.png"/>
          <p:cNvPicPr>
            <a:picLocks noChangeAspect="1"/>
          </p:cNvPicPr>
          <p:nvPr/>
        </p:nvPicPr>
        <p:blipFill>
          <a:blip r:embed="rId6"/>
          <a:stretch>
            <a:fillRect/>
          </a:stretch>
        </p:blipFill>
        <p:spPr bwMode="invGray">
          <a:xfrm>
            <a:off x="4826000" y="3429000"/>
            <a:ext cx="1651000" cy="838200"/>
          </a:xfrm>
          <a:prstGeom prst="rect">
            <a:avLst/>
          </a:prstGeom>
        </p:spPr>
      </p:pic>
      <p:grpSp>
        <p:nvGrpSpPr>
          <p:cNvPr id="7" name="Group 17"/>
          <p:cNvGrpSpPr/>
          <p:nvPr/>
        </p:nvGrpSpPr>
        <p:grpSpPr>
          <a:xfrm>
            <a:off x="2009775" y="800100"/>
            <a:ext cx="2170113" cy="4685811"/>
            <a:chOff x="2009775" y="800100"/>
            <a:chExt cx="2170113" cy="4685811"/>
          </a:xfrm>
        </p:grpSpPr>
        <p:pic>
          <p:nvPicPr>
            <p:cNvPr id="15" name="Picture 14" descr="winvista.png"/>
            <p:cNvPicPr>
              <a:picLocks noChangeAspect="1"/>
            </p:cNvPicPr>
            <p:nvPr/>
          </p:nvPicPr>
          <p:blipFill>
            <a:blip r:embed="rId7" cstate="screen"/>
            <a:stretch>
              <a:fillRect/>
            </a:stretch>
          </p:blipFill>
          <p:spPr>
            <a:xfrm>
              <a:off x="2142049" y="2877038"/>
              <a:ext cx="1621402" cy="2608873"/>
            </a:xfrm>
            <a:prstGeom prst="rect">
              <a:avLst/>
            </a:prstGeom>
          </p:spPr>
        </p:pic>
        <p:pic>
          <p:nvPicPr>
            <p:cNvPr id="16" name="Picture 3" descr="C:\Documents and Settings\Jessica Mans\Desktop\In progress\TechEd\V_UltEN_3DP.png"/>
            <p:cNvPicPr>
              <a:picLocks noChangeAspect="1" noChangeArrowheads="1"/>
            </p:cNvPicPr>
            <p:nvPr/>
          </p:nvPicPr>
          <p:blipFill>
            <a:blip r:embed="rId8" cstate="screen"/>
            <a:srcRect/>
            <a:stretch>
              <a:fillRect/>
            </a:stretch>
          </p:blipFill>
          <p:spPr bwMode="auto">
            <a:xfrm>
              <a:off x="2009775" y="800100"/>
              <a:ext cx="2170113" cy="2392363"/>
            </a:xfrm>
            <a:prstGeom prst="rect">
              <a:avLst/>
            </a:prstGeom>
            <a:noFill/>
            <a:ln w="9525">
              <a:noFill/>
              <a:miter lim="800000"/>
              <a:headEnd/>
              <a:tailEnd/>
            </a:ln>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0"/>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4000"/>
                            </p:stCondLst>
                            <p:childTnLst>
                              <p:par>
                                <p:cTn id="31" presetID="53"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45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0" grpId="1"/>
      <p:bldP spid="11"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cSld name="Hidden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FC82DA4-F5B2-4C77-AE4C-9CE1482336A3}" type="slidenum">
              <a:rPr lang="en-US"/>
              <a:pPr/>
              <a:t>‹#›</a:t>
            </a:fld>
            <a:endParaRPr lang="en-US"/>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3"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3"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2"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2B486"/>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2B486"/>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pic>
        <p:nvPicPr>
          <p:cNvPr id="5" name="Picture 4"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7" name="Picture 6"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Hidde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black">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pic>
        <p:nvPicPr>
          <p:cNvPr id="6" name="Picture 5"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pic>
        <p:nvPicPr>
          <p:cNvPr id="8" name="Picture 7"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 name="Picture 9"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4" name="Picture 3"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8" name="Picture 7" descr="white-orange shape for code slide.png"/>
          <p:cNvPicPr>
            <a:picLocks noChangeAspect="1"/>
          </p:cNvPicPr>
          <p:nvPr/>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20.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19.png"/><Relationship Id="rId2" Type="http://schemas.openxmlformats.org/officeDocument/2006/relationships/slideLayout" Target="../slideLayouts/slideLayout20.xml"/><Relationship Id="rId16" Type="http://schemas.openxmlformats.org/officeDocument/2006/relationships/image" Target="../media/image18.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image" Target="../media/image20.png"/><Relationship Id="rId2" Type="http://schemas.openxmlformats.org/officeDocument/2006/relationships/slideLayout" Target="../slideLayouts/slideLayout34.xml"/><Relationship Id="rId16" Type="http://schemas.openxmlformats.org/officeDocument/2006/relationships/image" Target="../media/image19.pn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image" Target="../media/image18.jpeg"/><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8.jpeg"/><Relationship Id="rId7"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4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5.xml"/><Relationship Id="rId1" Type="http://schemas.openxmlformats.org/officeDocument/2006/relationships/slideLayout" Target="../slideLayouts/slideLayout47.xml"/><Relationship Id="rId5" Type="http://schemas.openxmlformats.org/officeDocument/2006/relationships/image" Target="../media/image20.png"/><Relationship Id="rId4" Type="http://schemas.openxmlformats.org/officeDocument/2006/relationships/image" Target="../media/image1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Orange.png"/>
          <p:cNvPicPr>
            <a:picLocks noChangeAspect="1"/>
          </p:cNvPicPr>
          <p:nvPr/>
        </p:nvPicPr>
        <p:blipFill>
          <a:blip r:embed="rId20"/>
          <a:stretch>
            <a:fillRect/>
          </a:stretch>
        </p:blipFill>
        <p:spPr>
          <a:xfrm>
            <a:off x="0" y="0"/>
            <a:ext cx="9144000" cy="6858000"/>
          </a:xfrm>
          <a:prstGeom prst="rect">
            <a:avLst/>
          </a:prstGeom>
        </p:spPr>
      </p:pic>
      <p:pic>
        <p:nvPicPr>
          <p:cNvPr id="5" name="Picture 4" descr="ContentForgroundOrange.png"/>
          <p:cNvPicPr>
            <a:picLocks noChangeAspect="1"/>
          </p:cNvPicPr>
          <p:nvPr/>
        </p:nvPicPr>
        <p:blipFill>
          <a:blip r:embed="rId20"/>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1"/>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1"/>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hyperlink" Target="http://sensorapi.codeplex.com/" TargetMode="External"/><Relationship Id="rId2" Type="http://schemas.openxmlformats.org/officeDocument/2006/relationships/notesSlide" Target="../notesSlides/notesSlide10.xml"/><Relationship Id="rId1" Type="http://schemas.openxmlformats.org/officeDocument/2006/relationships/slideLayout" Target="../slideLayouts/slideLayout36.xml"/><Relationship Id="rId4" Type="http://schemas.openxmlformats.org/officeDocument/2006/relationships/hyperlink" Target="http://www.koushikdutta.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hyperlink" Target="http://www.appamundi.com/" TargetMode="External"/><Relationship Id="rId2" Type="http://schemas.openxmlformats.org/officeDocument/2006/relationships/notesSlide" Target="../notesSlides/notesSlide2.xml"/><Relationship Id="rId1" Type="http://schemas.openxmlformats.org/officeDocument/2006/relationships/slideLayout" Target="../slideLayouts/slideLayout33.xml"/><Relationship Id="rId5" Type="http://schemas.openxmlformats.org/officeDocument/2006/relationships/image" Target="../media/image25.png"/><Relationship Id="rId4" Type="http://schemas.openxmlformats.org/officeDocument/2006/relationships/hyperlink" Target="mailto:andrej@appamundi.com"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hyperlink" Target="http://msdn.microsoft.com/en-us/windowsmobile/default.aspx" TargetMode="External"/><Relationship Id="rId2" Type="http://schemas.openxmlformats.org/officeDocument/2006/relationships/notesSlide" Target="../notesSlides/notesSlide21.xml"/><Relationship Id="rId1" Type="http://schemas.openxmlformats.org/officeDocument/2006/relationships/slideLayout" Target="../slideLayouts/slideLayout45.xml"/><Relationship Id="rId5" Type="http://schemas.openxmlformats.org/officeDocument/2006/relationships/image" Target="../media/image48.gif"/><Relationship Id="rId4" Type="http://schemas.openxmlformats.org/officeDocument/2006/relationships/hyperlink" Target="http://www.koushikdutta.com/"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appamundi.com/" TargetMode="External"/><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9.png"/><Relationship Id="rId7"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39.xml"/><Relationship Id="rId6" Type="http://schemas.openxmlformats.org/officeDocument/2006/relationships/image" Target="../media/image10.png"/><Relationship Id="rId11" Type="http://schemas.openxmlformats.org/officeDocument/2006/relationships/image" Target="../media/image51.png"/><Relationship Id="rId5" Type="http://schemas.openxmlformats.org/officeDocument/2006/relationships/hyperlink" Target="http://microsoft.com/technet" TargetMode="External"/><Relationship Id="rId10" Type="http://schemas.openxmlformats.org/officeDocument/2006/relationships/image" Target="../media/image5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3.jpeg"/><Relationship Id="rId3" Type="http://schemas.openxmlformats.org/officeDocument/2006/relationships/hyperlink" Target="mailto:andrej@appamundi.com" TargetMode="External"/><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36.xml"/><Relationship Id="rId6" Type="http://schemas.openxmlformats.org/officeDocument/2006/relationships/image" Target="../media/image27.png"/><Relationship Id="rId11" Type="http://schemas.openxmlformats.org/officeDocument/2006/relationships/hyperlink" Target="http://www.microsoft.com/windows/embedded/partners/default.mspx" TargetMode="External"/><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hyperlink" Target="http://www.appamundi.com/" TargetMode="External"/><Relationship Id="rId9" Type="http://schemas.openxmlformats.org/officeDocument/2006/relationships/image" Target="../media/image30.png"/><Relationship Id="rId14"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3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36.xml"/><Relationship Id="rId5" Type="http://schemas.openxmlformats.org/officeDocument/2006/relationships/image" Target="../media/image45.jpe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36.xml"/><Relationship Id="rId4" Type="http://schemas.openxmlformats.org/officeDocument/2006/relationships/image" Target="../media/image4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Unified Sensor API</a:t>
            </a:r>
            <a:endParaRPr lang="en-US" dirty="0"/>
          </a:p>
        </p:txBody>
      </p:sp>
      <p:sp>
        <p:nvSpPr>
          <p:cNvPr id="3" name="Content Placeholder 2"/>
          <p:cNvSpPr>
            <a:spLocks noGrp="1"/>
          </p:cNvSpPr>
          <p:nvPr>
            <p:ph idx="1"/>
          </p:nvPr>
        </p:nvSpPr>
        <p:spPr>
          <a:xfrm>
            <a:off x="381000" y="968187"/>
            <a:ext cx="8382000" cy="5163671"/>
          </a:xfrm>
        </p:spPr>
        <p:txBody>
          <a:bodyPr/>
          <a:lstStyle/>
          <a:p>
            <a:r>
              <a:rPr lang="en-US" dirty="0" smtClean="0"/>
              <a:t>Allows developers to easily access the hardware sensors that are available on various devices</a:t>
            </a:r>
          </a:p>
          <a:p>
            <a:pPr lvl="1"/>
            <a:r>
              <a:rPr lang="en-US" dirty="0" smtClean="0"/>
              <a:t>Accelerometer (</a:t>
            </a:r>
            <a:r>
              <a:rPr lang="en-US" dirty="0" err="1" smtClean="0"/>
              <a:t>GSensor</a:t>
            </a:r>
            <a:r>
              <a:rPr lang="en-US" dirty="0" smtClean="0"/>
              <a:t>) </a:t>
            </a:r>
          </a:p>
          <a:p>
            <a:pPr lvl="1"/>
            <a:r>
              <a:rPr lang="en-US" dirty="0" smtClean="0"/>
              <a:t>Light Sensor</a:t>
            </a:r>
          </a:p>
          <a:p>
            <a:pPr lvl="1"/>
            <a:r>
              <a:rPr lang="en-US" dirty="0" smtClean="0"/>
              <a:t>Stylus Sensor</a:t>
            </a:r>
          </a:p>
          <a:p>
            <a:pPr lvl="1"/>
            <a:r>
              <a:rPr lang="en-US" dirty="0" smtClean="0"/>
              <a:t>Navigation Wheel</a:t>
            </a:r>
          </a:p>
          <a:p>
            <a:r>
              <a:rPr lang="en-US" dirty="0" err="1" smtClean="0"/>
              <a:t>CodePlex</a:t>
            </a:r>
            <a:r>
              <a:rPr lang="en-US" dirty="0" smtClean="0"/>
              <a:t> Open Source Community Project</a:t>
            </a:r>
          </a:p>
          <a:p>
            <a:pPr lvl="1"/>
            <a:r>
              <a:rPr lang="en-US" dirty="0" smtClean="0">
                <a:hlinkClick r:id="rId3"/>
              </a:rPr>
              <a:t>http://sensorapi.codeplex.com</a:t>
            </a:r>
            <a:endParaRPr lang="en-US" dirty="0" smtClean="0"/>
          </a:p>
          <a:p>
            <a:r>
              <a:rPr lang="en-US" dirty="0" smtClean="0"/>
              <a:t>Created by Koushik K. Dutta</a:t>
            </a:r>
          </a:p>
          <a:p>
            <a:pPr lvl="1"/>
            <a:r>
              <a:rPr lang="en-US" dirty="0" smtClean="0">
                <a:hlinkClick r:id="rId4"/>
              </a:rPr>
              <a:t>http://www.koushikdutta.com</a:t>
            </a:r>
            <a:endParaRPr lang="en-US" dirty="0" smtClean="0"/>
          </a:p>
          <a:p>
            <a:r>
              <a:rPr lang="en-US" dirty="0" smtClean="0"/>
              <a:t>Devices: HTC Touch*, Samsung </a:t>
            </a:r>
            <a:r>
              <a:rPr lang="en-US" dirty="0" err="1" smtClean="0"/>
              <a:t>Omnia</a:t>
            </a:r>
            <a:r>
              <a:rPr lang="en-US" dirty="0" smtClean="0"/>
              <a:t>/Instinct</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p:cNvCxnSpPr/>
          <p:nvPr/>
        </p:nvCxnSpPr>
        <p:spPr>
          <a:xfrm rot="10800000">
            <a:off x="7721167" y="5077865"/>
            <a:ext cx="1137237" cy="84525"/>
          </a:xfrm>
          <a:prstGeom prst="line">
            <a:avLst/>
          </a:prstGeom>
          <a:ln w="28575">
            <a:solidFill>
              <a:schemeClr val="accent3">
                <a:lumMod val="60000"/>
                <a:lumOff val="40000"/>
              </a:schemeClr>
            </a:solidFill>
            <a:headEnd type="triangle" w="med" len="med"/>
            <a:tailEnd type="none" w="med" len="med"/>
          </a:ln>
          <a:effectLst>
            <a:glow rad="101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90237" y="4783569"/>
            <a:ext cx="1061460" cy="440295"/>
          </a:xfrm>
          <a:prstGeom prst="line">
            <a:avLst/>
          </a:prstGeom>
          <a:ln w="28575">
            <a:solidFill>
              <a:schemeClr val="accent6">
                <a:lumMod val="60000"/>
                <a:lumOff val="40000"/>
              </a:schemeClr>
            </a:solidFill>
            <a:headEnd type="triangle" w="med" len="med"/>
            <a:tailEnd type="none" w="med" len="med"/>
          </a:ln>
          <a:effectLst>
            <a:glow rad="101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Accelerometer: </a:t>
            </a:r>
            <a:r>
              <a:rPr lang="en-US" dirty="0" err="1" smtClean="0"/>
              <a:t>GSensor</a:t>
            </a:r>
            <a:endParaRPr lang="en-US" dirty="0"/>
          </a:p>
        </p:txBody>
      </p:sp>
      <p:sp>
        <p:nvSpPr>
          <p:cNvPr id="3" name="Content Placeholder 2"/>
          <p:cNvSpPr>
            <a:spLocks noGrp="1"/>
          </p:cNvSpPr>
          <p:nvPr>
            <p:ph idx="1"/>
          </p:nvPr>
        </p:nvSpPr>
        <p:spPr>
          <a:xfrm>
            <a:off x="381000" y="1075766"/>
            <a:ext cx="8382000" cy="4898314"/>
          </a:xfrm>
        </p:spPr>
        <p:txBody>
          <a:bodyPr/>
          <a:lstStyle/>
          <a:p>
            <a:r>
              <a:rPr lang="en-US" sz="2800" dirty="0" smtClean="0"/>
              <a:t>Return a device orientation vector</a:t>
            </a:r>
          </a:p>
          <a:p>
            <a:r>
              <a:rPr lang="en-US" sz="2800" dirty="0" smtClean="0"/>
              <a:t>The vector is the direction of force relative to the orientation of the device.</a:t>
            </a:r>
          </a:p>
          <a:p>
            <a:pPr lvl="1"/>
            <a:r>
              <a:rPr lang="en-US" sz="2400" dirty="0" smtClean="0"/>
              <a:t>Tilt X: 0 is flat, -1000 to +1000</a:t>
            </a:r>
          </a:p>
          <a:p>
            <a:pPr lvl="1"/>
            <a:r>
              <a:rPr lang="en-US" sz="2400" dirty="0" smtClean="0"/>
              <a:t>Tilt Y: 0 is flat, -1000 to +1000</a:t>
            </a:r>
          </a:p>
          <a:p>
            <a:pPr lvl="1"/>
            <a:r>
              <a:rPr lang="en-US" sz="2400" dirty="0" smtClean="0"/>
              <a:t>Tilt Z: 0 is straight up, -1000 is flat, 1000 is face down</a:t>
            </a:r>
          </a:p>
          <a:p>
            <a:r>
              <a:rPr lang="en-US" sz="2800" dirty="0" smtClean="0"/>
              <a:t>Switch between landscape/portrait mode</a:t>
            </a:r>
          </a:p>
          <a:p>
            <a:r>
              <a:rPr lang="en-US" sz="2800" dirty="0" smtClean="0"/>
              <a:t>Can be used to as an alternative to</a:t>
            </a:r>
            <a:br>
              <a:rPr lang="en-US" sz="2800" dirty="0" smtClean="0"/>
            </a:br>
            <a:r>
              <a:rPr lang="en-US" sz="2800" dirty="0" smtClean="0"/>
              <a:t>4-way cursor keys</a:t>
            </a:r>
          </a:p>
        </p:txBody>
      </p:sp>
      <p:cxnSp>
        <p:nvCxnSpPr>
          <p:cNvPr id="9" name="Straight Connector 8"/>
          <p:cNvCxnSpPr/>
          <p:nvPr/>
        </p:nvCxnSpPr>
        <p:spPr>
          <a:xfrm rot="5400000" flipH="1" flipV="1">
            <a:off x="5970492" y="4349163"/>
            <a:ext cx="3404027" cy="1160289"/>
          </a:xfrm>
          <a:prstGeom prst="line">
            <a:avLst/>
          </a:prstGeom>
          <a:ln w="28575">
            <a:solidFill>
              <a:schemeClr val="bg2">
                <a:lumMod val="50000"/>
              </a:schemeClr>
            </a:solidFill>
            <a:headEnd type="triangle" w="med" len="med"/>
            <a:tailEnd type="triangle" w="med" len="med"/>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5" name="Picture 5" descr="md_01"/>
          <p:cNvPicPr>
            <a:picLocks noChangeAspect="1" noChangeArrowheads="1"/>
          </p:cNvPicPr>
          <p:nvPr/>
        </p:nvPicPr>
        <p:blipFill>
          <a:blip r:embed="rId3"/>
          <a:srcRect/>
          <a:stretch>
            <a:fillRect/>
          </a:stretch>
        </p:blipFill>
        <p:spPr bwMode="auto">
          <a:xfrm rot="1113565">
            <a:off x="7042784" y="4101519"/>
            <a:ext cx="1075401" cy="1961819"/>
          </a:xfrm>
          <a:prstGeom prst="rect">
            <a:avLst/>
          </a:prstGeom>
          <a:noFill/>
          <a:effectLst>
            <a:outerShdw dist="35921" dir="2700000" algn="ctr" rotWithShape="0">
              <a:srgbClr val="000000">
                <a:alpha val="30000"/>
              </a:srgbClr>
            </a:outerShdw>
          </a:effectLst>
        </p:spPr>
      </p:pic>
      <p:cxnSp>
        <p:nvCxnSpPr>
          <p:cNvPr id="11" name="Straight Connector 10"/>
          <p:cNvCxnSpPr/>
          <p:nvPr/>
        </p:nvCxnSpPr>
        <p:spPr>
          <a:xfrm>
            <a:off x="8013381" y="5253573"/>
            <a:ext cx="1061460" cy="440295"/>
          </a:xfrm>
          <a:prstGeom prst="line">
            <a:avLst/>
          </a:prstGeom>
          <a:ln w="28575">
            <a:solidFill>
              <a:schemeClr val="accent6">
                <a:lumMod val="60000"/>
                <a:lumOff val="40000"/>
              </a:schemeClr>
            </a:solidFill>
            <a:headEnd type="none" w="med" len="med"/>
            <a:tailEnd type="triangle" w="med" len="med"/>
          </a:ln>
          <a:effectLst>
            <a:glow rad="101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145075" y="3365606"/>
            <a:ext cx="473207" cy="327782"/>
          </a:xfrm>
          <a:prstGeom prst="rect">
            <a:avLst/>
          </a:prstGeom>
          <a:noFill/>
          <a:effectLst>
            <a:glow rad="101600">
              <a:schemeClr val="accent2">
                <a:satMod val="175000"/>
                <a:alpha val="40000"/>
              </a:schemeClr>
            </a:glow>
          </a:effectLst>
        </p:spPr>
        <p:txBody>
          <a:bodyPr wrap="none" rtlCol="0">
            <a:spAutoFit/>
          </a:bodyPr>
          <a:lstStyle/>
          <a:p>
            <a:r>
              <a:rPr lang="en-US" dirty="0" smtClean="0">
                <a:solidFill>
                  <a:schemeClr val="bg2">
                    <a:lumMod val="50000"/>
                  </a:schemeClr>
                </a:solidFill>
              </a:rPr>
              <a:t>+Y</a:t>
            </a:r>
            <a:endParaRPr lang="en-US" dirty="0">
              <a:solidFill>
                <a:schemeClr val="bg2">
                  <a:lumMod val="50000"/>
                </a:schemeClr>
              </a:solidFill>
            </a:endParaRPr>
          </a:p>
        </p:txBody>
      </p:sp>
      <p:sp>
        <p:nvSpPr>
          <p:cNvPr id="24" name="TextBox 23"/>
          <p:cNvSpPr txBox="1"/>
          <p:nvPr/>
        </p:nvSpPr>
        <p:spPr>
          <a:xfrm>
            <a:off x="6768352" y="6076790"/>
            <a:ext cx="415499" cy="327782"/>
          </a:xfrm>
          <a:prstGeom prst="rect">
            <a:avLst/>
          </a:prstGeom>
          <a:noFill/>
          <a:effectLst>
            <a:glow rad="101600">
              <a:schemeClr val="accent2">
                <a:satMod val="175000"/>
                <a:alpha val="40000"/>
              </a:schemeClr>
            </a:glow>
          </a:effectLst>
        </p:spPr>
        <p:txBody>
          <a:bodyPr wrap="none" rtlCol="0">
            <a:spAutoFit/>
          </a:bodyPr>
          <a:lstStyle/>
          <a:p>
            <a:r>
              <a:rPr lang="en-US" dirty="0" smtClean="0">
                <a:solidFill>
                  <a:schemeClr val="bg2">
                    <a:lumMod val="50000"/>
                  </a:schemeClr>
                </a:solidFill>
              </a:rPr>
              <a:t>-Y</a:t>
            </a:r>
            <a:endParaRPr lang="en-US" dirty="0">
              <a:solidFill>
                <a:schemeClr val="bg2">
                  <a:lumMod val="50000"/>
                </a:schemeClr>
              </a:solidFill>
            </a:endParaRPr>
          </a:p>
        </p:txBody>
      </p:sp>
      <p:cxnSp>
        <p:nvCxnSpPr>
          <p:cNvPr id="26" name="Straight Connector 25"/>
          <p:cNvCxnSpPr/>
          <p:nvPr/>
        </p:nvCxnSpPr>
        <p:spPr>
          <a:xfrm rot="10800000">
            <a:off x="6431535" y="4979253"/>
            <a:ext cx="1137237" cy="84525"/>
          </a:xfrm>
          <a:prstGeom prst="line">
            <a:avLst/>
          </a:prstGeom>
          <a:ln w="28575">
            <a:solidFill>
              <a:schemeClr val="accent3">
                <a:lumMod val="60000"/>
                <a:lumOff val="40000"/>
              </a:schemeClr>
            </a:solidFill>
            <a:headEnd type="none" w="med" len="med"/>
            <a:tailEnd type="triangle" w="med" len="med"/>
          </a:ln>
          <a:effectLst>
            <a:glow rad="101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504944" y="5608063"/>
            <a:ext cx="473207" cy="327782"/>
          </a:xfrm>
          <a:prstGeom prst="rect">
            <a:avLst/>
          </a:prstGeom>
          <a:noFill/>
          <a:effectLst>
            <a:glow rad="101600">
              <a:schemeClr val="accent6">
                <a:satMod val="175000"/>
                <a:alpha val="40000"/>
              </a:schemeClr>
            </a:glow>
          </a:effectLst>
        </p:spPr>
        <p:txBody>
          <a:bodyPr wrap="none" rtlCol="0">
            <a:spAutoFit/>
          </a:bodyPr>
          <a:lstStyle/>
          <a:p>
            <a:r>
              <a:rPr lang="en-US" dirty="0" smtClean="0">
                <a:solidFill>
                  <a:schemeClr val="accent6">
                    <a:lumMod val="60000"/>
                    <a:lumOff val="40000"/>
                  </a:schemeClr>
                </a:solidFill>
              </a:rPr>
              <a:t>+X</a:t>
            </a:r>
            <a:endParaRPr lang="en-US" dirty="0">
              <a:solidFill>
                <a:schemeClr val="accent6">
                  <a:lumMod val="60000"/>
                  <a:lumOff val="40000"/>
                </a:schemeClr>
              </a:solidFill>
            </a:endParaRPr>
          </a:p>
        </p:txBody>
      </p:sp>
      <p:sp>
        <p:nvSpPr>
          <p:cNvPr id="30" name="TextBox 29"/>
          <p:cNvSpPr txBox="1"/>
          <p:nvPr/>
        </p:nvSpPr>
        <p:spPr>
          <a:xfrm>
            <a:off x="6767072" y="4515650"/>
            <a:ext cx="415499" cy="327782"/>
          </a:xfrm>
          <a:prstGeom prst="rect">
            <a:avLst/>
          </a:prstGeom>
          <a:noFill/>
          <a:effectLst>
            <a:glow rad="101600">
              <a:schemeClr val="accent6">
                <a:satMod val="175000"/>
                <a:alpha val="40000"/>
              </a:schemeClr>
            </a:glow>
          </a:effectLst>
        </p:spPr>
        <p:txBody>
          <a:bodyPr wrap="none" rtlCol="0">
            <a:spAutoFit/>
          </a:bodyPr>
          <a:lstStyle/>
          <a:p>
            <a:r>
              <a:rPr lang="en-US" dirty="0" smtClean="0">
                <a:solidFill>
                  <a:schemeClr val="accent6">
                    <a:lumMod val="60000"/>
                    <a:lumOff val="40000"/>
                  </a:schemeClr>
                </a:solidFill>
              </a:rPr>
              <a:t>-X</a:t>
            </a:r>
            <a:endParaRPr lang="en-US" dirty="0">
              <a:solidFill>
                <a:schemeClr val="accent6">
                  <a:lumMod val="60000"/>
                  <a:lumOff val="40000"/>
                </a:schemeClr>
              </a:solidFill>
            </a:endParaRPr>
          </a:p>
        </p:txBody>
      </p:sp>
      <p:sp>
        <p:nvSpPr>
          <p:cNvPr id="31" name="TextBox 30"/>
          <p:cNvSpPr txBox="1"/>
          <p:nvPr/>
        </p:nvSpPr>
        <p:spPr>
          <a:xfrm>
            <a:off x="6352134" y="5022796"/>
            <a:ext cx="460383" cy="327782"/>
          </a:xfrm>
          <a:prstGeom prst="rect">
            <a:avLst/>
          </a:prstGeom>
          <a:noFill/>
          <a:effectLst>
            <a:glow rad="101600">
              <a:schemeClr val="accent3">
                <a:satMod val="175000"/>
                <a:alpha val="40000"/>
              </a:schemeClr>
            </a:glow>
          </a:effectLst>
        </p:spPr>
        <p:txBody>
          <a:bodyPr wrap="none" rtlCol="0">
            <a:spAutoFit/>
          </a:bodyPr>
          <a:lstStyle/>
          <a:p>
            <a:r>
              <a:rPr lang="en-US" dirty="0" smtClean="0">
                <a:solidFill>
                  <a:schemeClr val="accent3">
                    <a:lumMod val="60000"/>
                    <a:lumOff val="40000"/>
                  </a:schemeClr>
                </a:solidFill>
              </a:rPr>
              <a:t>+Z</a:t>
            </a:r>
            <a:endParaRPr lang="en-US" dirty="0">
              <a:solidFill>
                <a:schemeClr val="accent3">
                  <a:lumMod val="60000"/>
                  <a:lumOff val="40000"/>
                </a:schemeClr>
              </a:solidFill>
            </a:endParaRPr>
          </a:p>
        </p:txBody>
      </p:sp>
      <p:sp>
        <p:nvSpPr>
          <p:cNvPr id="32" name="TextBox 31"/>
          <p:cNvSpPr txBox="1"/>
          <p:nvPr/>
        </p:nvSpPr>
        <p:spPr>
          <a:xfrm>
            <a:off x="8425542" y="4821730"/>
            <a:ext cx="402675" cy="327782"/>
          </a:xfrm>
          <a:prstGeom prst="rect">
            <a:avLst/>
          </a:prstGeom>
          <a:noFill/>
          <a:effectLst>
            <a:glow rad="101600">
              <a:schemeClr val="accent3">
                <a:satMod val="175000"/>
                <a:alpha val="40000"/>
              </a:schemeClr>
            </a:glow>
          </a:effectLst>
        </p:spPr>
        <p:txBody>
          <a:bodyPr wrap="none" rtlCol="0">
            <a:spAutoFit/>
          </a:bodyPr>
          <a:lstStyle/>
          <a:p>
            <a:r>
              <a:rPr lang="en-US" dirty="0" smtClean="0">
                <a:solidFill>
                  <a:schemeClr val="accent3">
                    <a:lumMod val="60000"/>
                    <a:lumOff val="40000"/>
                  </a:schemeClr>
                </a:solidFill>
              </a:rPr>
              <a:t>-Z</a:t>
            </a:r>
            <a:endParaRPr lang="en-US" dirty="0">
              <a:solidFill>
                <a:schemeClr val="accent3">
                  <a:lumMod val="60000"/>
                  <a:lumOff val="40000"/>
                </a:schemeClr>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dirty="0" smtClean="0"/>
              <a:t>Unified Sensor API</a:t>
            </a:r>
            <a:endParaRPr lang="en-US" dirty="0"/>
          </a:p>
        </p:txBody>
      </p:sp>
      <p:sp>
        <p:nvSpPr>
          <p:cNvPr id="5" name="Subtitle 4"/>
          <p:cNvSpPr>
            <a:spLocks noGrp="1"/>
          </p:cNvSpPr>
          <p:nvPr>
            <p:ph type="subTitle" idx="1"/>
          </p:nvPr>
        </p:nvSpPr>
        <p:spPr/>
        <p:txBody>
          <a:bodyPr/>
          <a:lstStyle/>
          <a:p>
            <a:r>
              <a:rPr lang="en-US" dirty="0" smtClean="0"/>
              <a:t>Working with the Accelerometer using </a:t>
            </a:r>
            <a:r>
              <a:rPr lang="en-US" dirty="0" err="1" smtClean="0"/>
              <a:t>GSensor</a:t>
            </a:r>
            <a:r>
              <a:rPr lang="en-US" dirty="0" smtClean="0"/>
              <a:t> </a:t>
            </a:r>
            <a:endParaRPr lang="en-US" dirty="0"/>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Light Sensor</a:t>
            </a:r>
            <a:endParaRPr lang="en-US" dirty="0"/>
          </a:p>
        </p:txBody>
      </p:sp>
      <p:sp>
        <p:nvSpPr>
          <p:cNvPr id="6" name="Text Placeholder 5"/>
          <p:cNvSpPr>
            <a:spLocks noGrp="1"/>
          </p:cNvSpPr>
          <p:nvPr>
            <p:ph type="body" sz="quarter" idx="10"/>
          </p:nvPr>
        </p:nvSpPr>
        <p:spPr>
          <a:xfrm>
            <a:off x="381000" y="1198709"/>
            <a:ext cx="8382000" cy="4979253"/>
          </a:xfrm>
        </p:spPr>
        <p:txBody>
          <a:bodyPr/>
          <a:lstStyle/>
          <a:p>
            <a:r>
              <a:rPr lang="en-US" dirty="0" smtClean="0"/>
              <a:t>Return the ambient luminance based on a device’s light sensor</a:t>
            </a:r>
          </a:p>
          <a:p>
            <a:r>
              <a:rPr lang="en-US" dirty="0" smtClean="0"/>
              <a:t>Single numerical value</a:t>
            </a:r>
          </a:p>
          <a:p>
            <a:pPr lvl="1"/>
            <a:r>
              <a:rPr lang="en-US" dirty="0" smtClean="0"/>
              <a:t>Ranges from 0 to 30</a:t>
            </a:r>
          </a:p>
          <a:p>
            <a:r>
              <a:rPr lang="en-US" dirty="0" smtClean="0"/>
              <a:t>Change UI color scheme based on</a:t>
            </a:r>
            <a:br>
              <a:rPr lang="en-US" dirty="0" smtClean="0"/>
            </a:br>
            <a:r>
              <a:rPr lang="en-US" dirty="0" smtClean="0"/>
              <a:t>ambient lighting</a:t>
            </a:r>
          </a:p>
          <a:p>
            <a:r>
              <a:rPr lang="en-US" dirty="0" smtClean="0"/>
              <a:t>Create a new light sensor with </a:t>
            </a:r>
            <a:r>
              <a:rPr lang="en-US" sz="2800" dirty="0" err="1" smtClean="0">
                <a:solidFill>
                  <a:srgbClr val="FFFF00"/>
                </a:solidFill>
                <a:latin typeface="Consolas" pitchFamily="49" charset="0"/>
              </a:rPr>
              <a:t>HTCSensorOpen</a:t>
            </a:r>
            <a:r>
              <a:rPr lang="en-US" sz="2800" dirty="0" smtClean="0">
                <a:solidFill>
                  <a:srgbClr val="FFFF00"/>
                </a:solidFill>
                <a:latin typeface="Consolas" pitchFamily="49" charset="0"/>
              </a:rPr>
              <a:t>(</a:t>
            </a:r>
            <a:r>
              <a:rPr lang="en-US" sz="2800" dirty="0" err="1" smtClean="0">
                <a:solidFill>
                  <a:srgbClr val="FFFF00"/>
                </a:solidFill>
                <a:latin typeface="Consolas" pitchFamily="49" charset="0"/>
              </a:rPr>
              <a:t>HTCSensor.Light</a:t>
            </a:r>
            <a:r>
              <a:rPr lang="en-US" sz="2800" dirty="0" smtClean="0">
                <a:solidFill>
                  <a:srgbClr val="FFFF00"/>
                </a:solidFill>
                <a:latin typeface="Consolas" pitchFamily="49" charset="0"/>
              </a:rPr>
              <a:t>)</a:t>
            </a:r>
            <a:r>
              <a:rPr lang="en-US" sz="2800" dirty="0" smtClean="0"/>
              <a:t/>
            </a:r>
            <a:br>
              <a:rPr lang="en-US" sz="2800" dirty="0" smtClean="0"/>
            </a:br>
            <a:r>
              <a:rPr lang="en-US" dirty="0" smtClean="0"/>
              <a:t>in </a:t>
            </a:r>
            <a:r>
              <a:rPr lang="en-US" sz="2800" dirty="0" smtClean="0">
                <a:solidFill>
                  <a:srgbClr val="FFFF00"/>
                </a:solidFill>
                <a:latin typeface="Consolas" pitchFamily="49" charset="0"/>
              </a:rPr>
              <a:t>HTCSensorSDK.dll</a:t>
            </a:r>
            <a:endParaRPr lang="en-US" dirty="0" smtClean="0">
              <a:solidFill>
                <a:srgbClr val="FFFF00"/>
              </a:solidFill>
              <a:latin typeface="Consolas" pitchFamily="49" charset="0"/>
            </a:endParaRPr>
          </a:p>
        </p:txBody>
      </p:sp>
      <p:pic>
        <p:nvPicPr>
          <p:cNvPr id="7" name="Picture 5" descr="md_01"/>
          <p:cNvPicPr>
            <a:picLocks noChangeAspect="1" noChangeArrowheads="1"/>
          </p:cNvPicPr>
          <p:nvPr/>
        </p:nvPicPr>
        <p:blipFill>
          <a:blip r:embed="rId3"/>
          <a:srcRect/>
          <a:stretch>
            <a:fillRect/>
          </a:stretch>
        </p:blipFill>
        <p:spPr bwMode="auto">
          <a:xfrm rot="1113565">
            <a:off x="7526880" y="4332042"/>
            <a:ext cx="1075401" cy="1961819"/>
          </a:xfrm>
          <a:prstGeom prst="rect">
            <a:avLst/>
          </a:prstGeom>
          <a:noFill/>
          <a:effectLst>
            <a:outerShdw dist="35921" dir="2700000" algn="ctr" rotWithShape="0">
              <a:srgbClr val="000000">
                <a:alpha val="30000"/>
              </a:srgbClr>
            </a:outerShdw>
          </a:effectLst>
        </p:spPr>
      </p:pic>
      <p:sp>
        <p:nvSpPr>
          <p:cNvPr id="4" name="Sun 3"/>
          <p:cNvSpPr/>
          <p:nvPr/>
        </p:nvSpPr>
        <p:spPr bwMode="auto">
          <a:xfrm>
            <a:off x="6831106" y="3519287"/>
            <a:ext cx="1513754" cy="1467650"/>
          </a:xfrm>
          <a:prstGeom prst="sun">
            <a:avLst/>
          </a:prstGeom>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2700000" scaled="1"/>
            <a:tileRect/>
          </a:gradFill>
          <a:ln>
            <a:headEnd type="none" w="med" len="med"/>
            <a:tailEnd type="none" w="med" len="med"/>
          </a:ln>
          <a:effectLst>
            <a:glow rad="228600">
              <a:schemeClr val="accent5">
                <a:satMod val="175000"/>
                <a:alpha val="40000"/>
              </a:schemeClr>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dirty="0" smtClean="0"/>
              <a:t>Unified Sensor API</a:t>
            </a:r>
            <a:endParaRPr lang="en-US" dirty="0"/>
          </a:p>
        </p:txBody>
      </p:sp>
      <p:sp>
        <p:nvSpPr>
          <p:cNvPr id="5" name="Subtitle 4"/>
          <p:cNvSpPr>
            <a:spLocks noGrp="1"/>
          </p:cNvSpPr>
          <p:nvPr>
            <p:ph type="subTitle" idx="1"/>
          </p:nvPr>
        </p:nvSpPr>
        <p:spPr/>
        <p:txBody>
          <a:bodyPr/>
          <a:lstStyle/>
          <a:p>
            <a:r>
              <a:rPr lang="en-US" dirty="0" smtClean="0"/>
              <a:t>Detecting Ambient Lighting with </a:t>
            </a:r>
            <a:r>
              <a:rPr lang="en-US" dirty="0" err="1" smtClean="0"/>
              <a:t>LightSensor</a:t>
            </a:r>
            <a:r>
              <a:rPr lang="en-US" dirty="0" smtClean="0"/>
              <a:t> </a:t>
            </a:r>
            <a:endParaRPr lang="en-US" dirty="0"/>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Touch Screens &amp; Gestures</a:t>
            </a:r>
            <a:endParaRPr lang="en-US" dirty="0"/>
          </a:p>
        </p:txBody>
      </p:sp>
      <p:sp>
        <p:nvSpPr>
          <p:cNvPr id="6" name="Text Placeholder 5"/>
          <p:cNvSpPr>
            <a:spLocks noGrp="1"/>
          </p:cNvSpPr>
          <p:nvPr>
            <p:ph type="body" sz="quarter" idx="10"/>
          </p:nvPr>
        </p:nvSpPr>
        <p:spPr>
          <a:xfrm>
            <a:off x="381000" y="1267866"/>
            <a:ext cx="8382000" cy="2354548"/>
          </a:xfrm>
        </p:spPr>
        <p:txBody>
          <a:bodyPr/>
          <a:lstStyle/>
          <a:p>
            <a:r>
              <a:rPr lang="en-US" dirty="0" smtClean="0"/>
              <a:t>Windows Mobile devices use a resistive touch screen: single touch point</a:t>
            </a:r>
          </a:p>
          <a:p>
            <a:r>
              <a:rPr lang="en-US" dirty="0" smtClean="0"/>
              <a:t>Can detect simple gestures using the “mouse” events in .NET Compact Framework</a:t>
            </a:r>
          </a:p>
          <a:p>
            <a:pPr lvl="1"/>
            <a:r>
              <a:rPr lang="en-US" dirty="0" smtClean="0"/>
              <a:t>Stylus and fingers fire mouse events in Compact Windows Forms</a:t>
            </a:r>
          </a:p>
          <a:p>
            <a:pPr lvl="1"/>
            <a:r>
              <a:rPr lang="en-US" dirty="0" err="1" smtClean="0">
                <a:solidFill>
                  <a:srgbClr val="FFFF00"/>
                </a:solidFill>
              </a:rPr>
              <a:t>MouseDown</a:t>
            </a:r>
            <a:r>
              <a:rPr lang="en-US" dirty="0" smtClean="0"/>
              <a:t>: Capture the start position</a:t>
            </a:r>
          </a:p>
          <a:p>
            <a:pPr lvl="1"/>
            <a:r>
              <a:rPr lang="en-US" dirty="0" err="1" smtClean="0">
                <a:solidFill>
                  <a:srgbClr val="FFFF00"/>
                </a:solidFill>
              </a:rPr>
              <a:t>MouseUp</a:t>
            </a:r>
            <a:r>
              <a:rPr lang="en-US" dirty="0" smtClean="0"/>
              <a:t>: Detect end position, calculate direction, even the distance if needed</a:t>
            </a:r>
          </a:p>
          <a:p>
            <a:pPr lvl="1"/>
            <a:r>
              <a:rPr lang="en-US" dirty="0" smtClean="0"/>
              <a:t>Track the position with </a:t>
            </a:r>
            <a:r>
              <a:rPr lang="en-US" dirty="0" err="1" smtClean="0">
                <a:solidFill>
                  <a:srgbClr val="FFFF00"/>
                </a:solidFill>
              </a:rPr>
              <a:t>MouseMove</a:t>
            </a:r>
            <a:r>
              <a:rPr lang="en-US" dirty="0" smtClean="0"/>
              <a:t> if the user goes off-screen</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Detecting Simple Screen Gestures</a:t>
            </a:r>
            <a:endParaRPr lang="en-US" dirty="0"/>
          </a:p>
        </p:txBody>
      </p:sp>
      <p:sp>
        <p:nvSpPr>
          <p:cNvPr id="5" name="Subtitle 4"/>
          <p:cNvSpPr>
            <a:spLocks noGrp="1"/>
          </p:cNvSpPr>
          <p:nvPr>
            <p:ph type="subTitle" idx="1"/>
          </p:nvPr>
        </p:nvSpPr>
        <p:spPr/>
        <p:txBody>
          <a:bodyPr/>
          <a:lstStyle/>
          <a:p>
            <a:r>
              <a:rPr lang="en-US" dirty="0" smtClean="0"/>
              <a:t>Tracking the Stylus with “Mouse” Events in WinForms</a:t>
            </a:r>
            <a:endParaRPr lang="en-US" dirty="0"/>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Providing Feedback to the User</a:t>
            </a:r>
            <a:endParaRPr lang="en-US" dirty="0"/>
          </a:p>
        </p:txBody>
      </p:sp>
      <p:sp>
        <p:nvSpPr>
          <p:cNvPr id="3" name="Text Placeholder 2"/>
          <p:cNvSpPr>
            <a:spLocks noGrp="1"/>
          </p:cNvSpPr>
          <p:nvPr>
            <p:ph type="body" sz="quarter" idx="10"/>
          </p:nvPr>
        </p:nvSpPr>
        <p:spPr/>
        <p:txBody>
          <a:bodyPr/>
          <a:lstStyle/>
          <a:p>
            <a:r>
              <a:rPr lang="en-US" dirty="0" smtClean="0"/>
              <a:t>Visual Cues on Screen</a:t>
            </a:r>
          </a:p>
          <a:p>
            <a:r>
              <a:rPr lang="en-US" dirty="0" smtClean="0"/>
              <a:t>Playing Sounds</a:t>
            </a:r>
          </a:p>
          <a:p>
            <a:r>
              <a:rPr lang="en-US" dirty="0" smtClean="0"/>
              <a:t>Vibrating the device</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dirty="0" smtClean="0"/>
              <a:t>Vibration</a:t>
            </a:r>
            <a:endParaRPr lang="en-US" dirty="0"/>
          </a:p>
        </p:txBody>
      </p:sp>
      <p:sp>
        <p:nvSpPr>
          <p:cNvPr id="5" name="Subtitle 4"/>
          <p:cNvSpPr>
            <a:spLocks noGrp="1"/>
          </p:cNvSpPr>
          <p:nvPr>
            <p:ph type="subTitle" idx="1"/>
          </p:nvPr>
        </p:nvSpPr>
        <p:spPr/>
        <p:txBody>
          <a:bodyPr/>
          <a:lstStyle/>
          <a:p>
            <a:r>
              <a:rPr lang="en-US" dirty="0" smtClean="0"/>
              <a:t>Providing vibration feedback to the user</a:t>
            </a:r>
            <a:endParaRPr lang="en-US" dirty="0"/>
          </a:p>
        </p:txBody>
      </p:sp>
      <p:sp>
        <p:nvSpPr>
          <p:cNvPr id="6" name="Text Placeholder 5"/>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Playing Sound in NETCF 3.5</a:t>
            </a:r>
            <a:endParaRPr lang="en-US" dirty="0"/>
          </a:p>
        </p:txBody>
      </p:sp>
      <p:sp>
        <p:nvSpPr>
          <p:cNvPr id="9" name="Text Placeholder 8"/>
          <p:cNvSpPr>
            <a:spLocks noGrp="1"/>
          </p:cNvSpPr>
          <p:nvPr>
            <p:ph type="body" sz="quarter" idx="10"/>
          </p:nvPr>
        </p:nvSpPr>
        <p:spPr>
          <a:xfrm>
            <a:off x="387055" y="1572364"/>
            <a:ext cx="8346073" cy="5066641"/>
          </a:xfrm>
        </p:spPr>
        <p:txBody>
          <a:bodyPr/>
          <a:lstStyle/>
          <a:p>
            <a:pPr lvl="1"/>
            <a:r>
              <a:rPr lang="en-US" sz="2000" b="1" dirty="0" smtClean="0"/>
              <a:t>// Play custom sound files with </a:t>
            </a:r>
            <a:r>
              <a:rPr lang="en-US" sz="2000" b="1" dirty="0" err="1" smtClean="0"/>
              <a:t>SoundPlayer</a:t>
            </a:r>
            <a:endParaRPr lang="en-US" sz="2000" b="1" dirty="0" smtClean="0"/>
          </a:p>
          <a:p>
            <a:pPr lvl="1"/>
            <a:r>
              <a:rPr lang="en-US" sz="2000" b="1" dirty="0" smtClean="0"/>
              <a:t>Dim </a:t>
            </a:r>
            <a:r>
              <a:rPr lang="en-US" sz="2000" b="1" dirty="0" err="1" smtClean="0"/>
              <a:t>soundplayer</a:t>
            </a:r>
            <a:r>
              <a:rPr lang="en-US" sz="2000" b="1" dirty="0" smtClean="0"/>
              <a:t> As New </a:t>
            </a:r>
            <a:r>
              <a:rPr lang="en-US" sz="2000" b="1" dirty="0" err="1" smtClean="0"/>
              <a:t>Media.SoundPlayer</a:t>
            </a:r>
            <a:endParaRPr lang="en-US" sz="2000" b="1" dirty="0" smtClean="0"/>
          </a:p>
          <a:p>
            <a:pPr lvl="1"/>
            <a:endParaRPr lang="en-US" sz="2000" b="1" dirty="0" smtClean="0"/>
          </a:p>
          <a:p>
            <a:pPr lvl="1"/>
            <a:r>
              <a:rPr lang="en-US" sz="2000" b="1" dirty="0" smtClean="0"/>
              <a:t>With </a:t>
            </a:r>
            <a:r>
              <a:rPr lang="en-US" sz="2000" b="1" dirty="0" err="1" smtClean="0"/>
              <a:t>soundplayer</a:t>
            </a:r>
            <a:endParaRPr lang="en-US" sz="2000" b="1" dirty="0" smtClean="0"/>
          </a:p>
          <a:p>
            <a:pPr lvl="1"/>
            <a:r>
              <a:rPr lang="en-US" sz="2000" b="1" dirty="0" smtClean="0"/>
              <a:t>    .</a:t>
            </a:r>
            <a:r>
              <a:rPr lang="en-US" sz="2000" b="1" dirty="0" err="1" smtClean="0"/>
              <a:t>SoundLocation</a:t>
            </a:r>
            <a:r>
              <a:rPr lang="en-US" sz="2000" b="1" dirty="0" smtClean="0"/>
              <a:t> = "\My Documents\My 							Ringtones\murloc.wav"</a:t>
            </a:r>
          </a:p>
          <a:p>
            <a:pPr lvl="1"/>
            <a:r>
              <a:rPr lang="en-US" sz="2000" b="1" dirty="0" smtClean="0"/>
              <a:t>    .Play()</a:t>
            </a:r>
          </a:p>
          <a:p>
            <a:pPr lvl="1"/>
            <a:r>
              <a:rPr lang="en-US" sz="2000" b="1" dirty="0" smtClean="0"/>
              <a:t>End With</a:t>
            </a:r>
          </a:p>
          <a:p>
            <a:pPr lvl="1"/>
            <a:endParaRPr lang="en-US" sz="2000" b="1" dirty="0" smtClean="0"/>
          </a:p>
          <a:p>
            <a:pPr lvl="1"/>
            <a:endParaRPr lang="en-US" sz="2000" b="1" dirty="0" smtClean="0"/>
          </a:p>
          <a:p>
            <a:pPr lvl="1"/>
            <a:r>
              <a:rPr lang="en-US" sz="2000" b="1" dirty="0" smtClean="0"/>
              <a:t>// Play standard system sounds</a:t>
            </a:r>
          </a:p>
          <a:p>
            <a:pPr lvl="1"/>
            <a:r>
              <a:rPr lang="en-US" sz="2000" b="1" dirty="0" err="1" smtClean="0"/>
              <a:t>Media.SystemSounds.Asterisk.Play</a:t>
            </a:r>
            <a:r>
              <a:rPr lang="en-US" sz="2000" b="1" dirty="0" smtClean="0"/>
              <a:t>()</a:t>
            </a:r>
          </a:p>
          <a:p>
            <a:pPr lvl="1"/>
            <a:r>
              <a:rPr lang="en-US" sz="2000" b="1" dirty="0" err="1" smtClean="0"/>
              <a:t>Media.SystemSounds.Beep.Play</a:t>
            </a:r>
            <a:r>
              <a:rPr lang="en-US" sz="2000" b="1" dirty="0" smtClean="0"/>
              <a:t>()</a:t>
            </a:r>
          </a:p>
          <a:p>
            <a:pPr lvl="1"/>
            <a:r>
              <a:rPr lang="en-US" sz="2000" b="1" dirty="0" err="1" smtClean="0"/>
              <a:t>Media.SystemSounds.Exclamation.Play</a:t>
            </a:r>
            <a:r>
              <a:rPr lang="en-US" sz="2000" b="1" dirty="0" smtClean="0"/>
              <a:t>()</a:t>
            </a:r>
          </a:p>
          <a:p>
            <a:pPr lvl="1"/>
            <a:r>
              <a:rPr lang="en-US" sz="2000" b="1" dirty="0" err="1" smtClean="0"/>
              <a:t>Media.SystemSounds.Hand.Play</a:t>
            </a:r>
            <a:r>
              <a:rPr lang="en-US" sz="2000" b="1" dirty="0" smtClean="0"/>
              <a:t>()</a:t>
            </a:r>
          </a:p>
          <a:p>
            <a:pPr lvl="1"/>
            <a:r>
              <a:rPr lang="en-US" sz="2000" b="1" dirty="0" err="1" smtClean="0"/>
              <a:t>Media.SystemSounds.Question.Play</a:t>
            </a:r>
            <a:r>
              <a:rPr lang="en-US" sz="2000" b="1" dirty="0" smtClean="0"/>
              <a:t>()</a:t>
            </a:r>
            <a:endParaRPr lang="en-US" sz="2000" b="1"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8" name="Rectangle 56"/>
          <p:cNvSpPr>
            <a:spLocks noGrp="1" noChangeArrowheads="1"/>
          </p:cNvSpPr>
          <p:nvPr>
            <p:ph type="ctrTitle"/>
          </p:nvPr>
        </p:nvSpPr>
        <p:spPr>
          <a:xfrm>
            <a:off x="490251" y="3306945"/>
            <a:ext cx="7921912" cy="1337595"/>
          </a:xfrm>
        </p:spPr>
        <p:txBody>
          <a:bodyPr/>
          <a:lstStyle/>
          <a:p>
            <a:pPr algn="ctr"/>
            <a:r>
              <a:rPr lang="hr-HR" sz="4000" dirty="0" smtClean="0"/>
              <a:t>Adding life and intelligence to Windows Mobile 6.5 Applications</a:t>
            </a:r>
            <a:endParaRPr lang="en-US" sz="4000" b="1" dirty="0"/>
          </a:p>
        </p:txBody>
      </p:sp>
      <p:sp>
        <p:nvSpPr>
          <p:cNvPr id="3129" name="Rectangle 57"/>
          <p:cNvSpPr>
            <a:spLocks noGrp="1" noChangeArrowheads="1"/>
          </p:cNvSpPr>
          <p:nvPr>
            <p:ph type="subTitle" idx="1"/>
          </p:nvPr>
        </p:nvSpPr>
        <p:spPr>
          <a:xfrm>
            <a:off x="4475221" y="5094515"/>
            <a:ext cx="3812443" cy="1763486"/>
          </a:xfrm>
          <a:noFill/>
        </p:spPr>
        <p:txBody>
          <a:bodyPr/>
          <a:lstStyle/>
          <a:p>
            <a:r>
              <a:rPr lang="hr-HR" sz="2000" b="1" dirty="0" smtClean="0"/>
              <a:t>Andrej Radinger</a:t>
            </a:r>
            <a:r>
              <a:rPr lang="en-US" sz="2000" dirty="0" smtClean="0"/>
              <a:t>, </a:t>
            </a:r>
            <a:r>
              <a:rPr lang="en-US" sz="1600" dirty="0"/>
              <a:t>MVP</a:t>
            </a:r>
            <a:endParaRPr lang="en-US" sz="2000" dirty="0"/>
          </a:p>
          <a:p>
            <a:r>
              <a:rPr lang="hr-HR" sz="2000" dirty="0" smtClean="0"/>
              <a:t>APPA </a:t>
            </a:r>
            <a:r>
              <a:rPr lang="hr-HR" sz="2000" dirty="0" err="1" smtClean="0"/>
              <a:t>Mundi</a:t>
            </a:r>
            <a:r>
              <a:rPr lang="hr-HR" sz="2000" dirty="0" smtClean="0"/>
              <a:t> Ltd.</a:t>
            </a:r>
          </a:p>
          <a:p>
            <a:r>
              <a:rPr lang="hr-HR" sz="2000" dirty="0" smtClean="0">
                <a:hlinkClick r:id="rId3"/>
              </a:rPr>
              <a:t>www.</a:t>
            </a:r>
            <a:r>
              <a:rPr lang="hr-HR" sz="2000" dirty="0" err="1" smtClean="0">
                <a:hlinkClick r:id="rId3"/>
              </a:rPr>
              <a:t>appamundi</a:t>
            </a:r>
            <a:r>
              <a:rPr lang="hr-HR" sz="2000" dirty="0" smtClean="0">
                <a:hlinkClick r:id="rId3"/>
              </a:rPr>
              <a:t>.</a:t>
            </a:r>
            <a:r>
              <a:rPr lang="hr-HR" sz="2000" dirty="0" err="1" smtClean="0">
                <a:hlinkClick r:id="rId3"/>
              </a:rPr>
              <a:t>com</a:t>
            </a:r>
            <a:endParaRPr lang="hr-HR" sz="2000" dirty="0" smtClean="0"/>
          </a:p>
          <a:p>
            <a:r>
              <a:rPr lang="hr-HR" sz="2000" dirty="0" smtClean="0">
                <a:hlinkClick r:id="rId4"/>
              </a:rPr>
              <a:t>andrej@appamundi.com</a:t>
            </a:r>
            <a:endParaRPr lang="en-US" sz="2000" dirty="0" smtClean="0"/>
          </a:p>
          <a:p>
            <a:r>
              <a:rPr lang="en-US" sz="2000" dirty="0" smtClean="0"/>
              <a:t>MOB303</a:t>
            </a:r>
            <a:r>
              <a:rPr lang="hr-HR" sz="2000" dirty="0" smtClean="0"/>
              <a:t> </a:t>
            </a:r>
            <a:endParaRPr lang="en-US" sz="2000" dirty="0"/>
          </a:p>
        </p:txBody>
      </p:sp>
      <p:pic>
        <p:nvPicPr>
          <p:cNvPr id="3142" name="Picture 70" descr="MVP_FullColor_ForScreen"/>
          <p:cNvPicPr>
            <a:picLocks noChangeAspect="1" noChangeArrowheads="1"/>
          </p:cNvPicPr>
          <p:nvPr/>
        </p:nvPicPr>
        <p:blipFill>
          <a:blip r:embed="rId5" cstate="print"/>
          <a:srcRect/>
          <a:stretch>
            <a:fillRect/>
          </a:stretch>
        </p:blipFill>
        <p:spPr bwMode="auto">
          <a:xfrm>
            <a:off x="8067248" y="250199"/>
            <a:ext cx="863642" cy="1355765"/>
          </a:xfrm>
          <a:prstGeom prst="rect">
            <a:avLst/>
          </a:prstGeom>
          <a:noFill/>
          <a:effectLst>
            <a:outerShdw blurRad="50800" dist="38100" dir="2700000" algn="tl" rotWithShape="0">
              <a:prstClr val="black">
                <a:alpha val="40000"/>
              </a:prstClr>
            </a:outerShdw>
          </a:effectLst>
          <a:scene3d>
            <a:camera prst="orthographicFront"/>
            <a:lightRig rig="threePt" dir="t"/>
          </a:scene3d>
          <a:sp3d>
            <a:bevelT/>
          </a:sp3d>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79127"/>
          </a:xfrm>
        </p:spPr>
        <p:txBody>
          <a:bodyPr/>
          <a:lstStyle/>
          <a:p>
            <a:r>
              <a:rPr lang="en-US" dirty="0" smtClean="0"/>
              <a:t>Summary</a:t>
            </a:r>
            <a:endParaRPr lang="en-US" dirty="0"/>
          </a:p>
        </p:txBody>
      </p:sp>
      <p:sp>
        <p:nvSpPr>
          <p:cNvPr id="3" name="Content Placeholder 2"/>
          <p:cNvSpPr>
            <a:spLocks noGrp="1"/>
          </p:cNvSpPr>
          <p:nvPr>
            <p:ph idx="1"/>
          </p:nvPr>
        </p:nvSpPr>
        <p:spPr>
          <a:xfrm>
            <a:off x="457200" y="1244339"/>
            <a:ext cx="8229600" cy="4782848"/>
          </a:xfrm>
        </p:spPr>
        <p:txBody>
          <a:bodyPr vert="horz" wrap="square" lIns="0" tIns="0" rIns="0" bIns="0" rtlCol="0">
            <a:spAutoFit/>
          </a:bodyPr>
          <a:lstStyle/>
          <a:p>
            <a:r>
              <a:rPr lang="en-US" sz="2800" dirty="0" smtClean="0"/>
              <a:t>Users expect more from their mobile devices</a:t>
            </a:r>
          </a:p>
          <a:p>
            <a:r>
              <a:rPr lang="en-US" sz="2800" dirty="0" smtClean="0"/>
              <a:t>Create a next generation user experience (UX)</a:t>
            </a:r>
          </a:p>
          <a:p>
            <a:r>
              <a:rPr lang="en-US" sz="2800" dirty="0" smtClean="0"/>
              <a:t>Tap into the advanced hardware capabilities of your Windows Mobile devices</a:t>
            </a:r>
          </a:p>
          <a:p>
            <a:r>
              <a:rPr lang="en-US" sz="2800" dirty="0" smtClean="0"/>
              <a:t>Make your device application input intuitive</a:t>
            </a:r>
          </a:p>
          <a:p>
            <a:r>
              <a:rPr lang="en-US" sz="2800" dirty="0" smtClean="0"/>
              <a:t>Use simple gestures to add another layer of interaction to your mobile application</a:t>
            </a:r>
          </a:p>
          <a:p>
            <a:r>
              <a:rPr lang="en-US" sz="2800" dirty="0" smtClean="0"/>
              <a:t>Provide audible and sensory feedback</a:t>
            </a:r>
            <a:br>
              <a:rPr lang="en-US" sz="2800" dirty="0" smtClean="0"/>
            </a:br>
            <a:r>
              <a:rPr lang="en-US" sz="2800" dirty="0" smtClean="0"/>
              <a:t>to your users</a:t>
            </a:r>
          </a:p>
          <a:p>
            <a:r>
              <a:rPr lang="en-US" sz="2800" dirty="0" smtClean="0"/>
              <a:t>Download and test drive the Windows Mobile</a:t>
            </a:r>
            <a:br>
              <a:rPr lang="en-US" sz="2800" dirty="0" smtClean="0"/>
            </a:br>
            <a:r>
              <a:rPr lang="en-US" sz="2800" dirty="0" smtClean="0"/>
              <a:t>Unified Sensor API from </a:t>
            </a:r>
            <a:r>
              <a:rPr lang="en-US" sz="2800" dirty="0" err="1" smtClean="0"/>
              <a:t>CodePlex</a:t>
            </a:r>
            <a:endParaRPr lang="en-US" sz="2800"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Additional Resources</a:t>
            </a:r>
            <a:endParaRPr lang="en-US" dirty="0"/>
          </a:p>
        </p:txBody>
      </p:sp>
      <p:sp>
        <p:nvSpPr>
          <p:cNvPr id="5" name="Content Placeholder 4"/>
          <p:cNvSpPr>
            <a:spLocks noGrp="1"/>
          </p:cNvSpPr>
          <p:nvPr>
            <p:ph sz="quarter" idx="10"/>
          </p:nvPr>
        </p:nvSpPr>
        <p:spPr>
          <a:xfrm>
            <a:off x="381000" y="961104"/>
            <a:ext cx="8385048" cy="721699"/>
          </a:xfrm>
        </p:spPr>
        <p:txBody>
          <a:bodyPr/>
          <a:lstStyle/>
          <a:p>
            <a:r>
              <a:rPr lang="en-US" b="1" dirty="0" smtClean="0"/>
              <a:t>Windows Mobile Developer Center @ MSDN Online</a:t>
            </a:r>
          </a:p>
          <a:p>
            <a:r>
              <a:rPr smtClean="0">
                <a:hlinkClick r:id="rId3"/>
              </a:rPr>
              <a:t>http://msdn.microsoft.com/en-us/windowsmobile/default.aspx</a:t>
            </a:r>
            <a:r>
              <a:rPr smtClean="0"/>
              <a:t> </a:t>
            </a:r>
            <a:endParaRPr lang="en-US" dirty="0"/>
          </a:p>
        </p:txBody>
      </p:sp>
      <p:sp>
        <p:nvSpPr>
          <p:cNvPr id="6" name="Content Placeholder 5"/>
          <p:cNvSpPr>
            <a:spLocks noGrp="1"/>
          </p:cNvSpPr>
          <p:nvPr>
            <p:ph sz="quarter" idx="11"/>
          </p:nvPr>
        </p:nvSpPr>
        <p:spPr>
          <a:xfrm>
            <a:off x="381000" y="1736591"/>
            <a:ext cx="8385048" cy="789678"/>
          </a:xfrm>
        </p:spPr>
        <p:txBody>
          <a:bodyPr/>
          <a:lstStyle/>
          <a:p>
            <a:r>
              <a:rPr lang="en-US" b="1" dirty="0" smtClean="0"/>
              <a:t>Koushik </a:t>
            </a:r>
            <a:r>
              <a:rPr lang="en-US" b="1" dirty="0" err="1" smtClean="0"/>
              <a:t>Dutta’s</a:t>
            </a:r>
            <a:r>
              <a:rPr lang="en-US" b="1" dirty="0" smtClean="0"/>
              <a:t> Blog: My Brain Hurts</a:t>
            </a:r>
          </a:p>
          <a:p>
            <a:r>
              <a:rPr smtClean="0">
                <a:hlinkClick r:id="rId4"/>
              </a:rPr>
              <a:t>http://www.koushikdutta.com</a:t>
            </a:r>
            <a:endParaRPr lang="en-US" dirty="0"/>
          </a:p>
        </p:txBody>
      </p:sp>
      <p:sp>
        <p:nvSpPr>
          <p:cNvPr id="7" name="Content Placeholder 6"/>
          <p:cNvSpPr>
            <a:spLocks noGrp="1"/>
          </p:cNvSpPr>
          <p:nvPr>
            <p:ph sz="quarter" idx="12"/>
          </p:nvPr>
        </p:nvSpPr>
        <p:spPr>
          <a:xfrm>
            <a:off x="381000" y="2581139"/>
            <a:ext cx="8385048" cy="845940"/>
          </a:xfrm>
        </p:spPr>
        <p:txBody>
          <a:bodyPr/>
          <a:lstStyle/>
          <a:p>
            <a:r>
              <a:rPr b="1" smtClean="0"/>
              <a:t>Microsoft Mobile Development Handbook</a:t>
            </a:r>
          </a:p>
          <a:p>
            <a:r>
              <a:rPr smtClean="0"/>
              <a:t>By Andy Wigley, Daniel Moth, Peter Foot – Microsoft Press (2007)</a:t>
            </a:r>
            <a:endParaRPr dirty="0"/>
          </a:p>
        </p:txBody>
      </p:sp>
      <p:pic>
        <p:nvPicPr>
          <p:cNvPr id="11" name="Picture 4" descr="http://g.bookpool.com/covers/589/0735623589_500.gif"/>
          <p:cNvPicPr>
            <a:picLocks noChangeAspect="1" noChangeArrowheads="1"/>
          </p:cNvPicPr>
          <p:nvPr/>
        </p:nvPicPr>
        <p:blipFill>
          <a:blip r:embed="rId5"/>
          <a:srcRect/>
          <a:stretch>
            <a:fillRect/>
          </a:stretch>
        </p:blipFill>
        <p:spPr bwMode="auto">
          <a:xfrm>
            <a:off x="6484320" y="3988013"/>
            <a:ext cx="1876340" cy="2286000"/>
          </a:xfrm>
          <a:prstGeom prst="rect">
            <a:avLst/>
          </a:prstGeom>
          <a:noFill/>
          <a:effectLst>
            <a:outerShdw blurRad="50800" dist="38100" dir="2700000" algn="tl" rotWithShape="0">
              <a:prstClr val="black">
                <a:alpha val="40000"/>
              </a:prstClr>
            </a:outerShdw>
            <a:reflection blurRad="6350" stA="52000" endA="300" endPos="35000" dir="5400000" sy="-100000" algn="bl" rotWithShape="0"/>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7"/>
          <p:cNvSpPr>
            <a:spLocks noGrp="1" noChangeArrowheads="1"/>
          </p:cNvSpPr>
          <p:nvPr>
            <p:ph type="subTitle" idx="1"/>
          </p:nvPr>
        </p:nvSpPr>
        <p:spPr>
          <a:xfrm>
            <a:off x="4475221" y="5094515"/>
            <a:ext cx="3812443" cy="1763486"/>
          </a:xfrm>
          <a:noFill/>
        </p:spPr>
        <p:txBody>
          <a:bodyPr/>
          <a:lstStyle/>
          <a:p>
            <a:r>
              <a:rPr lang="hr-HR" sz="2000" b="1" dirty="0" smtClean="0"/>
              <a:t>Andrej Radinger</a:t>
            </a:r>
            <a:r>
              <a:rPr lang="en-US" sz="2000" dirty="0" smtClean="0"/>
              <a:t>, </a:t>
            </a:r>
            <a:r>
              <a:rPr lang="en-US" sz="1600" dirty="0"/>
              <a:t>MVP</a:t>
            </a:r>
            <a:endParaRPr lang="en-US" sz="2000" dirty="0"/>
          </a:p>
          <a:p>
            <a:r>
              <a:rPr lang="hr-HR" sz="2000" dirty="0" smtClean="0"/>
              <a:t>APPA </a:t>
            </a:r>
            <a:r>
              <a:rPr lang="hr-HR" sz="2000" dirty="0" err="1" smtClean="0"/>
              <a:t>Mundi</a:t>
            </a:r>
            <a:endParaRPr lang="hr-HR" sz="2000" dirty="0" smtClean="0"/>
          </a:p>
          <a:p>
            <a:r>
              <a:rPr lang="en-US" sz="2000" dirty="0" smtClean="0">
                <a:hlinkClick r:id="rId3"/>
              </a:rPr>
              <a:t>www.</a:t>
            </a:r>
            <a:r>
              <a:rPr lang="hr-HR" sz="2000" dirty="0" err="1" smtClean="0">
                <a:hlinkClick r:id="rId3"/>
              </a:rPr>
              <a:t>appamundi</a:t>
            </a:r>
            <a:r>
              <a:rPr lang="en-US" sz="2000" dirty="0" smtClean="0">
                <a:hlinkClick r:id="rId3"/>
              </a:rPr>
              <a:t>.com</a:t>
            </a:r>
            <a:endParaRPr lang="en-US" sz="2000" dirty="0" smtClean="0"/>
          </a:p>
          <a:p>
            <a:r>
              <a:rPr lang="hr-HR" sz="2000" dirty="0" smtClean="0"/>
              <a:t>andrej@</a:t>
            </a:r>
            <a:r>
              <a:rPr lang="hr-HR" sz="2000" dirty="0" err="1" smtClean="0"/>
              <a:t>appamundi</a:t>
            </a:r>
            <a:r>
              <a:rPr lang="hr-HR" sz="2000" dirty="0" smtClean="0"/>
              <a:t>.</a:t>
            </a:r>
            <a:r>
              <a:rPr lang="hr-HR" sz="2000" dirty="0" err="1" smtClean="0"/>
              <a:t>com</a:t>
            </a:r>
            <a:endParaRPr lang="en-US" sz="2000" dirty="0"/>
          </a:p>
        </p:txBody>
      </p:sp>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smtClean="0"/>
              <a:t>About</a:t>
            </a:r>
            <a:r>
              <a:rPr lang="hr-HR" dirty="0" smtClean="0"/>
              <a:t> Andrej Radinger</a:t>
            </a:r>
            <a:endParaRPr lang="hr-HR" dirty="0"/>
          </a:p>
        </p:txBody>
      </p:sp>
      <p:sp>
        <p:nvSpPr>
          <p:cNvPr id="3" name="Content Placeholder 2"/>
          <p:cNvSpPr>
            <a:spLocks noGrp="1"/>
          </p:cNvSpPr>
          <p:nvPr>
            <p:ph idx="1"/>
          </p:nvPr>
        </p:nvSpPr>
        <p:spPr>
          <a:xfrm>
            <a:off x="163901" y="2151519"/>
            <a:ext cx="8842075" cy="2528384"/>
          </a:xfrm>
        </p:spPr>
        <p:txBody>
          <a:bodyPr/>
          <a:lstStyle/>
          <a:p>
            <a:r>
              <a:rPr lang="hr-HR" sz="3100" dirty="0" smtClean="0"/>
              <a:t>Director for Consulting and Training at APPA</a:t>
            </a:r>
            <a:r>
              <a:rPr lang="en-GB" sz="3100" dirty="0" smtClean="0"/>
              <a:t> </a:t>
            </a:r>
            <a:r>
              <a:rPr lang="hr-HR" sz="3100" dirty="0" smtClean="0"/>
              <a:t>Mundi</a:t>
            </a:r>
          </a:p>
          <a:p>
            <a:r>
              <a:rPr lang="hr-HR" sz="3100" dirty="0" smtClean="0"/>
              <a:t>Microsoft MVP for Mobile </a:t>
            </a:r>
            <a:r>
              <a:rPr lang="hr-HR" sz="3100" dirty="0" err="1" smtClean="0"/>
              <a:t>Devices</a:t>
            </a:r>
            <a:r>
              <a:rPr lang="hr-HR" sz="3100" dirty="0" smtClean="0"/>
              <a:t> </a:t>
            </a:r>
            <a:r>
              <a:rPr lang="hr-HR" sz="3100" dirty="0" err="1" smtClean="0"/>
              <a:t>since</a:t>
            </a:r>
            <a:r>
              <a:rPr lang="hr-HR" sz="3100" dirty="0" smtClean="0"/>
              <a:t> 2004</a:t>
            </a:r>
          </a:p>
          <a:p>
            <a:r>
              <a:rPr lang="hr-HR" sz="3100" dirty="0" err="1" smtClean="0"/>
              <a:t>Regular</a:t>
            </a:r>
            <a:r>
              <a:rPr lang="hr-HR" sz="3100" dirty="0" smtClean="0"/>
              <a:t> </a:t>
            </a:r>
            <a:r>
              <a:rPr lang="hr-HR" sz="3100" dirty="0" err="1" smtClean="0"/>
              <a:t>speaker</a:t>
            </a:r>
            <a:r>
              <a:rPr lang="hr-HR" sz="3100" dirty="0" smtClean="0"/>
              <a:t> on Microsoft </a:t>
            </a:r>
            <a:r>
              <a:rPr lang="hr-HR" sz="3100" dirty="0" err="1" smtClean="0"/>
              <a:t>events</a:t>
            </a:r>
            <a:r>
              <a:rPr lang="hr-HR" sz="3100" dirty="0" smtClean="0"/>
              <a:t> </a:t>
            </a:r>
            <a:r>
              <a:rPr lang="hr-HR" sz="3100" dirty="0" err="1" smtClean="0"/>
              <a:t>in</a:t>
            </a:r>
            <a:r>
              <a:rPr lang="hr-HR" sz="3100" dirty="0" smtClean="0"/>
              <a:t> </a:t>
            </a:r>
            <a:r>
              <a:rPr lang="hr-HR" sz="3100" dirty="0" err="1" smtClean="0"/>
              <a:t>the</a:t>
            </a:r>
            <a:r>
              <a:rPr lang="hr-HR" sz="3100" dirty="0" smtClean="0"/>
              <a:t> </a:t>
            </a:r>
            <a:r>
              <a:rPr lang="hr-HR" sz="3100" dirty="0" err="1" smtClean="0"/>
              <a:t>region</a:t>
            </a:r>
            <a:endParaRPr lang="hr-HR" sz="3100" dirty="0" smtClean="0"/>
          </a:p>
          <a:p>
            <a:r>
              <a:rPr lang="hr-HR" sz="3100" dirty="0" smtClean="0"/>
              <a:t>Contact me at: </a:t>
            </a:r>
            <a:r>
              <a:rPr lang="hr-HR" sz="3100" dirty="0" smtClean="0">
                <a:hlinkClick r:id="rId3"/>
              </a:rPr>
              <a:t>andrej@appamundi.com</a:t>
            </a:r>
            <a:r>
              <a:rPr lang="hr-HR" sz="3100" dirty="0" smtClean="0"/>
              <a:t> </a:t>
            </a:r>
            <a:endParaRPr lang="en-US" sz="3100" dirty="0" smtClean="0"/>
          </a:p>
          <a:p>
            <a:r>
              <a:rPr lang="en-US" sz="3100" dirty="0" smtClean="0"/>
              <a:t>Mobile Services: Consulting, Development, Training</a:t>
            </a:r>
          </a:p>
          <a:p>
            <a:r>
              <a:rPr lang="en-US" sz="3100" dirty="0" smtClean="0">
                <a:hlinkClick r:id="rId4"/>
              </a:rPr>
              <a:t>http://www.appamundi.com</a:t>
            </a:r>
            <a:r>
              <a:rPr lang="en-US" sz="3100" dirty="0" smtClean="0"/>
              <a:t> </a:t>
            </a:r>
            <a:endParaRPr lang="hr-HR" sz="3100" dirty="0"/>
          </a:p>
        </p:txBody>
      </p:sp>
      <p:grpSp>
        <p:nvGrpSpPr>
          <p:cNvPr id="5" name="Group 9"/>
          <p:cNvGrpSpPr/>
          <p:nvPr/>
        </p:nvGrpSpPr>
        <p:grpSpPr>
          <a:xfrm>
            <a:off x="0" y="791169"/>
            <a:ext cx="9144000" cy="1304436"/>
            <a:chOff x="0" y="5277472"/>
            <a:chExt cx="9144000" cy="1304436"/>
          </a:xfrm>
        </p:grpSpPr>
        <p:sp>
          <p:nvSpPr>
            <p:cNvPr id="9" name="Rectangle 8"/>
            <p:cNvSpPr/>
            <p:nvPr/>
          </p:nvSpPr>
          <p:spPr bwMode="auto">
            <a:xfrm>
              <a:off x="0" y="5499281"/>
              <a:ext cx="9144000" cy="888642"/>
            </a:xfrm>
            <a:prstGeom prst="rect">
              <a:avLst/>
            </a:prstGeom>
            <a:solidFill>
              <a:schemeClr val="tx1"/>
            </a:solidFill>
            <a:ln>
              <a:noFill/>
              <a:headEnd type="none" w="med" len="med"/>
              <a:tailEnd type="none" w="med" len="med"/>
            </a:ln>
            <a:effectLst>
              <a:outerShdw blurRad="63500" dist="38100" dir="5400000" rotWithShape="0">
                <a:srgbClr val="000000">
                  <a:alpha val="45000"/>
                </a:srgbClr>
              </a:outerShdw>
              <a:softEdge rad="127000"/>
            </a:effectLst>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4" name="Picture 3" descr="Picture1.png"/>
            <p:cNvPicPr>
              <a:picLocks noChangeAspect="1"/>
            </p:cNvPicPr>
            <p:nvPr/>
          </p:nvPicPr>
          <p:blipFill>
            <a:blip r:embed="rId5"/>
            <a:stretch>
              <a:fillRect/>
            </a:stretch>
          </p:blipFill>
          <p:spPr>
            <a:xfrm>
              <a:off x="4117721" y="5277472"/>
              <a:ext cx="835083" cy="1304436"/>
            </a:xfrm>
            <a:prstGeom prst="rect">
              <a:avLst/>
            </a:prstGeom>
          </p:spPr>
        </p:pic>
        <p:pic>
          <p:nvPicPr>
            <p:cNvPr id="18435" name="Picture 3" descr="C:\AndrejLapData\MCT\MCT Logo(all)\MCT(rgb).png"/>
            <p:cNvPicPr>
              <a:picLocks noChangeAspect="1" noChangeArrowheads="1"/>
            </p:cNvPicPr>
            <p:nvPr/>
          </p:nvPicPr>
          <p:blipFill>
            <a:blip r:embed="rId6"/>
            <a:srcRect/>
            <a:stretch>
              <a:fillRect/>
            </a:stretch>
          </p:blipFill>
          <p:spPr bwMode="auto">
            <a:xfrm>
              <a:off x="164771" y="5548690"/>
              <a:ext cx="1447800" cy="762000"/>
            </a:xfrm>
            <a:prstGeom prst="rect">
              <a:avLst/>
            </a:prstGeom>
            <a:noFill/>
          </p:spPr>
        </p:pic>
        <p:pic>
          <p:nvPicPr>
            <p:cNvPr id="18436" name="Picture 4" descr="C:\AndrejLapData\MCT\MCP(all)\MCP(rgb).png"/>
            <p:cNvPicPr>
              <a:picLocks noChangeAspect="1" noChangeArrowheads="1"/>
            </p:cNvPicPr>
            <p:nvPr/>
          </p:nvPicPr>
          <p:blipFill>
            <a:blip r:embed="rId7"/>
            <a:srcRect/>
            <a:stretch>
              <a:fillRect/>
            </a:stretch>
          </p:blipFill>
          <p:spPr bwMode="auto">
            <a:xfrm>
              <a:off x="7467480" y="5548690"/>
              <a:ext cx="1524000" cy="762000"/>
            </a:xfrm>
            <a:prstGeom prst="rect">
              <a:avLst/>
            </a:prstGeom>
            <a:noFill/>
          </p:spPr>
        </p:pic>
        <p:pic>
          <p:nvPicPr>
            <p:cNvPr id="18437" name="Picture 5" descr="C:\AndrejLapData\MCT\MCDBA(all)\MCDBA(rgb).png"/>
            <p:cNvPicPr>
              <a:picLocks noChangeAspect="1" noChangeArrowheads="1"/>
            </p:cNvPicPr>
            <p:nvPr/>
          </p:nvPicPr>
          <p:blipFill>
            <a:blip r:embed="rId8"/>
            <a:srcRect/>
            <a:stretch>
              <a:fillRect/>
            </a:stretch>
          </p:blipFill>
          <p:spPr bwMode="auto">
            <a:xfrm>
              <a:off x="2103146" y="5548690"/>
              <a:ext cx="1524000" cy="762000"/>
            </a:xfrm>
            <a:prstGeom prst="rect">
              <a:avLst/>
            </a:prstGeom>
            <a:noFill/>
          </p:spPr>
        </p:pic>
        <p:pic>
          <p:nvPicPr>
            <p:cNvPr id="18438" name="Picture 6" descr="C:\AndrejLapData\MCT\MCAD(all)\MCAD(rgb).png"/>
            <p:cNvPicPr>
              <a:picLocks noChangeAspect="1" noChangeArrowheads="1"/>
            </p:cNvPicPr>
            <p:nvPr/>
          </p:nvPicPr>
          <p:blipFill>
            <a:blip r:embed="rId9"/>
            <a:srcRect/>
            <a:stretch>
              <a:fillRect/>
            </a:stretch>
          </p:blipFill>
          <p:spPr bwMode="auto">
            <a:xfrm>
              <a:off x="5443379" y="5548690"/>
              <a:ext cx="1533525" cy="762000"/>
            </a:xfrm>
            <a:prstGeom prst="rect">
              <a:avLst/>
            </a:prstGeom>
            <a:noFill/>
          </p:spPr>
        </p:pic>
      </p:grpSp>
      <p:grpSp>
        <p:nvGrpSpPr>
          <p:cNvPr id="11" name="Group 8"/>
          <p:cNvGrpSpPr/>
          <p:nvPr/>
        </p:nvGrpSpPr>
        <p:grpSpPr>
          <a:xfrm>
            <a:off x="0" y="5499281"/>
            <a:ext cx="9144000" cy="888642"/>
            <a:chOff x="0" y="5499281"/>
            <a:chExt cx="9144000" cy="888642"/>
          </a:xfrm>
        </p:grpSpPr>
        <p:sp>
          <p:nvSpPr>
            <p:cNvPr id="12" name="Rectangle 11"/>
            <p:cNvSpPr/>
            <p:nvPr/>
          </p:nvSpPr>
          <p:spPr bwMode="auto">
            <a:xfrm>
              <a:off x="0" y="5499281"/>
              <a:ext cx="9144000" cy="888642"/>
            </a:xfrm>
            <a:prstGeom prst="rect">
              <a:avLst/>
            </a:prstGeom>
            <a:solidFill>
              <a:schemeClr val="tx1"/>
            </a:solidFill>
            <a:ln>
              <a:noFill/>
              <a:headEnd type="none" w="med" len="med"/>
              <a:tailEnd type="none" w="med" len="med"/>
            </a:ln>
            <a:effectLst>
              <a:outerShdw blurRad="63500" dist="38100" dir="5400000" rotWithShape="0">
                <a:srgbClr val="000000">
                  <a:alpha val="45000"/>
                </a:srgbClr>
              </a:outerShdw>
              <a:softEdge rad="127000"/>
            </a:effectLst>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3" name="Picture 2" descr="Microsoft Certified Partner"/>
            <p:cNvPicPr>
              <a:picLocks noChangeAspect="1" noChangeArrowheads="1"/>
            </p:cNvPicPr>
            <p:nvPr/>
          </p:nvPicPr>
          <p:blipFill>
            <a:blip r:embed="rId10"/>
            <a:stretch>
              <a:fillRect/>
            </a:stretch>
          </p:blipFill>
          <p:spPr bwMode="auto">
            <a:xfrm>
              <a:off x="2204378" y="5643021"/>
              <a:ext cx="2314575" cy="571500"/>
            </a:xfrm>
            <a:prstGeom prst="rect">
              <a:avLst/>
            </a:prstGeom>
            <a:noFill/>
          </p:spPr>
        </p:pic>
        <p:pic>
          <p:nvPicPr>
            <p:cNvPr id="14" name="Picture 4" descr="Windows Embedded Partner">
              <a:hlinkClick r:id="rId11"/>
            </p:cNvPr>
            <p:cNvPicPr>
              <a:picLocks noChangeAspect="1" noChangeArrowheads="1"/>
            </p:cNvPicPr>
            <p:nvPr/>
          </p:nvPicPr>
          <p:blipFill>
            <a:blip r:embed="rId12"/>
            <a:stretch>
              <a:fillRect/>
            </a:stretch>
          </p:blipFill>
          <p:spPr bwMode="auto">
            <a:xfrm>
              <a:off x="293612" y="5612233"/>
              <a:ext cx="1362075" cy="633077"/>
            </a:xfrm>
            <a:prstGeom prst="rect">
              <a:avLst/>
            </a:prstGeom>
            <a:noFill/>
          </p:spPr>
        </p:pic>
        <p:pic>
          <p:nvPicPr>
            <p:cNvPr id="15" name="Picture 6" descr="Motorola PartnerSelect ISV Partner"/>
            <p:cNvPicPr>
              <a:picLocks noChangeAspect="1" noChangeArrowheads="1"/>
            </p:cNvPicPr>
            <p:nvPr/>
          </p:nvPicPr>
          <p:blipFill>
            <a:blip r:embed="rId13"/>
            <a:srcRect/>
            <a:stretch>
              <a:fillRect/>
            </a:stretch>
          </p:blipFill>
          <p:spPr bwMode="auto">
            <a:xfrm>
              <a:off x="8152200" y="5509671"/>
              <a:ext cx="666750" cy="838201"/>
            </a:xfrm>
            <a:prstGeom prst="rect">
              <a:avLst/>
            </a:prstGeom>
            <a:noFill/>
          </p:spPr>
        </p:pic>
        <p:pic>
          <p:nvPicPr>
            <p:cNvPr id="16" name="Picture 8" descr="Microsoft Dynamics"/>
            <p:cNvPicPr>
              <a:picLocks noChangeAspect="1" noChangeArrowheads="1"/>
            </p:cNvPicPr>
            <p:nvPr/>
          </p:nvPicPr>
          <p:blipFill>
            <a:blip r:embed="rId14"/>
            <a:srcRect/>
            <a:stretch>
              <a:fillRect/>
            </a:stretch>
          </p:blipFill>
          <p:spPr bwMode="auto">
            <a:xfrm>
              <a:off x="5067644" y="5652175"/>
              <a:ext cx="2535866" cy="553192"/>
            </a:xfrm>
            <a:prstGeom prst="rect">
              <a:avLst/>
            </a:prstGeom>
            <a:noFill/>
          </p:spPr>
        </p:pic>
      </p:gr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&amp; Disclaimers</a:t>
            </a:r>
            <a:endParaRPr lang="en-US" dirty="0"/>
          </a:p>
        </p:txBody>
      </p:sp>
      <p:sp>
        <p:nvSpPr>
          <p:cNvPr id="3" name="Content Placeholder 2"/>
          <p:cNvSpPr>
            <a:spLocks noGrp="1"/>
          </p:cNvSpPr>
          <p:nvPr>
            <p:ph idx="1"/>
          </p:nvPr>
        </p:nvSpPr>
        <p:spPr>
          <a:xfrm>
            <a:off x="381000" y="1198710"/>
            <a:ext cx="8382000" cy="4775370"/>
          </a:xfrm>
        </p:spPr>
        <p:txBody>
          <a:bodyPr/>
          <a:lstStyle/>
          <a:p>
            <a:r>
              <a:rPr lang="en-US" dirty="0" smtClean="0"/>
              <a:t>This is a level 300 session!</a:t>
            </a:r>
          </a:p>
          <a:p>
            <a:r>
              <a:rPr lang="en-US" dirty="0" smtClean="0"/>
              <a:t>You already know the basics of Windows Mobile development with .NET Compact Framework</a:t>
            </a:r>
          </a:p>
          <a:p>
            <a:endParaRPr lang="en-US" sz="2400" dirty="0" smtClean="0"/>
          </a:p>
          <a:p>
            <a:r>
              <a:rPr lang="en-US" dirty="0" smtClean="0"/>
              <a:t>Making things easy:</a:t>
            </a:r>
          </a:p>
          <a:p>
            <a:pPr lvl="1"/>
            <a:r>
              <a:rPr lang="en-US" dirty="0" smtClean="0"/>
              <a:t>Windows Mobile 6 Professional = Pocket PC</a:t>
            </a:r>
          </a:p>
          <a:p>
            <a:pPr lvl="1"/>
            <a:r>
              <a:rPr lang="en-US" dirty="0" smtClean="0"/>
              <a:t>Windows Mobile 6 Standard = Smartphone</a:t>
            </a:r>
          </a:p>
          <a:p>
            <a:r>
              <a:rPr lang="en-US" dirty="0" smtClean="0"/>
              <a:t>All demos in this session apply to both</a:t>
            </a:r>
            <a:br>
              <a:rPr lang="en-US" dirty="0" smtClean="0"/>
            </a:br>
            <a:r>
              <a:rPr lang="en-US" dirty="0" smtClean="0"/>
              <a:t>Windows Mobile 6.1 &amp; 6.5</a:t>
            </a:r>
          </a:p>
          <a:p>
            <a:pPr lvl="1"/>
            <a:r>
              <a:rPr lang="en-US" dirty="0" smtClean="0"/>
              <a:t>Based on hardware-specific APIs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61" name="Rectangle 9"/>
          <p:cNvSpPr>
            <a:spLocks noGrp="1" noChangeArrowheads="1"/>
          </p:cNvSpPr>
          <p:nvPr>
            <p:ph type="title"/>
          </p:nvPr>
        </p:nvSpPr>
        <p:spPr/>
        <p:txBody>
          <a:bodyPr/>
          <a:lstStyle/>
          <a:p>
            <a:r>
              <a:rPr lang="en-US"/>
              <a:t>Agenda</a:t>
            </a:r>
            <a:endParaRPr lang="en-US" sz="2800">
              <a:solidFill>
                <a:srgbClr val="FFFF66"/>
              </a:solidFill>
            </a:endParaRPr>
          </a:p>
        </p:txBody>
      </p:sp>
      <p:sp>
        <p:nvSpPr>
          <p:cNvPr id="11" name="Content Placeholder 10"/>
          <p:cNvSpPr>
            <a:spLocks noGrp="1"/>
          </p:cNvSpPr>
          <p:nvPr>
            <p:ph idx="1"/>
          </p:nvPr>
        </p:nvSpPr>
        <p:spPr>
          <a:xfrm>
            <a:off x="381000" y="1412875"/>
            <a:ext cx="8382000" cy="4136517"/>
          </a:xfrm>
        </p:spPr>
        <p:txBody>
          <a:bodyPr/>
          <a:lstStyle/>
          <a:p>
            <a:r>
              <a:rPr lang="en-US" dirty="0" smtClean="0"/>
              <a:t>Windows Mobile Device Input Options</a:t>
            </a:r>
          </a:p>
          <a:p>
            <a:r>
              <a:rPr lang="en-US" dirty="0" smtClean="0"/>
              <a:t>Mobile UI Design Guidelines &amp; Best Practices</a:t>
            </a:r>
          </a:p>
          <a:p>
            <a:r>
              <a:rPr lang="en-US" dirty="0" smtClean="0"/>
              <a:t>Next Generation Input for Devices</a:t>
            </a:r>
          </a:p>
          <a:p>
            <a:r>
              <a:rPr lang="en-US" dirty="0" smtClean="0"/>
              <a:t>Unified Sensor API (</a:t>
            </a:r>
            <a:r>
              <a:rPr lang="en-US" dirty="0" err="1" smtClean="0"/>
              <a:t>Codeplex</a:t>
            </a:r>
            <a:r>
              <a:rPr lang="en-US" dirty="0" smtClean="0"/>
              <a:t>)</a:t>
            </a:r>
          </a:p>
          <a:p>
            <a:pPr lvl="1"/>
            <a:r>
              <a:rPr lang="en-US" dirty="0" smtClean="0"/>
              <a:t>Working with Accelerometers</a:t>
            </a:r>
          </a:p>
          <a:p>
            <a:pPr lvl="1"/>
            <a:r>
              <a:rPr lang="en-US" dirty="0" smtClean="0"/>
              <a:t>Working with Light Sensors</a:t>
            </a:r>
          </a:p>
          <a:p>
            <a:r>
              <a:rPr lang="en-US" dirty="0" smtClean="0"/>
              <a:t>Detecting Simple Touch Screen Gestures</a:t>
            </a:r>
          </a:p>
          <a:p>
            <a:r>
              <a:rPr lang="en-US" dirty="0" smtClean="0"/>
              <a:t>Provide Sensory Feedback to Users</a:t>
            </a:r>
          </a:p>
          <a:p>
            <a:r>
              <a:rPr lang="en-US" dirty="0" smtClean="0"/>
              <a:t>Summary</a:t>
            </a:r>
          </a:p>
        </p:txBody>
      </p:sp>
      <p:pic>
        <p:nvPicPr>
          <p:cNvPr id="4" name="Picture 6" descr="\\mcbfileserver01\Share\Files\Pictures\Devices\T-Mobile_Shadow.png"/>
          <p:cNvPicPr>
            <a:picLocks noChangeAspect="1" noChangeArrowheads="1"/>
          </p:cNvPicPr>
          <p:nvPr/>
        </p:nvPicPr>
        <p:blipFill>
          <a:blip r:embed="rId3" cstate="print"/>
          <a:srcRect/>
          <a:stretch>
            <a:fillRect/>
          </a:stretch>
        </p:blipFill>
        <p:spPr bwMode="auto">
          <a:xfrm>
            <a:off x="7681472" y="3742124"/>
            <a:ext cx="1061045" cy="2483033"/>
          </a:xfrm>
          <a:prstGeom prst="rect">
            <a:avLst/>
          </a:prstGeom>
          <a:noFill/>
          <a:effectLst>
            <a:reflection blurRad="6350" stA="52000" endA="300" endPos="3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3629" name="Picture 13" descr="Metallic edge Sky Blue Radial Ovals Large"/>
          <p:cNvPicPr>
            <a:picLocks noChangeAspect="1" noChangeArrowheads="1"/>
          </p:cNvPicPr>
          <p:nvPr/>
        </p:nvPicPr>
        <p:blipFill>
          <a:blip r:embed="rId3"/>
          <a:srcRect/>
          <a:stretch>
            <a:fillRect/>
          </a:stretch>
        </p:blipFill>
        <p:spPr bwMode="auto">
          <a:xfrm>
            <a:off x="4984750" y="3694113"/>
            <a:ext cx="3956050" cy="2732087"/>
          </a:xfrm>
          <a:prstGeom prst="rect">
            <a:avLst/>
          </a:prstGeom>
          <a:noFill/>
        </p:spPr>
      </p:pic>
      <p:sp>
        <p:nvSpPr>
          <p:cNvPr id="623618" name="Rectangle 2"/>
          <p:cNvSpPr>
            <a:spLocks noGrp="1" noChangeArrowheads="1"/>
          </p:cNvSpPr>
          <p:nvPr>
            <p:ph type="title"/>
          </p:nvPr>
        </p:nvSpPr>
        <p:spPr>
          <a:xfrm>
            <a:off x="381000" y="230188"/>
            <a:ext cx="8382000" cy="609398"/>
          </a:xfrm>
        </p:spPr>
        <p:txBody>
          <a:bodyPr/>
          <a:lstStyle/>
          <a:p>
            <a:r>
              <a:rPr lang="en-US" sz="4400" dirty="0" smtClean="0"/>
              <a:t>Windows Mobile </a:t>
            </a:r>
            <a:r>
              <a:rPr lang="en-US" sz="4400" dirty="0"/>
              <a:t>Device Form Factors</a:t>
            </a:r>
          </a:p>
        </p:txBody>
      </p:sp>
      <p:sp>
        <p:nvSpPr>
          <p:cNvPr id="623619" name="Rectangle 3"/>
          <p:cNvSpPr>
            <a:spLocks noGrp="1" noChangeArrowheads="1"/>
          </p:cNvSpPr>
          <p:nvPr>
            <p:ph idx="1"/>
          </p:nvPr>
        </p:nvSpPr>
        <p:spPr>
          <a:xfrm>
            <a:off x="381000" y="1144588"/>
            <a:ext cx="8410575" cy="5260975"/>
          </a:xfrm>
        </p:spPr>
        <p:txBody>
          <a:bodyPr/>
          <a:lstStyle/>
          <a:p>
            <a:pPr>
              <a:lnSpc>
                <a:spcPct val="85000"/>
              </a:lnSpc>
              <a:spcBef>
                <a:spcPct val="20000"/>
              </a:spcBef>
            </a:pPr>
            <a:r>
              <a:rPr lang="en-US" sz="2800" b="1" dirty="0">
                <a:solidFill>
                  <a:srgbClr val="FFFF00"/>
                </a:solidFill>
              </a:rPr>
              <a:t>Pocket PC </a:t>
            </a:r>
            <a:r>
              <a:rPr lang="en-US" sz="2800" dirty="0" smtClean="0"/>
              <a:t>(including </a:t>
            </a:r>
            <a:r>
              <a:rPr lang="en-US" sz="2800" dirty="0"/>
              <a:t>Pocket PC </a:t>
            </a:r>
            <a:r>
              <a:rPr lang="en-US" sz="2800" dirty="0" smtClean="0"/>
              <a:t>Phone)</a:t>
            </a:r>
            <a:endParaRPr lang="en-US" sz="2800" dirty="0"/>
          </a:p>
          <a:p>
            <a:pPr lvl="1">
              <a:lnSpc>
                <a:spcPct val="85000"/>
              </a:lnSpc>
              <a:spcBef>
                <a:spcPct val="20000"/>
              </a:spcBef>
            </a:pPr>
            <a:r>
              <a:rPr lang="en-US" sz="2400" dirty="0"/>
              <a:t>Tactile screen, stylus, standard buttons</a:t>
            </a:r>
          </a:p>
          <a:p>
            <a:pPr lvl="1">
              <a:lnSpc>
                <a:spcPct val="85000"/>
              </a:lnSpc>
              <a:spcBef>
                <a:spcPct val="20000"/>
              </a:spcBef>
            </a:pPr>
            <a:r>
              <a:rPr lang="en-US" sz="2400" dirty="0"/>
              <a:t>QWERTY Keyboard: Built-in, “</a:t>
            </a:r>
            <a:r>
              <a:rPr lang="en-US" sz="2400" dirty="0" err="1"/>
              <a:t>slideable</a:t>
            </a:r>
            <a:r>
              <a:rPr lang="en-US" sz="2400" dirty="0"/>
              <a:t>”, none</a:t>
            </a:r>
          </a:p>
          <a:p>
            <a:pPr>
              <a:lnSpc>
                <a:spcPct val="85000"/>
              </a:lnSpc>
              <a:spcBef>
                <a:spcPct val="20000"/>
              </a:spcBef>
            </a:pPr>
            <a:r>
              <a:rPr lang="en-US" sz="2800" dirty="0"/>
              <a:t>Smartphone</a:t>
            </a:r>
          </a:p>
          <a:p>
            <a:pPr lvl="1">
              <a:lnSpc>
                <a:spcPct val="85000"/>
              </a:lnSpc>
              <a:spcBef>
                <a:spcPct val="20000"/>
              </a:spcBef>
            </a:pPr>
            <a:r>
              <a:rPr lang="en-CA" sz="2400" dirty="0"/>
              <a:t>Numeric keypad or full QWERTY keyboard</a:t>
            </a:r>
          </a:p>
          <a:p>
            <a:pPr lvl="1">
              <a:lnSpc>
                <a:spcPct val="85000"/>
              </a:lnSpc>
              <a:spcBef>
                <a:spcPct val="20000"/>
              </a:spcBef>
            </a:pPr>
            <a:r>
              <a:rPr lang="en-CA" sz="2400" dirty="0"/>
              <a:t>No stylus, cursor keys</a:t>
            </a:r>
          </a:p>
          <a:p>
            <a:pPr>
              <a:lnSpc>
                <a:spcPct val="85000"/>
              </a:lnSpc>
              <a:spcBef>
                <a:spcPct val="20000"/>
              </a:spcBef>
            </a:pPr>
            <a:r>
              <a:rPr lang="en-US" sz="2800" dirty="0"/>
              <a:t>Industrial/Embedded</a:t>
            </a:r>
          </a:p>
          <a:p>
            <a:pPr lvl="1">
              <a:lnSpc>
                <a:spcPct val="85000"/>
              </a:lnSpc>
              <a:spcBef>
                <a:spcPct val="20000"/>
              </a:spcBef>
            </a:pPr>
            <a:r>
              <a:rPr lang="en-US" sz="2400" dirty="0"/>
              <a:t>“Ruggedized” Pocket PCs</a:t>
            </a:r>
          </a:p>
          <a:p>
            <a:pPr lvl="1">
              <a:lnSpc>
                <a:spcPct val="85000"/>
              </a:lnSpc>
              <a:spcBef>
                <a:spcPct val="20000"/>
              </a:spcBef>
            </a:pPr>
            <a:r>
              <a:rPr lang="en-US" sz="2400" dirty="0"/>
              <a:t>Numeric/Alphanumeric keypads</a:t>
            </a:r>
          </a:p>
          <a:p>
            <a:pPr>
              <a:lnSpc>
                <a:spcPct val="85000"/>
              </a:lnSpc>
              <a:spcBef>
                <a:spcPct val="20000"/>
              </a:spcBef>
            </a:pPr>
            <a:r>
              <a:rPr lang="en-US" sz="2800" dirty="0"/>
              <a:t>Handheld PC</a:t>
            </a:r>
          </a:p>
          <a:p>
            <a:pPr lvl="1">
              <a:lnSpc>
                <a:spcPct val="85000"/>
              </a:lnSpc>
              <a:spcBef>
                <a:spcPct val="20000"/>
              </a:spcBef>
            </a:pPr>
            <a:r>
              <a:rPr lang="en-US" sz="2400" dirty="0"/>
              <a:t>Clamshell, Tablet-style</a:t>
            </a:r>
          </a:p>
          <a:p>
            <a:pPr lvl="1">
              <a:lnSpc>
                <a:spcPct val="85000"/>
              </a:lnSpc>
              <a:spcBef>
                <a:spcPct val="20000"/>
              </a:spcBef>
            </a:pPr>
            <a:r>
              <a:rPr lang="en-US" sz="2400" dirty="0"/>
              <a:t>VGA, ½-VGA screen</a:t>
            </a:r>
          </a:p>
          <a:p>
            <a:pPr lvl="1">
              <a:lnSpc>
                <a:spcPct val="85000"/>
              </a:lnSpc>
              <a:spcBef>
                <a:spcPct val="20000"/>
              </a:spcBef>
            </a:pPr>
            <a:r>
              <a:rPr lang="en-US" sz="2400" dirty="0"/>
              <a:t>QWERTY Keyboard</a:t>
            </a:r>
          </a:p>
        </p:txBody>
      </p:sp>
      <p:pic>
        <p:nvPicPr>
          <p:cNvPr id="623631" name="Picture 15" descr="Cingular 2125"/>
          <p:cNvPicPr>
            <a:picLocks noChangeAspect="1" noChangeArrowheads="1"/>
          </p:cNvPicPr>
          <p:nvPr/>
        </p:nvPicPr>
        <p:blipFill>
          <a:blip r:embed="rId4"/>
          <a:srcRect/>
          <a:stretch>
            <a:fillRect/>
          </a:stretch>
        </p:blipFill>
        <p:spPr bwMode="auto">
          <a:xfrm rot="-986897">
            <a:off x="5554619" y="3484175"/>
            <a:ext cx="645741" cy="1487058"/>
          </a:xfrm>
          <a:prstGeom prst="rect">
            <a:avLst/>
          </a:prstGeom>
          <a:noFill/>
          <a:effectLst>
            <a:reflection blurRad="6350" stA="52000" endA="300" endPos="35000" dir="5400000" sy="-100000" algn="bl" rotWithShape="0"/>
          </a:effectLst>
        </p:spPr>
      </p:pic>
      <p:pic>
        <p:nvPicPr>
          <p:cNvPr id="623632" name="Picture 16" descr="Motorola Q"/>
          <p:cNvPicPr>
            <a:picLocks noChangeAspect="1" noChangeArrowheads="1"/>
          </p:cNvPicPr>
          <p:nvPr/>
        </p:nvPicPr>
        <p:blipFill>
          <a:blip r:embed="rId5"/>
          <a:srcRect/>
          <a:stretch>
            <a:fillRect/>
          </a:stretch>
        </p:blipFill>
        <p:spPr bwMode="auto">
          <a:xfrm rot="1299041">
            <a:off x="6183125" y="5251734"/>
            <a:ext cx="1612895" cy="1529207"/>
          </a:xfrm>
          <a:prstGeom prst="rect">
            <a:avLst/>
          </a:prstGeom>
          <a:noFill/>
          <a:effectLst>
            <a:outerShdw blurRad="50800" dist="38100" dir="8100000" algn="tr" rotWithShape="0">
              <a:prstClr val="black">
                <a:alpha val="40000"/>
              </a:prstClr>
            </a:outerShdw>
          </a:effectLst>
        </p:spPr>
      </p:pic>
      <p:pic>
        <p:nvPicPr>
          <p:cNvPr id="13" name="Picture 31" descr="samsung.png"/>
          <p:cNvPicPr>
            <a:picLocks noChangeAspect="1"/>
          </p:cNvPicPr>
          <p:nvPr/>
        </p:nvPicPr>
        <p:blipFill>
          <a:blip r:embed="rId6" cstate="print"/>
          <a:stretch>
            <a:fillRect/>
          </a:stretch>
        </p:blipFill>
        <p:spPr>
          <a:xfrm>
            <a:off x="6635164" y="3165821"/>
            <a:ext cx="804275" cy="1530083"/>
          </a:xfrm>
          <a:prstGeom prst="rect">
            <a:avLst/>
          </a:prstGeom>
          <a:noFill/>
          <a:effectLst>
            <a:reflection blurRad="6350" stA="52000" endA="300" endPos="35000" dir="5400000" sy="-100000" algn="bl" rotWithShape="0"/>
          </a:effectLst>
        </p:spPr>
      </p:pic>
      <p:pic>
        <p:nvPicPr>
          <p:cNvPr id="14" name="Picture 5" descr="\\mcbfileserver01\Share\Files\Pictures\Devices\Palm_Treo_500v_Black.png"/>
          <p:cNvPicPr>
            <a:picLocks noChangeAspect="1" noChangeArrowheads="1"/>
          </p:cNvPicPr>
          <p:nvPr/>
        </p:nvPicPr>
        <p:blipFill>
          <a:blip r:embed="rId7" cstate="print"/>
          <a:srcRect/>
          <a:stretch>
            <a:fillRect/>
          </a:stretch>
        </p:blipFill>
        <p:spPr bwMode="auto">
          <a:xfrm rot="844482">
            <a:off x="7935378" y="3446453"/>
            <a:ext cx="820410" cy="1461536"/>
          </a:xfrm>
          <a:prstGeom prst="rect">
            <a:avLst/>
          </a:prstGeom>
          <a:noFill/>
          <a:effectLst>
            <a:reflection blurRad="6350" stA="52000" endA="300" endPos="35000" dir="5400000" sy="-100000" algn="bl" rotWithShape="0"/>
          </a:effectLst>
        </p:spPr>
      </p:pic>
      <p:pic>
        <p:nvPicPr>
          <p:cNvPr id="15" name="Picture 32" descr="htc-phone.png"/>
          <p:cNvPicPr>
            <a:picLocks noChangeAspect="1"/>
          </p:cNvPicPr>
          <p:nvPr/>
        </p:nvPicPr>
        <p:blipFill>
          <a:blip r:embed="rId8" cstate="print"/>
          <a:stretch>
            <a:fillRect/>
          </a:stretch>
        </p:blipFill>
        <p:spPr>
          <a:xfrm rot="21138877">
            <a:off x="5317018" y="5063837"/>
            <a:ext cx="632933" cy="1500218"/>
          </a:xfrm>
          <a:prstGeom prst="rect">
            <a:avLst/>
          </a:prstGeom>
          <a:noFill/>
          <a:effectLst>
            <a:outerShdw blurRad="50800" dist="38100" dir="18900000" algn="bl" rotWithShape="0">
              <a:prstClr val="black">
                <a:alpha val="40000"/>
              </a:prstClr>
            </a:outerShdw>
            <a:reflection blurRad="6350" stA="52000" endA="300" endPos="35000" dir="5400000" sy="-100000" algn="bl" rotWithShape="0"/>
          </a:effectLst>
        </p:spPr>
      </p:pic>
      <p:pic>
        <p:nvPicPr>
          <p:cNvPr id="623630" name="Picture 14" descr="Palm Treo 700w"/>
          <p:cNvPicPr>
            <a:picLocks noChangeAspect="1" noChangeArrowheads="1"/>
          </p:cNvPicPr>
          <p:nvPr/>
        </p:nvPicPr>
        <p:blipFill>
          <a:blip r:embed="rId9"/>
          <a:srcRect/>
          <a:stretch>
            <a:fillRect/>
          </a:stretch>
        </p:blipFill>
        <p:spPr bwMode="auto">
          <a:xfrm rot="513241">
            <a:off x="8013166" y="5019724"/>
            <a:ext cx="868526" cy="162890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7967" name="Picture 15" descr="Win Mobile_Ling_asian woman phone operating desk smiling side"/>
          <p:cNvPicPr>
            <a:picLocks noChangeAspect="1" noChangeArrowheads="1"/>
          </p:cNvPicPr>
          <p:nvPr/>
        </p:nvPicPr>
        <p:blipFill>
          <a:blip r:embed="rId3"/>
          <a:srcRect/>
          <a:stretch>
            <a:fillRect/>
          </a:stretch>
        </p:blipFill>
        <p:spPr bwMode="auto">
          <a:xfrm>
            <a:off x="4938713" y="0"/>
            <a:ext cx="4403725" cy="3244850"/>
          </a:xfrm>
          <a:prstGeom prst="rect">
            <a:avLst/>
          </a:prstGeom>
          <a:noFill/>
        </p:spPr>
      </p:pic>
      <p:sp>
        <p:nvSpPr>
          <p:cNvPr id="637965" name="Rectangle 13"/>
          <p:cNvSpPr>
            <a:spLocks noChangeArrowheads="1"/>
          </p:cNvSpPr>
          <p:nvPr/>
        </p:nvSpPr>
        <p:spPr bwMode="invGray">
          <a:xfrm flipV="1">
            <a:off x="5494338" y="5788025"/>
            <a:ext cx="3649662" cy="1069975"/>
          </a:xfrm>
          <a:prstGeom prst="rect">
            <a:avLst/>
          </a:prstGeom>
          <a:gradFill rotWithShape="1">
            <a:gsLst>
              <a:gs pos="0">
                <a:schemeClr val="tx1"/>
              </a:gs>
              <a:gs pos="100000">
                <a:schemeClr val="tx1">
                  <a:alpha val="0"/>
                </a:schemeClr>
              </a:gs>
            </a:gsLst>
            <a:lin ang="5400000" scaled="1"/>
          </a:gradFill>
          <a:ln w="12700" algn="ctr">
            <a:noFill/>
            <a:miter lim="800000"/>
            <a:headEnd/>
            <a:tailEnd/>
          </a:ln>
          <a:effectLst/>
        </p:spPr>
        <p:txBody>
          <a:bodyPr anchor="ctr">
            <a:spAutoFit/>
          </a:bodyPr>
          <a:lstStyle/>
          <a:p>
            <a:endParaRPr lang="en-US"/>
          </a:p>
        </p:txBody>
      </p:sp>
      <p:sp>
        <p:nvSpPr>
          <p:cNvPr id="637954" name="Rectangle 2"/>
          <p:cNvSpPr>
            <a:spLocks noGrp="1" noChangeArrowheads="1"/>
          </p:cNvSpPr>
          <p:nvPr>
            <p:ph type="title"/>
          </p:nvPr>
        </p:nvSpPr>
        <p:spPr>
          <a:xfrm>
            <a:off x="381000" y="230188"/>
            <a:ext cx="8382000" cy="997196"/>
          </a:xfrm>
        </p:spPr>
        <p:txBody>
          <a:bodyPr/>
          <a:lstStyle/>
          <a:p>
            <a:r>
              <a:rPr lang="en-CA" sz="3600" dirty="0"/>
              <a:t>Understanding the Windows </a:t>
            </a:r>
            <a:r>
              <a:rPr lang="en-CA" sz="3600" dirty="0" smtClean="0"/>
              <a:t>Mobile</a:t>
            </a:r>
            <a:br>
              <a:rPr lang="en-CA" sz="3600" dirty="0" smtClean="0"/>
            </a:br>
            <a:r>
              <a:rPr lang="en-CA" sz="3600" dirty="0" smtClean="0"/>
              <a:t>User </a:t>
            </a:r>
            <a:r>
              <a:rPr lang="en-CA" sz="3600" dirty="0"/>
              <a:t>Interface</a:t>
            </a:r>
          </a:p>
        </p:txBody>
      </p:sp>
      <p:sp>
        <p:nvSpPr>
          <p:cNvPr id="637955" name="Rectangle 3"/>
          <p:cNvSpPr>
            <a:spLocks noGrp="1" noChangeArrowheads="1"/>
          </p:cNvSpPr>
          <p:nvPr>
            <p:ph idx="1"/>
          </p:nvPr>
        </p:nvSpPr>
        <p:spPr>
          <a:xfrm>
            <a:off x="381000" y="1417638"/>
            <a:ext cx="6319838" cy="4473575"/>
          </a:xfrm>
        </p:spPr>
        <p:txBody>
          <a:bodyPr/>
          <a:lstStyle/>
          <a:p>
            <a:r>
              <a:rPr lang="en-CA" sz="2800" dirty="0"/>
              <a:t>Limited Screen Real Estate</a:t>
            </a:r>
          </a:p>
          <a:p>
            <a:r>
              <a:rPr lang="en-CA" sz="2800" dirty="0"/>
              <a:t>Limited Memory Environment</a:t>
            </a:r>
          </a:p>
          <a:p>
            <a:r>
              <a:rPr lang="en-CA" sz="2800" dirty="0"/>
              <a:t>Touch-Sensitive Screen on Pocket </a:t>
            </a:r>
            <a:r>
              <a:rPr lang="en-CA" sz="2800" dirty="0" smtClean="0"/>
              <a:t>PCs:</a:t>
            </a:r>
            <a:br>
              <a:rPr lang="en-CA" sz="2800" dirty="0" smtClean="0"/>
            </a:br>
            <a:r>
              <a:rPr lang="en-CA" sz="2800" dirty="0" smtClean="0"/>
              <a:t>Stylus </a:t>
            </a:r>
            <a:r>
              <a:rPr lang="en-CA" sz="2800" dirty="0"/>
              <a:t>or Finger Input</a:t>
            </a:r>
          </a:p>
          <a:p>
            <a:r>
              <a:rPr lang="en-CA" sz="2800" dirty="0"/>
              <a:t>Soft Input Panel (Pocket PC)</a:t>
            </a:r>
          </a:p>
          <a:p>
            <a:r>
              <a:rPr lang="en-CA" sz="2800" dirty="0"/>
              <a:t>Hardware Keys</a:t>
            </a:r>
          </a:p>
          <a:p>
            <a:r>
              <a:rPr lang="en-CA" sz="2800" dirty="0" smtClean="0"/>
              <a:t>Built-in/</a:t>
            </a:r>
            <a:r>
              <a:rPr lang="en-CA" sz="2800" dirty="0" err="1" smtClean="0"/>
              <a:t>slideable</a:t>
            </a:r>
            <a:r>
              <a:rPr lang="en-CA" sz="2800" dirty="0" smtClean="0"/>
              <a:t> </a:t>
            </a:r>
            <a:r>
              <a:rPr lang="en-CA" sz="2800" dirty="0"/>
              <a:t>Keyboards</a:t>
            </a:r>
            <a:br>
              <a:rPr lang="en-CA" sz="2800" dirty="0"/>
            </a:br>
            <a:r>
              <a:rPr lang="en-CA" sz="2800" dirty="0"/>
              <a:t>(on certain </a:t>
            </a:r>
            <a:r>
              <a:rPr lang="en-CA" sz="2800" dirty="0" smtClean="0"/>
              <a:t>models)</a:t>
            </a:r>
            <a:endParaRPr lang="en-CA" sz="2800" dirty="0"/>
          </a:p>
          <a:p>
            <a:r>
              <a:rPr lang="en-CA" sz="2800" dirty="0"/>
              <a:t>Numeric Keypad (Smartphone)</a:t>
            </a:r>
          </a:p>
          <a:p>
            <a:r>
              <a:rPr lang="en-CA" sz="2800" dirty="0"/>
              <a:t>Voice Commands</a:t>
            </a:r>
          </a:p>
        </p:txBody>
      </p:sp>
      <p:grpSp>
        <p:nvGrpSpPr>
          <p:cNvPr id="2" name="Group 11"/>
          <p:cNvGrpSpPr>
            <a:grpSpLocks/>
          </p:cNvGrpSpPr>
          <p:nvPr/>
        </p:nvGrpSpPr>
        <p:grpSpPr bwMode="auto">
          <a:xfrm>
            <a:off x="6419850" y="3074988"/>
            <a:ext cx="2533650" cy="3783012"/>
            <a:chOff x="4135" y="1011"/>
            <a:chExt cx="1471" cy="2196"/>
          </a:xfrm>
          <a:effectLst>
            <a:glow rad="101600">
              <a:schemeClr val="accent1">
                <a:satMod val="175000"/>
                <a:alpha val="40000"/>
              </a:schemeClr>
            </a:glow>
          </a:effectLst>
        </p:grpSpPr>
        <p:sp>
          <p:nvSpPr>
            <p:cNvPr id="637962" name="Rectangle 10"/>
            <p:cNvSpPr>
              <a:spLocks noChangeArrowheads="1"/>
            </p:cNvSpPr>
            <p:nvPr/>
          </p:nvSpPr>
          <p:spPr bwMode="invGray">
            <a:xfrm>
              <a:off x="4277" y="1132"/>
              <a:ext cx="1223" cy="1928"/>
            </a:xfrm>
            <a:prstGeom prst="rect">
              <a:avLst/>
            </a:prstGeom>
            <a:solidFill>
              <a:srgbClr val="FFFFFF"/>
            </a:solidFill>
            <a:ln w="12700" algn="ctr">
              <a:noFill/>
              <a:miter lim="800000"/>
              <a:headEnd/>
              <a:tailEnd/>
            </a:ln>
            <a:effectLst/>
          </p:spPr>
          <p:txBody>
            <a:bodyPr wrap="none" anchor="ctr">
              <a:spAutoFit/>
            </a:bodyPr>
            <a:lstStyle/>
            <a:p>
              <a:endParaRPr lang="en-US"/>
            </a:p>
          </p:txBody>
        </p:sp>
        <p:pic>
          <p:nvPicPr>
            <p:cNvPr id="637959" name="Picture 7"/>
            <p:cNvPicPr>
              <a:picLocks noChangeAspect="1" noChangeArrowheads="1"/>
            </p:cNvPicPr>
            <p:nvPr/>
          </p:nvPicPr>
          <p:blipFill>
            <a:blip r:embed="rId4">
              <a:clrChange>
                <a:clrFrom>
                  <a:srgbClr val="FFFFFF"/>
                </a:clrFrom>
                <a:clrTo>
                  <a:srgbClr val="FFFFFF">
                    <a:alpha val="0"/>
                  </a:srgbClr>
                </a:clrTo>
              </a:clrChange>
            </a:blip>
            <a:srcRect l="2811" t="9709" r="5309" b="1813"/>
            <a:stretch>
              <a:fillRect/>
            </a:stretch>
          </p:blipFill>
          <p:spPr bwMode="invGray">
            <a:xfrm>
              <a:off x="4135" y="1011"/>
              <a:ext cx="1471" cy="2196"/>
            </a:xfrm>
            <a:prstGeom prst="rect">
              <a:avLst/>
            </a:prstGeom>
            <a:noFill/>
            <a:ln w="12700" algn="ctr">
              <a:noFill/>
              <a:miter lim="800000"/>
              <a:headEnd/>
              <a:tailEnd/>
            </a:ln>
            <a:effectLst/>
          </p:spPr>
        </p:pic>
      </p:grpSp>
      <p:pic>
        <p:nvPicPr>
          <p:cNvPr id="637961" name="Picture 9" descr="B00005NVBT"/>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446588" y="5492750"/>
            <a:ext cx="1533525" cy="1420813"/>
          </a:xfrm>
          <a:prstGeom prst="rect">
            <a:avLst/>
          </a:prstGeom>
          <a:noFill/>
        </p:spPr>
      </p:pic>
      <p:sp>
        <p:nvSpPr>
          <p:cNvPr id="637958" name="AutoShape 6"/>
          <p:cNvSpPr>
            <a:spLocks noChangeArrowheads="1"/>
          </p:cNvSpPr>
          <p:nvPr/>
        </p:nvSpPr>
        <p:spPr bwMode="auto">
          <a:xfrm>
            <a:off x="4521200" y="5373688"/>
            <a:ext cx="1416050" cy="1416050"/>
          </a:xfrm>
          <a:custGeom>
            <a:avLst/>
            <a:gdLst>
              <a:gd name="G0" fmla="+- 186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744" y="16430"/>
                </a:moveTo>
                <a:cubicBezTo>
                  <a:pt x="19035" y="14837"/>
                  <a:pt x="19740" y="12850"/>
                  <a:pt x="19740" y="10800"/>
                </a:cubicBezTo>
                <a:cubicBezTo>
                  <a:pt x="19740" y="5862"/>
                  <a:pt x="15737" y="1860"/>
                  <a:pt x="10800" y="1860"/>
                </a:cubicBezTo>
                <a:cubicBezTo>
                  <a:pt x="8749" y="1859"/>
                  <a:pt x="6762" y="2564"/>
                  <a:pt x="5169" y="3855"/>
                </a:cubicBezTo>
                <a:close/>
                <a:moveTo>
                  <a:pt x="3855" y="5169"/>
                </a:moveTo>
                <a:cubicBezTo>
                  <a:pt x="2564" y="6762"/>
                  <a:pt x="1860" y="8749"/>
                  <a:pt x="1860" y="10799"/>
                </a:cubicBezTo>
                <a:cubicBezTo>
                  <a:pt x="1860" y="15737"/>
                  <a:pt x="5862" y="19740"/>
                  <a:pt x="10800" y="19740"/>
                </a:cubicBezTo>
                <a:cubicBezTo>
                  <a:pt x="12850" y="19740"/>
                  <a:pt x="14837" y="19035"/>
                  <a:pt x="16430" y="17744"/>
                </a:cubicBezTo>
                <a:close/>
              </a:path>
            </a:pathLst>
          </a:custGeom>
          <a:solidFill>
            <a:srgbClr val="FF3300"/>
          </a:solidFill>
          <a:ln w="9525" algn="ctr">
            <a:noFill/>
            <a:miter lim="800000"/>
            <a:headEnd/>
            <a:tailEnd/>
          </a:ln>
          <a:effectLst>
            <a:glow rad="63500">
              <a:schemeClr val="accent4">
                <a:satMod val="175000"/>
                <a:alpha val="40000"/>
              </a:schemeClr>
            </a:glow>
            <a:outerShdw dist="17961" dir="2700000" algn="ctr" rotWithShape="0">
              <a:schemeClr val="bg2"/>
            </a:outerShdw>
          </a:effectLst>
        </p:spPr>
        <p:txBody>
          <a:bodyPr wrap="none" anchor="ctr"/>
          <a:lstStyle/>
          <a:p>
            <a:endParaRPr lang="en-US"/>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p:txBody>
          <a:bodyPr/>
          <a:lstStyle/>
          <a:p>
            <a:r>
              <a:rPr lang="en-US"/>
              <a:t>Key User Interface Principles</a:t>
            </a:r>
          </a:p>
        </p:txBody>
      </p:sp>
      <p:sp>
        <p:nvSpPr>
          <p:cNvPr id="625667" name="Rectangle 3"/>
          <p:cNvSpPr>
            <a:spLocks noGrp="1" noChangeArrowheads="1"/>
          </p:cNvSpPr>
          <p:nvPr>
            <p:ph idx="1"/>
          </p:nvPr>
        </p:nvSpPr>
        <p:spPr>
          <a:xfrm>
            <a:off x="381000" y="1155700"/>
            <a:ext cx="8410575" cy="5227638"/>
          </a:xfrm>
        </p:spPr>
        <p:txBody>
          <a:bodyPr/>
          <a:lstStyle/>
          <a:p>
            <a:r>
              <a:rPr lang="en-US" sz="2800" dirty="0"/>
              <a:t>Design </a:t>
            </a:r>
            <a:r>
              <a:rPr lang="en-US" sz="2800" dirty="0" smtClean="0"/>
              <a:t>a new UI </a:t>
            </a:r>
            <a:r>
              <a:rPr lang="en-US" sz="2800" dirty="0"/>
              <a:t>for </a:t>
            </a:r>
            <a:r>
              <a:rPr lang="en-US" sz="2800" dirty="0" smtClean="0"/>
              <a:t>a mobile device,</a:t>
            </a:r>
            <a:br>
              <a:rPr lang="en-US" sz="2800" dirty="0" smtClean="0"/>
            </a:br>
            <a:r>
              <a:rPr lang="en-US" sz="2800" dirty="0" smtClean="0"/>
              <a:t>don’t port your desktop </a:t>
            </a:r>
            <a:r>
              <a:rPr lang="en-US" sz="2800" dirty="0"/>
              <a:t>UI</a:t>
            </a:r>
          </a:p>
          <a:p>
            <a:pPr lvl="1"/>
            <a:r>
              <a:rPr lang="en-US" sz="2400" dirty="0"/>
              <a:t>Completely redesign the user interface</a:t>
            </a:r>
          </a:p>
          <a:p>
            <a:pPr lvl="1"/>
            <a:r>
              <a:rPr lang="en-US" sz="2400" dirty="0"/>
              <a:t>Business logic may be reusable</a:t>
            </a:r>
          </a:p>
          <a:p>
            <a:r>
              <a:rPr lang="en-US" sz="2800" dirty="0"/>
              <a:t>Choose the correct model based on the form factor</a:t>
            </a:r>
          </a:p>
          <a:p>
            <a:pPr lvl="1"/>
            <a:r>
              <a:rPr lang="en-US" sz="2400" dirty="0"/>
              <a:t>Pocket PC should always be full-screen</a:t>
            </a:r>
          </a:p>
          <a:p>
            <a:pPr lvl="1"/>
            <a:r>
              <a:rPr lang="en-US" sz="2400" dirty="0"/>
              <a:t>Limit free text entry on devices with no keyboards</a:t>
            </a:r>
          </a:p>
          <a:p>
            <a:r>
              <a:rPr lang="en-US" sz="2800" dirty="0"/>
              <a:t>Keep the user interface simple</a:t>
            </a:r>
          </a:p>
          <a:p>
            <a:pPr lvl="1"/>
            <a:r>
              <a:rPr lang="en-US" sz="2400" dirty="0"/>
              <a:t>Avoid control overcrowding</a:t>
            </a:r>
          </a:p>
          <a:p>
            <a:pPr lvl="1"/>
            <a:r>
              <a:rPr lang="en-US" sz="2400" dirty="0" smtClean="0"/>
              <a:t>Limit </a:t>
            </a:r>
            <a:r>
              <a:rPr lang="en-US" sz="2400" dirty="0"/>
              <a:t>the required number of clicks as much as </a:t>
            </a:r>
            <a:r>
              <a:rPr lang="en-US" sz="2400" dirty="0" smtClean="0"/>
              <a:t>possible</a:t>
            </a:r>
          </a:p>
          <a:p>
            <a:r>
              <a:rPr lang="en-US" dirty="0" smtClean="0">
                <a:solidFill>
                  <a:srgbClr val="FFFF00"/>
                </a:solidFill>
              </a:rPr>
              <a:t>Take advantage of new UX hardware options!</a:t>
            </a:r>
            <a:endParaRPr lang="en-US" dirty="0">
              <a:solidFill>
                <a:srgbClr val="FFFF00"/>
              </a:solidFill>
            </a:endParaRPr>
          </a:p>
        </p:txBody>
      </p:sp>
      <p:pic>
        <p:nvPicPr>
          <p:cNvPr id="625668" name="Picture 4" descr="user business man"/>
          <p:cNvPicPr>
            <a:picLocks noChangeAspect="1" noChangeArrowheads="1"/>
          </p:cNvPicPr>
          <p:nvPr/>
        </p:nvPicPr>
        <p:blipFill>
          <a:blip r:embed="rId3"/>
          <a:srcRect/>
          <a:stretch>
            <a:fillRect/>
          </a:stretch>
        </p:blipFill>
        <p:spPr bwMode="ltGray">
          <a:xfrm>
            <a:off x="7212013" y="617538"/>
            <a:ext cx="996950" cy="1325562"/>
          </a:xfrm>
          <a:prstGeom prst="rect">
            <a:avLst/>
          </a:prstGeom>
          <a:noFill/>
        </p:spPr>
      </p:pic>
      <p:pic>
        <p:nvPicPr>
          <p:cNvPr id="625669" name="Picture 5" descr="md_01"/>
          <p:cNvPicPr>
            <a:picLocks noChangeAspect="1" noChangeArrowheads="1"/>
          </p:cNvPicPr>
          <p:nvPr/>
        </p:nvPicPr>
        <p:blipFill>
          <a:blip r:embed="rId4"/>
          <a:srcRect/>
          <a:stretch>
            <a:fillRect/>
          </a:stretch>
        </p:blipFill>
        <p:spPr bwMode="auto">
          <a:xfrm rot="1113565">
            <a:off x="8029575" y="557213"/>
            <a:ext cx="758825" cy="1384300"/>
          </a:xfrm>
          <a:prstGeom prst="rect">
            <a:avLst/>
          </a:prstGeom>
          <a:noFill/>
          <a:effectLst>
            <a:outerShdw dist="35921" dir="2700000" algn="ctr" rotWithShape="0">
              <a:srgbClr val="000000">
                <a:alpha val="30000"/>
              </a:srgbClr>
            </a:outerShdw>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UX Hardware Options</a:t>
            </a:r>
            <a:endParaRPr lang="en-US" dirty="0"/>
          </a:p>
        </p:txBody>
      </p:sp>
      <p:sp>
        <p:nvSpPr>
          <p:cNvPr id="3" name="Content Placeholder 2"/>
          <p:cNvSpPr>
            <a:spLocks noGrp="1"/>
          </p:cNvSpPr>
          <p:nvPr>
            <p:ph idx="1"/>
          </p:nvPr>
        </p:nvSpPr>
        <p:spPr>
          <a:xfrm>
            <a:off x="381000" y="1144921"/>
            <a:ext cx="8382000" cy="5048409"/>
          </a:xfrm>
        </p:spPr>
        <p:txBody>
          <a:bodyPr/>
          <a:lstStyle/>
          <a:p>
            <a:r>
              <a:rPr lang="en-US" dirty="0" smtClean="0">
                <a:solidFill>
                  <a:srgbClr val="FFFF00"/>
                </a:solidFill>
              </a:rPr>
              <a:t>User Experience (UX) includes input &amp; output</a:t>
            </a:r>
          </a:p>
          <a:p>
            <a:endParaRPr lang="en-US" sz="1800" dirty="0" smtClean="0"/>
          </a:p>
          <a:p>
            <a:r>
              <a:rPr lang="en-US" dirty="0" smtClean="0"/>
              <a:t>Touch Screen Gestures</a:t>
            </a:r>
          </a:p>
          <a:p>
            <a:r>
              <a:rPr lang="en-US" dirty="0" smtClean="0"/>
              <a:t>Feedback via Vibration</a:t>
            </a:r>
          </a:p>
          <a:p>
            <a:r>
              <a:rPr lang="en-US" dirty="0" smtClean="0"/>
              <a:t>Feedback via Sounds</a:t>
            </a:r>
          </a:p>
          <a:p>
            <a:r>
              <a:rPr lang="en-US" dirty="0" smtClean="0"/>
              <a:t>Accelerometers</a:t>
            </a:r>
          </a:p>
          <a:p>
            <a:r>
              <a:rPr lang="en-US" dirty="0" smtClean="0"/>
              <a:t>Light Sensors</a:t>
            </a:r>
          </a:p>
          <a:p>
            <a:r>
              <a:rPr lang="en-US" dirty="0" smtClean="0"/>
              <a:t>Navigation Wheels</a:t>
            </a:r>
          </a:p>
          <a:p>
            <a:r>
              <a:rPr lang="en-US" dirty="0" smtClean="0"/>
              <a:t>Capacitive Touch Screens*</a:t>
            </a:r>
          </a:p>
          <a:p>
            <a:pPr lvl="1"/>
            <a:r>
              <a:rPr lang="en-US" sz="1800" i="1" dirty="0" smtClean="0"/>
              <a:t>Not featured on any Windows Mobile device announced to date</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8_Dev_4-3_v02">
  <a:themeElements>
    <a:clrScheme name="TechEd 2008 Developer">
      <a:dk1>
        <a:srgbClr val="000000"/>
      </a:dk1>
      <a:lt1>
        <a:srgbClr val="FFFFFF"/>
      </a:lt1>
      <a:dk2>
        <a:srgbClr val="5F5F5F"/>
      </a:dk2>
      <a:lt2>
        <a:srgbClr val="F2803A"/>
      </a:lt2>
      <a:accent1>
        <a:srgbClr val="FFC000"/>
      </a:accent1>
      <a:accent2>
        <a:srgbClr val="2DB557"/>
      </a:accent2>
      <a:accent3>
        <a:srgbClr val="DF8045"/>
      </a:accent3>
      <a:accent4>
        <a:srgbClr val="2A86DA"/>
      </a:accent4>
      <a:accent5>
        <a:srgbClr val="FF9929"/>
      </a:accent5>
      <a:accent6>
        <a:srgbClr val="808080"/>
      </a:accent6>
      <a:hlink>
        <a:srgbClr val="F9B883"/>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TechEd2008_Dev_4-3</Template>
  <TotalTime>6743</TotalTime>
  <Words>893</Words>
  <Application>Microsoft Office PowerPoint</Application>
  <PresentationFormat>On-screen Show (4:3)</PresentationFormat>
  <Paragraphs>190</Paragraphs>
  <Slides>25</Slides>
  <Notes>25</Notes>
  <HiddenSlides>0</HiddenSlides>
  <MMClips>0</MMClips>
  <ScaleCrop>false</ScaleCrop>
  <HeadingPairs>
    <vt:vector size="4" baseType="variant">
      <vt:variant>
        <vt:lpstr>Theme</vt:lpstr>
      </vt:variant>
      <vt:variant>
        <vt:i4>5</vt:i4>
      </vt:variant>
      <vt:variant>
        <vt:lpstr>Slide Titles</vt:lpstr>
      </vt:variant>
      <vt:variant>
        <vt:i4>25</vt:i4>
      </vt:variant>
    </vt:vector>
  </HeadingPairs>
  <TitlesOfParts>
    <vt:vector size="30" baseType="lpstr">
      <vt:lpstr>TechEd2008_Dev_4-3_v02</vt:lpstr>
      <vt:lpstr>TENA09-FINAL</vt:lpstr>
      <vt:lpstr>TechEd_Europe</vt:lpstr>
      <vt:lpstr>TechEd09_Europe template</vt:lpstr>
      <vt:lpstr>1_TechEd09_Europe template</vt:lpstr>
      <vt:lpstr>Slide 1</vt:lpstr>
      <vt:lpstr>Adding life and intelligence to Windows Mobile 6.5 Applications</vt:lpstr>
      <vt:lpstr>About Andrej Radinger</vt:lpstr>
      <vt:lpstr>Assumptions &amp; Disclaimers</vt:lpstr>
      <vt:lpstr>Agenda</vt:lpstr>
      <vt:lpstr>Windows Mobile Device Form Factors</vt:lpstr>
      <vt:lpstr>Understanding the Windows Mobile User Interface</vt:lpstr>
      <vt:lpstr>Key User Interface Principles</vt:lpstr>
      <vt:lpstr>New UX Hardware Options</vt:lpstr>
      <vt:lpstr>Unified Sensor API</vt:lpstr>
      <vt:lpstr>Accelerometer: GSensor</vt:lpstr>
      <vt:lpstr>Unified Sensor API</vt:lpstr>
      <vt:lpstr>Light Sensor</vt:lpstr>
      <vt:lpstr>Unified Sensor API</vt:lpstr>
      <vt:lpstr>Touch Screens &amp; Gestures</vt:lpstr>
      <vt:lpstr>Detecting Simple Screen Gestures</vt:lpstr>
      <vt:lpstr>Providing Feedback to the User</vt:lpstr>
      <vt:lpstr>Vibration</vt:lpstr>
      <vt:lpstr>Playing Sound in NETCF 3.5</vt:lpstr>
      <vt:lpstr>Summary</vt:lpstr>
      <vt:lpstr>Additional Resources</vt:lpstr>
      <vt:lpstr>Slide 22</vt:lpstr>
      <vt:lpstr>Resources</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Adding life and intelligence to Windows Mobile 6.5 Applications</dc:title>
  <dc:subject>Tech·Ed Europe 2009</dc:subject>
  <dc:creator>Nickolas Landry, MVP, Infusion Development</dc:creator>
  <dc:description>Tech·Ed Europe 2009</dc:description>
  <cp:lastModifiedBy>cn_user</cp:lastModifiedBy>
  <cp:revision>293</cp:revision>
  <dcterms:created xsi:type="dcterms:W3CDTF">2006-03-21T23:25:41Z</dcterms:created>
  <dcterms:modified xsi:type="dcterms:W3CDTF">2009-11-08T20:12:06Z</dcterms:modified>
</cp:coreProperties>
</file>