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31"/>
  </p:notesMasterIdLst>
  <p:handoutMasterIdLst>
    <p:handoutMasterId r:id="rId32"/>
  </p:handoutMasterIdLst>
  <p:sldIdLst>
    <p:sldId id="256"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274" r:id="rId27"/>
    <p:sldId id="282" r:id="rId28"/>
    <p:sldId id="306" r:id="rId29"/>
    <p:sldId id="280" r:id="rId3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84" d="100"/>
          <a:sy n="84" d="100"/>
        </p:scale>
        <p:origin x="-492"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mob302_struys.pptx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5.png"/><Relationship Id="rId5" Type="http://schemas.openxmlformats.org/officeDocument/2006/relationships/hyperlink" Target="http://microsoft.com/technet" TargetMode="External"/><Relationship Id="rId10" Type="http://schemas.openxmlformats.org/officeDocument/2006/relationships/image" Target="../media/image1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www.codeproject.com/KB/mobile/DeepCast.aspx"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Retrieval</a:t>
            </a:r>
            <a:br>
              <a:rPr lang="en-US" dirty="0" smtClean="0"/>
            </a:br>
            <a:r>
              <a:rPr lang="en-US" sz="3600" dirty="0" smtClean="0">
                <a:solidFill>
                  <a:schemeClr val="tx2"/>
                </a:solidFill>
              </a:rPr>
              <a:t>GPS </a:t>
            </a:r>
            <a:endParaRPr lang="en-US" dirty="0">
              <a:solidFill>
                <a:schemeClr val="tx2"/>
              </a:solidFill>
            </a:endParaRPr>
          </a:p>
        </p:txBody>
      </p:sp>
      <p:sp>
        <p:nvSpPr>
          <p:cNvPr id="3" name="Text Placeholder 2"/>
          <p:cNvSpPr>
            <a:spLocks noGrp="1"/>
          </p:cNvSpPr>
          <p:nvPr>
            <p:ph idx="1"/>
          </p:nvPr>
        </p:nvSpPr>
        <p:spPr/>
        <p:txBody>
          <a:bodyPr/>
          <a:lstStyle/>
          <a:p>
            <a:pPr>
              <a:defRPr/>
            </a:pPr>
            <a:endParaRPr lang="en-US" dirty="0" smtClean="0"/>
          </a:p>
          <a:p>
            <a:pPr>
              <a:defRPr/>
            </a:pPr>
            <a:r>
              <a:rPr lang="en-US" dirty="0" smtClean="0"/>
              <a:t>Initial reading might be slow but very accurate Location Fetch</a:t>
            </a:r>
          </a:p>
          <a:p>
            <a:pPr>
              <a:defRPr/>
            </a:pPr>
            <a:r>
              <a:rPr lang="en-US" dirty="0" smtClean="0"/>
              <a:t>Does not work well (if at all) inside buildings</a:t>
            </a:r>
          </a:p>
          <a:p>
            <a:pPr>
              <a:defRPr/>
            </a:pPr>
            <a:r>
              <a:rPr lang="en-US" dirty="0" smtClean="0"/>
              <a:t>Location information available without additional lookup services</a:t>
            </a:r>
          </a:p>
          <a:p>
            <a:pPr>
              <a:defRPr/>
            </a:pPr>
            <a:r>
              <a:rPr lang="en-US" dirty="0" smtClean="0"/>
              <a:t>Easy accessible through GPS Intermediate Driver</a:t>
            </a:r>
          </a:p>
          <a:p>
            <a:pPr lvl="1">
              <a:defRPr/>
            </a:pPr>
            <a:r>
              <a:rPr lang="en-US" dirty="0" smtClean="0"/>
              <a:t>Windows Mobile 5 and Windows Mobile 6</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Retrieval</a:t>
            </a:r>
            <a:br>
              <a:rPr lang="en-US" dirty="0" smtClean="0"/>
            </a:br>
            <a:r>
              <a:rPr lang="en-US" sz="3600" dirty="0" smtClean="0">
                <a:solidFill>
                  <a:schemeClr val="tx2"/>
                </a:solidFill>
              </a:rPr>
              <a:t>GPS Intermediate Driver</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Allows ‘high level’ access of the GPS Hardware by using the ‘parsed API’</a:t>
            </a:r>
          </a:p>
          <a:p>
            <a:pPr lvl="1">
              <a:defRPr/>
            </a:pPr>
            <a:r>
              <a:rPr lang="en-US" dirty="0" smtClean="0"/>
              <a:t>No need to parse NMEA strings yourself</a:t>
            </a:r>
          </a:p>
          <a:p>
            <a:pPr>
              <a:defRPr/>
            </a:pPr>
            <a:r>
              <a:rPr lang="en-US" dirty="0" smtClean="0"/>
              <a:t>For applications, the GPS Intermediate Driver looks like the physical GPS hardware</a:t>
            </a:r>
          </a:p>
          <a:p>
            <a:pPr>
              <a:defRPr/>
            </a:pPr>
            <a:r>
              <a:rPr lang="en-US" dirty="0" smtClean="0"/>
              <a:t>For the GPS hardware, the GPS Intermediate Driver is the single client using it</a:t>
            </a:r>
          </a:p>
          <a:p>
            <a:pPr>
              <a:defRPr/>
            </a:pPr>
            <a:r>
              <a:rPr lang="en-US" dirty="0" smtClean="0"/>
              <a:t>Location changes will be delivered event driven on a separate thread </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Retrieval</a:t>
            </a:r>
            <a:br>
              <a:rPr lang="en-US" dirty="0" smtClean="0"/>
            </a:br>
            <a:r>
              <a:rPr lang="en-US" sz="3600" dirty="0" smtClean="0">
                <a:solidFill>
                  <a:schemeClr val="tx2"/>
                </a:solidFill>
              </a:rPr>
              <a:t>GPSID and Managed Applications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err="1" smtClean="0"/>
              <a:t>Microsoft.WindowsMobile.Samples.Location</a:t>
            </a:r>
            <a:endParaRPr lang="en-US" dirty="0" smtClean="0"/>
          </a:p>
          <a:p>
            <a:pPr lvl="2"/>
            <a:endParaRPr lang="en-US" sz="2000" dirty="0" smtClean="0"/>
          </a:p>
        </p:txBody>
      </p:sp>
      <p:pic>
        <p:nvPicPr>
          <p:cNvPr id="4" name="Picture 3"/>
          <p:cNvPicPr>
            <a:picLocks noChangeAspect="1" noChangeArrowheads="1"/>
          </p:cNvPicPr>
          <p:nvPr/>
        </p:nvPicPr>
        <p:blipFill>
          <a:blip r:embed="rId3">
            <a:clrChange>
              <a:clrFrom>
                <a:srgbClr val="ED1C24"/>
              </a:clrFrom>
              <a:clrTo>
                <a:srgbClr val="ED1C24">
                  <a:alpha val="0"/>
                </a:srgbClr>
              </a:clrTo>
            </a:clrChange>
          </a:blip>
          <a:srcRect/>
          <a:stretch>
            <a:fillRect/>
          </a:stretch>
        </p:blipFill>
        <p:spPr bwMode="auto">
          <a:xfrm>
            <a:off x="3621977" y="2431161"/>
            <a:ext cx="2009775" cy="3714750"/>
          </a:xfrm>
          <a:prstGeom prst="rect">
            <a:avLst/>
          </a:prstGeom>
          <a:noFill/>
          <a:ln w="9525">
            <a:noFill/>
            <a:miter lim="800000"/>
            <a:headEnd/>
            <a:tailEnd/>
          </a:ln>
          <a:effectLst/>
        </p:spPr>
      </p:pic>
      <p:pic>
        <p:nvPicPr>
          <p:cNvPr id="5" name="Picture 4"/>
          <p:cNvPicPr>
            <a:picLocks noChangeAspect="1" noChangeArrowheads="1"/>
          </p:cNvPicPr>
          <p:nvPr/>
        </p:nvPicPr>
        <p:blipFill>
          <a:blip r:embed="rId4">
            <a:clrChange>
              <a:clrFrom>
                <a:srgbClr val="ED1C24"/>
              </a:clrFrom>
              <a:clrTo>
                <a:srgbClr val="ED1C24">
                  <a:alpha val="0"/>
                </a:srgbClr>
              </a:clrTo>
            </a:clrChange>
          </a:blip>
          <a:srcRect/>
          <a:stretch>
            <a:fillRect/>
          </a:stretch>
        </p:blipFill>
        <p:spPr bwMode="auto">
          <a:xfrm>
            <a:off x="801053" y="2425827"/>
            <a:ext cx="2238375" cy="3067050"/>
          </a:xfrm>
          <a:prstGeom prst="rect">
            <a:avLst/>
          </a:prstGeom>
          <a:noFill/>
          <a:ln w="9525">
            <a:noFill/>
            <a:miter lim="800000"/>
            <a:headEnd/>
            <a:tailEnd/>
          </a:ln>
          <a:effectLst/>
        </p:spPr>
      </p:pic>
      <p:pic>
        <p:nvPicPr>
          <p:cNvPr id="6" name="Picture 5"/>
          <p:cNvPicPr>
            <a:picLocks noChangeAspect="1" noChangeArrowheads="1"/>
          </p:cNvPicPr>
          <p:nvPr/>
        </p:nvPicPr>
        <p:blipFill>
          <a:blip r:embed="rId5">
            <a:clrChange>
              <a:clrFrom>
                <a:srgbClr val="ED1C24"/>
              </a:clrFrom>
              <a:clrTo>
                <a:srgbClr val="ED1C24">
                  <a:alpha val="0"/>
                </a:srgbClr>
              </a:clrTo>
            </a:clrChange>
          </a:blip>
          <a:srcRect/>
          <a:stretch>
            <a:fillRect/>
          </a:stretch>
        </p:blipFill>
        <p:spPr bwMode="auto">
          <a:xfrm>
            <a:off x="6255449" y="2431733"/>
            <a:ext cx="2009775" cy="25431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Retrieval</a:t>
            </a:r>
            <a:br>
              <a:rPr lang="en-US" dirty="0" smtClean="0"/>
            </a:br>
            <a:r>
              <a:rPr lang="en-US" sz="3600" dirty="0" smtClean="0">
                <a:solidFill>
                  <a:schemeClr val="tx2"/>
                </a:solidFill>
              </a:rPr>
              <a:t>Testing GPS readings with </a:t>
            </a:r>
            <a:r>
              <a:rPr lang="en-US" sz="3600" dirty="0" err="1" smtClean="0">
                <a:solidFill>
                  <a:schemeClr val="tx2"/>
                </a:solidFill>
              </a:rPr>
              <a:t>FakeGPS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Allows testing location aware applications without having GPS hardware on the device</a:t>
            </a:r>
          </a:p>
          <a:p>
            <a:pPr>
              <a:defRPr/>
            </a:pPr>
            <a:r>
              <a:rPr lang="en-US" dirty="0" smtClean="0"/>
              <a:t>Also ideal for poor satellite reception</a:t>
            </a:r>
          </a:p>
          <a:p>
            <a:pPr>
              <a:defRPr/>
            </a:pPr>
            <a:r>
              <a:rPr lang="en-US" dirty="0" smtClean="0"/>
              <a:t>Requires no changes to your application</a:t>
            </a:r>
          </a:p>
          <a:p>
            <a:pPr>
              <a:defRPr/>
            </a:pPr>
            <a:r>
              <a:rPr lang="en-US" dirty="0" smtClean="0"/>
              <a:t>Fakes data received by the GPS APIs</a:t>
            </a:r>
          </a:p>
          <a:p>
            <a:pPr>
              <a:defRPr/>
            </a:pPr>
            <a:r>
              <a:rPr lang="en-US" dirty="0" smtClean="0"/>
              <a:t>\Program Files\</a:t>
            </a:r>
            <a:r>
              <a:rPr lang="en-US" dirty="0" err="1" smtClean="0"/>
              <a:t>FakeGPS</a:t>
            </a:r>
            <a:r>
              <a:rPr lang="en-US" dirty="0" smtClean="0"/>
              <a:t>\</a:t>
            </a:r>
            <a:r>
              <a:rPr lang="en-US" dirty="0" err="1" smtClean="0"/>
              <a:t>GPSFiles</a:t>
            </a:r>
            <a:endParaRPr lang="en-US" dirty="0" smtClean="0"/>
          </a:p>
          <a:p>
            <a:pPr lvl="1">
              <a:defRPr/>
            </a:pPr>
            <a:r>
              <a:rPr lang="en-US" dirty="0" smtClean="0"/>
              <a:t> Contains NMEA data</a:t>
            </a:r>
          </a:p>
          <a:p>
            <a:pPr>
              <a:defRPr/>
            </a:pPr>
            <a:r>
              <a:rPr lang="en-US" dirty="0" smtClean="0"/>
              <a:t>You can record your own NMEA data </a:t>
            </a:r>
          </a:p>
          <a:p>
            <a:pPr lvl="2"/>
            <a:endParaRPr lang="en-US" sz="2000" dirty="0" smtClean="0"/>
          </a:p>
        </p:txBody>
      </p:sp>
      <p:pic>
        <p:nvPicPr>
          <p:cNvPr id="4" name="Picture 2"/>
          <p:cNvPicPr>
            <a:picLocks noChangeAspect="1" noChangeArrowheads="1"/>
          </p:cNvPicPr>
          <p:nvPr/>
        </p:nvPicPr>
        <p:blipFill>
          <a:blip r:embed="rId3">
            <a:clrChange>
              <a:clrFrom>
                <a:srgbClr val="ED1C24"/>
              </a:clrFrom>
              <a:clrTo>
                <a:srgbClr val="ED1C24">
                  <a:alpha val="0"/>
                </a:srgbClr>
              </a:clrTo>
            </a:clrChange>
          </a:blip>
          <a:srcRect/>
          <a:stretch>
            <a:fillRect/>
          </a:stretch>
        </p:blipFill>
        <p:spPr bwMode="auto">
          <a:xfrm>
            <a:off x="7424805" y="3702694"/>
            <a:ext cx="1433513" cy="225266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Receiving Location through GPS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Aware Applications</a:t>
            </a:r>
            <a:br>
              <a:rPr lang="en-US" dirty="0" smtClean="0"/>
            </a:br>
            <a:r>
              <a:rPr sz="3600" smtClean="0">
                <a:solidFill>
                  <a:schemeClr val="tx2"/>
                </a:solidFill>
              </a:rPr>
              <a:t>Make them independent of Location Retrieval</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Different Location Retrieval methods have different accuracies</a:t>
            </a:r>
          </a:p>
          <a:p>
            <a:pPr>
              <a:defRPr/>
            </a:pPr>
            <a:r>
              <a:rPr lang="en-US" dirty="0" smtClean="0"/>
              <a:t>The easiest to in your application is abstracting location retrieval</a:t>
            </a:r>
          </a:p>
          <a:p>
            <a:pPr lvl="1">
              <a:defRPr/>
            </a:pPr>
            <a:r>
              <a:rPr lang="en-US" dirty="0" smtClean="0"/>
              <a:t>Use a Class Factory</a:t>
            </a:r>
          </a:p>
          <a:p>
            <a:pPr lvl="1">
              <a:defRPr/>
            </a:pPr>
            <a:r>
              <a:rPr lang="en-US" dirty="0" smtClean="0"/>
              <a:t>Retrieve Location readings through an Interface</a:t>
            </a:r>
          </a:p>
          <a:p>
            <a:pPr lvl="1">
              <a:defRPr/>
            </a:pPr>
            <a:r>
              <a:rPr lang="en-US" dirty="0" smtClean="0"/>
              <a:t>Application is only interested in Lat/Long readings, not where they come from</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Aware Applications</a:t>
            </a:r>
            <a:br>
              <a:rPr lang="en-US" dirty="0" smtClean="0"/>
            </a:br>
            <a:r>
              <a:rPr sz="3600" smtClean="0">
                <a:solidFill>
                  <a:schemeClr val="tx2"/>
                </a:solidFill>
              </a:rPr>
              <a:t>Different catagories of applications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Line-of-Business Applications</a:t>
            </a:r>
          </a:p>
          <a:p>
            <a:pPr lvl="1">
              <a:defRPr/>
            </a:pPr>
            <a:r>
              <a:rPr lang="en-US" dirty="0" smtClean="0"/>
              <a:t>Fleet tracking + Route planning</a:t>
            </a:r>
          </a:p>
          <a:p>
            <a:pPr lvl="2">
              <a:defRPr/>
            </a:pPr>
            <a:r>
              <a:rPr lang="en-US" dirty="0" smtClean="0"/>
              <a:t>Device publishes its location</a:t>
            </a:r>
          </a:p>
          <a:p>
            <a:pPr>
              <a:defRPr/>
            </a:pPr>
            <a:r>
              <a:rPr lang="en-US" dirty="0" smtClean="0"/>
              <a:t>Consumer Applications</a:t>
            </a:r>
          </a:p>
          <a:p>
            <a:pPr lvl="1">
              <a:defRPr/>
            </a:pPr>
            <a:r>
              <a:rPr lang="en-US" dirty="0" smtClean="0"/>
              <a:t>Often a Collaboration between the Cloud &amp; Device</a:t>
            </a:r>
          </a:p>
          <a:p>
            <a:pPr lvl="1">
              <a:defRPr/>
            </a:pPr>
            <a:r>
              <a:rPr lang="en-US" dirty="0" smtClean="0"/>
              <a:t>Smart Client Application (e.g. pictures + location)</a:t>
            </a:r>
          </a:p>
          <a:p>
            <a:pPr lvl="1">
              <a:defRPr/>
            </a:pPr>
            <a:r>
              <a:rPr lang="en-US" dirty="0" smtClean="0"/>
              <a:t>Location Aware blogging</a:t>
            </a:r>
          </a:p>
          <a:p>
            <a:pPr lvl="1">
              <a:defRPr/>
            </a:pPr>
            <a:r>
              <a:rPr lang="en-US" dirty="0" smtClean="0"/>
              <a:t>Social Networking</a:t>
            </a:r>
          </a:p>
          <a:p>
            <a:pPr lvl="1">
              <a:defRPr/>
            </a:pPr>
            <a:r>
              <a:rPr lang="en-US" dirty="0" smtClean="0"/>
              <a:t>Finding Friends</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Aware Applications</a:t>
            </a:r>
            <a:br>
              <a:rPr lang="en-US" dirty="0" smtClean="0"/>
            </a:br>
            <a:r>
              <a:rPr sz="3600" smtClean="0">
                <a:solidFill>
                  <a:schemeClr val="tx2"/>
                </a:solidFill>
              </a:rPr>
              <a:t>Sample Applications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Bing Mobile</a:t>
            </a:r>
          </a:p>
          <a:p>
            <a:pPr>
              <a:defRPr/>
            </a:pPr>
            <a:r>
              <a:rPr lang="en-US" dirty="0" smtClean="0"/>
              <a:t>Google Maps</a:t>
            </a:r>
          </a:p>
          <a:p>
            <a:pPr>
              <a:defRPr/>
            </a:pPr>
            <a:r>
              <a:rPr lang="en-US" dirty="0" smtClean="0"/>
              <a:t>Update Twitter Status and automatically add location (+ optional link to a map)</a:t>
            </a:r>
          </a:p>
          <a:p>
            <a:pPr>
              <a:defRPr/>
            </a:pPr>
            <a:r>
              <a:rPr lang="en-US" dirty="0" smtClean="0"/>
              <a:t>Share information with friends through Fire Eagle</a:t>
            </a:r>
          </a:p>
          <a:p>
            <a:pPr>
              <a:defRPr/>
            </a:pPr>
            <a:r>
              <a:rPr lang="en-US" dirty="0" smtClean="0"/>
              <a:t>All kinds of Windows Live Services</a:t>
            </a:r>
          </a:p>
          <a:p>
            <a:pPr lvl="1">
              <a:defRPr/>
            </a:pPr>
            <a:r>
              <a:rPr lang="en-US" dirty="0" smtClean="0"/>
              <a:t>Bing Maps alone has lots of different services</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Sample: Updating Twitter Status</a:t>
            </a:r>
            <a:endParaRPr lang="en-US" dirty="0"/>
          </a:p>
        </p:txBody>
      </p:sp>
      <p:sp>
        <p:nvSpPr>
          <p:cNvPr id="9" name="Text Placeholder 8"/>
          <p:cNvSpPr>
            <a:spLocks noGrp="1"/>
          </p:cNvSpPr>
          <p:nvPr>
            <p:ph type="body" sz="quarter" idx="10"/>
          </p:nvPr>
        </p:nvSpPr>
        <p:spPr/>
        <p:txBody>
          <a:bodyPr/>
          <a:lstStyle/>
          <a:p>
            <a:r>
              <a:rPr lang="en-US" sz="1600" dirty="0" smtClean="0">
                <a:solidFill>
                  <a:schemeClr val="accent3"/>
                </a:solidFill>
              </a:rPr>
              <a:t>string</a:t>
            </a:r>
            <a:r>
              <a:rPr lang="en-US" sz="1600" dirty="0" smtClean="0"/>
              <a:t> user = </a:t>
            </a:r>
            <a:r>
              <a:rPr lang="en-US" sz="1600" dirty="0" smtClean="0">
                <a:solidFill>
                  <a:schemeClr val="accent2"/>
                </a:solidFill>
              </a:rPr>
              <a:t>Convert</a:t>
            </a:r>
            <a:r>
              <a:rPr lang="en-US" sz="1600" dirty="0" smtClean="0"/>
              <a:t>.ToBase64String(System.Text.</a:t>
            </a:r>
            <a:r>
              <a:rPr lang="en-US" sz="1600" dirty="0" smtClean="0">
                <a:solidFill>
                  <a:schemeClr val="accent2"/>
                </a:solidFill>
              </a:rPr>
              <a:t>Encoding</a:t>
            </a:r>
            <a:r>
              <a:rPr lang="en-US" sz="1600" dirty="0" smtClean="0"/>
              <a:t>.UTF8.GetBytes</a:t>
            </a:r>
          </a:p>
          <a:p>
            <a:r>
              <a:rPr lang="en-US" sz="1600" dirty="0" smtClean="0"/>
              <a:t>    (</a:t>
            </a:r>
            <a:r>
              <a:rPr lang="en-US" sz="1600" dirty="0" err="1" smtClean="0"/>
              <a:t>Properties.</a:t>
            </a:r>
            <a:r>
              <a:rPr lang="en-US" sz="1600" dirty="0" err="1" smtClean="0">
                <a:solidFill>
                  <a:schemeClr val="accent2"/>
                </a:solidFill>
              </a:rPr>
              <a:t>Resources</a:t>
            </a:r>
            <a:r>
              <a:rPr lang="en-US" sz="1600" dirty="0" err="1" smtClean="0"/>
              <a:t>.TwitterUserName</a:t>
            </a:r>
            <a:r>
              <a:rPr lang="en-US" sz="1600" dirty="0" smtClean="0"/>
              <a:t> + </a:t>
            </a:r>
            <a:r>
              <a:rPr lang="en-US" sz="1600" dirty="0" smtClean="0">
                <a:solidFill>
                  <a:schemeClr val="accent6"/>
                </a:solidFill>
              </a:rPr>
              <a:t>":"</a:t>
            </a:r>
            <a:r>
              <a:rPr lang="en-US" sz="1600" dirty="0" smtClean="0"/>
              <a:t> +</a:t>
            </a:r>
          </a:p>
          <a:p>
            <a:r>
              <a:rPr lang="en-US" sz="1600" dirty="0" smtClean="0"/>
              <a:t>    </a:t>
            </a:r>
            <a:r>
              <a:rPr lang="en-US" sz="1600" dirty="0" err="1" smtClean="0"/>
              <a:t>Properties.</a:t>
            </a:r>
            <a:r>
              <a:rPr lang="en-US" sz="1600" dirty="0" err="1" smtClean="0">
                <a:solidFill>
                  <a:schemeClr val="accent2"/>
                </a:solidFill>
              </a:rPr>
              <a:t>Resources</a:t>
            </a:r>
            <a:r>
              <a:rPr lang="en-US" sz="1600" dirty="0" err="1" smtClean="0"/>
              <a:t>.TwitterPassword</a:t>
            </a:r>
            <a:r>
              <a:rPr lang="en-US" sz="1600" dirty="0" smtClean="0"/>
              <a:t>));</a:t>
            </a:r>
          </a:p>
          <a:p>
            <a:r>
              <a:rPr lang="en-US" sz="1600" dirty="0" err="1" smtClean="0">
                <a:solidFill>
                  <a:schemeClr val="accent2"/>
                </a:solidFill>
              </a:rPr>
              <a:t>StringBuilder</a:t>
            </a:r>
            <a:r>
              <a:rPr lang="en-US" sz="1600" dirty="0" smtClean="0"/>
              <a:t> </a:t>
            </a:r>
            <a:r>
              <a:rPr lang="en-US" sz="1600" dirty="0" err="1" smtClean="0"/>
              <a:t>sb</a:t>
            </a:r>
            <a:r>
              <a:rPr lang="en-US" sz="1600" dirty="0" smtClean="0"/>
              <a:t> = </a:t>
            </a:r>
            <a:r>
              <a:rPr lang="en-US" sz="1600" dirty="0" smtClean="0">
                <a:solidFill>
                  <a:schemeClr val="accent3"/>
                </a:solidFill>
              </a:rPr>
              <a:t>new</a:t>
            </a:r>
            <a:r>
              <a:rPr lang="en-US" sz="1600" dirty="0" smtClean="0"/>
              <a:t> </a:t>
            </a:r>
            <a:r>
              <a:rPr lang="en-US" sz="1600" dirty="0" err="1" smtClean="0">
                <a:solidFill>
                  <a:schemeClr val="accent2"/>
                </a:solidFill>
              </a:rPr>
              <a:t>StringBuilder</a:t>
            </a:r>
            <a:r>
              <a:rPr lang="en-US" sz="1600" dirty="0" smtClean="0">
                <a:solidFill>
                  <a:schemeClr val="accent6"/>
                </a:solidFill>
              </a:rPr>
              <a:t>("status="</a:t>
            </a:r>
            <a:r>
              <a:rPr lang="en-US" sz="1600" dirty="0" smtClean="0"/>
              <a:t>);</a:t>
            </a:r>
          </a:p>
          <a:p>
            <a:r>
              <a:rPr lang="en-US" sz="1600" dirty="0" err="1" smtClean="0"/>
              <a:t>sb.Append</a:t>
            </a:r>
            <a:r>
              <a:rPr lang="en-US" sz="1600" dirty="0" smtClean="0"/>
              <a:t>(</a:t>
            </a:r>
            <a:r>
              <a:rPr lang="en-US" sz="1600" dirty="0" err="1" smtClean="0"/>
              <a:t>locationInfo</a:t>
            </a:r>
            <a:r>
              <a:rPr lang="en-US" sz="1600" dirty="0" smtClean="0"/>
              <a:t>);</a:t>
            </a:r>
          </a:p>
          <a:p>
            <a:r>
              <a:rPr lang="en-US" sz="1600" dirty="0" smtClean="0">
                <a:solidFill>
                  <a:schemeClr val="accent3"/>
                </a:solidFill>
              </a:rPr>
              <a:t>if</a:t>
            </a:r>
            <a:r>
              <a:rPr lang="en-US" sz="1600" dirty="0" smtClean="0"/>
              <a:t> (</a:t>
            </a:r>
            <a:r>
              <a:rPr lang="en-US" sz="1600" dirty="0" err="1" smtClean="0"/>
              <a:t>additionalInfo</a:t>
            </a:r>
            <a:r>
              <a:rPr lang="en-US" sz="1600" dirty="0" smtClean="0"/>
              <a:t> != </a:t>
            </a:r>
            <a:r>
              <a:rPr lang="en-US" sz="1600" dirty="0" err="1" smtClean="0">
                <a:solidFill>
                  <a:schemeClr val="accent3"/>
                </a:solidFill>
              </a:rPr>
              <a:t>string</a:t>
            </a:r>
            <a:r>
              <a:rPr lang="en-US" sz="1600" dirty="0" err="1" smtClean="0"/>
              <a:t>.Empty</a:t>
            </a:r>
            <a:r>
              <a:rPr lang="en-US" sz="1600" dirty="0" smtClean="0"/>
              <a:t>)</a:t>
            </a:r>
          </a:p>
          <a:p>
            <a:r>
              <a:rPr lang="en-US" sz="1600" dirty="0" smtClean="0"/>
              <a:t>{</a:t>
            </a:r>
          </a:p>
          <a:p>
            <a:r>
              <a:rPr lang="en-US" sz="1600" dirty="0" smtClean="0"/>
              <a:t>    </a:t>
            </a:r>
            <a:r>
              <a:rPr lang="en-US" sz="1600" dirty="0" err="1" smtClean="0"/>
              <a:t>sb.Append</a:t>
            </a:r>
            <a:r>
              <a:rPr lang="en-US" sz="1600" dirty="0" smtClean="0">
                <a:solidFill>
                  <a:schemeClr val="accent6"/>
                </a:solidFill>
              </a:rPr>
              <a:t>(" - "</a:t>
            </a:r>
            <a:r>
              <a:rPr lang="en-US" sz="1600" dirty="0" smtClean="0"/>
              <a:t>);</a:t>
            </a:r>
          </a:p>
          <a:p>
            <a:r>
              <a:rPr lang="en-US" sz="1600" dirty="0" smtClean="0"/>
              <a:t>    </a:t>
            </a:r>
            <a:r>
              <a:rPr lang="en-US" sz="1600" dirty="0" err="1" smtClean="0"/>
              <a:t>sb.Append</a:t>
            </a:r>
            <a:r>
              <a:rPr lang="en-US" sz="1600" dirty="0" smtClean="0"/>
              <a:t>(</a:t>
            </a:r>
            <a:r>
              <a:rPr lang="en-US" sz="1600" dirty="0" err="1" smtClean="0"/>
              <a:t>additionalInfo</a:t>
            </a:r>
            <a:r>
              <a:rPr lang="en-US" sz="1600" dirty="0" smtClean="0"/>
              <a:t>);</a:t>
            </a:r>
          </a:p>
          <a:p>
            <a:r>
              <a:rPr lang="en-US" sz="1600" dirty="0" smtClean="0"/>
              <a:t>}</a:t>
            </a:r>
          </a:p>
          <a:p>
            <a:r>
              <a:rPr lang="en-US" sz="1600" dirty="0" smtClean="0">
                <a:solidFill>
                  <a:schemeClr val="accent3"/>
                </a:solidFill>
              </a:rPr>
              <a:t>byte</a:t>
            </a:r>
            <a:r>
              <a:rPr lang="en-US" sz="1600" dirty="0" smtClean="0"/>
              <a:t>[] data = </a:t>
            </a:r>
            <a:r>
              <a:rPr lang="en-US" sz="1600" dirty="0" err="1" smtClean="0">
                <a:solidFill>
                  <a:schemeClr val="accent2"/>
                </a:solidFill>
              </a:rPr>
              <a:t>Encoding</a:t>
            </a:r>
            <a:r>
              <a:rPr lang="en-US" sz="1600" dirty="0" err="1" smtClean="0"/>
              <a:t>.ASCII.GetBytes</a:t>
            </a:r>
            <a:r>
              <a:rPr lang="en-US" sz="1600" dirty="0" smtClean="0"/>
              <a:t>(</a:t>
            </a:r>
            <a:r>
              <a:rPr lang="en-US" sz="1600" dirty="0" err="1" smtClean="0"/>
              <a:t>sb.ToString</a:t>
            </a:r>
            <a:r>
              <a:rPr lang="en-US" sz="1600" dirty="0" smtClean="0"/>
              <a:t>());</a:t>
            </a:r>
          </a:p>
          <a:p>
            <a:endParaRPr lang="en-US" sz="1600" dirty="0" smtClean="0"/>
          </a:p>
          <a:p>
            <a:r>
              <a:rPr lang="en-US" sz="1600" dirty="0" err="1" smtClean="0">
                <a:solidFill>
                  <a:schemeClr val="accent2"/>
                </a:solidFill>
              </a:rPr>
              <a:t>HttpWebRequest</a:t>
            </a:r>
            <a:r>
              <a:rPr lang="en-US" sz="1600" dirty="0" smtClean="0"/>
              <a:t> request =</a:t>
            </a:r>
          </a:p>
          <a:p>
            <a:r>
              <a:rPr lang="en-US" sz="1600" dirty="0" smtClean="0"/>
              <a:t>    (</a:t>
            </a:r>
            <a:r>
              <a:rPr lang="en-US" sz="1600" dirty="0" err="1" smtClean="0">
                <a:solidFill>
                  <a:schemeClr val="accent2"/>
                </a:solidFill>
              </a:rPr>
              <a:t>HttpWebRequest</a:t>
            </a:r>
            <a:r>
              <a:rPr lang="en-US" sz="1600" dirty="0" smtClean="0"/>
              <a:t>)</a:t>
            </a:r>
            <a:r>
              <a:rPr lang="en-US" sz="1600" dirty="0" err="1" smtClean="0">
                <a:solidFill>
                  <a:schemeClr val="accent2"/>
                </a:solidFill>
              </a:rPr>
              <a:t>WebRequest</a:t>
            </a:r>
            <a:r>
              <a:rPr lang="en-US" sz="1600" dirty="0" err="1" smtClean="0"/>
              <a:t>.Create</a:t>
            </a:r>
            <a:r>
              <a:rPr lang="en-US" sz="1600" dirty="0" smtClean="0"/>
              <a:t>(</a:t>
            </a:r>
            <a:r>
              <a:rPr lang="en-US" sz="1600" dirty="0" err="1" smtClean="0"/>
              <a:t>TwitterStatusUpdateURI</a:t>
            </a:r>
            <a:r>
              <a:rPr lang="en-US" sz="1600" dirty="0" smtClean="0"/>
              <a:t>);</a:t>
            </a:r>
          </a:p>
          <a:p>
            <a:r>
              <a:rPr lang="en-US" sz="1600" dirty="0" err="1" smtClean="0"/>
              <a:t>request.Method</a:t>
            </a:r>
            <a:r>
              <a:rPr lang="en-US" sz="1600" dirty="0" smtClean="0"/>
              <a:t> = </a:t>
            </a:r>
            <a:r>
              <a:rPr lang="en-US" sz="1600" dirty="0" smtClean="0">
                <a:solidFill>
                  <a:schemeClr val="accent6"/>
                </a:solidFill>
              </a:rPr>
              <a:t>"POST"</a:t>
            </a:r>
            <a:r>
              <a:rPr lang="en-US" sz="1600" dirty="0" smtClean="0"/>
              <a:t>;</a:t>
            </a:r>
          </a:p>
          <a:p>
            <a:r>
              <a:rPr lang="en-US" sz="1600" dirty="0" err="1" smtClean="0"/>
              <a:t>request.Headers.Add</a:t>
            </a:r>
            <a:r>
              <a:rPr lang="en-US" sz="1600" dirty="0" smtClean="0"/>
              <a:t>(</a:t>
            </a:r>
            <a:r>
              <a:rPr lang="en-US" sz="1600" dirty="0" smtClean="0">
                <a:solidFill>
                  <a:schemeClr val="accent6"/>
                </a:solidFill>
              </a:rPr>
              <a:t>"Authorization"</a:t>
            </a:r>
            <a:r>
              <a:rPr lang="en-US" sz="1600" dirty="0" smtClean="0"/>
              <a:t>, </a:t>
            </a:r>
            <a:r>
              <a:rPr lang="en-US" sz="1600" dirty="0" smtClean="0">
                <a:solidFill>
                  <a:schemeClr val="accent6"/>
                </a:solidFill>
              </a:rPr>
              <a:t>"Basic " </a:t>
            </a:r>
            <a:r>
              <a:rPr lang="en-US" sz="1600" dirty="0" smtClean="0"/>
              <a:t>+ user);</a:t>
            </a:r>
          </a:p>
          <a:p>
            <a:r>
              <a:rPr lang="en-US" sz="1600" dirty="0" err="1" smtClean="0"/>
              <a:t>request.ContentType</a:t>
            </a:r>
            <a:r>
              <a:rPr lang="en-US" sz="1600" dirty="0" smtClean="0"/>
              <a:t> = </a:t>
            </a:r>
            <a:r>
              <a:rPr lang="en-US" sz="1600" dirty="0" smtClean="0">
                <a:solidFill>
                  <a:schemeClr val="accent6"/>
                </a:solidFill>
              </a:rPr>
              <a:t>"application/x-www-form-</a:t>
            </a:r>
            <a:r>
              <a:rPr lang="en-US" sz="1600" dirty="0" err="1" smtClean="0">
                <a:solidFill>
                  <a:schemeClr val="accent6"/>
                </a:solidFill>
              </a:rPr>
              <a:t>urlencoded</a:t>
            </a:r>
            <a:r>
              <a:rPr lang="en-US" sz="1600" dirty="0" smtClean="0">
                <a:solidFill>
                  <a:schemeClr val="accent6"/>
                </a:solidFill>
              </a:rPr>
              <a:t>"</a:t>
            </a:r>
            <a:r>
              <a:rPr lang="en-US" sz="1600" dirty="0" smtClean="0"/>
              <a:t>;</a:t>
            </a:r>
          </a:p>
          <a:p>
            <a:r>
              <a:rPr lang="en-US" sz="1600" dirty="0" err="1" smtClean="0"/>
              <a:t>request.ContentLength</a:t>
            </a:r>
            <a:r>
              <a:rPr lang="en-US" sz="1600" dirty="0" smtClean="0"/>
              <a:t> = </a:t>
            </a:r>
            <a:r>
              <a:rPr lang="en-US" sz="1600" dirty="0" err="1" smtClean="0"/>
              <a:t>data.Length</a:t>
            </a:r>
            <a:r>
              <a:rPr lang="en-US" sz="1600" dirty="0" smtClean="0"/>
              <a:t>;</a:t>
            </a:r>
          </a:p>
          <a:p>
            <a:r>
              <a:rPr lang="en-US" sz="1600" dirty="0" smtClean="0">
                <a:solidFill>
                  <a:schemeClr val="accent2"/>
                </a:solidFill>
              </a:rPr>
              <a:t>Stream</a:t>
            </a:r>
            <a:r>
              <a:rPr lang="en-US" sz="1600" dirty="0" smtClean="0"/>
              <a:t> </a:t>
            </a:r>
            <a:r>
              <a:rPr lang="en-US" sz="1600" dirty="0" err="1" smtClean="0"/>
              <a:t>reqStream</a:t>
            </a:r>
            <a:r>
              <a:rPr lang="en-US" sz="1600" dirty="0" smtClean="0"/>
              <a:t> = </a:t>
            </a:r>
            <a:r>
              <a:rPr lang="en-US" sz="1600" dirty="0" err="1" smtClean="0"/>
              <a:t>request.GetRequestStream</a:t>
            </a:r>
            <a:r>
              <a:rPr lang="en-US" sz="1600" dirty="0" smtClean="0"/>
              <a:t>();</a:t>
            </a:r>
          </a:p>
          <a:p>
            <a:r>
              <a:rPr lang="en-US" sz="1600" dirty="0" err="1" smtClean="0"/>
              <a:t>reqStream.Write</a:t>
            </a:r>
            <a:r>
              <a:rPr lang="en-US" sz="1600" dirty="0" smtClean="0"/>
              <a:t>(data, 0, </a:t>
            </a:r>
            <a:r>
              <a:rPr lang="en-US" sz="1600" dirty="0" err="1" smtClean="0"/>
              <a:t>data.Length</a:t>
            </a:r>
            <a:r>
              <a:rPr lang="en-US" sz="1600" dirty="0" smtClean="0"/>
              <a:t>);</a:t>
            </a:r>
          </a:p>
          <a:p>
            <a:r>
              <a:rPr lang="en-US" sz="1600" dirty="0" err="1" smtClean="0"/>
              <a:t>reqStream.Close</a:t>
            </a:r>
            <a:r>
              <a:rPr lang="en-US" sz="1600" dirty="0" smtClean="0"/>
              <a:t>();</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Aware Applications</a:t>
            </a:r>
            <a:br>
              <a:rPr lang="en-US" dirty="0" smtClean="0"/>
            </a:br>
            <a:r>
              <a:rPr lang="en-US" sz="3600" dirty="0" smtClean="0">
                <a:solidFill>
                  <a:schemeClr val="tx2"/>
                </a:solidFill>
              </a:rPr>
              <a:t>Retrieving Maps through Bing Maps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Imagery Service</a:t>
            </a:r>
          </a:p>
          <a:p>
            <a:pPr lvl="1">
              <a:defRPr/>
            </a:pPr>
            <a:r>
              <a:rPr lang="en-US" dirty="0" smtClean="0"/>
              <a:t>Maps &amp; Imagery for Mobile Devices</a:t>
            </a:r>
          </a:p>
          <a:p>
            <a:pPr>
              <a:defRPr/>
            </a:pPr>
            <a:r>
              <a:rPr lang="en-US" dirty="0" smtClean="0"/>
              <a:t>Search Service</a:t>
            </a:r>
          </a:p>
          <a:p>
            <a:pPr lvl="1">
              <a:defRPr/>
            </a:pPr>
            <a:r>
              <a:rPr lang="en-US" dirty="0" smtClean="0"/>
              <a:t>Queries to find keywords or locations</a:t>
            </a:r>
          </a:p>
          <a:p>
            <a:pPr>
              <a:defRPr/>
            </a:pPr>
            <a:r>
              <a:rPr lang="en-US" dirty="0" err="1" smtClean="0"/>
              <a:t>Geocode</a:t>
            </a:r>
            <a:r>
              <a:rPr lang="en-US" dirty="0" smtClean="0"/>
              <a:t> Service</a:t>
            </a:r>
          </a:p>
          <a:p>
            <a:pPr lvl="1">
              <a:defRPr/>
            </a:pPr>
            <a:r>
              <a:rPr lang="en-US" dirty="0" smtClean="0"/>
              <a:t>Address to </a:t>
            </a:r>
            <a:r>
              <a:rPr lang="en-US" dirty="0" err="1" smtClean="0"/>
              <a:t>LatLong</a:t>
            </a:r>
            <a:r>
              <a:rPr lang="en-US" dirty="0" smtClean="0"/>
              <a:t> and </a:t>
            </a:r>
            <a:r>
              <a:rPr lang="en-US" dirty="0" err="1" smtClean="0"/>
              <a:t>LatLong</a:t>
            </a:r>
            <a:r>
              <a:rPr lang="en-US" dirty="0" smtClean="0"/>
              <a:t> to Address</a:t>
            </a:r>
          </a:p>
          <a:p>
            <a:pPr>
              <a:defRPr/>
            </a:pPr>
            <a:r>
              <a:rPr lang="en-US" dirty="0" smtClean="0"/>
              <a:t>Route Service</a:t>
            </a:r>
          </a:p>
          <a:p>
            <a:pPr lvl="1">
              <a:defRPr/>
            </a:pPr>
            <a:r>
              <a:rPr lang="en-US" dirty="0" smtClean="0"/>
              <a:t>Get directions and traffic info</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00749"/>
            <a:ext cx="7921912" cy="1337595"/>
          </a:xfrm>
        </p:spPr>
        <p:txBody>
          <a:bodyPr/>
          <a:lstStyle/>
          <a:p>
            <a:r>
              <a:rPr sz="6000"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Creating Location Aware Windows Mobile Apps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Maarten Struys</a:t>
            </a:r>
          </a:p>
          <a:p>
            <a:r>
              <a:rPr lang="en-US" dirty="0" smtClean="0">
                <a:solidFill>
                  <a:schemeClr val="tx1"/>
                </a:solidFill>
              </a:rPr>
              <a:t>Windows Mobile Evangelist</a:t>
            </a:r>
          </a:p>
          <a:p>
            <a:r>
              <a:rPr lang="en-US" dirty="0" err="1" smtClean="0">
                <a:solidFill>
                  <a:schemeClr val="tx1"/>
                </a:solidFill>
              </a:rPr>
              <a:t>Alten</a:t>
            </a:r>
            <a:r>
              <a:rPr lang="en-US" dirty="0" smtClean="0">
                <a:solidFill>
                  <a:schemeClr val="tx1"/>
                </a:solidFill>
              </a:rPr>
              <a:t>-PTS</a:t>
            </a:r>
          </a:p>
          <a:p>
            <a:r>
              <a:rPr lang="en-US" dirty="0" smtClean="0">
                <a:solidFill>
                  <a:schemeClr val="tx1"/>
                </a:solidFill>
              </a:rPr>
              <a:t>Session Code: </a:t>
            </a:r>
            <a:r>
              <a:rPr lang="en-US" dirty="0" err="1" smtClean="0">
                <a:solidFill>
                  <a:schemeClr val="tx1"/>
                </a:solidFill>
              </a:rPr>
              <a:t>WMByyy</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Sample: Displaying Bing Maps</a:t>
            </a:r>
            <a:endParaRPr lang="en-US" dirty="0"/>
          </a:p>
        </p:txBody>
      </p:sp>
      <p:sp>
        <p:nvSpPr>
          <p:cNvPr id="9" name="Text Placeholder 8"/>
          <p:cNvSpPr>
            <a:spLocks noGrp="1"/>
          </p:cNvSpPr>
          <p:nvPr>
            <p:ph type="body" sz="quarter" idx="10"/>
          </p:nvPr>
        </p:nvSpPr>
        <p:spPr/>
        <p:txBody>
          <a:bodyPr/>
          <a:lstStyle/>
          <a:p>
            <a:r>
              <a:rPr lang="fr-FR" sz="1600" dirty="0" smtClean="0">
                <a:solidFill>
                  <a:schemeClr val="accent3"/>
                </a:solidFill>
              </a:rPr>
              <a:t>public</a:t>
            </a:r>
            <a:r>
              <a:rPr lang="fr-FR" sz="1600" dirty="0" smtClean="0"/>
              <a:t> Image </a:t>
            </a:r>
            <a:r>
              <a:rPr lang="fr-FR" sz="1600" dirty="0" err="1" smtClean="0"/>
              <a:t>GetMap</a:t>
            </a:r>
            <a:r>
              <a:rPr lang="fr-FR" sz="1600" dirty="0" smtClean="0"/>
              <a:t>(</a:t>
            </a:r>
            <a:r>
              <a:rPr lang="fr-FR" sz="1600" dirty="0" smtClean="0">
                <a:solidFill>
                  <a:schemeClr val="accent3"/>
                </a:solidFill>
              </a:rPr>
              <a:t>double</a:t>
            </a:r>
            <a:r>
              <a:rPr lang="fr-FR" sz="1600" dirty="0" smtClean="0"/>
              <a:t> latitude, </a:t>
            </a:r>
            <a:r>
              <a:rPr lang="fr-FR" sz="1600" dirty="0" smtClean="0">
                <a:solidFill>
                  <a:schemeClr val="accent3"/>
                </a:solidFill>
              </a:rPr>
              <a:t>double</a:t>
            </a:r>
            <a:r>
              <a:rPr lang="fr-FR" sz="1600" dirty="0" smtClean="0"/>
              <a:t> longitude)</a:t>
            </a:r>
          </a:p>
          <a:p>
            <a:r>
              <a:rPr lang="en-US" sz="1600" dirty="0" smtClean="0"/>
              <a:t>{</a:t>
            </a:r>
          </a:p>
          <a:p>
            <a:r>
              <a:rPr lang="en-US" sz="1600" dirty="0" smtClean="0"/>
              <a:t>    </a:t>
            </a:r>
            <a:r>
              <a:rPr lang="en-US" sz="1600" dirty="0" smtClean="0">
                <a:solidFill>
                  <a:schemeClr val="accent2"/>
                </a:solidFill>
              </a:rPr>
              <a:t>// Set the location of the requested image</a:t>
            </a:r>
          </a:p>
          <a:p>
            <a:r>
              <a:rPr lang="en-US" sz="1600" dirty="0" smtClean="0"/>
              <a:t>    </a:t>
            </a:r>
            <a:r>
              <a:rPr lang="en-US" sz="1600" dirty="0" err="1" smtClean="0"/>
              <a:t>mapUriRequest.Center</a:t>
            </a:r>
            <a:r>
              <a:rPr lang="en-US" sz="1600" dirty="0" smtClean="0"/>
              <a:t> = </a:t>
            </a:r>
            <a:r>
              <a:rPr lang="en-US" sz="1600" dirty="0" smtClean="0">
                <a:solidFill>
                  <a:schemeClr val="accent3"/>
                </a:solidFill>
              </a:rPr>
              <a:t>new</a:t>
            </a:r>
            <a:r>
              <a:rPr lang="en-US" sz="1600" dirty="0" smtClean="0"/>
              <a:t> </a:t>
            </a:r>
            <a:r>
              <a:rPr lang="en-US" sz="1600" dirty="0" err="1" smtClean="0"/>
              <a:t>VEImageryService.</a:t>
            </a:r>
            <a:r>
              <a:rPr lang="en-US" sz="1600" dirty="0" err="1" smtClean="0">
                <a:solidFill>
                  <a:schemeClr val="accent2"/>
                </a:solidFill>
              </a:rPr>
              <a:t>Location</a:t>
            </a:r>
            <a:r>
              <a:rPr lang="en-US" sz="1600" dirty="0" smtClean="0"/>
              <a:t>();</a:t>
            </a:r>
          </a:p>
          <a:p>
            <a:r>
              <a:rPr lang="en-US" sz="1600" dirty="0" smtClean="0"/>
              <a:t>    </a:t>
            </a:r>
            <a:r>
              <a:rPr lang="en-US" sz="1600" dirty="0" err="1" smtClean="0"/>
              <a:t>mapUriRequest.Center.Latitude</a:t>
            </a:r>
            <a:r>
              <a:rPr lang="en-US" sz="1600" dirty="0" smtClean="0"/>
              <a:t> = latitude;</a:t>
            </a:r>
          </a:p>
          <a:p>
            <a:r>
              <a:rPr lang="en-US" sz="1600" dirty="0" smtClean="0"/>
              <a:t>    </a:t>
            </a:r>
            <a:r>
              <a:rPr lang="en-US" sz="1600" dirty="0" err="1" smtClean="0"/>
              <a:t>mapUriRequest.Center.Longitude</a:t>
            </a:r>
            <a:r>
              <a:rPr lang="en-US" sz="1600" dirty="0" smtClean="0"/>
              <a:t> = longitude;</a:t>
            </a:r>
          </a:p>
          <a:p>
            <a:r>
              <a:rPr lang="en-US" sz="1600" dirty="0" smtClean="0"/>
              <a:t>    </a:t>
            </a:r>
            <a:r>
              <a:rPr lang="en-US" sz="1600" dirty="0" err="1" smtClean="0"/>
              <a:t>mapUriRequest.Center.LongitudeSpecified</a:t>
            </a:r>
            <a:r>
              <a:rPr lang="en-US" sz="1600" dirty="0" smtClean="0"/>
              <a:t> = </a:t>
            </a:r>
            <a:r>
              <a:rPr lang="en-US" sz="1600" dirty="0" smtClean="0">
                <a:solidFill>
                  <a:schemeClr val="accent3"/>
                </a:solidFill>
              </a:rPr>
              <a:t>true</a:t>
            </a:r>
            <a:r>
              <a:rPr lang="en-US" sz="1600" dirty="0" smtClean="0"/>
              <a:t>;</a:t>
            </a:r>
          </a:p>
          <a:p>
            <a:r>
              <a:rPr lang="en-US" sz="1600" dirty="0" smtClean="0"/>
              <a:t>    </a:t>
            </a:r>
            <a:r>
              <a:rPr lang="en-US" sz="1600" dirty="0" err="1" smtClean="0"/>
              <a:t>mapUriRequest.Center.LatitudeSpecified</a:t>
            </a:r>
            <a:r>
              <a:rPr lang="en-US" sz="1600" dirty="0" smtClean="0"/>
              <a:t> = </a:t>
            </a:r>
            <a:r>
              <a:rPr lang="en-US" sz="1600" dirty="0" smtClean="0">
                <a:solidFill>
                  <a:schemeClr val="accent3"/>
                </a:solidFill>
              </a:rPr>
              <a:t>true</a:t>
            </a:r>
            <a:r>
              <a:rPr lang="en-US" sz="1600" dirty="0" smtClean="0"/>
              <a:t>;</a:t>
            </a:r>
          </a:p>
          <a:p>
            <a:endParaRPr lang="en-US" sz="1600" dirty="0" smtClean="0"/>
          </a:p>
          <a:p>
            <a:r>
              <a:rPr lang="en-US" sz="1600" dirty="0" smtClean="0"/>
              <a:t>    </a:t>
            </a:r>
            <a:r>
              <a:rPr lang="en-US" sz="1600" dirty="0" smtClean="0">
                <a:solidFill>
                  <a:schemeClr val="accent2"/>
                </a:solidFill>
              </a:rPr>
              <a:t>// Retrieve a map (jpg) through a URL, provided by Virtual Earth</a:t>
            </a:r>
          </a:p>
          <a:p>
            <a:r>
              <a:rPr lang="en-US" sz="1600" dirty="0" smtClean="0"/>
              <a:t>    </a:t>
            </a:r>
            <a:r>
              <a:rPr lang="en-US" sz="1600" dirty="0" err="1" smtClean="0">
                <a:solidFill>
                  <a:schemeClr val="accent2"/>
                </a:solidFill>
              </a:rPr>
              <a:t>MapUriResponse</a:t>
            </a:r>
            <a:r>
              <a:rPr lang="en-US" sz="1600" dirty="0" smtClean="0"/>
              <a:t> </a:t>
            </a:r>
            <a:r>
              <a:rPr lang="en-US" sz="1600" dirty="0" err="1" smtClean="0"/>
              <a:t>mapUriResponse</a:t>
            </a:r>
            <a:r>
              <a:rPr lang="en-US" sz="1600" dirty="0" smtClean="0"/>
              <a:t> =</a:t>
            </a:r>
          </a:p>
          <a:p>
            <a:r>
              <a:rPr lang="en-US" sz="1600" dirty="0" smtClean="0"/>
              <a:t>        </a:t>
            </a:r>
            <a:r>
              <a:rPr lang="en-US" sz="1600" dirty="0" err="1" smtClean="0"/>
              <a:t>imageryService.GetMapUri</a:t>
            </a:r>
            <a:r>
              <a:rPr lang="en-US" sz="1600" dirty="0" smtClean="0"/>
              <a:t>(</a:t>
            </a:r>
            <a:r>
              <a:rPr lang="en-US" sz="1600" dirty="0" err="1" smtClean="0"/>
              <a:t>mapUriRequest</a:t>
            </a:r>
            <a:r>
              <a:rPr lang="en-US" sz="1600" dirty="0" smtClean="0"/>
              <a:t>);</a:t>
            </a:r>
          </a:p>
          <a:p>
            <a:r>
              <a:rPr lang="en-US" sz="1600" dirty="0" smtClean="0"/>
              <a:t>    </a:t>
            </a:r>
            <a:r>
              <a:rPr lang="en-US" sz="1600" dirty="0" err="1" smtClean="0">
                <a:solidFill>
                  <a:schemeClr val="accent2"/>
                </a:solidFill>
              </a:rPr>
              <a:t>HttpWebRequest</a:t>
            </a:r>
            <a:r>
              <a:rPr lang="en-US" sz="1600" dirty="0" smtClean="0"/>
              <a:t> request =</a:t>
            </a:r>
          </a:p>
          <a:p>
            <a:r>
              <a:rPr lang="en-US" sz="1600" dirty="0" smtClean="0"/>
              <a:t>        (</a:t>
            </a:r>
            <a:r>
              <a:rPr lang="en-US" sz="1600" dirty="0" err="1" smtClean="0">
                <a:solidFill>
                  <a:schemeClr val="accent2"/>
                </a:solidFill>
              </a:rPr>
              <a:t>HttpWebRequest</a:t>
            </a:r>
            <a:r>
              <a:rPr lang="en-US" sz="1600" dirty="0" smtClean="0"/>
              <a:t>)</a:t>
            </a:r>
            <a:r>
              <a:rPr lang="en-US" sz="1600" dirty="0" err="1" smtClean="0">
                <a:solidFill>
                  <a:schemeClr val="accent2"/>
                </a:solidFill>
              </a:rPr>
              <a:t>WebRequest</a:t>
            </a:r>
            <a:r>
              <a:rPr lang="en-US" sz="1600" dirty="0" err="1" smtClean="0"/>
              <a:t>.Create</a:t>
            </a:r>
            <a:r>
              <a:rPr lang="en-US" sz="1600" dirty="0" smtClean="0"/>
              <a:t>(</a:t>
            </a:r>
            <a:r>
              <a:rPr lang="en-US" sz="1600" dirty="0" err="1" smtClean="0"/>
              <a:t>mapUriResponse.Uri</a:t>
            </a:r>
            <a:r>
              <a:rPr lang="en-US" sz="1600" dirty="0" smtClean="0"/>
              <a:t>);</a:t>
            </a:r>
          </a:p>
          <a:p>
            <a:r>
              <a:rPr lang="en-US" sz="1600" dirty="0" smtClean="0"/>
              <a:t>    </a:t>
            </a:r>
            <a:r>
              <a:rPr lang="en-US" sz="1600" dirty="0" err="1" smtClean="0">
                <a:solidFill>
                  <a:schemeClr val="accent2"/>
                </a:solidFill>
              </a:rPr>
              <a:t>HttpWebResponse</a:t>
            </a:r>
            <a:r>
              <a:rPr lang="en-US" sz="1600" dirty="0" smtClean="0"/>
              <a:t> response = (</a:t>
            </a:r>
            <a:r>
              <a:rPr lang="en-US" sz="1600" dirty="0" err="1" smtClean="0">
                <a:solidFill>
                  <a:schemeClr val="accent2"/>
                </a:solidFill>
              </a:rPr>
              <a:t>HttpWebResponse</a:t>
            </a:r>
            <a:r>
              <a:rPr lang="en-US" sz="1600" dirty="0" smtClean="0"/>
              <a:t>)</a:t>
            </a:r>
            <a:r>
              <a:rPr lang="en-US" sz="1600" dirty="0" err="1" smtClean="0"/>
              <a:t>request.GetResponse</a:t>
            </a:r>
            <a:r>
              <a:rPr lang="en-US" sz="1600" dirty="0" smtClean="0"/>
              <a:t>();</a:t>
            </a:r>
          </a:p>
          <a:p>
            <a:endParaRPr lang="en-US" sz="1600" dirty="0" smtClean="0"/>
          </a:p>
          <a:p>
            <a:r>
              <a:rPr lang="en-US" sz="1600" dirty="0" smtClean="0"/>
              <a:t>    </a:t>
            </a:r>
            <a:r>
              <a:rPr lang="en-US" sz="1600" dirty="0" smtClean="0">
                <a:solidFill>
                  <a:schemeClr val="accent2"/>
                </a:solidFill>
              </a:rPr>
              <a:t>Image</a:t>
            </a:r>
            <a:r>
              <a:rPr lang="en-US" sz="1600" dirty="0" smtClean="0"/>
              <a:t> </a:t>
            </a:r>
            <a:r>
              <a:rPr lang="en-US" sz="1600" dirty="0" err="1" smtClean="0"/>
              <a:t>img</a:t>
            </a:r>
            <a:r>
              <a:rPr lang="en-US" sz="1600" dirty="0" smtClean="0"/>
              <a:t> = </a:t>
            </a:r>
            <a:r>
              <a:rPr lang="en-US" sz="1600" dirty="0" smtClean="0">
                <a:solidFill>
                  <a:schemeClr val="accent3"/>
                </a:solidFill>
              </a:rPr>
              <a:t>new</a:t>
            </a:r>
            <a:r>
              <a:rPr lang="en-US" sz="1600" dirty="0" smtClean="0"/>
              <a:t> </a:t>
            </a:r>
            <a:r>
              <a:rPr lang="en-US" sz="1600" dirty="0" smtClean="0">
                <a:solidFill>
                  <a:schemeClr val="accent2"/>
                </a:solidFill>
              </a:rPr>
              <a:t>Bitmap</a:t>
            </a:r>
            <a:r>
              <a:rPr lang="en-US" sz="1600" dirty="0" smtClean="0"/>
              <a:t>(</a:t>
            </a:r>
            <a:r>
              <a:rPr lang="en-US" sz="1600" dirty="0" err="1" smtClean="0"/>
              <a:t>response.GetResponseStream</a:t>
            </a:r>
            <a:r>
              <a:rPr lang="en-US" sz="1600" dirty="0" smtClean="0"/>
              <a:t>());</a:t>
            </a:r>
          </a:p>
          <a:p>
            <a:r>
              <a:rPr lang="en-US" sz="1600" dirty="0" smtClean="0"/>
              <a:t>    </a:t>
            </a:r>
            <a:r>
              <a:rPr lang="en-US" sz="1600" dirty="0" err="1" smtClean="0"/>
              <a:t>response.Close</a:t>
            </a:r>
            <a:r>
              <a:rPr lang="en-US" sz="1600" dirty="0" smtClean="0"/>
              <a:t>();</a:t>
            </a:r>
          </a:p>
          <a:p>
            <a:endParaRPr lang="en-US" sz="1600" dirty="0" smtClean="0"/>
          </a:p>
          <a:p>
            <a:r>
              <a:rPr lang="en-US" sz="1600" dirty="0" smtClean="0"/>
              <a:t>    </a:t>
            </a:r>
            <a:r>
              <a:rPr lang="en-US" sz="1600" dirty="0" smtClean="0">
                <a:solidFill>
                  <a:schemeClr val="accent3"/>
                </a:solidFill>
              </a:rPr>
              <a:t>return</a:t>
            </a:r>
            <a:r>
              <a:rPr lang="en-US" sz="1600" dirty="0" smtClean="0"/>
              <a:t> </a:t>
            </a:r>
            <a:r>
              <a:rPr lang="en-US" sz="1600" dirty="0" err="1" smtClean="0"/>
              <a:t>img</a:t>
            </a:r>
            <a:r>
              <a:rPr lang="en-US" sz="1600" dirty="0" smtClean="0"/>
              <a:t>;</a:t>
            </a:r>
          </a:p>
          <a:p>
            <a:r>
              <a:rPr lang="en-US" sz="1600" dirty="0" smtClean="0"/>
              <a:t>}</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smtClean="0"/>
              <a:t>Location Aware Applications</a:t>
            </a:r>
            <a:r>
              <a:rPr lang="en-US" dirty="0" smtClean="0"/>
              <a:t/>
            </a:r>
            <a:br>
              <a:rPr lang="en-US" dirty="0" smtClean="0"/>
            </a:br>
            <a:r>
              <a:rPr lang="en-US" sz="3600" dirty="0" smtClean="0">
                <a:solidFill>
                  <a:schemeClr val="tx2"/>
                </a:solidFill>
              </a:rPr>
              <a:t>Retrieving information through Bing Services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Consistent Web Service to retrieve all kinds of information</a:t>
            </a:r>
          </a:p>
          <a:p>
            <a:pPr lvl="1">
              <a:defRPr/>
            </a:pPr>
            <a:r>
              <a:rPr lang="en-US" dirty="0" err="1" smtClean="0"/>
              <a:t>MobileWeb</a:t>
            </a:r>
            <a:endParaRPr lang="en-US" dirty="0" smtClean="0"/>
          </a:p>
          <a:p>
            <a:pPr lvl="1">
              <a:defRPr/>
            </a:pPr>
            <a:r>
              <a:rPr lang="en-US" dirty="0" smtClean="0"/>
              <a:t>Advertisements</a:t>
            </a:r>
          </a:p>
          <a:p>
            <a:pPr lvl="1">
              <a:defRPr/>
            </a:pPr>
            <a:r>
              <a:rPr lang="en-US" dirty="0" smtClean="0"/>
              <a:t>Images</a:t>
            </a:r>
          </a:p>
          <a:p>
            <a:pPr lvl="1">
              <a:defRPr/>
            </a:pPr>
            <a:r>
              <a:rPr lang="en-US" dirty="0" err="1" smtClean="0"/>
              <a:t>PhoneBook</a:t>
            </a:r>
            <a:endParaRPr lang="en-US" dirty="0" smtClean="0"/>
          </a:p>
          <a:p>
            <a:pPr>
              <a:defRPr/>
            </a:pPr>
            <a:r>
              <a:rPr lang="en-US" dirty="0" smtClean="0"/>
              <a:t>Learn how to access one source of information and you know how to access them all</a:t>
            </a:r>
          </a:p>
          <a:p>
            <a:pPr lvl="1">
              <a:defRPr/>
            </a:pPr>
            <a:endParaRPr lang="en-US"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Sample: Using Bing Services</a:t>
            </a:r>
            <a:endParaRPr lang="en-US" dirty="0"/>
          </a:p>
        </p:txBody>
      </p:sp>
      <p:sp>
        <p:nvSpPr>
          <p:cNvPr id="9" name="Text Placeholder 8"/>
          <p:cNvSpPr>
            <a:spLocks noGrp="1"/>
          </p:cNvSpPr>
          <p:nvPr>
            <p:ph type="body" sz="quarter" idx="10"/>
          </p:nvPr>
        </p:nvSpPr>
        <p:spPr>
          <a:xfrm>
            <a:off x="387055" y="1572364"/>
            <a:ext cx="8756945" cy="1698927"/>
          </a:xfrm>
        </p:spPr>
        <p:txBody>
          <a:bodyPr/>
          <a:lstStyle/>
          <a:p>
            <a:r>
              <a:rPr lang="en-US" sz="1600" dirty="0" smtClean="0">
                <a:solidFill>
                  <a:schemeClr val="accent3"/>
                </a:solidFill>
              </a:rPr>
              <a:t>private</a:t>
            </a:r>
            <a:r>
              <a:rPr lang="en-US" sz="1600" dirty="0" smtClean="0"/>
              <a:t> </a:t>
            </a:r>
            <a:r>
              <a:rPr lang="en-US" sz="1600" dirty="0" smtClean="0">
                <a:solidFill>
                  <a:schemeClr val="accent3"/>
                </a:solidFill>
              </a:rPr>
              <a:t>void</a:t>
            </a:r>
            <a:r>
              <a:rPr lang="en-US" sz="1600" dirty="0" smtClean="0"/>
              <a:t> button1_Click(</a:t>
            </a:r>
            <a:r>
              <a:rPr lang="en-US" sz="1600" dirty="0" smtClean="0">
                <a:solidFill>
                  <a:schemeClr val="accent3"/>
                </a:solidFill>
              </a:rPr>
              <a:t>object</a:t>
            </a:r>
            <a:r>
              <a:rPr lang="en-US" sz="1600" dirty="0" smtClean="0"/>
              <a:t> sender, </a:t>
            </a:r>
            <a:r>
              <a:rPr lang="en-US" sz="1600" dirty="0" err="1" smtClean="0">
                <a:solidFill>
                  <a:schemeClr val="accent2"/>
                </a:solidFill>
              </a:rPr>
              <a:t>EventArgs</a:t>
            </a:r>
            <a:r>
              <a:rPr lang="en-US" sz="1600" dirty="0" smtClean="0"/>
              <a:t> e)</a:t>
            </a:r>
          </a:p>
          <a:p>
            <a:r>
              <a:rPr lang="en-US" sz="1600" dirty="0" smtClean="0"/>
              <a:t>{</a:t>
            </a:r>
          </a:p>
          <a:p>
            <a:r>
              <a:rPr lang="en-US" sz="1600" dirty="0" smtClean="0"/>
              <a:t>    </a:t>
            </a:r>
            <a:r>
              <a:rPr lang="en-US" sz="1600" dirty="0" smtClean="0">
                <a:solidFill>
                  <a:schemeClr val="accent3"/>
                </a:solidFill>
              </a:rPr>
              <a:t>using</a:t>
            </a:r>
            <a:r>
              <a:rPr lang="en-US" sz="1600" dirty="0" smtClean="0"/>
              <a:t> (</a:t>
            </a:r>
            <a:r>
              <a:rPr lang="en-US" sz="1600" dirty="0" err="1" smtClean="0">
                <a:solidFill>
                  <a:schemeClr val="accent2"/>
                </a:solidFill>
              </a:rPr>
              <a:t>LiveSearchService</a:t>
            </a:r>
            <a:r>
              <a:rPr lang="en-US" sz="1600" dirty="0" smtClean="0"/>
              <a:t> service = </a:t>
            </a:r>
            <a:r>
              <a:rPr lang="en-US" sz="1600" dirty="0" smtClean="0">
                <a:solidFill>
                  <a:schemeClr val="accent3"/>
                </a:solidFill>
              </a:rPr>
              <a:t>new</a:t>
            </a:r>
            <a:r>
              <a:rPr lang="en-US" sz="1600" dirty="0" smtClean="0"/>
              <a:t> </a:t>
            </a:r>
            <a:r>
              <a:rPr lang="en-US" sz="1600" dirty="0" err="1" smtClean="0">
                <a:solidFill>
                  <a:schemeClr val="accent2"/>
                </a:solidFill>
              </a:rPr>
              <a:t>LiveSearchService</a:t>
            </a:r>
            <a:r>
              <a:rPr lang="en-US" sz="1600" dirty="0" smtClean="0"/>
              <a:t>())</a:t>
            </a:r>
          </a:p>
          <a:p>
            <a:r>
              <a:rPr lang="en-US" sz="1600" dirty="0" smtClean="0"/>
              <a:t>    {</a:t>
            </a:r>
          </a:p>
          <a:p>
            <a:r>
              <a:rPr lang="en-US" sz="1600" dirty="0" smtClean="0"/>
              <a:t>        </a:t>
            </a:r>
            <a:r>
              <a:rPr lang="en-US" sz="1600" dirty="0" err="1" smtClean="0">
                <a:solidFill>
                  <a:schemeClr val="accent2"/>
                </a:solidFill>
              </a:rPr>
              <a:t>SearchRequest</a:t>
            </a:r>
            <a:r>
              <a:rPr lang="en-US" sz="1600" dirty="0" smtClean="0"/>
              <a:t> request = new </a:t>
            </a:r>
            <a:r>
              <a:rPr lang="en-US" sz="1600" dirty="0" err="1" smtClean="0">
                <a:solidFill>
                  <a:schemeClr val="accent2"/>
                </a:solidFill>
              </a:rPr>
              <a:t>SearchRequest</a:t>
            </a:r>
            <a:r>
              <a:rPr lang="en-US" sz="1600" dirty="0" smtClean="0"/>
              <a:t>();</a:t>
            </a:r>
          </a:p>
          <a:p>
            <a:r>
              <a:rPr lang="en-US" sz="1600" dirty="0" smtClean="0"/>
              <a:t>        </a:t>
            </a:r>
            <a:r>
              <a:rPr lang="en-US" sz="1600" dirty="0" err="1" smtClean="0"/>
              <a:t>request.AppId</a:t>
            </a:r>
            <a:r>
              <a:rPr lang="en-US" sz="1600" dirty="0" smtClean="0"/>
              <a:t> = </a:t>
            </a:r>
            <a:r>
              <a:rPr lang="en-US" sz="1600" dirty="0" err="1" smtClean="0"/>
              <a:t>Properties.</a:t>
            </a:r>
            <a:r>
              <a:rPr lang="en-US" sz="1600" dirty="0" err="1" smtClean="0">
                <a:solidFill>
                  <a:schemeClr val="accent2"/>
                </a:solidFill>
              </a:rPr>
              <a:t>Resources</a:t>
            </a:r>
            <a:r>
              <a:rPr lang="en-US" sz="1600" dirty="0" err="1" smtClean="0"/>
              <a:t>.LiveSearchAppID</a:t>
            </a:r>
            <a:r>
              <a:rPr lang="en-US" sz="1600" dirty="0" smtClean="0"/>
              <a:t>;</a:t>
            </a:r>
          </a:p>
          <a:p>
            <a:r>
              <a:rPr lang="en-US" sz="1600" dirty="0" smtClean="0"/>
              <a:t>        </a:t>
            </a:r>
            <a:r>
              <a:rPr lang="en-US" sz="1600" dirty="0" err="1" smtClean="0"/>
              <a:t>request.Query</a:t>
            </a:r>
            <a:r>
              <a:rPr lang="en-US" sz="1600" dirty="0" smtClean="0"/>
              <a:t> = </a:t>
            </a:r>
            <a:r>
              <a:rPr lang="en-US" sz="1600" dirty="0" err="1" smtClean="0"/>
              <a:t>searchQuery</a:t>
            </a:r>
            <a:r>
              <a:rPr lang="en-US" sz="1600" dirty="0" smtClean="0"/>
              <a:t>;</a:t>
            </a:r>
          </a:p>
          <a:p>
            <a:r>
              <a:rPr lang="en-US" sz="1600" dirty="0" smtClean="0"/>
              <a:t>        </a:t>
            </a:r>
            <a:r>
              <a:rPr lang="en-US" sz="1600" dirty="0" err="1" smtClean="0"/>
              <a:t>request.Sources</a:t>
            </a:r>
            <a:r>
              <a:rPr lang="en-US" sz="1600" dirty="0" smtClean="0"/>
              <a:t> = </a:t>
            </a:r>
            <a:r>
              <a:rPr lang="en-US" sz="1600" dirty="0" smtClean="0">
                <a:solidFill>
                  <a:schemeClr val="accent3"/>
                </a:solidFill>
              </a:rPr>
              <a:t>new</a:t>
            </a:r>
            <a:r>
              <a:rPr lang="en-US" sz="1600" dirty="0" smtClean="0"/>
              <a:t> </a:t>
            </a:r>
            <a:r>
              <a:rPr lang="en-US" sz="1600" dirty="0" err="1" smtClean="0">
                <a:solidFill>
                  <a:schemeClr val="accent2"/>
                </a:solidFill>
              </a:rPr>
              <a:t>SourceType</a:t>
            </a:r>
            <a:r>
              <a:rPr lang="en-US" sz="1600" dirty="0" smtClean="0"/>
              <a:t>[] {</a:t>
            </a:r>
            <a:r>
              <a:rPr lang="en-US" sz="1600" dirty="0" err="1" smtClean="0">
                <a:solidFill>
                  <a:schemeClr val="accent2"/>
                </a:solidFill>
              </a:rPr>
              <a:t>SourceType</a:t>
            </a:r>
            <a:r>
              <a:rPr lang="en-US" sz="1600" dirty="0" err="1" smtClean="0"/>
              <a:t>.MobileWeb</a:t>
            </a:r>
            <a:r>
              <a:rPr lang="en-US" sz="1600" dirty="0" smtClean="0"/>
              <a:t> };</a:t>
            </a:r>
          </a:p>
          <a:p>
            <a:r>
              <a:rPr lang="en-US" sz="1600" dirty="0" smtClean="0"/>
              <a:t> </a:t>
            </a:r>
          </a:p>
          <a:p>
            <a:r>
              <a:rPr lang="en-US" sz="1600" dirty="0" smtClean="0"/>
              <a:t>        </a:t>
            </a:r>
            <a:r>
              <a:rPr lang="en-US" sz="1600" dirty="0" err="1" smtClean="0">
                <a:solidFill>
                  <a:schemeClr val="accent2"/>
                </a:solidFill>
              </a:rPr>
              <a:t>SearchResponse</a:t>
            </a:r>
            <a:r>
              <a:rPr lang="en-US" sz="1600" dirty="0" smtClean="0"/>
              <a:t> response = </a:t>
            </a:r>
            <a:r>
              <a:rPr lang="en-US" sz="1600" dirty="0" err="1" smtClean="0"/>
              <a:t>service.Search</a:t>
            </a:r>
            <a:r>
              <a:rPr lang="en-US" sz="1600" dirty="0" smtClean="0"/>
              <a:t>(request);</a:t>
            </a:r>
          </a:p>
          <a:p>
            <a:endParaRPr lang="en-US" sz="1600" dirty="0" smtClean="0"/>
          </a:p>
          <a:p>
            <a:r>
              <a:rPr lang="en-US" sz="1600" dirty="0" smtClean="0"/>
              <a:t>        </a:t>
            </a:r>
            <a:r>
              <a:rPr lang="en-US" sz="1600" dirty="0" err="1" smtClean="0">
                <a:solidFill>
                  <a:schemeClr val="accent3"/>
                </a:solidFill>
              </a:rPr>
              <a:t>foreach</a:t>
            </a:r>
            <a:r>
              <a:rPr lang="en-US" sz="1600" dirty="0" smtClean="0"/>
              <a:t> (</a:t>
            </a:r>
            <a:r>
              <a:rPr lang="en-US" sz="1600" dirty="0" err="1" smtClean="0">
                <a:solidFill>
                  <a:schemeClr val="accent2"/>
                </a:solidFill>
              </a:rPr>
              <a:t>MobileWebResult</a:t>
            </a:r>
            <a:r>
              <a:rPr lang="en-US" sz="1600" dirty="0" smtClean="0"/>
              <a:t> r </a:t>
            </a:r>
            <a:r>
              <a:rPr lang="en-US" sz="1600" dirty="0" smtClean="0">
                <a:solidFill>
                  <a:schemeClr val="accent3"/>
                </a:solidFill>
              </a:rPr>
              <a:t>in</a:t>
            </a:r>
            <a:r>
              <a:rPr lang="en-US" sz="1600" dirty="0" smtClean="0"/>
              <a:t> </a:t>
            </a:r>
            <a:r>
              <a:rPr lang="en-US" sz="1600" dirty="0" err="1" smtClean="0"/>
              <a:t>response.MobileWeb.Results</a:t>
            </a:r>
            <a:r>
              <a:rPr lang="en-US" sz="1600" dirty="0" smtClean="0"/>
              <a:t>)</a:t>
            </a:r>
          </a:p>
          <a:p>
            <a:r>
              <a:rPr lang="en-US" sz="1600" dirty="0" smtClean="0"/>
              <a:t>        {</a:t>
            </a:r>
          </a:p>
          <a:p>
            <a:r>
              <a:rPr lang="en-US" sz="1600" dirty="0" smtClean="0"/>
              <a:t>            listView1.Items.Add(</a:t>
            </a:r>
            <a:r>
              <a:rPr lang="en-US" sz="1600" dirty="0" smtClean="0">
                <a:solidFill>
                  <a:schemeClr val="accent3"/>
                </a:solidFill>
              </a:rPr>
              <a:t>new</a:t>
            </a:r>
            <a:r>
              <a:rPr lang="en-US" sz="1600" dirty="0" smtClean="0"/>
              <a:t> </a:t>
            </a:r>
            <a:r>
              <a:rPr lang="en-US" sz="1600" dirty="0" err="1" smtClean="0">
                <a:solidFill>
                  <a:schemeClr val="accent2"/>
                </a:solidFill>
              </a:rPr>
              <a:t>ListViewItem</a:t>
            </a:r>
            <a:r>
              <a:rPr lang="en-US" sz="1600" dirty="0" smtClean="0"/>
              <a:t>(</a:t>
            </a:r>
            <a:r>
              <a:rPr lang="en-US" sz="1600" dirty="0" err="1" smtClean="0"/>
              <a:t>r.Title</a:t>
            </a:r>
            <a:r>
              <a:rPr lang="en-US" sz="1600" dirty="0" smtClean="0"/>
              <a:t>));</a:t>
            </a:r>
          </a:p>
          <a:p>
            <a:r>
              <a:rPr lang="en-US" sz="1600" dirty="0" smtClean="0"/>
              <a:t>        }</a:t>
            </a:r>
          </a:p>
          <a:p>
            <a:r>
              <a:rPr lang="en-US" sz="1600" dirty="0" smtClean="0"/>
              <a:t>    }</a:t>
            </a:r>
          </a:p>
          <a:p>
            <a:r>
              <a:rPr lang="en-US" sz="1600" dirty="0" smtClean="0"/>
              <a:t>}</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Location Aware Sample Application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idx="1"/>
          </p:nvPr>
        </p:nvSpPr>
        <p:spPr/>
        <p:txBody>
          <a:bodyPr/>
          <a:lstStyle/>
          <a:p>
            <a:pPr>
              <a:defRPr/>
            </a:pPr>
            <a:r>
              <a:rPr lang="en-US" dirty="0" smtClean="0"/>
              <a:t>There are several ways to retrieve Location Information</a:t>
            </a:r>
          </a:p>
          <a:p>
            <a:pPr lvl="1">
              <a:defRPr/>
            </a:pPr>
            <a:r>
              <a:rPr lang="en-US" dirty="0" smtClean="0"/>
              <a:t>Cell Tower Lookup; IP Number Lookup; GPS</a:t>
            </a:r>
          </a:p>
          <a:p>
            <a:pPr>
              <a:defRPr/>
            </a:pPr>
            <a:r>
              <a:rPr lang="en-US" dirty="0" smtClean="0"/>
              <a:t>Adding Location to Windows Mobile Applications extend application richness</a:t>
            </a:r>
          </a:p>
          <a:p>
            <a:pPr>
              <a:defRPr/>
            </a:pPr>
            <a:r>
              <a:rPr lang="en-US" dirty="0" smtClean="0"/>
              <a:t>Think out of the Box</a:t>
            </a:r>
          </a:p>
          <a:p>
            <a:pPr lvl="1">
              <a:defRPr/>
            </a:pPr>
            <a:r>
              <a:rPr lang="en-US" dirty="0" smtClean="0"/>
              <a:t>Make use of Web Services / Web Apps to increase the functionality of Windows Mobile Applications</a:t>
            </a:r>
          </a:p>
          <a:p>
            <a:pPr lvl="2">
              <a:defRPr/>
            </a:pPr>
            <a:r>
              <a:rPr lang="en-US" dirty="0" smtClean="0"/>
              <a:t>Great opportunities for Business and Consumer </a:t>
            </a:r>
            <a:r>
              <a:rPr lang="en-US" smtClean="0"/>
              <a:t>oriented applications</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idx="1"/>
          </p:nvPr>
        </p:nvSpPr>
        <p:spPr/>
        <p:txBody>
          <a:bodyPr/>
          <a:lstStyle/>
          <a:p>
            <a:pPr>
              <a:defRPr/>
            </a:pPr>
            <a:r>
              <a:rPr lang="en-US" dirty="0" smtClean="0"/>
              <a:t>Introduction</a:t>
            </a:r>
          </a:p>
          <a:p>
            <a:pPr>
              <a:defRPr/>
            </a:pPr>
            <a:r>
              <a:rPr lang="en-US" dirty="0" smtClean="0"/>
              <a:t>Retrieving Location Information</a:t>
            </a:r>
          </a:p>
          <a:p>
            <a:pPr lvl="1">
              <a:defRPr/>
            </a:pPr>
            <a:r>
              <a:rPr lang="en-US" dirty="0" smtClean="0"/>
              <a:t>Making use of Cell Towers</a:t>
            </a:r>
          </a:p>
          <a:p>
            <a:pPr lvl="1">
              <a:defRPr/>
            </a:pPr>
            <a:r>
              <a:rPr lang="en-US" dirty="0" smtClean="0"/>
              <a:t>Making use of IP Address</a:t>
            </a:r>
          </a:p>
          <a:p>
            <a:pPr lvl="1">
              <a:defRPr/>
            </a:pPr>
            <a:r>
              <a:rPr lang="en-US" dirty="0" smtClean="0"/>
              <a:t>Making use of GPS</a:t>
            </a:r>
          </a:p>
          <a:p>
            <a:pPr>
              <a:defRPr/>
            </a:pPr>
            <a:r>
              <a:rPr lang="en-US" dirty="0" smtClean="0"/>
              <a:t>Developing Location-Aware applications</a:t>
            </a:r>
          </a:p>
          <a:p>
            <a:pPr lvl="1">
              <a:defRPr/>
            </a:pPr>
            <a:r>
              <a:rPr lang="en-US" dirty="0" smtClean="0"/>
              <a:t>Web Services, Location, Windows Mobile and you</a:t>
            </a:r>
          </a:p>
          <a:p>
            <a:pPr>
              <a:defRPr/>
            </a:pPr>
            <a:r>
              <a:rPr lang="en-US" dirty="0" smtClean="0"/>
              <a:t>Conclusion</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Introduction</a:t>
            </a:r>
            <a:br>
              <a:rPr lang="en-US" dirty="0" smtClean="0"/>
            </a:br>
            <a:r>
              <a:rPr lang="en-US" sz="3600" dirty="0" smtClean="0">
                <a:solidFill>
                  <a:schemeClr val="tx2"/>
                </a:solidFill>
              </a:rPr>
              <a:t>Location-Aware Applications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Technology offers a huge potential</a:t>
            </a:r>
          </a:p>
          <a:p>
            <a:pPr lvl="1">
              <a:defRPr/>
            </a:pPr>
            <a:r>
              <a:rPr lang="en-US" dirty="0" smtClean="0"/>
              <a:t>All about Positioning and Content</a:t>
            </a:r>
          </a:p>
          <a:p>
            <a:pPr lvl="2">
              <a:defRPr/>
            </a:pPr>
            <a:r>
              <a:rPr lang="en-US" dirty="0" smtClean="0"/>
              <a:t>More than drawing maps inside applications</a:t>
            </a:r>
          </a:p>
          <a:p>
            <a:pPr>
              <a:defRPr/>
            </a:pPr>
            <a:r>
              <a:rPr lang="en-US" dirty="0" smtClean="0"/>
              <a:t>Navigation software</a:t>
            </a:r>
          </a:p>
          <a:p>
            <a:pPr>
              <a:defRPr/>
            </a:pPr>
            <a:r>
              <a:rPr lang="en-US" dirty="0" smtClean="0"/>
              <a:t>Localized news, weather, traffic, sports</a:t>
            </a:r>
          </a:p>
          <a:p>
            <a:pPr>
              <a:defRPr/>
            </a:pPr>
            <a:r>
              <a:rPr lang="en-US" dirty="0" smtClean="0"/>
              <a:t>Device can tell others where it is</a:t>
            </a:r>
          </a:p>
          <a:p>
            <a:pPr lvl="1">
              <a:defRPr/>
            </a:pPr>
            <a:r>
              <a:rPr lang="en-US" dirty="0" smtClean="0"/>
              <a:t>Tracking people or cars</a:t>
            </a:r>
          </a:p>
          <a:p>
            <a:pPr lvl="1">
              <a:defRPr/>
            </a:pPr>
            <a:r>
              <a:rPr lang="en-US" dirty="0" smtClean="0"/>
              <a:t>Social Networking</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Introduction</a:t>
            </a:r>
            <a:br>
              <a:rPr lang="en-US" dirty="0" smtClean="0"/>
            </a:br>
            <a:r>
              <a:rPr lang="en-US" sz="3600" dirty="0" smtClean="0">
                <a:solidFill>
                  <a:schemeClr val="tx2"/>
                </a:solidFill>
              </a:rPr>
              <a:t>Location and Windows Mobile</a:t>
            </a:r>
            <a:endParaRPr lang="en-US" dirty="0">
              <a:solidFill>
                <a:schemeClr val="tx2"/>
              </a:solidFill>
            </a:endParaRPr>
          </a:p>
        </p:txBody>
      </p:sp>
      <p:sp>
        <p:nvSpPr>
          <p:cNvPr id="3" name="Text Placeholder 2"/>
          <p:cNvSpPr>
            <a:spLocks noGrp="1"/>
          </p:cNvSpPr>
          <p:nvPr>
            <p:ph idx="1"/>
          </p:nvPr>
        </p:nvSpPr>
        <p:spPr/>
        <p:txBody>
          <a:bodyPr/>
          <a:lstStyle/>
          <a:p>
            <a:pPr>
              <a:defRPr/>
            </a:pPr>
            <a:endParaRPr lang="en-US" dirty="0" smtClean="0"/>
          </a:p>
          <a:p>
            <a:pPr>
              <a:defRPr/>
            </a:pPr>
            <a:r>
              <a:rPr lang="en-US" dirty="0" smtClean="0"/>
              <a:t>Most Windows Mobile Devices are phones</a:t>
            </a:r>
          </a:p>
          <a:p>
            <a:pPr lvl="1">
              <a:defRPr/>
            </a:pPr>
            <a:r>
              <a:rPr lang="en-US" dirty="0" smtClean="0"/>
              <a:t>Use Cell Tower information for fast location fetch</a:t>
            </a:r>
          </a:p>
          <a:p>
            <a:pPr lvl="2">
              <a:defRPr/>
            </a:pPr>
            <a:r>
              <a:rPr lang="en-US" dirty="0" smtClean="0"/>
              <a:t>Make use of existing lookup functionality</a:t>
            </a:r>
          </a:p>
          <a:p>
            <a:pPr>
              <a:defRPr/>
            </a:pPr>
            <a:r>
              <a:rPr lang="en-US" dirty="0" smtClean="0"/>
              <a:t>Most Windows Mobile Devices have WIFI</a:t>
            </a:r>
          </a:p>
          <a:p>
            <a:pPr lvl="1">
              <a:defRPr/>
            </a:pPr>
            <a:r>
              <a:rPr lang="en-US" dirty="0" smtClean="0"/>
              <a:t>Use access point for accurate, fast location fetch</a:t>
            </a:r>
          </a:p>
          <a:p>
            <a:pPr lvl="2">
              <a:defRPr/>
            </a:pPr>
            <a:r>
              <a:rPr lang="en-US" dirty="0" smtClean="0"/>
              <a:t>Make use of Geo IP lookup services</a:t>
            </a:r>
          </a:p>
          <a:p>
            <a:pPr>
              <a:defRPr/>
            </a:pPr>
            <a:r>
              <a:rPr lang="en-US" dirty="0" smtClean="0"/>
              <a:t>More devices ship with built-in GPS hardware</a:t>
            </a:r>
          </a:p>
          <a:p>
            <a:pPr lvl="1">
              <a:defRPr/>
            </a:pPr>
            <a:r>
              <a:rPr lang="en-US" dirty="0" smtClean="0"/>
              <a:t>Use GPS Intermediate Driver to retrieve locations</a:t>
            </a:r>
          </a:p>
          <a:p>
            <a:pPr lvl="2">
              <a:defRPr/>
            </a:pPr>
            <a:r>
              <a:rPr lang="en-US" dirty="0" smtClean="0"/>
              <a:t>Managed wrappers available in Windows Mobile SDKs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Retrieval</a:t>
            </a:r>
            <a:br>
              <a:rPr lang="en-US" dirty="0" smtClean="0"/>
            </a:br>
            <a:r>
              <a:rPr lang="en-US" sz="3600" dirty="0" smtClean="0">
                <a:solidFill>
                  <a:schemeClr val="tx2"/>
                </a:solidFill>
              </a:rPr>
              <a:t>Cell Tower </a:t>
            </a:r>
            <a:endParaRPr lang="en-US" dirty="0">
              <a:solidFill>
                <a:schemeClr val="tx2"/>
              </a:solidFill>
            </a:endParaRPr>
          </a:p>
        </p:txBody>
      </p:sp>
      <p:sp>
        <p:nvSpPr>
          <p:cNvPr id="3" name="Text Placeholder 2"/>
          <p:cNvSpPr>
            <a:spLocks noGrp="1"/>
          </p:cNvSpPr>
          <p:nvPr>
            <p:ph idx="1"/>
          </p:nvPr>
        </p:nvSpPr>
        <p:spPr/>
        <p:txBody>
          <a:bodyPr/>
          <a:lstStyle/>
          <a:p>
            <a:pPr>
              <a:defRPr/>
            </a:pPr>
            <a:endParaRPr lang="en-US" dirty="0" smtClean="0"/>
          </a:p>
          <a:p>
            <a:pPr>
              <a:defRPr/>
            </a:pPr>
            <a:r>
              <a:rPr lang="en-US" dirty="0" smtClean="0"/>
              <a:t>Fast but relatively inaccurate Location Fetch</a:t>
            </a:r>
          </a:p>
          <a:p>
            <a:pPr lvl="1">
              <a:defRPr/>
            </a:pPr>
            <a:r>
              <a:rPr lang="en-US" dirty="0" smtClean="0"/>
              <a:t>Accuracy higher in densely populated areas</a:t>
            </a:r>
          </a:p>
          <a:p>
            <a:pPr>
              <a:defRPr/>
            </a:pPr>
            <a:r>
              <a:rPr lang="en-US" dirty="0" smtClean="0"/>
              <a:t>Works if there is phone coverage</a:t>
            </a:r>
          </a:p>
          <a:p>
            <a:pPr>
              <a:defRPr/>
            </a:pPr>
            <a:r>
              <a:rPr lang="en-US" dirty="0" smtClean="0"/>
              <a:t>Retrieve Cell Tower Information through RIL</a:t>
            </a:r>
          </a:p>
          <a:p>
            <a:pPr lvl="1">
              <a:defRPr/>
            </a:pPr>
            <a:r>
              <a:rPr lang="en-US" dirty="0" err="1" smtClean="0"/>
              <a:t>RIL_Initialize</a:t>
            </a:r>
            <a:r>
              <a:rPr lang="en-US" dirty="0" smtClean="0"/>
              <a:t>();  </a:t>
            </a:r>
            <a:r>
              <a:rPr lang="en-US" dirty="0" err="1" smtClean="0"/>
              <a:t>RIL_Deinitialize</a:t>
            </a:r>
            <a:r>
              <a:rPr lang="en-US" dirty="0" smtClean="0"/>
              <a:t>();</a:t>
            </a:r>
          </a:p>
          <a:p>
            <a:pPr lvl="1">
              <a:defRPr/>
            </a:pPr>
            <a:r>
              <a:rPr lang="en-US" dirty="0" err="1" smtClean="0"/>
              <a:t>RIL_CellTowerLookup</a:t>
            </a:r>
            <a:r>
              <a:rPr lang="en-US" dirty="0" smtClean="0"/>
              <a:t>(); </a:t>
            </a:r>
          </a:p>
          <a:p>
            <a:pPr>
              <a:defRPr/>
            </a:pPr>
            <a:r>
              <a:rPr lang="en-US" dirty="0" smtClean="0"/>
              <a:t>Pass Cell Tower Information to a Lookup Service</a:t>
            </a:r>
          </a:p>
          <a:p>
            <a:pPr lvl="1">
              <a:defRPr/>
            </a:pPr>
            <a:r>
              <a:rPr lang="en-US" sz="2400" dirty="0" smtClean="0">
                <a:hlinkClick r:id="rId3"/>
              </a:rPr>
              <a:t>http://www.codeproject.com/KB/mobile/DeepCast.aspx</a:t>
            </a:r>
            <a:r>
              <a:rPr lang="en-US" sz="2400" dirty="0" smtClean="0"/>
              <a:t/>
            </a:r>
            <a:br>
              <a:rPr lang="en-US" sz="2400" dirty="0" smtClean="0"/>
            </a:br>
            <a:r>
              <a:rPr lang="en-US" sz="2400" dirty="0" smtClean="0"/>
              <a:t>by ‘Acoustic’</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Retrieving Location using Cell Tower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Location Retrieval</a:t>
            </a:r>
            <a:br>
              <a:rPr lang="en-US" dirty="0" smtClean="0"/>
            </a:br>
            <a:r>
              <a:rPr lang="en-US" sz="3600" dirty="0" smtClean="0">
                <a:solidFill>
                  <a:schemeClr val="tx2"/>
                </a:solidFill>
              </a:rPr>
              <a:t>IP Address Lookup</a:t>
            </a:r>
            <a:endParaRPr lang="en-US" dirty="0">
              <a:solidFill>
                <a:schemeClr val="tx2"/>
              </a:solidFill>
            </a:endParaRPr>
          </a:p>
        </p:txBody>
      </p:sp>
      <p:sp>
        <p:nvSpPr>
          <p:cNvPr id="3" name="Text Placeholder 2"/>
          <p:cNvSpPr>
            <a:spLocks noGrp="1"/>
          </p:cNvSpPr>
          <p:nvPr>
            <p:ph idx="1"/>
          </p:nvPr>
        </p:nvSpPr>
        <p:spPr/>
        <p:txBody>
          <a:bodyPr/>
          <a:lstStyle/>
          <a:p>
            <a:pPr>
              <a:defRPr/>
            </a:pPr>
            <a:endParaRPr lang="en-US" dirty="0" smtClean="0"/>
          </a:p>
          <a:p>
            <a:pPr>
              <a:defRPr/>
            </a:pPr>
            <a:r>
              <a:rPr lang="en-US" dirty="0" smtClean="0"/>
              <a:t>Fast and reasonably accurate Location Fetch</a:t>
            </a:r>
          </a:p>
          <a:p>
            <a:pPr lvl="1">
              <a:defRPr/>
            </a:pPr>
            <a:r>
              <a:rPr lang="en-US" dirty="0" smtClean="0"/>
              <a:t>Accuracy higher in densely populated areas</a:t>
            </a:r>
          </a:p>
          <a:p>
            <a:pPr>
              <a:defRPr/>
            </a:pPr>
            <a:r>
              <a:rPr lang="en-US" dirty="0" smtClean="0"/>
              <a:t>Works if there is WIFI coverage</a:t>
            </a:r>
          </a:p>
          <a:p>
            <a:pPr>
              <a:defRPr/>
            </a:pPr>
            <a:r>
              <a:rPr lang="en-US" dirty="0" smtClean="0"/>
              <a:t>Pass IP number to a Lookup Service</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Retrieving Location using IP </a:t>
            </a:r>
            <a:r>
              <a:rPr smtClean="0"/>
              <a:t>number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17</TotalTime>
  <Words>1112</Words>
  <Application>Microsoft Office PowerPoint</Application>
  <PresentationFormat>On-screen Show (4:3)</PresentationFormat>
  <Paragraphs>222</Paragraphs>
  <Slides>28</Slides>
  <Notes>27</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TechEd09_Europe</vt:lpstr>
      <vt:lpstr>TechEd09_Europe template</vt:lpstr>
      <vt:lpstr>Slide 1</vt:lpstr>
      <vt:lpstr>Creating Location Aware Windows Mobile Apps</vt:lpstr>
      <vt:lpstr>Agenda</vt:lpstr>
      <vt:lpstr>Introduction Location-Aware Applications</vt:lpstr>
      <vt:lpstr>Introduction Location and Windows Mobile</vt:lpstr>
      <vt:lpstr>Location Retrieval Cell Tower </vt:lpstr>
      <vt:lpstr>Retrieving Location using Cell Tower</vt:lpstr>
      <vt:lpstr>Location Retrieval IP Address Lookup</vt:lpstr>
      <vt:lpstr>Retrieving Location using IP number</vt:lpstr>
      <vt:lpstr>Location Retrieval GPS </vt:lpstr>
      <vt:lpstr>Location Retrieval GPS Intermediate Driver</vt:lpstr>
      <vt:lpstr>Location Retrieval GPSID and Managed Applications</vt:lpstr>
      <vt:lpstr>Location Retrieval Testing GPS readings with FakeGPS</vt:lpstr>
      <vt:lpstr>Receiving Location through GPS</vt:lpstr>
      <vt:lpstr>Location Aware Applications Make them independent of Location Retrieval</vt:lpstr>
      <vt:lpstr>Location Aware Applications Different catagories of applications</vt:lpstr>
      <vt:lpstr>Location Aware Applications Sample Applications</vt:lpstr>
      <vt:lpstr>Sample: Updating Twitter Status</vt:lpstr>
      <vt:lpstr>Location Aware Applications Retrieving Maps through Bing Maps</vt:lpstr>
      <vt:lpstr>Sample: Displaying Bing Maps</vt:lpstr>
      <vt:lpstr>Location Aware Applications Retrieving information through Bing Services</vt:lpstr>
      <vt:lpstr>Sample: Using Bing Services</vt:lpstr>
      <vt:lpstr>A Location Aware Sample Application</vt:lpstr>
      <vt:lpstr>Summary</vt:lpstr>
      <vt:lpstr>Slide 25</vt:lpstr>
      <vt:lpstr>Resources</vt:lpstr>
      <vt:lpstr>Slide 27</vt:lpstr>
      <vt:lpstr>Slide 28</vt:lpstr>
    </vt:vector>
  </TitlesOfParts>
  <Manager>&lt;Content Manager Name Here&gt;</Manager>
  <Company>DotNETForDevices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Maarten Struys</dc:creator>
  <dc:description>Template: Slidework LLC
Formatting:
Event Date: May 11 - 15, 2009
Event Location: Los Angeles, CA
Audience:</dc:description>
  <cp:lastModifiedBy>cn_user</cp:lastModifiedBy>
  <cp:revision>4</cp:revision>
  <dcterms:created xsi:type="dcterms:W3CDTF">2009-08-23T07:21:27Z</dcterms:created>
  <dcterms:modified xsi:type="dcterms:W3CDTF">2009-11-08T10:52:01Z</dcterms:modified>
</cp:coreProperties>
</file>