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41"/>
  </p:notesMasterIdLst>
  <p:handoutMasterIdLst>
    <p:handoutMasterId r:id="rId42"/>
  </p:handoutMasterIdLst>
  <p:sldIdLst>
    <p:sldId id="256" r:id="rId3"/>
    <p:sldId id="257" r:id="rId4"/>
    <p:sldId id="283" r:id="rId5"/>
    <p:sldId id="314" r:id="rId6"/>
    <p:sldId id="315" r:id="rId7"/>
    <p:sldId id="316" r:id="rId8"/>
    <p:sldId id="317" r:id="rId9"/>
    <p:sldId id="318" r:id="rId10"/>
    <p:sldId id="319" r:id="rId11"/>
    <p:sldId id="320" r:id="rId12"/>
    <p:sldId id="322" r:id="rId13"/>
    <p:sldId id="323" r:id="rId14"/>
    <p:sldId id="324" r:id="rId15"/>
    <p:sldId id="325" r:id="rId16"/>
    <p:sldId id="326" r:id="rId17"/>
    <p:sldId id="327" r:id="rId18"/>
    <p:sldId id="328" r:id="rId19"/>
    <p:sldId id="329" r:id="rId20"/>
    <p:sldId id="330" r:id="rId21"/>
    <p:sldId id="331" r:id="rId22"/>
    <p:sldId id="332" r:id="rId23"/>
    <p:sldId id="333" r:id="rId24"/>
    <p:sldId id="334" r:id="rId25"/>
    <p:sldId id="335" r:id="rId26"/>
    <p:sldId id="336" r:id="rId27"/>
    <p:sldId id="337" r:id="rId28"/>
    <p:sldId id="338" r:id="rId29"/>
    <p:sldId id="339" r:id="rId30"/>
    <p:sldId id="340" r:id="rId31"/>
    <p:sldId id="341" r:id="rId32"/>
    <p:sldId id="342" r:id="rId33"/>
    <p:sldId id="343" r:id="rId34"/>
    <p:sldId id="344" r:id="rId35"/>
    <p:sldId id="274" r:id="rId36"/>
    <p:sldId id="282" r:id="rId37"/>
    <p:sldId id="277" r:id="rId38"/>
    <p:sldId id="345" r:id="rId39"/>
    <p:sldId id="280" r:id="rId4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104" d="100"/>
          <a:sy n="104" d="100"/>
        </p:scale>
        <p:origin x="-27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Tech·Ed Europe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smtClean="0">
                <a:solidFill>
                  <a:srgbClr val="000000"/>
                </a:solidFill>
                <a:latin typeface="Trebuchet MS" pitchFamily="34" charset="0"/>
              </a:rPr>
              <a:t>mob201-sun_struys.pptx</a:t>
            </a:r>
            <a:endParaRPr lang="en-US" sz="5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hyperlink" Target="http://microsoft.com/technet" TargetMode="External"/><Relationship Id="rId10" Type="http://schemas.openxmlformats.org/officeDocument/2006/relationships/image" Target="../media/image1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your first Windows Mobile App</a:t>
            </a:r>
            <a:br>
              <a:rPr lang="en-US" dirty="0" smtClean="0"/>
            </a:br>
            <a:r>
              <a:rPr sz="3600" smtClean="0"/>
              <a:t>Hello World in C++, C# and Visual Basic.NET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Testing your Application</a:t>
            </a:r>
            <a:br>
              <a:rPr lang="en-US" dirty="0" smtClean="0"/>
            </a:br>
            <a:r>
              <a:rPr lang="en-US" sz="3600" dirty="0" smtClean="0">
                <a:solidFill>
                  <a:schemeClr val="tx2"/>
                </a:solidFill>
              </a:rPr>
              <a:t>Unit Testing for Devices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Unit Testing is a procedure used to validate that individual pieces of source code are working properly</a:t>
            </a:r>
          </a:p>
          <a:p>
            <a:pPr>
              <a:defRPr/>
            </a:pPr>
            <a:r>
              <a:rPr lang="en-US" dirty="0" smtClean="0"/>
              <a:t>A Unit is the smallest testable part of code</a:t>
            </a:r>
          </a:p>
          <a:p>
            <a:pPr lvl="1">
              <a:defRPr/>
            </a:pPr>
            <a:r>
              <a:rPr lang="en-US" dirty="0" smtClean="0"/>
              <a:t>In C# and VB.NET methods inside classes</a:t>
            </a:r>
          </a:p>
          <a:p>
            <a:pPr lvl="2">
              <a:defRPr/>
            </a:pPr>
            <a:r>
              <a:rPr lang="en-US" dirty="0" smtClean="0"/>
              <a:t>Calling methods with different parameters and examining return values</a:t>
            </a:r>
          </a:p>
          <a:p>
            <a:pPr>
              <a:defRPr/>
            </a:pPr>
            <a:r>
              <a:rPr lang="en-US" dirty="0" smtClean="0"/>
              <a:t>Unit Tests are typically written by the developer</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Testing your Application</a:t>
            </a:r>
            <a:br>
              <a:rPr lang="en-US" dirty="0" smtClean="0"/>
            </a:br>
            <a:r>
              <a:rPr lang="en-US" sz="3600" dirty="0" smtClean="0">
                <a:solidFill>
                  <a:schemeClr val="tx2"/>
                </a:solidFill>
              </a:rPr>
              <a:t>Creating Unit Tests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Unit Tests can be generated automatically or created manually</a:t>
            </a:r>
          </a:p>
          <a:p>
            <a:pPr lvl="1">
              <a:defRPr/>
            </a:pPr>
            <a:r>
              <a:rPr lang="en-US" dirty="0" smtClean="0"/>
              <a:t>The latter makes sense for Test Driven Development</a:t>
            </a:r>
          </a:p>
          <a:p>
            <a:pPr>
              <a:defRPr/>
            </a:pPr>
            <a:r>
              <a:rPr lang="en-US" dirty="0" smtClean="0"/>
              <a:t>They will exist in a separate test project</a:t>
            </a:r>
          </a:p>
          <a:p>
            <a:pPr>
              <a:defRPr/>
            </a:pPr>
            <a:r>
              <a:rPr lang="en-US" dirty="0" smtClean="0"/>
              <a:t>You can target both the .NET CF 2.0 and the .NET CF 3.5</a:t>
            </a:r>
          </a:p>
          <a:p>
            <a:pPr>
              <a:defRPr/>
            </a:pPr>
            <a:r>
              <a:rPr lang="en-US" dirty="0" smtClean="0"/>
              <a:t>Need at least Visual Studio 2008 Professional</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Testing your Application</a:t>
            </a:r>
            <a:br>
              <a:rPr lang="en-US" dirty="0" smtClean="0"/>
            </a:br>
            <a:r>
              <a:rPr lang="en-US" sz="3600" dirty="0" smtClean="0">
                <a:solidFill>
                  <a:schemeClr val="tx2"/>
                </a:solidFill>
              </a:rPr>
              <a:t>Executing and Retrieving Results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Unit Tests are started on the development machine but will execute on the device</a:t>
            </a:r>
          </a:p>
          <a:p>
            <a:pPr>
              <a:defRPr/>
            </a:pPr>
            <a:r>
              <a:rPr lang="en-US" dirty="0" smtClean="0"/>
              <a:t>Test results are displayed inside Visual Studio</a:t>
            </a:r>
          </a:p>
          <a:p>
            <a:pPr>
              <a:defRPr/>
            </a:pPr>
            <a:r>
              <a:rPr lang="en-US" dirty="0" smtClean="0"/>
              <a:t>Tests can be executed from inside Visual Studio 2008 or from a Command Prompt making use of  mstest.exe</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and Running Device Unit Tests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Storing Data on the Device</a:t>
            </a:r>
            <a:br>
              <a:rPr lang="en-US" dirty="0" smtClean="0"/>
            </a:br>
            <a:r>
              <a:rPr lang="en-US" sz="3600" dirty="0" smtClean="0">
                <a:solidFill>
                  <a:schemeClr val="tx2"/>
                </a:solidFill>
              </a:rPr>
              <a:t>Planning ahead is Important</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2800" dirty="0" smtClean="0"/>
              <a:t>No application exists without data</a:t>
            </a:r>
          </a:p>
          <a:p>
            <a:r>
              <a:rPr lang="en-US" sz="2800" dirty="0" smtClean="0"/>
              <a:t>Consider your data needs during design</a:t>
            </a:r>
          </a:p>
          <a:p>
            <a:pPr lvl="1"/>
            <a:r>
              <a:rPr lang="en-US" sz="2400" dirty="0" smtClean="0"/>
              <a:t>Using unstructured data?</a:t>
            </a:r>
          </a:p>
          <a:p>
            <a:pPr lvl="1"/>
            <a:r>
              <a:rPr lang="en-US" sz="2400" dirty="0" smtClean="0"/>
              <a:t>Providing my own data store functionality?</a:t>
            </a:r>
          </a:p>
          <a:p>
            <a:pPr lvl="1"/>
            <a:r>
              <a:rPr lang="en-US" sz="2400" dirty="0" smtClean="0"/>
              <a:t>Using a real database on the device?</a:t>
            </a:r>
          </a:p>
          <a:p>
            <a:r>
              <a:rPr lang="en-US" sz="2800" dirty="0" smtClean="0"/>
              <a:t>How about synchronization to a back-end server?</a:t>
            </a:r>
            <a:endParaRPr lang="en-US" dirty="0" smtClean="0"/>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Storing Data on the Device</a:t>
            </a:r>
            <a:br>
              <a:rPr lang="en-US" dirty="0" smtClean="0"/>
            </a:br>
            <a:r>
              <a:rPr lang="en-US" sz="3600" dirty="0" smtClean="0">
                <a:solidFill>
                  <a:schemeClr val="tx2"/>
                </a:solidFill>
              </a:rPr>
              <a:t>Two ‘popular’ approaches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lnSpc>
                <a:spcPct val="80000"/>
              </a:lnSpc>
            </a:pPr>
            <a:r>
              <a:rPr lang="en-US" sz="2800" dirty="0" smtClean="0"/>
              <a:t>Using XML files</a:t>
            </a:r>
          </a:p>
          <a:p>
            <a:pPr lvl="1">
              <a:lnSpc>
                <a:spcPct val="80000"/>
              </a:lnSpc>
            </a:pPr>
            <a:r>
              <a:rPr lang="en-US" sz="2400" dirty="0" smtClean="0"/>
              <a:t>True platform independence</a:t>
            </a:r>
          </a:p>
          <a:p>
            <a:pPr lvl="1">
              <a:lnSpc>
                <a:spcPct val="80000"/>
              </a:lnSpc>
            </a:pPr>
            <a:r>
              <a:rPr lang="en-US" sz="2400" dirty="0" smtClean="0"/>
              <a:t>Good support in managed code with </a:t>
            </a:r>
            <a:r>
              <a:rPr lang="en-US" sz="2400" dirty="0" err="1" smtClean="0"/>
              <a:t>DataSet.ReadXml</a:t>
            </a:r>
            <a:r>
              <a:rPr lang="en-US" sz="2400" dirty="0" smtClean="0"/>
              <a:t> and </a:t>
            </a:r>
            <a:r>
              <a:rPr lang="en-US" sz="2400" dirty="0" err="1" smtClean="0"/>
              <a:t>DataSet.WriteXml</a:t>
            </a:r>
            <a:endParaRPr lang="en-US" sz="2400" dirty="0" smtClean="0"/>
          </a:p>
          <a:p>
            <a:pPr lvl="1">
              <a:lnSpc>
                <a:spcPct val="80000"/>
              </a:lnSpc>
            </a:pPr>
            <a:r>
              <a:rPr lang="en-US" sz="2400" dirty="0" smtClean="0"/>
              <a:t>Overhead because of XML</a:t>
            </a:r>
          </a:p>
          <a:p>
            <a:pPr>
              <a:lnSpc>
                <a:spcPct val="80000"/>
              </a:lnSpc>
            </a:pPr>
            <a:r>
              <a:rPr lang="en-US" sz="2800" dirty="0" smtClean="0"/>
              <a:t>Using SQL Server 2005 CE</a:t>
            </a:r>
          </a:p>
          <a:p>
            <a:pPr lvl="1">
              <a:lnSpc>
                <a:spcPct val="80000"/>
              </a:lnSpc>
            </a:pPr>
            <a:r>
              <a:rPr lang="en-US" sz="2400" dirty="0" smtClean="0"/>
              <a:t>Great performance</a:t>
            </a:r>
          </a:p>
          <a:p>
            <a:pPr lvl="1">
              <a:lnSpc>
                <a:spcPct val="80000"/>
              </a:lnSpc>
            </a:pPr>
            <a:r>
              <a:rPr lang="en-US" sz="2400" dirty="0" smtClean="0"/>
              <a:t>Use existing SQL Server skills</a:t>
            </a:r>
          </a:p>
          <a:p>
            <a:pPr lvl="1">
              <a:lnSpc>
                <a:spcPct val="80000"/>
              </a:lnSpc>
            </a:pPr>
            <a:r>
              <a:rPr lang="en-US" sz="2400" dirty="0" smtClean="0"/>
              <a:t>Design the database on the desktop</a:t>
            </a:r>
          </a:p>
          <a:p>
            <a:pPr lvl="1">
              <a:lnSpc>
                <a:spcPct val="80000"/>
              </a:lnSpc>
            </a:pPr>
            <a:r>
              <a:rPr lang="en-US" sz="2400" dirty="0" smtClean="0"/>
              <a:t>Needs the .NET Compact Framework 2.0</a:t>
            </a:r>
          </a:p>
          <a:p>
            <a:pPr lvl="1">
              <a:lnSpc>
                <a:spcPct val="80000"/>
              </a:lnSpc>
            </a:pPr>
            <a:r>
              <a:rPr lang="en-US" sz="2400" dirty="0" smtClean="0"/>
              <a:t>Does not run on every device</a:t>
            </a:r>
            <a:endParaRPr lang="en-US" dirty="0" smtClean="0"/>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Storing Data on the Device</a:t>
            </a:r>
            <a:br>
              <a:rPr lang="en-US" dirty="0" smtClean="0"/>
            </a:br>
            <a:r>
              <a:rPr lang="en-US" sz="3600" dirty="0" smtClean="0">
                <a:solidFill>
                  <a:schemeClr val="tx2"/>
                </a:solidFill>
              </a:rPr>
              <a:t>Typed </a:t>
            </a:r>
            <a:r>
              <a:rPr lang="en-US" sz="3600" dirty="0" err="1" smtClean="0">
                <a:solidFill>
                  <a:schemeClr val="tx2"/>
                </a:solidFill>
              </a:rPr>
              <a:t>DataSet</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smtClean="0"/>
              <a:t>In memory representation of a database</a:t>
            </a:r>
          </a:p>
          <a:p>
            <a:pPr lvl="1"/>
            <a:r>
              <a:rPr lang="en-US" dirty="0" smtClean="0"/>
              <a:t>Manipulate data as a small relational database</a:t>
            </a:r>
          </a:p>
          <a:p>
            <a:pPr lvl="1"/>
            <a:r>
              <a:rPr lang="en-US" dirty="0" smtClean="0"/>
              <a:t>Save or load contents to XML</a:t>
            </a:r>
          </a:p>
          <a:p>
            <a:pPr lvl="1"/>
            <a:r>
              <a:rPr lang="en-US" dirty="0" smtClean="0"/>
              <a:t>Save or load contents to SQL Server Mobile or from remote server</a:t>
            </a:r>
          </a:p>
          <a:p>
            <a:pPr lvl="1"/>
            <a:r>
              <a:rPr lang="en-US" dirty="0" smtClean="0"/>
              <a:t>Receive populated datasets from Web Service</a:t>
            </a:r>
          </a:p>
          <a:p>
            <a:pPr lvl="1"/>
            <a:r>
              <a:rPr lang="en-US" dirty="0" smtClean="0"/>
              <a:t>Pass datasets to Web Service</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smtClean="0"/>
              <a:t>Storing Data on the Device</a:t>
            </a:r>
            <a:br>
              <a:rPr lang="en-US" smtClean="0"/>
            </a:br>
            <a:r>
              <a:rPr lang="en-US" sz="3600" smtClean="0">
                <a:solidFill>
                  <a:schemeClr val="tx2"/>
                </a:solidFill>
              </a:rPr>
              <a:t>SqlCeResultSet</a:t>
            </a:r>
            <a:endParaRPr lang="en-US" dirty="0">
              <a:solidFill>
                <a:schemeClr val="tx2"/>
              </a:solidFill>
            </a:endParaRPr>
          </a:p>
        </p:txBody>
      </p:sp>
      <p:sp>
        <p:nvSpPr>
          <p:cNvPr id="3" name="Text Placeholder 2"/>
          <p:cNvSpPr>
            <a:spLocks noGrp="1"/>
          </p:cNvSpPr>
          <p:nvPr>
            <p:ph idx="1"/>
          </p:nvPr>
        </p:nvSpPr>
        <p:spPr/>
        <p:txBody>
          <a:bodyPr/>
          <a:lstStyle/>
          <a:p>
            <a:endParaRPr lang="en-US" smtClean="0"/>
          </a:p>
          <a:p>
            <a:r>
              <a:rPr lang="en-US" smtClean="0"/>
              <a:t>Provides direct connectivity to the SQL Server Mobile Edition database</a:t>
            </a:r>
          </a:p>
          <a:p>
            <a:r>
              <a:rPr lang="en-US" smtClean="0"/>
              <a:t>Supports forward and backward scrolling</a:t>
            </a:r>
          </a:p>
          <a:p>
            <a:r>
              <a:rPr lang="en-US" smtClean="0"/>
              <a:t>Supports updates</a:t>
            </a:r>
          </a:p>
          <a:p>
            <a:r>
              <a:rPr lang="en-US" smtClean="0"/>
              <a:t>Supports databinding</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Storing Data on the Device</a:t>
            </a:r>
            <a:br>
              <a:rPr lang="en-US" dirty="0" smtClean="0"/>
            </a:br>
            <a:r>
              <a:rPr lang="en-US" sz="3600" dirty="0" smtClean="0">
                <a:solidFill>
                  <a:schemeClr val="tx2"/>
                </a:solidFill>
              </a:rPr>
              <a:t>Synchronization with Backend Servers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smtClean="0"/>
              <a:t>Microsoft SQL Server 2005 / 2008</a:t>
            </a:r>
            <a:br>
              <a:rPr lang="en-US" dirty="0" smtClean="0"/>
            </a:br>
            <a:r>
              <a:rPr lang="en-US" dirty="0" smtClean="0"/>
              <a:t>(Express Editions supported)</a:t>
            </a:r>
          </a:p>
          <a:p>
            <a:r>
              <a:rPr lang="en-US" dirty="0" smtClean="0"/>
              <a:t>Visual Studio 2008 (SP1)</a:t>
            </a:r>
          </a:p>
          <a:p>
            <a:r>
              <a:rPr lang="en-US" dirty="0" smtClean="0"/>
              <a:t>Microsoft SQL Server Compact 3.5 (SP1)</a:t>
            </a:r>
          </a:p>
          <a:p>
            <a:r>
              <a:rPr lang="en-US" dirty="0" smtClean="0"/>
              <a:t>Microsoft Synchronization Services for </a:t>
            </a:r>
            <a:br>
              <a:rPr lang="en-US" dirty="0" smtClean="0"/>
            </a:br>
            <a:r>
              <a:rPr lang="en-US" dirty="0" smtClean="0"/>
              <a:t>ADO.NET 1.0</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Windows Mobile Application Development with Microsoft Visual Studio 2008</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t>Maarten </a:t>
            </a:r>
            <a:r>
              <a:rPr lang="en-US" dirty="0" err="1" smtClean="0"/>
              <a:t>Struys</a:t>
            </a:r>
            <a:endParaRPr lang="en-US" dirty="0" smtClean="0"/>
          </a:p>
          <a:p>
            <a:r>
              <a:rPr lang="en-US" dirty="0" smtClean="0"/>
              <a:t>Windows Mobile Evangelist</a:t>
            </a:r>
          </a:p>
          <a:p>
            <a:r>
              <a:rPr lang="en-US" dirty="0" err="1" smtClean="0"/>
              <a:t>Alten</a:t>
            </a:r>
            <a:r>
              <a:rPr lang="en-US" dirty="0" smtClean="0"/>
              <a:t>-PTS</a:t>
            </a:r>
          </a:p>
          <a:p>
            <a:r>
              <a:rPr lang="en-US" dirty="0" smtClean="0"/>
              <a:t>Session Code</a:t>
            </a:r>
            <a:r>
              <a:rPr lang="en-US" smtClean="0"/>
              <a:t>: MOB201-SUN</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SQL Server CE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Device Capabilities</a:t>
            </a:r>
            <a:br>
              <a:rPr lang="en-US" dirty="0" smtClean="0"/>
            </a:br>
            <a:r>
              <a:rPr lang="en-US" sz="3600" dirty="0" smtClean="0">
                <a:solidFill>
                  <a:schemeClr val="tx2"/>
                </a:solidFill>
              </a:rPr>
              <a:t>Using already installed functionality</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Windows Mobile Devices come with a lot of software already pre-installed</a:t>
            </a:r>
            <a:endParaRPr lang="en-US" sz="2400" dirty="0" smtClean="0"/>
          </a:p>
          <a:p>
            <a:pPr lvl="1">
              <a:defRPr/>
            </a:pPr>
            <a:r>
              <a:rPr lang="en-US" dirty="0" smtClean="0"/>
              <a:t>Pocket Outlook</a:t>
            </a:r>
          </a:p>
          <a:p>
            <a:pPr lvl="1">
              <a:defRPr/>
            </a:pPr>
            <a:r>
              <a:rPr lang="en-US" dirty="0" smtClean="0"/>
              <a:t>Office Mobile</a:t>
            </a:r>
          </a:p>
          <a:p>
            <a:pPr lvl="1">
              <a:defRPr/>
            </a:pPr>
            <a:r>
              <a:rPr lang="en-US" dirty="0" smtClean="0"/>
              <a:t>Internet Explorer</a:t>
            </a:r>
          </a:p>
          <a:p>
            <a:pPr lvl="1">
              <a:defRPr/>
            </a:pPr>
            <a:r>
              <a:rPr lang="en-US" dirty="0" smtClean="0"/>
              <a:t>Windows Media Player</a:t>
            </a:r>
          </a:p>
          <a:p>
            <a:pPr>
              <a:defRPr/>
            </a:pPr>
            <a:r>
              <a:rPr lang="en-US" dirty="0" smtClean="0"/>
              <a:t>The Windows Mobile 6 Managed SDK exposes some of this functionality to application developers</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Device Capabilities</a:t>
            </a:r>
            <a:br>
              <a:rPr lang="en-US" dirty="0" smtClean="0"/>
            </a:br>
            <a:r>
              <a:rPr lang="en-US" sz="3600" dirty="0" smtClean="0">
                <a:solidFill>
                  <a:schemeClr val="tx2"/>
                </a:solidFill>
              </a:rPr>
              <a:t>Managed APIs to access Pocket Outlook</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lnSpc>
                <a:spcPct val="100000"/>
              </a:lnSpc>
            </a:pPr>
            <a:r>
              <a:rPr lang="en-US" dirty="0" smtClean="0"/>
              <a:t>Wraps POOM</a:t>
            </a:r>
          </a:p>
          <a:p>
            <a:pPr>
              <a:lnSpc>
                <a:spcPct val="100000"/>
              </a:lnSpc>
            </a:pPr>
            <a:r>
              <a:rPr lang="en-US" dirty="0" smtClean="0"/>
              <a:t>Using and managing Personal Information Manager items inside your own application</a:t>
            </a:r>
          </a:p>
          <a:p>
            <a:pPr lvl="1">
              <a:lnSpc>
                <a:spcPct val="100000"/>
              </a:lnSpc>
            </a:pPr>
            <a:r>
              <a:rPr lang="en-US" dirty="0" smtClean="0"/>
              <a:t>Contacts, Appointments, and Tasks</a:t>
            </a:r>
          </a:p>
          <a:p>
            <a:pPr lvl="1">
              <a:lnSpc>
                <a:spcPct val="100000"/>
              </a:lnSpc>
            </a:pPr>
            <a:r>
              <a:rPr lang="en-US" dirty="0" smtClean="0"/>
              <a:t>E-mail, SMS and MMS</a:t>
            </a:r>
          </a:p>
          <a:p>
            <a:pPr>
              <a:lnSpc>
                <a:spcPct val="100000"/>
              </a:lnSpc>
            </a:pPr>
            <a:r>
              <a:rPr lang="en-US" dirty="0" smtClean="0"/>
              <a:t>Consistent interface to access information</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Device Capabilities</a:t>
            </a:r>
            <a:br>
              <a:rPr lang="en-US" dirty="0" smtClean="0"/>
            </a:br>
            <a:r>
              <a:rPr lang="en-US" sz="3600" dirty="0" smtClean="0">
                <a:solidFill>
                  <a:schemeClr val="tx2"/>
                </a:solidFill>
              </a:rPr>
              <a:t>Pocket Outlook Classes</a:t>
            </a:r>
            <a:endParaRPr lang="en-US" dirty="0">
              <a:solidFill>
                <a:schemeClr val="tx2"/>
              </a:solidFill>
            </a:endParaRPr>
          </a:p>
        </p:txBody>
      </p:sp>
      <p:pic>
        <p:nvPicPr>
          <p:cNvPr id="5" name="Picture 4" descr="PocketOutlook Classes"/>
          <p:cNvPicPr>
            <a:picLocks noChangeAspect="1" noChangeArrowheads="1"/>
          </p:cNvPicPr>
          <p:nvPr/>
        </p:nvPicPr>
        <p:blipFill>
          <a:blip r:embed="rId3"/>
          <a:srcRect/>
          <a:stretch>
            <a:fillRect/>
          </a:stretch>
        </p:blipFill>
        <p:spPr bwMode="auto">
          <a:xfrm>
            <a:off x="1333500" y="1579563"/>
            <a:ext cx="6518275" cy="4513262"/>
          </a:xfrm>
          <a:prstGeom prst="rect">
            <a:avLst/>
          </a:prstGeom>
          <a:noFill/>
          <a:ln w="25400">
            <a:solidFill>
              <a:schemeClr val="accent1"/>
            </a:solidFill>
            <a:miter lim="800000"/>
            <a:headEnd/>
            <a:tailEnd/>
          </a:ln>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Device Capabilities</a:t>
            </a:r>
            <a:br>
              <a:rPr lang="en-US" dirty="0" smtClean="0"/>
            </a:br>
            <a:r>
              <a:rPr lang="en-US" sz="3600" dirty="0" smtClean="0">
                <a:solidFill>
                  <a:schemeClr val="tx2"/>
                </a:solidFill>
              </a:rPr>
              <a:t>The Gateway to your Device</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spcBef>
                <a:spcPct val="25000"/>
              </a:spcBef>
            </a:pPr>
            <a:r>
              <a:rPr lang="en-US" dirty="0" smtClean="0"/>
              <a:t>Look at </a:t>
            </a:r>
            <a:r>
              <a:rPr lang="en-US" dirty="0" err="1" smtClean="0"/>
              <a:t>Microsoft.WindowsMobile</a:t>
            </a:r>
            <a:r>
              <a:rPr lang="en-US" dirty="0" smtClean="0"/>
              <a:t> namespace</a:t>
            </a:r>
          </a:p>
          <a:p>
            <a:pPr lvl="1">
              <a:spcBef>
                <a:spcPct val="25000"/>
              </a:spcBef>
            </a:pPr>
            <a:r>
              <a:rPr lang="en-US" dirty="0" smtClean="0"/>
              <a:t>Collection of classes, enumerations, and delegates</a:t>
            </a:r>
          </a:p>
          <a:p>
            <a:pPr lvl="1">
              <a:spcBef>
                <a:spcPct val="25000"/>
              </a:spcBef>
            </a:pPr>
            <a:r>
              <a:rPr lang="en-US" dirty="0" smtClean="0"/>
              <a:t>Ships as part of the Windows Mobile 6.0 SDK</a:t>
            </a:r>
          </a:p>
          <a:p>
            <a:pPr>
              <a:spcBef>
                <a:spcPct val="25000"/>
              </a:spcBef>
            </a:pPr>
            <a:r>
              <a:rPr lang="en-US" dirty="0" smtClean="0"/>
              <a:t>Provide functionality for managed developers</a:t>
            </a:r>
          </a:p>
          <a:p>
            <a:pPr lvl="1">
              <a:spcBef>
                <a:spcPct val="25000"/>
              </a:spcBef>
            </a:pPr>
            <a:r>
              <a:rPr lang="en-US" dirty="0" smtClean="0"/>
              <a:t>Application and platform level APIs</a:t>
            </a:r>
          </a:p>
          <a:p>
            <a:pPr lvl="1">
              <a:spcBef>
                <a:spcPct val="25000"/>
              </a:spcBef>
            </a:pPr>
            <a:r>
              <a:rPr lang="en-US" dirty="0" smtClean="0"/>
              <a:t>More control of the device in managed code</a:t>
            </a:r>
          </a:p>
          <a:p>
            <a:pPr>
              <a:spcBef>
                <a:spcPct val="25000"/>
              </a:spcBef>
            </a:pPr>
            <a:r>
              <a:rPr lang="en-US" dirty="0" smtClean="0"/>
              <a:t>Supplement existing libraries</a:t>
            </a:r>
          </a:p>
          <a:p>
            <a:pPr lvl="1">
              <a:spcBef>
                <a:spcPct val="25000"/>
              </a:spcBef>
            </a:pPr>
            <a:r>
              <a:rPr lang="en-US" dirty="0" smtClean="0"/>
              <a:t>No part of the.NET Compact Framework</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Device Capabilities</a:t>
            </a:r>
            <a:br>
              <a:rPr lang="en-US" dirty="0" smtClean="0"/>
            </a:br>
            <a:r>
              <a:rPr lang="en-US" sz="3600" dirty="0" smtClean="0">
                <a:solidFill>
                  <a:schemeClr val="tx2"/>
                </a:solidFill>
              </a:rPr>
              <a:t>Making Phone Calls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spcBef>
                <a:spcPct val="25000"/>
              </a:spcBef>
            </a:pPr>
            <a:r>
              <a:rPr lang="en-US" dirty="0" smtClean="0"/>
              <a:t>Two lines of code to make a phone call</a:t>
            </a:r>
          </a:p>
          <a:p>
            <a:pPr lvl="2"/>
            <a:endParaRPr lang="en-US" sz="2000" dirty="0" smtClean="0"/>
          </a:p>
        </p:txBody>
      </p:sp>
      <p:pic>
        <p:nvPicPr>
          <p:cNvPr id="4" name="Picture 4" descr="Phone"/>
          <p:cNvPicPr>
            <a:picLocks noChangeAspect="1" noChangeArrowheads="1"/>
          </p:cNvPicPr>
          <p:nvPr/>
        </p:nvPicPr>
        <p:blipFill>
          <a:blip r:embed="rId3"/>
          <a:srcRect/>
          <a:stretch>
            <a:fillRect/>
          </a:stretch>
        </p:blipFill>
        <p:spPr bwMode="auto">
          <a:xfrm>
            <a:off x="3475038" y="2643188"/>
            <a:ext cx="2227262" cy="1536700"/>
          </a:xfrm>
          <a:prstGeom prst="rect">
            <a:avLst/>
          </a:prstGeom>
          <a:noFill/>
          <a:ln w="25400">
            <a:solidFill>
              <a:schemeClr val="accent1"/>
            </a:solidFill>
            <a:miter lim="800000"/>
            <a:headEnd/>
            <a:tailEnd/>
          </a:ln>
        </p:spPr>
      </p:pic>
      <p:sp>
        <p:nvSpPr>
          <p:cNvPr id="5" name="Text Placeholder 8"/>
          <p:cNvSpPr txBox="1">
            <a:spLocks/>
          </p:cNvSpPr>
          <p:nvPr/>
        </p:nvSpPr>
        <p:spPr>
          <a:xfrm>
            <a:off x="2083910" y="4614483"/>
            <a:ext cx="4985060" cy="81916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r>
              <a:rPr lang="en-GB" sz="2400" dirty="0" smtClean="0">
                <a:solidFill>
                  <a:srgbClr val="000000"/>
                </a:solidFill>
                <a:latin typeface="Consolas" pitchFamily="49" charset="0"/>
                <a:cs typeface="Courier New" pitchFamily="49" charset="0"/>
              </a:rPr>
              <a:t>Phone </a:t>
            </a:r>
            <a:r>
              <a:rPr lang="en-GB" sz="2400" dirty="0" err="1" smtClean="0">
                <a:solidFill>
                  <a:srgbClr val="000000"/>
                </a:solidFill>
                <a:latin typeface="Consolas" pitchFamily="49" charset="0"/>
                <a:cs typeface="Courier New" pitchFamily="49" charset="0"/>
              </a:rPr>
              <a:t>phone</a:t>
            </a:r>
            <a:r>
              <a:rPr lang="en-GB" sz="2400" dirty="0" smtClean="0">
                <a:solidFill>
                  <a:srgbClr val="000000"/>
                </a:solidFill>
                <a:latin typeface="Consolas" pitchFamily="49" charset="0"/>
                <a:cs typeface="Courier New" pitchFamily="49" charset="0"/>
              </a:rPr>
              <a:t> = new Phone();</a:t>
            </a:r>
          </a:p>
          <a:p>
            <a:r>
              <a:rPr lang="en-GB" sz="2400" dirty="0" err="1" smtClean="0">
                <a:solidFill>
                  <a:srgbClr val="000000"/>
                </a:solidFill>
                <a:latin typeface="Consolas" pitchFamily="49" charset="0"/>
                <a:cs typeface="Courier New" pitchFamily="49" charset="0"/>
              </a:rPr>
              <a:t>phone.Talk</a:t>
            </a:r>
            <a:r>
              <a:rPr lang="en-GB" sz="2400" dirty="0" smtClean="0">
                <a:solidFill>
                  <a:srgbClr val="000000"/>
                </a:solidFill>
                <a:latin typeface="Consolas" pitchFamily="49" charset="0"/>
                <a:cs typeface="Courier New" pitchFamily="49" charset="0"/>
              </a:rPr>
              <a:t>(“123-456-7890”);</a:t>
            </a:r>
            <a:r>
              <a:rPr lang="en-US" sz="2400" dirty="0" smtClean="0">
                <a:solidFill>
                  <a:srgbClr val="000000"/>
                </a:solidFill>
                <a:latin typeface="Consolas" pitchFamily="49" charset="0"/>
                <a:cs typeface="Courier New" pitchFamily="49" charset="0"/>
              </a:rPr>
              <a:t> </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Making use of Device Capabilities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Battery Friendly Development</a:t>
            </a:r>
            <a:br>
              <a:rPr lang="en-US" dirty="0" smtClean="0"/>
            </a:br>
            <a:r>
              <a:rPr lang="en-US" sz="3600" dirty="0" smtClean="0">
                <a:solidFill>
                  <a:schemeClr val="tx2"/>
                </a:solidFill>
              </a:rPr>
              <a:t>Introduction</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Windows Mobile devices are very powerful</a:t>
            </a:r>
          </a:p>
          <a:p>
            <a:pPr lvl="1">
              <a:defRPr/>
            </a:pPr>
            <a:r>
              <a:rPr lang="en-US" dirty="0" smtClean="0"/>
              <a:t>However, they are useless with empty batteries</a:t>
            </a:r>
          </a:p>
          <a:p>
            <a:pPr>
              <a:defRPr/>
            </a:pPr>
            <a:r>
              <a:rPr lang="en-US" dirty="0" smtClean="0"/>
              <a:t>Decreasing the used power means increasing the battery life</a:t>
            </a:r>
          </a:p>
          <a:p>
            <a:pPr>
              <a:defRPr/>
            </a:pPr>
            <a:r>
              <a:rPr lang="en-US" dirty="0" smtClean="0"/>
              <a:t>Don’t do anything unless it is absolutely necessary!</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Battery Friendly Development</a:t>
            </a:r>
            <a:br>
              <a:rPr lang="en-US" dirty="0" smtClean="0"/>
            </a:br>
            <a:r>
              <a:rPr lang="en-US" sz="3600" dirty="0" smtClean="0">
                <a:solidFill>
                  <a:schemeClr val="tx2"/>
                </a:solidFill>
              </a:rPr>
              <a:t>Be a Good Citizen (1)</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When interacting with the user, an application is free to consume as much as necessary</a:t>
            </a:r>
          </a:p>
          <a:p>
            <a:pPr lvl="1">
              <a:defRPr/>
            </a:pPr>
            <a:r>
              <a:rPr lang="en-US" sz="2400" dirty="0" smtClean="0"/>
              <a:t>Reducing the “necessary” amount is what performance optimization is all about</a:t>
            </a:r>
          </a:p>
          <a:p>
            <a:pPr>
              <a:defRPr/>
            </a:pPr>
            <a:r>
              <a:rPr lang="en-US" dirty="0" smtClean="0"/>
              <a:t>In the background, it should consume very little memory, and ZERO battery power</a:t>
            </a:r>
          </a:p>
          <a:p>
            <a:pPr>
              <a:defRPr/>
            </a:pPr>
            <a:r>
              <a:rPr lang="en-US" dirty="0" smtClean="0"/>
              <a:t>If all applications behave correctly, user satisfaction increases for each application and for Windows Mobile as a whole</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Battery Friendly Development</a:t>
            </a:r>
            <a:br>
              <a:rPr lang="en-US" dirty="0" smtClean="0"/>
            </a:br>
            <a:r>
              <a:rPr lang="en-US" sz="3600" dirty="0" smtClean="0">
                <a:solidFill>
                  <a:schemeClr val="tx2"/>
                </a:solidFill>
              </a:rPr>
              <a:t>Be a Good Citizen (2)</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Don’t use the processor</a:t>
            </a:r>
          </a:p>
          <a:p>
            <a:pPr>
              <a:defRPr/>
            </a:pPr>
            <a:r>
              <a:rPr lang="en-US" dirty="0" smtClean="0"/>
              <a:t>Disable radio’s when not needed</a:t>
            </a:r>
          </a:p>
          <a:p>
            <a:pPr>
              <a:defRPr/>
            </a:pPr>
            <a:r>
              <a:rPr lang="en-US" dirty="0" smtClean="0"/>
              <a:t>Absolutely don’t use the processor when the application is in the background</a:t>
            </a:r>
          </a:p>
          <a:p>
            <a:pPr>
              <a:defRPr/>
            </a:pPr>
            <a:r>
              <a:rPr lang="en-US" dirty="0" smtClean="0"/>
              <a:t>Don’t use polling at any time</a:t>
            </a:r>
          </a:p>
          <a:p>
            <a:pPr>
              <a:defRPr/>
            </a:pPr>
            <a:r>
              <a:rPr lang="en-US" dirty="0" smtClean="0"/>
              <a:t>Limit application functionality when the battery level is low</a:t>
            </a:r>
          </a:p>
          <a:p>
            <a:pPr>
              <a:defRPr/>
            </a:pPr>
            <a:r>
              <a:rPr lang="en-US" dirty="0" smtClean="0"/>
              <a:t>Don’t keep the backlight on</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idx="1"/>
          </p:nvPr>
        </p:nvSpPr>
        <p:spPr/>
        <p:txBody>
          <a:bodyPr/>
          <a:lstStyle/>
          <a:p>
            <a:pPr>
              <a:defRPr/>
            </a:pPr>
            <a:r>
              <a:rPr lang="en-US" dirty="0" smtClean="0"/>
              <a:t>Introduction</a:t>
            </a:r>
          </a:p>
          <a:p>
            <a:pPr>
              <a:defRPr/>
            </a:pPr>
            <a:r>
              <a:rPr lang="en-US" dirty="0" smtClean="0"/>
              <a:t>Creating a Windows Mobile Application</a:t>
            </a:r>
          </a:p>
          <a:p>
            <a:pPr>
              <a:defRPr/>
            </a:pPr>
            <a:r>
              <a:rPr lang="en-US" dirty="0" smtClean="0"/>
              <a:t>Testing Windows Mobile Applications</a:t>
            </a:r>
          </a:p>
          <a:p>
            <a:pPr>
              <a:defRPr/>
            </a:pPr>
            <a:r>
              <a:rPr lang="en-US" dirty="0" smtClean="0"/>
              <a:t>Data on the Device</a:t>
            </a:r>
          </a:p>
          <a:p>
            <a:pPr>
              <a:defRPr/>
            </a:pPr>
            <a:r>
              <a:rPr lang="en-US" dirty="0" smtClean="0"/>
              <a:t>Making use of Device Capabilities</a:t>
            </a:r>
          </a:p>
          <a:p>
            <a:pPr>
              <a:defRPr/>
            </a:pPr>
            <a:r>
              <a:rPr lang="en-US" dirty="0" smtClean="0"/>
              <a:t>Battery Friendly Development</a:t>
            </a:r>
          </a:p>
          <a:p>
            <a:pPr>
              <a:defRPr/>
            </a:pPr>
            <a:r>
              <a:rPr lang="en-US" dirty="0" smtClean="0"/>
              <a:t>Conclusion</a:t>
            </a:r>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Battery Friendly Development</a:t>
            </a:r>
            <a:br>
              <a:rPr lang="en-US" dirty="0" smtClean="0"/>
            </a:br>
            <a:r>
              <a:rPr lang="en-US" sz="3600" dirty="0" smtClean="0">
                <a:solidFill>
                  <a:schemeClr val="tx2"/>
                </a:solidFill>
              </a:rPr>
              <a:t>Device Differences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Windows Mobile Standard</a:t>
            </a:r>
          </a:p>
          <a:p>
            <a:pPr lvl="1">
              <a:defRPr/>
            </a:pPr>
            <a:r>
              <a:rPr lang="en-US" dirty="0" smtClean="0"/>
              <a:t>Device can either be on or off</a:t>
            </a:r>
          </a:p>
          <a:p>
            <a:pPr lvl="1">
              <a:defRPr/>
            </a:pPr>
            <a:r>
              <a:rPr lang="en-US" dirty="0" smtClean="0"/>
              <a:t>When off nothing works</a:t>
            </a:r>
          </a:p>
          <a:p>
            <a:pPr>
              <a:defRPr/>
            </a:pPr>
            <a:r>
              <a:rPr lang="en-US" dirty="0" smtClean="0"/>
              <a:t>Windows Mobile Professional</a:t>
            </a:r>
          </a:p>
          <a:p>
            <a:pPr lvl="1">
              <a:defRPr/>
            </a:pPr>
            <a:r>
              <a:rPr lang="en-US" dirty="0" smtClean="0"/>
              <a:t>Device can be in suspend mode (sleep)</a:t>
            </a:r>
          </a:p>
          <a:p>
            <a:pPr lvl="1">
              <a:defRPr/>
            </a:pPr>
            <a:r>
              <a:rPr lang="en-US" dirty="0" smtClean="0"/>
              <a:t>Separate state between on and suspend, called unattended</a:t>
            </a:r>
          </a:p>
          <a:p>
            <a:pPr lvl="1">
              <a:defRPr/>
            </a:pPr>
            <a:r>
              <a:rPr lang="en-US" dirty="0" smtClean="0"/>
              <a:t>When the device seems off it is probably asleep</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 Friendly to the Device Battery</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Session Summary (1)</a:t>
            </a:r>
            <a:br>
              <a:rPr lang="en-US" dirty="0" smtClean="0"/>
            </a:br>
            <a:endParaRPr lang="en-US" dirty="0">
              <a:solidFill>
                <a:schemeClr val="tx2"/>
              </a:solidFill>
            </a:endParaRPr>
          </a:p>
        </p:txBody>
      </p:sp>
      <p:sp>
        <p:nvSpPr>
          <p:cNvPr id="3" name="Text Placeholder 2"/>
          <p:cNvSpPr>
            <a:spLocks noGrp="1"/>
          </p:cNvSpPr>
          <p:nvPr>
            <p:ph idx="1"/>
          </p:nvPr>
        </p:nvSpPr>
        <p:spPr/>
        <p:txBody>
          <a:bodyPr/>
          <a:lstStyle/>
          <a:p>
            <a:pPr>
              <a:defRPr/>
            </a:pPr>
            <a:r>
              <a:rPr lang="en-US" dirty="0" smtClean="0"/>
              <a:t>Developing applications for Windows Mobile Devices is as easy as developing desktop applications</a:t>
            </a:r>
          </a:p>
          <a:p>
            <a:pPr>
              <a:defRPr/>
            </a:pPr>
            <a:r>
              <a:rPr lang="en-US" dirty="0" smtClean="0"/>
              <a:t>However ….</a:t>
            </a:r>
          </a:p>
          <a:p>
            <a:pPr lvl="1">
              <a:defRPr/>
            </a:pPr>
            <a:r>
              <a:rPr lang="en-US" dirty="0" smtClean="0"/>
              <a:t>You have to deal with different form factors</a:t>
            </a:r>
          </a:p>
          <a:p>
            <a:pPr lvl="1">
              <a:defRPr/>
            </a:pPr>
            <a:r>
              <a:rPr lang="en-US" dirty="0" smtClean="0"/>
              <a:t>You should develop battery friendly applications</a:t>
            </a:r>
          </a:p>
          <a:p>
            <a:pPr>
              <a:defRPr/>
            </a:pPr>
            <a:r>
              <a:rPr lang="en-US" dirty="0" smtClean="0"/>
              <a:t>Install the Windows Mobile 6 SDK’s</a:t>
            </a:r>
          </a:p>
          <a:p>
            <a:pPr>
              <a:defRPr/>
            </a:pPr>
            <a:r>
              <a:rPr lang="en-US" dirty="0" smtClean="0"/>
              <a:t>Make use of Unit Testing and the emulator to test your apps</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Session Summary (2)</a:t>
            </a:r>
            <a:br>
              <a:rPr lang="en-US" dirty="0" smtClean="0"/>
            </a:br>
            <a:endParaRPr lang="en-US" dirty="0">
              <a:solidFill>
                <a:schemeClr val="tx2"/>
              </a:solidFill>
            </a:endParaRPr>
          </a:p>
        </p:txBody>
      </p:sp>
      <p:sp>
        <p:nvSpPr>
          <p:cNvPr id="3" name="Text Placeholder 2"/>
          <p:cNvSpPr>
            <a:spLocks noGrp="1"/>
          </p:cNvSpPr>
          <p:nvPr>
            <p:ph idx="1"/>
          </p:nvPr>
        </p:nvSpPr>
        <p:spPr/>
        <p:txBody>
          <a:bodyPr/>
          <a:lstStyle/>
          <a:p>
            <a:r>
              <a:rPr lang="en-US" dirty="0" smtClean="0"/>
              <a:t>SQL Server CE is a great database to store data locally and to synchronize with servers</a:t>
            </a:r>
          </a:p>
          <a:p>
            <a:r>
              <a:rPr lang="en-US" dirty="0" smtClean="0"/>
              <a:t>Re-use existing functionality on the device</a:t>
            </a:r>
          </a:p>
          <a:p>
            <a:r>
              <a:rPr lang="en-US" dirty="0" smtClean="0"/>
              <a:t>Access device hardware through the managed API’s that are part of the Windows Mobile SDKs</a:t>
            </a:r>
          </a:p>
          <a:p>
            <a:r>
              <a:rPr lang="en-US" dirty="0" smtClean="0"/>
              <a:t>Take a look at the sample code in the SDKs to get started yourself</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lang="en-US" dirty="0" smtClean="0"/>
              <a:t>MOB01-IS - Windows Mobile Tips and Tricks for Developers</a:t>
            </a:r>
            <a:endParaRPr dirty="0" smtClean="0"/>
          </a:p>
        </p:txBody>
      </p:sp>
      <p:sp>
        <p:nvSpPr>
          <p:cNvPr id="18" name="Content Placeholder 17"/>
          <p:cNvSpPr>
            <a:spLocks noGrp="1"/>
          </p:cNvSpPr>
          <p:nvPr>
            <p:ph sz="quarter" idx="11"/>
          </p:nvPr>
        </p:nvSpPr>
        <p:spPr/>
        <p:txBody>
          <a:bodyPr/>
          <a:lstStyle/>
          <a:p>
            <a:pPr>
              <a:defRPr/>
            </a:pPr>
            <a:r>
              <a:rPr lang="en-US" dirty="0" smtClean="0"/>
              <a:t>MOB03-IS - </a:t>
            </a:r>
            <a:r>
              <a:rPr lang="en-US" smtClean="0"/>
              <a:t>Performance Optimization </a:t>
            </a:r>
            <a:r>
              <a:rPr lang="en-US" dirty="0" smtClean="0"/>
              <a:t>and Power Management for Windows Mobile Devices</a:t>
            </a:r>
            <a:endParaRPr dirty="0" smtClean="0"/>
          </a:p>
        </p:txBody>
      </p:sp>
      <p:sp>
        <p:nvSpPr>
          <p:cNvPr id="19" name="Content Placeholder 18"/>
          <p:cNvSpPr>
            <a:spLocks noGrp="1"/>
          </p:cNvSpPr>
          <p:nvPr>
            <p:ph sz="quarter" idx="12"/>
          </p:nvPr>
        </p:nvSpPr>
        <p:spPr/>
        <p:txBody>
          <a:bodyPr/>
          <a:lstStyle/>
          <a:p>
            <a:r>
              <a:rPr lang="en-US" dirty="0" smtClean="0"/>
              <a:t>MOB05-IS - Come Meet the Windows Mobile Team!</a:t>
            </a:r>
            <a:endParaRPr dirty="0" smtClean="0"/>
          </a:p>
        </p:txBody>
      </p:sp>
      <p:sp>
        <p:nvSpPr>
          <p:cNvPr id="20" name="Content Placeholder 19"/>
          <p:cNvSpPr>
            <a:spLocks noGrp="1"/>
          </p:cNvSpPr>
          <p:nvPr>
            <p:ph sz="quarter" idx="13"/>
          </p:nvPr>
        </p:nvSpPr>
        <p:spPr/>
        <p:txBody>
          <a:bodyPr/>
          <a:lstStyle/>
          <a:p>
            <a:r>
              <a:rPr lang="en-US" dirty="0" smtClean="0"/>
              <a:t>MOB307 Introducing the patterns &amp; practices Mobile Application Blocks</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Introduction</a:t>
            </a:r>
            <a:br>
              <a:rPr lang="en-US" dirty="0" smtClean="0"/>
            </a:br>
            <a:r>
              <a:rPr lang="en-US" sz="3600" dirty="0" smtClean="0">
                <a:solidFill>
                  <a:schemeClr val="tx2"/>
                </a:solidFill>
              </a:rPr>
              <a:t>Developing Windows Mobile Applications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smtClean="0"/>
              <a:t>Use the same development tools as desktop developers</a:t>
            </a:r>
          </a:p>
          <a:p>
            <a:r>
              <a:rPr lang="en-US" dirty="0" smtClean="0"/>
              <a:t>There are a few challenges</a:t>
            </a:r>
          </a:p>
          <a:p>
            <a:pPr lvl="1"/>
            <a:r>
              <a:rPr lang="en-US" dirty="0" smtClean="0"/>
              <a:t>Slower processors</a:t>
            </a:r>
          </a:p>
          <a:p>
            <a:pPr lvl="1"/>
            <a:r>
              <a:rPr lang="en-US" dirty="0" smtClean="0"/>
              <a:t>Battery powered devices</a:t>
            </a:r>
          </a:p>
          <a:p>
            <a:pPr lvl="1"/>
            <a:r>
              <a:rPr lang="en-US" dirty="0" smtClean="0"/>
              <a:t>User Interface restrictions</a:t>
            </a:r>
          </a:p>
          <a:p>
            <a:pPr lvl="1"/>
            <a:r>
              <a:rPr lang="en-US" dirty="0" smtClean="0"/>
              <a:t>Device Security</a:t>
            </a:r>
          </a:p>
          <a:p>
            <a:pPr lvl="2"/>
            <a:r>
              <a:rPr lang="en-US" dirty="0" smtClean="0"/>
              <a:t>Application installation and execution</a:t>
            </a:r>
          </a:p>
          <a:p>
            <a:pPr lvl="2"/>
            <a:r>
              <a:rPr lang="en-US" dirty="0" smtClean="0"/>
              <a:t>Encryption of data, devices can ‘easily’ be lost</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Introduction</a:t>
            </a:r>
            <a:br>
              <a:rPr lang="en-US" dirty="0" smtClean="0"/>
            </a:br>
            <a:r>
              <a:rPr lang="en-US" sz="3600" dirty="0" smtClean="0">
                <a:solidFill>
                  <a:schemeClr val="tx2"/>
                </a:solidFill>
              </a:rPr>
              <a:t>Windows Mobile</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One brand name for a wide variety of devices</a:t>
            </a:r>
          </a:p>
          <a:p>
            <a:pPr lvl="1">
              <a:defRPr/>
            </a:pPr>
            <a:r>
              <a:rPr lang="en-US" dirty="0" smtClean="0"/>
              <a:t>Windows Mobile 6 Standard (Smart Phone)</a:t>
            </a:r>
          </a:p>
          <a:p>
            <a:pPr lvl="1">
              <a:defRPr/>
            </a:pPr>
            <a:r>
              <a:rPr lang="en-US" dirty="0" smtClean="0"/>
              <a:t>Windows Mobile 6 Professional (Pocket PC)</a:t>
            </a:r>
          </a:p>
          <a:p>
            <a:pPr>
              <a:defRPr/>
            </a:pPr>
            <a:r>
              <a:rPr lang="en-US" dirty="0" smtClean="0"/>
              <a:t> Software Development Tools</a:t>
            </a:r>
          </a:p>
          <a:p>
            <a:pPr lvl="1">
              <a:defRPr/>
            </a:pPr>
            <a:r>
              <a:rPr lang="en-US" dirty="0" smtClean="0"/>
              <a:t>Visual Studio 2005 Professional or better</a:t>
            </a:r>
          </a:p>
          <a:p>
            <a:pPr lvl="1">
              <a:defRPr/>
            </a:pPr>
            <a:r>
              <a:rPr lang="en-US" dirty="0" smtClean="0"/>
              <a:t>Support for Native and Managed applications</a:t>
            </a:r>
          </a:p>
          <a:p>
            <a:pPr lvl="2">
              <a:defRPr/>
            </a:pPr>
            <a:r>
              <a:rPr lang="en-US" dirty="0" smtClean="0"/>
              <a:t>.NET CF 1.0 and .NET CF 2.0 support</a:t>
            </a:r>
          </a:p>
          <a:p>
            <a:pPr lvl="1">
              <a:defRPr/>
            </a:pPr>
            <a:r>
              <a:rPr lang="en-US" dirty="0" smtClean="0"/>
              <a:t>Visual Studio 2008 Professional or better</a:t>
            </a:r>
          </a:p>
          <a:p>
            <a:pPr lvl="2">
              <a:defRPr/>
            </a:pPr>
            <a:r>
              <a:rPr lang="en-US" dirty="0" smtClean="0"/>
              <a:t>.NET CF 3.5 and .NET CF 2.0 support</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Introduction</a:t>
            </a:r>
            <a:br>
              <a:rPr lang="en-US" dirty="0" smtClean="0"/>
            </a:br>
            <a:r>
              <a:rPr lang="en-US" sz="3600" dirty="0" smtClean="0">
                <a:solidFill>
                  <a:schemeClr val="tx2"/>
                </a:solidFill>
              </a:rPr>
              <a:t>Installing the Windows Mobile 6 SDKs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To develop applications for WM 6 devices you need to install the WM 6 SDK’s</a:t>
            </a:r>
          </a:p>
          <a:p>
            <a:pPr lvl="1">
              <a:defRPr/>
            </a:pPr>
            <a:r>
              <a:rPr lang="en-US" dirty="0" smtClean="0"/>
              <a:t>Separate downloads for Standard and Professional</a:t>
            </a:r>
          </a:p>
          <a:p>
            <a:pPr lvl="1">
              <a:defRPr/>
            </a:pPr>
            <a:r>
              <a:rPr lang="en-US" dirty="0" smtClean="0"/>
              <a:t>Integrate seamlessly in Visual Studio 2008</a:t>
            </a:r>
          </a:p>
          <a:p>
            <a:pPr lvl="1">
              <a:defRPr/>
            </a:pPr>
            <a:r>
              <a:rPr lang="en-US" dirty="0" smtClean="0"/>
              <a:t>You can also download Windows Mobile 6.1 emulator images to target newer Devices</a:t>
            </a:r>
          </a:p>
          <a:p>
            <a:pPr lvl="1">
              <a:defRPr/>
            </a:pPr>
            <a:r>
              <a:rPr lang="en-US" dirty="0" smtClean="0"/>
              <a:t>To develop for Windows Mobile 6.5 also install the Windows Mobile 6.5 DTKs</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Introduction</a:t>
            </a:r>
            <a:br>
              <a:rPr lang="en-US" dirty="0" smtClean="0"/>
            </a:br>
            <a:r>
              <a:rPr lang="en-US" sz="3600" dirty="0" smtClean="0">
                <a:solidFill>
                  <a:schemeClr val="tx2"/>
                </a:solidFill>
              </a:rPr>
              <a:t>Using the Development Tools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Developer experience identical for Desktop and Windows Mobile applications</a:t>
            </a:r>
          </a:p>
          <a:p>
            <a:pPr lvl="1">
              <a:defRPr/>
            </a:pPr>
            <a:r>
              <a:rPr lang="en-US" dirty="0" smtClean="0"/>
              <a:t>Fewer UI controls available</a:t>
            </a:r>
          </a:p>
          <a:p>
            <a:pPr lvl="1">
              <a:defRPr/>
            </a:pPr>
            <a:r>
              <a:rPr lang="en-US" dirty="0" smtClean="0"/>
              <a:t>Fewer API’s available</a:t>
            </a:r>
          </a:p>
          <a:p>
            <a:pPr lvl="1">
              <a:defRPr/>
            </a:pPr>
            <a:r>
              <a:rPr lang="en-US" dirty="0" smtClean="0"/>
              <a:t>Target the .NET Compact Framework</a:t>
            </a:r>
          </a:p>
          <a:p>
            <a:pPr lvl="2">
              <a:defRPr/>
            </a:pPr>
            <a:r>
              <a:rPr lang="en-US" dirty="0" smtClean="0"/>
              <a:t>Highly compatible subset of the full .NET Framework</a:t>
            </a:r>
          </a:p>
          <a:p>
            <a:pPr lvl="1">
              <a:defRPr/>
            </a:pPr>
            <a:r>
              <a:rPr lang="en-US" dirty="0" smtClean="0"/>
              <a:t>Target Platform differs from Development Platform</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Developing Applications</a:t>
            </a:r>
            <a:br>
              <a:rPr lang="en-US" dirty="0" smtClean="0"/>
            </a:br>
            <a:r>
              <a:rPr lang="en-US" sz="3600" dirty="0" smtClean="0">
                <a:solidFill>
                  <a:schemeClr val="tx2"/>
                </a:solidFill>
              </a:rPr>
              <a:t>Challenges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Dealing with different devices, different screen sizes and different hardware</a:t>
            </a:r>
          </a:p>
          <a:p>
            <a:pPr>
              <a:defRPr/>
            </a:pPr>
            <a:r>
              <a:rPr lang="en-US" dirty="0" smtClean="0"/>
              <a:t>Creating effective user interfaces</a:t>
            </a:r>
          </a:p>
          <a:p>
            <a:pPr>
              <a:defRPr/>
            </a:pPr>
            <a:r>
              <a:rPr lang="en-US" dirty="0" smtClean="0"/>
              <a:t>Synchronizing data with desktops / servers</a:t>
            </a:r>
          </a:p>
          <a:p>
            <a:pPr>
              <a:defRPr/>
            </a:pPr>
            <a:r>
              <a:rPr lang="en-US" dirty="0" smtClean="0"/>
              <a:t>Network connections</a:t>
            </a:r>
          </a:p>
          <a:p>
            <a:pPr>
              <a:defRPr/>
            </a:pPr>
            <a:r>
              <a:rPr lang="en-US" dirty="0" smtClean="0"/>
              <a:t>Battery life</a:t>
            </a:r>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Targeting Different Devices</a:t>
            </a:r>
            <a:br>
              <a:rPr lang="en-US" dirty="0" smtClean="0"/>
            </a:br>
            <a:r>
              <a:rPr lang="en-US" sz="3600" dirty="0" smtClean="0">
                <a:solidFill>
                  <a:schemeClr val="tx2"/>
                </a:solidFill>
              </a:rPr>
              <a:t>Device Emulator is your </a:t>
            </a:r>
            <a:r>
              <a:rPr sz="3600" smtClean="0">
                <a:solidFill>
                  <a:schemeClr val="tx2"/>
                </a:solidFill>
              </a:rPr>
              <a:t>Friend</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a:defRPr/>
            </a:pPr>
            <a:r>
              <a:rPr lang="en-US" dirty="0" smtClean="0"/>
              <a:t>Why use the emulator to begin with?</a:t>
            </a:r>
          </a:p>
          <a:p>
            <a:pPr>
              <a:defRPr/>
            </a:pPr>
            <a:r>
              <a:rPr lang="en-US" dirty="0" smtClean="0"/>
              <a:t>Allows targeting a large range of devices without having access to physical devices</a:t>
            </a:r>
          </a:p>
          <a:p>
            <a:pPr>
              <a:defRPr/>
            </a:pPr>
            <a:r>
              <a:rPr lang="en-US" dirty="0" smtClean="0"/>
              <a:t>Allows testing cellular connections without needing a costly physical connection</a:t>
            </a:r>
          </a:p>
          <a:p>
            <a:pPr>
              <a:defRPr/>
            </a:pPr>
            <a:r>
              <a:rPr lang="en-US" dirty="0" smtClean="0"/>
              <a:t>Allows easy testing of different security scenarios</a:t>
            </a:r>
          </a:p>
          <a:p>
            <a:pPr lvl="2"/>
            <a:endParaRPr lang="en-US" sz="2000"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302</TotalTime>
  <Words>1345</Words>
  <Application>Microsoft Office PowerPoint</Application>
  <PresentationFormat>On-screen Show (4:3)</PresentationFormat>
  <Paragraphs>235</Paragraphs>
  <Slides>38</Slides>
  <Notes>37</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TechEd09_Europe</vt:lpstr>
      <vt:lpstr>TechEd09_Europe template</vt:lpstr>
      <vt:lpstr>Slide 1</vt:lpstr>
      <vt:lpstr>Windows Mobile Application Development with Microsoft Visual Studio 2008</vt:lpstr>
      <vt:lpstr>Agenda</vt:lpstr>
      <vt:lpstr>Introduction Developing Windows Mobile Applications</vt:lpstr>
      <vt:lpstr>Introduction Windows Mobile</vt:lpstr>
      <vt:lpstr>Introduction Installing the Windows Mobile 6 SDKs</vt:lpstr>
      <vt:lpstr>Introduction Using the Development Tools</vt:lpstr>
      <vt:lpstr>Developing Applications Challenges</vt:lpstr>
      <vt:lpstr>Targeting Different Devices Device Emulator is your Friend</vt:lpstr>
      <vt:lpstr>Creating your first Windows Mobile App Hello World in C++, C# and Visual Basic.NET</vt:lpstr>
      <vt:lpstr>Testing your Application Unit Testing for Devices</vt:lpstr>
      <vt:lpstr>Testing your Application Creating Unit Tests</vt:lpstr>
      <vt:lpstr>Testing your Application Executing and Retrieving Results</vt:lpstr>
      <vt:lpstr>Creating and Running Device Unit Tests</vt:lpstr>
      <vt:lpstr>Storing Data on the Device Planning ahead is Important</vt:lpstr>
      <vt:lpstr>Storing Data on the Device Two ‘popular’ approaches</vt:lpstr>
      <vt:lpstr>Storing Data on the Device Typed DataSet</vt:lpstr>
      <vt:lpstr>Storing Data on the Device SqlCeResultSet</vt:lpstr>
      <vt:lpstr>Storing Data on the Device Synchronization with Backend Servers</vt:lpstr>
      <vt:lpstr>Using SQL Server CE</vt:lpstr>
      <vt:lpstr>Device Capabilities Using already installed functionality</vt:lpstr>
      <vt:lpstr>Device Capabilities Managed APIs to access Pocket Outlook</vt:lpstr>
      <vt:lpstr>Device Capabilities Pocket Outlook Classes</vt:lpstr>
      <vt:lpstr>Device Capabilities The Gateway to your Device</vt:lpstr>
      <vt:lpstr>Device Capabilities Making Phone Calls</vt:lpstr>
      <vt:lpstr>Making use of Device Capabilities</vt:lpstr>
      <vt:lpstr>Battery Friendly Development Introduction</vt:lpstr>
      <vt:lpstr>Battery Friendly Development Be a Good Citizen (1)</vt:lpstr>
      <vt:lpstr>Battery Friendly Development Be a Good Citizen (2)</vt:lpstr>
      <vt:lpstr>Battery Friendly Development Device Differences</vt:lpstr>
      <vt:lpstr>Be Friendly to the Device Battery</vt:lpstr>
      <vt:lpstr>Session Summary (1) </vt:lpstr>
      <vt:lpstr>Session Summary (2) </vt:lpstr>
      <vt:lpstr>Slide 34</vt:lpstr>
      <vt:lpstr>Resources</vt:lpstr>
      <vt:lpstr>Related Content</vt:lpstr>
      <vt:lpstr>Slide 37</vt:lpstr>
      <vt:lpstr>Slide 38</vt:lpstr>
    </vt:vector>
  </TitlesOfParts>
  <Manager>&lt;Content Manager Name Here&gt;</Manager>
  <Company>DotNETForDevices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Maarten Struys</dc:creator>
  <dc:description>Tech·Ed Europe 2009</dc:description>
  <cp:lastModifiedBy>cn_user</cp:lastModifiedBy>
  <cp:revision>12</cp:revision>
  <dcterms:created xsi:type="dcterms:W3CDTF">2009-08-23T07:21:27Z</dcterms:created>
  <dcterms:modified xsi:type="dcterms:W3CDTF">2009-11-08T20:13:26Z</dcterms:modified>
</cp:coreProperties>
</file>