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tags/tag8.xml" ContentType="application/vnd.openxmlformats-officedocument.presentationml.tags+xml"/>
  <Override PartName="/ppt/slides/slide36.xml" ContentType="application/vnd.openxmlformats-officedocument.presentationml.slide+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tags/tag5.xml" ContentType="application/vnd.openxmlformats-officedocument.presentationml.tags+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Masters/slideMaster5.xml" ContentType="application/vnd.openxmlformats-officedocument.presentationml.slideMaster+xml"/>
  <Override PartName="/ppt/slides/slide49.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tags/tag3.xml" ContentType="application/vnd.openxmlformats-officedocument.presentationml.tags+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29.xml" ContentType="application/vnd.openxmlformats-officedocument.presentationml.slide+xml"/>
  <Override PartName="/ppt/slideLayouts/slideLayout39.xml" ContentType="application/vnd.openxmlformats-officedocument.presentationml.slideLayout+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ags/tag4.xml" ContentType="application/vnd.openxmlformats-officedocument.presentationml.tags+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3" r:id="rId2"/>
    <p:sldMasterId id="2147483706" r:id="rId3"/>
    <p:sldMasterId id="2147483721" r:id="rId4"/>
    <p:sldMasterId id="2147483737" r:id="rId5"/>
    <p:sldMasterId id="2147483753" r:id="rId6"/>
  </p:sldMasterIdLst>
  <p:notesMasterIdLst>
    <p:notesMasterId r:id="rId73"/>
  </p:notesMasterIdLst>
  <p:handoutMasterIdLst>
    <p:handoutMasterId r:id="rId74"/>
  </p:handoutMasterIdLst>
  <p:sldIdLst>
    <p:sldId id="256" r:id="rId7"/>
    <p:sldId id="342" r:id="rId8"/>
    <p:sldId id="401" r:id="rId9"/>
    <p:sldId id="344" r:id="rId10"/>
    <p:sldId id="334" r:id="rId11"/>
    <p:sldId id="335" r:id="rId12"/>
    <p:sldId id="348" r:id="rId13"/>
    <p:sldId id="400" r:id="rId14"/>
    <p:sldId id="350" r:id="rId15"/>
    <p:sldId id="351" r:id="rId16"/>
    <p:sldId id="352" r:id="rId17"/>
    <p:sldId id="353" r:id="rId18"/>
    <p:sldId id="354" r:id="rId19"/>
    <p:sldId id="405" r:id="rId20"/>
    <p:sldId id="355" r:id="rId21"/>
    <p:sldId id="356" r:id="rId22"/>
    <p:sldId id="357" r:id="rId23"/>
    <p:sldId id="358" r:id="rId24"/>
    <p:sldId id="359" r:id="rId25"/>
    <p:sldId id="360" r:id="rId26"/>
    <p:sldId id="361" r:id="rId27"/>
    <p:sldId id="362" r:id="rId28"/>
    <p:sldId id="363" r:id="rId29"/>
    <p:sldId id="364" r:id="rId30"/>
    <p:sldId id="365" r:id="rId31"/>
    <p:sldId id="366" r:id="rId32"/>
    <p:sldId id="367" r:id="rId33"/>
    <p:sldId id="368" r:id="rId34"/>
    <p:sldId id="369" r:id="rId35"/>
    <p:sldId id="370" r:id="rId36"/>
    <p:sldId id="371" r:id="rId37"/>
    <p:sldId id="408" r:id="rId38"/>
    <p:sldId id="409" r:id="rId39"/>
    <p:sldId id="372" r:id="rId40"/>
    <p:sldId id="373" r:id="rId41"/>
    <p:sldId id="374" r:id="rId42"/>
    <p:sldId id="375" r:id="rId43"/>
    <p:sldId id="376" r:id="rId44"/>
    <p:sldId id="377" r:id="rId45"/>
    <p:sldId id="378" r:id="rId46"/>
    <p:sldId id="379" r:id="rId47"/>
    <p:sldId id="380" r:id="rId48"/>
    <p:sldId id="381" r:id="rId49"/>
    <p:sldId id="382" r:id="rId50"/>
    <p:sldId id="383" r:id="rId51"/>
    <p:sldId id="399" r:id="rId52"/>
    <p:sldId id="384" r:id="rId53"/>
    <p:sldId id="385" r:id="rId54"/>
    <p:sldId id="386" r:id="rId55"/>
    <p:sldId id="387" r:id="rId56"/>
    <p:sldId id="388" r:id="rId57"/>
    <p:sldId id="389" r:id="rId58"/>
    <p:sldId id="390" r:id="rId59"/>
    <p:sldId id="391" r:id="rId60"/>
    <p:sldId id="392" r:id="rId61"/>
    <p:sldId id="393" r:id="rId62"/>
    <p:sldId id="394" r:id="rId63"/>
    <p:sldId id="395" r:id="rId64"/>
    <p:sldId id="406" r:id="rId65"/>
    <p:sldId id="407" r:id="rId66"/>
    <p:sldId id="402" r:id="rId67"/>
    <p:sldId id="403" r:id="rId68"/>
    <p:sldId id="404" r:id="rId69"/>
    <p:sldId id="397" r:id="rId70"/>
    <p:sldId id="410" r:id="rId71"/>
    <p:sldId id="331" r:id="rId7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80588" autoAdjust="0"/>
  </p:normalViewPr>
  <p:slideViewPr>
    <p:cSldViewPr snapToGrid="0">
      <p:cViewPr varScale="1">
        <p:scale>
          <a:sx n="94" d="100"/>
          <a:sy n="94" d="100"/>
        </p:scale>
        <p:origin x="-360"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60" d="100"/>
        <a:sy n="60" d="100"/>
      </p:scale>
      <p:origin x="0" y="870"/>
    </p:cViewPr>
  </p:sorterViewPr>
  <p:notesViewPr>
    <p:cSldViewPr snapToGrid="0" showGuides="1">
      <p:cViewPr varScale="1">
        <p:scale>
          <a:sx n="89" d="100"/>
          <a:sy n="89" d="100"/>
        </p:scale>
        <p:origin x="-169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presProps" Target="presProps.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slideMaster" Target="slideMasters/slideMaster1.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Master" Target="slideMasters/slideMaster4.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Master" Target="slideMasters/slideMaster3.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3" Type="http://schemas.openxmlformats.org/officeDocument/2006/relationships/slideMaster" Target="slideMasters/slideMaster2.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mgt415_buffington.pptx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10145992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361409307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a:defRPr/>
            </a:pPr>
            <a:endParaRPr lang="en-US" smtClean="0">
              <a:latin typeface="Times" pitchFamily="18" charset="0"/>
            </a:endParaRPr>
          </a:p>
        </p:txBody>
      </p:sp>
      <p:sp>
        <p:nvSpPr>
          <p:cNvPr id="12083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eaLnBrk="1" hangingPunct="1">
              <a:defRPr/>
            </a:pPr>
            <a:endParaRPr lang="en-US" smtClean="0">
              <a:latin typeface="Times" pitchFamily="18" charset="0"/>
            </a:endParaRPr>
          </a:p>
        </p:txBody>
      </p:sp>
      <p:sp>
        <p:nvSpPr>
          <p:cNvPr id="12083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smtClean="0">
              <a:latin typeface="Times" pitchFamily="18" charset="0"/>
            </a:endParaRPr>
          </a:p>
        </p:txBody>
      </p:sp>
      <p:sp>
        <p:nvSpPr>
          <p:cNvPr id="95237" name="Slide Image Placeholder 1"/>
          <p:cNvSpPr>
            <a:spLocks noGrp="1" noRot="1" noChangeAspect="1" noTextEdit="1"/>
          </p:cNvSpPr>
          <p:nvPr>
            <p:ph type="sldImg"/>
          </p:nvPr>
        </p:nvSpPr>
        <p:spPr bwMode="auto">
          <a:noFill/>
          <a:ln>
            <a:solidFill>
              <a:srgbClr val="000000"/>
            </a:solidFill>
            <a:miter lim="800000"/>
            <a:headEnd/>
            <a:tailEnd/>
          </a:ln>
        </p:spPr>
      </p:sp>
      <p:sp>
        <p:nvSpPr>
          <p:cNvPr id="952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 name="Slide Number Placeholder 3"/>
          <p:cNvSpPr txBox="1">
            <a:spLocks noGrp="1"/>
          </p:cNvSpPr>
          <p:nvPr/>
        </p:nvSpPr>
        <p:spPr>
          <a:xfrm>
            <a:off x="3884613" y="8685213"/>
            <a:ext cx="2971800" cy="457200"/>
          </a:xfrm>
          <a:prstGeom prst="rect">
            <a:avLst/>
          </a:prstGeom>
          <a:noFill/>
        </p:spPr>
        <p:txBody>
          <a:bodyPr lIns="91430" tIns="45716" rIns="91430" bIns="45716" anchor="b"/>
          <a:lstStyle/>
          <a:p>
            <a:pPr algn="r" eaLnBrk="0" hangingPunct="0">
              <a:defRPr/>
            </a:pPr>
            <a:endParaRPr 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a:defRPr/>
            </a:pPr>
            <a:endParaRPr lang="en-US" smtClean="0">
              <a:latin typeface="Times" pitchFamily="18" charset="0"/>
            </a:endParaRPr>
          </a:p>
        </p:txBody>
      </p:sp>
      <p:sp>
        <p:nvSpPr>
          <p:cNvPr id="12185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eaLnBrk="1" hangingPunct="1">
              <a:defRPr/>
            </a:pPr>
            <a:endParaRPr lang="en-US" smtClean="0">
              <a:latin typeface="Times" pitchFamily="18" charset="0"/>
            </a:endParaRPr>
          </a:p>
        </p:txBody>
      </p:sp>
      <p:sp>
        <p:nvSpPr>
          <p:cNvPr id="12186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smtClean="0">
              <a:latin typeface="Times" pitchFamily="18" charset="0"/>
            </a:endParaRPr>
          </a:p>
        </p:txBody>
      </p:sp>
      <p:sp>
        <p:nvSpPr>
          <p:cNvPr id="96261" name="Slide Image Placeholder 1"/>
          <p:cNvSpPr>
            <a:spLocks noGrp="1" noRot="1" noChangeAspect="1" noTextEdit="1"/>
          </p:cNvSpPr>
          <p:nvPr>
            <p:ph type="sldImg"/>
          </p:nvPr>
        </p:nvSpPr>
        <p:spPr bwMode="auto">
          <a:noFill/>
          <a:ln>
            <a:solidFill>
              <a:srgbClr val="000000"/>
            </a:solidFill>
            <a:miter lim="800000"/>
            <a:headEnd/>
            <a:tailEnd/>
          </a:ln>
        </p:spPr>
      </p:sp>
      <p:sp>
        <p:nvSpPr>
          <p:cNvPr id="962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 name="Slide Number Placeholder 3"/>
          <p:cNvSpPr txBox="1">
            <a:spLocks noGrp="1"/>
          </p:cNvSpPr>
          <p:nvPr/>
        </p:nvSpPr>
        <p:spPr>
          <a:xfrm>
            <a:off x="3884613" y="8685213"/>
            <a:ext cx="2971800" cy="457200"/>
          </a:xfrm>
          <a:prstGeom prst="rect">
            <a:avLst/>
          </a:prstGeom>
          <a:noFill/>
        </p:spPr>
        <p:txBody>
          <a:bodyPr lIns="91430" tIns="45716" rIns="91430" bIns="45716" anchor="b"/>
          <a:lstStyle/>
          <a:p>
            <a:pPr algn="r" eaLnBrk="0" hangingPunct="0">
              <a:defRPr/>
            </a:pPr>
            <a:endParaRPr 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txBox="1">
            <a:spLocks noGrp="1" noChangeArrowheads="1"/>
          </p:cNvSpPr>
          <p:nvPr/>
        </p:nvSpPr>
        <p:spPr bwMode="auto">
          <a:xfrm>
            <a:off x="3885580" y="8686490"/>
            <a:ext cx="2972421" cy="457512"/>
          </a:xfrm>
          <a:prstGeom prst="rect">
            <a:avLst/>
          </a:prstGeom>
          <a:noFill/>
          <a:ln w="9525">
            <a:noFill/>
            <a:miter lim="800000"/>
            <a:headEnd/>
            <a:tailEnd/>
          </a:ln>
        </p:spPr>
        <p:txBody>
          <a:bodyPr lIns="91430" tIns="45716" rIns="91430" bIns="45716" anchor="b"/>
          <a:lstStyle/>
          <a:p>
            <a:pPr algn="r" defTabSz="914386"/>
            <a:endParaRPr lang="en-US" sz="1200" dirty="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normAutofit/>
          </a:bodyPr>
          <a:lstStyle/>
          <a:p>
            <a:pPr>
              <a:lnSpc>
                <a:spcPct val="90000"/>
              </a:lnSpc>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endParaRPr 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marL="228574" indent="-228574"/>
            <a:endParaRPr lang="en-US" b="0"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endParaRPr lang="en-US" sz="1200" dirty="0">
              <a:latin typeface="+mn-lt"/>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marL="190479" indent="-190479"/>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marL="190479" indent="-190479"/>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7301" eaLnBrk="0" fontAlgn="base" hangingPunct="0">
              <a:lnSpc>
                <a:spcPct val="100000"/>
              </a:lnSpc>
              <a:spcBef>
                <a:spcPct val="30000"/>
              </a:spcBef>
              <a:spcAft>
                <a:spcPct val="0"/>
              </a:spcAft>
              <a:defRPr/>
            </a:pPr>
            <a:endParaRPr lang="en-US" sz="1200" dirty="0" smtClean="0">
              <a:latin typeface="+mn-lt"/>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7301" eaLnBrk="0" fontAlgn="base" hangingPunct="0">
              <a:lnSpc>
                <a:spcPct val="100000"/>
              </a:lnSpc>
              <a:spcBef>
                <a:spcPct val="30000"/>
              </a:spcBef>
              <a:spcAft>
                <a:spcPct val="0"/>
              </a:spcAft>
              <a:defRPr/>
            </a:pPr>
            <a:endParaRPr lang="en-US" sz="1200" dirty="0" smtClean="0">
              <a:latin typeface="+mn-lt"/>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smtClean="0">
              <a:latin typeface="Times" pitchFamily="18" charset="0"/>
            </a:endParaRPr>
          </a:p>
        </p:txBody>
      </p:sp>
      <p:sp>
        <p:nvSpPr>
          <p:cNvPr id="39939" name="Rectangle 2"/>
          <p:cNvSpPr>
            <a:spLocks noGrp="1" noRot="1" noChangeAspect="1" noChangeArrowheads="1" noTextEdit="1"/>
          </p:cNvSpPr>
          <p:nvPr>
            <p:ph type="sldImg"/>
          </p:nvPr>
        </p:nvSpPr>
        <p:spPr bwMode="auto">
          <a:xfrm>
            <a:off x="1144588" y="687388"/>
            <a:ext cx="4572000" cy="3429000"/>
          </a:xfrm>
          <a:noFill/>
          <a:ln>
            <a:solidFill>
              <a:srgbClr val="000000"/>
            </a:solidFill>
            <a:miter lim="800000"/>
            <a:headEnd/>
            <a:tailEnd/>
          </a:ln>
        </p:spPr>
      </p:sp>
      <p:sp>
        <p:nvSpPr>
          <p:cNvPr id="4" name="Notes Placeholder 3"/>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latin typeface="Times"/>
            </a:endParaRPr>
          </a:p>
        </p:txBody>
      </p:sp>
      <p:sp>
        <p:nvSpPr>
          <p:cNvPr id="24578"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Times"/>
            </a:endParaRPr>
          </a:p>
        </p:txBody>
      </p:sp>
      <p:sp>
        <p:nvSpPr>
          <p:cNvPr id="2457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Times"/>
            </a:endParaRPr>
          </a:p>
        </p:txBody>
      </p:sp>
      <p:sp>
        <p:nvSpPr>
          <p:cNvPr id="2458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4581" name="Rectangle 3"/>
          <p:cNvSpPr>
            <a:spLocks noGrp="1" noChangeArrowheads="1"/>
          </p:cNvSpPr>
          <p:nvPr>
            <p:ph type="body" idx="1"/>
          </p:nvPr>
        </p:nvSpPr>
        <p:spPr bwMode="auto">
          <a:xfrm>
            <a:off x="686421" y="4342464"/>
            <a:ext cx="5485158" cy="4116049"/>
          </a:xfrm>
          <a:noFill/>
        </p:spPr>
        <p:txBody>
          <a:bodyPr wrap="square" numCol="1" anchor="t" anchorCtr="0" compatLnSpc="1">
            <a:prstTxWarp prst="textNoShape">
              <a:avLst/>
            </a:prstTxWarp>
          </a:bodyPr>
          <a:lstStyle/>
          <a:p>
            <a:pPr eaLnBrk="1" hangingPunct="1">
              <a:spcBef>
                <a:spcPct val="0"/>
              </a:spcBef>
            </a:pPr>
            <a:endParaRPr lang="en-US" sz="1000" dirty="0" smtClean="0">
              <a:latin typeface="Segoe"/>
            </a:endParaRPr>
          </a:p>
        </p:txBody>
      </p:sp>
      <p:sp>
        <p:nvSpPr>
          <p:cNvPr id="24582"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latin typeface="Time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smtClean="0">
              <a:latin typeface="Times" pitchFamily="18" charset="0"/>
            </a:endParaRPr>
          </a:p>
        </p:txBody>
      </p:sp>
      <p:sp>
        <p:nvSpPr>
          <p:cNvPr id="40963" name="Rectangle 2"/>
          <p:cNvSpPr>
            <a:spLocks noGrp="1" noRot="1" noChangeAspect="1" noChangeArrowheads="1" noTextEdit="1"/>
          </p:cNvSpPr>
          <p:nvPr>
            <p:ph type="sldImg"/>
          </p:nvPr>
        </p:nvSpPr>
        <p:spPr bwMode="auto">
          <a:xfrm>
            <a:off x="1144588" y="687388"/>
            <a:ext cx="4572000" cy="3429000"/>
          </a:xfrm>
          <a:noFill/>
          <a:ln>
            <a:solidFill>
              <a:srgbClr val="000000"/>
            </a:solidFill>
            <a:miter lim="800000"/>
            <a:headEnd/>
            <a:tailEnd/>
          </a:ln>
        </p:spPr>
      </p:sp>
      <p:sp>
        <p:nvSpPr>
          <p:cNvPr id="4" name="Notes Placeholder 3"/>
          <p:cNvSpPr>
            <a:spLocks noGrp="1"/>
          </p:cNvSpPr>
          <p:nvPr>
            <p:ph type="body" idx="1"/>
          </p:nvPr>
        </p:nvSpPr>
        <p:spPr/>
        <p:txBody>
          <a:bodyPr>
            <a:normAutofit/>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smtClean="0">
              <a:latin typeface="Times" pitchFamily="18" charset="0"/>
            </a:endParaRPr>
          </a:p>
        </p:txBody>
      </p:sp>
      <p:sp>
        <p:nvSpPr>
          <p:cNvPr id="40963" name="Rectangle 2"/>
          <p:cNvSpPr>
            <a:spLocks noGrp="1" noRot="1" noChangeAspect="1" noChangeArrowheads="1" noTextEdit="1"/>
          </p:cNvSpPr>
          <p:nvPr>
            <p:ph type="sldImg"/>
          </p:nvPr>
        </p:nvSpPr>
        <p:spPr bwMode="auto">
          <a:xfrm>
            <a:off x="1144588" y="687388"/>
            <a:ext cx="4572000" cy="3429000"/>
          </a:xfrm>
          <a:noFill/>
          <a:ln>
            <a:solidFill>
              <a:srgbClr val="000000"/>
            </a:solidFill>
            <a:miter lim="800000"/>
            <a:headEnd/>
            <a:tailEnd/>
          </a:ln>
        </p:spPr>
      </p:sp>
      <p:sp>
        <p:nvSpPr>
          <p:cNvPr id="4" name="Notes Placeholder 3"/>
          <p:cNvSpPr>
            <a:spLocks noGrp="1"/>
          </p:cNvSpPr>
          <p:nvPr>
            <p:ph type="body" idx="1"/>
          </p:nvPr>
        </p:nvSpPr>
        <p:spPr/>
        <p:txBody>
          <a:bodyPr>
            <a:normAutofit/>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smtClean="0">
              <a:latin typeface="Times" pitchFamily="18" charset="0"/>
            </a:endParaRPr>
          </a:p>
        </p:txBody>
      </p:sp>
      <p:sp>
        <p:nvSpPr>
          <p:cNvPr id="40963" name="Rectangle 2"/>
          <p:cNvSpPr>
            <a:spLocks noGrp="1" noRot="1" noChangeAspect="1" noChangeArrowheads="1" noTextEdit="1"/>
          </p:cNvSpPr>
          <p:nvPr>
            <p:ph type="sldImg"/>
          </p:nvPr>
        </p:nvSpPr>
        <p:spPr bwMode="auto">
          <a:xfrm>
            <a:off x="1144588" y="687388"/>
            <a:ext cx="4572000" cy="3429000"/>
          </a:xfrm>
          <a:noFill/>
          <a:ln>
            <a:solidFill>
              <a:srgbClr val="000000"/>
            </a:solidFill>
            <a:miter lim="800000"/>
            <a:headEnd/>
            <a:tailEnd/>
          </a:ln>
        </p:spPr>
      </p:sp>
      <p:sp>
        <p:nvSpPr>
          <p:cNvPr id="4" name="Notes Placeholder 3"/>
          <p:cNvSpPr>
            <a:spLocks noGrp="1"/>
          </p:cNvSpPr>
          <p:nvPr>
            <p:ph type="body" idx="1"/>
          </p:nvPr>
        </p:nvSpPr>
        <p:spPr/>
        <p:txBody>
          <a:bodyPr>
            <a:normAutofit/>
          </a:bodyPr>
          <a:lstStyle/>
          <a:p>
            <a:pPr defTabSz="897301" eaLnBrk="0" fontAlgn="base" hangingPunct="0">
              <a:lnSpc>
                <a:spcPct val="100000"/>
              </a:lnSpc>
              <a:spcBef>
                <a:spcPct val="30000"/>
              </a:spcBef>
              <a:spcAft>
                <a:spcPct val="0"/>
              </a:spcAft>
              <a:defRPr/>
            </a:pPr>
            <a:endParaRPr lang="en-US" baseline="0"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lgn="r" rtl="0">
              <a:defRPr/>
            </a:pPr>
            <a:endParaRPr lang="en-US" dirty="0">
              <a:solidFill>
                <a:prstClr val="black"/>
              </a:solidFill>
              <a:latin typeface="Times" pitchFamily="18" charset="0"/>
            </a:endParaRPr>
          </a:p>
        </p:txBody>
      </p:sp>
      <p:sp>
        <p:nvSpPr>
          <p:cNvPr id="81923" name="Rectangle 2"/>
          <p:cNvSpPr>
            <a:spLocks noGrp="1" noRot="1" noChangeAspect="1" noChangeArrowheads="1" noTextEdit="1"/>
          </p:cNvSpPr>
          <p:nvPr>
            <p:ph type="sldImg"/>
          </p:nvPr>
        </p:nvSpPr>
        <p:spPr bwMode="auto">
          <a:xfrm>
            <a:off x="1144588" y="687388"/>
            <a:ext cx="4572000" cy="3429000"/>
          </a:xfrm>
          <a:noFill/>
          <a:ln>
            <a:solidFill>
              <a:srgbClr val="000000"/>
            </a:solidFill>
            <a:miter lim="800000"/>
            <a:headEnd/>
            <a:tailEnd/>
          </a:ln>
        </p:spPr>
      </p:sp>
      <p:sp>
        <p:nvSpPr>
          <p:cNvPr id="4" name="Notes Placeholder 3"/>
          <p:cNvSpPr>
            <a:spLocks noGrp="1"/>
          </p:cNvSpPr>
          <p:nvPr>
            <p:ph type="body" idx="1"/>
          </p:nvPr>
        </p:nvSpPr>
        <p:spPr/>
        <p:txBody>
          <a:bodyPr>
            <a:normAutofit/>
          </a:bodyPr>
          <a:lstStyle/>
          <a:p>
            <a:endParaRPr lang="en-US" baseline="0"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dirty="0" smtClean="0">
              <a:latin typeface="Times" pitchFamily="18" charset="0"/>
            </a:endParaRPr>
          </a:p>
        </p:txBody>
      </p:sp>
      <p:sp>
        <p:nvSpPr>
          <p:cNvPr id="84995" name="Rectangle 2"/>
          <p:cNvSpPr>
            <a:spLocks noGrp="1" noRot="1" noChangeAspect="1" noChangeArrowheads="1" noTextEdit="1"/>
          </p:cNvSpPr>
          <p:nvPr>
            <p:ph type="sldImg"/>
          </p:nvPr>
        </p:nvSpPr>
        <p:spPr bwMode="auto">
          <a:xfrm>
            <a:off x="1144588" y="687388"/>
            <a:ext cx="4572000" cy="3429000"/>
          </a:xfrm>
          <a:noFill/>
          <a:ln>
            <a:solidFill>
              <a:srgbClr val="000000"/>
            </a:solidFill>
            <a:miter lim="800000"/>
            <a:headEnd/>
            <a:tailEnd/>
          </a:ln>
        </p:spPr>
      </p:sp>
      <p:sp>
        <p:nvSpPr>
          <p:cNvPr id="84996" name="Notes Placeholder 3"/>
          <p:cNvSpPr>
            <a:spLocks noGrp="1"/>
          </p:cNvSpPr>
          <p:nvPr>
            <p:ph type="body" idx="1"/>
          </p:nvPr>
        </p:nvSpPr>
        <p:spPr bwMode="auto">
          <a:xfrm>
            <a:off x="685800" y="4343400"/>
            <a:ext cx="5486400" cy="4114800"/>
          </a:xfrm>
          <a:prstGeom prst="rect">
            <a:avLst/>
          </a:prstGeom>
          <a:noFill/>
        </p:spPr>
        <p:txBody>
          <a:bodyPr wrap="square" lIns="91430" tIns="45716" rIns="91430" bIns="45716" numCol="1" anchor="t" anchorCtr="0" compatLnSpc="1">
            <a:prstTxWarp prst="textNoShape">
              <a:avLst/>
            </a:prstTxWarp>
          </a:bodyPr>
          <a:lstStyle/>
          <a:p>
            <a:pPr eaLnBrk="1" hangingPunct="1"/>
            <a:endParaRPr lang="en-US" baseline="0"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lgn="r" rtl="0">
              <a:defRPr/>
            </a:pPr>
            <a:endParaRPr lang="en-US" sz="1200" kern="1200">
              <a:solidFill>
                <a:prstClr val="black"/>
              </a:solidFill>
              <a:latin typeface="Times" pitchFamily="18" charset="0"/>
              <a:ea typeface="+mn-ea"/>
              <a:cs typeface="+mn-cs"/>
            </a:endParaRPr>
          </a:p>
        </p:txBody>
      </p:sp>
      <p:sp>
        <p:nvSpPr>
          <p:cNvPr id="81923" name="Rectangle 2"/>
          <p:cNvSpPr>
            <a:spLocks noGrp="1" noRot="1" noChangeAspect="1" noChangeArrowheads="1" noTextEdit="1"/>
          </p:cNvSpPr>
          <p:nvPr>
            <p:ph type="sldImg"/>
          </p:nvPr>
        </p:nvSpPr>
        <p:spPr bwMode="auto">
          <a:xfrm>
            <a:off x="1144588" y="687388"/>
            <a:ext cx="4572000" cy="3429000"/>
          </a:xfrm>
          <a:noFill/>
          <a:ln>
            <a:solidFill>
              <a:srgbClr val="000000"/>
            </a:solidFill>
            <a:miter lim="800000"/>
            <a:headEnd/>
            <a:tailEnd/>
          </a:ln>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dirty="0" smtClean="0">
              <a:latin typeface="Times" pitchFamily="18" charset="0"/>
            </a:endParaRPr>
          </a:p>
        </p:txBody>
      </p:sp>
      <p:sp>
        <p:nvSpPr>
          <p:cNvPr id="1003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03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a:defRPr/>
            </a:pPr>
            <a:endParaRPr lang="en-US" smtClean="0">
              <a:latin typeface="Times" pitchFamily="18" charset="0"/>
            </a:endParaRPr>
          </a:p>
        </p:txBody>
      </p:sp>
      <p:sp>
        <p:nvSpPr>
          <p:cNvPr id="11981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eaLnBrk="1" hangingPunct="1">
              <a:defRPr/>
            </a:pPr>
            <a:endParaRPr lang="en-US" smtClean="0">
              <a:latin typeface="Times" pitchFamily="18" charset="0"/>
            </a:endParaRPr>
          </a:p>
        </p:txBody>
      </p:sp>
      <p:sp>
        <p:nvSpPr>
          <p:cNvPr id="11981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smtClean="0">
              <a:latin typeface="Times" pitchFamily="18" charset="0"/>
            </a:endParaRPr>
          </a:p>
        </p:txBody>
      </p:sp>
      <p:sp>
        <p:nvSpPr>
          <p:cNvPr id="94213" name="Slide Image Placeholder 1"/>
          <p:cNvSpPr>
            <a:spLocks noGrp="1" noRot="1" noChangeAspect="1" noTextEdit="1"/>
          </p:cNvSpPr>
          <p:nvPr>
            <p:ph type="sldImg"/>
          </p:nvPr>
        </p:nvSpPr>
        <p:spPr bwMode="auto">
          <a:noFill/>
          <a:ln>
            <a:solidFill>
              <a:srgbClr val="000000"/>
            </a:solidFill>
            <a:miter lim="800000"/>
            <a:headEnd/>
            <a:tailEnd/>
          </a:ln>
        </p:spPr>
      </p:sp>
      <p:sp>
        <p:nvSpPr>
          <p:cNvPr id="942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 name="Slide Number Placeholder 3"/>
          <p:cNvSpPr txBox="1">
            <a:spLocks noGrp="1"/>
          </p:cNvSpPr>
          <p:nvPr/>
        </p:nvSpPr>
        <p:spPr>
          <a:xfrm>
            <a:off x="3884613" y="8685213"/>
            <a:ext cx="2971800" cy="457200"/>
          </a:xfrm>
          <a:prstGeom prst="rect">
            <a:avLst/>
          </a:prstGeom>
          <a:noFill/>
        </p:spPr>
        <p:txBody>
          <a:bodyPr lIns="91430" tIns="45716" rIns="91430" bIns="45716" anchor="b"/>
          <a:lstStyle/>
          <a:p>
            <a:pPr algn="r" eaLnBrk="0" hangingPunct="0">
              <a:defRPr/>
            </a:pPr>
            <a:endParaRPr 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a:defRPr/>
            </a:pPr>
            <a:endParaRPr lang="en-US" smtClean="0">
              <a:latin typeface="Times" pitchFamily="18" charset="0"/>
            </a:endParaRPr>
          </a:p>
        </p:txBody>
      </p:sp>
      <p:sp>
        <p:nvSpPr>
          <p:cNvPr id="12083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eaLnBrk="1" hangingPunct="1">
              <a:defRPr/>
            </a:pPr>
            <a:endParaRPr lang="en-US" smtClean="0">
              <a:latin typeface="Times" pitchFamily="18" charset="0"/>
            </a:endParaRPr>
          </a:p>
        </p:txBody>
      </p:sp>
      <p:sp>
        <p:nvSpPr>
          <p:cNvPr id="12083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endParaRPr lang="en-US" smtClean="0">
              <a:latin typeface="Times" pitchFamily="18" charset="0"/>
            </a:endParaRPr>
          </a:p>
        </p:txBody>
      </p:sp>
      <p:sp>
        <p:nvSpPr>
          <p:cNvPr id="95237" name="Slide Image Placeholder 1"/>
          <p:cNvSpPr>
            <a:spLocks noGrp="1" noRot="1" noChangeAspect="1" noTextEdit="1"/>
          </p:cNvSpPr>
          <p:nvPr>
            <p:ph type="sldImg"/>
          </p:nvPr>
        </p:nvSpPr>
        <p:spPr bwMode="auto">
          <a:noFill/>
          <a:ln>
            <a:solidFill>
              <a:srgbClr val="000000"/>
            </a:solidFill>
            <a:miter lim="800000"/>
            <a:headEnd/>
            <a:tailEnd/>
          </a:ln>
        </p:spPr>
      </p:sp>
      <p:sp>
        <p:nvSpPr>
          <p:cNvPr id="952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 name="Slide Number Placeholder 3"/>
          <p:cNvSpPr txBox="1">
            <a:spLocks noGrp="1"/>
          </p:cNvSpPr>
          <p:nvPr/>
        </p:nvSpPr>
        <p:spPr>
          <a:xfrm>
            <a:off x="3884613" y="8685213"/>
            <a:ext cx="2971800" cy="457200"/>
          </a:xfrm>
          <a:prstGeom prst="rect">
            <a:avLst/>
          </a:prstGeom>
          <a:noFill/>
        </p:spPr>
        <p:txBody>
          <a:bodyPr lIns="91430" tIns="45716" rIns="91430" bIns="45716" anchor="b"/>
          <a:lstStyle/>
          <a:p>
            <a:pPr algn="r" eaLnBrk="0" hangingPunct="0">
              <a:defRPr/>
            </a:pPr>
            <a:endParaRPr 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rtlCol="0">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bwMode="white">
          <a:xfrm>
            <a:off x="510793" y="3813437"/>
            <a:ext cx="7681913" cy="1059925"/>
          </a:xfrm>
        </p:spPr>
        <p:txBody>
          <a:bodyPr>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Picture 3" descr="Teched_2009_-Australia.jpg"/>
          <p:cNvPicPr>
            <a:picLocks noChangeAspect="1"/>
          </p:cNvPicPr>
          <p:nvPr/>
        </p:nvPicPr>
        <p:blipFill>
          <a:blip r:embed="rId3"/>
          <a:srcRect/>
          <a:stretch>
            <a:fillRect/>
          </a:stretch>
        </p:blipFill>
        <p:spPr bwMode="auto">
          <a:xfrm>
            <a:off x="4824413" y="4222750"/>
            <a:ext cx="2876550" cy="1169988"/>
          </a:xfrm>
          <a:prstGeom prst="rect">
            <a:avLst/>
          </a:prstGeom>
          <a:noFill/>
          <a:ln w="9525">
            <a:noFill/>
            <a:miter lim="800000"/>
            <a:headEnd/>
            <a:tailEnd/>
          </a:ln>
        </p:spPr>
      </p:pic>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lIns="152394" tIns="76197" rIns="152394" bIns="76197" anchor="b">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3" descr="white-green code shape.png"/>
          <p:cNvPicPr>
            <a:picLocks noChangeAspect="1"/>
          </p:cNvPicPr>
          <p:nvPr/>
        </p:nvPicPr>
        <p:blipFill>
          <a:blip r:embed="rId3"/>
          <a:srcRect/>
          <a:stretch>
            <a:fillRect/>
          </a:stretch>
        </p:blipFill>
        <p:spPr bwMode="white">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lvl="0"/>
            <a:r>
              <a:rPr lang="en-US" noProof="0" smtClean="0"/>
              <a:t>Click to edit Master title style</a:t>
            </a:r>
            <a:endParaRPr lang="en-US" noProof="0" dirty="0"/>
          </a:p>
        </p:txBody>
      </p:sp>
      <p:sp>
        <p:nvSpPr>
          <p:cNvPr id="11" name="Content Placeholder 10"/>
          <p:cNvSpPr>
            <a:spLocks noGrp="1"/>
          </p:cNvSpPr>
          <p:nvPr>
            <p:ph sz="quarter" idx="10"/>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2" name="Content Placeholder 10"/>
          <p:cNvSpPr>
            <a:spLocks noGrp="1"/>
          </p:cNvSpPr>
          <p:nvPr>
            <p:ph sz="quarter" idx="1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3" name="Content Placeholder 10"/>
          <p:cNvSpPr>
            <a:spLocks noGrp="1"/>
          </p:cNvSpPr>
          <p:nvPr>
            <p:ph sz="quarter" idx="12"/>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4" name="Content Placeholder 10"/>
          <p:cNvSpPr>
            <a:spLocks noGrp="1"/>
          </p:cNvSpPr>
          <p:nvPr>
            <p:ph sz="quarter" idx="13"/>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75946" cy="664797"/>
          </a:xfrm>
        </p:spPr>
        <p:txBody>
          <a:bodyPr/>
          <a:lstStyle>
            <a:lvl1pPr>
              <a:defRPr baseline="0"/>
            </a:lvl1pPr>
          </a:lstStyle>
          <a:p>
            <a:r>
              <a:rPr lang="en-US" smtClean="0"/>
              <a:t>Click to edit Master title style</a:t>
            </a:r>
            <a:endParaRPr lang="en-US" dirty="0"/>
          </a:p>
        </p:txBody>
      </p:sp>
      <p:sp>
        <p:nvSpPr>
          <p:cNvPr id="11" name="Content Placeholder 10"/>
          <p:cNvSpPr>
            <a:spLocks noGrp="1"/>
          </p:cNvSpPr>
          <p:nvPr>
            <p:ph sz="quarter" idx="10"/>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2" name="Content Placeholder 10"/>
          <p:cNvSpPr>
            <a:spLocks noGrp="1"/>
          </p:cNvSpPr>
          <p:nvPr>
            <p:ph sz="quarter" idx="1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3" name="Content Placeholder 10"/>
          <p:cNvSpPr>
            <a:spLocks noGrp="1"/>
          </p:cNvSpPr>
          <p:nvPr>
            <p:ph sz="quarter" idx="12"/>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4" name="Content Placeholder 10"/>
          <p:cNvSpPr>
            <a:spLocks noGrp="1"/>
          </p:cNvSpPr>
          <p:nvPr>
            <p:ph sz="quarter" idx="13"/>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Rectangle 11"/>
          <p:cNvSpPr>
            <a:spLocks noGrp="1" noChangeArrowheads="1"/>
          </p:cNvSpPr>
          <p:nvPr>
            <p:ph type="ftr" sz="quarter" idx="10"/>
          </p:nvPr>
        </p:nvSpPr>
        <p:spPr>
          <a:xfrm>
            <a:off x="76200" y="6324600"/>
            <a:ext cx="5410200" cy="304800"/>
          </a:xfrm>
          <a:prstGeom prst="rect">
            <a:avLst/>
          </a:prstGeom>
          <a:ln/>
        </p:spPr>
        <p:txBody>
          <a:bodyPr/>
          <a:lstStyle>
            <a:lvl1pPr>
              <a:defRPr>
                <a:solidFill>
                  <a:srgbClr val="FF0000"/>
                </a:solidFill>
              </a:defRPr>
            </a:lvl1pPr>
          </a:lstStyle>
          <a:p>
            <a:pPr>
              <a:defRPr/>
            </a:pPr>
            <a:r>
              <a:rPr lang="en-US" smtClean="0"/>
              <a:t>MICRSOSOFT NDA REQUIRED</a:t>
            </a:r>
            <a:endParaRPr lang="en-US" dirty="0"/>
          </a:p>
        </p:txBody>
      </p:sp>
      <p:sp>
        <p:nvSpPr>
          <p:cNvPr id="3" name="Rectangle 12"/>
          <p:cNvSpPr>
            <a:spLocks noGrp="1" noChangeArrowheads="1"/>
          </p:cNvSpPr>
          <p:nvPr>
            <p:ph type="sldNum" sz="quarter" idx="11"/>
          </p:nvPr>
        </p:nvSpPr>
        <p:spPr>
          <a:xfrm>
            <a:off x="7010400" y="6629400"/>
            <a:ext cx="2133600" cy="228600"/>
          </a:xfrm>
          <a:prstGeom prst="rect">
            <a:avLst/>
          </a:prstGeom>
          <a:ln/>
        </p:spPr>
        <p:txBody>
          <a:bodyPr/>
          <a:lstStyle>
            <a:lvl1pPr>
              <a:defRPr/>
            </a:lvl1pPr>
          </a:lstStyle>
          <a:p>
            <a:pPr>
              <a:defRPr/>
            </a:pPr>
            <a:fld id="{3A131008-636B-419B-B76D-4D106D507D1F}" type="slidenum">
              <a:rPr lang="en-US"/>
              <a:pPr>
                <a:defRPr/>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07/7/12/main" xmlns="" val="232076398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2.png"/><Relationship Id="rId2" Type="http://schemas.openxmlformats.org/officeDocument/2006/relationships/slideLayout" Target="../slideLayouts/slideLayout13.xml"/><Relationship Id="rId16"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image" Target="../media/image3.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image" Target="../media/image2.png"/><Relationship Id="rId2" Type="http://schemas.openxmlformats.org/officeDocument/2006/relationships/slideLayout" Target="../slideLayouts/slideLayout27.xml"/><Relationship Id="rId16" Type="http://schemas.openxmlformats.org/officeDocument/2006/relationships/image" Target="../media/image1.jpe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theme" Target="../theme/theme3.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image" Target="../media/image2.png"/><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image" Target="../media/image1.jpeg"/><Relationship Id="rId2" Type="http://schemas.openxmlformats.org/officeDocument/2006/relationships/slideLayout" Target="../slideLayouts/slideLayout41.xml"/><Relationship Id="rId16" Type="http://schemas.openxmlformats.org/officeDocument/2006/relationships/theme" Target="../theme/theme4.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19" Type="http://schemas.openxmlformats.org/officeDocument/2006/relationships/image" Target="../media/image3.png"/><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5.xml"/><Relationship Id="rId1" Type="http://schemas.openxmlformats.org/officeDocument/2006/relationships/slideLayout" Target="../slideLayouts/slideLayout5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3075"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4" r:id="rId12"/>
    <p:sldLayoutId id="2147483735" r:id="rId13"/>
    <p:sldLayoutId id="2147483736" r:id="rId14"/>
  </p:sldLayoutIdLst>
  <p:transition>
    <p:fade/>
  </p:transition>
  <p:txStyles>
    <p:titleStyle>
      <a:lvl1pPr algn="l" defTabSz="912813" rtl="0" eaLnBrk="1" fontAlgn="base" hangingPunct="1">
        <a:lnSpc>
          <a:spcPct val="90000"/>
        </a:lnSpc>
        <a:spcBef>
          <a:spcPct val="0"/>
        </a:spcBef>
        <a:spcAft>
          <a:spcPct val="0"/>
        </a:spcAft>
        <a:defRPr lang="en-US" sz="4800" kern="1200" spc="-150" dirty="0">
          <a:ln w="3175">
            <a:noFill/>
          </a:ln>
          <a:solidFill>
            <a:srgbClr val="CCFFCC"/>
          </a:solidFill>
          <a:latin typeface="+mj-lt"/>
          <a:ea typeface="Arial" pitchFamily="-108" charset="0"/>
          <a:cs typeface="Arial" charset="0"/>
        </a:defRPr>
      </a:lvl1pPr>
      <a:lvl2pPr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2pPr>
      <a:lvl3pPr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3pPr>
      <a:lvl4pPr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4pPr>
      <a:lvl5pPr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5pPr>
      <a:lvl6pPr marL="457200"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6pPr>
      <a:lvl7pPr marL="914400"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7pPr>
      <a:lvl8pPr marL="1371600"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8pPr>
      <a:lvl9pPr marL="1828800"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9pPr>
    </p:titleStyle>
    <p:bodyStyle>
      <a:lvl1pPr marL="396875" indent="-396875" algn="l" defTabSz="912813" rtl="0" eaLnBrk="1" fontAlgn="base" hangingPunct="1">
        <a:lnSpc>
          <a:spcPct val="90000"/>
        </a:lnSpc>
        <a:spcBef>
          <a:spcPct val="20000"/>
        </a:spcBef>
        <a:spcAft>
          <a:spcPct val="0"/>
        </a:spcAft>
        <a:buBlip>
          <a:blip r:embed="rId17"/>
        </a:buBlip>
        <a:defRPr sz="3200" kern="1200">
          <a:solidFill>
            <a:srgbClr val="99CC99"/>
          </a:solidFill>
          <a:latin typeface="+mn-lt"/>
          <a:ea typeface="ＭＳ Ｐゴシック" pitchFamily="-108" charset="-128"/>
          <a:cs typeface="+mn-cs"/>
        </a:defRPr>
      </a:lvl1pPr>
      <a:lvl2pPr marL="914400" indent="-396875" algn="l" defTabSz="912813" rtl="0" eaLnBrk="1" fontAlgn="base" hangingPunct="1">
        <a:lnSpc>
          <a:spcPct val="90000"/>
        </a:lnSpc>
        <a:spcBef>
          <a:spcPct val="20000"/>
        </a:spcBef>
        <a:spcAft>
          <a:spcPct val="0"/>
        </a:spcAft>
        <a:buSzPct val="90000"/>
        <a:buBlip>
          <a:blip r:embed="rId18"/>
        </a:buBlip>
        <a:defRPr sz="2800" kern="1200">
          <a:solidFill>
            <a:srgbClr val="99CC99"/>
          </a:solidFill>
          <a:latin typeface="+mn-lt"/>
          <a:ea typeface="ＭＳ Ｐゴシック" pitchFamily="-108" charset="-128"/>
          <a:cs typeface="+mn-cs"/>
        </a:defRPr>
      </a:lvl2pPr>
      <a:lvl3pPr marL="1258888" indent="-344488" algn="l" defTabSz="912813" rtl="0" eaLnBrk="1" fontAlgn="base" hangingPunct="1">
        <a:lnSpc>
          <a:spcPct val="90000"/>
        </a:lnSpc>
        <a:spcBef>
          <a:spcPct val="20000"/>
        </a:spcBef>
        <a:spcAft>
          <a:spcPct val="0"/>
        </a:spcAft>
        <a:buSzPct val="90000"/>
        <a:buBlip>
          <a:blip r:embed="rId18"/>
        </a:buBlip>
        <a:defRPr sz="2400" kern="1200">
          <a:solidFill>
            <a:srgbClr val="99CC99"/>
          </a:solidFill>
          <a:latin typeface="+mn-lt"/>
          <a:ea typeface="ＭＳ Ｐゴシック" pitchFamily="-108" charset="-128"/>
          <a:cs typeface="+mn-cs"/>
        </a:defRPr>
      </a:lvl3pPr>
      <a:lvl4pPr marL="1604963" indent="-346075" algn="l" defTabSz="912813" rtl="0" eaLnBrk="1" fontAlgn="base" hangingPunct="1">
        <a:lnSpc>
          <a:spcPct val="90000"/>
        </a:lnSpc>
        <a:spcBef>
          <a:spcPct val="20000"/>
        </a:spcBef>
        <a:spcAft>
          <a:spcPct val="0"/>
        </a:spcAft>
        <a:buSzPct val="90000"/>
        <a:buBlip>
          <a:blip r:embed="rId18"/>
        </a:buBlip>
        <a:defRPr sz="2400" kern="1200">
          <a:solidFill>
            <a:srgbClr val="99CC99"/>
          </a:solidFill>
          <a:latin typeface="+mn-lt"/>
          <a:ea typeface="ＭＳ Ｐゴシック" pitchFamily="-108" charset="-128"/>
          <a:cs typeface="+mn-cs"/>
        </a:defRPr>
      </a:lvl4pPr>
      <a:lvl5pPr marL="1941513" indent="-336550" algn="l" defTabSz="912813" rtl="0" eaLnBrk="1" fontAlgn="base" hangingPunct="1">
        <a:lnSpc>
          <a:spcPct val="90000"/>
        </a:lnSpc>
        <a:spcBef>
          <a:spcPct val="20000"/>
        </a:spcBef>
        <a:spcAft>
          <a:spcPct val="0"/>
        </a:spcAft>
        <a:buSzPct val="90000"/>
        <a:buBlip>
          <a:blip r:embed="rId18"/>
        </a:buBlip>
        <a:defRPr sz="2400" kern="1200">
          <a:solidFill>
            <a:srgbClr val="99CC99"/>
          </a:solidFill>
          <a:latin typeface="+mn-lt"/>
          <a:ea typeface="ＭＳ Ｐゴシック" pitchFamily="-108" charset="-128"/>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8"/>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9"/>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54"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0.xml"/><Relationship Id="rId1" Type="http://schemas.openxmlformats.org/officeDocument/2006/relationships/slideLayout" Target="../slideLayouts/slideLayout46.xml"/><Relationship Id="rId6" Type="http://schemas.openxmlformats.org/officeDocument/2006/relationships/image" Target="../media/image42.png"/><Relationship Id="rId5" Type="http://schemas.openxmlformats.org/officeDocument/2006/relationships/image" Target="../media/image53.png"/><Relationship Id="rId4" Type="http://schemas.openxmlformats.org/officeDocument/2006/relationships/image" Target="../media/image52.png"/></Relationships>
</file>

<file path=ppt/slides/_rels/slide1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1.xml"/><Relationship Id="rId1" Type="http://schemas.openxmlformats.org/officeDocument/2006/relationships/slideLayout" Target="../slideLayouts/slideLayout46.xml"/><Relationship Id="rId4" Type="http://schemas.openxmlformats.org/officeDocument/2006/relationships/image" Target="../media/image52.png"/></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9.png"/><Relationship Id="rId26" Type="http://schemas.openxmlformats.org/officeDocument/2006/relationships/image" Target="../media/image37.png"/><Relationship Id="rId39" Type="http://schemas.openxmlformats.org/officeDocument/2006/relationships/image" Target="../media/image23.png"/><Relationship Id="rId3" Type="http://schemas.openxmlformats.org/officeDocument/2006/relationships/notesSlide" Target="../notesSlides/notesSlide12.xml"/><Relationship Id="rId21" Type="http://schemas.openxmlformats.org/officeDocument/2006/relationships/image" Target="../media/image32.png"/><Relationship Id="rId34" Type="http://schemas.openxmlformats.org/officeDocument/2006/relationships/image" Target="../media/image11.png"/><Relationship Id="rId42" Type="http://schemas.openxmlformats.org/officeDocument/2006/relationships/image" Target="../media/image42.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8.png"/><Relationship Id="rId25" Type="http://schemas.openxmlformats.org/officeDocument/2006/relationships/image" Target="../media/image36.png"/><Relationship Id="rId33" Type="http://schemas.openxmlformats.org/officeDocument/2006/relationships/image" Target="../media/image10.png"/><Relationship Id="rId38" Type="http://schemas.openxmlformats.org/officeDocument/2006/relationships/image" Target="../media/image24.png"/><Relationship Id="rId2" Type="http://schemas.openxmlformats.org/officeDocument/2006/relationships/slideLayout" Target="../slideLayouts/slideLayout46.xml"/><Relationship Id="rId16" Type="http://schemas.openxmlformats.org/officeDocument/2006/relationships/image" Target="../media/image27.png"/><Relationship Id="rId20" Type="http://schemas.openxmlformats.org/officeDocument/2006/relationships/image" Target="../media/image31.png"/><Relationship Id="rId29" Type="http://schemas.openxmlformats.org/officeDocument/2006/relationships/image" Target="../media/image40.png"/><Relationship Id="rId41" Type="http://schemas.openxmlformats.org/officeDocument/2006/relationships/image" Target="../media/image60.png"/><Relationship Id="rId1" Type="http://schemas.openxmlformats.org/officeDocument/2006/relationships/tags" Target="../tags/tag1.xml"/><Relationship Id="rId6" Type="http://schemas.openxmlformats.org/officeDocument/2006/relationships/image" Target="../media/image15.png"/><Relationship Id="rId11" Type="http://schemas.openxmlformats.org/officeDocument/2006/relationships/image" Target="../media/image20.png"/><Relationship Id="rId24" Type="http://schemas.openxmlformats.org/officeDocument/2006/relationships/image" Target="../media/image35.png"/><Relationship Id="rId32" Type="http://schemas.openxmlformats.org/officeDocument/2006/relationships/image" Target="../media/image58.png"/><Relationship Id="rId37" Type="http://schemas.openxmlformats.org/officeDocument/2006/relationships/image" Target="../media/image14.png"/><Relationship Id="rId40" Type="http://schemas.openxmlformats.org/officeDocument/2006/relationships/image" Target="../media/image59.png"/><Relationship Id="rId5" Type="http://schemas.openxmlformats.org/officeDocument/2006/relationships/image" Target="../media/image55.png"/><Relationship Id="rId15" Type="http://schemas.openxmlformats.org/officeDocument/2006/relationships/image" Target="../media/image26.png"/><Relationship Id="rId23" Type="http://schemas.openxmlformats.org/officeDocument/2006/relationships/image" Target="../media/image34.png"/><Relationship Id="rId28" Type="http://schemas.openxmlformats.org/officeDocument/2006/relationships/image" Target="../media/image39.png"/><Relationship Id="rId36" Type="http://schemas.openxmlformats.org/officeDocument/2006/relationships/image" Target="../media/image13.png"/><Relationship Id="rId10" Type="http://schemas.openxmlformats.org/officeDocument/2006/relationships/image" Target="../media/image19.png"/><Relationship Id="rId19" Type="http://schemas.openxmlformats.org/officeDocument/2006/relationships/image" Target="../media/image30.png"/><Relationship Id="rId31" Type="http://schemas.openxmlformats.org/officeDocument/2006/relationships/image" Target="../media/image57.png"/><Relationship Id="rId4" Type="http://schemas.openxmlformats.org/officeDocument/2006/relationships/image" Target="../media/image54.png"/><Relationship Id="rId9" Type="http://schemas.openxmlformats.org/officeDocument/2006/relationships/image" Target="../media/image18.png"/><Relationship Id="rId14" Type="http://schemas.openxmlformats.org/officeDocument/2006/relationships/image" Target="../media/image25.png"/><Relationship Id="rId22" Type="http://schemas.openxmlformats.org/officeDocument/2006/relationships/image" Target="../media/image33.png"/><Relationship Id="rId27" Type="http://schemas.openxmlformats.org/officeDocument/2006/relationships/image" Target="../media/image56.png"/><Relationship Id="rId30" Type="http://schemas.openxmlformats.org/officeDocument/2006/relationships/image" Target="../media/image43.png"/><Relationship Id="rId35"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3.xml"/><Relationship Id="rId1" Type="http://schemas.openxmlformats.org/officeDocument/2006/relationships/slideLayout" Target="../slideLayouts/slideLayout46.xml"/><Relationship Id="rId5" Type="http://schemas.openxmlformats.org/officeDocument/2006/relationships/image" Target="../media/image58.png"/><Relationship Id="rId4" Type="http://schemas.openxmlformats.org/officeDocument/2006/relationships/image" Target="../media/image57.png"/></Relationships>
</file>

<file path=ppt/slides/_rels/slide1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62.png"/><Relationship Id="rId7" Type="http://schemas.openxmlformats.org/officeDocument/2006/relationships/image" Target="../media/image51.png"/><Relationship Id="rId2" Type="http://schemas.openxmlformats.org/officeDocument/2006/relationships/notesSlide" Target="../notesSlides/notesSlide14.xml"/><Relationship Id="rId1" Type="http://schemas.openxmlformats.org/officeDocument/2006/relationships/slideLayout" Target="../slideLayouts/slideLayout43.xml"/><Relationship Id="rId6" Type="http://schemas.openxmlformats.org/officeDocument/2006/relationships/image" Target="../media/image42.png"/><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image" Target="../media/image3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2.xml"/></Relationships>
</file>

<file path=ppt/slides/_rels/slide1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7.xml"/><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2.xml"/><Relationship Id="rId1" Type="http://schemas.openxmlformats.org/officeDocument/2006/relationships/tags" Target="../tags/tag2.xml"/><Relationship Id="rId4" Type="http://schemas.openxmlformats.org/officeDocument/2006/relationships/image" Target="../media/image6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2.xml"/><Relationship Id="rId1" Type="http://schemas.openxmlformats.org/officeDocument/2006/relationships/tags" Target="../tags/tag3.xml"/><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2.xml"/><Relationship Id="rId1" Type="http://schemas.openxmlformats.org/officeDocument/2006/relationships/tags" Target="../tags/tag4.xml"/><Relationship Id="rId4" Type="http://schemas.openxmlformats.org/officeDocument/2006/relationships/image" Target="../media/image6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2.xml"/><Relationship Id="rId1" Type="http://schemas.openxmlformats.org/officeDocument/2006/relationships/tags" Target="../tags/tag5.xml"/><Relationship Id="rId4" Type="http://schemas.openxmlformats.org/officeDocument/2006/relationships/image" Target="../media/image6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2.xml"/></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9.xml"/><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2.xml"/></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0.xml"/><Relationship Id="rId1" Type="http://schemas.openxmlformats.org/officeDocument/2006/relationships/slideLayout" Target="../slideLayouts/slideLayout4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4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2.xml"/></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4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2.xml"/></Relationships>
</file>

<file path=ppt/slides/_rels/slide39.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7.png"/><Relationship Id="rId18" Type="http://schemas.openxmlformats.org/officeDocument/2006/relationships/image" Target="../media/image32.png"/><Relationship Id="rId26" Type="http://schemas.openxmlformats.org/officeDocument/2006/relationships/image" Target="../media/image42.png"/><Relationship Id="rId3" Type="http://schemas.openxmlformats.org/officeDocument/2006/relationships/image" Target="../media/image15.png"/><Relationship Id="rId21" Type="http://schemas.openxmlformats.org/officeDocument/2006/relationships/image" Target="../media/image35.png"/><Relationship Id="rId7" Type="http://schemas.openxmlformats.org/officeDocument/2006/relationships/image" Target="../media/image19.png"/><Relationship Id="rId12" Type="http://schemas.openxmlformats.org/officeDocument/2006/relationships/image" Target="../media/image26.png"/><Relationship Id="rId17" Type="http://schemas.openxmlformats.org/officeDocument/2006/relationships/image" Target="../media/image31.png"/><Relationship Id="rId25" Type="http://schemas.openxmlformats.org/officeDocument/2006/relationships/image" Target="../media/image65.png"/><Relationship Id="rId2" Type="http://schemas.openxmlformats.org/officeDocument/2006/relationships/notesSlide" Target="../notesSlides/notesSlide39.xml"/><Relationship Id="rId16" Type="http://schemas.openxmlformats.org/officeDocument/2006/relationships/image" Target="../media/image30.png"/><Relationship Id="rId20" Type="http://schemas.openxmlformats.org/officeDocument/2006/relationships/image" Target="../media/image34.png"/><Relationship Id="rId1" Type="http://schemas.openxmlformats.org/officeDocument/2006/relationships/slideLayout" Target="../slideLayouts/slideLayout46.xml"/><Relationship Id="rId6" Type="http://schemas.openxmlformats.org/officeDocument/2006/relationships/image" Target="../media/image18.png"/><Relationship Id="rId11" Type="http://schemas.openxmlformats.org/officeDocument/2006/relationships/image" Target="../media/image25.png"/><Relationship Id="rId24"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9.png"/><Relationship Id="rId23" Type="http://schemas.openxmlformats.org/officeDocument/2006/relationships/image" Target="../media/image37.png"/><Relationship Id="rId28" Type="http://schemas.openxmlformats.org/officeDocument/2006/relationships/image" Target="../media/image66.png"/><Relationship Id="rId10" Type="http://schemas.openxmlformats.org/officeDocument/2006/relationships/image" Target="../media/image22.png"/><Relationship Id="rId19" Type="http://schemas.openxmlformats.org/officeDocument/2006/relationships/image" Target="../media/image33.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8.png"/><Relationship Id="rId22" Type="http://schemas.openxmlformats.org/officeDocument/2006/relationships/image" Target="../media/image36.png"/><Relationship Id="rId27" Type="http://schemas.openxmlformats.org/officeDocument/2006/relationships/image" Target="../media/image4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2.xml"/></Relationships>
</file>

<file path=ppt/slides/_rels/slide40.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9.png"/><Relationship Id="rId18" Type="http://schemas.openxmlformats.org/officeDocument/2006/relationships/image" Target="../media/image36.png"/><Relationship Id="rId3" Type="http://schemas.openxmlformats.org/officeDocument/2006/relationships/image" Target="../media/image15.png"/><Relationship Id="rId21" Type="http://schemas.openxmlformats.org/officeDocument/2006/relationships/image" Target="../media/image22.png"/><Relationship Id="rId7" Type="http://schemas.openxmlformats.org/officeDocument/2006/relationships/image" Target="../media/image20.png"/><Relationship Id="rId12" Type="http://schemas.openxmlformats.org/officeDocument/2006/relationships/image" Target="../media/image28.png"/><Relationship Id="rId17" Type="http://schemas.openxmlformats.org/officeDocument/2006/relationships/image" Target="../media/image35.png"/><Relationship Id="rId2" Type="http://schemas.openxmlformats.org/officeDocument/2006/relationships/notesSlide" Target="../notesSlides/notesSlide40.xml"/><Relationship Id="rId16" Type="http://schemas.openxmlformats.org/officeDocument/2006/relationships/image" Target="../media/image34.png"/><Relationship Id="rId20" Type="http://schemas.openxmlformats.org/officeDocument/2006/relationships/image" Target="../media/image43.png"/><Relationship Id="rId1" Type="http://schemas.openxmlformats.org/officeDocument/2006/relationships/slideLayout" Target="../slideLayouts/slideLayout46.xml"/><Relationship Id="rId6" Type="http://schemas.openxmlformats.org/officeDocument/2006/relationships/image" Target="../media/image18.png"/><Relationship Id="rId11" Type="http://schemas.openxmlformats.org/officeDocument/2006/relationships/image" Target="../media/image27.png"/><Relationship Id="rId5" Type="http://schemas.openxmlformats.org/officeDocument/2006/relationships/image" Target="../media/image17.png"/><Relationship Id="rId15" Type="http://schemas.openxmlformats.org/officeDocument/2006/relationships/image" Target="../media/image33.png"/><Relationship Id="rId23" Type="http://schemas.openxmlformats.org/officeDocument/2006/relationships/image" Target="../media/image67.png"/><Relationship Id="rId10" Type="http://schemas.openxmlformats.org/officeDocument/2006/relationships/image" Target="../media/image26.png"/><Relationship Id="rId19" Type="http://schemas.openxmlformats.org/officeDocument/2006/relationships/image" Target="../media/image23.png"/><Relationship Id="rId4" Type="http://schemas.openxmlformats.org/officeDocument/2006/relationships/image" Target="../media/image16.png"/><Relationship Id="rId9" Type="http://schemas.openxmlformats.org/officeDocument/2006/relationships/image" Target="../media/image25.png"/><Relationship Id="rId14" Type="http://schemas.openxmlformats.org/officeDocument/2006/relationships/image" Target="../media/image32.png"/><Relationship Id="rId22" Type="http://schemas.openxmlformats.org/officeDocument/2006/relationships/image" Target="../media/image38.png"/></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1.xml"/><Relationship Id="rId1" Type="http://schemas.openxmlformats.org/officeDocument/2006/relationships/slideLayout" Target="../slideLayouts/slideLayout46.xml"/><Relationship Id="rId5" Type="http://schemas.openxmlformats.org/officeDocument/2006/relationships/image" Target="../media/image67.png"/><Relationship Id="rId4" Type="http://schemas.openxmlformats.org/officeDocument/2006/relationships/image" Target="../media/image38.png"/></Relationships>
</file>

<file path=ppt/slides/_rels/slide42.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25.png"/><Relationship Id="rId7" Type="http://schemas.openxmlformats.org/officeDocument/2006/relationships/image" Target="../media/image31.png"/><Relationship Id="rId2" Type="http://schemas.openxmlformats.org/officeDocument/2006/relationships/notesSlide" Target="../notesSlides/notesSlide42.xml"/><Relationship Id="rId1" Type="http://schemas.openxmlformats.org/officeDocument/2006/relationships/slideLayout" Target="../slideLayouts/slideLayout46.xml"/><Relationship Id="rId6" Type="http://schemas.openxmlformats.org/officeDocument/2006/relationships/image" Target="../media/image30.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66.png"/></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3.xml"/><Relationship Id="rId1" Type="http://schemas.openxmlformats.org/officeDocument/2006/relationships/slideLayout" Target="../slideLayouts/slideLayout46.xml"/><Relationship Id="rId6" Type="http://schemas.openxmlformats.org/officeDocument/2006/relationships/image" Target="../media/image66.png"/><Relationship Id="rId5" Type="http://schemas.openxmlformats.org/officeDocument/2006/relationships/image" Target="../media/image68.png"/><Relationship Id="rId4" Type="http://schemas.openxmlformats.org/officeDocument/2006/relationships/image" Target="../media/image31.png"/></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4.xml"/><Relationship Id="rId1" Type="http://schemas.openxmlformats.org/officeDocument/2006/relationships/slideLayout" Target="../slideLayouts/slideLayout46.xml"/><Relationship Id="rId6" Type="http://schemas.openxmlformats.org/officeDocument/2006/relationships/image" Target="../media/image66.png"/><Relationship Id="rId5" Type="http://schemas.openxmlformats.org/officeDocument/2006/relationships/image" Target="../media/image68.png"/><Relationship Id="rId4" Type="http://schemas.openxmlformats.org/officeDocument/2006/relationships/image" Target="../media/image31.png"/></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5.xml"/><Relationship Id="rId1" Type="http://schemas.openxmlformats.org/officeDocument/2006/relationships/slideLayout" Target="../slideLayouts/slideLayout46.xml"/><Relationship Id="rId6" Type="http://schemas.openxmlformats.org/officeDocument/2006/relationships/image" Target="../media/image66.png"/><Relationship Id="rId5" Type="http://schemas.openxmlformats.org/officeDocument/2006/relationships/image" Target="../media/image68.png"/><Relationship Id="rId4" Type="http://schemas.openxmlformats.org/officeDocument/2006/relationships/image" Target="../media/image31.png"/></Relationships>
</file>

<file path=ppt/slides/_rels/slide4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68.png"/><Relationship Id="rId7" Type="http://schemas.openxmlformats.org/officeDocument/2006/relationships/image" Target="../media/image33.png"/><Relationship Id="rId2" Type="http://schemas.openxmlformats.org/officeDocument/2006/relationships/notesSlide" Target="../notesSlides/notesSlide46.xml"/><Relationship Id="rId1" Type="http://schemas.openxmlformats.org/officeDocument/2006/relationships/slideLayout" Target="../slideLayouts/slideLayout46.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66.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6.xml"/><Relationship Id="rId1" Type="http://schemas.openxmlformats.org/officeDocument/2006/relationships/tags" Target="../tags/tag6.xml"/><Relationship Id="rId4" Type="http://schemas.openxmlformats.org/officeDocument/2006/relationships/image" Target="../media/image69.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25.png"/><Relationship Id="rId26" Type="http://schemas.openxmlformats.org/officeDocument/2006/relationships/image" Target="../media/image33.png"/><Relationship Id="rId3" Type="http://schemas.openxmlformats.org/officeDocument/2006/relationships/image" Target="../media/image10.png"/><Relationship Id="rId21" Type="http://schemas.openxmlformats.org/officeDocument/2006/relationships/image" Target="../media/image28.png"/><Relationship Id="rId34" Type="http://schemas.openxmlformats.org/officeDocument/2006/relationships/image" Target="../media/image41.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5" Type="http://schemas.openxmlformats.org/officeDocument/2006/relationships/image" Target="../media/image32.png"/><Relationship Id="rId33" Type="http://schemas.openxmlformats.org/officeDocument/2006/relationships/image" Target="../media/image40.png"/><Relationship Id="rId2" Type="http://schemas.openxmlformats.org/officeDocument/2006/relationships/notesSlide" Target="../notesSlides/notesSlide5.xml"/><Relationship Id="rId16" Type="http://schemas.openxmlformats.org/officeDocument/2006/relationships/image" Target="../media/image23.png"/><Relationship Id="rId20" Type="http://schemas.openxmlformats.org/officeDocument/2006/relationships/image" Target="../media/image27.png"/><Relationship Id="rId29" Type="http://schemas.openxmlformats.org/officeDocument/2006/relationships/image" Target="../media/image36.png"/><Relationship Id="rId1" Type="http://schemas.openxmlformats.org/officeDocument/2006/relationships/slideLayout" Target="../slideLayouts/slideLayout47.xml"/><Relationship Id="rId6" Type="http://schemas.openxmlformats.org/officeDocument/2006/relationships/image" Target="../media/image13.png"/><Relationship Id="rId11" Type="http://schemas.openxmlformats.org/officeDocument/2006/relationships/image" Target="../media/image18.png"/><Relationship Id="rId24" Type="http://schemas.openxmlformats.org/officeDocument/2006/relationships/image" Target="../media/image31.png"/><Relationship Id="rId32" Type="http://schemas.openxmlformats.org/officeDocument/2006/relationships/image" Target="../media/image39.png"/><Relationship Id="rId37" Type="http://schemas.openxmlformats.org/officeDocument/2006/relationships/image" Target="../media/image44.png"/><Relationship Id="rId5" Type="http://schemas.openxmlformats.org/officeDocument/2006/relationships/image" Target="../media/image12.png"/><Relationship Id="rId15" Type="http://schemas.openxmlformats.org/officeDocument/2006/relationships/image" Target="../media/image22.png"/><Relationship Id="rId23" Type="http://schemas.openxmlformats.org/officeDocument/2006/relationships/image" Target="../media/image30.png"/><Relationship Id="rId28" Type="http://schemas.openxmlformats.org/officeDocument/2006/relationships/image" Target="../media/image35.png"/><Relationship Id="rId36" Type="http://schemas.openxmlformats.org/officeDocument/2006/relationships/image" Target="../media/image43.png"/><Relationship Id="rId10" Type="http://schemas.openxmlformats.org/officeDocument/2006/relationships/image" Target="../media/image17.png"/><Relationship Id="rId19" Type="http://schemas.openxmlformats.org/officeDocument/2006/relationships/image" Target="../media/image26.png"/><Relationship Id="rId31" Type="http://schemas.openxmlformats.org/officeDocument/2006/relationships/image" Target="../media/image38.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 Id="rId22" Type="http://schemas.openxmlformats.org/officeDocument/2006/relationships/image" Target="../media/image29.png"/><Relationship Id="rId27" Type="http://schemas.openxmlformats.org/officeDocument/2006/relationships/image" Target="../media/image34.png"/><Relationship Id="rId30" Type="http://schemas.openxmlformats.org/officeDocument/2006/relationships/image" Target="../media/image37.png"/><Relationship Id="rId35" Type="http://schemas.openxmlformats.org/officeDocument/2006/relationships/image" Target="../media/image42.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2.xml"/><Relationship Id="rId1" Type="http://schemas.openxmlformats.org/officeDocument/2006/relationships/tags" Target="../tags/tag7.xml"/><Relationship Id="rId4" Type="http://schemas.openxmlformats.org/officeDocument/2006/relationships/image" Target="../media/image70.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2.xml"/></Relationships>
</file>

<file path=ppt/slides/_rels/slide5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4.xml"/><Relationship Id="rId1" Type="http://schemas.openxmlformats.org/officeDocument/2006/relationships/slideLayout" Target="../slideLayouts/slideLayout46.xml"/></Relationships>
</file>

<file path=ppt/slides/_rels/slide5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55.xml"/><Relationship Id="rId1" Type="http://schemas.openxmlformats.org/officeDocument/2006/relationships/slideLayout" Target="../slideLayouts/slideLayout46.xml"/></Relationships>
</file>

<file path=ppt/slides/_rels/slide5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73.png"/><Relationship Id="rId7" Type="http://schemas.openxmlformats.org/officeDocument/2006/relationships/image" Target="../media/image42.png"/><Relationship Id="rId2" Type="http://schemas.openxmlformats.org/officeDocument/2006/relationships/notesSlide" Target="../notesSlides/notesSlide56.xml"/><Relationship Id="rId1" Type="http://schemas.openxmlformats.org/officeDocument/2006/relationships/slideLayout" Target="../slideLayouts/slideLayout42.xml"/><Relationship Id="rId6" Type="http://schemas.openxmlformats.org/officeDocument/2006/relationships/image" Target="../media/image41.png"/><Relationship Id="rId11" Type="http://schemas.openxmlformats.org/officeDocument/2006/relationships/image" Target="../media/image66.png"/><Relationship Id="rId5" Type="http://schemas.openxmlformats.org/officeDocument/2006/relationships/image" Target="../media/image38.png"/><Relationship Id="rId10" Type="http://schemas.openxmlformats.org/officeDocument/2006/relationships/image" Target="../media/image68.png"/><Relationship Id="rId4" Type="http://schemas.openxmlformats.org/officeDocument/2006/relationships/image" Target="../media/image23.png"/><Relationship Id="rId9" Type="http://schemas.openxmlformats.org/officeDocument/2006/relationships/image" Target="../media/image35.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2.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7" Type="http://schemas.openxmlformats.org/officeDocument/2006/relationships/image" Target="../media/image77.png"/><Relationship Id="rId2" Type="http://schemas.openxmlformats.org/officeDocument/2006/relationships/slideLayout" Target="../slideLayouts/slideLayout42.xml"/><Relationship Id="rId1" Type="http://schemas.openxmlformats.org/officeDocument/2006/relationships/tags" Target="../tags/tag8.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5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59.xml"/><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1.png"/><Relationship Id="rId18" Type="http://schemas.openxmlformats.org/officeDocument/2006/relationships/image" Target="../media/image46.png"/><Relationship Id="rId26" Type="http://schemas.openxmlformats.org/officeDocument/2006/relationships/image" Target="../media/image38.png"/><Relationship Id="rId3" Type="http://schemas.openxmlformats.org/officeDocument/2006/relationships/image" Target="../media/image15.png"/><Relationship Id="rId21" Type="http://schemas.openxmlformats.org/officeDocument/2006/relationships/image" Target="../media/image32.png"/><Relationship Id="rId7" Type="http://schemas.openxmlformats.org/officeDocument/2006/relationships/image" Target="../media/image37.png"/><Relationship Id="rId12" Type="http://schemas.openxmlformats.org/officeDocument/2006/relationships/image" Target="../media/image20.png"/><Relationship Id="rId17" Type="http://schemas.openxmlformats.org/officeDocument/2006/relationships/image" Target="../media/image28.png"/><Relationship Id="rId25" Type="http://schemas.openxmlformats.org/officeDocument/2006/relationships/image" Target="../media/image23.png"/><Relationship Id="rId2" Type="http://schemas.openxmlformats.org/officeDocument/2006/relationships/notesSlide" Target="../notesSlides/notesSlide6.xml"/><Relationship Id="rId16" Type="http://schemas.openxmlformats.org/officeDocument/2006/relationships/image" Target="../media/image27.png"/><Relationship Id="rId20" Type="http://schemas.openxmlformats.org/officeDocument/2006/relationships/image" Target="../media/image31.png"/><Relationship Id="rId29" Type="http://schemas.openxmlformats.org/officeDocument/2006/relationships/image" Target="../media/image48.png"/><Relationship Id="rId1" Type="http://schemas.openxmlformats.org/officeDocument/2006/relationships/slideLayout" Target="../slideLayouts/slideLayout47.xml"/><Relationship Id="rId6" Type="http://schemas.openxmlformats.org/officeDocument/2006/relationships/image" Target="../media/image36.png"/><Relationship Id="rId11" Type="http://schemas.openxmlformats.org/officeDocument/2006/relationships/image" Target="../media/image45.png"/><Relationship Id="rId24" Type="http://schemas.openxmlformats.org/officeDocument/2006/relationships/image" Target="../media/image35.png"/><Relationship Id="rId32" Type="http://schemas.openxmlformats.org/officeDocument/2006/relationships/image" Target="../media/image44.png"/><Relationship Id="rId5" Type="http://schemas.openxmlformats.org/officeDocument/2006/relationships/image" Target="../media/image17.png"/><Relationship Id="rId15" Type="http://schemas.openxmlformats.org/officeDocument/2006/relationships/image" Target="../media/image26.png"/><Relationship Id="rId23" Type="http://schemas.openxmlformats.org/officeDocument/2006/relationships/image" Target="../media/image34.png"/><Relationship Id="rId28" Type="http://schemas.openxmlformats.org/officeDocument/2006/relationships/image" Target="../media/image42.png"/><Relationship Id="rId10" Type="http://schemas.openxmlformats.org/officeDocument/2006/relationships/image" Target="../media/image18.png"/><Relationship Id="rId19" Type="http://schemas.openxmlformats.org/officeDocument/2006/relationships/image" Target="../media/image30.png"/><Relationship Id="rId31" Type="http://schemas.openxmlformats.org/officeDocument/2006/relationships/image" Target="../media/image50.png"/><Relationship Id="rId4" Type="http://schemas.openxmlformats.org/officeDocument/2006/relationships/image" Target="../media/image16.png"/><Relationship Id="rId9" Type="http://schemas.openxmlformats.org/officeDocument/2006/relationships/image" Target="../media/image43.png"/><Relationship Id="rId14" Type="http://schemas.openxmlformats.org/officeDocument/2006/relationships/image" Target="../media/image25.png"/><Relationship Id="rId22" Type="http://schemas.openxmlformats.org/officeDocument/2006/relationships/image" Target="../media/image47.png"/><Relationship Id="rId27" Type="http://schemas.openxmlformats.org/officeDocument/2006/relationships/image" Target="../media/image41.png"/><Relationship Id="rId30" Type="http://schemas.openxmlformats.org/officeDocument/2006/relationships/image" Target="../media/image49.png"/></Relationships>
</file>

<file path=ppt/slides/_rels/slide6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60.xml"/><Relationship Id="rId1" Type="http://schemas.openxmlformats.org/officeDocument/2006/relationships/slideLayout" Target="../slideLayouts/slideLayout47.xml"/></Relationships>
</file>

<file path=ppt/slides/_rels/slide61.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79.png"/><Relationship Id="rId18" Type="http://schemas.openxmlformats.org/officeDocument/2006/relationships/image" Target="../media/image35.png"/><Relationship Id="rId26" Type="http://schemas.openxmlformats.org/officeDocument/2006/relationships/image" Target="../media/image86.png"/><Relationship Id="rId3" Type="http://schemas.openxmlformats.org/officeDocument/2006/relationships/notesSlide" Target="../notesSlides/notesSlide61.xml"/><Relationship Id="rId21" Type="http://schemas.openxmlformats.org/officeDocument/2006/relationships/image" Target="../media/image83.png"/><Relationship Id="rId7" Type="http://schemas.openxmlformats.org/officeDocument/2006/relationships/image" Target="../media/image21.png"/><Relationship Id="rId12" Type="http://schemas.openxmlformats.org/officeDocument/2006/relationships/image" Target="../media/image33.png"/><Relationship Id="rId17" Type="http://schemas.openxmlformats.org/officeDocument/2006/relationships/image" Target="../media/image34.png"/><Relationship Id="rId25" Type="http://schemas.openxmlformats.org/officeDocument/2006/relationships/image" Target="../media/image85.jpeg"/><Relationship Id="rId2" Type="http://schemas.openxmlformats.org/officeDocument/2006/relationships/slideLayout" Target="../slideLayouts/slideLayout54.xml"/><Relationship Id="rId16" Type="http://schemas.openxmlformats.org/officeDocument/2006/relationships/image" Target="../media/image81.png"/><Relationship Id="rId20" Type="http://schemas.openxmlformats.org/officeDocument/2006/relationships/image" Target="../media/image82.png"/><Relationship Id="rId1" Type="http://schemas.openxmlformats.org/officeDocument/2006/relationships/tags" Target="../tags/tag9.xml"/><Relationship Id="rId6" Type="http://schemas.openxmlformats.org/officeDocument/2006/relationships/image" Target="../media/image17.png"/><Relationship Id="rId11" Type="http://schemas.openxmlformats.org/officeDocument/2006/relationships/image" Target="../media/image32.png"/><Relationship Id="rId24" Type="http://schemas.openxmlformats.org/officeDocument/2006/relationships/hyperlink" Target="http://www.i365.com/index.html" TargetMode="External"/><Relationship Id="rId5" Type="http://schemas.openxmlformats.org/officeDocument/2006/relationships/image" Target="../media/image20.png"/><Relationship Id="rId15" Type="http://schemas.openxmlformats.org/officeDocument/2006/relationships/image" Target="../media/image80.png"/><Relationship Id="rId23" Type="http://schemas.openxmlformats.org/officeDocument/2006/relationships/image" Target="../media/image84.png"/><Relationship Id="rId10" Type="http://schemas.openxmlformats.org/officeDocument/2006/relationships/image" Target="../media/image29.png"/><Relationship Id="rId19" Type="http://schemas.openxmlformats.org/officeDocument/2006/relationships/image" Target="../media/image36.png"/><Relationship Id="rId4" Type="http://schemas.openxmlformats.org/officeDocument/2006/relationships/image" Target="../media/image16.png"/><Relationship Id="rId9" Type="http://schemas.openxmlformats.org/officeDocument/2006/relationships/image" Target="../media/image28.png"/><Relationship Id="rId14" Type="http://schemas.openxmlformats.org/officeDocument/2006/relationships/image" Target="../media/image25.png"/><Relationship Id="rId22" Type="http://schemas.openxmlformats.org/officeDocument/2006/relationships/image" Target="../media/image40.png"/><Relationship Id="rId27" Type="http://schemas.openxmlformats.org/officeDocument/2006/relationships/image" Target="../media/image23.png"/></Relationships>
</file>

<file path=ppt/slides/_rels/slide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2.xml"/><Relationship Id="rId1" Type="http://schemas.openxmlformats.org/officeDocument/2006/relationships/slideLayout" Target="../slideLayouts/slideLayout5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3.xml"/></Relationships>
</file>

<file path=ppt/slides/_rels/slide64.xml.rels><?xml version="1.0" encoding="UTF-8" standalone="yes"?>
<Relationships xmlns="http://schemas.openxmlformats.org/package/2006/relationships"><Relationship Id="rId3" Type="http://schemas.openxmlformats.org/officeDocument/2006/relationships/hyperlink" Target="mailto:jbuff@microsoft.com" TargetMode="External"/><Relationship Id="rId2" Type="http://schemas.openxmlformats.org/officeDocument/2006/relationships/notesSlide" Target="../notesSlides/notesSlide64.xml"/><Relationship Id="rId1" Type="http://schemas.openxmlformats.org/officeDocument/2006/relationships/slideLayout" Target="../slideLayouts/slideLayout41.xml"/><Relationship Id="rId4" Type="http://schemas.openxmlformats.org/officeDocument/2006/relationships/hyperlink" Target="http://jasonbuffington.com/" TargetMode="External"/></Relationships>
</file>

<file path=ppt/slides/_rels/slide6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55.xml"/></Relationships>
</file>

<file path=ppt/slides/_rels/slide6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5.xml"/><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xml"/><Relationship Id="rId1" Type="http://schemas.openxmlformats.org/officeDocument/2006/relationships/slideLayout" Target="../slideLayouts/slideLayout46.xml"/><Relationship Id="rId6" Type="http://schemas.openxmlformats.org/officeDocument/2006/relationships/image" Target="../media/image42.png"/><Relationship Id="rId5" Type="http://schemas.openxmlformats.org/officeDocument/2006/relationships/image" Target="../media/image53.png"/><Relationship Id="rId4" Type="http://schemas.openxmlformats.org/officeDocument/2006/relationships/image" Target="../media/image52.png"/></Relationships>
</file>

<file path=ppt/slides/_rels/slide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46.xml"/><Relationship Id="rId6" Type="http://schemas.openxmlformats.org/officeDocument/2006/relationships/image" Target="../media/image42.png"/><Relationship Id="rId5" Type="http://schemas.openxmlformats.org/officeDocument/2006/relationships/image" Target="../media/image53.png"/><Relationship Id="rId4" Type="http://schemas.openxmlformats.org/officeDocument/2006/relationships/image" Target="../media/image5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ounded Rectangle 86"/>
          <p:cNvSpPr/>
          <p:nvPr/>
        </p:nvSpPr>
        <p:spPr bwMode="auto">
          <a:xfrm>
            <a:off x="308758" y="1282535"/>
            <a:ext cx="8490858" cy="4595751"/>
          </a:xfrm>
          <a:prstGeom prst="roundRect">
            <a:avLst>
              <a:gd name="adj" fmla="val 4636"/>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140" name="Rounded Rectangle 139"/>
          <p:cNvSpPr/>
          <p:nvPr/>
        </p:nvSpPr>
        <p:spPr bwMode="auto">
          <a:xfrm>
            <a:off x="3253246" y="4145424"/>
            <a:ext cx="2470661" cy="1139096"/>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600" dirty="0">
              <a:solidFill>
                <a:schemeClr val="bg1"/>
              </a:solidFill>
            </a:endParaRPr>
          </a:p>
        </p:txBody>
      </p:sp>
      <p:sp>
        <p:nvSpPr>
          <p:cNvPr id="70658" name="Title 1"/>
          <p:cNvSpPr>
            <a:spLocks noGrp="1"/>
          </p:cNvSpPr>
          <p:nvPr>
            <p:ph type="title"/>
          </p:nvPr>
        </p:nvSpPr>
        <p:spPr/>
        <p:txBody>
          <a:bodyPr/>
          <a:lstStyle/>
          <a:p>
            <a:r>
              <a:rPr lang="en-US" smtClean="0"/>
              <a:t>DPM to DPM for DR</a:t>
            </a:r>
            <a:endParaRPr lang="en-US" dirty="0" smtClean="0"/>
          </a:p>
        </p:txBody>
      </p:sp>
      <p:sp>
        <p:nvSpPr>
          <p:cNvPr id="70676" name="TextBox 689"/>
          <p:cNvSpPr txBox="1">
            <a:spLocks noChangeArrowheads="1"/>
          </p:cNvSpPr>
          <p:nvPr/>
        </p:nvSpPr>
        <p:spPr bwMode="auto">
          <a:xfrm>
            <a:off x="7091363" y="6396038"/>
            <a:ext cx="2052637" cy="461962"/>
          </a:xfrm>
          <a:prstGeom prst="rect">
            <a:avLst/>
          </a:prstGeom>
          <a:noFill/>
          <a:ln w="9525">
            <a:noFill/>
            <a:miter lim="800000"/>
            <a:headEnd/>
            <a:tailEnd/>
          </a:ln>
        </p:spPr>
        <p:txBody>
          <a:bodyPr wrap="none">
            <a:spAutoFit/>
          </a:bodyPr>
          <a:lstStyle/>
          <a:p>
            <a:pPr eaLnBrk="0" hangingPunct="0"/>
            <a:r>
              <a:rPr lang="en-US" dirty="0">
                <a:solidFill>
                  <a:srgbClr val="FF0000"/>
                </a:solidFill>
                <a:latin typeface="Segoe" pitchFamily="34" charset="0"/>
              </a:rPr>
              <a:t>dpm2dpm4dr</a:t>
            </a:r>
          </a:p>
        </p:txBody>
      </p:sp>
      <p:sp>
        <p:nvSpPr>
          <p:cNvPr id="39" name="TextBox 689"/>
          <p:cNvSpPr txBox="1">
            <a:spLocks noChangeArrowheads="1"/>
          </p:cNvSpPr>
          <p:nvPr/>
        </p:nvSpPr>
        <p:spPr bwMode="auto">
          <a:xfrm>
            <a:off x="7091363" y="6396038"/>
            <a:ext cx="2052637" cy="461962"/>
          </a:xfrm>
          <a:prstGeom prst="rect">
            <a:avLst/>
          </a:prstGeom>
          <a:noFill/>
          <a:ln w="9525">
            <a:noFill/>
            <a:miter lim="800000"/>
            <a:headEnd/>
            <a:tailEnd/>
          </a:ln>
        </p:spPr>
        <p:txBody>
          <a:bodyPr wrap="none">
            <a:spAutoFit/>
          </a:bodyPr>
          <a:lstStyle/>
          <a:p>
            <a:pPr eaLnBrk="0" hangingPunct="0"/>
            <a:r>
              <a:rPr lang="en-US" dirty="0">
                <a:solidFill>
                  <a:srgbClr val="FF0000"/>
                </a:solidFill>
                <a:latin typeface="Segoe" pitchFamily="34" charset="0"/>
              </a:rPr>
              <a:t>dpm2dpm4dr</a:t>
            </a:r>
          </a:p>
        </p:txBody>
      </p:sp>
      <p:sp>
        <p:nvSpPr>
          <p:cNvPr id="88" name="TextBox 675"/>
          <p:cNvSpPr txBox="1">
            <a:spLocks noChangeArrowheads="1"/>
          </p:cNvSpPr>
          <p:nvPr/>
        </p:nvSpPr>
        <p:spPr bwMode="auto">
          <a:xfrm>
            <a:off x="1595429" y="1421626"/>
            <a:ext cx="842859" cy="461665"/>
          </a:xfrm>
          <a:prstGeom prst="rect">
            <a:avLst/>
          </a:prstGeom>
          <a:noFill/>
          <a:ln w="9525">
            <a:noFill/>
            <a:miter lim="800000"/>
            <a:headEnd/>
            <a:tailEnd/>
          </a:ln>
        </p:spPr>
        <p:txBody>
          <a:bodyPr wrap="none">
            <a:spAutoFit/>
          </a:bodyPr>
          <a:lstStyle/>
          <a:p>
            <a:pPr eaLnBrk="0" hangingPunct="0">
              <a:defRPr/>
            </a:pPr>
            <a:r>
              <a:rPr lang="en-US" sz="1200" dirty="0">
                <a:effectLst>
                  <a:outerShdw blurRad="38100" dist="38100" dir="2700000" algn="tl">
                    <a:srgbClr val="000000">
                      <a:alpha val="43137"/>
                    </a:srgbClr>
                  </a:outerShdw>
                </a:effectLst>
                <a:latin typeface="+mn-lt"/>
              </a:rPr>
              <a:t>FS1 \ data </a:t>
            </a:r>
            <a:r>
              <a:rPr lang="en-US" sz="1200" dirty="0" smtClean="0">
                <a:effectLst>
                  <a:outerShdw blurRad="38100" dist="38100" dir="2700000" algn="tl">
                    <a:srgbClr val="000000">
                      <a:alpha val="43137"/>
                    </a:srgbClr>
                  </a:outerShdw>
                </a:effectLst>
                <a:latin typeface="+mn-lt"/>
              </a:rPr>
              <a:t/>
            </a:r>
            <a:br>
              <a:rPr lang="en-US" sz="1200" dirty="0" smtClean="0">
                <a:effectLst>
                  <a:outerShdw blurRad="38100" dist="38100" dir="2700000" algn="tl">
                    <a:srgbClr val="000000">
                      <a:alpha val="43137"/>
                    </a:srgbClr>
                  </a:outerShdw>
                </a:effectLst>
                <a:latin typeface="+mn-lt"/>
              </a:rPr>
            </a:br>
            <a:r>
              <a:rPr lang="en-US" sz="1200" dirty="0" smtClean="0">
                <a:effectLst>
                  <a:outerShdw blurRad="38100" dist="38100" dir="2700000" algn="tl">
                    <a:srgbClr val="000000">
                      <a:alpha val="43137"/>
                    </a:srgbClr>
                  </a:outerShdw>
                </a:effectLst>
                <a:latin typeface="+mn-lt"/>
              </a:rPr>
              <a:t>(</a:t>
            </a:r>
            <a:r>
              <a:rPr lang="en-US" sz="1200" dirty="0">
                <a:effectLst>
                  <a:outerShdw blurRad="38100" dist="38100" dir="2700000" algn="tl">
                    <a:srgbClr val="000000">
                      <a:alpha val="43137"/>
                    </a:srgbClr>
                  </a:outerShdw>
                </a:effectLst>
                <a:latin typeface="+mn-lt"/>
              </a:rPr>
              <a:t>share)</a:t>
            </a:r>
          </a:p>
        </p:txBody>
      </p:sp>
      <p:sp>
        <p:nvSpPr>
          <p:cNvPr id="89" name="TextBox 675"/>
          <p:cNvSpPr txBox="1">
            <a:spLocks noChangeArrowheads="1"/>
          </p:cNvSpPr>
          <p:nvPr/>
        </p:nvSpPr>
        <p:spPr bwMode="auto">
          <a:xfrm>
            <a:off x="1322170" y="2178679"/>
            <a:ext cx="1046184" cy="461665"/>
          </a:xfrm>
          <a:prstGeom prst="rect">
            <a:avLst/>
          </a:prstGeom>
          <a:noFill/>
          <a:ln w="9525">
            <a:noFill/>
            <a:miter lim="800000"/>
            <a:headEnd/>
            <a:tailEnd/>
          </a:ln>
        </p:spPr>
        <p:txBody>
          <a:bodyPr wrap="none">
            <a:spAutoFit/>
          </a:bodyPr>
          <a:lstStyle/>
          <a:p>
            <a:pPr eaLnBrk="0" hangingPunct="0">
              <a:defRPr/>
            </a:pPr>
            <a:r>
              <a:rPr lang="en-US" sz="1200" dirty="0" err="1">
                <a:effectLst>
                  <a:outerShdw blurRad="38100" dist="38100" dir="2700000" algn="tl">
                    <a:srgbClr val="000000">
                      <a:alpha val="43137"/>
                    </a:srgbClr>
                  </a:outerShdw>
                </a:effectLst>
                <a:latin typeface="+mn-lt"/>
              </a:rPr>
              <a:t>AccountingdB</a:t>
            </a:r>
            <a:endParaRPr lang="en-US" sz="1200" dirty="0">
              <a:effectLst>
                <a:outerShdw blurRad="38100" dist="38100" dir="2700000" algn="tl">
                  <a:srgbClr val="000000">
                    <a:alpha val="43137"/>
                  </a:srgbClr>
                </a:outerShdw>
              </a:effectLst>
              <a:latin typeface="+mn-lt"/>
            </a:endParaRPr>
          </a:p>
          <a:p>
            <a:pPr eaLnBrk="0" hangingPunct="0">
              <a:defRPr/>
            </a:pPr>
            <a:r>
              <a:rPr lang="en-US" sz="1200" dirty="0">
                <a:effectLst>
                  <a:outerShdw blurRad="38100" dist="38100" dir="2700000" algn="tl">
                    <a:srgbClr val="000000">
                      <a:alpha val="43137"/>
                    </a:srgbClr>
                  </a:outerShdw>
                </a:effectLst>
                <a:latin typeface="+mn-lt"/>
              </a:rPr>
              <a:t>(</a:t>
            </a:r>
            <a:r>
              <a:rPr lang="en-US" sz="1200" dirty="0" err="1">
                <a:effectLst>
                  <a:outerShdw blurRad="38100" dist="38100" dir="2700000" algn="tl">
                    <a:srgbClr val="000000">
                      <a:alpha val="43137"/>
                    </a:srgbClr>
                  </a:outerShdw>
                </a:effectLst>
                <a:latin typeface="+mn-lt"/>
              </a:rPr>
              <a:t>SQLdb</a:t>
            </a:r>
            <a:r>
              <a:rPr lang="en-US" sz="1200" dirty="0">
                <a:effectLst>
                  <a:outerShdw blurRad="38100" dist="38100" dir="2700000" algn="tl">
                    <a:srgbClr val="000000">
                      <a:alpha val="43137"/>
                    </a:srgbClr>
                  </a:outerShdw>
                </a:effectLst>
                <a:latin typeface="+mn-lt"/>
              </a:rPr>
              <a:t>)</a:t>
            </a:r>
          </a:p>
        </p:txBody>
      </p:sp>
      <p:sp>
        <p:nvSpPr>
          <p:cNvPr id="90" name="TextBox 675"/>
          <p:cNvSpPr txBox="1">
            <a:spLocks noChangeArrowheads="1"/>
          </p:cNvSpPr>
          <p:nvPr/>
        </p:nvSpPr>
        <p:spPr bwMode="auto">
          <a:xfrm>
            <a:off x="1260391" y="3188436"/>
            <a:ext cx="820417" cy="461665"/>
          </a:xfrm>
          <a:prstGeom prst="rect">
            <a:avLst/>
          </a:prstGeom>
          <a:noFill/>
          <a:ln w="9525">
            <a:noFill/>
            <a:miter lim="800000"/>
            <a:headEnd/>
            <a:tailEnd/>
          </a:ln>
        </p:spPr>
        <p:txBody>
          <a:bodyPr wrap="none">
            <a:spAutoFit/>
          </a:bodyPr>
          <a:lstStyle/>
          <a:p>
            <a:pPr eaLnBrk="0" hangingPunct="0">
              <a:defRPr/>
            </a:pPr>
            <a:r>
              <a:rPr lang="en-US" sz="1200" dirty="0">
                <a:effectLst>
                  <a:outerShdw blurRad="38100" dist="38100" dir="2700000" algn="tl">
                    <a:srgbClr val="000000">
                      <a:alpha val="43137"/>
                    </a:srgbClr>
                  </a:outerShdw>
                </a:effectLst>
                <a:latin typeface="+mn-lt"/>
              </a:rPr>
              <a:t>Mailboxes</a:t>
            </a:r>
          </a:p>
          <a:p>
            <a:pPr eaLnBrk="0" hangingPunct="0">
              <a:defRPr/>
            </a:pPr>
            <a:r>
              <a:rPr lang="en-US" sz="1200" dirty="0">
                <a:effectLst>
                  <a:outerShdw blurRad="38100" dist="38100" dir="2700000" algn="tl">
                    <a:srgbClr val="000000">
                      <a:alpha val="43137"/>
                    </a:srgbClr>
                  </a:outerShdw>
                </a:effectLst>
                <a:latin typeface="+mn-lt"/>
              </a:rPr>
              <a:t>(</a:t>
            </a:r>
            <a:r>
              <a:rPr lang="en-US" sz="1200" dirty="0" err="1">
                <a:effectLst>
                  <a:outerShdw blurRad="38100" dist="38100" dir="2700000" algn="tl">
                    <a:srgbClr val="000000">
                      <a:alpha val="43137"/>
                    </a:srgbClr>
                  </a:outerShdw>
                </a:effectLst>
                <a:latin typeface="+mn-lt"/>
              </a:rPr>
              <a:t>ExchSG</a:t>
            </a:r>
            <a:r>
              <a:rPr lang="en-US" sz="1200" dirty="0">
                <a:effectLst>
                  <a:outerShdw blurRad="38100" dist="38100" dir="2700000" algn="tl">
                    <a:srgbClr val="000000">
                      <a:alpha val="43137"/>
                    </a:srgbClr>
                  </a:outerShdw>
                </a:effectLst>
                <a:latin typeface="+mn-lt"/>
              </a:rPr>
              <a:t>)</a:t>
            </a:r>
          </a:p>
        </p:txBody>
      </p:sp>
      <p:sp>
        <p:nvSpPr>
          <p:cNvPr id="91" name="TextBox 675"/>
          <p:cNvSpPr txBox="1">
            <a:spLocks noChangeArrowheads="1"/>
          </p:cNvSpPr>
          <p:nvPr/>
        </p:nvSpPr>
        <p:spPr bwMode="auto">
          <a:xfrm>
            <a:off x="1634795" y="4159035"/>
            <a:ext cx="971292" cy="461665"/>
          </a:xfrm>
          <a:prstGeom prst="rect">
            <a:avLst/>
          </a:prstGeom>
          <a:noFill/>
          <a:ln w="9525">
            <a:noFill/>
            <a:miter lim="800000"/>
            <a:headEnd/>
            <a:tailEnd/>
          </a:ln>
        </p:spPr>
        <p:txBody>
          <a:bodyPr wrap="none">
            <a:spAutoFit/>
          </a:bodyPr>
          <a:lstStyle/>
          <a:p>
            <a:pPr eaLnBrk="0" hangingPunct="0">
              <a:defRPr/>
            </a:pPr>
            <a:r>
              <a:rPr lang="en-US" sz="1200" dirty="0">
                <a:effectLst>
                  <a:outerShdw blurRad="38100" dist="38100" dir="2700000" algn="tl">
                    <a:srgbClr val="000000">
                      <a:alpha val="43137"/>
                    </a:srgbClr>
                  </a:outerShdw>
                </a:effectLst>
                <a:latin typeface="+mn-lt"/>
              </a:rPr>
              <a:t>FS2 E:\team</a:t>
            </a:r>
          </a:p>
          <a:p>
            <a:pPr eaLnBrk="0" hangingPunct="0">
              <a:defRPr/>
            </a:pPr>
            <a:r>
              <a:rPr lang="en-US" sz="1200" dirty="0">
                <a:effectLst>
                  <a:outerShdw blurRad="38100" dist="38100" dir="2700000" algn="tl">
                    <a:srgbClr val="000000">
                      <a:alpha val="43137"/>
                    </a:srgbClr>
                  </a:outerShdw>
                </a:effectLst>
                <a:latin typeface="+mn-lt"/>
              </a:rPr>
              <a:t>(directory)</a:t>
            </a:r>
          </a:p>
        </p:txBody>
      </p:sp>
      <p:sp>
        <p:nvSpPr>
          <p:cNvPr id="92" name="TextBox 675"/>
          <p:cNvSpPr txBox="1">
            <a:spLocks noChangeArrowheads="1"/>
          </p:cNvSpPr>
          <p:nvPr/>
        </p:nvSpPr>
        <p:spPr bwMode="auto">
          <a:xfrm>
            <a:off x="3290825" y="4166563"/>
            <a:ext cx="2212785" cy="1015663"/>
          </a:xfrm>
          <a:prstGeom prst="rect">
            <a:avLst/>
          </a:prstGeom>
          <a:noFill/>
          <a:ln w="9525">
            <a:noFill/>
            <a:miter lim="800000"/>
            <a:headEnd/>
            <a:tailEnd/>
          </a:ln>
        </p:spPr>
        <p:txBody>
          <a:bodyPr wrap="none">
            <a:spAutoFit/>
          </a:bodyPr>
          <a:lstStyle/>
          <a:p>
            <a:pPr eaLnBrk="0" hangingPunct="0">
              <a:defRPr/>
            </a:pPr>
            <a:r>
              <a:rPr lang="en-US" sz="1200" b="1" u="sng" dirty="0" smtClean="0">
                <a:solidFill>
                  <a:schemeClr val="bg1"/>
                </a:solidFill>
                <a:latin typeface="+mn-lt"/>
              </a:rPr>
              <a:t>DPM</a:t>
            </a:r>
            <a:endParaRPr lang="en-US" sz="1200" b="1" u="sng" dirty="0">
              <a:solidFill>
                <a:schemeClr val="bg1"/>
              </a:solidFill>
              <a:latin typeface="+mn-lt"/>
            </a:endParaRPr>
          </a:p>
          <a:p>
            <a:pPr eaLnBrk="0" hangingPunct="0">
              <a:defRPr/>
            </a:pPr>
            <a:r>
              <a:rPr lang="en-US" sz="1200" dirty="0">
                <a:solidFill>
                  <a:schemeClr val="bg1"/>
                </a:solidFill>
                <a:latin typeface="+mn-lt"/>
              </a:rPr>
              <a:t>FS1_data (share)</a:t>
            </a:r>
          </a:p>
          <a:p>
            <a:pPr eaLnBrk="0" hangingPunct="0">
              <a:defRPr/>
            </a:pPr>
            <a:r>
              <a:rPr lang="en-US" sz="1200" dirty="0">
                <a:solidFill>
                  <a:schemeClr val="bg1"/>
                </a:solidFill>
                <a:latin typeface="+mn-lt"/>
              </a:rPr>
              <a:t>SQL25\</a:t>
            </a:r>
            <a:r>
              <a:rPr lang="en-US" sz="1200" dirty="0" err="1">
                <a:solidFill>
                  <a:schemeClr val="bg1"/>
                </a:solidFill>
                <a:latin typeface="+mn-lt"/>
              </a:rPr>
              <a:t>AccountingdB</a:t>
            </a:r>
            <a:r>
              <a:rPr lang="en-US" sz="1200" dirty="0">
                <a:solidFill>
                  <a:schemeClr val="bg1"/>
                </a:solidFill>
                <a:latin typeface="+mn-lt"/>
              </a:rPr>
              <a:t> (</a:t>
            </a:r>
            <a:r>
              <a:rPr lang="en-US" sz="1200" dirty="0" err="1">
                <a:solidFill>
                  <a:schemeClr val="bg1"/>
                </a:solidFill>
                <a:latin typeface="+mn-lt"/>
              </a:rPr>
              <a:t>sql</a:t>
            </a:r>
            <a:r>
              <a:rPr lang="en-US" sz="1200" dirty="0">
                <a:solidFill>
                  <a:schemeClr val="bg1"/>
                </a:solidFill>
                <a:latin typeface="+mn-lt"/>
              </a:rPr>
              <a:t>)</a:t>
            </a:r>
          </a:p>
          <a:p>
            <a:pPr eaLnBrk="0" hangingPunct="0">
              <a:defRPr/>
            </a:pPr>
            <a:r>
              <a:rPr lang="en-US" sz="1200" dirty="0">
                <a:solidFill>
                  <a:schemeClr val="bg1"/>
                </a:solidFill>
                <a:latin typeface="+mn-lt"/>
              </a:rPr>
              <a:t>EX23\SG1\Mailboxes (exchange)</a:t>
            </a:r>
          </a:p>
          <a:p>
            <a:pPr eaLnBrk="0" hangingPunct="0">
              <a:defRPr/>
            </a:pPr>
            <a:r>
              <a:rPr lang="en-US" sz="1200" dirty="0">
                <a:solidFill>
                  <a:schemeClr val="bg1"/>
                </a:solidFill>
                <a:latin typeface="+mn-lt"/>
              </a:rPr>
              <a:t>FS2_E:\team\  (directory</a:t>
            </a:r>
            <a:r>
              <a:rPr lang="en-US" sz="1200" dirty="0" smtClean="0">
                <a:solidFill>
                  <a:schemeClr val="bg1"/>
                </a:solidFill>
                <a:latin typeface="+mn-lt"/>
              </a:rPr>
              <a:t>)</a:t>
            </a:r>
            <a:endParaRPr lang="en-US" sz="1200" dirty="0">
              <a:solidFill>
                <a:schemeClr val="bg1"/>
              </a:solidFill>
              <a:latin typeface="+mn-lt"/>
            </a:endParaRPr>
          </a:p>
        </p:txBody>
      </p:sp>
      <p:sp>
        <p:nvSpPr>
          <p:cNvPr id="141" name="Rounded Rectangle 140"/>
          <p:cNvSpPr/>
          <p:nvPr/>
        </p:nvSpPr>
        <p:spPr bwMode="auto">
          <a:xfrm>
            <a:off x="6008321" y="4145424"/>
            <a:ext cx="2470661" cy="1139096"/>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600" dirty="0">
              <a:solidFill>
                <a:schemeClr val="bg1"/>
              </a:solidFill>
            </a:endParaRPr>
          </a:p>
        </p:txBody>
      </p:sp>
      <p:sp>
        <p:nvSpPr>
          <p:cNvPr id="142" name="TextBox 675"/>
          <p:cNvSpPr txBox="1">
            <a:spLocks noChangeArrowheads="1"/>
          </p:cNvSpPr>
          <p:nvPr/>
        </p:nvSpPr>
        <p:spPr bwMode="auto">
          <a:xfrm>
            <a:off x="6073630" y="4166563"/>
            <a:ext cx="2212785" cy="1015663"/>
          </a:xfrm>
          <a:prstGeom prst="rect">
            <a:avLst/>
          </a:prstGeom>
          <a:noFill/>
          <a:ln w="9525">
            <a:noFill/>
            <a:miter lim="800000"/>
            <a:headEnd/>
            <a:tailEnd/>
          </a:ln>
        </p:spPr>
        <p:txBody>
          <a:bodyPr wrap="none">
            <a:spAutoFit/>
          </a:bodyPr>
          <a:lstStyle/>
          <a:p>
            <a:pPr eaLnBrk="0" hangingPunct="0">
              <a:defRPr/>
            </a:pPr>
            <a:r>
              <a:rPr lang="en-US" sz="1200" b="1" u="sng" dirty="0" smtClean="0">
                <a:solidFill>
                  <a:schemeClr val="bg1"/>
                </a:solidFill>
                <a:latin typeface="+mn-lt"/>
              </a:rPr>
              <a:t>DPM-DR</a:t>
            </a:r>
            <a:endParaRPr lang="en-US" sz="1200" b="1" u="sng" dirty="0">
              <a:solidFill>
                <a:schemeClr val="bg1"/>
              </a:solidFill>
              <a:latin typeface="+mn-lt"/>
            </a:endParaRPr>
          </a:p>
          <a:p>
            <a:pPr eaLnBrk="0" hangingPunct="0">
              <a:defRPr/>
            </a:pPr>
            <a:r>
              <a:rPr lang="en-US" sz="1200" dirty="0">
                <a:solidFill>
                  <a:schemeClr val="bg1"/>
                </a:solidFill>
                <a:latin typeface="+mn-lt"/>
              </a:rPr>
              <a:t>FS1_data (share)</a:t>
            </a:r>
          </a:p>
          <a:p>
            <a:pPr eaLnBrk="0" hangingPunct="0">
              <a:defRPr/>
            </a:pPr>
            <a:r>
              <a:rPr lang="en-US" sz="1200" dirty="0">
                <a:solidFill>
                  <a:schemeClr val="bg1"/>
                </a:solidFill>
                <a:latin typeface="+mn-lt"/>
              </a:rPr>
              <a:t>SQL25\</a:t>
            </a:r>
            <a:r>
              <a:rPr lang="en-US" sz="1200" dirty="0" err="1">
                <a:solidFill>
                  <a:schemeClr val="bg1"/>
                </a:solidFill>
                <a:latin typeface="+mn-lt"/>
              </a:rPr>
              <a:t>AccountingdB</a:t>
            </a:r>
            <a:r>
              <a:rPr lang="en-US" sz="1200" dirty="0">
                <a:solidFill>
                  <a:schemeClr val="bg1"/>
                </a:solidFill>
                <a:latin typeface="+mn-lt"/>
              </a:rPr>
              <a:t> (</a:t>
            </a:r>
            <a:r>
              <a:rPr lang="en-US" sz="1200" dirty="0" err="1">
                <a:solidFill>
                  <a:schemeClr val="bg1"/>
                </a:solidFill>
                <a:latin typeface="+mn-lt"/>
              </a:rPr>
              <a:t>sql</a:t>
            </a:r>
            <a:r>
              <a:rPr lang="en-US" sz="1200" dirty="0">
                <a:solidFill>
                  <a:schemeClr val="bg1"/>
                </a:solidFill>
                <a:latin typeface="+mn-lt"/>
              </a:rPr>
              <a:t>)</a:t>
            </a:r>
          </a:p>
          <a:p>
            <a:pPr eaLnBrk="0" hangingPunct="0">
              <a:defRPr/>
            </a:pPr>
            <a:r>
              <a:rPr lang="en-US" sz="1200" dirty="0">
                <a:solidFill>
                  <a:schemeClr val="bg1"/>
                </a:solidFill>
                <a:latin typeface="+mn-lt"/>
              </a:rPr>
              <a:t>EX23\SG1\Mailboxes (exchange)</a:t>
            </a:r>
          </a:p>
          <a:p>
            <a:pPr eaLnBrk="0" hangingPunct="0">
              <a:defRPr/>
            </a:pPr>
            <a:r>
              <a:rPr lang="en-US" sz="1200" dirty="0">
                <a:solidFill>
                  <a:schemeClr val="bg1"/>
                </a:solidFill>
                <a:latin typeface="+mn-lt"/>
              </a:rPr>
              <a:t>FS2_E:\team\  (directory</a:t>
            </a:r>
            <a:r>
              <a:rPr lang="en-US" sz="1200" dirty="0" smtClean="0">
                <a:solidFill>
                  <a:schemeClr val="bg1"/>
                </a:solidFill>
                <a:latin typeface="+mn-lt"/>
              </a:rPr>
              <a:t>)</a:t>
            </a:r>
            <a:endParaRPr lang="en-US" sz="1200" dirty="0">
              <a:solidFill>
                <a:schemeClr val="bg1"/>
              </a:solidFill>
              <a:latin typeface="+mn-lt"/>
            </a:endParaRPr>
          </a:p>
        </p:txBody>
      </p:sp>
      <p:cxnSp>
        <p:nvCxnSpPr>
          <p:cNvPr id="61" name="Straight Connector 60"/>
          <p:cNvCxnSpPr/>
          <p:nvPr/>
        </p:nvCxnSpPr>
        <p:spPr bwMode="auto">
          <a:xfrm>
            <a:off x="1544595" y="1791730"/>
            <a:ext cx="2023868" cy="1828220"/>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bwMode="auto">
          <a:xfrm flipV="1">
            <a:off x="1655805" y="3619950"/>
            <a:ext cx="1912658" cy="588513"/>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bwMode="auto">
          <a:xfrm>
            <a:off x="1309816" y="3410465"/>
            <a:ext cx="2258647" cy="209485"/>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bwMode="auto">
          <a:xfrm>
            <a:off x="1346886" y="2570205"/>
            <a:ext cx="2221577" cy="1049745"/>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endCxn id="84" idx="2"/>
          </p:cNvCxnSpPr>
          <p:nvPr/>
        </p:nvCxnSpPr>
        <p:spPr bwMode="auto">
          <a:xfrm rot="10800000">
            <a:off x="4348502" y="3609761"/>
            <a:ext cx="2373872" cy="68432"/>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pic>
        <p:nvPicPr>
          <p:cNvPr id="66" name="Picture 2" descr="E:\Projects\Microsoft\DPM_video\connect.dll_I2908_0409.png"/>
          <p:cNvPicPr>
            <a:picLocks noChangeAspect="1" noChangeArrowheads="1"/>
          </p:cNvPicPr>
          <p:nvPr/>
        </p:nvPicPr>
        <p:blipFill>
          <a:blip r:embed="rId3" cstate="print"/>
          <a:srcRect/>
          <a:stretch>
            <a:fillRect/>
          </a:stretch>
        </p:blipFill>
        <p:spPr bwMode="auto">
          <a:xfrm>
            <a:off x="1152191" y="1396912"/>
            <a:ext cx="584645" cy="584645"/>
          </a:xfrm>
          <a:prstGeom prst="rect">
            <a:avLst/>
          </a:prstGeom>
          <a:noFill/>
        </p:spPr>
      </p:pic>
      <p:pic>
        <p:nvPicPr>
          <p:cNvPr id="67" name="Picture 2" descr="E:\Projects\Microsoft\DPM_video\connect.dll_I2908_0409.png"/>
          <p:cNvPicPr>
            <a:picLocks noChangeAspect="1" noChangeArrowheads="1"/>
          </p:cNvPicPr>
          <p:nvPr/>
        </p:nvPicPr>
        <p:blipFill>
          <a:blip r:embed="rId3" cstate="print"/>
          <a:srcRect/>
          <a:stretch>
            <a:fillRect/>
          </a:stretch>
        </p:blipFill>
        <p:spPr bwMode="auto">
          <a:xfrm>
            <a:off x="892861" y="2310830"/>
            <a:ext cx="584645" cy="584645"/>
          </a:xfrm>
          <a:prstGeom prst="rect">
            <a:avLst/>
          </a:prstGeom>
          <a:noFill/>
        </p:spPr>
      </p:pic>
      <p:pic>
        <p:nvPicPr>
          <p:cNvPr id="68" name="Picture 2" descr="E:\Projects\Microsoft\DPM_video\connect.dll_I2908_0409.png"/>
          <p:cNvPicPr>
            <a:picLocks noChangeAspect="1" noChangeArrowheads="1"/>
          </p:cNvPicPr>
          <p:nvPr/>
        </p:nvPicPr>
        <p:blipFill>
          <a:blip r:embed="rId3" cstate="print"/>
          <a:srcRect/>
          <a:stretch>
            <a:fillRect/>
          </a:stretch>
        </p:blipFill>
        <p:spPr bwMode="auto">
          <a:xfrm>
            <a:off x="845360" y="3165854"/>
            <a:ext cx="584645" cy="584645"/>
          </a:xfrm>
          <a:prstGeom prst="rect">
            <a:avLst/>
          </a:prstGeom>
          <a:noFill/>
        </p:spPr>
      </p:pic>
      <p:pic>
        <p:nvPicPr>
          <p:cNvPr id="69" name="Picture 2" descr="E:\Projects\Microsoft\DPM_video\connect.dll_I2908_0409.png"/>
          <p:cNvPicPr>
            <a:picLocks noChangeAspect="1" noChangeArrowheads="1"/>
          </p:cNvPicPr>
          <p:nvPr/>
        </p:nvPicPr>
        <p:blipFill>
          <a:blip r:embed="rId3" cstate="print"/>
          <a:srcRect/>
          <a:stretch>
            <a:fillRect/>
          </a:stretch>
        </p:blipFill>
        <p:spPr bwMode="auto">
          <a:xfrm>
            <a:off x="1237246" y="3902126"/>
            <a:ext cx="584645" cy="584645"/>
          </a:xfrm>
          <a:prstGeom prst="rect">
            <a:avLst/>
          </a:prstGeom>
          <a:noFill/>
        </p:spPr>
      </p:pic>
      <p:grpSp>
        <p:nvGrpSpPr>
          <p:cNvPr id="2" name="Group 69"/>
          <p:cNvGrpSpPr/>
          <p:nvPr/>
        </p:nvGrpSpPr>
        <p:grpSpPr>
          <a:xfrm>
            <a:off x="3241357" y="3124138"/>
            <a:ext cx="1175817" cy="888274"/>
            <a:chOff x="2803951" y="4038600"/>
            <a:chExt cx="1176863" cy="889064"/>
          </a:xfrm>
        </p:grpSpPr>
        <p:pic>
          <p:nvPicPr>
            <p:cNvPr id="71" name="Picture 2" descr="D:\Projects\Microsoft\DPM_Deck\images\Vista (344).png"/>
            <p:cNvPicPr>
              <a:picLocks noChangeAspect="1" noChangeArrowheads="1"/>
            </p:cNvPicPr>
            <p:nvPr/>
          </p:nvPicPr>
          <p:blipFill>
            <a:blip r:embed="rId4" cstate="print">
              <a:grayscl/>
            </a:blip>
            <a:srcRect/>
            <a:stretch>
              <a:fillRect/>
            </a:stretch>
          </p:blipFill>
          <p:spPr bwMode="auto">
            <a:xfrm>
              <a:off x="2803951" y="4038600"/>
              <a:ext cx="782534" cy="889064"/>
            </a:xfrm>
            <a:prstGeom prst="rect">
              <a:avLst/>
            </a:prstGeom>
            <a:noFill/>
          </p:spPr>
        </p:pic>
        <p:grpSp>
          <p:nvGrpSpPr>
            <p:cNvPr id="3" name="Group 204"/>
            <p:cNvGrpSpPr/>
            <p:nvPr/>
          </p:nvGrpSpPr>
          <p:grpSpPr>
            <a:xfrm>
              <a:off x="3365938" y="4290535"/>
              <a:ext cx="614872" cy="581265"/>
              <a:chOff x="4572000" y="2655375"/>
              <a:chExt cx="720817" cy="681417"/>
            </a:xfrm>
          </p:grpSpPr>
          <p:grpSp>
            <p:nvGrpSpPr>
              <p:cNvPr id="4" name="Group 189"/>
              <p:cNvGrpSpPr/>
              <p:nvPr/>
            </p:nvGrpSpPr>
            <p:grpSpPr>
              <a:xfrm>
                <a:off x="4673854" y="2655375"/>
                <a:ext cx="403810" cy="395185"/>
                <a:chOff x="4904375" y="2755269"/>
                <a:chExt cx="324356" cy="317428"/>
              </a:xfrm>
            </p:grpSpPr>
            <p:sp>
              <p:nvSpPr>
                <p:cNvPr id="86" name="Oval 8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93" name="Flowchart: Magnetic Disk 9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3" name="Oval 14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5" name="Group 190"/>
              <p:cNvGrpSpPr/>
              <p:nvPr/>
            </p:nvGrpSpPr>
            <p:grpSpPr>
              <a:xfrm>
                <a:off x="4889007" y="2747583"/>
                <a:ext cx="403810" cy="395185"/>
                <a:chOff x="4904375" y="2755269"/>
                <a:chExt cx="324356" cy="317428"/>
              </a:xfrm>
            </p:grpSpPr>
            <p:sp>
              <p:nvSpPr>
                <p:cNvPr id="83" name="Oval 8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4" name="Flowchart: Magnetic Disk 8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5" name="Oval 8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6" name="Group 195"/>
              <p:cNvGrpSpPr/>
              <p:nvPr/>
            </p:nvGrpSpPr>
            <p:grpSpPr>
              <a:xfrm>
                <a:off x="4572000" y="2832108"/>
                <a:ext cx="403810" cy="395185"/>
                <a:chOff x="4904375" y="2755269"/>
                <a:chExt cx="324356" cy="317428"/>
              </a:xfrm>
            </p:grpSpPr>
            <p:sp>
              <p:nvSpPr>
                <p:cNvPr id="80" name="Oval 7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1" name="Flowchart: Magnetic Disk 8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2" name="Oval 8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7" name="Group 199"/>
              <p:cNvGrpSpPr/>
              <p:nvPr/>
            </p:nvGrpSpPr>
            <p:grpSpPr>
              <a:xfrm>
                <a:off x="4810205" y="2941607"/>
                <a:ext cx="403810" cy="395185"/>
                <a:chOff x="4904375" y="2755269"/>
                <a:chExt cx="324356" cy="317428"/>
              </a:xfrm>
            </p:grpSpPr>
            <p:sp>
              <p:nvSpPr>
                <p:cNvPr id="77" name="Oval 7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8" name="Flowchart: Magnetic Disk 7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9" name="Oval 7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8" name="Group 143"/>
          <p:cNvGrpSpPr/>
          <p:nvPr/>
        </p:nvGrpSpPr>
        <p:grpSpPr>
          <a:xfrm>
            <a:off x="6478672" y="3173085"/>
            <a:ext cx="1380228" cy="936522"/>
            <a:chOff x="6478672" y="3173085"/>
            <a:chExt cx="1380228" cy="936522"/>
          </a:xfrm>
        </p:grpSpPr>
        <p:grpSp>
          <p:nvGrpSpPr>
            <p:cNvPr id="9" name="Group 160"/>
            <p:cNvGrpSpPr/>
            <p:nvPr/>
          </p:nvGrpSpPr>
          <p:grpSpPr>
            <a:xfrm>
              <a:off x="6478672" y="3173085"/>
              <a:ext cx="1175807" cy="888274"/>
              <a:chOff x="2803951" y="4038600"/>
              <a:chExt cx="1176854" cy="889064"/>
            </a:xfrm>
          </p:grpSpPr>
          <p:pic>
            <p:nvPicPr>
              <p:cNvPr id="156" name="Picture 2" descr="D:\Projects\Microsoft\DPM_Deck\images\Vista (344).png"/>
              <p:cNvPicPr>
                <a:picLocks noChangeAspect="1" noChangeArrowheads="1"/>
              </p:cNvPicPr>
              <p:nvPr/>
            </p:nvPicPr>
            <p:blipFill>
              <a:blip r:embed="rId4" cstate="print">
                <a:grayscl/>
              </a:blip>
              <a:srcRect/>
              <a:stretch>
                <a:fillRect/>
              </a:stretch>
            </p:blipFill>
            <p:spPr bwMode="auto">
              <a:xfrm>
                <a:off x="2803951" y="4038600"/>
                <a:ext cx="782534" cy="889064"/>
              </a:xfrm>
              <a:prstGeom prst="rect">
                <a:avLst/>
              </a:prstGeom>
              <a:noFill/>
            </p:spPr>
          </p:pic>
          <p:grpSp>
            <p:nvGrpSpPr>
              <p:cNvPr id="10" name="Group 204"/>
              <p:cNvGrpSpPr/>
              <p:nvPr/>
            </p:nvGrpSpPr>
            <p:grpSpPr>
              <a:xfrm>
                <a:off x="3365933" y="4290535"/>
                <a:ext cx="614872" cy="581265"/>
                <a:chOff x="4572000" y="2655375"/>
                <a:chExt cx="720817" cy="681417"/>
              </a:xfrm>
            </p:grpSpPr>
            <p:grpSp>
              <p:nvGrpSpPr>
                <p:cNvPr id="11" name="Group 189"/>
                <p:cNvGrpSpPr/>
                <p:nvPr/>
              </p:nvGrpSpPr>
              <p:grpSpPr>
                <a:xfrm>
                  <a:off x="4673854" y="2655375"/>
                  <a:ext cx="403810" cy="395185"/>
                  <a:chOff x="4904375" y="2755269"/>
                  <a:chExt cx="324356" cy="317428"/>
                </a:xfrm>
              </p:grpSpPr>
              <p:sp>
                <p:nvSpPr>
                  <p:cNvPr id="171" name="Oval 17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72" name="Flowchart: Magnetic Disk 17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73" name="Oval 17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2" name="Group 190"/>
                <p:cNvGrpSpPr/>
                <p:nvPr/>
              </p:nvGrpSpPr>
              <p:grpSpPr>
                <a:xfrm>
                  <a:off x="4889007" y="2747583"/>
                  <a:ext cx="403810" cy="395185"/>
                  <a:chOff x="4904375" y="2755269"/>
                  <a:chExt cx="324356" cy="317428"/>
                </a:xfrm>
              </p:grpSpPr>
              <p:sp>
                <p:nvSpPr>
                  <p:cNvPr id="168" name="Oval 16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9" name="Flowchart: Magnetic Disk 16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70" name="Oval 16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3" name="Group 195"/>
                <p:cNvGrpSpPr/>
                <p:nvPr/>
              </p:nvGrpSpPr>
              <p:grpSpPr>
                <a:xfrm>
                  <a:off x="4572000" y="2832108"/>
                  <a:ext cx="403810" cy="395185"/>
                  <a:chOff x="4904375" y="2755269"/>
                  <a:chExt cx="324356" cy="317428"/>
                </a:xfrm>
              </p:grpSpPr>
              <p:sp>
                <p:nvSpPr>
                  <p:cNvPr id="165" name="Oval 16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6" name="Flowchart: Magnetic Disk 16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7" name="Oval 16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4" name="Group 199"/>
                <p:cNvGrpSpPr/>
                <p:nvPr/>
              </p:nvGrpSpPr>
              <p:grpSpPr>
                <a:xfrm>
                  <a:off x="4810205" y="2941607"/>
                  <a:ext cx="403810" cy="395185"/>
                  <a:chOff x="4904375" y="2755269"/>
                  <a:chExt cx="324356" cy="317428"/>
                </a:xfrm>
              </p:grpSpPr>
              <p:sp>
                <p:nvSpPr>
                  <p:cNvPr id="162" name="Oval 16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3" name="Flowchart: Magnetic Disk 16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4" name="Oval 16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15" name="Group 59"/>
            <p:cNvGrpSpPr/>
            <p:nvPr/>
          </p:nvGrpSpPr>
          <p:grpSpPr>
            <a:xfrm>
              <a:off x="7469541" y="3689291"/>
              <a:ext cx="389359" cy="420316"/>
              <a:chOff x="8040821" y="2812715"/>
              <a:chExt cx="566688" cy="611743"/>
            </a:xfrm>
          </p:grpSpPr>
          <p:grpSp>
            <p:nvGrpSpPr>
              <p:cNvPr id="16" name="Group 186"/>
              <p:cNvGrpSpPr/>
              <p:nvPr/>
            </p:nvGrpSpPr>
            <p:grpSpPr>
              <a:xfrm>
                <a:off x="8040821" y="3031577"/>
                <a:ext cx="566688" cy="392881"/>
                <a:chOff x="7696436" y="4575160"/>
                <a:chExt cx="566688" cy="392881"/>
              </a:xfrm>
            </p:grpSpPr>
            <p:pic>
              <p:nvPicPr>
                <p:cNvPr id="154" name="Picture 10" descr="D:\Projects\Microsoft\DPM PartnerVideo\images\tape.png"/>
                <p:cNvPicPr>
                  <a:picLocks noChangeAspect="1" noChangeArrowheads="1"/>
                </p:cNvPicPr>
                <p:nvPr/>
              </p:nvPicPr>
              <p:blipFill>
                <a:blip r:embed="rId5"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155" name="Picture 10" descr="D:\Projects\Microsoft\DPM PartnerVideo\images\tape.png"/>
                <p:cNvPicPr>
                  <a:picLocks noChangeAspect="1" noChangeArrowheads="1"/>
                </p:cNvPicPr>
                <p:nvPr/>
              </p:nvPicPr>
              <p:blipFill>
                <a:blip r:embed="rId5"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17" name="Group 183"/>
              <p:cNvGrpSpPr/>
              <p:nvPr/>
            </p:nvGrpSpPr>
            <p:grpSpPr>
              <a:xfrm>
                <a:off x="8090784" y="2812715"/>
                <a:ext cx="512445" cy="448263"/>
                <a:chOff x="5801888" y="2848326"/>
                <a:chExt cx="331718" cy="291135"/>
              </a:xfrm>
            </p:grpSpPr>
            <p:pic>
              <p:nvPicPr>
                <p:cNvPr id="151" name="Picture 10" descr="D:\Projects\Microsoft\DPM PartnerVideo\images\tape.png"/>
                <p:cNvPicPr>
                  <a:picLocks noChangeAspect="1" noChangeArrowheads="1"/>
                </p:cNvPicPr>
                <p:nvPr/>
              </p:nvPicPr>
              <p:blipFill>
                <a:blip r:embed="rId6"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152" name="Picture 10" descr="D:\Projects\Microsoft\DPM PartnerVideo\images\tape.png"/>
                <p:cNvPicPr>
                  <a:picLocks noChangeAspect="1" noChangeArrowheads="1"/>
                </p:cNvPicPr>
                <p:nvPr/>
              </p:nvPicPr>
              <p:blipFill>
                <a:blip r:embed="rId6"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153" name="Picture 10" descr="D:\Projects\Microsoft\DPM PartnerVideo\images\tape.png"/>
                <p:cNvPicPr>
                  <a:picLocks noChangeAspect="1" noChangeArrowheads="1"/>
                </p:cNvPicPr>
                <p:nvPr/>
              </p:nvPicPr>
              <p:blipFill>
                <a:blip r:embed="rId6"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sp>
        <p:nvSpPr>
          <p:cNvPr id="70" name="Rounded Rectangular Callout 69"/>
          <p:cNvSpPr/>
          <p:nvPr/>
        </p:nvSpPr>
        <p:spPr bwMode="auto">
          <a:xfrm>
            <a:off x="6885432" y="2258568"/>
            <a:ext cx="1746504" cy="612648"/>
          </a:xfrm>
          <a:prstGeom prst="wedgeRoundRectCallout">
            <a:avLst>
              <a:gd name="adj1" fmla="val 1634"/>
              <a:gd name="adj2" fmla="val 174374"/>
              <a:gd name="adj3" fmla="val 16667"/>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600" dirty="0" smtClean="0">
                <a:solidFill>
                  <a:schemeClr val="bg1"/>
                </a:solidFill>
              </a:rPr>
              <a:t>Offsite Tape Backup</a:t>
            </a:r>
          </a:p>
        </p:txBody>
      </p:sp>
    </p:spTree>
    <p:extLst>
      <p:ext uri="{BB962C8B-B14F-4D97-AF65-F5344CB8AC3E}">
        <p14:creationId xmlns:p14="http://schemas.microsoft.com/office/powerpoint/2007/7/12/main" xmlns="" val="45577206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smtClean="0"/>
              <a:t>DPM to DPM for DR</a:t>
            </a:r>
            <a:endParaRPr lang="en-US" dirty="0" smtClean="0"/>
          </a:p>
        </p:txBody>
      </p:sp>
      <p:sp>
        <p:nvSpPr>
          <p:cNvPr id="71702" name="TextBox 689"/>
          <p:cNvSpPr txBox="1">
            <a:spLocks noChangeArrowheads="1"/>
          </p:cNvSpPr>
          <p:nvPr/>
        </p:nvSpPr>
        <p:spPr bwMode="auto">
          <a:xfrm>
            <a:off x="7091363" y="6396038"/>
            <a:ext cx="2052637" cy="461962"/>
          </a:xfrm>
          <a:prstGeom prst="rect">
            <a:avLst/>
          </a:prstGeom>
          <a:noFill/>
          <a:ln w="9525">
            <a:noFill/>
            <a:miter lim="800000"/>
            <a:headEnd/>
            <a:tailEnd/>
          </a:ln>
        </p:spPr>
        <p:txBody>
          <a:bodyPr wrap="none">
            <a:spAutoFit/>
          </a:bodyPr>
          <a:lstStyle/>
          <a:p>
            <a:pPr eaLnBrk="0" hangingPunct="0"/>
            <a:r>
              <a:rPr lang="en-US">
                <a:solidFill>
                  <a:srgbClr val="FF0000"/>
                </a:solidFill>
                <a:latin typeface="Segoe" pitchFamily="34" charset="0"/>
              </a:rPr>
              <a:t>dpm2dpm4dr</a:t>
            </a:r>
          </a:p>
        </p:txBody>
      </p:sp>
      <p:sp>
        <p:nvSpPr>
          <p:cNvPr id="39" name="Rounded Rectangle 38"/>
          <p:cNvSpPr/>
          <p:nvPr/>
        </p:nvSpPr>
        <p:spPr bwMode="auto">
          <a:xfrm>
            <a:off x="308758" y="1282535"/>
            <a:ext cx="8490858" cy="4595751"/>
          </a:xfrm>
          <a:prstGeom prst="roundRect">
            <a:avLst>
              <a:gd name="adj" fmla="val 4636"/>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40" name="Rounded Rectangle 39"/>
          <p:cNvSpPr/>
          <p:nvPr/>
        </p:nvSpPr>
        <p:spPr bwMode="auto">
          <a:xfrm>
            <a:off x="6009487" y="4145424"/>
            <a:ext cx="2470661" cy="1139096"/>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600" dirty="0">
              <a:solidFill>
                <a:schemeClr val="bg1"/>
              </a:solidFill>
            </a:endParaRPr>
          </a:p>
        </p:txBody>
      </p:sp>
      <p:sp>
        <p:nvSpPr>
          <p:cNvPr id="41" name="TextBox 675"/>
          <p:cNvSpPr txBox="1">
            <a:spLocks noChangeArrowheads="1"/>
          </p:cNvSpPr>
          <p:nvPr/>
        </p:nvSpPr>
        <p:spPr bwMode="auto">
          <a:xfrm>
            <a:off x="1595429" y="1421626"/>
            <a:ext cx="842859" cy="461665"/>
          </a:xfrm>
          <a:prstGeom prst="rect">
            <a:avLst/>
          </a:prstGeom>
          <a:noFill/>
          <a:ln w="9525">
            <a:noFill/>
            <a:miter lim="800000"/>
            <a:headEnd/>
            <a:tailEnd/>
          </a:ln>
        </p:spPr>
        <p:txBody>
          <a:bodyPr wrap="none">
            <a:spAutoFit/>
          </a:bodyPr>
          <a:lstStyle/>
          <a:p>
            <a:pPr eaLnBrk="0" hangingPunct="0">
              <a:defRPr/>
            </a:pPr>
            <a:r>
              <a:rPr lang="en-US" sz="1200" dirty="0">
                <a:effectLst>
                  <a:outerShdw blurRad="38100" dist="38100" dir="2700000" algn="tl">
                    <a:srgbClr val="000000">
                      <a:alpha val="43137"/>
                    </a:srgbClr>
                  </a:outerShdw>
                </a:effectLst>
                <a:latin typeface="+mn-lt"/>
              </a:rPr>
              <a:t>FS1 \ data </a:t>
            </a:r>
            <a:r>
              <a:rPr lang="en-US" sz="1200" dirty="0" smtClean="0">
                <a:effectLst>
                  <a:outerShdw blurRad="38100" dist="38100" dir="2700000" algn="tl">
                    <a:srgbClr val="000000">
                      <a:alpha val="43137"/>
                    </a:srgbClr>
                  </a:outerShdw>
                </a:effectLst>
                <a:latin typeface="+mn-lt"/>
              </a:rPr>
              <a:t/>
            </a:r>
            <a:br>
              <a:rPr lang="en-US" sz="1200" dirty="0" smtClean="0">
                <a:effectLst>
                  <a:outerShdw blurRad="38100" dist="38100" dir="2700000" algn="tl">
                    <a:srgbClr val="000000">
                      <a:alpha val="43137"/>
                    </a:srgbClr>
                  </a:outerShdw>
                </a:effectLst>
                <a:latin typeface="+mn-lt"/>
              </a:rPr>
            </a:br>
            <a:r>
              <a:rPr lang="en-US" sz="1200" dirty="0" smtClean="0">
                <a:effectLst>
                  <a:outerShdw blurRad="38100" dist="38100" dir="2700000" algn="tl">
                    <a:srgbClr val="000000">
                      <a:alpha val="43137"/>
                    </a:srgbClr>
                  </a:outerShdw>
                </a:effectLst>
                <a:latin typeface="+mn-lt"/>
              </a:rPr>
              <a:t>(</a:t>
            </a:r>
            <a:r>
              <a:rPr lang="en-US" sz="1200" dirty="0">
                <a:effectLst>
                  <a:outerShdw blurRad="38100" dist="38100" dir="2700000" algn="tl">
                    <a:srgbClr val="000000">
                      <a:alpha val="43137"/>
                    </a:srgbClr>
                  </a:outerShdw>
                </a:effectLst>
                <a:latin typeface="+mn-lt"/>
              </a:rPr>
              <a:t>share)</a:t>
            </a:r>
          </a:p>
        </p:txBody>
      </p:sp>
      <p:sp>
        <p:nvSpPr>
          <p:cNvPr id="42" name="TextBox 675"/>
          <p:cNvSpPr txBox="1">
            <a:spLocks noChangeArrowheads="1"/>
          </p:cNvSpPr>
          <p:nvPr/>
        </p:nvSpPr>
        <p:spPr bwMode="auto">
          <a:xfrm>
            <a:off x="1322170" y="2178679"/>
            <a:ext cx="1046184" cy="461665"/>
          </a:xfrm>
          <a:prstGeom prst="rect">
            <a:avLst/>
          </a:prstGeom>
          <a:noFill/>
          <a:ln w="9525">
            <a:noFill/>
            <a:miter lim="800000"/>
            <a:headEnd/>
            <a:tailEnd/>
          </a:ln>
        </p:spPr>
        <p:txBody>
          <a:bodyPr wrap="none">
            <a:spAutoFit/>
          </a:bodyPr>
          <a:lstStyle/>
          <a:p>
            <a:pPr eaLnBrk="0" hangingPunct="0">
              <a:defRPr/>
            </a:pPr>
            <a:r>
              <a:rPr lang="en-US" sz="1200" dirty="0" err="1">
                <a:effectLst>
                  <a:outerShdw blurRad="38100" dist="38100" dir="2700000" algn="tl">
                    <a:srgbClr val="000000">
                      <a:alpha val="43137"/>
                    </a:srgbClr>
                  </a:outerShdw>
                </a:effectLst>
                <a:latin typeface="+mn-lt"/>
              </a:rPr>
              <a:t>AccountingdB</a:t>
            </a:r>
            <a:endParaRPr lang="en-US" sz="1200" dirty="0">
              <a:effectLst>
                <a:outerShdw blurRad="38100" dist="38100" dir="2700000" algn="tl">
                  <a:srgbClr val="000000">
                    <a:alpha val="43137"/>
                  </a:srgbClr>
                </a:outerShdw>
              </a:effectLst>
              <a:latin typeface="+mn-lt"/>
            </a:endParaRPr>
          </a:p>
          <a:p>
            <a:pPr eaLnBrk="0" hangingPunct="0">
              <a:defRPr/>
            </a:pPr>
            <a:r>
              <a:rPr lang="en-US" sz="1200" dirty="0">
                <a:effectLst>
                  <a:outerShdw blurRad="38100" dist="38100" dir="2700000" algn="tl">
                    <a:srgbClr val="000000">
                      <a:alpha val="43137"/>
                    </a:srgbClr>
                  </a:outerShdw>
                </a:effectLst>
                <a:latin typeface="+mn-lt"/>
              </a:rPr>
              <a:t>(</a:t>
            </a:r>
            <a:r>
              <a:rPr lang="en-US" sz="1200" dirty="0" err="1">
                <a:effectLst>
                  <a:outerShdw blurRad="38100" dist="38100" dir="2700000" algn="tl">
                    <a:srgbClr val="000000">
                      <a:alpha val="43137"/>
                    </a:srgbClr>
                  </a:outerShdw>
                </a:effectLst>
                <a:latin typeface="+mn-lt"/>
              </a:rPr>
              <a:t>SQLdb</a:t>
            </a:r>
            <a:r>
              <a:rPr lang="en-US" sz="1200" dirty="0">
                <a:effectLst>
                  <a:outerShdw blurRad="38100" dist="38100" dir="2700000" algn="tl">
                    <a:srgbClr val="000000">
                      <a:alpha val="43137"/>
                    </a:srgbClr>
                  </a:outerShdw>
                </a:effectLst>
                <a:latin typeface="+mn-lt"/>
              </a:rPr>
              <a:t>)</a:t>
            </a:r>
          </a:p>
        </p:txBody>
      </p:sp>
      <p:sp>
        <p:nvSpPr>
          <p:cNvPr id="43" name="TextBox 675"/>
          <p:cNvSpPr txBox="1">
            <a:spLocks noChangeArrowheads="1"/>
          </p:cNvSpPr>
          <p:nvPr/>
        </p:nvSpPr>
        <p:spPr bwMode="auto">
          <a:xfrm>
            <a:off x="1260391" y="3188436"/>
            <a:ext cx="820417" cy="461665"/>
          </a:xfrm>
          <a:prstGeom prst="rect">
            <a:avLst/>
          </a:prstGeom>
          <a:noFill/>
          <a:ln w="9525">
            <a:noFill/>
            <a:miter lim="800000"/>
            <a:headEnd/>
            <a:tailEnd/>
          </a:ln>
        </p:spPr>
        <p:txBody>
          <a:bodyPr wrap="none">
            <a:spAutoFit/>
          </a:bodyPr>
          <a:lstStyle/>
          <a:p>
            <a:pPr eaLnBrk="0" hangingPunct="0">
              <a:defRPr/>
            </a:pPr>
            <a:r>
              <a:rPr lang="en-US" sz="1200" dirty="0">
                <a:effectLst>
                  <a:outerShdw blurRad="38100" dist="38100" dir="2700000" algn="tl">
                    <a:srgbClr val="000000">
                      <a:alpha val="43137"/>
                    </a:srgbClr>
                  </a:outerShdw>
                </a:effectLst>
                <a:latin typeface="+mn-lt"/>
              </a:rPr>
              <a:t>Mailboxes</a:t>
            </a:r>
          </a:p>
          <a:p>
            <a:pPr eaLnBrk="0" hangingPunct="0">
              <a:defRPr/>
            </a:pPr>
            <a:r>
              <a:rPr lang="en-US" sz="1200" dirty="0">
                <a:effectLst>
                  <a:outerShdw blurRad="38100" dist="38100" dir="2700000" algn="tl">
                    <a:srgbClr val="000000">
                      <a:alpha val="43137"/>
                    </a:srgbClr>
                  </a:outerShdw>
                </a:effectLst>
                <a:latin typeface="+mn-lt"/>
              </a:rPr>
              <a:t>(</a:t>
            </a:r>
            <a:r>
              <a:rPr lang="en-US" sz="1200" dirty="0" err="1">
                <a:effectLst>
                  <a:outerShdw blurRad="38100" dist="38100" dir="2700000" algn="tl">
                    <a:srgbClr val="000000">
                      <a:alpha val="43137"/>
                    </a:srgbClr>
                  </a:outerShdw>
                </a:effectLst>
                <a:latin typeface="+mn-lt"/>
              </a:rPr>
              <a:t>ExchSG</a:t>
            </a:r>
            <a:r>
              <a:rPr lang="en-US" sz="1200" dirty="0">
                <a:effectLst>
                  <a:outerShdw blurRad="38100" dist="38100" dir="2700000" algn="tl">
                    <a:srgbClr val="000000">
                      <a:alpha val="43137"/>
                    </a:srgbClr>
                  </a:outerShdw>
                </a:effectLst>
                <a:latin typeface="+mn-lt"/>
              </a:rPr>
              <a:t>)</a:t>
            </a:r>
          </a:p>
        </p:txBody>
      </p:sp>
      <p:sp>
        <p:nvSpPr>
          <p:cNvPr id="44" name="TextBox 675"/>
          <p:cNvSpPr txBox="1">
            <a:spLocks noChangeArrowheads="1"/>
          </p:cNvSpPr>
          <p:nvPr/>
        </p:nvSpPr>
        <p:spPr bwMode="auto">
          <a:xfrm>
            <a:off x="1634795" y="4159035"/>
            <a:ext cx="971292" cy="461665"/>
          </a:xfrm>
          <a:prstGeom prst="rect">
            <a:avLst/>
          </a:prstGeom>
          <a:noFill/>
          <a:ln w="9525">
            <a:noFill/>
            <a:miter lim="800000"/>
            <a:headEnd/>
            <a:tailEnd/>
          </a:ln>
        </p:spPr>
        <p:txBody>
          <a:bodyPr wrap="none">
            <a:spAutoFit/>
          </a:bodyPr>
          <a:lstStyle/>
          <a:p>
            <a:pPr eaLnBrk="0" hangingPunct="0">
              <a:defRPr/>
            </a:pPr>
            <a:r>
              <a:rPr lang="en-US" sz="1200" dirty="0">
                <a:effectLst>
                  <a:outerShdw blurRad="38100" dist="38100" dir="2700000" algn="tl">
                    <a:srgbClr val="000000">
                      <a:alpha val="43137"/>
                    </a:srgbClr>
                  </a:outerShdw>
                </a:effectLst>
                <a:latin typeface="+mn-lt"/>
              </a:rPr>
              <a:t>FS2 E:\team</a:t>
            </a:r>
          </a:p>
          <a:p>
            <a:pPr eaLnBrk="0" hangingPunct="0">
              <a:defRPr/>
            </a:pPr>
            <a:r>
              <a:rPr lang="en-US" sz="1200" dirty="0">
                <a:effectLst>
                  <a:outerShdw blurRad="38100" dist="38100" dir="2700000" algn="tl">
                    <a:srgbClr val="000000">
                      <a:alpha val="43137"/>
                    </a:srgbClr>
                  </a:outerShdw>
                </a:effectLst>
                <a:latin typeface="+mn-lt"/>
              </a:rPr>
              <a:t>(directory)</a:t>
            </a:r>
          </a:p>
        </p:txBody>
      </p:sp>
      <p:sp>
        <p:nvSpPr>
          <p:cNvPr id="45" name="TextBox 675"/>
          <p:cNvSpPr txBox="1">
            <a:spLocks noChangeArrowheads="1"/>
          </p:cNvSpPr>
          <p:nvPr/>
        </p:nvSpPr>
        <p:spPr bwMode="auto">
          <a:xfrm>
            <a:off x="6072466" y="4166563"/>
            <a:ext cx="2212785" cy="1015663"/>
          </a:xfrm>
          <a:prstGeom prst="rect">
            <a:avLst/>
          </a:prstGeom>
          <a:noFill/>
          <a:ln w="9525">
            <a:noFill/>
            <a:miter lim="800000"/>
            <a:headEnd/>
            <a:tailEnd/>
          </a:ln>
        </p:spPr>
        <p:txBody>
          <a:bodyPr wrap="none">
            <a:spAutoFit/>
          </a:bodyPr>
          <a:lstStyle/>
          <a:p>
            <a:pPr eaLnBrk="0" hangingPunct="0">
              <a:defRPr/>
            </a:pPr>
            <a:r>
              <a:rPr lang="en-US" sz="1200" b="1" u="sng" dirty="0" smtClean="0">
                <a:solidFill>
                  <a:schemeClr val="bg1"/>
                </a:solidFill>
                <a:latin typeface="+mn-lt"/>
              </a:rPr>
              <a:t>DPM-DR</a:t>
            </a:r>
            <a:endParaRPr lang="en-US" sz="1200" b="1" u="sng" dirty="0">
              <a:solidFill>
                <a:schemeClr val="bg1"/>
              </a:solidFill>
              <a:latin typeface="+mn-lt"/>
            </a:endParaRPr>
          </a:p>
          <a:p>
            <a:pPr eaLnBrk="0" hangingPunct="0">
              <a:defRPr/>
            </a:pPr>
            <a:r>
              <a:rPr lang="en-US" sz="1200" dirty="0">
                <a:solidFill>
                  <a:schemeClr val="bg1"/>
                </a:solidFill>
                <a:latin typeface="+mn-lt"/>
              </a:rPr>
              <a:t>FS1_data (share)</a:t>
            </a:r>
          </a:p>
          <a:p>
            <a:pPr eaLnBrk="0" hangingPunct="0">
              <a:defRPr/>
            </a:pPr>
            <a:r>
              <a:rPr lang="en-US" sz="1200" dirty="0">
                <a:solidFill>
                  <a:schemeClr val="bg1"/>
                </a:solidFill>
                <a:latin typeface="+mn-lt"/>
              </a:rPr>
              <a:t>SQL25\</a:t>
            </a:r>
            <a:r>
              <a:rPr lang="en-US" sz="1200" dirty="0" err="1">
                <a:solidFill>
                  <a:schemeClr val="bg1"/>
                </a:solidFill>
                <a:latin typeface="+mn-lt"/>
              </a:rPr>
              <a:t>AccountingdB</a:t>
            </a:r>
            <a:r>
              <a:rPr lang="en-US" sz="1200" dirty="0">
                <a:solidFill>
                  <a:schemeClr val="bg1"/>
                </a:solidFill>
                <a:latin typeface="+mn-lt"/>
              </a:rPr>
              <a:t> (</a:t>
            </a:r>
            <a:r>
              <a:rPr lang="en-US" sz="1200" dirty="0" err="1">
                <a:solidFill>
                  <a:schemeClr val="bg1"/>
                </a:solidFill>
                <a:latin typeface="+mn-lt"/>
              </a:rPr>
              <a:t>sql</a:t>
            </a:r>
            <a:r>
              <a:rPr lang="en-US" sz="1200" dirty="0">
                <a:solidFill>
                  <a:schemeClr val="bg1"/>
                </a:solidFill>
                <a:latin typeface="+mn-lt"/>
              </a:rPr>
              <a:t>)</a:t>
            </a:r>
          </a:p>
          <a:p>
            <a:pPr eaLnBrk="0" hangingPunct="0">
              <a:defRPr/>
            </a:pPr>
            <a:r>
              <a:rPr lang="en-US" sz="1200" dirty="0">
                <a:solidFill>
                  <a:schemeClr val="bg1"/>
                </a:solidFill>
                <a:latin typeface="+mn-lt"/>
              </a:rPr>
              <a:t>EX23\SG1\Mailboxes (exchange)</a:t>
            </a:r>
          </a:p>
          <a:p>
            <a:pPr eaLnBrk="0" hangingPunct="0">
              <a:defRPr/>
            </a:pPr>
            <a:r>
              <a:rPr lang="en-US" sz="1200" dirty="0">
                <a:solidFill>
                  <a:schemeClr val="bg1"/>
                </a:solidFill>
                <a:latin typeface="+mn-lt"/>
              </a:rPr>
              <a:t>FS2_E:\team\  (directory</a:t>
            </a:r>
            <a:r>
              <a:rPr lang="en-US" sz="1200" dirty="0" smtClean="0">
                <a:solidFill>
                  <a:schemeClr val="bg1"/>
                </a:solidFill>
                <a:latin typeface="+mn-lt"/>
              </a:rPr>
              <a:t>)</a:t>
            </a:r>
            <a:endParaRPr lang="en-US" sz="1200" dirty="0">
              <a:solidFill>
                <a:schemeClr val="bg1"/>
              </a:solidFill>
              <a:latin typeface="+mn-lt"/>
            </a:endParaRPr>
          </a:p>
        </p:txBody>
      </p:sp>
      <p:cxnSp>
        <p:nvCxnSpPr>
          <p:cNvPr id="48" name="Straight Connector 47"/>
          <p:cNvCxnSpPr/>
          <p:nvPr/>
        </p:nvCxnSpPr>
        <p:spPr bwMode="auto">
          <a:xfrm>
            <a:off x="1544595" y="1791730"/>
            <a:ext cx="5161005" cy="1841486"/>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auto">
          <a:xfrm flipV="1">
            <a:off x="1655805" y="3669792"/>
            <a:ext cx="5001027" cy="538672"/>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auto">
          <a:xfrm>
            <a:off x="1309816" y="3410465"/>
            <a:ext cx="5359208" cy="234943"/>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auto">
          <a:xfrm>
            <a:off x="1346886" y="2570205"/>
            <a:ext cx="5285562" cy="1050819"/>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pic>
        <p:nvPicPr>
          <p:cNvPr id="53" name="Picture 2" descr="E:\Projects\Microsoft\DPM_video\connect.dll_I2908_0409.png"/>
          <p:cNvPicPr>
            <a:picLocks noChangeAspect="1" noChangeArrowheads="1"/>
          </p:cNvPicPr>
          <p:nvPr/>
        </p:nvPicPr>
        <p:blipFill>
          <a:blip r:embed="rId3" cstate="print"/>
          <a:srcRect/>
          <a:stretch>
            <a:fillRect/>
          </a:stretch>
        </p:blipFill>
        <p:spPr bwMode="auto">
          <a:xfrm>
            <a:off x="1152191" y="1396912"/>
            <a:ext cx="584645" cy="584645"/>
          </a:xfrm>
          <a:prstGeom prst="rect">
            <a:avLst/>
          </a:prstGeom>
          <a:noFill/>
        </p:spPr>
      </p:pic>
      <p:pic>
        <p:nvPicPr>
          <p:cNvPr id="54" name="Picture 2" descr="E:\Projects\Microsoft\DPM_video\connect.dll_I2908_0409.png"/>
          <p:cNvPicPr>
            <a:picLocks noChangeAspect="1" noChangeArrowheads="1"/>
          </p:cNvPicPr>
          <p:nvPr/>
        </p:nvPicPr>
        <p:blipFill>
          <a:blip r:embed="rId3" cstate="print"/>
          <a:srcRect/>
          <a:stretch>
            <a:fillRect/>
          </a:stretch>
        </p:blipFill>
        <p:spPr bwMode="auto">
          <a:xfrm>
            <a:off x="892861" y="2310830"/>
            <a:ext cx="584645" cy="584645"/>
          </a:xfrm>
          <a:prstGeom prst="rect">
            <a:avLst/>
          </a:prstGeom>
          <a:noFill/>
        </p:spPr>
      </p:pic>
      <p:pic>
        <p:nvPicPr>
          <p:cNvPr id="55" name="Picture 2" descr="E:\Projects\Microsoft\DPM_video\connect.dll_I2908_0409.png"/>
          <p:cNvPicPr>
            <a:picLocks noChangeAspect="1" noChangeArrowheads="1"/>
          </p:cNvPicPr>
          <p:nvPr/>
        </p:nvPicPr>
        <p:blipFill>
          <a:blip r:embed="rId3" cstate="print"/>
          <a:srcRect/>
          <a:stretch>
            <a:fillRect/>
          </a:stretch>
        </p:blipFill>
        <p:spPr bwMode="auto">
          <a:xfrm>
            <a:off x="845360" y="3165854"/>
            <a:ext cx="584645" cy="584645"/>
          </a:xfrm>
          <a:prstGeom prst="rect">
            <a:avLst/>
          </a:prstGeom>
          <a:noFill/>
        </p:spPr>
      </p:pic>
      <p:pic>
        <p:nvPicPr>
          <p:cNvPr id="56" name="Picture 2" descr="E:\Projects\Microsoft\DPM_video\connect.dll_I2908_0409.png"/>
          <p:cNvPicPr>
            <a:picLocks noChangeAspect="1" noChangeArrowheads="1"/>
          </p:cNvPicPr>
          <p:nvPr/>
        </p:nvPicPr>
        <p:blipFill>
          <a:blip r:embed="rId3" cstate="print"/>
          <a:srcRect/>
          <a:stretch>
            <a:fillRect/>
          </a:stretch>
        </p:blipFill>
        <p:spPr bwMode="auto">
          <a:xfrm>
            <a:off x="1237246" y="3902126"/>
            <a:ext cx="584645" cy="584645"/>
          </a:xfrm>
          <a:prstGeom prst="rect">
            <a:avLst/>
          </a:prstGeom>
          <a:noFill/>
        </p:spPr>
      </p:pic>
      <p:sp>
        <p:nvSpPr>
          <p:cNvPr id="139" name="Right Arrow 138"/>
          <p:cNvSpPr/>
          <p:nvPr/>
        </p:nvSpPr>
        <p:spPr>
          <a:xfrm rot="11460000">
            <a:off x="3282952" y="3143830"/>
            <a:ext cx="3390900" cy="303187"/>
          </a:xfrm>
          <a:prstGeom prst="rightArrow">
            <a:avLst>
              <a:gd name="adj1" fmla="val 50000"/>
              <a:gd name="adj2" fmla="val 9259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endParaRPr lang="en-US" sz="900">
              <a:solidFill>
                <a:srgbClr val="FFFF99"/>
              </a:solidFill>
              <a:effectLst>
                <a:outerShdw blurRad="38100" dist="38100" dir="2700000" algn="tl">
                  <a:srgbClr val="000000">
                    <a:alpha val="43137"/>
                  </a:srgbClr>
                </a:outerShdw>
              </a:effectLst>
              <a:latin typeface="Segoe"/>
            </a:endParaRPr>
          </a:p>
        </p:txBody>
      </p:sp>
      <p:grpSp>
        <p:nvGrpSpPr>
          <p:cNvPr id="2" name="Group 160"/>
          <p:cNvGrpSpPr/>
          <p:nvPr/>
        </p:nvGrpSpPr>
        <p:grpSpPr>
          <a:xfrm>
            <a:off x="6478672" y="3173085"/>
            <a:ext cx="1175805" cy="888274"/>
            <a:chOff x="2803951" y="4038600"/>
            <a:chExt cx="1176852" cy="889064"/>
          </a:xfrm>
        </p:grpSpPr>
        <p:pic>
          <p:nvPicPr>
            <p:cNvPr id="76" name="Picture 2" descr="D:\Projects\Microsoft\DPM_Deck\images\Vista (344).png"/>
            <p:cNvPicPr>
              <a:picLocks noChangeAspect="1" noChangeArrowheads="1"/>
            </p:cNvPicPr>
            <p:nvPr/>
          </p:nvPicPr>
          <p:blipFill>
            <a:blip r:embed="rId4" cstate="print">
              <a:grayscl/>
            </a:blip>
            <a:srcRect/>
            <a:stretch>
              <a:fillRect/>
            </a:stretch>
          </p:blipFill>
          <p:spPr bwMode="auto">
            <a:xfrm>
              <a:off x="2803951" y="4038600"/>
              <a:ext cx="782534" cy="889064"/>
            </a:xfrm>
            <a:prstGeom prst="rect">
              <a:avLst/>
            </a:prstGeom>
            <a:noFill/>
          </p:spPr>
        </p:pic>
        <p:grpSp>
          <p:nvGrpSpPr>
            <p:cNvPr id="3" name="Group 204"/>
            <p:cNvGrpSpPr/>
            <p:nvPr/>
          </p:nvGrpSpPr>
          <p:grpSpPr>
            <a:xfrm>
              <a:off x="3365931" y="4290535"/>
              <a:ext cx="614872" cy="581265"/>
              <a:chOff x="4572000" y="2655375"/>
              <a:chExt cx="720817" cy="681417"/>
            </a:xfrm>
          </p:grpSpPr>
          <p:grpSp>
            <p:nvGrpSpPr>
              <p:cNvPr id="4" name="Group 189"/>
              <p:cNvGrpSpPr/>
              <p:nvPr/>
            </p:nvGrpSpPr>
            <p:grpSpPr>
              <a:xfrm>
                <a:off x="4673854" y="2655375"/>
                <a:ext cx="403810" cy="395185"/>
                <a:chOff x="4904375" y="2755269"/>
                <a:chExt cx="324356" cy="317428"/>
              </a:xfrm>
            </p:grpSpPr>
            <p:sp>
              <p:nvSpPr>
                <p:cNvPr id="99" name="Oval 9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00" name="Flowchart: Magnetic Disk 9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01" name="Oval 10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5" name="Group 190"/>
              <p:cNvGrpSpPr/>
              <p:nvPr/>
            </p:nvGrpSpPr>
            <p:grpSpPr>
              <a:xfrm>
                <a:off x="4889007" y="2747583"/>
                <a:ext cx="403810" cy="395185"/>
                <a:chOff x="4904375" y="2755269"/>
                <a:chExt cx="324356" cy="317428"/>
              </a:xfrm>
            </p:grpSpPr>
            <p:sp>
              <p:nvSpPr>
                <p:cNvPr id="96" name="Oval 9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97" name="Flowchart: Magnetic Disk 9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98" name="Oval 9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6" name="Group 195"/>
              <p:cNvGrpSpPr/>
              <p:nvPr/>
            </p:nvGrpSpPr>
            <p:grpSpPr>
              <a:xfrm>
                <a:off x="4572000" y="2832108"/>
                <a:ext cx="403810" cy="395185"/>
                <a:chOff x="4904375" y="2755269"/>
                <a:chExt cx="324356" cy="317428"/>
              </a:xfrm>
            </p:grpSpPr>
            <p:sp>
              <p:nvSpPr>
                <p:cNvPr id="93" name="Oval 9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94" name="Flowchart: Magnetic Disk 9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95" name="Oval 9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7" name="Group 199"/>
              <p:cNvGrpSpPr/>
              <p:nvPr/>
            </p:nvGrpSpPr>
            <p:grpSpPr>
              <a:xfrm>
                <a:off x="4810205" y="2941607"/>
                <a:ext cx="403810" cy="395185"/>
                <a:chOff x="4904375" y="2755269"/>
                <a:chExt cx="324356" cy="317428"/>
              </a:xfrm>
            </p:grpSpPr>
            <p:sp>
              <p:nvSpPr>
                <p:cNvPr id="90" name="Oval 8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91" name="Flowchart: Magnetic Disk 9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92" name="Oval 9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spTree>
    <p:extLst>
      <p:ext uri="{BB962C8B-B14F-4D97-AF65-F5344CB8AC3E}">
        <p14:creationId xmlns:p14="http://schemas.microsoft.com/office/powerpoint/2007/7/12/main" xmlns="" val="374392507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Rounded Rectangle 120"/>
          <p:cNvSpPr/>
          <p:nvPr/>
        </p:nvSpPr>
        <p:spPr bwMode="auto">
          <a:xfrm>
            <a:off x="181197" y="1561253"/>
            <a:ext cx="8831990" cy="4584904"/>
          </a:xfrm>
          <a:prstGeom prst="roundRect">
            <a:avLst>
              <a:gd name="adj" fmla="val 4636"/>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effectLst/>
              <a:uLnTx/>
              <a:uFillTx/>
              <a:latin typeface="Segoe" pitchFamily="34" charset="0"/>
              <a:ea typeface="+mn-ea"/>
              <a:cs typeface="+mn-cs"/>
            </a:endParaRPr>
          </a:p>
        </p:txBody>
      </p:sp>
      <p:grpSp>
        <p:nvGrpSpPr>
          <p:cNvPr id="2" name="Group 281"/>
          <p:cNvGrpSpPr/>
          <p:nvPr/>
        </p:nvGrpSpPr>
        <p:grpSpPr>
          <a:xfrm>
            <a:off x="7326654" y="2318663"/>
            <a:ext cx="1597427" cy="2108725"/>
            <a:chOff x="7326654" y="2318663"/>
            <a:chExt cx="1597427" cy="2108725"/>
          </a:xfrm>
        </p:grpSpPr>
        <p:pic>
          <p:nvPicPr>
            <p:cNvPr id="270" name="Picture 4" descr="mirrored-data-center"/>
            <p:cNvPicPr>
              <a:picLocks noChangeAspect="1" noChangeArrowheads="1"/>
            </p:cNvPicPr>
            <p:nvPr/>
          </p:nvPicPr>
          <p:blipFill>
            <a:blip r:embed="rId4" cstate="print"/>
            <a:srcRect/>
            <a:stretch>
              <a:fillRect/>
            </a:stretch>
          </p:blipFill>
          <p:spPr bwMode="auto">
            <a:xfrm>
              <a:off x="7326654" y="2941488"/>
              <a:ext cx="1495425" cy="1485900"/>
            </a:xfrm>
            <a:prstGeom prst="rect">
              <a:avLst/>
            </a:prstGeom>
            <a:noFill/>
          </p:spPr>
        </p:pic>
        <p:sp>
          <p:nvSpPr>
            <p:cNvPr id="271" name="Text Box 98"/>
            <p:cNvSpPr txBox="1">
              <a:spLocks noChangeArrowheads="1"/>
            </p:cNvSpPr>
            <p:nvPr/>
          </p:nvSpPr>
          <p:spPr bwMode="auto">
            <a:xfrm>
              <a:off x="8037854" y="2318663"/>
              <a:ext cx="886227" cy="590931"/>
            </a:xfrm>
            <a:prstGeom prst="rect">
              <a:avLst/>
            </a:prstGeom>
            <a:noFill/>
            <a:ln w="25400">
              <a:noFill/>
              <a:miter lim="800000"/>
              <a:headEnd/>
              <a:tailEnd/>
            </a:ln>
          </p:spPr>
          <p:txBody>
            <a:bodyPr wrap="square" anchor="b">
              <a:spAutoFit/>
            </a:bodyPr>
            <a:lstStyle/>
            <a:p>
              <a:pPr algn="ctr" eaLnBrk="1" hangingPunct="1">
                <a:lnSpc>
                  <a:spcPct val="90000"/>
                </a:lnSpc>
              </a:pPr>
              <a:r>
                <a:rPr lang="en-US" sz="1200" dirty="0">
                  <a:effectLst>
                    <a:outerShdw blurRad="38100" dist="38100" dir="2700000" algn="tl">
                      <a:srgbClr val="000000">
                        <a:alpha val="43137"/>
                      </a:srgbClr>
                    </a:outerShdw>
                  </a:effectLst>
                  <a:latin typeface="+mj-lt"/>
                </a:rPr>
                <a:t>Mirrored</a:t>
              </a:r>
            </a:p>
            <a:p>
              <a:pPr algn="ctr" eaLnBrk="1" hangingPunct="1">
                <a:lnSpc>
                  <a:spcPct val="90000"/>
                </a:lnSpc>
              </a:pPr>
              <a:r>
                <a:rPr lang="en-US" sz="1200" dirty="0">
                  <a:effectLst>
                    <a:outerShdw blurRad="38100" dist="38100" dir="2700000" algn="tl">
                      <a:srgbClr val="000000">
                        <a:alpha val="43137"/>
                      </a:srgbClr>
                    </a:outerShdw>
                  </a:effectLst>
                  <a:latin typeface="+mj-lt"/>
                </a:rPr>
                <a:t>Data Center</a:t>
              </a:r>
            </a:p>
          </p:txBody>
        </p:sp>
        <p:pic>
          <p:nvPicPr>
            <p:cNvPr id="272" name="Picture 102" descr="lock"/>
            <p:cNvPicPr>
              <a:picLocks noChangeAspect="1" noChangeArrowheads="1"/>
            </p:cNvPicPr>
            <p:nvPr/>
          </p:nvPicPr>
          <p:blipFill>
            <a:blip r:embed="rId5" cstate="print"/>
            <a:srcRect/>
            <a:stretch>
              <a:fillRect/>
            </a:stretch>
          </p:blipFill>
          <p:spPr bwMode="auto">
            <a:xfrm>
              <a:off x="8417267" y="3695551"/>
              <a:ext cx="277813" cy="466725"/>
            </a:xfrm>
            <a:prstGeom prst="rect">
              <a:avLst/>
            </a:prstGeom>
            <a:noFill/>
            <a:ln w="9525">
              <a:noFill/>
              <a:miter lim="800000"/>
              <a:headEnd/>
              <a:tailEnd/>
            </a:ln>
          </p:spPr>
        </p:pic>
        <p:sp>
          <p:nvSpPr>
            <p:cNvPr id="273" name="Line 100"/>
            <p:cNvSpPr>
              <a:spLocks noChangeShapeType="1"/>
            </p:cNvSpPr>
            <p:nvPr/>
          </p:nvSpPr>
          <p:spPr bwMode="auto">
            <a:xfrm>
              <a:off x="8429967" y="2893863"/>
              <a:ext cx="0" cy="566738"/>
            </a:xfrm>
            <a:prstGeom prst="line">
              <a:avLst/>
            </a:prstGeom>
            <a:noFill/>
            <a:ln w="25400">
              <a:solidFill>
                <a:srgbClr val="DDDDDD"/>
              </a:solidFill>
              <a:round/>
              <a:headEnd/>
              <a:tailEnd/>
            </a:ln>
          </p:spPr>
          <p:txBody>
            <a:bodyPr wrap="none" anchor="ctr"/>
            <a:lstStyle/>
            <a:p>
              <a:endParaRPr lang="en-US"/>
            </a:p>
          </p:txBody>
        </p:sp>
      </p:grpSp>
      <p:sp>
        <p:nvSpPr>
          <p:cNvPr id="97283" name="Rectangle 3"/>
          <p:cNvSpPr>
            <a:spLocks noGrp="1" noChangeArrowheads="1"/>
          </p:cNvSpPr>
          <p:nvPr>
            <p:ph type="title"/>
          </p:nvPr>
        </p:nvSpPr>
        <p:spPr>
          <a:xfrm>
            <a:off x="381000" y="230188"/>
            <a:ext cx="8382000" cy="1163395"/>
          </a:xfrm>
        </p:spPr>
        <p:txBody>
          <a:bodyPr/>
          <a:lstStyle/>
          <a:p>
            <a:r>
              <a:rPr lang="en-US" dirty="0" smtClean="0"/>
              <a:t>Iron Mountain CloudRecovery™</a:t>
            </a:r>
            <a:br>
              <a:rPr lang="en-US" dirty="0" smtClean="0"/>
            </a:br>
            <a:r>
              <a:rPr lang="en-US" sz="3600" i="1" dirty="0" smtClean="0"/>
              <a:t>Exclusively for DPM</a:t>
            </a:r>
            <a:endParaRPr lang="en-US" i="1" dirty="0" smtClean="0"/>
          </a:p>
        </p:txBody>
      </p:sp>
      <p:sp>
        <p:nvSpPr>
          <p:cNvPr id="131" name="Line 51"/>
          <p:cNvSpPr>
            <a:spLocks noChangeShapeType="1"/>
          </p:cNvSpPr>
          <p:nvPr/>
        </p:nvSpPr>
        <p:spPr bwMode="auto">
          <a:xfrm>
            <a:off x="2179974" y="2059125"/>
            <a:ext cx="0" cy="2770632"/>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Segoe"/>
              <a:ea typeface="+mn-ea"/>
              <a:cs typeface="+mn-cs"/>
            </a:endParaRPr>
          </a:p>
        </p:txBody>
      </p:sp>
      <p:sp>
        <p:nvSpPr>
          <p:cNvPr id="132" name="Line 57"/>
          <p:cNvSpPr>
            <a:spLocks noChangeShapeType="1"/>
          </p:cNvSpPr>
          <p:nvPr/>
        </p:nvSpPr>
        <p:spPr bwMode="auto">
          <a:xfrm>
            <a:off x="2256174" y="2349893"/>
            <a:ext cx="238125"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Segoe"/>
              <a:ea typeface="+mn-ea"/>
              <a:cs typeface="+mn-cs"/>
            </a:endParaRPr>
          </a:p>
        </p:txBody>
      </p:sp>
      <p:sp>
        <p:nvSpPr>
          <p:cNvPr id="133" name="Line 58"/>
          <p:cNvSpPr>
            <a:spLocks noChangeShapeType="1"/>
          </p:cNvSpPr>
          <p:nvPr/>
        </p:nvSpPr>
        <p:spPr bwMode="auto">
          <a:xfrm>
            <a:off x="2265699" y="4288140"/>
            <a:ext cx="228600"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Segoe"/>
              <a:ea typeface="+mn-ea"/>
              <a:cs typeface="+mn-cs"/>
            </a:endParaRPr>
          </a:p>
        </p:txBody>
      </p:sp>
      <p:sp>
        <p:nvSpPr>
          <p:cNvPr id="143" name="Line 56"/>
          <p:cNvSpPr>
            <a:spLocks noChangeShapeType="1"/>
          </p:cNvSpPr>
          <p:nvPr/>
        </p:nvSpPr>
        <p:spPr bwMode="auto">
          <a:xfrm>
            <a:off x="2027574" y="2060713"/>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Segoe"/>
              <a:ea typeface="+mn-ea"/>
              <a:cs typeface="+mn-cs"/>
            </a:endParaRPr>
          </a:p>
        </p:txBody>
      </p:sp>
      <p:pic>
        <p:nvPicPr>
          <p:cNvPr id="144" name="Picture 2" descr="D:\MyPictures\MediaBank\DPM v2 protected workload logos (Exchange, SQL, SharePoint, Virtual Server)\ExchSvr_bL.png"/>
          <p:cNvPicPr>
            <a:picLocks noChangeAspect="1" noChangeArrowheads="1"/>
          </p:cNvPicPr>
          <p:nvPr/>
        </p:nvPicPr>
        <p:blipFill>
          <a:blip r:embed="rId6" cstate="print">
            <a:lum bright="100000" contrast="100000"/>
          </a:blip>
          <a:srcRect/>
          <a:stretch>
            <a:fillRect/>
          </a:stretch>
        </p:blipFill>
        <p:spPr bwMode="auto">
          <a:xfrm>
            <a:off x="502943" y="1958721"/>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45" name="Line 55"/>
          <p:cNvSpPr>
            <a:spLocks noChangeShapeType="1"/>
          </p:cNvSpPr>
          <p:nvPr/>
        </p:nvSpPr>
        <p:spPr bwMode="auto">
          <a:xfrm>
            <a:off x="2027574" y="2788003"/>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Segoe"/>
              <a:ea typeface="+mn-ea"/>
              <a:cs typeface="+mn-cs"/>
            </a:endParaRPr>
          </a:p>
        </p:txBody>
      </p:sp>
      <p:pic>
        <p:nvPicPr>
          <p:cNvPr id="146" name="Picture 3" descr="D:\MyPictures\MediaBank\DPM v2 protected workload logos (Exchange, SQL, SharePoint, Virtual Server)\SQL_bL.png"/>
          <p:cNvPicPr>
            <a:picLocks noChangeAspect="1" noChangeArrowheads="1"/>
          </p:cNvPicPr>
          <p:nvPr/>
        </p:nvPicPr>
        <p:blipFill>
          <a:blip r:embed="rId7" cstate="print">
            <a:lum bright="100000" contrast="100000"/>
          </a:blip>
          <a:srcRect/>
          <a:stretch>
            <a:fillRect/>
          </a:stretch>
        </p:blipFill>
        <p:spPr bwMode="auto">
          <a:xfrm>
            <a:off x="733190" y="2675608"/>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47" name="Line 54"/>
          <p:cNvSpPr>
            <a:spLocks noChangeShapeType="1"/>
          </p:cNvSpPr>
          <p:nvPr/>
        </p:nvSpPr>
        <p:spPr bwMode="auto">
          <a:xfrm>
            <a:off x="1814905" y="3454355"/>
            <a:ext cx="338081" cy="31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Segoe"/>
              <a:ea typeface="+mn-ea"/>
              <a:cs typeface="+mn-cs"/>
            </a:endParaRPr>
          </a:p>
        </p:txBody>
      </p:sp>
      <p:sp>
        <p:nvSpPr>
          <p:cNvPr id="148" name="Line 53"/>
          <p:cNvSpPr>
            <a:spLocks noChangeShapeType="1"/>
          </p:cNvSpPr>
          <p:nvPr/>
        </p:nvSpPr>
        <p:spPr bwMode="auto">
          <a:xfrm>
            <a:off x="2027574" y="4263261"/>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Segoe"/>
              <a:ea typeface="+mn-ea"/>
              <a:cs typeface="+mn-cs"/>
            </a:endParaRPr>
          </a:p>
        </p:txBody>
      </p:sp>
      <p:sp>
        <p:nvSpPr>
          <p:cNvPr id="149" name="Text Box 61"/>
          <p:cNvSpPr txBox="1">
            <a:spLocks noChangeArrowheads="1"/>
          </p:cNvSpPr>
          <p:nvPr/>
        </p:nvSpPr>
        <p:spPr bwMode="auto">
          <a:xfrm>
            <a:off x="2275224" y="2623200"/>
            <a:ext cx="1666875" cy="430212"/>
          </a:xfrm>
          <a:prstGeom prst="rect">
            <a:avLst/>
          </a:prstGeom>
          <a:noFill/>
          <a:ln w="9525">
            <a:noFill/>
            <a:miter lim="800000"/>
            <a:headEnd/>
            <a:tailEnd/>
          </a:ln>
          <a:effectLst/>
        </p:spPr>
        <p:txBody>
          <a:bodyPr lIns="91435" tIns="45717" rIns="91435" bIns="45717">
            <a:spAutoFit/>
          </a:bodyPr>
          <a:lstStyle/>
          <a:p>
            <a:pPr algn="l" rtl="0" eaLnBrk="0" hangingPunct="0">
              <a:defRPr/>
            </a:pPr>
            <a:r>
              <a:rPr lang="en-US" sz="1100" kern="1200" dirty="0">
                <a:effectLst>
                  <a:outerShdw blurRad="38100" dist="38100" dir="2700000" algn="tl">
                    <a:srgbClr val="000000">
                      <a:alpha val="43137"/>
                    </a:srgbClr>
                  </a:outerShdw>
                </a:effectLst>
                <a:latin typeface="Segoe"/>
                <a:ea typeface="+mn-ea"/>
                <a:cs typeface="+mn-cs"/>
              </a:rPr>
              <a:t>Active Directory</a:t>
            </a:r>
            <a:r>
              <a:rPr lang="en-US" sz="1100" kern="1200" baseline="30000" dirty="0">
                <a:effectLst>
                  <a:outerShdw blurRad="38100" dist="38100" dir="2700000" algn="tl">
                    <a:srgbClr val="000000">
                      <a:alpha val="43137"/>
                    </a:srgbClr>
                  </a:outerShdw>
                </a:effectLst>
                <a:latin typeface="Segoe"/>
                <a:ea typeface="+mn-ea"/>
                <a:cs typeface="+mn-cs"/>
              </a:rPr>
              <a:t>®</a:t>
            </a:r>
          </a:p>
          <a:p>
            <a:pPr algn="l" rtl="0" eaLnBrk="0" hangingPunct="0">
              <a:defRPr/>
            </a:pPr>
            <a:r>
              <a:rPr lang="en-US" sz="1100" kern="1200" dirty="0">
                <a:effectLst>
                  <a:outerShdw blurRad="38100" dist="38100" dir="2700000" algn="tl">
                    <a:srgbClr val="000000">
                      <a:alpha val="43137"/>
                    </a:srgbClr>
                  </a:outerShdw>
                </a:effectLst>
                <a:latin typeface="Segoe"/>
                <a:ea typeface="+mn-ea"/>
                <a:cs typeface="+mn-cs"/>
              </a:rPr>
              <a:t>System State</a:t>
            </a:r>
          </a:p>
        </p:txBody>
      </p:sp>
      <p:sp>
        <p:nvSpPr>
          <p:cNvPr id="150" name="Text Box 61"/>
          <p:cNvSpPr txBox="1">
            <a:spLocks noChangeArrowheads="1"/>
          </p:cNvSpPr>
          <p:nvPr/>
        </p:nvSpPr>
        <p:spPr bwMode="auto">
          <a:xfrm>
            <a:off x="2188860" y="5299460"/>
            <a:ext cx="1690863" cy="249961"/>
          </a:xfrm>
          <a:prstGeom prst="rect">
            <a:avLst/>
          </a:prstGeom>
          <a:noFill/>
          <a:ln w="9525">
            <a:noFill/>
            <a:miter lim="800000"/>
            <a:headEnd/>
            <a:tailEnd/>
          </a:ln>
          <a:effectLst/>
        </p:spPr>
        <p:txBody>
          <a:bodyPr wrap="square" lIns="91435" tIns="45717" rIns="91435" bIns="45717">
            <a:spAutoFit/>
          </a:bodyPr>
          <a:lstStyle/>
          <a:p>
            <a:pPr algn="l" rtl="0" eaLnBrk="0" hangingPunct="0">
              <a:defRPr/>
            </a:pPr>
            <a:r>
              <a:rPr lang="en-US" sz="1000" i="1" kern="1200" dirty="0">
                <a:effectLst>
                  <a:outerShdw blurRad="38100" dist="38100" dir="2700000" algn="tl">
                    <a:srgbClr val="000000">
                      <a:alpha val="43137"/>
                    </a:srgbClr>
                  </a:outerShdw>
                </a:effectLst>
                <a:latin typeface="Segoe"/>
                <a:ea typeface="+mn-ea"/>
                <a:cs typeface="+mn-cs"/>
              </a:rPr>
              <a:t>file shares and directories</a:t>
            </a:r>
            <a:endParaRPr lang="en-US" sz="1100" i="1" kern="1200" dirty="0">
              <a:effectLst>
                <a:outerShdw blurRad="38100" dist="38100" dir="2700000" algn="tl">
                  <a:srgbClr val="000000">
                    <a:alpha val="43137"/>
                  </a:srgbClr>
                </a:outerShdw>
              </a:effectLst>
              <a:latin typeface="Segoe"/>
              <a:ea typeface="+mn-ea"/>
              <a:cs typeface="+mn-cs"/>
            </a:endParaRPr>
          </a:p>
        </p:txBody>
      </p:sp>
      <p:sp>
        <p:nvSpPr>
          <p:cNvPr id="151" name="Line 52"/>
          <p:cNvSpPr>
            <a:spLocks noChangeShapeType="1"/>
          </p:cNvSpPr>
          <p:nvPr/>
        </p:nvSpPr>
        <p:spPr bwMode="auto">
          <a:xfrm>
            <a:off x="2027574" y="4843855"/>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Segoe"/>
              <a:ea typeface="+mn-ea"/>
              <a:cs typeface="+mn-cs"/>
            </a:endParaRPr>
          </a:p>
        </p:txBody>
      </p:sp>
      <p:pic>
        <p:nvPicPr>
          <p:cNvPr id="152" name="Picture 151" descr="SharePoint_Prod_Tech_bw.png"/>
          <p:cNvPicPr>
            <a:picLocks noChangeAspect="1"/>
          </p:cNvPicPr>
          <p:nvPr/>
        </p:nvPicPr>
        <p:blipFill>
          <a:blip r:embed="rId8" cstate="print">
            <a:lum bright="100000" contrast="100000"/>
          </a:blip>
          <a:stretch>
            <a:fillRect/>
          </a:stretch>
        </p:blipFill>
        <p:spPr>
          <a:xfrm>
            <a:off x="287564" y="3264073"/>
            <a:ext cx="1375162" cy="414327"/>
          </a:xfrm>
          <a:prstGeom prst="rect">
            <a:avLst/>
          </a:prstGeom>
          <a:effectLst>
            <a:outerShdw blurRad="50800" dist="38100" dir="2700000" algn="tl" rotWithShape="0">
              <a:prstClr val="black">
                <a:alpha val="40000"/>
              </a:prstClr>
            </a:outerShdw>
          </a:effectLst>
        </p:spPr>
      </p:pic>
      <p:pic>
        <p:nvPicPr>
          <p:cNvPr id="153" name="Picture 2" descr="D:\Projects\Microsoft\DPM PartnerVideo\images\XP_bw.png"/>
          <p:cNvPicPr>
            <a:picLocks noChangeAspect="1" noChangeArrowheads="1"/>
          </p:cNvPicPr>
          <p:nvPr/>
        </p:nvPicPr>
        <p:blipFill>
          <a:blip r:embed="rId9" cstate="print"/>
          <a:stretch>
            <a:fillRect/>
          </a:stretch>
        </p:blipFill>
        <p:spPr bwMode="auto">
          <a:xfrm>
            <a:off x="492951" y="4701885"/>
            <a:ext cx="1041232" cy="224906"/>
          </a:xfrm>
          <a:prstGeom prst="rect">
            <a:avLst/>
          </a:prstGeom>
          <a:noFill/>
          <a:ln>
            <a:noFill/>
          </a:ln>
          <a:effectLst>
            <a:outerShdw blurRad="50800" dist="38100" dir="2700000" algn="tl" rotWithShape="0">
              <a:prstClr val="black">
                <a:alpha val="40000"/>
              </a:prstClr>
            </a:outerShdw>
          </a:effectLst>
        </p:spPr>
      </p:pic>
      <p:pic>
        <p:nvPicPr>
          <p:cNvPr id="154" name="Picture 3" descr="D:\Projects\Microsoft\DPM PartnerVideo\images\Vista_bw.png"/>
          <p:cNvPicPr>
            <a:picLocks noChangeAspect="1" noChangeArrowheads="1"/>
          </p:cNvPicPr>
          <p:nvPr/>
        </p:nvPicPr>
        <p:blipFill>
          <a:blip r:embed="rId10" cstate="print"/>
          <a:stretch>
            <a:fillRect/>
          </a:stretch>
        </p:blipFill>
        <p:spPr bwMode="auto">
          <a:xfrm>
            <a:off x="454948" y="5005536"/>
            <a:ext cx="1067893" cy="213578"/>
          </a:xfrm>
          <a:prstGeom prst="rect">
            <a:avLst/>
          </a:prstGeom>
          <a:noFill/>
          <a:effectLst>
            <a:outerShdw blurRad="50800" dist="38100" dir="2700000" algn="tl" rotWithShape="0">
              <a:prstClr val="black">
                <a:alpha val="40000"/>
              </a:prstClr>
            </a:outerShdw>
          </a:effectLst>
        </p:spPr>
      </p:pic>
      <p:grpSp>
        <p:nvGrpSpPr>
          <p:cNvPr id="3" name="Group 154"/>
          <p:cNvGrpSpPr/>
          <p:nvPr/>
        </p:nvGrpSpPr>
        <p:grpSpPr>
          <a:xfrm>
            <a:off x="1521765" y="2539583"/>
            <a:ext cx="640203" cy="555912"/>
            <a:chOff x="1705369" y="2022475"/>
            <a:chExt cx="708891" cy="615556"/>
          </a:xfrm>
        </p:grpSpPr>
        <p:pic>
          <p:nvPicPr>
            <p:cNvPr id="156" name="Picture 2" descr="D:\Projects\Microsoft\DPM_Deck\images\Vista (344).png"/>
            <p:cNvPicPr>
              <a:picLocks noChangeAspect="1" noChangeArrowheads="1"/>
            </p:cNvPicPr>
            <p:nvPr/>
          </p:nvPicPr>
          <p:blipFill>
            <a:blip r:embed="rId11" cstate="print"/>
            <a:srcRect/>
            <a:stretch>
              <a:fillRect/>
            </a:stretch>
          </p:blipFill>
          <p:spPr bwMode="auto">
            <a:xfrm>
              <a:off x="1705369" y="2022475"/>
              <a:ext cx="615556" cy="615556"/>
            </a:xfrm>
            <a:prstGeom prst="rect">
              <a:avLst/>
            </a:prstGeom>
            <a:noFill/>
          </p:spPr>
        </p:pic>
        <p:grpSp>
          <p:nvGrpSpPr>
            <p:cNvPr id="4" name="Group 16"/>
            <p:cNvGrpSpPr/>
            <p:nvPr/>
          </p:nvGrpSpPr>
          <p:grpSpPr>
            <a:xfrm>
              <a:off x="2089904" y="2320602"/>
              <a:ext cx="324356" cy="317429"/>
              <a:chOff x="6691381" y="3538566"/>
              <a:chExt cx="1282751" cy="1346654"/>
            </a:xfrm>
          </p:grpSpPr>
          <p:sp>
            <p:nvSpPr>
              <p:cNvPr id="158" name="Oval 15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nvGrpSpPr>
              <p:cNvPr id="5" name="Group 17"/>
              <p:cNvGrpSpPr/>
              <p:nvPr/>
            </p:nvGrpSpPr>
            <p:grpSpPr>
              <a:xfrm flipH="1">
                <a:off x="6802955" y="3538566"/>
                <a:ext cx="915230" cy="1242090"/>
                <a:chOff x="8100716" y="3773214"/>
                <a:chExt cx="441437" cy="599089"/>
              </a:xfrm>
            </p:grpSpPr>
            <p:sp>
              <p:nvSpPr>
                <p:cNvPr id="160" name="Flowchart: Magnetic Disk 159"/>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161" name="Oval 16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grpSp>
      <p:grpSp>
        <p:nvGrpSpPr>
          <p:cNvPr id="6" name="Group 161"/>
          <p:cNvGrpSpPr/>
          <p:nvPr/>
        </p:nvGrpSpPr>
        <p:grpSpPr>
          <a:xfrm>
            <a:off x="1510094" y="3250782"/>
            <a:ext cx="641433" cy="538537"/>
            <a:chOff x="1705369" y="2742142"/>
            <a:chExt cx="733168" cy="615556"/>
          </a:xfrm>
        </p:grpSpPr>
        <p:pic>
          <p:nvPicPr>
            <p:cNvPr id="163" name="Picture 2" descr="D:\Projects\Microsoft\DPM_Deck\images\Vista (344).png"/>
            <p:cNvPicPr>
              <a:picLocks noChangeAspect="1" noChangeArrowheads="1"/>
            </p:cNvPicPr>
            <p:nvPr/>
          </p:nvPicPr>
          <p:blipFill>
            <a:blip r:embed="rId12" cstate="print"/>
            <a:srcRect/>
            <a:stretch>
              <a:fillRect/>
            </a:stretch>
          </p:blipFill>
          <p:spPr bwMode="auto">
            <a:xfrm>
              <a:off x="1705369" y="2742142"/>
              <a:ext cx="615556" cy="615556"/>
            </a:xfrm>
            <a:prstGeom prst="rect">
              <a:avLst/>
            </a:prstGeom>
            <a:noFill/>
          </p:spPr>
        </p:pic>
        <p:grpSp>
          <p:nvGrpSpPr>
            <p:cNvPr id="7" name="Group 16"/>
            <p:cNvGrpSpPr/>
            <p:nvPr/>
          </p:nvGrpSpPr>
          <p:grpSpPr>
            <a:xfrm>
              <a:off x="2114181" y="3040269"/>
              <a:ext cx="324356" cy="317429"/>
              <a:chOff x="6691381" y="3538566"/>
              <a:chExt cx="1282751" cy="1346654"/>
            </a:xfrm>
          </p:grpSpPr>
          <p:sp>
            <p:nvSpPr>
              <p:cNvPr id="165" name="Oval 16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8" name="Group 17"/>
              <p:cNvGrpSpPr/>
              <p:nvPr/>
            </p:nvGrpSpPr>
            <p:grpSpPr>
              <a:xfrm flipH="1">
                <a:off x="6802955" y="3538566"/>
                <a:ext cx="915230" cy="1242090"/>
                <a:chOff x="8100716" y="3773214"/>
                <a:chExt cx="441437" cy="599089"/>
              </a:xfrm>
            </p:grpSpPr>
            <p:sp>
              <p:nvSpPr>
                <p:cNvPr id="167" name="Flowchart: Magnetic Disk 166"/>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168" name="Oval 167"/>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grpSp>
      <p:pic>
        <p:nvPicPr>
          <p:cNvPr id="169" name="Picture 8" descr="D:\Projects\Microsoft\DPM PartnerVideo\images\server08_bl.png"/>
          <p:cNvPicPr>
            <a:picLocks noChangeAspect="1" noChangeArrowheads="1"/>
          </p:cNvPicPr>
          <p:nvPr/>
        </p:nvPicPr>
        <p:blipFill>
          <a:blip r:embed="rId13" cstate="print"/>
          <a:stretch>
            <a:fillRect/>
          </a:stretch>
        </p:blipFill>
        <p:spPr bwMode="auto">
          <a:xfrm>
            <a:off x="2228365" y="5010271"/>
            <a:ext cx="1371198" cy="205679"/>
          </a:xfrm>
          <a:prstGeom prst="rect">
            <a:avLst/>
          </a:prstGeom>
          <a:noFill/>
          <a:effectLst>
            <a:outerShdw blurRad="50800" dist="38100" dir="2700000" algn="tl" rotWithShape="0">
              <a:prstClr val="black">
                <a:alpha val="40000"/>
              </a:prstClr>
            </a:outerShdw>
          </a:effectLst>
        </p:spPr>
      </p:pic>
      <p:grpSp>
        <p:nvGrpSpPr>
          <p:cNvPr id="9" name="Group 182"/>
          <p:cNvGrpSpPr/>
          <p:nvPr/>
        </p:nvGrpSpPr>
        <p:grpSpPr>
          <a:xfrm>
            <a:off x="1511983" y="4661893"/>
            <a:ext cx="671184" cy="640949"/>
            <a:chOff x="4368800" y="4343400"/>
            <a:chExt cx="939803" cy="897467"/>
          </a:xfrm>
        </p:grpSpPr>
        <p:pic>
          <p:nvPicPr>
            <p:cNvPr id="184" name="Picture 2" descr="D:\Projects\Microsoft\DPM_Deck\images\Vista (344).png"/>
            <p:cNvPicPr>
              <a:picLocks noChangeAspect="1" noChangeArrowheads="1"/>
            </p:cNvPicPr>
            <p:nvPr/>
          </p:nvPicPr>
          <p:blipFill>
            <a:blip r:embed="rId14" cstate="print"/>
            <a:srcRect/>
            <a:stretch>
              <a:fillRect/>
            </a:stretch>
          </p:blipFill>
          <p:spPr bwMode="auto">
            <a:xfrm>
              <a:off x="4368800" y="4343400"/>
              <a:ext cx="615556" cy="615556"/>
            </a:xfrm>
            <a:prstGeom prst="rect">
              <a:avLst/>
            </a:prstGeom>
            <a:noFill/>
          </p:spPr>
        </p:pic>
        <p:pic>
          <p:nvPicPr>
            <p:cNvPr id="185" name="Picture 4" descr="D:\ref\air\buttons\All_Vista\VISTA_05\oobefldr.dll_I006d_0409.png"/>
            <p:cNvPicPr>
              <a:picLocks noChangeAspect="1" noChangeArrowheads="1"/>
            </p:cNvPicPr>
            <p:nvPr/>
          </p:nvPicPr>
          <p:blipFill>
            <a:blip r:embed="rId15" cstate="print"/>
            <a:srcRect/>
            <a:stretch>
              <a:fillRect/>
            </a:stretch>
          </p:blipFill>
          <p:spPr bwMode="auto">
            <a:xfrm>
              <a:off x="4699002" y="4411133"/>
              <a:ext cx="609601" cy="609601"/>
            </a:xfrm>
            <a:prstGeom prst="rect">
              <a:avLst/>
            </a:prstGeom>
            <a:noFill/>
          </p:spPr>
        </p:pic>
        <p:pic>
          <p:nvPicPr>
            <p:cNvPr id="186" name="Picture 3" descr="D:\ref\air\buttons\All_Vista\VISTA_07\Keyboard.png"/>
            <p:cNvPicPr>
              <a:picLocks noChangeAspect="1" noChangeArrowheads="1"/>
            </p:cNvPicPr>
            <p:nvPr/>
          </p:nvPicPr>
          <p:blipFill>
            <a:blip r:embed="rId16" cstate="print"/>
            <a:srcRect/>
            <a:stretch>
              <a:fillRect/>
            </a:stretch>
          </p:blipFill>
          <p:spPr bwMode="auto">
            <a:xfrm>
              <a:off x="4555066" y="4707467"/>
              <a:ext cx="533400" cy="533400"/>
            </a:xfrm>
            <a:prstGeom prst="rect">
              <a:avLst/>
            </a:prstGeom>
            <a:noFill/>
          </p:spPr>
        </p:pic>
      </p:grpSp>
      <p:grpSp>
        <p:nvGrpSpPr>
          <p:cNvPr id="10" name="Group 186"/>
          <p:cNvGrpSpPr/>
          <p:nvPr/>
        </p:nvGrpSpPr>
        <p:grpSpPr>
          <a:xfrm>
            <a:off x="1541627" y="1839671"/>
            <a:ext cx="531598" cy="531598"/>
            <a:chOff x="1705369" y="1277408"/>
            <a:chExt cx="615556" cy="615556"/>
          </a:xfrm>
        </p:grpSpPr>
        <p:pic>
          <p:nvPicPr>
            <p:cNvPr id="188" name="Picture 2" descr="D:\Projects\Microsoft\DPM_Deck\images\Vista (344).png"/>
            <p:cNvPicPr>
              <a:picLocks noChangeAspect="1" noChangeArrowheads="1"/>
            </p:cNvPicPr>
            <p:nvPr/>
          </p:nvPicPr>
          <p:blipFill>
            <a:blip r:embed="rId17" cstate="print"/>
            <a:srcRect/>
            <a:stretch>
              <a:fillRect/>
            </a:stretch>
          </p:blipFill>
          <p:spPr bwMode="auto">
            <a:xfrm>
              <a:off x="1705369" y="1277408"/>
              <a:ext cx="615556" cy="615556"/>
            </a:xfrm>
            <a:prstGeom prst="rect">
              <a:avLst/>
            </a:prstGeom>
            <a:noFill/>
          </p:spPr>
        </p:pic>
        <p:pic>
          <p:nvPicPr>
            <p:cNvPr id="189" name="Picture 5" descr="D:\ref\air\buttons\All_Vista\VISTA_05\oobefldr.dll_I0066_0409.png"/>
            <p:cNvPicPr>
              <a:picLocks noChangeAspect="1" noChangeArrowheads="1"/>
            </p:cNvPicPr>
            <p:nvPr/>
          </p:nvPicPr>
          <p:blipFill>
            <a:blip r:embed="rId18" cstate="print"/>
            <a:srcRect/>
            <a:stretch>
              <a:fillRect/>
            </a:stretch>
          </p:blipFill>
          <p:spPr bwMode="auto">
            <a:xfrm>
              <a:off x="2001817" y="1552655"/>
              <a:ext cx="316754" cy="316755"/>
            </a:xfrm>
            <a:prstGeom prst="rect">
              <a:avLst/>
            </a:prstGeom>
            <a:noFill/>
          </p:spPr>
        </p:pic>
      </p:grpSp>
      <p:grpSp>
        <p:nvGrpSpPr>
          <p:cNvPr id="11" name="Group 189"/>
          <p:cNvGrpSpPr/>
          <p:nvPr/>
        </p:nvGrpSpPr>
        <p:grpSpPr>
          <a:xfrm>
            <a:off x="2344257" y="2088027"/>
            <a:ext cx="607209" cy="535475"/>
            <a:chOff x="2636703" y="1590675"/>
            <a:chExt cx="698018" cy="615556"/>
          </a:xfrm>
        </p:grpSpPr>
        <p:pic>
          <p:nvPicPr>
            <p:cNvPr id="191" name="Picture 2" descr="D:\Projects\Microsoft\DPM_Deck\images\Vista (344).png"/>
            <p:cNvPicPr>
              <a:picLocks noChangeAspect="1" noChangeArrowheads="1"/>
            </p:cNvPicPr>
            <p:nvPr/>
          </p:nvPicPr>
          <p:blipFill>
            <a:blip r:embed="rId19" cstate="print"/>
            <a:srcRect/>
            <a:stretch>
              <a:fillRect/>
            </a:stretch>
          </p:blipFill>
          <p:spPr bwMode="auto">
            <a:xfrm>
              <a:off x="2636703" y="1590675"/>
              <a:ext cx="615556" cy="615556"/>
            </a:xfrm>
            <a:prstGeom prst="rect">
              <a:avLst/>
            </a:prstGeom>
            <a:noFill/>
          </p:spPr>
        </p:pic>
        <p:pic>
          <p:nvPicPr>
            <p:cNvPr id="192" name="Picture 6" descr="D:\Projects\Microsoft\DPM PartnerVideo\images\windows.png"/>
            <p:cNvPicPr>
              <a:picLocks noChangeAspect="1" noChangeArrowheads="1"/>
            </p:cNvPicPr>
            <p:nvPr/>
          </p:nvPicPr>
          <p:blipFill>
            <a:blip r:embed="rId20" cstate="print"/>
            <a:srcRect/>
            <a:stretch>
              <a:fillRect/>
            </a:stretch>
          </p:blipFill>
          <p:spPr bwMode="auto">
            <a:xfrm>
              <a:off x="3047264" y="1949658"/>
              <a:ext cx="287457" cy="256573"/>
            </a:xfrm>
            <a:prstGeom prst="rect">
              <a:avLst/>
            </a:prstGeom>
            <a:noFill/>
          </p:spPr>
        </p:pic>
      </p:grpSp>
      <p:grpSp>
        <p:nvGrpSpPr>
          <p:cNvPr id="12" name="Group 192"/>
          <p:cNvGrpSpPr/>
          <p:nvPr/>
        </p:nvGrpSpPr>
        <p:grpSpPr>
          <a:xfrm>
            <a:off x="2286816" y="3995850"/>
            <a:ext cx="602307" cy="538012"/>
            <a:chOff x="1705369" y="3512608"/>
            <a:chExt cx="689118" cy="615556"/>
          </a:xfrm>
        </p:grpSpPr>
        <p:pic>
          <p:nvPicPr>
            <p:cNvPr id="194" name="Picture 2" descr="D:\Projects\Microsoft\DPM_Deck\images\Vista (344).png"/>
            <p:cNvPicPr>
              <a:picLocks noChangeAspect="1" noChangeArrowheads="1"/>
            </p:cNvPicPr>
            <p:nvPr/>
          </p:nvPicPr>
          <p:blipFill>
            <a:blip r:embed="rId21" cstate="print"/>
            <a:srcRect/>
            <a:stretch>
              <a:fillRect/>
            </a:stretch>
          </p:blipFill>
          <p:spPr bwMode="auto">
            <a:xfrm>
              <a:off x="1705369" y="3512608"/>
              <a:ext cx="615556" cy="615556"/>
            </a:xfrm>
            <a:prstGeom prst="rect">
              <a:avLst/>
            </a:prstGeom>
            <a:noFill/>
          </p:spPr>
        </p:pic>
        <p:pic>
          <p:nvPicPr>
            <p:cNvPr id="195" name="Picture 6" descr="D:\ref\air\buttons\All_Vista\VISTA_01\3.png"/>
            <p:cNvPicPr>
              <a:picLocks noChangeAspect="1" noChangeArrowheads="1"/>
            </p:cNvPicPr>
            <p:nvPr/>
          </p:nvPicPr>
          <p:blipFill>
            <a:blip r:embed="rId22" cstate="print"/>
            <a:srcRect/>
            <a:stretch>
              <a:fillRect/>
            </a:stretch>
          </p:blipFill>
          <p:spPr bwMode="auto">
            <a:xfrm>
              <a:off x="2070120" y="3769943"/>
              <a:ext cx="324367" cy="324367"/>
            </a:xfrm>
            <a:prstGeom prst="rect">
              <a:avLst/>
            </a:prstGeom>
            <a:noFill/>
          </p:spPr>
        </p:pic>
      </p:grpSp>
      <p:grpSp>
        <p:nvGrpSpPr>
          <p:cNvPr id="13" name="Group 195"/>
          <p:cNvGrpSpPr/>
          <p:nvPr/>
        </p:nvGrpSpPr>
        <p:grpSpPr>
          <a:xfrm>
            <a:off x="1533608" y="3995850"/>
            <a:ext cx="527692" cy="527692"/>
            <a:chOff x="2636703" y="1590675"/>
            <a:chExt cx="615556" cy="615556"/>
          </a:xfrm>
        </p:grpSpPr>
        <p:pic>
          <p:nvPicPr>
            <p:cNvPr id="197" name="Picture 2" descr="D:\Projects\Microsoft\DPM_Deck\images\Vista (344).png"/>
            <p:cNvPicPr>
              <a:picLocks noChangeAspect="1" noChangeArrowheads="1"/>
            </p:cNvPicPr>
            <p:nvPr/>
          </p:nvPicPr>
          <p:blipFill>
            <a:blip r:embed="rId23" cstate="print"/>
            <a:srcRect/>
            <a:stretch>
              <a:fillRect/>
            </a:stretch>
          </p:blipFill>
          <p:spPr bwMode="auto">
            <a:xfrm>
              <a:off x="2636703" y="1590675"/>
              <a:ext cx="615556" cy="615556"/>
            </a:xfrm>
            <a:prstGeom prst="rect">
              <a:avLst/>
            </a:prstGeom>
            <a:noFill/>
          </p:spPr>
        </p:pic>
        <p:pic>
          <p:nvPicPr>
            <p:cNvPr id="198" name="Picture 6" descr="D:\Projects\Microsoft\DPM PartnerVideo\images\windows.png"/>
            <p:cNvPicPr>
              <a:picLocks noChangeAspect="1" noChangeArrowheads="1"/>
            </p:cNvPicPr>
            <p:nvPr/>
          </p:nvPicPr>
          <p:blipFill>
            <a:blip r:embed="rId24" cstate="print"/>
            <a:srcRect/>
            <a:stretch>
              <a:fillRect/>
            </a:stretch>
          </p:blipFill>
          <p:spPr bwMode="auto">
            <a:xfrm>
              <a:off x="2998712" y="1844461"/>
              <a:ext cx="249053" cy="222295"/>
            </a:xfrm>
            <a:prstGeom prst="rect">
              <a:avLst/>
            </a:prstGeom>
            <a:noFill/>
          </p:spPr>
        </p:pic>
      </p:grpSp>
      <p:grpSp>
        <p:nvGrpSpPr>
          <p:cNvPr id="14" name="Group 198"/>
          <p:cNvGrpSpPr/>
          <p:nvPr/>
        </p:nvGrpSpPr>
        <p:grpSpPr>
          <a:xfrm>
            <a:off x="373415" y="4012367"/>
            <a:ext cx="1195420" cy="484945"/>
            <a:chOff x="228531" y="3551577"/>
            <a:chExt cx="1312830" cy="532575"/>
          </a:xfrm>
        </p:grpSpPr>
        <p:pic>
          <p:nvPicPr>
            <p:cNvPr id="200" name="Picture 7" descr="D:\MyPictures\MediaBank\DPM v2 protected workload logos (Exchange, SQL, SharePoint, Virtual Server)\Virtual_05-R2_bL.png"/>
            <p:cNvPicPr>
              <a:picLocks noChangeAspect="1" noChangeArrowheads="1"/>
            </p:cNvPicPr>
            <p:nvPr/>
          </p:nvPicPr>
          <p:blipFill>
            <a:blip r:embed="rId25" cstate="print">
              <a:lum bright="100000" contrast="100000"/>
            </a:blip>
            <a:srcRect/>
            <a:stretch>
              <a:fillRect/>
            </a:stretch>
          </p:blipFill>
          <p:spPr bwMode="auto">
            <a:xfrm>
              <a:off x="228531" y="3551577"/>
              <a:ext cx="1312830" cy="18250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01" name="Picture 2" descr="D:\Projects\Microsoft\DPM_Deck\031209\images\WS08-HypeV_h_rgb_r.png"/>
            <p:cNvPicPr>
              <a:picLocks noChangeAspect="1" noChangeArrowheads="1"/>
            </p:cNvPicPr>
            <p:nvPr/>
          </p:nvPicPr>
          <p:blipFill>
            <a:blip r:embed="rId26" cstate="print">
              <a:lum bright="100000" contrast="100000"/>
            </a:blip>
            <a:srcRect/>
            <a:stretch>
              <a:fillRect/>
            </a:stretch>
          </p:blipFill>
          <p:spPr bwMode="auto">
            <a:xfrm>
              <a:off x="232302" y="3740681"/>
              <a:ext cx="1280407" cy="343471"/>
            </a:xfrm>
            <a:prstGeom prst="rect">
              <a:avLst/>
            </a:prstGeom>
            <a:noFill/>
            <a:ln w="9525">
              <a:noFill/>
              <a:miter lim="800000"/>
              <a:headEnd/>
              <a:tailEnd/>
            </a:ln>
            <a:effectLst>
              <a:outerShdw blurRad="50800" dist="38100" dir="2700000" algn="tl" rotWithShape="0">
                <a:prstClr val="black">
                  <a:alpha val="40000"/>
                </a:prstClr>
              </a:outerShdw>
            </a:effectLst>
          </p:spPr>
        </p:pic>
      </p:grpSp>
      <p:grpSp>
        <p:nvGrpSpPr>
          <p:cNvPr id="15" name="Group 283"/>
          <p:cNvGrpSpPr/>
          <p:nvPr/>
        </p:nvGrpSpPr>
        <p:grpSpPr>
          <a:xfrm>
            <a:off x="5495464" y="2307088"/>
            <a:ext cx="2886878" cy="2640083"/>
            <a:chOff x="5495464" y="2307088"/>
            <a:chExt cx="2886878" cy="2640083"/>
          </a:xfrm>
        </p:grpSpPr>
        <p:grpSp>
          <p:nvGrpSpPr>
            <p:cNvPr id="16" name="Group 280"/>
            <p:cNvGrpSpPr/>
            <p:nvPr/>
          </p:nvGrpSpPr>
          <p:grpSpPr>
            <a:xfrm>
              <a:off x="6877392" y="2307088"/>
              <a:ext cx="1504950" cy="2640083"/>
              <a:chOff x="6877392" y="2307088"/>
              <a:chExt cx="1504950" cy="2640083"/>
            </a:xfrm>
          </p:grpSpPr>
          <p:pic>
            <p:nvPicPr>
              <p:cNvPr id="275" name="Picture 104" descr="data-center"/>
              <p:cNvPicPr>
                <a:picLocks noChangeAspect="1" noChangeArrowheads="1"/>
              </p:cNvPicPr>
              <p:nvPr/>
            </p:nvPicPr>
            <p:blipFill>
              <a:blip r:embed="rId27" cstate="print"/>
              <a:srcRect/>
              <a:stretch>
                <a:fillRect/>
              </a:stretch>
            </p:blipFill>
            <p:spPr bwMode="auto">
              <a:xfrm>
                <a:off x="6877392" y="2951013"/>
                <a:ext cx="1504950" cy="1495425"/>
              </a:xfrm>
              <a:prstGeom prst="rect">
                <a:avLst/>
              </a:prstGeom>
              <a:noFill/>
            </p:spPr>
          </p:pic>
          <p:sp>
            <p:nvSpPr>
              <p:cNvPr id="276" name="Text Box 97"/>
              <p:cNvSpPr txBox="1">
                <a:spLocks noChangeArrowheads="1"/>
              </p:cNvSpPr>
              <p:nvPr/>
            </p:nvSpPr>
            <p:spPr bwMode="auto">
              <a:xfrm>
                <a:off x="6921661" y="2307088"/>
                <a:ext cx="1189219" cy="590931"/>
              </a:xfrm>
              <a:prstGeom prst="rect">
                <a:avLst/>
              </a:prstGeom>
              <a:noFill/>
              <a:ln w="25400">
                <a:noFill/>
                <a:miter lim="800000"/>
                <a:headEnd/>
                <a:tailEnd/>
              </a:ln>
            </p:spPr>
            <p:txBody>
              <a:bodyPr wrap="square" anchor="b">
                <a:spAutoFit/>
              </a:bodyPr>
              <a:lstStyle/>
              <a:p>
                <a:pPr algn="ctr" eaLnBrk="1" hangingPunct="1">
                  <a:lnSpc>
                    <a:spcPct val="90000"/>
                  </a:lnSpc>
                </a:pPr>
                <a:r>
                  <a:rPr lang="en-US" sz="1200" dirty="0">
                    <a:effectLst>
                      <a:outerShdw blurRad="38100" dist="38100" dir="2700000" algn="tl">
                        <a:srgbClr val="000000">
                          <a:alpha val="43137"/>
                        </a:srgbClr>
                      </a:outerShdw>
                    </a:effectLst>
                    <a:latin typeface="+mj-lt"/>
                  </a:rPr>
                  <a:t>Data Center</a:t>
                </a:r>
                <a:br>
                  <a:rPr lang="en-US" sz="1200" dirty="0">
                    <a:effectLst>
                      <a:outerShdw blurRad="38100" dist="38100" dir="2700000" algn="tl">
                        <a:srgbClr val="000000">
                          <a:alpha val="43137"/>
                        </a:srgbClr>
                      </a:outerShdw>
                    </a:effectLst>
                    <a:latin typeface="+mj-lt"/>
                  </a:rPr>
                </a:br>
                <a:r>
                  <a:rPr lang="en-US" sz="1200" dirty="0">
                    <a:effectLst>
                      <a:outerShdw blurRad="38100" dist="38100" dir="2700000" algn="tl">
                        <a:srgbClr val="000000">
                          <a:alpha val="43137"/>
                        </a:srgbClr>
                      </a:outerShdw>
                    </a:effectLst>
                    <a:latin typeface="+mj-lt"/>
                  </a:rPr>
                  <a:t>Data available </a:t>
                </a:r>
                <a:br>
                  <a:rPr lang="en-US" sz="1200" dirty="0">
                    <a:effectLst>
                      <a:outerShdw blurRad="38100" dist="38100" dir="2700000" algn="tl">
                        <a:srgbClr val="000000">
                          <a:alpha val="43137"/>
                        </a:srgbClr>
                      </a:outerShdw>
                    </a:effectLst>
                    <a:latin typeface="+mj-lt"/>
                  </a:rPr>
                </a:br>
                <a:r>
                  <a:rPr lang="en-US" sz="1200" dirty="0">
                    <a:effectLst>
                      <a:outerShdw blurRad="38100" dist="38100" dir="2700000" algn="tl">
                        <a:srgbClr val="000000">
                          <a:alpha val="43137"/>
                        </a:srgbClr>
                      </a:outerShdw>
                    </a:effectLst>
                    <a:latin typeface="+mj-lt"/>
                  </a:rPr>
                  <a:t>for recovery</a:t>
                </a:r>
              </a:p>
            </p:txBody>
          </p:sp>
          <p:pic>
            <p:nvPicPr>
              <p:cNvPr id="277" name="Picture 103" descr="lock"/>
              <p:cNvPicPr>
                <a:picLocks noChangeAspect="1" noChangeArrowheads="1"/>
              </p:cNvPicPr>
              <p:nvPr/>
            </p:nvPicPr>
            <p:blipFill>
              <a:blip r:embed="rId5" cstate="print"/>
              <a:srcRect/>
              <a:stretch>
                <a:fillRect/>
              </a:stretch>
            </p:blipFill>
            <p:spPr bwMode="auto">
              <a:xfrm>
                <a:off x="7826717" y="3695551"/>
                <a:ext cx="277813" cy="466725"/>
              </a:xfrm>
              <a:prstGeom prst="rect">
                <a:avLst/>
              </a:prstGeom>
              <a:noFill/>
              <a:ln w="9525">
                <a:noFill/>
                <a:miter lim="800000"/>
                <a:headEnd/>
                <a:tailEnd/>
              </a:ln>
            </p:spPr>
          </p:pic>
          <p:sp>
            <p:nvSpPr>
              <p:cNvPr id="278" name="Text Box 12"/>
              <p:cNvSpPr txBox="1">
                <a:spLocks noChangeArrowheads="1"/>
              </p:cNvSpPr>
              <p:nvPr/>
            </p:nvSpPr>
            <p:spPr bwMode="auto">
              <a:xfrm>
                <a:off x="6964705" y="4423951"/>
                <a:ext cx="1235916" cy="523220"/>
              </a:xfrm>
              <a:prstGeom prst="rect">
                <a:avLst/>
              </a:prstGeom>
              <a:noFill/>
              <a:ln w="9525">
                <a:noFill/>
                <a:miter lim="800000"/>
                <a:headEnd/>
                <a:tailEnd/>
              </a:ln>
            </p:spPr>
            <p:txBody>
              <a:bodyPr wrap="none">
                <a:spAutoFit/>
              </a:bodyPr>
              <a:lstStyle/>
              <a:p>
                <a:r>
                  <a:rPr lang="en-US" sz="1400" dirty="0">
                    <a:effectLst>
                      <a:outerShdw blurRad="38100" dist="38100" dir="2700000" algn="tl">
                        <a:srgbClr val="000000">
                          <a:alpha val="43137"/>
                        </a:srgbClr>
                      </a:outerShdw>
                    </a:effectLst>
                    <a:latin typeface="+mj-lt"/>
                  </a:rPr>
                  <a:t>Iron Mountain</a:t>
                </a:r>
                <a:br>
                  <a:rPr lang="en-US" sz="1400" dirty="0">
                    <a:effectLst>
                      <a:outerShdw blurRad="38100" dist="38100" dir="2700000" algn="tl">
                        <a:srgbClr val="000000">
                          <a:alpha val="43137"/>
                        </a:srgbClr>
                      </a:outerShdw>
                    </a:effectLst>
                    <a:latin typeface="+mj-lt"/>
                  </a:rPr>
                </a:br>
                <a:r>
                  <a:rPr lang="en-US" sz="1400" dirty="0">
                    <a:effectLst>
                      <a:outerShdw blurRad="38100" dist="38100" dir="2700000" algn="tl">
                        <a:srgbClr val="000000">
                          <a:alpha val="43137"/>
                        </a:srgbClr>
                      </a:outerShdw>
                    </a:effectLst>
                    <a:latin typeface="+mj-lt"/>
                  </a:rPr>
                  <a:t>  Data Center</a:t>
                </a:r>
              </a:p>
            </p:txBody>
          </p:sp>
          <p:sp>
            <p:nvSpPr>
              <p:cNvPr id="279" name="Line 100"/>
              <p:cNvSpPr>
                <a:spLocks noChangeShapeType="1"/>
              </p:cNvSpPr>
              <p:nvPr/>
            </p:nvSpPr>
            <p:spPr bwMode="auto">
              <a:xfrm>
                <a:off x="7553667" y="2893863"/>
                <a:ext cx="0" cy="566738"/>
              </a:xfrm>
              <a:prstGeom prst="line">
                <a:avLst/>
              </a:prstGeom>
              <a:noFill/>
              <a:ln w="25400">
                <a:solidFill>
                  <a:srgbClr val="DDDDDD"/>
                </a:solidFill>
                <a:round/>
                <a:headEnd/>
                <a:tailEnd/>
              </a:ln>
            </p:spPr>
            <p:txBody>
              <a:bodyPr wrap="none" anchor="ctr"/>
              <a:lstStyle/>
              <a:p>
                <a:endParaRPr lang="en-US"/>
              </a:p>
            </p:txBody>
          </p:sp>
        </p:grpSp>
        <p:grpSp>
          <p:nvGrpSpPr>
            <p:cNvPr id="17" name="Group 267"/>
            <p:cNvGrpSpPr/>
            <p:nvPr/>
          </p:nvGrpSpPr>
          <p:grpSpPr>
            <a:xfrm rot="1039199">
              <a:off x="5495464" y="2807425"/>
              <a:ext cx="1803034" cy="541469"/>
              <a:chOff x="6632115" y="2375152"/>
              <a:chExt cx="1803034" cy="541469"/>
            </a:xfrm>
          </p:grpSpPr>
          <p:sp>
            <p:nvSpPr>
              <p:cNvPr id="122" name="AutoShape 69"/>
              <p:cNvSpPr>
                <a:spLocks noChangeArrowheads="1"/>
              </p:cNvSpPr>
              <p:nvPr/>
            </p:nvSpPr>
            <p:spPr bwMode="auto">
              <a:xfrm>
                <a:off x="6632115" y="2480709"/>
                <a:ext cx="838771" cy="305092"/>
              </a:xfrm>
              <a:prstGeom prst="rightArrow">
                <a:avLst>
                  <a:gd name="adj1" fmla="val 64315"/>
                  <a:gd name="adj2" fmla="val 68049"/>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endParaRPr lang="en-GB" sz="900">
                  <a:effectLst>
                    <a:outerShdw blurRad="38100" dist="38100" dir="2700000" algn="tl">
                      <a:srgbClr val="000000">
                        <a:alpha val="43137"/>
                      </a:srgbClr>
                    </a:outerShdw>
                  </a:effectLst>
                  <a:latin typeface="Segoe"/>
                </a:endParaRPr>
              </a:p>
            </p:txBody>
          </p:sp>
          <p:grpSp>
            <p:nvGrpSpPr>
              <p:cNvPr id="18" name="Group 205"/>
              <p:cNvGrpSpPr/>
              <p:nvPr/>
            </p:nvGrpSpPr>
            <p:grpSpPr>
              <a:xfrm>
                <a:off x="6915601" y="2375152"/>
                <a:ext cx="973095" cy="541469"/>
                <a:chOff x="513476" y="2486914"/>
                <a:chExt cx="1131344" cy="629523"/>
              </a:xfrm>
            </p:grpSpPr>
            <p:pic>
              <p:nvPicPr>
                <p:cNvPr id="207" name="Picture 21" descr="cloud_01"/>
                <p:cNvPicPr>
                  <a:picLocks noChangeAspect="1" noChangeArrowheads="1"/>
                </p:cNvPicPr>
                <p:nvPr/>
              </p:nvPicPr>
              <p:blipFill>
                <a:blip r:embed="rId28" cstate="print">
                  <a:grayscl/>
                </a:blip>
                <a:srcRect/>
                <a:stretch>
                  <a:fillRect/>
                </a:stretch>
              </p:blipFill>
              <p:spPr bwMode="auto">
                <a:xfrm rot="20560801">
                  <a:off x="513476" y="2486914"/>
                  <a:ext cx="864002" cy="440527"/>
                </a:xfrm>
                <a:prstGeom prst="rect">
                  <a:avLst/>
                </a:prstGeom>
                <a:noFill/>
              </p:spPr>
            </p:pic>
            <p:pic>
              <p:nvPicPr>
                <p:cNvPr id="208" name="Picture 21" descr="cloud_01"/>
                <p:cNvPicPr>
                  <a:picLocks noChangeAspect="1" noChangeArrowheads="1"/>
                </p:cNvPicPr>
                <p:nvPr/>
              </p:nvPicPr>
              <p:blipFill>
                <a:blip r:embed="rId29" cstate="print">
                  <a:grayscl/>
                </a:blip>
                <a:srcRect/>
                <a:stretch>
                  <a:fillRect/>
                </a:stretch>
              </p:blipFill>
              <p:spPr bwMode="auto">
                <a:xfrm rot="20560801">
                  <a:off x="773962" y="2672414"/>
                  <a:ext cx="870858" cy="444023"/>
                </a:xfrm>
                <a:prstGeom prst="rect">
                  <a:avLst/>
                </a:prstGeom>
                <a:noFill/>
              </p:spPr>
            </p:pic>
          </p:grpSp>
          <p:sp>
            <p:nvSpPr>
              <p:cNvPr id="209" name="AutoShape 69"/>
              <p:cNvSpPr>
                <a:spLocks noChangeArrowheads="1"/>
              </p:cNvSpPr>
              <p:nvPr/>
            </p:nvSpPr>
            <p:spPr bwMode="auto">
              <a:xfrm>
                <a:off x="7409851" y="2473939"/>
                <a:ext cx="1025298" cy="305436"/>
              </a:xfrm>
              <a:prstGeom prst="rightArrow">
                <a:avLst>
                  <a:gd name="adj1" fmla="val 64315"/>
                  <a:gd name="adj2" fmla="val 100939"/>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endParaRPr lang="en-GB" sz="900">
                  <a:effectLst>
                    <a:outerShdw blurRad="38100" dist="38100" dir="2700000" algn="tl">
                      <a:srgbClr val="000000">
                        <a:alpha val="43137"/>
                      </a:srgbClr>
                    </a:outerShdw>
                  </a:effectLst>
                  <a:latin typeface="Segoe"/>
                </a:endParaRPr>
              </a:p>
            </p:txBody>
          </p:sp>
        </p:grpSp>
      </p:grpSp>
      <p:grpSp>
        <p:nvGrpSpPr>
          <p:cNvPr id="19" name="Group 217"/>
          <p:cNvGrpSpPr/>
          <p:nvPr/>
        </p:nvGrpSpPr>
        <p:grpSpPr>
          <a:xfrm>
            <a:off x="2251612" y="4714834"/>
            <a:ext cx="1340036" cy="218602"/>
            <a:chOff x="2228462" y="4332009"/>
            <a:chExt cx="1340036" cy="218602"/>
          </a:xfrm>
        </p:grpSpPr>
        <p:pic>
          <p:nvPicPr>
            <p:cNvPr id="219" name="Picture 7" descr="D:\Projects\Microsoft\DPM PartnerVideo\images\server03_bl.png"/>
            <p:cNvPicPr>
              <a:picLocks noChangeAspect="1" noChangeArrowheads="1"/>
            </p:cNvPicPr>
            <p:nvPr/>
          </p:nvPicPr>
          <p:blipFill>
            <a:blip r:embed="rId30" cstate="print">
              <a:lum bright="100000"/>
            </a:blip>
            <a:srcRect t="64581"/>
            <a:stretch>
              <a:fillRect/>
            </a:stretch>
          </p:blipFill>
          <p:spPr bwMode="auto">
            <a:xfrm>
              <a:off x="2435381" y="4404669"/>
              <a:ext cx="1133117" cy="145942"/>
            </a:xfrm>
            <a:prstGeom prst="rect">
              <a:avLst/>
            </a:prstGeom>
            <a:noFill/>
            <a:effectLst>
              <a:outerShdw blurRad="50800" dist="38100" dir="2700000" algn="tl" rotWithShape="0">
                <a:prstClr val="black">
                  <a:alpha val="40000"/>
                </a:prstClr>
              </a:outerShdw>
            </a:effectLst>
          </p:spPr>
        </p:pic>
        <p:pic>
          <p:nvPicPr>
            <p:cNvPr id="220" name="Picture 8" descr="D:\Projects\Microsoft\DPM PartnerVideo\images\server08_bl.png"/>
            <p:cNvPicPr>
              <a:picLocks noChangeAspect="1" noChangeArrowheads="1"/>
            </p:cNvPicPr>
            <p:nvPr/>
          </p:nvPicPr>
          <p:blipFill>
            <a:blip r:embed="rId13" cstate="print"/>
            <a:srcRect r="82429" b="-4123"/>
            <a:stretch>
              <a:fillRect/>
            </a:stretch>
          </p:blipFill>
          <p:spPr bwMode="auto">
            <a:xfrm>
              <a:off x="2228462" y="4332009"/>
              <a:ext cx="240934" cy="214160"/>
            </a:xfrm>
            <a:prstGeom prst="rect">
              <a:avLst/>
            </a:prstGeom>
            <a:noFill/>
            <a:effectLst>
              <a:outerShdw blurRad="50800" dist="38100" dir="2700000" algn="tl" rotWithShape="0">
                <a:prstClr val="black">
                  <a:alpha val="40000"/>
                </a:prstClr>
              </a:outerShdw>
            </a:effectLst>
          </p:spPr>
        </p:pic>
      </p:grpSp>
      <p:grpSp>
        <p:nvGrpSpPr>
          <p:cNvPr id="20" name="Group 136"/>
          <p:cNvGrpSpPr>
            <a:grpSpLocks/>
          </p:cNvGrpSpPr>
          <p:nvPr/>
        </p:nvGrpSpPr>
        <p:grpSpPr bwMode="auto">
          <a:xfrm>
            <a:off x="6843213" y="6363039"/>
            <a:ext cx="2089637" cy="312492"/>
            <a:chOff x="2736" y="1261"/>
            <a:chExt cx="5541" cy="785"/>
          </a:xfrm>
          <a:effectLst>
            <a:outerShdw blurRad="50800" dist="38100" dir="2700000" algn="tl" rotWithShape="0">
              <a:prstClr val="black">
                <a:alpha val="40000"/>
              </a:prstClr>
            </a:outerShdw>
          </a:effectLst>
        </p:grpSpPr>
        <p:pic>
          <p:nvPicPr>
            <p:cNvPr id="127" name="Picture 127" descr="IronMT logo blue&amp;black"/>
            <p:cNvPicPr>
              <a:picLocks noChangeAspect="1" noChangeArrowheads="1"/>
            </p:cNvPicPr>
            <p:nvPr/>
          </p:nvPicPr>
          <p:blipFill>
            <a:blip r:embed="rId31" cstate="print">
              <a:lum bright="70000" contrast="-70000"/>
            </a:blip>
            <a:stretch>
              <a:fillRect/>
            </a:stretch>
          </p:blipFill>
          <p:spPr bwMode="auto">
            <a:xfrm>
              <a:off x="2736" y="1261"/>
              <a:ext cx="5541" cy="785"/>
            </a:xfrm>
            <a:prstGeom prst="rect">
              <a:avLst/>
            </a:prstGeom>
            <a:noFill/>
            <a:ln>
              <a:noFill/>
            </a:ln>
            <a:effectLst/>
          </p:spPr>
        </p:pic>
        <p:pic>
          <p:nvPicPr>
            <p:cNvPr id="128" name="Picture 135" descr="Copyright"/>
            <p:cNvPicPr>
              <a:picLocks noChangeAspect="1" noChangeArrowheads="1"/>
            </p:cNvPicPr>
            <p:nvPr/>
          </p:nvPicPr>
          <p:blipFill>
            <a:blip r:embed="rId32" cstate="print">
              <a:lum bright="70000" contrast="-70000"/>
            </a:blip>
            <a:srcRect/>
            <a:stretch>
              <a:fillRect/>
            </a:stretch>
          </p:blipFill>
          <p:spPr bwMode="auto">
            <a:xfrm>
              <a:off x="5432" y="1445"/>
              <a:ext cx="65" cy="81"/>
            </a:xfrm>
            <a:prstGeom prst="rect">
              <a:avLst/>
            </a:prstGeom>
            <a:noFill/>
            <a:ln w="9525">
              <a:noFill/>
              <a:miter lim="800000"/>
              <a:headEnd/>
              <a:tailEnd/>
            </a:ln>
          </p:spPr>
        </p:pic>
      </p:grpSp>
      <p:grpSp>
        <p:nvGrpSpPr>
          <p:cNvPr id="21" name="Group 282"/>
          <p:cNvGrpSpPr/>
          <p:nvPr/>
        </p:nvGrpSpPr>
        <p:grpSpPr>
          <a:xfrm>
            <a:off x="2265489" y="1703245"/>
            <a:ext cx="4459055" cy="3985763"/>
            <a:chOff x="2265489" y="1703245"/>
            <a:chExt cx="4459055" cy="3985763"/>
          </a:xfrm>
        </p:grpSpPr>
        <p:sp>
          <p:nvSpPr>
            <p:cNvPr id="124" name="Oval 123"/>
            <p:cNvSpPr/>
            <p:nvPr/>
          </p:nvSpPr>
          <p:spPr bwMode="auto">
            <a:xfrm>
              <a:off x="3093724" y="2686339"/>
              <a:ext cx="2043289" cy="1930400"/>
            </a:xfrm>
            <a:prstGeom prst="ellipse">
              <a:avLst/>
            </a:prstGeom>
            <a:gradFill flip="none" rotWithShape="1">
              <a:gsLst>
                <a:gs pos="25000">
                  <a:srgbClr val="FFFFFF">
                    <a:alpha val="88000"/>
                  </a:srgbClr>
                </a:gs>
                <a:gs pos="100000">
                  <a:srgbClr val="000000">
                    <a:lumMod val="85000"/>
                    <a:lumOff val="15000"/>
                    <a:alpha val="0"/>
                  </a:srgb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effectLst/>
                <a:uLnTx/>
                <a:uFillTx/>
                <a:latin typeface="Segoe" pitchFamily="34" charset="0"/>
                <a:ea typeface="+mn-ea"/>
                <a:cs typeface="+mn-cs"/>
              </a:endParaRPr>
            </a:p>
          </p:txBody>
        </p:sp>
        <p:sp>
          <p:nvSpPr>
            <p:cNvPr id="126" name="Text Box 66"/>
            <p:cNvSpPr txBox="1">
              <a:spLocks noChangeArrowheads="1"/>
            </p:cNvSpPr>
            <p:nvPr/>
          </p:nvSpPr>
          <p:spPr bwMode="auto">
            <a:xfrm>
              <a:off x="3287637" y="3851489"/>
              <a:ext cx="1783644" cy="307771"/>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en-US" sz="1400" b="1" dirty="0" smtClean="0">
                  <a:latin typeface="Segoe"/>
                </a:rPr>
                <a:t>DPM 2007 sp1</a:t>
              </a:r>
              <a:endParaRPr lang="en-US" sz="1400" b="1" dirty="0">
                <a:latin typeface="Segoe"/>
              </a:endParaRPr>
            </a:p>
          </p:txBody>
        </p:sp>
        <p:sp>
          <p:nvSpPr>
            <p:cNvPr id="129" name="Text Box 67"/>
            <p:cNvSpPr txBox="1">
              <a:spLocks noChangeArrowheads="1"/>
            </p:cNvSpPr>
            <p:nvPr/>
          </p:nvSpPr>
          <p:spPr bwMode="auto">
            <a:xfrm>
              <a:off x="4670787" y="1703245"/>
              <a:ext cx="2053757" cy="276993"/>
            </a:xfrm>
            <a:prstGeom prst="rect">
              <a:avLst/>
            </a:prstGeom>
            <a:noFill/>
            <a:ln w="9525">
              <a:noFill/>
              <a:miter lim="800000"/>
              <a:headEnd/>
              <a:tailEnd/>
            </a:ln>
            <a:effectLst/>
          </p:spPr>
          <p:txBody>
            <a:bodyPr wrap="none" lIns="91435" tIns="45717" rIns="91435" bIns="45717">
              <a:spAutoFit/>
            </a:bodyPr>
            <a:lstStyle/>
            <a:p>
              <a:pPr algn="l" rtl="0" eaLnBrk="0" hangingPunct="0">
                <a:defRPr/>
              </a:pPr>
              <a:r>
                <a:rPr lang="en-US" sz="1200" kern="1200" dirty="0">
                  <a:effectLst>
                    <a:outerShdw blurRad="38100" dist="38100" dir="2700000" algn="tl">
                      <a:srgbClr val="000000">
                        <a:alpha val="43137"/>
                      </a:srgbClr>
                    </a:outerShdw>
                  </a:effectLst>
                  <a:latin typeface="Segoe"/>
                  <a:ea typeface="+mn-ea"/>
                  <a:cs typeface="+mn-cs"/>
                </a:rPr>
                <a:t>Online Snapshots </a:t>
              </a:r>
              <a:r>
                <a:rPr lang="en-US" sz="1000" kern="1200" dirty="0">
                  <a:effectLst>
                    <a:outerShdw blurRad="38100" dist="38100" dir="2700000" algn="tl">
                      <a:srgbClr val="000000">
                        <a:alpha val="43137"/>
                      </a:srgbClr>
                    </a:outerShdw>
                  </a:effectLst>
                  <a:latin typeface="Segoe"/>
                  <a:ea typeface="+mn-ea"/>
                  <a:cs typeface="+mn-cs"/>
                </a:rPr>
                <a:t>(up to 512)</a:t>
              </a:r>
            </a:p>
          </p:txBody>
        </p:sp>
        <p:grpSp>
          <p:nvGrpSpPr>
            <p:cNvPr id="22" name="Group 133"/>
            <p:cNvGrpSpPr/>
            <p:nvPr/>
          </p:nvGrpSpPr>
          <p:grpSpPr>
            <a:xfrm>
              <a:off x="4901329" y="2014930"/>
              <a:ext cx="1777691" cy="691181"/>
              <a:chOff x="4878179" y="1575080"/>
              <a:chExt cx="1777691" cy="691181"/>
            </a:xfrm>
          </p:grpSpPr>
          <p:sp>
            <p:nvSpPr>
              <p:cNvPr id="135" name="TextBox 89"/>
              <p:cNvSpPr txBox="1">
                <a:spLocks noChangeArrowheads="1"/>
              </p:cNvSpPr>
              <p:nvPr/>
            </p:nvSpPr>
            <p:spPr bwMode="auto">
              <a:xfrm>
                <a:off x="5525442" y="1575080"/>
                <a:ext cx="1130428" cy="523214"/>
              </a:xfrm>
              <a:prstGeom prst="rect">
                <a:avLst/>
              </a:prstGeom>
              <a:noFill/>
              <a:ln w="9525">
                <a:noFill/>
                <a:miter lim="800000"/>
                <a:headEnd/>
                <a:tailEnd/>
              </a:ln>
            </p:spPr>
            <p:txBody>
              <a:bodyPr wrap="none" lIns="91435" tIns="45717" rIns="91435" bIns="45717">
                <a:spAutoFit/>
              </a:bodyPr>
              <a:lstStyle/>
              <a:p>
                <a:pPr algn="l" rtl="0" eaLnBrk="0" hangingPunct="0">
                  <a:defRPr/>
                </a:pPr>
                <a:r>
                  <a:rPr lang="en-US" sz="1400" kern="1200" dirty="0">
                    <a:effectLst>
                      <a:outerShdw blurRad="38100" dist="38100" dir="2700000" algn="tl">
                        <a:srgbClr val="000000">
                          <a:alpha val="43137"/>
                        </a:srgbClr>
                      </a:outerShdw>
                    </a:effectLst>
                    <a:latin typeface="Segoe"/>
                    <a:ea typeface="+mn-ea"/>
                    <a:cs typeface="+mn-cs"/>
                  </a:rPr>
                  <a:t>Disk-based </a:t>
                </a:r>
              </a:p>
              <a:p>
                <a:pPr algn="l" rtl="0" eaLnBrk="0" hangingPunct="0">
                  <a:defRPr/>
                </a:pPr>
                <a:r>
                  <a:rPr lang="en-US" sz="1400" kern="1200" dirty="0">
                    <a:effectLst>
                      <a:outerShdw blurRad="38100" dist="38100" dir="2700000" algn="tl">
                        <a:srgbClr val="000000">
                          <a:alpha val="43137"/>
                        </a:srgbClr>
                      </a:outerShdw>
                    </a:effectLst>
                    <a:latin typeface="Segoe"/>
                    <a:ea typeface="+mn-ea"/>
                    <a:cs typeface="+mn-cs"/>
                  </a:rPr>
                  <a:t>Recovery</a:t>
                </a:r>
              </a:p>
            </p:txBody>
          </p:sp>
          <p:grpSp>
            <p:nvGrpSpPr>
              <p:cNvPr id="23" name="Group 173"/>
              <p:cNvGrpSpPr/>
              <p:nvPr/>
            </p:nvGrpSpPr>
            <p:grpSpPr>
              <a:xfrm>
                <a:off x="4878179" y="1640580"/>
                <a:ext cx="698537" cy="625681"/>
                <a:chOff x="5047509" y="1561560"/>
                <a:chExt cx="838220" cy="750798"/>
              </a:xfrm>
            </p:grpSpPr>
            <p:pic>
              <p:nvPicPr>
                <p:cNvPr id="137" name="Picture 64"/>
                <p:cNvPicPr>
                  <a:picLocks noChangeAspect="1" noChangeArrowheads="1"/>
                </p:cNvPicPr>
                <p:nvPr/>
              </p:nvPicPr>
              <p:blipFill>
                <a:blip r:embed="rId33" cstate="print"/>
                <a:srcRect/>
                <a:stretch>
                  <a:fillRect/>
                </a:stretch>
              </p:blipFill>
              <p:spPr bwMode="auto">
                <a:xfrm>
                  <a:off x="5047509" y="1561560"/>
                  <a:ext cx="500074" cy="368256"/>
                </a:xfrm>
                <a:prstGeom prst="rect">
                  <a:avLst/>
                </a:prstGeom>
                <a:noFill/>
                <a:ln w="9525">
                  <a:noFill/>
                  <a:miter lim="800000"/>
                  <a:headEnd/>
                  <a:tailEnd/>
                </a:ln>
              </p:spPr>
            </p:pic>
            <p:pic>
              <p:nvPicPr>
                <p:cNvPr id="138" name="Picture 65"/>
                <p:cNvPicPr>
                  <a:picLocks noChangeAspect="1" noChangeArrowheads="1"/>
                </p:cNvPicPr>
                <p:nvPr/>
              </p:nvPicPr>
              <p:blipFill>
                <a:blip r:embed="rId34" cstate="print"/>
                <a:srcRect/>
                <a:stretch>
                  <a:fillRect/>
                </a:stretch>
              </p:blipFill>
              <p:spPr bwMode="auto">
                <a:xfrm>
                  <a:off x="5131648" y="1656798"/>
                  <a:ext cx="501662" cy="368256"/>
                </a:xfrm>
                <a:prstGeom prst="rect">
                  <a:avLst/>
                </a:prstGeom>
                <a:noFill/>
                <a:ln w="9525">
                  <a:noFill/>
                  <a:miter lim="800000"/>
                  <a:headEnd/>
                  <a:tailEnd/>
                </a:ln>
              </p:spPr>
            </p:pic>
            <p:pic>
              <p:nvPicPr>
                <p:cNvPr id="139" name="Picture 66"/>
                <p:cNvPicPr>
                  <a:picLocks noChangeAspect="1" noChangeArrowheads="1"/>
                </p:cNvPicPr>
                <p:nvPr/>
              </p:nvPicPr>
              <p:blipFill>
                <a:blip r:embed="rId35" cstate="print"/>
                <a:srcRect/>
                <a:stretch>
                  <a:fillRect/>
                </a:stretch>
              </p:blipFill>
              <p:spPr bwMode="auto">
                <a:xfrm>
                  <a:off x="5215788" y="1752037"/>
                  <a:ext cx="501662" cy="369844"/>
                </a:xfrm>
                <a:prstGeom prst="rect">
                  <a:avLst/>
                </a:prstGeom>
                <a:noFill/>
                <a:ln w="9525">
                  <a:noFill/>
                  <a:miter lim="800000"/>
                  <a:headEnd/>
                  <a:tailEnd/>
                </a:ln>
              </p:spPr>
            </p:pic>
            <p:pic>
              <p:nvPicPr>
                <p:cNvPr id="140" name="Picture 67"/>
                <p:cNvPicPr>
                  <a:picLocks noChangeAspect="1" noChangeArrowheads="1"/>
                </p:cNvPicPr>
                <p:nvPr/>
              </p:nvPicPr>
              <p:blipFill>
                <a:blip r:embed="rId36" cstate="print"/>
                <a:srcRect/>
                <a:stretch>
                  <a:fillRect/>
                </a:stretch>
              </p:blipFill>
              <p:spPr bwMode="auto">
                <a:xfrm>
                  <a:off x="5299927" y="1848863"/>
                  <a:ext cx="501662" cy="368256"/>
                </a:xfrm>
                <a:prstGeom prst="rect">
                  <a:avLst/>
                </a:prstGeom>
                <a:noFill/>
                <a:ln w="9525">
                  <a:noFill/>
                  <a:miter lim="800000"/>
                  <a:headEnd/>
                  <a:tailEnd/>
                </a:ln>
              </p:spPr>
            </p:pic>
            <p:pic>
              <p:nvPicPr>
                <p:cNvPr id="141" name="Picture 68"/>
                <p:cNvPicPr>
                  <a:picLocks noChangeAspect="1" noChangeArrowheads="1"/>
                </p:cNvPicPr>
                <p:nvPr/>
              </p:nvPicPr>
              <p:blipFill>
                <a:blip r:embed="rId37" cstate="print"/>
                <a:srcRect/>
                <a:stretch>
                  <a:fillRect/>
                </a:stretch>
              </p:blipFill>
              <p:spPr bwMode="auto">
                <a:xfrm>
                  <a:off x="5384067" y="1944102"/>
                  <a:ext cx="501662" cy="368256"/>
                </a:xfrm>
                <a:prstGeom prst="rect">
                  <a:avLst/>
                </a:prstGeom>
                <a:noFill/>
                <a:ln w="9525">
                  <a:noFill/>
                  <a:miter lim="800000"/>
                  <a:headEnd/>
                  <a:tailEnd/>
                </a:ln>
              </p:spPr>
            </p:pic>
          </p:grpSp>
        </p:grpSp>
        <p:sp>
          <p:nvSpPr>
            <p:cNvPr id="142" name="AutoShape 69"/>
            <p:cNvSpPr>
              <a:spLocks noChangeArrowheads="1"/>
            </p:cNvSpPr>
            <p:nvPr/>
          </p:nvSpPr>
          <p:spPr bwMode="auto">
            <a:xfrm rot="19375050">
              <a:off x="4507045" y="2646649"/>
              <a:ext cx="660205" cy="350560"/>
            </a:xfrm>
            <a:prstGeom prst="rightArrow">
              <a:avLst>
                <a:gd name="adj1" fmla="val 64315"/>
                <a:gd name="adj2" fmla="val 66256"/>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effectLst>
                  <a:outerShdw blurRad="38100" dist="38100" dir="2700000" algn="tl">
                    <a:srgbClr val="000000">
                      <a:alpha val="43137"/>
                    </a:srgbClr>
                  </a:outerShdw>
                </a:effectLst>
                <a:uLnTx/>
                <a:uFillTx/>
                <a:latin typeface="Segoe"/>
                <a:ea typeface="+mn-ea"/>
                <a:cs typeface="+mn-cs"/>
              </a:endParaRPr>
            </a:p>
          </p:txBody>
        </p:sp>
        <p:sp>
          <p:nvSpPr>
            <p:cNvPr id="172" name="AutoShape 69"/>
            <p:cNvSpPr>
              <a:spLocks noChangeArrowheads="1"/>
            </p:cNvSpPr>
            <p:nvPr/>
          </p:nvSpPr>
          <p:spPr bwMode="auto">
            <a:xfrm rot="2224950" flipV="1">
              <a:off x="4529276" y="4364662"/>
              <a:ext cx="660205" cy="348802"/>
            </a:xfrm>
            <a:prstGeom prst="rightArrow">
              <a:avLst>
                <a:gd name="adj1" fmla="val 64315"/>
                <a:gd name="adj2" fmla="val 7442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effectLst>
                  <a:outerShdw blurRad="38100" dist="38100" dir="2700000" algn="tl">
                    <a:srgbClr val="000000">
                      <a:alpha val="43137"/>
                    </a:srgbClr>
                  </a:outerShdw>
                </a:effectLst>
                <a:uLnTx/>
                <a:uFillTx/>
                <a:latin typeface="Segoe"/>
                <a:ea typeface="+mn-ea"/>
                <a:cs typeface="+mn-cs"/>
              </a:endParaRPr>
            </a:p>
          </p:txBody>
        </p:sp>
        <p:grpSp>
          <p:nvGrpSpPr>
            <p:cNvPr id="24" name="Group 172"/>
            <p:cNvGrpSpPr/>
            <p:nvPr/>
          </p:nvGrpSpPr>
          <p:grpSpPr>
            <a:xfrm>
              <a:off x="4887811" y="4686914"/>
              <a:ext cx="1829039" cy="749085"/>
              <a:chOff x="4864661" y="4116439"/>
              <a:chExt cx="1829039" cy="749085"/>
            </a:xfrm>
          </p:grpSpPr>
          <p:sp>
            <p:nvSpPr>
              <p:cNvPr id="174" name="TextBox 97"/>
              <p:cNvSpPr txBox="1">
                <a:spLocks noChangeArrowheads="1"/>
              </p:cNvSpPr>
              <p:nvPr/>
            </p:nvSpPr>
            <p:spPr bwMode="auto">
              <a:xfrm>
                <a:off x="5525442" y="4116439"/>
                <a:ext cx="1168258" cy="738658"/>
              </a:xfrm>
              <a:prstGeom prst="rect">
                <a:avLst/>
              </a:prstGeom>
              <a:noFill/>
              <a:ln w="9525">
                <a:noFill/>
                <a:miter lim="800000"/>
                <a:headEnd/>
                <a:tailEnd/>
              </a:ln>
            </p:spPr>
            <p:txBody>
              <a:bodyPr wrap="none" lIns="91435" tIns="45717" rIns="91435" bIns="45717">
                <a:spAutoFit/>
              </a:bodyPr>
              <a:lstStyle/>
              <a:p>
                <a:pPr eaLnBrk="0" hangingPunct="0">
                  <a:defRPr/>
                </a:pPr>
                <a:r>
                  <a:rPr lang="en-US" sz="1400" dirty="0" smtClean="0">
                    <a:effectLst>
                      <a:outerShdw blurRad="38100" dist="38100" dir="2700000" algn="tl">
                        <a:srgbClr val="000000">
                          <a:alpha val="43137"/>
                        </a:srgbClr>
                      </a:outerShdw>
                    </a:effectLst>
                    <a:latin typeface="Segoe"/>
                  </a:rPr>
                  <a:t>Tape-based </a:t>
                </a:r>
              </a:p>
              <a:p>
                <a:pPr eaLnBrk="0" hangingPunct="0">
                  <a:defRPr/>
                </a:pPr>
                <a:r>
                  <a:rPr lang="en-US" sz="1400" dirty="0" smtClean="0">
                    <a:effectLst>
                      <a:outerShdw blurRad="38100" dist="38100" dir="2700000" algn="tl">
                        <a:srgbClr val="000000">
                          <a:alpha val="43137"/>
                        </a:srgbClr>
                      </a:outerShdw>
                    </a:effectLst>
                    <a:latin typeface="Segoe"/>
                  </a:rPr>
                  <a:t>Backup </a:t>
                </a:r>
              </a:p>
              <a:p>
                <a:pPr eaLnBrk="0" hangingPunct="0">
                  <a:defRPr/>
                </a:pPr>
                <a:r>
                  <a:rPr lang="en-US" sz="1400" dirty="0" smtClean="0">
                    <a:effectLst>
                      <a:outerShdw blurRad="38100" dist="38100" dir="2700000" algn="tl">
                        <a:srgbClr val="000000">
                          <a:alpha val="43137"/>
                        </a:srgbClr>
                      </a:outerShdw>
                    </a:effectLst>
                    <a:latin typeface="Segoe"/>
                  </a:rPr>
                  <a:t>Retention</a:t>
                </a:r>
                <a:endParaRPr lang="en-US" sz="1400" dirty="0">
                  <a:effectLst>
                    <a:outerShdw blurRad="38100" dist="38100" dir="2700000" algn="tl">
                      <a:srgbClr val="000000">
                        <a:alpha val="43137"/>
                      </a:srgbClr>
                    </a:outerShdw>
                  </a:effectLst>
                  <a:latin typeface="Segoe"/>
                </a:endParaRPr>
              </a:p>
            </p:txBody>
          </p:sp>
          <p:grpSp>
            <p:nvGrpSpPr>
              <p:cNvPr id="25" name="Group 190"/>
              <p:cNvGrpSpPr/>
              <p:nvPr/>
            </p:nvGrpSpPr>
            <p:grpSpPr>
              <a:xfrm>
                <a:off x="4864661" y="4195218"/>
                <a:ext cx="793273" cy="670306"/>
                <a:chOff x="6517947" y="3648391"/>
                <a:chExt cx="978544" cy="826855"/>
              </a:xfrm>
            </p:grpSpPr>
            <p:sp>
              <p:nvSpPr>
                <p:cNvPr id="176" name="Oval 175"/>
                <p:cNvSpPr/>
                <p:nvPr/>
              </p:nvSpPr>
              <p:spPr>
                <a:xfrm rot="20898827">
                  <a:off x="6517947" y="4097589"/>
                  <a:ext cx="978544" cy="377657"/>
                </a:xfrm>
                <a:prstGeom prst="ellipse">
                  <a:avLst/>
                </a:prstGeom>
                <a:gradFill flip="none" rotWithShape="1">
                  <a:gsLst>
                    <a:gs pos="0">
                      <a:srgbClr val="000000">
                        <a:alpha val="66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26" name="Group 226"/>
                <p:cNvGrpSpPr/>
                <p:nvPr/>
              </p:nvGrpSpPr>
              <p:grpSpPr>
                <a:xfrm>
                  <a:off x="6577525" y="3648391"/>
                  <a:ext cx="754063" cy="809275"/>
                  <a:chOff x="5231969" y="4111454"/>
                  <a:chExt cx="754063" cy="929276"/>
                </a:xfrm>
              </p:grpSpPr>
              <p:pic>
                <p:nvPicPr>
                  <p:cNvPr id="178" name="Picture 10" descr="D:\Projects\Microsoft\DPM PartnerVideo\images\tape.png"/>
                  <p:cNvPicPr>
                    <a:picLocks noChangeAspect="1" noChangeArrowheads="1"/>
                  </p:cNvPicPr>
                  <p:nvPr/>
                </p:nvPicPr>
                <p:blipFill>
                  <a:blip r:embed="rId38" cstate="print">
                    <a:duotone>
                      <a:prstClr val="black"/>
                      <a:srgbClr val="64BE46">
                        <a:lumMod val="75000"/>
                        <a:tint val="45000"/>
                        <a:satMod val="400000"/>
                      </a:srgbClr>
                    </a:duotone>
                  </a:blip>
                  <a:srcRect/>
                  <a:stretch>
                    <a:fillRect/>
                  </a:stretch>
                </p:blipFill>
                <p:spPr bwMode="auto">
                  <a:xfrm>
                    <a:off x="5231969" y="4586362"/>
                    <a:ext cx="663272" cy="454368"/>
                  </a:xfrm>
                  <a:prstGeom prst="rect">
                    <a:avLst/>
                  </a:prstGeom>
                  <a:noFill/>
                </p:spPr>
              </p:pic>
              <p:pic>
                <p:nvPicPr>
                  <p:cNvPr id="179" name="Picture 10" descr="D:\Projects\Microsoft\DPM PartnerVideo\images\tape.png"/>
                  <p:cNvPicPr>
                    <a:picLocks noChangeAspect="1" noChangeArrowheads="1"/>
                  </p:cNvPicPr>
                  <p:nvPr/>
                </p:nvPicPr>
                <p:blipFill>
                  <a:blip r:embed="rId38" cstate="print">
                    <a:lum contrast="20000"/>
                  </a:blip>
                  <a:srcRect/>
                  <a:stretch>
                    <a:fillRect/>
                  </a:stretch>
                </p:blipFill>
                <p:spPr bwMode="auto">
                  <a:xfrm>
                    <a:off x="5316581" y="4463621"/>
                    <a:ext cx="663272" cy="454368"/>
                  </a:xfrm>
                  <a:prstGeom prst="rect">
                    <a:avLst/>
                  </a:prstGeom>
                  <a:noFill/>
                </p:spPr>
              </p:pic>
              <p:pic>
                <p:nvPicPr>
                  <p:cNvPr id="180" name="Picture 10" descr="D:\Projects\Microsoft\DPM PartnerVideo\images\tape.png"/>
                  <p:cNvPicPr>
                    <a:picLocks noChangeAspect="1" noChangeArrowheads="1"/>
                  </p:cNvPicPr>
                  <p:nvPr/>
                </p:nvPicPr>
                <p:blipFill>
                  <a:blip r:embed="rId38" cstate="print">
                    <a:duotone>
                      <a:srgbClr val="F3E207">
                        <a:shade val="45000"/>
                        <a:satMod val="135000"/>
                      </a:srgbClr>
                      <a:prstClr val="white"/>
                    </a:duotone>
                  </a:blip>
                  <a:srcRect/>
                  <a:stretch>
                    <a:fillRect/>
                  </a:stretch>
                </p:blipFill>
                <p:spPr bwMode="auto">
                  <a:xfrm>
                    <a:off x="5254797" y="4383302"/>
                    <a:ext cx="663272" cy="454368"/>
                  </a:xfrm>
                  <a:prstGeom prst="rect">
                    <a:avLst/>
                  </a:prstGeom>
                  <a:noFill/>
                </p:spPr>
              </p:pic>
              <p:pic>
                <p:nvPicPr>
                  <p:cNvPr id="181" name="Picture 10" descr="D:\Projects\Microsoft\DPM PartnerVideo\images\tape.png"/>
                  <p:cNvPicPr>
                    <a:picLocks noChangeAspect="1" noChangeArrowheads="1"/>
                  </p:cNvPicPr>
                  <p:nvPr/>
                </p:nvPicPr>
                <p:blipFill>
                  <a:blip r:embed="rId38" cstate="print">
                    <a:duotone>
                      <a:prstClr val="black"/>
                      <a:srgbClr val="FFA514">
                        <a:tint val="45000"/>
                        <a:satMod val="400000"/>
                      </a:srgbClr>
                    </a:duotone>
                  </a:blip>
                  <a:srcRect/>
                  <a:stretch>
                    <a:fillRect/>
                  </a:stretch>
                </p:blipFill>
                <p:spPr bwMode="auto">
                  <a:xfrm>
                    <a:off x="5291868" y="4241200"/>
                    <a:ext cx="663272" cy="454368"/>
                  </a:xfrm>
                  <a:prstGeom prst="rect">
                    <a:avLst/>
                  </a:prstGeom>
                  <a:noFill/>
                </p:spPr>
              </p:pic>
              <p:pic>
                <p:nvPicPr>
                  <p:cNvPr id="182" name="Picture 10" descr="D:\Projects\Microsoft\DPM PartnerVideo\images\tape.png"/>
                  <p:cNvPicPr>
                    <a:picLocks noChangeAspect="1" noChangeArrowheads="1"/>
                  </p:cNvPicPr>
                  <p:nvPr/>
                </p:nvPicPr>
                <p:blipFill>
                  <a:blip r:embed="rId38" cstate="print">
                    <a:duotone>
                      <a:prstClr val="black"/>
                      <a:srgbClr val="FF0000">
                        <a:tint val="45000"/>
                        <a:satMod val="400000"/>
                      </a:srgbClr>
                    </a:duotone>
                  </a:blip>
                  <a:srcRect/>
                  <a:stretch>
                    <a:fillRect/>
                  </a:stretch>
                </p:blipFill>
                <p:spPr bwMode="auto">
                  <a:xfrm>
                    <a:off x="5322760" y="4111454"/>
                    <a:ext cx="663272" cy="454368"/>
                  </a:xfrm>
                  <a:prstGeom prst="rect">
                    <a:avLst/>
                  </a:prstGeom>
                  <a:noFill/>
                </p:spPr>
              </p:pic>
            </p:grpSp>
          </p:grpSp>
        </p:grpSp>
        <p:grpSp>
          <p:nvGrpSpPr>
            <p:cNvPr id="27" name="Group 265"/>
            <p:cNvGrpSpPr/>
            <p:nvPr/>
          </p:nvGrpSpPr>
          <p:grpSpPr>
            <a:xfrm>
              <a:off x="3392103" y="2975007"/>
              <a:ext cx="1619737" cy="1018272"/>
              <a:chOff x="6829779" y="2442558"/>
              <a:chExt cx="1975555" cy="1277132"/>
            </a:xfrm>
          </p:grpSpPr>
          <p:pic>
            <p:nvPicPr>
              <p:cNvPr id="202" name="Picture 2" descr="D:\Projects\Microsoft\DPM PartnerVideo\images\platform.png"/>
              <p:cNvPicPr>
                <a:picLocks noChangeAspect="1" noChangeArrowheads="1"/>
              </p:cNvPicPr>
              <p:nvPr/>
            </p:nvPicPr>
            <p:blipFill>
              <a:blip r:embed="rId39" cstate="print">
                <a:duotone>
                  <a:srgbClr val="5082B9">
                    <a:shade val="45000"/>
                    <a:satMod val="135000"/>
                  </a:srgbClr>
                  <a:prstClr val="white"/>
                </a:duotone>
                <a:lum bright="-30000"/>
              </a:blip>
              <a:srcRect/>
              <a:stretch>
                <a:fillRect/>
              </a:stretch>
            </p:blipFill>
            <p:spPr bwMode="auto">
              <a:xfrm>
                <a:off x="6829779" y="2655727"/>
                <a:ext cx="1975555" cy="1063963"/>
              </a:xfrm>
              <a:prstGeom prst="rect">
                <a:avLst/>
              </a:prstGeom>
              <a:noFill/>
              <a:effectLst>
                <a:outerShdw blurRad="50800" dist="38100" dir="2700000" algn="tl" rotWithShape="0">
                  <a:prstClr val="black">
                    <a:alpha val="40000"/>
                  </a:prstClr>
                </a:outerShdw>
              </a:effectLst>
            </p:spPr>
          </p:pic>
          <p:pic>
            <p:nvPicPr>
              <p:cNvPr id="203" name="Picture 8" descr="E:\Projects\Microsoft\DPM_video\connect.dll_I2908_0409.png"/>
              <p:cNvPicPr>
                <a:picLocks noChangeAspect="1" noChangeArrowheads="1"/>
              </p:cNvPicPr>
              <p:nvPr/>
            </p:nvPicPr>
            <p:blipFill>
              <a:blip r:embed="rId40" cstate="print">
                <a:grayscl/>
              </a:blip>
              <a:srcRect/>
              <a:stretch>
                <a:fillRect/>
              </a:stretch>
            </p:blipFill>
            <p:spPr bwMode="auto">
              <a:xfrm>
                <a:off x="6957491" y="2442558"/>
                <a:ext cx="940019" cy="940019"/>
              </a:xfrm>
              <a:prstGeom prst="rect">
                <a:avLst/>
              </a:prstGeom>
              <a:noFill/>
            </p:spPr>
          </p:pic>
          <p:grpSp>
            <p:nvGrpSpPr>
              <p:cNvPr id="28" name="Group 209"/>
              <p:cNvGrpSpPr/>
              <p:nvPr/>
            </p:nvGrpSpPr>
            <p:grpSpPr>
              <a:xfrm>
                <a:off x="8074314" y="2828757"/>
                <a:ext cx="517152" cy="558269"/>
                <a:chOff x="8040821" y="2812715"/>
                <a:chExt cx="566688" cy="611743"/>
              </a:xfrm>
            </p:grpSpPr>
            <p:grpSp>
              <p:nvGrpSpPr>
                <p:cNvPr id="29" name="Group 186"/>
                <p:cNvGrpSpPr/>
                <p:nvPr/>
              </p:nvGrpSpPr>
              <p:grpSpPr>
                <a:xfrm>
                  <a:off x="8040821" y="3031577"/>
                  <a:ext cx="566688" cy="392881"/>
                  <a:chOff x="7696436" y="4575160"/>
                  <a:chExt cx="566688" cy="392881"/>
                </a:xfrm>
              </p:grpSpPr>
              <p:pic>
                <p:nvPicPr>
                  <p:cNvPr id="216" name="Picture 10" descr="D:\Projects\Microsoft\DPM PartnerVideo\images\tape.png"/>
                  <p:cNvPicPr>
                    <a:picLocks noChangeAspect="1" noChangeArrowheads="1"/>
                  </p:cNvPicPr>
                  <p:nvPr/>
                </p:nvPicPr>
                <p:blipFill>
                  <a:blip r:embed="rId41"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217" name="Picture 10" descr="D:\Projects\Microsoft\DPM PartnerVideo\images\tape.png"/>
                  <p:cNvPicPr>
                    <a:picLocks noChangeAspect="1" noChangeArrowheads="1"/>
                  </p:cNvPicPr>
                  <p:nvPr/>
                </p:nvPicPr>
                <p:blipFill>
                  <a:blip r:embed="rId41"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30" name="Group 183"/>
                <p:cNvGrpSpPr/>
                <p:nvPr/>
              </p:nvGrpSpPr>
              <p:grpSpPr>
                <a:xfrm>
                  <a:off x="8090784" y="2812715"/>
                  <a:ext cx="512445" cy="448263"/>
                  <a:chOff x="5801888" y="2848326"/>
                  <a:chExt cx="331718" cy="291135"/>
                </a:xfrm>
              </p:grpSpPr>
              <p:pic>
                <p:nvPicPr>
                  <p:cNvPr id="213" name="Picture 10" descr="D:\Projects\Microsoft\DPM PartnerVideo\images\tape.png"/>
                  <p:cNvPicPr>
                    <a:picLocks noChangeAspect="1" noChangeArrowheads="1"/>
                  </p:cNvPicPr>
                  <p:nvPr/>
                </p:nvPicPr>
                <p:blipFill>
                  <a:blip r:embed="rId42"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214" name="Picture 10" descr="D:\Projects\Microsoft\DPM PartnerVideo\images\tape.png"/>
                  <p:cNvPicPr>
                    <a:picLocks noChangeAspect="1" noChangeArrowheads="1"/>
                  </p:cNvPicPr>
                  <p:nvPr/>
                </p:nvPicPr>
                <p:blipFill>
                  <a:blip r:embed="rId42"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215" name="Picture 10" descr="D:\Projects\Microsoft\DPM PartnerVideo\images\tape.png"/>
                  <p:cNvPicPr>
                    <a:picLocks noChangeAspect="1" noChangeArrowheads="1"/>
                  </p:cNvPicPr>
                  <p:nvPr/>
                </p:nvPicPr>
                <p:blipFill>
                  <a:blip r:embed="rId42"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31" name="Group 243"/>
              <p:cNvGrpSpPr/>
              <p:nvPr/>
            </p:nvGrpSpPr>
            <p:grpSpPr>
              <a:xfrm>
                <a:off x="7582142" y="2772292"/>
                <a:ext cx="676888" cy="564465"/>
                <a:chOff x="4797868" y="2793215"/>
                <a:chExt cx="654664" cy="545933"/>
              </a:xfrm>
            </p:grpSpPr>
            <p:grpSp>
              <p:nvGrpSpPr>
                <p:cNvPr id="224" name="Group 207"/>
                <p:cNvGrpSpPr/>
                <p:nvPr/>
              </p:nvGrpSpPr>
              <p:grpSpPr>
                <a:xfrm>
                  <a:off x="4797868" y="3023255"/>
                  <a:ext cx="654664" cy="315893"/>
                  <a:chOff x="4848128" y="2984430"/>
                  <a:chExt cx="676566" cy="326460"/>
                </a:xfrm>
              </p:grpSpPr>
              <p:sp>
                <p:nvSpPr>
                  <p:cNvPr id="263" name="Oval 262"/>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264" name="Oval 263"/>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sp>
                <p:nvSpPr>
                  <p:cNvPr id="265" name="Oval 264"/>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225" name="Group 204"/>
                <p:cNvGrpSpPr/>
                <p:nvPr/>
              </p:nvGrpSpPr>
              <p:grpSpPr>
                <a:xfrm>
                  <a:off x="4822455" y="2793221"/>
                  <a:ext cx="551050" cy="520930"/>
                  <a:chOff x="4572000" y="2655375"/>
                  <a:chExt cx="720817" cy="681417"/>
                </a:xfrm>
              </p:grpSpPr>
              <p:grpSp>
                <p:nvGrpSpPr>
                  <p:cNvPr id="226" name="Group 189"/>
                  <p:cNvGrpSpPr/>
                  <p:nvPr/>
                </p:nvGrpSpPr>
                <p:grpSpPr>
                  <a:xfrm>
                    <a:off x="4673854" y="2655375"/>
                    <a:ext cx="403810" cy="395185"/>
                    <a:chOff x="4904375" y="2755269"/>
                    <a:chExt cx="324356" cy="317428"/>
                  </a:xfrm>
                </p:grpSpPr>
                <p:sp>
                  <p:nvSpPr>
                    <p:cNvPr id="260" name="Oval 25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61" name="Flowchart: Magnetic Disk 26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62" name="Oval 26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227" name="Group 190"/>
                  <p:cNvGrpSpPr/>
                  <p:nvPr/>
                </p:nvGrpSpPr>
                <p:grpSpPr>
                  <a:xfrm>
                    <a:off x="4889007" y="2747583"/>
                    <a:ext cx="403810" cy="395185"/>
                    <a:chOff x="4904375" y="2755269"/>
                    <a:chExt cx="324356" cy="317428"/>
                  </a:xfrm>
                </p:grpSpPr>
                <p:sp>
                  <p:nvSpPr>
                    <p:cNvPr id="257" name="Oval 25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58" name="Flowchart: Magnetic Disk 25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59" name="Oval 25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228" name="Group 195"/>
                  <p:cNvGrpSpPr/>
                  <p:nvPr/>
                </p:nvGrpSpPr>
                <p:grpSpPr>
                  <a:xfrm>
                    <a:off x="4572000" y="2832108"/>
                    <a:ext cx="403810" cy="395185"/>
                    <a:chOff x="4904375" y="2755269"/>
                    <a:chExt cx="324356" cy="317428"/>
                  </a:xfrm>
                </p:grpSpPr>
                <p:sp>
                  <p:nvSpPr>
                    <p:cNvPr id="254" name="Oval 25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55" name="Flowchart: Magnetic Disk 25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56" name="Oval 25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nvGrpSpPr>
                  <p:cNvPr id="229" name="Group 199"/>
                  <p:cNvGrpSpPr/>
                  <p:nvPr/>
                </p:nvGrpSpPr>
                <p:grpSpPr>
                  <a:xfrm>
                    <a:off x="4810205" y="2941607"/>
                    <a:ext cx="403810" cy="395185"/>
                    <a:chOff x="4904375" y="2755269"/>
                    <a:chExt cx="324356" cy="317428"/>
                  </a:xfrm>
                </p:grpSpPr>
                <p:sp>
                  <p:nvSpPr>
                    <p:cNvPr id="251" name="Oval 25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52" name="Flowchart: Magnetic Disk 25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sp>
                  <p:nvSpPr>
                    <p:cNvPr id="253" name="Oval 25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latin typeface="Calibri"/>
                        <a:ea typeface="+mn-ea"/>
                        <a:cs typeface="+mn-cs"/>
                      </a:endParaRPr>
                    </a:p>
                  </p:txBody>
                </p:sp>
              </p:grpSp>
            </p:grpSp>
          </p:grpSp>
        </p:grpSp>
        <p:sp>
          <p:nvSpPr>
            <p:cNvPr id="171" name="AutoShape 65"/>
            <p:cNvSpPr>
              <a:spLocks noChangeArrowheads="1"/>
            </p:cNvSpPr>
            <p:nvPr/>
          </p:nvSpPr>
          <p:spPr bwMode="auto">
            <a:xfrm>
              <a:off x="2265489" y="3260160"/>
              <a:ext cx="1347528" cy="519334"/>
            </a:xfrm>
            <a:prstGeom prst="rightArrow">
              <a:avLst>
                <a:gd name="adj1" fmla="val 59620"/>
                <a:gd name="adj2" fmla="val 7580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effectLst>
                    <a:outerShdw blurRad="38100" dist="38100" dir="2700000" algn="tl">
                      <a:srgbClr val="000000">
                        <a:alpha val="43137"/>
                      </a:srgbClr>
                    </a:outerShdw>
                  </a:effectLst>
                  <a:uLnTx/>
                  <a:uFillTx/>
                  <a:latin typeface="Segoe"/>
                  <a:ea typeface="+mn-ea"/>
                  <a:cs typeface="+mn-cs"/>
                </a:rPr>
                <a:t>Up to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effectLst>
                    <a:outerShdw blurRad="38100" dist="38100" dir="2700000" algn="tl">
                      <a:srgbClr val="000000">
                        <a:alpha val="43137"/>
                      </a:srgbClr>
                    </a:outerShdw>
                  </a:effectLst>
                  <a:uLnTx/>
                  <a:uFillTx/>
                  <a:latin typeface="Segoe"/>
                  <a:ea typeface="+mn-ea"/>
                  <a:cs typeface="+mn-cs"/>
                </a:rPr>
                <a:t>Every 15 minutes</a:t>
              </a:r>
            </a:p>
          </p:txBody>
        </p:sp>
        <p:sp>
          <p:nvSpPr>
            <p:cNvPr id="267" name="AutoShape 69"/>
            <p:cNvSpPr>
              <a:spLocks noChangeArrowheads="1"/>
            </p:cNvSpPr>
            <p:nvPr/>
          </p:nvSpPr>
          <p:spPr bwMode="auto">
            <a:xfrm rot="5400000">
              <a:off x="4435584" y="3478885"/>
              <a:ext cx="1776772" cy="305436"/>
            </a:xfrm>
            <a:prstGeom prst="rightArrow">
              <a:avLst>
                <a:gd name="adj1" fmla="val 64315"/>
                <a:gd name="adj2" fmla="val 100939"/>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endParaRPr lang="en-GB" sz="900">
                <a:effectLst>
                  <a:outerShdw blurRad="38100" dist="38100" dir="2700000" algn="tl">
                    <a:srgbClr val="000000">
                      <a:alpha val="43137"/>
                    </a:srgbClr>
                  </a:outerShdw>
                </a:effectLst>
                <a:latin typeface="Segoe"/>
              </a:endParaRPr>
            </a:p>
          </p:txBody>
        </p:sp>
        <p:sp>
          <p:nvSpPr>
            <p:cNvPr id="280" name="TextBox 279"/>
            <p:cNvSpPr txBox="1">
              <a:spLocks noChangeArrowheads="1"/>
            </p:cNvSpPr>
            <p:nvPr/>
          </p:nvSpPr>
          <p:spPr bwMode="auto">
            <a:xfrm>
              <a:off x="4797423" y="5412015"/>
              <a:ext cx="921909" cy="276993"/>
            </a:xfrm>
            <a:prstGeom prst="rect">
              <a:avLst/>
            </a:prstGeom>
            <a:noFill/>
            <a:ln w="9525">
              <a:noFill/>
              <a:miter lim="800000"/>
              <a:headEnd/>
              <a:tailEnd/>
            </a:ln>
            <a:effectLst/>
          </p:spPr>
          <p:txBody>
            <a:bodyPr wrap="none" lIns="91435" tIns="45717" rIns="91435" bIns="45717">
              <a:spAutoFit/>
            </a:bodyPr>
            <a:lstStyle/>
            <a:p>
              <a:pPr>
                <a:defRPr/>
              </a:pPr>
              <a:r>
                <a:rPr lang="en-US" sz="1200" dirty="0">
                  <a:effectLst>
                    <a:outerShdw blurRad="38100" dist="38100" dir="2700000" algn="tl">
                      <a:srgbClr val="000000">
                        <a:alpha val="43137"/>
                      </a:srgbClr>
                    </a:outerShdw>
                  </a:effectLst>
                  <a:latin typeface="+mj-lt"/>
                  <a:ea typeface="ＭＳ Ｐゴシック" pitchFamily="34" charset="-128"/>
                </a:rPr>
                <a:t>Offline tape</a:t>
              </a:r>
            </a:p>
          </p:txBody>
        </p:sp>
      </p:grpSp>
    </p:spTree>
    <p:custDataLst>
      <p:tags r:id="rId1"/>
    </p:custDataLst>
    <p:extLst>
      <p:ext uri="{BB962C8B-B14F-4D97-AF65-F5344CB8AC3E}">
        <p14:creationId xmlns:p14="http://schemas.microsoft.com/office/powerpoint/2007/7/12/main" xmlns="" val="24131774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565944" y="1657079"/>
            <a:ext cx="8012112" cy="4241800"/>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2" name="Group 136"/>
          <p:cNvGrpSpPr>
            <a:grpSpLocks/>
          </p:cNvGrpSpPr>
          <p:nvPr/>
        </p:nvGrpSpPr>
        <p:grpSpPr bwMode="auto">
          <a:xfrm>
            <a:off x="6843213" y="6363039"/>
            <a:ext cx="2089637" cy="312492"/>
            <a:chOff x="2736" y="1261"/>
            <a:chExt cx="5541" cy="785"/>
          </a:xfrm>
          <a:effectLst>
            <a:outerShdw blurRad="50800" dist="38100" dir="2700000" algn="tl" rotWithShape="0">
              <a:prstClr val="black">
                <a:alpha val="40000"/>
              </a:prstClr>
            </a:outerShdw>
          </a:effectLst>
        </p:grpSpPr>
        <p:pic>
          <p:nvPicPr>
            <p:cNvPr id="8" name="Picture 127" descr="IronMT logo blue&amp;black"/>
            <p:cNvPicPr>
              <a:picLocks noChangeAspect="1" noChangeArrowheads="1"/>
            </p:cNvPicPr>
            <p:nvPr/>
          </p:nvPicPr>
          <p:blipFill>
            <a:blip r:embed="rId4" cstate="print">
              <a:lum bright="70000" contrast="-70000"/>
            </a:blip>
            <a:stretch>
              <a:fillRect/>
            </a:stretch>
          </p:blipFill>
          <p:spPr bwMode="auto">
            <a:xfrm>
              <a:off x="2736" y="1261"/>
              <a:ext cx="5541" cy="785"/>
            </a:xfrm>
            <a:prstGeom prst="rect">
              <a:avLst/>
            </a:prstGeom>
            <a:noFill/>
            <a:ln>
              <a:noFill/>
            </a:ln>
            <a:effectLst/>
          </p:spPr>
        </p:pic>
        <p:pic>
          <p:nvPicPr>
            <p:cNvPr id="11" name="Picture 135" descr="Copyright"/>
            <p:cNvPicPr>
              <a:picLocks noChangeAspect="1" noChangeArrowheads="1"/>
            </p:cNvPicPr>
            <p:nvPr/>
          </p:nvPicPr>
          <p:blipFill>
            <a:blip r:embed="rId5" cstate="print">
              <a:lum bright="70000" contrast="-70000"/>
            </a:blip>
            <a:srcRect/>
            <a:stretch>
              <a:fillRect/>
            </a:stretch>
          </p:blipFill>
          <p:spPr bwMode="auto">
            <a:xfrm>
              <a:off x="5432" y="1445"/>
              <a:ext cx="65" cy="81"/>
            </a:xfrm>
            <a:prstGeom prst="rect">
              <a:avLst/>
            </a:prstGeom>
            <a:noFill/>
            <a:ln w="9525">
              <a:noFill/>
              <a:miter lim="800000"/>
              <a:headEnd/>
              <a:tailEnd/>
            </a:ln>
          </p:spPr>
        </p:pic>
      </p:grpSp>
      <p:sp>
        <p:nvSpPr>
          <p:cNvPr id="13" name="Rectangle 3"/>
          <p:cNvSpPr>
            <a:spLocks noGrp="1" noChangeArrowheads="1"/>
          </p:cNvSpPr>
          <p:nvPr>
            <p:ph type="title"/>
          </p:nvPr>
        </p:nvSpPr>
        <p:spPr>
          <a:xfrm>
            <a:off x="381000" y="230188"/>
            <a:ext cx="8382000" cy="1163395"/>
          </a:xfrm>
        </p:spPr>
        <p:txBody>
          <a:bodyPr/>
          <a:lstStyle/>
          <a:p>
            <a:r>
              <a:rPr lang="en-US" dirty="0" smtClean="0"/>
              <a:t>Iron Mountain CloudRecovery™</a:t>
            </a:r>
            <a:br>
              <a:rPr lang="en-US" dirty="0" smtClean="0"/>
            </a:br>
            <a:r>
              <a:rPr lang="en-US" sz="3600" i="1" dirty="0" smtClean="0"/>
              <a:t>Exclusively for DPM</a:t>
            </a:r>
            <a:endParaRPr lang="en-US" i="1" dirty="0" smtClean="0"/>
          </a:p>
        </p:txBody>
      </p:sp>
    </p:spTree>
    <p:extLst>
      <p:ext uri="{BB962C8B-B14F-4D97-AF65-F5344CB8AC3E}">
        <p14:creationId xmlns:p14="http://schemas.microsoft.com/office/powerpoint/2007/7/12/main" xmlns="" val="142052976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158"/>
          <p:cNvGrpSpPr/>
          <p:nvPr/>
        </p:nvGrpSpPr>
        <p:grpSpPr>
          <a:xfrm>
            <a:off x="6431622" y="105103"/>
            <a:ext cx="2785948" cy="966951"/>
            <a:chOff x="3625363" y="620109"/>
            <a:chExt cx="2785948" cy="966951"/>
          </a:xfrm>
        </p:grpSpPr>
        <p:sp>
          <p:nvSpPr>
            <p:cNvPr id="81" name="24-Point Star 80"/>
            <p:cNvSpPr/>
            <p:nvPr/>
          </p:nvSpPr>
          <p:spPr bwMode="auto">
            <a:xfrm>
              <a:off x="3625363" y="620109"/>
              <a:ext cx="2785948" cy="966951"/>
            </a:xfrm>
            <a:prstGeom prst="star24">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1400" dirty="0" smtClean="0">
                <a:solidFill>
                  <a:schemeClr val="accent5">
                    <a:lumMod val="40000"/>
                    <a:lumOff val="60000"/>
                  </a:schemeClr>
                </a:solidFill>
                <a:effectLst>
                  <a:outerShdw blurRad="38100" dist="38100" dir="2700000" algn="tl">
                    <a:srgbClr val="000000">
                      <a:alpha val="43137"/>
                    </a:srgbClr>
                  </a:outerShdw>
                </a:effectLst>
                <a:latin typeface="Segoe" pitchFamily="34" charset="0"/>
              </a:endParaRPr>
            </a:p>
          </p:txBody>
        </p:sp>
        <p:pic>
          <p:nvPicPr>
            <p:cNvPr id="82" name="Picture 6" descr="D:\ref\air\buttons\VistaCPL\Add Remove Programs.png"/>
            <p:cNvPicPr>
              <a:picLocks noChangeAspect="1" noChangeArrowheads="1"/>
            </p:cNvPicPr>
            <p:nvPr/>
          </p:nvPicPr>
          <p:blipFill>
            <a:blip r:embed="rId3" cstate="print">
              <a:grayscl/>
              <a:lum bright="-21000" contrast="45000"/>
            </a:blip>
            <a:srcRect/>
            <a:stretch>
              <a:fillRect/>
            </a:stretch>
          </p:blipFill>
          <p:spPr bwMode="auto">
            <a:xfrm>
              <a:off x="5366644" y="734670"/>
              <a:ext cx="621164" cy="621164"/>
            </a:xfrm>
            <a:prstGeom prst="rect">
              <a:avLst/>
            </a:prstGeom>
            <a:noFill/>
            <a:effectLst>
              <a:outerShdw blurRad="63500" sx="102000" sy="102000" algn="ctr" rotWithShape="0">
                <a:prstClr val="black">
                  <a:alpha val="40000"/>
                </a:prstClr>
              </a:outerShdw>
            </a:effectLst>
          </p:spPr>
        </p:pic>
        <p:sp>
          <p:nvSpPr>
            <p:cNvPr id="83" name="Rectangle 82"/>
            <p:cNvSpPr/>
            <p:nvPr/>
          </p:nvSpPr>
          <p:spPr>
            <a:xfrm>
              <a:off x="4254020" y="951953"/>
              <a:ext cx="1398412" cy="338554"/>
            </a:xfrm>
            <a:prstGeom prst="rect">
              <a:avLst/>
            </a:prstGeom>
          </p:spPr>
          <p:txBody>
            <a:bodyPr wrap="square">
              <a:spAutoFit/>
            </a:bodyPr>
            <a:lstStyle/>
            <a:p>
              <a:pPr defTabSz="914099">
                <a:buNone/>
              </a:pPr>
              <a:r>
                <a:rPr lang="en-US" sz="1600" b="1" dirty="0" smtClean="0">
                  <a:solidFill>
                    <a:schemeClr val="accent5">
                      <a:lumMod val="40000"/>
                      <a:lumOff val="60000"/>
                    </a:schemeClr>
                  </a:solidFill>
                  <a:latin typeface="Segoe" pitchFamily="34" charset="0"/>
                </a:rPr>
                <a:t>DPM 2010 </a:t>
              </a:r>
            </a:p>
          </p:txBody>
        </p:sp>
      </p:grpSp>
      <p:sp>
        <p:nvSpPr>
          <p:cNvPr id="6" name="Title 5"/>
          <p:cNvSpPr>
            <a:spLocks noGrp="1"/>
          </p:cNvSpPr>
          <p:nvPr>
            <p:ph type="title"/>
          </p:nvPr>
        </p:nvSpPr>
        <p:spPr/>
        <p:txBody>
          <a:bodyPr/>
          <a:lstStyle/>
          <a:p>
            <a:r>
              <a:rPr smtClean="0"/>
              <a:t>DPM </a:t>
            </a:r>
            <a:r>
              <a:rPr lang="en-US" dirty="0" smtClean="0"/>
              <a:t>2010</a:t>
            </a:r>
            <a:r>
              <a:rPr sz="4000" smtClean="0"/>
              <a:t> </a:t>
            </a:r>
            <a:r>
              <a:rPr lang="en-US" sz="4000" dirty="0" smtClean="0"/>
              <a:t>–</a:t>
            </a:r>
            <a:r>
              <a:rPr sz="4000" smtClean="0"/>
              <a:t> </a:t>
            </a:r>
            <a:r>
              <a:rPr lang="en-US" sz="4000" dirty="0" smtClean="0"/>
              <a:t>Disaster Recovery</a:t>
            </a:r>
            <a:endParaRPr lang="en-US" dirty="0"/>
          </a:p>
        </p:txBody>
      </p:sp>
      <p:sp>
        <p:nvSpPr>
          <p:cNvPr id="71" name="Content Placeholder 70"/>
          <p:cNvSpPr>
            <a:spLocks noGrp="1"/>
          </p:cNvSpPr>
          <p:nvPr>
            <p:ph idx="1"/>
          </p:nvPr>
        </p:nvSpPr>
        <p:spPr>
          <a:xfrm>
            <a:off x="3438140" y="1316813"/>
            <a:ext cx="5492499" cy="1631216"/>
          </a:xfrm>
        </p:spPr>
        <p:txBody>
          <a:bodyPr/>
          <a:lstStyle/>
          <a:p>
            <a:r>
              <a:rPr lang="en-US" sz="2000" dirty="0"/>
              <a:t>One-click DPM DR failover and failback</a:t>
            </a:r>
          </a:p>
          <a:p>
            <a:r>
              <a:rPr lang="en-US" sz="2000" dirty="0" smtClean="0"/>
              <a:t>Separate </a:t>
            </a:r>
            <a:r>
              <a:rPr lang="en-US" sz="2000" dirty="0"/>
              <a:t>schedules per DPM server</a:t>
            </a:r>
          </a:p>
          <a:p>
            <a:r>
              <a:rPr lang="en-US" sz="2000" dirty="0" smtClean="0"/>
              <a:t>Chaining </a:t>
            </a:r>
            <a:r>
              <a:rPr lang="en-US" sz="2000" dirty="0"/>
              <a:t>support</a:t>
            </a:r>
          </a:p>
          <a:p>
            <a:r>
              <a:rPr lang="en-US" sz="2000" dirty="0" smtClean="0"/>
              <a:t>Offsite tapes without courier services</a:t>
            </a:r>
          </a:p>
          <a:p>
            <a:r>
              <a:rPr lang="en-US" sz="2000" dirty="0" smtClean="0"/>
              <a:t>Restore servers directly from offsite DPM</a:t>
            </a:r>
            <a:endParaRPr lang="en-US" sz="2000" dirty="0"/>
          </a:p>
        </p:txBody>
      </p:sp>
      <p:grpSp>
        <p:nvGrpSpPr>
          <p:cNvPr id="79" name="Group 78"/>
          <p:cNvGrpSpPr/>
          <p:nvPr/>
        </p:nvGrpSpPr>
        <p:grpSpPr>
          <a:xfrm>
            <a:off x="4595478" y="3901472"/>
            <a:ext cx="4130480" cy="2180151"/>
            <a:chOff x="4595478" y="3901472"/>
            <a:chExt cx="4130480" cy="2180151"/>
          </a:xfrm>
        </p:grpSpPr>
        <p:sp>
          <p:nvSpPr>
            <p:cNvPr id="13" name="Rounded Rectangle 12"/>
            <p:cNvSpPr/>
            <p:nvPr/>
          </p:nvSpPr>
          <p:spPr bwMode="auto">
            <a:xfrm>
              <a:off x="6255297" y="4873811"/>
              <a:ext cx="2470661" cy="1207812"/>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buNone/>
                <a:defRPr/>
              </a:pPr>
              <a:endParaRPr lang="en-US" sz="1600" dirty="0">
                <a:solidFill>
                  <a:schemeClr val="tx1"/>
                </a:solidFill>
                <a:effectLst/>
              </a:endParaRPr>
            </a:p>
          </p:txBody>
        </p:sp>
        <p:sp>
          <p:nvSpPr>
            <p:cNvPr id="14" name="TextBox 675"/>
            <p:cNvSpPr txBox="1">
              <a:spLocks noChangeArrowheads="1"/>
            </p:cNvSpPr>
            <p:nvPr/>
          </p:nvSpPr>
          <p:spPr bwMode="auto">
            <a:xfrm>
              <a:off x="6320606" y="4894950"/>
              <a:ext cx="2212785" cy="1015663"/>
            </a:xfrm>
            <a:prstGeom prst="rect">
              <a:avLst/>
            </a:prstGeom>
            <a:noFill/>
            <a:ln w="9525">
              <a:noFill/>
              <a:miter lim="800000"/>
              <a:headEnd/>
              <a:tailEnd/>
            </a:ln>
          </p:spPr>
          <p:txBody>
            <a:bodyPr wrap="none">
              <a:spAutoFit/>
            </a:bodyPr>
            <a:lstStyle/>
            <a:p>
              <a:pPr eaLnBrk="0" hangingPunct="0">
                <a:buNone/>
                <a:defRPr/>
              </a:pPr>
              <a:r>
                <a:rPr lang="en-US" sz="1200" b="1" u="sng" dirty="0" smtClean="0">
                  <a:solidFill>
                    <a:schemeClr val="bg1"/>
                  </a:solidFill>
                  <a:effectLst/>
                  <a:latin typeface="+mn-lt"/>
                </a:rPr>
                <a:t>DPM DR</a:t>
              </a:r>
              <a:endParaRPr lang="en-US" sz="1200" b="1" u="sng" dirty="0">
                <a:solidFill>
                  <a:schemeClr val="bg1"/>
                </a:solidFill>
                <a:effectLst/>
                <a:latin typeface="+mn-lt"/>
              </a:endParaRPr>
            </a:p>
            <a:p>
              <a:pPr eaLnBrk="0" hangingPunct="0">
                <a:buNone/>
                <a:defRPr/>
              </a:pPr>
              <a:r>
                <a:rPr lang="en-US" sz="1200" dirty="0">
                  <a:solidFill>
                    <a:schemeClr val="bg1"/>
                  </a:solidFill>
                  <a:effectLst/>
                  <a:latin typeface="+mn-lt"/>
                </a:rPr>
                <a:t>FS1_data (share)</a:t>
              </a:r>
            </a:p>
            <a:p>
              <a:pPr eaLnBrk="0" hangingPunct="0">
                <a:buNone/>
                <a:defRPr/>
              </a:pPr>
              <a:r>
                <a:rPr lang="en-US" sz="1200" dirty="0">
                  <a:solidFill>
                    <a:schemeClr val="bg1"/>
                  </a:solidFill>
                  <a:effectLst/>
                  <a:latin typeface="+mn-lt"/>
                </a:rPr>
                <a:t>SQL25\</a:t>
              </a:r>
              <a:r>
                <a:rPr lang="en-US" sz="1200" dirty="0" err="1">
                  <a:solidFill>
                    <a:schemeClr val="bg1"/>
                  </a:solidFill>
                  <a:effectLst/>
                  <a:latin typeface="+mn-lt"/>
                </a:rPr>
                <a:t>AccountingdB</a:t>
              </a:r>
              <a:r>
                <a:rPr lang="en-US" sz="1200" dirty="0">
                  <a:solidFill>
                    <a:schemeClr val="bg1"/>
                  </a:solidFill>
                  <a:effectLst/>
                  <a:latin typeface="+mn-lt"/>
                </a:rPr>
                <a:t> (</a:t>
              </a:r>
              <a:r>
                <a:rPr lang="en-US" sz="1200" dirty="0" err="1">
                  <a:solidFill>
                    <a:schemeClr val="bg1"/>
                  </a:solidFill>
                  <a:effectLst/>
                  <a:latin typeface="+mn-lt"/>
                </a:rPr>
                <a:t>sql</a:t>
              </a:r>
              <a:r>
                <a:rPr lang="en-US" sz="1200" dirty="0">
                  <a:solidFill>
                    <a:schemeClr val="bg1"/>
                  </a:solidFill>
                  <a:effectLst/>
                  <a:latin typeface="+mn-lt"/>
                </a:rPr>
                <a:t>)</a:t>
              </a:r>
            </a:p>
            <a:p>
              <a:pPr eaLnBrk="0" hangingPunct="0">
                <a:buNone/>
                <a:defRPr/>
              </a:pPr>
              <a:r>
                <a:rPr lang="en-US" sz="1200" dirty="0">
                  <a:solidFill>
                    <a:schemeClr val="bg1"/>
                  </a:solidFill>
                  <a:effectLst/>
                  <a:latin typeface="+mn-lt"/>
                </a:rPr>
                <a:t>EX23\SG1\Mailboxes (exchange)</a:t>
              </a:r>
            </a:p>
            <a:p>
              <a:pPr eaLnBrk="0" hangingPunct="0">
                <a:buNone/>
                <a:defRPr/>
              </a:pPr>
              <a:r>
                <a:rPr lang="en-US" sz="1200" dirty="0">
                  <a:solidFill>
                    <a:schemeClr val="bg1"/>
                  </a:solidFill>
                  <a:effectLst/>
                  <a:latin typeface="+mn-lt"/>
                </a:rPr>
                <a:t>FS2_E:\team\  (directory</a:t>
              </a:r>
              <a:r>
                <a:rPr lang="en-US" sz="1200" dirty="0" smtClean="0">
                  <a:solidFill>
                    <a:schemeClr val="bg1"/>
                  </a:solidFill>
                  <a:effectLst/>
                  <a:latin typeface="+mn-lt"/>
                </a:rPr>
                <a:t>)</a:t>
              </a:r>
              <a:endParaRPr lang="en-US" sz="1200" dirty="0">
                <a:solidFill>
                  <a:schemeClr val="bg1"/>
                </a:solidFill>
                <a:effectLst/>
                <a:latin typeface="+mn-lt"/>
              </a:endParaRPr>
            </a:p>
          </p:txBody>
        </p:sp>
        <p:cxnSp>
          <p:nvCxnSpPr>
            <p:cNvPr id="19" name="Straight Connector 18"/>
            <p:cNvCxnSpPr>
              <a:endCxn id="38" idx="2"/>
            </p:cNvCxnSpPr>
            <p:nvPr/>
          </p:nvCxnSpPr>
          <p:spPr bwMode="auto">
            <a:xfrm rot="10800000">
              <a:off x="4595478" y="4338148"/>
              <a:ext cx="2373872" cy="68432"/>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6725648" y="3901472"/>
              <a:ext cx="1380228" cy="936522"/>
              <a:chOff x="6478672" y="3173085"/>
              <a:chExt cx="1380228" cy="936522"/>
            </a:xfrm>
          </p:grpSpPr>
          <p:grpSp>
            <p:nvGrpSpPr>
              <p:cNvPr id="44" name="Group 160"/>
              <p:cNvGrpSpPr/>
              <p:nvPr/>
            </p:nvGrpSpPr>
            <p:grpSpPr>
              <a:xfrm>
                <a:off x="6478672" y="3173085"/>
                <a:ext cx="1175807" cy="888274"/>
                <a:chOff x="2803951" y="4038600"/>
                <a:chExt cx="1176854" cy="889064"/>
              </a:xfrm>
            </p:grpSpPr>
            <p:pic>
              <p:nvPicPr>
                <p:cNvPr id="53" name="Picture 2" descr="D:\Projects\Microsoft\DPM_Deck\images\Vista (344).png"/>
                <p:cNvPicPr>
                  <a:picLocks noChangeAspect="1" noChangeArrowheads="1"/>
                </p:cNvPicPr>
                <p:nvPr/>
              </p:nvPicPr>
              <p:blipFill>
                <a:blip r:embed="rId4" cstate="print">
                  <a:grayscl/>
                </a:blip>
                <a:srcRect/>
                <a:stretch>
                  <a:fillRect/>
                </a:stretch>
              </p:blipFill>
              <p:spPr bwMode="auto">
                <a:xfrm>
                  <a:off x="2803951" y="4038600"/>
                  <a:ext cx="782534" cy="889064"/>
                </a:xfrm>
                <a:prstGeom prst="rect">
                  <a:avLst/>
                </a:prstGeom>
                <a:noFill/>
              </p:spPr>
            </p:pic>
            <p:grpSp>
              <p:nvGrpSpPr>
                <p:cNvPr id="54" name="Group 204"/>
                <p:cNvGrpSpPr/>
                <p:nvPr/>
              </p:nvGrpSpPr>
              <p:grpSpPr>
                <a:xfrm>
                  <a:off x="3365933" y="4290535"/>
                  <a:ext cx="614872" cy="581265"/>
                  <a:chOff x="4572000" y="2655375"/>
                  <a:chExt cx="720817" cy="681417"/>
                </a:xfrm>
              </p:grpSpPr>
              <p:grpSp>
                <p:nvGrpSpPr>
                  <p:cNvPr id="55" name="Group 189"/>
                  <p:cNvGrpSpPr/>
                  <p:nvPr/>
                </p:nvGrpSpPr>
                <p:grpSpPr>
                  <a:xfrm>
                    <a:off x="4673854" y="2655375"/>
                    <a:ext cx="403810" cy="395185"/>
                    <a:chOff x="4904375" y="2755269"/>
                    <a:chExt cx="324356" cy="317428"/>
                  </a:xfrm>
                </p:grpSpPr>
                <p:sp>
                  <p:nvSpPr>
                    <p:cNvPr id="68" name="Oval 6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9" name="Flowchart: Magnetic Disk 6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0" name="Oval 6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56" name="Group 190"/>
                  <p:cNvGrpSpPr/>
                  <p:nvPr/>
                </p:nvGrpSpPr>
                <p:grpSpPr>
                  <a:xfrm>
                    <a:off x="4889007" y="2747583"/>
                    <a:ext cx="403810" cy="395185"/>
                    <a:chOff x="4904375" y="2755269"/>
                    <a:chExt cx="324356" cy="317428"/>
                  </a:xfrm>
                </p:grpSpPr>
                <p:sp>
                  <p:nvSpPr>
                    <p:cNvPr id="65" name="Oval 6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6" name="Flowchart: Magnetic Disk 6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7" name="Oval 6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57" name="Group 195"/>
                  <p:cNvGrpSpPr/>
                  <p:nvPr/>
                </p:nvGrpSpPr>
                <p:grpSpPr>
                  <a:xfrm>
                    <a:off x="4572000" y="2832108"/>
                    <a:ext cx="403810" cy="395185"/>
                    <a:chOff x="4904375" y="2755269"/>
                    <a:chExt cx="324356" cy="317428"/>
                  </a:xfrm>
                </p:grpSpPr>
                <p:sp>
                  <p:nvSpPr>
                    <p:cNvPr id="62" name="Oval 6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3" name="Flowchart: Magnetic Disk 6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4" name="Oval 6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58" name="Group 199"/>
                  <p:cNvGrpSpPr/>
                  <p:nvPr/>
                </p:nvGrpSpPr>
                <p:grpSpPr>
                  <a:xfrm>
                    <a:off x="4810205" y="2941607"/>
                    <a:ext cx="403810" cy="395185"/>
                    <a:chOff x="4904375" y="2755269"/>
                    <a:chExt cx="324356" cy="317428"/>
                  </a:xfrm>
                </p:grpSpPr>
                <p:sp>
                  <p:nvSpPr>
                    <p:cNvPr id="59" name="Oval 5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0" name="Flowchart: Magnetic Disk 5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61" name="Oval 6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45" name="Group 59"/>
              <p:cNvGrpSpPr/>
              <p:nvPr/>
            </p:nvGrpSpPr>
            <p:grpSpPr>
              <a:xfrm>
                <a:off x="7469541" y="3689291"/>
                <a:ext cx="389359" cy="420316"/>
                <a:chOff x="8040821" y="2812715"/>
                <a:chExt cx="566688" cy="611743"/>
              </a:xfrm>
            </p:grpSpPr>
            <p:grpSp>
              <p:nvGrpSpPr>
                <p:cNvPr id="46" name="Group 186"/>
                <p:cNvGrpSpPr/>
                <p:nvPr/>
              </p:nvGrpSpPr>
              <p:grpSpPr>
                <a:xfrm>
                  <a:off x="8040821" y="3031577"/>
                  <a:ext cx="566688" cy="392881"/>
                  <a:chOff x="7696436" y="4575160"/>
                  <a:chExt cx="566688" cy="392881"/>
                </a:xfrm>
              </p:grpSpPr>
              <p:pic>
                <p:nvPicPr>
                  <p:cNvPr id="51" name="Picture 10" descr="D:\Projects\Microsoft\DPM PartnerVideo\images\tape.png"/>
                  <p:cNvPicPr>
                    <a:picLocks noChangeAspect="1" noChangeArrowheads="1"/>
                  </p:cNvPicPr>
                  <p:nvPr/>
                </p:nvPicPr>
                <p:blipFill>
                  <a:blip r:embed="rId5"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52" name="Picture 10" descr="D:\Projects\Microsoft\DPM PartnerVideo\images\tape.png"/>
                  <p:cNvPicPr>
                    <a:picLocks noChangeAspect="1" noChangeArrowheads="1"/>
                  </p:cNvPicPr>
                  <p:nvPr/>
                </p:nvPicPr>
                <p:blipFill>
                  <a:blip r:embed="rId5"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47" name="Group 183"/>
                <p:cNvGrpSpPr/>
                <p:nvPr/>
              </p:nvGrpSpPr>
              <p:grpSpPr>
                <a:xfrm>
                  <a:off x="8090784" y="2812715"/>
                  <a:ext cx="512445" cy="448263"/>
                  <a:chOff x="5801888" y="2848326"/>
                  <a:chExt cx="331718" cy="291135"/>
                </a:xfrm>
              </p:grpSpPr>
              <p:pic>
                <p:nvPicPr>
                  <p:cNvPr id="48" name="Picture 10" descr="D:\Projects\Microsoft\DPM PartnerVideo\images\tape.png"/>
                  <p:cNvPicPr>
                    <a:picLocks noChangeAspect="1" noChangeArrowheads="1"/>
                  </p:cNvPicPr>
                  <p:nvPr/>
                </p:nvPicPr>
                <p:blipFill>
                  <a:blip r:embed="rId6"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49" name="Picture 10" descr="D:\Projects\Microsoft\DPM PartnerVideo\images\tape.png"/>
                  <p:cNvPicPr>
                    <a:picLocks noChangeAspect="1" noChangeArrowheads="1"/>
                  </p:cNvPicPr>
                  <p:nvPr/>
                </p:nvPicPr>
                <p:blipFill>
                  <a:blip r:embed="rId6"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50" name="Picture 10" descr="D:\Projects\Microsoft\DPM PartnerVideo\images\tape.png"/>
                  <p:cNvPicPr>
                    <a:picLocks noChangeAspect="1" noChangeArrowheads="1"/>
                  </p:cNvPicPr>
                  <p:nvPr/>
                </p:nvPicPr>
                <p:blipFill>
                  <a:blip r:embed="rId6"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grpSp>
      <p:sp>
        <p:nvSpPr>
          <p:cNvPr id="3" name="TextBox 2"/>
          <p:cNvSpPr txBox="1"/>
          <p:nvPr/>
        </p:nvSpPr>
        <p:spPr>
          <a:xfrm>
            <a:off x="3713625" y="1120408"/>
            <a:ext cx="5217015" cy="840230"/>
          </a:xfrm>
          <a:prstGeom prst="rect">
            <a:avLst/>
          </a:prstGeom>
          <a:noFill/>
        </p:spPr>
        <p:txBody>
          <a:bodyPr wrap="square" rtlCol="0">
            <a:spAutoFit/>
          </a:bodyPr>
          <a:lstStyle/>
          <a:p>
            <a:pPr marL="514350" indent="-285750">
              <a:lnSpc>
                <a:spcPct val="150000"/>
              </a:lnSpc>
            </a:pPr>
            <a:endParaRPr lang="en-US" dirty="0"/>
          </a:p>
          <a:p>
            <a:endParaRPr lang="en-US" dirty="0"/>
          </a:p>
        </p:txBody>
      </p:sp>
      <p:grpSp>
        <p:nvGrpSpPr>
          <p:cNvPr id="78" name="Group 77"/>
          <p:cNvGrpSpPr/>
          <p:nvPr/>
        </p:nvGrpSpPr>
        <p:grpSpPr>
          <a:xfrm>
            <a:off x="154035" y="2125299"/>
            <a:ext cx="5816848" cy="3956324"/>
            <a:chOff x="154035" y="2125299"/>
            <a:chExt cx="5816848" cy="3956324"/>
          </a:xfrm>
        </p:grpSpPr>
        <p:sp>
          <p:nvSpPr>
            <p:cNvPr id="5" name="Rounded Rectangle 4"/>
            <p:cNvSpPr/>
            <p:nvPr/>
          </p:nvSpPr>
          <p:spPr bwMode="auto">
            <a:xfrm>
              <a:off x="3500222" y="4873811"/>
              <a:ext cx="2470661" cy="1207812"/>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buNone/>
                <a:defRPr/>
              </a:pPr>
              <a:endParaRPr lang="en-US" sz="1600" dirty="0">
                <a:solidFill>
                  <a:schemeClr val="tx1"/>
                </a:solidFill>
                <a:effectLst/>
              </a:endParaRPr>
            </a:p>
          </p:txBody>
        </p:sp>
        <p:sp>
          <p:nvSpPr>
            <p:cNvPr id="7" name="TextBox 675"/>
            <p:cNvSpPr txBox="1">
              <a:spLocks noChangeArrowheads="1"/>
            </p:cNvSpPr>
            <p:nvPr/>
          </p:nvSpPr>
          <p:spPr bwMode="auto">
            <a:xfrm>
              <a:off x="546145" y="2150013"/>
              <a:ext cx="938077" cy="461665"/>
            </a:xfrm>
            <a:prstGeom prst="rect">
              <a:avLst/>
            </a:prstGeom>
            <a:noFill/>
            <a:ln w="9525">
              <a:noFill/>
              <a:miter lim="800000"/>
              <a:headEnd/>
              <a:tailEnd/>
            </a:ln>
          </p:spPr>
          <p:txBody>
            <a:bodyPr wrap="none">
              <a:spAutoFit/>
            </a:bodyPr>
            <a:lstStyle/>
            <a:p>
              <a:pPr algn="r" eaLnBrk="0" hangingPunct="0">
                <a:buNone/>
                <a:defRPr/>
              </a:pPr>
              <a:r>
                <a:rPr lang="en-US" sz="1200" dirty="0">
                  <a:effectLst/>
                  <a:latin typeface="+mn-lt"/>
                </a:rPr>
                <a:t>FS1 \ data </a:t>
              </a:r>
              <a:r>
                <a:rPr lang="en-US" sz="1200" dirty="0" smtClean="0">
                  <a:effectLst/>
                  <a:latin typeface="+mn-lt"/>
                </a:rPr>
                <a:t/>
              </a:r>
              <a:br>
                <a:rPr lang="en-US" sz="1200" dirty="0" smtClean="0">
                  <a:effectLst/>
                  <a:latin typeface="+mn-lt"/>
                </a:rPr>
              </a:br>
              <a:r>
                <a:rPr lang="en-US" sz="1200" dirty="0" smtClean="0">
                  <a:effectLst/>
                  <a:latin typeface="+mn-lt"/>
                </a:rPr>
                <a:t>(</a:t>
              </a:r>
              <a:r>
                <a:rPr lang="en-US" sz="1200" dirty="0">
                  <a:effectLst/>
                  <a:latin typeface="+mn-lt"/>
                </a:rPr>
                <a:t>share)</a:t>
              </a:r>
            </a:p>
          </p:txBody>
        </p:sp>
        <p:sp>
          <p:nvSpPr>
            <p:cNvPr id="8" name="TextBox 675"/>
            <p:cNvSpPr txBox="1">
              <a:spLocks noChangeArrowheads="1"/>
            </p:cNvSpPr>
            <p:nvPr/>
          </p:nvSpPr>
          <p:spPr bwMode="auto">
            <a:xfrm>
              <a:off x="154035" y="3048057"/>
              <a:ext cx="1130438" cy="498598"/>
            </a:xfrm>
            <a:prstGeom prst="rect">
              <a:avLst/>
            </a:prstGeom>
            <a:noFill/>
            <a:ln w="9525">
              <a:noFill/>
              <a:miter lim="800000"/>
              <a:headEnd/>
              <a:tailEnd/>
            </a:ln>
          </p:spPr>
          <p:txBody>
            <a:bodyPr wrap="none">
              <a:spAutoFit/>
            </a:bodyPr>
            <a:lstStyle/>
            <a:p>
              <a:pPr algn="r" eaLnBrk="0" hangingPunct="0">
                <a:buNone/>
                <a:defRPr/>
              </a:pPr>
              <a:r>
                <a:rPr lang="en-US" sz="1200" dirty="0" err="1">
                  <a:effectLst/>
                  <a:latin typeface="+mn-lt"/>
                </a:rPr>
                <a:t>AccountingdB</a:t>
              </a:r>
              <a:endParaRPr lang="en-US" sz="1200" dirty="0">
                <a:effectLst/>
                <a:latin typeface="+mn-lt"/>
              </a:endParaRPr>
            </a:p>
            <a:p>
              <a:pPr algn="r" eaLnBrk="0" hangingPunct="0">
                <a:buNone/>
                <a:defRPr/>
              </a:pPr>
              <a:r>
                <a:rPr lang="en-US" sz="1200" dirty="0">
                  <a:effectLst/>
                  <a:latin typeface="+mn-lt"/>
                </a:rPr>
                <a:t>(</a:t>
              </a:r>
              <a:r>
                <a:rPr lang="en-US" sz="1200" dirty="0" err="1">
                  <a:effectLst/>
                  <a:latin typeface="+mn-lt"/>
                </a:rPr>
                <a:t>SQLdb</a:t>
              </a:r>
              <a:r>
                <a:rPr lang="en-US" sz="1200" dirty="0">
                  <a:effectLst/>
                  <a:latin typeface="+mn-lt"/>
                </a:rPr>
                <a:t>)</a:t>
              </a:r>
            </a:p>
          </p:txBody>
        </p:sp>
        <p:sp>
          <p:nvSpPr>
            <p:cNvPr id="10" name="TextBox 675"/>
            <p:cNvSpPr txBox="1">
              <a:spLocks noChangeArrowheads="1"/>
            </p:cNvSpPr>
            <p:nvPr/>
          </p:nvSpPr>
          <p:spPr bwMode="auto">
            <a:xfrm>
              <a:off x="340500" y="3918283"/>
              <a:ext cx="906017" cy="498598"/>
            </a:xfrm>
            <a:prstGeom prst="rect">
              <a:avLst/>
            </a:prstGeom>
            <a:noFill/>
            <a:ln w="9525">
              <a:noFill/>
              <a:miter lim="800000"/>
              <a:headEnd/>
              <a:tailEnd/>
            </a:ln>
          </p:spPr>
          <p:txBody>
            <a:bodyPr wrap="none">
              <a:spAutoFit/>
            </a:bodyPr>
            <a:lstStyle/>
            <a:p>
              <a:pPr algn="r" eaLnBrk="0" hangingPunct="0">
                <a:buNone/>
                <a:defRPr/>
              </a:pPr>
              <a:r>
                <a:rPr lang="en-US" sz="1200" dirty="0">
                  <a:effectLst/>
                  <a:latin typeface="+mn-lt"/>
                </a:rPr>
                <a:t>Mailboxes</a:t>
              </a:r>
            </a:p>
            <a:p>
              <a:pPr algn="r" eaLnBrk="0" hangingPunct="0">
                <a:buNone/>
                <a:defRPr/>
              </a:pPr>
              <a:r>
                <a:rPr lang="en-US" sz="1200" dirty="0">
                  <a:effectLst/>
                  <a:latin typeface="+mn-lt"/>
                </a:rPr>
                <a:t>(</a:t>
              </a:r>
              <a:r>
                <a:rPr lang="en-US" sz="1200" dirty="0" err="1" smtClean="0">
                  <a:effectLst/>
                  <a:latin typeface="+mn-lt"/>
                </a:rPr>
                <a:t>Exch</a:t>
              </a:r>
              <a:r>
                <a:rPr lang="en-US" sz="1200" dirty="0" smtClean="0">
                  <a:effectLst/>
                  <a:latin typeface="+mn-lt"/>
                </a:rPr>
                <a:t>)</a:t>
              </a:r>
              <a:endParaRPr lang="en-US" sz="1200" dirty="0">
                <a:effectLst/>
                <a:latin typeface="+mn-lt"/>
              </a:endParaRPr>
            </a:p>
          </p:txBody>
        </p:sp>
        <p:sp>
          <p:nvSpPr>
            <p:cNvPr id="11" name="TextBox 675"/>
            <p:cNvSpPr txBox="1">
              <a:spLocks noChangeArrowheads="1"/>
            </p:cNvSpPr>
            <p:nvPr/>
          </p:nvSpPr>
          <p:spPr bwMode="auto">
            <a:xfrm>
              <a:off x="602481" y="4728786"/>
              <a:ext cx="1040670" cy="498598"/>
            </a:xfrm>
            <a:prstGeom prst="rect">
              <a:avLst/>
            </a:prstGeom>
            <a:noFill/>
            <a:ln w="9525">
              <a:noFill/>
              <a:miter lim="800000"/>
              <a:headEnd/>
              <a:tailEnd/>
            </a:ln>
          </p:spPr>
          <p:txBody>
            <a:bodyPr wrap="none">
              <a:spAutoFit/>
            </a:bodyPr>
            <a:lstStyle/>
            <a:p>
              <a:pPr algn="r" eaLnBrk="0" hangingPunct="0">
                <a:buNone/>
                <a:defRPr/>
              </a:pPr>
              <a:r>
                <a:rPr lang="en-US" sz="1200" dirty="0">
                  <a:effectLst/>
                  <a:latin typeface="+mn-lt"/>
                </a:rPr>
                <a:t>FS2 E:\team</a:t>
              </a:r>
            </a:p>
            <a:p>
              <a:pPr algn="r" eaLnBrk="0" hangingPunct="0">
                <a:buNone/>
                <a:defRPr/>
              </a:pPr>
              <a:r>
                <a:rPr lang="en-US" sz="1200" dirty="0">
                  <a:effectLst/>
                  <a:latin typeface="+mn-lt"/>
                </a:rPr>
                <a:t>(directory)</a:t>
              </a:r>
            </a:p>
          </p:txBody>
        </p:sp>
        <p:sp>
          <p:nvSpPr>
            <p:cNvPr id="12" name="TextBox 675"/>
            <p:cNvSpPr txBox="1">
              <a:spLocks noChangeArrowheads="1"/>
            </p:cNvSpPr>
            <p:nvPr/>
          </p:nvSpPr>
          <p:spPr bwMode="auto">
            <a:xfrm>
              <a:off x="3537801" y="4894950"/>
              <a:ext cx="2212785" cy="1015663"/>
            </a:xfrm>
            <a:prstGeom prst="rect">
              <a:avLst/>
            </a:prstGeom>
            <a:noFill/>
            <a:ln w="9525">
              <a:noFill/>
              <a:miter lim="800000"/>
              <a:headEnd/>
              <a:tailEnd/>
            </a:ln>
          </p:spPr>
          <p:txBody>
            <a:bodyPr wrap="none">
              <a:spAutoFit/>
            </a:bodyPr>
            <a:lstStyle/>
            <a:p>
              <a:pPr eaLnBrk="0" hangingPunct="0">
                <a:buNone/>
                <a:defRPr/>
              </a:pPr>
              <a:r>
                <a:rPr lang="en-US" sz="1200" b="1" u="sng" dirty="0" smtClean="0">
                  <a:solidFill>
                    <a:schemeClr val="bg1"/>
                  </a:solidFill>
                  <a:effectLst/>
                  <a:latin typeface="+mn-lt"/>
                </a:rPr>
                <a:t>DPM</a:t>
              </a:r>
              <a:endParaRPr lang="en-US" sz="1200" b="1" u="sng" dirty="0">
                <a:solidFill>
                  <a:schemeClr val="bg1"/>
                </a:solidFill>
                <a:effectLst/>
                <a:latin typeface="+mn-lt"/>
              </a:endParaRPr>
            </a:p>
            <a:p>
              <a:pPr eaLnBrk="0" hangingPunct="0">
                <a:buNone/>
                <a:defRPr/>
              </a:pPr>
              <a:r>
                <a:rPr lang="en-US" sz="1200" dirty="0">
                  <a:solidFill>
                    <a:schemeClr val="bg1"/>
                  </a:solidFill>
                  <a:effectLst/>
                  <a:latin typeface="+mn-lt"/>
                </a:rPr>
                <a:t>FS1_data (share)</a:t>
              </a:r>
            </a:p>
            <a:p>
              <a:pPr eaLnBrk="0" hangingPunct="0">
                <a:buNone/>
                <a:defRPr/>
              </a:pPr>
              <a:r>
                <a:rPr lang="en-US" sz="1200" dirty="0">
                  <a:solidFill>
                    <a:schemeClr val="bg1"/>
                  </a:solidFill>
                  <a:effectLst/>
                  <a:latin typeface="+mn-lt"/>
                </a:rPr>
                <a:t>SQL25\</a:t>
              </a:r>
              <a:r>
                <a:rPr lang="en-US" sz="1200" dirty="0" err="1">
                  <a:solidFill>
                    <a:schemeClr val="bg1"/>
                  </a:solidFill>
                  <a:effectLst/>
                  <a:latin typeface="+mn-lt"/>
                </a:rPr>
                <a:t>AccountingdB</a:t>
              </a:r>
              <a:r>
                <a:rPr lang="en-US" sz="1200" dirty="0">
                  <a:solidFill>
                    <a:schemeClr val="bg1"/>
                  </a:solidFill>
                  <a:effectLst/>
                  <a:latin typeface="+mn-lt"/>
                </a:rPr>
                <a:t> (</a:t>
              </a:r>
              <a:r>
                <a:rPr lang="en-US" sz="1200" dirty="0" err="1">
                  <a:solidFill>
                    <a:schemeClr val="bg1"/>
                  </a:solidFill>
                  <a:effectLst/>
                  <a:latin typeface="+mn-lt"/>
                </a:rPr>
                <a:t>sql</a:t>
              </a:r>
              <a:r>
                <a:rPr lang="en-US" sz="1200" dirty="0">
                  <a:solidFill>
                    <a:schemeClr val="bg1"/>
                  </a:solidFill>
                  <a:effectLst/>
                  <a:latin typeface="+mn-lt"/>
                </a:rPr>
                <a:t>)</a:t>
              </a:r>
            </a:p>
            <a:p>
              <a:pPr eaLnBrk="0" hangingPunct="0">
                <a:buNone/>
                <a:defRPr/>
              </a:pPr>
              <a:r>
                <a:rPr lang="en-US" sz="1200" dirty="0">
                  <a:solidFill>
                    <a:schemeClr val="bg1"/>
                  </a:solidFill>
                  <a:effectLst/>
                  <a:latin typeface="+mn-lt"/>
                </a:rPr>
                <a:t>EX23\SG1\Mailboxes (exchange)</a:t>
              </a:r>
            </a:p>
            <a:p>
              <a:pPr eaLnBrk="0" hangingPunct="0">
                <a:buNone/>
                <a:defRPr/>
              </a:pPr>
              <a:r>
                <a:rPr lang="en-US" sz="1200" dirty="0">
                  <a:solidFill>
                    <a:schemeClr val="bg1"/>
                  </a:solidFill>
                  <a:effectLst/>
                  <a:latin typeface="+mn-lt"/>
                </a:rPr>
                <a:t>FS2_E:\team\  (directory</a:t>
              </a:r>
              <a:r>
                <a:rPr lang="en-US" sz="1200" dirty="0" smtClean="0">
                  <a:solidFill>
                    <a:schemeClr val="bg1"/>
                  </a:solidFill>
                  <a:effectLst/>
                  <a:latin typeface="+mn-lt"/>
                </a:rPr>
                <a:t>)</a:t>
              </a:r>
              <a:endParaRPr lang="en-US" sz="1200" dirty="0">
                <a:solidFill>
                  <a:schemeClr val="bg1"/>
                </a:solidFill>
                <a:effectLst/>
                <a:latin typeface="+mn-lt"/>
              </a:endParaRPr>
            </a:p>
          </p:txBody>
        </p:sp>
        <p:cxnSp>
          <p:nvCxnSpPr>
            <p:cNvPr id="15" name="Straight Connector 14"/>
            <p:cNvCxnSpPr/>
            <p:nvPr/>
          </p:nvCxnSpPr>
          <p:spPr bwMode="auto">
            <a:xfrm>
              <a:off x="1791571" y="2520117"/>
              <a:ext cx="2023868" cy="1828220"/>
            </a:xfrm>
            <a:prstGeom prst="line">
              <a:avLst/>
            </a:prstGeom>
            <a:ln w="28575">
              <a:solidFill>
                <a:srgbClr val="CCEC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auto">
            <a:xfrm flipV="1">
              <a:off x="1902781" y="4348337"/>
              <a:ext cx="1912658" cy="588513"/>
            </a:xfrm>
            <a:prstGeom prst="line">
              <a:avLst/>
            </a:prstGeom>
            <a:ln w="28575">
              <a:solidFill>
                <a:srgbClr val="CCEC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auto">
            <a:xfrm>
              <a:off x="1556792" y="4138852"/>
              <a:ext cx="2258647" cy="209485"/>
            </a:xfrm>
            <a:prstGeom prst="line">
              <a:avLst/>
            </a:prstGeom>
            <a:ln w="28575">
              <a:solidFill>
                <a:srgbClr val="CCEC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auto">
            <a:xfrm>
              <a:off x="1593862" y="3298592"/>
              <a:ext cx="2221577" cy="1049745"/>
            </a:xfrm>
            <a:prstGeom prst="line">
              <a:avLst/>
            </a:prstGeom>
            <a:ln w="28575">
              <a:solidFill>
                <a:srgbClr val="CCECFF"/>
              </a:solidFill>
            </a:ln>
          </p:spPr>
          <p:style>
            <a:lnRef idx="1">
              <a:schemeClr val="accent1"/>
            </a:lnRef>
            <a:fillRef idx="0">
              <a:schemeClr val="accent1"/>
            </a:fillRef>
            <a:effectRef idx="0">
              <a:schemeClr val="accent1"/>
            </a:effectRef>
            <a:fontRef idx="minor">
              <a:schemeClr val="tx1"/>
            </a:fontRef>
          </p:style>
        </p:cxnSp>
        <p:pic>
          <p:nvPicPr>
            <p:cNvPr id="20" name="Picture 2" descr="E:\Projects\Microsoft\DPM_video\connect.dll_I2908_0409.png"/>
            <p:cNvPicPr>
              <a:picLocks noChangeAspect="1" noChangeArrowheads="1"/>
            </p:cNvPicPr>
            <p:nvPr/>
          </p:nvPicPr>
          <p:blipFill>
            <a:blip r:embed="rId7" cstate="print"/>
            <a:srcRect/>
            <a:stretch>
              <a:fillRect/>
            </a:stretch>
          </p:blipFill>
          <p:spPr bwMode="auto">
            <a:xfrm>
              <a:off x="1399167" y="2125299"/>
              <a:ext cx="584645" cy="584645"/>
            </a:xfrm>
            <a:prstGeom prst="rect">
              <a:avLst/>
            </a:prstGeom>
            <a:noFill/>
          </p:spPr>
        </p:pic>
        <p:pic>
          <p:nvPicPr>
            <p:cNvPr id="21" name="Picture 2" descr="E:\Projects\Microsoft\DPM_video\connect.dll_I2908_0409.png"/>
            <p:cNvPicPr>
              <a:picLocks noChangeAspect="1" noChangeArrowheads="1"/>
            </p:cNvPicPr>
            <p:nvPr/>
          </p:nvPicPr>
          <p:blipFill>
            <a:blip r:embed="rId7" cstate="print"/>
            <a:srcRect/>
            <a:stretch>
              <a:fillRect/>
            </a:stretch>
          </p:blipFill>
          <p:spPr bwMode="auto">
            <a:xfrm>
              <a:off x="1139837" y="3039217"/>
              <a:ext cx="584645" cy="584645"/>
            </a:xfrm>
            <a:prstGeom prst="rect">
              <a:avLst/>
            </a:prstGeom>
            <a:noFill/>
          </p:spPr>
        </p:pic>
        <p:pic>
          <p:nvPicPr>
            <p:cNvPr id="22" name="Picture 2" descr="E:\Projects\Microsoft\DPM_video\connect.dll_I2908_0409.png"/>
            <p:cNvPicPr>
              <a:picLocks noChangeAspect="1" noChangeArrowheads="1"/>
            </p:cNvPicPr>
            <p:nvPr/>
          </p:nvPicPr>
          <p:blipFill>
            <a:blip r:embed="rId7" cstate="print"/>
            <a:srcRect/>
            <a:stretch>
              <a:fillRect/>
            </a:stretch>
          </p:blipFill>
          <p:spPr bwMode="auto">
            <a:xfrm>
              <a:off x="1092336" y="3894241"/>
              <a:ext cx="584645" cy="584645"/>
            </a:xfrm>
            <a:prstGeom prst="rect">
              <a:avLst/>
            </a:prstGeom>
            <a:noFill/>
          </p:spPr>
        </p:pic>
        <p:pic>
          <p:nvPicPr>
            <p:cNvPr id="23" name="Picture 2" descr="E:\Projects\Microsoft\DPM_video\connect.dll_I2908_0409.png"/>
            <p:cNvPicPr>
              <a:picLocks noChangeAspect="1" noChangeArrowheads="1"/>
            </p:cNvPicPr>
            <p:nvPr/>
          </p:nvPicPr>
          <p:blipFill>
            <a:blip r:embed="rId7" cstate="print"/>
            <a:srcRect/>
            <a:stretch>
              <a:fillRect/>
            </a:stretch>
          </p:blipFill>
          <p:spPr bwMode="auto">
            <a:xfrm>
              <a:off x="1484222" y="4630513"/>
              <a:ext cx="584645" cy="584645"/>
            </a:xfrm>
            <a:prstGeom prst="rect">
              <a:avLst/>
            </a:prstGeom>
            <a:noFill/>
          </p:spPr>
        </p:pic>
        <p:grpSp>
          <p:nvGrpSpPr>
            <p:cNvPr id="24" name="Group 23"/>
            <p:cNvGrpSpPr/>
            <p:nvPr/>
          </p:nvGrpSpPr>
          <p:grpSpPr>
            <a:xfrm>
              <a:off x="3488333" y="3852525"/>
              <a:ext cx="1175817" cy="888274"/>
              <a:chOff x="2803951" y="4038600"/>
              <a:chExt cx="1176863" cy="889064"/>
            </a:xfrm>
          </p:grpSpPr>
          <p:pic>
            <p:nvPicPr>
              <p:cNvPr id="25" name="Picture 2" descr="D:\Projects\Microsoft\DPM_Deck\images\Vista (344).png"/>
              <p:cNvPicPr>
                <a:picLocks noChangeAspect="1" noChangeArrowheads="1"/>
              </p:cNvPicPr>
              <p:nvPr/>
            </p:nvPicPr>
            <p:blipFill>
              <a:blip r:embed="rId4" cstate="print">
                <a:grayscl/>
              </a:blip>
              <a:srcRect/>
              <a:stretch>
                <a:fillRect/>
              </a:stretch>
            </p:blipFill>
            <p:spPr bwMode="auto">
              <a:xfrm>
                <a:off x="2803951" y="4038600"/>
                <a:ext cx="782534" cy="889064"/>
              </a:xfrm>
              <a:prstGeom prst="rect">
                <a:avLst/>
              </a:prstGeom>
              <a:noFill/>
            </p:spPr>
          </p:pic>
          <p:grpSp>
            <p:nvGrpSpPr>
              <p:cNvPr id="26" name="Group 204"/>
              <p:cNvGrpSpPr/>
              <p:nvPr/>
            </p:nvGrpSpPr>
            <p:grpSpPr>
              <a:xfrm>
                <a:off x="3365938" y="4290535"/>
                <a:ext cx="614872" cy="581265"/>
                <a:chOff x="4572000" y="2655375"/>
                <a:chExt cx="720817" cy="681417"/>
              </a:xfrm>
            </p:grpSpPr>
            <p:grpSp>
              <p:nvGrpSpPr>
                <p:cNvPr id="27" name="Group 189"/>
                <p:cNvGrpSpPr/>
                <p:nvPr/>
              </p:nvGrpSpPr>
              <p:grpSpPr>
                <a:xfrm>
                  <a:off x="4673854" y="2655375"/>
                  <a:ext cx="403810" cy="395185"/>
                  <a:chOff x="4904375" y="2755269"/>
                  <a:chExt cx="324356" cy="317428"/>
                </a:xfrm>
              </p:grpSpPr>
              <p:sp>
                <p:nvSpPr>
                  <p:cNvPr id="40" name="Oval 3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41" name="Flowchart: Magnetic Disk 4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42" name="Oval 4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8" name="Group 190"/>
                <p:cNvGrpSpPr/>
                <p:nvPr/>
              </p:nvGrpSpPr>
              <p:grpSpPr>
                <a:xfrm>
                  <a:off x="4889007" y="2747583"/>
                  <a:ext cx="403810" cy="395185"/>
                  <a:chOff x="4904375" y="2755269"/>
                  <a:chExt cx="324356" cy="317428"/>
                </a:xfrm>
              </p:grpSpPr>
              <p:sp>
                <p:nvSpPr>
                  <p:cNvPr id="37" name="Oval 3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8" name="Flowchart: Magnetic Disk 3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9" name="Oval 3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29" name="Group 195"/>
                <p:cNvGrpSpPr/>
                <p:nvPr/>
              </p:nvGrpSpPr>
              <p:grpSpPr>
                <a:xfrm>
                  <a:off x="4572000" y="2832108"/>
                  <a:ext cx="403810" cy="395185"/>
                  <a:chOff x="4904375" y="2755269"/>
                  <a:chExt cx="324356" cy="317428"/>
                </a:xfrm>
              </p:grpSpPr>
              <p:sp>
                <p:nvSpPr>
                  <p:cNvPr id="34" name="Oval 3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5" name="Flowchart: Magnetic Disk 3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6" name="Oval 3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30" name="Group 199"/>
                <p:cNvGrpSpPr/>
                <p:nvPr/>
              </p:nvGrpSpPr>
              <p:grpSpPr>
                <a:xfrm>
                  <a:off x="4810205" y="2941607"/>
                  <a:ext cx="403810" cy="395185"/>
                  <a:chOff x="4904375" y="2755269"/>
                  <a:chExt cx="324356" cy="317428"/>
                </a:xfrm>
              </p:grpSpPr>
              <p:sp>
                <p:nvSpPr>
                  <p:cNvPr id="31" name="Oval 3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2" name="Flowchart: Magnetic Disk 3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33" name="Oval 3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pic>
          <p:nvPicPr>
            <p:cNvPr id="74" name="Picture 5" descr="D:\ref\air\buttons\All_Vista\VISTA_05\oobefldr.dll_I0066_0409.png"/>
            <p:cNvPicPr>
              <a:picLocks noChangeAspect="1" noChangeArrowheads="1"/>
            </p:cNvPicPr>
            <p:nvPr/>
          </p:nvPicPr>
          <p:blipFill>
            <a:blip r:embed="rId8" cstate="print"/>
            <a:srcRect/>
            <a:stretch>
              <a:fillRect/>
            </a:stretch>
          </p:blipFill>
          <p:spPr bwMode="auto">
            <a:xfrm>
              <a:off x="1438502" y="4202524"/>
              <a:ext cx="295407" cy="295408"/>
            </a:xfrm>
            <a:prstGeom prst="rect">
              <a:avLst/>
            </a:prstGeom>
            <a:noFill/>
          </p:spPr>
        </p:pic>
        <p:pic>
          <p:nvPicPr>
            <p:cNvPr id="75" name="Picture 6" descr="D:\ref\air\buttons\All_Vista\VISTA_01\3.png"/>
            <p:cNvPicPr>
              <a:picLocks noChangeAspect="1" noChangeArrowheads="1"/>
            </p:cNvPicPr>
            <p:nvPr/>
          </p:nvPicPr>
          <p:blipFill>
            <a:blip r:embed="rId9" cstate="print"/>
            <a:srcRect/>
            <a:stretch>
              <a:fillRect/>
            </a:stretch>
          </p:blipFill>
          <p:spPr bwMode="auto">
            <a:xfrm>
              <a:off x="1712053" y="2426439"/>
              <a:ext cx="283505" cy="283505"/>
            </a:xfrm>
            <a:prstGeom prst="rect">
              <a:avLst/>
            </a:prstGeom>
            <a:noFill/>
          </p:spPr>
        </p:pic>
        <p:pic>
          <p:nvPicPr>
            <p:cNvPr id="76" name="Picture 6" descr="D:\ref\air\buttons\All_Vista\VISTA_01\3.png"/>
            <p:cNvPicPr>
              <a:picLocks noChangeAspect="1" noChangeArrowheads="1"/>
            </p:cNvPicPr>
            <p:nvPr/>
          </p:nvPicPr>
          <p:blipFill>
            <a:blip r:embed="rId9" cstate="print"/>
            <a:srcRect/>
            <a:stretch>
              <a:fillRect/>
            </a:stretch>
          </p:blipFill>
          <p:spPr bwMode="auto">
            <a:xfrm>
              <a:off x="1811579" y="4925430"/>
              <a:ext cx="283505" cy="283505"/>
            </a:xfrm>
            <a:prstGeom prst="rect">
              <a:avLst/>
            </a:prstGeom>
            <a:noFill/>
          </p:spPr>
        </p:pic>
      </p:grpSp>
      <p:sp>
        <p:nvSpPr>
          <p:cNvPr id="80" name="Flowchart: Magnetic Disk 79"/>
          <p:cNvSpPr/>
          <p:nvPr/>
        </p:nvSpPr>
        <p:spPr>
          <a:xfrm flipH="1">
            <a:off x="1531053" y="337924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Tree>
    <p:extLst>
      <p:ext uri="{BB962C8B-B14F-4D97-AF65-F5344CB8AC3E}">
        <p14:creationId xmlns:p14="http://schemas.microsoft.com/office/powerpoint/2007/7/12/main" xmlns="" val="14245793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left)">
                                      <p:cBhvr>
                                        <p:cTn id="7" dur="500"/>
                                        <p:tgtEl>
                                          <p:spTgt spid="79"/>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71">
                                            <p:txEl>
                                              <p:pRg st="0" end="0"/>
                                            </p:txEl>
                                          </p:spTgt>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71">
                                            <p:txEl>
                                              <p:pRg st="1" end="1"/>
                                            </p:txEl>
                                          </p:spTgt>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71">
                                            <p:txEl>
                                              <p:pRg st="2" end="2"/>
                                            </p:txEl>
                                          </p:spTgt>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71">
                                            <p:txEl>
                                              <p:pRg st="3" end="3"/>
                                            </p:txEl>
                                          </p:spTgt>
                                        </p:tgtEl>
                                        <p:attrNameLst>
                                          <p:attrName>style.visibility</p:attrName>
                                        </p:attrNameLst>
                                      </p:cBhvr>
                                      <p:to>
                                        <p:strVal val="visible"/>
                                      </p:to>
                                    </p:se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711776" y="5509639"/>
            <a:ext cx="7651245" cy="752822"/>
          </a:xfrm>
        </p:spPr>
        <p:txBody>
          <a:bodyPr/>
          <a:lstStyle/>
          <a:p>
            <a:r>
              <a:rPr lang="en-US" smtClean="0"/>
              <a:t>Scenarios and Sample Scripts</a:t>
            </a:r>
            <a:br>
              <a:rPr lang="en-US" smtClean="0"/>
            </a:br>
            <a:r>
              <a:rPr lang="en-US" smtClean="0"/>
              <a:t/>
            </a:r>
            <a:br>
              <a:rPr lang="en-US" smtClean="0"/>
            </a:br>
            <a:endParaRPr lang="en-US" dirty="0"/>
          </a:p>
        </p:txBody>
      </p:sp>
      <p:sp>
        <p:nvSpPr>
          <p:cNvPr id="11" name="Subtitle 10"/>
          <p:cNvSpPr>
            <a:spLocks noGrp="1"/>
          </p:cNvSpPr>
          <p:nvPr>
            <p:ph type="subTitle" idx="1"/>
          </p:nvPr>
        </p:nvSpPr>
        <p:spPr>
          <a:xfrm>
            <a:off x="711776" y="6263501"/>
            <a:ext cx="6803209" cy="461665"/>
          </a:xfrm>
        </p:spPr>
        <p:txBody>
          <a:bodyPr/>
          <a:lstStyle/>
          <a:p>
            <a:r>
              <a:rPr lang="en-US" smtClean="0"/>
              <a:t>blogs.technet.com/DPM</a:t>
            </a:r>
            <a:endParaRPr lang="en-US" dirty="0"/>
          </a:p>
        </p:txBody>
      </p:sp>
      <p:sp>
        <p:nvSpPr>
          <p:cNvPr id="8" name="Text Placeholder 7"/>
          <p:cNvSpPr>
            <a:spLocks noGrp="1"/>
          </p:cNvSpPr>
          <p:nvPr>
            <p:ph type="body" sz="quarter" idx="10"/>
          </p:nvPr>
        </p:nvSpPr>
        <p:spPr/>
        <p:txBody>
          <a:bodyPr/>
          <a:lstStyle/>
          <a:p>
            <a:r>
              <a:rPr lang="en-US" sz="6000" dirty="0" smtClean="0"/>
              <a:t>Command Line Management</a:t>
            </a:r>
            <a:br>
              <a:rPr lang="en-US" sz="6000" dirty="0" smtClean="0"/>
            </a:br>
            <a:r>
              <a:rPr lang="en-US" sz="6000" dirty="0" smtClean="0"/>
              <a:t>via PowerShell</a:t>
            </a:r>
            <a:endParaRPr lang="en-US" sz="6000" dirty="0"/>
          </a:p>
        </p:txBody>
      </p:sp>
    </p:spTree>
    <p:extLst>
      <p:ext uri="{BB962C8B-B14F-4D97-AF65-F5344CB8AC3E}">
        <p14:creationId xmlns:p14="http://schemas.microsoft.com/office/powerpoint/2007/7/12/main" xmlns="" val="178310040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Feature details</a:t>
            </a:r>
          </a:p>
        </p:txBody>
      </p:sp>
      <p:sp>
        <p:nvSpPr>
          <p:cNvPr id="6147" name="Rectangle 3"/>
          <p:cNvSpPr>
            <a:spLocks noGrp="1" noChangeArrowheads="1"/>
          </p:cNvSpPr>
          <p:nvPr>
            <p:ph type="body" sz="quarter" idx="10"/>
          </p:nvPr>
        </p:nvSpPr>
        <p:spPr/>
        <p:txBody>
          <a:bodyPr/>
          <a:lstStyle/>
          <a:p>
            <a:r>
              <a:rPr lang="en-US" smtClean="0"/>
              <a:t>100% of following UI have cmdlets</a:t>
            </a:r>
          </a:p>
          <a:p>
            <a:pPr lvl="1"/>
            <a:r>
              <a:rPr lang="en-US" smtClean="0"/>
              <a:t>Protection</a:t>
            </a:r>
          </a:p>
          <a:p>
            <a:pPr lvl="1"/>
            <a:r>
              <a:rPr lang="en-US" smtClean="0"/>
              <a:t>Recovery </a:t>
            </a:r>
          </a:p>
          <a:p>
            <a:pPr lvl="1"/>
            <a:r>
              <a:rPr lang="en-US" smtClean="0"/>
              <a:t>Disk and Library Management</a:t>
            </a:r>
          </a:p>
          <a:p>
            <a:endParaRPr lang="en-US" smtClean="0"/>
          </a:p>
          <a:p>
            <a:r>
              <a:rPr lang="en-US" smtClean="0"/>
              <a:t>CLI only scenarios</a:t>
            </a:r>
          </a:p>
          <a:p>
            <a:pPr lvl="1"/>
            <a:r>
              <a:rPr lang="en-US" smtClean="0"/>
              <a:t>Configuring Backup LAN</a:t>
            </a:r>
          </a:p>
          <a:p>
            <a:pPr lvl="1"/>
            <a:r>
              <a:rPr lang="en-US" smtClean="0"/>
              <a:t>Disconnected Protection Agent install</a:t>
            </a:r>
          </a:p>
          <a:p>
            <a:pPr lvl="1"/>
            <a:r>
              <a:rPr lang="en-US" smtClean="0"/>
              <a:t>Configuring Maintenance &amp; Consistency jobs</a:t>
            </a:r>
          </a:p>
          <a:p>
            <a:pPr lvl="1"/>
            <a:r>
              <a:rPr lang="en-US" smtClean="0"/>
              <a:t>Disaster Recovery Switch protection</a:t>
            </a:r>
            <a:endParaRPr lang="en-US" dirty="0" smtClean="0"/>
          </a:p>
        </p:txBody>
      </p:sp>
    </p:spTree>
    <p:extLst>
      <p:ext uri="{BB962C8B-B14F-4D97-AF65-F5344CB8AC3E}">
        <p14:creationId xmlns:p14="http://schemas.microsoft.com/office/powerpoint/2007/7/12/main" xmlns="" val="302553579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Screenshot</a:t>
            </a:r>
          </a:p>
        </p:txBody>
      </p:sp>
      <p:pic>
        <p:nvPicPr>
          <p:cNvPr id="7171" name="Picture 2"/>
          <p:cNvPicPr>
            <a:picLocks noChangeAspect="1" noChangeArrowheads="1"/>
          </p:cNvPicPr>
          <p:nvPr/>
        </p:nvPicPr>
        <p:blipFill>
          <a:blip r:embed="rId3" cstate="print"/>
          <a:srcRect/>
          <a:stretch>
            <a:fillRect/>
          </a:stretch>
        </p:blipFill>
        <p:spPr bwMode="auto">
          <a:xfrm>
            <a:off x="424656" y="1447800"/>
            <a:ext cx="8294688" cy="4191000"/>
          </a:xfrm>
          <a:prstGeom prst="rect">
            <a:avLst/>
          </a:prstGeom>
          <a:noFill/>
          <a:ln w="9525">
            <a:noFill/>
            <a:miter lim="800000"/>
            <a:headEnd/>
            <a:tailEnd/>
          </a:ln>
        </p:spPr>
      </p:pic>
    </p:spTree>
    <p:extLst>
      <p:ext uri="{BB962C8B-B14F-4D97-AF65-F5344CB8AC3E}">
        <p14:creationId xmlns:p14="http://schemas.microsoft.com/office/powerpoint/2007/7/12/main" xmlns="" val="70880816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lum bright="-5000"/>
          </a:blip>
          <a:srcRect b="10452"/>
          <a:stretch>
            <a:fillRect/>
          </a:stretch>
        </p:blipFill>
        <p:spPr bwMode="auto">
          <a:xfrm>
            <a:off x="0" y="3048000"/>
            <a:ext cx="9144000" cy="3810000"/>
          </a:xfrm>
          <a:prstGeom prst="rect">
            <a:avLst/>
          </a:prstGeom>
          <a:ln>
            <a:noFill/>
          </a:ln>
          <a:effectLst>
            <a:softEdge rad="112500"/>
          </a:effectLst>
        </p:spPr>
      </p:pic>
      <p:sp>
        <p:nvSpPr>
          <p:cNvPr id="9218" name="Rectangle 2"/>
          <p:cNvSpPr>
            <a:spLocks noGrp="1" noChangeArrowheads="1"/>
          </p:cNvSpPr>
          <p:nvPr>
            <p:ph type="title"/>
          </p:nvPr>
        </p:nvSpPr>
        <p:spPr/>
        <p:txBody>
          <a:bodyPr/>
          <a:lstStyle/>
          <a:p>
            <a:pPr eaLnBrk="1" hangingPunct="1"/>
            <a:r>
              <a:rPr lang="en-US" sz="3400" smtClean="0"/>
              <a:t>Modify-PG setting across all DPM</a:t>
            </a:r>
            <a:endParaRPr lang="en-US" sz="3400" dirty="0" smtClean="0"/>
          </a:p>
        </p:txBody>
      </p:sp>
      <p:sp>
        <p:nvSpPr>
          <p:cNvPr id="36867" name="Rectangle 3"/>
          <p:cNvSpPr>
            <a:spLocks noGrp="1" noChangeArrowheads="1"/>
          </p:cNvSpPr>
          <p:nvPr>
            <p:ph type="body" sz="quarter" idx="10"/>
          </p:nvPr>
        </p:nvSpPr>
        <p:spPr>
          <a:xfrm>
            <a:off x="381000" y="1246297"/>
            <a:ext cx="8382000" cy="5558445"/>
          </a:xfrm>
        </p:spPr>
        <p:txBody>
          <a:bodyPr/>
          <a:lstStyle/>
          <a:p>
            <a:pPr eaLnBrk="1" hangingPunct="1">
              <a:lnSpc>
                <a:spcPct val="80000"/>
              </a:lnSpc>
              <a:buNone/>
            </a:pPr>
            <a:r>
              <a:rPr lang="en-US" sz="1600" b="1" dirty="0" smtClean="0"/>
              <a:t>Scenario</a:t>
            </a:r>
          </a:p>
          <a:p>
            <a:pPr marL="520700" lvl="1" indent="-171450" eaLnBrk="1" hangingPunct="1">
              <a:lnSpc>
                <a:spcPct val="80000"/>
              </a:lnSpc>
            </a:pPr>
            <a:r>
              <a:rPr lang="en-US" sz="1600" dirty="0" smtClean="0"/>
              <a:t>Admin manages 30 DPM servers</a:t>
            </a:r>
          </a:p>
          <a:p>
            <a:pPr marL="520700" lvl="1" indent="-171450" eaLnBrk="1" hangingPunct="1">
              <a:lnSpc>
                <a:spcPct val="80000"/>
              </a:lnSpc>
            </a:pPr>
            <a:r>
              <a:rPr lang="en-US" sz="1600" dirty="0" smtClean="0"/>
              <a:t>Needs to change retention range etc. in all PG</a:t>
            </a:r>
          </a:p>
          <a:p>
            <a:pPr eaLnBrk="1" hangingPunct="1">
              <a:lnSpc>
                <a:spcPct val="80000"/>
              </a:lnSpc>
              <a:buNone/>
            </a:pPr>
            <a:r>
              <a:rPr lang="en-US" sz="1600" b="1" dirty="0" smtClean="0"/>
              <a:t>Today</a:t>
            </a:r>
          </a:p>
          <a:p>
            <a:pPr marL="520700" lvl="1" indent="-171450" eaLnBrk="1" hangingPunct="1">
              <a:lnSpc>
                <a:spcPct val="80000"/>
              </a:lnSpc>
            </a:pPr>
            <a:r>
              <a:rPr lang="en-US" sz="1600" dirty="0" smtClean="0"/>
              <a:t>Manually TS into 30 DPM Servers</a:t>
            </a:r>
          </a:p>
          <a:p>
            <a:pPr marL="520700" lvl="1" indent="-171450" eaLnBrk="1" hangingPunct="1">
              <a:lnSpc>
                <a:spcPct val="80000"/>
              </a:lnSpc>
            </a:pPr>
            <a:r>
              <a:rPr lang="en-US" sz="1600" dirty="0" smtClean="0"/>
              <a:t>Open DPM UI</a:t>
            </a:r>
          </a:p>
          <a:p>
            <a:pPr marL="520700" lvl="1" indent="-171450" eaLnBrk="1" hangingPunct="1">
              <a:lnSpc>
                <a:spcPct val="80000"/>
              </a:lnSpc>
            </a:pPr>
            <a:r>
              <a:rPr lang="en-US" sz="1600" dirty="0" smtClean="0"/>
              <a:t>Run through Modify-PG in each</a:t>
            </a:r>
          </a:p>
          <a:p>
            <a:pPr marL="520700" lvl="1" indent="-171450" eaLnBrk="1" hangingPunct="1">
              <a:lnSpc>
                <a:spcPct val="80000"/>
              </a:lnSpc>
            </a:pPr>
            <a:r>
              <a:rPr lang="en-US" sz="1600" dirty="0" smtClean="0"/>
              <a:t>Close UI and disconnect</a:t>
            </a:r>
          </a:p>
          <a:p>
            <a:pPr eaLnBrk="1" hangingPunct="1">
              <a:lnSpc>
                <a:spcPct val="80000"/>
              </a:lnSpc>
            </a:pPr>
            <a:endParaRPr lang="en-US" sz="800" b="1" dirty="0" smtClean="0"/>
          </a:p>
          <a:p>
            <a:pPr eaLnBrk="1" hangingPunct="1">
              <a:lnSpc>
                <a:spcPct val="80000"/>
              </a:lnSpc>
            </a:pPr>
            <a:endParaRPr lang="en-US" sz="800" b="1" dirty="0" smtClean="0"/>
          </a:p>
          <a:p>
            <a:pPr eaLnBrk="1" hangingPunct="1">
              <a:lnSpc>
                <a:spcPct val="80000"/>
              </a:lnSpc>
            </a:pPr>
            <a:endParaRPr lang="en-US" sz="800" b="1" dirty="0" smtClean="0">
              <a:solidFill>
                <a:srgbClr val="000000"/>
              </a:solidFill>
            </a:endParaRPr>
          </a:p>
          <a:p>
            <a:pPr eaLnBrk="1" hangingPunct="1">
              <a:lnSpc>
                <a:spcPct val="80000"/>
              </a:lnSpc>
              <a:buFont typeface="Wingdings" pitchFamily="2" charset="2"/>
              <a:buNone/>
            </a:pPr>
            <a:r>
              <a:rPr lang="en-US" sz="1400" dirty="0" smtClean="0">
                <a:solidFill>
                  <a:srgbClr val="000000"/>
                </a:solidFill>
              </a:rPr>
              <a:t>	</a:t>
            </a:r>
            <a:r>
              <a:rPr lang="en-US" sz="1800" dirty="0" smtClean="0">
                <a:solidFill>
                  <a:srgbClr val="000000"/>
                </a:solidFill>
                <a:latin typeface="Courier New" pitchFamily="49" charset="0"/>
                <a:cs typeface="Courier New" pitchFamily="49" charset="0"/>
              </a:rPr>
              <a:t>$DPM = import-</a:t>
            </a:r>
            <a:r>
              <a:rPr lang="en-US" sz="1800" dirty="0" err="1" smtClean="0">
                <a:solidFill>
                  <a:srgbClr val="000000"/>
                </a:solidFill>
                <a:latin typeface="Courier New" pitchFamily="49" charset="0"/>
                <a:cs typeface="Courier New" pitchFamily="49" charset="0"/>
              </a:rPr>
              <a:t>csv</a:t>
            </a:r>
            <a:r>
              <a:rPr lang="en-US" sz="1800" dirty="0" smtClean="0">
                <a:solidFill>
                  <a:srgbClr val="000000"/>
                </a:solidFill>
                <a:latin typeface="Courier New" pitchFamily="49" charset="0"/>
                <a:cs typeface="Courier New" pitchFamily="49" charset="0"/>
              </a:rPr>
              <a:t> DPMserverList.csv</a:t>
            </a:r>
          </a:p>
          <a:p>
            <a:pPr eaLnBrk="1" hangingPunct="1">
              <a:lnSpc>
                <a:spcPct val="80000"/>
              </a:lnSpc>
              <a:buFont typeface="Wingdings" pitchFamily="2" charset="2"/>
              <a:buNone/>
            </a:pPr>
            <a:r>
              <a:rPr lang="en-US" sz="1800" dirty="0" smtClean="0">
                <a:solidFill>
                  <a:srgbClr val="000000"/>
                </a:solidFill>
                <a:latin typeface="Courier New" pitchFamily="49" charset="0"/>
                <a:cs typeface="Courier New" pitchFamily="49" charset="0"/>
              </a:rPr>
              <a:t>	</a:t>
            </a:r>
            <a:r>
              <a:rPr lang="en-US" sz="1800" dirty="0" err="1" smtClean="0">
                <a:solidFill>
                  <a:srgbClr val="000000"/>
                </a:solidFill>
                <a:latin typeface="Courier New" pitchFamily="49" charset="0"/>
                <a:cs typeface="Courier New" pitchFamily="49" charset="0"/>
              </a:rPr>
              <a:t>foreach</a:t>
            </a:r>
            <a:r>
              <a:rPr lang="en-US" sz="1800" dirty="0" smtClean="0">
                <a:solidFill>
                  <a:srgbClr val="000000"/>
                </a:solidFill>
                <a:latin typeface="Courier New" pitchFamily="49" charset="0"/>
                <a:cs typeface="Courier New" pitchFamily="49" charset="0"/>
              </a:rPr>
              <a:t> $DPM </a:t>
            </a:r>
          </a:p>
          <a:p>
            <a:pPr lvl="1" eaLnBrk="1" hangingPunct="1">
              <a:lnSpc>
                <a:spcPct val="80000"/>
              </a:lnSpc>
              <a:buFont typeface="Wingdings" pitchFamily="2" charset="2"/>
              <a:buNone/>
            </a:pPr>
            <a:r>
              <a:rPr lang="en-US" sz="1800" dirty="0" smtClean="0">
                <a:solidFill>
                  <a:srgbClr val="000000"/>
                </a:solidFill>
                <a:latin typeface="Courier New" pitchFamily="49" charset="0"/>
                <a:cs typeface="Courier New" pitchFamily="49" charset="0"/>
              </a:rPr>
              <a:t> { </a:t>
            </a:r>
          </a:p>
          <a:p>
            <a:pPr lvl="1" eaLnBrk="1" hangingPunct="1">
              <a:lnSpc>
                <a:spcPct val="80000"/>
              </a:lnSpc>
              <a:buFont typeface="Wingdings" pitchFamily="2" charset="2"/>
              <a:buNone/>
            </a:pPr>
            <a:r>
              <a:rPr lang="en-US" sz="1800" dirty="0" smtClean="0">
                <a:solidFill>
                  <a:srgbClr val="000000"/>
                </a:solidFill>
                <a:latin typeface="Courier New" pitchFamily="49" charset="0"/>
                <a:cs typeface="Courier New" pitchFamily="49" charset="0"/>
              </a:rPr>
              <a:t>	Connect-</a:t>
            </a:r>
            <a:r>
              <a:rPr lang="en-US" sz="1800" dirty="0" err="1" smtClean="0">
                <a:solidFill>
                  <a:srgbClr val="000000"/>
                </a:solidFill>
                <a:latin typeface="Courier New" pitchFamily="49" charset="0"/>
                <a:cs typeface="Courier New" pitchFamily="49" charset="0"/>
              </a:rPr>
              <a:t>DPMServer</a:t>
            </a:r>
            <a:r>
              <a:rPr lang="en-US" sz="1800" dirty="0" smtClean="0">
                <a:solidFill>
                  <a:srgbClr val="000000"/>
                </a:solidFill>
                <a:latin typeface="Courier New" pitchFamily="49" charset="0"/>
                <a:cs typeface="Courier New" pitchFamily="49" charset="0"/>
              </a:rPr>
              <a:t> $_	</a:t>
            </a:r>
          </a:p>
          <a:p>
            <a:pPr lvl="1" eaLnBrk="1" hangingPunct="1">
              <a:lnSpc>
                <a:spcPct val="80000"/>
              </a:lnSpc>
              <a:buFont typeface="Wingdings" pitchFamily="2" charset="2"/>
              <a:buNone/>
            </a:pPr>
            <a:r>
              <a:rPr lang="en-US" sz="1800" dirty="0" smtClean="0">
                <a:solidFill>
                  <a:srgbClr val="000000"/>
                </a:solidFill>
                <a:latin typeface="Courier New" pitchFamily="49" charset="0"/>
                <a:cs typeface="Courier New" pitchFamily="49" charset="0"/>
              </a:rPr>
              <a:t>	$PG= Get-PG </a:t>
            </a:r>
          </a:p>
          <a:p>
            <a:pPr lvl="1" eaLnBrk="1" hangingPunct="1">
              <a:lnSpc>
                <a:spcPct val="80000"/>
              </a:lnSpc>
              <a:buFont typeface="Wingdings" pitchFamily="2" charset="2"/>
              <a:buNone/>
            </a:pPr>
            <a:r>
              <a:rPr lang="en-US" sz="1800" dirty="0" smtClean="0">
                <a:solidFill>
                  <a:srgbClr val="000000"/>
                </a:solidFill>
                <a:latin typeface="Courier New" pitchFamily="49" charset="0"/>
                <a:cs typeface="Courier New" pitchFamily="49" charset="0"/>
              </a:rPr>
              <a:t>	</a:t>
            </a:r>
            <a:r>
              <a:rPr lang="en-US" sz="1800" dirty="0" err="1" smtClean="0">
                <a:solidFill>
                  <a:srgbClr val="000000"/>
                </a:solidFill>
                <a:latin typeface="Courier New" pitchFamily="49" charset="0"/>
                <a:cs typeface="Courier New" pitchFamily="49" charset="0"/>
              </a:rPr>
              <a:t>foreach</a:t>
            </a:r>
            <a:r>
              <a:rPr lang="en-US" sz="1800" dirty="0" smtClean="0">
                <a:solidFill>
                  <a:srgbClr val="000000"/>
                </a:solidFill>
                <a:latin typeface="Courier New" pitchFamily="49" charset="0"/>
                <a:cs typeface="Courier New" pitchFamily="49" charset="0"/>
              </a:rPr>
              <a:t> $PG </a:t>
            </a:r>
          </a:p>
          <a:p>
            <a:pPr lvl="1" eaLnBrk="1" hangingPunct="1">
              <a:lnSpc>
                <a:spcPct val="80000"/>
              </a:lnSpc>
              <a:buFont typeface="Wingdings" pitchFamily="2" charset="2"/>
              <a:buNone/>
            </a:pPr>
            <a:r>
              <a:rPr lang="en-US" sz="1800" dirty="0" smtClean="0">
                <a:solidFill>
                  <a:srgbClr val="000000"/>
                </a:solidFill>
                <a:latin typeface="Courier New" pitchFamily="49" charset="0"/>
                <a:cs typeface="Courier New" pitchFamily="49" charset="0"/>
              </a:rPr>
              <a:t>		{</a:t>
            </a:r>
          </a:p>
          <a:p>
            <a:pPr lvl="1" eaLnBrk="1" hangingPunct="1">
              <a:lnSpc>
                <a:spcPct val="80000"/>
              </a:lnSpc>
              <a:buFont typeface="Wingdings" pitchFamily="2" charset="2"/>
              <a:buNone/>
            </a:pPr>
            <a:r>
              <a:rPr lang="en-US" sz="1800" b="1" dirty="0" smtClean="0">
                <a:solidFill>
                  <a:srgbClr val="000000"/>
                </a:solidFill>
                <a:latin typeface="Courier New" pitchFamily="49" charset="0"/>
                <a:cs typeface="Courier New" pitchFamily="49" charset="0"/>
              </a:rPr>
              <a:t>	Get-</a:t>
            </a:r>
            <a:r>
              <a:rPr lang="en-US" sz="1800" b="1" dirty="0" err="1" smtClean="0">
                <a:solidFill>
                  <a:srgbClr val="000000"/>
                </a:solidFill>
                <a:latin typeface="Courier New" pitchFamily="49" charset="0"/>
                <a:cs typeface="Courier New" pitchFamily="49" charset="0"/>
              </a:rPr>
              <a:t>ModifiableProtectionGroup</a:t>
            </a:r>
            <a:r>
              <a:rPr lang="en-US" sz="1800" b="1" dirty="0" smtClean="0">
                <a:solidFill>
                  <a:srgbClr val="000000"/>
                </a:solidFill>
                <a:latin typeface="Courier New" pitchFamily="49" charset="0"/>
                <a:cs typeface="Courier New" pitchFamily="49" charset="0"/>
              </a:rPr>
              <a:t> </a:t>
            </a:r>
            <a:r>
              <a:rPr lang="en-US" sz="1800" b="1" dirty="0" smtClean="0">
                <a:solidFill>
                  <a:srgbClr val="FF0000"/>
                </a:solidFill>
                <a:latin typeface="Courier New" pitchFamily="49" charset="0"/>
                <a:cs typeface="Courier New" pitchFamily="49" charset="0"/>
              </a:rPr>
              <a:t>$_ | Set-</a:t>
            </a:r>
            <a:r>
              <a:rPr lang="en-US" sz="1800" b="1" dirty="0" err="1" smtClean="0">
                <a:solidFill>
                  <a:srgbClr val="FF0000"/>
                </a:solidFill>
                <a:latin typeface="Courier New" pitchFamily="49" charset="0"/>
                <a:cs typeface="Courier New" pitchFamily="49" charset="0"/>
              </a:rPr>
              <a:t>PolicyObjective</a:t>
            </a:r>
            <a:r>
              <a:rPr lang="en-US" sz="1800" b="1" dirty="0" smtClean="0">
                <a:solidFill>
                  <a:srgbClr val="FF0000"/>
                </a:solidFill>
                <a:latin typeface="Courier New" pitchFamily="49" charset="0"/>
                <a:cs typeface="Courier New" pitchFamily="49" charset="0"/>
              </a:rPr>
              <a:t> –</a:t>
            </a:r>
            <a:r>
              <a:rPr lang="en-US" sz="1800" b="1" dirty="0" err="1" smtClean="0">
                <a:solidFill>
                  <a:srgbClr val="FF0000"/>
                </a:solidFill>
                <a:latin typeface="Courier New" pitchFamily="49" charset="0"/>
                <a:cs typeface="Courier New" pitchFamily="49" charset="0"/>
              </a:rPr>
              <a:t>shortterm</a:t>
            </a:r>
            <a:r>
              <a:rPr lang="en-US" sz="1800" b="1" dirty="0" smtClean="0">
                <a:solidFill>
                  <a:srgbClr val="FF0000"/>
                </a:solidFill>
                <a:latin typeface="Courier New" pitchFamily="49" charset="0"/>
                <a:cs typeface="Courier New" pitchFamily="49" charset="0"/>
              </a:rPr>
              <a:t> – </a:t>
            </a:r>
            <a:r>
              <a:rPr lang="en-US" sz="1800" b="1" dirty="0" err="1" smtClean="0">
                <a:solidFill>
                  <a:srgbClr val="FF0000"/>
                </a:solidFill>
                <a:latin typeface="Courier New" pitchFamily="49" charset="0"/>
                <a:cs typeface="Courier New" pitchFamily="49" charset="0"/>
              </a:rPr>
              <a:t>Retentionrange</a:t>
            </a:r>
            <a:r>
              <a:rPr lang="en-US" sz="1800" b="1" dirty="0" smtClean="0">
                <a:solidFill>
                  <a:srgbClr val="FF0000"/>
                </a:solidFill>
                <a:latin typeface="Courier New" pitchFamily="49" charset="0"/>
                <a:cs typeface="Courier New" pitchFamily="49" charset="0"/>
              </a:rPr>
              <a:t> 10 | Set-</a:t>
            </a:r>
            <a:r>
              <a:rPr lang="en-US" sz="1800" b="1" dirty="0" err="1" smtClean="0">
                <a:solidFill>
                  <a:srgbClr val="FF0000"/>
                </a:solidFill>
                <a:latin typeface="Courier New" pitchFamily="49" charset="0"/>
                <a:cs typeface="Courier New" pitchFamily="49" charset="0"/>
              </a:rPr>
              <a:t>ProtectionGroup</a:t>
            </a:r>
            <a:endParaRPr lang="en-US" sz="1800" b="1" dirty="0" smtClean="0">
              <a:solidFill>
                <a:srgbClr val="000000"/>
              </a:solidFill>
              <a:latin typeface="Courier New" pitchFamily="49" charset="0"/>
              <a:cs typeface="Courier New" pitchFamily="49" charset="0"/>
            </a:endParaRPr>
          </a:p>
          <a:p>
            <a:pPr lvl="1" eaLnBrk="1" hangingPunct="1">
              <a:lnSpc>
                <a:spcPct val="80000"/>
              </a:lnSpc>
              <a:buFont typeface="Wingdings" pitchFamily="2" charset="2"/>
              <a:buNone/>
            </a:pPr>
            <a:r>
              <a:rPr lang="en-US" sz="1800" b="1" dirty="0" smtClean="0">
                <a:solidFill>
                  <a:srgbClr val="000000"/>
                </a:solidFill>
                <a:latin typeface="Courier New" pitchFamily="49" charset="0"/>
                <a:cs typeface="Courier New" pitchFamily="49" charset="0"/>
              </a:rPr>
              <a:t> </a:t>
            </a:r>
            <a:r>
              <a:rPr lang="en-US" sz="1800" dirty="0" smtClean="0">
                <a:solidFill>
                  <a:srgbClr val="000000"/>
                </a:solidFill>
                <a:latin typeface="Courier New" pitchFamily="49" charset="0"/>
                <a:cs typeface="Courier New" pitchFamily="49" charset="0"/>
              </a:rPr>
              <a:t>      }</a:t>
            </a:r>
          </a:p>
          <a:p>
            <a:pPr lvl="1" eaLnBrk="1" hangingPunct="1">
              <a:lnSpc>
                <a:spcPct val="80000"/>
              </a:lnSpc>
              <a:buFont typeface="Wingdings" pitchFamily="2" charset="2"/>
              <a:buNone/>
            </a:pPr>
            <a:r>
              <a:rPr lang="en-US" sz="1800" dirty="0" smtClean="0">
                <a:solidFill>
                  <a:srgbClr val="000000"/>
                </a:solidFill>
                <a:latin typeface="Courier New" pitchFamily="49" charset="0"/>
                <a:cs typeface="Courier New" pitchFamily="49" charset="0"/>
              </a:rPr>
              <a:t>	Disconnect-</a:t>
            </a:r>
            <a:r>
              <a:rPr lang="en-US" sz="1800" dirty="0" err="1" smtClean="0">
                <a:solidFill>
                  <a:srgbClr val="000000"/>
                </a:solidFill>
                <a:latin typeface="Courier New" pitchFamily="49" charset="0"/>
                <a:cs typeface="Courier New" pitchFamily="49" charset="0"/>
              </a:rPr>
              <a:t>DPMServer</a:t>
            </a:r>
            <a:endParaRPr lang="en-US" sz="1800" dirty="0" smtClean="0">
              <a:solidFill>
                <a:srgbClr val="000000"/>
              </a:solidFill>
              <a:latin typeface="Courier New" pitchFamily="49" charset="0"/>
              <a:cs typeface="Courier New" pitchFamily="49" charset="0"/>
            </a:endParaRPr>
          </a:p>
          <a:p>
            <a:pPr lvl="1" eaLnBrk="1" hangingPunct="1">
              <a:lnSpc>
                <a:spcPct val="80000"/>
              </a:lnSpc>
              <a:buFont typeface="Wingdings" pitchFamily="2" charset="2"/>
              <a:buNone/>
            </a:pPr>
            <a:r>
              <a:rPr lang="en-US" sz="1800" dirty="0" smtClean="0">
                <a:solidFill>
                  <a:srgbClr val="000000"/>
                </a:solidFill>
                <a:latin typeface="Courier New" pitchFamily="49" charset="0"/>
                <a:cs typeface="Courier New" pitchFamily="49" charset="0"/>
              </a:rPr>
              <a:t> }</a:t>
            </a:r>
          </a:p>
        </p:txBody>
      </p:sp>
    </p:spTree>
    <p:custDataLst>
      <p:tags r:id="rId1"/>
    </p:custDataLst>
    <p:extLst>
      <p:ext uri="{BB962C8B-B14F-4D97-AF65-F5344CB8AC3E}">
        <p14:creationId xmlns:p14="http://schemas.microsoft.com/office/powerpoint/2007/7/12/main" xmlns="" val="8124017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867">
                                            <p:txEl>
                                              <p:pRg st="3" end="3"/>
                                            </p:txEl>
                                          </p:spTgt>
                                        </p:tgtEl>
                                        <p:attrNameLst>
                                          <p:attrName>style.visibility</p:attrName>
                                        </p:attrNameLst>
                                      </p:cBhvr>
                                      <p:to>
                                        <p:strVal val="visible"/>
                                      </p:to>
                                    </p:set>
                                    <p:animEffect transition="in" filter="fade">
                                      <p:cBhvr>
                                        <p:cTn id="7" dur="500"/>
                                        <p:tgtEl>
                                          <p:spTgt spid="36867">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6867">
                                            <p:txEl>
                                              <p:pRg st="4" end="4"/>
                                            </p:txEl>
                                          </p:spTgt>
                                        </p:tgtEl>
                                        <p:attrNameLst>
                                          <p:attrName>style.visibility</p:attrName>
                                        </p:attrNameLst>
                                      </p:cBhvr>
                                      <p:to>
                                        <p:strVal val="visible"/>
                                      </p:to>
                                    </p:set>
                                    <p:animEffect transition="in" filter="fade">
                                      <p:cBhvr>
                                        <p:cTn id="10" dur="500"/>
                                        <p:tgtEl>
                                          <p:spTgt spid="36867">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6867">
                                            <p:txEl>
                                              <p:pRg st="5" end="5"/>
                                            </p:txEl>
                                          </p:spTgt>
                                        </p:tgtEl>
                                        <p:attrNameLst>
                                          <p:attrName>style.visibility</p:attrName>
                                        </p:attrNameLst>
                                      </p:cBhvr>
                                      <p:to>
                                        <p:strVal val="visible"/>
                                      </p:to>
                                    </p:set>
                                    <p:animEffect transition="in" filter="fade">
                                      <p:cBhvr>
                                        <p:cTn id="13" dur="500"/>
                                        <p:tgtEl>
                                          <p:spTgt spid="36867">
                                            <p:txEl>
                                              <p:pRg st="5" end="5"/>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867">
                                            <p:txEl>
                                              <p:pRg st="6" end="6"/>
                                            </p:txEl>
                                          </p:spTgt>
                                        </p:tgtEl>
                                        <p:attrNameLst>
                                          <p:attrName>style.visibility</p:attrName>
                                        </p:attrNameLst>
                                      </p:cBhvr>
                                      <p:to>
                                        <p:strVal val="visible"/>
                                      </p:to>
                                    </p:set>
                                    <p:animEffect transition="in" filter="fade">
                                      <p:cBhvr>
                                        <p:cTn id="16" dur="500"/>
                                        <p:tgtEl>
                                          <p:spTgt spid="36867">
                                            <p:txEl>
                                              <p:pRg st="6" end="6"/>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6867">
                                            <p:txEl>
                                              <p:pRg st="7" end="7"/>
                                            </p:txEl>
                                          </p:spTgt>
                                        </p:tgtEl>
                                        <p:attrNameLst>
                                          <p:attrName>style.visibility</p:attrName>
                                        </p:attrNameLst>
                                      </p:cBhvr>
                                      <p:to>
                                        <p:strVal val="visible"/>
                                      </p:to>
                                    </p:set>
                                    <p:animEffect transition="in" filter="fade">
                                      <p:cBhvr>
                                        <p:cTn id="19" dur="500"/>
                                        <p:tgtEl>
                                          <p:spTgt spid="36867">
                                            <p:txEl>
                                              <p:pRg st="7" end="7"/>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6867">
                                            <p:txEl>
                                              <p:pRg st="11" end="11"/>
                                            </p:txEl>
                                          </p:spTgt>
                                        </p:tgtEl>
                                        <p:attrNameLst>
                                          <p:attrName>style.visibility</p:attrName>
                                        </p:attrNameLst>
                                      </p:cBhvr>
                                      <p:to>
                                        <p:strVal val="visible"/>
                                      </p:to>
                                    </p:set>
                                    <p:animEffect transition="in" filter="wipe(left)">
                                      <p:cBhvr>
                                        <p:cTn id="24" dur="500"/>
                                        <p:tgtEl>
                                          <p:spTgt spid="36867">
                                            <p:txEl>
                                              <p:pRg st="11" end="11"/>
                                            </p:txEl>
                                          </p:spTgt>
                                        </p:tgtEl>
                                      </p:cBhvr>
                                    </p:animEffec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22" presetClass="entr" presetSubtype="8" fill="hold" grpId="0" nodeType="withEffect">
                                  <p:stCondLst>
                                    <p:cond delay="0"/>
                                  </p:stCondLst>
                                  <p:childTnLst>
                                    <p:set>
                                      <p:cBhvr>
                                        <p:cTn id="28" dur="1" fill="hold">
                                          <p:stCondLst>
                                            <p:cond delay="0"/>
                                          </p:stCondLst>
                                        </p:cTn>
                                        <p:tgtEl>
                                          <p:spTgt spid="36867">
                                            <p:txEl>
                                              <p:pRg st="12" end="12"/>
                                            </p:txEl>
                                          </p:spTgt>
                                        </p:tgtEl>
                                        <p:attrNameLst>
                                          <p:attrName>style.visibility</p:attrName>
                                        </p:attrNameLst>
                                      </p:cBhvr>
                                      <p:to>
                                        <p:strVal val="visible"/>
                                      </p:to>
                                    </p:set>
                                    <p:animEffect transition="in" filter="wipe(left)">
                                      <p:cBhvr>
                                        <p:cTn id="29" dur="500"/>
                                        <p:tgtEl>
                                          <p:spTgt spid="36867">
                                            <p:txEl>
                                              <p:pRg st="12" end="12"/>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6867">
                                            <p:txEl>
                                              <p:pRg st="13" end="13"/>
                                            </p:txEl>
                                          </p:spTgt>
                                        </p:tgtEl>
                                        <p:attrNameLst>
                                          <p:attrName>style.visibility</p:attrName>
                                        </p:attrNameLst>
                                      </p:cBhvr>
                                      <p:to>
                                        <p:strVal val="visible"/>
                                      </p:to>
                                    </p:set>
                                    <p:animEffect transition="in" filter="wipe(left)">
                                      <p:cBhvr>
                                        <p:cTn id="32" dur="500"/>
                                        <p:tgtEl>
                                          <p:spTgt spid="36867">
                                            <p:txEl>
                                              <p:pRg st="13" end="13"/>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6867">
                                            <p:txEl>
                                              <p:pRg st="14" end="14"/>
                                            </p:txEl>
                                          </p:spTgt>
                                        </p:tgtEl>
                                        <p:attrNameLst>
                                          <p:attrName>style.visibility</p:attrName>
                                        </p:attrNameLst>
                                      </p:cBhvr>
                                      <p:to>
                                        <p:strVal val="visible"/>
                                      </p:to>
                                    </p:set>
                                    <p:animEffect transition="in" filter="wipe(left)">
                                      <p:cBhvr>
                                        <p:cTn id="35" dur="500"/>
                                        <p:tgtEl>
                                          <p:spTgt spid="36867">
                                            <p:txEl>
                                              <p:pRg st="14" end="14"/>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6867">
                                            <p:txEl>
                                              <p:pRg st="15" end="15"/>
                                            </p:txEl>
                                          </p:spTgt>
                                        </p:tgtEl>
                                        <p:attrNameLst>
                                          <p:attrName>style.visibility</p:attrName>
                                        </p:attrNameLst>
                                      </p:cBhvr>
                                      <p:to>
                                        <p:strVal val="visible"/>
                                      </p:to>
                                    </p:set>
                                    <p:animEffect transition="in" filter="wipe(left)">
                                      <p:cBhvr>
                                        <p:cTn id="38" dur="500"/>
                                        <p:tgtEl>
                                          <p:spTgt spid="36867">
                                            <p:txEl>
                                              <p:pRg st="15" end="15"/>
                                            </p:txEl>
                                          </p:spTgt>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6867">
                                            <p:txEl>
                                              <p:pRg st="16" end="16"/>
                                            </p:txEl>
                                          </p:spTgt>
                                        </p:tgtEl>
                                        <p:attrNameLst>
                                          <p:attrName>style.visibility</p:attrName>
                                        </p:attrNameLst>
                                      </p:cBhvr>
                                      <p:to>
                                        <p:strVal val="visible"/>
                                      </p:to>
                                    </p:set>
                                    <p:animEffect transition="in" filter="wipe(left)">
                                      <p:cBhvr>
                                        <p:cTn id="41" dur="500"/>
                                        <p:tgtEl>
                                          <p:spTgt spid="36867">
                                            <p:txEl>
                                              <p:pRg st="16" end="16"/>
                                            </p:txEl>
                                          </p:spTgt>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867">
                                            <p:txEl>
                                              <p:pRg st="17" end="17"/>
                                            </p:txEl>
                                          </p:spTgt>
                                        </p:tgtEl>
                                        <p:attrNameLst>
                                          <p:attrName>style.visibility</p:attrName>
                                        </p:attrNameLst>
                                      </p:cBhvr>
                                      <p:to>
                                        <p:strVal val="visible"/>
                                      </p:to>
                                    </p:set>
                                    <p:animEffect transition="in" filter="wipe(left)">
                                      <p:cBhvr>
                                        <p:cTn id="44" dur="500"/>
                                        <p:tgtEl>
                                          <p:spTgt spid="36867">
                                            <p:txEl>
                                              <p:pRg st="17" end="17"/>
                                            </p:txEl>
                                          </p:spTgt>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6867">
                                            <p:txEl>
                                              <p:pRg st="18" end="18"/>
                                            </p:txEl>
                                          </p:spTgt>
                                        </p:tgtEl>
                                        <p:attrNameLst>
                                          <p:attrName>style.visibility</p:attrName>
                                        </p:attrNameLst>
                                      </p:cBhvr>
                                      <p:to>
                                        <p:strVal val="visible"/>
                                      </p:to>
                                    </p:set>
                                    <p:animEffect transition="in" filter="wipe(left)">
                                      <p:cBhvr>
                                        <p:cTn id="47" dur="500"/>
                                        <p:tgtEl>
                                          <p:spTgt spid="36867">
                                            <p:txEl>
                                              <p:pRg st="18" end="18"/>
                                            </p:txEl>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6867">
                                            <p:txEl>
                                              <p:pRg st="19" end="19"/>
                                            </p:txEl>
                                          </p:spTgt>
                                        </p:tgtEl>
                                        <p:attrNameLst>
                                          <p:attrName>style.visibility</p:attrName>
                                        </p:attrNameLst>
                                      </p:cBhvr>
                                      <p:to>
                                        <p:strVal val="visible"/>
                                      </p:to>
                                    </p:set>
                                    <p:animEffect transition="in" filter="wipe(left)">
                                      <p:cBhvr>
                                        <p:cTn id="50" dur="500"/>
                                        <p:tgtEl>
                                          <p:spTgt spid="36867">
                                            <p:txEl>
                                              <p:pRg st="19" end="19"/>
                                            </p:txEl>
                                          </p:spTgt>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6867">
                                            <p:txEl>
                                              <p:pRg st="20" end="20"/>
                                            </p:txEl>
                                          </p:spTgt>
                                        </p:tgtEl>
                                        <p:attrNameLst>
                                          <p:attrName>style.visibility</p:attrName>
                                        </p:attrNameLst>
                                      </p:cBhvr>
                                      <p:to>
                                        <p:strVal val="visible"/>
                                      </p:to>
                                    </p:set>
                                    <p:animEffect transition="in" filter="wipe(left)">
                                      <p:cBhvr>
                                        <p:cTn id="53" dur="500"/>
                                        <p:tgtEl>
                                          <p:spTgt spid="36867">
                                            <p:txEl>
                                              <p:pRg st="20" end="20"/>
                                            </p:txEl>
                                          </p:spTgt>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6867">
                                            <p:txEl>
                                              <p:pRg st="21" end="21"/>
                                            </p:txEl>
                                          </p:spTgt>
                                        </p:tgtEl>
                                        <p:attrNameLst>
                                          <p:attrName>style.visibility</p:attrName>
                                        </p:attrNameLst>
                                      </p:cBhvr>
                                      <p:to>
                                        <p:strVal val="visible"/>
                                      </p:to>
                                    </p:set>
                                    <p:animEffect transition="in" filter="wipe(left)">
                                      <p:cBhvr>
                                        <p:cTn id="56" dur="500"/>
                                        <p:tgtEl>
                                          <p:spTgt spid="36867">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lum bright="-5000"/>
          </a:blip>
          <a:srcRect b="10452"/>
          <a:stretch>
            <a:fillRect/>
          </a:stretch>
        </p:blipFill>
        <p:spPr bwMode="auto">
          <a:xfrm>
            <a:off x="0" y="3048000"/>
            <a:ext cx="9144000" cy="3810000"/>
          </a:xfrm>
          <a:prstGeom prst="rect">
            <a:avLst/>
          </a:prstGeom>
          <a:ln>
            <a:noFill/>
          </a:ln>
          <a:effectLst>
            <a:softEdge rad="112500"/>
          </a:effectLst>
        </p:spPr>
      </p:pic>
      <p:sp>
        <p:nvSpPr>
          <p:cNvPr id="10242" name="Rectangle 2"/>
          <p:cNvSpPr>
            <a:spLocks noGrp="1" noChangeArrowheads="1"/>
          </p:cNvSpPr>
          <p:nvPr>
            <p:ph type="title"/>
          </p:nvPr>
        </p:nvSpPr>
        <p:spPr/>
        <p:txBody>
          <a:bodyPr/>
          <a:lstStyle/>
          <a:p>
            <a:pPr eaLnBrk="1" hangingPunct="1"/>
            <a:r>
              <a:rPr lang="en-US" dirty="0" smtClean="0"/>
              <a:t>Fix Replica Invalid problem</a:t>
            </a:r>
          </a:p>
        </p:txBody>
      </p:sp>
      <p:sp>
        <p:nvSpPr>
          <p:cNvPr id="38915" name="Rectangle 3"/>
          <p:cNvSpPr>
            <a:spLocks noGrp="1" noChangeArrowheads="1"/>
          </p:cNvSpPr>
          <p:nvPr>
            <p:ph type="body" sz="quarter" idx="10"/>
          </p:nvPr>
        </p:nvSpPr>
        <p:spPr>
          <a:xfrm>
            <a:off x="381000" y="1246296"/>
            <a:ext cx="8763000" cy="5536900"/>
          </a:xfrm>
        </p:spPr>
        <p:txBody>
          <a:bodyPr/>
          <a:lstStyle/>
          <a:p>
            <a:pPr eaLnBrk="1" hangingPunct="1">
              <a:lnSpc>
                <a:spcPct val="80000"/>
              </a:lnSpc>
            </a:pPr>
            <a:r>
              <a:rPr lang="en-US" sz="1600" b="1" dirty="0" smtClean="0"/>
              <a:t>Scenario</a:t>
            </a:r>
          </a:p>
          <a:p>
            <a:pPr lvl="1" eaLnBrk="1" hangingPunct="1">
              <a:lnSpc>
                <a:spcPct val="80000"/>
              </a:lnSpc>
            </a:pPr>
            <a:r>
              <a:rPr lang="en-US" sz="1600" dirty="0" smtClean="0"/>
              <a:t>Operator gets alert on replica invalid in System Center Operations Manager</a:t>
            </a:r>
          </a:p>
          <a:p>
            <a:pPr lvl="1" eaLnBrk="1" hangingPunct="1">
              <a:lnSpc>
                <a:spcPct val="80000"/>
              </a:lnSpc>
            </a:pPr>
            <a:r>
              <a:rPr lang="en-US" sz="1600" dirty="0" smtClean="0"/>
              <a:t>Need to run consistency check on </a:t>
            </a:r>
            <a:r>
              <a:rPr lang="en-US" sz="1600" dirty="0" err="1" smtClean="0"/>
              <a:t>datasource</a:t>
            </a:r>
            <a:endParaRPr lang="en-US" sz="1600" dirty="0" smtClean="0"/>
          </a:p>
          <a:p>
            <a:pPr eaLnBrk="1" hangingPunct="1">
              <a:lnSpc>
                <a:spcPct val="80000"/>
              </a:lnSpc>
            </a:pPr>
            <a:r>
              <a:rPr lang="en-US" sz="1600" b="1" dirty="0" smtClean="0"/>
              <a:t>Today</a:t>
            </a:r>
          </a:p>
          <a:p>
            <a:pPr lvl="1" eaLnBrk="1" hangingPunct="1">
              <a:lnSpc>
                <a:spcPct val="80000"/>
              </a:lnSpc>
            </a:pPr>
            <a:r>
              <a:rPr lang="en-US" sz="1600" dirty="0" smtClean="0"/>
              <a:t>Manually TS ‘the’ DPM Server</a:t>
            </a:r>
          </a:p>
          <a:p>
            <a:pPr lvl="1" eaLnBrk="1" hangingPunct="1">
              <a:lnSpc>
                <a:spcPct val="80000"/>
              </a:lnSpc>
            </a:pPr>
            <a:r>
              <a:rPr lang="en-US" sz="1600" dirty="0" smtClean="0"/>
              <a:t>Open DPM UI</a:t>
            </a:r>
          </a:p>
          <a:p>
            <a:pPr lvl="1" eaLnBrk="1" hangingPunct="1">
              <a:lnSpc>
                <a:spcPct val="80000"/>
              </a:lnSpc>
            </a:pPr>
            <a:r>
              <a:rPr lang="en-US" sz="1600" dirty="0" smtClean="0"/>
              <a:t>Go to alert and click on recommended action</a:t>
            </a:r>
          </a:p>
          <a:p>
            <a:pPr lvl="1" eaLnBrk="1" hangingPunct="1">
              <a:lnSpc>
                <a:spcPct val="80000"/>
              </a:lnSpc>
            </a:pPr>
            <a:r>
              <a:rPr lang="en-US" sz="1600" dirty="0" smtClean="0"/>
              <a:t>Close UI and disconnect</a:t>
            </a:r>
          </a:p>
          <a:p>
            <a:pPr eaLnBrk="1" hangingPunct="1">
              <a:lnSpc>
                <a:spcPct val="80000"/>
              </a:lnSpc>
            </a:pPr>
            <a:r>
              <a:rPr lang="en-US" sz="1600" b="1" dirty="0" smtClean="0"/>
              <a:t>With CLI</a:t>
            </a:r>
            <a:r>
              <a:rPr lang="en-US" sz="1600" dirty="0" smtClean="0"/>
              <a:t>, for an operator </a:t>
            </a:r>
            <a:r>
              <a:rPr lang="en-US" sz="1600" i="1" dirty="0" smtClean="0"/>
              <a:t>(cc –</a:t>
            </a:r>
            <a:r>
              <a:rPr lang="en-US" sz="1600" i="1" dirty="0" err="1" smtClean="0"/>
              <a:t>DPMServer</a:t>
            </a:r>
            <a:r>
              <a:rPr lang="en-US" sz="1600" i="1" dirty="0" smtClean="0"/>
              <a:t> –PS –DS)</a:t>
            </a:r>
          </a:p>
          <a:p>
            <a:pPr eaLnBrk="1" hangingPunct="1">
              <a:lnSpc>
                <a:spcPct val="80000"/>
              </a:lnSpc>
              <a:buFont typeface="Wingdings" pitchFamily="2" charset="2"/>
              <a:buNone/>
            </a:pPr>
            <a:endParaRPr lang="en-US" sz="800" dirty="0" smtClean="0">
              <a:solidFill>
                <a:srgbClr val="A50021"/>
              </a:solidFill>
            </a:endParaRPr>
          </a:p>
          <a:p>
            <a:pPr eaLnBrk="1" hangingPunct="1">
              <a:lnSpc>
                <a:spcPct val="80000"/>
              </a:lnSpc>
              <a:buFont typeface="Wingdings" pitchFamily="2" charset="2"/>
              <a:buNone/>
            </a:pPr>
            <a:endParaRPr lang="en-US" sz="700" dirty="0" smtClean="0">
              <a:solidFill>
                <a:srgbClr val="000000"/>
              </a:solidFill>
            </a:endParaRPr>
          </a:p>
          <a:p>
            <a:pPr eaLnBrk="1" hangingPunct="1">
              <a:lnSpc>
                <a:spcPct val="80000"/>
              </a:lnSpc>
              <a:buFont typeface="Wingdings" pitchFamily="2" charset="2"/>
              <a:buNone/>
            </a:pPr>
            <a:r>
              <a:rPr lang="en-US" sz="1400" dirty="0" smtClean="0">
                <a:solidFill>
                  <a:srgbClr val="000000"/>
                </a:solidFill>
              </a:rPr>
              <a:t>	</a:t>
            </a:r>
            <a:r>
              <a:rPr lang="en-US" sz="1600" dirty="0" smtClean="0">
                <a:solidFill>
                  <a:srgbClr val="000000"/>
                </a:solidFill>
                <a:latin typeface="Courier New" pitchFamily="49" charset="0"/>
                <a:cs typeface="Courier New" pitchFamily="49" charset="0"/>
              </a:rPr>
              <a:t>Connect-</a:t>
            </a:r>
            <a:r>
              <a:rPr lang="en-US" sz="1600" dirty="0" err="1" smtClean="0">
                <a:solidFill>
                  <a:srgbClr val="000000"/>
                </a:solidFill>
                <a:latin typeface="Courier New" pitchFamily="49" charset="0"/>
                <a:cs typeface="Courier New" pitchFamily="49" charset="0"/>
              </a:rPr>
              <a:t>DPMServer</a:t>
            </a: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serverName</a:t>
            </a: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arg</a:t>
            </a:r>
            <a:r>
              <a:rPr lang="en-US" sz="1600" dirty="0" smtClean="0">
                <a:solidFill>
                  <a:srgbClr val="000000"/>
                </a:solidFill>
                <a:latin typeface="Courier New" pitchFamily="49" charset="0"/>
                <a:cs typeface="Courier New" pitchFamily="49" charset="0"/>
              </a:rPr>
              <a:t>[0]	</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$PG = Get-</a:t>
            </a:r>
            <a:r>
              <a:rPr lang="en-US" sz="1600" dirty="0" err="1" smtClean="0">
                <a:solidFill>
                  <a:srgbClr val="000000"/>
                </a:solidFill>
                <a:latin typeface="Courier New" pitchFamily="49" charset="0"/>
                <a:cs typeface="Courier New" pitchFamily="49" charset="0"/>
              </a:rPr>
              <a:t>ProtectionGroup</a:t>
            </a:r>
            <a:endParaRPr lang="en-US" sz="1600" dirty="0" smtClean="0">
              <a:solidFill>
                <a:srgbClr val="000000"/>
              </a:solidFill>
              <a:latin typeface="Courier New" pitchFamily="49" charset="0"/>
              <a:cs typeface="Courier New" pitchFamily="49" charset="0"/>
            </a:endParaRPr>
          </a:p>
          <a:p>
            <a:pPr lvl="1" eaLnBrk="1" hangingPunct="1">
              <a:lnSpc>
                <a:spcPct val="80000"/>
              </a:lnSpc>
              <a:buFont typeface="Wingdings" pitchFamily="2" charset="2"/>
              <a:buNone/>
            </a:pPr>
            <a:r>
              <a:rPr lang="en-US" sz="1600" dirty="0" err="1" smtClean="0">
                <a:solidFill>
                  <a:srgbClr val="000000"/>
                </a:solidFill>
                <a:latin typeface="Courier New" pitchFamily="49" charset="0"/>
                <a:cs typeface="Courier New" pitchFamily="49" charset="0"/>
              </a:rPr>
              <a:t>foreach</a:t>
            </a:r>
            <a:r>
              <a:rPr lang="en-US" sz="1600" dirty="0" smtClean="0">
                <a:solidFill>
                  <a:srgbClr val="000000"/>
                </a:solidFill>
                <a:latin typeface="Courier New" pitchFamily="49" charset="0"/>
                <a:cs typeface="Courier New" pitchFamily="49" charset="0"/>
              </a:rPr>
              <a:t> $PG</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    $DS = Get-</a:t>
            </a:r>
            <a:r>
              <a:rPr lang="en-US" sz="1600" dirty="0" err="1" smtClean="0">
                <a:solidFill>
                  <a:srgbClr val="000000"/>
                </a:solidFill>
                <a:latin typeface="Courier New" pitchFamily="49" charset="0"/>
                <a:cs typeface="Courier New" pitchFamily="49" charset="0"/>
              </a:rPr>
              <a:t>Datasource</a:t>
            </a:r>
            <a:endParaRPr lang="en-US" sz="1600" dirty="0" smtClean="0">
              <a:solidFill>
                <a:srgbClr val="000000"/>
              </a:solidFill>
              <a:latin typeface="Courier New" pitchFamily="49" charset="0"/>
              <a:cs typeface="Courier New" pitchFamily="49" charset="0"/>
            </a:endParaRP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foreach</a:t>
            </a:r>
            <a:r>
              <a:rPr lang="en-US" sz="1600" dirty="0" smtClean="0">
                <a:solidFill>
                  <a:srgbClr val="000000"/>
                </a:solidFill>
                <a:latin typeface="Courier New" pitchFamily="49" charset="0"/>
                <a:cs typeface="Courier New" pitchFamily="49" charset="0"/>
              </a:rPr>
              <a:t> $DS</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    {</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       if(($_.</a:t>
            </a:r>
            <a:r>
              <a:rPr lang="en-US" sz="1600" dirty="0" err="1" smtClean="0">
                <a:solidFill>
                  <a:srgbClr val="000000"/>
                </a:solidFill>
                <a:latin typeface="Courier New" pitchFamily="49" charset="0"/>
                <a:cs typeface="Courier New" pitchFamily="49" charset="0"/>
              </a:rPr>
              <a:t>PSName</a:t>
            </a: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eq</a:t>
            </a: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arg</a:t>
            </a:r>
            <a:r>
              <a:rPr lang="en-US" sz="1600" dirty="0" smtClean="0">
                <a:solidFill>
                  <a:srgbClr val="000000"/>
                </a:solidFill>
                <a:latin typeface="Courier New" pitchFamily="49" charset="0"/>
                <a:cs typeface="Courier New" pitchFamily="49" charset="0"/>
              </a:rPr>
              <a:t>[1]) &amp;&amp; ($_.</a:t>
            </a:r>
            <a:r>
              <a:rPr lang="en-US" sz="1600" dirty="0" err="1" smtClean="0">
                <a:solidFill>
                  <a:srgbClr val="000000"/>
                </a:solidFill>
                <a:latin typeface="Courier New" pitchFamily="49" charset="0"/>
                <a:cs typeface="Courier New" pitchFamily="49" charset="0"/>
              </a:rPr>
              <a:t>DSName</a:t>
            </a: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eq</a:t>
            </a: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arg</a:t>
            </a:r>
            <a:r>
              <a:rPr lang="en-US" sz="1600" dirty="0" smtClean="0">
                <a:solidFill>
                  <a:srgbClr val="000000"/>
                </a:solidFill>
                <a:latin typeface="Courier New" pitchFamily="49" charset="0"/>
                <a:cs typeface="Courier New" pitchFamily="49" charset="0"/>
              </a:rPr>
              <a:t>[2]))</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myDS</a:t>
            </a:r>
            <a:r>
              <a:rPr lang="en-US" sz="1600" dirty="0" smtClean="0">
                <a:solidFill>
                  <a:srgbClr val="000000"/>
                </a:solidFill>
                <a:latin typeface="Courier New" pitchFamily="49" charset="0"/>
                <a:cs typeface="Courier New" pitchFamily="49" charset="0"/>
              </a:rPr>
              <a:t> = $_}</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    }</a:t>
            </a:r>
          </a:p>
          <a:p>
            <a:pPr lvl="1" eaLnBrk="1" hangingPunct="1">
              <a:lnSpc>
                <a:spcPct val="80000"/>
              </a:lnSpc>
              <a:buFont typeface="Wingdings" pitchFamily="2" charset="2"/>
              <a:buNone/>
            </a:pPr>
            <a:r>
              <a:rPr lang="en-US" sz="1200" dirty="0" smtClean="0">
                <a:solidFill>
                  <a:schemeClr val="bg1"/>
                </a:solidFill>
                <a:latin typeface="Courier New" pitchFamily="49" charset="0"/>
                <a:cs typeface="Courier New" pitchFamily="49" charset="0"/>
              </a:rPr>
              <a:t>}</a:t>
            </a:r>
          </a:p>
          <a:p>
            <a:pPr lvl="1" eaLnBrk="1" hangingPunct="1">
              <a:lnSpc>
                <a:spcPct val="80000"/>
              </a:lnSpc>
              <a:buFont typeface="Wingdings" pitchFamily="2" charset="2"/>
              <a:buNone/>
            </a:pPr>
            <a:r>
              <a:rPr lang="en-US" sz="1600" b="1" dirty="0" err="1" smtClean="0">
                <a:solidFill>
                  <a:srgbClr val="FF0000"/>
                </a:solidFill>
                <a:latin typeface="Courier New" pitchFamily="49" charset="0"/>
                <a:cs typeface="Courier New" pitchFamily="49" charset="0"/>
              </a:rPr>
              <a:t>Cck</a:t>
            </a:r>
            <a:r>
              <a:rPr lang="en-US" sz="1600" b="1" dirty="0" smtClean="0">
                <a:solidFill>
                  <a:srgbClr val="FF0000"/>
                </a:solidFill>
                <a:latin typeface="Courier New" pitchFamily="49" charset="0"/>
                <a:cs typeface="Courier New" pitchFamily="49" charset="0"/>
              </a:rPr>
              <a:t> $</a:t>
            </a:r>
            <a:r>
              <a:rPr lang="en-US" sz="1600" b="1" dirty="0" err="1" smtClean="0">
                <a:solidFill>
                  <a:srgbClr val="FF0000"/>
                </a:solidFill>
                <a:latin typeface="Courier New" pitchFamily="49" charset="0"/>
                <a:cs typeface="Courier New" pitchFamily="49" charset="0"/>
              </a:rPr>
              <a:t>myDS</a:t>
            </a:r>
            <a:r>
              <a:rPr lang="en-US" sz="1600" b="1" dirty="0" smtClean="0">
                <a:solidFill>
                  <a:srgbClr val="FF0000"/>
                </a:solidFill>
                <a:latin typeface="Courier New" pitchFamily="49" charset="0"/>
                <a:cs typeface="Courier New" pitchFamily="49" charset="0"/>
              </a:rPr>
              <a:t>   #another module that runs CC</a:t>
            </a:r>
          </a:p>
          <a:p>
            <a:pPr lvl="1" eaLnBrk="1" hangingPunct="1">
              <a:lnSpc>
                <a:spcPct val="80000"/>
              </a:lnSpc>
              <a:buFont typeface="Wingdings" pitchFamily="2" charset="2"/>
              <a:buNone/>
            </a:pPr>
            <a:r>
              <a:rPr lang="en-US" sz="1600" dirty="0" smtClean="0">
                <a:solidFill>
                  <a:srgbClr val="A50021"/>
                </a:solidFill>
                <a:latin typeface="Courier New" pitchFamily="49" charset="0"/>
                <a:cs typeface="Courier New" pitchFamily="49" charset="0"/>
              </a:rPr>
              <a:t>Disconnect-</a:t>
            </a:r>
            <a:r>
              <a:rPr lang="en-US" sz="1600" dirty="0" err="1" smtClean="0">
                <a:solidFill>
                  <a:srgbClr val="A50021"/>
                </a:solidFill>
                <a:latin typeface="Courier New" pitchFamily="49" charset="0"/>
                <a:cs typeface="Courier New" pitchFamily="49" charset="0"/>
              </a:rPr>
              <a:t>DPMServer</a:t>
            </a:r>
            <a:endParaRPr lang="en-US" sz="1600" dirty="0" smtClean="0">
              <a:solidFill>
                <a:srgbClr val="A50021"/>
              </a:solidFill>
              <a:latin typeface="Courier New" pitchFamily="49" charset="0"/>
              <a:cs typeface="Courier New" pitchFamily="49" charset="0"/>
            </a:endParaRPr>
          </a:p>
        </p:txBody>
      </p:sp>
    </p:spTree>
    <p:custDataLst>
      <p:tags r:id="rId1"/>
    </p:custDataLst>
    <p:extLst>
      <p:ext uri="{BB962C8B-B14F-4D97-AF65-F5344CB8AC3E}">
        <p14:creationId xmlns:p14="http://schemas.microsoft.com/office/powerpoint/2007/7/12/main" xmlns="" val="39782961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915">
                                            <p:txEl>
                                              <p:pRg st="3" end="3"/>
                                            </p:txEl>
                                          </p:spTgt>
                                        </p:tgtEl>
                                        <p:attrNameLst>
                                          <p:attrName>style.visibility</p:attrName>
                                        </p:attrNameLst>
                                      </p:cBhvr>
                                      <p:to>
                                        <p:strVal val="visible"/>
                                      </p:to>
                                    </p:set>
                                    <p:animEffect transition="in" filter="fade">
                                      <p:cBhvr>
                                        <p:cTn id="7" dur="500"/>
                                        <p:tgtEl>
                                          <p:spTgt spid="38915">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8915">
                                            <p:txEl>
                                              <p:pRg st="4" end="4"/>
                                            </p:txEl>
                                          </p:spTgt>
                                        </p:tgtEl>
                                        <p:attrNameLst>
                                          <p:attrName>style.visibility</p:attrName>
                                        </p:attrNameLst>
                                      </p:cBhvr>
                                      <p:to>
                                        <p:strVal val="visible"/>
                                      </p:to>
                                    </p:set>
                                    <p:animEffect transition="in" filter="fade">
                                      <p:cBhvr>
                                        <p:cTn id="10" dur="500"/>
                                        <p:tgtEl>
                                          <p:spTgt spid="38915">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8915">
                                            <p:txEl>
                                              <p:pRg st="5" end="5"/>
                                            </p:txEl>
                                          </p:spTgt>
                                        </p:tgtEl>
                                        <p:attrNameLst>
                                          <p:attrName>style.visibility</p:attrName>
                                        </p:attrNameLst>
                                      </p:cBhvr>
                                      <p:to>
                                        <p:strVal val="visible"/>
                                      </p:to>
                                    </p:set>
                                    <p:animEffect transition="in" filter="fade">
                                      <p:cBhvr>
                                        <p:cTn id="13" dur="500"/>
                                        <p:tgtEl>
                                          <p:spTgt spid="38915">
                                            <p:txEl>
                                              <p:pRg st="5" end="5"/>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8915">
                                            <p:txEl>
                                              <p:pRg st="6" end="6"/>
                                            </p:txEl>
                                          </p:spTgt>
                                        </p:tgtEl>
                                        <p:attrNameLst>
                                          <p:attrName>style.visibility</p:attrName>
                                        </p:attrNameLst>
                                      </p:cBhvr>
                                      <p:to>
                                        <p:strVal val="visible"/>
                                      </p:to>
                                    </p:set>
                                    <p:animEffect transition="in" filter="fade">
                                      <p:cBhvr>
                                        <p:cTn id="16" dur="500"/>
                                        <p:tgtEl>
                                          <p:spTgt spid="38915">
                                            <p:txEl>
                                              <p:pRg st="6" end="6"/>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8915">
                                            <p:txEl>
                                              <p:pRg st="7" end="7"/>
                                            </p:txEl>
                                          </p:spTgt>
                                        </p:tgtEl>
                                        <p:attrNameLst>
                                          <p:attrName>style.visibility</p:attrName>
                                        </p:attrNameLst>
                                      </p:cBhvr>
                                      <p:to>
                                        <p:strVal val="visible"/>
                                      </p:to>
                                    </p:set>
                                    <p:animEffect transition="in" filter="fade">
                                      <p:cBhvr>
                                        <p:cTn id="19" dur="500"/>
                                        <p:tgtEl>
                                          <p:spTgt spid="38915">
                                            <p:txEl>
                                              <p:pRg st="7" end="7"/>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8915">
                                            <p:txEl>
                                              <p:pRg st="8" end="8"/>
                                            </p:txEl>
                                          </p:spTgt>
                                        </p:tgtEl>
                                        <p:attrNameLst>
                                          <p:attrName>style.visibility</p:attrName>
                                        </p:attrNameLst>
                                      </p:cBhvr>
                                      <p:to>
                                        <p:strVal val="visible"/>
                                      </p:to>
                                    </p:set>
                                    <p:animEffect transition="in" filter="fade">
                                      <p:cBhvr>
                                        <p:cTn id="24" dur="500"/>
                                        <p:tgtEl>
                                          <p:spTgt spid="38915">
                                            <p:txEl>
                                              <p:pRg st="8" end="8"/>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8915">
                                            <p:txEl>
                                              <p:pRg st="11" end="11"/>
                                            </p:txEl>
                                          </p:spTgt>
                                        </p:tgtEl>
                                        <p:attrNameLst>
                                          <p:attrName>style.visibility</p:attrName>
                                        </p:attrNameLst>
                                      </p:cBhvr>
                                      <p:to>
                                        <p:strVal val="visible"/>
                                      </p:to>
                                    </p:set>
                                    <p:animEffect transition="in" filter="wipe(left)">
                                      <p:cBhvr>
                                        <p:cTn id="29" dur="1000"/>
                                        <p:tgtEl>
                                          <p:spTgt spid="38915">
                                            <p:txEl>
                                              <p:pRg st="11" end="11"/>
                                            </p:txEl>
                                          </p:spTgt>
                                        </p:tgtEl>
                                      </p:cBhvr>
                                    </p:animEffect>
                                  </p:childTnLst>
                                </p:cTn>
                              </p:par>
                              <p:par>
                                <p:cTn id="30" presetID="1" presetClass="entr" presetSubtype="0" fill="hold" nodeType="withEffect">
                                  <p:stCondLst>
                                    <p:cond delay="0"/>
                                  </p:stCondLst>
                                  <p:childTnLst>
                                    <p:set>
                                      <p:cBhvr>
                                        <p:cTn id="31" dur="1" fill="hold">
                                          <p:stCondLst>
                                            <p:cond delay="0"/>
                                          </p:stCondLst>
                                        </p:cTn>
                                        <p:tgtEl>
                                          <p:spTgt spid="4"/>
                                        </p:tgtEl>
                                        <p:attrNameLst>
                                          <p:attrName>style.visibility</p:attrName>
                                        </p:attrNameLst>
                                      </p:cBhvr>
                                      <p:to>
                                        <p:strVal val="visible"/>
                                      </p:to>
                                    </p:set>
                                  </p:childTnLst>
                                </p:cTn>
                              </p:par>
                              <p:par>
                                <p:cTn id="32" presetID="22" presetClass="entr" presetSubtype="8" fill="hold" grpId="0" nodeType="withEffect">
                                  <p:stCondLst>
                                    <p:cond delay="0"/>
                                  </p:stCondLst>
                                  <p:childTnLst>
                                    <p:set>
                                      <p:cBhvr>
                                        <p:cTn id="33" dur="1" fill="hold">
                                          <p:stCondLst>
                                            <p:cond delay="0"/>
                                          </p:stCondLst>
                                        </p:cTn>
                                        <p:tgtEl>
                                          <p:spTgt spid="38915">
                                            <p:txEl>
                                              <p:pRg st="12" end="12"/>
                                            </p:txEl>
                                          </p:spTgt>
                                        </p:tgtEl>
                                        <p:attrNameLst>
                                          <p:attrName>style.visibility</p:attrName>
                                        </p:attrNameLst>
                                      </p:cBhvr>
                                      <p:to>
                                        <p:strVal val="visible"/>
                                      </p:to>
                                    </p:set>
                                    <p:animEffect transition="in" filter="wipe(left)">
                                      <p:cBhvr>
                                        <p:cTn id="34" dur="1000"/>
                                        <p:tgtEl>
                                          <p:spTgt spid="38915">
                                            <p:txEl>
                                              <p:pRg st="12" end="12"/>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915">
                                            <p:txEl>
                                              <p:pRg st="13" end="13"/>
                                            </p:txEl>
                                          </p:spTgt>
                                        </p:tgtEl>
                                        <p:attrNameLst>
                                          <p:attrName>style.visibility</p:attrName>
                                        </p:attrNameLst>
                                      </p:cBhvr>
                                      <p:to>
                                        <p:strVal val="visible"/>
                                      </p:to>
                                    </p:set>
                                    <p:animEffect transition="in" filter="wipe(left)">
                                      <p:cBhvr>
                                        <p:cTn id="37" dur="1000"/>
                                        <p:tgtEl>
                                          <p:spTgt spid="38915">
                                            <p:txEl>
                                              <p:pRg st="13" end="13"/>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8915">
                                            <p:txEl>
                                              <p:pRg st="14" end="14"/>
                                            </p:txEl>
                                          </p:spTgt>
                                        </p:tgtEl>
                                        <p:attrNameLst>
                                          <p:attrName>style.visibility</p:attrName>
                                        </p:attrNameLst>
                                      </p:cBhvr>
                                      <p:to>
                                        <p:strVal val="visible"/>
                                      </p:to>
                                    </p:set>
                                    <p:animEffect transition="in" filter="wipe(left)">
                                      <p:cBhvr>
                                        <p:cTn id="40" dur="1000"/>
                                        <p:tgtEl>
                                          <p:spTgt spid="38915">
                                            <p:txEl>
                                              <p:pRg st="14" end="14"/>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8915">
                                            <p:txEl>
                                              <p:pRg st="15" end="15"/>
                                            </p:txEl>
                                          </p:spTgt>
                                        </p:tgtEl>
                                        <p:attrNameLst>
                                          <p:attrName>style.visibility</p:attrName>
                                        </p:attrNameLst>
                                      </p:cBhvr>
                                      <p:to>
                                        <p:strVal val="visible"/>
                                      </p:to>
                                    </p:set>
                                    <p:animEffect transition="in" filter="wipe(left)">
                                      <p:cBhvr>
                                        <p:cTn id="43" dur="1000"/>
                                        <p:tgtEl>
                                          <p:spTgt spid="38915">
                                            <p:txEl>
                                              <p:pRg st="15" end="15"/>
                                            </p:txEl>
                                          </p:spTgt>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8915">
                                            <p:txEl>
                                              <p:pRg st="16" end="16"/>
                                            </p:txEl>
                                          </p:spTgt>
                                        </p:tgtEl>
                                        <p:attrNameLst>
                                          <p:attrName>style.visibility</p:attrName>
                                        </p:attrNameLst>
                                      </p:cBhvr>
                                      <p:to>
                                        <p:strVal val="visible"/>
                                      </p:to>
                                    </p:set>
                                    <p:animEffect transition="in" filter="wipe(left)">
                                      <p:cBhvr>
                                        <p:cTn id="46" dur="1000"/>
                                        <p:tgtEl>
                                          <p:spTgt spid="38915">
                                            <p:txEl>
                                              <p:pRg st="16" end="16"/>
                                            </p:txEl>
                                          </p:spTgt>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915">
                                            <p:txEl>
                                              <p:pRg st="17" end="17"/>
                                            </p:txEl>
                                          </p:spTgt>
                                        </p:tgtEl>
                                        <p:attrNameLst>
                                          <p:attrName>style.visibility</p:attrName>
                                        </p:attrNameLst>
                                      </p:cBhvr>
                                      <p:to>
                                        <p:strVal val="visible"/>
                                      </p:to>
                                    </p:set>
                                    <p:animEffect transition="in" filter="wipe(left)">
                                      <p:cBhvr>
                                        <p:cTn id="49" dur="1000"/>
                                        <p:tgtEl>
                                          <p:spTgt spid="38915">
                                            <p:txEl>
                                              <p:pRg st="17" end="17"/>
                                            </p:txEl>
                                          </p:spTgt>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8915">
                                            <p:txEl>
                                              <p:pRg st="18" end="18"/>
                                            </p:txEl>
                                          </p:spTgt>
                                        </p:tgtEl>
                                        <p:attrNameLst>
                                          <p:attrName>style.visibility</p:attrName>
                                        </p:attrNameLst>
                                      </p:cBhvr>
                                      <p:to>
                                        <p:strVal val="visible"/>
                                      </p:to>
                                    </p:set>
                                    <p:animEffect transition="in" filter="wipe(left)">
                                      <p:cBhvr>
                                        <p:cTn id="52" dur="1000"/>
                                        <p:tgtEl>
                                          <p:spTgt spid="38915">
                                            <p:txEl>
                                              <p:pRg st="18" end="18"/>
                                            </p:txEl>
                                          </p:spTgt>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8915">
                                            <p:txEl>
                                              <p:pRg st="19" end="19"/>
                                            </p:txEl>
                                          </p:spTgt>
                                        </p:tgtEl>
                                        <p:attrNameLst>
                                          <p:attrName>style.visibility</p:attrName>
                                        </p:attrNameLst>
                                      </p:cBhvr>
                                      <p:to>
                                        <p:strVal val="visible"/>
                                      </p:to>
                                    </p:set>
                                    <p:animEffect transition="in" filter="wipe(left)">
                                      <p:cBhvr>
                                        <p:cTn id="55" dur="1000"/>
                                        <p:tgtEl>
                                          <p:spTgt spid="38915">
                                            <p:txEl>
                                              <p:pRg st="19" end="19"/>
                                            </p:txEl>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8915">
                                            <p:txEl>
                                              <p:pRg st="20" end="20"/>
                                            </p:txEl>
                                          </p:spTgt>
                                        </p:tgtEl>
                                        <p:attrNameLst>
                                          <p:attrName>style.visibility</p:attrName>
                                        </p:attrNameLst>
                                      </p:cBhvr>
                                      <p:to>
                                        <p:strVal val="visible"/>
                                      </p:to>
                                    </p:set>
                                    <p:animEffect transition="in" filter="wipe(left)">
                                      <p:cBhvr>
                                        <p:cTn id="58" dur="1000"/>
                                        <p:tgtEl>
                                          <p:spTgt spid="38915">
                                            <p:txEl>
                                              <p:pRg st="20" end="20"/>
                                            </p:txEl>
                                          </p:spTgt>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8915">
                                            <p:txEl>
                                              <p:pRg st="21" end="21"/>
                                            </p:txEl>
                                          </p:spTgt>
                                        </p:tgtEl>
                                        <p:attrNameLst>
                                          <p:attrName>style.visibility</p:attrName>
                                        </p:attrNameLst>
                                      </p:cBhvr>
                                      <p:to>
                                        <p:strVal val="visible"/>
                                      </p:to>
                                    </p:set>
                                    <p:animEffect transition="in" filter="wipe(left)">
                                      <p:cBhvr>
                                        <p:cTn id="61" dur="1000"/>
                                        <p:tgtEl>
                                          <p:spTgt spid="38915">
                                            <p:txEl>
                                              <p:pRg st="21" end="21"/>
                                            </p:txEl>
                                          </p:spTgt>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8915">
                                            <p:txEl>
                                              <p:pRg st="22" end="22"/>
                                            </p:txEl>
                                          </p:spTgt>
                                        </p:tgtEl>
                                        <p:attrNameLst>
                                          <p:attrName>style.visibility</p:attrName>
                                        </p:attrNameLst>
                                      </p:cBhvr>
                                      <p:to>
                                        <p:strVal val="visible"/>
                                      </p:to>
                                    </p:set>
                                    <p:animEffect transition="in" filter="wipe(left)">
                                      <p:cBhvr>
                                        <p:cTn id="64" dur="1000"/>
                                        <p:tgtEl>
                                          <p:spTgt spid="38915">
                                            <p:txEl>
                                              <p:pRg st="22" end="22"/>
                                            </p:txEl>
                                          </p:spTgt>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8915">
                                            <p:txEl>
                                              <p:pRg st="23" end="23"/>
                                            </p:txEl>
                                          </p:spTgt>
                                        </p:tgtEl>
                                        <p:attrNameLst>
                                          <p:attrName>style.visibility</p:attrName>
                                        </p:attrNameLst>
                                      </p:cBhvr>
                                      <p:to>
                                        <p:strVal val="visible"/>
                                      </p:to>
                                    </p:set>
                                    <p:animEffect transition="in" filter="wipe(left)">
                                      <p:cBhvr>
                                        <p:cTn id="67" dur="1000"/>
                                        <p:tgtEl>
                                          <p:spTgt spid="38915">
                                            <p:txEl>
                                              <p:pRg st="23" end="2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9083" y="3828765"/>
            <a:ext cx="8441098" cy="1337595"/>
          </a:xfrm>
        </p:spPr>
        <p:txBody>
          <a:bodyPr/>
          <a:lstStyle/>
          <a:p>
            <a:r>
              <a:rPr lang="en-US" sz="4800" dirty="0" smtClean="0"/>
              <a:t>Advanced Features of </a:t>
            </a:r>
            <a:br>
              <a:rPr lang="en-US" sz="4800" dirty="0" smtClean="0"/>
            </a:br>
            <a:r>
              <a:rPr lang="en-US" sz="4800" dirty="0" smtClean="0"/>
              <a:t>Data Protection Manager 2007 </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44409" y="5341785"/>
            <a:ext cx="4699591" cy="1813927"/>
          </a:xfrm>
        </p:spPr>
        <p:txBody>
          <a:bodyPr/>
          <a:lstStyle/>
          <a:p>
            <a:pPr lvl="0">
              <a:lnSpc>
                <a:spcPct val="85000"/>
              </a:lnSpc>
              <a:buClr>
                <a:schemeClr val="tx1">
                  <a:lumMod val="95000"/>
                  <a:lumOff val="5000"/>
                </a:schemeClr>
              </a:buClr>
              <a:buSzPct val="130000"/>
              <a:defRPr/>
            </a:pPr>
            <a:r>
              <a:rPr lang="en-US" dirty="0" smtClean="0">
                <a:effectLst>
                  <a:outerShdw blurRad="38100" dist="38100" dir="2700000" algn="tl">
                    <a:srgbClr val="000000">
                      <a:alpha val="43137"/>
                    </a:srgbClr>
                  </a:outerShdw>
                </a:effectLst>
              </a:rPr>
              <a:t>Jason Buffington</a:t>
            </a:r>
          </a:p>
          <a:p>
            <a:pPr lvl="0">
              <a:lnSpc>
                <a:spcPct val="85000"/>
              </a:lnSpc>
              <a:buClr>
                <a:schemeClr val="tx1">
                  <a:lumMod val="95000"/>
                  <a:lumOff val="5000"/>
                </a:schemeClr>
              </a:buClr>
              <a:buSzPct val="130000"/>
              <a:defRPr/>
            </a:pPr>
            <a:r>
              <a:rPr lang="en-US" dirty="0" smtClean="0">
                <a:effectLst>
                  <a:outerShdw blurRad="38100" dist="38100" dir="2700000" algn="tl">
                    <a:srgbClr val="000000">
                      <a:alpha val="43137"/>
                    </a:srgbClr>
                  </a:outerShdw>
                </a:effectLst>
              </a:rPr>
              <a:t>Senior Technical Product Manager</a:t>
            </a:r>
          </a:p>
          <a:p>
            <a:pPr lvl="0">
              <a:lnSpc>
                <a:spcPct val="85000"/>
              </a:lnSpc>
              <a:buClr>
                <a:schemeClr val="tx1">
                  <a:lumMod val="95000"/>
                  <a:lumOff val="5000"/>
                </a:schemeClr>
              </a:buClr>
              <a:buSzPct val="130000"/>
              <a:defRPr/>
            </a:pPr>
            <a:r>
              <a:rPr lang="en-US" dirty="0" smtClean="0">
                <a:effectLst>
                  <a:outerShdw blurRad="38100" dist="38100" dir="2700000" algn="tl">
                    <a:srgbClr val="000000">
                      <a:alpha val="43137"/>
                    </a:srgbClr>
                  </a:outerShdw>
                </a:effectLst>
              </a:rPr>
              <a:t>Microsoft Corporation</a:t>
            </a:r>
          </a:p>
          <a:p>
            <a:r>
              <a:rPr lang="en-US" dirty="0" smtClean="0">
                <a:solidFill>
                  <a:schemeClr val="tx1"/>
                </a:solidFill>
              </a:rPr>
              <a:t>Session Code: </a:t>
            </a:r>
            <a:r>
              <a:rPr lang="en-US" dirty="0" smtClean="0">
                <a:solidFill>
                  <a:schemeClr val="tx1"/>
                </a:solidFill>
              </a:rPr>
              <a:t>MGT415</a:t>
            </a:r>
            <a:endParaRPr lang="en-US" dirty="0">
              <a:solidFill>
                <a:schemeClr val="tx1"/>
              </a:solidFill>
            </a:endParaRPr>
          </a:p>
        </p:txBody>
      </p:sp>
      <p:sp>
        <p:nvSpPr>
          <p:cNvPr id="4" name="Rectangle 3"/>
          <p:cNvSpPr/>
          <p:nvPr/>
        </p:nvSpPr>
        <p:spPr>
          <a:xfrm>
            <a:off x="146304" y="5941341"/>
            <a:ext cx="4572000" cy="798680"/>
          </a:xfrm>
          <a:prstGeom prst="rect">
            <a:avLst/>
          </a:prstGeom>
        </p:spPr>
        <p:txBody>
          <a:bodyPr>
            <a:spAutoFit/>
          </a:bodyPr>
          <a:lstStyle/>
          <a:p>
            <a:pPr lvl="0">
              <a:lnSpc>
                <a:spcPct val="85000"/>
              </a:lnSpc>
              <a:buClr>
                <a:schemeClr val="tx1">
                  <a:lumMod val="95000"/>
                  <a:lumOff val="5000"/>
                </a:schemeClr>
              </a:buClr>
              <a:buSzPct val="130000"/>
              <a:defRPr/>
            </a:pPr>
            <a:r>
              <a:rPr lang="en-US" dirty="0" smtClean="0">
                <a:solidFill>
                  <a:schemeClr val="accent5"/>
                </a:solidFill>
                <a:effectLst>
                  <a:outerShdw blurRad="38100" dist="38100" dir="2700000" algn="tl">
                    <a:srgbClr val="000000">
                      <a:alpha val="43137"/>
                    </a:srgbClr>
                  </a:outerShdw>
                </a:effectLst>
              </a:rPr>
              <a:t>jbuff@microsoft.com  </a:t>
            </a:r>
          </a:p>
          <a:p>
            <a:pPr lvl="0">
              <a:lnSpc>
                <a:spcPct val="85000"/>
              </a:lnSpc>
              <a:buClr>
                <a:schemeClr val="tx1">
                  <a:lumMod val="95000"/>
                  <a:lumOff val="5000"/>
                </a:schemeClr>
              </a:buClr>
              <a:buSzPct val="130000"/>
              <a:defRPr/>
            </a:pPr>
            <a:endParaRPr lang="en-US" dirty="0" smtClean="0">
              <a:solidFill>
                <a:schemeClr val="accent5"/>
              </a:solidFill>
              <a:effectLst>
                <a:outerShdw blurRad="38100" dist="38100" dir="2700000" algn="tl">
                  <a:srgbClr val="000000">
                    <a:alpha val="43137"/>
                  </a:srgbClr>
                </a:outerShdw>
              </a:effectLst>
            </a:endParaRPr>
          </a:p>
          <a:p>
            <a:pPr lvl="0">
              <a:lnSpc>
                <a:spcPct val="85000"/>
              </a:lnSpc>
              <a:buClr>
                <a:schemeClr val="tx1">
                  <a:lumMod val="95000"/>
                  <a:lumOff val="5000"/>
                </a:schemeClr>
              </a:buClr>
              <a:buSzPct val="130000"/>
              <a:defRPr/>
            </a:pPr>
            <a:r>
              <a:rPr lang="en-US" dirty="0" smtClean="0">
                <a:solidFill>
                  <a:schemeClr val="accent5"/>
                </a:solidFill>
                <a:effectLst>
                  <a:outerShdw blurRad="38100" dist="38100" dir="2700000" algn="tl">
                    <a:srgbClr val="000000">
                      <a:alpha val="43137"/>
                    </a:srgbClr>
                  </a:outerShdw>
                </a:effectLst>
              </a:rPr>
              <a:t>http://JasonBuffington.com</a:t>
            </a:r>
          </a:p>
        </p:txBody>
      </p:sp>
    </p:spTree>
    <p:extLst>
      <p:ext uri="{BB962C8B-B14F-4D97-AF65-F5344CB8AC3E}">
        <p14:creationId xmlns:p14="http://schemas.microsoft.com/office/powerpoint/2007/7/12/main" xmlns="" val="2322566189"/>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400" smtClean="0"/>
              <a:t>Protection: Other Scenarios</a:t>
            </a:r>
          </a:p>
        </p:txBody>
      </p:sp>
      <p:sp>
        <p:nvSpPr>
          <p:cNvPr id="11267" name="Rectangle 3"/>
          <p:cNvSpPr>
            <a:spLocks noGrp="1" noChangeArrowheads="1"/>
          </p:cNvSpPr>
          <p:nvPr>
            <p:ph type="body" sz="quarter" idx="10"/>
          </p:nvPr>
        </p:nvSpPr>
        <p:spPr/>
        <p:txBody>
          <a:bodyPr/>
          <a:lstStyle/>
          <a:p>
            <a:pPr eaLnBrk="1" hangingPunct="1">
              <a:lnSpc>
                <a:spcPct val="90000"/>
              </a:lnSpc>
            </a:pPr>
            <a:r>
              <a:rPr lang="en-US" sz="2600" smtClean="0"/>
              <a:t>Add new servers to existing PG</a:t>
            </a:r>
          </a:p>
          <a:p>
            <a:pPr eaLnBrk="1" hangingPunct="1">
              <a:lnSpc>
                <a:spcPct val="90000"/>
              </a:lnSpc>
            </a:pPr>
            <a:r>
              <a:rPr lang="en-US" sz="2600" smtClean="0"/>
              <a:t>Changing Disk allocation</a:t>
            </a:r>
          </a:p>
          <a:p>
            <a:pPr lvl="1" eaLnBrk="1" hangingPunct="1">
              <a:lnSpc>
                <a:spcPct val="90000"/>
              </a:lnSpc>
            </a:pPr>
            <a:r>
              <a:rPr lang="en-US" sz="2200" smtClean="0"/>
              <a:t>MSIT most common alert</a:t>
            </a:r>
          </a:p>
          <a:p>
            <a:pPr eaLnBrk="1" hangingPunct="1">
              <a:lnSpc>
                <a:spcPct val="90000"/>
              </a:lnSpc>
            </a:pPr>
            <a:r>
              <a:rPr lang="en-US" sz="2400" smtClean="0"/>
              <a:t>Find the DPM server protecting a PS</a:t>
            </a:r>
          </a:p>
          <a:p>
            <a:pPr lvl="1" eaLnBrk="1" hangingPunct="1">
              <a:lnSpc>
                <a:spcPct val="90000"/>
              </a:lnSpc>
            </a:pPr>
            <a:r>
              <a:rPr lang="en-US" sz="2100" smtClean="0"/>
              <a:t>PS Admin wants recovery, Admin finds DPM server</a:t>
            </a:r>
          </a:p>
          <a:p>
            <a:pPr eaLnBrk="1" hangingPunct="1">
              <a:lnSpc>
                <a:spcPct val="90000"/>
              </a:lnSpc>
              <a:buFont typeface="Wingdings" pitchFamily="2" charset="2"/>
              <a:buNone/>
            </a:pPr>
            <a:endParaRPr lang="en-US" sz="2600" smtClean="0"/>
          </a:p>
          <a:p>
            <a:pPr lvl="1" eaLnBrk="1" hangingPunct="1">
              <a:lnSpc>
                <a:spcPct val="90000"/>
              </a:lnSpc>
              <a:buFont typeface="Wingdings" pitchFamily="2" charset="2"/>
              <a:buNone/>
            </a:pPr>
            <a:endParaRPr lang="en-US" sz="2100" smtClean="0"/>
          </a:p>
          <a:p>
            <a:pPr eaLnBrk="1" hangingPunct="1">
              <a:lnSpc>
                <a:spcPct val="90000"/>
              </a:lnSpc>
            </a:pPr>
            <a:endParaRPr lang="en-US" sz="2400" smtClean="0"/>
          </a:p>
          <a:p>
            <a:pPr eaLnBrk="1" hangingPunct="1">
              <a:lnSpc>
                <a:spcPct val="90000"/>
              </a:lnSpc>
            </a:pPr>
            <a:endParaRPr lang="en-US" smtClean="0"/>
          </a:p>
        </p:txBody>
      </p:sp>
    </p:spTree>
    <p:extLst>
      <p:ext uri="{BB962C8B-B14F-4D97-AF65-F5344CB8AC3E}">
        <p14:creationId xmlns:p14="http://schemas.microsoft.com/office/powerpoint/2007/7/12/main" xmlns="" val="287252230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lum bright="-5000"/>
          </a:blip>
          <a:srcRect b="10452"/>
          <a:stretch>
            <a:fillRect/>
          </a:stretch>
        </p:blipFill>
        <p:spPr bwMode="auto">
          <a:xfrm>
            <a:off x="0" y="3048000"/>
            <a:ext cx="9144000" cy="3810000"/>
          </a:xfrm>
          <a:prstGeom prst="rect">
            <a:avLst/>
          </a:prstGeom>
          <a:ln>
            <a:noFill/>
          </a:ln>
          <a:effectLst>
            <a:softEdge rad="112500"/>
          </a:effectLst>
        </p:spPr>
      </p:pic>
      <p:sp>
        <p:nvSpPr>
          <p:cNvPr id="12290" name="Rectangle 2"/>
          <p:cNvSpPr>
            <a:spLocks noGrp="1" noChangeArrowheads="1"/>
          </p:cNvSpPr>
          <p:nvPr>
            <p:ph type="title"/>
          </p:nvPr>
        </p:nvSpPr>
        <p:spPr/>
        <p:txBody>
          <a:bodyPr/>
          <a:lstStyle/>
          <a:p>
            <a:pPr eaLnBrk="1" hangingPunct="1"/>
            <a:r>
              <a:rPr lang="en-US" sz="3400" dirty="0" smtClean="0"/>
              <a:t>Simple Recovery for operators</a:t>
            </a:r>
          </a:p>
        </p:txBody>
      </p:sp>
      <p:sp>
        <p:nvSpPr>
          <p:cNvPr id="45059" name="Rectangle 3"/>
          <p:cNvSpPr>
            <a:spLocks noGrp="1" noChangeArrowheads="1"/>
          </p:cNvSpPr>
          <p:nvPr>
            <p:ph type="body" sz="quarter" idx="10"/>
          </p:nvPr>
        </p:nvSpPr>
        <p:spPr>
          <a:xfrm>
            <a:off x="381000" y="1246297"/>
            <a:ext cx="8382000" cy="5798510"/>
          </a:xfrm>
        </p:spPr>
        <p:txBody>
          <a:bodyPr/>
          <a:lstStyle/>
          <a:p>
            <a:pPr eaLnBrk="1" hangingPunct="1">
              <a:lnSpc>
                <a:spcPct val="80000"/>
              </a:lnSpc>
            </a:pPr>
            <a:r>
              <a:rPr lang="en-US" sz="1600" b="1" dirty="0" smtClean="0"/>
              <a:t>Scenario</a:t>
            </a:r>
          </a:p>
          <a:p>
            <a:pPr lvl="1" eaLnBrk="1" hangingPunct="1">
              <a:lnSpc>
                <a:spcPct val="80000"/>
              </a:lnSpc>
            </a:pPr>
            <a:r>
              <a:rPr lang="en-US" sz="1600" dirty="0" smtClean="0"/>
              <a:t>Operator gets ticket for recovery</a:t>
            </a:r>
          </a:p>
          <a:p>
            <a:pPr eaLnBrk="1" hangingPunct="1">
              <a:lnSpc>
                <a:spcPct val="80000"/>
              </a:lnSpc>
            </a:pPr>
            <a:r>
              <a:rPr lang="en-US" sz="1600" b="1" dirty="0" smtClean="0"/>
              <a:t>Today</a:t>
            </a:r>
          </a:p>
          <a:p>
            <a:pPr lvl="1" eaLnBrk="1" hangingPunct="1">
              <a:lnSpc>
                <a:spcPct val="80000"/>
              </a:lnSpc>
            </a:pPr>
            <a:r>
              <a:rPr lang="en-US" sz="1600" dirty="0" smtClean="0"/>
              <a:t>Manually find which DPM server is protecting production server from an excel sheet</a:t>
            </a:r>
          </a:p>
          <a:p>
            <a:pPr lvl="1" eaLnBrk="1" hangingPunct="1">
              <a:lnSpc>
                <a:spcPct val="80000"/>
              </a:lnSpc>
            </a:pPr>
            <a:r>
              <a:rPr lang="en-US" sz="1600" dirty="0" smtClean="0"/>
              <a:t>Manually </a:t>
            </a:r>
            <a:r>
              <a:rPr lang="en-US" sz="1600" dirty="0" err="1" smtClean="0"/>
              <a:t>TermSrv</a:t>
            </a:r>
            <a:r>
              <a:rPr lang="en-US" sz="1600" dirty="0" smtClean="0"/>
              <a:t> into DPM Server</a:t>
            </a:r>
          </a:p>
          <a:p>
            <a:pPr lvl="1" eaLnBrk="1" hangingPunct="1">
              <a:lnSpc>
                <a:spcPct val="80000"/>
              </a:lnSpc>
            </a:pPr>
            <a:r>
              <a:rPr lang="en-US" sz="1600" dirty="0" smtClean="0"/>
              <a:t>Open DPM UI</a:t>
            </a:r>
          </a:p>
          <a:p>
            <a:pPr lvl="1" eaLnBrk="1" hangingPunct="1">
              <a:lnSpc>
                <a:spcPct val="80000"/>
              </a:lnSpc>
            </a:pPr>
            <a:r>
              <a:rPr lang="en-US" sz="1600" dirty="0" smtClean="0"/>
              <a:t>Go to Recovery wizard &amp; recover</a:t>
            </a:r>
          </a:p>
          <a:p>
            <a:pPr lvl="1" eaLnBrk="1" hangingPunct="1">
              <a:lnSpc>
                <a:spcPct val="80000"/>
              </a:lnSpc>
            </a:pPr>
            <a:r>
              <a:rPr lang="en-US" sz="1600" dirty="0" smtClean="0"/>
              <a:t>Close UI and disconnect</a:t>
            </a:r>
          </a:p>
          <a:p>
            <a:pPr eaLnBrk="1" hangingPunct="1">
              <a:lnSpc>
                <a:spcPct val="80000"/>
              </a:lnSpc>
            </a:pPr>
            <a:r>
              <a:rPr lang="en-US" sz="1600" b="1" dirty="0" smtClean="0"/>
              <a:t>With CLI</a:t>
            </a:r>
            <a:r>
              <a:rPr lang="en-US" sz="1600" dirty="0" smtClean="0"/>
              <a:t>, for an operator </a:t>
            </a:r>
            <a:r>
              <a:rPr lang="en-US" sz="1600" i="1" dirty="0" smtClean="0"/>
              <a:t>(recover –PS –DS)</a:t>
            </a:r>
          </a:p>
          <a:p>
            <a:pPr eaLnBrk="1" hangingPunct="1">
              <a:lnSpc>
                <a:spcPct val="80000"/>
              </a:lnSpc>
            </a:pPr>
            <a:endParaRPr lang="en-US" sz="700" b="1" dirty="0" smtClean="0"/>
          </a:p>
          <a:p>
            <a:pPr eaLnBrk="1" hangingPunct="1">
              <a:lnSpc>
                <a:spcPct val="80000"/>
              </a:lnSpc>
              <a:buFont typeface="Wingdings" pitchFamily="2" charset="2"/>
              <a:buNone/>
            </a:pPr>
            <a:endParaRPr lang="en-US" sz="700" b="1" dirty="0" smtClean="0">
              <a:solidFill>
                <a:srgbClr val="000000"/>
              </a:solidFill>
            </a:endParaRPr>
          </a:p>
          <a:p>
            <a:pPr eaLnBrk="1" hangingPunct="1">
              <a:lnSpc>
                <a:spcPct val="80000"/>
              </a:lnSpc>
              <a:buFont typeface="Wingdings" pitchFamily="2" charset="2"/>
              <a:buNone/>
            </a:pPr>
            <a:r>
              <a:rPr lang="en-US" sz="1400" dirty="0" smtClean="0">
                <a:solidFill>
                  <a:srgbClr val="000000"/>
                </a:solidFill>
              </a:rPr>
              <a:t>	</a:t>
            </a:r>
            <a:r>
              <a:rPr lang="en-US" sz="1600" dirty="0" smtClean="0">
                <a:solidFill>
                  <a:srgbClr val="000000"/>
                </a:solidFill>
                <a:latin typeface="Courier New" pitchFamily="49" charset="0"/>
                <a:cs typeface="Courier New" pitchFamily="49" charset="0"/>
              </a:rPr>
              <a:t>Connect-</a:t>
            </a:r>
            <a:r>
              <a:rPr lang="en-US" sz="1600" dirty="0" err="1" smtClean="0">
                <a:solidFill>
                  <a:srgbClr val="000000"/>
                </a:solidFill>
                <a:latin typeface="Courier New" pitchFamily="49" charset="0"/>
                <a:cs typeface="Courier New" pitchFamily="49" charset="0"/>
              </a:rPr>
              <a:t>DPMServer</a:t>
            </a: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serverName</a:t>
            </a: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arg</a:t>
            </a:r>
            <a:r>
              <a:rPr lang="en-US" sz="1600" dirty="0" smtClean="0">
                <a:solidFill>
                  <a:srgbClr val="000000"/>
                </a:solidFill>
                <a:latin typeface="Courier New" pitchFamily="49" charset="0"/>
                <a:cs typeface="Courier New" pitchFamily="49" charset="0"/>
              </a:rPr>
              <a:t>[0]	</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$PG = Get-</a:t>
            </a:r>
            <a:r>
              <a:rPr lang="en-US" sz="1600" dirty="0" err="1" smtClean="0">
                <a:solidFill>
                  <a:srgbClr val="000000"/>
                </a:solidFill>
                <a:latin typeface="Courier New" pitchFamily="49" charset="0"/>
                <a:cs typeface="Courier New" pitchFamily="49" charset="0"/>
              </a:rPr>
              <a:t>ProtectionGroup</a:t>
            </a:r>
            <a:endParaRPr lang="en-US" sz="1600" dirty="0" smtClean="0">
              <a:solidFill>
                <a:srgbClr val="000000"/>
              </a:solidFill>
              <a:latin typeface="Courier New" pitchFamily="49" charset="0"/>
              <a:cs typeface="Courier New" pitchFamily="49" charset="0"/>
            </a:endParaRPr>
          </a:p>
          <a:p>
            <a:pPr lvl="1" eaLnBrk="1" hangingPunct="1">
              <a:lnSpc>
                <a:spcPct val="80000"/>
              </a:lnSpc>
              <a:buFont typeface="Wingdings" pitchFamily="2" charset="2"/>
              <a:buNone/>
            </a:pPr>
            <a:r>
              <a:rPr lang="en-US" sz="1600" dirty="0" err="1" smtClean="0">
                <a:solidFill>
                  <a:srgbClr val="000000"/>
                </a:solidFill>
                <a:latin typeface="Courier New" pitchFamily="49" charset="0"/>
                <a:cs typeface="Courier New" pitchFamily="49" charset="0"/>
              </a:rPr>
              <a:t>foreach</a:t>
            </a:r>
            <a:r>
              <a:rPr lang="en-US" sz="1600" dirty="0" smtClean="0">
                <a:solidFill>
                  <a:srgbClr val="000000"/>
                </a:solidFill>
                <a:latin typeface="Courier New" pitchFamily="49" charset="0"/>
                <a:cs typeface="Courier New" pitchFamily="49" charset="0"/>
              </a:rPr>
              <a:t> $PG</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	$DS = Get-DS </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foreach</a:t>
            </a:r>
            <a:r>
              <a:rPr lang="en-US" sz="1600" dirty="0" smtClean="0">
                <a:solidFill>
                  <a:srgbClr val="000000"/>
                </a:solidFill>
                <a:latin typeface="Courier New" pitchFamily="49" charset="0"/>
                <a:cs typeface="Courier New" pitchFamily="49" charset="0"/>
              </a:rPr>
              <a:t> $DS</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		{</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	    if(($_.</a:t>
            </a:r>
            <a:r>
              <a:rPr lang="en-US" sz="1600" dirty="0" err="1" smtClean="0">
                <a:solidFill>
                  <a:srgbClr val="000000"/>
                </a:solidFill>
                <a:latin typeface="Courier New" pitchFamily="49" charset="0"/>
                <a:cs typeface="Courier New" pitchFamily="49" charset="0"/>
              </a:rPr>
              <a:t>PSName</a:t>
            </a: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eq</a:t>
            </a: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arg</a:t>
            </a:r>
            <a:r>
              <a:rPr lang="en-US" sz="1600" dirty="0" smtClean="0">
                <a:solidFill>
                  <a:srgbClr val="000000"/>
                </a:solidFill>
                <a:latin typeface="Courier New" pitchFamily="49" charset="0"/>
                <a:cs typeface="Courier New" pitchFamily="49" charset="0"/>
              </a:rPr>
              <a:t>[1]) &amp;&amp; ($_.</a:t>
            </a:r>
            <a:r>
              <a:rPr lang="en-US" sz="1600" dirty="0" err="1" smtClean="0">
                <a:solidFill>
                  <a:srgbClr val="000000"/>
                </a:solidFill>
                <a:latin typeface="Courier New" pitchFamily="49" charset="0"/>
                <a:cs typeface="Courier New" pitchFamily="49" charset="0"/>
              </a:rPr>
              <a:t>DSName</a:t>
            </a: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eq</a:t>
            </a: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arg</a:t>
            </a:r>
            <a:r>
              <a:rPr lang="en-US" sz="1600" dirty="0" smtClean="0">
                <a:solidFill>
                  <a:srgbClr val="000000"/>
                </a:solidFill>
                <a:latin typeface="Courier New" pitchFamily="49" charset="0"/>
                <a:cs typeface="Courier New" pitchFamily="49" charset="0"/>
              </a:rPr>
              <a:t>[2]))</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		         {$</a:t>
            </a:r>
            <a:r>
              <a:rPr lang="en-US" sz="1600" dirty="0" err="1" smtClean="0">
                <a:solidFill>
                  <a:srgbClr val="000000"/>
                </a:solidFill>
                <a:latin typeface="Courier New" pitchFamily="49" charset="0"/>
                <a:cs typeface="Courier New" pitchFamily="49" charset="0"/>
              </a:rPr>
              <a:t>myDS</a:t>
            </a:r>
            <a:r>
              <a:rPr lang="en-US" sz="1600" dirty="0" smtClean="0">
                <a:solidFill>
                  <a:srgbClr val="000000"/>
                </a:solidFill>
                <a:latin typeface="Courier New" pitchFamily="49" charset="0"/>
                <a:cs typeface="Courier New" pitchFamily="49" charset="0"/>
              </a:rPr>
              <a:t> = $_}</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		}</a:t>
            </a:r>
          </a:p>
          <a:p>
            <a:pPr lvl="1" eaLnBrk="1" hangingPunct="1">
              <a:lnSpc>
                <a:spcPct val="80000"/>
              </a:lnSpc>
              <a:buFont typeface="Wingdings" pitchFamily="2" charset="2"/>
              <a:buNone/>
            </a:pPr>
            <a:r>
              <a:rPr lang="en-US" sz="1600" dirty="0" smtClean="0">
                <a:solidFill>
                  <a:srgbClr val="000000"/>
                </a:solidFill>
                <a:latin typeface="Courier New" pitchFamily="49" charset="0"/>
                <a:cs typeface="Courier New" pitchFamily="49" charset="0"/>
              </a:rPr>
              <a:t>}</a:t>
            </a:r>
          </a:p>
          <a:p>
            <a:pPr lvl="1" eaLnBrk="1" hangingPunct="1">
              <a:lnSpc>
                <a:spcPct val="80000"/>
              </a:lnSpc>
              <a:buFont typeface="Wingdings" pitchFamily="2" charset="2"/>
              <a:buNone/>
            </a:pPr>
            <a:r>
              <a:rPr lang="en-US" sz="1600" b="1" dirty="0" smtClean="0">
                <a:solidFill>
                  <a:srgbClr val="FF0000"/>
                </a:solidFill>
                <a:latin typeface="Courier New" pitchFamily="49" charset="0"/>
                <a:cs typeface="Courier New" pitchFamily="49" charset="0"/>
              </a:rPr>
              <a:t>Recover.psh $</a:t>
            </a:r>
            <a:r>
              <a:rPr lang="en-US" sz="1600" b="1" dirty="0" err="1" smtClean="0">
                <a:solidFill>
                  <a:srgbClr val="FF0000"/>
                </a:solidFill>
                <a:latin typeface="Courier New" pitchFamily="49" charset="0"/>
                <a:cs typeface="Courier New" pitchFamily="49" charset="0"/>
              </a:rPr>
              <a:t>myDS</a:t>
            </a:r>
            <a:endParaRPr lang="en-US" sz="1600" b="1" dirty="0" smtClean="0">
              <a:solidFill>
                <a:srgbClr val="FF0000"/>
              </a:solidFill>
              <a:latin typeface="Courier New" pitchFamily="49" charset="0"/>
              <a:cs typeface="Courier New" pitchFamily="49" charset="0"/>
            </a:endParaRPr>
          </a:p>
          <a:p>
            <a:pPr lvl="1" eaLnBrk="1" hangingPunct="1">
              <a:lnSpc>
                <a:spcPct val="80000"/>
              </a:lnSpc>
              <a:buFont typeface="Wingdings" pitchFamily="2" charset="2"/>
              <a:buNone/>
            </a:pPr>
            <a:r>
              <a:rPr lang="en-US" sz="1600" dirty="0" smtClean="0">
                <a:solidFill>
                  <a:srgbClr val="A50021"/>
                </a:solidFill>
                <a:latin typeface="Courier New" pitchFamily="49" charset="0"/>
                <a:cs typeface="Courier New" pitchFamily="49" charset="0"/>
              </a:rPr>
              <a:t>Disconnect-</a:t>
            </a:r>
            <a:r>
              <a:rPr lang="en-US" sz="1600" dirty="0" err="1" smtClean="0">
                <a:solidFill>
                  <a:srgbClr val="A50021"/>
                </a:solidFill>
                <a:latin typeface="Courier New" pitchFamily="49" charset="0"/>
                <a:cs typeface="Courier New" pitchFamily="49" charset="0"/>
              </a:rPr>
              <a:t>DPMServer</a:t>
            </a:r>
            <a:endParaRPr lang="en-US" sz="1600" dirty="0" smtClean="0">
              <a:solidFill>
                <a:srgbClr val="A50021"/>
              </a:solidFill>
              <a:latin typeface="Courier New" pitchFamily="49" charset="0"/>
              <a:cs typeface="Courier New" pitchFamily="49" charset="0"/>
            </a:endParaRPr>
          </a:p>
        </p:txBody>
      </p:sp>
    </p:spTree>
    <p:custDataLst>
      <p:tags r:id="rId1"/>
    </p:custDataLst>
    <p:extLst>
      <p:ext uri="{BB962C8B-B14F-4D97-AF65-F5344CB8AC3E}">
        <p14:creationId xmlns:p14="http://schemas.microsoft.com/office/powerpoint/2007/7/12/main" xmlns="" val="10129866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059">
                                            <p:txEl>
                                              <p:pRg st="2" end="2"/>
                                            </p:txEl>
                                          </p:spTgt>
                                        </p:tgtEl>
                                        <p:attrNameLst>
                                          <p:attrName>style.visibility</p:attrName>
                                        </p:attrNameLst>
                                      </p:cBhvr>
                                      <p:to>
                                        <p:strVal val="visible"/>
                                      </p:to>
                                    </p:set>
                                    <p:animEffect transition="in" filter="fade">
                                      <p:cBhvr>
                                        <p:cTn id="7" dur="500"/>
                                        <p:tgtEl>
                                          <p:spTgt spid="45059">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5059">
                                            <p:txEl>
                                              <p:pRg st="3" end="3"/>
                                            </p:txEl>
                                          </p:spTgt>
                                        </p:tgtEl>
                                        <p:attrNameLst>
                                          <p:attrName>style.visibility</p:attrName>
                                        </p:attrNameLst>
                                      </p:cBhvr>
                                      <p:to>
                                        <p:strVal val="visible"/>
                                      </p:to>
                                    </p:set>
                                    <p:animEffect transition="in" filter="fade">
                                      <p:cBhvr>
                                        <p:cTn id="10" dur="500"/>
                                        <p:tgtEl>
                                          <p:spTgt spid="45059">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5059">
                                            <p:txEl>
                                              <p:pRg st="4" end="4"/>
                                            </p:txEl>
                                          </p:spTgt>
                                        </p:tgtEl>
                                        <p:attrNameLst>
                                          <p:attrName>style.visibility</p:attrName>
                                        </p:attrNameLst>
                                      </p:cBhvr>
                                      <p:to>
                                        <p:strVal val="visible"/>
                                      </p:to>
                                    </p:set>
                                    <p:animEffect transition="in" filter="fade">
                                      <p:cBhvr>
                                        <p:cTn id="13" dur="500"/>
                                        <p:tgtEl>
                                          <p:spTgt spid="45059">
                                            <p:txEl>
                                              <p:pRg st="4" end="4"/>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5059">
                                            <p:txEl>
                                              <p:pRg st="5" end="5"/>
                                            </p:txEl>
                                          </p:spTgt>
                                        </p:tgtEl>
                                        <p:attrNameLst>
                                          <p:attrName>style.visibility</p:attrName>
                                        </p:attrNameLst>
                                      </p:cBhvr>
                                      <p:to>
                                        <p:strVal val="visible"/>
                                      </p:to>
                                    </p:set>
                                    <p:animEffect transition="in" filter="fade">
                                      <p:cBhvr>
                                        <p:cTn id="16" dur="500"/>
                                        <p:tgtEl>
                                          <p:spTgt spid="45059">
                                            <p:txEl>
                                              <p:pRg st="5" end="5"/>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5059">
                                            <p:txEl>
                                              <p:pRg st="6" end="6"/>
                                            </p:txEl>
                                          </p:spTgt>
                                        </p:tgtEl>
                                        <p:attrNameLst>
                                          <p:attrName>style.visibility</p:attrName>
                                        </p:attrNameLst>
                                      </p:cBhvr>
                                      <p:to>
                                        <p:strVal val="visible"/>
                                      </p:to>
                                    </p:set>
                                    <p:animEffect transition="in" filter="fade">
                                      <p:cBhvr>
                                        <p:cTn id="19" dur="500"/>
                                        <p:tgtEl>
                                          <p:spTgt spid="45059">
                                            <p:txEl>
                                              <p:pRg st="6" end="6"/>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5059">
                                            <p:txEl>
                                              <p:pRg st="7" end="7"/>
                                            </p:txEl>
                                          </p:spTgt>
                                        </p:tgtEl>
                                        <p:attrNameLst>
                                          <p:attrName>style.visibility</p:attrName>
                                        </p:attrNameLst>
                                      </p:cBhvr>
                                      <p:to>
                                        <p:strVal val="visible"/>
                                      </p:to>
                                    </p:set>
                                    <p:animEffect transition="in" filter="fade">
                                      <p:cBhvr>
                                        <p:cTn id="22" dur="500"/>
                                        <p:tgtEl>
                                          <p:spTgt spid="45059">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5059">
                                            <p:txEl>
                                              <p:pRg st="8" end="8"/>
                                            </p:txEl>
                                          </p:spTgt>
                                        </p:tgtEl>
                                        <p:attrNameLst>
                                          <p:attrName>style.visibility</p:attrName>
                                        </p:attrNameLst>
                                      </p:cBhvr>
                                      <p:to>
                                        <p:strVal val="visible"/>
                                      </p:to>
                                    </p:set>
                                    <p:animEffect transition="in" filter="fade">
                                      <p:cBhvr>
                                        <p:cTn id="27" dur="500"/>
                                        <p:tgtEl>
                                          <p:spTgt spid="45059">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5059">
                                            <p:txEl>
                                              <p:pRg st="11" end="11"/>
                                            </p:txEl>
                                          </p:spTgt>
                                        </p:tgtEl>
                                        <p:attrNameLst>
                                          <p:attrName>style.visibility</p:attrName>
                                        </p:attrNameLst>
                                      </p:cBhvr>
                                      <p:to>
                                        <p:strVal val="visible"/>
                                      </p:to>
                                    </p:set>
                                    <p:animEffect transition="in" filter="wipe(left)">
                                      <p:cBhvr>
                                        <p:cTn id="32" dur="1000"/>
                                        <p:tgtEl>
                                          <p:spTgt spid="45059">
                                            <p:txEl>
                                              <p:pRg st="11" end="11"/>
                                            </p:txEl>
                                          </p:spTgt>
                                        </p:tgtEl>
                                      </p:cBhvr>
                                    </p:animEffect>
                                  </p:childTnLst>
                                </p:cTn>
                              </p:par>
                              <p:par>
                                <p:cTn id="33" presetID="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22" presetClass="entr" presetSubtype="8" fill="hold" grpId="0" nodeType="withEffect">
                                  <p:stCondLst>
                                    <p:cond delay="0"/>
                                  </p:stCondLst>
                                  <p:childTnLst>
                                    <p:set>
                                      <p:cBhvr>
                                        <p:cTn id="36" dur="1" fill="hold">
                                          <p:stCondLst>
                                            <p:cond delay="0"/>
                                          </p:stCondLst>
                                        </p:cTn>
                                        <p:tgtEl>
                                          <p:spTgt spid="45059">
                                            <p:txEl>
                                              <p:pRg st="12" end="12"/>
                                            </p:txEl>
                                          </p:spTgt>
                                        </p:tgtEl>
                                        <p:attrNameLst>
                                          <p:attrName>style.visibility</p:attrName>
                                        </p:attrNameLst>
                                      </p:cBhvr>
                                      <p:to>
                                        <p:strVal val="visible"/>
                                      </p:to>
                                    </p:set>
                                    <p:animEffect transition="in" filter="wipe(left)">
                                      <p:cBhvr>
                                        <p:cTn id="37" dur="1000"/>
                                        <p:tgtEl>
                                          <p:spTgt spid="45059">
                                            <p:txEl>
                                              <p:pRg st="12" end="12"/>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5059">
                                            <p:txEl>
                                              <p:pRg st="13" end="13"/>
                                            </p:txEl>
                                          </p:spTgt>
                                        </p:tgtEl>
                                        <p:attrNameLst>
                                          <p:attrName>style.visibility</p:attrName>
                                        </p:attrNameLst>
                                      </p:cBhvr>
                                      <p:to>
                                        <p:strVal val="visible"/>
                                      </p:to>
                                    </p:set>
                                    <p:animEffect transition="in" filter="wipe(left)">
                                      <p:cBhvr>
                                        <p:cTn id="40" dur="1000"/>
                                        <p:tgtEl>
                                          <p:spTgt spid="45059">
                                            <p:txEl>
                                              <p:pRg st="13" end="13"/>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5059">
                                            <p:txEl>
                                              <p:pRg st="14" end="14"/>
                                            </p:txEl>
                                          </p:spTgt>
                                        </p:tgtEl>
                                        <p:attrNameLst>
                                          <p:attrName>style.visibility</p:attrName>
                                        </p:attrNameLst>
                                      </p:cBhvr>
                                      <p:to>
                                        <p:strVal val="visible"/>
                                      </p:to>
                                    </p:set>
                                    <p:animEffect transition="in" filter="wipe(left)">
                                      <p:cBhvr>
                                        <p:cTn id="43" dur="1000"/>
                                        <p:tgtEl>
                                          <p:spTgt spid="45059">
                                            <p:txEl>
                                              <p:pRg st="14" end="14"/>
                                            </p:txEl>
                                          </p:spTgt>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5059">
                                            <p:txEl>
                                              <p:pRg st="15" end="15"/>
                                            </p:txEl>
                                          </p:spTgt>
                                        </p:tgtEl>
                                        <p:attrNameLst>
                                          <p:attrName>style.visibility</p:attrName>
                                        </p:attrNameLst>
                                      </p:cBhvr>
                                      <p:to>
                                        <p:strVal val="visible"/>
                                      </p:to>
                                    </p:set>
                                    <p:animEffect transition="in" filter="wipe(left)">
                                      <p:cBhvr>
                                        <p:cTn id="46" dur="1000"/>
                                        <p:tgtEl>
                                          <p:spTgt spid="45059">
                                            <p:txEl>
                                              <p:pRg st="15" end="15"/>
                                            </p:txEl>
                                          </p:spTgt>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5059">
                                            <p:txEl>
                                              <p:pRg st="16" end="16"/>
                                            </p:txEl>
                                          </p:spTgt>
                                        </p:tgtEl>
                                        <p:attrNameLst>
                                          <p:attrName>style.visibility</p:attrName>
                                        </p:attrNameLst>
                                      </p:cBhvr>
                                      <p:to>
                                        <p:strVal val="visible"/>
                                      </p:to>
                                    </p:set>
                                    <p:animEffect transition="in" filter="wipe(left)">
                                      <p:cBhvr>
                                        <p:cTn id="49" dur="1000"/>
                                        <p:tgtEl>
                                          <p:spTgt spid="45059">
                                            <p:txEl>
                                              <p:pRg st="16" end="16"/>
                                            </p:txEl>
                                          </p:spTgt>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5059">
                                            <p:txEl>
                                              <p:pRg st="17" end="17"/>
                                            </p:txEl>
                                          </p:spTgt>
                                        </p:tgtEl>
                                        <p:attrNameLst>
                                          <p:attrName>style.visibility</p:attrName>
                                        </p:attrNameLst>
                                      </p:cBhvr>
                                      <p:to>
                                        <p:strVal val="visible"/>
                                      </p:to>
                                    </p:set>
                                    <p:animEffect transition="in" filter="wipe(left)">
                                      <p:cBhvr>
                                        <p:cTn id="52" dur="1000"/>
                                        <p:tgtEl>
                                          <p:spTgt spid="45059">
                                            <p:txEl>
                                              <p:pRg st="17" end="17"/>
                                            </p:txEl>
                                          </p:spTgt>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5059">
                                            <p:txEl>
                                              <p:pRg st="18" end="18"/>
                                            </p:txEl>
                                          </p:spTgt>
                                        </p:tgtEl>
                                        <p:attrNameLst>
                                          <p:attrName>style.visibility</p:attrName>
                                        </p:attrNameLst>
                                      </p:cBhvr>
                                      <p:to>
                                        <p:strVal val="visible"/>
                                      </p:to>
                                    </p:set>
                                    <p:animEffect transition="in" filter="wipe(left)">
                                      <p:cBhvr>
                                        <p:cTn id="55" dur="1000"/>
                                        <p:tgtEl>
                                          <p:spTgt spid="45059">
                                            <p:txEl>
                                              <p:pRg st="18" end="18"/>
                                            </p:txEl>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5059">
                                            <p:txEl>
                                              <p:pRg st="19" end="19"/>
                                            </p:txEl>
                                          </p:spTgt>
                                        </p:tgtEl>
                                        <p:attrNameLst>
                                          <p:attrName>style.visibility</p:attrName>
                                        </p:attrNameLst>
                                      </p:cBhvr>
                                      <p:to>
                                        <p:strVal val="visible"/>
                                      </p:to>
                                    </p:set>
                                    <p:animEffect transition="in" filter="wipe(left)">
                                      <p:cBhvr>
                                        <p:cTn id="58" dur="1000"/>
                                        <p:tgtEl>
                                          <p:spTgt spid="45059">
                                            <p:txEl>
                                              <p:pRg st="19" end="19"/>
                                            </p:txEl>
                                          </p:spTgt>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5059">
                                            <p:txEl>
                                              <p:pRg st="20" end="20"/>
                                            </p:txEl>
                                          </p:spTgt>
                                        </p:tgtEl>
                                        <p:attrNameLst>
                                          <p:attrName>style.visibility</p:attrName>
                                        </p:attrNameLst>
                                      </p:cBhvr>
                                      <p:to>
                                        <p:strVal val="visible"/>
                                      </p:to>
                                    </p:set>
                                    <p:animEffect transition="in" filter="wipe(left)">
                                      <p:cBhvr>
                                        <p:cTn id="61" dur="1000"/>
                                        <p:tgtEl>
                                          <p:spTgt spid="45059">
                                            <p:txEl>
                                              <p:pRg st="20" end="20"/>
                                            </p:txEl>
                                          </p:spTgt>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45059">
                                            <p:txEl>
                                              <p:pRg st="21" end="21"/>
                                            </p:txEl>
                                          </p:spTgt>
                                        </p:tgtEl>
                                        <p:attrNameLst>
                                          <p:attrName>style.visibility</p:attrName>
                                        </p:attrNameLst>
                                      </p:cBhvr>
                                      <p:to>
                                        <p:strVal val="visible"/>
                                      </p:to>
                                    </p:set>
                                    <p:animEffect transition="in" filter="wipe(left)">
                                      <p:cBhvr>
                                        <p:cTn id="64" dur="1000"/>
                                        <p:tgtEl>
                                          <p:spTgt spid="45059">
                                            <p:txEl>
                                              <p:pRg st="21" end="21"/>
                                            </p:txEl>
                                          </p:spTgt>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5059">
                                            <p:txEl>
                                              <p:pRg st="22" end="22"/>
                                            </p:txEl>
                                          </p:spTgt>
                                        </p:tgtEl>
                                        <p:attrNameLst>
                                          <p:attrName>style.visibility</p:attrName>
                                        </p:attrNameLst>
                                      </p:cBhvr>
                                      <p:to>
                                        <p:strVal val="visible"/>
                                      </p:to>
                                    </p:set>
                                    <p:animEffect transition="in" filter="wipe(left)">
                                      <p:cBhvr>
                                        <p:cTn id="67" dur="1000"/>
                                        <p:tgtEl>
                                          <p:spTgt spid="45059">
                                            <p:txEl>
                                              <p:pRg st="22" end="22"/>
                                            </p:txEl>
                                          </p:spTgt>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5059">
                                            <p:txEl>
                                              <p:pRg st="23" end="23"/>
                                            </p:txEl>
                                          </p:spTgt>
                                        </p:tgtEl>
                                        <p:attrNameLst>
                                          <p:attrName>style.visibility</p:attrName>
                                        </p:attrNameLst>
                                      </p:cBhvr>
                                      <p:to>
                                        <p:strVal val="visible"/>
                                      </p:to>
                                    </p:set>
                                    <p:animEffect transition="in" filter="wipe(left)">
                                      <p:cBhvr>
                                        <p:cTn id="70" dur="1000"/>
                                        <p:tgtEl>
                                          <p:spTgt spid="45059">
                                            <p:txEl>
                                              <p:pRg st="23" end="2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Recovery: Other Scenarios</a:t>
            </a:r>
          </a:p>
        </p:txBody>
      </p:sp>
      <p:sp>
        <p:nvSpPr>
          <p:cNvPr id="13315" name="Rectangle 3"/>
          <p:cNvSpPr>
            <a:spLocks noGrp="1" noChangeArrowheads="1"/>
          </p:cNvSpPr>
          <p:nvPr>
            <p:ph type="body" sz="quarter" idx="10"/>
          </p:nvPr>
        </p:nvSpPr>
        <p:spPr/>
        <p:txBody>
          <a:bodyPr/>
          <a:lstStyle/>
          <a:p>
            <a:r>
              <a:rPr lang="en-US" smtClean="0"/>
              <a:t>EUR (for apps, web-based etc.)</a:t>
            </a:r>
          </a:p>
          <a:p>
            <a:endParaRPr lang="en-US" smtClean="0"/>
          </a:p>
          <a:p>
            <a:endParaRPr lang="en-US" smtClean="0"/>
          </a:p>
        </p:txBody>
      </p:sp>
    </p:spTree>
    <p:extLst>
      <p:ext uri="{BB962C8B-B14F-4D97-AF65-F5344CB8AC3E}">
        <p14:creationId xmlns:p14="http://schemas.microsoft.com/office/powerpoint/2007/7/12/main" xmlns="" val="1480918810"/>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lum bright="-5000"/>
          </a:blip>
          <a:srcRect b="10452"/>
          <a:stretch>
            <a:fillRect/>
          </a:stretch>
        </p:blipFill>
        <p:spPr bwMode="auto">
          <a:xfrm>
            <a:off x="0" y="4051738"/>
            <a:ext cx="9144000" cy="2806262"/>
          </a:xfrm>
          <a:prstGeom prst="rect">
            <a:avLst/>
          </a:prstGeom>
          <a:ln>
            <a:noFill/>
          </a:ln>
          <a:effectLst>
            <a:softEdge rad="112500"/>
          </a:effectLst>
        </p:spPr>
      </p:pic>
      <p:sp>
        <p:nvSpPr>
          <p:cNvPr id="14338" name="Rectangle 2"/>
          <p:cNvSpPr>
            <a:spLocks noGrp="1" noChangeArrowheads="1"/>
          </p:cNvSpPr>
          <p:nvPr>
            <p:ph type="title"/>
          </p:nvPr>
        </p:nvSpPr>
        <p:spPr/>
        <p:txBody>
          <a:bodyPr/>
          <a:lstStyle/>
          <a:p>
            <a:pPr eaLnBrk="1" hangingPunct="1"/>
            <a:r>
              <a:rPr lang="en-US" sz="3400" dirty="0" smtClean="0"/>
              <a:t>Library/Drive Status and Inventory</a:t>
            </a:r>
          </a:p>
        </p:txBody>
      </p:sp>
      <p:sp>
        <p:nvSpPr>
          <p:cNvPr id="47107" name="Rectangle 3"/>
          <p:cNvSpPr>
            <a:spLocks noGrp="1" noChangeArrowheads="1"/>
          </p:cNvSpPr>
          <p:nvPr>
            <p:ph type="body" sz="quarter" idx="10"/>
          </p:nvPr>
        </p:nvSpPr>
        <p:spPr>
          <a:xfrm>
            <a:off x="381000" y="1246297"/>
            <a:ext cx="8382000" cy="5367623"/>
          </a:xfrm>
        </p:spPr>
        <p:txBody>
          <a:bodyPr/>
          <a:lstStyle/>
          <a:p>
            <a:pPr eaLnBrk="1" hangingPunct="1">
              <a:lnSpc>
                <a:spcPct val="80000"/>
              </a:lnSpc>
            </a:pPr>
            <a:r>
              <a:rPr lang="en-US" sz="1600" b="1" dirty="0" smtClean="0"/>
              <a:t>Scenario</a:t>
            </a:r>
          </a:p>
          <a:p>
            <a:pPr lvl="1" eaLnBrk="1" hangingPunct="1">
              <a:lnSpc>
                <a:spcPct val="80000"/>
              </a:lnSpc>
            </a:pPr>
            <a:r>
              <a:rPr lang="en-US" sz="1600" dirty="0" smtClean="0"/>
              <a:t>Admin wants to know status of libraries attached to all 30 DPM Servers</a:t>
            </a:r>
          </a:p>
          <a:p>
            <a:pPr lvl="1" eaLnBrk="1" hangingPunct="1">
              <a:lnSpc>
                <a:spcPct val="80000"/>
              </a:lnSpc>
            </a:pPr>
            <a:r>
              <a:rPr lang="en-US" sz="1600" dirty="0" smtClean="0"/>
              <a:t>Also run inventory on all unknown tape</a:t>
            </a:r>
          </a:p>
          <a:p>
            <a:pPr eaLnBrk="1" hangingPunct="1">
              <a:lnSpc>
                <a:spcPct val="80000"/>
              </a:lnSpc>
            </a:pPr>
            <a:r>
              <a:rPr lang="en-US" sz="1600" b="1" dirty="0" smtClean="0"/>
              <a:t>Today</a:t>
            </a:r>
          </a:p>
          <a:p>
            <a:pPr lvl="1" eaLnBrk="1" hangingPunct="1">
              <a:lnSpc>
                <a:spcPct val="80000"/>
              </a:lnSpc>
            </a:pPr>
            <a:r>
              <a:rPr lang="en-US" sz="1600" dirty="0" smtClean="0"/>
              <a:t>Manually TS into each DPM Server</a:t>
            </a:r>
          </a:p>
          <a:p>
            <a:pPr lvl="1" eaLnBrk="1" hangingPunct="1">
              <a:lnSpc>
                <a:spcPct val="80000"/>
              </a:lnSpc>
            </a:pPr>
            <a:r>
              <a:rPr lang="en-US" sz="1600" dirty="0" smtClean="0"/>
              <a:t>Open DPM UI</a:t>
            </a:r>
          </a:p>
          <a:p>
            <a:pPr lvl="1" eaLnBrk="1" hangingPunct="1">
              <a:lnSpc>
                <a:spcPct val="80000"/>
              </a:lnSpc>
            </a:pPr>
            <a:r>
              <a:rPr lang="en-US" sz="1600" dirty="0" smtClean="0"/>
              <a:t>Go to LMUI and update Excel with Library/Drive status</a:t>
            </a:r>
          </a:p>
          <a:p>
            <a:pPr lvl="1" eaLnBrk="1" hangingPunct="1">
              <a:lnSpc>
                <a:spcPct val="80000"/>
              </a:lnSpc>
            </a:pPr>
            <a:r>
              <a:rPr lang="en-US" sz="1600" dirty="0" smtClean="0"/>
              <a:t>Select all unknown media in library and do inventory</a:t>
            </a:r>
          </a:p>
          <a:p>
            <a:pPr lvl="1" eaLnBrk="1" hangingPunct="1">
              <a:lnSpc>
                <a:spcPct val="80000"/>
              </a:lnSpc>
            </a:pPr>
            <a:r>
              <a:rPr lang="en-US" sz="1600" dirty="0" smtClean="0"/>
              <a:t>Close UI and disconnect</a:t>
            </a:r>
          </a:p>
          <a:p>
            <a:pPr eaLnBrk="1" hangingPunct="1">
              <a:lnSpc>
                <a:spcPct val="80000"/>
              </a:lnSpc>
            </a:pPr>
            <a:r>
              <a:rPr lang="en-US" sz="1600" b="1" dirty="0" smtClean="0"/>
              <a:t>With CLI</a:t>
            </a:r>
            <a:r>
              <a:rPr lang="en-US" sz="1600" dirty="0" smtClean="0"/>
              <a:t>, for an operator </a:t>
            </a:r>
          </a:p>
          <a:p>
            <a:pPr lvl="1" eaLnBrk="1" hangingPunct="1">
              <a:lnSpc>
                <a:spcPct val="80000"/>
              </a:lnSpc>
            </a:pPr>
            <a:r>
              <a:rPr lang="en-US" sz="1600" i="1" dirty="0" smtClean="0"/>
              <a:t>get-librarystatus.psh </a:t>
            </a:r>
            <a:r>
              <a:rPr lang="en-US" sz="1600" i="1" dirty="0" smtClean="0">
                <a:sym typeface="Wingdings" pitchFamily="2" charset="2"/>
              </a:rPr>
              <a:t></a:t>
            </a:r>
            <a:r>
              <a:rPr lang="en-US" sz="1600" i="1" dirty="0" smtClean="0"/>
              <a:t> status.csv</a:t>
            </a:r>
          </a:p>
          <a:p>
            <a:pPr lvl="1" eaLnBrk="1" hangingPunct="1">
              <a:lnSpc>
                <a:spcPct val="80000"/>
              </a:lnSpc>
            </a:pPr>
            <a:r>
              <a:rPr lang="en-US" sz="1600" i="1" dirty="0" smtClean="0"/>
              <a:t>StartInventory.psh</a:t>
            </a:r>
          </a:p>
          <a:p>
            <a:pPr lvl="1" eaLnBrk="1" hangingPunct="1">
              <a:lnSpc>
                <a:spcPct val="80000"/>
              </a:lnSpc>
              <a:buFont typeface="Wingdings" pitchFamily="2" charset="2"/>
              <a:buNone/>
            </a:pPr>
            <a:endParaRPr lang="en-US" sz="700" b="1" dirty="0" smtClean="0">
              <a:solidFill>
                <a:srgbClr val="FF0000"/>
              </a:solidFill>
            </a:endParaRPr>
          </a:p>
          <a:p>
            <a:pPr lvl="1" eaLnBrk="1" hangingPunct="1">
              <a:lnSpc>
                <a:spcPct val="80000"/>
              </a:lnSpc>
              <a:buFont typeface="Wingdings" pitchFamily="2" charset="2"/>
              <a:buNone/>
            </a:pPr>
            <a:endParaRPr lang="en-US" sz="700" b="1" dirty="0" smtClean="0">
              <a:solidFill>
                <a:srgbClr val="FF0000"/>
              </a:solidFill>
            </a:endParaRPr>
          </a:p>
          <a:p>
            <a:pPr lvl="1" eaLnBrk="1" hangingPunct="1">
              <a:lnSpc>
                <a:spcPct val="80000"/>
              </a:lnSpc>
              <a:buFont typeface="Wingdings" pitchFamily="2" charset="2"/>
              <a:buNone/>
            </a:pPr>
            <a:endParaRPr lang="en-US" sz="700" b="1" dirty="0" smtClean="0">
              <a:solidFill>
                <a:srgbClr val="FF0000"/>
              </a:solidFill>
            </a:endParaRPr>
          </a:p>
          <a:p>
            <a:pPr lvl="1" eaLnBrk="1" hangingPunct="1">
              <a:lnSpc>
                <a:spcPct val="80000"/>
              </a:lnSpc>
              <a:buFont typeface="Wingdings" pitchFamily="2" charset="2"/>
              <a:buNone/>
            </a:pPr>
            <a:r>
              <a:rPr lang="en-US" sz="1800" b="1" dirty="0" smtClean="0">
                <a:solidFill>
                  <a:srgbClr val="FF0000"/>
                </a:solidFill>
                <a:latin typeface="Courier New" pitchFamily="49" charset="0"/>
                <a:cs typeface="Courier New" pitchFamily="49" charset="0"/>
              </a:rPr>
              <a:t>Get-Library | export-</a:t>
            </a:r>
            <a:r>
              <a:rPr lang="en-US" sz="1800" b="1" dirty="0" err="1" smtClean="0">
                <a:solidFill>
                  <a:srgbClr val="FF0000"/>
                </a:solidFill>
                <a:latin typeface="Courier New" pitchFamily="49" charset="0"/>
                <a:cs typeface="Courier New" pitchFamily="49" charset="0"/>
              </a:rPr>
              <a:t>csv</a:t>
            </a:r>
            <a:r>
              <a:rPr lang="en-US" sz="1800" b="1" dirty="0" smtClean="0">
                <a:solidFill>
                  <a:srgbClr val="FF0000"/>
                </a:solidFill>
                <a:latin typeface="Courier New" pitchFamily="49" charset="0"/>
                <a:cs typeface="Courier New" pitchFamily="49" charset="0"/>
              </a:rPr>
              <a:t> status.csv</a:t>
            </a:r>
          </a:p>
          <a:p>
            <a:pPr lvl="1" eaLnBrk="1" hangingPunct="1">
              <a:lnSpc>
                <a:spcPct val="80000"/>
              </a:lnSpc>
              <a:buFont typeface="Wingdings" pitchFamily="2" charset="2"/>
              <a:buNone/>
            </a:pPr>
            <a:r>
              <a:rPr lang="en-US" sz="1800" b="1" dirty="0" smtClean="0">
                <a:solidFill>
                  <a:srgbClr val="FF0000"/>
                </a:solidFill>
                <a:latin typeface="Courier New" pitchFamily="49" charset="0"/>
                <a:cs typeface="Courier New" pitchFamily="49" charset="0"/>
              </a:rPr>
              <a:t>$Tape = Get-Library | Get-tape</a:t>
            </a:r>
          </a:p>
          <a:p>
            <a:pPr lvl="2" eaLnBrk="1" hangingPunct="1">
              <a:lnSpc>
                <a:spcPct val="80000"/>
              </a:lnSpc>
              <a:buFont typeface="Wingdings" pitchFamily="2" charset="2"/>
              <a:buNone/>
            </a:pPr>
            <a:r>
              <a:rPr lang="en-US" sz="1600" b="1" dirty="0" err="1" smtClean="0">
                <a:solidFill>
                  <a:srgbClr val="FF0000"/>
                </a:solidFill>
                <a:latin typeface="Courier New" pitchFamily="49" charset="0"/>
                <a:cs typeface="Courier New" pitchFamily="49" charset="0"/>
              </a:rPr>
              <a:t>Foreach</a:t>
            </a:r>
            <a:r>
              <a:rPr lang="en-US" sz="1600" b="1" dirty="0" smtClean="0">
                <a:solidFill>
                  <a:srgbClr val="FF0000"/>
                </a:solidFill>
                <a:latin typeface="Courier New" pitchFamily="49" charset="0"/>
                <a:cs typeface="Courier New" pitchFamily="49" charset="0"/>
              </a:rPr>
              <a:t> $Tape</a:t>
            </a:r>
          </a:p>
          <a:p>
            <a:pPr lvl="2" eaLnBrk="1" hangingPunct="1">
              <a:lnSpc>
                <a:spcPct val="80000"/>
              </a:lnSpc>
              <a:buFont typeface="Wingdings" pitchFamily="2" charset="2"/>
              <a:buNone/>
            </a:pPr>
            <a:r>
              <a:rPr lang="en-US" sz="1600" b="1" dirty="0" smtClean="0">
                <a:solidFill>
                  <a:srgbClr val="FF0000"/>
                </a:solidFill>
                <a:latin typeface="Courier New" pitchFamily="49" charset="0"/>
                <a:cs typeface="Courier New" pitchFamily="49" charset="0"/>
              </a:rPr>
              <a:t>{</a:t>
            </a:r>
          </a:p>
          <a:p>
            <a:pPr lvl="2" eaLnBrk="1" hangingPunct="1">
              <a:lnSpc>
                <a:spcPct val="80000"/>
              </a:lnSpc>
              <a:buFont typeface="Wingdings" pitchFamily="2" charset="2"/>
              <a:buNone/>
            </a:pPr>
            <a:r>
              <a:rPr lang="en-US" sz="1600" b="1" dirty="0" smtClean="0">
                <a:solidFill>
                  <a:srgbClr val="FF0000"/>
                </a:solidFill>
                <a:latin typeface="Courier New" pitchFamily="49" charset="0"/>
                <a:cs typeface="Courier New" pitchFamily="49" charset="0"/>
              </a:rPr>
              <a:t>    if ($_.State –</a:t>
            </a:r>
            <a:r>
              <a:rPr lang="en-US" sz="1600" b="1" dirty="0" err="1" smtClean="0">
                <a:solidFill>
                  <a:srgbClr val="FF0000"/>
                </a:solidFill>
                <a:latin typeface="Courier New" pitchFamily="49" charset="0"/>
                <a:cs typeface="Courier New" pitchFamily="49" charset="0"/>
              </a:rPr>
              <a:t>eq</a:t>
            </a:r>
            <a:r>
              <a:rPr lang="en-US" sz="1600" b="1" dirty="0" smtClean="0">
                <a:solidFill>
                  <a:srgbClr val="FF0000"/>
                </a:solidFill>
                <a:latin typeface="Courier New" pitchFamily="49" charset="0"/>
                <a:cs typeface="Courier New" pitchFamily="49" charset="0"/>
              </a:rPr>
              <a:t> ‘Unknown’)</a:t>
            </a:r>
          </a:p>
          <a:p>
            <a:pPr lvl="2" eaLnBrk="1" hangingPunct="1">
              <a:lnSpc>
                <a:spcPct val="80000"/>
              </a:lnSpc>
              <a:buFont typeface="Wingdings" pitchFamily="2" charset="2"/>
              <a:buNone/>
            </a:pPr>
            <a:r>
              <a:rPr lang="en-US" sz="1600" b="1" dirty="0" smtClean="0">
                <a:solidFill>
                  <a:srgbClr val="FF0000"/>
                </a:solidFill>
                <a:latin typeface="Courier New" pitchFamily="49" charset="0"/>
                <a:cs typeface="Courier New" pitchFamily="49" charset="0"/>
              </a:rPr>
              <a:t>	{ Inventory-Tape $_} </a:t>
            </a:r>
          </a:p>
          <a:p>
            <a:pPr lvl="2" eaLnBrk="1" hangingPunct="1">
              <a:lnSpc>
                <a:spcPct val="80000"/>
              </a:lnSpc>
              <a:buFont typeface="Wingdings" pitchFamily="2" charset="2"/>
              <a:buNone/>
            </a:pPr>
            <a:r>
              <a:rPr lang="en-US" sz="1600" b="1" dirty="0" smtClean="0">
                <a:solidFill>
                  <a:srgbClr val="FF0000"/>
                </a:solidFill>
                <a:latin typeface="Courier New" pitchFamily="49" charset="0"/>
                <a:cs typeface="Courier New" pitchFamily="49" charset="0"/>
              </a:rPr>
              <a:t>   Start-</a:t>
            </a:r>
            <a:r>
              <a:rPr lang="en-US" sz="1600" b="1" dirty="0" err="1" smtClean="0">
                <a:solidFill>
                  <a:srgbClr val="FF0000"/>
                </a:solidFill>
                <a:latin typeface="Courier New" pitchFamily="49" charset="0"/>
                <a:cs typeface="Courier New" pitchFamily="49" charset="0"/>
              </a:rPr>
              <a:t>DPMLibraryInventory</a:t>
            </a:r>
            <a:r>
              <a:rPr lang="en-US" sz="1600" b="1" dirty="0" smtClean="0">
                <a:solidFill>
                  <a:srgbClr val="FF0000"/>
                </a:solidFill>
                <a:latin typeface="Courier New" pitchFamily="49" charset="0"/>
                <a:cs typeface="Courier New" pitchFamily="49" charset="0"/>
              </a:rPr>
              <a:t> $Tape -</a:t>
            </a:r>
            <a:r>
              <a:rPr lang="en-US" sz="1600" b="1" dirty="0" err="1" smtClean="0">
                <a:solidFill>
                  <a:srgbClr val="FF0000"/>
                </a:solidFill>
                <a:latin typeface="Courier New" pitchFamily="49" charset="0"/>
                <a:cs typeface="Courier New" pitchFamily="49" charset="0"/>
              </a:rPr>
              <a:t>DetailedInventory</a:t>
            </a:r>
            <a:endParaRPr lang="en-US" sz="1600" b="1" dirty="0" smtClean="0">
              <a:solidFill>
                <a:srgbClr val="FF0000"/>
              </a:solidFill>
              <a:latin typeface="Courier New" pitchFamily="49" charset="0"/>
              <a:cs typeface="Courier New" pitchFamily="49" charset="0"/>
            </a:endParaRPr>
          </a:p>
          <a:p>
            <a:pPr lvl="2" eaLnBrk="1" hangingPunct="1">
              <a:lnSpc>
                <a:spcPct val="80000"/>
              </a:lnSpc>
              <a:buFont typeface="Wingdings" pitchFamily="2" charset="2"/>
              <a:buNone/>
            </a:pPr>
            <a:r>
              <a:rPr lang="en-US" sz="1600" b="1" dirty="0" smtClean="0">
                <a:solidFill>
                  <a:srgbClr val="FF0000"/>
                </a:solidFill>
                <a:latin typeface="Courier New" pitchFamily="49" charset="0"/>
                <a:cs typeface="Courier New" pitchFamily="49" charset="0"/>
              </a:rPr>
              <a:t>}</a:t>
            </a:r>
          </a:p>
        </p:txBody>
      </p:sp>
    </p:spTree>
    <p:custDataLst>
      <p:tags r:id="rId1"/>
    </p:custDataLst>
    <p:extLst>
      <p:ext uri="{BB962C8B-B14F-4D97-AF65-F5344CB8AC3E}">
        <p14:creationId xmlns:p14="http://schemas.microsoft.com/office/powerpoint/2007/7/12/main" xmlns="" val="4029399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107">
                                            <p:txEl>
                                              <p:pRg st="3" end="3"/>
                                            </p:txEl>
                                          </p:spTgt>
                                        </p:tgtEl>
                                        <p:attrNameLst>
                                          <p:attrName>style.visibility</p:attrName>
                                        </p:attrNameLst>
                                      </p:cBhvr>
                                      <p:to>
                                        <p:strVal val="visible"/>
                                      </p:to>
                                    </p:set>
                                    <p:animEffect transition="in" filter="fade">
                                      <p:cBhvr>
                                        <p:cTn id="7" dur="500"/>
                                        <p:tgtEl>
                                          <p:spTgt spid="47107">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107">
                                            <p:txEl>
                                              <p:pRg st="4" end="4"/>
                                            </p:txEl>
                                          </p:spTgt>
                                        </p:tgtEl>
                                        <p:attrNameLst>
                                          <p:attrName>style.visibility</p:attrName>
                                        </p:attrNameLst>
                                      </p:cBhvr>
                                      <p:to>
                                        <p:strVal val="visible"/>
                                      </p:to>
                                    </p:set>
                                    <p:animEffect transition="in" filter="fade">
                                      <p:cBhvr>
                                        <p:cTn id="10" dur="500"/>
                                        <p:tgtEl>
                                          <p:spTgt spid="47107">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7107">
                                            <p:txEl>
                                              <p:pRg st="5" end="5"/>
                                            </p:txEl>
                                          </p:spTgt>
                                        </p:tgtEl>
                                        <p:attrNameLst>
                                          <p:attrName>style.visibility</p:attrName>
                                        </p:attrNameLst>
                                      </p:cBhvr>
                                      <p:to>
                                        <p:strVal val="visible"/>
                                      </p:to>
                                    </p:set>
                                    <p:animEffect transition="in" filter="fade">
                                      <p:cBhvr>
                                        <p:cTn id="13" dur="500"/>
                                        <p:tgtEl>
                                          <p:spTgt spid="47107">
                                            <p:txEl>
                                              <p:pRg st="5" end="5"/>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7107">
                                            <p:txEl>
                                              <p:pRg st="6" end="6"/>
                                            </p:txEl>
                                          </p:spTgt>
                                        </p:tgtEl>
                                        <p:attrNameLst>
                                          <p:attrName>style.visibility</p:attrName>
                                        </p:attrNameLst>
                                      </p:cBhvr>
                                      <p:to>
                                        <p:strVal val="visible"/>
                                      </p:to>
                                    </p:set>
                                    <p:animEffect transition="in" filter="fade">
                                      <p:cBhvr>
                                        <p:cTn id="16" dur="500"/>
                                        <p:tgtEl>
                                          <p:spTgt spid="47107">
                                            <p:txEl>
                                              <p:pRg st="6" end="6"/>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7107">
                                            <p:txEl>
                                              <p:pRg st="7" end="7"/>
                                            </p:txEl>
                                          </p:spTgt>
                                        </p:tgtEl>
                                        <p:attrNameLst>
                                          <p:attrName>style.visibility</p:attrName>
                                        </p:attrNameLst>
                                      </p:cBhvr>
                                      <p:to>
                                        <p:strVal val="visible"/>
                                      </p:to>
                                    </p:set>
                                    <p:animEffect transition="in" filter="fade">
                                      <p:cBhvr>
                                        <p:cTn id="19" dur="500"/>
                                        <p:tgtEl>
                                          <p:spTgt spid="47107">
                                            <p:txEl>
                                              <p:pRg st="7" end="7"/>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7107">
                                            <p:txEl>
                                              <p:pRg st="8" end="8"/>
                                            </p:txEl>
                                          </p:spTgt>
                                        </p:tgtEl>
                                        <p:attrNameLst>
                                          <p:attrName>style.visibility</p:attrName>
                                        </p:attrNameLst>
                                      </p:cBhvr>
                                      <p:to>
                                        <p:strVal val="visible"/>
                                      </p:to>
                                    </p:set>
                                    <p:animEffect transition="in" filter="fade">
                                      <p:cBhvr>
                                        <p:cTn id="22" dur="500"/>
                                        <p:tgtEl>
                                          <p:spTgt spid="47107">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7107">
                                            <p:txEl>
                                              <p:pRg st="9" end="9"/>
                                            </p:txEl>
                                          </p:spTgt>
                                        </p:tgtEl>
                                        <p:attrNameLst>
                                          <p:attrName>style.visibility</p:attrName>
                                        </p:attrNameLst>
                                      </p:cBhvr>
                                      <p:to>
                                        <p:strVal val="visible"/>
                                      </p:to>
                                    </p:set>
                                    <p:animEffect transition="in" filter="fade">
                                      <p:cBhvr>
                                        <p:cTn id="27" dur="500"/>
                                        <p:tgtEl>
                                          <p:spTgt spid="47107">
                                            <p:txEl>
                                              <p:pRg st="9" end="9"/>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7107">
                                            <p:txEl>
                                              <p:pRg st="10" end="10"/>
                                            </p:txEl>
                                          </p:spTgt>
                                        </p:tgtEl>
                                        <p:attrNameLst>
                                          <p:attrName>style.visibility</p:attrName>
                                        </p:attrNameLst>
                                      </p:cBhvr>
                                      <p:to>
                                        <p:strVal val="visible"/>
                                      </p:to>
                                    </p:set>
                                    <p:animEffect transition="in" filter="fade">
                                      <p:cBhvr>
                                        <p:cTn id="30" dur="500"/>
                                        <p:tgtEl>
                                          <p:spTgt spid="47107">
                                            <p:txEl>
                                              <p:pRg st="10" end="1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7107">
                                            <p:txEl>
                                              <p:pRg st="11" end="11"/>
                                            </p:txEl>
                                          </p:spTgt>
                                        </p:tgtEl>
                                        <p:attrNameLst>
                                          <p:attrName>style.visibility</p:attrName>
                                        </p:attrNameLst>
                                      </p:cBhvr>
                                      <p:to>
                                        <p:strVal val="visible"/>
                                      </p:to>
                                    </p:set>
                                    <p:animEffect transition="in" filter="fade">
                                      <p:cBhvr>
                                        <p:cTn id="33" dur="500"/>
                                        <p:tgtEl>
                                          <p:spTgt spid="47107">
                                            <p:txEl>
                                              <p:pRg st="11" end="11"/>
                                            </p:txEl>
                                          </p:spTgt>
                                        </p:tgtEl>
                                      </p:cBhvr>
                                    </p:animEffect>
                                  </p:childTnLst>
                                </p:cTn>
                              </p:par>
                              <p:par>
                                <p:cTn id="34" presetID="1" presetClass="entr" presetSubtype="0" fill="hold" nodeType="withEffect">
                                  <p:stCondLst>
                                    <p:cond delay="0"/>
                                  </p:stCondLst>
                                  <p:childTnLst>
                                    <p:set>
                                      <p:cBhvr>
                                        <p:cTn id="35" dur="1" fill="hold">
                                          <p:stCondLst>
                                            <p:cond delay="0"/>
                                          </p:stCondLst>
                                        </p:cTn>
                                        <p:tgtEl>
                                          <p:spTgt spid="4"/>
                                        </p:tgtEl>
                                        <p:attrNameLst>
                                          <p:attrName>style.visibility</p:attrName>
                                        </p:attrNameLst>
                                      </p:cBhvr>
                                      <p:to>
                                        <p:strVal val="visible"/>
                                      </p:to>
                                    </p:set>
                                  </p:childTnLst>
                                </p:cTn>
                              </p:par>
                              <p:par>
                                <p:cTn id="36" presetID="22" presetClass="entr" presetSubtype="8" fill="hold" grpId="0" nodeType="withEffect">
                                  <p:stCondLst>
                                    <p:cond delay="0"/>
                                  </p:stCondLst>
                                  <p:childTnLst>
                                    <p:set>
                                      <p:cBhvr>
                                        <p:cTn id="37" dur="1" fill="hold">
                                          <p:stCondLst>
                                            <p:cond delay="0"/>
                                          </p:stCondLst>
                                        </p:cTn>
                                        <p:tgtEl>
                                          <p:spTgt spid="47107">
                                            <p:txEl>
                                              <p:pRg st="15" end="15"/>
                                            </p:txEl>
                                          </p:spTgt>
                                        </p:tgtEl>
                                        <p:attrNameLst>
                                          <p:attrName>style.visibility</p:attrName>
                                        </p:attrNameLst>
                                      </p:cBhvr>
                                      <p:to>
                                        <p:strVal val="visible"/>
                                      </p:to>
                                    </p:set>
                                    <p:animEffect transition="in" filter="wipe(left)">
                                      <p:cBhvr>
                                        <p:cTn id="38" dur="1000"/>
                                        <p:tgtEl>
                                          <p:spTgt spid="47107">
                                            <p:txEl>
                                              <p:pRg st="15" end="15"/>
                                            </p:txEl>
                                          </p:spTgt>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7107">
                                            <p:txEl>
                                              <p:pRg st="16" end="16"/>
                                            </p:txEl>
                                          </p:spTgt>
                                        </p:tgtEl>
                                        <p:attrNameLst>
                                          <p:attrName>style.visibility</p:attrName>
                                        </p:attrNameLst>
                                      </p:cBhvr>
                                      <p:to>
                                        <p:strVal val="visible"/>
                                      </p:to>
                                    </p:set>
                                    <p:animEffect transition="in" filter="wipe(left)">
                                      <p:cBhvr>
                                        <p:cTn id="41" dur="1000"/>
                                        <p:tgtEl>
                                          <p:spTgt spid="47107">
                                            <p:txEl>
                                              <p:pRg st="16" end="16"/>
                                            </p:txEl>
                                          </p:spTgt>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7107">
                                            <p:txEl>
                                              <p:pRg st="17" end="17"/>
                                            </p:txEl>
                                          </p:spTgt>
                                        </p:tgtEl>
                                        <p:attrNameLst>
                                          <p:attrName>style.visibility</p:attrName>
                                        </p:attrNameLst>
                                      </p:cBhvr>
                                      <p:to>
                                        <p:strVal val="visible"/>
                                      </p:to>
                                    </p:set>
                                    <p:animEffect transition="in" filter="wipe(left)">
                                      <p:cBhvr>
                                        <p:cTn id="44" dur="1000"/>
                                        <p:tgtEl>
                                          <p:spTgt spid="47107">
                                            <p:txEl>
                                              <p:pRg st="17" end="17"/>
                                            </p:txEl>
                                          </p:spTgt>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7107">
                                            <p:txEl>
                                              <p:pRg st="18" end="18"/>
                                            </p:txEl>
                                          </p:spTgt>
                                        </p:tgtEl>
                                        <p:attrNameLst>
                                          <p:attrName>style.visibility</p:attrName>
                                        </p:attrNameLst>
                                      </p:cBhvr>
                                      <p:to>
                                        <p:strVal val="visible"/>
                                      </p:to>
                                    </p:set>
                                    <p:animEffect transition="in" filter="wipe(left)">
                                      <p:cBhvr>
                                        <p:cTn id="47" dur="1000"/>
                                        <p:tgtEl>
                                          <p:spTgt spid="47107">
                                            <p:txEl>
                                              <p:pRg st="18" end="18"/>
                                            </p:txEl>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7107">
                                            <p:txEl>
                                              <p:pRg st="19" end="19"/>
                                            </p:txEl>
                                          </p:spTgt>
                                        </p:tgtEl>
                                        <p:attrNameLst>
                                          <p:attrName>style.visibility</p:attrName>
                                        </p:attrNameLst>
                                      </p:cBhvr>
                                      <p:to>
                                        <p:strVal val="visible"/>
                                      </p:to>
                                    </p:set>
                                    <p:animEffect transition="in" filter="wipe(left)">
                                      <p:cBhvr>
                                        <p:cTn id="50" dur="1000"/>
                                        <p:tgtEl>
                                          <p:spTgt spid="47107">
                                            <p:txEl>
                                              <p:pRg st="19" end="19"/>
                                            </p:txEl>
                                          </p:spTgt>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7107">
                                            <p:txEl>
                                              <p:pRg st="20" end="20"/>
                                            </p:txEl>
                                          </p:spTgt>
                                        </p:tgtEl>
                                        <p:attrNameLst>
                                          <p:attrName>style.visibility</p:attrName>
                                        </p:attrNameLst>
                                      </p:cBhvr>
                                      <p:to>
                                        <p:strVal val="visible"/>
                                      </p:to>
                                    </p:set>
                                    <p:animEffect transition="in" filter="wipe(left)">
                                      <p:cBhvr>
                                        <p:cTn id="53" dur="1000"/>
                                        <p:tgtEl>
                                          <p:spTgt spid="47107">
                                            <p:txEl>
                                              <p:pRg st="20" end="20"/>
                                            </p:txEl>
                                          </p:spTgt>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7107">
                                            <p:txEl>
                                              <p:pRg st="21" end="21"/>
                                            </p:txEl>
                                          </p:spTgt>
                                        </p:tgtEl>
                                        <p:attrNameLst>
                                          <p:attrName>style.visibility</p:attrName>
                                        </p:attrNameLst>
                                      </p:cBhvr>
                                      <p:to>
                                        <p:strVal val="visible"/>
                                      </p:to>
                                    </p:set>
                                    <p:animEffect transition="in" filter="wipe(left)">
                                      <p:cBhvr>
                                        <p:cTn id="56" dur="1000"/>
                                        <p:tgtEl>
                                          <p:spTgt spid="47107">
                                            <p:txEl>
                                              <p:pRg st="21" end="21"/>
                                            </p:txEl>
                                          </p:spTgt>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7107">
                                            <p:txEl>
                                              <p:pRg st="22" end="22"/>
                                            </p:txEl>
                                          </p:spTgt>
                                        </p:tgtEl>
                                        <p:attrNameLst>
                                          <p:attrName>style.visibility</p:attrName>
                                        </p:attrNameLst>
                                      </p:cBhvr>
                                      <p:to>
                                        <p:strVal val="visible"/>
                                      </p:to>
                                    </p:set>
                                    <p:animEffect transition="in" filter="wipe(left)">
                                      <p:cBhvr>
                                        <p:cTn id="59" dur="1000"/>
                                        <p:tgtEl>
                                          <p:spTgt spid="47107">
                                            <p:txEl>
                                              <p:pRg st="22" end="2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Library &amp; Tape: Other scenarios</a:t>
            </a:r>
          </a:p>
        </p:txBody>
      </p:sp>
      <p:sp>
        <p:nvSpPr>
          <p:cNvPr id="15363" name="Rectangle 3"/>
          <p:cNvSpPr>
            <a:spLocks noGrp="1" noChangeArrowheads="1"/>
          </p:cNvSpPr>
          <p:nvPr>
            <p:ph type="body" sz="quarter" idx="10"/>
          </p:nvPr>
        </p:nvSpPr>
        <p:spPr/>
        <p:txBody>
          <a:bodyPr/>
          <a:lstStyle/>
          <a:p>
            <a:r>
              <a:rPr lang="en-US" dirty="0" smtClean="0"/>
              <a:t>Finding the tape</a:t>
            </a:r>
          </a:p>
          <a:p>
            <a:pPr lvl="1"/>
            <a:r>
              <a:rPr lang="en-US" dirty="0" smtClean="0"/>
              <a:t>Tape with &lt;barcode&gt; is needed for recovery</a:t>
            </a:r>
          </a:p>
          <a:p>
            <a:r>
              <a:rPr lang="en-US" dirty="0" smtClean="0"/>
              <a:t>Finding all tapes for offsite or that are decommissioned</a:t>
            </a:r>
          </a:p>
          <a:p>
            <a:r>
              <a:rPr lang="en-US" dirty="0" smtClean="0"/>
              <a:t>Web based status of all Library and Drives in an org</a:t>
            </a:r>
          </a:p>
        </p:txBody>
      </p:sp>
    </p:spTree>
    <p:extLst>
      <p:ext uri="{BB962C8B-B14F-4D97-AF65-F5344CB8AC3E}">
        <p14:creationId xmlns:p14="http://schemas.microsoft.com/office/powerpoint/2007/7/12/main" xmlns="" val="378078487"/>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Other Scenarios</a:t>
            </a:r>
          </a:p>
        </p:txBody>
      </p:sp>
      <p:sp>
        <p:nvSpPr>
          <p:cNvPr id="16387" name="Rectangle 3"/>
          <p:cNvSpPr>
            <a:spLocks noGrp="1" noChangeArrowheads="1"/>
          </p:cNvSpPr>
          <p:nvPr>
            <p:ph type="body" sz="quarter" idx="10"/>
          </p:nvPr>
        </p:nvSpPr>
        <p:spPr/>
        <p:txBody>
          <a:bodyPr/>
          <a:lstStyle/>
          <a:p>
            <a:r>
              <a:rPr lang="en-US" smtClean="0"/>
              <a:t>Simple dashboards for showing status for all DPM servers</a:t>
            </a:r>
          </a:p>
          <a:p>
            <a:r>
              <a:rPr lang="en-US" smtClean="0"/>
              <a:t>Datacenters</a:t>
            </a:r>
          </a:p>
          <a:p>
            <a:pPr lvl="1"/>
            <a:r>
              <a:rPr lang="en-US" smtClean="0"/>
              <a:t>Web-based protection status</a:t>
            </a:r>
          </a:p>
          <a:p>
            <a:pPr lvl="1"/>
            <a:r>
              <a:rPr lang="en-US" smtClean="0"/>
              <a:t>Web-based DPM Management (ISV)</a:t>
            </a:r>
          </a:p>
          <a:p>
            <a:r>
              <a:rPr lang="en-US" smtClean="0"/>
              <a:t>Break-fix from MOM (limited)</a:t>
            </a:r>
          </a:p>
          <a:p>
            <a:endParaRPr lang="en-US" smtClean="0"/>
          </a:p>
          <a:p>
            <a:endParaRPr lang="en-US" smtClean="0"/>
          </a:p>
        </p:txBody>
      </p:sp>
    </p:spTree>
    <p:extLst>
      <p:ext uri="{BB962C8B-B14F-4D97-AF65-F5344CB8AC3E}">
        <p14:creationId xmlns:p14="http://schemas.microsoft.com/office/powerpoint/2007/7/12/main" xmlns="" val="136935753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smtClean="0"/>
              <a:t>Other Resources</a:t>
            </a:r>
          </a:p>
        </p:txBody>
      </p:sp>
      <p:sp>
        <p:nvSpPr>
          <p:cNvPr id="17411" name="Rectangle 3"/>
          <p:cNvSpPr>
            <a:spLocks noGrp="1" noChangeArrowheads="1"/>
          </p:cNvSpPr>
          <p:nvPr>
            <p:ph type="body" sz="quarter" idx="10"/>
          </p:nvPr>
        </p:nvSpPr>
        <p:spPr/>
        <p:txBody>
          <a:bodyPr/>
          <a:lstStyle/>
          <a:p>
            <a:r>
              <a:rPr lang="en-US" smtClean="0"/>
              <a:t>Rich help in Command line itself with examples</a:t>
            </a:r>
          </a:p>
          <a:p>
            <a:r>
              <a:rPr lang="en-US" smtClean="0"/>
              <a:t>Sample scripts and explanatory documents getting posted online</a:t>
            </a:r>
          </a:p>
          <a:p>
            <a:r>
              <a:rPr lang="en-US" smtClean="0"/>
              <a:t>DPM newsgroup for community support</a:t>
            </a:r>
          </a:p>
          <a:p>
            <a:r>
              <a:rPr lang="en-US" smtClean="0"/>
              <a:t>Sample scripts on blogs.technet.com/DPM</a:t>
            </a:r>
            <a:endParaRPr lang="en-US" dirty="0" smtClean="0"/>
          </a:p>
        </p:txBody>
      </p:sp>
    </p:spTree>
    <p:extLst>
      <p:ext uri="{BB962C8B-B14F-4D97-AF65-F5344CB8AC3E}">
        <p14:creationId xmlns:p14="http://schemas.microsoft.com/office/powerpoint/2007/7/12/main" xmlns="" val="1987912993"/>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Pre-backup &amp; Post-backup</a:t>
            </a:r>
            <a:endParaRPr lang="en-US" dirty="0"/>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Backup Scripting</a:t>
            </a:r>
            <a:endParaRPr lang="en-US" dirty="0"/>
          </a:p>
        </p:txBody>
      </p:sp>
    </p:spTree>
    <p:extLst>
      <p:ext uri="{BB962C8B-B14F-4D97-AF65-F5344CB8AC3E}">
        <p14:creationId xmlns:p14="http://schemas.microsoft.com/office/powerpoint/2007/7/12/main" xmlns="" val="308599635"/>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Scripting Overview</a:t>
            </a:r>
            <a:endParaRPr lang="en-IN" dirty="0"/>
          </a:p>
        </p:txBody>
      </p:sp>
      <p:sp>
        <p:nvSpPr>
          <p:cNvPr id="3" name="Content Placeholder 2"/>
          <p:cNvSpPr>
            <a:spLocks noGrp="1"/>
          </p:cNvSpPr>
          <p:nvPr>
            <p:ph type="body" sz="quarter" idx="10"/>
          </p:nvPr>
        </p:nvSpPr>
        <p:spPr/>
        <p:txBody>
          <a:bodyPr/>
          <a:lstStyle/>
          <a:p>
            <a:r>
              <a:rPr lang="en-US" smtClean="0"/>
              <a:t>DPM provides support for backing up custom applications using scripts</a:t>
            </a:r>
          </a:p>
          <a:p>
            <a:pPr lvl="1"/>
            <a:r>
              <a:rPr lang="en-US" smtClean="0"/>
              <a:t>Pre-backup script</a:t>
            </a:r>
          </a:p>
          <a:p>
            <a:pPr lvl="1"/>
            <a:r>
              <a:rPr lang="en-US" smtClean="0"/>
              <a:t>Post-backup script</a:t>
            </a:r>
          </a:p>
          <a:p>
            <a:r>
              <a:rPr lang="en-US" smtClean="0"/>
              <a:t>For each custom data source on the PS a pair of pre/post scripts can be provisioned</a:t>
            </a:r>
          </a:p>
          <a:p>
            <a:r>
              <a:rPr lang="en-US" smtClean="0"/>
              <a:t>DPM runs scripts using a local account</a:t>
            </a:r>
          </a:p>
          <a:p>
            <a:pPr lvl="1"/>
            <a:r>
              <a:rPr lang="en-US" smtClean="0"/>
              <a:t>Scripts should have Read &amp; Execute permissions for Admin and local accounts only</a:t>
            </a:r>
            <a:endParaRPr lang="en-US" dirty="0" smtClean="0"/>
          </a:p>
        </p:txBody>
      </p:sp>
    </p:spTree>
    <p:extLst>
      <p:ext uri="{BB962C8B-B14F-4D97-AF65-F5344CB8AC3E}">
        <p14:creationId xmlns:p14="http://schemas.microsoft.com/office/powerpoint/2007/7/12/main" xmlns="" val="153014821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hite rectangle.png"/>
          <p:cNvPicPr>
            <a:picLocks noChangeAspect="1"/>
          </p:cNvPicPr>
          <p:nvPr/>
        </p:nvPicPr>
        <p:blipFill>
          <a:blip r:embed="rId3" cstate="print">
            <a:lum bright="-5000"/>
          </a:blip>
          <a:srcRect b="10452"/>
          <a:stretch>
            <a:fillRect/>
          </a:stretch>
        </p:blipFill>
        <p:spPr bwMode="auto">
          <a:xfrm>
            <a:off x="-15766" y="1163638"/>
            <a:ext cx="9144000" cy="5694362"/>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Configuring Scripting </a:t>
            </a:r>
            <a:endParaRPr lang="en-IN" dirty="0"/>
          </a:p>
        </p:txBody>
      </p:sp>
      <p:sp>
        <p:nvSpPr>
          <p:cNvPr id="6" name="Content Placeholder 5"/>
          <p:cNvSpPr>
            <a:spLocks noGrp="1"/>
          </p:cNvSpPr>
          <p:nvPr>
            <p:ph type="body" sz="quarter" idx="10"/>
          </p:nvPr>
        </p:nvSpPr>
        <p:spPr>
          <a:xfrm>
            <a:off x="381000" y="1725575"/>
            <a:ext cx="8763000" cy="4493538"/>
          </a:xfrm>
        </p:spPr>
        <p:txBody>
          <a:bodyPr/>
          <a:lstStyle/>
          <a:p>
            <a:pPr>
              <a:buNone/>
            </a:pPr>
            <a:r>
              <a:rPr lang="en-US" sz="2000" b="1" dirty="0" smtClean="0">
                <a:solidFill>
                  <a:schemeClr val="bg1"/>
                </a:solidFill>
              </a:rPr>
              <a:t>ScriptingConfig.xml</a:t>
            </a:r>
            <a:endParaRPr lang="en-IN" sz="2000" dirty="0" smtClean="0">
              <a:solidFill>
                <a:schemeClr val="bg1"/>
              </a:solidFill>
            </a:endParaRPr>
          </a:p>
          <a:p>
            <a:pPr>
              <a:buNone/>
            </a:pPr>
            <a:r>
              <a:rPr lang="en-US" sz="2000" dirty="0" smtClean="0">
                <a:solidFill>
                  <a:schemeClr val="bg1"/>
                </a:solidFill>
              </a:rPr>
              <a:t>&lt;?xml version="1.0" encoding="utf-8"?&gt;</a:t>
            </a:r>
            <a:endParaRPr lang="en-IN" sz="2000" dirty="0" smtClean="0">
              <a:solidFill>
                <a:schemeClr val="bg1"/>
              </a:solidFill>
            </a:endParaRPr>
          </a:p>
          <a:p>
            <a:pPr>
              <a:buNone/>
            </a:pPr>
            <a:r>
              <a:rPr lang="en-US" sz="2000" dirty="0" smtClean="0">
                <a:solidFill>
                  <a:schemeClr val="bg1"/>
                </a:solidFill>
              </a:rPr>
              <a:t>&lt;</a:t>
            </a:r>
            <a:r>
              <a:rPr lang="en-US" sz="2000" dirty="0" err="1" smtClean="0">
                <a:solidFill>
                  <a:schemeClr val="bg1"/>
                </a:solidFill>
              </a:rPr>
              <a:t>ScriptConfiguration</a:t>
            </a:r>
            <a:r>
              <a:rPr lang="en-US" sz="2000" dirty="0" smtClean="0">
                <a:solidFill>
                  <a:schemeClr val="bg1"/>
                </a:solidFill>
              </a:rPr>
              <a:t> </a:t>
            </a:r>
            <a:r>
              <a:rPr lang="en-US" sz="2000" dirty="0" err="1" smtClean="0">
                <a:solidFill>
                  <a:schemeClr val="bg1"/>
                </a:solidFill>
              </a:rPr>
              <a:t>xmlns:xsi</a:t>
            </a:r>
            <a:r>
              <a:rPr lang="en-US" sz="2000" dirty="0" smtClean="0">
                <a:solidFill>
                  <a:schemeClr val="bg1"/>
                </a:solidFill>
              </a:rPr>
              <a:t>=http://www.w3.org/2001/XMLSchema-instance” </a:t>
            </a:r>
            <a:r>
              <a:rPr lang="en-US" sz="2000" dirty="0" err="1" smtClean="0">
                <a:solidFill>
                  <a:schemeClr val="bg1"/>
                </a:solidFill>
              </a:rPr>
              <a:t>xmlns:xsd</a:t>
            </a:r>
            <a:r>
              <a:rPr lang="en-US" sz="2000" dirty="0" smtClean="0">
                <a:solidFill>
                  <a:schemeClr val="bg1"/>
                </a:solidFill>
              </a:rPr>
              <a:t>=http://www.w3.org/2001/XMLSchema </a:t>
            </a:r>
            <a:r>
              <a:rPr lang="en-US" sz="2000" dirty="0" err="1" smtClean="0">
                <a:solidFill>
                  <a:schemeClr val="bg1"/>
                </a:solidFill>
              </a:rPr>
              <a:t>xmlns</a:t>
            </a:r>
            <a:r>
              <a:rPr lang="en-US" sz="2000" dirty="0" smtClean="0">
                <a:solidFill>
                  <a:schemeClr val="bg1"/>
                </a:solidFill>
              </a:rPr>
              <a:t>="http://schemas.microsoft.com/2003/dls/ScriptingConfig.xsd"&gt;</a:t>
            </a:r>
            <a:endParaRPr lang="en-IN" sz="2000" dirty="0" smtClean="0">
              <a:solidFill>
                <a:schemeClr val="bg1"/>
              </a:solidFill>
            </a:endParaRPr>
          </a:p>
          <a:p>
            <a:pPr>
              <a:buNone/>
            </a:pPr>
            <a:r>
              <a:rPr lang="en-US" sz="2000" dirty="0" smtClean="0"/>
              <a:t>     &lt;</a:t>
            </a:r>
            <a:r>
              <a:rPr lang="en-US" sz="2000" dirty="0" err="1" smtClean="0">
                <a:solidFill>
                  <a:srgbClr val="0070C0"/>
                </a:solidFill>
              </a:rPr>
              <a:t>DatasourceScriptConfig</a:t>
            </a:r>
            <a:r>
              <a:rPr lang="en-US" sz="2000" dirty="0" smtClean="0"/>
              <a:t> </a:t>
            </a:r>
            <a:r>
              <a:rPr lang="en-US" sz="2000" dirty="0" err="1" smtClean="0">
                <a:solidFill>
                  <a:schemeClr val="bg1"/>
                </a:solidFill>
              </a:rPr>
              <a:t>DataSourceName</a:t>
            </a:r>
            <a:r>
              <a:rPr lang="en-US" sz="2000" dirty="0" smtClean="0">
                <a:solidFill>
                  <a:schemeClr val="bg1"/>
                </a:solidFill>
              </a:rPr>
              <a:t>=</a:t>
            </a:r>
            <a:r>
              <a:rPr lang="en-US" sz="2000" dirty="0" smtClean="0">
                <a:solidFill>
                  <a:srgbClr val="FF0000"/>
                </a:solidFill>
              </a:rPr>
              <a:t>"</a:t>
            </a:r>
            <a:r>
              <a:rPr lang="en-US" sz="2000" i="1" dirty="0" smtClean="0">
                <a:solidFill>
                  <a:srgbClr val="FF0000"/>
                </a:solidFill>
              </a:rPr>
              <a:t>Data source</a:t>
            </a:r>
            <a:r>
              <a:rPr lang="en-US" sz="2000" dirty="0" smtClean="0">
                <a:solidFill>
                  <a:srgbClr val="FF0000"/>
                </a:solidFill>
              </a:rPr>
              <a:t>"</a:t>
            </a:r>
            <a:r>
              <a:rPr lang="en-US" sz="2000" dirty="0" smtClean="0"/>
              <a:t>&gt;</a:t>
            </a:r>
            <a:endParaRPr lang="en-IN" sz="2000" dirty="0" smtClean="0"/>
          </a:p>
          <a:p>
            <a:pPr>
              <a:buNone/>
            </a:pPr>
            <a:r>
              <a:rPr lang="en-US" sz="2000" dirty="0" smtClean="0"/>
              <a:t>     </a:t>
            </a:r>
            <a:r>
              <a:rPr lang="en-US" sz="2000" dirty="0" smtClean="0">
                <a:solidFill>
                  <a:schemeClr val="bg1"/>
                </a:solidFill>
              </a:rPr>
              <a:t>    &lt;</a:t>
            </a:r>
            <a:r>
              <a:rPr lang="en-US" sz="2000" dirty="0" err="1" smtClean="0">
                <a:solidFill>
                  <a:schemeClr val="bg1"/>
                </a:solidFill>
              </a:rPr>
              <a:t>PreBackupScript</a:t>
            </a:r>
            <a:r>
              <a:rPr lang="en-US" sz="2000" i="1" dirty="0" smtClean="0">
                <a:solidFill>
                  <a:schemeClr val="bg1"/>
                </a:solidFill>
              </a:rPr>
              <a:t>&gt;</a:t>
            </a:r>
            <a:r>
              <a:rPr lang="en-US" sz="2000" i="1" dirty="0" smtClean="0">
                <a:solidFill>
                  <a:srgbClr val="FF0000"/>
                </a:solidFill>
              </a:rPr>
              <a:t>”Path\Script</a:t>
            </a:r>
            <a:r>
              <a:rPr lang="en-US" sz="2000" dirty="0" smtClean="0">
                <a:solidFill>
                  <a:srgbClr val="FF0000"/>
                </a:solidFill>
              </a:rPr>
              <a:t>” </a:t>
            </a:r>
            <a:r>
              <a:rPr lang="en-US" sz="2000" dirty="0" smtClean="0">
                <a:solidFill>
                  <a:schemeClr val="bg1"/>
                </a:solidFill>
              </a:rPr>
              <a:t>&lt;/</a:t>
            </a:r>
            <a:r>
              <a:rPr lang="en-US" sz="2000" dirty="0" err="1" smtClean="0">
                <a:solidFill>
                  <a:schemeClr val="bg1"/>
                </a:solidFill>
              </a:rPr>
              <a:t>PreBackupScript</a:t>
            </a:r>
            <a:r>
              <a:rPr lang="en-US" sz="2000" dirty="0" smtClean="0">
                <a:solidFill>
                  <a:schemeClr val="bg1"/>
                </a:solidFill>
              </a:rPr>
              <a:t>&gt;</a:t>
            </a:r>
            <a:endParaRPr lang="en-IN" sz="2000" dirty="0" smtClean="0">
              <a:solidFill>
                <a:schemeClr val="bg1"/>
              </a:solidFill>
            </a:endParaRPr>
          </a:p>
          <a:p>
            <a:pPr>
              <a:buNone/>
            </a:pPr>
            <a:r>
              <a:rPr lang="en-US" sz="2000" dirty="0" smtClean="0">
                <a:solidFill>
                  <a:schemeClr val="bg1"/>
                </a:solidFill>
              </a:rPr>
              <a:t>         &lt;</a:t>
            </a:r>
            <a:r>
              <a:rPr lang="en-US" sz="2000" dirty="0" err="1" smtClean="0">
                <a:solidFill>
                  <a:schemeClr val="bg1"/>
                </a:solidFill>
              </a:rPr>
              <a:t>PreBackupCommandLine</a:t>
            </a:r>
            <a:r>
              <a:rPr lang="en-US" sz="2000" dirty="0" smtClean="0">
                <a:solidFill>
                  <a:schemeClr val="bg1"/>
                </a:solidFill>
              </a:rPr>
              <a:t>&gt;</a:t>
            </a:r>
            <a:r>
              <a:rPr lang="en-US" sz="2000" i="1" dirty="0" smtClean="0">
                <a:solidFill>
                  <a:srgbClr val="FF0000"/>
                </a:solidFill>
              </a:rPr>
              <a:t>parameters</a:t>
            </a:r>
            <a:r>
              <a:rPr lang="en-US" sz="2000" dirty="0" smtClean="0">
                <a:solidFill>
                  <a:schemeClr val="bg1"/>
                </a:solidFill>
              </a:rPr>
              <a:t>&lt;/</a:t>
            </a:r>
            <a:r>
              <a:rPr lang="en-US" sz="2000" dirty="0" err="1" smtClean="0">
                <a:solidFill>
                  <a:schemeClr val="bg1"/>
                </a:solidFill>
              </a:rPr>
              <a:t>PreBackupCommandLine</a:t>
            </a:r>
            <a:r>
              <a:rPr lang="en-US" sz="2000" dirty="0" smtClean="0">
                <a:solidFill>
                  <a:schemeClr val="bg1"/>
                </a:solidFill>
              </a:rPr>
              <a:t>&gt;</a:t>
            </a:r>
            <a:endParaRPr lang="en-IN" sz="2000" dirty="0" smtClean="0">
              <a:solidFill>
                <a:schemeClr val="bg1"/>
              </a:solidFill>
            </a:endParaRPr>
          </a:p>
          <a:p>
            <a:pPr>
              <a:buNone/>
            </a:pPr>
            <a:r>
              <a:rPr lang="en-US" sz="2000" dirty="0" smtClean="0">
                <a:solidFill>
                  <a:schemeClr val="bg1"/>
                </a:solidFill>
              </a:rPr>
              <a:t>         &lt;</a:t>
            </a:r>
            <a:r>
              <a:rPr lang="en-US" sz="2000" dirty="0" err="1" smtClean="0">
                <a:solidFill>
                  <a:schemeClr val="bg1"/>
                </a:solidFill>
              </a:rPr>
              <a:t>PostBackupScript</a:t>
            </a:r>
            <a:r>
              <a:rPr lang="en-US" sz="2000" dirty="0" smtClean="0">
                <a:solidFill>
                  <a:schemeClr val="bg1"/>
                </a:solidFill>
              </a:rPr>
              <a:t>&gt;</a:t>
            </a:r>
            <a:r>
              <a:rPr lang="en-US" sz="2000" dirty="0" smtClean="0">
                <a:solidFill>
                  <a:srgbClr val="FF0000"/>
                </a:solidFill>
              </a:rPr>
              <a:t>"</a:t>
            </a:r>
            <a:r>
              <a:rPr lang="en-US" sz="2000" i="1" dirty="0" smtClean="0">
                <a:solidFill>
                  <a:srgbClr val="FF0000"/>
                </a:solidFill>
              </a:rPr>
              <a:t>Path\Script</a:t>
            </a:r>
            <a:r>
              <a:rPr lang="en-US" sz="2000" dirty="0" smtClean="0">
                <a:solidFill>
                  <a:srgbClr val="FF0000"/>
                </a:solidFill>
              </a:rPr>
              <a:t>”</a:t>
            </a:r>
            <a:r>
              <a:rPr lang="en-US" sz="2000" dirty="0" smtClean="0"/>
              <a:t> </a:t>
            </a:r>
            <a:r>
              <a:rPr lang="en-US" sz="2000" dirty="0" smtClean="0">
                <a:solidFill>
                  <a:schemeClr val="bg1"/>
                </a:solidFill>
              </a:rPr>
              <a:t>&lt;/</a:t>
            </a:r>
            <a:r>
              <a:rPr lang="en-US" sz="2000" dirty="0" err="1" smtClean="0">
                <a:solidFill>
                  <a:schemeClr val="bg1"/>
                </a:solidFill>
              </a:rPr>
              <a:t>PostBackupScript</a:t>
            </a:r>
            <a:r>
              <a:rPr lang="en-US" sz="2000" dirty="0" smtClean="0">
                <a:solidFill>
                  <a:schemeClr val="bg1"/>
                </a:solidFill>
              </a:rPr>
              <a:t> &gt;</a:t>
            </a:r>
            <a:endParaRPr lang="en-IN" sz="2000" dirty="0" smtClean="0">
              <a:solidFill>
                <a:schemeClr val="bg1"/>
              </a:solidFill>
            </a:endParaRPr>
          </a:p>
          <a:p>
            <a:pPr>
              <a:buNone/>
            </a:pPr>
            <a:r>
              <a:rPr lang="en-US" sz="2000" dirty="0" smtClean="0">
                <a:solidFill>
                  <a:schemeClr val="bg1"/>
                </a:solidFill>
              </a:rPr>
              <a:t>         &lt;</a:t>
            </a:r>
            <a:r>
              <a:rPr lang="en-US" sz="2000" dirty="0" err="1" smtClean="0">
                <a:solidFill>
                  <a:schemeClr val="bg1"/>
                </a:solidFill>
              </a:rPr>
              <a:t>PostBackupCommandLine</a:t>
            </a:r>
            <a:r>
              <a:rPr lang="en-US" sz="2000" dirty="0" smtClean="0">
                <a:solidFill>
                  <a:schemeClr val="bg1"/>
                </a:solidFill>
              </a:rPr>
              <a:t>&gt;</a:t>
            </a:r>
            <a:r>
              <a:rPr lang="en-US" sz="2000" i="1" dirty="0" smtClean="0">
                <a:solidFill>
                  <a:srgbClr val="FF0000"/>
                </a:solidFill>
              </a:rPr>
              <a:t>parameters</a:t>
            </a:r>
            <a:r>
              <a:rPr lang="en-US" sz="2000" dirty="0" smtClean="0">
                <a:solidFill>
                  <a:schemeClr val="bg1"/>
                </a:solidFill>
              </a:rPr>
              <a:t>&lt;/</a:t>
            </a:r>
            <a:r>
              <a:rPr lang="en-US" sz="2000" dirty="0" err="1" smtClean="0">
                <a:solidFill>
                  <a:schemeClr val="bg1"/>
                </a:solidFill>
              </a:rPr>
              <a:t>PostBackupCommandLine</a:t>
            </a:r>
            <a:r>
              <a:rPr lang="en-US" sz="2000" dirty="0" smtClean="0">
                <a:solidFill>
                  <a:schemeClr val="bg1"/>
                </a:solidFill>
              </a:rPr>
              <a:t>&gt; </a:t>
            </a:r>
            <a:endParaRPr lang="en-IN" sz="2000" dirty="0" smtClean="0">
              <a:solidFill>
                <a:schemeClr val="bg1"/>
              </a:solidFill>
            </a:endParaRPr>
          </a:p>
          <a:p>
            <a:pPr>
              <a:buNone/>
            </a:pPr>
            <a:r>
              <a:rPr lang="en-US" sz="2000" dirty="0" smtClean="0">
                <a:solidFill>
                  <a:schemeClr val="bg1"/>
                </a:solidFill>
              </a:rPr>
              <a:t>         &lt;</a:t>
            </a:r>
            <a:r>
              <a:rPr lang="en-US" sz="2000" dirty="0" err="1" smtClean="0">
                <a:solidFill>
                  <a:schemeClr val="bg1"/>
                </a:solidFill>
              </a:rPr>
              <a:t>TimeOut</a:t>
            </a:r>
            <a:r>
              <a:rPr lang="en-US" sz="2000" dirty="0" smtClean="0">
                <a:solidFill>
                  <a:schemeClr val="bg1"/>
                </a:solidFill>
              </a:rPr>
              <a:t>&gt;</a:t>
            </a:r>
            <a:r>
              <a:rPr lang="en-US" sz="2000" i="1" dirty="0" smtClean="0">
                <a:solidFill>
                  <a:schemeClr val="bg1"/>
                </a:solidFill>
              </a:rPr>
              <a:t>30</a:t>
            </a:r>
            <a:r>
              <a:rPr lang="en-US" sz="2000" dirty="0" smtClean="0">
                <a:solidFill>
                  <a:schemeClr val="bg1"/>
                </a:solidFill>
              </a:rPr>
              <a:t>&lt;/</a:t>
            </a:r>
            <a:r>
              <a:rPr lang="en-US" sz="2000" dirty="0" err="1" smtClean="0">
                <a:solidFill>
                  <a:schemeClr val="bg1"/>
                </a:solidFill>
              </a:rPr>
              <a:t>TimeOut</a:t>
            </a:r>
            <a:r>
              <a:rPr lang="en-US" sz="2000" dirty="0" smtClean="0">
                <a:solidFill>
                  <a:schemeClr val="bg1"/>
                </a:solidFill>
              </a:rPr>
              <a:t>&gt;</a:t>
            </a:r>
            <a:endParaRPr lang="en-IN" sz="2000" dirty="0" smtClean="0">
              <a:solidFill>
                <a:schemeClr val="bg1"/>
              </a:solidFill>
            </a:endParaRPr>
          </a:p>
          <a:p>
            <a:pPr>
              <a:buNone/>
            </a:pPr>
            <a:r>
              <a:rPr lang="en-US" sz="2000" dirty="0" smtClean="0">
                <a:solidFill>
                  <a:schemeClr val="bg1"/>
                </a:solidFill>
              </a:rPr>
              <a:t>         &lt;/</a:t>
            </a:r>
            <a:r>
              <a:rPr lang="en-US" sz="2000" dirty="0" err="1" smtClean="0">
                <a:solidFill>
                  <a:schemeClr val="bg1"/>
                </a:solidFill>
              </a:rPr>
              <a:t>DatasourceScriptConfig</a:t>
            </a:r>
            <a:r>
              <a:rPr lang="en-US" sz="2000" dirty="0" smtClean="0">
                <a:solidFill>
                  <a:schemeClr val="bg1"/>
                </a:solidFill>
              </a:rPr>
              <a:t>&gt;</a:t>
            </a:r>
            <a:endParaRPr lang="en-IN" sz="2000" dirty="0" smtClean="0">
              <a:solidFill>
                <a:schemeClr val="bg1"/>
              </a:solidFill>
            </a:endParaRPr>
          </a:p>
          <a:p>
            <a:pPr>
              <a:buNone/>
            </a:pPr>
            <a:r>
              <a:rPr lang="en-US" sz="2000" dirty="0" smtClean="0">
                <a:solidFill>
                  <a:schemeClr val="bg1"/>
                </a:solidFill>
              </a:rPr>
              <a:t>&lt;/</a:t>
            </a:r>
            <a:r>
              <a:rPr lang="en-US" sz="2000" dirty="0" err="1" smtClean="0">
                <a:solidFill>
                  <a:schemeClr val="bg1"/>
                </a:solidFill>
              </a:rPr>
              <a:t>ScriptConfiguration</a:t>
            </a:r>
            <a:r>
              <a:rPr lang="en-US" sz="2000" dirty="0" smtClean="0">
                <a:solidFill>
                  <a:schemeClr val="bg1"/>
                </a:solidFill>
              </a:rPr>
              <a:t>&gt;</a:t>
            </a:r>
            <a:endParaRPr lang="en-IN" sz="2000" dirty="0" smtClean="0">
              <a:solidFill>
                <a:schemeClr val="bg1"/>
              </a:solidFill>
            </a:endParaRPr>
          </a:p>
        </p:txBody>
      </p:sp>
      <p:sp>
        <p:nvSpPr>
          <p:cNvPr id="8" name="Rectangle 7"/>
          <p:cNvSpPr/>
          <p:nvPr/>
        </p:nvSpPr>
        <p:spPr>
          <a:xfrm>
            <a:off x="288532" y="1055947"/>
            <a:ext cx="8537532" cy="307777"/>
          </a:xfrm>
          <a:prstGeom prst="rect">
            <a:avLst/>
          </a:prstGeom>
        </p:spPr>
        <p:txBody>
          <a:bodyPr wrap="square">
            <a:spAutoFit/>
          </a:bodyPr>
          <a:lstStyle/>
          <a:p>
            <a:r>
              <a:rPr lang="en-US" sz="1400" b="1" dirty="0" smtClean="0">
                <a:latin typeface="+mj-lt"/>
              </a:rPr>
              <a:t>(Located in “\Program Files\Microsoft DPM\Scripting” on production server being protected)</a:t>
            </a:r>
            <a:endParaRPr lang="en-IN" sz="1400" b="1" dirty="0">
              <a:latin typeface="+mj-lt"/>
            </a:endParaRPr>
          </a:p>
        </p:txBody>
      </p:sp>
      <p:sp>
        <p:nvSpPr>
          <p:cNvPr id="9" name="Rectangle 8"/>
          <p:cNvSpPr/>
          <p:nvPr/>
        </p:nvSpPr>
        <p:spPr>
          <a:xfrm>
            <a:off x="327763" y="6321623"/>
            <a:ext cx="6606437" cy="307777"/>
          </a:xfrm>
          <a:prstGeom prst="rect">
            <a:avLst/>
          </a:prstGeom>
        </p:spPr>
        <p:txBody>
          <a:bodyPr wrap="square">
            <a:spAutoFit/>
          </a:bodyPr>
          <a:lstStyle/>
          <a:p>
            <a:r>
              <a:rPr lang="en-US" sz="1400" dirty="0" smtClean="0"/>
              <a:t>Repeat the </a:t>
            </a:r>
            <a:r>
              <a:rPr lang="en-US" sz="1400" dirty="0" smtClean="0">
                <a:solidFill>
                  <a:srgbClr val="0070C0"/>
                </a:solidFill>
              </a:rPr>
              <a:t>DataSourceScriptConfig </a:t>
            </a:r>
            <a:r>
              <a:rPr lang="en-US" sz="1400" dirty="0" smtClean="0"/>
              <a:t>section for each custom data source</a:t>
            </a:r>
            <a:endParaRPr lang="en-IN" sz="1400" dirty="0"/>
          </a:p>
        </p:txBody>
      </p:sp>
    </p:spTree>
    <p:extLst>
      <p:ext uri="{BB962C8B-B14F-4D97-AF65-F5344CB8AC3E}">
        <p14:creationId xmlns:p14="http://schemas.microsoft.com/office/powerpoint/2007/7/12/main" xmlns="" val="101374749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 is a Multi-Part Series</a:t>
            </a:r>
            <a:endParaRPr lang="en-US" dirty="0"/>
          </a:p>
        </p:txBody>
      </p:sp>
      <p:sp>
        <p:nvSpPr>
          <p:cNvPr id="3" name="Content Placeholder 2"/>
          <p:cNvSpPr>
            <a:spLocks noGrp="1"/>
          </p:cNvSpPr>
          <p:nvPr>
            <p:ph type="body" sz="quarter" idx="10"/>
          </p:nvPr>
        </p:nvSpPr>
        <p:spPr>
          <a:xfrm>
            <a:off x="381000" y="1097280"/>
            <a:ext cx="8382000" cy="2525134"/>
          </a:xfrm>
        </p:spPr>
        <p:txBody>
          <a:bodyPr/>
          <a:lstStyle/>
          <a:p>
            <a:r>
              <a:rPr lang="en-US" sz="2000" dirty="0" err="1" smtClean="0">
                <a:solidFill>
                  <a:schemeClr val="tx1"/>
                </a:solidFill>
              </a:rPr>
              <a:t>MGTxxx</a:t>
            </a:r>
            <a:r>
              <a:rPr lang="en-US" sz="2000" dirty="0" smtClean="0">
                <a:solidFill>
                  <a:schemeClr val="tx1"/>
                </a:solidFill>
              </a:rPr>
              <a:t> – Technical Introduction  (webcast)  </a:t>
            </a:r>
            <a:r>
              <a:rPr lang="en-US" sz="1400" dirty="0" smtClean="0">
                <a:solidFill>
                  <a:schemeClr val="tx1"/>
                </a:solidFill>
              </a:rPr>
              <a:t>www.microsoft.com/DPM</a:t>
            </a:r>
            <a:endParaRPr lang="en-US" sz="2000" dirty="0" smtClean="0">
              <a:solidFill>
                <a:schemeClr val="tx1"/>
              </a:solidFill>
            </a:endParaRPr>
          </a:p>
          <a:p>
            <a:pPr lvl="1"/>
            <a:r>
              <a:rPr lang="en-US" sz="1800" dirty="0" smtClean="0"/>
              <a:t>Overview of DPM 2007</a:t>
            </a:r>
          </a:p>
          <a:p>
            <a:pPr lvl="1"/>
            <a:r>
              <a:rPr lang="en-US" sz="1800" dirty="0" smtClean="0"/>
              <a:t>Setup &amp; protection</a:t>
            </a:r>
          </a:p>
          <a:p>
            <a:pPr lvl="1"/>
            <a:r>
              <a:rPr lang="en-US" sz="1800" dirty="0" smtClean="0"/>
              <a:t>Recovering data</a:t>
            </a:r>
          </a:p>
          <a:p>
            <a:pPr lvl="1"/>
            <a:r>
              <a:rPr lang="en-US" sz="1800" dirty="0" smtClean="0"/>
              <a:t>Where DPM fits</a:t>
            </a:r>
          </a:p>
          <a:p>
            <a:endParaRPr lang="en-US" sz="2000" dirty="0" smtClean="0"/>
          </a:p>
          <a:p>
            <a:r>
              <a:rPr lang="en-US" sz="2000" dirty="0" smtClean="0">
                <a:solidFill>
                  <a:schemeClr val="tx1"/>
                </a:solidFill>
              </a:rPr>
              <a:t>MGT314 – Protecting Applications</a:t>
            </a:r>
          </a:p>
          <a:p>
            <a:pPr lvl="1"/>
            <a:r>
              <a:rPr lang="en-US" sz="1800" dirty="0" smtClean="0"/>
              <a:t>Exchange</a:t>
            </a:r>
          </a:p>
          <a:p>
            <a:pPr lvl="1"/>
            <a:r>
              <a:rPr lang="en-US" sz="1800" dirty="0" smtClean="0"/>
              <a:t>SQL Server</a:t>
            </a:r>
          </a:p>
          <a:p>
            <a:pPr lvl="1"/>
            <a:r>
              <a:rPr lang="en-US" sz="1800" dirty="0" smtClean="0"/>
              <a:t>SharePoint</a:t>
            </a:r>
          </a:p>
          <a:p>
            <a:endParaRPr lang="en-US" sz="2000" dirty="0"/>
          </a:p>
          <a:p>
            <a:r>
              <a:rPr lang="en-US" sz="2000" dirty="0" smtClean="0">
                <a:solidFill>
                  <a:schemeClr val="tx1"/>
                </a:solidFill>
              </a:rPr>
              <a:t>SVR318 </a:t>
            </a:r>
            <a:r>
              <a:rPr lang="en-US" sz="2000" dirty="0">
                <a:solidFill>
                  <a:schemeClr val="tx1"/>
                </a:solidFill>
              </a:rPr>
              <a:t>– Protecting </a:t>
            </a:r>
            <a:r>
              <a:rPr lang="en-US" sz="2000" dirty="0" smtClean="0">
                <a:solidFill>
                  <a:schemeClr val="tx1"/>
                </a:solidFill>
              </a:rPr>
              <a:t>Virtual Hosts</a:t>
            </a:r>
            <a:endParaRPr lang="en-US" sz="2000" dirty="0">
              <a:solidFill>
                <a:schemeClr val="tx1"/>
              </a:solidFill>
            </a:endParaRPr>
          </a:p>
          <a:p>
            <a:endParaRPr lang="en-US" sz="2000" dirty="0" smtClean="0"/>
          </a:p>
          <a:p>
            <a:r>
              <a:rPr lang="en-US" sz="2000" dirty="0" smtClean="0">
                <a:solidFill>
                  <a:schemeClr val="tx1"/>
                </a:solidFill>
              </a:rPr>
              <a:t>MGT415 – Advanced Features</a:t>
            </a:r>
          </a:p>
          <a:p>
            <a:pPr lvl="1"/>
            <a:r>
              <a:rPr lang="en-US" sz="1800" dirty="0" smtClean="0"/>
              <a:t>Disaster Recovery</a:t>
            </a:r>
          </a:p>
          <a:p>
            <a:pPr lvl="1"/>
            <a:r>
              <a:rPr lang="en-US" sz="1800" dirty="0" smtClean="0"/>
              <a:t>Command Line control via </a:t>
            </a:r>
            <a:r>
              <a:rPr lang="en-US" sz="1800" dirty="0" err="1" smtClean="0"/>
              <a:t>PowerShell</a:t>
            </a:r>
            <a:r>
              <a:rPr lang="en-US" sz="1800" dirty="0" smtClean="0"/>
              <a:t>™ and Pre-/Post- Scripting</a:t>
            </a:r>
          </a:p>
          <a:p>
            <a:pPr lvl="1"/>
            <a:r>
              <a:rPr lang="en-US" sz="1800" dirty="0" smtClean="0"/>
              <a:t>Monitoring with System Center Operations Manager</a:t>
            </a:r>
          </a:p>
          <a:p>
            <a:pPr lvl="1"/>
            <a:r>
              <a:rPr lang="en-US" sz="1800" dirty="0" smtClean="0"/>
              <a:t>Bare Metal Recovery … with the System Recovery Tool (SRT)</a:t>
            </a:r>
          </a:p>
        </p:txBody>
      </p:sp>
    </p:spTree>
    <p:extLst>
      <p:ext uri="{BB962C8B-B14F-4D97-AF65-F5344CB8AC3E}">
        <p14:creationId xmlns:p14="http://schemas.microsoft.com/office/powerpoint/2007/7/12/main" xmlns="" val="1083024580"/>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hite rectangle.png"/>
          <p:cNvPicPr>
            <a:picLocks noChangeAspect="1"/>
          </p:cNvPicPr>
          <p:nvPr/>
        </p:nvPicPr>
        <p:blipFill>
          <a:blip r:embed="rId3" cstate="print">
            <a:lum bright="-5000"/>
          </a:blip>
          <a:srcRect b="10452"/>
          <a:stretch>
            <a:fillRect/>
          </a:stretch>
        </p:blipFill>
        <p:spPr bwMode="auto">
          <a:xfrm>
            <a:off x="-15766" y="1163638"/>
            <a:ext cx="9144000" cy="5694362"/>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Configuring Scripting </a:t>
            </a:r>
            <a:endParaRPr lang="en-IN" dirty="0"/>
          </a:p>
        </p:txBody>
      </p:sp>
      <p:sp>
        <p:nvSpPr>
          <p:cNvPr id="9" name="Content Placeholder 5"/>
          <p:cNvSpPr>
            <a:spLocks noGrp="1"/>
          </p:cNvSpPr>
          <p:nvPr>
            <p:ph type="body" sz="quarter" idx="10"/>
          </p:nvPr>
        </p:nvSpPr>
        <p:spPr>
          <a:xfrm>
            <a:off x="381000" y="1725575"/>
            <a:ext cx="8763000" cy="4216539"/>
          </a:xfrm>
        </p:spPr>
        <p:txBody>
          <a:bodyPr/>
          <a:lstStyle/>
          <a:p>
            <a:pPr>
              <a:buNone/>
            </a:pPr>
            <a:r>
              <a:rPr lang="en-US" sz="2000" b="1" dirty="0" smtClean="0">
                <a:solidFill>
                  <a:schemeClr val="tx1">
                    <a:lumMod val="75000"/>
                  </a:schemeClr>
                </a:solidFill>
              </a:rPr>
              <a:t>ScriptingConfig.xml</a:t>
            </a:r>
            <a:endParaRPr lang="en-IN" sz="2000" dirty="0" smtClean="0">
              <a:solidFill>
                <a:schemeClr val="tx1">
                  <a:lumMod val="75000"/>
                </a:schemeClr>
              </a:solidFill>
            </a:endParaRPr>
          </a:p>
          <a:p>
            <a:pPr>
              <a:buNone/>
            </a:pPr>
            <a:r>
              <a:rPr lang="en-US" sz="2000" dirty="0" smtClean="0">
                <a:solidFill>
                  <a:schemeClr val="tx1">
                    <a:lumMod val="75000"/>
                  </a:schemeClr>
                </a:solidFill>
              </a:rPr>
              <a:t>&lt;?xml version="1.0" encoding="utf-8"?&gt;</a:t>
            </a:r>
            <a:endParaRPr lang="en-IN" sz="2000" dirty="0" smtClean="0">
              <a:solidFill>
                <a:schemeClr val="tx1">
                  <a:lumMod val="75000"/>
                </a:schemeClr>
              </a:solidFill>
            </a:endParaRPr>
          </a:p>
          <a:p>
            <a:pPr>
              <a:buNone/>
            </a:pPr>
            <a:r>
              <a:rPr lang="en-US" sz="2000" dirty="0" smtClean="0">
                <a:solidFill>
                  <a:schemeClr val="tx1">
                    <a:lumMod val="75000"/>
                  </a:schemeClr>
                </a:solidFill>
              </a:rPr>
              <a:t>&lt;</a:t>
            </a:r>
            <a:r>
              <a:rPr lang="en-US" sz="2000" dirty="0" err="1" smtClean="0">
                <a:solidFill>
                  <a:schemeClr val="tx1">
                    <a:lumMod val="75000"/>
                  </a:schemeClr>
                </a:solidFill>
              </a:rPr>
              <a:t>ScriptConfiguration</a:t>
            </a:r>
            <a:r>
              <a:rPr lang="en-US" sz="2000" dirty="0" smtClean="0">
                <a:solidFill>
                  <a:schemeClr val="tx1">
                    <a:lumMod val="75000"/>
                  </a:schemeClr>
                </a:solidFill>
              </a:rPr>
              <a:t> </a:t>
            </a:r>
            <a:r>
              <a:rPr lang="en-US" sz="2000" dirty="0" err="1" smtClean="0">
                <a:solidFill>
                  <a:schemeClr val="tx1">
                    <a:lumMod val="75000"/>
                  </a:schemeClr>
                </a:solidFill>
              </a:rPr>
              <a:t>xmlns:xsi</a:t>
            </a:r>
            <a:r>
              <a:rPr lang="en-US" sz="2000" dirty="0" smtClean="0">
                <a:solidFill>
                  <a:schemeClr val="tx1">
                    <a:lumMod val="75000"/>
                  </a:schemeClr>
                </a:solidFill>
              </a:rPr>
              <a:t>=http://www.w3.org/2001/XMLSchema-instance” </a:t>
            </a:r>
            <a:r>
              <a:rPr lang="en-US" sz="2000" dirty="0" err="1" smtClean="0">
                <a:solidFill>
                  <a:schemeClr val="tx1">
                    <a:lumMod val="75000"/>
                  </a:schemeClr>
                </a:solidFill>
              </a:rPr>
              <a:t>xmlns:xsd</a:t>
            </a:r>
            <a:r>
              <a:rPr lang="en-US" sz="2000" dirty="0" smtClean="0">
                <a:solidFill>
                  <a:schemeClr val="tx1">
                    <a:lumMod val="75000"/>
                  </a:schemeClr>
                </a:solidFill>
              </a:rPr>
              <a:t>=http://www.w3.org/2001/XMLSchema </a:t>
            </a:r>
            <a:r>
              <a:rPr lang="en-US" sz="2000" dirty="0" err="1" smtClean="0">
                <a:solidFill>
                  <a:schemeClr val="tx1">
                    <a:lumMod val="75000"/>
                  </a:schemeClr>
                </a:solidFill>
              </a:rPr>
              <a:t>xmlns</a:t>
            </a:r>
            <a:r>
              <a:rPr lang="en-US" sz="2000" dirty="0" smtClean="0">
                <a:solidFill>
                  <a:schemeClr val="tx1">
                    <a:lumMod val="75000"/>
                  </a:schemeClr>
                </a:solidFill>
              </a:rPr>
              <a:t>="http://schemas.microsoft.com/2003/dls/ScriptingConfig.xsd"&gt;</a:t>
            </a:r>
            <a:endParaRPr lang="en-IN" sz="2000" dirty="0" smtClean="0">
              <a:solidFill>
                <a:schemeClr val="tx1">
                  <a:lumMod val="75000"/>
                </a:schemeClr>
              </a:solidFill>
            </a:endParaRPr>
          </a:p>
          <a:p>
            <a:pPr>
              <a:buNone/>
            </a:pPr>
            <a:r>
              <a:rPr lang="en-US" sz="2000" dirty="0" smtClean="0"/>
              <a:t>     </a:t>
            </a:r>
            <a:r>
              <a:rPr lang="en-US" sz="2000" dirty="0" smtClean="0">
                <a:solidFill>
                  <a:schemeClr val="bg1">
                    <a:lumMod val="65000"/>
                  </a:schemeClr>
                </a:solidFill>
              </a:rPr>
              <a:t>&lt;</a:t>
            </a:r>
            <a:r>
              <a:rPr lang="en-US" sz="2000" dirty="0" err="1" smtClean="0">
                <a:solidFill>
                  <a:srgbClr val="0070C0"/>
                </a:solidFill>
              </a:rPr>
              <a:t>DatasourceScriptConfig</a:t>
            </a:r>
            <a:r>
              <a:rPr lang="en-US" sz="2000" dirty="0" smtClean="0"/>
              <a:t> </a:t>
            </a:r>
            <a:r>
              <a:rPr lang="en-US" sz="2000" dirty="0" err="1" smtClean="0">
                <a:solidFill>
                  <a:schemeClr val="tx1">
                    <a:lumMod val="75000"/>
                  </a:schemeClr>
                </a:solidFill>
              </a:rPr>
              <a:t>DataSourceName</a:t>
            </a:r>
            <a:r>
              <a:rPr lang="en-US" sz="2000" dirty="0" smtClean="0">
                <a:solidFill>
                  <a:schemeClr val="tx1">
                    <a:lumMod val="75000"/>
                  </a:schemeClr>
                </a:solidFill>
              </a:rPr>
              <a:t>=</a:t>
            </a:r>
            <a:r>
              <a:rPr lang="en-US" sz="2000" dirty="0" smtClean="0">
                <a:solidFill>
                  <a:srgbClr val="FF0000"/>
                </a:solidFill>
              </a:rPr>
              <a:t>“</a:t>
            </a:r>
            <a:r>
              <a:rPr lang="en-US" sz="2000" dirty="0" err="1" smtClean="0">
                <a:solidFill>
                  <a:srgbClr val="FF0000"/>
                </a:solidFill>
              </a:rPr>
              <a:t>CustomApp</a:t>
            </a:r>
            <a:r>
              <a:rPr lang="en-US" sz="2000" dirty="0" smtClean="0">
                <a:solidFill>
                  <a:srgbClr val="FF0000"/>
                </a:solidFill>
              </a:rPr>
              <a:t>"</a:t>
            </a:r>
            <a:r>
              <a:rPr lang="en-US" sz="2000" dirty="0" smtClean="0">
                <a:solidFill>
                  <a:schemeClr val="bg1">
                    <a:lumMod val="65000"/>
                  </a:schemeClr>
                </a:solidFill>
              </a:rPr>
              <a:t>&gt;</a:t>
            </a:r>
            <a:endParaRPr lang="en-IN" sz="2000" dirty="0" smtClean="0">
              <a:solidFill>
                <a:schemeClr val="bg1">
                  <a:lumMod val="65000"/>
                </a:schemeClr>
              </a:solidFill>
            </a:endParaRPr>
          </a:p>
          <a:p>
            <a:pPr>
              <a:buNone/>
            </a:pPr>
            <a:r>
              <a:rPr lang="en-US" sz="2000" dirty="0" smtClean="0"/>
              <a:t>         </a:t>
            </a:r>
            <a:r>
              <a:rPr lang="en-US" sz="2000" dirty="0" smtClean="0">
                <a:solidFill>
                  <a:schemeClr val="tx1">
                    <a:lumMod val="75000"/>
                  </a:schemeClr>
                </a:solidFill>
              </a:rPr>
              <a:t>&lt;</a:t>
            </a:r>
            <a:r>
              <a:rPr lang="en-US" sz="2000" dirty="0" err="1" smtClean="0">
                <a:solidFill>
                  <a:schemeClr val="tx1">
                    <a:lumMod val="75000"/>
                  </a:schemeClr>
                </a:solidFill>
              </a:rPr>
              <a:t>PreBackupScript</a:t>
            </a:r>
            <a:r>
              <a:rPr lang="en-US" sz="2000" i="1" dirty="0" smtClean="0">
                <a:solidFill>
                  <a:schemeClr val="tx1">
                    <a:lumMod val="75000"/>
                  </a:schemeClr>
                </a:solidFill>
              </a:rPr>
              <a:t>&gt;</a:t>
            </a:r>
            <a:r>
              <a:rPr lang="en-US" sz="2000" i="1" dirty="0" smtClean="0">
                <a:solidFill>
                  <a:srgbClr val="FF0000"/>
                </a:solidFill>
              </a:rPr>
              <a:t>”AppShutdown.bat” </a:t>
            </a:r>
            <a:r>
              <a:rPr lang="en-US" sz="2000" dirty="0" smtClean="0">
                <a:solidFill>
                  <a:srgbClr val="FF0000"/>
                </a:solidFill>
              </a:rPr>
              <a:t> </a:t>
            </a:r>
            <a:r>
              <a:rPr lang="en-US" sz="2000" dirty="0" smtClean="0">
                <a:solidFill>
                  <a:schemeClr val="tx1">
                    <a:lumMod val="75000"/>
                  </a:schemeClr>
                </a:solidFill>
              </a:rPr>
              <a:t>&lt;/</a:t>
            </a:r>
            <a:r>
              <a:rPr lang="en-US" sz="2000" dirty="0" err="1" smtClean="0">
                <a:solidFill>
                  <a:schemeClr val="tx1">
                    <a:lumMod val="75000"/>
                  </a:schemeClr>
                </a:solidFill>
              </a:rPr>
              <a:t>PreBackupScript</a:t>
            </a:r>
            <a:r>
              <a:rPr lang="en-US" sz="2000" dirty="0" smtClean="0">
                <a:solidFill>
                  <a:schemeClr val="tx1">
                    <a:lumMod val="75000"/>
                  </a:schemeClr>
                </a:solidFill>
              </a:rPr>
              <a:t>&gt;</a:t>
            </a:r>
            <a:endParaRPr lang="en-IN" sz="2000" dirty="0" smtClean="0">
              <a:solidFill>
                <a:schemeClr val="tx1">
                  <a:lumMod val="75000"/>
                </a:schemeClr>
              </a:solidFill>
            </a:endParaRPr>
          </a:p>
          <a:p>
            <a:pPr>
              <a:buNone/>
            </a:pPr>
            <a:r>
              <a:rPr lang="en-US" sz="2000" dirty="0" smtClean="0">
                <a:solidFill>
                  <a:schemeClr val="tx1">
                    <a:lumMod val="75000"/>
                  </a:schemeClr>
                </a:solidFill>
              </a:rPr>
              <a:t>         &lt;</a:t>
            </a:r>
            <a:r>
              <a:rPr lang="en-US" sz="2000" dirty="0" err="1" smtClean="0">
                <a:solidFill>
                  <a:schemeClr val="tx1">
                    <a:lumMod val="75000"/>
                  </a:schemeClr>
                </a:solidFill>
              </a:rPr>
              <a:t>PreBackupCommandLine</a:t>
            </a:r>
            <a:r>
              <a:rPr lang="en-US" sz="2000" dirty="0" smtClean="0">
                <a:solidFill>
                  <a:schemeClr val="tx1">
                    <a:lumMod val="75000"/>
                  </a:schemeClr>
                </a:solidFill>
              </a:rPr>
              <a:t>&gt;</a:t>
            </a:r>
            <a:r>
              <a:rPr lang="en-US" sz="2000" i="1" dirty="0" smtClean="0">
                <a:solidFill>
                  <a:schemeClr val="tx1">
                    <a:lumMod val="75000"/>
                  </a:schemeClr>
                </a:solidFill>
              </a:rPr>
              <a:t>parameters</a:t>
            </a:r>
            <a:r>
              <a:rPr lang="en-US" sz="2000" dirty="0" smtClean="0">
                <a:solidFill>
                  <a:schemeClr val="tx1">
                    <a:lumMod val="75000"/>
                  </a:schemeClr>
                </a:solidFill>
              </a:rPr>
              <a:t>&lt;/</a:t>
            </a:r>
            <a:r>
              <a:rPr lang="en-US" sz="2000" dirty="0" err="1" smtClean="0">
                <a:solidFill>
                  <a:schemeClr val="tx1">
                    <a:lumMod val="75000"/>
                  </a:schemeClr>
                </a:solidFill>
              </a:rPr>
              <a:t>PreBackupCommandLine</a:t>
            </a:r>
            <a:r>
              <a:rPr lang="en-US" sz="2000" dirty="0" smtClean="0">
                <a:solidFill>
                  <a:schemeClr val="tx1">
                    <a:lumMod val="75000"/>
                  </a:schemeClr>
                </a:solidFill>
              </a:rPr>
              <a:t>&gt;</a:t>
            </a:r>
            <a:endParaRPr lang="en-IN" sz="2000" dirty="0" smtClean="0">
              <a:solidFill>
                <a:schemeClr val="tx1">
                  <a:lumMod val="75000"/>
                </a:schemeClr>
              </a:solidFill>
            </a:endParaRPr>
          </a:p>
          <a:p>
            <a:pPr>
              <a:buNone/>
            </a:pPr>
            <a:r>
              <a:rPr lang="en-US" sz="2000" dirty="0" smtClean="0">
                <a:solidFill>
                  <a:schemeClr val="tx1">
                    <a:lumMod val="75000"/>
                  </a:schemeClr>
                </a:solidFill>
              </a:rPr>
              <a:t>         &lt;</a:t>
            </a:r>
            <a:r>
              <a:rPr lang="en-US" sz="2000" dirty="0" err="1" smtClean="0">
                <a:solidFill>
                  <a:schemeClr val="tx1">
                    <a:lumMod val="75000"/>
                  </a:schemeClr>
                </a:solidFill>
              </a:rPr>
              <a:t>PostBackupScript</a:t>
            </a:r>
            <a:r>
              <a:rPr lang="en-US" sz="2000" dirty="0" smtClean="0">
                <a:solidFill>
                  <a:schemeClr val="tx1">
                    <a:lumMod val="75000"/>
                  </a:schemeClr>
                </a:solidFill>
              </a:rPr>
              <a:t>&gt;</a:t>
            </a:r>
            <a:r>
              <a:rPr lang="en-US" sz="2000" i="1" dirty="0" smtClean="0">
                <a:solidFill>
                  <a:srgbClr val="FF0000"/>
                </a:solidFill>
              </a:rPr>
              <a:t>“AppRestart.bat”</a:t>
            </a:r>
            <a:r>
              <a:rPr lang="en-US" sz="2000" dirty="0" smtClean="0"/>
              <a:t> </a:t>
            </a:r>
            <a:r>
              <a:rPr lang="en-US" sz="2000" dirty="0" smtClean="0">
                <a:solidFill>
                  <a:schemeClr val="tx1">
                    <a:lumMod val="75000"/>
                  </a:schemeClr>
                </a:solidFill>
              </a:rPr>
              <a:t>&lt;/</a:t>
            </a:r>
            <a:r>
              <a:rPr lang="en-US" sz="2000" dirty="0" err="1" smtClean="0">
                <a:solidFill>
                  <a:schemeClr val="tx1">
                    <a:lumMod val="75000"/>
                  </a:schemeClr>
                </a:solidFill>
              </a:rPr>
              <a:t>PostBackupScript</a:t>
            </a:r>
            <a:r>
              <a:rPr lang="en-US" sz="2000" dirty="0" smtClean="0">
                <a:solidFill>
                  <a:schemeClr val="tx1">
                    <a:lumMod val="75000"/>
                  </a:schemeClr>
                </a:solidFill>
              </a:rPr>
              <a:t> &gt;</a:t>
            </a:r>
            <a:endParaRPr lang="en-IN" sz="2000" dirty="0" smtClean="0">
              <a:solidFill>
                <a:schemeClr val="tx1">
                  <a:lumMod val="75000"/>
                </a:schemeClr>
              </a:solidFill>
            </a:endParaRPr>
          </a:p>
          <a:p>
            <a:pPr>
              <a:buNone/>
            </a:pPr>
            <a:r>
              <a:rPr lang="en-US" sz="2000" dirty="0" smtClean="0">
                <a:solidFill>
                  <a:schemeClr val="tx1">
                    <a:lumMod val="75000"/>
                  </a:schemeClr>
                </a:solidFill>
              </a:rPr>
              <a:t>         &lt;</a:t>
            </a:r>
            <a:r>
              <a:rPr lang="en-US" sz="2000" dirty="0" err="1" smtClean="0">
                <a:solidFill>
                  <a:schemeClr val="tx1">
                    <a:lumMod val="75000"/>
                  </a:schemeClr>
                </a:solidFill>
              </a:rPr>
              <a:t>PostBackupCommandLine</a:t>
            </a:r>
            <a:r>
              <a:rPr lang="en-US" sz="2000" dirty="0" smtClean="0">
                <a:solidFill>
                  <a:schemeClr val="tx1">
                    <a:lumMod val="75000"/>
                  </a:schemeClr>
                </a:solidFill>
              </a:rPr>
              <a:t>&gt;</a:t>
            </a:r>
            <a:r>
              <a:rPr lang="en-US" sz="2000" i="1" dirty="0" smtClean="0">
                <a:solidFill>
                  <a:schemeClr val="tx1">
                    <a:lumMod val="75000"/>
                  </a:schemeClr>
                </a:solidFill>
              </a:rPr>
              <a:t>parameters</a:t>
            </a:r>
            <a:r>
              <a:rPr lang="en-US" sz="2000" dirty="0" smtClean="0">
                <a:solidFill>
                  <a:schemeClr val="tx1">
                    <a:lumMod val="75000"/>
                  </a:schemeClr>
                </a:solidFill>
              </a:rPr>
              <a:t>&lt;/</a:t>
            </a:r>
            <a:r>
              <a:rPr lang="en-US" sz="2000" dirty="0" err="1" smtClean="0">
                <a:solidFill>
                  <a:schemeClr val="tx1">
                    <a:lumMod val="75000"/>
                  </a:schemeClr>
                </a:solidFill>
              </a:rPr>
              <a:t>PostBackupCommandLine</a:t>
            </a:r>
            <a:r>
              <a:rPr lang="en-US" sz="2000" dirty="0" smtClean="0">
                <a:solidFill>
                  <a:schemeClr val="tx1">
                    <a:lumMod val="75000"/>
                  </a:schemeClr>
                </a:solidFill>
              </a:rPr>
              <a:t>&gt; </a:t>
            </a:r>
            <a:endParaRPr lang="en-IN" sz="2000" dirty="0" smtClean="0">
              <a:solidFill>
                <a:schemeClr val="tx1">
                  <a:lumMod val="75000"/>
                </a:schemeClr>
              </a:solidFill>
            </a:endParaRPr>
          </a:p>
          <a:p>
            <a:pPr>
              <a:buNone/>
            </a:pPr>
            <a:r>
              <a:rPr lang="en-US" sz="2000" dirty="0" smtClean="0">
                <a:solidFill>
                  <a:schemeClr val="tx1">
                    <a:lumMod val="75000"/>
                  </a:schemeClr>
                </a:solidFill>
              </a:rPr>
              <a:t>         &lt;</a:t>
            </a:r>
            <a:r>
              <a:rPr lang="en-US" sz="2000" dirty="0" err="1" smtClean="0">
                <a:solidFill>
                  <a:schemeClr val="tx1">
                    <a:lumMod val="75000"/>
                  </a:schemeClr>
                </a:solidFill>
              </a:rPr>
              <a:t>TimeOut</a:t>
            </a:r>
            <a:r>
              <a:rPr lang="en-US" sz="2000" dirty="0" smtClean="0">
                <a:solidFill>
                  <a:schemeClr val="tx1">
                    <a:lumMod val="75000"/>
                  </a:schemeClr>
                </a:solidFill>
              </a:rPr>
              <a:t>&gt;</a:t>
            </a:r>
            <a:r>
              <a:rPr lang="en-US" sz="2000" i="1" dirty="0" smtClean="0">
                <a:solidFill>
                  <a:schemeClr val="tx1">
                    <a:lumMod val="75000"/>
                  </a:schemeClr>
                </a:solidFill>
              </a:rPr>
              <a:t>30</a:t>
            </a:r>
            <a:r>
              <a:rPr lang="en-US" sz="2000" dirty="0" smtClean="0">
                <a:solidFill>
                  <a:schemeClr val="tx1">
                    <a:lumMod val="75000"/>
                  </a:schemeClr>
                </a:solidFill>
              </a:rPr>
              <a:t>&lt;/</a:t>
            </a:r>
            <a:r>
              <a:rPr lang="en-US" sz="2000" dirty="0" err="1" smtClean="0">
                <a:solidFill>
                  <a:schemeClr val="tx1">
                    <a:lumMod val="75000"/>
                  </a:schemeClr>
                </a:solidFill>
              </a:rPr>
              <a:t>TimeOut</a:t>
            </a:r>
            <a:r>
              <a:rPr lang="en-US" sz="2000" dirty="0" smtClean="0">
                <a:solidFill>
                  <a:schemeClr val="tx1">
                    <a:lumMod val="75000"/>
                  </a:schemeClr>
                </a:solidFill>
              </a:rPr>
              <a:t>&gt;</a:t>
            </a:r>
            <a:endParaRPr lang="en-IN" sz="2000" dirty="0" smtClean="0">
              <a:solidFill>
                <a:schemeClr val="tx1">
                  <a:lumMod val="75000"/>
                </a:schemeClr>
              </a:solidFill>
            </a:endParaRPr>
          </a:p>
          <a:p>
            <a:pPr>
              <a:buNone/>
            </a:pPr>
            <a:r>
              <a:rPr lang="en-US" sz="2000" dirty="0" smtClean="0">
                <a:solidFill>
                  <a:schemeClr val="tx1">
                    <a:lumMod val="75000"/>
                  </a:schemeClr>
                </a:solidFill>
              </a:rPr>
              <a:t>         &lt;/</a:t>
            </a:r>
            <a:r>
              <a:rPr lang="en-US" sz="2000" dirty="0" err="1" smtClean="0">
                <a:solidFill>
                  <a:schemeClr val="tx1">
                    <a:lumMod val="75000"/>
                  </a:schemeClr>
                </a:solidFill>
              </a:rPr>
              <a:t>DatasourceScriptConfig</a:t>
            </a:r>
            <a:r>
              <a:rPr lang="en-US" sz="2000" dirty="0" smtClean="0">
                <a:solidFill>
                  <a:schemeClr val="tx1">
                    <a:lumMod val="75000"/>
                  </a:schemeClr>
                </a:solidFill>
              </a:rPr>
              <a:t>&gt;</a:t>
            </a:r>
            <a:endParaRPr lang="en-IN" sz="2000" dirty="0" smtClean="0">
              <a:solidFill>
                <a:schemeClr val="tx1">
                  <a:lumMod val="75000"/>
                </a:schemeClr>
              </a:solidFill>
            </a:endParaRPr>
          </a:p>
          <a:p>
            <a:pPr>
              <a:buNone/>
            </a:pPr>
            <a:r>
              <a:rPr lang="en-US" sz="2000" dirty="0" smtClean="0">
                <a:solidFill>
                  <a:schemeClr val="tx1">
                    <a:lumMod val="75000"/>
                  </a:schemeClr>
                </a:solidFill>
              </a:rPr>
              <a:t>&lt;/</a:t>
            </a:r>
            <a:r>
              <a:rPr lang="en-US" sz="2000" dirty="0" err="1" smtClean="0">
                <a:solidFill>
                  <a:schemeClr val="tx1">
                    <a:lumMod val="75000"/>
                  </a:schemeClr>
                </a:solidFill>
              </a:rPr>
              <a:t>ScriptConfiguration</a:t>
            </a:r>
            <a:r>
              <a:rPr lang="en-US" sz="2000" dirty="0" smtClean="0">
                <a:solidFill>
                  <a:schemeClr val="tx1">
                    <a:lumMod val="75000"/>
                  </a:schemeClr>
                </a:solidFill>
              </a:rPr>
              <a:t>&gt;</a:t>
            </a:r>
            <a:endParaRPr lang="en-IN" sz="2000" dirty="0" smtClean="0">
              <a:solidFill>
                <a:schemeClr val="tx1">
                  <a:lumMod val="75000"/>
                </a:schemeClr>
              </a:solidFill>
            </a:endParaRPr>
          </a:p>
        </p:txBody>
      </p:sp>
      <p:sp>
        <p:nvSpPr>
          <p:cNvPr id="8" name="Rectangle 7"/>
          <p:cNvSpPr/>
          <p:nvPr/>
        </p:nvSpPr>
        <p:spPr>
          <a:xfrm>
            <a:off x="288532" y="1055947"/>
            <a:ext cx="8537532" cy="307777"/>
          </a:xfrm>
          <a:prstGeom prst="rect">
            <a:avLst/>
          </a:prstGeom>
        </p:spPr>
        <p:txBody>
          <a:bodyPr wrap="square">
            <a:spAutoFit/>
          </a:bodyPr>
          <a:lstStyle/>
          <a:p>
            <a:r>
              <a:rPr lang="en-US" sz="1400" b="1" dirty="0" smtClean="0">
                <a:latin typeface="+mj-lt"/>
              </a:rPr>
              <a:t>(Located in “\Program Files\Microsoft DPM\Scripting” on production server being protected)</a:t>
            </a:r>
            <a:endParaRPr lang="en-IN" sz="1400" b="1" dirty="0">
              <a:latin typeface="+mj-lt"/>
            </a:endParaRPr>
          </a:p>
        </p:txBody>
      </p:sp>
      <p:sp>
        <p:nvSpPr>
          <p:cNvPr id="13" name="Rounded Rectangular Callout 12"/>
          <p:cNvSpPr/>
          <p:nvPr/>
        </p:nvSpPr>
        <p:spPr bwMode="auto">
          <a:xfrm>
            <a:off x="297057" y="6049221"/>
            <a:ext cx="3381554" cy="563593"/>
          </a:xfrm>
          <a:prstGeom prst="wedgeRoundRectCallout">
            <a:avLst>
              <a:gd name="adj1" fmla="val 39115"/>
              <a:gd name="adj2" fmla="val -304645"/>
              <a:gd name="adj3" fmla="val 1666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2">
                    <a:lumMod val="90000"/>
                  </a:schemeClr>
                </a:solidFill>
                <a:effectLst>
                  <a:outerShdw blurRad="38100" dist="38100" dir="2700000" algn="tl">
                    <a:srgbClr val="000000">
                      <a:alpha val="43137"/>
                    </a:srgbClr>
                  </a:outerShdw>
                </a:effectLst>
                <a:latin typeface="Segoe" pitchFamily="34" charset="0"/>
              </a:rPr>
              <a:t>Resume - Restart - Undo</a:t>
            </a:r>
          </a:p>
        </p:txBody>
      </p:sp>
      <p:sp>
        <p:nvSpPr>
          <p:cNvPr id="12" name="Rounded Rectangular Callout 11"/>
          <p:cNvSpPr/>
          <p:nvPr/>
        </p:nvSpPr>
        <p:spPr bwMode="auto">
          <a:xfrm>
            <a:off x="6347037" y="3922784"/>
            <a:ext cx="2384163" cy="2656936"/>
          </a:xfrm>
          <a:prstGeom prst="wedgeRoundRectCallout">
            <a:avLst>
              <a:gd name="adj1" fmla="val -112721"/>
              <a:gd name="adj2" fmla="val -54451"/>
              <a:gd name="adj3" fmla="val 1666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chemeClr val="bg2">
                    <a:lumMod val="90000"/>
                  </a:schemeClr>
                </a:solidFill>
                <a:effectLst>
                  <a:outerShdw blurRad="38100" dist="38100" dir="2700000" algn="tl">
                    <a:srgbClr val="000000">
                      <a:alpha val="43137"/>
                    </a:srgbClr>
                  </a:outerShdw>
                </a:effectLst>
                <a:latin typeface="Segoe" pitchFamily="34" charset="0"/>
              </a:rPr>
              <a:t>Virtual Machine Hibernate</a:t>
            </a:r>
          </a:p>
          <a:p>
            <a:pPr defTabSz="914099" fontAlgn="base">
              <a:spcBef>
                <a:spcPct val="0"/>
              </a:spcBef>
              <a:spcAft>
                <a:spcPct val="0"/>
              </a:spcAft>
            </a:pPr>
            <a:endParaRPr lang="en-US" sz="2000" dirty="0" smtClean="0">
              <a:solidFill>
                <a:schemeClr val="bg2">
                  <a:lumMod val="90000"/>
                </a:schemeClr>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pPr>
            <a:r>
              <a:rPr lang="en-US" sz="2000" dirty="0" smtClean="0">
                <a:solidFill>
                  <a:schemeClr val="bg2">
                    <a:lumMod val="90000"/>
                  </a:schemeClr>
                </a:solidFill>
                <a:effectLst>
                  <a:outerShdw blurRad="38100" dist="38100" dir="2700000" algn="tl">
                    <a:srgbClr val="000000">
                      <a:alpha val="43137"/>
                    </a:srgbClr>
                  </a:outerShdw>
                </a:effectLst>
                <a:latin typeface="Segoe" pitchFamily="34" charset="0"/>
              </a:rPr>
              <a:t>Database Dump</a:t>
            </a:r>
          </a:p>
          <a:p>
            <a:pPr defTabSz="914099" fontAlgn="base">
              <a:spcBef>
                <a:spcPct val="0"/>
              </a:spcBef>
              <a:spcAft>
                <a:spcPct val="0"/>
              </a:spcAft>
            </a:pPr>
            <a:endParaRPr lang="en-US" sz="2000" dirty="0" smtClean="0">
              <a:solidFill>
                <a:schemeClr val="bg2">
                  <a:lumMod val="90000"/>
                </a:schemeClr>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pPr>
            <a:r>
              <a:rPr lang="en-US" sz="2000" dirty="0" smtClean="0">
                <a:solidFill>
                  <a:schemeClr val="bg2">
                    <a:lumMod val="90000"/>
                  </a:schemeClr>
                </a:solidFill>
                <a:effectLst>
                  <a:outerShdw blurRad="38100" dist="38100" dir="2700000" algn="tl">
                    <a:srgbClr val="000000">
                      <a:alpha val="43137"/>
                    </a:srgbClr>
                  </a:outerShdw>
                </a:effectLst>
                <a:latin typeface="Segoe" pitchFamily="34" charset="0"/>
              </a:rPr>
              <a:t>Application Service Stop</a:t>
            </a:r>
          </a:p>
        </p:txBody>
      </p:sp>
    </p:spTree>
    <p:extLst>
      <p:ext uri="{BB962C8B-B14F-4D97-AF65-F5344CB8AC3E}">
        <p14:creationId xmlns:p14="http://schemas.microsoft.com/office/powerpoint/2007/7/12/main" xmlns="" val="11555725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
            </a:r>
            <a:br>
              <a:rPr lang="en-US" dirty="0" smtClean="0"/>
            </a:br>
            <a:endParaRPr lang="en-US" dirty="0"/>
          </a:p>
        </p:txBody>
      </p:sp>
      <p:sp>
        <p:nvSpPr>
          <p:cNvPr id="6" name="Subtitle 5"/>
          <p:cNvSpPr>
            <a:spLocks noGrp="1"/>
          </p:cNvSpPr>
          <p:nvPr>
            <p:ph type="subTitle" idx="1"/>
          </p:nvPr>
        </p:nvSpPr>
        <p:spPr/>
        <p:txBody>
          <a:bodyPr/>
          <a:lstStyle/>
          <a:p>
            <a:r>
              <a:rPr lang="en-US" smtClean="0"/>
              <a:t>System Center Operations Manager 2007 – Management Pack</a:t>
            </a:r>
            <a:endParaRPr lang="en-US" dirty="0" smtClean="0"/>
          </a:p>
        </p:txBody>
      </p:sp>
      <p:sp>
        <p:nvSpPr>
          <p:cNvPr id="8" name="Text Placeholder 7"/>
          <p:cNvSpPr>
            <a:spLocks noGrp="1"/>
          </p:cNvSpPr>
          <p:nvPr>
            <p:ph type="body" sz="quarter" idx="10"/>
          </p:nvPr>
        </p:nvSpPr>
        <p:spPr/>
        <p:txBody>
          <a:bodyPr/>
          <a:lstStyle/>
          <a:p>
            <a:r>
              <a:rPr lang="en-US" sz="6000" dirty="0"/>
              <a:t>Enterprise Monitoring </a:t>
            </a:r>
            <a:br>
              <a:rPr lang="en-US" sz="6000" dirty="0"/>
            </a:br>
            <a:r>
              <a:rPr lang="en-US" sz="6000" dirty="0"/>
              <a:t>and Management</a:t>
            </a:r>
          </a:p>
        </p:txBody>
      </p:sp>
      <p:sp>
        <p:nvSpPr>
          <p:cNvPr id="7" name="Text Placeholder 7"/>
          <p:cNvSpPr txBox="1">
            <a:spLocks/>
          </p:cNvSpPr>
          <p:nvPr/>
        </p:nvSpPr>
        <p:spPr bwMode="white">
          <a:xfrm>
            <a:off x="4516582" y="692728"/>
            <a:ext cx="3906982" cy="1616364"/>
          </a:xfrm>
          <a:prstGeom prst="rect">
            <a:avLst/>
          </a:prstGeom>
        </p:spPr>
        <p:txBody>
          <a:bodyPr vert="horz" wrap="square" lIns="0" tIns="0" rIns="0" bIns="0" rtlCol="0" anchor="t" anchorCtr="0">
            <a:noAutofit/>
          </a:bodyPr>
          <a:lstStyle>
            <a:lvl1pPr marL="0" indent="0" algn="l" defTabSz="914363" rtl="0" eaLnBrk="1" latinLnBrk="0" hangingPunct="1">
              <a:lnSpc>
                <a:spcPct val="90000"/>
              </a:lnSpc>
              <a:spcBef>
                <a:spcPct val="20000"/>
              </a:spcBef>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vl2pPr marL="914400" indent="-396875" algn="l" defTabSz="914363" rtl="0" eaLnBrk="1" latinLnBrk="0" hangingPunct="1">
              <a:lnSpc>
                <a:spcPct val="90000"/>
              </a:lnSpc>
              <a:spcBef>
                <a:spcPct val="20000"/>
              </a:spcBef>
              <a:buSzPct val="90000"/>
              <a:buFontTx/>
              <a:buBlip>
                <a:blip r:embed="rId3"/>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dirty="0" smtClean="0"/>
              <a:t>demo </a:t>
            </a:r>
            <a:endParaRPr lang="en-US" dirty="0"/>
          </a:p>
        </p:txBody>
      </p:sp>
    </p:spTree>
    <p:extLst>
      <p:ext uri="{BB962C8B-B14F-4D97-AF65-F5344CB8AC3E}">
        <p14:creationId xmlns:p14="http://schemas.microsoft.com/office/powerpoint/2007/7/12/main" xmlns="" val="826474907"/>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 DPM Online.com</a:t>
            </a:r>
            <a:endParaRPr lang="en-US" dirty="0"/>
          </a:p>
        </p:txBody>
      </p:sp>
      <p:sp>
        <p:nvSpPr>
          <p:cNvPr id="3" name="Subtitle 2"/>
          <p:cNvSpPr>
            <a:spLocks noGrp="1"/>
          </p:cNvSpPr>
          <p:nvPr>
            <p:ph type="subTitle" idx="1"/>
          </p:nvPr>
        </p:nvSpPr>
        <p:spPr/>
        <p:txBody>
          <a:bodyPr/>
          <a:lstStyle/>
          <a:p>
            <a:r>
              <a:rPr lang="en-US" dirty="0" smtClean="0"/>
              <a:t>David Adams – </a:t>
            </a:r>
            <a:r>
              <a:rPr lang="en-US" dirty="0" err="1" smtClean="0"/>
              <a:t>Inframon</a:t>
            </a:r>
            <a:r>
              <a:rPr lang="en-US" dirty="0" smtClean="0"/>
              <a:t> UK</a:t>
            </a:r>
            <a:endParaRPr lang="en-US" dirty="0"/>
          </a:p>
        </p:txBody>
      </p:sp>
      <p:sp>
        <p:nvSpPr>
          <p:cNvPr id="4" name="Text Placeholder 3"/>
          <p:cNvSpPr>
            <a:spLocks noGrp="1"/>
          </p:cNvSpPr>
          <p:nvPr>
            <p:ph type="body" sz="quarter" idx="10"/>
          </p:nvPr>
        </p:nvSpPr>
        <p:spPr/>
        <p:txBody>
          <a:bodyPr/>
          <a:lstStyle/>
          <a:p>
            <a:r>
              <a:rPr lang="en-US" dirty="0" smtClean="0"/>
              <a:t>partner</a:t>
            </a:r>
            <a:endParaRPr lang="en-US" dirty="0"/>
          </a:p>
        </p:txBody>
      </p:sp>
    </p:spTree>
    <p:extLst>
      <p:ext uri="{BB962C8B-B14F-4D97-AF65-F5344CB8AC3E}">
        <p14:creationId xmlns:p14="http://schemas.microsoft.com/office/powerpoint/2007/7/12/main" xmlns="" val="58576534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SC DPM Online.com</a:t>
            </a:r>
            <a:endParaRPr lang="en-US" dirty="0"/>
          </a:p>
        </p:txBody>
      </p:sp>
      <p:sp>
        <p:nvSpPr>
          <p:cNvPr id="6" name="Rectangle 5"/>
          <p:cNvSpPr/>
          <p:nvPr/>
        </p:nvSpPr>
        <p:spPr bwMode="auto">
          <a:xfrm>
            <a:off x="1062182" y="1089892"/>
            <a:ext cx="7148945" cy="483985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endParaRPr lang="en-US" sz="3600" dirty="0" smtClean="0">
              <a:solidFill>
                <a:srgbClr val="FFFFFF"/>
              </a:solidFill>
              <a:effectLst>
                <a:outerShdw blurRad="38100" dist="38100" dir="2700000" algn="tl">
                  <a:srgbClr val="000000">
                    <a:alpha val="43137"/>
                  </a:srgbClr>
                </a:outerShdw>
              </a:effectLst>
              <a:latin typeface="Calibri" pitchFamily="34" charset="0"/>
            </a:endParaRPr>
          </a:p>
          <a:p>
            <a:pPr algn="ctr" defTabSz="914099" fontAlgn="base">
              <a:spcBef>
                <a:spcPct val="0"/>
              </a:spcBef>
              <a:spcAft>
                <a:spcPct val="0"/>
              </a:spcAft>
            </a:pPr>
            <a:r>
              <a:rPr lang="en-US" sz="3600" dirty="0" smtClean="0">
                <a:solidFill>
                  <a:srgbClr val="FFFFFF"/>
                </a:solidFill>
                <a:effectLst>
                  <a:outerShdw blurRad="38100" dist="38100" dir="2700000" algn="tl">
                    <a:srgbClr val="000000">
                      <a:alpha val="43137"/>
                    </a:srgbClr>
                  </a:outerShdw>
                </a:effectLst>
                <a:latin typeface="Calibri" pitchFamily="34" charset="0"/>
              </a:rPr>
              <a:t>Enhanced Management Packs</a:t>
            </a:r>
          </a:p>
          <a:p>
            <a:pPr algn="ctr" defTabSz="914099" fontAlgn="base">
              <a:spcBef>
                <a:spcPct val="0"/>
              </a:spcBef>
              <a:spcAft>
                <a:spcPct val="0"/>
              </a:spcAft>
            </a:pPr>
            <a:endParaRPr lang="en-US" sz="3600" dirty="0">
              <a:solidFill>
                <a:srgbClr val="FFFFFF"/>
              </a:solidFill>
              <a:effectLst>
                <a:outerShdw blurRad="38100" dist="38100" dir="2700000" algn="tl">
                  <a:srgbClr val="000000">
                    <a:alpha val="43137"/>
                  </a:srgbClr>
                </a:outerShdw>
              </a:effectLst>
              <a:latin typeface="Calibri" pitchFamily="34" charset="0"/>
            </a:endParaRPr>
          </a:p>
          <a:p>
            <a:pPr algn="ctr" defTabSz="914099" fontAlgn="base">
              <a:spcBef>
                <a:spcPct val="0"/>
              </a:spcBef>
              <a:spcAft>
                <a:spcPct val="0"/>
              </a:spcAft>
            </a:pPr>
            <a:r>
              <a:rPr lang="en-US" sz="3600" dirty="0" smtClean="0">
                <a:solidFill>
                  <a:srgbClr val="FFFFFF"/>
                </a:solidFill>
                <a:effectLst>
                  <a:outerShdw blurRad="38100" dist="38100" dir="2700000" algn="tl">
                    <a:srgbClr val="000000">
                      <a:alpha val="43137"/>
                    </a:srgbClr>
                  </a:outerShdw>
                </a:effectLst>
                <a:latin typeface="Calibri" pitchFamily="34" charset="0"/>
              </a:rPr>
              <a:t>DPM PowerShell Scripts</a:t>
            </a:r>
          </a:p>
          <a:p>
            <a:pPr algn="ctr" defTabSz="914099" fontAlgn="base">
              <a:spcBef>
                <a:spcPct val="0"/>
              </a:spcBef>
              <a:spcAft>
                <a:spcPct val="0"/>
              </a:spcAft>
            </a:pPr>
            <a:endParaRPr lang="en-US" sz="3600" dirty="0">
              <a:solidFill>
                <a:srgbClr val="FFFFFF"/>
              </a:solidFill>
              <a:effectLst>
                <a:outerShdw blurRad="38100" dist="38100" dir="2700000" algn="tl">
                  <a:srgbClr val="000000">
                    <a:alpha val="43137"/>
                  </a:srgbClr>
                </a:outerShdw>
              </a:effectLst>
              <a:latin typeface="Calibri" pitchFamily="34" charset="0"/>
            </a:endParaRPr>
          </a:p>
          <a:p>
            <a:pPr algn="ctr" defTabSz="914099" fontAlgn="base">
              <a:spcBef>
                <a:spcPct val="0"/>
              </a:spcBef>
              <a:spcAft>
                <a:spcPct val="0"/>
              </a:spcAft>
            </a:pPr>
            <a:r>
              <a:rPr lang="en-US" sz="3600" dirty="0" smtClean="0">
                <a:solidFill>
                  <a:srgbClr val="FFFFFF"/>
                </a:solidFill>
                <a:effectLst>
                  <a:outerShdw blurRad="38100" dist="38100" dir="2700000" algn="tl">
                    <a:srgbClr val="000000">
                      <a:alpha val="43137"/>
                    </a:srgbClr>
                  </a:outerShdw>
                </a:effectLst>
                <a:latin typeface="Calibri" pitchFamily="34" charset="0"/>
              </a:rPr>
              <a:t>DPM Reporting tips</a:t>
            </a:r>
          </a:p>
          <a:p>
            <a:pPr algn="ctr" defTabSz="914099" fontAlgn="base">
              <a:spcBef>
                <a:spcPct val="0"/>
              </a:spcBef>
              <a:spcAft>
                <a:spcPct val="0"/>
              </a:spcAft>
            </a:pPr>
            <a:endParaRPr lang="en-US" sz="3600" dirty="0">
              <a:solidFill>
                <a:srgbClr val="FFFFFF"/>
              </a:solidFill>
              <a:effectLst>
                <a:outerShdw blurRad="38100" dist="38100" dir="2700000" algn="tl">
                  <a:srgbClr val="000000">
                    <a:alpha val="43137"/>
                  </a:srgbClr>
                </a:outerShdw>
              </a:effectLst>
              <a:latin typeface="Calibri" pitchFamily="34" charset="0"/>
            </a:endParaRPr>
          </a:p>
          <a:p>
            <a:pPr algn="ctr" defTabSz="914099" fontAlgn="base">
              <a:spcBef>
                <a:spcPct val="0"/>
              </a:spcBef>
              <a:spcAft>
                <a:spcPct val="0"/>
              </a:spcAft>
            </a:pPr>
            <a:r>
              <a:rPr lang="en-US" sz="3600" dirty="0" smtClean="0">
                <a:solidFill>
                  <a:srgbClr val="FFFFFF"/>
                </a:solidFill>
                <a:effectLst>
                  <a:outerShdw blurRad="38100" dist="38100" dir="2700000" algn="tl">
                    <a:srgbClr val="000000">
                      <a:alpha val="43137"/>
                    </a:srgbClr>
                  </a:outerShdw>
                </a:effectLst>
                <a:latin typeface="Calibri" pitchFamily="34" charset="0"/>
              </a:rPr>
              <a:t>… and more</a:t>
            </a:r>
          </a:p>
        </p:txBody>
      </p:sp>
    </p:spTree>
    <p:extLst>
      <p:ext uri="{BB962C8B-B14F-4D97-AF65-F5344CB8AC3E}">
        <p14:creationId xmlns:p14="http://schemas.microsoft.com/office/powerpoint/2007/7/12/main" xmlns="" val="3806387165"/>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endParaRPr lang="en-US" dirty="0"/>
          </a:p>
        </p:txBody>
      </p:sp>
      <p:sp>
        <p:nvSpPr>
          <p:cNvPr id="7" name="Subtitle 6"/>
          <p:cNvSpPr>
            <a:spLocks noGrp="1"/>
          </p:cNvSpPr>
          <p:nvPr>
            <p:ph type="subTitle" idx="1"/>
          </p:nvPr>
        </p:nvSpPr>
        <p:spPr/>
        <p:txBody>
          <a:bodyPr/>
          <a:lstStyle/>
          <a:p>
            <a:endParaRPr lang="en-US"/>
          </a:p>
        </p:txBody>
      </p:sp>
      <p:sp>
        <p:nvSpPr>
          <p:cNvPr id="8" name="Text Placeholder 7"/>
          <p:cNvSpPr>
            <a:spLocks noGrp="1"/>
          </p:cNvSpPr>
          <p:nvPr>
            <p:ph type="body" sz="quarter" idx="10"/>
          </p:nvPr>
        </p:nvSpPr>
        <p:spPr/>
        <p:txBody>
          <a:bodyPr/>
          <a:lstStyle/>
          <a:p>
            <a:r>
              <a:rPr lang="en-US" sz="5400" dirty="0"/>
              <a:t>Enterprise Deployment</a:t>
            </a:r>
            <a:br>
              <a:rPr lang="en-US" sz="5400" dirty="0"/>
            </a:br>
            <a:r>
              <a:rPr lang="en-US" sz="5400" dirty="0"/>
              <a:t> with Configuration Manager 2007 </a:t>
            </a:r>
          </a:p>
        </p:txBody>
      </p:sp>
    </p:spTree>
    <p:extLst>
      <p:ext uri="{BB962C8B-B14F-4D97-AF65-F5344CB8AC3E}">
        <p14:creationId xmlns:p14="http://schemas.microsoft.com/office/powerpoint/2007/7/12/main" xmlns="" val="4174731000"/>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DPM Agent</a:t>
            </a:r>
            <a:endParaRPr lang="en-US" dirty="0"/>
          </a:p>
        </p:txBody>
      </p:sp>
      <p:sp>
        <p:nvSpPr>
          <p:cNvPr id="5" name="Text Placeholder 4"/>
          <p:cNvSpPr>
            <a:spLocks noGrp="1"/>
          </p:cNvSpPr>
          <p:nvPr>
            <p:ph type="body" sz="quarter" idx="10"/>
          </p:nvPr>
        </p:nvSpPr>
        <p:spPr/>
        <p:txBody>
          <a:bodyPr/>
          <a:lstStyle/>
          <a:p>
            <a:r>
              <a:rPr lang="en-US" smtClean="0"/>
              <a:t>Two binary packages = x86 or x64</a:t>
            </a:r>
          </a:p>
          <a:p>
            <a:pPr lvl="1"/>
            <a:r>
              <a:rPr lang="en-US" smtClean="0"/>
              <a:t>No differentiation between Enterprise/Applications and Standard/File</a:t>
            </a:r>
          </a:p>
          <a:p>
            <a:pPr lvl="1"/>
            <a:endParaRPr lang="en-US" smtClean="0"/>
          </a:p>
          <a:p>
            <a:r>
              <a:rPr lang="en-US" smtClean="0"/>
              <a:t>Licensed when data protection configured</a:t>
            </a:r>
          </a:p>
          <a:p>
            <a:pPr lvl="1"/>
            <a:r>
              <a:rPr lang="en-US" smtClean="0"/>
              <a:t>E vs. S based on what is protected</a:t>
            </a:r>
          </a:p>
          <a:p>
            <a:pPr lvl="2"/>
            <a:r>
              <a:rPr lang="en-US" smtClean="0"/>
              <a:t>Application data protected = Enterprise DPML counted</a:t>
            </a:r>
          </a:p>
          <a:p>
            <a:pPr lvl="2"/>
            <a:r>
              <a:rPr lang="en-US" smtClean="0"/>
              <a:t>Files (only) protected = Standard DPML counted</a:t>
            </a:r>
          </a:p>
          <a:p>
            <a:pPr lvl="2"/>
            <a:endParaRPr lang="en-US" smtClean="0"/>
          </a:p>
          <a:p>
            <a:r>
              <a:rPr lang="en-US" smtClean="0"/>
              <a:t>Agent can be deployed with SCCM</a:t>
            </a:r>
            <a:endParaRPr lang="en-US" dirty="0"/>
          </a:p>
        </p:txBody>
      </p:sp>
    </p:spTree>
    <p:extLst>
      <p:ext uri="{BB962C8B-B14F-4D97-AF65-F5344CB8AC3E}">
        <p14:creationId xmlns:p14="http://schemas.microsoft.com/office/powerpoint/2007/7/12/main" xmlns="" val="847138933"/>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Connect Agent to DPM Server</a:t>
            </a:r>
            <a:endParaRPr lang="en-US" dirty="0"/>
          </a:p>
        </p:txBody>
      </p:sp>
      <p:sp>
        <p:nvSpPr>
          <p:cNvPr id="3" name="Text Placeholder 2"/>
          <p:cNvSpPr>
            <a:spLocks noGrp="1"/>
          </p:cNvSpPr>
          <p:nvPr>
            <p:ph type="body" sz="quarter" idx="10"/>
          </p:nvPr>
        </p:nvSpPr>
        <p:spPr>
          <a:xfrm>
            <a:off x="381000" y="1246297"/>
            <a:ext cx="8382000" cy="1181862"/>
          </a:xfrm>
          <a:prstGeom prst="rect">
            <a:avLst/>
          </a:prstGeom>
        </p:spPr>
        <p:txBody>
          <a:bodyPr/>
          <a:lstStyle/>
          <a:p>
            <a:r>
              <a:rPr lang="en-US" dirty="0" smtClean="0"/>
              <a:t>Actual PowerShell™ script</a:t>
            </a:r>
            <a:br>
              <a:rPr lang="en-US" dirty="0" smtClean="0"/>
            </a:br>
            <a:endParaRPr lang="en-US" dirty="0" smtClean="0"/>
          </a:p>
          <a:p>
            <a:pPr>
              <a:buNone/>
            </a:pPr>
            <a:r>
              <a:rPr lang="en-US" sz="2400" b="1" dirty="0" smtClean="0">
                <a:solidFill>
                  <a:srgbClr val="FFFF00"/>
                </a:solidFill>
                <a:effectLst>
                  <a:outerShdw blurRad="38100" dist="38100" dir="2700000" algn="tl">
                    <a:srgbClr val="000000">
                      <a:alpha val="43137"/>
                    </a:srgbClr>
                  </a:outerShdw>
                </a:effectLst>
                <a:latin typeface="Courier New" pitchFamily="49" charset="0"/>
                <a:cs typeface="Courier New" pitchFamily="49" charset="0"/>
              </a:rPr>
              <a:t> </a:t>
            </a:r>
            <a:r>
              <a:rPr lang="en-US" sz="2400" b="1" dirty="0" smtClean="0">
                <a:solidFill>
                  <a:srgbClr val="FFFF00"/>
                </a:solidFill>
                <a:latin typeface="Courier New" pitchFamily="49" charset="0"/>
                <a:cs typeface="Courier New" pitchFamily="49" charset="0"/>
              </a:rPr>
              <a:t> </a:t>
            </a:r>
            <a:r>
              <a:rPr lang="en-US" sz="2400" b="1" dirty="0" smtClean="0">
                <a:solidFill>
                  <a:srgbClr val="FF0000"/>
                </a:solidFill>
                <a:effectLst>
                  <a:outerShdw blurRad="38100" dist="38100" dir="2700000" algn="tl">
                    <a:srgbClr val="000000">
                      <a:alpha val="43137"/>
                    </a:srgbClr>
                  </a:outerShdw>
                </a:effectLst>
                <a:latin typeface="Courier New" pitchFamily="49" charset="0"/>
                <a:cs typeface="Courier New" pitchFamily="49" charset="0"/>
              </a:rPr>
              <a:t>Attach-ProductionServer.ps1</a:t>
            </a:r>
            <a:endParaRPr lang="en-US" sz="2400" b="1" dirty="0">
              <a:solidFill>
                <a:srgbClr val="FF0000"/>
              </a:solidFill>
              <a:effectLst>
                <a:outerShdw blurRad="38100" dist="38100" dir="2700000" algn="tl">
                  <a:srgbClr val="000000">
                    <a:alpha val="43137"/>
                  </a:srgbClr>
                </a:outerShdw>
              </a:effectLst>
              <a:latin typeface="Courier New" pitchFamily="49" charset="0"/>
              <a:cs typeface="Courier New" pitchFamily="49" charset="0"/>
            </a:endParaRPr>
          </a:p>
        </p:txBody>
      </p:sp>
      <p:pic>
        <p:nvPicPr>
          <p:cNvPr id="4" name="Picture 3" descr="white rectangle.png"/>
          <p:cNvPicPr>
            <a:picLocks noChangeAspect="1"/>
          </p:cNvPicPr>
          <p:nvPr/>
        </p:nvPicPr>
        <p:blipFill>
          <a:blip r:embed="rId3" cstate="print">
            <a:lum bright="-5000"/>
          </a:blip>
          <a:srcRect b="10452"/>
          <a:stretch>
            <a:fillRect/>
          </a:stretch>
        </p:blipFill>
        <p:spPr bwMode="auto">
          <a:xfrm>
            <a:off x="0" y="3048000"/>
            <a:ext cx="9144000" cy="3810000"/>
          </a:xfrm>
          <a:prstGeom prst="rect">
            <a:avLst/>
          </a:prstGeom>
          <a:ln>
            <a:noFill/>
          </a:ln>
          <a:effectLst>
            <a:softEdge rad="112500"/>
          </a:effectLst>
        </p:spPr>
      </p:pic>
      <p:sp>
        <p:nvSpPr>
          <p:cNvPr id="5" name="TextBox 4"/>
          <p:cNvSpPr txBox="1"/>
          <p:nvPr/>
        </p:nvSpPr>
        <p:spPr>
          <a:xfrm>
            <a:off x="368496" y="3724422"/>
            <a:ext cx="8461605" cy="2714589"/>
          </a:xfrm>
          <a:prstGeom prst="rect">
            <a:avLst/>
          </a:prstGeom>
          <a:noFill/>
        </p:spPr>
        <p:txBody>
          <a:bodyPr wrap="square" lIns="0" tIns="0" rIns="0" bIns="0" rtlCol="0">
            <a:spAutoFit/>
          </a:bodyPr>
          <a:lstStyle/>
          <a:p>
            <a:pPr>
              <a:lnSpc>
                <a:spcPct val="90000"/>
              </a:lnSpc>
            </a:pPr>
            <a:r>
              <a:rPr lang="en-US" dirty="0" smtClean="0">
                <a:solidFill>
                  <a:srgbClr val="000000"/>
                </a:solidFill>
              </a:rPr>
              <a:t>$DPM -&gt; DPM Server Name</a:t>
            </a:r>
          </a:p>
          <a:p>
            <a:pPr>
              <a:lnSpc>
                <a:spcPct val="90000"/>
              </a:lnSpc>
            </a:pPr>
            <a:r>
              <a:rPr lang="en-US" dirty="0" smtClean="0">
                <a:solidFill>
                  <a:srgbClr val="000000"/>
                </a:solidFill>
              </a:rPr>
              <a:t>$PS -&gt; Production Server Name</a:t>
            </a:r>
          </a:p>
          <a:p>
            <a:pPr>
              <a:lnSpc>
                <a:spcPct val="90000"/>
              </a:lnSpc>
            </a:pPr>
            <a:r>
              <a:rPr lang="en-US" dirty="0" smtClean="0">
                <a:solidFill>
                  <a:srgbClr val="000000"/>
                </a:solidFill>
              </a:rPr>
              <a:t>$User, $</a:t>
            </a:r>
            <a:r>
              <a:rPr lang="en-US" dirty="0" err="1" smtClean="0">
                <a:solidFill>
                  <a:srgbClr val="000000"/>
                </a:solidFill>
              </a:rPr>
              <a:t>Pwd</a:t>
            </a:r>
            <a:r>
              <a:rPr lang="en-US" dirty="0" smtClean="0">
                <a:solidFill>
                  <a:srgbClr val="000000"/>
                </a:solidFill>
              </a:rPr>
              <a:t>, $Domain -&gt; Credentials for associating agent with a DPM Server (admin)</a:t>
            </a:r>
          </a:p>
          <a:p>
            <a:pPr>
              <a:lnSpc>
                <a:spcPct val="90000"/>
              </a:lnSpc>
            </a:pPr>
            <a:endParaRPr lang="en-US" dirty="0" smtClean="0">
              <a:solidFill>
                <a:srgbClr val="000000"/>
              </a:solidFill>
            </a:endParaRPr>
          </a:p>
          <a:p>
            <a:pPr>
              <a:lnSpc>
                <a:spcPct val="90000"/>
              </a:lnSpc>
            </a:pPr>
            <a:endParaRPr lang="en-US" dirty="0" smtClean="0">
              <a:solidFill>
                <a:srgbClr val="000000"/>
              </a:solidFill>
            </a:endParaRPr>
          </a:p>
          <a:p>
            <a:pPr>
              <a:lnSpc>
                <a:spcPct val="90000"/>
              </a:lnSpc>
            </a:pPr>
            <a:r>
              <a:rPr lang="en-US" i="1" dirty="0" smtClean="0">
                <a:solidFill>
                  <a:srgbClr val="000000"/>
                </a:solidFill>
              </a:rPr>
              <a:t>Attach-ProductionServer.ps1  –</a:t>
            </a:r>
            <a:r>
              <a:rPr lang="en-US" i="1" dirty="0" err="1" smtClean="0">
                <a:solidFill>
                  <a:srgbClr val="000000"/>
                </a:solidFill>
              </a:rPr>
              <a:t>DPMServerName</a:t>
            </a:r>
            <a:r>
              <a:rPr lang="en-US" i="1" dirty="0" smtClean="0">
                <a:solidFill>
                  <a:srgbClr val="000000"/>
                </a:solidFill>
              </a:rPr>
              <a:t> $DPM  –</a:t>
            </a:r>
            <a:r>
              <a:rPr lang="en-US" i="1" dirty="0" err="1" smtClean="0">
                <a:solidFill>
                  <a:srgbClr val="000000"/>
                </a:solidFill>
              </a:rPr>
              <a:t>PSName</a:t>
            </a:r>
            <a:r>
              <a:rPr lang="en-US" i="1" dirty="0" smtClean="0">
                <a:solidFill>
                  <a:srgbClr val="000000"/>
                </a:solidFill>
              </a:rPr>
              <a:t> $PS </a:t>
            </a:r>
          </a:p>
          <a:p>
            <a:pPr>
              <a:lnSpc>
                <a:spcPct val="90000"/>
              </a:lnSpc>
            </a:pPr>
            <a:r>
              <a:rPr lang="en-US" i="1" dirty="0" smtClean="0">
                <a:solidFill>
                  <a:srgbClr val="000000"/>
                </a:solidFill>
              </a:rPr>
              <a:t>–Username $User  – Password $</a:t>
            </a:r>
            <a:r>
              <a:rPr lang="en-US" i="1" dirty="0" err="1" smtClean="0">
                <a:solidFill>
                  <a:srgbClr val="000000"/>
                </a:solidFill>
              </a:rPr>
              <a:t>Pwd</a:t>
            </a:r>
            <a:r>
              <a:rPr lang="en-US" i="1" dirty="0" smtClean="0">
                <a:solidFill>
                  <a:srgbClr val="000000"/>
                </a:solidFill>
              </a:rPr>
              <a:t>  –domain $Domain</a:t>
            </a:r>
          </a:p>
          <a:p>
            <a:pPr>
              <a:lnSpc>
                <a:spcPct val="90000"/>
              </a:lnSpc>
            </a:pPr>
            <a:endParaRPr lang="en-US" i="1" dirty="0" smtClean="0">
              <a:solidFill>
                <a:srgbClr val="000000"/>
              </a:solidFill>
            </a:endParaRPr>
          </a:p>
          <a:p>
            <a:pPr>
              <a:lnSpc>
                <a:spcPct val="90000"/>
              </a:lnSpc>
            </a:pPr>
            <a:endParaRPr lang="en-US" i="1" dirty="0" smtClean="0">
              <a:solidFill>
                <a:srgbClr val="000000"/>
              </a:solidFill>
            </a:endParaRPr>
          </a:p>
          <a:p>
            <a:pPr>
              <a:lnSpc>
                <a:spcPct val="90000"/>
              </a:lnSpc>
            </a:pPr>
            <a:r>
              <a:rPr lang="en-US" sz="1600" dirty="0" smtClean="0">
                <a:solidFill>
                  <a:srgbClr val="0070C0"/>
                </a:solidFill>
                <a:latin typeface="+mj-lt"/>
              </a:rPr>
              <a:t>Detailed blog entry on </a:t>
            </a:r>
            <a:r>
              <a:rPr lang="en-US" sz="1600" i="1" dirty="0" smtClean="0">
                <a:solidFill>
                  <a:srgbClr val="0070C0"/>
                </a:solidFill>
                <a:latin typeface="+mj-lt"/>
              </a:rPr>
              <a:t>disconnected </a:t>
            </a:r>
            <a:r>
              <a:rPr lang="en-US" sz="1600" dirty="0" smtClean="0">
                <a:solidFill>
                  <a:srgbClr val="0070C0"/>
                </a:solidFill>
                <a:latin typeface="+mj-lt"/>
              </a:rPr>
              <a:t>agent install scenarios at: http://blogs.technet.com/DPM</a:t>
            </a:r>
          </a:p>
        </p:txBody>
      </p:sp>
    </p:spTree>
    <p:extLst>
      <p:ext uri="{BB962C8B-B14F-4D97-AF65-F5344CB8AC3E}">
        <p14:creationId xmlns:p14="http://schemas.microsoft.com/office/powerpoint/2007/7/12/main" xmlns="" val="3795297633"/>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mtClean="0"/>
              <a:t>System Recovery Tool (SRT)</a:t>
            </a:r>
            <a:endParaRPr lang="en-US" dirty="0"/>
          </a:p>
        </p:txBody>
      </p:sp>
      <p:sp>
        <p:nvSpPr>
          <p:cNvPr id="6" name="Subtitle 5"/>
          <p:cNvSpPr>
            <a:spLocks noGrp="1"/>
          </p:cNvSpPr>
          <p:nvPr>
            <p:ph type="subTitle" idx="1"/>
          </p:nvPr>
        </p:nvSpPr>
        <p:spPr/>
        <p:txBody>
          <a:bodyPr/>
          <a:lstStyle/>
          <a:p>
            <a:r>
              <a:rPr lang="en-US" smtClean="0"/>
              <a:t>Bare Metal Restore</a:t>
            </a:r>
            <a:endParaRPr lang="en-US" dirty="0"/>
          </a:p>
        </p:txBody>
      </p:sp>
      <p:sp>
        <p:nvSpPr>
          <p:cNvPr id="4" name="Text Placeholder 3"/>
          <p:cNvSpPr>
            <a:spLocks noGrp="1"/>
          </p:cNvSpPr>
          <p:nvPr>
            <p:ph type="body" sz="quarter" idx="10"/>
          </p:nvPr>
        </p:nvSpPr>
        <p:spPr/>
        <p:txBody>
          <a:bodyPr/>
          <a:lstStyle/>
          <a:p>
            <a:r>
              <a:rPr lang="en-US" dirty="0" smtClean="0"/>
              <a:t>Bare Metal Recovery</a:t>
            </a:r>
            <a:endParaRPr lang="en-US" dirty="0"/>
          </a:p>
        </p:txBody>
      </p:sp>
    </p:spTree>
    <p:extLst>
      <p:ext uri="{BB962C8B-B14F-4D97-AF65-F5344CB8AC3E}">
        <p14:creationId xmlns:p14="http://schemas.microsoft.com/office/powerpoint/2007/7/12/main" xmlns="" val="1387477664"/>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Overview</a:t>
            </a:r>
            <a:endParaRPr lang="en-IN" smtClean="0"/>
          </a:p>
        </p:txBody>
      </p:sp>
      <p:sp>
        <p:nvSpPr>
          <p:cNvPr id="10243" name="Content Placeholder 2"/>
          <p:cNvSpPr>
            <a:spLocks noGrp="1"/>
          </p:cNvSpPr>
          <p:nvPr>
            <p:ph type="body" sz="quarter" idx="10"/>
          </p:nvPr>
        </p:nvSpPr>
        <p:spPr/>
        <p:txBody>
          <a:bodyPr/>
          <a:lstStyle/>
          <a:p>
            <a:r>
              <a:rPr lang="en-US" smtClean="0"/>
              <a:t>DPM System Recovery Tool* is used to:</a:t>
            </a:r>
          </a:p>
          <a:p>
            <a:pPr lvl="1"/>
            <a:r>
              <a:rPr lang="en-US" smtClean="0"/>
              <a:t>Protect servers from</a:t>
            </a:r>
          </a:p>
          <a:p>
            <a:pPr lvl="2"/>
            <a:r>
              <a:rPr lang="en-US" smtClean="0"/>
              <a:t>Hard-disks or other hardware failure (Bare Metal Recovery)</a:t>
            </a:r>
          </a:p>
          <a:p>
            <a:pPr lvl="2"/>
            <a:r>
              <a:rPr lang="en-US" smtClean="0"/>
              <a:t>System becomes unbootable</a:t>
            </a:r>
          </a:p>
          <a:p>
            <a:pPr lvl="1"/>
            <a:r>
              <a:rPr lang="en-US" smtClean="0"/>
              <a:t>Rollback recently applied patches</a:t>
            </a:r>
          </a:p>
          <a:p>
            <a:pPr lvl="1"/>
            <a:r>
              <a:rPr lang="en-US" smtClean="0"/>
              <a:t>Restoring disk layouts (for NTFS) for MBR disks</a:t>
            </a:r>
          </a:p>
          <a:p>
            <a:pPr lvl="1"/>
            <a:r>
              <a:rPr lang="en-US" smtClean="0"/>
              <a:t>Backup/restore system volume &amp; other critical volumes</a:t>
            </a:r>
          </a:p>
          <a:p>
            <a:pPr lvl="1"/>
            <a:endParaRPr lang="en-US" smtClean="0"/>
          </a:p>
          <a:p>
            <a:pPr lvl="1"/>
            <a:endParaRPr lang="en-US" smtClean="0"/>
          </a:p>
          <a:p>
            <a:pPr lvl="1"/>
            <a:r>
              <a:rPr lang="en-US" smtClean="0"/>
              <a:t>* For protecting data use DPM 2007</a:t>
            </a:r>
          </a:p>
        </p:txBody>
      </p:sp>
    </p:spTree>
    <p:extLst>
      <p:ext uri="{BB962C8B-B14F-4D97-AF65-F5344CB8AC3E}">
        <p14:creationId xmlns:p14="http://schemas.microsoft.com/office/powerpoint/2007/7/12/main" xmlns="" val="1399788047"/>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ounded Rectangle 76"/>
          <p:cNvSpPr/>
          <p:nvPr/>
        </p:nvSpPr>
        <p:spPr bwMode="auto">
          <a:xfrm>
            <a:off x="158047" y="1121403"/>
            <a:ext cx="8831990" cy="4066757"/>
          </a:xfrm>
          <a:prstGeom prst="roundRect">
            <a:avLst>
              <a:gd name="adj" fmla="val 4636"/>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80" name="Oval 79"/>
          <p:cNvSpPr/>
          <p:nvPr/>
        </p:nvSpPr>
        <p:spPr bwMode="auto">
          <a:xfrm>
            <a:off x="3316546" y="2035629"/>
            <a:ext cx="2534908" cy="2394858"/>
          </a:xfrm>
          <a:prstGeom prst="ellipse">
            <a:avLst/>
          </a:prstGeom>
          <a:gradFill flip="none" rotWithShape="1">
            <a:gsLst>
              <a:gs pos="25000">
                <a:srgbClr val="FFFFFF">
                  <a:alpha val="88000"/>
                </a:srgbClr>
              </a:gs>
              <a:gs pos="100000">
                <a:srgbClr val="000000">
                  <a:lumMod val="85000"/>
                  <a:lumOff val="15000"/>
                  <a:alpha val="0"/>
                </a:srgb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12310" name="Title 115"/>
          <p:cNvSpPr>
            <a:spLocks noGrp="1"/>
          </p:cNvSpPr>
          <p:nvPr>
            <p:ph type="title"/>
          </p:nvPr>
        </p:nvSpPr>
        <p:spPr/>
        <p:txBody>
          <a:bodyPr/>
          <a:lstStyle/>
          <a:p>
            <a:r>
              <a:rPr lang="en-US" smtClean="0"/>
              <a:t>DPM</a:t>
            </a:r>
          </a:p>
        </p:txBody>
      </p:sp>
      <p:sp>
        <p:nvSpPr>
          <p:cNvPr id="75" name="Rounded Rectangle 74"/>
          <p:cNvSpPr/>
          <p:nvPr/>
        </p:nvSpPr>
        <p:spPr bwMode="auto">
          <a:xfrm>
            <a:off x="165144" y="5361977"/>
            <a:ext cx="8833104" cy="1280838"/>
          </a:xfrm>
          <a:prstGeom prst="roundRect">
            <a:avLst/>
          </a:prstGeom>
          <a:gradFill rotWithShape="1">
            <a:gsLst>
              <a:gs pos="0">
                <a:srgbClr val="64BE46">
                  <a:lumMod val="75000"/>
                  <a:alpha val="71000"/>
                </a:srgb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endParaRPr>
          </a:p>
        </p:txBody>
      </p:sp>
      <p:sp>
        <p:nvSpPr>
          <p:cNvPr id="76" name="Text Box 43"/>
          <p:cNvSpPr txBox="1">
            <a:spLocks noChangeArrowheads="1"/>
          </p:cNvSpPr>
          <p:nvPr/>
        </p:nvSpPr>
        <p:spPr bwMode="auto">
          <a:xfrm>
            <a:off x="304975" y="5450974"/>
            <a:ext cx="6931201" cy="1148001"/>
          </a:xfrm>
          <a:prstGeom prst="rect">
            <a:avLst/>
          </a:prstGeom>
          <a:noFill/>
          <a:ln w="9525" algn="ctr">
            <a:noFill/>
            <a:miter lim="800000"/>
            <a:headEnd/>
            <a:tailEnd/>
          </a:ln>
        </p:spPr>
        <p:txBody>
          <a:bodyPr wrap="square" lIns="91435" tIns="45717" rIns="91435" bIns="45717">
            <a:spAutoFit/>
          </a:bodyPr>
          <a:lstStyle/>
          <a:p>
            <a:pPr marL="284163" indent="-284163" algn="l" rtl="0">
              <a:lnSpc>
                <a:spcPct val="80000"/>
              </a:lnSpc>
              <a:spcBef>
                <a:spcPct val="20000"/>
              </a:spcBef>
              <a:buClr>
                <a:srgbClr val="050595"/>
              </a:buClr>
              <a:buSzPct val="95000"/>
            </a:pPr>
            <a:r>
              <a:rPr lang="en-US" sz="1700" b="1" kern="1200" dirty="0">
                <a:solidFill>
                  <a:srgbClr val="FFFF99"/>
                </a:solidFill>
                <a:effectLst>
                  <a:outerShdw blurRad="38100" dist="38100" dir="2700000" algn="tl">
                    <a:srgbClr val="000000">
                      <a:alpha val="43137"/>
                    </a:srgbClr>
                  </a:outerShdw>
                </a:effectLst>
                <a:latin typeface="Segoe" pitchFamily="34" charset="0"/>
                <a:ea typeface="+mn-ea"/>
                <a:cs typeface="+mn-cs"/>
              </a:rPr>
              <a:t>DPM 2007</a:t>
            </a:r>
            <a:endParaRPr lang="en-US" sz="1700" kern="1200" dirty="0">
              <a:solidFill>
                <a:srgbClr val="FFFF99"/>
              </a:solidFill>
              <a:effectLst>
                <a:outerShdw blurRad="38100" dist="38100" dir="2700000" algn="tl">
                  <a:srgbClr val="000000">
                    <a:alpha val="43137"/>
                  </a:srgbClr>
                </a:outerShdw>
              </a:effectLst>
              <a:latin typeface="Segoe" pitchFamily="34" charset="0"/>
              <a:ea typeface="+mn-ea"/>
              <a:cs typeface="+mn-cs"/>
            </a:endParaRPr>
          </a:p>
          <a:p>
            <a:pPr marL="223838" indent="-223838" defTabSz="914363">
              <a:lnSpc>
                <a:spcPts val="1000"/>
              </a:lnSpc>
              <a:spcBef>
                <a:spcPts val="1200"/>
              </a:spcBef>
              <a:buClr>
                <a:srgbClr val="FFFFFF"/>
              </a:buClr>
              <a:buSzPct val="130000"/>
              <a:buFont typeface="Arial" pitchFamily="34" charset="0"/>
              <a:buChar char="•"/>
            </a:pPr>
            <a:r>
              <a:rPr lang="en-US" sz="1500" dirty="0" smtClean="0">
                <a:solidFill>
                  <a:srgbClr val="FFFFFF"/>
                </a:solidFill>
                <a:effectLst>
                  <a:outerShdw blurRad="38100" dist="38100" dir="2700000" algn="tl">
                    <a:srgbClr val="000000">
                      <a:alpha val="43137"/>
                    </a:srgbClr>
                  </a:outerShdw>
                </a:effectLst>
                <a:latin typeface="Segoe"/>
              </a:rPr>
              <a:t>Continuous Data Protection (CDP) for Windows application and file servers</a:t>
            </a:r>
          </a:p>
          <a:p>
            <a:pPr marL="223838" indent="-223838" defTabSz="914363">
              <a:lnSpc>
                <a:spcPts val="1000"/>
              </a:lnSpc>
              <a:spcBef>
                <a:spcPts val="1200"/>
              </a:spcBef>
              <a:buClr>
                <a:srgbClr val="FFFFFF"/>
              </a:buClr>
              <a:buSzPct val="130000"/>
              <a:buFont typeface="Arial" pitchFamily="34" charset="0"/>
              <a:buChar char="•"/>
            </a:pPr>
            <a:r>
              <a:rPr lang="en-US" sz="1500" dirty="0" smtClean="0">
                <a:solidFill>
                  <a:srgbClr val="FFFFFF"/>
                </a:solidFill>
                <a:effectLst>
                  <a:outerShdw blurRad="38100" dist="38100" dir="2700000" algn="tl">
                    <a:srgbClr val="000000">
                      <a:alpha val="43137"/>
                    </a:srgbClr>
                  </a:outerShdw>
                </a:effectLst>
                <a:latin typeface="Segoe"/>
              </a:rPr>
              <a:t>Rapid and reliable recovery from disk instead of tape</a:t>
            </a:r>
          </a:p>
          <a:p>
            <a:pPr marL="223838" indent="-223838" defTabSz="914363">
              <a:lnSpc>
                <a:spcPts val="1000"/>
              </a:lnSpc>
              <a:spcBef>
                <a:spcPts val="1200"/>
              </a:spcBef>
              <a:buClr>
                <a:srgbClr val="FFFFFF"/>
              </a:buClr>
              <a:buSzPct val="130000"/>
              <a:buFont typeface="Arial" pitchFamily="34" charset="0"/>
              <a:buChar char="•"/>
            </a:pPr>
            <a:r>
              <a:rPr lang="en-US" sz="1500" dirty="0" smtClean="0">
                <a:solidFill>
                  <a:srgbClr val="FFFFFF"/>
                </a:solidFill>
                <a:effectLst>
                  <a:outerShdw blurRad="38100" dist="38100" dir="2700000" algn="tl">
                    <a:srgbClr val="000000">
                      <a:alpha val="43137"/>
                    </a:srgbClr>
                  </a:outerShdw>
                </a:effectLst>
                <a:latin typeface="Segoe"/>
              </a:rPr>
              <a:t>Advanced technology for enterprises of all sizes</a:t>
            </a:r>
            <a:endParaRPr lang="en-US" sz="1500" kern="1200" dirty="0">
              <a:solidFill>
                <a:srgbClr val="FFFFFF"/>
              </a:solidFill>
              <a:effectLst>
                <a:outerShdw blurRad="38100" dist="38100" dir="2700000" algn="tl">
                  <a:srgbClr val="000000">
                    <a:alpha val="43137"/>
                  </a:srgbClr>
                </a:outerShdw>
              </a:effectLst>
              <a:latin typeface="Segoe"/>
              <a:ea typeface="+mn-ea"/>
              <a:cs typeface="+mn-cs"/>
            </a:endParaRPr>
          </a:p>
        </p:txBody>
      </p:sp>
      <p:sp>
        <p:nvSpPr>
          <p:cNvPr id="84" name="Rectangle 83"/>
          <p:cNvSpPr/>
          <p:nvPr/>
        </p:nvSpPr>
        <p:spPr bwMode="auto">
          <a:xfrm>
            <a:off x="4450406" y="3392768"/>
            <a:ext cx="533400" cy="381000"/>
          </a:xfrm>
          <a:prstGeom prst="rect">
            <a:avLst/>
          </a:prstGeom>
          <a:noFill/>
        </p:spPr>
        <p:txBody>
          <a:bodyPr lIns="91435" tIns="45717" rIns="91435" bIns="45717"/>
          <a:lstStyle/>
          <a:p>
            <a:pPr algn="l" rtl="0" eaLnBrk="0" hangingPunct="0">
              <a:defRPr/>
            </a:pPr>
            <a:endParaRPr lang="en-US" sz="3200" kern="1200" dirty="0">
              <a:solidFill>
                <a:srgbClr val="000000"/>
              </a:solidFill>
              <a:latin typeface="Segoe"/>
              <a:ea typeface="+mn-ea"/>
              <a:cs typeface="+mn-cs"/>
            </a:endParaRPr>
          </a:p>
        </p:txBody>
      </p:sp>
      <p:sp>
        <p:nvSpPr>
          <p:cNvPr id="85" name="Line 51"/>
          <p:cNvSpPr>
            <a:spLocks noChangeShapeType="1"/>
          </p:cNvSpPr>
          <p:nvPr/>
        </p:nvSpPr>
        <p:spPr bwMode="auto">
          <a:xfrm>
            <a:off x="2156824" y="1619275"/>
            <a:ext cx="0" cy="2770632"/>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86" name="Line 57"/>
          <p:cNvSpPr>
            <a:spLocks noChangeShapeType="1"/>
          </p:cNvSpPr>
          <p:nvPr/>
        </p:nvSpPr>
        <p:spPr bwMode="auto">
          <a:xfrm>
            <a:off x="2233024" y="1910043"/>
            <a:ext cx="238125"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87" name="Line 58"/>
          <p:cNvSpPr>
            <a:spLocks noChangeShapeType="1"/>
          </p:cNvSpPr>
          <p:nvPr/>
        </p:nvSpPr>
        <p:spPr bwMode="auto">
          <a:xfrm>
            <a:off x="2242549" y="3848290"/>
            <a:ext cx="228600"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103" name="Line 56"/>
          <p:cNvSpPr>
            <a:spLocks noChangeShapeType="1"/>
          </p:cNvSpPr>
          <p:nvPr/>
        </p:nvSpPr>
        <p:spPr bwMode="auto">
          <a:xfrm>
            <a:off x="2004424" y="1620863"/>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pic>
        <p:nvPicPr>
          <p:cNvPr id="104" name="Picture 2" descr="D:\MyPictures\MediaBank\DPM v2 protected workload logos (Exchange, SQL, SharePoint, Virtual Server)\ExchSvr_bL.png"/>
          <p:cNvPicPr>
            <a:picLocks noChangeAspect="1" noChangeArrowheads="1"/>
          </p:cNvPicPr>
          <p:nvPr/>
        </p:nvPicPr>
        <p:blipFill>
          <a:blip r:embed="rId3" cstate="print">
            <a:lum bright="100000" contrast="100000"/>
          </a:blip>
          <a:srcRect/>
          <a:stretch>
            <a:fillRect/>
          </a:stretch>
        </p:blipFill>
        <p:spPr bwMode="auto">
          <a:xfrm>
            <a:off x="479793" y="1518871"/>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05" name="Line 55"/>
          <p:cNvSpPr>
            <a:spLocks noChangeShapeType="1"/>
          </p:cNvSpPr>
          <p:nvPr/>
        </p:nvSpPr>
        <p:spPr bwMode="auto">
          <a:xfrm>
            <a:off x="2004424" y="2348153"/>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pic>
        <p:nvPicPr>
          <p:cNvPr id="106" name="Picture 3" descr="D:\MyPictures\MediaBank\DPM v2 protected workload logos (Exchange, SQL, SharePoint, Virtual Server)\SQL_bL.png"/>
          <p:cNvPicPr>
            <a:picLocks noChangeAspect="1" noChangeArrowheads="1"/>
          </p:cNvPicPr>
          <p:nvPr/>
        </p:nvPicPr>
        <p:blipFill>
          <a:blip r:embed="rId4" cstate="print">
            <a:lum bright="100000" contrast="100000"/>
          </a:blip>
          <a:srcRect/>
          <a:stretch>
            <a:fillRect/>
          </a:stretch>
        </p:blipFill>
        <p:spPr bwMode="auto">
          <a:xfrm>
            <a:off x="710040" y="2235758"/>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07" name="Line 54"/>
          <p:cNvSpPr>
            <a:spLocks noChangeShapeType="1"/>
          </p:cNvSpPr>
          <p:nvPr/>
        </p:nvSpPr>
        <p:spPr bwMode="auto">
          <a:xfrm>
            <a:off x="1791755" y="3014505"/>
            <a:ext cx="338081" cy="31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108" name="Line 53"/>
          <p:cNvSpPr>
            <a:spLocks noChangeShapeType="1"/>
          </p:cNvSpPr>
          <p:nvPr/>
        </p:nvSpPr>
        <p:spPr bwMode="auto">
          <a:xfrm>
            <a:off x="2004424" y="3823411"/>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109" name="Text Box 61"/>
          <p:cNvSpPr txBox="1">
            <a:spLocks noChangeArrowheads="1"/>
          </p:cNvSpPr>
          <p:nvPr/>
        </p:nvSpPr>
        <p:spPr bwMode="auto">
          <a:xfrm>
            <a:off x="2252074" y="2183350"/>
            <a:ext cx="1666875" cy="430212"/>
          </a:xfrm>
          <a:prstGeom prst="rect">
            <a:avLst/>
          </a:prstGeom>
          <a:noFill/>
          <a:ln w="9525">
            <a:noFill/>
            <a:miter lim="800000"/>
            <a:headEnd/>
            <a:tailEnd/>
          </a:ln>
          <a:effectLst/>
        </p:spPr>
        <p:txBody>
          <a:bodyPr lIns="91435" tIns="45717" rIns="91435" bIns="45717">
            <a:spAutoFit/>
          </a:bodyPr>
          <a:lstStyle/>
          <a:p>
            <a:pPr algn="l" rtl="0" eaLnBrk="0" hangingPunct="0">
              <a:defRPr/>
            </a:pPr>
            <a:r>
              <a:rPr lang="en-US" sz="1100" kern="1200" dirty="0">
                <a:solidFill>
                  <a:srgbClr val="FFFFFF"/>
                </a:solidFill>
                <a:effectLst>
                  <a:outerShdw blurRad="38100" dist="38100" dir="2700000" algn="tl">
                    <a:srgbClr val="000000">
                      <a:alpha val="43137"/>
                    </a:srgbClr>
                  </a:outerShdw>
                </a:effectLst>
                <a:latin typeface="Segoe"/>
                <a:ea typeface="+mn-ea"/>
                <a:cs typeface="+mn-cs"/>
              </a:rPr>
              <a:t>Active Directory</a:t>
            </a:r>
            <a:r>
              <a:rPr lang="en-US" sz="1100" kern="1200" baseline="30000" dirty="0">
                <a:solidFill>
                  <a:srgbClr val="FFFFFF"/>
                </a:solidFill>
                <a:effectLst>
                  <a:outerShdw blurRad="38100" dist="38100" dir="2700000" algn="tl">
                    <a:srgbClr val="000000">
                      <a:alpha val="43137"/>
                    </a:srgbClr>
                  </a:outerShdw>
                </a:effectLst>
                <a:latin typeface="Segoe"/>
                <a:ea typeface="+mn-ea"/>
                <a:cs typeface="+mn-cs"/>
              </a:rPr>
              <a:t>®</a:t>
            </a:r>
          </a:p>
          <a:p>
            <a:pPr algn="l" rtl="0" eaLnBrk="0" hangingPunct="0">
              <a:defRPr/>
            </a:pPr>
            <a:r>
              <a:rPr lang="en-US" sz="1100" kern="1200" dirty="0">
                <a:solidFill>
                  <a:srgbClr val="FFFFFF"/>
                </a:solidFill>
                <a:effectLst>
                  <a:outerShdw blurRad="38100" dist="38100" dir="2700000" algn="tl">
                    <a:srgbClr val="000000">
                      <a:alpha val="43137"/>
                    </a:srgbClr>
                  </a:outerShdw>
                </a:effectLst>
                <a:latin typeface="Segoe"/>
                <a:ea typeface="+mn-ea"/>
                <a:cs typeface="+mn-cs"/>
              </a:rPr>
              <a:t>System State</a:t>
            </a:r>
          </a:p>
        </p:txBody>
      </p:sp>
      <p:sp>
        <p:nvSpPr>
          <p:cNvPr id="116" name="Text Box 61"/>
          <p:cNvSpPr txBox="1">
            <a:spLocks noChangeArrowheads="1"/>
          </p:cNvSpPr>
          <p:nvPr/>
        </p:nvSpPr>
        <p:spPr bwMode="auto">
          <a:xfrm>
            <a:off x="2165710" y="4859610"/>
            <a:ext cx="1690863" cy="249961"/>
          </a:xfrm>
          <a:prstGeom prst="rect">
            <a:avLst/>
          </a:prstGeom>
          <a:noFill/>
          <a:ln w="9525">
            <a:noFill/>
            <a:miter lim="800000"/>
            <a:headEnd/>
            <a:tailEnd/>
          </a:ln>
          <a:effectLst/>
        </p:spPr>
        <p:txBody>
          <a:bodyPr wrap="square" lIns="91435" tIns="45717" rIns="91435" bIns="45717">
            <a:spAutoFit/>
          </a:bodyPr>
          <a:lstStyle/>
          <a:p>
            <a:pPr algn="l" rtl="0" eaLnBrk="0" hangingPunct="0">
              <a:defRPr/>
            </a:pPr>
            <a:r>
              <a:rPr lang="en-US" sz="1000" i="1" kern="1200" dirty="0">
                <a:solidFill>
                  <a:srgbClr val="FFFFFF"/>
                </a:solidFill>
                <a:effectLst>
                  <a:outerShdw blurRad="38100" dist="38100" dir="2700000" algn="tl">
                    <a:srgbClr val="000000">
                      <a:alpha val="43137"/>
                    </a:srgbClr>
                  </a:outerShdw>
                </a:effectLst>
                <a:latin typeface="Segoe"/>
                <a:ea typeface="+mn-ea"/>
                <a:cs typeface="+mn-cs"/>
              </a:rPr>
              <a:t>file shares and directories</a:t>
            </a:r>
            <a:endParaRPr lang="en-US" sz="1100" i="1" kern="1200" dirty="0">
              <a:solidFill>
                <a:srgbClr val="FFFFFF"/>
              </a:solidFill>
              <a:effectLst>
                <a:outerShdw blurRad="38100" dist="38100" dir="2700000" algn="tl">
                  <a:srgbClr val="000000">
                    <a:alpha val="43137"/>
                  </a:srgbClr>
                </a:outerShdw>
              </a:effectLst>
              <a:latin typeface="Segoe"/>
              <a:ea typeface="+mn-ea"/>
              <a:cs typeface="+mn-cs"/>
            </a:endParaRPr>
          </a:p>
        </p:txBody>
      </p:sp>
      <p:sp>
        <p:nvSpPr>
          <p:cNvPr id="117" name="Line 52"/>
          <p:cNvSpPr>
            <a:spLocks noChangeShapeType="1"/>
          </p:cNvSpPr>
          <p:nvPr/>
        </p:nvSpPr>
        <p:spPr bwMode="auto">
          <a:xfrm>
            <a:off x="2004424" y="4404005"/>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pic>
        <p:nvPicPr>
          <p:cNvPr id="121" name="Picture 120" descr="SharePoint_Prod_Tech_bw.png"/>
          <p:cNvPicPr>
            <a:picLocks noChangeAspect="1"/>
          </p:cNvPicPr>
          <p:nvPr/>
        </p:nvPicPr>
        <p:blipFill>
          <a:blip r:embed="rId5" cstate="print">
            <a:lum bright="100000" contrast="100000"/>
          </a:blip>
          <a:stretch>
            <a:fillRect/>
          </a:stretch>
        </p:blipFill>
        <p:spPr>
          <a:xfrm>
            <a:off x="264414" y="2824223"/>
            <a:ext cx="1375162" cy="414327"/>
          </a:xfrm>
          <a:prstGeom prst="rect">
            <a:avLst/>
          </a:prstGeom>
          <a:effectLst>
            <a:outerShdw blurRad="50800" dist="38100" dir="2700000" algn="tl" rotWithShape="0">
              <a:prstClr val="black">
                <a:alpha val="40000"/>
              </a:prstClr>
            </a:outerShdw>
          </a:effectLst>
        </p:spPr>
      </p:pic>
      <p:pic>
        <p:nvPicPr>
          <p:cNvPr id="126" name="Picture 2" descr="D:\Projects\Microsoft\DPM PartnerVideo\images\XP_bw.png"/>
          <p:cNvPicPr>
            <a:picLocks noChangeAspect="1" noChangeArrowheads="1"/>
          </p:cNvPicPr>
          <p:nvPr/>
        </p:nvPicPr>
        <p:blipFill>
          <a:blip r:embed="rId6" cstate="print"/>
          <a:stretch>
            <a:fillRect/>
          </a:stretch>
        </p:blipFill>
        <p:spPr bwMode="auto">
          <a:xfrm>
            <a:off x="469801" y="4262035"/>
            <a:ext cx="1041232" cy="224906"/>
          </a:xfrm>
          <a:prstGeom prst="rect">
            <a:avLst/>
          </a:prstGeom>
          <a:noFill/>
          <a:ln>
            <a:noFill/>
          </a:ln>
          <a:effectLst>
            <a:outerShdw blurRad="50800" dist="38100" dir="2700000" algn="tl" rotWithShape="0">
              <a:prstClr val="black">
                <a:alpha val="40000"/>
              </a:prstClr>
            </a:outerShdw>
          </a:effectLst>
        </p:spPr>
      </p:pic>
      <p:pic>
        <p:nvPicPr>
          <p:cNvPr id="134" name="Picture 3" descr="D:\Projects\Microsoft\DPM PartnerVideo\images\Vista_bw.png"/>
          <p:cNvPicPr>
            <a:picLocks noChangeAspect="1" noChangeArrowheads="1"/>
          </p:cNvPicPr>
          <p:nvPr/>
        </p:nvPicPr>
        <p:blipFill>
          <a:blip r:embed="rId7" cstate="print"/>
          <a:stretch>
            <a:fillRect/>
          </a:stretch>
        </p:blipFill>
        <p:spPr bwMode="auto">
          <a:xfrm>
            <a:off x="431798" y="4565686"/>
            <a:ext cx="1067893" cy="213578"/>
          </a:xfrm>
          <a:prstGeom prst="rect">
            <a:avLst/>
          </a:prstGeom>
          <a:noFill/>
          <a:effectLst>
            <a:outerShdw blurRad="50800" dist="38100" dir="2700000" algn="tl" rotWithShape="0">
              <a:prstClr val="black">
                <a:alpha val="40000"/>
              </a:prstClr>
            </a:outerShdw>
          </a:effectLst>
        </p:spPr>
      </p:pic>
      <p:grpSp>
        <p:nvGrpSpPr>
          <p:cNvPr id="2" name="Group 134"/>
          <p:cNvGrpSpPr/>
          <p:nvPr/>
        </p:nvGrpSpPr>
        <p:grpSpPr>
          <a:xfrm>
            <a:off x="1498615" y="2099733"/>
            <a:ext cx="640203" cy="555912"/>
            <a:chOff x="1705369" y="2022475"/>
            <a:chExt cx="708891" cy="615556"/>
          </a:xfrm>
        </p:grpSpPr>
        <p:pic>
          <p:nvPicPr>
            <p:cNvPr id="136" name="Picture 2" descr="D:\Projects\Microsoft\DPM_Deck\images\Vista (344).png"/>
            <p:cNvPicPr>
              <a:picLocks noChangeAspect="1" noChangeArrowheads="1"/>
            </p:cNvPicPr>
            <p:nvPr/>
          </p:nvPicPr>
          <p:blipFill>
            <a:blip r:embed="rId8" cstate="print"/>
            <a:srcRect/>
            <a:stretch>
              <a:fillRect/>
            </a:stretch>
          </p:blipFill>
          <p:spPr bwMode="auto">
            <a:xfrm>
              <a:off x="1705369" y="2022475"/>
              <a:ext cx="615556" cy="615556"/>
            </a:xfrm>
            <a:prstGeom prst="rect">
              <a:avLst/>
            </a:prstGeom>
            <a:noFill/>
          </p:spPr>
        </p:pic>
        <p:grpSp>
          <p:nvGrpSpPr>
            <p:cNvPr id="3" name="Group 16"/>
            <p:cNvGrpSpPr/>
            <p:nvPr/>
          </p:nvGrpSpPr>
          <p:grpSpPr>
            <a:xfrm>
              <a:off x="2089904" y="2320602"/>
              <a:ext cx="324356" cy="317429"/>
              <a:chOff x="6691381" y="3538566"/>
              <a:chExt cx="1282751" cy="1346654"/>
            </a:xfrm>
          </p:grpSpPr>
          <p:sp>
            <p:nvSpPr>
              <p:cNvPr id="139" name="Oval 13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4" name="Group 17"/>
              <p:cNvGrpSpPr/>
              <p:nvPr/>
            </p:nvGrpSpPr>
            <p:grpSpPr>
              <a:xfrm flipH="1">
                <a:off x="6802955" y="3538566"/>
                <a:ext cx="915230" cy="1242090"/>
                <a:chOff x="8100716" y="3773214"/>
                <a:chExt cx="441437" cy="599089"/>
              </a:xfrm>
            </p:grpSpPr>
            <p:sp>
              <p:nvSpPr>
                <p:cNvPr id="144" name="Flowchart: Magnetic Disk 143"/>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47" name="Oval 146"/>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nvGrpSpPr>
          <p:cNvPr id="5" name="Group 147"/>
          <p:cNvGrpSpPr/>
          <p:nvPr/>
        </p:nvGrpSpPr>
        <p:grpSpPr>
          <a:xfrm>
            <a:off x="1486944" y="2810932"/>
            <a:ext cx="641433" cy="538537"/>
            <a:chOff x="1705369" y="2742142"/>
            <a:chExt cx="733168" cy="615556"/>
          </a:xfrm>
        </p:grpSpPr>
        <p:pic>
          <p:nvPicPr>
            <p:cNvPr id="149" name="Picture 2" descr="D:\Projects\Microsoft\DPM_Deck\images\Vista (344).png"/>
            <p:cNvPicPr>
              <a:picLocks noChangeAspect="1" noChangeArrowheads="1"/>
            </p:cNvPicPr>
            <p:nvPr/>
          </p:nvPicPr>
          <p:blipFill>
            <a:blip r:embed="rId9" cstate="print"/>
            <a:srcRect/>
            <a:stretch>
              <a:fillRect/>
            </a:stretch>
          </p:blipFill>
          <p:spPr bwMode="auto">
            <a:xfrm>
              <a:off x="1705369" y="2742142"/>
              <a:ext cx="615556" cy="615556"/>
            </a:xfrm>
            <a:prstGeom prst="rect">
              <a:avLst/>
            </a:prstGeom>
            <a:noFill/>
          </p:spPr>
        </p:pic>
        <p:grpSp>
          <p:nvGrpSpPr>
            <p:cNvPr id="6" name="Group 16"/>
            <p:cNvGrpSpPr/>
            <p:nvPr/>
          </p:nvGrpSpPr>
          <p:grpSpPr>
            <a:xfrm>
              <a:off x="2114181" y="3040269"/>
              <a:ext cx="324356" cy="317429"/>
              <a:chOff x="6691381" y="3538566"/>
              <a:chExt cx="1282751" cy="1346654"/>
            </a:xfrm>
          </p:grpSpPr>
          <p:sp>
            <p:nvSpPr>
              <p:cNvPr id="153" name="Oval 15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7" name="Group 17"/>
              <p:cNvGrpSpPr/>
              <p:nvPr/>
            </p:nvGrpSpPr>
            <p:grpSpPr>
              <a:xfrm flipH="1">
                <a:off x="6802955" y="3538566"/>
                <a:ext cx="915230" cy="1242090"/>
                <a:chOff x="8100716" y="3773214"/>
                <a:chExt cx="441437" cy="599089"/>
              </a:xfrm>
            </p:grpSpPr>
            <p:sp>
              <p:nvSpPr>
                <p:cNvPr id="158" name="Flowchart: Magnetic Disk 157"/>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59" name="Oval 158"/>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grpSp>
      <p:pic>
        <p:nvPicPr>
          <p:cNvPr id="160" name="Picture 8" descr="D:\Projects\Microsoft\DPM PartnerVideo\images\server08_bl.png"/>
          <p:cNvPicPr>
            <a:picLocks noChangeAspect="1" noChangeArrowheads="1"/>
          </p:cNvPicPr>
          <p:nvPr/>
        </p:nvPicPr>
        <p:blipFill>
          <a:blip r:embed="rId10" cstate="print"/>
          <a:stretch>
            <a:fillRect/>
          </a:stretch>
        </p:blipFill>
        <p:spPr bwMode="auto">
          <a:xfrm>
            <a:off x="2205215" y="4570421"/>
            <a:ext cx="1371198" cy="205679"/>
          </a:xfrm>
          <a:prstGeom prst="rect">
            <a:avLst/>
          </a:prstGeom>
          <a:noFill/>
          <a:effectLst>
            <a:outerShdw blurRad="50800" dist="38100" dir="2700000" algn="tl" rotWithShape="0">
              <a:prstClr val="black">
                <a:alpha val="40000"/>
              </a:prstClr>
            </a:outerShdw>
          </a:effectLst>
        </p:spPr>
      </p:pic>
      <p:sp>
        <p:nvSpPr>
          <p:cNvPr id="162" name="AutoShape 65"/>
          <p:cNvSpPr>
            <a:spLocks noChangeArrowheads="1"/>
          </p:cNvSpPr>
          <p:nvPr/>
        </p:nvSpPr>
        <p:spPr bwMode="auto">
          <a:xfrm>
            <a:off x="2242339" y="2820310"/>
            <a:ext cx="1347528" cy="519334"/>
          </a:xfrm>
          <a:prstGeom prst="rightArrow">
            <a:avLst>
              <a:gd name="adj1" fmla="val 59620"/>
              <a:gd name="adj2" fmla="val 7580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rPr>
              <a:t>Up to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rPr>
              <a:t>Every 15 minutes</a:t>
            </a:r>
          </a:p>
        </p:txBody>
      </p:sp>
      <p:grpSp>
        <p:nvGrpSpPr>
          <p:cNvPr id="8" name="Group 173"/>
          <p:cNvGrpSpPr/>
          <p:nvPr/>
        </p:nvGrpSpPr>
        <p:grpSpPr>
          <a:xfrm>
            <a:off x="1488833" y="4222043"/>
            <a:ext cx="671184" cy="640949"/>
            <a:chOff x="4368800" y="4343400"/>
            <a:chExt cx="939803" cy="897467"/>
          </a:xfrm>
        </p:grpSpPr>
        <p:pic>
          <p:nvPicPr>
            <p:cNvPr id="175" name="Picture 2" descr="D:\Projects\Microsoft\DPM_Deck\images\Vista (344).png"/>
            <p:cNvPicPr>
              <a:picLocks noChangeAspect="1" noChangeArrowheads="1"/>
            </p:cNvPicPr>
            <p:nvPr/>
          </p:nvPicPr>
          <p:blipFill>
            <a:blip r:embed="rId11" cstate="print"/>
            <a:srcRect/>
            <a:stretch>
              <a:fillRect/>
            </a:stretch>
          </p:blipFill>
          <p:spPr bwMode="auto">
            <a:xfrm>
              <a:off x="4368800" y="4343400"/>
              <a:ext cx="615556" cy="615556"/>
            </a:xfrm>
            <a:prstGeom prst="rect">
              <a:avLst/>
            </a:prstGeom>
            <a:noFill/>
          </p:spPr>
        </p:pic>
        <p:pic>
          <p:nvPicPr>
            <p:cNvPr id="176" name="Picture 4" descr="D:\ref\air\buttons\All_Vista\VISTA_05\oobefldr.dll_I006d_0409.png"/>
            <p:cNvPicPr>
              <a:picLocks noChangeAspect="1" noChangeArrowheads="1"/>
            </p:cNvPicPr>
            <p:nvPr/>
          </p:nvPicPr>
          <p:blipFill>
            <a:blip r:embed="rId12" cstate="print"/>
            <a:srcRect/>
            <a:stretch>
              <a:fillRect/>
            </a:stretch>
          </p:blipFill>
          <p:spPr bwMode="auto">
            <a:xfrm>
              <a:off x="4699002" y="4411133"/>
              <a:ext cx="609601" cy="609601"/>
            </a:xfrm>
            <a:prstGeom prst="rect">
              <a:avLst/>
            </a:prstGeom>
            <a:noFill/>
          </p:spPr>
        </p:pic>
        <p:pic>
          <p:nvPicPr>
            <p:cNvPr id="177" name="Picture 3" descr="D:\ref\air\buttons\All_Vista\VISTA_07\Keyboard.png"/>
            <p:cNvPicPr>
              <a:picLocks noChangeAspect="1" noChangeArrowheads="1"/>
            </p:cNvPicPr>
            <p:nvPr/>
          </p:nvPicPr>
          <p:blipFill>
            <a:blip r:embed="rId13" cstate="print"/>
            <a:srcRect/>
            <a:stretch>
              <a:fillRect/>
            </a:stretch>
          </p:blipFill>
          <p:spPr bwMode="auto">
            <a:xfrm>
              <a:off x="4555066" y="4707467"/>
              <a:ext cx="533400" cy="533400"/>
            </a:xfrm>
            <a:prstGeom prst="rect">
              <a:avLst/>
            </a:prstGeom>
            <a:noFill/>
          </p:spPr>
        </p:pic>
      </p:grpSp>
      <p:grpSp>
        <p:nvGrpSpPr>
          <p:cNvPr id="9" name="Group 177"/>
          <p:cNvGrpSpPr/>
          <p:nvPr/>
        </p:nvGrpSpPr>
        <p:grpSpPr>
          <a:xfrm>
            <a:off x="1518477" y="1399821"/>
            <a:ext cx="531598" cy="531598"/>
            <a:chOff x="1705369" y="1277408"/>
            <a:chExt cx="615556" cy="615556"/>
          </a:xfrm>
        </p:grpSpPr>
        <p:pic>
          <p:nvPicPr>
            <p:cNvPr id="179" name="Picture 2" descr="D:\Projects\Microsoft\DPM_Deck\images\Vista (344).png"/>
            <p:cNvPicPr>
              <a:picLocks noChangeAspect="1" noChangeArrowheads="1"/>
            </p:cNvPicPr>
            <p:nvPr/>
          </p:nvPicPr>
          <p:blipFill>
            <a:blip r:embed="rId14" cstate="print"/>
            <a:srcRect/>
            <a:stretch>
              <a:fillRect/>
            </a:stretch>
          </p:blipFill>
          <p:spPr bwMode="auto">
            <a:xfrm>
              <a:off x="1705369" y="1277408"/>
              <a:ext cx="615556" cy="615556"/>
            </a:xfrm>
            <a:prstGeom prst="rect">
              <a:avLst/>
            </a:prstGeom>
            <a:noFill/>
          </p:spPr>
        </p:pic>
        <p:pic>
          <p:nvPicPr>
            <p:cNvPr id="180" name="Picture 5" descr="D:\ref\air\buttons\All_Vista\VISTA_05\oobefldr.dll_I0066_0409.png"/>
            <p:cNvPicPr>
              <a:picLocks noChangeAspect="1" noChangeArrowheads="1"/>
            </p:cNvPicPr>
            <p:nvPr/>
          </p:nvPicPr>
          <p:blipFill>
            <a:blip r:embed="rId15" cstate="print"/>
            <a:srcRect/>
            <a:stretch>
              <a:fillRect/>
            </a:stretch>
          </p:blipFill>
          <p:spPr bwMode="auto">
            <a:xfrm>
              <a:off x="2001817" y="1552655"/>
              <a:ext cx="316754" cy="316755"/>
            </a:xfrm>
            <a:prstGeom prst="rect">
              <a:avLst/>
            </a:prstGeom>
            <a:noFill/>
          </p:spPr>
        </p:pic>
      </p:grpSp>
      <p:grpSp>
        <p:nvGrpSpPr>
          <p:cNvPr id="10" name="Group 180"/>
          <p:cNvGrpSpPr/>
          <p:nvPr/>
        </p:nvGrpSpPr>
        <p:grpSpPr>
          <a:xfrm>
            <a:off x="2321107" y="1648177"/>
            <a:ext cx="607209" cy="535475"/>
            <a:chOff x="2636703" y="1590675"/>
            <a:chExt cx="698018" cy="615556"/>
          </a:xfrm>
        </p:grpSpPr>
        <p:pic>
          <p:nvPicPr>
            <p:cNvPr id="182" name="Picture 2" descr="D:\Projects\Microsoft\DPM_Deck\images\Vista (344).png"/>
            <p:cNvPicPr>
              <a:picLocks noChangeAspect="1" noChangeArrowheads="1"/>
            </p:cNvPicPr>
            <p:nvPr/>
          </p:nvPicPr>
          <p:blipFill>
            <a:blip r:embed="rId16" cstate="print"/>
            <a:srcRect/>
            <a:stretch>
              <a:fillRect/>
            </a:stretch>
          </p:blipFill>
          <p:spPr bwMode="auto">
            <a:xfrm>
              <a:off x="2636703" y="1590675"/>
              <a:ext cx="615556" cy="615556"/>
            </a:xfrm>
            <a:prstGeom prst="rect">
              <a:avLst/>
            </a:prstGeom>
            <a:noFill/>
          </p:spPr>
        </p:pic>
        <p:pic>
          <p:nvPicPr>
            <p:cNvPr id="183" name="Picture 6" descr="D:\Projects\Microsoft\DPM PartnerVideo\images\windows.png"/>
            <p:cNvPicPr>
              <a:picLocks noChangeAspect="1" noChangeArrowheads="1"/>
            </p:cNvPicPr>
            <p:nvPr/>
          </p:nvPicPr>
          <p:blipFill>
            <a:blip r:embed="rId17" cstate="print"/>
            <a:srcRect/>
            <a:stretch>
              <a:fillRect/>
            </a:stretch>
          </p:blipFill>
          <p:spPr bwMode="auto">
            <a:xfrm>
              <a:off x="3047264" y="1949658"/>
              <a:ext cx="287457" cy="256573"/>
            </a:xfrm>
            <a:prstGeom prst="rect">
              <a:avLst/>
            </a:prstGeom>
            <a:noFill/>
          </p:spPr>
        </p:pic>
      </p:grpSp>
      <p:grpSp>
        <p:nvGrpSpPr>
          <p:cNvPr id="11" name="Group 187"/>
          <p:cNvGrpSpPr/>
          <p:nvPr/>
        </p:nvGrpSpPr>
        <p:grpSpPr>
          <a:xfrm>
            <a:off x="2263666" y="3556000"/>
            <a:ext cx="602307" cy="538012"/>
            <a:chOff x="1705369" y="3512608"/>
            <a:chExt cx="689118" cy="615556"/>
          </a:xfrm>
        </p:grpSpPr>
        <p:pic>
          <p:nvPicPr>
            <p:cNvPr id="194" name="Picture 2" descr="D:\Projects\Microsoft\DPM_Deck\images\Vista (344).png"/>
            <p:cNvPicPr>
              <a:picLocks noChangeAspect="1" noChangeArrowheads="1"/>
            </p:cNvPicPr>
            <p:nvPr/>
          </p:nvPicPr>
          <p:blipFill>
            <a:blip r:embed="rId18" cstate="print"/>
            <a:srcRect/>
            <a:stretch>
              <a:fillRect/>
            </a:stretch>
          </p:blipFill>
          <p:spPr bwMode="auto">
            <a:xfrm>
              <a:off x="1705369" y="3512608"/>
              <a:ext cx="615556" cy="615556"/>
            </a:xfrm>
            <a:prstGeom prst="rect">
              <a:avLst/>
            </a:prstGeom>
            <a:noFill/>
          </p:spPr>
        </p:pic>
        <p:pic>
          <p:nvPicPr>
            <p:cNvPr id="198" name="Picture 6" descr="D:\ref\air\buttons\All_Vista\VISTA_01\3.png"/>
            <p:cNvPicPr>
              <a:picLocks noChangeAspect="1" noChangeArrowheads="1"/>
            </p:cNvPicPr>
            <p:nvPr/>
          </p:nvPicPr>
          <p:blipFill>
            <a:blip r:embed="rId19" cstate="print"/>
            <a:srcRect/>
            <a:stretch>
              <a:fillRect/>
            </a:stretch>
          </p:blipFill>
          <p:spPr bwMode="auto">
            <a:xfrm>
              <a:off x="2070120" y="3769943"/>
              <a:ext cx="324367" cy="324367"/>
            </a:xfrm>
            <a:prstGeom prst="rect">
              <a:avLst/>
            </a:prstGeom>
            <a:noFill/>
          </p:spPr>
        </p:pic>
      </p:grpSp>
      <p:grpSp>
        <p:nvGrpSpPr>
          <p:cNvPr id="12" name="Group 198"/>
          <p:cNvGrpSpPr/>
          <p:nvPr/>
        </p:nvGrpSpPr>
        <p:grpSpPr>
          <a:xfrm>
            <a:off x="1510458" y="3556000"/>
            <a:ext cx="527692" cy="527692"/>
            <a:chOff x="2636703" y="1590675"/>
            <a:chExt cx="615556" cy="615556"/>
          </a:xfrm>
        </p:grpSpPr>
        <p:pic>
          <p:nvPicPr>
            <p:cNvPr id="200" name="Picture 2" descr="D:\Projects\Microsoft\DPM_Deck\images\Vista (344).png"/>
            <p:cNvPicPr>
              <a:picLocks noChangeAspect="1" noChangeArrowheads="1"/>
            </p:cNvPicPr>
            <p:nvPr/>
          </p:nvPicPr>
          <p:blipFill>
            <a:blip r:embed="rId20" cstate="print"/>
            <a:srcRect/>
            <a:stretch>
              <a:fillRect/>
            </a:stretch>
          </p:blipFill>
          <p:spPr bwMode="auto">
            <a:xfrm>
              <a:off x="2636703" y="1590675"/>
              <a:ext cx="615556" cy="615556"/>
            </a:xfrm>
            <a:prstGeom prst="rect">
              <a:avLst/>
            </a:prstGeom>
            <a:noFill/>
          </p:spPr>
        </p:pic>
        <p:pic>
          <p:nvPicPr>
            <p:cNvPr id="201" name="Picture 6" descr="D:\Projects\Microsoft\DPM PartnerVideo\images\windows.png"/>
            <p:cNvPicPr>
              <a:picLocks noChangeAspect="1" noChangeArrowheads="1"/>
            </p:cNvPicPr>
            <p:nvPr/>
          </p:nvPicPr>
          <p:blipFill>
            <a:blip r:embed="rId21" cstate="print"/>
            <a:srcRect/>
            <a:stretch>
              <a:fillRect/>
            </a:stretch>
          </p:blipFill>
          <p:spPr bwMode="auto">
            <a:xfrm>
              <a:off x="2998712" y="1844461"/>
              <a:ext cx="249053" cy="222295"/>
            </a:xfrm>
            <a:prstGeom prst="rect">
              <a:avLst/>
            </a:prstGeom>
            <a:noFill/>
          </p:spPr>
        </p:pic>
      </p:grpSp>
      <p:grpSp>
        <p:nvGrpSpPr>
          <p:cNvPr id="13" name="Group 201"/>
          <p:cNvGrpSpPr/>
          <p:nvPr/>
        </p:nvGrpSpPr>
        <p:grpSpPr>
          <a:xfrm>
            <a:off x="350265" y="3572517"/>
            <a:ext cx="1195420" cy="484945"/>
            <a:chOff x="228531" y="3551577"/>
            <a:chExt cx="1312830" cy="532575"/>
          </a:xfrm>
        </p:grpSpPr>
        <p:pic>
          <p:nvPicPr>
            <p:cNvPr id="203" name="Picture 7" descr="D:\MyPictures\MediaBank\DPM v2 protected workload logos (Exchange, SQL, SharePoint, Virtual Server)\Virtual_05-R2_bL.png"/>
            <p:cNvPicPr>
              <a:picLocks noChangeAspect="1" noChangeArrowheads="1"/>
            </p:cNvPicPr>
            <p:nvPr/>
          </p:nvPicPr>
          <p:blipFill>
            <a:blip r:embed="rId22" cstate="print">
              <a:lum bright="100000" contrast="100000"/>
            </a:blip>
            <a:srcRect/>
            <a:stretch>
              <a:fillRect/>
            </a:stretch>
          </p:blipFill>
          <p:spPr bwMode="auto">
            <a:xfrm>
              <a:off x="228531" y="3551577"/>
              <a:ext cx="1312830" cy="18250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04" name="Picture 2" descr="D:\Projects\Microsoft\DPM_Deck\031209\images\WS08-HypeV_h_rgb_r.png"/>
            <p:cNvPicPr>
              <a:picLocks noChangeAspect="1" noChangeArrowheads="1"/>
            </p:cNvPicPr>
            <p:nvPr/>
          </p:nvPicPr>
          <p:blipFill>
            <a:blip r:embed="rId23" cstate="print">
              <a:lum bright="100000" contrast="100000"/>
            </a:blip>
            <a:srcRect/>
            <a:stretch>
              <a:fillRect/>
            </a:stretch>
          </p:blipFill>
          <p:spPr bwMode="auto">
            <a:xfrm>
              <a:off x="232302" y="3740681"/>
              <a:ext cx="1280407" cy="343471"/>
            </a:xfrm>
            <a:prstGeom prst="rect">
              <a:avLst/>
            </a:prstGeom>
            <a:noFill/>
            <a:ln w="9525">
              <a:noFill/>
              <a:miter lim="800000"/>
              <a:headEnd/>
              <a:tailEnd/>
            </a:ln>
            <a:effectLst>
              <a:outerShdw blurRad="50800" dist="38100" dir="2700000" algn="tl" rotWithShape="0">
                <a:prstClr val="black">
                  <a:alpha val="40000"/>
                </a:prstClr>
              </a:outerShdw>
            </a:effectLst>
          </p:spPr>
        </p:pic>
      </p:grpSp>
      <p:pic>
        <p:nvPicPr>
          <p:cNvPr id="205" name="Picture 2" descr="D:\Projects\Microsoft\DPM PartnerVideo\images\platform.png"/>
          <p:cNvPicPr>
            <a:picLocks noChangeAspect="1" noChangeArrowheads="1"/>
          </p:cNvPicPr>
          <p:nvPr/>
        </p:nvPicPr>
        <p:blipFill>
          <a:blip r:embed="rId24" cstate="print">
            <a:duotone>
              <a:srgbClr val="5082B9">
                <a:shade val="45000"/>
                <a:satMod val="135000"/>
              </a:srgbClr>
              <a:prstClr val="white"/>
            </a:duotone>
            <a:lum bright="-30000"/>
          </a:blip>
          <a:srcRect/>
          <a:stretch>
            <a:fillRect/>
          </a:stretch>
        </p:blipFill>
        <p:spPr bwMode="auto">
          <a:xfrm>
            <a:off x="3723130" y="2689348"/>
            <a:ext cx="1975555" cy="974976"/>
          </a:xfrm>
          <a:prstGeom prst="rect">
            <a:avLst/>
          </a:prstGeom>
          <a:noFill/>
          <a:effectLst>
            <a:outerShdw blurRad="50800" dist="38100" dir="2700000" algn="tl" rotWithShape="0">
              <a:prstClr val="black">
                <a:alpha val="40000"/>
              </a:prstClr>
            </a:outerShdw>
          </a:effectLst>
        </p:spPr>
      </p:pic>
      <p:grpSp>
        <p:nvGrpSpPr>
          <p:cNvPr id="14" name="Group 212"/>
          <p:cNvGrpSpPr/>
          <p:nvPr/>
        </p:nvGrpSpPr>
        <p:grpSpPr>
          <a:xfrm>
            <a:off x="4886977" y="2828757"/>
            <a:ext cx="420250" cy="453663"/>
            <a:chOff x="8040821" y="2812715"/>
            <a:chExt cx="566688" cy="611743"/>
          </a:xfrm>
        </p:grpSpPr>
        <p:grpSp>
          <p:nvGrpSpPr>
            <p:cNvPr id="15" name="Group 186"/>
            <p:cNvGrpSpPr/>
            <p:nvPr/>
          </p:nvGrpSpPr>
          <p:grpSpPr>
            <a:xfrm>
              <a:off x="8040821" y="3031577"/>
              <a:ext cx="566688" cy="392881"/>
              <a:chOff x="7696436" y="4575160"/>
              <a:chExt cx="566688" cy="392881"/>
            </a:xfrm>
          </p:grpSpPr>
          <p:pic>
            <p:nvPicPr>
              <p:cNvPr id="219" name="Picture 10" descr="D:\Projects\Microsoft\DPM PartnerVideo\images\tape.png"/>
              <p:cNvPicPr>
                <a:picLocks noChangeAspect="1" noChangeArrowheads="1"/>
              </p:cNvPicPr>
              <p:nvPr/>
            </p:nvPicPr>
            <p:blipFill>
              <a:blip r:embed="rId25"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220" name="Picture 10" descr="D:\Projects\Microsoft\DPM PartnerVideo\images\tape.png"/>
              <p:cNvPicPr>
                <a:picLocks noChangeAspect="1" noChangeArrowheads="1"/>
              </p:cNvPicPr>
              <p:nvPr/>
            </p:nvPicPr>
            <p:blipFill>
              <a:blip r:embed="rId25"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16" name="Group 183"/>
            <p:cNvGrpSpPr/>
            <p:nvPr/>
          </p:nvGrpSpPr>
          <p:grpSpPr>
            <a:xfrm>
              <a:off x="8090784" y="2812715"/>
              <a:ext cx="512445" cy="448263"/>
              <a:chOff x="5801888" y="2848326"/>
              <a:chExt cx="331718" cy="291135"/>
            </a:xfrm>
          </p:grpSpPr>
          <p:pic>
            <p:nvPicPr>
              <p:cNvPr id="216" name="Picture 10" descr="D:\Projects\Microsoft\DPM PartnerVideo\images\tape.png"/>
              <p:cNvPicPr>
                <a:picLocks noChangeAspect="1" noChangeArrowheads="1"/>
              </p:cNvPicPr>
              <p:nvPr/>
            </p:nvPicPr>
            <p:blipFill>
              <a:blip r:embed="rId26"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217" name="Picture 10" descr="D:\Projects\Microsoft\DPM PartnerVideo\images\tape.png"/>
              <p:cNvPicPr>
                <a:picLocks noChangeAspect="1" noChangeArrowheads="1"/>
              </p:cNvPicPr>
              <p:nvPr/>
            </p:nvPicPr>
            <p:blipFill>
              <a:blip r:embed="rId26"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218" name="Picture 10" descr="D:\Projects\Microsoft\DPM PartnerVideo\images\tape.png"/>
              <p:cNvPicPr>
                <a:picLocks noChangeAspect="1" noChangeArrowheads="1"/>
              </p:cNvPicPr>
              <p:nvPr/>
            </p:nvPicPr>
            <p:blipFill>
              <a:blip r:embed="rId26"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17" name="Group 220"/>
          <p:cNvGrpSpPr/>
          <p:nvPr/>
        </p:nvGrpSpPr>
        <p:grpSpPr>
          <a:xfrm>
            <a:off x="2228462" y="4274984"/>
            <a:ext cx="1340036" cy="218602"/>
            <a:chOff x="2228462" y="4332009"/>
            <a:chExt cx="1340036" cy="218602"/>
          </a:xfrm>
        </p:grpSpPr>
        <p:pic>
          <p:nvPicPr>
            <p:cNvPr id="222" name="Picture 7" descr="D:\Projects\Microsoft\DPM PartnerVideo\images\server03_bl.png"/>
            <p:cNvPicPr>
              <a:picLocks noChangeAspect="1" noChangeArrowheads="1"/>
            </p:cNvPicPr>
            <p:nvPr/>
          </p:nvPicPr>
          <p:blipFill>
            <a:blip r:embed="rId27" cstate="print">
              <a:lum bright="100000"/>
            </a:blip>
            <a:srcRect t="64581"/>
            <a:stretch>
              <a:fillRect/>
            </a:stretch>
          </p:blipFill>
          <p:spPr bwMode="auto">
            <a:xfrm>
              <a:off x="2435381" y="4404669"/>
              <a:ext cx="1133117" cy="145942"/>
            </a:xfrm>
            <a:prstGeom prst="rect">
              <a:avLst/>
            </a:prstGeom>
            <a:noFill/>
            <a:effectLst>
              <a:outerShdw blurRad="50800" dist="38100" dir="2700000" algn="tl" rotWithShape="0">
                <a:prstClr val="black">
                  <a:alpha val="40000"/>
                </a:prstClr>
              </a:outerShdw>
            </a:effectLst>
          </p:spPr>
        </p:pic>
        <p:pic>
          <p:nvPicPr>
            <p:cNvPr id="223" name="Picture 8" descr="D:\Projects\Microsoft\DPM PartnerVideo\images\server08_bl.png"/>
            <p:cNvPicPr>
              <a:picLocks noChangeAspect="1" noChangeArrowheads="1"/>
            </p:cNvPicPr>
            <p:nvPr/>
          </p:nvPicPr>
          <p:blipFill>
            <a:blip r:embed="rId10" cstate="print"/>
            <a:srcRect r="82429" b="-4123"/>
            <a:stretch>
              <a:fillRect/>
            </a:stretch>
          </p:blipFill>
          <p:spPr bwMode="auto">
            <a:xfrm>
              <a:off x="2228462" y="4332009"/>
              <a:ext cx="240934" cy="214160"/>
            </a:xfrm>
            <a:prstGeom prst="rect">
              <a:avLst/>
            </a:prstGeom>
            <a:noFill/>
            <a:effectLst>
              <a:outerShdw blurRad="50800" dist="38100" dir="2700000" algn="tl" rotWithShape="0">
                <a:prstClr val="black">
                  <a:alpha val="40000"/>
                </a:prstClr>
              </a:outerShdw>
            </a:effectLst>
          </p:spPr>
        </p:pic>
      </p:grpSp>
      <p:grpSp>
        <p:nvGrpSpPr>
          <p:cNvPr id="18" name="Group 95"/>
          <p:cNvGrpSpPr/>
          <p:nvPr/>
        </p:nvGrpSpPr>
        <p:grpSpPr>
          <a:xfrm>
            <a:off x="3830092" y="2479626"/>
            <a:ext cx="1166379" cy="813449"/>
            <a:chOff x="3783798" y="2442558"/>
            <a:chExt cx="1287903" cy="940019"/>
          </a:xfrm>
        </p:grpSpPr>
        <p:pic>
          <p:nvPicPr>
            <p:cNvPr id="97" name="Picture 8" descr="E:\Projects\Microsoft\DPM_video\connect.dll_I2908_0409.png"/>
            <p:cNvPicPr>
              <a:picLocks noChangeAspect="1" noChangeArrowheads="1"/>
            </p:cNvPicPr>
            <p:nvPr/>
          </p:nvPicPr>
          <p:blipFill>
            <a:blip r:embed="rId28" cstate="print">
              <a:grayscl/>
            </a:blip>
            <a:srcRect/>
            <a:stretch>
              <a:fillRect/>
            </a:stretch>
          </p:blipFill>
          <p:spPr bwMode="auto">
            <a:xfrm>
              <a:off x="3783798" y="2442558"/>
              <a:ext cx="940019" cy="940019"/>
            </a:xfrm>
            <a:prstGeom prst="rect">
              <a:avLst/>
            </a:prstGeom>
            <a:noFill/>
          </p:spPr>
        </p:pic>
        <p:grpSp>
          <p:nvGrpSpPr>
            <p:cNvPr id="19" name="Group 246"/>
            <p:cNvGrpSpPr/>
            <p:nvPr/>
          </p:nvGrpSpPr>
          <p:grpSpPr>
            <a:xfrm>
              <a:off x="4394813" y="2772298"/>
              <a:ext cx="676889" cy="564454"/>
              <a:chOff x="4797868" y="2793225"/>
              <a:chExt cx="654664" cy="545923"/>
            </a:xfrm>
          </p:grpSpPr>
          <p:grpSp>
            <p:nvGrpSpPr>
              <p:cNvPr id="20" name="Group 207"/>
              <p:cNvGrpSpPr/>
              <p:nvPr/>
            </p:nvGrpSpPr>
            <p:grpSpPr>
              <a:xfrm>
                <a:off x="4797868" y="3023255"/>
                <a:ext cx="654664" cy="315893"/>
                <a:chOff x="4848128" y="2984430"/>
                <a:chExt cx="676566" cy="326460"/>
              </a:xfrm>
            </p:grpSpPr>
            <p:sp>
              <p:nvSpPr>
                <p:cNvPr id="128" name="Oval 127"/>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9" name="Oval 128"/>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0" name="Oval 129"/>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21" name="Group 204"/>
              <p:cNvGrpSpPr/>
              <p:nvPr/>
            </p:nvGrpSpPr>
            <p:grpSpPr>
              <a:xfrm>
                <a:off x="4822451" y="2793225"/>
                <a:ext cx="551050" cy="520930"/>
                <a:chOff x="4572000" y="2655375"/>
                <a:chExt cx="720817" cy="681417"/>
              </a:xfrm>
            </p:grpSpPr>
            <p:grpSp>
              <p:nvGrpSpPr>
                <p:cNvPr id="22" name="Group 189"/>
                <p:cNvGrpSpPr/>
                <p:nvPr/>
              </p:nvGrpSpPr>
              <p:grpSpPr>
                <a:xfrm>
                  <a:off x="4673854" y="2655375"/>
                  <a:ext cx="403810" cy="395185"/>
                  <a:chOff x="4904375" y="2755269"/>
                  <a:chExt cx="324356" cy="317428"/>
                </a:xfrm>
              </p:grpSpPr>
              <p:sp>
                <p:nvSpPr>
                  <p:cNvPr id="124" name="Oval 12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25" name="Flowchart: Magnetic Disk 12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27" name="Oval 12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23" name="Group 190"/>
                <p:cNvGrpSpPr/>
                <p:nvPr/>
              </p:nvGrpSpPr>
              <p:grpSpPr>
                <a:xfrm>
                  <a:off x="4889007" y="2747583"/>
                  <a:ext cx="403810" cy="395185"/>
                  <a:chOff x="4904375" y="2755269"/>
                  <a:chExt cx="324356" cy="317428"/>
                </a:xfrm>
              </p:grpSpPr>
              <p:sp>
                <p:nvSpPr>
                  <p:cNvPr id="120" name="Oval 11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22" name="Flowchart: Magnetic Disk 12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23" name="Oval 12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24" name="Group 195"/>
                <p:cNvGrpSpPr/>
                <p:nvPr/>
              </p:nvGrpSpPr>
              <p:grpSpPr>
                <a:xfrm>
                  <a:off x="4572000" y="2832108"/>
                  <a:ext cx="403810" cy="395185"/>
                  <a:chOff x="4904375" y="2755269"/>
                  <a:chExt cx="324356" cy="317428"/>
                </a:xfrm>
              </p:grpSpPr>
              <p:sp>
                <p:nvSpPr>
                  <p:cNvPr id="115" name="Oval 11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18" name="Flowchart: Magnetic Disk 11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19" name="Oval 11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25" name="Group 199"/>
                <p:cNvGrpSpPr/>
                <p:nvPr/>
              </p:nvGrpSpPr>
              <p:grpSpPr>
                <a:xfrm>
                  <a:off x="4810205" y="2941607"/>
                  <a:ext cx="403810" cy="395185"/>
                  <a:chOff x="4904375" y="2755269"/>
                  <a:chExt cx="324356" cy="317428"/>
                </a:xfrm>
              </p:grpSpPr>
              <p:sp>
                <p:nvSpPr>
                  <p:cNvPr id="112" name="Oval 11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13" name="Flowchart: Magnetic Disk 11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14" name="Oval 11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sp>
        <p:nvSpPr>
          <p:cNvPr id="131" name="Text Box 50"/>
          <p:cNvSpPr txBox="1">
            <a:spLocks noChangeArrowheads="1"/>
          </p:cNvSpPr>
          <p:nvPr/>
        </p:nvSpPr>
        <p:spPr bwMode="auto">
          <a:xfrm>
            <a:off x="3905873" y="3760667"/>
            <a:ext cx="1140046" cy="430881"/>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100" i="1" dirty="0">
                <a:latin typeface="+mj-lt"/>
                <a:cs typeface="+mn-cs"/>
              </a:rPr>
              <a:t>with integrated </a:t>
            </a:r>
          </a:p>
          <a:p>
            <a:pPr eaLnBrk="0" hangingPunct="0">
              <a:defRPr/>
            </a:pPr>
            <a:r>
              <a:rPr lang="en-US" sz="1100" i="1" dirty="0">
                <a:latin typeface="+mj-lt"/>
                <a:cs typeface="+mn-cs"/>
              </a:rPr>
              <a:t>Disk &amp; Tape</a:t>
            </a:r>
          </a:p>
        </p:txBody>
      </p:sp>
      <p:sp>
        <p:nvSpPr>
          <p:cNvPr id="132" name="Text Box 66"/>
          <p:cNvSpPr txBox="1">
            <a:spLocks noChangeArrowheads="1"/>
          </p:cNvSpPr>
          <p:nvPr/>
        </p:nvSpPr>
        <p:spPr bwMode="auto">
          <a:xfrm>
            <a:off x="3903159" y="3520231"/>
            <a:ext cx="1189701" cy="307771"/>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400" b="1" dirty="0">
                <a:latin typeface="+mj-lt"/>
                <a:cs typeface="+mn-cs"/>
              </a:rPr>
              <a:t>DPM 2007</a:t>
            </a:r>
            <a:endParaRPr lang="en-US" sz="1400" dirty="0">
              <a:latin typeface="+mj-lt"/>
              <a:cs typeface="+mn-cs"/>
            </a:endParaRPr>
          </a:p>
        </p:txBody>
      </p:sp>
    </p:spTree>
    <p:extLst>
      <p:ext uri="{BB962C8B-B14F-4D97-AF65-F5344CB8AC3E}">
        <p14:creationId xmlns:p14="http://schemas.microsoft.com/office/powerpoint/2007/7/12/main" xmlns="" val="138358900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9" name="Title 4"/>
          <p:cNvSpPr>
            <a:spLocks noGrp="1"/>
          </p:cNvSpPr>
          <p:nvPr>
            <p:ph type="title"/>
          </p:nvPr>
        </p:nvSpPr>
        <p:spPr/>
        <p:txBody>
          <a:bodyPr/>
          <a:lstStyle/>
          <a:p>
            <a:r>
              <a:rPr lang="en-US" smtClean="0"/>
              <a:t>Agenda</a:t>
            </a:r>
          </a:p>
        </p:txBody>
      </p:sp>
      <p:sp>
        <p:nvSpPr>
          <p:cNvPr id="12" name="Text Placeholder 11"/>
          <p:cNvSpPr>
            <a:spLocks noGrp="1"/>
          </p:cNvSpPr>
          <p:nvPr>
            <p:ph type="body" sz="quarter" idx="10"/>
          </p:nvPr>
        </p:nvSpPr>
        <p:spPr/>
        <p:txBody>
          <a:bodyPr/>
          <a:lstStyle/>
          <a:p>
            <a:r>
              <a:rPr lang="en-US" dirty="0" smtClean="0"/>
              <a:t>Disaster Recovery</a:t>
            </a:r>
          </a:p>
          <a:p>
            <a:r>
              <a:rPr lang="en-US" dirty="0" smtClean="0"/>
              <a:t>Command-Line control with </a:t>
            </a:r>
            <a:r>
              <a:rPr lang="en-US" dirty="0" err="1" smtClean="0"/>
              <a:t>PowerShell</a:t>
            </a:r>
            <a:r>
              <a:rPr lang="en-US" dirty="0" smtClean="0"/>
              <a:t>™</a:t>
            </a:r>
          </a:p>
          <a:p>
            <a:r>
              <a:rPr lang="en-US" dirty="0" smtClean="0"/>
              <a:t>Pre-/Post- Scripting</a:t>
            </a:r>
          </a:p>
          <a:p>
            <a:r>
              <a:rPr lang="en-US" dirty="0" smtClean="0"/>
              <a:t>System Center Operations Manager – Management Pack</a:t>
            </a:r>
          </a:p>
          <a:p>
            <a:r>
              <a:rPr lang="en-US" dirty="0" smtClean="0"/>
              <a:t>SRT – System Recovery Tool</a:t>
            </a:r>
          </a:p>
          <a:p>
            <a:r>
              <a:rPr lang="en-US" dirty="0" smtClean="0"/>
              <a:t>Questions and Answers</a:t>
            </a:r>
            <a:endParaRPr lang="en-US" dirty="0"/>
          </a:p>
        </p:txBody>
      </p:sp>
    </p:spTree>
    <p:extLst>
      <p:ext uri="{BB962C8B-B14F-4D97-AF65-F5344CB8AC3E}">
        <p14:creationId xmlns:p14="http://schemas.microsoft.com/office/powerpoint/2007/7/12/main" xmlns="" val="1697271670"/>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34" name="Title 115"/>
          <p:cNvSpPr>
            <a:spLocks noGrp="1"/>
          </p:cNvSpPr>
          <p:nvPr>
            <p:ph type="title"/>
          </p:nvPr>
        </p:nvSpPr>
        <p:spPr/>
        <p:txBody>
          <a:bodyPr/>
          <a:lstStyle/>
          <a:p>
            <a:r>
              <a:rPr lang="en-US" smtClean="0"/>
              <a:t>DPM &amp; DPM-SRT</a:t>
            </a:r>
          </a:p>
        </p:txBody>
      </p:sp>
      <p:sp>
        <p:nvSpPr>
          <p:cNvPr id="68" name="Rounded Rectangle 67"/>
          <p:cNvSpPr/>
          <p:nvPr/>
        </p:nvSpPr>
        <p:spPr bwMode="auto">
          <a:xfrm>
            <a:off x="165144" y="5361975"/>
            <a:ext cx="8833104" cy="1389888"/>
          </a:xfrm>
          <a:prstGeom prst="roundRect">
            <a:avLst/>
          </a:prstGeom>
          <a:gradFill rotWithShape="1">
            <a:gsLst>
              <a:gs pos="0">
                <a:srgbClr val="64BE46">
                  <a:lumMod val="75000"/>
                  <a:alpha val="71000"/>
                </a:srgb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endParaRPr>
          </a:p>
        </p:txBody>
      </p:sp>
      <p:sp>
        <p:nvSpPr>
          <p:cNvPr id="70" name="Text Box 43"/>
          <p:cNvSpPr txBox="1">
            <a:spLocks noChangeArrowheads="1"/>
          </p:cNvSpPr>
          <p:nvPr/>
        </p:nvSpPr>
        <p:spPr bwMode="auto">
          <a:xfrm>
            <a:off x="304975" y="5450974"/>
            <a:ext cx="8364463" cy="1224945"/>
          </a:xfrm>
          <a:prstGeom prst="rect">
            <a:avLst/>
          </a:prstGeom>
          <a:noFill/>
          <a:ln w="9525" algn="ctr">
            <a:noFill/>
            <a:miter lim="800000"/>
            <a:headEnd/>
            <a:tailEnd/>
          </a:ln>
        </p:spPr>
        <p:txBody>
          <a:bodyPr wrap="square" lIns="91435" tIns="45717" rIns="91435" bIns="45717">
            <a:spAutoFit/>
          </a:bodyPr>
          <a:lstStyle/>
          <a:p>
            <a:pPr marL="284163" indent="-284163">
              <a:lnSpc>
                <a:spcPct val="80000"/>
              </a:lnSpc>
              <a:spcBef>
                <a:spcPct val="20000"/>
              </a:spcBef>
              <a:buClr>
                <a:srgbClr val="050595"/>
              </a:buClr>
              <a:buSzPct val="95000"/>
            </a:pPr>
            <a:r>
              <a:rPr lang="en-US" sz="1700" b="1" dirty="0" smtClean="0">
                <a:solidFill>
                  <a:srgbClr val="FFFF99"/>
                </a:solidFill>
                <a:effectLst>
                  <a:outerShdw blurRad="38100" dist="38100" dir="2700000" algn="tl">
                    <a:srgbClr val="000000">
                      <a:alpha val="43137"/>
                    </a:srgbClr>
                  </a:outerShdw>
                </a:effectLst>
                <a:latin typeface="Segoe" pitchFamily="34" charset="0"/>
              </a:rPr>
              <a:t>DPM System Recovery Tool - SRT</a:t>
            </a:r>
          </a:p>
          <a:p>
            <a:pPr marL="223838" indent="-223838" defTabSz="914363">
              <a:lnSpc>
                <a:spcPts val="600"/>
              </a:lnSpc>
              <a:spcBef>
                <a:spcPts val="1200"/>
              </a:spcBef>
              <a:buClr>
                <a:srgbClr val="FFFFFF"/>
              </a:buClr>
              <a:buSzPct val="130000"/>
              <a:buFont typeface="Arial" pitchFamily="34" charset="0"/>
              <a:buChar char="•"/>
            </a:pPr>
            <a:r>
              <a:rPr lang="en-US" sz="1300" dirty="0" smtClean="0">
                <a:solidFill>
                  <a:srgbClr val="FFFFFF"/>
                </a:solidFill>
                <a:effectLst>
                  <a:outerShdw blurRad="38100" dist="38100" dir="2700000" algn="tl">
                    <a:srgbClr val="000000">
                      <a:alpha val="43137"/>
                    </a:srgbClr>
                  </a:outerShdw>
                </a:effectLst>
                <a:latin typeface="Segoe"/>
              </a:rPr>
              <a:t>Centralized Backup of Disk Layout, System Volume and other Critical volumes</a:t>
            </a:r>
          </a:p>
          <a:p>
            <a:pPr marL="223838" indent="-223838" defTabSz="914363">
              <a:lnSpc>
                <a:spcPts val="600"/>
              </a:lnSpc>
              <a:spcBef>
                <a:spcPts val="1200"/>
              </a:spcBef>
              <a:buClr>
                <a:srgbClr val="FFFFFF"/>
              </a:buClr>
              <a:buSzPct val="130000"/>
              <a:buFont typeface="Arial" pitchFamily="34" charset="0"/>
              <a:buChar char="•"/>
            </a:pPr>
            <a:r>
              <a:rPr lang="en-US" sz="1300" dirty="0" smtClean="0">
                <a:solidFill>
                  <a:srgbClr val="FFFFFF"/>
                </a:solidFill>
                <a:effectLst>
                  <a:outerShdw blurRad="38100" dist="38100" dir="2700000" algn="tl">
                    <a:srgbClr val="000000">
                      <a:alpha val="43137"/>
                    </a:srgbClr>
                  </a:outerShdw>
                </a:effectLst>
                <a:latin typeface="Segoe"/>
              </a:rPr>
              <a:t>Protects Window 2003 Servers or XP workstations</a:t>
            </a:r>
          </a:p>
          <a:p>
            <a:pPr marL="223838" indent="-223838" defTabSz="914363">
              <a:lnSpc>
                <a:spcPts val="600"/>
              </a:lnSpc>
              <a:spcBef>
                <a:spcPts val="1200"/>
              </a:spcBef>
              <a:buClr>
                <a:srgbClr val="FFFFFF"/>
              </a:buClr>
              <a:buSzPct val="130000"/>
              <a:buFont typeface="Arial" pitchFamily="34" charset="0"/>
              <a:buChar char="•"/>
            </a:pPr>
            <a:r>
              <a:rPr lang="en-US" sz="1300" dirty="0" smtClean="0">
                <a:solidFill>
                  <a:srgbClr val="FFFFFF"/>
                </a:solidFill>
                <a:effectLst>
                  <a:outerShdw blurRad="38100" dist="38100" dir="2700000" algn="tl">
                    <a:srgbClr val="000000">
                      <a:alpha val="43137"/>
                    </a:srgbClr>
                  </a:outerShdw>
                </a:effectLst>
                <a:latin typeface="Segoe"/>
              </a:rPr>
              <a:t>Recovery uses customized ISO image that can be burnt to a CD</a:t>
            </a:r>
          </a:p>
          <a:p>
            <a:pPr marL="223838" indent="-223838" defTabSz="914363">
              <a:lnSpc>
                <a:spcPts val="600"/>
              </a:lnSpc>
              <a:spcBef>
                <a:spcPts val="1200"/>
              </a:spcBef>
              <a:buClr>
                <a:srgbClr val="FFFFFF"/>
              </a:buClr>
              <a:buSzPct val="130000"/>
              <a:buFont typeface="Arial" pitchFamily="34" charset="0"/>
              <a:buChar char="•"/>
            </a:pPr>
            <a:r>
              <a:rPr lang="en-US" sz="1300" dirty="0" smtClean="0">
                <a:solidFill>
                  <a:srgbClr val="FFFFFF"/>
                </a:solidFill>
                <a:effectLst>
                  <a:outerShdw blurRad="38100" dist="38100" dir="2700000" algn="tl">
                    <a:srgbClr val="000000">
                      <a:alpha val="43137"/>
                    </a:srgbClr>
                  </a:outerShdw>
                </a:effectLst>
                <a:latin typeface="Segoe"/>
              </a:rPr>
              <a:t>Uses “Single Instancing” technology – thereby drastically reducing the storage requirements</a:t>
            </a:r>
          </a:p>
        </p:txBody>
      </p:sp>
      <p:sp>
        <p:nvSpPr>
          <p:cNvPr id="71" name="Rounded Rectangle 70"/>
          <p:cNvSpPr/>
          <p:nvPr/>
        </p:nvSpPr>
        <p:spPr bwMode="auto">
          <a:xfrm>
            <a:off x="158047" y="1121403"/>
            <a:ext cx="8831990" cy="4066757"/>
          </a:xfrm>
          <a:prstGeom prst="roundRect">
            <a:avLst>
              <a:gd name="adj" fmla="val 4636"/>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76" name="Oval 75"/>
          <p:cNvSpPr/>
          <p:nvPr/>
        </p:nvSpPr>
        <p:spPr bwMode="auto">
          <a:xfrm>
            <a:off x="3316546" y="1711234"/>
            <a:ext cx="3454644" cy="2926080"/>
          </a:xfrm>
          <a:prstGeom prst="ellipse">
            <a:avLst/>
          </a:prstGeom>
          <a:gradFill flip="none" rotWithShape="1">
            <a:gsLst>
              <a:gs pos="25000">
                <a:srgbClr val="FFFFFF">
                  <a:alpha val="88000"/>
                </a:srgbClr>
              </a:gs>
              <a:gs pos="100000">
                <a:srgbClr val="000000">
                  <a:lumMod val="85000"/>
                  <a:lumOff val="15000"/>
                  <a:alpha val="0"/>
                </a:srgb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79" name="Rectangle 78"/>
          <p:cNvSpPr/>
          <p:nvPr/>
        </p:nvSpPr>
        <p:spPr bwMode="auto">
          <a:xfrm>
            <a:off x="4450406" y="3392768"/>
            <a:ext cx="533400" cy="381000"/>
          </a:xfrm>
          <a:prstGeom prst="rect">
            <a:avLst/>
          </a:prstGeom>
          <a:noFill/>
        </p:spPr>
        <p:txBody>
          <a:bodyPr lIns="91435" tIns="45717" rIns="91435" bIns="45717"/>
          <a:lstStyle/>
          <a:p>
            <a:pPr algn="l" rtl="0" eaLnBrk="0" hangingPunct="0">
              <a:defRPr/>
            </a:pPr>
            <a:endParaRPr lang="en-US" sz="3200" kern="1200" dirty="0">
              <a:solidFill>
                <a:srgbClr val="000000"/>
              </a:solidFill>
              <a:latin typeface="Segoe"/>
              <a:ea typeface="+mn-ea"/>
              <a:cs typeface="+mn-cs"/>
            </a:endParaRPr>
          </a:p>
        </p:txBody>
      </p:sp>
      <p:sp>
        <p:nvSpPr>
          <p:cNvPr id="80" name="Line 51"/>
          <p:cNvSpPr>
            <a:spLocks noChangeShapeType="1"/>
          </p:cNvSpPr>
          <p:nvPr/>
        </p:nvSpPr>
        <p:spPr bwMode="auto">
          <a:xfrm>
            <a:off x="2156824" y="1619275"/>
            <a:ext cx="0" cy="2770632"/>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89" name="Line 58"/>
          <p:cNvSpPr>
            <a:spLocks noChangeShapeType="1"/>
          </p:cNvSpPr>
          <p:nvPr/>
        </p:nvSpPr>
        <p:spPr bwMode="auto">
          <a:xfrm>
            <a:off x="2242549" y="3848290"/>
            <a:ext cx="228600"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99" name="Line 56"/>
          <p:cNvSpPr>
            <a:spLocks noChangeShapeType="1"/>
          </p:cNvSpPr>
          <p:nvPr/>
        </p:nvSpPr>
        <p:spPr bwMode="auto">
          <a:xfrm>
            <a:off x="2004424" y="1620863"/>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pic>
        <p:nvPicPr>
          <p:cNvPr id="101" name="Picture 2" descr="D:\MyPictures\MediaBank\DPM v2 protected workload logos (Exchange, SQL, SharePoint, Virtual Server)\ExchSvr_bL.png"/>
          <p:cNvPicPr>
            <a:picLocks noChangeAspect="1" noChangeArrowheads="1"/>
          </p:cNvPicPr>
          <p:nvPr/>
        </p:nvPicPr>
        <p:blipFill>
          <a:blip r:embed="rId3" cstate="print">
            <a:lum bright="100000" contrast="100000"/>
          </a:blip>
          <a:srcRect/>
          <a:stretch>
            <a:fillRect/>
          </a:stretch>
        </p:blipFill>
        <p:spPr bwMode="auto">
          <a:xfrm>
            <a:off x="479793" y="1518871"/>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03" name="Line 55"/>
          <p:cNvSpPr>
            <a:spLocks noChangeShapeType="1"/>
          </p:cNvSpPr>
          <p:nvPr/>
        </p:nvSpPr>
        <p:spPr bwMode="auto">
          <a:xfrm>
            <a:off x="2004424" y="2348153"/>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pic>
        <p:nvPicPr>
          <p:cNvPr id="109" name="Picture 3" descr="D:\MyPictures\MediaBank\DPM v2 protected workload logos (Exchange, SQL, SharePoint, Virtual Server)\SQL_bL.png"/>
          <p:cNvPicPr>
            <a:picLocks noChangeAspect="1" noChangeArrowheads="1"/>
          </p:cNvPicPr>
          <p:nvPr/>
        </p:nvPicPr>
        <p:blipFill>
          <a:blip r:embed="rId4" cstate="print">
            <a:lum bright="100000" contrast="100000"/>
          </a:blip>
          <a:srcRect/>
          <a:stretch>
            <a:fillRect/>
          </a:stretch>
        </p:blipFill>
        <p:spPr bwMode="auto">
          <a:xfrm>
            <a:off x="710040" y="2235758"/>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10" name="Line 54"/>
          <p:cNvSpPr>
            <a:spLocks noChangeShapeType="1"/>
          </p:cNvSpPr>
          <p:nvPr/>
        </p:nvSpPr>
        <p:spPr bwMode="auto">
          <a:xfrm>
            <a:off x="1791755" y="3014505"/>
            <a:ext cx="338081" cy="31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111" name="Line 53"/>
          <p:cNvSpPr>
            <a:spLocks noChangeShapeType="1"/>
          </p:cNvSpPr>
          <p:nvPr/>
        </p:nvSpPr>
        <p:spPr bwMode="auto">
          <a:xfrm>
            <a:off x="2004424" y="3823411"/>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114" name="Line 52"/>
          <p:cNvSpPr>
            <a:spLocks noChangeShapeType="1"/>
          </p:cNvSpPr>
          <p:nvPr/>
        </p:nvSpPr>
        <p:spPr bwMode="auto">
          <a:xfrm>
            <a:off x="2004424" y="4404005"/>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pic>
        <p:nvPicPr>
          <p:cNvPr id="116" name="Picture 115" descr="SharePoint_Prod_Tech_bw.png"/>
          <p:cNvPicPr>
            <a:picLocks noChangeAspect="1"/>
          </p:cNvPicPr>
          <p:nvPr/>
        </p:nvPicPr>
        <p:blipFill>
          <a:blip r:embed="rId5" cstate="print">
            <a:lum bright="100000" contrast="100000"/>
          </a:blip>
          <a:stretch>
            <a:fillRect/>
          </a:stretch>
        </p:blipFill>
        <p:spPr>
          <a:xfrm>
            <a:off x="264414" y="2824223"/>
            <a:ext cx="1375162" cy="414327"/>
          </a:xfrm>
          <a:prstGeom prst="rect">
            <a:avLst/>
          </a:prstGeom>
          <a:effectLst>
            <a:outerShdw blurRad="50800" dist="38100" dir="2700000" algn="tl" rotWithShape="0">
              <a:prstClr val="black">
                <a:alpha val="40000"/>
              </a:prstClr>
            </a:outerShdw>
          </a:effectLst>
        </p:spPr>
      </p:pic>
      <p:pic>
        <p:nvPicPr>
          <p:cNvPr id="117" name="Picture 2" descr="D:\Projects\Microsoft\DPM PartnerVideo\images\XP_bw.png"/>
          <p:cNvPicPr>
            <a:picLocks noChangeAspect="1" noChangeArrowheads="1"/>
          </p:cNvPicPr>
          <p:nvPr/>
        </p:nvPicPr>
        <p:blipFill>
          <a:blip r:embed="rId6" cstate="print"/>
          <a:stretch>
            <a:fillRect/>
          </a:stretch>
        </p:blipFill>
        <p:spPr bwMode="auto">
          <a:xfrm>
            <a:off x="469801" y="4262035"/>
            <a:ext cx="1041232" cy="224906"/>
          </a:xfrm>
          <a:prstGeom prst="rect">
            <a:avLst/>
          </a:prstGeom>
          <a:noFill/>
          <a:ln>
            <a:noFill/>
          </a:ln>
          <a:effectLst>
            <a:outerShdw blurRad="50800" dist="38100" dir="2700000" algn="tl" rotWithShape="0">
              <a:prstClr val="black">
                <a:alpha val="40000"/>
              </a:prstClr>
            </a:outerShdw>
          </a:effectLst>
        </p:spPr>
      </p:pic>
      <p:grpSp>
        <p:nvGrpSpPr>
          <p:cNvPr id="2" name="Group 118"/>
          <p:cNvGrpSpPr/>
          <p:nvPr/>
        </p:nvGrpSpPr>
        <p:grpSpPr>
          <a:xfrm>
            <a:off x="1498615" y="2099733"/>
            <a:ext cx="640203" cy="555912"/>
            <a:chOff x="1705369" y="2022475"/>
            <a:chExt cx="708891" cy="615556"/>
          </a:xfrm>
        </p:grpSpPr>
        <p:pic>
          <p:nvPicPr>
            <p:cNvPr id="121" name="Picture 2" descr="D:\Projects\Microsoft\DPM_Deck\images\Vista (344).png"/>
            <p:cNvPicPr>
              <a:picLocks noChangeAspect="1" noChangeArrowheads="1"/>
            </p:cNvPicPr>
            <p:nvPr/>
          </p:nvPicPr>
          <p:blipFill>
            <a:blip r:embed="rId7" cstate="print"/>
            <a:srcRect/>
            <a:stretch>
              <a:fillRect/>
            </a:stretch>
          </p:blipFill>
          <p:spPr bwMode="auto">
            <a:xfrm>
              <a:off x="1705369" y="2022475"/>
              <a:ext cx="615556" cy="615556"/>
            </a:xfrm>
            <a:prstGeom prst="rect">
              <a:avLst/>
            </a:prstGeom>
            <a:noFill/>
          </p:spPr>
        </p:pic>
        <p:grpSp>
          <p:nvGrpSpPr>
            <p:cNvPr id="3" name="Group 16"/>
            <p:cNvGrpSpPr/>
            <p:nvPr/>
          </p:nvGrpSpPr>
          <p:grpSpPr>
            <a:xfrm>
              <a:off x="2089904" y="2320602"/>
              <a:ext cx="324356" cy="317429"/>
              <a:chOff x="6691381" y="3538566"/>
              <a:chExt cx="1282751" cy="1346654"/>
            </a:xfrm>
          </p:grpSpPr>
          <p:sp>
            <p:nvSpPr>
              <p:cNvPr id="123" name="Oval 12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4" name="Group 17"/>
              <p:cNvGrpSpPr/>
              <p:nvPr/>
            </p:nvGrpSpPr>
            <p:grpSpPr>
              <a:xfrm flipH="1">
                <a:off x="6802955" y="3538566"/>
                <a:ext cx="915230" cy="1242090"/>
                <a:chOff x="8100716" y="3773214"/>
                <a:chExt cx="441437" cy="599089"/>
              </a:xfrm>
            </p:grpSpPr>
            <p:sp>
              <p:nvSpPr>
                <p:cNvPr id="127" name="Flowchart: Magnetic Disk 12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28" name="Oval 12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nvGrpSpPr>
          <p:cNvPr id="5" name="Group 128"/>
          <p:cNvGrpSpPr/>
          <p:nvPr/>
        </p:nvGrpSpPr>
        <p:grpSpPr>
          <a:xfrm>
            <a:off x="1486944" y="2810932"/>
            <a:ext cx="641433" cy="538537"/>
            <a:chOff x="1705369" y="2742142"/>
            <a:chExt cx="733168" cy="615556"/>
          </a:xfrm>
        </p:grpSpPr>
        <p:pic>
          <p:nvPicPr>
            <p:cNvPr id="130" name="Picture 2" descr="D:\Projects\Microsoft\DPM_Deck\images\Vista (344).png"/>
            <p:cNvPicPr>
              <a:picLocks noChangeAspect="1" noChangeArrowheads="1"/>
            </p:cNvPicPr>
            <p:nvPr/>
          </p:nvPicPr>
          <p:blipFill>
            <a:blip r:embed="rId8" cstate="print"/>
            <a:srcRect/>
            <a:stretch>
              <a:fillRect/>
            </a:stretch>
          </p:blipFill>
          <p:spPr bwMode="auto">
            <a:xfrm>
              <a:off x="1705369" y="2742142"/>
              <a:ext cx="615556" cy="615556"/>
            </a:xfrm>
            <a:prstGeom prst="rect">
              <a:avLst/>
            </a:prstGeom>
            <a:noFill/>
          </p:spPr>
        </p:pic>
        <p:grpSp>
          <p:nvGrpSpPr>
            <p:cNvPr id="6" name="Group 16"/>
            <p:cNvGrpSpPr/>
            <p:nvPr/>
          </p:nvGrpSpPr>
          <p:grpSpPr>
            <a:xfrm>
              <a:off x="2114181" y="3040269"/>
              <a:ext cx="324356" cy="317429"/>
              <a:chOff x="6691381" y="3538566"/>
              <a:chExt cx="1282751" cy="1346654"/>
            </a:xfrm>
          </p:grpSpPr>
          <p:sp>
            <p:nvSpPr>
              <p:cNvPr id="133" name="Oval 13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7" name="Group 17"/>
              <p:cNvGrpSpPr/>
              <p:nvPr/>
            </p:nvGrpSpPr>
            <p:grpSpPr>
              <a:xfrm flipH="1">
                <a:off x="6802955" y="3538566"/>
                <a:ext cx="915230" cy="1242090"/>
                <a:chOff x="8100716" y="3773214"/>
                <a:chExt cx="441437" cy="599089"/>
              </a:xfrm>
            </p:grpSpPr>
            <p:sp>
              <p:nvSpPr>
                <p:cNvPr id="135" name="Flowchart: Magnetic Disk 134"/>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7" name="Oval 136"/>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grpSp>
      <p:sp>
        <p:nvSpPr>
          <p:cNvPr id="139" name="AutoShape 65"/>
          <p:cNvSpPr>
            <a:spLocks noChangeArrowheads="1"/>
          </p:cNvSpPr>
          <p:nvPr/>
        </p:nvSpPr>
        <p:spPr bwMode="auto">
          <a:xfrm>
            <a:off x="2242339" y="2820310"/>
            <a:ext cx="1347528" cy="519334"/>
          </a:xfrm>
          <a:prstGeom prst="rightArrow">
            <a:avLst>
              <a:gd name="adj1" fmla="val 59620"/>
              <a:gd name="adj2" fmla="val 7580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lvl="0" algn="ctr" eaLnBrk="0" fontAlgn="auto" hangingPunct="0">
              <a:spcBef>
                <a:spcPts val="0"/>
              </a:spcBef>
              <a:spcAft>
                <a:spcPts val="0"/>
              </a:spcAft>
              <a:defRPr/>
            </a:pPr>
            <a:r>
              <a:rPr lang="en-GB" sz="1100" dirty="0" smtClean="0">
                <a:solidFill>
                  <a:srgbClr val="FFFF99"/>
                </a:solidFill>
                <a:effectLst>
                  <a:outerShdw blurRad="38100" dist="38100" dir="2700000" algn="tl">
                    <a:srgbClr val="000000">
                      <a:alpha val="43137"/>
                    </a:srgbClr>
                  </a:outerShdw>
                </a:effectLst>
                <a:latin typeface="Segoe"/>
              </a:rPr>
              <a:t>Daily or Weekly</a:t>
            </a:r>
            <a:endParaRPr lang="en-GB" sz="1100" dirty="0">
              <a:solidFill>
                <a:srgbClr val="FFFF99"/>
              </a:solidFill>
              <a:effectLst>
                <a:outerShdw blurRad="38100" dist="38100" dir="2700000" algn="tl">
                  <a:srgbClr val="000000">
                    <a:alpha val="43137"/>
                  </a:srgbClr>
                </a:outerShdw>
              </a:effectLst>
              <a:latin typeface="Segoe"/>
            </a:endParaRPr>
          </a:p>
        </p:txBody>
      </p:sp>
      <p:grpSp>
        <p:nvGrpSpPr>
          <p:cNvPr id="8" name="Group 139"/>
          <p:cNvGrpSpPr/>
          <p:nvPr/>
        </p:nvGrpSpPr>
        <p:grpSpPr>
          <a:xfrm>
            <a:off x="1488833" y="4222043"/>
            <a:ext cx="671184" cy="640949"/>
            <a:chOff x="4368800" y="4343400"/>
            <a:chExt cx="939803" cy="897467"/>
          </a:xfrm>
        </p:grpSpPr>
        <p:pic>
          <p:nvPicPr>
            <p:cNvPr id="141" name="Picture 2" descr="D:\Projects\Microsoft\DPM_Deck\images\Vista (344).png"/>
            <p:cNvPicPr>
              <a:picLocks noChangeAspect="1" noChangeArrowheads="1"/>
            </p:cNvPicPr>
            <p:nvPr/>
          </p:nvPicPr>
          <p:blipFill>
            <a:blip r:embed="rId9" cstate="print"/>
            <a:srcRect/>
            <a:stretch>
              <a:fillRect/>
            </a:stretch>
          </p:blipFill>
          <p:spPr bwMode="auto">
            <a:xfrm>
              <a:off x="4368800" y="4343400"/>
              <a:ext cx="615556" cy="615556"/>
            </a:xfrm>
            <a:prstGeom prst="rect">
              <a:avLst/>
            </a:prstGeom>
            <a:noFill/>
          </p:spPr>
        </p:pic>
        <p:pic>
          <p:nvPicPr>
            <p:cNvPr id="142" name="Picture 4" descr="D:\ref\air\buttons\All_Vista\VISTA_05\oobefldr.dll_I006d_0409.png"/>
            <p:cNvPicPr>
              <a:picLocks noChangeAspect="1" noChangeArrowheads="1"/>
            </p:cNvPicPr>
            <p:nvPr/>
          </p:nvPicPr>
          <p:blipFill>
            <a:blip r:embed="rId10" cstate="print"/>
            <a:srcRect/>
            <a:stretch>
              <a:fillRect/>
            </a:stretch>
          </p:blipFill>
          <p:spPr bwMode="auto">
            <a:xfrm>
              <a:off x="4699002" y="4411133"/>
              <a:ext cx="609601" cy="609601"/>
            </a:xfrm>
            <a:prstGeom prst="rect">
              <a:avLst/>
            </a:prstGeom>
            <a:noFill/>
          </p:spPr>
        </p:pic>
        <p:pic>
          <p:nvPicPr>
            <p:cNvPr id="143" name="Picture 3" descr="D:\ref\air\buttons\All_Vista\VISTA_07\Keyboard.png"/>
            <p:cNvPicPr>
              <a:picLocks noChangeAspect="1" noChangeArrowheads="1"/>
            </p:cNvPicPr>
            <p:nvPr/>
          </p:nvPicPr>
          <p:blipFill>
            <a:blip r:embed="rId11" cstate="print"/>
            <a:srcRect/>
            <a:stretch>
              <a:fillRect/>
            </a:stretch>
          </p:blipFill>
          <p:spPr bwMode="auto">
            <a:xfrm>
              <a:off x="4555066" y="4707467"/>
              <a:ext cx="533400" cy="533400"/>
            </a:xfrm>
            <a:prstGeom prst="rect">
              <a:avLst/>
            </a:prstGeom>
            <a:noFill/>
          </p:spPr>
        </p:pic>
      </p:grpSp>
      <p:grpSp>
        <p:nvGrpSpPr>
          <p:cNvPr id="9" name="Group 143"/>
          <p:cNvGrpSpPr/>
          <p:nvPr/>
        </p:nvGrpSpPr>
        <p:grpSpPr>
          <a:xfrm>
            <a:off x="1518477" y="1399821"/>
            <a:ext cx="531598" cy="531598"/>
            <a:chOff x="1705369" y="1277408"/>
            <a:chExt cx="615556" cy="615556"/>
          </a:xfrm>
        </p:grpSpPr>
        <p:pic>
          <p:nvPicPr>
            <p:cNvPr id="145" name="Picture 2" descr="D:\Projects\Microsoft\DPM_Deck\images\Vista (344).png"/>
            <p:cNvPicPr>
              <a:picLocks noChangeAspect="1" noChangeArrowheads="1"/>
            </p:cNvPicPr>
            <p:nvPr/>
          </p:nvPicPr>
          <p:blipFill>
            <a:blip r:embed="rId12" cstate="print"/>
            <a:srcRect/>
            <a:stretch>
              <a:fillRect/>
            </a:stretch>
          </p:blipFill>
          <p:spPr bwMode="auto">
            <a:xfrm>
              <a:off x="1705369" y="1277408"/>
              <a:ext cx="615556" cy="615556"/>
            </a:xfrm>
            <a:prstGeom prst="rect">
              <a:avLst/>
            </a:prstGeom>
            <a:noFill/>
          </p:spPr>
        </p:pic>
        <p:pic>
          <p:nvPicPr>
            <p:cNvPr id="146" name="Picture 5" descr="D:\ref\air\buttons\All_Vista\VISTA_05\oobefldr.dll_I0066_0409.png"/>
            <p:cNvPicPr>
              <a:picLocks noChangeAspect="1" noChangeArrowheads="1"/>
            </p:cNvPicPr>
            <p:nvPr/>
          </p:nvPicPr>
          <p:blipFill>
            <a:blip r:embed="rId13" cstate="print"/>
            <a:srcRect/>
            <a:stretch>
              <a:fillRect/>
            </a:stretch>
          </p:blipFill>
          <p:spPr bwMode="auto">
            <a:xfrm>
              <a:off x="2001817" y="1552655"/>
              <a:ext cx="316754" cy="316755"/>
            </a:xfrm>
            <a:prstGeom prst="rect">
              <a:avLst/>
            </a:prstGeom>
            <a:noFill/>
          </p:spPr>
        </p:pic>
      </p:grpSp>
      <p:grpSp>
        <p:nvGrpSpPr>
          <p:cNvPr id="10" name="Group 150"/>
          <p:cNvGrpSpPr/>
          <p:nvPr/>
        </p:nvGrpSpPr>
        <p:grpSpPr>
          <a:xfrm>
            <a:off x="2263666" y="3556000"/>
            <a:ext cx="602307" cy="538012"/>
            <a:chOff x="1705369" y="3512608"/>
            <a:chExt cx="689118" cy="615556"/>
          </a:xfrm>
        </p:grpSpPr>
        <p:pic>
          <p:nvPicPr>
            <p:cNvPr id="152" name="Picture 2" descr="D:\Projects\Microsoft\DPM_Deck\images\Vista (344).png"/>
            <p:cNvPicPr>
              <a:picLocks noChangeAspect="1" noChangeArrowheads="1"/>
            </p:cNvPicPr>
            <p:nvPr/>
          </p:nvPicPr>
          <p:blipFill>
            <a:blip r:embed="rId14" cstate="print"/>
            <a:srcRect/>
            <a:stretch>
              <a:fillRect/>
            </a:stretch>
          </p:blipFill>
          <p:spPr bwMode="auto">
            <a:xfrm>
              <a:off x="1705369" y="3512608"/>
              <a:ext cx="615556" cy="615556"/>
            </a:xfrm>
            <a:prstGeom prst="rect">
              <a:avLst/>
            </a:prstGeom>
            <a:noFill/>
          </p:spPr>
        </p:pic>
        <p:pic>
          <p:nvPicPr>
            <p:cNvPr id="153" name="Picture 6" descr="D:\ref\air\buttons\All_Vista\VISTA_01\3.png"/>
            <p:cNvPicPr>
              <a:picLocks noChangeAspect="1" noChangeArrowheads="1"/>
            </p:cNvPicPr>
            <p:nvPr/>
          </p:nvPicPr>
          <p:blipFill>
            <a:blip r:embed="rId15" cstate="print"/>
            <a:srcRect/>
            <a:stretch>
              <a:fillRect/>
            </a:stretch>
          </p:blipFill>
          <p:spPr bwMode="auto">
            <a:xfrm>
              <a:off x="2070120" y="3769943"/>
              <a:ext cx="324367" cy="324367"/>
            </a:xfrm>
            <a:prstGeom prst="rect">
              <a:avLst/>
            </a:prstGeom>
            <a:noFill/>
          </p:spPr>
        </p:pic>
      </p:grpSp>
      <p:grpSp>
        <p:nvGrpSpPr>
          <p:cNvPr id="11" name="Group 153"/>
          <p:cNvGrpSpPr/>
          <p:nvPr/>
        </p:nvGrpSpPr>
        <p:grpSpPr>
          <a:xfrm>
            <a:off x="1510458" y="3556000"/>
            <a:ext cx="527692" cy="527692"/>
            <a:chOff x="2636703" y="1590675"/>
            <a:chExt cx="615556" cy="615556"/>
          </a:xfrm>
        </p:grpSpPr>
        <p:pic>
          <p:nvPicPr>
            <p:cNvPr id="155" name="Picture 2" descr="D:\Projects\Microsoft\DPM_Deck\images\Vista (344).png"/>
            <p:cNvPicPr>
              <a:picLocks noChangeAspect="1" noChangeArrowheads="1"/>
            </p:cNvPicPr>
            <p:nvPr/>
          </p:nvPicPr>
          <p:blipFill>
            <a:blip r:embed="rId16" cstate="print"/>
            <a:srcRect/>
            <a:stretch>
              <a:fillRect/>
            </a:stretch>
          </p:blipFill>
          <p:spPr bwMode="auto">
            <a:xfrm>
              <a:off x="2636703" y="1590675"/>
              <a:ext cx="615556" cy="615556"/>
            </a:xfrm>
            <a:prstGeom prst="rect">
              <a:avLst/>
            </a:prstGeom>
            <a:noFill/>
          </p:spPr>
        </p:pic>
        <p:pic>
          <p:nvPicPr>
            <p:cNvPr id="156" name="Picture 6" descr="D:\Projects\Microsoft\DPM PartnerVideo\images\windows.png"/>
            <p:cNvPicPr>
              <a:picLocks noChangeAspect="1" noChangeArrowheads="1"/>
            </p:cNvPicPr>
            <p:nvPr/>
          </p:nvPicPr>
          <p:blipFill>
            <a:blip r:embed="rId17" cstate="print"/>
            <a:srcRect/>
            <a:stretch>
              <a:fillRect/>
            </a:stretch>
          </p:blipFill>
          <p:spPr bwMode="auto">
            <a:xfrm>
              <a:off x="2998712" y="1844461"/>
              <a:ext cx="249053" cy="222295"/>
            </a:xfrm>
            <a:prstGeom prst="rect">
              <a:avLst/>
            </a:prstGeom>
            <a:noFill/>
          </p:spPr>
        </p:pic>
      </p:grpSp>
      <p:pic>
        <p:nvPicPr>
          <p:cNvPr id="158" name="Picture 7" descr="D:\MyPictures\MediaBank\DPM v2 protected workload logos (Exchange, SQL, SharePoint, Virtual Server)\Virtual_05-R2_bL.png"/>
          <p:cNvPicPr>
            <a:picLocks noChangeAspect="1" noChangeArrowheads="1"/>
          </p:cNvPicPr>
          <p:nvPr/>
        </p:nvPicPr>
        <p:blipFill>
          <a:blip r:embed="rId18" cstate="print">
            <a:lum bright="100000" contrast="100000"/>
          </a:blip>
          <a:srcRect/>
          <a:stretch>
            <a:fillRect/>
          </a:stretch>
        </p:blipFill>
        <p:spPr bwMode="auto">
          <a:xfrm>
            <a:off x="350265" y="3665117"/>
            <a:ext cx="1195420" cy="16618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60" name="Picture 2" descr="D:\Projects\Microsoft\DPM PartnerVideo\images\platform.png"/>
          <p:cNvPicPr>
            <a:picLocks noChangeAspect="1" noChangeArrowheads="1"/>
          </p:cNvPicPr>
          <p:nvPr/>
        </p:nvPicPr>
        <p:blipFill>
          <a:blip r:embed="rId19" cstate="print">
            <a:duotone>
              <a:srgbClr val="5082B9">
                <a:shade val="45000"/>
                <a:satMod val="135000"/>
              </a:srgbClr>
              <a:prstClr val="white"/>
            </a:duotone>
            <a:lum bright="-30000"/>
          </a:blip>
          <a:srcRect/>
          <a:stretch>
            <a:fillRect/>
          </a:stretch>
        </p:blipFill>
        <p:spPr bwMode="auto">
          <a:xfrm>
            <a:off x="3693206" y="2678779"/>
            <a:ext cx="2719169" cy="986505"/>
          </a:xfrm>
          <a:prstGeom prst="rect">
            <a:avLst/>
          </a:prstGeom>
          <a:noFill/>
          <a:effectLst>
            <a:outerShdw blurRad="50800" dist="38100" dir="2700000" algn="tl" rotWithShape="0">
              <a:prstClr val="black">
                <a:alpha val="40000"/>
              </a:prstClr>
            </a:outerShdw>
          </a:effectLst>
        </p:spPr>
      </p:pic>
      <p:grpSp>
        <p:nvGrpSpPr>
          <p:cNvPr id="12" name="Group 172"/>
          <p:cNvGrpSpPr/>
          <p:nvPr/>
        </p:nvGrpSpPr>
        <p:grpSpPr>
          <a:xfrm>
            <a:off x="2228462" y="4274984"/>
            <a:ext cx="1340036" cy="218602"/>
            <a:chOff x="2228462" y="4332009"/>
            <a:chExt cx="1340036" cy="218602"/>
          </a:xfrm>
        </p:grpSpPr>
        <p:pic>
          <p:nvPicPr>
            <p:cNvPr id="174" name="Picture 7" descr="D:\Projects\Microsoft\DPM PartnerVideo\images\server03_bl.png"/>
            <p:cNvPicPr>
              <a:picLocks noChangeAspect="1" noChangeArrowheads="1"/>
            </p:cNvPicPr>
            <p:nvPr/>
          </p:nvPicPr>
          <p:blipFill>
            <a:blip r:embed="rId20" cstate="print">
              <a:lum bright="100000"/>
            </a:blip>
            <a:srcRect t="64581"/>
            <a:stretch>
              <a:fillRect/>
            </a:stretch>
          </p:blipFill>
          <p:spPr bwMode="auto">
            <a:xfrm>
              <a:off x="2435381" y="4404669"/>
              <a:ext cx="1133117" cy="145942"/>
            </a:xfrm>
            <a:prstGeom prst="rect">
              <a:avLst/>
            </a:prstGeom>
            <a:noFill/>
            <a:effectLst>
              <a:outerShdw blurRad="50800" dist="38100" dir="2700000" algn="tl" rotWithShape="0">
                <a:prstClr val="black">
                  <a:alpha val="40000"/>
                </a:prstClr>
              </a:outerShdw>
            </a:effectLst>
          </p:spPr>
        </p:pic>
        <p:pic>
          <p:nvPicPr>
            <p:cNvPr id="175" name="Picture 8" descr="D:\Projects\Microsoft\DPM PartnerVideo\images\server08_bl.png"/>
            <p:cNvPicPr>
              <a:picLocks noChangeAspect="1" noChangeArrowheads="1"/>
            </p:cNvPicPr>
            <p:nvPr/>
          </p:nvPicPr>
          <p:blipFill>
            <a:blip r:embed="rId21" cstate="print"/>
            <a:srcRect r="82429" b="-4123"/>
            <a:stretch>
              <a:fillRect/>
            </a:stretch>
          </p:blipFill>
          <p:spPr bwMode="auto">
            <a:xfrm>
              <a:off x="2228462" y="4332009"/>
              <a:ext cx="240934" cy="214160"/>
            </a:xfrm>
            <a:prstGeom prst="rect">
              <a:avLst/>
            </a:prstGeom>
            <a:noFill/>
            <a:effectLst>
              <a:outerShdw blurRad="50800" dist="38100" dir="2700000" algn="tl" rotWithShape="0">
                <a:prstClr val="black">
                  <a:alpha val="40000"/>
                </a:prstClr>
              </a:outerShdw>
            </a:effectLst>
          </p:spPr>
        </p:pic>
      </p:grpSp>
      <p:grpSp>
        <p:nvGrpSpPr>
          <p:cNvPr id="13" name="Group 264"/>
          <p:cNvGrpSpPr/>
          <p:nvPr/>
        </p:nvGrpSpPr>
        <p:grpSpPr>
          <a:xfrm>
            <a:off x="4997060" y="2442558"/>
            <a:ext cx="1253259" cy="905149"/>
            <a:chOff x="4892898" y="2477282"/>
            <a:chExt cx="1301539" cy="940019"/>
          </a:xfrm>
        </p:grpSpPr>
        <p:pic>
          <p:nvPicPr>
            <p:cNvPr id="234" name="Picture 8" descr="E:\Projects\Microsoft\DPM_video\connect.dll_I2908_0409.png"/>
            <p:cNvPicPr>
              <a:picLocks noChangeAspect="1" noChangeArrowheads="1"/>
            </p:cNvPicPr>
            <p:nvPr/>
          </p:nvPicPr>
          <p:blipFill>
            <a:blip r:embed="rId22" cstate="print">
              <a:grayscl/>
            </a:blip>
            <a:srcRect/>
            <a:stretch>
              <a:fillRect/>
            </a:stretch>
          </p:blipFill>
          <p:spPr bwMode="auto">
            <a:xfrm>
              <a:off x="4892898" y="2477282"/>
              <a:ext cx="940019" cy="940019"/>
            </a:xfrm>
            <a:prstGeom prst="rect">
              <a:avLst/>
            </a:prstGeom>
            <a:noFill/>
          </p:spPr>
        </p:pic>
        <p:grpSp>
          <p:nvGrpSpPr>
            <p:cNvPr id="14" name="Group 242"/>
            <p:cNvGrpSpPr/>
            <p:nvPr/>
          </p:nvGrpSpPr>
          <p:grpSpPr>
            <a:xfrm>
              <a:off x="5517549" y="2807016"/>
              <a:ext cx="676888" cy="564465"/>
              <a:chOff x="4797868" y="2793215"/>
              <a:chExt cx="654664" cy="545933"/>
            </a:xfrm>
          </p:grpSpPr>
          <p:grpSp>
            <p:nvGrpSpPr>
              <p:cNvPr id="15" name="Group 207"/>
              <p:cNvGrpSpPr/>
              <p:nvPr/>
            </p:nvGrpSpPr>
            <p:grpSpPr>
              <a:xfrm>
                <a:off x="4797868" y="3023255"/>
                <a:ext cx="654664" cy="315893"/>
                <a:chOff x="4848128" y="2984430"/>
                <a:chExt cx="676566" cy="326460"/>
              </a:xfrm>
            </p:grpSpPr>
            <p:sp>
              <p:nvSpPr>
                <p:cNvPr id="262" name="Oval 261"/>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3" name="Oval 262"/>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4" name="Oval 263"/>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16" name="Group 204"/>
              <p:cNvGrpSpPr/>
              <p:nvPr/>
            </p:nvGrpSpPr>
            <p:grpSpPr>
              <a:xfrm>
                <a:off x="4822451" y="2793225"/>
                <a:ext cx="551050" cy="520930"/>
                <a:chOff x="4572000" y="2655375"/>
                <a:chExt cx="720817" cy="681417"/>
              </a:xfrm>
            </p:grpSpPr>
            <p:grpSp>
              <p:nvGrpSpPr>
                <p:cNvPr id="17" name="Group 189"/>
                <p:cNvGrpSpPr/>
                <p:nvPr/>
              </p:nvGrpSpPr>
              <p:grpSpPr>
                <a:xfrm>
                  <a:off x="4673854" y="2655375"/>
                  <a:ext cx="403810" cy="395185"/>
                  <a:chOff x="4904375" y="2755269"/>
                  <a:chExt cx="324356" cy="317428"/>
                </a:xfrm>
              </p:grpSpPr>
              <p:sp>
                <p:nvSpPr>
                  <p:cNvPr id="259" name="Oval 25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60" name="Flowchart: Magnetic Disk 25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61" name="Oval 26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8" name="Group 190"/>
                <p:cNvGrpSpPr/>
                <p:nvPr/>
              </p:nvGrpSpPr>
              <p:grpSpPr>
                <a:xfrm>
                  <a:off x="4889007" y="2747583"/>
                  <a:ext cx="403810" cy="395185"/>
                  <a:chOff x="4904375" y="2755269"/>
                  <a:chExt cx="324356" cy="317428"/>
                </a:xfrm>
              </p:grpSpPr>
              <p:sp>
                <p:nvSpPr>
                  <p:cNvPr id="256" name="Oval 25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57" name="Flowchart: Magnetic Disk 25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58" name="Oval 25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9" name="Group 195"/>
                <p:cNvGrpSpPr/>
                <p:nvPr/>
              </p:nvGrpSpPr>
              <p:grpSpPr>
                <a:xfrm>
                  <a:off x="4572000" y="2832108"/>
                  <a:ext cx="403810" cy="395185"/>
                  <a:chOff x="4904375" y="2755269"/>
                  <a:chExt cx="324356" cy="317428"/>
                </a:xfrm>
              </p:grpSpPr>
              <p:sp>
                <p:nvSpPr>
                  <p:cNvPr id="253" name="Oval 25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54" name="Flowchart: Magnetic Disk 25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55" name="Oval 25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20" name="Group 199"/>
                <p:cNvGrpSpPr/>
                <p:nvPr/>
              </p:nvGrpSpPr>
              <p:grpSpPr>
                <a:xfrm>
                  <a:off x="4810205" y="2941607"/>
                  <a:ext cx="403810" cy="395185"/>
                  <a:chOff x="4904375" y="2755269"/>
                  <a:chExt cx="324356" cy="317428"/>
                </a:xfrm>
              </p:grpSpPr>
              <p:sp>
                <p:nvSpPr>
                  <p:cNvPr id="250" name="Oval 24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51" name="Flowchart: Magnetic Disk 25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52" name="Oval 25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sp>
        <p:nvSpPr>
          <p:cNvPr id="266" name="Text Box 66"/>
          <p:cNvSpPr txBox="1">
            <a:spLocks noChangeArrowheads="1"/>
          </p:cNvSpPr>
          <p:nvPr/>
        </p:nvSpPr>
        <p:spPr bwMode="auto">
          <a:xfrm>
            <a:off x="5103986" y="3537031"/>
            <a:ext cx="1871663" cy="307771"/>
          </a:xfrm>
          <a:prstGeom prst="rect">
            <a:avLst/>
          </a:prstGeom>
          <a:noFill/>
          <a:ln w="9525">
            <a:noFill/>
            <a:miter lim="800000"/>
            <a:headEnd/>
            <a:tailEnd/>
          </a:ln>
          <a:effectLst/>
        </p:spPr>
        <p:txBody>
          <a:bodyPr lIns="91435" tIns="45717" rIns="91435" bIns="45717">
            <a:spAutoFit/>
          </a:bodyPr>
          <a:lstStyle/>
          <a:p>
            <a:pPr eaLnBrk="0" hangingPunct="0">
              <a:defRPr/>
            </a:pPr>
            <a:r>
              <a:rPr lang="en-US" sz="1400" b="1" dirty="0">
                <a:latin typeface="+mj-lt"/>
                <a:cs typeface="+mn-cs"/>
              </a:rPr>
              <a:t>DPM SRT Server</a:t>
            </a:r>
            <a:endParaRPr lang="en-US" sz="1400" dirty="0">
              <a:latin typeface="+mj-lt"/>
              <a:cs typeface="+mn-cs"/>
            </a:endParaRPr>
          </a:p>
        </p:txBody>
      </p:sp>
      <p:sp>
        <p:nvSpPr>
          <p:cNvPr id="267" name="Text Box 50"/>
          <p:cNvSpPr txBox="1">
            <a:spLocks noChangeArrowheads="1"/>
          </p:cNvSpPr>
          <p:nvPr/>
        </p:nvSpPr>
        <p:spPr bwMode="auto">
          <a:xfrm>
            <a:off x="5082886" y="3775878"/>
            <a:ext cx="1628962" cy="430881"/>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100" i="1" dirty="0">
                <a:latin typeface="+mj-lt"/>
                <a:cs typeface="+mn-cs"/>
              </a:rPr>
              <a:t>Can run on DPM Server</a:t>
            </a:r>
          </a:p>
          <a:p>
            <a:pPr eaLnBrk="0" hangingPunct="0">
              <a:defRPr/>
            </a:pPr>
            <a:r>
              <a:rPr lang="en-US" sz="1100" i="1" dirty="0">
                <a:latin typeface="+mj-lt"/>
                <a:cs typeface="+mn-cs"/>
              </a:rPr>
              <a:t>or separate platform</a:t>
            </a:r>
          </a:p>
        </p:txBody>
      </p:sp>
      <p:sp>
        <p:nvSpPr>
          <p:cNvPr id="268" name="Text Box 50"/>
          <p:cNvSpPr txBox="1">
            <a:spLocks noChangeArrowheads="1"/>
          </p:cNvSpPr>
          <p:nvPr/>
        </p:nvSpPr>
        <p:spPr bwMode="auto">
          <a:xfrm>
            <a:off x="3905873" y="3760667"/>
            <a:ext cx="1140046" cy="430881"/>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100" i="1" dirty="0">
                <a:latin typeface="+mj-lt"/>
                <a:cs typeface="+mn-cs"/>
              </a:rPr>
              <a:t>with integrated </a:t>
            </a:r>
          </a:p>
          <a:p>
            <a:pPr eaLnBrk="0" hangingPunct="0">
              <a:defRPr/>
            </a:pPr>
            <a:r>
              <a:rPr lang="en-US" sz="1100" i="1" dirty="0">
                <a:latin typeface="+mj-lt"/>
                <a:cs typeface="+mn-cs"/>
              </a:rPr>
              <a:t>Disk &amp; Tape</a:t>
            </a:r>
          </a:p>
        </p:txBody>
      </p:sp>
      <p:sp>
        <p:nvSpPr>
          <p:cNvPr id="269" name="Text Box 66"/>
          <p:cNvSpPr txBox="1">
            <a:spLocks noChangeArrowheads="1"/>
          </p:cNvSpPr>
          <p:nvPr/>
        </p:nvSpPr>
        <p:spPr bwMode="auto">
          <a:xfrm>
            <a:off x="3903159" y="3520231"/>
            <a:ext cx="1189701" cy="307771"/>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400" b="1" dirty="0">
                <a:latin typeface="+mj-lt"/>
                <a:cs typeface="+mn-cs"/>
              </a:rPr>
              <a:t>DPM 2007</a:t>
            </a:r>
            <a:endParaRPr lang="en-US" sz="1400" dirty="0">
              <a:latin typeface="+mj-lt"/>
              <a:cs typeface="+mn-cs"/>
            </a:endParaRPr>
          </a:p>
        </p:txBody>
      </p:sp>
      <p:grpSp>
        <p:nvGrpSpPr>
          <p:cNvPr id="21" name="Group 232"/>
          <p:cNvGrpSpPr/>
          <p:nvPr/>
        </p:nvGrpSpPr>
        <p:grpSpPr>
          <a:xfrm>
            <a:off x="3839604" y="2477282"/>
            <a:ext cx="1137445" cy="821504"/>
            <a:chOff x="3770154" y="2442558"/>
            <a:chExt cx="1301539" cy="940019"/>
          </a:xfrm>
        </p:grpSpPr>
        <p:pic>
          <p:nvPicPr>
            <p:cNvPr id="198" name="Picture 8" descr="E:\Projects\Microsoft\DPM_video\connect.dll_I2908_0409.png"/>
            <p:cNvPicPr>
              <a:picLocks noChangeAspect="1" noChangeArrowheads="1"/>
            </p:cNvPicPr>
            <p:nvPr/>
          </p:nvPicPr>
          <p:blipFill>
            <a:blip r:embed="rId23" cstate="print">
              <a:grayscl/>
              <a:lum bright="64000" contrast="-76000"/>
            </a:blip>
            <a:srcRect/>
            <a:stretch>
              <a:fillRect/>
            </a:stretch>
          </p:blipFill>
          <p:spPr bwMode="auto">
            <a:xfrm>
              <a:off x="3770154" y="2442558"/>
              <a:ext cx="940019" cy="940019"/>
            </a:xfrm>
            <a:prstGeom prst="rect">
              <a:avLst/>
            </a:prstGeom>
            <a:noFill/>
          </p:spPr>
        </p:pic>
        <p:grpSp>
          <p:nvGrpSpPr>
            <p:cNvPr id="22" name="Group 207"/>
            <p:cNvGrpSpPr/>
            <p:nvPr/>
          </p:nvGrpSpPr>
          <p:grpSpPr>
            <a:xfrm>
              <a:off x="4394805" y="3010141"/>
              <a:ext cx="676888" cy="326616"/>
              <a:chOff x="4848128" y="2984430"/>
              <a:chExt cx="676566" cy="326460"/>
            </a:xfrm>
          </p:grpSpPr>
          <p:sp>
            <p:nvSpPr>
              <p:cNvPr id="226" name="Oval 225"/>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7" name="Oval 226"/>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8" name="Oval 227"/>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223" name="Oval 222"/>
            <p:cNvSpPr/>
            <p:nvPr/>
          </p:nvSpPr>
          <p:spPr>
            <a:xfrm>
              <a:off x="4500732" y="2970283"/>
              <a:ext cx="319184" cy="114385"/>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23" name="Group 231"/>
            <p:cNvGrpSpPr/>
            <p:nvPr/>
          </p:nvGrpSpPr>
          <p:grpSpPr>
            <a:xfrm>
              <a:off x="4528495" y="2772302"/>
              <a:ext cx="227735" cy="288112"/>
              <a:chOff x="4528495" y="2772302"/>
              <a:chExt cx="227735" cy="288112"/>
            </a:xfrm>
          </p:grpSpPr>
          <p:sp>
            <p:nvSpPr>
              <p:cNvPr id="224" name="Flowchart: Magnetic Disk 223"/>
              <p:cNvSpPr/>
              <p:nvPr/>
            </p:nvSpPr>
            <p:spPr>
              <a:xfrm flipH="1">
                <a:off x="4528495" y="2772302"/>
                <a:ext cx="227733" cy="288112"/>
              </a:xfrm>
              <a:prstGeom prst="flowChartMagneticDisk">
                <a:avLst/>
              </a:prstGeom>
              <a:gradFill>
                <a:gsLst>
                  <a:gs pos="0">
                    <a:schemeClr val="bg1">
                      <a:lumMod val="85000"/>
                    </a:schemeClr>
                  </a:gs>
                  <a:gs pos="38000">
                    <a:sysClr val="window" lastClr="FFFFFF"/>
                  </a:gs>
                  <a:gs pos="82000">
                    <a:schemeClr val="bg1">
                      <a:lumMod val="85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5" name="Oval 224"/>
              <p:cNvSpPr/>
              <p:nvPr/>
            </p:nvSpPr>
            <p:spPr>
              <a:xfrm flipH="1">
                <a:off x="4529798" y="2772302"/>
                <a:ext cx="226432" cy="93708"/>
              </a:xfrm>
              <a:prstGeom prst="ellipse">
                <a:avLst/>
              </a:prstGeom>
              <a:gradFill>
                <a:gsLst>
                  <a:gs pos="31000">
                    <a:sysClr val="window" lastClr="FFFFFF"/>
                  </a:gs>
                  <a:gs pos="82000">
                    <a:schemeClr val="bg1">
                      <a:lumMod val="75000"/>
                    </a:schemeClr>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sp>
          <p:nvSpPr>
            <p:cNvPr id="220" name="Oval 219"/>
            <p:cNvSpPr/>
            <p:nvPr/>
          </p:nvSpPr>
          <p:spPr>
            <a:xfrm>
              <a:off x="4670796" y="3043167"/>
              <a:ext cx="319184" cy="114385"/>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1" name="Flowchart: Magnetic Disk 220"/>
            <p:cNvSpPr/>
            <p:nvPr/>
          </p:nvSpPr>
          <p:spPr>
            <a:xfrm flipH="1">
              <a:off x="4698559" y="2845186"/>
              <a:ext cx="227733" cy="288112"/>
            </a:xfrm>
            <a:prstGeom prst="flowChartMagneticDisk">
              <a:avLst/>
            </a:prstGeom>
            <a:gradFill>
              <a:gsLst>
                <a:gs pos="0">
                  <a:schemeClr val="bg1">
                    <a:lumMod val="85000"/>
                  </a:schemeClr>
                </a:gs>
                <a:gs pos="38000">
                  <a:sysClr val="window" lastClr="FFFFFF"/>
                </a:gs>
                <a:gs pos="82000">
                  <a:schemeClr val="bg1">
                    <a:lumMod val="85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2" name="Oval 221"/>
            <p:cNvSpPr/>
            <p:nvPr/>
          </p:nvSpPr>
          <p:spPr>
            <a:xfrm flipH="1">
              <a:off x="4699862" y="2845186"/>
              <a:ext cx="226432" cy="93708"/>
            </a:xfrm>
            <a:prstGeom prst="ellipse">
              <a:avLst/>
            </a:prstGeom>
            <a:gradFill>
              <a:gsLst>
                <a:gs pos="31000">
                  <a:sysClr val="window" lastClr="FFFFFF"/>
                </a:gs>
                <a:gs pos="82000">
                  <a:schemeClr val="bg1">
                    <a:lumMod val="75000"/>
                  </a:schemeClr>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17" name="Oval 216"/>
            <p:cNvSpPr/>
            <p:nvPr/>
          </p:nvSpPr>
          <p:spPr>
            <a:xfrm>
              <a:off x="4420223" y="3109978"/>
              <a:ext cx="319184" cy="114385"/>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24" name="Group 229"/>
            <p:cNvGrpSpPr/>
            <p:nvPr/>
          </p:nvGrpSpPr>
          <p:grpSpPr>
            <a:xfrm>
              <a:off x="4447986" y="2911997"/>
              <a:ext cx="227735" cy="288112"/>
              <a:chOff x="4447986" y="2911997"/>
              <a:chExt cx="227735" cy="288112"/>
            </a:xfrm>
          </p:grpSpPr>
          <p:sp>
            <p:nvSpPr>
              <p:cNvPr id="218" name="Flowchart: Magnetic Disk 217"/>
              <p:cNvSpPr/>
              <p:nvPr/>
            </p:nvSpPr>
            <p:spPr>
              <a:xfrm flipH="1">
                <a:off x="4447986" y="2911997"/>
                <a:ext cx="227733" cy="288112"/>
              </a:xfrm>
              <a:prstGeom prst="flowChartMagneticDisk">
                <a:avLst/>
              </a:prstGeom>
              <a:gradFill>
                <a:gsLst>
                  <a:gs pos="0">
                    <a:schemeClr val="bg1">
                      <a:lumMod val="85000"/>
                    </a:schemeClr>
                  </a:gs>
                  <a:gs pos="38000">
                    <a:sysClr val="window" lastClr="FFFFFF"/>
                  </a:gs>
                  <a:gs pos="82000">
                    <a:schemeClr val="bg1">
                      <a:lumMod val="85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19" name="Oval 218"/>
              <p:cNvSpPr/>
              <p:nvPr/>
            </p:nvSpPr>
            <p:spPr>
              <a:xfrm flipH="1">
                <a:off x="4449289" y="2911997"/>
                <a:ext cx="226432" cy="93708"/>
              </a:xfrm>
              <a:prstGeom prst="ellipse">
                <a:avLst/>
              </a:prstGeom>
              <a:gradFill>
                <a:gsLst>
                  <a:gs pos="31000">
                    <a:sysClr val="window" lastClr="FFFFFF"/>
                  </a:gs>
                  <a:gs pos="82000">
                    <a:schemeClr val="bg1">
                      <a:lumMod val="75000"/>
                    </a:schemeClr>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sp>
          <p:nvSpPr>
            <p:cNvPr id="214" name="Oval 213"/>
            <p:cNvSpPr/>
            <p:nvPr/>
          </p:nvSpPr>
          <p:spPr>
            <a:xfrm>
              <a:off x="4608508" y="3196530"/>
              <a:ext cx="319184" cy="114385"/>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25" name="Group 230"/>
            <p:cNvGrpSpPr/>
            <p:nvPr/>
          </p:nvGrpSpPr>
          <p:grpSpPr>
            <a:xfrm>
              <a:off x="4636271" y="2998549"/>
              <a:ext cx="227735" cy="288112"/>
              <a:chOff x="4636271" y="2998549"/>
              <a:chExt cx="227735" cy="288112"/>
            </a:xfrm>
          </p:grpSpPr>
          <p:sp>
            <p:nvSpPr>
              <p:cNvPr id="215" name="Flowchart: Magnetic Disk 214"/>
              <p:cNvSpPr/>
              <p:nvPr/>
            </p:nvSpPr>
            <p:spPr>
              <a:xfrm flipH="1">
                <a:off x="4636271" y="2998549"/>
                <a:ext cx="227733" cy="288112"/>
              </a:xfrm>
              <a:prstGeom prst="flowChartMagneticDisk">
                <a:avLst/>
              </a:prstGeom>
              <a:gradFill>
                <a:gsLst>
                  <a:gs pos="0">
                    <a:schemeClr val="bg1">
                      <a:lumMod val="85000"/>
                    </a:schemeClr>
                  </a:gs>
                  <a:gs pos="38000">
                    <a:sysClr val="window" lastClr="FFFFFF"/>
                  </a:gs>
                  <a:gs pos="82000">
                    <a:schemeClr val="bg1">
                      <a:lumMod val="85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16" name="Oval 215"/>
              <p:cNvSpPr/>
              <p:nvPr/>
            </p:nvSpPr>
            <p:spPr>
              <a:xfrm flipH="1">
                <a:off x="4637574" y="2998549"/>
                <a:ext cx="226432" cy="93708"/>
              </a:xfrm>
              <a:prstGeom prst="ellipse">
                <a:avLst/>
              </a:prstGeom>
              <a:gradFill>
                <a:gsLst>
                  <a:gs pos="31000">
                    <a:sysClr val="window" lastClr="FFFFFF"/>
                  </a:gs>
                  <a:gs pos="82000">
                    <a:schemeClr val="bg1">
                      <a:lumMod val="75000"/>
                    </a:schemeClr>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Tree>
    <p:extLst>
      <p:ext uri="{BB962C8B-B14F-4D97-AF65-F5344CB8AC3E}">
        <p14:creationId xmlns:p14="http://schemas.microsoft.com/office/powerpoint/2007/7/12/main" xmlns="" val="2332171058"/>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34" name="Title 115"/>
          <p:cNvSpPr>
            <a:spLocks noGrp="1"/>
          </p:cNvSpPr>
          <p:nvPr>
            <p:ph type="title"/>
          </p:nvPr>
        </p:nvSpPr>
        <p:spPr/>
        <p:txBody>
          <a:bodyPr/>
          <a:lstStyle/>
          <a:p>
            <a:r>
              <a:rPr lang="en-US" smtClean="0"/>
              <a:t>DPM &amp; DPM-SRT</a:t>
            </a:r>
            <a:endParaRPr lang="en-US" dirty="0" smtClean="0"/>
          </a:p>
        </p:txBody>
      </p:sp>
      <p:grpSp>
        <p:nvGrpSpPr>
          <p:cNvPr id="2" name="Group 165"/>
          <p:cNvGrpSpPr/>
          <p:nvPr/>
        </p:nvGrpSpPr>
        <p:grpSpPr>
          <a:xfrm>
            <a:off x="5192974" y="4380933"/>
            <a:ext cx="2354238" cy="1768522"/>
            <a:chOff x="4688011" y="3794079"/>
            <a:chExt cx="2354238" cy="1768522"/>
          </a:xfrm>
        </p:grpSpPr>
        <p:sp>
          <p:nvSpPr>
            <p:cNvPr id="75" name="Flowchart: Magnetic Disk 74"/>
            <p:cNvSpPr/>
            <p:nvPr/>
          </p:nvSpPr>
          <p:spPr bwMode="auto">
            <a:xfrm>
              <a:off x="4748284" y="3794079"/>
              <a:ext cx="2209800" cy="1768522"/>
            </a:xfrm>
            <a:prstGeom prst="flowChartMagneticDisk">
              <a:avLst/>
            </a:prstGeom>
            <a:gradFill>
              <a:gsLst>
                <a:gs pos="0">
                  <a:srgbClr val="FF0000"/>
                </a:gs>
                <a:gs pos="100000">
                  <a:srgbClr val="A40000"/>
                </a:gs>
              </a:gsLst>
            </a:gradFill>
            <a:ln>
              <a:solidFill>
                <a:schemeClr val="bg1">
                  <a:lumMod val="95000"/>
                  <a:alpha val="58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a:endParaRPr lang="en-US" sz="14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a:endParaRPr lang="en-US" sz="1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61" name="Rectangle 160"/>
            <p:cNvSpPr/>
            <p:nvPr/>
          </p:nvSpPr>
          <p:spPr>
            <a:xfrm>
              <a:off x="4688011" y="3922116"/>
              <a:ext cx="2354238" cy="1508105"/>
            </a:xfrm>
            <a:prstGeom prst="rect">
              <a:avLst/>
            </a:prstGeom>
          </p:spPr>
          <p:txBody>
            <a:bodyPr wrap="square">
              <a:spAutoFit/>
            </a:bodyPr>
            <a:lstStyle/>
            <a:p>
              <a:pPr algn="ctr" defTabSz="914099"/>
              <a:r>
                <a:rPr lang="en-US" b="1" dirty="0" smtClean="0">
                  <a:solidFill>
                    <a:srgbClr val="FFDD71"/>
                  </a:solidFill>
                  <a:effectLst>
                    <a:outerShdw blurRad="38100" dist="38100" dir="2700000" algn="tl">
                      <a:srgbClr val="000000">
                        <a:alpha val="43137"/>
                      </a:srgbClr>
                    </a:outerShdw>
                  </a:effectLst>
                  <a:latin typeface="Segoe" pitchFamily="34" charset="0"/>
                </a:rPr>
                <a:t>SRT</a:t>
              </a:r>
            </a:p>
            <a:p>
              <a:pPr algn="ctr" defTabSz="914099"/>
              <a:endParaRPr lang="en-US" dirty="0" smtClean="0">
                <a:solidFill>
                  <a:srgbClr val="FFFFFF"/>
                </a:solidFill>
                <a:effectLst>
                  <a:outerShdw blurRad="38100" dist="38100" dir="2700000" algn="tl">
                    <a:srgbClr val="000000">
                      <a:alpha val="43137"/>
                    </a:srgbClr>
                  </a:outerShdw>
                </a:effectLst>
                <a:latin typeface="Segoe" pitchFamily="34" charset="0"/>
              </a:endParaRPr>
            </a:p>
            <a:p>
              <a:pPr algn="ctr" defTabSz="914099"/>
              <a:r>
                <a:rPr lang="en-US" sz="1400" dirty="0" smtClean="0">
                  <a:solidFill>
                    <a:srgbClr val="FFFFFF"/>
                  </a:solidFill>
                  <a:effectLst>
                    <a:outerShdw blurRad="38100" dist="38100" dir="2700000" algn="tl">
                      <a:srgbClr val="000000">
                        <a:alpha val="43137"/>
                      </a:srgbClr>
                    </a:outerShdw>
                  </a:effectLst>
                  <a:latin typeface="Segoe" pitchFamily="34" charset="0"/>
                </a:rPr>
                <a:t>Hashed 1MB file chunks</a:t>
              </a:r>
            </a:p>
            <a:p>
              <a:pPr algn="ctr" defTabSz="914099"/>
              <a:r>
                <a:rPr lang="en-US" sz="1400" i="1" dirty="0" smtClean="0">
                  <a:solidFill>
                    <a:srgbClr val="FFFFFF"/>
                  </a:solidFill>
                  <a:effectLst>
                    <a:outerShdw blurRad="38100" dist="38100" dir="2700000" algn="tl">
                      <a:srgbClr val="000000">
                        <a:alpha val="43137"/>
                      </a:srgbClr>
                    </a:outerShdw>
                  </a:effectLst>
                  <a:latin typeface="Segoe" pitchFamily="34" charset="0"/>
                </a:rPr>
                <a:t>within</a:t>
              </a:r>
            </a:p>
            <a:p>
              <a:pPr algn="ctr" defTabSz="914099"/>
              <a:r>
                <a:rPr lang="en-US" sz="1400" dirty="0" smtClean="0">
                  <a:solidFill>
                    <a:srgbClr val="FFFFFF"/>
                  </a:solidFill>
                  <a:effectLst>
                    <a:outerShdw blurRad="38100" dist="38100" dir="2700000" algn="tl">
                      <a:srgbClr val="000000">
                        <a:alpha val="43137"/>
                      </a:srgbClr>
                    </a:outerShdw>
                  </a:effectLst>
                  <a:latin typeface="Segoe" pitchFamily="34" charset="0"/>
                </a:rPr>
                <a:t>D:\RPstore  (NTFS directory)</a:t>
              </a:r>
              <a:endParaRPr lang="en-US" sz="1400" dirty="0"/>
            </a:p>
          </p:txBody>
        </p:sp>
      </p:grpSp>
      <p:grpSp>
        <p:nvGrpSpPr>
          <p:cNvPr id="3" name="Group 164"/>
          <p:cNvGrpSpPr/>
          <p:nvPr/>
        </p:nvGrpSpPr>
        <p:grpSpPr>
          <a:xfrm>
            <a:off x="2709091" y="4394582"/>
            <a:ext cx="2245054" cy="1768522"/>
            <a:chOff x="1821983" y="3794079"/>
            <a:chExt cx="2245054" cy="1768522"/>
          </a:xfrm>
        </p:grpSpPr>
        <p:sp>
          <p:nvSpPr>
            <p:cNvPr id="77" name="Flowchart: Magnetic Disk 76"/>
            <p:cNvSpPr/>
            <p:nvPr/>
          </p:nvSpPr>
          <p:spPr bwMode="auto">
            <a:xfrm>
              <a:off x="1843580" y="3794079"/>
              <a:ext cx="2209800" cy="1768522"/>
            </a:xfrm>
            <a:prstGeom prst="flowChartMagneticDisk">
              <a:avLst/>
            </a:prstGeom>
            <a:gradFill>
              <a:gsLst>
                <a:gs pos="0">
                  <a:srgbClr val="0070C0"/>
                </a:gs>
                <a:gs pos="100000">
                  <a:schemeClr val="accent2">
                    <a:shade val="94000"/>
                    <a:satMod val="135000"/>
                  </a:schemeClr>
                </a:gs>
              </a:gsLst>
            </a:gradFill>
            <a:ln>
              <a:solidFill>
                <a:schemeClr val="bg1">
                  <a:lumMod val="95000"/>
                  <a:alpha val="58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62" name="Rectangle 161"/>
            <p:cNvSpPr/>
            <p:nvPr/>
          </p:nvSpPr>
          <p:spPr>
            <a:xfrm>
              <a:off x="1821983" y="3922116"/>
              <a:ext cx="2245054" cy="1508105"/>
            </a:xfrm>
            <a:prstGeom prst="rect">
              <a:avLst/>
            </a:prstGeom>
          </p:spPr>
          <p:txBody>
            <a:bodyPr wrap="square">
              <a:spAutoFit/>
            </a:bodyPr>
            <a:lstStyle/>
            <a:p>
              <a:pPr algn="ctr" defTabSz="914099"/>
              <a:r>
                <a:rPr lang="en-US" b="1" dirty="0" smtClean="0">
                  <a:solidFill>
                    <a:srgbClr val="FFDD71"/>
                  </a:solidFill>
                  <a:effectLst>
                    <a:outerShdw blurRad="38100" dist="38100" dir="2700000" algn="tl">
                      <a:srgbClr val="000000">
                        <a:alpha val="43137"/>
                      </a:srgbClr>
                    </a:outerShdw>
                  </a:effectLst>
                  <a:latin typeface="Segoe" pitchFamily="34" charset="0"/>
                </a:rPr>
                <a:t>DPM</a:t>
              </a:r>
            </a:p>
            <a:p>
              <a:pPr algn="ctr" defTabSz="914099"/>
              <a:endParaRPr lang="en-US" dirty="0" smtClean="0">
                <a:solidFill>
                  <a:srgbClr val="FFFFFF"/>
                </a:solidFill>
                <a:effectLst>
                  <a:outerShdw blurRad="38100" dist="38100" dir="2700000" algn="tl">
                    <a:srgbClr val="000000">
                      <a:alpha val="43137"/>
                    </a:srgbClr>
                  </a:outerShdw>
                </a:effectLst>
                <a:latin typeface="Segoe" pitchFamily="34" charset="0"/>
              </a:endParaRPr>
            </a:p>
            <a:p>
              <a:pPr algn="ctr" defTabSz="914099"/>
              <a:r>
                <a:rPr lang="en-US" sz="1400" dirty="0" smtClean="0">
                  <a:solidFill>
                    <a:srgbClr val="FFFFFF"/>
                  </a:solidFill>
                  <a:effectLst>
                    <a:outerShdw blurRad="38100" dist="38100" dir="2700000" algn="tl">
                      <a:srgbClr val="000000">
                        <a:alpha val="43137"/>
                      </a:srgbClr>
                    </a:outerShdw>
                  </a:effectLst>
                  <a:latin typeface="Segoe" pitchFamily="34" charset="0"/>
                </a:rPr>
                <a:t>Native NTFS files, dB’s, SG’s, VHD’s, etc.</a:t>
              </a:r>
            </a:p>
            <a:p>
              <a:pPr algn="ctr" defTabSz="914099"/>
              <a:endParaRPr lang="en-US" sz="14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a:r>
                <a:rPr lang="en-US" sz="1400" dirty="0" smtClean="0">
                  <a:solidFill>
                    <a:srgbClr val="FFFFFF"/>
                  </a:solidFill>
                  <a:effectLst>
                    <a:outerShdw blurRad="38100" dist="38100" dir="2700000" algn="tl">
                      <a:srgbClr val="000000">
                        <a:alpha val="43137"/>
                      </a:srgbClr>
                    </a:outerShdw>
                  </a:effectLst>
                  <a:latin typeface="Segoe" pitchFamily="34" charset="0"/>
                </a:rPr>
                <a:t>VSS Shadow Copies</a:t>
              </a:r>
            </a:p>
          </p:txBody>
        </p:sp>
      </p:grpSp>
      <p:sp>
        <p:nvSpPr>
          <p:cNvPr id="64" name="Rectangle 63"/>
          <p:cNvSpPr/>
          <p:nvPr/>
        </p:nvSpPr>
        <p:spPr bwMode="auto">
          <a:xfrm>
            <a:off x="4450406" y="3392768"/>
            <a:ext cx="533400" cy="381000"/>
          </a:xfrm>
          <a:prstGeom prst="rect">
            <a:avLst/>
          </a:prstGeom>
          <a:noFill/>
        </p:spPr>
        <p:txBody>
          <a:bodyPr lIns="91435" tIns="45717" rIns="91435" bIns="45717"/>
          <a:lstStyle/>
          <a:p>
            <a:pPr algn="l" rtl="0" eaLnBrk="0" hangingPunct="0">
              <a:defRPr/>
            </a:pPr>
            <a:endParaRPr lang="en-US" sz="3200" kern="1200" dirty="0">
              <a:solidFill>
                <a:srgbClr val="000000"/>
              </a:solidFill>
              <a:latin typeface="Segoe"/>
              <a:ea typeface="+mn-ea"/>
              <a:cs typeface="+mn-cs"/>
            </a:endParaRPr>
          </a:p>
        </p:txBody>
      </p:sp>
      <p:pic>
        <p:nvPicPr>
          <p:cNvPr id="65" name="Picture 2" descr="D:\Projects\Microsoft\DPM PartnerVideo\images\platform.png"/>
          <p:cNvPicPr>
            <a:picLocks noChangeAspect="1" noChangeArrowheads="1"/>
          </p:cNvPicPr>
          <p:nvPr/>
        </p:nvPicPr>
        <p:blipFill>
          <a:blip r:embed="rId3" cstate="print">
            <a:duotone>
              <a:srgbClr val="5082B9">
                <a:shade val="45000"/>
                <a:satMod val="135000"/>
              </a:srgbClr>
              <a:prstClr val="white"/>
            </a:duotone>
            <a:lum bright="-30000"/>
          </a:blip>
          <a:srcRect/>
          <a:stretch>
            <a:fillRect/>
          </a:stretch>
        </p:blipFill>
        <p:spPr bwMode="auto">
          <a:xfrm>
            <a:off x="3693206" y="2678779"/>
            <a:ext cx="2719169" cy="986505"/>
          </a:xfrm>
          <a:prstGeom prst="rect">
            <a:avLst/>
          </a:prstGeom>
          <a:noFill/>
          <a:effectLst>
            <a:outerShdw blurRad="50800" dist="38100" dir="2700000" algn="tl" rotWithShape="0">
              <a:prstClr val="black">
                <a:alpha val="40000"/>
              </a:prstClr>
            </a:outerShdw>
          </a:effectLst>
        </p:spPr>
      </p:pic>
      <p:grpSp>
        <p:nvGrpSpPr>
          <p:cNvPr id="4" name="Group 65"/>
          <p:cNvGrpSpPr/>
          <p:nvPr/>
        </p:nvGrpSpPr>
        <p:grpSpPr>
          <a:xfrm>
            <a:off x="4997060" y="2442558"/>
            <a:ext cx="1253259" cy="905149"/>
            <a:chOff x="4892898" y="2477282"/>
            <a:chExt cx="1301539" cy="940019"/>
          </a:xfrm>
        </p:grpSpPr>
        <p:pic>
          <p:nvPicPr>
            <p:cNvPr id="67" name="Picture 8" descr="E:\Projects\Microsoft\DPM_video\connect.dll_I2908_0409.png"/>
            <p:cNvPicPr>
              <a:picLocks noChangeAspect="1" noChangeArrowheads="1"/>
            </p:cNvPicPr>
            <p:nvPr/>
          </p:nvPicPr>
          <p:blipFill>
            <a:blip r:embed="rId4" cstate="print">
              <a:grayscl/>
            </a:blip>
            <a:srcRect/>
            <a:stretch>
              <a:fillRect/>
            </a:stretch>
          </p:blipFill>
          <p:spPr bwMode="auto">
            <a:xfrm>
              <a:off x="4892898" y="2477282"/>
              <a:ext cx="940019" cy="940019"/>
            </a:xfrm>
            <a:prstGeom prst="rect">
              <a:avLst/>
            </a:prstGeom>
            <a:noFill/>
          </p:spPr>
        </p:pic>
        <p:grpSp>
          <p:nvGrpSpPr>
            <p:cNvPr id="5" name="Group 242"/>
            <p:cNvGrpSpPr/>
            <p:nvPr/>
          </p:nvGrpSpPr>
          <p:grpSpPr>
            <a:xfrm>
              <a:off x="5517557" y="2807025"/>
              <a:ext cx="676889" cy="564452"/>
              <a:chOff x="4797868" y="2793227"/>
              <a:chExt cx="654664" cy="545921"/>
            </a:xfrm>
          </p:grpSpPr>
          <p:grpSp>
            <p:nvGrpSpPr>
              <p:cNvPr id="6" name="Group 207"/>
              <p:cNvGrpSpPr/>
              <p:nvPr/>
            </p:nvGrpSpPr>
            <p:grpSpPr>
              <a:xfrm>
                <a:off x="4797868" y="3023255"/>
                <a:ext cx="654664" cy="315893"/>
                <a:chOff x="4848128" y="2984430"/>
                <a:chExt cx="676566" cy="326460"/>
              </a:xfrm>
            </p:grpSpPr>
            <p:sp>
              <p:nvSpPr>
                <p:cNvPr id="90" name="Oval 89"/>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1" name="Oval 90"/>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2" name="Oval 91"/>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7" name="Group 204"/>
              <p:cNvGrpSpPr/>
              <p:nvPr/>
            </p:nvGrpSpPr>
            <p:grpSpPr>
              <a:xfrm>
                <a:off x="4822449" y="2793227"/>
                <a:ext cx="551050" cy="520930"/>
                <a:chOff x="4572000" y="2655375"/>
                <a:chExt cx="720817" cy="681417"/>
              </a:xfrm>
            </p:grpSpPr>
            <p:grpSp>
              <p:nvGrpSpPr>
                <p:cNvPr id="8" name="Group 189"/>
                <p:cNvGrpSpPr/>
                <p:nvPr/>
              </p:nvGrpSpPr>
              <p:grpSpPr>
                <a:xfrm>
                  <a:off x="4673854" y="2655375"/>
                  <a:ext cx="403810" cy="395185"/>
                  <a:chOff x="4904375" y="2755269"/>
                  <a:chExt cx="324356" cy="317428"/>
                </a:xfrm>
              </p:grpSpPr>
              <p:sp>
                <p:nvSpPr>
                  <p:cNvPr id="87" name="Oval 8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8" name="Flowchart: Magnetic Disk 8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9" name="Oval 8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9" name="Group 190"/>
                <p:cNvGrpSpPr/>
                <p:nvPr/>
              </p:nvGrpSpPr>
              <p:grpSpPr>
                <a:xfrm>
                  <a:off x="4889007" y="2747583"/>
                  <a:ext cx="403810" cy="395185"/>
                  <a:chOff x="4904375" y="2755269"/>
                  <a:chExt cx="324356" cy="317428"/>
                </a:xfrm>
              </p:grpSpPr>
              <p:sp>
                <p:nvSpPr>
                  <p:cNvPr id="84" name="Oval 8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5" name="Flowchart: Magnetic Disk 8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6" name="Oval 8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 name="Group 195"/>
                <p:cNvGrpSpPr/>
                <p:nvPr/>
              </p:nvGrpSpPr>
              <p:grpSpPr>
                <a:xfrm>
                  <a:off x="4572000" y="2832108"/>
                  <a:ext cx="403810" cy="395185"/>
                  <a:chOff x="4904375" y="2755269"/>
                  <a:chExt cx="324356" cy="317428"/>
                </a:xfrm>
              </p:grpSpPr>
              <p:sp>
                <p:nvSpPr>
                  <p:cNvPr id="81" name="Oval 8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2" name="Flowchart: Magnetic Disk 8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3" name="Oval 8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1" name="Group 199"/>
                <p:cNvGrpSpPr/>
                <p:nvPr/>
              </p:nvGrpSpPr>
              <p:grpSpPr>
                <a:xfrm>
                  <a:off x="4810205" y="2941607"/>
                  <a:ext cx="403810" cy="395185"/>
                  <a:chOff x="4904375" y="2755269"/>
                  <a:chExt cx="324356" cy="317428"/>
                </a:xfrm>
              </p:grpSpPr>
              <p:sp>
                <p:nvSpPr>
                  <p:cNvPr id="78" name="Oval 7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79" name="Flowchart: Magnetic Disk 7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0" name="Oval 7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sp>
        <p:nvSpPr>
          <p:cNvPr id="93" name="Text Box 66"/>
          <p:cNvSpPr txBox="1">
            <a:spLocks noChangeArrowheads="1"/>
          </p:cNvSpPr>
          <p:nvPr/>
        </p:nvSpPr>
        <p:spPr bwMode="auto">
          <a:xfrm>
            <a:off x="5103986" y="3537031"/>
            <a:ext cx="1871663" cy="307771"/>
          </a:xfrm>
          <a:prstGeom prst="rect">
            <a:avLst/>
          </a:prstGeom>
          <a:noFill/>
          <a:ln w="9525">
            <a:noFill/>
            <a:miter lim="800000"/>
            <a:headEnd/>
            <a:tailEnd/>
          </a:ln>
          <a:effectLst/>
        </p:spPr>
        <p:txBody>
          <a:bodyPr lIns="91435" tIns="45717" rIns="91435" bIns="45717">
            <a:spAutoFit/>
          </a:bodyPr>
          <a:lstStyle/>
          <a:p>
            <a:pPr eaLnBrk="0" hangingPunct="0">
              <a:defRPr/>
            </a:pPr>
            <a:r>
              <a:rPr lang="en-US" sz="1400" b="1" dirty="0">
                <a:latin typeface="+mj-lt"/>
                <a:cs typeface="+mn-cs"/>
              </a:rPr>
              <a:t>DPM SRT Server</a:t>
            </a:r>
            <a:endParaRPr lang="en-US" sz="1400" dirty="0">
              <a:latin typeface="+mj-lt"/>
              <a:cs typeface="+mn-cs"/>
            </a:endParaRPr>
          </a:p>
        </p:txBody>
      </p:sp>
      <p:sp>
        <p:nvSpPr>
          <p:cNvPr id="94" name="Text Box 50"/>
          <p:cNvSpPr txBox="1">
            <a:spLocks noChangeArrowheads="1"/>
          </p:cNvSpPr>
          <p:nvPr/>
        </p:nvSpPr>
        <p:spPr bwMode="auto">
          <a:xfrm>
            <a:off x="5082886" y="3775878"/>
            <a:ext cx="1628962" cy="430881"/>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100" i="1" dirty="0">
                <a:latin typeface="+mj-lt"/>
                <a:cs typeface="+mn-cs"/>
              </a:rPr>
              <a:t>Can run on DPM Server</a:t>
            </a:r>
          </a:p>
          <a:p>
            <a:pPr eaLnBrk="0" hangingPunct="0">
              <a:defRPr/>
            </a:pPr>
            <a:r>
              <a:rPr lang="en-US" sz="1100" i="1" dirty="0">
                <a:latin typeface="+mj-lt"/>
                <a:cs typeface="+mn-cs"/>
              </a:rPr>
              <a:t>or separate platform</a:t>
            </a:r>
          </a:p>
        </p:txBody>
      </p:sp>
      <p:sp>
        <p:nvSpPr>
          <p:cNvPr id="95" name="Text Box 50"/>
          <p:cNvSpPr txBox="1">
            <a:spLocks noChangeArrowheads="1"/>
          </p:cNvSpPr>
          <p:nvPr/>
        </p:nvSpPr>
        <p:spPr bwMode="auto">
          <a:xfrm>
            <a:off x="3905873" y="3760667"/>
            <a:ext cx="1140046" cy="430881"/>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100" i="1" dirty="0">
                <a:latin typeface="+mj-lt"/>
                <a:cs typeface="+mn-cs"/>
              </a:rPr>
              <a:t>with integrated </a:t>
            </a:r>
          </a:p>
          <a:p>
            <a:pPr eaLnBrk="0" hangingPunct="0">
              <a:defRPr/>
            </a:pPr>
            <a:r>
              <a:rPr lang="en-US" sz="1100" i="1" dirty="0">
                <a:latin typeface="+mj-lt"/>
                <a:cs typeface="+mn-cs"/>
              </a:rPr>
              <a:t>Disk &amp; Tape</a:t>
            </a:r>
          </a:p>
        </p:txBody>
      </p:sp>
      <p:sp>
        <p:nvSpPr>
          <p:cNvPr id="96" name="Text Box 66"/>
          <p:cNvSpPr txBox="1">
            <a:spLocks noChangeArrowheads="1"/>
          </p:cNvSpPr>
          <p:nvPr/>
        </p:nvSpPr>
        <p:spPr bwMode="auto">
          <a:xfrm>
            <a:off x="3903159" y="3520231"/>
            <a:ext cx="1189701" cy="307771"/>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400" b="1" dirty="0">
                <a:latin typeface="+mj-lt"/>
                <a:cs typeface="+mn-cs"/>
              </a:rPr>
              <a:t>DPM 2007</a:t>
            </a:r>
            <a:endParaRPr lang="en-US" sz="1400" dirty="0">
              <a:latin typeface="+mj-lt"/>
              <a:cs typeface="+mn-cs"/>
            </a:endParaRPr>
          </a:p>
        </p:txBody>
      </p:sp>
      <p:grpSp>
        <p:nvGrpSpPr>
          <p:cNvPr id="12" name="Group 96"/>
          <p:cNvGrpSpPr/>
          <p:nvPr/>
        </p:nvGrpSpPr>
        <p:grpSpPr>
          <a:xfrm>
            <a:off x="3839604" y="2477282"/>
            <a:ext cx="1137445" cy="821504"/>
            <a:chOff x="3770154" y="2442558"/>
            <a:chExt cx="1301539" cy="940019"/>
          </a:xfrm>
        </p:grpSpPr>
        <p:pic>
          <p:nvPicPr>
            <p:cNvPr id="98" name="Picture 8" descr="E:\Projects\Microsoft\DPM_video\connect.dll_I2908_0409.png"/>
            <p:cNvPicPr>
              <a:picLocks noChangeAspect="1" noChangeArrowheads="1"/>
            </p:cNvPicPr>
            <p:nvPr/>
          </p:nvPicPr>
          <p:blipFill>
            <a:blip r:embed="rId5" cstate="print">
              <a:grayscl/>
              <a:lum bright="64000" contrast="-76000"/>
            </a:blip>
            <a:srcRect/>
            <a:stretch>
              <a:fillRect/>
            </a:stretch>
          </p:blipFill>
          <p:spPr bwMode="auto">
            <a:xfrm>
              <a:off x="3770154" y="2442558"/>
              <a:ext cx="940019" cy="940019"/>
            </a:xfrm>
            <a:prstGeom prst="rect">
              <a:avLst/>
            </a:prstGeom>
            <a:noFill/>
          </p:spPr>
        </p:pic>
        <p:grpSp>
          <p:nvGrpSpPr>
            <p:cNvPr id="13" name="Group 207"/>
            <p:cNvGrpSpPr/>
            <p:nvPr/>
          </p:nvGrpSpPr>
          <p:grpSpPr>
            <a:xfrm>
              <a:off x="4394812" y="3010141"/>
              <a:ext cx="676889" cy="326616"/>
              <a:chOff x="4848128" y="2984430"/>
              <a:chExt cx="676566" cy="326460"/>
            </a:xfrm>
          </p:grpSpPr>
          <p:sp>
            <p:nvSpPr>
              <p:cNvPr id="115" name="Oval 114"/>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6" name="Oval 115"/>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7" name="Oval 116"/>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100" name="Oval 99"/>
            <p:cNvSpPr/>
            <p:nvPr/>
          </p:nvSpPr>
          <p:spPr>
            <a:xfrm>
              <a:off x="4500732" y="2970283"/>
              <a:ext cx="319184" cy="114385"/>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14" name="Group 231"/>
            <p:cNvGrpSpPr/>
            <p:nvPr/>
          </p:nvGrpSpPr>
          <p:grpSpPr>
            <a:xfrm>
              <a:off x="4528495" y="2772302"/>
              <a:ext cx="227735" cy="288112"/>
              <a:chOff x="4528495" y="2772302"/>
              <a:chExt cx="227735" cy="288112"/>
            </a:xfrm>
          </p:grpSpPr>
          <p:sp>
            <p:nvSpPr>
              <p:cNvPr id="113" name="Flowchart: Magnetic Disk 112"/>
              <p:cNvSpPr/>
              <p:nvPr/>
            </p:nvSpPr>
            <p:spPr>
              <a:xfrm flipH="1">
                <a:off x="4528495" y="2772302"/>
                <a:ext cx="227733" cy="288112"/>
              </a:xfrm>
              <a:prstGeom prst="flowChartMagneticDisk">
                <a:avLst/>
              </a:prstGeom>
              <a:gradFill>
                <a:gsLst>
                  <a:gs pos="0">
                    <a:schemeClr val="bg1">
                      <a:lumMod val="85000"/>
                    </a:schemeClr>
                  </a:gs>
                  <a:gs pos="38000">
                    <a:sysClr val="window" lastClr="FFFFFF"/>
                  </a:gs>
                  <a:gs pos="82000">
                    <a:schemeClr val="bg1">
                      <a:lumMod val="85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14" name="Oval 113"/>
              <p:cNvSpPr/>
              <p:nvPr/>
            </p:nvSpPr>
            <p:spPr>
              <a:xfrm flipH="1">
                <a:off x="4529798" y="2772302"/>
                <a:ext cx="226432" cy="93708"/>
              </a:xfrm>
              <a:prstGeom prst="ellipse">
                <a:avLst/>
              </a:prstGeom>
              <a:gradFill>
                <a:gsLst>
                  <a:gs pos="31000">
                    <a:sysClr val="window" lastClr="FFFFFF"/>
                  </a:gs>
                  <a:gs pos="82000">
                    <a:schemeClr val="bg1">
                      <a:lumMod val="75000"/>
                    </a:schemeClr>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sp>
          <p:nvSpPr>
            <p:cNvPr id="102" name="Oval 101"/>
            <p:cNvSpPr/>
            <p:nvPr/>
          </p:nvSpPr>
          <p:spPr>
            <a:xfrm>
              <a:off x="4670796" y="3043167"/>
              <a:ext cx="319184" cy="114385"/>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03" name="Flowchart: Magnetic Disk 102"/>
            <p:cNvSpPr/>
            <p:nvPr/>
          </p:nvSpPr>
          <p:spPr>
            <a:xfrm flipH="1">
              <a:off x="4698559" y="2845186"/>
              <a:ext cx="227733" cy="288112"/>
            </a:xfrm>
            <a:prstGeom prst="flowChartMagneticDisk">
              <a:avLst/>
            </a:prstGeom>
            <a:gradFill>
              <a:gsLst>
                <a:gs pos="0">
                  <a:schemeClr val="bg1">
                    <a:lumMod val="85000"/>
                  </a:schemeClr>
                </a:gs>
                <a:gs pos="38000">
                  <a:sysClr val="window" lastClr="FFFFFF"/>
                </a:gs>
                <a:gs pos="82000">
                  <a:schemeClr val="bg1">
                    <a:lumMod val="85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04" name="Oval 103"/>
            <p:cNvSpPr/>
            <p:nvPr/>
          </p:nvSpPr>
          <p:spPr>
            <a:xfrm flipH="1">
              <a:off x="4699862" y="2845186"/>
              <a:ext cx="226432" cy="93708"/>
            </a:xfrm>
            <a:prstGeom prst="ellipse">
              <a:avLst/>
            </a:prstGeom>
            <a:gradFill>
              <a:gsLst>
                <a:gs pos="31000">
                  <a:sysClr val="window" lastClr="FFFFFF"/>
                </a:gs>
                <a:gs pos="82000">
                  <a:schemeClr val="bg1">
                    <a:lumMod val="75000"/>
                  </a:schemeClr>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05" name="Oval 104"/>
            <p:cNvSpPr/>
            <p:nvPr/>
          </p:nvSpPr>
          <p:spPr>
            <a:xfrm>
              <a:off x="4420223" y="3109978"/>
              <a:ext cx="319184" cy="114385"/>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15" name="Group 229"/>
            <p:cNvGrpSpPr/>
            <p:nvPr/>
          </p:nvGrpSpPr>
          <p:grpSpPr>
            <a:xfrm>
              <a:off x="4447986" y="2911997"/>
              <a:ext cx="227735" cy="288112"/>
              <a:chOff x="4447986" y="2911997"/>
              <a:chExt cx="227735" cy="288112"/>
            </a:xfrm>
          </p:grpSpPr>
          <p:sp>
            <p:nvSpPr>
              <p:cNvPr id="111" name="Flowchart: Magnetic Disk 110"/>
              <p:cNvSpPr/>
              <p:nvPr/>
            </p:nvSpPr>
            <p:spPr>
              <a:xfrm flipH="1">
                <a:off x="4447986" y="2911997"/>
                <a:ext cx="227733" cy="288112"/>
              </a:xfrm>
              <a:prstGeom prst="flowChartMagneticDisk">
                <a:avLst/>
              </a:prstGeom>
              <a:gradFill>
                <a:gsLst>
                  <a:gs pos="0">
                    <a:schemeClr val="bg1">
                      <a:lumMod val="85000"/>
                    </a:schemeClr>
                  </a:gs>
                  <a:gs pos="38000">
                    <a:sysClr val="window" lastClr="FFFFFF"/>
                  </a:gs>
                  <a:gs pos="82000">
                    <a:schemeClr val="bg1">
                      <a:lumMod val="85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12" name="Oval 111"/>
              <p:cNvSpPr/>
              <p:nvPr/>
            </p:nvSpPr>
            <p:spPr>
              <a:xfrm flipH="1">
                <a:off x="4449289" y="2911997"/>
                <a:ext cx="226432" cy="93708"/>
              </a:xfrm>
              <a:prstGeom prst="ellipse">
                <a:avLst/>
              </a:prstGeom>
              <a:gradFill>
                <a:gsLst>
                  <a:gs pos="31000">
                    <a:sysClr val="window" lastClr="FFFFFF"/>
                  </a:gs>
                  <a:gs pos="82000">
                    <a:schemeClr val="bg1">
                      <a:lumMod val="75000"/>
                    </a:schemeClr>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sp>
          <p:nvSpPr>
            <p:cNvPr id="107" name="Oval 106"/>
            <p:cNvSpPr/>
            <p:nvPr/>
          </p:nvSpPr>
          <p:spPr>
            <a:xfrm>
              <a:off x="4608508" y="3196530"/>
              <a:ext cx="319184" cy="114385"/>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16" name="Group 230"/>
            <p:cNvGrpSpPr/>
            <p:nvPr/>
          </p:nvGrpSpPr>
          <p:grpSpPr>
            <a:xfrm>
              <a:off x="4636271" y="2998549"/>
              <a:ext cx="227735" cy="288112"/>
              <a:chOff x="4636271" y="2998549"/>
              <a:chExt cx="227735" cy="288112"/>
            </a:xfrm>
          </p:grpSpPr>
          <p:sp>
            <p:nvSpPr>
              <p:cNvPr id="109" name="Flowchart: Magnetic Disk 108"/>
              <p:cNvSpPr/>
              <p:nvPr/>
            </p:nvSpPr>
            <p:spPr>
              <a:xfrm flipH="1">
                <a:off x="4636271" y="2998549"/>
                <a:ext cx="227733" cy="288112"/>
              </a:xfrm>
              <a:prstGeom prst="flowChartMagneticDisk">
                <a:avLst/>
              </a:prstGeom>
              <a:gradFill>
                <a:gsLst>
                  <a:gs pos="0">
                    <a:schemeClr val="bg1">
                      <a:lumMod val="85000"/>
                    </a:schemeClr>
                  </a:gs>
                  <a:gs pos="38000">
                    <a:sysClr val="window" lastClr="FFFFFF"/>
                  </a:gs>
                  <a:gs pos="82000">
                    <a:schemeClr val="bg1">
                      <a:lumMod val="85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10" name="Oval 109"/>
              <p:cNvSpPr/>
              <p:nvPr/>
            </p:nvSpPr>
            <p:spPr>
              <a:xfrm flipH="1">
                <a:off x="4637574" y="2998549"/>
                <a:ext cx="226432" cy="93708"/>
              </a:xfrm>
              <a:prstGeom prst="ellipse">
                <a:avLst/>
              </a:prstGeom>
              <a:gradFill>
                <a:gsLst>
                  <a:gs pos="31000">
                    <a:sysClr val="window" lastClr="FFFFFF"/>
                  </a:gs>
                  <a:gs pos="82000">
                    <a:schemeClr val="bg1">
                      <a:lumMod val="75000"/>
                    </a:schemeClr>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spTree>
    <p:extLst>
      <p:ext uri="{BB962C8B-B14F-4D97-AF65-F5344CB8AC3E}">
        <p14:creationId xmlns:p14="http://schemas.microsoft.com/office/powerpoint/2007/7/12/main" xmlns="" val="34222748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anim calcmode="lin" valueType="num">
                                      <p:cBhvr>
                                        <p:cTn id="14" dur="500" fill="hold"/>
                                        <p:tgtEl>
                                          <p:spTgt spid="2"/>
                                        </p:tgtEl>
                                        <p:attrNameLst>
                                          <p:attrName>ppt_x</p:attrName>
                                        </p:attrNameLst>
                                      </p:cBhvr>
                                      <p:tavLst>
                                        <p:tav tm="0">
                                          <p:val>
                                            <p:strVal val="#ppt_x"/>
                                          </p:val>
                                        </p:tav>
                                        <p:tav tm="100000">
                                          <p:val>
                                            <p:strVal val="#ppt_x"/>
                                          </p:val>
                                        </p:tav>
                                      </p:tavLst>
                                    </p:anim>
                                    <p:anim calcmode="lin" valueType="num">
                                      <p:cBhvr>
                                        <p:cTn id="15"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34" name="Title 115"/>
          <p:cNvSpPr>
            <a:spLocks noGrp="1"/>
          </p:cNvSpPr>
          <p:nvPr>
            <p:ph type="title"/>
          </p:nvPr>
        </p:nvSpPr>
        <p:spPr/>
        <p:txBody>
          <a:bodyPr/>
          <a:lstStyle/>
          <a:p>
            <a:r>
              <a:rPr lang="en-US" dirty="0" smtClean="0"/>
              <a:t>DPM-SRT</a:t>
            </a:r>
          </a:p>
        </p:txBody>
      </p:sp>
      <p:sp>
        <p:nvSpPr>
          <p:cNvPr id="167" name="AutoShape 78"/>
          <p:cNvSpPr>
            <a:spLocks noChangeArrowheads="1"/>
          </p:cNvSpPr>
          <p:nvPr/>
        </p:nvSpPr>
        <p:spPr bwMode="auto">
          <a:xfrm>
            <a:off x="3531469" y="1390828"/>
            <a:ext cx="2449803" cy="610199"/>
          </a:xfrm>
          <a:prstGeom prst="rightArrow">
            <a:avLst>
              <a:gd name="adj1" fmla="val 59620"/>
              <a:gd name="adj2" fmla="val 99050"/>
            </a:avLst>
          </a:prstGeom>
          <a:gradFill rotWithShape="1">
            <a:gsLst>
              <a:gs pos="0">
                <a:srgbClr val="000000">
                  <a:lumMod val="85000"/>
                  <a:lumOff val="15000"/>
                  <a:alpha val="10000"/>
                </a:srgbClr>
              </a:gs>
              <a:gs pos="37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a:solidFill>
                  <a:srgbClr val="FFFF99"/>
                </a:solidFill>
                <a:effectLst>
                  <a:outerShdw blurRad="38100" dist="38100" dir="2700000" algn="tl">
                    <a:srgbClr val="000000">
                      <a:alpha val="43137"/>
                    </a:srgbClr>
                  </a:outerShdw>
                </a:effectLst>
                <a:latin typeface="Segoe"/>
              </a:rPr>
              <a:t>Ready </a:t>
            </a:r>
            <a:r>
              <a:rPr lang="en-GB" sz="1600" dirty="0" smtClean="0">
                <a:solidFill>
                  <a:srgbClr val="FFFF99"/>
                </a:solidFill>
                <a:effectLst>
                  <a:outerShdw blurRad="38100" dist="38100" dir="2700000" algn="tl">
                    <a:srgbClr val="000000">
                      <a:alpha val="43137"/>
                    </a:srgbClr>
                  </a:outerShdw>
                </a:effectLst>
                <a:latin typeface="Segoe"/>
              </a:rPr>
              <a:t>for </a:t>
            </a:r>
            <a:r>
              <a:rPr lang="en-GB" sz="1600" dirty="0">
                <a:solidFill>
                  <a:srgbClr val="FFFF99"/>
                </a:solidFill>
                <a:effectLst>
                  <a:outerShdw blurRad="38100" dist="38100" dir="2700000" algn="tl">
                    <a:srgbClr val="000000">
                      <a:alpha val="43137"/>
                    </a:srgbClr>
                  </a:outerShdw>
                </a:effectLst>
                <a:latin typeface="Segoe"/>
              </a:rPr>
              <a:t>Backup</a:t>
            </a:r>
          </a:p>
        </p:txBody>
      </p:sp>
      <p:grpSp>
        <p:nvGrpSpPr>
          <p:cNvPr id="2" name="Group 167"/>
          <p:cNvGrpSpPr/>
          <p:nvPr/>
        </p:nvGrpSpPr>
        <p:grpSpPr>
          <a:xfrm>
            <a:off x="488013" y="1330208"/>
            <a:ext cx="1238250" cy="804472"/>
            <a:chOff x="488013" y="1330208"/>
            <a:chExt cx="1238250" cy="804472"/>
          </a:xfrm>
        </p:grpSpPr>
        <p:grpSp>
          <p:nvGrpSpPr>
            <p:cNvPr id="3" name="Group 24"/>
            <p:cNvGrpSpPr/>
            <p:nvPr/>
          </p:nvGrpSpPr>
          <p:grpSpPr>
            <a:xfrm>
              <a:off x="901639" y="1330208"/>
              <a:ext cx="734852" cy="593185"/>
              <a:chOff x="4284863" y="4259463"/>
              <a:chExt cx="1023740" cy="826381"/>
            </a:xfrm>
          </p:grpSpPr>
          <p:pic>
            <p:nvPicPr>
              <p:cNvPr id="171" name="Picture 2" descr="D:\Projects\Microsoft\DPM_Deck\images\Vista (344).png"/>
              <p:cNvPicPr>
                <a:picLocks noChangeAspect="1" noChangeArrowheads="1"/>
              </p:cNvPicPr>
              <p:nvPr/>
            </p:nvPicPr>
            <p:blipFill>
              <a:blip r:embed="rId3" cstate="print"/>
              <a:srcRect/>
              <a:stretch>
                <a:fillRect/>
              </a:stretch>
            </p:blipFill>
            <p:spPr bwMode="auto">
              <a:xfrm>
                <a:off x="4284863" y="4259463"/>
                <a:ext cx="699495" cy="699495"/>
              </a:xfrm>
              <a:prstGeom prst="rect">
                <a:avLst/>
              </a:prstGeom>
              <a:noFill/>
            </p:spPr>
          </p:pic>
          <p:pic>
            <p:nvPicPr>
              <p:cNvPr id="172" name="Picture 4" descr="D:\ref\air\buttons\All_Vista\VISTA_05\oobefldr.dll_I006d_0409.png"/>
              <p:cNvPicPr>
                <a:picLocks noChangeAspect="1" noChangeArrowheads="1"/>
              </p:cNvPicPr>
              <p:nvPr/>
            </p:nvPicPr>
            <p:blipFill>
              <a:blip r:embed="rId4" cstate="print"/>
              <a:srcRect/>
              <a:stretch>
                <a:fillRect/>
              </a:stretch>
            </p:blipFill>
            <p:spPr bwMode="auto">
              <a:xfrm>
                <a:off x="4699002" y="4411133"/>
                <a:ext cx="609601" cy="609601"/>
              </a:xfrm>
              <a:prstGeom prst="rect">
                <a:avLst/>
              </a:prstGeom>
              <a:noFill/>
            </p:spPr>
          </p:pic>
          <p:pic>
            <p:nvPicPr>
              <p:cNvPr id="173" name="Picture 3" descr="D:\ref\air\buttons\All_Vista\VISTA_07\Keyboard.png"/>
              <p:cNvPicPr>
                <a:picLocks noChangeAspect="1" noChangeArrowheads="1"/>
              </p:cNvPicPr>
              <p:nvPr/>
            </p:nvPicPr>
            <p:blipFill>
              <a:blip r:embed="rId5" cstate="print"/>
              <a:srcRect l="-17716" b="29064"/>
              <a:stretch>
                <a:fillRect/>
              </a:stretch>
            </p:blipFill>
            <p:spPr bwMode="auto">
              <a:xfrm>
                <a:off x="4460569" y="4707471"/>
                <a:ext cx="627895" cy="378373"/>
              </a:xfrm>
              <a:prstGeom prst="rect">
                <a:avLst/>
              </a:prstGeom>
              <a:noFill/>
            </p:spPr>
          </p:pic>
        </p:grpSp>
        <p:sp>
          <p:nvSpPr>
            <p:cNvPr id="170" name="Text Box 61"/>
            <p:cNvSpPr txBox="1">
              <a:spLocks noChangeArrowheads="1"/>
            </p:cNvSpPr>
            <p:nvPr/>
          </p:nvSpPr>
          <p:spPr bwMode="auto">
            <a:xfrm>
              <a:off x="488013" y="1888465"/>
              <a:ext cx="1238250" cy="246215"/>
            </a:xfrm>
            <a:prstGeom prst="rect">
              <a:avLst/>
            </a:prstGeom>
            <a:noFill/>
            <a:ln w="9525">
              <a:noFill/>
              <a:miter lim="800000"/>
              <a:headEnd/>
              <a:tailEnd/>
            </a:ln>
            <a:effectLst/>
          </p:spPr>
          <p:txBody>
            <a:bodyPr lIns="91435" tIns="45717" rIns="91435" bIns="45717">
              <a:spAutoFit/>
            </a:bodyPr>
            <a:lstStyle/>
            <a:p>
              <a:pPr algn="r" eaLnBrk="0" hangingPunct="0">
                <a:defRPr/>
              </a:pPr>
              <a:r>
                <a:rPr lang="en-US" sz="1000" b="1" dirty="0">
                  <a:latin typeface="+mj-lt"/>
                  <a:cs typeface="+mn-cs"/>
                </a:rPr>
                <a:t>Windows XP</a:t>
              </a:r>
            </a:p>
          </p:txBody>
        </p:sp>
      </p:grpSp>
      <p:sp>
        <p:nvSpPr>
          <p:cNvPr id="206" name="AutoShape 78"/>
          <p:cNvSpPr>
            <a:spLocks noChangeArrowheads="1"/>
          </p:cNvSpPr>
          <p:nvPr/>
        </p:nvSpPr>
        <p:spPr bwMode="auto">
          <a:xfrm>
            <a:off x="3242294" y="1316910"/>
            <a:ext cx="2449803" cy="721750"/>
          </a:xfrm>
          <a:prstGeom prst="leftArrow">
            <a:avLst/>
          </a:prstGeom>
          <a:gradFill rotWithShape="1">
            <a:gsLst>
              <a:gs pos="0">
                <a:srgbClr val="000000">
                  <a:lumMod val="85000"/>
                  <a:lumOff val="15000"/>
                  <a:alpha val="10000"/>
                </a:srgbClr>
              </a:gs>
              <a:gs pos="37000">
                <a:srgbClr val="FF3300">
                  <a:alpha val="84000"/>
                </a:srgbClr>
              </a:gs>
            </a:gsLst>
            <a:lin ang="10800000" scaled="0"/>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Get File List</a:t>
            </a:r>
            <a:endParaRPr lang="en-GB" sz="1600" dirty="0">
              <a:solidFill>
                <a:srgbClr val="FFFF99"/>
              </a:solidFill>
              <a:effectLst>
                <a:outerShdw blurRad="38100" dist="38100" dir="2700000" algn="tl">
                  <a:srgbClr val="000000">
                    <a:alpha val="43137"/>
                  </a:srgbClr>
                </a:outerShdw>
              </a:effectLst>
              <a:latin typeface="Segoe"/>
            </a:endParaRPr>
          </a:p>
        </p:txBody>
      </p:sp>
      <p:sp>
        <p:nvSpPr>
          <p:cNvPr id="207" name="TextBox 20"/>
          <p:cNvSpPr txBox="1">
            <a:spLocks noChangeArrowheads="1"/>
          </p:cNvSpPr>
          <p:nvPr/>
        </p:nvSpPr>
        <p:spPr bwMode="auto">
          <a:xfrm>
            <a:off x="863600" y="2517775"/>
            <a:ext cx="1654175" cy="323165"/>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500" dirty="0">
                <a:effectLst>
                  <a:outerShdw blurRad="38100" dist="38100" dir="2700000" algn="tl">
                    <a:srgbClr val="000000">
                      <a:alpha val="43137"/>
                    </a:srgbClr>
                  </a:outerShdw>
                </a:effectLst>
                <a:latin typeface="+mj-lt"/>
              </a:rPr>
              <a:t>perfmon.exe</a:t>
            </a:r>
            <a:endParaRPr lang="en-IN" sz="1500" dirty="0">
              <a:effectLst>
                <a:outerShdw blurRad="38100" dist="38100" dir="2700000" algn="tl">
                  <a:srgbClr val="000000">
                    <a:alpha val="43137"/>
                  </a:srgbClr>
                </a:outerShdw>
              </a:effectLst>
              <a:latin typeface="+mj-lt"/>
            </a:endParaRPr>
          </a:p>
        </p:txBody>
      </p:sp>
      <p:sp>
        <p:nvSpPr>
          <p:cNvPr id="208" name="TextBox 23"/>
          <p:cNvSpPr txBox="1">
            <a:spLocks noChangeArrowheads="1"/>
          </p:cNvSpPr>
          <p:nvPr/>
        </p:nvSpPr>
        <p:spPr bwMode="auto">
          <a:xfrm>
            <a:off x="854075" y="2908300"/>
            <a:ext cx="1652588" cy="323165"/>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defTabSz="914363" eaLnBrk="0" hangingPunct="0">
              <a:defRPr/>
            </a:pPr>
            <a:r>
              <a:rPr lang="en-US" sz="1500" dirty="0" smtClean="0">
                <a:solidFill>
                  <a:schemeClr val="tx1"/>
                </a:solidFill>
                <a:effectLst>
                  <a:outerShdw blurRad="38100" dist="38100" dir="2700000" algn="tl">
                    <a:srgbClr val="000000">
                      <a:alpha val="43137"/>
                    </a:srgbClr>
                  </a:outerShdw>
                </a:effectLst>
                <a:latin typeface="+mj-lt"/>
              </a:rPr>
              <a:t>win32.dll</a:t>
            </a:r>
            <a:endParaRPr lang="en-IN" sz="1500" dirty="0">
              <a:solidFill>
                <a:schemeClr val="tx1"/>
              </a:solidFill>
              <a:effectLst>
                <a:outerShdw blurRad="38100" dist="38100" dir="2700000" algn="tl">
                  <a:srgbClr val="000000">
                    <a:alpha val="43137"/>
                  </a:srgbClr>
                </a:outerShdw>
              </a:effectLst>
              <a:latin typeface="+mj-lt"/>
            </a:endParaRPr>
          </a:p>
        </p:txBody>
      </p:sp>
      <p:sp>
        <p:nvSpPr>
          <p:cNvPr id="209" name="TextBox 29"/>
          <p:cNvSpPr txBox="1">
            <a:spLocks noChangeArrowheads="1"/>
          </p:cNvSpPr>
          <p:nvPr/>
        </p:nvSpPr>
        <p:spPr bwMode="auto">
          <a:xfrm>
            <a:off x="854075" y="3308350"/>
            <a:ext cx="1652588" cy="323165"/>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500" dirty="0">
                <a:effectLst>
                  <a:outerShdw blurRad="38100" dist="38100" dir="2700000" algn="tl">
                    <a:srgbClr val="000000">
                      <a:alpha val="43137"/>
                    </a:srgbClr>
                  </a:outerShdw>
                </a:effectLst>
                <a:latin typeface="+mj-lt"/>
              </a:rPr>
              <a:t>xcopy.exe</a:t>
            </a:r>
            <a:endParaRPr lang="en-IN" sz="1500" dirty="0">
              <a:effectLst>
                <a:outerShdw blurRad="38100" dist="38100" dir="2700000" algn="tl">
                  <a:srgbClr val="000000">
                    <a:alpha val="43137"/>
                  </a:srgbClr>
                </a:outerShdw>
              </a:effectLst>
              <a:latin typeface="+mj-lt"/>
            </a:endParaRPr>
          </a:p>
        </p:txBody>
      </p:sp>
      <p:sp>
        <p:nvSpPr>
          <p:cNvPr id="210" name="AutoShape 78"/>
          <p:cNvSpPr>
            <a:spLocks noChangeArrowheads="1"/>
          </p:cNvSpPr>
          <p:nvPr/>
        </p:nvSpPr>
        <p:spPr bwMode="auto">
          <a:xfrm>
            <a:off x="3535953" y="1389280"/>
            <a:ext cx="2449803" cy="610199"/>
          </a:xfrm>
          <a:prstGeom prst="rightArrow">
            <a:avLst>
              <a:gd name="adj1" fmla="val 59620"/>
              <a:gd name="adj2" fmla="val 99050"/>
            </a:avLst>
          </a:prstGeom>
          <a:gradFill rotWithShape="1">
            <a:gsLst>
              <a:gs pos="0">
                <a:srgbClr val="000000">
                  <a:lumMod val="85000"/>
                  <a:lumOff val="15000"/>
                  <a:alpha val="10000"/>
                </a:srgbClr>
              </a:gs>
              <a:gs pos="37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 File List</a:t>
            </a:r>
            <a:endParaRPr lang="en-GB" sz="1600" dirty="0">
              <a:solidFill>
                <a:srgbClr val="FFFF99"/>
              </a:solidFill>
              <a:effectLst>
                <a:outerShdw blurRad="38100" dist="38100" dir="2700000" algn="tl">
                  <a:srgbClr val="000000">
                    <a:alpha val="43137"/>
                  </a:srgbClr>
                </a:outerShdw>
              </a:effectLst>
              <a:latin typeface="Segoe"/>
            </a:endParaRPr>
          </a:p>
        </p:txBody>
      </p:sp>
      <p:sp>
        <p:nvSpPr>
          <p:cNvPr id="211" name="Rectangle 210"/>
          <p:cNvSpPr/>
          <p:nvPr/>
        </p:nvSpPr>
        <p:spPr bwMode="auto">
          <a:xfrm>
            <a:off x="6338031" y="2372676"/>
            <a:ext cx="2448617" cy="3328877"/>
          </a:xfrm>
          <a:prstGeom prst="rect">
            <a:avLst/>
          </a:prstGeom>
          <a:gradFill flip="none" rotWithShape="1">
            <a:gsLst>
              <a:gs pos="0">
                <a:schemeClr val="bg1">
                  <a:alpha val="0"/>
                </a:schemeClr>
              </a:gs>
              <a:gs pos="62000">
                <a:srgbClr val="FFDD71">
                  <a:alpha val="55000"/>
                </a:srgb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sp>
        <p:nvSpPr>
          <p:cNvPr id="212" name="Text Box 62"/>
          <p:cNvSpPr txBox="1">
            <a:spLocks noChangeArrowheads="1"/>
          </p:cNvSpPr>
          <p:nvPr/>
        </p:nvSpPr>
        <p:spPr bwMode="auto">
          <a:xfrm>
            <a:off x="6366478" y="2392525"/>
            <a:ext cx="2367613" cy="892175"/>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300" b="1" dirty="0">
                <a:latin typeface="+mj-lt"/>
                <a:cs typeface="+mn-cs"/>
              </a:rPr>
              <a:t>SERVER-A (plus meta data)</a:t>
            </a:r>
          </a:p>
          <a:p>
            <a:pPr marL="284163" lvl="1" indent="-168275" eaLnBrk="0" hangingPunct="0">
              <a:buFontTx/>
              <a:buChar char="-"/>
              <a:defRPr/>
            </a:pPr>
            <a:r>
              <a:rPr lang="en-US" sz="1300" dirty="0" smtClean="0">
                <a:latin typeface="+mj-lt"/>
                <a:cs typeface="+mn-cs"/>
              </a:rPr>
              <a:t>perfmon.exe</a:t>
            </a:r>
            <a:endParaRPr lang="en-US" sz="1300" dirty="0">
              <a:latin typeface="+mj-lt"/>
              <a:cs typeface="+mn-cs"/>
            </a:endParaRPr>
          </a:p>
          <a:p>
            <a:pPr marL="284163" lvl="1" indent="-168275" eaLnBrk="0" hangingPunct="0">
              <a:buFontTx/>
              <a:buChar char="-"/>
              <a:defRPr/>
            </a:pPr>
            <a:r>
              <a:rPr lang="en-US" sz="1300" dirty="0" smtClean="0">
                <a:latin typeface="+mj-lt"/>
                <a:cs typeface="+mn-cs"/>
              </a:rPr>
              <a:t>win32.dll</a:t>
            </a:r>
            <a:endParaRPr lang="en-US" sz="1300" dirty="0">
              <a:latin typeface="+mj-lt"/>
              <a:cs typeface="+mn-cs"/>
            </a:endParaRPr>
          </a:p>
          <a:p>
            <a:pPr marL="284163" lvl="1" indent="-168275" eaLnBrk="0" hangingPunct="0">
              <a:buFontTx/>
              <a:buChar char="-"/>
              <a:defRPr/>
            </a:pPr>
            <a:r>
              <a:rPr lang="en-US" sz="1300" dirty="0" smtClean="0">
                <a:latin typeface="+mj-lt"/>
                <a:cs typeface="+mn-cs"/>
              </a:rPr>
              <a:t>xcopy.exe</a:t>
            </a:r>
            <a:endParaRPr lang="en-US" sz="1300" dirty="0">
              <a:latin typeface="+mj-lt"/>
              <a:cs typeface="+mn-cs"/>
            </a:endParaRPr>
          </a:p>
        </p:txBody>
      </p:sp>
      <p:grpSp>
        <p:nvGrpSpPr>
          <p:cNvPr id="4" name="Group 231"/>
          <p:cNvGrpSpPr/>
          <p:nvPr/>
        </p:nvGrpSpPr>
        <p:grpSpPr>
          <a:xfrm>
            <a:off x="1754888" y="1340720"/>
            <a:ext cx="1725612" cy="931371"/>
            <a:chOff x="1754888" y="1340720"/>
            <a:chExt cx="1725612" cy="931371"/>
          </a:xfrm>
        </p:grpSpPr>
        <p:sp>
          <p:nvSpPr>
            <p:cNvPr id="175" name="Text Box 61"/>
            <p:cNvSpPr txBox="1">
              <a:spLocks noChangeArrowheads="1"/>
            </p:cNvSpPr>
            <p:nvPr/>
          </p:nvSpPr>
          <p:spPr bwMode="auto">
            <a:xfrm>
              <a:off x="1754888" y="1871988"/>
              <a:ext cx="1725612"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a:latin typeface="+mj-lt"/>
                  <a:cs typeface="+mn-cs"/>
                </a:rPr>
                <a:t>Windows Server 2003</a:t>
              </a:r>
            </a:p>
            <a:p>
              <a:pPr eaLnBrk="0" hangingPunct="0">
                <a:defRPr/>
              </a:pPr>
              <a:r>
                <a:rPr lang="en-US" sz="1000" b="1" i="1" dirty="0">
                  <a:latin typeface="+mj-lt"/>
                  <a:cs typeface="+mn-cs"/>
                </a:rPr>
                <a:t>FS1</a:t>
              </a:r>
            </a:p>
          </p:txBody>
        </p:sp>
        <p:grpSp>
          <p:nvGrpSpPr>
            <p:cNvPr id="5" name="Group 35"/>
            <p:cNvGrpSpPr/>
            <p:nvPr/>
          </p:nvGrpSpPr>
          <p:grpSpPr>
            <a:xfrm>
              <a:off x="1851836" y="1340720"/>
              <a:ext cx="564971" cy="553834"/>
              <a:chOff x="2636703" y="1590675"/>
              <a:chExt cx="627935" cy="615556"/>
            </a:xfrm>
          </p:grpSpPr>
          <p:pic>
            <p:nvPicPr>
              <p:cNvPr id="230" name="Picture 2" descr="D:\Projects\Microsoft\DPM_Deck\images\Vista (344).png"/>
              <p:cNvPicPr>
                <a:picLocks noChangeAspect="1" noChangeArrowheads="1"/>
              </p:cNvPicPr>
              <p:nvPr/>
            </p:nvPicPr>
            <p:blipFill>
              <a:blip r:embed="rId6" cstate="print"/>
              <a:srcRect/>
              <a:stretch>
                <a:fillRect/>
              </a:stretch>
            </p:blipFill>
            <p:spPr bwMode="auto">
              <a:xfrm>
                <a:off x="2636703" y="1590675"/>
                <a:ext cx="615556" cy="615556"/>
              </a:xfrm>
              <a:prstGeom prst="rect">
                <a:avLst/>
              </a:prstGeom>
              <a:noFill/>
            </p:spPr>
          </p:pic>
          <p:pic>
            <p:nvPicPr>
              <p:cNvPr id="231" name="Picture 6" descr="D:\Projects\Microsoft\DPM PartnerVideo\images\windows.png"/>
              <p:cNvPicPr>
                <a:picLocks noChangeAspect="1" noChangeArrowheads="1"/>
              </p:cNvPicPr>
              <p:nvPr/>
            </p:nvPicPr>
            <p:blipFill>
              <a:blip r:embed="rId7" cstate="print"/>
              <a:srcRect/>
              <a:stretch>
                <a:fillRect/>
              </a:stretch>
            </p:blipFill>
            <p:spPr bwMode="auto">
              <a:xfrm>
                <a:off x="2977180" y="1856208"/>
                <a:ext cx="287458" cy="256573"/>
              </a:xfrm>
              <a:prstGeom prst="rect">
                <a:avLst/>
              </a:prstGeom>
              <a:noFill/>
            </p:spPr>
          </p:pic>
        </p:grpSp>
      </p:grpSp>
      <p:grpSp>
        <p:nvGrpSpPr>
          <p:cNvPr id="6" name="Group 94"/>
          <p:cNvGrpSpPr/>
          <p:nvPr/>
        </p:nvGrpSpPr>
        <p:grpSpPr>
          <a:xfrm>
            <a:off x="6085041" y="1114287"/>
            <a:ext cx="1582856" cy="1245174"/>
            <a:chOff x="6085041" y="1114287"/>
            <a:chExt cx="1582856" cy="1245174"/>
          </a:xfrm>
        </p:grpSpPr>
        <p:sp>
          <p:nvSpPr>
            <p:cNvPr id="180" name="Text Box 79"/>
            <p:cNvSpPr txBox="1">
              <a:spLocks noChangeArrowheads="1"/>
            </p:cNvSpPr>
            <p:nvPr/>
          </p:nvSpPr>
          <p:spPr bwMode="auto">
            <a:xfrm>
              <a:off x="6085041" y="2027674"/>
              <a:ext cx="1582856" cy="331787"/>
            </a:xfrm>
            <a:prstGeom prst="rect">
              <a:avLst/>
            </a:prstGeom>
            <a:noFill/>
            <a:ln w="9525">
              <a:noFill/>
              <a:miter lim="800000"/>
              <a:headEnd/>
              <a:tailEnd/>
            </a:ln>
            <a:effectLst/>
          </p:spPr>
          <p:txBody>
            <a:bodyPr wrap="square" lIns="130622" tIns="65310" rIns="130622" bIns="65310">
              <a:spAutoFit/>
            </a:bodyPr>
            <a:lstStyle/>
            <a:p>
              <a:pPr eaLnBrk="0" hangingPunct="0">
                <a:defRPr/>
              </a:pPr>
              <a:r>
                <a:rPr lang="en-US" sz="1300" b="1" dirty="0">
                  <a:latin typeface="+mj-lt"/>
                  <a:cs typeface="+mn-cs"/>
                </a:rPr>
                <a:t>DPM SRT Server</a:t>
              </a:r>
            </a:p>
          </p:txBody>
        </p:sp>
        <p:pic>
          <p:nvPicPr>
            <p:cNvPr id="184" name="Picture 2" descr="D:\Projects\Microsoft\DPM PartnerVideo\images\platform.png"/>
            <p:cNvPicPr>
              <a:picLocks noChangeAspect="1" noChangeArrowheads="1"/>
            </p:cNvPicPr>
            <p:nvPr/>
          </p:nvPicPr>
          <p:blipFill>
            <a:blip r:embed="rId8" cstate="print">
              <a:duotone>
                <a:srgbClr val="5082B9">
                  <a:shade val="45000"/>
                  <a:satMod val="135000"/>
                </a:srgbClr>
                <a:prstClr val="white"/>
              </a:duotone>
              <a:lum bright="-30000"/>
            </a:blip>
            <a:srcRect/>
            <a:stretch>
              <a:fillRect/>
            </a:stretch>
          </p:blipFill>
          <p:spPr bwMode="auto">
            <a:xfrm>
              <a:off x="6109836" y="1424601"/>
              <a:ext cx="1505810" cy="730771"/>
            </a:xfrm>
            <a:prstGeom prst="rect">
              <a:avLst/>
            </a:prstGeom>
            <a:noFill/>
            <a:effectLst>
              <a:outerShdw blurRad="50800" dist="38100" dir="2700000" algn="tl" rotWithShape="0">
                <a:prstClr val="black">
                  <a:alpha val="40000"/>
                </a:prstClr>
              </a:outerShdw>
            </a:effectLst>
          </p:spPr>
        </p:pic>
        <p:grpSp>
          <p:nvGrpSpPr>
            <p:cNvPr id="7" name="Group 70"/>
            <p:cNvGrpSpPr/>
            <p:nvPr/>
          </p:nvGrpSpPr>
          <p:grpSpPr>
            <a:xfrm>
              <a:off x="6279898" y="1114287"/>
              <a:ext cx="1166379" cy="813449"/>
              <a:chOff x="3783798" y="2442558"/>
              <a:chExt cx="1287903" cy="940019"/>
            </a:xfrm>
          </p:grpSpPr>
          <p:pic>
            <p:nvPicPr>
              <p:cNvPr id="72" name="Picture 8" descr="E:\Projects\Microsoft\DPM_video\connect.dll_I2908_0409.png"/>
              <p:cNvPicPr>
                <a:picLocks noChangeAspect="1" noChangeArrowheads="1"/>
              </p:cNvPicPr>
              <p:nvPr/>
            </p:nvPicPr>
            <p:blipFill>
              <a:blip r:embed="rId9" cstate="print">
                <a:grayscl/>
              </a:blip>
              <a:srcRect/>
              <a:stretch>
                <a:fillRect/>
              </a:stretch>
            </p:blipFill>
            <p:spPr bwMode="auto">
              <a:xfrm>
                <a:off x="3783798" y="2442558"/>
                <a:ext cx="940019" cy="940019"/>
              </a:xfrm>
              <a:prstGeom prst="rect">
                <a:avLst/>
              </a:prstGeom>
              <a:noFill/>
            </p:spPr>
          </p:pic>
          <p:grpSp>
            <p:nvGrpSpPr>
              <p:cNvPr id="8" name="Group 246"/>
              <p:cNvGrpSpPr/>
              <p:nvPr/>
            </p:nvGrpSpPr>
            <p:grpSpPr>
              <a:xfrm>
                <a:off x="4394814" y="2772302"/>
                <a:ext cx="676889" cy="564450"/>
                <a:chOff x="4797868" y="2793229"/>
                <a:chExt cx="654664" cy="545919"/>
              </a:xfrm>
            </p:grpSpPr>
            <p:grpSp>
              <p:nvGrpSpPr>
                <p:cNvPr id="9" name="Group 207"/>
                <p:cNvGrpSpPr/>
                <p:nvPr/>
              </p:nvGrpSpPr>
              <p:grpSpPr>
                <a:xfrm>
                  <a:off x="4797868" y="3023255"/>
                  <a:ext cx="654664" cy="315893"/>
                  <a:chOff x="4848128" y="2984430"/>
                  <a:chExt cx="676566" cy="326460"/>
                </a:xfrm>
              </p:grpSpPr>
              <p:sp>
                <p:nvSpPr>
                  <p:cNvPr id="92" name="Oval 91"/>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3" name="Oval 92"/>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4" name="Oval 93"/>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10" name="Group 204"/>
                <p:cNvGrpSpPr/>
                <p:nvPr/>
              </p:nvGrpSpPr>
              <p:grpSpPr>
                <a:xfrm>
                  <a:off x="4822447" y="2793229"/>
                  <a:ext cx="551050" cy="520930"/>
                  <a:chOff x="4572000" y="2655375"/>
                  <a:chExt cx="720817" cy="681417"/>
                </a:xfrm>
              </p:grpSpPr>
              <p:grpSp>
                <p:nvGrpSpPr>
                  <p:cNvPr id="11" name="Group 189"/>
                  <p:cNvGrpSpPr/>
                  <p:nvPr/>
                </p:nvGrpSpPr>
                <p:grpSpPr>
                  <a:xfrm>
                    <a:off x="4673854" y="2655375"/>
                    <a:ext cx="403810" cy="395185"/>
                    <a:chOff x="4904375" y="2755269"/>
                    <a:chExt cx="324356" cy="317428"/>
                  </a:xfrm>
                </p:grpSpPr>
                <p:sp>
                  <p:nvSpPr>
                    <p:cNvPr id="89" name="Oval 8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90" name="Flowchart: Magnetic Disk 8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91" name="Oval 9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2" name="Group 190"/>
                  <p:cNvGrpSpPr/>
                  <p:nvPr/>
                </p:nvGrpSpPr>
                <p:grpSpPr>
                  <a:xfrm>
                    <a:off x="4889007" y="2747583"/>
                    <a:ext cx="403810" cy="395185"/>
                    <a:chOff x="4904375" y="2755269"/>
                    <a:chExt cx="324356" cy="317428"/>
                  </a:xfrm>
                </p:grpSpPr>
                <p:sp>
                  <p:nvSpPr>
                    <p:cNvPr id="86" name="Oval 8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7" name="Flowchart: Magnetic Disk 8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8" name="Oval 8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3" name="Group 195"/>
                  <p:cNvGrpSpPr/>
                  <p:nvPr/>
                </p:nvGrpSpPr>
                <p:grpSpPr>
                  <a:xfrm>
                    <a:off x="4572000" y="2832108"/>
                    <a:ext cx="403810" cy="395185"/>
                    <a:chOff x="4904375" y="2755269"/>
                    <a:chExt cx="324356" cy="317428"/>
                  </a:xfrm>
                </p:grpSpPr>
                <p:sp>
                  <p:nvSpPr>
                    <p:cNvPr id="83" name="Oval 8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4" name="Flowchart: Magnetic Disk 8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5" name="Oval 8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4" name="Group 199"/>
                  <p:cNvGrpSpPr/>
                  <p:nvPr/>
                </p:nvGrpSpPr>
                <p:grpSpPr>
                  <a:xfrm>
                    <a:off x="4810205" y="2941607"/>
                    <a:ext cx="403810" cy="395185"/>
                    <a:chOff x="4904375" y="2755269"/>
                    <a:chExt cx="324356" cy="317428"/>
                  </a:xfrm>
                </p:grpSpPr>
                <p:sp>
                  <p:nvSpPr>
                    <p:cNvPr id="80" name="Oval 7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1" name="Flowchart: Magnetic Disk 8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82" name="Oval 8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grpSp>
    </p:spTree>
    <p:extLst>
      <p:ext uri="{BB962C8B-B14F-4D97-AF65-F5344CB8AC3E}">
        <p14:creationId xmlns:p14="http://schemas.microsoft.com/office/powerpoint/2007/7/12/main" xmlns="" val="3658680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67"/>
                                        </p:tgtEl>
                                        <p:attrNameLst>
                                          <p:attrName>style.visibility</p:attrName>
                                        </p:attrNameLst>
                                      </p:cBhvr>
                                      <p:to>
                                        <p:strVal val="visible"/>
                                      </p:to>
                                    </p:set>
                                    <p:animEffect transition="in" filter="wipe(left)">
                                      <p:cBhvr>
                                        <p:cTn id="16" dur="1000"/>
                                        <p:tgtEl>
                                          <p:spTgt spid="167"/>
                                        </p:tgtEl>
                                      </p:cBhvr>
                                    </p:animEffect>
                                  </p:childTnLst>
                                </p:cTn>
                              </p:par>
                            </p:childTnLst>
                          </p:cTn>
                        </p:par>
                        <p:par>
                          <p:cTn id="17" fill="hold">
                            <p:stCondLst>
                              <p:cond delay="1000"/>
                            </p:stCondLst>
                            <p:childTnLst>
                              <p:par>
                                <p:cTn id="18" presetID="47"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500"/>
                                        <p:tgtEl>
                                          <p:spTgt spid="167"/>
                                        </p:tgtEl>
                                      </p:cBhvr>
                                    </p:animEffect>
                                    <p:set>
                                      <p:cBhvr>
                                        <p:cTn id="27" dur="1" fill="hold">
                                          <p:stCondLst>
                                            <p:cond delay="499"/>
                                          </p:stCondLst>
                                        </p:cTn>
                                        <p:tgtEl>
                                          <p:spTgt spid="167"/>
                                        </p:tgtEl>
                                        <p:attrNameLst>
                                          <p:attrName>style.visibility</p:attrName>
                                        </p:attrNameLst>
                                      </p:cBhvr>
                                      <p:to>
                                        <p:strVal val="hidden"/>
                                      </p:to>
                                    </p:set>
                                  </p:childTnLst>
                                </p:cTn>
                              </p:par>
                              <p:par>
                                <p:cTn id="28" presetID="10" presetClass="exit" presetSubtype="0" fill="hold" nodeType="withEffect">
                                  <p:stCondLst>
                                    <p:cond delay="150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22" presetClass="entr" presetSubtype="2" fill="hold" grpId="0" nodeType="withEffect">
                                  <p:stCondLst>
                                    <p:cond delay="1500"/>
                                  </p:stCondLst>
                                  <p:childTnLst>
                                    <p:set>
                                      <p:cBhvr>
                                        <p:cTn id="32" dur="1" fill="hold">
                                          <p:stCondLst>
                                            <p:cond delay="0"/>
                                          </p:stCondLst>
                                        </p:cTn>
                                        <p:tgtEl>
                                          <p:spTgt spid="206"/>
                                        </p:tgtEl>
                                        <p:attrNameLst>
                                          <p:attrName>style.visibility</p:attrName>
                                        </p:attrNameLst>
                                      </p:cBhvr>
                                      <p:to>
                                        <p:strVal val="visible"/>
                                      </p:to>
                                    </p:set>
                                    <p:animEffect transition="in" filter="wipe(right)">
                                      <p:cBhvr>
                                        <p:cTn id="33" dur="1000"/>
                                        <p:tgtEl>
                                          <p:spTgt spid="206"/>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207"/>
                                        </p:tgtEl>
                                        <p:attrNameLst>
                                          <p:attrName>style.visibility</p:attrName>
                                        </p:attrNameLst>
                                      </p:cBhvr>
                                      <p:to>
                                        <p:strVal val="visible"/>
                                      </p:to>
                                    </p:set>
                                    <p:animEffect transition="in" filter="fade">
                                      <p:cBhvr>
                                        <p:cTn id="37" dur="500"/>
                                        <p:tgtEl>
                                          <p:spTgt spid="207"/>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208"/>
                                        </p:tgtEl>
                                        <p:attrNameLst>
                                          <p:attrName>style.visibility</p:attrName>
                                        </p:attrNameLst>
                                      </p:cBhvr>
                                      <p:to>
                                        <p:strVal val="visible"/>
                                      </p:to>
                                    </p:set>
                                    <p:animEffect transition="in" filter="fade">
                                      <p:cBhvr>
                                        <p:cTn id="41" dur="500"/>
                                        <p:tgtEl>
                                          <p:spTgt spid="208"/>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209"/>
                                        </p:tgtEl>
                                        <p:attrNameLst>
                                          <p:attrName>style.visibility</p:attrName>
                                        </p:attrNameLst>
                                      </p:cBhvr>
                                      <p:to>
                                        <p:strVal val="visible"/>
                                      </p:to>
                                    </p:set>
                                    <p:animEffect transition="in" filter="fade">
                                      <p:cBhvr>
                                        <p:cTn id="45" dur="500"/>
                                        <p:tgtEl>
                                          <p:spTgt spid="209"/>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1" nodeType="clickEffect">
                                  <p:stCondLst>
                                    <p:cond delay="0"/>
                                  </p:stCondLst>
                                  <p:childTnLst>
                                    <p:animEffect transition="out" filter="fade">
                                      <p:cBhvr>
                                        <p:cTn id="49" dur="500"/>
                                        <p:tgtEl>
                                          <p:spTgt spid="206"/>
                                        </p:tgtEl>
                                      </p:cBhvr>
                                    </p:animEffect>
                                    <p:set>
                                      <p:cBhvr>
                                        <p:cTn id="50" dur="1" fill="hold">
                                          <p:stCondLst>
                                            <p:cond delay="499"/>
                                          </p:stCondLst>
                                        </p:cTn>
                                        <p:tgtEl>
                                          <p:spTgt spid="206"/>
                                        </p:tgtEl>
                                        <p:attrNameLst>
                                          <p:attrName>style.visibility</p:attrName>
                                        </p:attrNameLst>
                                      </p:cBhvr>
                                      <p:to>
                                        <p:strVal val="hidden"/>
                                      </p:to>
                                    </p:set>
                                  </p:childTnLst>
                                </p:cTn>
                              </p:par>
                            </p:childTnLst>
                          </p:cTn>
                        </p:par>
                        <p:par>
                          <p:cTn id="51" fill="hold">
                            <p:stCondLst>
                              <p:cond delay="500"/>
                            </p:stCondLst>
                            <p:childTnLst>
                              <p:par>
                                <p:cTn id="52" presetID="22" presetClass="entr" presetSubtype="8" fill="hold" grpId="0" nodeType="afterEffect">
                                  <p:stCondLst>
                                    <p:cond delay="0"/>
                                  </p:stCondLst>
                                  <p:childTnLst>
                                    <p:set>
                                      <p:cBhvr>
                                        <p:cTn id="53" dur="1" fill="hold">
                                          <p:stCondLst>
                                            <p:cond delay="0"/>
                                          </p:stCondLst>
                                        </p:cTn>
                                        <p:tgtEl>
                                          <p:spTgt spid="210"/>
                                        </p:tgtEl>
                                        <p:attrNameLst>
                                          <p:attrName>style.visibility</p:attrName>
                                        </p:attrNameLst>
                                      </p:cBhvr>
                                      <p:to>
                                        <p:strVal val="visible"/>
                                      </p:to>
                                    </p:set>
                                    <p:animEffect transition="in" filter="wipe(left)">
                                      <p:cBhvr>
                                        <p:cTn id="54" dur="500"/>
                                        <p:tgtEl>
                                          <p:spTgt spid="210"/>
                                        </p:tgtEl>
                                      </p:cBhvr>
                                    </p:animEffect>
                                  </p:childTnLst>
                                </p:cTn>
                              </p:par>
                            </p:childTnLst>
                          </p:cTn>
                        </p:par>
                        <p:par>
                          <p:cTn id="55" fill="hold">
                            <p:stCondLst>
                              <p:cond delay="1000"/>
                            </p:stCondLst>
                            <p:childTnLst>
                              <p:par>
                                <p:cTn id="56" presetID="22" presetClass="entr" presetSubtype="1" fill="hold" grpId="0" nodeType="afterEffect">
                                  <p:stCondLst>
                                    <p:cond delay="0"/>
                                  </p:stCondLst>
                                  <p:childTnLst>
                                    <p:set>
                                      <p:cBhvr>
                                        <p:cTn id="57" dur="1" fill="hold">
                                          <p:stCondLst>
                                            <p:cond delay="0"/>
                                          </p:stCondLst>
                                        </p:cTn>
                                        <p:tgtEl>
                                          <p:spTgt spid="211"/>
                                        </p:tgtEl>
                                        <p:attrNameLst>
                                          <p:attrName>style.visibility</p:attrName>
                                        </p:attrNameLst>
                                      </p:cBhvr>
                                      <p:to>
                                        <p:strVal val="visible"/>
                                      </p:to>
                                    </p:set>
                                    <p:animEffect transition="in" filter="wipe(up)">
                                      <p:cBhvr>
                                        <p:cTn id="58" dur="500"/>
                                        <p:tgtEl>
                                          <p:spTgt spid="211"/>
                                        </p:tgtEl>
                                      </p:cBhvr>
                                    </p:animEffect>
                                  </p:childTnLst>
                                </p:cTn>
                              </p:par>
                            </p:childTnLst>
                          </p:cTn>
                        </p:par>
                        <p:par>
                          <p:cTn id="59" fill="hold">
                            <p:stCondLst>
                              <p:cond delay="1500"/>
                            </p:stCondLst>
                            <p:childTnLst>
                              <p:par>
                                <p:cTn id="60" presetID="10" presetClass="entr" presetSubtype="0" fill="hold" grpId="0" nodeType="afterEffect">
                                  <p:stCondLst>
                                    <p:cond delay="0"/>
                                  </p:stCondLst>
                                  <p:childTnLst>
                                    <p:set>
                                      <p:cBhvr>
                                        <p:cTn id="61" dur="1" fill="hold">
                                          <p:stCondLst>
                                            <p:cond delay="0"/>
                                          </p:stCondLst>
                                        </p:cTn>
                                        <p:tgtEl>
                                          <p:spTgt spid="212">
                                            <p:txEl>
                                              <p:pRg st="0" end="0"/>
                                            </p:txEl>
                                          </p:spTgt>
                                        </p:tgtEl>
                                        <p:attrNameLst>
                                          <p:attrName>style.visibility</p:attrName>
                                        </p:attrNameLst>
                                      </p:cBhvr>
                                      <p:to>
                                        <p:strVal val="visible"/>
                                      </p:to>
                                    </p:set>
                                    <p:animEffect transition="in" filter="fade">
                                      <p:cBhvr>
                                        <p:cTn id="62" dur="500"/>
                                        <p:tgtEl>
                                          <p:spTgt spid="212">
                                            <p:txEl>
                                              <p:pRg st="0" end="0"/>
                                            </p:txEl>
                                          </p:spTgt>
                                        </p:tgtEl>
                                      </p:cBhvr>
                                    </p:animEffect>
                                  </p:childTnLst>
                                </p:cTn>
                              </p:par>
                            </p:childTnLst>
                          </p:cTn>
                        </p:par>
                        <p:par>
                          <p:cTn id="63" fill="hold">
                            <p:stCondLst>
                              <p:cond delay="2000"/>
                            </p:stCondLst>
                            <p:childTnLst>
                              <p:par>
                                <p:cTn id="64" presetID="10" presetClass="entr" presetSubtype="0" fill="hold" grpId="0" nodeType="afterEffect">
                                  <p:stCondLst>
                                    <p:cond delay="0"/>
                                  </p:stCondLst>
                                  <p:childTnLst>
                                    <p:set>
                                      <p:cBhvr>
                                        <p:cTn id="65" dur="1" fill="hold">
                                          <p:stCondLst>
                                            <p:cond delay="0"/>
                                          </p:stCondLst>
                                        </p:cTn>
                                        <p:tgtEl>
                                          <p:spTgt spid="212">
                                            <p:txEl>
                                              <p:pRg st="1" end="1"/>
                                            </p:txEl>
                                          </p:spTgt>
                                        </p:tgtEl>
                                        <p:attrNameLst>
                                          <p:attrName>style.visibility</p:attrName>
                                        </p:attrNameLst>
                                      </p:cBhvr>
                                      <p:to>
                                        <p:strVal val="visible"/>
                                      </p:to>
                                    </p:set>
                                    <p:animEffect transition="in" filter="fade">
                                      <p:cBhvr>
                                        <p:cTn id="66" dur="500"/>
                                        <p:tgtEl>
                                          <p:spTgt spid="212">
                                            <p:txEl>
                                              <p:pRg st="1" end="1"/>
                                            </p:txEl>
                                          </p:spTgt>
                                        </p:tgtEl>
                                      </p:cBhvr>
                                    </p:animEffect>
                                  </p:childTnLst>
                                </p:cTn>
                              </p:par>
                            </p:childTnLst>
                          </p:cTn>
                        </p:par>
                        <p:par>
                          <p:cTn id="67" fill="hold">
                            <p:stCondLst>
                              <p:cond delay="2500"/>
                            </p:stCondLst>
                            <p:childTnLst>
                              <p:par>
                                <p:cTn id="68" presetID="10" presetClass="entr" presetSubtype="0" fill="hold" grpId="0" nodeType="afterEffect">
                                  <p:stCondLst>
                                    <p:cond delay="0"/>
                                  </p:stCondLst>
                                  <p:childTnLst>
                                    <p:set>
                                      <p:cBhvr>
                                        <p:cTn id="69" dur="1" fill="hold">
                                          <p:stCondLst>
                                            <p:cond delay="0"/>
                                          </p:stCondLst>
                                        </p:cTn>
                                        <p:tgtEl>
                                          <p:spTgt spid="212">
                                            <p:txEl>
                                              <p:pRg st="2" end="2"/>
                                            </p:txEl>
                                          </p:spTgt>
                                        </p:tgtEl>
                                        <p:attrNameLst>
                                          <p:attrName>style.visibility</p:attrName>
                                        </p:attrNameLst>
                                      </p:cBhvr>
                                      <p:to>
                                        <p:strVal val="visible"/>
                                      </p:to>
                                    </p:set>
                                    <p:animEffect transition="in" filter="fade">
                                      <p:cBhvr>
                                        <p:cTn id="70" dur="500"/>
                                        <p:tgtEl>
                                          <p:spTgt spid="212">
                                            <p:txEl>
                                              <p:pRg st="2" end="2"/>
                                            </p:txEl>
                                          </p:spTgt>
                                        </p:tgtEl>
                                      </p:cBhvr>
                                    </p:animEffect>
                                  </p:childTnLst>
                                </p:cTn>
                              </p:par>
                            </p:childTnLst>
                          </p:cTn>
                        </p:par>
                        <p:par>
                          <p:cTn id="71" fill="hold">
                            <p:stCondLst>
                              <p:cond delay="3000"/>
                            </p:stCondLst>
                            <p:childTnLst>
                              <p:par>
                                <p:cTn id="72" presetID="10" presetClass="entr" presetSubtype="0" fill="hold" grpId="0" nodeType="afterEffect">
                                  <p:stCondLst>
                                    <p:cond delay="0"/>
                                  </p:stCondLst>
                                  <p:childTnLst>
                                    <p:set>
                                      <p:cBhvr>
                                        <p:cTn id="73" dur="1" fill="hold">
                                          <p:stCondLst>
                                            <p:cond delay="0"/>
                                          </p:stCondLst>
                                        </p:cTn>
                                        <p:tgtEl>
                                          <p:spTgt spid="212">
                                            <p:txEl>
                                              <p:pRg st="3" end="3"/>
                                            </p:txEl>
                                          </p:spTgt>
                                        </p:tgtEl>
                                        <p:attrNameLst>
                                          <p:attrName>style.visibility</p:attrName>
                                        </p:attrNameLst>
                                      </p:cBhvr>
                                      <p:to>
                                        <p:strVal val="visible"/>
                                      </p:to>
                                    </p:set>
                                    <p:animEffect transition="in" filter="fade">
                                      <p:cBhvr>
                                        <p:cTn id="74" dur="500"/>
                                        <p:tgtEl>
                                          <p:spTgt spid="2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animBg="1"/>
      <p:bldP spid="167" grpId="1" animBg="1"/>
      <p:bldP spid="206" grpId="0" animBg="1"/>
      <p:bldP spid="206" grpId="1" animBg="1"/>
      <p:bldP spid="207" grpId="0" animBg="1"/>
      <p:bldP spid="208" grpId="0" animBg="1"/>
      <p:bldP spid="209" grpId="0" animBg="1"/>
      <p:bldP spid="210" grpId="0" animBg="1"/>
      <p:bldP spid="211" grpId="0" animBg="1"/>
      <p:bldP spid="212"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bwMode="auto">
          <a:xfrm>
            <a:off x="6338031" y="2372676"/>
            <a:ext cx="2448617" cy="2420041"/>
          </a:xfrm>
          <a:prstGeom prst="rect">
            <a:avLst/>
          </a:prstGeom>
          <a:gradFill flip="none" rotWithShape="1">
            <a:gsLst>
              <a:gs pos="0">
                <a:schemeClr val="bg1">
                  <a:alpha val="0"/>
                </a:schemeClr>
              </a:gs>
              <a:gs pos="62000">
                <a:srgbClr val="FFDD71">
                  <a:alpha val="55000"/>
                </a:srgb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sp>
        <p:nvSpPr>
          <p:cNvPr id="14338" name="Title 17"/>
          <p:cNvSpPr>
            <a:spLocks noGrp="1"/>
          </p:cNvSpPr>
          <p:nvPr>
            <p:ph type="title"/>
          </p:nvPr>
        </p:nvSpPr>
        <p:spPr/>
        <p:txBody>
          <a:bodyPr/>
          <a:lstStyle/>
          <a:p>
            <a:r>
              <a:rPr lang="en-IN" dirty="0" smtClean="0"/>
              <a:t>DPM-SRT</a:t>
            </a:r>
          </a:p>
        </p:txBody>
      </p:sp>
      <p:sp>
        <p:nvSpPr>
          <p:cNvPr id="31" name="Text Box 61"/>
          <p:cNvSpPr txBox="1">
            <a:spLocks noChangeArrowheads="1"/>
          </p:cNvSpPr>
          <p:nvPr/>
        </p:nvSpPr>
        <p:spPr bwMode="auto">
          <a:xfrm>
            <a:off x="1746061" y="1871988"/>
            <a:ext cx="1725612"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smtClean="0">
                <a:latin typeface="+mj-lt"/>
              </a:rPr>
              <a:t>Windows Server 2003</a:t>
            </a:r>
          </a:p>
          <a:p>
            <a:pPr eaLnBrk="0" hangingPunct="0">
              <a:defRPr/>
            </a:pPr>
            <a:r>
              <a:rPr lang="en-US" sz="1000" b="1" i="1" dirty="0" smtClean="0">
                <a:latin typeface="+mj-lt"/>
              </a:rPr>
              <a:t>SERVER-A</a:t>
            </a:r>
            <a:endParaRPr lang="en-US" sz="1000" b="1" i="1" dirty="0">
              <a:latin typeface="+mj-lt"/>
            </a:endParaRPr>
          </a:p>
        </p:txBody>
      </p:sp>
      <p:grpSp>
        <p:nvGrpSpPr>
          <p:cNvPr id="2" name="Group 35"/>
          <p:cNvGrpSpPr/>
          <p:nvPr/>
        </p:nvGrpSpPr>
        <p:grpSpPr>
          <a:xfrm>
            <a:off x="1851836" y="1340720"/>
            <a:ext cx="564971" cy="553834"/>
            <a:chOff x="2636703" y="1590675"/>
            <a:chExt cx="627935" cy="615556"/>
          </a:xfrm>
        </p:grpSpPr>
        <p:pic>
          <p:nvPicPr>
            <p:cNvPr id="37" name="Picture 2" descr="D:\Projects\Microsoft\DPM_Deck\images\Vista (344).png"/>
            <p:cNvPicPr>
              <a:picLocks noChangeAspect="1" noChangeArrowheads="1"/>
            </p:cNvPicPr>
            <p:nvPr/>
          </p:nvPicPr>
          <p:blipFill>
            <a:blip r:embed="rId3" cstate="print"/>
            <a:srcRect/>
            <a:stretch>
              <a:fillRect/>
            </a:stretch>
          </p:blipFill>
          <p:spPr bwMode="auto">
            <a:xfrm>
              <a:off x="2636703" y="1590675"/>
              <a:ext cx="615556" cy="615556"/>
            </a:xfrm>
            <a:prstGeom prst="rect">
              <a:avLst/>
            </a:prstGeom>
            <a:noFill/>
          </p:spPr>
        </p:pic>
        <p:pic>
          <p:nvPicPr>
            <p:cNvPr id="39" name="Picture 6" descr="D:\Projects\Microsoft\DPM PartnerVideo\images\windows.png"/>
            <p:cNvPicPr>
              <a:picLocks noChangeAspect="1" noChangeArrowheads="1"/>
            </p:cNvPicPr>
            <p:nvPr/>
          </p:nvPicPr>
          <p:blipFill>
            <a:blip r:embed="rId4" cstate="print"/>
            <a:srcRect/>
            <a:stretch>
              <a:fillRect/>
            </a:stretch>
          </p:blipFill>
          <p:spPr bwMode="auto">
            <a:xfrm>
              <a:off x="2977180" y="1856208"/>
              <a:ext cx="287458" cy="256573"/>
            </a:xfrm>
            <a:prstGeom prst="rect">
              <a:avLst/>
            </a:prstGeom>
            <a:noFill/>
          </p:spPr>
        </p:pic>
      </p:grpSp>
      <p:sp>
        <p:nvSpPr>
          <p:cNvPr id="38" name="AutoShape 78"/>
          <p:cNvSpPr>
            <a:spLocks noChangeArrowheads="1"/>
          </p:cNvSpPr>
          <p:nvPr/>
        </p:nvSpPr>
        <p:spPr bwMode="auto">
          <a:xfrm>
            <a:off x="3531469" y="1390828"/>
            <a:ext cx="2449803" cy="610199"/>
          </a:xfrm>
          <a:prstGeom prst="rightArrow">
            <a:avLst>
              <a:gd name="adj1" fmla="val 59620"/>
              <a:gd name="adj2" fmla="val 99050"/>
            </a:avLst>
          </a:prstGeom>
          <a:gradFill rotWithShape="1">
            <a:gsLst>
              <a:gs pos="0">
                <a:srgbClr val="000000">
                  <a:lumMod val="85000"/>
                  <a:lumOff val="15000"/>
                  <a:alpha val="10000"/>
                </a:srgbClr>
              </a:gs>
              <a:gs pos="37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File 1MB chunks</a:t>
            </a:r>
          </a:p>
        </p:txBody>
      </p:sp>
      <p:sp>
        <p:nvSpPr>
          <p:cNvPr id="43" name="Text Box 62"/>
          <p:cNvSpPr txBox="1">
            <a:spLocks noChangeArrowheads="1"/>
          </p:cNvSpPr>
          <p:nvPr/>
        </p:nvSpPr>
        <p:spPr bwMode="auto">
          <a:xfrm>
            <a:off x="6366478" y="2392525"/>
            <a:ext cx="2367613" cy="1815876"/>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300" b="1" dirty="0">
                <a:latin typeface="+mj-lt"/>
                <a:cs typeface="+mn-cs"/>
              </a:rPr>
              <a:t>SERVER-A (plus meta data)</a:t>
            </a:r>
          </a:p>
          <a:p>
            <a:pPr marL="284163" lvl="1" indent="-168275" eaLnBrk="0" hangingPunct="0">
              <a:buFontTx/>
              <a:buChar char="-"/>
              <a:defRPr/>
            </a:pPr>
            <a:r>
              <a:rPr lang="en-US" sz="1300" dirty="0" smtClean="0">
                <a:latin typeface="+mj-lt"/>
                <a:cs typeface="+mn-cs"/>
              </a:rPr>
              <a:t>perfmon.exe</a:t>
            </a:r>
            <a:endParaRPr lang="en-US" sz="1300" dirty="0">
              <a:latin typeface="+mj-lt"/>
              <a:cs typeface="+mn-cs"/>
            </a:endParaRPr>
          </a:p>
          <a:p>
            <a:pPr marL="284163" lvl="1" indent="-168275" eaLnBrk="0" hangingPunct="0">
              <a:buFontTx/>
              <a:buChar char="-"/>
              <a:defRPr/>
            </a:pPr>
            <a:r>
              <a:rPr lang="en-US" sz="1300" dirty="0" smtClean="0">
                <a:latin typeface="+mj-lt"/>
                <a:cs typeface="+mn-cs"/>
              </a:rPr>
              <a:t>win32.dll</a:t>
            </a:r>
            <a:endParaRPr lang="en-US" sz="1300" dirty="0">
              <a:latin typeface="+mj-lt"/>
              <a:cs typeface="+mn-cs"/>
            </a:endParaRPr>
          </a:p>
          <a:p>
            <a:pPr marL="284163" lvl="1" indent="-168275" eaLnBrk="0" hangingPunct="0">
              <a:buFontTx/>
              <a:buChar char="-"/>
              <a:defRPr/>
            </a:pPr>
            <a:r>
              <a:rPr lang="en-US" sz="1300" dirty="0" smtClean="0">
                <a:latin typeface="+mj-lt"/>
                <a:cs typeface="+mn-cs"/>
              </a:rPr>
              <a:t>xcopy.exe</a:t>
            </a:r>
          </a:p>
          <a:p>
            <a:pPr marL="284163" lvl="1" indent="-168275" eaLnBrk="0" hangingPunct="0">
              <a:buFontTx/>
              <a:buChar char="-"/>
              <a:defRPr/>
            </a:pPr>
            <a:endParaRPr lang="en-US" sz="600" dirty="0" smtClean="0">
              <a:latin typeface="+mj-lt"/>
            </a:endParaRPr>
          </a:p>
          <a:p>
            <a:pPr eaLnBrk="0" hangingPunct="0">
              <a:buFontTx/>
              <a:buChar char="-"/>
              <a:defRPr/>
            </a:pPr>
            <a:r>
              <a:rPr lang="en-US" sz="1300" dirty="0" smtClean="0">
                <a:latin typeface="+mj-lt"/>
              </a:rPr>
              <a:t>Meta data includes</a:t>
            </a:r>
          </a:p>
          <a:p>
            <a:pPr marL="284163" lvl="1" indent="-168275" eaLnBrk="0" hangingPunct="0">
              <a:buFontTx/>
              <a:buChar char="-"/>
              <a:defRPr/>
            </a:pPr>
            <a:r>
              <a:rPr lang="en-US" sz="1300" dirty="0" smtClean="0">
                <a:latin typeface="+mj-lt"/>
              </a:rPr>
              <a:t>Chunk information (1MB)</a:t>
            </a:r>
          </a:p>
          <a:p>
            <a:pPr marL="284163" lvl="1" indent="-168275" eaLnBrk="0" hangingPunct="0">
              <a:buFontTx/>
              <a:buChar char="-"/>
              <a:defRPr/>
            </a:pPr>
            <a:r>
              <a:rPr lang="en-US" sz="1300" dirty="0" smtClean="0">
                <a:latin typeface="+mj-lt"/>
              </a:rPr>
              <a:t>Chunk Offsets in the file</a:t>
            </a:r>
          </a:p>
          <a:p>
            <a:pPr marL="284163" lvl="1" indent="-168275" eaLnBrk="0" hangingPunct="0">
              <a:buFontTx/>
              <a:buChar char="-"/>
              <a:defRPr/>
            </a:pPr>
            <a:endParaRPr lang="en-US" sz="1300" dirty="0">
              <a:latin typeface="+mj-lt"/>
              <a:cs typeface="+mn-cs"/>
            </a:endParaRPr>
          </a:p>
        </p:txBody>
      </p:sp>
      <p:sp>
        <p:nvSpPr>
          <p:cNvPr id="60" name="TextBox 20"/>
          <p:cNvSpPr txBox="1">
            <a:spLocks noChangeArrowheads="1"/>
          </p:cNvSpPr>
          <p:nvPr/>
        </p:nvSpPr>
        <p:spPr bwMode="auto">
          <a:xfrm>
            <a:off x="774805" y="2872553"/>
            <a:ext cx="1841500" cy="292388"/>
          </a:xfrm>
          <a:prstGeom prst="rect">
            <a:avLst/>
          </a:prstGeom>
          <a:noFill/>
          <a:ln w="9525">
            <a:noFill/>
            <a:miter lim="800000"/>
            <a:headEnd/>
            <a:tailEnd/>
          </a:ln>
        </p:spPr>
        <p:txBody>
          <a:bodyPr>
            <a:spAutoFit/>
          </a:bodyPr>
          <a:lstStyle/>
          <a:p>
            <a:r>
              <a:rPr lang="en-US" sz="1300" b="1" dirty="0">
                <a:latin typeface="+mj-lt"/>
              </a:rPr>
              <a:t>perfmon.exe</a:t>
            </a:r>
            <a:endParaRPr lang="en-IN" sz="1300" b="1" dirty="0">
              <a:latin typeface="+mj-lt"/>
            </a:endParaRPr>
          </a:p>
        </p:txBody>
      </p:sp>
      <p:sp>
        <p:nvSpPr>
          <p:cNvPr id="63" name="Rectangle 62"/>
          <p:cNvSpPr/>
          <p:nvPr/>
        </p:nvSpPr>
        <p:spPr>
          <a:xfrm>
            <a:off x="858943" y="2522977"/>
            <a:ext cx="411480" cy="41148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1</a:t>
            </a:r>
            <a:endParaRPr lang="en-IN" sz="1400" dirty="0">
              <a:effectLst>
                <a:outerShdw blurRad="38100" dist="38100" dir="2700000" algn="tl">
                  <a:srgbClr val="000000">
                    <a:alpha val="43137"/>
                  </a:srgbClr>
                </a:outerShdw>
              </a:effectLst>
              <a:latin typeface="+mj-lt"/>
            </a:endParaRPr>
          </a:p>
        </p:txBody>
      </p:sp>
      <p:sp>
        <p:nvSpPr>
          <p:cNvPr id="64" name="Rectangle 63"/>
          <p:cNvSpPr/>
          <p:nvPr/>
        </p:nvSpPr>
        <p:spPr>
          <a:xfrm>
            <a:off x="2304553" y="2522977"/>
            <a:ext cx="411480" cy="41148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4</a:t>
            </a:r>
            <a:endParaRPr lang="en-IN" sz="1400" dirty="0">
              <a:effectLst>
                <a:outerShdw blurRad="38100" dist="38100" dir="2700000" algn="tl">
                  <a:srgbClr val="000000">
                    <a:alpha val="43137"/>
                  </a:srgbClr>
                </a:outerShdw>
              </a:effectLst>
              <a:latin typeface="+mj-lt"/>
            </a:endParaRPr>
          </a:p>
        </p:txBody>
      </p:sp>
      <p:sp>
        <p:nvSpPr>
          <p:cNvPr id="65" name="Rectangle 64"/>
          <p:cNvSpPr/>
          <p:nvPr/>
        </p:nvSpPr>
        <p:spPr>
          <a:xfrm>
            <a:off x="1335193" y="2522977"/>
            <a:ext cx="411480" cy="41148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2</a:t>
            </a:r>
            <a:endParaRPr lang="en-IN" sz="1400" dirty="0">
              <a:effectLst>
                <a:outerShdw blurRad="38100" dist="38100" dir="2700000" algn="tl">
                  <a:srgbClr val="000000">
                    <a:alpha val="43137"/>
                  </a:srgbClr>
                </a:outerShdw>
              </a:effectLst>
              <a:latin typeface="+mj-lt"/>
            </a:endParaRPr>
          </a:p>
        </p:txBody>
      </p:sp>
      <p:sp>
        <p:nvSpPr>
          <p:cNvPr id="66" name="Rectangle 65"/>
          <p:cNvSpPr/>
          <p:nvPr/>
        </p:nvSpPr>
        <p:spPr>
          <a:xfrm>
            <a:off x="1817793" y="2522977"/>
            <a:ext cx="411480" cy="41148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3</a:t>
            </a:r>
            <a:endParaRPr lang="en-IN" sz="1400" dirty="0">
              <a:effectLst>
                <a:outerShdw blurRad="38100" dist="38100" dir="2700000" algn="tl">
                  <a:srgbClr val="000000">
                    <a:alpha val="43137"/>
                  </a:srgbClr>
                </a:outerShdw>
              </a:effectLst>
              <a:latin typeface="+mj-lt"/>
            </a:endParaRPr>
          </a:p>
        </p:txBody>
      </p:sp>
      <p:sp>
        <p:nvSpPr>
          <p:cNvPr id="61" name="TextBox 35"/>
          <p:cNvSpPr txBox="1">
            <a:spLocks noChangeArrowheads="1"/>
          </p:cNvSpPr>
          <p:nvPr/>
        </p:nvSpPr>
        <p:spPr bwMode="auto">
          <a:xfrm>
            <a:off x="777980" y="3580647"/>
            <a:ext cx="1841500" cy="292388"/>
          </a:xfrm>
          <a:prstGeom prst="rect">
            <a:avLst/>
          </a:prstGeom>
          <a:noFill/>
          <a:ln w="9525">
            <a:noFill/>
            <a:miter lim="800000"/>
            <a:headEnd/>
            <a:tailEnd/>
          </a:ln>
        </p:spPr>
        <p:txBody>
          <a:bodyPr>
            <a:spAutoFit/>
          </a:bodyPr>
          <a:lstStyle/>
          <a:p>
            <a:r>
              <a:rPr lang="en-US" sz="1300" b="1" dirty="0" smtClean="0">
                <a:latin typeface="+mj-lt"/>
              </a:rPr>
              <a:t>win32.dll</a:t>
            </a:r>
            <a:endParaRPr lang="en-IN" sz="1300" b="1" dirty="0">
              <a:latin typeface="+mj-lt"/>
            </a:endParaRPr>
          </a:p>
        </p:txBody>
      </p:sp>
      <p:sp>
        <p:nvSpPr>
          <p:cNvPr id="67" name="Rectangle 66"/>
          <p:cNvSpPr/>
          <p:nvPr/>
        </p:nvSpPr>
        <p:spPr>
          <a:xfrm>
            <a:off x="858943" y="3267265"/>
            <a:ext cx="411480" cy="307777"/>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400" dirty="0">
                <a:solidFill>
                  <a:schemeClr val="tx1"/>
                </a:solidFill>
                <a:effectLst>
                  <a:outerShdw blurRad="38100" dist="38100" dir="2700000" algn="tl">
                    <a:srgbClr val="000000">
                      <a:alpha val="43137"/>
                    </a:srgbClr>
                  </a:outerShdw>
                </a:effectLst>
                <a:latin typeface="+mj-lt"/>
              </a:rPr>
              <a:t>5</a:t>
            </a:r>
            <a:endParaRPr lang="en-IN" sz="1400" dirty="0">
              <a:solidFill>
                <a:schemeClr val="tx1"/>
              </a:solidFill>
              <a:effectLst>
                <a:outerShdw blurRad="38100" dist="38100" dir="2700000" algn="tl">
                  <a:srgbClr val="000000">
                    <a:alpha val="43137"/>
                  </a:srgbClr>
                </a:outerShdw>
              </a:effectLst>
              <a:latin typeface="+mj-lt"/>
            </a:endParaRPr>
          </a:p>
        </p:txBody>
      </p:sp>
      <p:sp>
        <p:nvSpPr>
          <p:cNvPr id="68" name="Rectangle 67"/>
          <p:cNvSpPr/>
          <p:nvPr/>
        </p:nvSpPr>
        <p:spPr>
          <a:xfrm>
            <a:off x="2304553" y="3267265"/>
            <a:ext cx="411480" cy="307777"/>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400" dirty="0">
                <a:solidFill>
                  <a:schemeClr val="tx1"/>
                </a:solidFill>
                <a:effectLst>
                  <a:outerShdw blurRad="38100" dist="38100" dir="2700000" algn="tl">
                    <a:srgbClr val="000000">
                      <a:alpha val="43137"/>
                    </a:srgbClr>
                  </a:outerShdw>
                </a:effectLst>
                <a:latin typeface="+mj-lt"/>
              </a:rPr>
              <a:t>8</a:t>
            </a:r>
            <a:endParaRPr lang="en-IN" sz="1400" dirty="0">
              <a:solidFill>
                <a:schemeClr val="tx1"/>
              </a:solidFill>
              <a:effectLst>
                <a:outerShdw blurRad="38100" dist="38100" dir="2700000" algn="tl">
                  <a:srgbClr val="000000">
                    <a:alpha val="43137"/>
                  </a:srgbClr>
                </a:outerShdw>
              </a:effectLst>
              <a:latin typeface="+mj-lt"/>
            </a:endParaRPr>
          </a:p>
        </p:txBody>
      </p:sp>
      <p:sp>
        <p:nvSpPr>
          <p:cNvPr id="69" name="Rectangle 68"/>
          <p:cNvSpPr/>
          <p:nvPr/>
        </p:nvSpPr>
        <p:spPr>
          <a:xfrm>
            <a:off x="1335193" y="3265677"/>
            <a:ext cx="411480" cy="307777"/>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400" dirty="0">
                <a:solidFill>
                  <a:schemeClr val="tx1"/>
                </a:solidFill>
                <a:effectLst>
                  <a:outerShdw blurRad="38100" dist="38100" dir="2700000" algn="tl">
                    <a:srgbClr val="000000">
                      <a:alpha val="43137"/>
                    </a:srgbClr>
                  </a:outerShdw>
                </a:effectLst>
                <a:latin typeface="+mj-lt"/>
              </a:rPr>
              <a:t>6</a:t>
            </a:r>
            <a:endParaRPr lang="en-IN" sz="1400" dirty="0">
              <a:solidFill>
                <a:schemeClr val="tx1"/>
              </a:solidFill>
              <a:effectLst>
                <a:outerShdw blurRad="38100" dist="38100" dir="2700000" algn="tl">
                  <a:srgbClr val="000000">
                    <a:alpha val="43137"/>
                  </a:srgbClr>
                </a:outerShdw>
              </a:effectLst>
              <a:latin typeface="+mj-lt"/>
            </a:endParaRPr>
          </a:p>
        </p:txBody>
      </p:sp>
      <p:sp>
        <p:nvSpPr>
          <p:cNvPr id="70" name="Rectangle 69"/>
          <p:cNvSpPr/>
          <p:nvPr/>
        </p:nvSpPr>
        <p:spPr>
          <a:xfrm>
            <a:off x="1817793" y="3267265"/>
            <a:ext cx="411480" cy="307777"/>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400" dirty="0">
                <a:solidFill>
                  <a:schemeClr val="tx1"/>
                </a:solidFill>
                <a:effectLst>
                  <a:outerShdw blurRad="38100" dist="38100" dir="2700000" algn="tl">
                    <a:srgbClr val="000000">
                      <a:alpha val="43137"/>
                    </a:srgbClr>
                  </a:outerShdw>
                </a:effectLst>
                <a:latin typeface="+mj-lt"/>
              </a:rPr>
              <a:t>7</a:t>
            </a:r>
            <a:endParaRPr lang="en-IN" sz="1400" dirty="0">
              <a:solidFill>
                <a:schemeClr val="tx1"/>
              </a:solidFill>
              <a:effectLst>
                <a:outerShdw blurRad="38100" dist="38100" dir="2700000" algn="tl">
                  <a:srgbClr val="000000">
                    <a:alpha val="43137"/>
                  </a:srgbClr>
                </a:outerShdw>
              </a:effectLst>
              <a:latin typeface="+mj-lt"/>
            </a:endParaRPr>
          </a:p>
        </p:txBody>
      </p:sp>
      <p:sp>
        <p:nvSpPr>
          <p:cNvPr id="62" name="TextBox 42"/>
          <p:cNvSpPr txBox="1">
            <a:spLocks noChangeArrowheads="1"/>
          </p:cNvSpPr>
          <p:nvPr/>
        </p:nvSpPr>
        <p:spPr bwMode="auto">
          <a:xfrm>
            <a:off x="779568" y="4283614"/>
            <a:ext cx="1841500" cy="292388"/>
          </a:xfrm>
          <a:prstGeom prst="rect">
            <a:avLst/>
          </a:prstGeom>
          <a:noFill/>
          <a:ln w="9525">
            <a:noFill/>
            <a:miter lim="800000"/>
            <a:headEnd/>
            <a:tailEnd/>
          </a:ln>
        </p:spPr>
        <p:txBody>
          <a:bodyPr>
            <a:spAutoFit/>
          </a:bodyPr>
          <a:lstStyle/>
          <a:p>
            <a:r>
              <a:rPr lang="en-US" sz="1300" b="1">
                <a:latin typeface="+mj-lt"/>
              </a:rPr>
              <a:t>xcopy.exe</a:t>
            </a:r>
            <a:endParaRPr lang="en-IN" sz="1300" b="1">
              <a:latin typeface="+mj-lt"/>
            </a:endParaRPr>
          </a:p>
        </p:txBody>
      </p:sp>
      <p:sp>
        <p:nvSpPr>
          <p:cNvPr id="71" name="Rectangle 70"/>
          <p:cNvSpPr/>
          <p:nvPr/>
        </p:nvSpPr>
        <p:spPr>
          <a:xfrm>
            <a:off x="858943" y="389577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9</a:t>
            </a:r>
            <a:endParaRPr lang="en-IN" sz="1400" dirty="0">
              <a:effectLst>
                <a:outerShdw blurRad="38100" dist="38100" dir="2700000" algn="tl">
                  <a:srgbClr val="000000">
                    <a:alpha val="43137"/>
                  </a:srgbClr>
                </a:outerShdw>
              </a:effectLst>
              <a:latin typeface="+mj-lt"/>
            </a:endParaRPr>
          </a:p>
        </p:txBody>
      </p:sp>
      <p:sp>
        <p:nvSpPr>
          <p:cNvPr id="72" name="Rectangle 71"/>
          <p:cNvSpPr/>
          <p:nvPr/>
        </p:nvSpPr>
        <p:spPr>
          <a:xfrm>
            <a:off x="2304553" y="389577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400" dirty="0">
                <a:effectLst>
                  <a:outerShdw blurRad="38100" dist="38100" dir="2700000" algn="tl">
                    <a:srgbClr val="000000">
                      <a:alpha val="43137"/>
                    </a:srgbClr>
                  </a:outerShdw>
                </a:effectLst>
                <a:latin typeface="+mj-lt"/>
              </a:rPr>
              <a:t>12</a:t>
            </a:r>
            <a:endParaRPr lang="en-IN" sz="1400" dirty="0">
              <a:effectLst>
                <a:outerShdw blurRad="38100" dist="38100" dir="2700000" algn="tl">
                  <a:srgbClr val="000000">
                    <a:alpha val="43137"/>
                  </a:srgbClr>
                </a:outerShdw>
              </a:effectLst>
              <a:latin typeface="+mj-lt"/>
            </a:endParaRPr>
          </a:p>
        </p:txBody>
      </p:sp>
      <p:sp>
        <p:nvSpPr>
          <p:cNvPr id="73" name="Rectangle 72"/>
          <p:cNvSpPr/>
          <p:nvPr/>
        </p:nvSpPr>
        <p:spPr>
          <a:xfrm>
            <a:off x="1335193" y="389577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400" dirty="0">
                <a:effectLst>
                  <a:outerShdw blurRad="38100" dist="38100" dir="2700000" algn="tl">
                    <a:srgbClr val="000000">
                      <a:alpha val="43137"/>
                    </a:srgbClr>
                  </a:outerShdw>
                </a:effectLst>
                <a:latin typeface="+mj-lt"/>
              </a:rPr>
              <a:t>10</a:t>
            </a:r>
            <a:endParaRPr lang="en-IN" sz="1400" dirty="0">
              <a:effectLst>
                <a:outerShdw blurRad="38100" dist="38100" dir="2700000" algn="tl">
                  <a:srgbClr val="000000">
                    <a:alpha val="43137"/>
                  </a:srgbClr>
                </a:outerShdw>
              </a:effectLst>
              <a:latin typeface="+mj-lt"/>
            </a:endParaRPr>
          </a:p>
        </p:txBody>
      </p:sp>
      <p:sp>
        <p:nvSpPr>
          <p:cNvPr id="76" name="Rectangle 75"/>
          <p:cNvSpPr/>
          <p:nvPr/>
        </p:nvSpPr>
        <p:spPr>
          <a:xfrm>
            <a:off x="1817793" y="389577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400" dirty="0">
                <a:effectLst>
                  <a:outerShdw blurRad="38100" dist="38100" dir="2700000" algn="tl">
                    <a:srgbClr val="000000">
                      <a:alpha val="43137"/>
                    </a:srgbClr>
                  </a:outerShdw>
                </a:effectLst>
                <a:latin typeface="+mj-lt"/>
              </a:rPr>
              <a:t>11</a:t>
            </a:r>
            <a:endParaRPr lang="en-IN" sz="1400" dirty="0">
              <a:effectLst>
                <a:outerShdw blurRad="38100" dist="38100" dir="2700000" algn="tl">
                  <a:srgbClr val="000000">
                    <a:alpha val="43137"/>
                  </a:srgbClr>
                </a:outerShdw>
              </a:effectLst>
              <a:latin typeface="+mj-lt"/>
            </a:endParaRPr>
          </a:p>
        </p:txBody>
      </p:sp>
      <p:sp>
        <p:nvSpPr>
          <p:cNvPr id="123" name="Rectangle 122"/>
          <p:cNvSpPr/>
          <p:nvPr/>
        </p:nvSpPr>
        <p:spPr>
          <a:xfrm>
            <a:off x="6433982" y="3279538"/>
            <a:ext cx="2118347" cy="492443"/>
          </a:xfrm>
          <a:prstGeom prst="rect">
            <a:avLst/>
          </a:prstGeom>
        </p:spPr>
        <p:txBody>
          <a:bodyPr wrap="square">
            <a:spAutoFit/>
          </a:bodyPr>
          <a:lstStyle/>
          <a:p>
            <a:pPr eaLnBrk="0" hangingPunct="0">
              <a:defRPr/>
            </a:pPr>
            <a:r>
              <a:rPr lang="en-US" sz="1300" dirty="0" smtClean="0">
                <a:latin typeface="+mj-lt"/>
              </a:rPr>
              <a:t>Copies chunks over one file at a time</a:t>
            </a:r>
          </a:p>
        </p:txBody>
      </p:sp>
      <p:sp>
        <p:nvSpPr>
          <p:cNvPr id="124" name="Rectangle 123"/>
          <p:cNvSpPr/>
          <p:nvPr/>
        </p:nvSpPr>
        <p:spPr>
          <a:xfrm>
            <a:off x="6813550" y="5676832"/>
            <a:ext cx="411480" cy="41148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1</a:t>
            </a:r>
            <a:endParaRPr lang="en-IN" sz="1400" dirty="0">
              <a:effectLst>
                <a:outerShdw blurRad="38100" dist="38100" dir="2700000" algn="tl">
                  <a:srgbClr val="000000">
                    <a:alpha val="43137"/>
                  </a:srgbClr>
                </a:outerShdw>
              </a:effectLst>
              <a:latin typeface="+mj-lt"/>
            </a:endParaRPr>
          </a:p>
        </p:txBody>
      </p:sp>
      <p:sp>
        <p:nvSpPr>
          <p:cNvPr id="125" name="Rectangle 124"/>
          <p:cNvSpPr/>
          <p:nvPr/>
        </p:nvSpPr>
        <p:spPr>
          <a:xfrm>
            <a:off x="5384800" y="5678419"/>
            <a:ext cx="411480" cy="41148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4</a:t>
            </a:r>
            <a:endParaRPr lang="en-IN" sz="1400" dirty="0">
              <a:effectLst>
                <a:outerShdw blurRad="38100" dist="38100" dir="2700000" algn="tl">
                  <a:srgbClr val="000000">
                    <a:alpha val="43137"/>
                  </a:srgbClr>
                </a:outerShdw>
              </a:effectLst>
              <a:latin typeface="+mj-lt"/>
            </a:endParaRPr>
          </a:p>
        </p:txBody>
      </p:sp>
      <p:sp>
        <p:nvSpPr>
          <p:cNvPr id="126" name="Rectangle 125"/>
          <p:cNvSpPr/>
          <p:nvPr/>
        </p:nvSpPr>
        <p:spPr>
          <a:xfrm>
            <a:off x="6342063" y="5676832"/>
            <a:ext cx="411480" cy="41148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2</a:t>
            </a:r>
            <a:endParaRPr lang="en-IN" sz="1400" dirty="0">
              <a:effectLst>
                <a:outerShdw blurRad="38100" dist="38100" dir="2700000" algn="tl">
                  <a:srgbClr val="000000">
                    <a:alpha val="43137"/>
                  </a:srgbClr>
                </a:outerShdw>
              </a:effectLst>
              <a:latin typeface="+mj-lt"/>
            </a:endParaRPr>
          </a:p>
        </p:txBody>
      </p:sp>
      <p:sp>
        <p:nvSpPr>
          <p:cNvPr id="127" name="Rectangle 126"/>
          <p:cNvSpPr/>
          <p:nvPr/>
        </p:nvSpPr>
        <p:spPr>
          <a:xfrm>
            <a:off x="5856288" y="5676832"/>
            <a:ext cx="411480" cy="41148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3</a:t>
            </a:r>
            <a:endParaRPr lang="en-IN" sz="1400" dirty="0">
              <a:effectLst>
                <a:outerShdw blurRad="38100" dist="38100" dir="2700000" algn="tl">
                  <a:srgbClr val="000000">
                    <a:alpha val="43137"/>
                  </a:srgbClr>
                </a:outerShdw>
              </a:effectLst>
              <a:latin typeface="+mj-lt"/>
            </a:endParaRPr>
          </a:p>
        </p:txBody>
      </p:sp>
      <p:sp>
        <p:nvSpPr>
          <p:cNvPr id="128" name="Rectangle 127"/>
          <p:cNvSpPr/>
          <p:nvPr/>
        </p:nvSpPr>
        <p:spPr>
          <a:xfrm>
            <a:off x="4887913" y="5730270"/>
            <a:ext cx="411480" cy="307777"/>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400" dirty="0">
                <a:solidFill>
                  <a:schemeClr val="tx1"/>
                </a:solidFill>
                <a:effectLst>
                  <a:outerShdw blurRad="38100" dist="38100" dir="2700000" algn="tl">
                    <a:srgbClr val="000000">
                      <a:alpha val="43137"/>
                    </a:srgbClr>
                  </a:outerShdw>
                </a:effectLst>
                <a:latin typeface="+mj-lt"/>
              </a:rPr>
              <a:t>5</a:t>
            </a:r>
            <a:endParaRPr lang="en-IN" sz="1400" dirty="0">
              <a:solidFill>
                <a:schemeClr val="tx1"/>
              </a:solidFill>
              <a:effectLst>
                <a:outerShdw blurRad="38100" dist="38100" dir="2700000" algn="tl">
                  <a:srgbClr val="000000">
                    <a:alpha val="43137"/>
                  </a:srgbClr>
                </a:outerShdw>
              </a:effectLst>
              <a:latin typeface="+mj-lt"/>
            </a:endParaRPr>
          </a:p>
        </p:txBody>
      </p:sp>
      <p:sp>
        <p:nvSpPr>
          <p:cNvPr id="129" name="Rectangle 128"/>
          <p:cNvSpPr/>
          <p:nvPr/>
        </p:nvSpPr>
        <p:spPr>
          <a:xfrm>
            <a:off x="3448050" y="5728683"/>
            <a:ext cx="411480" cy="307777"/>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400" dirty="0">
                <a:solidFill>
                  <a:schemeClr val="tx1"/>
                </a:solidFill>
                <a:effectLst>
                  <a:outerShdw blurRad="38100" dist="38100" dir="2700000" algn="tl">
                    <a:srgbClr val="000000">
                      <a:alpha val="43137"/>
                    </a:srgbClr>
                  </a:outerShdw>
                </a:effectLst>
                <a:latin typeface="+mj-lt"/>
              </a:rPr>
              <a:t>8</a:t>
            </a:r>
            <a:endParaRPr lang="en-IN" sz="1400" dirty="0">
              <a:solidFill>
                <a:schemeClr val="tx1"/>
              </a:solidFill>
              <a:effectLst>
                <a:outerShdw blurRad="38100" dist="38100" dir="2700000" algn="tl">
                  <a:srgbClr val="000000">
                    <a:alpha val="43137"/>
                  </a:srgbClr>
                </a:outerShdw>
              </a:effectLst>
              <a:latin typeface="+mj-lt"/>
            </a:endParaRPr>
          </a:p>
        </p:txBody>
      </p:sp>
      <p:sp>
        <p:nvSpPr>
          <p:cNvPr id="130" name="Rectangle 129"/>
          <p:cNvSpPr/>
          <p:nvPr/>
        </p:nvSpPr>
        <p:spPr>
          <a:xfrm>
            <a:off x="4402138" y="5728683"/>
            <a:ext cx="411480" cy="307777"/>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400" dirty="0">
                <a:solidFill>
                  <a:schemeClr val="tx1"/>
                </a:solidFill>
                <a:effectLst>
                  <a:outerShdw blurRad="38100" dist="38100" dir="2700000" algn="tl">
                    <a:srgbClr val="000000">
                      <a:alpha val="43137"/>
                    </a:srgbClr>
                  </a:outerShdw>
                </a:effectLst>
                <a:latin typeface="+mj-lt"/>
              </a:rPr>
              <a:t>6</a:t>
            </a:r>
            <a:endParaRPr lang="en-IN" sz="1400" dirty="0">
              <a:solidFill>
                <a:schemeClr val="tx1"/>
              </a:solidFill>
              <a:effectLst>
                <a:outerShdw blurRad="38100" dist="38100" dir="2700000" algn="tl">
                  <a:srgbClr val="000000">
                    <a:alpha val="43137"/>
                  </a:srgbClr>
                </a:outerShdw>
              </a:effectLst>
              <a:latin typeface="+mj-lt"/>
            </a:endParaRPr>
          </a:p>
        </p:txBody>
      </p:sp>
      <p:sp>
        <p:nvSpPr>
          <p:cNvPr id="131" name="Rectangle 130"/>
          <p:cNvSpPr/>
          <p:nvPr/>
        </p:nvSpPr>
        <p:spPr>
          <a:xfrm>
            <a:off x="3929063" y="5730270"/>
            <a:ext cx="411480" cy="307777"/>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400" dirty="0">
                <a:solidFill>
                  <a:schemeClr val="tx1"/>
                </a:solidFill>
                <a:effectLst>
                  <a:outerShdw blurRad="38100" dist="38100" dir="2700000" algn="tl">
                    <a:srgbClr val="000000">
                      <a:alpha val="43137"/>
                    </a:srgbClr>
                  </a:outerShdw>
                </a:effectLst>
                <a:latin typeface="+mj-lt"/>
              </a:rPr>
              <a:t>7</a:t>
            </a:r>
            <a:endParaRPr lang="en-IN" sz="1400" dirty="0">
              <a:solidFill>
                <a:schemeClr val="tx1"/>
              </a:solidFill>
              <a:effectLst>
                <a:outerShdw blurRad="38100" dist="38100" dir="2700000" algn="tl">
                  <a:srgbClr val="000000">
                    <a:alpha val="43137"/>
                  </a:srgbClr>
                </a:outerShdw>
              </a:effectLst>
              <a:latin typeface="+mj-lt"/>
            </a:endParaRPr>
          </a:p>
        </p:txBody>
      </p:sp>
      <p:sp>
        <p:nvSpPr>
          <p:cNvPr id="132" name="Rectangle 131"/>
          <p:cNvSpPr/>
          <p:nvPr/>
        </p:nvSpPr>
        <p:spPr>
          <a:xfrm>
            <a:off x="2960688" y="5676832"/>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9</a:t>
            </a:r>
            <a:endParaRPr lang="en-IN" sz="1400" dirty="0">
              <a:effectLst>
                <a:outerShdw blurRad="38100" dist="38100" dir="2700000" algn="tl">
                  <a:srgbClr val="000000">
                    <a:alpha val="43137"/>
                  </a:srgbClr>
                </a:outerShdw>
              </a:effectLst>
              <a:latin typeface="+mj-lt"/>
            </a:endParaRPr>
          </a:p>
        </p:txBody>
      </p:sp>
      <p:sp>
        <p:nvSpPr>
          <p:cNvPr id="133" name="Rectangle 132"/>
          <p:cNvSpPr/>
          <p:nvPr/>
        </p:nvSpPr>
        <p:spPr>
          <a:xfrm>
            <a:off x="1509713" y="5676832"/>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12</a:t>
            </a:r>
            <a:endParaRPr lang="en-IN" sz="1400" dirty="0">
              <a:effectLst>
                <a:outerShdw blurRad="38100" dist="38100" dir="2700000" algn="tl">
                  <a:srgbClr val="000000">
                    <a:alpha val="43137"/>
                  </a:srgbClr>
                </a:outerShdw>
              </a:effectLst>
              <a:latin typeface="+mj-lt"/>
            </a:endParaRPr>
          </a:p>
        </p:txBody>
      </p:sp>
      <p:sp>
        <p:nvSpPr>
          <p:cNvPr id="134" name="Rectangle 133"/>
          <p:cNvSpPr/>
          <p:nvPr/>
        </p:nvSpPr>
        <p:spPr>
          <a:xfrm>
            <a:off x="2473325" y="5678419"/>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10</a:t>
            </a:r>
            <a:endParaRPr lang="en-IN" sz="1400" dirty="0">
              <a:effectLst>
                <a:outerShdw blurRad="38100" dist="38100" dir="2700000" algn="tl">
                  <a:srgbClr val="000000">
                    <a:alpha val="43137"/>
                  </a:srgbClr>
                </a:outerShdw>
              </a:effectLst>
              <a:latin typeface="+mj-lt"/>
            </a:endParaRPr>
          </a:p>
        </p:txBody>
      </p:sp>
      <p:sp>
        <p:nvSpPr>
          <p:cNvPr id="135" name="Rectangle 134"/>
          <p:cNvSpPr/>
          <p:nvPr/>
        </p:nvSpPr>
        <p:spPr>
          <a:xfrm>
            <a:off x="1989138" y="5676832"/>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effectLst>
                  <a:outerShdw blurRad="38100" dist="38100" dir="2700000" algn="tl">
                    <a:srgbClr val="000000">
                      <a:alpha val="43137"/>
                    </a:srgbClr>
                  </a:outerShdw>
                </a:effectLst>
                <a:latin typeface="+mj-lt"/>
              </a:rPr>
              <a:t>11</a:t>
            </a:r>
            <a:endParaRPr lang="en-IN" sz="1400" dirty="0">
              <a:effectLst>
                <a:outerShdw blurRad="38100" dist="38100" dir="2700000" algn="tl">
                  <a:srgbClr val="000000">
                    <a:alpha val="43137"/>
                  </a:srgbClr>
                </a:outerShdw>
              </a:effectLst>
              <a:latin typeface="+mj-lt"/>
            </a:endParaRPr>
          </a:p>
        </p:txBody>
      </p:sp>
      <p:sp>
        <p:nvSpPr>
          <p:cNvPr id="136" name="AutoShape 78"/>
          <p:cNvSpPr>
            <a:spLocks noChangeArrowheads="1"/>
          </p:cNvSpPr>
          <p:nvPr/>
        </p:nvSpPr>
        <p:spPr bwMode="auto">
          <a:xfrm>
            <a:off x="3535952" y="1395311"/>
            <a:ext cx="2449803" cy="610199"/>
          </a:xfrm>
          <a:prstGeom prst="rightArrow">
            <a:avLst>
              <a:gd name="adj1" fmla="val 59620"/>
              <a:gd name="adj2" fmla="val 99050"/>
            </a:avLst>
          </a:prstGeom>
          <a:gradFill rotWithShape="1">
            <a:gsLst>
              <a:gs pos="0">
                <a:srgbClr val="000000">
                  <a:lumMod val="85000"/>
                  <a:lumOff val="15000"/>
                  <a:alpha val="10000"/>
                </a:srgbClr>
              </a:gs>
              <a:gs pos="37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Copy chunks</a:t>
            </a:r>
          </a:p>
        </p:txBody>
      </p:sp>
      <p:sp>
        <p:nvSpPr>
          <p:cNvPr id="155" name="Right Arrow 154"/>
          <p:cNvSpPr/>
          <p:nvPr/>
        </p:nvSpPr>
        <p:spPr>
          <a:xfrm>
            <a:off x="7388445" y="5681375"/>
            <a:ext cx="457200" cy="381000"/>
          </a:xfrm>
          <a:prstGeom prst="right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endParaRPr lang="en-US" sz="2000" dirty="0">
              <a:solidFill>
                <a:schemeClr val="tx1"/>
              </a:solidFill>
            </a:endParaRPr>
          </a:p>
        </p:txBody>
      </p:sp>
      <p:sp>
        <p:nvSpPr>
          <p:cNvPr id="157" name="AutoShape 78"/>
          <p:cNvSpPr>
            <a:spLocks noChangeArrowheads="1"/>
          </p:cNvSpPr>
          <p:nvPr/>
        </p:nvSpPr>
        <p:spPr bwMode="auto">
          <a:xfrm>
            <a:off x="3531464" y="1392486"/>
            <a:ext cx="2449803" cy="610199"/>
          </a:xfrm>
          <a:prstGeom prst="rightArrow">
            <a:avLst>
              <a:gd name="adj1" fmla="val 59620"/>
              <a:gd name="adj2" fmla="val 99050"/>
            </a:avLst>
          </a:prstGeom>
          <a:gradFill rotWithShape="1">
            <a:gsLst>
              <a:gs pos="0">
                <a:srgbClr val="000000">
                  <a:lumMod val="85000"/>
                  <a:lumOff val="15000"/>
                  <a:alpha val="10000"/>
                </a:srgbClr>
              </a:gs>
              <a:gs pos="37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Backup Complete</a:t>
            </a:r>
          </a:p>
        </p:txBody>
      </p:sp>
      <p:sp>
        <p:nvSpPr>
          <p:cNvPr id="158" name="Rectangle 157"/>
          <p:cNvSpPr/>
          <p:nvPr/>
        </p:nvSpPr>
        <p:spPr>
          <a:xfrm>
            <a:off x="6718250" y="3288569"/>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1</a:t>
            </a:r>
            <a:endParaRPr lang="en-IN" sz="1200" dirty="0">
              <a:solidFill>
                <a:schemeClr val="bg1"/>
              </a:solidFill>
              <a:effectLst>
                <a:outerShdw blurRad="38100" dist="38100" dir="2700000" algn="tl">
                  <a:srgbClr val="000000">
                    <a:alpha val="43137"/>
                  </a:srgbClr>
                </a:outerShdw>
              </a:effectLst>
              <a:latin typeface="+mj-lt"/>
            </a:endParaRPr>
          </a:p>
        </p:txBody>
      </p:sp>
      <p:sp>
        <p:nvSpPr>
          <p:cNvPr id="159" name="Rectangle 158"/>
          <p:cNvSpPr/>
          <p:nvPr/>
        </p:nvSpPr>
        <p:spPr>
          <a:xfrm>
            <a:off x="7810396" y="3288569"/>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4</a:t>
            </a:r>
            <a:endParaRPr lang="en-IN" sz="1200" dirty="0">
              <a:solidFill>
                <a:schemeClr val="bg1"/>
              </a:solidFill>
              <a:effectLst>
                <a:outerShdw blurRad="38100" dist="38100" dir="2700000" algn="tl">
                  <a:srgbClr val="000000">
                    <a:alpha val="43137"/>
                  </a:srgbClr>
                </a:outerShdw>
              </a:effectLst>
              <a:latin typeface="+mj-lt"/>
            </a:endParaRPr>
          </a:p>
        </p:txBody>
      </p:sp>
      <p:sp>
        <p:nvSpPr>
          <p:cNvPr id="160" name="Rectangle 159"/>
          <p:cNvSpPr/>
          <p:nvPr/>
        </p:nvSpPr>
        <p:spPr>
          <a:xfrm>
            <a:off x="7079240" y="3288569"/>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2</a:t>
            </a:r>
            <a:endParaRPr lang="en-IN" sz="1200" dirty="0">
              <a:solidFill>
                <a:schemeClr val="bg1"/>
              </a:solidFill>
              <a:effectLst>
                <a:outerShdw blurRad="38100" dist="38100" dir="2700000" algn="tl">
                  <a:srgbClr val="000000">
                    <a:alpha val="43137"/>
                  </a:srgbClr>
                </a:outerShdw>
              </a:effectLst>
              <a:latin typeface="+mj-lt"/>
            </a:endParaRPr>
          </a:p>
        </p:txBody>
      </p:sp>
      <p:sp>
        <p:nvSpPr>
          <p:cNvPr id="161" name="Rectangle 160"/>
          <p:cNvSpPr/>
          <p:nvPr/>
        </p:nvSpPr>
        <p:spPr>
          <a:xfrm>
            <a:off x="7446580" y="3288569"/>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3</a:t>
            </a:r>
            <a:endParaRPr lang="en-IN" sz="1200" dirty="0">
              <a:solidFill>
                <a:schemeClr val="bg1"/>
              </a:solidFill>
              <a:effectLst>
                <a:outerShdw blurRad="38100" dist="38100" dir="2700000" algn="tl">
                  <a:srgbClr val="000000">
                    <a:alpha val="43137"/>
                  </a:srgbClr>
                </a:outerShdw>
              </a:effectLst>
              <a:latin typeface="+mj-lt"/>
            </a:endParaRPr>
          </a:p>
        </p:txBody>
      </p:sp>
      <p:sp>
        <p:nvSpPr>
          <p:cNvPr id="162" name="Rectangle 161"/>
          <p:cNvSpPr/>
          <p:nvPr/>
        </p:nvSpPr>
        <p:spPr>
          <a:xfrm>
            <a:off x="6718250" y="3658587"/>
            <a:ext cx="320040" cy="320040"/>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5</a:t>
            </a:r>
            <a:endParaRPr lang="en-IN" sz="1200" dirty="0">
              <a:solidFill>
                <a:schemeClr val="bg1"/>
              </a:solidFill>
              <a:effectLst>
                <a:outerShdw blurRad="38100" dist="38100" dir="2700000" algn="tl">
                  <a:srgbClr val="000000">
                    <a:alpha val="43137"/>
                  </a:srgbClr>
                </a:outerShdw>
              </a:effectLst>
              <a:latin typeface="+mj-lt"/>
            </a:endParaRPr>
          </a:p>
        </p:txBody>
      </p:sp>
      <p:sp>
        <p:nvSpPr>
          <p:cNvPr id="163" name="Rectangle 162"/>
          <p:cNvSpPr/>
          <p:nvPr/>
        </p:nvSpPr>
        <p:spPr>
          <a:xfrm>
            <a:off x="7810396" y="3658587"/>
            <a:ext cx="320040" cy="320040"/>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8</a:t>
            </a:r>
            <a:endParaRPr lang="en-IN" sz="1200" dirty="0">
              <a:solidFill>
                <a:schemeClr val="bg1"/>
              </a:solidFill>
              <a:effectLst>
                <a:outerShdw blurRad="38100" dist="38100" dir="2700000" algn="tl">
                  <a:srgbClr val="000000">
                    <a:alpha val="43137"/>
                  </a:srgbClr>
                </a:outerShdw>
              </a:effectLst>
              <a:latin typeface="+mj-lt"/>
            </a:endParaRPr>
          </a:p>
        </p:txBody>
      </p:sp>
      <p:sp>
        <p:nvSpPr>
          <p:cNvPr id="164" name="Rectangle 163"/>
          <p:cNvSpPr/>
          <p:nvPr/>
        </p:nvSpPr>
        <p:spPr>
          <a:xfrm>
            <a:off x="7079240" y="3658587"/>
            <a:ext cx="320040" cy="320040"/>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6</a:t>
            </a:r>
            <a:endParaRPr lang="en-IN" sz="1200" dirty="0">
              <a:solidFill>
                <a:schemeClr val="bg1"/>
              </a:solidFill>
              <a:effectLst>
                <a:outerShdw blurRad="38100" dist="38100" dir="2700000" algn="tl">
                  <a:srgbClr val="000000">
                    <a:alpha val="43137"/>
                  </a:srgbClr>
                </a:outerShdw>
              </a:effectLst>
              <a:latin typeface="+mj-lt"/>
            </a:endParaRPr>
          </a:p>
        </p:txBody>
      </p:sp>
      <p:sp>
        <p:nvSpPr>
          <p:cNvPr id="165" name="Rectangle 164"/>
          <p:cNvSpPr/>
          <p:nvPr/>
        </p:nvSpPr>
        <p:spPr>
          <a:xfrm>
            <a:off x="7446580" y="3658587"/>
            <a:ext cx="320040" cy="320040"/>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7</a:t>
            </a:r>
            <a:endParaRPr lang="en-IN" sz="1200" dirty="0">
              <a:solidFill>
                <a:schemeClr val="bg1"/>
              </a:solidFill>
              <a:effectLst>
                <a:outerShdw blurRad="38100" dist="38100" dir="2700000" algn="tl">
                  <a:srgbClr val="000000">
                    <a:alpha val="43137"/>
                  </a:srgbClr>
                </a:outerShdw>
              </a:effectLst>
              <a:latin typeface="+mj-lt"/>
            </a:endParaRPr>
          </a:p>
        </p:txBody>
      </p:sp>
      <p:sp>
        <p:nvSpPr>
          <p:cNvPr id="166" name="Rectangle 165"/>
          <p:cNvSpPr/>
          <p:nvPr/>
        </p:nvSpPr>
        <p:spPr>
          <a:xfrm>
            <a:off x="6728760" y="4043665"/>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9</a:t>
            </a:r>
            <a:endParaRPr lang="en-IN" sz="1200" dirty="0">
              <a:solidFill>
                <a:schemeClr val="bg1"/>
              </a:solidFill>
              <a:effectLst>
                <a:outerShdw blurRad="38100" dist="38100" dir="2700000" algn="tl">
                  <a:srgbClr val="000000">
                    <a:alpha val="43137"/>
                  </a:srgbClr>
                </a:outerShdw>
              </a:effectLst>
              <a:latin typeface="+mj-lt"/>
            </a:endParaRPr>
          </a:p>
        </p:txBody>
      </p:sp>
      <p:sp>
        <p:nvSpPr>
          <p:cNvPr id="167" name="Rectangle 166"/>
          <p:cNvSpPr/>
          <p:nvPr/>
        </p:nvSpPr>
        <p:spPr>
          <a:xfrm>
            <a:off x="7820906" y="4043665"/>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12</a:t>
            </a:r>
            <a:endParaRPr lang="en-IN" sz="1200" dirty="0">
              <a:solidFill>
                <a:schemeClr val="bg1"/>
              </a:solidFill>
              <a:effectLst>
                <a:outerShdw blurRad="38100" dist="38100" dir="2700000" algn="tl">
                  <a:srgbClr val="000000">
                    <a:alpha val="43137"/>
                  </a:srgbClr>
                </a:outerShdw>
              </a:effectLst>
              <a:latin typeface="+mj-lt"/>
            </a:endParaRPr>
          </a:p>
        </p:txBody>
      </p:sp>
      <p:sp>
        <p:nvSpPr>
          <p:cNvPr id="168" name="Rectangle 167"/>
          <p:cNvSpPr/>
          <p:nvPr/>
        </p:nvSpPr>
        <p:spPr>
          <a:xfrm>
            <a:off x="7089750" y="4043665"/>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10</a:t>
            </a:r>
            <a:endParaRPr lang="en-IN" sz="1200" dirty="0">
              <a:solidFill>
                <a:schemeClr val="bg1"/>
              </a:solidFill>
              <a:effectLst>
                <a:outerShdw blurRad="38100" dist="38100" dir="2700000" algn="tl">
                  <a:srgbClr val="000000">
                    <a:alpha val="43137"/>
                  </a:srgbClr>
                </a:outerShdw>
              </a:effectLst>
              <a:latin typeface="+mj-lt"/>
            </a:endParaRPr>
          </a:p>
        </p:txBody>
      </p:sp>
      <p:sp>
        <p:nvSpPr>
          <p:cNvPr id="169" name="Rectangle 168"/>
          <p:cNvSpPr/>
          <p:nvPr/>
        </p:nvSpPr>
        <p:spPr>
          <a:xfrm>
            <a:off x="7457090" y="4043665"/>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11</a:t>
            </a:r>
            <a:endParaRPr lang="en-IN" sz="1200" dirty="0">
              <a:solidFill>
                <a:schemeClr val="bg1"/>
              </a:solidFill>
              <a:effectLst>
                <a:outerShdw blurRad="38100" dist="38100" dir="2700000" algn="tl">
                  <a:srgbClr val="000000">
                    <a:alpha val="43137"/>
                  </a:srgbClr>
                </a:outerShdw>
              </a:effectLst>
              <a:latin typeface="+mj-lt"/>
            </a:endParaRPr>
          </a:p>
        </p:txBody>
      </p:sp>
      <p:grpSp>
        <p:nvGrpSpPr>
          <p:cNvPr id="3" name="Group 77"/>
          <p:cNvGrpSpPr/>
          <p:nvPr/>
        </p:nvGrpSpPr>
        <p:grpSpPr>
          <a:xfrm>
            <a:off x="6085041" y="1114287"/>
            <a:ext cx="1582856" cy="1245174"/>
            <a:chOff x="6085041" y="1114287"/>
            <a:chExt cx="1582856" cy="1245174"/>
          </a:xfrm>
        </p:grpSpPr>
        <p:sp>
          <p:nvSpPr>
            <p:cNvPr id="79" name="Text Box 79"/>
            <p:cNvSpPr txBox="1">
              <a:spLocks noChangeArrowheads="1"/>
            </p:cNvSpPr>
            <p:nvPr/>
          </p:nvSpPr>
          <p:spPr bwMode="auto">
            <a:xfrm>
              <a:off x="6085041" y="2027674"/>
              <a:ext cx="1582856" cy="331787"/>
            </a:xfrm>
            <a:prstGeom prst="rect">
              <a:avLst/>
            </a:prstGeom>
            <a:noFill/>
            <a:ln w="9525">
              <a:noFill/>
              <a:miter lim="800000"/>
              <a:headEnd/>
              <a:tailEnd/>
            </a:ln>
            <a:effectLst/>
          </p:spPr>
          <p:txBody>
            <a:bodyPr wrap="square" lIns="130622" tIns="65310" rIns="130622" bIns="65310">
              <a:spAutoFit/>
            </a:bodyPr>
            <a:lstStyle/>
            <a:p>
              <a:pPr eaLnBrk="0" hangingPunct="0">
                <a:defRPr/>
              </a:pPr>
              <a:r>
                <a:rPr lang="en-US" sz="1300" b="1" dirty="0">
                  <a:latin typeface="+mj-lt"/>
                  <a:cs typeface="+mn-cs"/>
                </a:rPr>
                <a:t>DPM SRT Server</a:t>
              </a:r>
            </a:p>
          </p:txBody>
        </p:sp>
        <p:pic>
          <p:nvPicPr>
            <p:cNvPr id="80" name="Picture 2" descr="D:\Projects\Microsoft\DPM PartnerVideo\images\platform.png"/>
            <p:cNvPicPr>
              <a:picLocks noChangeAspect="1" noChangeArrowheads="1"/>
            </p:cNvPicPr>
            <p:nvPr/>
          </p:nvPicPr>
          <p:blipFill>
            <a:blip r:embed="rId5" cstate="print">
              <a:duotone>
                <a:srgbClr val="5082B9">
                  <a:shade val="45000"/>
                  <a:satMod val="135000"/>
                </a:srgbClr>
                <a:prstClr val="white"/>
              </a:duotone>
              <a:lum bright="-30000"/>
            </a:blip>
            <a:srcRect/>
            <a:stretch>
              <a:fillRect/>
            </a:stretch>
          </p:blipFill>
          <p:spPr bwMode="auto">
            <a:xfrm>
              <a:off x="6109836" y="1424601"/>
              <a:ext cx="1505810" cy="730771"/>
            </a:xfrm>
            <a:prstGeom prst="rect">
              <a:avLst/>
            </a:prstGeom>
            <a:noFill/>
            <a:effectLst>
              <a:outerShdw blurRad="50800" dist="38100" dir="2700000" algn="tl" rotWithShape="0">
                <a:prstClr val="black">
                  <a:alpha val="40000"/>
                </a:prstClr>
              </a:outerShdw>
            </a:effectLst>
          </p:spPr>
        </p:pic>
        <p:grpSp>
          <p:nvGrpSpPr>
            <p:cNvPr id="4" name="Group 70"/>
            <p:cNvGrpSpPr/>
            <p:nvPr/>
          </p:nvGrpSpPr>
          <p:grpSpPr>
            <a:xfrm>
              <a:off x="6279896" y="1114287"/>
              <a:ext cx="1166373" cy="813449"/>
              <a:chOff x="3783798" y="2442558"/>
              <a:chExt cx="1287897" cy="940019"/>
            </a:xfrm>
          </p:grpSpPr>
          <p:pic>
            <p:nvPicPr>
              <p:cNvPr id="82" name="Picture 8" descr="E:\Projects\Microsoft\DPM_video\connect.dll_I2908_0409.png"/>
              <p:cNvPicPr>
                <a:picLocks noChangeAspect="1" noChangeArrowheads="1"/>
              </p:cNvPicPr>
              <p:nvPr/>
            </p:nvPicPr>
            <p:blipFill>
              <a:blip r:embed="rId6" cstate="print">
                <a:grayscl/>
              </a:blip>
              <a:srcRect/>
              <a:stretch>
                <a:fillRect/>
              </a:stretch>
            </p:blipFill>
            <p:spPr bwMode="auto">
              <a:xfrm>
                <a:off x="3783798" y="2442558"/>
                <a:ext cx="940019" cy="940019"/>
              </a:xfrm>
              <a:prstGeom prst="rect">
                <a:avLst/>
              </a:prstGeom>
              <a:noFill/>
            </p:spPr>
          </p:pic>
          <p:grpSp>
            <p:nvGrpSpPr>
              <p:cNvPr id="5" name="Group 246"/>
              <p:cNvGrpSpPr/>
              <p:nvPr/>
            </p:nvGrpSpPr>
            <p:grpSpPr>
              <a:xfrm>
                <a:off x="4394807" y="2772304"/>
                <a:ext cx="676888" cy="564448"/>
                <a:chOff x="4797868" y="2793231"/>
                <a:chExt cx="654664" cy="545917"/>
              </a:xfrm>
            </p:grpSpPr>
            <p:grpSp>
              <p:nvGrpSpPr>
                <p:cNvPr id="6" name="Group 207"/>
                <p:cNvGrpSpPr/>
                <p:nvPr/>
              </p:nvGrpSpPr>
              <p:grpSpPr>
                <a:xfrm>
                  <a:off x="4797868" y="3023255"/>
                  <a:ext cx="654664" cy="315893"/>
                  <a:chOff x="4848128" y="2984430"/>
                  <a:chExt cx="676566" cy="326460"/>
                </a:xfrm>
              </p:grpSpPr>
              <p:sp>
                <p:nvSpPr>
                  <p:cNvPr id="102" name="Oval 101"/>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03" name="Oval 102"/>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04" name="Oval 103"/>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7" name="Group 204"/>
                <p:cNvGrpSpPr/>
                <p:nvPr/>
              </p:nvGrpSpPr>
              <p:grpSpPr>
                <a:xfrm>
                  <a:off x="4822445" y="2793231"/>
                  <a:ext cx="551050" cy="520930"/>
                  <a:chOff x="4572000" y="2655375"/>
                  <a:chExt cx="720817" cy="681417"/>
                </a:xfrm>
              </p:grpSpPr>
              <p:grpSp>
                <p:nvGrpSpPr>
                  <p:cNvPr id="8" name="Group 189"/>
                  <p:cNvGrpSpPr/>
                  <p:nvPr/>
                </p:nvGrpSpPr>
                <p:grpSpPr>
                  <a:xfrm>
                    <a:off x="4673854" y="2655375"/>
                    <a:ext cx="403810" cy="395185"/>
                    <a:chOff x="4904375" y="2755269"/>
                    <a:chExt cx="324356" cy="317428"/>
                  </a:xfrm>
                </p:grpSpPr>
                <p:sp>
                  <p:nvSpPr>
                    <p:cNvPr id="99" name="Oval 9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00" name="Flowchart: Magnetic Disk 9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01" name="Oval 10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9" name="Group 190"/>
                  <p:cNvGrpSpPr/>
                  <p:nvPr/>
                </p:nvGrpSpPr>
                <p:grpSpPr>
                  <a:xfrm>
                    <a:off x="4889007" y="2747583"/>
                    <a:ext cx="403810" cy="395185"/>
                    <a:chOff x="4904375" y="2755269"/>
                    <a:chExt cx="324356" cy="317428"/>
                  </a:xfrm>
                </p:grpSpPr>
                <p:sp>
                  <p:nvSpPr>
                    <p:cNvPr id="96" name="Oval 9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97" name="Flowchart: Magnetic Disk 9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98" name="Oval 9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 name="Group 195"/>
                  <p:cNvGrpSpPr/>
                  <p:nvPr/>
                </p:nvGrpSpPr>
                <p:grpSpPr>
                  <a:xfrm>
                    <a:off x="4572000" y="2832108"/>
                    <a:ext cx="403810" cy="395185"/>
                    <a:chOff x="4904375" y="2755269"/>
                    <a:chExt cx="324356" cy="317428"/>
                  </a:xfrm>
                </p:grpSpPr>
                <p:sp>
                  <p:nvSpPr>
                    <p:cNvPr id="93" name="Oval 9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94" name="Flowchart: Magnetic Disk 9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95" name="Oval 9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1" name="Group 199"/>
                  <p:cNvGrpSpPr/>
                  <p:nvPr/>
                </p:nvGrpSpPr>
                <p:grpSpPr>
                  <a:xfrm>
                    <a:off x="4810205" y="2941607"/>
                    <a:ext cx="403810" cy="395185"/>
                    <a:chOff x="4904375" y="2755269"/>
                    <a:chExt cx="324356" cy="317428"/>
                  </a:xfrm>
                </p:grpSpPr>
                <p:sp>
                  <p:nvSpPr>
                    <p:cNvPr id="90" name="Oval 8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91" name="Flowchart: Magnetic Disk 9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92" name="Oval 9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grpSp>
    </p:spTree>
    <p:extLst>
      <p:ext uri="{BB962C8B-B14F-4D97-AF65-F5344CB8AC3E}">
        <p14:creationId xmlns:p14="http://schemas.microsoft.com/office/powerpoint/2007/7/12/main" xmlns="" val="34787160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2" nodeType="afterEffect">
                                  <p:stCondLst>
                                    <p:cond delay="0"/>
                                  </p:stCondLst>
                                  <p:childTnLst>
                                    <p:set>
                                      <p:cBhvr>
                                        <p:cTn id="6" dur="1" fill="hold">
                                          <p:stCondLst>
                                            <p:cond delay="0"/>
                                          </p:stCondLst>
                                        </p:cTn>
                                        <p:tgtEl>
                                          <p:spTgt spid="124"/>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2" nodeType="afterEffect">
                                  <p:stCondLst>
                                    <p:cond delay="0"/>
                                  </p:stCondLst>
                                  <p:childTnLst>
                                    <p:set>
                                      <p:cBhvr>
                                        <p:cTn id="9" dur="1" fill="hold">
                                          <p:stCondLst>
                                            <p:cond delay="0"/>
                                          </p:stCondLst>
                                        </p:cTn>
                                        <p:tgtEl>
                                          <p:spTgt spid="125"/>
                                        </p:tgtEl>
                                        <p:attrNameLst>
                                          <p:attrName>style.visibility</p:attrName>
                                        </p:attrNameLst>
                                      </p:cBhvr>
                                      <p:to>
                                        <p:strVal val="hidden"/>
                                      </p:to>
                                    </p:set>
                                  </p:childTnLst>
                                </p:cTn>
                              </p:par>
                            </p:childTnLst>
                          </p:cTn>
                        </p:par>
                        <p:par>
                          <p:cTn id="10" fill="hold">
                            <p:stCondLst>
                              <p:cond delay="0"/>
                            </p:stCondLst>
                            <p:childTnLst>
                              <p:par>
                                <p:cTn id="11" presetID="1" presetClass="exit" presetSubtype="0" fill="hold" grpId="2" nodeType="afterEffect">
                                  <p:stCondLst>
                                    <p:cond delay="0"/>
                                  </p:stCondLst>
                                  <p:childTnLst>
                                    <p:set>
                                      <p:cBhvr>
                                        <p:cTn id="12" dur="1" fill="hold">
                                          <p:stCondLst>
                                            <p:cond delay="0"/>
                                          </p:stCondLst>
                                        </p:cTn>
                                        <p:tgtEl>
                                          <p:spTgt spid="126"/>
                                        </p:tgtEl>
                                        <p:attrNameLst>
                                          <p:attrName>style.visibility</p:attrName>
                                        </p:attrNameLst>
                                      </p:cBhvr>
                                      <p:to>
                                        <p:strVal val="hidden"/>
                                      </p:to>
                                    </p:set>
                                  </p:childTnLst>
                                </p:cTn>
                              </p:par>
                            </p:childTnLst>
                          </p:cTn>
                        </p:par>
                        <p:par>
                          <p:cTn id="13" fill="hold">
                            <p:stCondLst>
                              <p:cond delay="0"/>
                            </p:stCondLst>
                            <p:childTnLst>
                              <p:par>
                                <p:cTn id="14" presetID="1" presetClass="exit" presetSubtype="0" fill="hold" grpId="2" nodeType="afterEffect">
                                  <p:stCondLst>
                                    <p:cond delay="0"/>
                                  </p:stCondLst>
                                  <p:childTnLst>
                                    <p:set>
                                      <p:cBhvr>
                                        <p:cTn id="15" dur="1" fill="hold">
                                          <p:stCondLst>
                                            <p:cond delay="0"/>
                                          </p:stCondLst>
                                        </p:cTn>
                                        <p:tgtEl>
                                          <p:spTgt spid="127"/>
                                        </p:tgtEl>
                                        <p:attrNameLst>
                                          <p:attrName>style.visibility</p:attrName>
                                        </p:attrNameLst>
                                      </p:cBhvr>
                                      <p:to>
                                        <p:strVal val="hidden"/>
                                      </p:to>
                                    </p:set>
                                  </p:childTnLst>
                                </p:cTn>
                              </p:par>
                            </p:childTnLst>
                          </p:cTn>
                        </p:par>
                        <p:par>
                          <p:cTn id="16" fill="hold">
                            <p:stCondLst>
                              <p:cond delay="0"/>
                            </p:stCondLst>
                            <p:childTnLst>
                              <p:par>
                                <p:cTn id="17" presetID="1" presetClass="exit" presetSubtype="0" fill="hold" grpId="1" nodeType="afterEffect">
                                  <p:stCondLst>
                                    <p:cond delay="0"/>
                                  </p:stCondLst>
                                  <p:childTnLst>
                                    <p:set>
                                      <p:cBhvr>
                                        <p:cTn id="18" dur="1" fill="hold">
                                          <p:stCondLst>
                                            <p:cond delay="0"/>
                                          </p:stCondLst>
                                        </p:cTn>
                                        <p:tgtEl>
                                          <p:spTgt spid="128"/>
                                        </p:tgtEl>
                                        <p:attrNameLst>
                                          <p:attrName>style.visibility</p:attrName>
                                        </p:attrNameLst>
                                      </p:cBhvr>
                                      <p:to>
                                        <p:strVal val="hidden"/>
                                      </p:to>
                                    </p:set>
                                  </p:childTnLst>
                                </p:cTn>
                              </p:par>
                            </p:childTnLst>
                          </p:cTn>
                        </p:par>
                        <p:par>
                          <p:cTn id="19" fill="hold">
                            <p:stCondLst>
                              <p:cond delay="0"/>
                            </p:stCondLst>
                            <p:childTnLst>
                              <p:par>
                                <p:cTn id="20" presetID="1" presetClass="exit" presetSubtype="0" fill="hold" grpId="1" nodeType="afterEffect">
                                  <p:stCondLst>
                                    <p:cond delay="0"/>
                                  </p:stCondLst>
                                  <p:childTnLst>
                                    <p:set>
                                      <p:cBhvr>
                                        <p:cTn id="21" dur="1" fill="hold">
                                          <p:stCondLst>
                                            <p:cond delay="0"/>
                                          </p:stCondLst>
                                        </p:cTn>
                                        <p:tgtEl>
                                          <p:spTgt spid="129"/>
                                        </p:tgtEl>
                                        <p:attrNameLst>
                                          <p:attrName>style.visibility</p:attrName>
                                        </p:attrNameLst>
                                      </p:cBhvr>
                                      <p:to>
                                        <p:strVal val="hidden"/>
                                      </p:to>
                                    </p:set>
                                  </p:childTnLst>
                                </p:cTn>
                              </p:par>
                            </p:childTnLst>
                          </p:cTn>
                        </p:par>
                        <p:par>
                          <p:cTn id="22" fill="hold">
                            <p:stCondLst>
                              <p:cond delay="0"/>
                            </p:stCondLst>
                            <p:childTnLst>
                              <p:par>
                                <p:cTn id="23" presetID="1" presetClass="exit" presetSubtype="0" fill="hold" grpId="1" nodeType="afterEffect">
                                  <p:stCondLst>
                                    <p:cond delay="0"/>
                                  </p:stCondLst>
                                  <p:childTnLst>
                                    <p:set>
                                      <p:cBhvr>
                                        <p:cTn id="24" dur="1" fill="hold">
                                          <p:stCondLst>
                                            <p:cond delay="0"/>
                                          </p:stCondLst>
                                        </p:cTn>
                                        <p:tgtEl>
                                          <p:spTgt spid="130"/>
                                        </p:tgtEl>
                                        <p:attrNameLst>
                                          <p:attrName>style.visibility</p:attrName>
                                        </p:attrNameLst>
                                      </p:cBhvr>
                                      <p:to>
                                        <p:strVal val="hidden"/>
                                      </p:to>
                                    </p:set>
                                  </p:childTnLst>
                                </p:cTn>
                              </p:par>
                            </p:childTnLst>
                          </p:cTn>
                        </p:par>
                        <p:par>
                          <p:cTn id="25" fill="hold">
                            <p:stCondLst>
                              <p:cond delay="0"/>
                            </p:stCondLst>
                            <p:childTnLst>
                              <p:par>
                                <p:cTn id="26" presetID="1" presetClass="exit" presetSubtype="0" fill="hold" grpId="1" nodeType="afterEffect">
                                  <p:stCondLst>
                                    <p:cond delay="0"/>
                                  </p:stCondLst>
                                  <p:childTnLst>
                                    <p:set>
                                      <p:cBhvr>
                                        <p:cTn id="27" dur="1" fill="hold">
                                          <p:stCondLst>
                                            <p:cond delay="0"/>
                                          </p:stCondLst>
                                        </p:cTn>
                                        <p:tgtEl>
                                          <p:spTgt spid="131"/>
                                        </p:tgtEl>
                                        <p:attrNameLst>
                                          <p:attrName>style.visibility</p:attrName>
                                        </p:attrNameLst>
                                      </p:cBhvr>
                                      <p:to>
                                        <p:strVal val="hidden"/>
                                      </p:to>
                                    </p:set>
                                  </p:childTnLst>
                                </p:cTn>
                              </p:par>
                            </p:childTnLst>
                          </p:cTn>
                        </p:par>
                        <p:par>
                          <p:cTn id="28" fill="hold">
                            <p:stCondLst>
                              <p:cond delay="0"/>
                            </p:stCondLst>
                            <p:childTnLst>
                              <p:par>
                                <p:cTn id="29" presetID="1" presetClass="exit" presetSubtype="0" fill="hold" grpId="1" nodeType="afterEffect">
                                  <p:stCondLst>
                                    <p:cond delay="0"/>
                                  </p:stCondLst>
                                  <p:childTnLst>
                                    <p:set>
                                      <p:cBhvr>
                                        <p:cTn id="30" dur="1" fill="hold">
                                          <p:stCondLst>
                                            <p:cond delay="0"/>
                                          </p:stCondLst>
                                        </p:cTn>
                                        <p:tgtEl>
                                          <p:spTgt spid="132"/>
                                        </p:tgtEl>
                                        <p:attrNameLst>
                                          <p:attrName>style.visibility</p:attrName>
                                        </p:attrNameLst>
                                      </p:cBhvr>
                                      <p:to>
                                        <p:strVal val="hidden"/>
                                      </p:to>
                                    </p:set>
                                  </p:childTnLst>
                                </p:cTn>
                              </p:par>
                            </p:childTnLst>
                          </p:cTn>
                        </p:par>
                        <p:par>
                          <p:cTn id="31" fill="hold">
                            <p:stCondLst>
                              <p:cond delay="0"/>
                            </p:stCondLst>
                            <p:childTnLst>
                              <p:par>
                                <p:cTn id="32" presetID="1" presetClass="exit" presetSubtype="0" fill="hold" grpId="1" nodeType="afterEffect">
                                  <p:stCondLst>
                                    <p:cond delay="0"/>
                                  </p:stCondLst>
                                  <p:childTnLst>
                                    <p:set>
                                      <p:cBhvr>
                                        <p:cTn id="33" dur="1" fill="hold">
                                          <p:stCondLst>
                                            <p:cond delay="0"/>
                                          </p:stCondLst>
                                        </p:cTn>
                                        <p:tgtEl>
                                          <p:spTgt spid="133"/>
                                        </p:tgtEl>
                                        <p:attrNameLst>
                                          <p:attrName>style.visibility</p:attrName>
                                        </p:attrNameLst>
                                      </p:cBhvr>
                                      <p:to>
                                        <p:strVal val="hidden"/>
                                      </p:to>
                                    </p:set>
                                  </p:childTnLst>
                                </p:cTn>
                              </p:par>
                            </p:childTnLst>
                          </p:cTn>
                        </p:par>
                        <p:par>
                          <p:cTn id="34" fill="hold">
                            <p:stCondLst>
                              <p:cond delay="0"/>
                            </p:stCondLst>
                            <p:childTnLst>
                              <p:par>
                                <p:cTn id="35" presetID="1" presetClass="exit" presetSubtype="0" fill="hold" grpId="1" nodeType="afterEffect">
                                  <p:stCondLst>
                                    <p:cond delay="0"/>
                                  </p:stCondLst>
                                  <p:childTnLst>
                                    <p:set>
                                      <p:cBhvr>
                                        <p:cTn id="36" dur="1" fill="hold">
                                          <p:stCondLst>
                                            <p:cond delay="0"/>
                                          </p:stCondLst>
                                        </p:cTn>
                                        <p:tgtEl>
                                          <p:spTgt spid="134"/>
                                        </p:tgtEl>
                                        <p:attrNameLst>
                                          <p:attrName>style.visibility</p:attrName>
                                        </p:attrNameLst>
                                      </p:cBhvr>
                                      <p:to>
                                        <p:strVal val="hidden"/>
                                      </p:to>
                                    </p:set>
                                  </p:childTnLst>
                                </p:cTn>
                              </p:par>
                            </p:childTnLst>
                          </p:cTn>
                        </p:par>
                        <p:par>
                          <p:cTn id="37" fill="hold">
                            <p:stCondLst>
                              <p:cond delay="0"/>
                            </p:stCondLst>
                            <p:childTnLst>
                              <p:par>
                                <p:cTn id="38" presetID="1" presetClass="exit" presetSubtype="0" fill="hold" grpId="1" nodeType="afterEffect">
                                  <p:stCondLst>
                                    <p:cond delay="0"/>
                                  </p:stCondLst>
                                  <p:childTnLst>
                                    <p:set>
                                      <p:cBhvr>
                                        <p:cTn id="39" dur="1" fill="hold">
                                          <p:stCondLst>
                                            <p:cond delay="0"/>
                                          </p:stCondLst>
                                        </p:cTn>
                                        <p:tgtEl>
                                          <p:spTgt spid="135"/>
                                        </p:tgtEl>
                                        <p:attrNameLst>
                                          <p:attrName>style.visibility</p:attrName>
                                        </p:attrNameLst>
                                      </p:cBhvr>
                                      <p:to>
                                        <p:strVal val="hidden"/>
                                      </p:to>
                                    </p:set>
                                  </p:childTnLst>
                                </p:cTn>
                              </p:par>
                            </p:childTnLst>
                          </p:cTn>
                        </p:par>
                        <p:par>
                          <p:cTn id="40" fill="hold">
                            <p:stCondLst>
                              <p:cond delay="0"/>
                            </p:stCondLst>
                            <p:childTnLst>
                              <p:par>
                                <p:cTn id="41" presetID="1" presetClass="exit" presetSubtype="0" fill="hold" grpId="2" nodeType="afterEffect">
                                  <p:stCondLst>
                                    <p:cond delay="0"/>
                                  </p:stCondLst>
                                  <p:childTnLst>
                                    <p:set>
                                      <p:cBhvr>
                                        <p:cTn id="42" dur="1" fill="hold">
                                          <p:stCondLst>
                                            <p:cond delay="0"/>
                                          </p:stCondLst>
                                        </p:cTn>
                                        <p:tgtEl>
                                          <p:spTgt spid="158"/>
                                        </p:tgtEl>
                                        <p:attrNameLst>
                                          <p:attrName>style.visibility</p:attrName>
                                        </p:attrNameLst>
                                      </p:cBhvr>
                                      <p:to>
                                        <p:strVal val="hidden"/>
                                      </p:to>
                                    </p:set>
                                  </p:childTnLst>
                                </p:cTn>
                              </p:par>
                            </p:childTnLst>
                          </p:cTn>
                        </p:par>
                        <p:par>
                          <p:cTn id="43" fill="hold">
                            <p:stCondLst>
                              <p:cond delay="0"/>
                            </p:stCondLst>
                            <p:childTnLst>
                              <p:par>
                                <p:cTn id="44" presetID="1" presetClass="exit" presetSubtype="0" fill="hold" grpId="2" nodeType="afterEffect">
                                  <p:stCondLst>
                                    <p:cond delay="0"/>
                                  </p:stCondLst>
                                  <p:childTnLst>
                                    <p:set>
                                      <p:cBhvr>
                                        <p:cTn id="45" dur="1" fill="hold">
                                          <p:stCondLst>
                                            <p:cond delay="0"/>
                                          </p:stCondLst>
                                        </p:cTn>
                                        <p:tgtEl>
                                          <p:spTgt spid="159"/>
                                        </p:tgtEl>
                                        <p:attrNameLst>
                                          <p:attrName>style.visibility</p:attrName>
                                        </p:attrNameLst>
                                      </p:cBhvr>
                                      <p:to>
                                        <p:strVal val="hidden"/>
                                      </p:to>
                                    </p:set>
                                  </p:childTnLst>
                                </p:cTn>
                              </p:par>
                            </p:childTnLst>
                          </p:cTn>
                        </p:par>
                        <p:par>
                          <p:cTn id="46" fill="hold">
                            <p:stCondLst>
                              <p:cond delay="0"/>
                            </p:stCondLst>
                            <p:childTnLst>
                              <p:par>
                                <p:cTn id="47" presetID="1" presetClass="exit" presetSubtype="0" fill="hold" grpId="2" nodeType="afterEffect">
                                  <p:stCondLst>
                                    <p:cond delay="0"/>
                                  </p:stCondLst>
                                  <p:childTnLst>
                                    <p:set>
                                      <p:cBhvr>
                                        <p:cTn id="48" dur="1" fill="hold">
                                          <p:stCondLst>
                                            <p:cond delay="0"/>
                                          </p:stCondLst>
                                        </p:cTn>
                                        <p:tgtEl>
                                          <p:spTgt spid="160"/>
                                        </p:tgtEl>
                                        <p:attrNameLst>
                                          <p:attrName>style.visibility</p:attrName>
                                        </p:attrNameLst>
                                      </p:cBhvr>
                                      <p:to>
                                        <p:strVal val="hidden"/>
                                      </p:to>
                                    </p:set>
                                  </p:childTnLst>
                                </p:cTn>
                              </p:par>
                            </p:childTnLst>
                          </p:cTn>
                        </p:par>
                        <p:par>
                          <p:cTn id="49" fill="hold">
                            <p:stCondLst>
                              <p:cond delay="0"/>
                            </p:stCondLst>
                            <p:childTnLst>
                              <p:par>
                                <p:cTn id="50" presetID="1" presetClass="exit" presetSubtype="0" fill="hold" grpId="2" nodeType="afterEffect">
                                  <p:stCondLst>
                                    <p:cond delay="0"/>
                                  </p:stCondLst>
                                  <p:childTnLst>
                                    <p:set>
                                      <p:cBhvr>
                                        <p:cTn id="51" dur="1" fill="hold">
                                          <p:stCondLst>
                                            <p:cond delay="0"/>
                                          </p:stCondLst>
                                        </p:cTn>
                                        <p:tgtEl>
                                          <p:spTgt spid="161"/>
                                        </p:tgtEl>
                                        <p:attrNameLst>
                                          <p:attrName>style.visibility</p:attrName>
                                        </p:attrNameLst>
                                      </p:cBhvr>
                                      <p:to>
                                        <p:strVal val="hidden"/>
                                      </p:to>
                                    </p:set>
                                  </p:childTnLst>
                                </p:cTn>
                              </p:par>
                            </p:childTnLst>
                          </p:cTn>
                        </p:par>
                        <p:par>
                          <p:cTn id="52" fill="hold">
                            <p:stCondLst>
                              <p:cond delay="0"/>
                            </p:stCondLst>
                            <p:childTnLst>
                              <p:par>
                                <p:cTn id="53" presetID="1" presetClass="exit" presetSubtype="0" fill="hold" grpId="2" nodeType="afterEffect">
                                  <p:stCondLst>
                                    <p:cond delay="0"/>
                                  </p:stCondLst>
                                  <p:childTnLst>
                                    <p:set>
                                      <p:cBhvr>
                                        <p:cTn id="54" dur="1" fill="hold">
                                          <p:stCondLst>
                                            <p:cond delay="0"/>
                                          </p:stCondLst>
                                        </p:cTn>
                                        <p:tgtEl>
                                          <p:spTgt spid="162"/>
                                        </p:tgtEl>
                                        <p:attrNameLst>
                                          <p:attrName>style.visibility</p:attrName>
                                        </p:attrNameLst>
                                      </p:cBhvr>
                                      <p:to>
                                        <p:strVal val="hidden"/>
                                      </p:to>
                                    </p:set>
                                  </p:childTnLst>
                                </p:cTn>
                              </p:par>
                            </p:childTnLst>
                          </p:cTn>
                        </p:par>
                        <p:par>
                          <p:cTn id="55" fill="hold">
                            <p:stCondLst>
                              <p:cond delay="0"/>
                            </p:stCondLst>
                            <p:childTnLst>
                              <p:par>
                                <p:cTn id="56" presetID="1" presetClass="exit" presetSubtype="0" fill="hold" grpId="2" nodeType="afterEffect">
                                  <p:stCondLst>
                                    <p:cond delay="0"/>
                                  </p:stCondLst>
                                  <p:childTnLst>
                                    <p:set>
                                      <p:cBhvr>
                                        <p:cTn id="57" dur="1" fill="hold">
                                          <p:stCondLst>
                                            <p:cond delay="0"/>
                                          </p:stCondLst>
                                        </p:cTn>
                                        <p:tgtEl>
                                          <p:spTgt spid="163"/>
                                        </p:tgtEl>
                                        <p:attrNameLst>
                                          <p:attrName>style.visibility</p:attrName>
                                        </p:attrNameLst>
                                      </p:cBhvr>
                                      <p:to>
                                        <p:strVal val="hidden"/>
                                      </p:to>
                                    </p:set>
                                  </p:childTnLst>
                                </p:cTn>
                              </p:par>
                            </p:childTnLst>
                          </p:cTn>
                        </p:par>
                        <p:par>
                          <p:cTn id="58" fill="hold">
                            <p:stCondLst>
                              <p:cond delay="0"/>
                            </p:stCondLst>
                            <p:childTnLst>
                              <p:par>
                                <p:cTn id="59" presetID="1" presetClass="exit" presetSubtype="0" fill="hold" grpId="2" nodeType="afterEffect">
                                  <p:stCondLst>
                                    <p:cond delay="0"/>
                                  </p:stCondLst>
                                  <p:childTnLst>
                                    <p:set>
                                      <p:cBhvr>
                                        <p:cTn id="60" dur="1" fill="hold">
                                          <p:stCondLst>
                                            <p:cond delay="0"/>
                                          </p:stCondLst>
                                        </p:cTn>
                                        <p:tgtEl>
                                          <p:spTgt spid="164"/>
                                        </p:tgtEl>
                                        <p:attrNameLst>
                                          <p:attrName>style.visibility</p:attrName>
                                        </p:attrNameLst>
                                      </p:cBhvr>
                                      <p:to>
                                        <p:strVal val="hidden"/>
                                      </p:to>
                                    </p:set>
                                  </p:childTnLst>
                                </p:cTn>
                              </p:par>
                            </p:childTnLst>
                          </p:cTn>
                        </p:par>
                        <p:par>
                          <p:cTn id="61" fill="hold">
                            <p:stCondLst>
                              <p:cond delay="0"/>
                            </p:stCondLst>
                            <p:childTnLst>
                              <p:par>
                                <p:cTn id="62" presetID="1" presetClass="exit" presetSubtype="0" fill="hold" grpId="2" nodeType="afterEffect">
                                  <p:stCondLst>
                                    <p:cond delay="0"/>
                                  </p:stCondLst>
                                  <p:childTnLst>
                                    <p:set>
                                      <p:cBhvr>
                                        <p:cTn id="63" dur="1" fill="hold">
                                          <p:stCondLst>
                                            <p:cond delay="0"/>
                                          </p:stCondLst>
                                        </p:cTn>
                                        <p:tgtEl>
                                          <p:spTgt spid="165"/>
                                        </p:tgtEl>
                                        <p:attrNameLst>
                                          <p:attrName>style.visibility</p:attrName>
                                        </p:attrNameLst>
                                      </p:cBhvr>
                                      <p:to>
                                        <p:strVal val="hidden"/>
                                      </p:to>
                                    </p:set>
                                  </p:childTnLst>
                                </p:cTn>
                              </p:par>
                            </p:childTnLst>
                          </p:cTn>
                        </p:par>
                        <p:par>
                          <p:cTn id="64" fill="hold">
                            <p:stCondLst>
                              <p:cond delay="0"/>
                            </p:stCondLst>
                            <p:childTnLst>
                              <p:par>
                                <p:cTn id="65" presetID="1" presetClass="exit" presetSubtype="0" fill="hold" grpId="2" nodeType="afterEffect">
                                  <p:stCondLst>
                                    <p:cond delay="0"/>
                                  </p:stCondLst>
                                  <p:childTnLst>
                                    <p:set>
                                      <p:cBhvr>
                                        <p:cTn id="66" dur="1" fill="hold">
                                          <p:stCondLst>
                                            <p:cond delay="0"/>
                                          </p:stCondLst>
                                        </p:cTn>
                                        <p:tgtEl>
                                          <p:spTgt spid="166"/>
                                        </p:tgtEl>
                                        <p:attrNameLst>
                                          <p:attrName>style.visibility</p:attrName>
                                        </p:attrNameLst>
                                      </p:cBhvr>
                                      <p:to>
                                        <p:strVal val="hidden"/>
                                      </p:to>
                                    </p:set>
                                  </p:childTnLst>
                                </p:cTn>
                              </p:par>
                            </p:childTnLst>
                          </p:cTn>
                        </p:par>
                        <p:par>
                          <p:cTn id="67" fill="hold">
                            <p:stCondLst>
                              <p:cond delay="0"/>
                            </p:stCondLst>
                            <p:childTnLst>
                              <p:par>
                                <p:cTn id="68" presetID="1" presetClass="exit" presetSubtype="0" fill="hold" grpId="2" nodeType="afterEffect">
                                  <p:stCondLst>
                                    <p:cond delay="0"/>
                                  </p:stCondLst>
                                  <p:childTnLst>
                                    <p:set>
                                      <p:cBhvr>
                                        <p:cTn id="69" dur="1" fill="hold">
                                          <p:stCondLst>
                                            <p:cond delay="0"/>
                                          </p:stCondLst>
                                        </p:cTn>
                                        <p:tgtEl>
                                          <p:spTgt spid="167"/>
                                        </p:tgtEl>
                                        <p:attrNameLst>
                                          <p:attrName>style.visibility</p:attrName>
                                        </p:attrNameLst>
                                      </p:cBhvr>
                                      <p:to>
                                        <p:strVal val="hidden"/>
                                      </p:to>
                                    </p:set>
                                  </p:childTnLst>
                                </p:cTn>
                              </p:par>
                            </p:childTnLst>
                          </p:cTn>
                        </p:par>
                        <p:par>
                          <p:cTn id="70" fill="hold">
                            <p:stCondLst>
                              <p:cond delay="0"/>
                            </p:stCondLst>
                            <p:childTnLst>
                              <p:par>
                                <p:cTn id="71" presetID="1" presetClass="exit" presetSubtype="0" fill="hold" grpId="2" nodeType="afterEffect">
                                  <p:stCondLst>
                                    <p:cond delay="0"/>
                                  </p:stCondLst>
                                  <p:childTnLst>
                                    <p:set>
                                      <p:cBhvr>
                                        <p:cTn id="72" dur="1" fill="hold">
                                          <p:stCondLst>
                                            <p:cond delay="0"/>
                                          </p:stCondLst>
                                        </p:cTn>
                                        <p:tgtEl>
                                          <p:spTgt spid="168"/>
                                        </p:tgtEl>
                                        <p:attrNameLst>
                                          <p:attrName>style.visibility</p:attrName>
                                        </p:attrNameLst>
                                      </p:cBhvr>
                                      <p:to>
                                        <p:strVal val="hidden"/>
                                      </p:to>
                                    </p:set>
                                  </p:childTnLst>
                                </p:cTn>
                              </p:par>
                            </p:childTnLst>
                          </p:cTn>
                        </p:par>
                        <p:par>
                          <p:cTn id="73" fill="hold">
                            <p:stCondLst>
                              <p:cond delay="0"/>
                            </p:stCondLst>
                            <p:childTnLst>
                              <p:par>
                                <p:cTn id="74" presetID="1" presetClass="exit" presetSubtype="0" fill="hold" grpId="2" nodeType="afterEffect">
                                  <p:stCondLst>
                                    <p:cond delay="0"/>
                                  </p:stCondLst>
                                  <p:childTnLst>
                                    <p:set>
                                      <p:cBhvr>
                                        <p:cTn id="75" dur="1" fill="hold">
                                          <p:stCondLst>
                                            <p:cond delay="0"/>
                                          </p:stCondLst>
                                        </p:cTn>
                                        <p:tgtEl>
                                          <p:spTgt spid="169"/>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wipe(left)">
                                      <p:cBhvr>
                                        <p:cTn id="80" dur="1000"/>
                                        <p:tgtEl>
                                          <p:spTgt spid="38"/>
                                        </p:tgtEl>
                                      </p:cBhvr>
                                    </p:animEffect>
                                  </p:childTnLst>
                                </p:cTn>
                              </p:par>
                            </p:childTnLst>
                          </p:cTn>
                        </p:par>
                        <p:par>
                          <p:cTn id="81" fill="hold">
                            <p:stCondLst>
                              <p:cond delay="1000"/>
                            </p:stCondLst>
                            <p:childTnLst>
                              <p:par>
                                <p:cTn id="82" presetID="10" presetClass="entr" presetSubtype="0" fill="hold" grpId="0" nodeType="after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fade">
                                      <p:cBhvr>
                                        <p:cTn id="84" dur="1000"/>
                                        <p:tgtEl>
                                          <p:spTgt spid="6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5"/>
                                        </p:tgtEl>
                                        <p:attrNameLst>
                                          <p:attrName>style.visibility</p:attrName>
                                        </p:attrNameLst>
                                      </p:cBhvr>
                                      <p:to>
                                        <p:strVal val="visible"/>
                                      </p:to>
                                    </p:set>
                                    <p:animEffect transition="in" filter="fade">
                                      <p:cBhvr>
                                        <p:cTn id="87" dur="1000"/>
                                        <p:tgtEl>
                                          <p:spTgt spid="6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66"/>
                                        </p:tgtEl>
                                        <p:attrNameLst>
                                          <p:attrName>style.visibility</p:attrName>
                                        </p:attrNameLst>
                                      </p:cBhvr>
                                      <p:to>
                                        <p:strVal val="visible"/>
                                      </p:to>
                                    </p:set>
                                    <p:animEffect transition="in" filter="fade">
                                      <p:cBhvr>
                                        <p:cTn id="90" dur="1000"/>
                                        <p:tgtEl>
                                          <p:spTgt spid="6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64"/>
                                        </p:tgtEl>
                                        <p:attrNameLst>
                                          <p:attrName>style.visibility</p:attrName>
                                        </p:attrNameLst>
                                      </p:cBhvr>
                                      <p:to>
                                        <p:strVal val="visible"/>
                                      </p:to>
                                    </p:set>
                                    <p:animEffect transition="in" filter="fade">
                                      <p:cBhvr>
                                        <p:cTn id="93" dur="1000"/>
                                        <p:tgtEl>
                                          <p:spTgt spid="64"/>
                                        </p:tgtEl>
                                      </p:cBhvr>
                                    </p:animEffect>
                                  </p:childTnLst>
                                </p:cTn>
                              </p:par>
                            </p:childTnLst>
                          </p:cTn>
                        </p:par>
                        <p:par>
                          <p:cTn id="94" fill="hold">
                            <p:stCondLst>
                              <p:cond delay="2000"/>
                            </p:stCondLst>
                            <p:childTnLst>
                              <p:par>
                                <p:cTn id="95" presetID="10" presetClass="entr" presetSubtype="0" fill="hold" grpId="0" nodeType="afterEffect">
                                  <p:stCondLst>
                                    <p:cond delay="0"/>
                                  </p:stCondLst>
                                  <p:childTnLst>
                                    <p:set>
                                      <p:cBhvr>
                                        <p:cTn id="96" dur="1" fill="hold">
                                          <p:stCondLst>
                                            <p:cond delay="0"/>
                                          </p:stCondLst>
                                        </p:cTn>
                                        <p:tgtEl>
                                          <p:spTgt spid="60"/>
                                        </p:tgtEl>
                                        <p:attrNameLst>
                                          <p:attrName>style.visibility</p:attrName>
                                        </p:attrNameLst>
                                      </p:cBhvr>
                                      <p:to>
                                        <p:strVal val="visible"/>
                                      </p:to>
                                    </p:set>
                                    <p:animEffect transition="in" filter="fade">
                                      <p:cBhvr>
                                        <p:cTn id="97" dur="1000"/>
                                        <p:tgtEl>
                                          <p:spTgt spid="60"/>
                                        </p:tgtEl>
                                      </p:cBhvr>
                                    </p:animEffect>
                                  </p:childTnLst>
                                </p:cTn>
                              </p:par>
                            </p:childTnLst>
                          </p:cTn>
                        </p:par>
                        <p:par>
                          <p:cTn id="98" fill="hold">
                            <p:stCondLst>
                              <p:cond delay="3000"/>
                            </p:stCondLst>
                            <p:childTnLst>
                              <p:par>
                                <p:cTn id="99" presetID="10" presetClass="entr" presetSubtype="0" fill="hold" grpId="0" nodeType="afterEffect">
                                  <p:stCondLst>
                                    <p:cond delay="0"/>
                                  </p:stCondLst>
                                  <p:childTnLst>
                                    <p:set>
                                      <p:cBhvr>
                                        <p:cTn id="100" dur="1" fill="hold">
                                          <p:stCondLst>
                                            <p:cond delay="0"/>
                                          </p:stCondLst>
                                        </p:cTn>
                                        <p:tgtEl>
                                          <p:spTgt spid="67"/>
                                        </p:tgtEl>
                                        <p:attrNameLst>
                                          <p:attrName>style.visibility</p:attrName>
                                        </p:attrNameLst>
                                      </p:cBhvr>
                                      <p:to>
                                        <p:strVal val="visible"/>
                                      </p:to>
                                    </p:set>
                                    <p:animEffect transition="in" filter="fade">
                                      <p:cBhvr>
                                        <p:cTn id="101" dur="1000"/>
                                        <p:tgtEl>
                                          <p:spTgt spid="67"/>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69"/>
                                        </p:tgtEl>
                                        <p:attrNameLst>
                                          <p:attrName>style.visibility</p:attrName>
                                        </p:attrNameLst>
                                      </p:cBhvr>
                                      <p:to>
                                        <p:strVal val="visible"/>
                                      </p:to>
                                    </p:set>
                                    <p:animEffect transition="in" filter="fade">
                                      <p:cBhvr>
                                        <p:cTn id="104" dur="1000"/>
                                        <p:tgtEl>
                                          <p:spTgt spid="69"/>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70"/>
                                        </p:tgtEl>
                                        <p:attrNameLst>
                                          <p:attrName>style.visibility</p:attrName>
                                        </p:attrNameLst>
                                      </p:cBhvr>
                                      <p:to>
                                        <p:strVal val="visible"/>
                                      </p:to>
                                    </p:set>
                                    <p:animEffect transition="in" filter="fade">
                                      <p:cBhvr>
                                        <p:cTn id="107" dur="1000"/>
                                        <p:tgtEl>
                                          <p:spTgt spid="70"/>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8"/>
                                        </p:tgtEl>
                                        <p:attrNameLst>
                                          <p:attrName>style.visibility</p:attrName>
                                        </p:attrNameLst>
                                      </p:cBhvr>
                                      <p:to>
                                        <p:strVal val="visible"/>
                                      </p:to>
                                    </p:set>
                                    <p:animEffect transition="in" filter="fade">
                                      <p:cBhvr>
                                        <p:cTn id="110" dur="1000"/>
                                        <p:tgtEl>
                                          <p:spTgt spid="68"/>
                                        </p:tgtEl>
                                      </p:cBhvr>
                                    </p:animEffect>
                                  </p:childTnLst>
                                </p:cTn>
                              </p:par>
                            </p:childTnLst>
                          </p:cTn>
                        </p:par>
                        <p:par>
                          <p:cTn id="111" fill="hold">
                            <p:stCondLst>
                              <p:cond delay="4000"/>
                            </p:stCondLst>
                            <p:childTnLst>
                              <p:par>
                                <p:cTn id="112" presetID="10" presetClass="entr" presetSubtype="0" fill="hold" grpId="0" nodeType="afterEffect">
                                  <p:stCondLst>
                                    <p:cond delay="0"/>
                                  </p:stCondLst>
                                  <p:childTnLst>
                                    <p:set>
                                      <p:cBhvr>
                                        <p:cTn id="113" dur="1" fill="hold">
                                          <p:stCondLst>
                                            <p:cond delay="0"/>
                                          </p:stCondLst>
                                        </p:cTn>
                                        <p:tgtEl>
                                          <p:spTgt spid="61"/>
                                        </p:tgtEl>
                                        <p:attrNameLst>
                                          <p:attrName>style.visibility</p:attrName>
                                        </p:attrNameLst>
                                      </p:cBhvr>
                                      <p:to>
                                        <p:strVal val="visible"/>
                                      </p:to>
                                    </p:set>
                                    <p:animEffect transition="in" filter="fade">
                                      <p:cBhvr>
                                        <p:cTn id="114" dur="1000"/>
                                        <p:tgtEl>
                                          <p:spTgt spid="61"/>
                                        </p:tgtEl>
                                      </p:cBhvr>
                                    </p:animEffect>
                                  </p:childTnLst>
                                </p:cTn>
                              </p:par>
                            </p:childTnLst>
                          </p:cTn>
                        </p:par>
                        <p:par>
                          <p:cTn id="115" fill="hold">
                            <p:stCondLst>
                              <p:cond delay="5000"/>
                            </p:stCondLst>
                            <p:childTnLst>
                              <p:par>
                                <p:cTn id="116" presetID="10" presetClass="entr" presetSubtype="0"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Effect transition="in" filter="fade">
                                      <p:cBhvr>
                                        <p:cTn id="118" dur="1000"/>
                                        <p:tgtEl>
                                          <p:spTgt spid="7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73"/>
                                        </p:tgtEl>
                                        <p:attrNameLst>
                                          <p:attrName>style.visibility</p:attrName>
                                        </p:attrNameLst>
                                      </p:cBhvr>
                                      <p:to>
                                        <p:strVal val="visible"/>
                                      </p:to>
                                    </p:set>
                                    <p:animEffect transition="in" filter="fade">
                                      <p:cBhvr>
                                        <p:cTn id="121" dur="1000"/>
                                        <p:tgtEl>
                                          <p:spTgt spid="73"/>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76"/>
                                        </p:tgtEl>
                                        <p:attrNameLst>
                                          <p:attrName>style.visibility</p:attrName>
                                        </p:attrNameLst>
                                      </p:cBhvr>
                                      <p:to>
                                        <p:strVal val="visible"/>
                                      </p:to>
                                    </p:set>
                                    <p:animEffect transition="in" filter="fade">
                                      <p:cBhvr>
                                        <p:cTn id="124" dur="1000"/>
                                        <p:tgtEl>
                                          <p:spTgt spid="76"/>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72"/>
                                        </p:tgtEl>
                                        <p:attrNameLst>
                                          <p:attrName>style.visibility</p:attrName>
                                        </p:attrNameLst>
                                      </p:cBhvr>
                                      <p:to>
                                        <p:strVal val="visible"/>
                                      </p:to>
                                    </p:set>
                                    <p:animEffect transition="in" filter="fade">
                                      <p:cBhvr>
                                        <p:cTn id="127" dur="1000"/>
                                        <p:tgtEl>
                                          <p:spTgt spid="72"/>
                                        </p:tgtEl>
                                      </p:cBhvr>
                                    </p:animEffect>
                                  </p:childTnLst>
                                </p:cTn>
                              </p:par>
                            </p:childTnLst>
                          </p:cTn>
                        </p:par>
                        <p:par>
                          <p:cTn id="128" fill="hold">
                            <p:stCondLst>
                              <p:cond delay="6000"/>
                            </p:stCondLst>
                            <p:childTnLst>
                              <p:par>
                                <p:cTn id="129" presetID="10" presetClass="entr" presetSubtype="0" fill="hold" grpId="0" nodeType="afterEffect">
                                  <p:stCondLst>
                                    <p:cond delay="0"/>
                                  </p:stCondLst>
                                  <p:childTnLst>
                                    <p:set>
                                      <p:cBhvr>
                                        <p:cTn id="130" dur="1" fill="hold">
                                          <p:stCondLst>
                                            <p:cond delay="0"/>
                                          </p:stCondLst>
                                        </p:cTn>
                                        <p:tgtEl>
                                          <p:spTgt spid="62"/>
                                        </p:tgtEl>
                                        <p:attrNameLst>
                                          <p:attrName>style.visibility</p:attrName>
                                        </p:attrNameLst>
                                      </p:cBhvr>
                                      <p:to>
                                        <p:strVal val="visible"/>
                                      </p:to>
                                    </p:set>
                                    <p:animEffect transition="in" filter="fade">
                                      <p:cBhvr>
                                        <p:cTn id="131" dur="1000"/>
                                        <p:tgtEl>
                                          <p:spTgt spid="62"/>
                                        </p:tgtEl>
                                      </p:cBhvr>
                                    </p:animEffect>
                                  </p:childTnLst>
                                </p:cTn>
                              </p:par>
                            </p:childTnLst>
                          </p:cTn>
                        </p:par>
                        <p:par>
                          <p:cTn id="132" fill="hold">
                            <p:stCondLst>
                              <p:cond delay="7000"/>
                            </p:stCondLst>
                            <p:childTnLst>
                              <p:par>
                                <p:cTn id="133" presetID="10" presetClass="entr" presetSubtype="0" fill="hold" grpId="0" nodeType="afterEffect">
                                  <p:stCondLst>
                                    <p:cond delay="0"/>
                                  </p:stCondLst>
                                  <p:childTnLst>
                                    <p:set>
                                      <p:cBhvr>
                                        <p:cTn id="134" dur="1" fill="hold">
                                          <p:stCondLst>
                                            <p:cond delay="0"/>
                                          </p:stCondLst>
                                        </p:cTn>
                                        <p:tgtEl>
                                          <p:spTgt spid="43">
                                            <p:txEl>
                                              <p:pRg st="5" end="5"/>
                                            </p:txEl>
                                          </p:spTgt>
                                        </p:tgtEl>
                                        <p:attrNameLst>
                                          <p:attrName>style.visibility</p:attrName>
                                        </p:attrNameLst>
                                      </p:cBhvr>
                                      <p:to>
                                        <p:strVal val="visible"/>
                                      </p:to>
                                    </p:set>
                                    <p:animEffect transition="in" filter="fade">
                                      <p:cBhvr>
                                        <p:cTn id="135" dur="1000"/>
                                        <p:tgtEl>
                                          <p:spTgt spid="43">
                                            <p:txEl>
                                              <p:pRg st="5" end="5"/>
                                            </p:txEl>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43">
                                            <p:txEl>
                                              <p:pRg st="6" end="6"/>
                                            </p:txEl>
                                          </p:spTgt>
                                        </p:tgtEl>
                                        <p:attrNameLst>
                                          <p:attrName>style.visibility</p:attrName>
                                        </p:attrNameLst>
                                      </p:cBhvr>
                                      <p:to>
                                        <p:strVal val="visible"/>
                                      </p:to>
                                    </p:set>
                                    <p:animEffect transition="in" filter="fade">
                                      <p:cBhvr>
                                        <p:cTn id="138" dur="1000"/>
                                        <p:tgtEl>
                                          <p:spTgt spid="43">
                                            <p:txEl>
                                              <p:pRg st="6" end="6"/>
                                            </p:txEl>
                                          </p:spTgt>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43">
                                            <p:txEl>
                                              <p:pRg st="7" end="7"/>
                                            </p:txEl>
                                          </p:spTgt>
                                        </p:tgtEl>
                                        <p:attrNameLst>
                                          <p:attrName>style.visibility</p:attrName>
                                        </p:attrNameLst>
                                      </p:cBhvr>
                                      <p:to>
                                        <p:strVal val="visible"/>
                                      </p:to>
                                    </p:set>
                                    <p:animEffect transition="in" filter="fade">
                                      <p:cBhvr>
                                        <p:cTn id="141" dur="1000"/>
                                        <p:tgtEl>
                                          <p:spTgt spid="43">
                                            <p:txEl>
                                              <p:pRg st="7" end="7"/>
                                            </p:txEl>
                                          </p:spTgt>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xit" presetSubtype="0" fill="hold" grpId="1" nodeType="clickEffect">
                                  <p:stCondLst>
                                    <p:cond delay="0"/>
                                  </p:stCondLst>
                                  <p:childTnLst>
                                    <p:animEffect transition="out" filter="fade">
                                      <p:cBhvr>
                                        <p:cTn id="145" dur="1000"/>
                                        <p:tgtEl>
                                          <p:spTgt spid="38"/>
                                        </p:tgtEl>
                                      </p:cBhvr>
                                    </p:animEffect>
                                    <p:set>
                                      <p:cBhvr>
                                        <p:cTn id="146" dur="1" fill="hold">
                                          <p:stCondLst>
                                            <p:cond delay="999"/>
                                          </p:stCondLst>
                                        </p:cTn>
                                        <p:tgtEl>
                                          <p:spTgt spid="38"/>
                                        </p:tgtEl>
                                        <p:attrNameLst>
                                          <p:attrName>style.visibility</p:attrName>
                                        </p:attrNameLst>
                                      </p:cBhvr>
                                      <p:to>
                                        <p:strVal val="hidden"/>
                                      </p:to>
                                    </p:set>
                                  </p:childTnLst>
                                </p:cTn>
                              </p:par>
                              <p:par>
                                <p:cTn id="147" presetID="10" presetClass="exit" presetSubtype="0" fill="hold" nodeType="withEffect">
                                  <p:stCondLst>
                                    <p:cond delay="1500"/>
                                  </p:stCondLst>
                                  <p:childTnLst>
                                    <p:animEffect transition="out" filter="fade">
                                      <p:cBhvr>
                                        <p:cTn id="148" dur="500"/>
                                        <p:tgtEl>
                                          <p:spTgt spid="43">
                                            <p:txEl>
                                              <p:pRg st="5" end="5"/>
                                            </p:txEl>
                                          </p:spTgt>
                                        </p:tgtEl>
                                      </p:cBhvr>
                                    </p:animEffect>
                                    <p:set>
                                      <p:cBhvr>
                                        <p:cTn id="149" dur="1" fill="hold">
                                          <p:stCondLst>
                                            <p:cond delay="499"/>
                                          </p:stCondLst>
                                        </p:cTn>
                                        <p:tgtEl>
                                          <p:spTgt spid="43">
                                            <p:txEl>
                                              <p:pRg st="5" end="5"/>
                                            </p:txEl>
                                          </p:spTgt>
                                        </p:tgtEl>
                                        <p:attrNameLst>
                                          <p:attrName>style.visibility</p:attrName>
                                        </p:attrNameLst>
                                      </p:cBhvr>
                                      <p:to>
                                        <p:strVal val="hidden"/>
                                      </p:to>
                                    </p:set>
                                  </p:childTnLst>
                                </p:cTn>
                              </p:par>
                              <p:par>
                                <p:cTn id="150" presetID="10" presetClass="exit" presetSubtype="0" fill="hold" nodeType="withEffect">
                                  <p:stCondLst>
                                    <p:cond delay="1500"/>
                                  </p:stCondLst>
                                  <p:childTnLst>
                                    <p:animEffect transition="out" filter="fade">
                                      <p:cBhvr>
                                        <p:cTn id="151" dur="500"/>
                                        <p:tgtEl>
                                          <p:spTgt spid="43">
                                            <p:txEl>
                                              <p:pRg st="6" end="6"/>
                                            </p:txEl>
                                          </p:spTgt>
                                        </p:tgtEl>
                                      </p:cBhvr>
                                    </p:animEffect>
                                    <p:set>
                                      <p:cBhvr>
                                        <p:cTn id="152" dur="1" fill="hold">
                                          <p:stCondLst>
                                            <p:cond delay="499"/>
                                          </p:stCondLst>
                                        </p:cTn>
                                        <p:tgtEl>
                                          <p:spTgt spid="43">
                                            <p:txEl>
                                              <p:pRg st="6" end="6"/>
                                            </p:txEl>
                                          </p:spTgt>
                                        </p:tgtEl>
                                        <p:attrNameLst>
                                          <p:attrName>style.visibility</p:attrName>
                                        </p:attrNameLst>
                                      </p:cBhvr>
                                      <p:to>
                                        <p:strVal val="hidden"/>
                                      </p:to>
                                    </p:set>
                                  </p:childTnLst>
                                </p:cTn>
                              </p:par>
                              <p:par>
                                <p:cTn id="153" presetID="10" presetClass="exit" presetSubtype="0" fill="hold" nodeType="withEffect">
                                  <p:stCondLst>
                                    <p:cond delay="1500"/>
                                  </p:stCondLst>
                                  <p:childTnLst>
                                    <p:animEffect transition="out" filter="fade">
                                      <p:cBhvr>
                                        <p:cTn id="154" dur="500"/>
                                        <p:tgtEl>
                                          <p:spTgt spid="43">
                                            <p:txEl>
                                              <p:pRg st="7" end="7"/>
                                            </p:txEl>
                                          </p:spTgt>
                                        </p:tgtEl>
                                      </p:cBhvr>
                                    </p:animEffect>
                                    <p:set>
                                      <p:cBhvr>
                                        <p:cTn id="155" dur="1" fill="hold">
                                          <p:stCondLst>
                                            <p:cond delay="499"/>
                                          </p:stCondLst>
                                        </p:cTn>
                                        <p:tgtEl>
                                          <p:spTgt spid="43">
                                            <p:txEl>
                                              <p:pRg st="7" end="7"/>
                                            </p:txEl>
                                          </p:spTgt>
                                        </p:tgtEl>
                                        <p:attrNameLst>
                                          <p:attrName>style.visibility</p:attrName>
                                        </p:attrNameLst>
                                      </p:cBhvr>
                                      <p:to>
                                        <p:strVal val="hidden"/>
                                      </p:to>
                                    </p:set>
                                  </p:childTnLst>
                                </p:cTn>
                              </p:par>
                              <p:par>
                                <p:cTn id="156" presetID="22" presetClass="entr" presetSubtype="8" fill="hold" grpId="0" nodeType="withEffect">
                                  <p:stCondLst>
                                    <p:cond delay="1500"/>
                                  </p:stCondLst>
                                  <p:childTnLst>
                                    <p:set>
                                      <p:cBhvr>
                                        <p:cTn id="157" dur="1" fill="hold">
                                          <p:stCondLst>
                                            <p:cond delay="0"/>
                                          </p:stCondLst>
                                        </p:cTn>
                                        <p:tgtEl>
                                          <p:spTgt spid="136"/>
                                        </p:tgtEl>
                                        <p:attrNameLst>
                                          <p:attrName>style.visibility</p:attrName>
                                        </p:attrNameLst>
                                      </p:cBhvr>
                                      <p:to>
                                        <p:strVal val="visible"/>
                                      </p:to>
                                    </p:set>
                                    <p:animEffect transition="in" filter="wipe(left)">
                                      <p:cBhvr>
                                        <p:cTn id="158" dur="500"/>
                                        <p:tgtEl>
                                          <p:spTgt spid="136"/>
                                        </p:tgtEl>
                                      </p:cBhvr>
                                    </p:animEffect>
                                  </p:childTnLst>
                                </p:cTn>
                              </p:par>
                            </p:childTnLst>
                          </p:cTn>
                        </p:par>
                        <p:par>
                          <p:cTn id="159" fill="hold">
                            <p:stCondLst>
                              <p:cond delay="2000"/>
                            </p:stCondLst>
                            <p:childTnLst>
                              <p:par>
                                <p:cTn id="160" presetID="10" presetClass="entr" presetSubtype="0" fill="hold" grpId="0" nodeType="afterEffect">
                                  <p:stCondLst>
                                    <p:cond delay="0"/>
                                  </p:stCondLst>
                                  <p:childTnLst>
                                    <p:set>
                                      <p:cBhvr>
                                        <p:cTn id="161" dur="1" fill="hold">
                                          <p:stCondLst>
                                            <p:cond delay="0"/>
                                          </p:stCondLst>
                                        </p:cTn>
                                        <p:tgtEl>
                                          <p:spTgt spid="123"/>
                                        </p:tgtEl>
                                        <p:attrNameLst>
                                          <p:attrName>style.visibility</p:attrName>
                                        </p:attrNameLst>
                                      </p:cBhvr>
                                      <p:to>
                                        <p:strVal val="visible"/>
                                      </p:to>
                                    </p:set>
                                    <p:animEffect transition="in" filter="fade">
                                      <p:cBhvr>
                                        <p:cTn id="162" dur="1000"/>
                                        <p:tgtEl>
                                          <p:spTgt spid="123"/>
                                        </p:tgtEl>
                                      </p:cBhvr>
                                    </p:animEffect>
                                  </p:childTnLst>
                                </p:cTn>
                              </p:par>
                            </p:childTnLst>
                          </p:cTn>
                        </p:par>
                        <p:par>
                          <p:cTn id="163" fill="hold">
                            <p:stCondLst>
                              <p:cond delay="3000"/>
                            </p:stCondLst>
                            <p:childTnLst>
                              <p:par>
                                <p:cTn id="164" presetID="10" presetClass="entr" presetSubtype="0" fill="hold" grpId="0" nodeType="afterEffect">
                                  <p:stCondLst>
                                    <p:cond delay="0"/>
                                  </p:stCondLst>
                                  <p:childTnLst>
                                    <p:set>
                                      <p:cBhvr>
                                        <p:cTn id="165" dur="1" fill="hold">
                                          <p:stCondLst>
                                            <p:cond delay="0"/>
                                          </p:stCondLst>
                                        </p:cTn>
                                        <p:tgtEl>
                                          <p:spTgt spid="155"/>
                                        </p:tgtEl>
                                        <p:attrNameLst>
                                          <p:attrName>style.visibility</p:attrName>
                                        </p:attrNameLst>
                                      </p:cBhvr>
                                      <p:to>
                                        <p:strVal val="visible"/>
                                      </p:to>
                                    </p:set>
                                    <p:animEffect transition="in" filter="fade">
                                      <p:cBhvr>
                                        <p:cTn id="166" dur="1000"/>
                                        <p:tgtEl>
                                          <p:spTgt spid="155"/>
                                        </p:tgtEl>
                                      </p:cBhvr>
                                    </p:animEffect>
                                  </p:childTnLst>
                                </p:cTn>
                              </p:par>
                            </p:childTnLst>
                          </p:cTn>
                        </p:par>
                        <p:par>
                          <p:cTn id="167" fill="hold">
                            <p:stCondLst>
                              <p:cond delay="4000"/>
                            </p:stCondLst>
                            <p:childTnLst>
                              <p:par>
                                <p:cTn id="168" presetID="0" presetClass="path" presetSubtype="0" accel="50000" decel="50000" fill="hold" grpId="0" nodeType="afterEffect">
                                  <p:stCondLst>
                                    <p:cond delay="0"/>
                                  </p:stCondLst>
                                  <p:childTnLst>
                                    <p:animMotion origin="layout" path="M -4.72222E-6 1.11111E-6 L -0.65295 -0.46458 " pathEditMode="relative" rAng="0" ptsTypes="AA">
                                      <p:cBhvr>
                                        <p:cTn id="169" dur="500" spd="-100000" fill="hold"/>
                                        <p:tgtEl>
                                          <p:spTgt spid="124"/>
                                        </p:tgtEl>
                                        <p:attrNameLst>
                                          <p:attrName>ppt_x</p:attrName>
                                          <p:attrName>ppt_y</p:attrName>
                                        </p:attrNameLst>
                                      </p:cBhvr>
                                      <p:rCtr x="-327" y="-232"/>
                                    </p:animMotion>
                                  </p:childTnLst>
                                </p:cTn>
                              </p:par>
                              <p:par>
                                <p:cTn id="170" presetID="1" presetClass="entr" presetSubtype="0" fill="hold" grpId="1" nodeType="withEffect">
                                  <p:stCondLst>
                                    <p:cond delay="0"/>
                                  </p:stCondLst>
                                  <p:childTnLst>
                                    <p:set>
                                      <p:cBhvr>
                                        <p:cTn id="171" dur="1" fill="hold">
                                          <p:stCondLst>
                                            <p:cond delay="0"/>
                                          </p:stCondLst>
                                        </p:cTn>
                                        <p:tgtEl>
                                          <p:spTgt spid="124"/>
                                        </p:tgtEl>
                                        <p:attrNameLst>
                                          <p:attrName>style.visibility</p:attrName>
                                        </p:attrNameLst>
                                      </p:cBhvr>
                                      <p:to>
                                        <p:strVal val="visible"/>
                                      </p:to>
                                    </p:set>
                                  </p:childTnLst>
                                </p:cTn>
                              </p:par>
                              <p:par>
                                <p:cTn id="172" presetID="1" presetClass="exit" presetSubtype="0" fill="hold" grpId="1" nodeType="withEffect">
                                  <p:stCondLst>
                                    <p:cond delay="0"/>
                                  </p:stCondLst>
                                  <p:childTnLst>
                                    <p:set>
                                      <p:cBhvr>
                                        <p:cTn id="173" dur="1" fill="hold">
                                          <p:stCondLst>
                                            <p:cond delay="0"/>
                                          </p:stCondLst>
                                        </p:cTn>
                                        <p:tgtEl>
                                          <p:spTgt spid="63"/>
                                        </p:tgtEl>
                                        <p:attrNameLst>
                                          <p:attrName>style.visibility</p:attrName>
                                        </p:attrNameLst>
                                      </p:cBhvr>
                                      <p:to>
                                        <p:strVal val="hidden"/>
                                      </p:to>
                                    </p:set>
                                  </p:childTnLst>
                                </p:cTn>
                              </p:par>
                              <p:par>
                                <p:cTn id="174" presetID="1" presetClass="exit" presetSubtype="0" fill="hold" grpId="1" nodeType="withEffect">
                                  <p:stCondLst>
                                    <p:cond delay="0"/>
                                  </p:stCondLst>
                                  <p:childTnLst>
                                    <p:set>
                                      <p:cBhvr>
                                        <p:cTn id="175" dur="1" fill="hold">
                                          <p:stCondLst>
                                            <p:cond delay="0"/>
                                          </p:stCondLst>
                                        </p:cTn>
                                        <p:tgtEl>
                                          <p:spTgt spid="60"/>
                                        </p:tgtEl>
                                        <p:attrNameLst>
                                          <p:attrName>style.visibility</p:attrName>
                                        </p:attrNameLst>
                                      </p:cBhvr>
                                      <p:to>
                                        <p:strVal val="hidden"/>
                                      </p:to>
                                    </p:set>
                                  </p:childTnLst>
                                </p:cTn>
                              </p:par>
                            </p:childTnLst>
                          </p:cTn>
                        </p:par>
                        <p:par>
                          <p:cTn id="176" fill="hold">
                            <p:stCondLst>
                              <p:cond delay="4500"/>
                            </p:stCondLst>
                            <p:childTnLst>
                              <p:par>
                                <p:cTn id="177" presetID="0" presetClass="path" presetSubtype="0" accel="50000" decel="50000" fill="hold" grpId="0" nodeType="afterEffect">
                                  <p:stCondLst>
                                    <p:cond delay="0"/>
                                  </p:stCondLst>
                                  <p:childTnLst>
                                    <p:animMotion origin="layout" path="M -0.00104 0.00093 L -0.54653 -0.45581 " pathEditMode="relative" rAng="0" ptsTypes="AA">
                                      <p:cBhvr>
                                        <p:cTn id="178" dur="500" spd="-100000" fill="hold"/>
                                        <p:tgtEl>
                                          <p:spTgt spid="126"/>
                                        </p:tgtEl>
                                        <p:attrNameLst>
                                          <p:attrName>ppt_x</p:attrName>
                                          <p:attrName>ppt_y</p:attrName>
                                        </p:attrNameLst>
                                      </p:cBhvr>
                                      <p:rCtr x="-273" y="-228"/>
                                    </p:animMotion>
                                  </p:childTnLst>
                                </p:cTn>
                              </p:par>
                              <p:par>
                                <p:cTn id="179" presetID="1" presetClass="entr" presetSubtype="0" fill="hold" grpId="1" nodeType="withEffect">
                                  <p:stCondLst>
                                    <p:cond delay="0"/>
                                  </p:stCondLst>
                                  <p:childTnLst>
                                    <p:set>
                                      <p:cBhvr>
                                        <p:cTn id="180" dur="1" fill="hold">
                                          <p:stCondLst>
                                            <p:cond delay="0"/>
                                          </p:stCondLst>
                                        </p:cTn>
                                        <p:tgtEl>
                                          <p:spTgt spid="126"/>
                                        </p:tgtEl>
                                        <p:attrNameLst>
                                          <p:attrName>style.visibility</p:attrName>
                                        </p:attrNameLst>
                                      </p:cBhvr>
                                      <p:to>
                                        <p:strVal val="visible"/>
                                      </p:to>
                                    </p:set>
                                  </p:childTnLst>
                                </p:cTn>
                              </p:par>
                              <p:par>
                                <p:cTn id="181" presetID="1" presetClass="exit" presetSubtype="0" fill="hold" grpId="1" nodeType="withEffect">
                                  <p:stCondLst>
                                    <p:cond delay="0"/>
                                  </p:stCondLst>
                                  <p:childTnLst>
                                    <p:set>
                                      <p:cBhvr>
                                        <p:cTn id="182" dur="1" fill="hold">
                                          <p:stCondLst>
                                            <p:cond delay="0"/>
                                          </p:stCondLst>
                                        </p:cTn>
                                        <p:tgtEl>
                                          <p:spTgt spid="65"/>
                                        </p:tgtEl>
                                        <p:attrNameLst>
                                          <p:attrName>style.visibility</p:attrName>
                                        </p:attrNameLst>
                                      </p:cBhvr>
                                      <p:to>
                                        <p:strVal val="hidden"/>
                                      </p:to>
                                    </p:set>
                                  </p:childTnLst>
                                </p:cTn>
                              </p:par>
                            </p:childTnLst>
                          </p:cTn>
                        </p:par>
                        <p:par>
                          <p:cTn id="183" fill="hold">
                            <p:stCondLst>
                              <p:cond delay="5000"/>
                            </p:stCondLst>
                            <p:childTnLst>
                              <p:par>
                                <p:cTn id="184" presetID="0" presetClass="path" presetSubtype="0" accel="50000" decel="50000" fill="hold" grpId="0" nodeType="afterEffect">
                                  <p:stCondLst>
                                    <p:cond delay="0"/>
                                  </p:stCondLst>
                                  <p:childTnLst>
                                    <p:animMotion origin="layout" path="M 2.77778E-6 0.00093 L -0.43959 -0.4521 " pathEditMode="relative" rAng="0" ptsTypes="AA">
                                      <p:cBhvr>
                                        <p:cTn id="185" dur="500" spd="-100000" fill="hold"/>
                                        <p:tgtEl>
                                          <p:spTgt spid="127"/>
                                        </p:tgtEl>
                                        <p:attrNameLst>
                                          <p:attrName>ppt_x</p:attrName>
                                          <p:attrName>ppt_y</p:attrName>
                                        </p:attrNameLst>
                                      </p:cBhvr>
                                      <p:rCtr x="-220" y="-227"/>
                                    </p:animMotion>
                                  </p:childTnLst>
                                </p:cTn>
                              </p:par>
                              <p:par>
                                <p:cTn id="186" presetID="1" presetClass="entr" presetSubtype="0" fill="hold" grpId="1" nodeType="withEffect">
                                  <p:stCondLst>
                                    <p:cond delay="0"/>
                                  </p:stCondLst>
                                  <p:childTnLst>
                                    <p:set>
                                      <p:cBhvr>
                                        <p:cTn id="187" dur="1" fill="hold">
                                          <p:stCondLst>
                                            <p:cond delay="0"/>
                                          </p:stCondLst>
                                        </p:cTn>
                                        <p:tgtEl>
                                          <p:spTgt spid="127"/>
                                        </p:tgtEl>
                                        <p:attrNameLst>
                                          <p:attrName>style.visibility</p:attrName>
                                        </p:attrNameLst>
                                      </p:cBhvr>
                                      <p:to>
                                        <p:strVal val="visible"/>
                                      </p:to>
                                    </p:set>
                                  </p:childTnLst>
                                </p:cTn>
                              </p:par>
                              <p:par>
                                <p:cTn id="188" presetID="1" presetClass="exit" presetSubtype="0" fill="hold" grpId="1" nodeType="withEffect">
                                  <p:stCondLst>
                                    <p:cond delay="0"/>
                                  </p:stCondLst>
                                  <p:childTnLst>
                                    <p:set>
                                      <p:cBhvr>
                                        <p:cTn id="189" dur="1" fill="hold">
                                          <p:stCondLst>
                                            <p:cond delay="0"/>
                                          </p:stCondLst>
                                        </p:cTn>
                                        <p:tgtEl>
                                          <p:spTgt spid="66"/>
                                        </p:tgtEl>
                                        <p:attrNameLst>
                                          <p:attrName>style.visibility</p:attrName>
                                        </p:attrNameLst>
                                      </p:cBhvr>
                                      <p:to>
                                        <p:strVal val="hidden"/>
                                      </p:to>
                                    </p:set>
                                  </p:childTnLst>
                                </p:cTn>
                              </p:par>
                            </p:childTnLst>
                          </p:cTn>
                        </p:par>
                        <p:par>
                          <p:cTn id="190" fill="hold">
                            <p:stCondLst>
                              <p:cond delay="5500"/>
                            </p:stCondLst>
                            <p:childTnLst>
                              <p:par>
                                <p:cTn id="191" presetID="0" presetClass="path" presetSubtype="0" accel="50000" decel="50000" fill="hold" grpId="0" nodeType="afterEffect">
                                  <p:stCondLst>
                                    <p:cond delay="0"/>
                                  </p:stCondLst>
                                  <p:childTnLst>
                                    <p:animMotion origin="layout" path="M 9.16667E-6 7.40741E-7 L -0.3368 -0.45509 " pathEditMode="relative" ptsTypes="AA">
                                      <p:cBhvr>
                                        <p:cTn id="192" dur="500" spd="-100000" fill="hold"/>
                                        <p:tgtEl>
                                          <p:spTgt spid="125"/>
                                        </p:tgtEl>
                                        <p:attrNameLst>
                                          <p:attrName>ppt_x</p:attrName>
                                          <p:attrName>ppt_y</p:attrName>
                                        </p:attrNameLst>
                                      </p:cBhvr>
                                    </p:animMotion>
                                  </p:childTnLst>
                                </p:cTn>
                              </p:par>
                              <p:par>
                                <p:cTn id="193" presetID="1" presetClass="entr" presetSubtype="0" fill="hold" grpId="1" nodeType="withEffect">
                                  <p:stCondLst>
                                    <p:cond delay="0"/>
                                  </p:stCondLst>
                                  <p:childTnLst>
                                    <p:set>
                                      <p:cBhvr>
                                        <p:cTn id="194" dur="1" fill="hold">
                                          <p:stCondLst>
                                            <p:cond delay="0"/>
                                          </p:stCondLst>
                                        </p:cTn>
                                        <p:tgtEl>
                                          <p:spTgt spid="125"/>
                                        </p:tgtEl>
                                        <p:attrNameLst>
                                          <p:attrName>style.visibility</p:attrName>
                                        </p:attrNameLst>
                                      </p:cBhvr>
                                      <p:to>
                                        <p:strVal val="visible"/>
                                      </p:to>
                                    </p:set>
                                  </p:childTnLst>
                                </p:cTn>
                              </p:par>
                              <p:par>
                                <p:cTn id="195" presetID="1" presetClass="exit" presetSubtype="0" fill="hold" grpId="1" nodeType="withEffect">
                                  <p:stCondLst>
                                    <p:cond delay="0"/>
                                  </p:stCondLst>
                                  <p:childTnLst>
                                    <p:set>
                                      <p:cBhvr>
                                        <p:cTn id="196" dur="1" fill="hold">
                                          <p:stCondLst>
                                            <p:cond delay="0"/>
                                          </p:stCondLst>
                                        </p:cTn>
                                        <p:tgtEl>
                                          <p:spTgt spid="64"/>
                                        </p:tgtEl>
                                        <p:attrNameLst>
                                          <p:attrName>style.visibility</p:attrName>
                                        </p:attrNameLst>
                                      </p:cBhvr>
                                      <p:to>
                                        <p:strVal val="hidden"/>
                                      </p:to>
                                    </p:set>
                                  </p:childTnLst>
                                </p:cTn>
                              </p:par>
                            </p:childTnLst>
                          </p:cTn>
                        </p:par>
                        <p:par>
                          <p:cTn id="197" fill="hold">
                            <p:stCondLst>
                              <p:cond delay="6000"/>
                            </p:stCondLst>
                            <p:childTnLst>
                              <p:par>
                                <p:cTn id="198" presetID="0" presetClass="path" presetSubtype="0" accel="50000" decel="50000" fill="hold" grpId="0" nodeType="afterEffect">
                                  <p:stCondLst>
                                    <p:cond delay="0"/>
                                  </p:stCondLst>
                                  <p:childTnLst>
                                    <p:animMotion origin="layout" path="M 0 0 L -0.44167 -0.35716 " pathEditMode="relative" ptsTypes="AA">
                                      <p:cBhvr>
                                        <p:cTn id="199" dur="500" spd="-100000" fill="hold"/>
                                        <p:tgtEl>
                                          <p:spTgt spid="128"/>
                                        </p:tgtEl>
                                        <p:attrNameLst>
                                          <p:attrName>ppt_x</p:attrName>
                                          <p:attrName>ppt_y</p:attrName>
                                        </p:attrNameLst>
                                      </p:cBhvr>
                                    </p:animMotion>
                                  </p:childTnLst>
                                </p:cTn>
                              </p:par>
                              <p:par>
                                <p:cTn id="200" presetID="1" presetClass="exit" presetSubtype="0" fill="hold" grpId="1" nodeType="withEffect">
                                  <p:stCondLst>
                                    <p:cond delay="0"/>
                                  </p:stCondLst>
                                  <p:childTnLst>
                                    <p:set>
                                      <p:cBhvr>
                                        <p:cTn id="201" dur="1" fill="hold">
                                          <p:stCondLst>
                                            <p:cond delay="0"/>
                                          </p:stCondLst>
                                        </p:cTn>
                                        <p:tgtEl>
                                          <p:spTgt spid="67"/>
                                        </p:tgtEl>
                                        <p:attrNameLst>
                                          <p:attrName>style.visibility</p:attrName>
                                        </p:attrNameLst>
                                      </p:cBhvr>
                                      <p:to>
                                        <p:strVal val="hidden"/>
                                      </p:to>
                                    </p:set>
                                  </p:childTnLst>
                                </p:cTn>
                              </p:par>
                              <p:par>
                                <p:cTn id="202" presetID="1" presetClass="entr" presetSubtype="0" fill="hold" grpId="2" nodeType="withEffect">
                                  <p:stCondLst>
                                    <p:cond delay="0"/>
                                  </p:stCondLst>
                                  <p:childTnLst>
                                    <p:set>
                                      <p:cBhvr>
                                        <p:cTn id="203" dur="1" fill="hold">
                                          <p:stCondLst>
                                            <p:cond delay="0"/>
                                          </p:stCondLst>
                                        </p:cTn>
                                        <p:tgtEl>
                                          <p:spTgt spid="128"/>
                                        </p:tgtEl>
                                        <p:attrNameLst>
                                          <p:attrName>style.visibility</p:attrName>
                                        </p:attrNameLst>
                                      </p:cBhvr>
                                      <p:to>
                                        <p:strVal val="visible"/>
                                      </p:to>
                                    </p:set>
                                  </p:childTnLst>
                                </p:cTn>
                              </p:par>
                              <p:par>
                                <p:cTn id="204" presetID="1" presetClass="exit" presetSubtype="0" fill="hold" grpId="1" nodeType="withEffect">
                                  <p:stCondLst>
                                    <p:cond delay="0"/>
                                  </p:stCondLst>
                                  <p:childTnLst>
                                    <p:set>
                                      <p:cBhvr>
                                        <p:cTn id="205" dur="1" fill="hold">
                                          <p:stCondLst>
                                            <p:cond delay="0"/>
                                          </p:stCondLst>
                                        </p:cTn>
                                        <p:tgtEl>
                                          <p:spTgt spid="61"/>
                                        </p:tgtEl>
                                        <p:attrNameLst>
                                          <p:attrName>style.visibility</p:attrName>
                                        </p:attrNameLst>
                                      </p:cBhvr>
                                      <p:to>
                                        <p:strVal val="hidden"/>
                                      </p:to>
                                    </p:set>
                                  </p:childTnLst>
                                </p:cTn>
                              </p:par>
                            </p:childTnLst>
                          </p:cTn>
                        </p:par>
                        <p:par>
                          <p:cTn id="206" fill="hold">
                            <p:stCondLst>
                              <p:cond delay="6500"/>
                            </p:stCondLst>
                            <p:childTnLst>
                              <p:par>
                                <p:cTn id="207" presetID="0" presetClass="path" presetSubtype="0" accel="50000" decel="50000" fill="hold" grpId="0" nodeType="afterEffect">
                                  <p:stCondLst>
                                    <p:cond delay="0"/>
                                  </p:stCondLst>
                                  <p:childTnLst>
                                    <p:animMotion origin="layout" path="M 8.33333E-7 5.47074E-6 L -0.33733 -0.35738 " pathEditMode="relative" ptsTypes="AA">
                                      <p:cBhvr>
                                        <p:cTn id="208" dur="500" spd="-100000" fill="hold"/>
                                        <p:tgtEl>
                                          <p:spTgt spid="130"/>
                                        </p:tgtEl>
                                        <p:attrNameLst>
                                          <p:attrName>ppt_x</p:attrName>
                                          <p:attrName>ppt_y</p:attrName>
                                        </p:attrNameLst>
                                      </p:cBhvr>
                                    </p:animMotion>
                                  </p:childTnLst>
                                </p:cTn>
                              </p:par>
                              <p:par>
                                <p:cTn id="209" presetID="1" presetClass="entr" presetSubtype="0" fill="hold" grpId="2" nodeType="withEffect">
                                  <p:stCondLst>
                                    <p:cond delay="0"/>
                                  </p:stCondLst>
                                  <p:childTnLst>
                                    <p:set>
                                      <p:cBhvr>
                                        <p:cTn id="210" dur="1" fill="hold">
                                          <p:stCondLst>
                                            <p:cond delay="0"/>
                                          </p:stCondLst>
                                        </p:cTn>
                                        <p:tgtEl>
                                          <p:spTgt spid="130"/>
                                        </p:tgtEl>
                                        <p:attrNameLst>
                                          <p:attrName>style.visibility</p:attrName>
                                        </p:attrNameLst>
                                      </p:cBhvr>
                                      <p:to>
                                        <p:strVal val="visible"/>
                                      </p:to>
                                    </p:set>
                                  </p:childTnLst>
                                </p:cTn>
                              </p:par>
                              <p:par>
                                <p:cTn id="211" presetID="1" presetClass="exit" presetSubtype="0" fill="hold" grpId="1" nodeType="withEffect">
                                  <p:stCondLst>
                                    <p:cond delay="0"/>
                                  </p:stCondLst>
                                  <p:childTnLst>
                                    <p:set>
                                      <p:cBhvr>
                                        <p:cTn id="212" dur="1" fill="hold">
                                          <p:stCondLst>
                                            <p:cond delay="0"/>
                                          </p:stCondLst>
                                        </p:cTn>
                                        <p:tgtEl>
                                          <p:spTgt spid="69"/>
                                        </p:tgtEl>
                                        <p:attrNameLst>
                                          <p:attrName>style.visibility</p:attrName>
                                        </p:attrNameLst>
                                      </p:cBhvr>
                                      <p:to>
                                        <p:strVal val="hidden"/>
                                      </p:to>
                                    </p:set>
                                  </p:childTnLst>
                                </p:cTn>
                              </p:par>
                            </p:childTnLst>
                          </p:cTn>
                        </p:par>
                        <p:par>
                          <p:cTn id="213" fill="hold">
                            <p:stCondLst>
                              <p:cond delay="7000"/>
                            </p:stCondLst>
                            <p:childTnLst>
                              <p:par>
                                <p:cTn id="214" presetID="0" presetClass="path" presetSubtype="0" accel="50000" decel="50000" fill="hold" grpId="0" nodeType="afterEffect">
                                  <p:stCondLst>
                                    <p:cond delay="0"/>
                                  </p:stCondLst>
                                  <p:childTnLst>
                                    <p:animMotion origin="layout" path="M -0.00052 0.00069 L -0.23125 -0.35647 " pathEditMode="relative" ptsTypes="AA">
                                      <p:cBhvr>
                                        <p:cTn id="215" dur="500" spd="-100000" fill="hold"/>
                                        <p:tgtEl>
                                          <p:spTgt spid="131"/>
                                        </p:tgtEl>
                                        <p:attrNameLst>
                                          <p:attrName>ppt_x</p:attrName>
                                          <p:attrName>ppt_y</p:attrName>
                                        </p:attrNameLst>
                                      </p:cBhvr>
                                    </p:animMotion>
                                  </p:childTnLst>
                                </p:cTn>
                              </p:par>
                              <p:par>
                                <p:cTn id="216" presetID="1" presetClass="entr" presetSubtype="0" fill="hold" grpId="2" nodeType="withEffect">
                                  <p:stCondLst>
                                    <p:cond delay="0"/>
                                  </p:stCondLst>
                                  <p:childTnLst>
                                    <p:set>
                                      <p:cBhvr>
                                        <p:cTn id="217" dur="1" fill="hold">
                                          <p:stCondLst>
                                            <p:cond delay="0"/>
                                          </p:stCondLst>
                                        </p:cTn>
                                        <p:tgtEl>
                                          <p:spTgt spid="131"/>
                                        </p:tgtEl>
                                        <p:attrNameLst>
                                          <p:attrName>style.visibility</p:attrName>
                                        </p:attrNameLst>
                                      </p:cBhvr>
                                      <p:to>
                                        <p:strVal val="visible"/>
                                      </p:to>
                                    </p:set>
                                  </p:childTnLst>
                                </p:cTn>
                              </p:par>
                              <p:par>
                                <p:cTn id="218" presetID="1" presetClass="exit" presetSubtype="0" fill="hold" grpId="1" nodeType="withEffect">
                                  <p:stCondLst>
                                    <p:cond delay="0"/>
                                  </p:stCondLst>
                                  <p:childTnLst>
                                    <p:set>
                                      <p:cBhvr>
                                        <p:cTn id="219" dur="1" fill="hold">
                                          <p:stCondLst>
                                            <p:cond delay="0"/>
                                          </p:stCondLst>
                                        </p:cTn>
                                        <p:tgtEl>
                                          <p:spTgt spid="70"/>
                                        </p:tgtEl>
                                        <p:attrNameLst>
                                          <p:attrName>style.visibility</p:attrName>
                                        </p:attrNameLst>
                                      </p:cBhvr>
                                      <p:to>
                                        <p:strVal val="hidden"/>
                                      </p:to>
                                    </p:set>
                                  </p:childTnLst>
                                </p:cTn>
                              </p:par>
                            </p:childTnLst>
                          </p:cTn>
                        </p:par>
                        <p:par>
                          <p:cTn id="220" fill="hold">
                            <p:stCondLst>
                              <p:cond delay="7500"/>
                            </p:stCondLst>
                            <p:childTnLst>
                              <p:par>
                                <p:cTn id="221" presetID="0" presetClass="path" presetSubtype="0" accel="50000" decel="50000" fill="hold" grpId="0" nodeType="afterEffect">
                                  <p:stCondLst>
                                    <p:cond delay="0"/>
                                  </p:stCondLst>
                                  <p:childTnLst>
                                    <p:animMotion origin="layout" path="M -3.88889E-6 5.47074E-6 L -0.12413 -0.35438 " pathEditMode="relative" ptsTypes="AA">
                                      <p:cBhvr>
                                        <p:cTn id="222" dur="500" spd="-100000" fill="hold"/>
                                        <p:tgtEl>
                                          <p:spTgt spid="129"/>
                                        </p:tgtEl>
                                        <p:attrNameLst>
                                          <p:attrName>ppt_x</p:attrName>
                                          <p:attrName>ppt_y</p:attrName>
                                        </p:attrNameLst>
                                      </p:cBhvr>
                                    </p:animMotion>
                                  </p:childTnLst>
                                </p:cTn>
                              </p:par>
                              <p:par>
                                <p:cTn id="223" presetID="1" presetClass="entr" presetSubtype="0" fill="hold" grpId="2" nodeType="withEffect">
                                  <p:stCondLst>
                                    <p:cond delay="0"/>
                                  </p:stCondLst>
                                  <p:childTnLst>
                                    <p:set>
                                      <p:cBhvr>
                                        <p:cTn id="224" dur="1" fill="hold">
                                          <p:stCondLst>
                                            <p:cond delay="0"/>
                                          </p:stCondLst>
                                        </p:cTn>
                                        <p:tgtEl>
                                          <p:spTgt spid="129"/>
                                        </p:tgtEl>
                                        <p:attrNameLst>
                                          <p:attrName>style.visibility</p:attrName>
                                        </p:attrNameLst>
                                      </p:cBhvr>
                                      <p:to>
                                        <p:strVal val="visible"/>
                                      </p:to>
                                    </p:set>
                                  </p:childTnLst>
                                </p:cTn>
                              </p:par>
                              <p:par>
                                <p:cTn id="225" presetID="1" presetClass="exit" presetSubtype="0" fill="hold" grpId="1" nodeType="withEffect">
                                  <p:stCondLst>
                                    <p:cond delay="0"/>
                                  </p:stCondLst>
                                  <p:childTnLst>
                                    <p:set>
                                      <p:cBhvr>
                                        <p:cTn id="226" dur="1" fill="hold">
                                          <p:stCondLst>
                                            <p:cond delay="0"/>
                                          </p:stCondLst>
                                        </p:cTn>
                                        <p:tgtEl>
                                          <p:spTgt spid="68"/>
                                        </p:tgtEl>
                                        <p:attrNameLst>
                                          <p:attrName>style.visibility</p:attrName>
                                        </p:attrNameLst>
                                      </p:cBhvr>
                                      <p:to>
                                        <p:strVal val="hidden"/>
                                      </p:to>
                                    </p:set>
                                  </p:childTnLst>
                                </p:cTn>
                              </p:par>
                            </p:childTnLst>
                          </p:cTn>
                        </p:par>
                        <p:par>
                          <p:cTn id="227" fill="hold">
                            <p:stCondLst>
                              <p:cond delay="8000"/>
                            </p:stCondLst>
                            <p:childTnLst>
                              <p:par>
                                <p:cTn id="228" presetID="0" presetClass="path" presetSubtype="0" accel="50000" decel="50000" fill="hold" grpId="0" nodeType="afterEffect">
                                  <p:stCondLst>
                                    <p:cond delay="0"/>
                                  </p:stCondLst>
                                  <p:childTnLst>
                                    <p:animMotion origin="layout" path="M 1.38889E-6 7.54569E-6 L -0.23299 -0.25491 " pathEditMode="relative" ptsTypes="AA">
                                      <p:cBhvr>
                                        <p:cTn id="229" dur="500" spd="-100000" fill="hold"/>
                                        <p:tgtEl>
                                          <p:spTgt spid="132"/>
                                        </p:tgtEl>
                                        <p:attrNameLst>
                                          <p:attrName>ppt_x</p:attrName>
                                          <p:attrName>ppt_y</p:attrName>
                                        </p:attrNameLst>
                                      </p:cBhvr>
                                    </p:animMotion>
                                  </p:childTnLst>
                                </p:cTn>
                              </p:par>
                              <p:par>
                                <p:cTn id="230" presetID="1" presetClass="entr" presetSubtype="0" fill="hold" grpId="2" nodeType="withEffect">
                                  <p:stCondLst>
                                    <p:cond delay="0"/>
                                  </p:stCondLst>
                                  <p:childTnLst>
                                    <p:set>
                                      <p:cBhvr>
                                        <p:cTn id="231" dur="1" fill="hold">
                                          <p:stCondLst>
                                            <p:cond delay="0"/>
                                          </p:stCondLst>
                                        </p:cTn>
                                        <p:tgtEl>
                                          <p:spTgt spid="132"/>
                                        </p:tgtEl>
                                        <p:attrNameLst>
                                          <p:attrName>style.visibility</p:attrName>
                                        </p:attrNameLst>
                                      </p:cBhvr>
                                      <p:to>
                                        <p:strVal val="visible"/>
                                      </p:to>
                                    </p:set>
                                  </p:childTnLst>
                                </p:cTn>
                              </p:par>
                              <p:par>
                                <p:cTn id="232" presetID="1" presetClass="exit" presetSubtype="0" fill="hold" grpId="1" nodeType="withEffect">
                                  <p:stCondLst>
                                    <p:cond delay="0"/>
                                  </p:stCondLst>
                                  <p:childTnLst>
                                    <p:set>
                                      <p:cBhvr>
                                        <p:cTn id="233" dur="1" fill="hold">
                                          <p:stCondLst>
                                            <p:cond delay="0"/>
                                          </p:stCondLst>
                                        </p:cTn>
                                        <p:tgtEl>
                                          <p:spTgt spid="71"/>
                                        </p:tgtEl>
                                        <p:attrNameLst>
                                          <p:attrName>style.visibility</p:attrName>
                                        </p:attrNameLst>
                                      </p:cBhvr>
                                      <p:to>
                                        <p:strVal val="hidden"/>
                                      </p:to>
                                    </p:set>
                                  </p:childTnLst>
                                </p:cTn>
                              </p:par>
                              <p:par>
                                <p:cTn id="234" presetID="1" presetClass="exit" presetSubtype="0" fill="hold" grpId="1" nodeType="withEffect">
                                  <p:stCondLst>
                                    <p:cond delay="0"/>
                                  </p:stCondLst>
                                  <p:childTnLst>
                                    <p:set>
                                      <p:cBhvr>
                                        <p:cTn id="235" dur="1" fill="hold">
                                          <p:stCondLst>
                                            <p:cond delay="0"/>
                                          </p:stCondLst>
                                        </p:cTn>
                                        <p:tgtEl>
                                          <p:spTgt spid="62"/>
                                        </p:tgtEl>
                                        <p:attrNameLst>
                                          <p:attrName>style.visibility</p:attrName>
                                        </p:attrNameLst>
                                      </p:cBhvr>
                                      <p:to>
                                        <p:strVal val="hidden"/>
                                      </p:to>
                                    </p:set>
                                  </p:childTnLst>
                                </p:cTn>
                              </p:par>
                            </p:childTnLst>
                          </p:cTn>
                        </p:par>
                        <p:par>
                          <p:cTn id="236" fill="hold">
                            <p:stCondLst>
                              <p:cond delay="8500"/>
                            </p:stCondLst>
                            <p:childTnLst>
                              <p:par>
                                <p:cTn id="237" presetID="0" presetClass="path" presetSubtype="0" accel="50000" decel="50000" fill="hold" grpId="0" nodeType="afterEffect">
                                  <p:stCondLst>
                                    <p:cond delay="0"/>
                                  </p:stCondLst>
                                  <p:childTnLst>
                                    <p:animMotion origin="layout" path="M 8.33333E-7 -3.20842E-6 L -0.12309 -0.25631 " pathEditMode="relative" ptsTypes="AA">
                                      <p:cBhvr>
                                        <p:cTn id="238" dur="500" spd="-100000" fill="hold"/>
                                        <p:tgtEl>
                                          <p:spTgt spid="134"/>
                                        </p:tgtEl>
                                        <p:attrNameLst>
                                          <p:attrName>ppt_x</p:attrName>
                                          <p:attrName>ppt_y</p:attrName>
                                        </p:attrNameLst>
                                      </p:cBhvr>
                                    </p:animMotion>
                                  </p:childTnLst>
                                </p:cTn>
                              </p:par>
                              <p:par>
                                <p:cTn id="239" presetID="1" presetClass="entr" presetSubtype="0" fill="hold" grpId="2" nodeType="withEffect">
                                  <p:stCondLst>
                                    <p:cond delay="0"/>
                                  </p:stCondLst>
                                  <p:childTnLst>
                                    <p:set>
                                      <p:cBhvr>
                                        <p:cTn id="240" dur="1" fill="hold">
                                          <p:stCondLst>
                                            <p:cond delay="0"/>
                                          </p:stCondLst>
                                        </p:cTn>
                                        <p:tgtEl>
                                          <p:spTgt spid="134"/>
                                        </p:tgtEl>
                                        <p:attrNameLst>
                                          <p:attrName>style.visibility</p:attrName>
                                        </p:attrNameLst>
                                      </p:cBhvr>
                                      <p:to>
                                        <p:strVal val="visible"/>
                                      </p:to>
                                    </p:set>
                                  </p:childTnLst>
                                </p:cTn>
                              </p:par>
                              <p:par>
                                <p:cTn id="241" presetID="1" presetClass="exit" presetSubtype="0" fill="hold" grpId="1" nodeType="withEffect">
                                  <p:stCondLst>
                                    <p:cond delay="0"/>
                                  </p:stCondLst>
                                  <p:childTnLst>
                                    <p:set>
                                      <p:cBhvr>
                                        <p:cTn id="242" dur="1" fill="hold">
                                          <p:stCondLst>
                                            <p:cond delay="0"/>
                                          </p:stCondLst>
                                        </p:cTn>
                                        <p:tgtEl>
                                          <p:spTgt spid="73"/>
                                        </p:tgtEl>
                                        <p:attrNameLst>
                                          <p:attrName>style.visibility</p:attrName>
                                        </p:attrNameLst>
                                      </p:cBhvr>
                                      <p:to>
                                        <p:strVal val="hidden"/>
                                      </p:to>
                                    </p:set>
                                  </p:childTnLst>
                                </p:cTn>
                              </p:par>
                            </p:childTnLst>
                          </p:cTn>
                        </p:par>
                        <p:par>
                          <p:cTn id="243" fill="hold">
                            <p:stCondLst>
                              <p:cond delay="9000"/>
                            </p:stCondLst>
                            <p:childTnLst>
                              <p:par>
                                <p:cTn id="244" presetID="0" presetClass="path" presetSubtype="0" accel="50000" decel="50000" fill="hold" grpId="0" nodeType="afterEffect">
                                  <p:stCondLst>
                                    <p:cond delay="0"/>
                                  </p:stCondLst>
                                  <p:childTnLst>
                                    <p:animMotion origin="layout" path="M 0.00104 -3.71964E-6 L -0.01649 -0.25468 " pathEditMode="relative" rAng="0" ptsTypes="AA">
                                      <p:cBhvr>
                                        <p:cTn id="245" dur="500" spd="-100000" fill="hold"/>
                                        <p:tgtEl>
                                          <p:spTgt spid="135"/>
                                        </p:tgtEl>
                                        <p:attrNameLst>
                                          <p:attrName>ppt_x</p:attrName>
                                          <p:attrName>ppt_y</p:attrName>
                                        </p:attrNameLst>
                                      </p:cBhvr>
                                      <p:rCtr x="-9" y="-127"/>
                                    </p:animMotion>
                                  </p:childTnLst>
                                </p:cTn>
                              </p:par>
                              <p:par>
                                <p:cTn id="246" presetID="1" presetClass="entr" presetSubtype="0" fill="hold" grpId="2" nodeType="withEffect">
                                  <p:stCondLst>
                                    <p:cond delay="0"/>
                                  </p:stCondLst>
                                  <p:childTnLst>
                                    <p:set>
                                      <p:cBhvr>
                                        <p:cTn id="247" dur="1" fill="hold">
                                          <p:stCondLst>
                                            <p:cond delay="0"/>
                                          </p:stCondLst>
                                        </p:cTn>
                                        <p:tgtEl>
                                          <p:spTgt spid="135"/>
                                        </p:tgtEl>
                                        <p:attrNameLst>
                                          <p:attrName>style.visibility</p:attrName>
                                        </p:attrNameLst>
                                      </p:cBhvr>
                                      <p:to>
                                        <p:strVal val="visible"/>
                                      </p:to>
                                    </p:set>
                                  </p:childTnLst>
                                </p:cTn>
                              </p:par>
                              <p:par>
                                <p:cTn id="248" presetID="1" presetClass="exit" presetSubtype="0" fill="hold" grpId="1" nodeType="withEffect">
                                  <p:stCondLst>
                                    <p:cond delay="0"/>
                                  </p:stCondLst>
                                  <p:childTnLst>
                                    <p:set>
                                      <p:cBhvr>
                                        <p:cTn id="249" dur="1" fill="hold">
                                          <p:stCondLst>
                                            <p:cond delay="0"/>
                                          </p:stCondLst>
                                        </p:cTn>
                                        <p:tgtEl>
                                          <p:spTgt spid="76"/>
                                        </p:tgtEl>
                                        <p:attrNameLst>
                                          <p:attrName>style.visibility</p:attrName>
                                        </p:attrNameLst>
                                      </p:cBhvr>
                                      <p:to>
                                        <p:strVal val="hidden"/>
                                      </p:to>
                                    </p:set>
                                  </p:childTnLst>
                                </p:cTn>
                              </p:par>
                            </p:childTnLst>
                          </p:cTn>
                        </p:par>
                        <p:par>
                          <p:cTn id="250" fill="hold">
                            <p:stCondLst>
                              <p:cond delay="9500"/>
                            </p:stCondLst>
                            <p:childTnLst>
                              <p:par>
                                <p:cTn id="251" presetID="0" presetClass="path" presetSubtype="0" accel="50000" decel="50000" fill="hold" grpId="0" nodeType="afterEffect">
                                  <p:stCondLst>
                                    <p:cond delay="0"/>
                                  </p:stCondLst>
                                  <p:childTnLst>
                                    <p:animMotion origin="layout" path="M 0.00139 -0.00046 L 0.08819 -0.25352 " pathEditMode="relative" rAng="0" ptsTypes="AA">
                                      <p:cBhvr>
                                        <p:cTn id="252" dur="500" spd="-100000" fill="hold"/>
                                        <p:tgtEl>
                                          <p:spTgt spid="133"/>
                                        </p:tgtEl>
                                        <p:attrNameLst>
                                          <p:attrName>ppt_x</p:attrName>
                                          <p:attrName>ppt_y</p:attrName>
                                        </p:attrNameLst>
                                      </p:cBhvr>
                                      <p:rCtr x="43" y="-127"/>
                                    </p:animMotion>
                                  </p:childTnLst>
                                </p:cTn>
                              </p:par>
                              <p:par>
                                <p:cTn id="253" presetID="1" presetClass="entr" presetSubtype="0" fill="hold" grpId="2" nodeType="withEffect">
                                  <p:stCondLst>
                                    <p:cond delay="0"/>
                                  </p:stCondLst>
                                  <p:childTnLst>
                                    <p:set>
                                      <p:cBhvr>
                                        <p:cTn id="254" dur="1" fill="hold">
                                          <p:stCondLst>
                                            <p:cond delay="0"/>
                                          </p:stCondLst>
                                        </p:cTn>
                                        <p:tgtEl>
                                          <p:spTgt spid="133"/>
                                        </p:tgtEl>
                                        <p:attrNameLst>
                                          <p:attrName>style.visibility</p:attrName>
                                        </p:attrNameLst>
                                      </p:cBhvr>
                                      <p:to>
                                        <p:strVal val="visible"/>
                                      </p:to>
                                    </p:set>
                                  </p:childTnLst>
                                </p:cTn>
                              </p:par>
                              <p:par>
                                <p:cTn id="255" presetID="1" presetClass="exit" presetSubtype="0" fill="hold" grpId="1" nodeType="withEffect">
                                  <p:stCondLst>
                                    <p:cond delay="0"/>
                                  </p:stCondLst>
                                  <p:childTnLst>
                                    <p:set>
                                      <p:cBhvr>
                                        <p:cTn id="256" dur="1" fill="hold">
                                          <p:stCondLst>
                                            <p:cond delay="0"/>
                                          </p:stCondLst>
                                        </p:cTn>
                                        <p:tgtEl>
                                          <p:spTgt spid="72"/>
                                        </p:tgtEl>
                                        <p:attrNameLst>
                                          <p:attrName>style.visibility</p:attrName>
                                        </p:attrNameLst>
                                      </p:cBhvr>
                                      <p:to>
                                        <p:strVal val="hidden"/>
                                      </p:to>
                                    </p:set>
                                  </p:childTnLst>
                                </p:cTn>
                              </p:par>
                            </p:childTnLst>
                          </p:cTn>
                        </p:par>
                      </p:childTnLst>
                    </p:cTn>
                  </p:par>
                  <p:par>
                    <p:cTn id="257" fill="hold">
                      <p:stCondLst>
                        <p:cond delay="indefinite"/>
                      </p:stCondLst>
                      <p:childTnLst>
                        <p:par>
                          <p:cTn id="258" fill="hold">
                            <p:stCondLst>
                              <p:cond delay="0"/>
                            </p:stCondLst>
                            <p:childTnLst>
                              <p:par>
                                <p:cTn id="259" presetID="10" presetClass="exit" presetSubtype="0" fill="hold" grpId="1" nodeType="clickEffect">
                                  <p:stCondLst>
                                    <p:cond delay="0"/>
                                  </p:stCondLst>
                                  <p:childTnLst>
                                    <p:animEffect transition="out" filter="fade">
                                      <p:cBhvr>
                                        <p:cTn id="260" dur="500"/>
                                        <p:tgtEl>
                                          <p:spTgt spid="136"/>
                                        </p:tgtEl>
                                      </p:cBhvr>
                                    </p:animEffect>
                                    <p:set>
                                      <p:cBhvr>
                                        <p:cTn id="261" dur="1" fill="hold">
                                          <p:stCondLst>
                                            <p:cond delay="499"/>
                                          </p:stCondLst>
                                        </p:cTn>
                                        <p:tgtEl>
                                          <p:spTgt spid="136"/>
                                        </p:tgtEl>
                                        <p:attrNameLst>
                                          <p:attrName>style.visibility</p:attrName>
                                        </p:attrNameLst>
                                      </p:cBhvr>
                                      <p:to>
                                        <p:strVal val="hidden"/>
                                      </p:to>
                                    </p:set>
                                  </p:childTnLst>
                                </p:cTn>
                              </p:par>
                              <p:par>
                                <p:cTn id="262" presetID="22" presetClass="entr" presetSubtype="8" fill="hold" grpId="0" nodeType="withEffect">
                                  <p:stCondLst>
                                    <p:cond delay="0"/>
                                  </p:stCondLst>
                                  <p:childTnLst>
                                    <p:set>
                                      <p:cBhvr>
                                        <p:cTn id="263" dur="1" fill="hold">
                                          <p:stCondLst>
                                            <p:cond delay="0"/>
                                          </p:stCondLst>
                                        </p:cTn>
                                        <p:tgtEl>
                                          <p:spTgt spid="157"/>
                                        </p:tgtEl>
                                        <p:attrNameLst>
                                          <p:attrName>style.visibility</p:attrName>
                                        </p:attrNameLst>
                                      </p:cBhvr>
                                      <p:to>
                                        <p:strVal val="visible"/>
                                      </p:to>
                                    </p:set>
                                    <p:animEffect transition="in" filter="wipe(left)">
                                      <p:cBhvr>
                                        <p:cTn id="264" dur="1000"/>
                                        <p:tgtEl>
                                          <p:spTgt spid="157"/>
                                        </p:tgtEl>
                                      </p:cBhvr>
                                    </p:animEffect>
                                  </p:childTnLst>
                                </p:cTn>
                              </p:par>
                              <p:par>
                                <p:cTn id="265" presetID="10" presetClass="exit" presetSubtype="0" fill="hold" grpId="1" nodeType="withEffect">
                                  <p:stCondLst>
                                    <p:cond delay="0"/>
                                  </p:stCondLst>
                                  <p:childTnLst>
                                    <p:animEffect transition="out" filter="fade">
                                      <p:cBhvr>
                                        <p:cTn id="266" dur="1000"/>
                                        <p:tgtEl>
                                          <p:spTgt spid="123"/>
                                        </p:tgtEl>
                                      </p:cBhvr>
                                    </p:animEffect>
                                    <p:set>
                                      <p:cBhvr>
                                        <p:cTn id="267" dur="1" fill="hold">
                                          <p:stCondLst>
                                            <p:cond delay="999"/>
                                          </p:stCondLst>
                                        </p:cTn>
                                        <p:tgtEl>
                                          <p:spTgt spid="123"/>
                                        </p:tgtEl>
                                        <p:attrNameLst>
                                          <p:attrName>style.visibility</p:attrName>
                                        </p:attrNameLst>
                                      </p:cBhvr>
                                      <p:to>
                                        <p:strVal val="hidden"/>
                                      </p:to>
                                    </p:set>
                                  </p:childTnLst>
                                </p:cTn>
                              </p:par>
                            </p:childTnLst>
                          </p:cTn>
                        </p:par>
                        <p:par>
                          <p:cTn id="268" fill="hold">
                            <p:stCondLst>
                              <p:cond delay="1000"/>
                            </p:stCondLst>
                            <p:childTnLst>
                              <p:par>
                                <p:cTn id="269" presetID="0" presetClass="path" presetSubtype="0" accel="50000" decel="50000" fill="hold" grpId="0" nodeType="afterEffect">
                                  <p:stCondLst>
                                    <p:cond delay="0"/>
                                  </p:stCondLst>
                                  <p:childTnLst>
                                    <p:animMotion origin="layout" path="M -8.33333E-7 -7.54106E-7 L 0.01423 0.35577 " pathEditMode="relative" ptsTypes="AA">
                                      <p:cBhvr>
                                        <p:cTn id="270" dur="500" spd="-100000" fill="hold"/>
                                        <p:tgtEl>
                                          <p:spTgt spid="158"/>
                                        </p:tgtEl>
                                        <p:attrNameLst>
                                          <p:attrName>ppt_x</p:attrName>
                                          <p:attrName>ppt_y</p:attrName>
                                        </p:attrNameLst>
                                      </p:cBhvr>
                                    </p:animMotion>
                                  </p:childTnLst>
                                </p:cTn>
                              </p:par>
                              <p:par>
                                <p:cTn id="271" presetID="10" presetClass="entr" presetSubtype="0" fill="hold" grpId="1" nodeType="withEffect">
                                  <p:stCondLst>
                                    <p:cond delay="0"/>
                                  </p:stCondLst>
                                  <p:childTnLst>
                                    <p:set>
                                      <p:cBhvr>
                                        <p:cTn id="272" dur="1" fill="hold">
                                          <p:stCondLst>
                                            <p:cond delay="0"/>
                                          </p:stCondLst>
                                        </p:cTn>
                                        <p:tgtEl>
                                          <p:spTgt spid="158"/>
                                        </p:tgtEl>
                                        <p:attrNameLst>
                                          <p:attrName>style.visibility</p:attrName>
                                        </p:attrNameLst>
                                      </p:cBhvr>
                                      <p:to>
                                        <p:strVal val="visible"/>
                                      </p:to>
                                    </p:set>
                                    <p:animEffect transition="in" filter="fade">
                                      <p:cBhvr>
                                        <p:cTn id="273" dur="500"/>
                                        <p:tgtEl>
                                          <p:spTgt spid="158"/>
                                        </p:tgtEl>
                                      </p:cBhvr>
                                    </p:animEffect>
                                  </p:childTnLst>
                                </p:cTn>
                              </p:par>
                              <p:par>
                                <p:cTn id="274" presetID="10" presetClass="exit" presetSubtype="0" fill="hold" grpId="3" nodeType="withEffect">
                                  <p:stCondLst>
                                    <p:cond delay="0"/>
                                  </p:stCondLst>
                                  <p:childTnLst>
                                    <p:animEffect transition="out" filter="fade">
                                      <p:cBhvr>
                                        <p:cTn id="275" dur="500"/>
                                        <p:tgtEl>
                                          <p:spTgt spid="124"/>
                                        </p:tgtEl>
                                      </p:cBhvr>
                                    </p:animEffect>
                                    <p:set>
                                      <p:cBhvr>
                                        <p:cTn id="276" dur="1" fill="hold">
                                          <p:stCondLst>
                                            <p:cond delay="499"/>
                                          </p:stCondLst>
                                        </p:cTn>
                                        <p:tgtEl>
                                          <p:spTgt spid="124"/>
                                        </p:tgtEl>
                                        <p:attrNameLst>
                                          <p:attrName>style.visibility</p:attrName>
                                        </p:attrNameLst>
                                      </p:cBhvr>
                                      <p:to>
                                        <p:strVal val="hidden"/>
                                      </p:to>
                                    </p:set>
                                  </p:childTnLst>
                                </p:cTn>
                              </p:par>
                              <p:par>
                                <p:cTn id="277" presetID="1" presetClass="exit" presetSubtype="0" fill="hold" grpId="1" nodeType="withEffect">
                                  <p:stCondLst>
                                    <p:cond delay="0"/>
                                  </p:stCondLst>
                                  <p:childTnLst>
                                    <p:set>
                                      <p:cBhvr>
                                        <p:cTn id="278" dur="1" fill="hold">
                                          <p:stCondLst>
                                            <p:cond delay="0"/>
                                          </p:stCondLst>
                                        </p:cTn>
                                        <p:tgtEl>
                                          <p:spTgt spid="155"/>
                                        </p:tgtEl>
                                        <p:attrNameLst>
                                          <p:attrName>style.visibility</p:attrName>
                                        </p:attrNameLst>
                                      </p:cBhvr>
                                      <p:to>
                                        <p:strVal val="hidden"/>
                                      </p:to>
                                    </p:set>
                                  </p:childTnLst>
                                </p:cTn>
                              </p:par>
                            </p:childTnLst>
                          </p:cTn>
                        </p:par>
                        <p:par>
                          <p:cTn id="279" fill="hold">
                            <p:stCondLst>
                              <p:cond delay="1500"/>
                            </p:stCondLst>
                            <p:childTnLst>
                              <p:par>
                                <p:cTn id="280" presetID="0" presetClass="path" presetSubtype="0" accel="50000" decel="50000" fill="hold" grpId="0" nodeType="afterEffect">
                                  <p:stCondLst>
                                    <p:cond delay="0"/>
                                  </p:stCondLst>
                                  <p:childTnLst>
                                    <p:animMotion origin="layout" path="M -0.00035 -0.00024 L -0.07622 0.35423 " pathEditMode="relative" rAng="0" ptsTypes="AA">
                                      <p:cBhvr>
                                        <p:cTn id="281" dur="500" spd="-100000" fill="hold"/>
                                        <p:tgtEl>
                                          <p:spTgt spid="160"/>
                                        </p:tgtEl>
                                        <p:attrNameLst>
                                          <p:attrName>ppt_x</p:attrName>
                                          <p:attrName>ppt_y</p:attrName>
                                        </p:attrNameLst>
                                      </p:cBhvr>
                                      <p:rCtr x="-38" y="177"/>
                                    </p:animMotion>
                                  </p:childTnLst>
                                </p:cTn>
                              </p:par>
                              <p:par>
                                <p:cTn id="282" presetID="10" presetClass="entr" presetSubtype="0" fill="hold" grpId="1" nodeType="withEffect">
                                  <p:stCondLst>
                                    <p:cond delay="0"/>
                                  </p:stCondLst>
                                  <p:childTnLst>
                                    <p:set>
                                      <p:cBhvr>
                                        <p:cTn id="283" dur="1" fill="hold">
                                          <p:stCondLst>
                                            <p:cond delay="0"/>
                                          </p:stCondLst>
                                        </p:cTn>
                                        <p:tgtEl>
                                          <p:spTgt spid="160"/>
                                        </p:tgtEl>
                                        <p:attrNameLst>
                                          <p:attrName>style.visibility</p:attrName>
                                        </p:attrNameLst>
                                      </p:cBhvr>
                                      <p:to>
                                        <p:strVal val="visible"/>
                                      </p:to>
                                    </p:set>
                                    <p:animEffect transition="in" filter="fade">
                                      <p:cBhvr>
                                        <p:cTn id="284" dur="500"/>
                                        <p:tgtEl>
                                          <p:spTgt spid="160"/>
                                        </p:tgtEl>
                                      </p:cBhvr>
                                    </p:animEffect>
                                  </p:childTnLst>
                                </p:cTn>
                              </p:par>
                              <p:par>
                                <p:cTn id="285" presetID="10" presetClass="exit" presetSubtype="0" fill="hold" grpId="3" nodeType="withEffect">
                                  <p:stCondLst>
                                    <p:cond delay="0"/>
                                  </p:stCondLst>
                                  <p:childTnLst>
                                    <p:animEffect transition="out" filter="fade">
                                      <p:cBhvr>
                                        <p:cTn id="286" dur="500"/>
                                        <p:tgtEl>
                                          <p:spTgt spid="126"/>
                                        </p:tgtEl>
                                      </p:cBhvr>
                                    </p:animEffect>
                                    <p:set>
                                      <p:cBhvr>
                                        <p:cTn id="287" dur="1" fill="hold">
                                          <p:stCondLst>
                                            <p:cond delay="499"/>
                                          </p:stCondLst>
                                        </p:cTn>
                                        <p:tgtEl>
                                          <p:spTgt spid="126"/>
                                        </p:tgtEl>
                                        <p:attrNameLst>
                                          <p:attrName>style.visibility</p:attrName>
                                        </p:attrNameLst>
                                      </p:cBhvr>
                                      <p:to>
                                        <p:strVal val="hidden"/>
                                      </p:to>
                                    </p:set>
                                  </p:childTnLst>
                                </p:cTn>
                              </p:par>
                            </p:childTnLst>
                          </p:cTn>
                        </p:par>
                        <p:par>
                          <p:cTn id="288" fill="hold">
                            <p:stCondLst>
                              <p:cond delay="2000"/>
                            </p:stCondLst>
                            <p:childTnLst>
                              <p:par>
                                <p:cTn id="289" presetID="0" presetClass="path" presetSubtype="0" accel="50000" decel="50000" fill="hold" grpId="0" nodeType="afterEffect">
                                  <p:stCondLst>
                                    <p:cond delay="0"/>
                                  </p:stCondLst>
                                  <p:childTnLst>
                                    <p:animMotion origin="layout" path="M -8.33333E-7 -0.0007 L -0.16823 0.35816 " pathEditMode="relative" rAng="0" ptsTypes="AA">
                                      <p:cBhvr>
                                        <p:cTn id="290" dur="500" spd="-100000" fill="hold"/>
                                        <p:tgtEl>
                                          <p:spTgt spid="161"/>
                                        </p:tgtEl>
                                        <p:attrNameLst>
                                          <p:attrName>ppt_x</p:attrName>
                                          <p:attrName>ppt_y</p:attrName>
                                        </p:attrNameLst>
                                      </p:cBhvr>
                                      <p:rCtr x="-84" y="179"/>
                                    </p:animMotion>
                                  </p:childTnLst>
                                </p:cTn>
                              </p:par>
                              <p:par>
                                <p:cTn id="291" presetID="10" presetClass="entr" presetSubtype="0" fill="hold" grpId="1" nodeType="withEffect">
                                  <p:stCondLst>
                                    <p:cond delay="0"/>
                                  </p:stCondLst>
                                  <p:childTnLst>
                                    <p:set>
                                      <p:cBhvr>
                                        <p:cTn id="292" dur="1" fill="hold">
                                          <p:stCondLst>
                                            <p:cond delay="0"/>
                                          </p:stCondLst>
                                        </p:cTn>
                                        <p:tgtEl>
                                          <p:spTgt spid="161"/>
                                        </p:tgtEl>
                                        <p:attrNameLst>
                                          <p:attrName>style.visibility</p:attrName>
                                        </p:attrNameLst>
                                      </p:cBhvr>
                                      <p:to>
                                        <p:strVal val="visible"/>
                                      </p:to>
                                    </p:set>
                                    <p:animEffect transition="in" filter="fade">
                                      <p:cBhvr>
                                        <p:cTn id="293" dur="500"/>
                                        <p:tgtEl>
                                          <p:spTgt spid="161"/>
                                        </p:tgtEl>
                                      </p:cBhvr>
                                    </p:animEffect>
                                  </p:childTnLst>
                                </p:cTn>
                              </p:par>
                              <p:par>
                                <p:cTn id="294" presetID="10" presetClass="exit" presetSubtype="0" fill="hold" grpId="3" nodeType="withEffect">
                                  <p:stCondLst>
                                    <p:cond delay="0"/>
                                  </p:stCondLst>
                                  <p:childTnLst>
                                    <p:animEffect transition="out" filter="fade">
                                      <p:cBhvr>
                                        <p:cTn id="295" dur="500"/>
                                        <p:tgtEl>
                                          <p:spTgt spid="127"/>
                                        </p:tgtEl>
                                      </p:cBhvr>
                                    </p:animEffect>
                                    <p:set>
                                      <p:cBhvr>
                                        <p:cTn id="296" dur="1" fill="hold">
                                          <p:stCondLst>
                                            <p:cond delay="499"/>
                                          </p:stCondLst>
                                        </p:cTn>
                                        <p:tgtEl>
                                          <p:spTgt spid="127"/>
                                        </p:tgtEl>
                                        <p:attrNameLst>
                                          <p:attrName>style.visibility</p:attrName>
                                        </p:attrNameLst>
                                      </p:cBhvr>
                                      <p:to>
                                        <p:strVal val="hidden"/>
                                      </p:to>
                                    </p:set>
                                  </p:childTnLst>
                                </p:cTn>
                              </p:par>
                            </p:childTnLst>
                          </p:cTn>
                        </p:par>
                        <p:par>
                          <p:cTn id="297" fill="hold">
                            <p:stCondLst>
                              <p:cond delay="2500"/>
                            </p:stCondLst>
                            <p:childTnLst>
                              <p:par>
                                <p:cTn id="298" presetID="0" presetClass="path" presetSubtype="0" accel="50000" decel="50000" fill="hold" grpId="0" nodeType="afterEffect">
                                  <p:stCondLst>
                                    <p:cond delay="0"/>
                                  </p:stCondLst>
                                  <p:childTnLst>
                                    <p:animMotion origin="layout" path="M -1.38889E-6 -0.0007 L -0.26267 0.35238 " pathEditMode="relative" rAng="0" ptsTypes="AA">
                                      <p:cBhvr>
                                        <p:cTn id="299" dur="500" spd="-100000" fill="hold"/>
                                        <p:tgtEl>
                                          <p:spTgt spid="159"/>
                                        </p:tgtEl>
                                        <p:attrNameLst>
                                          <p:attrName>ppt_x</p:attrName>
                                          <p:attrName>ppt_y</p:attrName>
                                        </p:attrNameLst>
                                      </p:cBhvr>
                                      <p:rCtr x="-131" y="177"/>
                                    </p:animMotion>
                                  </p:childTnLst>
                                </p:cTn>
                              </p:par>
                              <p:par>
                                <p:cTn id="300" presetID="10" presetClass="entr" presetSubtype="0" fill="hold" grpId="1" nodeType="withEffect">
                                  <p:stCondLst>
                                    <p:cond delay="0"/>
                                  </p:stCondLst>
                                  <p:childTnLst>
                                    <p:set>
                                      <p:cBhvr>
                                        <p:cTn id="301" dur="1" fill="hold">
                                          <p:stCondLst>
                                            <p:cond delay="0"/>
                                          </p:stCondLst>
                                        </p:cTn>
                                        <p:tgtEl>
                                          <p:spTgt spid="159"/>
                                        </p:tgtEl>
                                        <p:attrNameLst>
                                          <p:attrName>style.visibility</p:attrName>
                                        </p:attrNameLst>
                                      </p:cBhvr>
                                      <p:to>
                                        <p:strVal val="visible"/>
                                      </p:to>
                                    </p:set>
                                    <p:animEffect transition="in" filter="fade">
                                      <p:cBhvr>
                                        <p:cTn id="302" dur="500"/>
                                        <p:tgtEl>
                                          <p:spTgt spid="159"/>
                                        </p:tgtEl>
                                      </p:cBhvr>
                                    </p:animEffect>
                                  </p:childTnLst>
                                </p:cTn>
                              </p:par>
                              <p:par>
                                <p:cTn id="303" presetID="10" presetClass="exit" presetSubtype="0" fill="hold" grpId="3" nodeType="withEffect">
                                  <p:stCondLst>
                                    <p:cond delay="0"/>
                                  </p:stCondLst>
                                  <p:childTnLst>
                                    <p:animEffect transition="out" filter="fade">
                                      <p:cBhvr>
                                        <p:cTn id="304" dur="500"/>
                                        <p:tgtEl>
                                          <p:spTgt spid="125"/>
                                        </p:tgtEl>
                                      </p:cBhvr>
                                    </p:animEffect>
                                    <p:set>
                                      <p:cBhvr>
                                        <p:cTn id="305" dur="1" fill="hold">
                                          <p:stCondLst>
                                            <p:cond delay="499"/>
                                          </p:stCondLst>
                                        </p:cTn>
                                        <p:tgtEl>
                                          <p:spTgt spid="125"/>
                                        </p:tgtEl>
                                        <p:attrNameLst>
                                          <p:attrName>style.visibility</p:attrName>
                                        </p:attrNameLst>
                                      </p:cBhvr>
                                      <p:to>
                                        <p:strVal val="hidden"/>
                                      </p:to>
                                    </p:set>
                                  </p:childTnLst>
                                </p:cTn>
                              </p:par>
                            </p:childTnLst>
                          </p:cTn>
                        </p:par>
                        <p:par>
                          <p:cTn id="306" fill="hold">
                            <p:stCondLst>
                              <p:cond delay="3000"/>
                            </p:stCondLst>
                            <p:childTnLst>
                              <p:par>
                                <p:cTn id="307" presetID="0" presetClass="path" presetSubtype="0" accel="50000" decel="50000" fill="hold" grpId="0" nodeType="afterEffect">
                                  <p:stCondLst>
                                    <p:cond delay="0"/>
                                  </p:stCondLst>
                                  <p:childTnLst>
                                    <p:animMotion origin="layout" path="M -4.44444E-6 -1.88758E-6 L -0.19774 0.2991 " pathEditMode="relative" ptsTypes="AA">
                                      <p:cBhvr>
                                        <p:cTn id="308" dur="500" spd="-100000" fill="hold"/>
                                        <p:tgtEl>
                                          <p:spTgt spid="162"/>
                                        </p:tgtEl>
                                        <p:attrNameLst>
                                          <p:attrName>ppt_x</p:attrName>
                                          <p:attrName>ppt_y</p:attrName>
                                        </p:attrNameLst>
                                      </p:cBhvr>
                                    </p:animMotion>
                                  </p:childTnLst>
                                </p:cTn>
                              </p:par>
                              <p:par>
                                <p:cTn id="309" presetID="10" presetClass="entr" presetSubtype="0" fill="hold" grpId="1" nodeType="withEffect">
                                  <p:stCondLst>
                                    <p:cond delay="0"/>
                                  </p:stCondLst>
                                  <p:childTnLst>
                                    <p:set>
                                      <p:cBhvr>
                                        <p:cTn id="310" dur="1" fill="hold">
                                          <p:stCondLst>
                                            <p:cond delay="0"/>
                                          </p:stCondLst>
                                        </p:cTn>
                                        <p:tgtEl>
                                          <p:spTgt spid="162"/>
                                        </p:tgtEl>
                                        <p:attrNameLst>
                                          <p:attrName>style.visibility</p:attrName>
                                        </p:attrNameLst>
                                      </p:cBhvr>
                                      <p:to>
                                        <p:strVal val="visible"/>
                                      </p:to>
                                    </p:set>
                                    <p:animEffect transition="in" filter="fade">
                                      <p:cBhvr>
                                        <p:cTn id="311" dur="500"/>
                                        <p:tgtEl>
                                          <p:spTgt spid="162"/>
                                        </p:tgtEl>
                                      </p:cBhvr>
                                    </p:animEffect>
                                  </p:childTnLst>
                                </p:cTn>
                              </p:par>
                              <p:par>
                                <p:cTn id="312" presetID="10" presetClass="exit" presetSubtype="0" fill="hold" grpId="3" nodeType="withEffect">
                                  <p:stCondLst>
                                    <p:cond delay="0"/>
                                  </p:stCondLst>
                                  <p:childTnLst>
                                    <p:animEffect transition="out" filter="fade">
                                      <p:cBhvr>
                                        <p:cTn id="313" dur="500"/>
                                        <p:tgtEl>
                                          <p:spTgt spid="128"/>
                                        </p:tgtEl>
                                      </p:cBhvr>
                                    </p:animEffect>
                                    <p:set>
                                      <p:cBhvr>
                                        <p:cTn id="314" dur="1" fill="hold">
                                          <p:stCondLst>
                                            <p:cond delay="499"/>
                                          </p:stCondLst>
                                        </p:cTn>
                                        <p:tgtEl>
                                          <p:spTgt spid="128"/>
                                        </p:tgtEl>
                                        <p:attrNameLst>
                                          <p:attrName>style.visibility</p:attrName>
                                        </p:attrNameLst>
                                      </p:cBhvr>
                                      <p:to>
                                        <p:strVal val="hidden"/>
                                      </p:to>
                                    </p:set>
                                  </p:childTnLst>
                                </p:cTn>
                              </p:par>
                            </p:childTnLst>
                          </p:cTn>
                        </p:par>
                        <p:par>
                          <p:cTn id="315" fill="hold">
                            <p:stCondLst>
                              <p:cond delay="3500"/>
                            </p:stCondLst>
                            <p:childTnLst>
                              <p:par>
                                <p:cTn id="316" presetID="0" presetClass="path" presetSubtype="0" accel="50000" decel="50000" fill="hold" grpId="0" nodeType="afterEffect">
                                  <p:stCondLst>
                                    <p:cond delay="0"/>
                                  </p:stCondLst>
                                  <p:childTnLst>
                                    <p:animMotion origin="layout" path="M -3.61111E-6 -1.88758E-6 L -0.28594 0.2991 " pathEditMode="relative" ptsTypes="AA">
                                      <p:cBhvr>
                                        <p:cTn id="317" dur="500" spd="-100000" fill="hold"/>
                                        <p:tgtEl>
                                          <p:spTgt spid="164"/>
                                        </p:tgtEl>
                                        <p:attrNameLst>
                                          <p:attrName>ppt_x</p:attrName>
                                          <p:attrName>ppt_y</p:attrName>
                                        </p:attrNameLst>
                                      </p:cBhvr>
                                    </p:animMotion>
                                  </p:childTnLst>
                                </p:cTn>
                              </p:par>
                              <p:par>
                                <p:cTn id="318" presetID="10" presetClass="exit" presetSubtype="0" fill="hold" grpId="3" nodeType="withEffect">
                                  <p:stCondLst>
                                    <p:cond delay="0"/>
                                  </p:stCondLst>
                                  <p:childTnLst>
                                    <p:animEffect transition="out" filter="fade">
                                      <p:cBhvr>
                                        <p:cTn id="319" dur="500"/>
                                        <p:tgtEl>
                                          <p:spTgt spid="130"/>
                                        </p:tgtEl>
                                      </p:cBhvr>
                                    </p:animEffect>
                                    <p:set>
                                      <p:cBhvr>
                                        <p:cTn id="320" dur="1" fill="hold">
                                          <p:stCondLst>
                                            <p:cond delay="499"/>
                                          </p:stCondLst>
                                        </p:cTn>
                                        <p:tgtEl>
                                          <p:spTgt spid="130"/>
                                        </p:tgtEl>
                                        <p:attrNameLst>
                                          <p:attrName>style.visibility</p:attrName>
                                        </p:attrNameLst>
                                      </p:cBhvr>
                                      <p:to>
                                        <p:strVal val="hidden"/>
                                      </p:to>
                                    </p:set>
                                  </p:childTnLst>
                                </p:cTn>
                              </p:par>
                              <p:par>
                                <p:cTn id="321" presetID="10" presetClass="entr" presetSubtype="0" fill="hold" grpId="1" nodeType="withEffect">
                                  <p:stCondLst>
                                    <p:cond delay="0"/>
                                  </p:stCondLst>
                                  <p:childTnLst>
                                    <p:set>
                                      <p:cBhvr>
                                        <p:cTn id="322" dur="1" fill="hold">
                                          <p:stCondLst>
                                            <p:cond delay="0"/>
                                          </p:stCondLst>
                                        </p:cTn>
                                        <p:tgtEl>
                                          <p:spTgt spid="164"/>
                                        </p:tgtEl>
                                        <p:attrNameLst>
                                          <p:attrName>style.visibility</p:attrName>
                                        </p:attrNameLst>
                                      </p:cBhvr>
                                      <p:to>
                                        <p:strVal val="visible"/>
                                      </p:to>
                                    </p:set>
                                    <p:animEffect transition="in" filter="fade">
                                      <p:cBhvr>
                                        <p:cTn id="323" dur="500"/>
                                        <p:tgtEl>
                                          <p:spTgt spid="164"/>
                                        </p:tgtEl>
                                      </p:cBhvr>
                                    </p:animEffect>
                                  </p:childTnLst>
                                </p:cTn>
                              </p:par>
                            </p:childTnLst>
                          </p:cTn>
                        </p:par>
                        <p:par>
                          <p:cTn id="324" fill="hold">
                            <p:stCondLst>
                              <p:cond delay="4000"/>
                            </p:stCondLst>
                            <p:childTnLst>
                              <p:par>
                                <p:cTn id="325" presetID="0" presetClass="path" presetSubtype="0" accel="50000" decel="50000" fill="hold" grpId="0" nodeType="afterEffect">
                                  <p:stCondLst>
                                    <p:cond delay="0"/>
                                  </p:stCondLst>
                                  <p:childTnLst>
                                    <p:animMotion origin="layout" path="M -8.33333E-7 -1.88758E-6 L -0.38125 0.30372 " pathEditMode="relative" ptsTypes="AA">
                                      <p:cBhvr>
                                        <p:cTn id="326" dur="500" spd="-100000" fill="hold"/>
                                        <p:tgtEl>
                                          <p:spTgt spid="165"/>
                                        </p:tgtEl>
                                        <p:attrNameLst>
                                          <p:attrName>ppt_x</p:attrName>
                                          <p:attrName>ppt_y</p:attrName>
                                        </p:attrNameLst>
                                      </p:cBhvr>
                                    </p:animMotion>
                                  </p:childTnLst>
                                </p:cTn>
                              </p:par>
                              <p:par>
                                <p:cTn id="327" presetID="10" presetClass="exit" presetSubtype="0" fill="hold" grpId="3" nodeType="withEffect">
                                  <p:stCondLst>
                                    <p:cond delay="0"/>
                                  </p:stCondLst>
                                  <p:childTnLst>
                                    <p:animEffect transition="out" filter="fade">
                                      <p:cBhvr>
                                        <p:cTn id="328" dur="500"/>
                                        <p:tgtEl>
                                          <p:spTgt spid="131"/>
                                        </p:tgtEl>
                                      </p:cBhvr>
                                    </p:animEffect>
                                    <p:set>
                                      <p:cBhvr>
                                        <p:cTn id="329" dur="1" fill="hold">
                                          <p:stCondLst>
                                            <p:cond delay="499"/>
                                          </p:stCondLst>
                                        </p:cTn>
                                        <p:tgtEl>
                                          <p:spTgt spid="131"/>
                                        </p:tgtEl>
                                        <p:attrNameLst>
                                          <p:attrName>style.visibility</p:attrName>
                                        </p:attrNameLst>
                                      </p:cBhvr>
                                      <p:to>
                                        <p:strVal val="hidden"/>
                                      </p:to>
                                    </p:set>
                                  </p:childTnLst>
                                </p:cTn>
                              </p:par>
                              <p:par>
                                <p:cTn id="330" presetID="10" presetClass="entr" presetSubtype="0" fill="hold" grpId="1" nodeType="withEffect">
                                  <p:stCondLst>
                                    <p:cond delay="0"/>
                                  </p:stCondLst>
                                  <p:childTnLst>
                                    <p:set>
                                      <p:cBhvr>
                                        <p:cTn id="331" dur="1" fill="hold">
                                          <p:stCondLst>
                                            <p:cond delay="0"/>
                                          </p:stCondLst>
                                        </p:cTn>
                                        <p:tgtEl>
                                          <p:spTgt spid="165"/>
                                        </p:tgtEl>
                                        <p:attrNameLst>
                                          <p:attrName>style.visibility</p:attrName>
                                        </p:attrNameLst>
                                      </p:cBhvr>
                                      <p:to>
                                        <p:strVal val="visible"/>
                                      </p:to>
                                    </p:set>
                                    <p:animEffect transition="in" filter="fade">
                                      <p:cBhvr>
                                        <p:cTn id="332" dur="500"/>
                                        <p:tgtEl>
                                          <p:spTgt spid="165"/>
                                        </p:tgtEl>
                                      </p:cBhvr>
                                    </p:animEffect>
                                  </p:childTnLst>
                                </p:cTn>
                              </p:par>
                            </p:childTnLst>
                          </p:cTn>
                        </p:par>
                        <p:par>
                          <p:cTn id="333" fill="hold">
                            <p:stCondLst>
                              <p:cond delay="4500"/>
                            </p:stCondLst>
                            <p:childTnLst>
                              <p:par>
                                <p:cTn id="334" presetID="0" presetClass="path" presetSubtype="0" accel="50000" decel="50000" fill="hold" grpId="0" nodeType="afterEffect">
                                  <p:stCondLst>
                                    <p:cond delay="0"/>
                                  </p:stCondLst>
                                  <p:childTnLst>
                                    <p:animMotion origin="layout" path="M 4.72222E-6 -1.88758E-6 L -0.47639 0.3021 " pathEditMode="relative" ptsTypes="AA">
                                      <p:cBhvr>
                                        <p:cTn id="335" dur="500" spd="-100000" fill="hold"/>
                                        <p:tgtEl>
                                          <p:spTgt spid="163"/>
                                        </p:tgtEl>
                                        <p:attrNameLst>
                                          <p:attrName>ppt_x</p:attrName>
                                          <p:attrName>ppt_y</p:attrName>
                                        </p:attrNameLst>
                                      </p:cBhvr>
                                    </p:animMotion>
                                  </p:childTnLst>
                                </p:cTn>
                              </p:par>
                              <p:par>
                                <p:cTn id="336" presetID="10" presetClass="exit" presetSubtype="0" fill="hold" grpId="3" nodeType="withEffect">
                                  <p:stCondLst>
                                    <p:cond delay="0"/>
                                  </p:stCondLst>
                                  <p:childTnLst>
                                    <p:animEffect transition="out" filter="fade">
                                      <p:cBhvr>
                                        <p:cTn id="337" dur="500"/>
                                        <p:tgtEl>
                                          <p:spTgt spid="129"/>
                                        </p:tgtEl>
                                      </p:cBhvr>
                                    </p:animEffect>
                                    <p:set>
                                      <p:cBhvr>
                                        <p:cTn id="338" dur="1" fill="hold">
                                          <p:stCondLst>
                                            <p:cond delay="499"/>
                                          </p:stCondLst>
                                        </p:cTn>
                                        <p:tgtEl>
                                          <p:spTgt spid="129"/>
                                        </p:tgtEl>
                                        <p:attrNameLst>
                                          <p:attrName>style.visibility</p:attrName>
                                        </p:attrNameLst>
                                      </p:cBhvr>
                                      <p:to>
                                        <p:strVal val="hidden"/>
                                      </p:to>
                                    </p:set>
                                  </p:childTnLst>
                                </p:cTn>
                              </p:par>
                              <p:par>
                                <p:cTn id="339" presetID="10" presetClass="entr" presetSubtype="0" fill="hold" grpId="1" nodeType="withEffect">
                                  <p:stCondLst>
                                    <p:cond delay="0"/>
                                  </p:stCondLst>
                                  <p:childTnLst>
                                    <p:set>
                                      <p:cBhvr>
                                        <p:cTn id="340" dur="1" fill="hold">
                                          <p:stCondLst>
                                            <p:cond delay="0"/>
                                          </p:stCondLst>
                                        </p:cTn>
                                        <p:tgtEl>
                                          <p:spTgt spid="163"/>
                                        </p:tgtEl>
                                        <p:attrNameLst>
                                          <p:attrName>style.visibility</p:attrName>
                                        </p:attrNameLst>
                                      </p:cBhvr>
                                      <p:to>
                                        <p:strVal val="visible"/>
                                      </p:to>
                                    </p:set>
                                    <p:animEffect transition="in" filter="fade">
                                      <p:cBhvr>
                                        <p:cTn id="341" dur="500"/>
                                        <p:tgtEl>
                                          <p:spTgt spid="163"/>
                                        </p:tgtEl>
                                      </p:cBhvr>
                                    </p:animEffect>
                                  </p:childTnLst>
                                </p:cTn>
                              </p:par>
                            </p:childTnLst>
                          </p:cTn>
                        </p:par>
                        <p:par>
                          <p:cTn id="342" fill="hold">
                            <p:stCondLst>
                              <p:cond delay="5000"/>
                            </p:stCondLst>
                            <p:childTnLst>
                              <p:par>
                                <p:cTn id="343" presetID="0" presetClass="path" presetSubtype="0" accel="50000" decel="50000" fill="hold" grpId="0" nodeType="afterEffect">
                                  <p:stCondLst>
                                    <p:cond delay="0"/>
                                  </p:stCondLst>
                                  <p:childTnLst>
                                    <p:animMotion origin="layout" path="M -0.00122 -0.00046 L -0.41059 0.24549 " pathEditMode="relative" rAng="0" ptsTypes="AA">
                                      <p:cBhvr>
                                        <p:cTn id="344" dur="500" spd="-100000" fill="hold"/>
                                        <p:tgtEl>
                                          <p:spTgt spid="166"/>
                                        </p:tgtEl>
                                        <p:attrNameLst>
                                          <p:attrName>ppt_x</p:attrName>
                                          <p:attrName>ppt_y</p:attrName>
                                        </p:attrNameLst>
                                      </p:cBhvr>
                                      <p:rCtr x="-205" y="123"/>
                                    </p:animMotion>
                                  </p:childTnLst>
                                </p:cTn>
                              </p:par>
                              <p:par>
                                <p:cTn id="345" presetID="10" presetClass="entr" presetSubtype="0" fill="hold" grpId="1" nodeType="withEffect">
                                  <p:stCondLst>
                                    <p:cond delay="0"/>
                                  </p:stCondLst>
                                  <p:childTnLst>
                                    <p:set>
                                      <p:cBhvr>
                                        <p:cTn id="346" dur="1" fill="hold">
                                          <p:stCondLst>
                                            <p:cond delay="0"/>
                                          </p:stCondLst>
                                        </p:cTn>
                                        <p:tgtEl>
                                          <p:spTgt spid="166"/>
                                        </p:tgtEl>
                                        <p:attrNameLst>
                                          <p:attrName>style.visibility</p:attrName>
                                        </p:attrNameLst>
                                      </p:cBhvr>
                                      <p:to>
                                        <p:strVal val="visible"/>
                                      </p:to>
                                    </p:set>
                                    <p:animEffect transition="in" filter="fade">
                                      <p:cBhvr>
                                        <p:cTn id="347" dur="500"/>
                                        <p:tgtEl>
                                          <p:spTgt spid="166"/>
                                        </p:tgtEl>
                                      </p:cBhvr>
                                    </p:animEffect>
                                  </p:childTnLst>
                                </p:cTn>
                              </p:par>
                              <p:par>
                                <p:cTn id="348" presetID="10" presetClass="exit" presetSubtype="0" fill="hold" grpId="3" nodeType="withEffect">
                                  <p:stCondLst>
                                    <p:cond delay="0"/>
                                  </p:stCondLst>
                                  <p:childTnLst>
                                    <p:animEffect transition="out" filter="fade">
                                      <p:cBhvr>
                                        <p:cTn id="349" dur="500"/>
                                        <p:tgtEl>
                                          <p:spTgt spid="132"/>
                                        </p:tgtEl>
                                      </p:cBhvr>
                                    </p:animEffect>
                                    <p:set>
                                      <p:cBhvr>
                                        <p:cTn id="350" dur="1" fill="hold">
                                          <p:stCondLst>
                                            <p:cond delay="499"/>
                                          </p:stCondLst>
                                        </p:cTn>
                                        <p:tgtEl>
                                          <p:spTgt spid="132"/>
                                        </p:tgtEl>
                                        <p:attrNameLst>
                                          <p:attrName>style.visibility</p:attrName>
                                        </p:attrNameLst>
                                      </p:cBhvr>
                                      <p:to>
                                        <p:strVal val="hidden"/>
                                      </p:to>
                                    </p:set>
                                  </p:childTnLst>
                                </p:cTn>
                              </p:par>
                            </p:childTnLst>
                          </p:cTn>
                        </p:par>
                        <p:par>
                          <p:cTn id="351" fill="hold">
                            <p:stCondLst>
                              <p:cond delay="5500"/>
                            </p:stCondLst>
                            <p:childTnLst>
                              <p:par>
                                <p:cTn id="352" presetID="0" presetClass="path" presetSubtype="0" accel="50000" decel="50000" fill="hold" grpId="0" nodeType="afterEffect">
                                  <p:stCondLst>
                                    <p:cond delay="0"/>
                                  </p:stCondLst>
                                  <p:childTnLst>
                                    <p:animMotion origin="layout" path="M -0.00139 -0.00093 L -0.50607 0.24803 " pathEditMode="relative" rAng="0" ptsTypes="AA">
                                      <p:cBhvr>
                                        <p:cTn id="353" dur="500" spd="-100000" fill="hold"/>
                                        <p:tgtEl>
                                          <p:spTgt spid="168"/>
                                        </p:tgtEl>
                                        <p:attrNameLst>
                                          <p:attrName>ppt_x</p:attrName>
                                          <p:attrName>ppt_y</p:attrName>
                                        </p:attrNameLst>
                                      </p:cBhvr>
                                      <p:rCtr x="-252" y="124"/>
                                    </p:animMotion>
                                  </p:childTnLst>
                                </p:cTn>
                              </p:par>
                              <p:par>
                                <p:cTn id="354" presetID="10" presetClass="entr" presetSubtype="0" fill="hold" grpId="1" nodeType="withEffect">
                                  <p:stCondLst>
                                    <p:cond delay="0"/>
                                  </p:stCondLst>
                                  <p:childTnLst>
                                    <p:set>
                                      <p:cBhvr>
                                        <p:cTn id="355" dur="1" fill="hold">
                                          <p:stCondLst>
                                            <p:cond delay="0"/>
                                          </p:stCondLst>
                                        </p:cTn>
                                        <p:tgtEl>
                                          <p:spTgt spid="168"/>
                                        </p:tgtEl>
                                        <p:attrNameLst>
                                          <p:attrName>style.visibility</p:attrName>
                                        </p:attrNameLst>
                                      </p:cBhvr>
                                      <p:to>
                                        <p:strVal val="visible"/>
                                      </p:to>
                                    </p:set>
                                    <p:animEffect transition="in" filter="fade">
                                      <p:cBhvr>
                                        <p:cTn id="356" dur="500"/>
                                        <p:tgtEl>
                                          <p:spTgt spid="168"/>
                                        </p:tgtEl>
                                      </p:cBhvr>
                                    </p:animEffect>
                                  </p:childTnLst>
                                </p:cTn>
                              </p:par>
                              <p:par>
                                <p:cTn id="357" presetID="10" presetClass="exit" presetSubtype="0" fill="hold" grpId="3" nodeType="withEffect">
                                  <p:stCondLst>
                                    <p:cond delay="0"/>
                                  </p:stCondLst>
                                  <p:childTnLst>
                                    <p:animEffect transition="out" filter="fade">
                                      <p:cBhvr>
                                        <p:cTn id="358" dur="500"/>
                                        <p:tgtEl>
                                          <p:spTgt spid="134"/>
                                        </p:tgtEl>
                                      </p:cBhvr>
                                    </p:animEffect>
                                    <p:set>
                                      <p:cBhvr>
                                        <p:cTn id="359" dur="1" fill="hold">
                                          <p:stCondLst>
                                            <p:cond delay="499"/>
                                          </p:stCondLst>
                                        </p:cTn>
                                        <p:tgtEl>
                                          <p:spTgt spid="134"/>
                                        </p:tgtEl>
                                        <p:attrNameLst>
                                          <p:attrName>style.visibility</p:attrName>
                                        </p:attrNameLst>
                                      </p:cBhvr>
                                      <p:to>
                                        <p:strVal val="hidden"/>
                                      </p:to>
                                    </p:set>
                                  </p:childTnLst>
                                </p:cTn>
                              </p:par>
                            </p:childTnLst>
                          </p:cTn>
                        </p:par>
                        <p:par>
                          <p:cTn id="360" fill="hold">
                            <p:stCondLst>
                              <p:cond delay="6000"/>
                            </p:stCondLst>
                            <p:childTnLst>
                              <p:par>
                                <p:cTn id="361" presetID="0" presetClass="path" presetSubtype="0" accel="50000" decel="50000" fill="hold" grpId="0" nodeType="afterEffect">
                                  <p:stCondLst>
                                    <p:cond delay="0"/>
                                  </p:stCondLst>
                                  <p:childTnLst>
                                    <p:animMotion origin="layout" path="M -0.00035 -0.00046 L -0.59341 0.24549 " pathEditMode="relative" rAng="0" ptsTypes="AA">
                                      <p:cBhvr>
                                        <p:cTn id="362" dur="500" spd="-100000" fill="hold"/>
                                        <p:tgtEl>
                                          <p:spTgt spid="169"/>
                                        </p:tgtEl>
                                        <p:attrNameLst>
                                          <p:attrName>ppt_x</p:attrName>
                                          <p:attrName>ppt_y</p:attrName>
                                        </p:attrNameLst>
                                      </p:cBhvr>
                                      <p:rCtr x="-297" y="123"/>
                                    </p:animMotion>
                                  </p:childTnLst>
                                </p:cTn>
                              </p:par>
                              <p:par>
                                <p:cTn id="363" presetID="10" presetClass="entr" presetSubtype="0" fill="hold" grpId="1" nodeType="withEffect">
                                  <p:stCondLst>
                                    <p:cond delay="0"/>
                                  </p:stCondLst>
                                  <p:childTnLst>
                                    <p:set>
                                      <p:cBhvr>
                                        <p:cTn id="364" dur="1" fill="hold">
                                          <p:stCondLst>
                                            <p:cond delay="0"/>
                                          </p:stCondLst>
                                        </p:cTn>
                                        <p:tgtEl>
                                          <p:spTgt spid="169"/>
                                        </p:tgtEl>
                                        <p:attrNameLst>
                                          <p:attrName>style.visibility</p:attrName>
                                        </p:attrNameLst>
                                      </p:cBhvr>
                                      <p:to>
                                        <p:strVal val="visible"/>
                                      </p:to>
                                    </p:set>
                                    <p:animEffect transition="in" filter="fade">
                                      <p:cBhvr>
                                        <p:cTn id="365" dur="500"/>
                                        <p:tgtEl>
                                          <p:spTgt spid="169"/>
                                        </p:tgtEl>
                                      </p:cBhvr>
                                    </p:animEffect>
                                  </p:childTnLst>
                                </p:cTn>
                              </p:par>
                              <p:par>
                                <p:cTn id="366" presetID="10" presetClass="exit" presetSubtype="0" fill="hold" grpId="3" nodeType="withEffect">
                                  <p:stCondLst>
                                    <p:cond delay="0"/>
                                  </p:stCondLst>
                                  <p:childTnLst>
                                    <p:animEffect transition="out" filter="fade">
                                      <p:cBhvr>
                                        <p:cTn id="367" dur="500"/>
                                        <p:tgtEl>
                                          <p:spTgt spid="135"/>
                                        </p:tgtEl>
                                      </p:cBhvr>
                                    </p:animEffect>
                                    <p:set>
                                      <p:cBhvr>
                                        <p:cTn id="368" dur="1" fill="hold">
                                          <p:stCondLst>
                                            <p:cond delay="499"/>
                                          </p:stCondLst>
                                        </p:cTn>
                                        <p:tgtEl>
                                          <p:spTgt spid="135"/>
                                        </p:tgtEl>
                                        <p:attrNameLst>
                                          <p:attrName>style.visibility</p:attrName>
                                        </p:attrNameLst>
                                      </p:cBhvr>
                                      <p:to>
                                        <p:strVal val="hidden"/>
                                      </p:to>
                                    </p:set>
                                  </p:childTnLst>
                                </p:cTn>
                              </p:par>
                            </p:childTnLst>
                          </p:cTn>
                        </p:par>
                        <p:par>
                          <p:cTn id="369" fill="hold">
                            <p:stCondLst>
                              <p:cond delay="6500"/>
                            </p:stCondLst>
                            <p:childTnLst>
                              <p:par>
                                <p:cTn id="370" presetID="0" presetClass="path" presetSubtype="0" accel="50000" decel="50000" fill="hold" grpId="0" nodeType="afterEffect">
                                  <p:stCondLst>
                                    <p:cond delay="0"/>
                                  </p:stCondLst>
                                  <p:childTnLst>
                                    <p:animMotion origin="layout" path="M 0.0007 -0.00093 L -0.68628 0.24641 " pathEditMode="relative" rAng="0" ptsTypes="AA">
                                      <p:cBhvr>
                                        <p:cTn id="371" dur="500" spd="-100000" fill="hold"/>
                                        <p:tgtEl>
                                          <p:spTgt spid="167"/>
                                        </p:tgtEl>
                                        <p:attrNameLst>
                                          <p:attrName>ppt_x</p:attrName>
                                          <p:attrName>ppt_y</p:attrName>
                                        </p:attrNameLst>
                                      </p:cBhvr>
                                      <p:rCtr x="-344" y="124"/>
                                    </p:animMotion>
                                  </p:childTnLst>
                                </p:cTn>
                              </p:par>
                              <p:par>
                                <p:cTn id="372" presetID="10" presetClass="exit" presetSubtype="0" fill="hold" grpId="3" nodeType="withEffect">
                                  <p:stCondLst>
                                    <p:cond delay="0"/>
                                  </p:stCondLst>
                                  <p:childTnLst>
                                    <p:animEffect transition="out" filter="fade">
                                      <p:cBhvr>
                                        <p:cTn id="373" dur="500"/>
                                        <p:tgtEl>
                                          <p:spTgt spid="133"/>
                                        </p:tgtEl>
                                      </p:cBhvr>
                                    </p:animEffect>
                                    <p:set>
                                      <p:cBhvr>
                                        <p:cTn id="374" dur="1" fill="hold">
                                          <p:stCondLst>
                                            <p:cond delay="499"/>
                                          </p:stCondLst>
                                        </p:cTn>
                                        <p:tgtEl>
                                          <p:spTgt spid="133"/>
                                        </p:tgtEl>
                                        <p:attrNameLst>
                                          <p:attrName>style.visibility</p:attrName>
                                        </p:attrNameLst>
                                      </p:cBhvr>
                                      <p:to>
                                        <p:strVal val="hidden"/>
                                      </p:to>
                                    </p:set>
                                  </p:childTnLst>
                                </p:cTn>
                              </p:par>
                              <p:par>
                                <p:cTn id="375" presetID="10" presetClass="entr" presetSubtype="0" fill="hold" grpId="1" nodeType="withEffect">
                                  <p:stCondLst>
                                    <p:cond delay="0"/>
                                  </p:stCondLst>
                                  <p:childTnLst>
                                    <p:set>
                                      <p:cBhvr>
                                        <p:cTn id="376" dur="1" fill="hold">
                                          <p:stCondLst>
                                            <p:cond delay="0"/>
                                          </p:stCondLst>
                                        </p:cTn>
                                        <p:tgtEl>
                                          <p:spTgt spid="167"/>
                                        </p:tgtEl>
                                        <p:attrNameLst>
                                          <p:attrName>style.visibility</p:attrName>
                                        </p:attrNameLst>
                                      </p:cBhvr>
                                      <p:to>
                                        <p:strVal val="visible"/>
                                      </p:to>
                                    </p:set>
                                    <p:animEffect transition="in" filter="fade">
                                      <p:cBhvr>
                                        <p:cTn id="377"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43" grpId="0" build="p"/>
      <p:bldP spid="60" grpId="0"/>
      <p:bldP spid="60" grpId="1"/>
      <p:bldP spid="63" grpId="0" animBg="1"/>
      <p:bldP spid="63" grpId="1" animBg="1"/>
      <p:bldP spid="64" grpId="0" animBg="1"/>
      <p:bldP spid="64" grpId="1" animBg="1"/>
      <p:bldP spid="65" grpId="0" animBg="1"/>
      <p:bldP spid="65" grpId="1" animBg="1"/>
      <p:bldP spid="66" grpId="0" animBg="1"/>
      <p:bldP spid="66" grpId="1" animBg="1"/>
      <p:bldP spid="61" grpId="0"/>
      <p:bldP spid="61" grpId="1"/>
      <p:bldP spid="67" grpId="0" animBg="1"/>
      <p:bldP spid="67" grpId="1" animBg="1"/>
      <p:bldP spid="68" grpId="0" animBg="1"/>
      <p:bldP spid="68" grpId="1" animBg="1"/>
      <p:bldP spid="69" grpId="0" animBg="1"/>
      <p:bldP spid="69" grpId="1" animBg="1"/>
      <p:bldP spid="70" grpId="0" animBg="1"/>
      <p:bldP spid="70" grpId="1" animBg="1"/>
      <p:bldP spid="62" grpId="0"/>
      <p:bldP spid="62" grpId="1"/>
      <p:bldP spid="71" grpId="0" animBg="1"/>
      <p:bldP spid="71" grpId="1" animBg="1"/>
      <p:bldP spid="72" grpId="0" animBg="1"/>
      <p:bldP spid="72" grpId="1" animBg="1"/>
      <p:bldP spid="73" grpId="0" animBg="1"/>
      <p:bldP spid="73" grpId="1" animBg="1"/>
      <p:bldP spid="76" grpId="0" animBg="1"/>
      <p:bldP spid="76" grpId="1" animBg="1"/>
      <p:bldP spid="123" grpId="0"/>
      <p:bldP spid="123" grpId="1"/>
      <p:bldP spid="124" grpId="0" animBg="1"/>
      <p:bldP spid="124" grpId="1" animBg="1"/>
      <p:bldP spid="124" grpId="2" animBg="1"/>
      <p:bldP spid="124" grpId="3" animBg="1"/>
      <p:bldP spid="125" grpId="0" animBg="1"/>
      <p:bldP spid="125" grpId="1" animBg="1"/>
      <p:bldP spid="125" grpId="2" animBg="1"/>
      <p:bldP spid="125" grpId="3" animBg="1"/>
      <p:bldP spid="126" grpId="0" animBg="1"/>
      <p:bldP spid="126" grpId="1" animBg="1"/>
      <p:bldP spid="126" grpId="2" animBg="1"/>
      <p:bldP spid="126" grpId="3" animBg="1"/>
      <p:bldP spid="127" grpId="0" animBg="1"/>
      <p:bldP spid="127" grpId="1" animBg="1"/>
      <p:bldP spid="127" grpId="2" animBg="1"/>
      <p:bldP spid="127" grpId="3" animBg="1"/>
      <p:bldP spid="128" grpId="0" animBg="1"/>
      <p:bldP spid="128" grpId="1" animBg="1"/>
      <p:bldP spid="128" grpId="2" animBg="1"/>
      <p:bldP spid="128" grpId="3" animBg="1"/>
      <p:bldP spid="129" grpId="0" animBg="1"/>
      <p:bldP spid="129" grpId="1" animBg="1"/>
      <p:bldP spid="129" grpId="2" animBg="1"/>
      <p:bldP spid="129" grpId="3" animBg="1"/>
      <p:bldP spid="130" grpId="0" animBg="1"/>
      <p:bldP spid="130" grpId="1" animBg="1"/>
      <p:bldP spid="130" grpId="2" animBg="1"/>
      <p:bldP spid="130" grpId="3" animBg="1"/>
      <p:bldP spid="131" grpId="0" animBg="1"/>
      <p:bldP spid="131" grpId="1" animBg="1"/>
      <p:bldP spid="131" grpId="2" animBg="1"/>
      <p:bldP spid="131" grpId="3" animBg="1"/>
      <p:bldP spid="132" grpId="0" animBg="1"/>
      <p:bldP spid="132" grpId="1" animBg="1"/>
      <p:bldP spid="132" grpId="2" animBg="1"/>
      <p:bldP spid="132" grpId="3" animBg="1"/>
      <p:bldP spid="133" grpId="0" animBg="1"/>
      <p:bldP spid="133" grpId="1" animBg="1"/>
      <p:bldP spid="133" grpId="2" animBg="1"/>
      <p:bldP spid="133" grpId="3" animBg="1"/>
      <p:bldP spid="134" grpId="0" animBg="1"/>
      <p:bldP spid="134" grpId="1" animBg="1"/>
      <p:bldP spid="134" grpId="2" animBg="1"/>
      <p:bldP spid="134" grpId="3" animBg="1"/>
      <p:bldP spid="135" grpId="0" animBg="1"/>
      <p:bldP spid="135" grpId="1" animBg="1"/>
      <p:bldP spid="135" grpId="2" animBg="1"/>
      <p:bldP spid="135" grpId="3" animBg="1"/>
      <p:bldP spid="136" grpId="0" animBg="1"/>
      <p:bldP spid="136" grpId="1" animBg="1"/>
      <p:bldP spid="155" grpId="0" animBg="1"/>
      <p:bldP spid="155" grpId="1" animBg="1"/>
      <p:bldP spid="157" grpId="0" animBg="1"/>
      <p:bldP spid="158" grpId="0" animBg="1"/>
      <p:bldP spid="158" grpId="1" animBg="1"/>
      <p:bldP spid="158" grpId="2" animBg="1"/>
      <p:bldP spid="159" grpId="0" animBg="1"/>
      <p:bldP spid="159" grpId="1" animBg="1"/>
      <p:bldP spid="159" grpId="2" animBg="1"/>
      <p:bldP spid="160" grpId="0" animBg="1"/>
      <p:bldP spid="160" grpId="1" animBg="1"/>
      <p:bldP spid="160" grpId="2" animBg="1"/>
      <p:bldP spid="161" grpId="0" animBg="1"/>
      <p:bldP spid="161" grpId="1" animBg="1"/>
      <p:bldP spid="161" grpId="2" animBg="1"/>
      <p:bldP spid="162" grpId="0" animBg="1"/>
      <p:bldP spid="162" grpId="1" animBg="1"/>
      <p:bldP spid="162" grpId="2" animBg="1"/>
      <p:bldP spid="163" grpId="0" animBg="1"/>
      <p:bldP spid="163" grpId="1" animBg="1"/>
      <p:bldP spid="163" grpId="2" animBg="1"/>
      <p:bldP spid="164" grpId="0" animBg="1"/>
      <p:bldP spid="164" grpId="1" animBg="1"/>
      <p:bldP spid="164" grpId="2" animBg="1"/>
      <p:bldP spid="165" grpId="0" animBg="1"/>
      <p:bldP spid="165" grpId="1" animBg="1"/>
      <p:bldP spid="165" grpId="2" animBg="1"/>
      <p:bldP spid="166" grpId="0" animBg="1"/>
      <p:bldP spid="166" grpId="1" animBg="1"/>
      <p:bldP spid="166" grpId="2" animBg="1"/>
      <p:bldP spid="167" grpId="0" animBg="1"/>
      <p:bldP spid="167" grpId="1" animBg="1"/>
      <p:bldP spid="167" grpId="2" animBg="1"/>
      <p:bldP spid="168" grpId="0" animBg="1"/>
      <p:bldP spid="168" grpId="1" animBg="1"/>
      <p:bldP spid="168" grpId="2" animBg="1"/>
      <p:bldP spid="169" grpId="0" animBg="1"/>
      <p:bldP spid="169" grpId="1" animBg="1"/>
      <p:bldP spid="169" grpId="2"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bwMode="auto">
          <a:xfrm>
            <a:off x="6338031" y="2372677"/>
            <a:ext cx="2448617" cy="3680882"/>
          </a:xfrm>
          <a:prstGeom prst="rect">
            <a:avLst/>
          </a:prstGeom>
          <a:gradFill flip="none" rotWithShape="1">
            <a:gsLst>
              <a:gs pos="0">
                <a:schemeClr val="bg1">
                  <a:alpha val="0"/>
                </a:schemeClr>
              </a:gs>
              <a:gs pos="62000">
                <a:srgbClr val="FFDD71">
                  <a:alpha val="55000"/>
                </a:srgb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sp>
        <p:nvSpPr>
          <p:cNvPr id="14338" name="Title 17"/>
          <p:cNvSpPr>
            <a:spLocks noGrp="1"/>
          </p:cNvSpPr>
          <p:nvPr>
            <p:ph type="title"/>
          </p:nvPr>
        </p:nvSpPr>
        <p:spPr/>
        <p:txBody>
          <a:bodyPr/>
          <a:lstStyle/>
          <a:p>
            <a:r>
              <a:rPr lang="en-IN" dirty="0" smtClean="0"/>
              <a:t>DPM-SRT</a:t>
            </a:r>
          </a:p>
        </p:txBody>
      </p:sp>
      <p:sp>
        <p:nvSpPr>
          <p:cNvPr id="31" name="Text Box 61"/>
          <p:cNvSpPr txBox="1">
            <a:spLocks noChangeArrowheads="1"/>
          </p:cNvSpPr>
          <p:nvPr/>
        </p:nvSpPr>
        <p:spPr bwMode="auto">
          <a:xfrm>
            <a:off x="81653" y="1871988"/>
            <a:ext cx="1725612"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smtClean="0">
                <a:latin typeface="+mj-lt"/>
              </a:rPr>
              <a:t>Windows Server 2003</a:t>
            </a:r>
          </a:p>
          <a:p>
            <a:pPr eaLnBrk="0" hangingPunct="0">
              <a:defRPr/>
            </a:pPr>
            <a:r>
              <a:rPr lang="en-US" sz="1000" b="1" i="1" dirty="0" smtClean="0">
                <a:latin typeface="+mj-lt"/>
              </a:rPr>
              <a:t>SERVER-B</a:t>
            </a:r>
            <a:endParaRPr lang="en-US" sz="1000" b="1" i="1" dirty="0">
              <a:latin typeface="+mj-lt"/>
            </a:endParaRPr>
          </a:p>
        </p:txBody>
      </p:sp>
      <p:grpSp>
        <p:nvGrpSpPr>
          <p:cNvPr id="2" name="Group 35"/>
          <p:cNvGrpSpPr/>
          <p:nvPr/>
        </p:nvGrpSpPr>
        <p:grpSpPr>
          <a:xfrm>
            <a:off x="100929" y="1340720"/>
            <a:ext cx="564971" cy="553834"/>
            <a:chOff x="2636703" y="1590675"/>
            <a:chExt cx="627935" cy="615556"/>
          </a:xfrm>
        </p:grpSpPr>
        <p:pic>
          <p:nvPicPr>
            <p:cNvPr id="37" name="Picture 2" descr="D:\Projects\Microsoft\DPM_Deck\images\Vista (344).png"/>
            <p:cNvPicPr>
              <a:picLocks noChangeAspect="1" noChangeArrowheads="1"/>
            </p:cNvPicPr>
            <p:nvPr/>
          </p:nvPicPr>
          <p:blipFill>
            <a:blip r:embed="rId3" cstate="print"/>
            <a:srcRect/>
            <a:stretch>
              <a:fillRect/>
            </a:stretch>
          </p:blipFill>
          <p:spPr bwMode="auto">
            <a:xfrm>
              <a:off x="2636703" y="1590675"/>
              <a:ext cx="615556" cy="615556"/>
            </a:xfrm>
            <a:prstGeom prst="rect">
              <a:avLst/>
            </a:prstGeom>
            <a:noFill/>
          </p:spPr>
        </p:pic>
        <p:pic>
          <p:nvPicPr>
            <p:cNvPr id="39" name="Picture 6" descr="D:\Projects\Microsoft\DPM PartnerVideo\images\windows.png"/>
            <p:cNvPicPr>
              <a:picLocks noChangeAspect="1" noChangeArrowheads="1"/>
            </p:cNvPicPr>
            <p:nvPr/>
          </p:nvPicPr>
          <p:blipFill>
            <a:blip r:embed="rId4" cstate="print"/>
            <a:srcRect/>
            <a:stretch>
              <a:fillRect/>
            </a:stretch>
          </p:blipFill>
          <p:spPr bwMode="auto">
            <a:xfrm>
              <a:off x="2977180" y="1856208"/>
              <a:ext cx="287458" cy="256573"/>
            </a:xfrm>
            <a:prstGeom prst="rect">
              <a:avLst/>
            </a:prstGeom>
            <a:noFill/>
          </p:spPr>
        </p:pic>
      </p:grpSp>
      <p:sp>
        <p:nvSpPr>
          <p:cNvPr id="38" name="AutoShape 78"/>
          <p:cNvSpPr>
            <a:spLocks noChangeArrowheads="1"/>
          </p:cNvSpPr>
          <p:nvPr/>
        </p:nvSpPr>
        <p:spPr bwMode="auto">
          <a:xfrm>
            <a:off x="3531469" y="1390828"/>
            <a:ext cx="2449803" cy="610199"/>
          </a:xfrm>
          <a:prstGeom prst="rightArrow">
            <a:avLst>
              <a:gd name="adj1" fmla="val 59620"/>
              <a:gd name="adj2" fmla="val 99050"/>
            </a:avLst>
          </a:prstGeom>
          <a:gradFill rotWithShape="1">
            <a:gsLst>
              <a:gs pos="0">
                <a:srgbClr val="000000">
                  <a:lumMod val="85000"/>
                  <a:lumOff val="15000"/>
                  <a:alpha val="10000"/>
                </a:srgbClr>
              </a:gs>
              <a:gs pos="37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Ready for Backup</a:t>
            </a:r>
          </a:p>
        </p:txBody>
      </p:sp>
      <p:sp>
        <p:nvSpPr>
          <p:cNvPr id="43" name="Text Box 62"/>
          <p:cNvSpPr txBox="1">
            <a:spLocks noChangeArrowheads="1"/>
          </p:cNvSpPr>
          <p:nvPr/>
        </p:nvSpPr>
        <p:spPr bwMode="auto">
          <a:xfrm>
            <a:off x="6366478" y="2392525"/>
            <a:ext cx="2367613" cy="1092601"/>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300" b="1" dirty="0">
                <a:latin typeface="+mj-lt"/>
                <a:cs typeface="+mn-cs"/>
              </a:rPr>
              <a:t>SERVER-A (plus meta data)</a:t>
            </a:r>
          </a:p>
          <a:p>
            <a:pPr marL="284163" lvl="1" indent="-168275" eaLnBrk="0" hangingPunct="0">
              <a:buFontTx/>
              <a:buChar char="-"/>
              <a:defRPr/>
            </a:pPr>
            <a:r>
              <a:rPr lang="en-US" sz="1300" dirty="0" smtClean="0">
                <a:latin typeface="+mj-lt"/>
                <a:cs typeface="+mn-cs"/>
              </a:rPr>
              <a:t>perfmon.exe</a:t>
            </a:r>
            <a:endParaRPr lang="en-US" sz="1300" dirty="0">
              <a:latin typeface="+mj-lt"/>
              <a:cs typeface="+mn-cs"/>
            </a:endParaRPr>
          </a:p>
          <a:p>
            <a:pPr marL="284163" lvl="1" indent="-168275" eaLnBrk="0" hangingPunct="0">
              <a:buFontTx/>
              <a:buChar char="-"/>
              <a:defRPr/>
            </a:pPr>
            <a:r>
              <a:rPr lang="en-US" sz="1300" dirty="0" smtClean="0">
                <a:latin typeface="+mj-lt"/>
                <a:cs typeface="+mn-cs"/>
              </a:rPr>
              <a:t>win32.dll</a:t>
            </a:r>
            <a:endParaRPr lang="en-US" sz="1300" dirty="0">
              <a:latin typeface="+mj-lt"/>
              <a:cs typeface="+mn-cs"/>
            </a:endParaRPr>
          </a:p>
          <a:p>
            <a:pPr marL="284163" lvl="1" indent="-168275" eaLnBrk="0" hangingPunct="0">
              <a:buFontTx/>
              <a:buChar char="-"/>
              <a:defRPr/>
            </a:pPr>
            <a:r>
              <a:rPr lang="en-US" sz="1300" dirty="0" smtClean="0">
                <a:latin typeface="+mj-lt"/>
                <a:cs typeface="+mn-cs"/>
              </a:rPr>
              <a:t>xcopy.exe</a:t>
            </a:r>
          </a:p>
          <a:p>
            <a:pPr marL="284163" lvl="1" indent="-168275" eaLnBrk="0" hangingPunct="0">
              <a:buFontTx/>
              <a:buChar char="-"/>
              <a:defRPr/>
            </a:pPr>
            <a:endParaRPr lang="en-US" sz="1300" dirty="0" smtClean="0">
              <a:latin typeface="+mj-lt"/>
            </a:endParaRPr>
          </a:p>
        </p:txBody>
      </p:sp>
      <p:sp>
        <p:nvSpPr>
          <p:cNvPr id="61" name="TextBox 20"/>
          <p:cNvSpPr txBox="1">
            <a:spLocks noChangeArrowheads="1"/>
          </p:cNvSpPr>
          <p:nvPr/>
        </p:nvSpPr>
        <p:spPr bwMode="auto">
          <a:xfrm>
            <a:off x="863600" y="2517775"/>
            <a:ext cx="1654175" cy="323165"/>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500" dirty="0">
                <a:effectLst>
                  <a:outerShdw blurRad="38100" dist="38100" dir="2700000" algn="tl">
                    <a:srgbClr val="000000">
                      <a:alpha val="43137"/>
                    </a:srgbClr>
                  </a:outerShdw>
                </a:effectLst>
                <a:latin typeface="+mj-lt"/>
              </a:rPr>
              <a:t>perfmon.exe</a:t>
            </a:r>
            <a:endParaRPr lang="en-IN" sz="1500" dirty="0">
              <a:effectLst>
                <a:outerShdw blurRad="38100" dist="38100" dir="2700000" algn="tl">
                  <a:srgbClr val="000000">
                    <a:alpha val="43137"/>
                  </a:srgbClr>
                </a:outerShdw>
              </a:effectLst>
              <a:latin typeface="+mj-lt"/>
            </a:endParaRPr>
          </a:p>
        </p:txBody>
      </p:sp>
      <p:sp>
        <p:nvSpPr>
          <p:cNvPr id="62" name="TextBox 23"/>
          <p:cNvSpPr txBox="1">
            <a:spLocks noChangeArrowheads="1"/>
          </p:cNvSpPr>
          <p:nvPr/>
        </p:nvSpPr>
        <p:spPr bwMode="auto">
          <a:xfrm>
            <a:off x="854075" y="2908300"/>
            <a:ext cx="1652588" cy="323165"/>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defTabSz="914363" eaLnBrk="0" hangingPunct="0">
              <a:defRPr/>
            </a:pPr>
            <a:r>
              <a:rPr lang="en-US" sz="1500" dirty="0" smtClean="0">
                <a:solidFill>
                  <a:schemeClr val="tx1"/>
                </a:solidFill>
                <a:effectLst>
                  <a:outerShdw blurRad="38100" dist="38100" dir="2700000" algn="tl">
                    <a:srgbClr val="000000">
                      <a:alpha val="43137"/>
                    </a:srgbClr>
                  </a:outerShdw>
                </a:effectLst>
                <a:latin typeface="+mj-lt"/>
              </a:rPr>
              <a:t>win32.dll</a:t>
            </a:r>
            <a:endParaRPr lang="en-IN" sz="1500" dirty="0">
              <a:solidFill>
                <a:schemeClr val="tx1"/>
              </a:solidFill>
              <a:effectLst>
                <a:outerShdw blurRad="38100" dist="38100" dir="2700000" algn="tl">
                  <a:srgbClr val="000000">
                    <a:alpha val="43137"/>
                  </a:srgbClr>
                </a:outerShdw>
              </a:effectLst>
              <a:latin typeface="+mj-lt"/>
            </a:endParaRPr>
          </a:p>
        </p:txBody>
      </p:sp>
      <p:sp>
        <p:nvSpPr>
          <p:cNvPr id="77" name="TextBox 29"/>
          <p:cNvSpPr txBox="1">
            <a:spLocks noChangeArrowheads="1"/>
          </p:cNvSpPr>
          <p:nvPr/>
        </p:nvSpPr>
        <p:spPr bwMode="auto">
          <a:xfrm>
            <a:off x="854075" y="3308350"/>
            <a:ext cx="1652588" cy="323165"/>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500" dirty="0">
                <a:effectLst>
                  <a:outerShdw blurRad="38100" dist="38100" dir="2700000" algn="tl">
                    <a:srgbClr val="000000">
                      <a:alpha val="43137"/>
                    </a:srgbClr>
                  </a:outerShdw>
                </a:effectLst>
                <a:latin typeface="+mj-lt"/>
              </a:rPr>
              <a:t>xcopy.exe</a:t>
            </a:r>
            <a:endParaRPr lang="en-IN" sz="1500" dirty="0">
              <a:effectLst>
                <a:outerShdw blurRad="38100" dist="38100" dir="2700000" algn="tl">
                  <a:srgbClr val="000000">
                    <a:alpha val="43137"/>
                  </a:srgbClr>
                </a:outerShdw>
              </a:effectLst>
              <a:latin typeface="+mj-lt"/>
            </a:endParaRPr>
          </a:p>
        </p:txBody>
      </p:sp>
      <p:sp>
        <p:nvSpPr>
          <p:cNvPr id="78" name="TextBox 29"/>
          <p:cNvSpPr txBox="1">
            <a:spLocks noChangeArrowheads="1"/>
          </p:cNvSpPr>
          <p:nvPr/>
        </p:nvSpPr>
        <p:spPr bwMode="auto">
          <a:xfrm>
            <a:off x="854075" y="3707742"/>
            <a:ext cx="1652588" cy="323165"/>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defTabSz="914363" eaLnBrk="0" hangingPunct="0">
              <a:defRPr/>
            </a:pPr>
            <a:r>
              <a:rPr lang="en-US" sz="1500" dirty="0" smtClean="0">
                <a:solidFill>
                  <a:schemeClr val="tx1"/>
                </a:solidFill>
                <a:effectLst>
                  <a:outerShdw blurRad="38100" dist="38100" dir="2700000" algn="tl">
                    <a:srgbClr val="000000">
                      <a:alpha val="43137"/>
                    </a:srgbClr>
                  </a:outerShdw>
                </a:effectLst>
                <a:latin typeface="+mj-lt"/>
              </a:rPr>
              <a:t>cmd.exe</a:t>
            </a:r>
            <a:endParaRPr lang="en-US" sz="1500" dirty="0">
              <a:solidFill>
                <a:schemeClr val="tx1"/>
              </a:solidFill>
              <a:effectLst>
                <a:outerShdw blurRad="38100" dist="38100" dir="2700000" algn="tl">
                  <a:srgbClr val="000000">
                    <a:alpha val="43137"/>
                  </a:srgbClr>
                </a:outerShdw>
              </a:effectLst>
              <a:latin typeface="+mj-lt"/>
            </a:endParaRPr>
          </a:p>
        </p:txBody>
      </p:sp>
      <p:sp>
        <p:nvSpPr>
          <p:cNvPr id="52" name="Rectangle 51"/>
          <p:cNvSpPr/>
          <p:nvPr/>
        </p:nvSpPr>
        <p:spPr>
          <a:xfrm>
            <a:off x="6705187" y="3275506"/>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1</a:t>
            </a:r>
            <a:endParaRPr lang="en-IN" sz="1200" dirty="0">
              <a:effectLst>
                <a:outerShdw blurRad="38100" dist="38100" dir="2700000" algn="tl">
                  <a:srgbClr val="000000">
                    <a:alpha val="43137"/>
                  </a:srgbClr>
                </a:outerShdw>
              </a:effectLst>
              <a:latin typeface="+mj-lt"/>
            </a:endParaRPr>
          </a:p>
        </p:txBody>
      </p:sp>
      <p:sp>
        <p:nvSpPr>
          <p:cNvPr id="53" name="Rectangle 52"/>
          <p:cNvSpPr/>
          <p:nvPr/>
        </p:nvSpPr>
        <p:spPr>
          <a:xfrm>
            <a:off x="7797333" y="3275506"/>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4</a:t>
            </a:r>
            <a:endParaRPr lang="en-IN" sz="1200" dirty="0">
              <a:effectLst>
                <a:outerShdw blurRad="38100" dist="38100" dir="2700000" algn="tl">
                  <a:srgbClr val="000000">
                    <a:alpha val="43137"/>
                  </a:srgbClr>
                </a:outerShdw>
              </a:effectLst>
              <a:latin typeface="+mj-lt"/>
            </a:endParaRPr>
          </a:p>
        </p:txBody>
      </p:sp>
      <p:sp>
        <p:nvSpPr>
          <p:cNvPr id="54" name="Rectangle 53"/>
          <p:cNvSpPr/>
          <p:nvPr/>
        </p:nvSpPr>
        <p:spPr>
          <a:xfrm>
            <a:off x="7066177" y="3275506"/>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2</a:t>
            </a:r>
            <a:endParaRPr lang="en-IN" sz="1200" dirty="0">
              <a:effectLst>
                <a:outerShdw blurRad="38100" dist="38100" dir="2700000" algn="tl">
                  <a:srgbClr val="000000">
                    <a:alpha val="43137"/>
                  </a:srgbClr>
                </a:outerShdw>
              </a:effectLst>
              <a:latin typeface="+mj-lt"/>
            </a:endParaRPr>
          </a:p>
        </p:txBody>
      </p:sp>
      <p:sp>
        <p:nvSpPr>
          <p:cNvPr id="55" name="Rectangle 54"/>
          <p:cNvSpPr/>
          <p:nvPr/>
        </p:nvSpPr>
        <p:spPr>
          <a:xfrm>
            <a:off x="7433517" y="3275506"/>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3</a:t>
            </a:r>
            <a:endParaRPr lang="en-IN" sz="1200" dirty="0">
              <a:effectLst>
                <a:outerShdw blurRad="38100" dist="38100" dir="2700000" algn="tl">
                  <a:srgbClr val="000000">
                    <a:alpha val="43137"/>
                  </a:srgbClr>
                </a:outerShdw>
              </a:effectLst>
              <a:latin typeface="+mj-lt"/>
            </a:endParaRPr>
          </a:p>
        </p:txBody>
      </p:sp>
      <p:sp>
        <p:nvSpPr>
          <p:cNvPr id="56" name="Rectangle 55"/>
          <p:cNvSpPr/>
          <p:nvPr/>
        </p:nvSpPr>
        <p:spPr>
          <a:xfrm>
            <a:off x="6705187" y="3667044"/>
            <a:ext cx="320040" cy="276999"/>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tx1"/>
                </a:solidFill>
                <a:effectLst>
                  <a:outerShdw blurRad="38100" dist="38100" dir="2700000" algn="tl">
                    <a:srgbClr val="000000">
                      <a:alpha val="43137"/>
                    </a:srgbClr>
                  </a:outerShdw>
                </a:effectLst>
                <a:latin typeface="+mj-lt"/>
              </a:rPr>
              <a:t>5</a:t>
            </a:r>
            <a:endParaRPr lang="en-IN" sz="1200" dirty="0">
              <a:solidFill>
                <a:schemeClr val="tx1"/>
              </a:solidFill>
              <a:effectLst>
                <a:outerShdw blurRad="38100" dist="38100" dir="2700000" algn="tl">
                  <a:srgbClr val="000000">
                    <a:alpha val="43137"/>
                  </a:srgbClr>
                </a:outerShdw>
              </a:effectLst>
              <a:latin typeface="+mj-lt"/>
            </a:endParaRPr>
          </a:p>
        </p:txBody>
      </p:sp>
      <p:sp>
        <p:nvSpPr>
          <p:cNvPr id="57" name="Rectangle 56"/>
          <p:cNvSpPr/>
          <p:nvPr/>
        </p:nvSpPr>
        <p:spPr>
          <a:xfrm>
            <a:off x="7797333" y="3667044"/>
            <a:ext cx="320040" cy="276999"/>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tx1"/>
                </a:solidFill>
                <a:effectLst>
                  <a:outerShdw blurRad="38100" dist="38100" dir="2700000" algn="tl">
                    <a:srgbClr val="000000">
                      <a:alpha val="43137"/>
                    </a:srgbClr>
                  </a:outerShdw>
                </a:effectLst>
                <a:latin typeface="+mj-lt"/>
              </a:rPr>
              <a:t>8</a:t>
            </a:r>
            <a:endParaRPr lang="en-IN" sz="1200" dirty="0">
              <a:solidFill>
                <a:schemeClr val="tx1"/>
              </a:solidFill>
              <a:effectLst>
                <a:outerShdw blurRad="38100" dist="38100" dir="2700000" algn="tl">
                  <a:srgbClr val="000000">
                    <a:alpha val="43137"/>
                  </a:srgbClr>
                </a:outerShdw>
              </a:effectLst>
              <a:latin typeface="+mj-lt"/>
            </a:endParaRPr>
          </a:p>
        </p:txBody>
      </p:sp>
      <p:sp>
        <p:nvSpPr>
          <p:cNvPr id="58" name="Rectangle 57"/>
          <p:cNvSpPr/>
          <p:nvPr/>
        </p:nvSpPr>
        <p:spPr>
          <a:xfrm>
            <a:off x="7066177" y="3667044"/>
            <a:ext cx="320040" cy="276999"/>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tx1"/>
                </a:solidFill>
                <a:effectLst>
                  <a:outerShdw blurRad="38100" dist="38100" dir="2700000" algn="tl">
                    <a:srgbClr val="000000">
                      <a:alpha val="43137"/>
                    </a:srgbClr>
                  </a:outerShdw>
                </a:effectLst>
                <a:latin typeface="+mj-lt"/>
              </a:rPr>
              <a:t>6</a:t>
            </a:r>
            <a:endParaRPr lang="en-IN" sz="1200" dirty="0">
              <a:solidFill>
                <a:schemeClr val="tx1"/>
              </a:solidFill>
              <a:effectLst>
                <a:outerShdw blurRad="38100" dist="38100" dir="2700000" algn="tl">
                  <a:srgbClr val="000000">
                    <a:alpha val="43137"/>
                  </a:srgbClr>
                </a:outerShdw>
              </a:effectLst>
              <a:latin typeface="+mj-lt"/>
            </a:endParaRPr>
          </a:p>
        </p:txBody>
      </p:sp>
      <p:sp>
        <p:nvSpPr>
          <p:cNvPr id="59" name="Rectangle 58"/>
          <p:cNvSpPr/>
          <p:nvPr/>
        </p:nvSpPr>
        <p:spPr>
          <a:xfrm>
            <a:off x="7433517" y="3667044"/>
            <a:ext cx="320040" cy="276999"/>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tx1"/>
                </a:solidFill>
                <a:effectLst>
                  <a:outerShdw blurRad="38100" dist="38100" dir="2700000" algn="tl">
                    <a:srgbClr val="000000">
                      <a:alpha val="43137"/>
                    </a:srgbClr>
                  </a:outerShdw>
                </a:effectLst>
                <a:latin typeface="+mj-lt"/>
              </a:rPr>
              <a:t>7</a:t>
            </a:r>
            <a:endParaRPr lang="en-IN" sz="1200" dirty="0">
              <a:solidFill>
                <a:schemeClr val="tx1"/>
              </a:solidFill>
              <a:effectLst>
                <a:outerShdw blurRad="38100" dist="38100" dir="2700000" algn="tl">
                  <a:srgbClr val="000000">
                    <a:alpha val="43137"/>
                  </a:srgbClr>
                </a:outerShdw>
              </a:effectLst>
              <a:latin typeface="+mj-lt"/>
            </a:endParaRPr>
          </a:p>
        </p:txBody>
      </p:sp>
      <p:sp>
        <p:nvSpPr>
          <p:cNvPr id="60" name="Rectangle 59"/>
          <p:cNvSpPr/>
          <p:nvPr/>
        </p:nvSpPr>
        <p:spPr>
          <a:xfrm>
            <a:off x="6707605" y="4030602"/>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9</a:t>
            </a:r>
            <a:endParaRPr lang="en-IN" sz="1200" dirty="0">
              <a:effectLst>
                <a:outerShdw blurRad="38100" dist="38100" dir="2700000" algn="tl">
                  <a:srgbClr val="000000">
                    <a:alpha val="43137"/>
                  </a:srgbClr>
                </a:outerShdw>
              </a:effectLst>
              <a:latin typeface="+mj-lt"/>
            </a:endParaRPr>
          </a:p>
        </p:txBody>
      </p:sp>
      <p:sp>
        <p:nvSpPr>
          <p:cNvPr id="63" name="Rectangle 62"/>
          <p:cNvSpPr/>
          <p:nvPr/>
        </p:nvSpPr>
        <p:spPr>
          <a:xfrm>
            <a:off x="7807843" y="4030602"/>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200" dirty="0">
                <a:effectLst>
                  <a:outerShdw blurRad="38100" dist="38100" dir="2700000" algn="tl">
                    <a:srgbClr val="000000">
                      <a:alpha val="43137"/>
                    </a:srgbClr>
                  </a:outerShdw>
                </a:effectLst>
                <a:latin typeface="+mj-lt"/>
              </a:rPr>
              <a:t>12</a:t>
            </a:r>
            <a:endParaRPr lang="en-IN" sz="1200" dirty="0">
              <a:effectLst>
                <a:outerShdw blurRad="38100" dist="38100" dir="2700000" algn="tl">
                  <a:srgbClr val="000000">
                    <a:alpha val="43137"/>
                  </a:srgbClr>
                </a:outerShdw>
              </a:effectLst>
              <a:latin typeface="+mj-lt"/>
            </a:endParaRPr>
          </a:p>
        </p:txBody>
      </p:sp>
      <p:sp>
        <p:nvSpPr>
          <p:cNvPr id="64" name="Rectangle 63"/>
          <p:cNvSpPr/>
          <p:nvPr/>
        </p:nvSpPr>
        <p:spPr>
          <a:xfrm>
            <a:off x="7068595" y="4030602"/>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200" dirty="0">
                <a:effectLst>
                  <a:outerShdw blurRad="38100" dist="38100" dir="2700000" algn="tl">
                    <a:srgbClr val="000000">
                      <a:alpha val="43137"/>
                    </a:srgbClr>
                  </a:outerShdw>
                </a:effectLst>
                <a:latin typeface="+mj-lt"/>
              </a:rPr>
              <a:t>10</a:t>
            </a:r>
            <a:endParaRPr lang="en-IN" sz="1200" dirty="0">
              <a:effectLst>
                <a:outerShdw blurRad="38100" dist="38100" dir="2700000" algn="tl">
                  <a:srgbClr val="000000">
                    <a:alpha val="43137"/>
                  </a:srgbClr>
                </a:outerShdw>
              </a:effectLst>
              <a:latin typeface="+mj-lt"/>
            </a:endParaRPr>
          </a:p>
        </p:txBody>
      </p:sp>
      <p:sp>
        <p:nvSpPr>
          <p:cNvPr id="65" name="Rectangle 64"/>
          <p:cNvSpPr/>
          <p:nvPr/>
        </p:nvSpPr>
        <p:spPr>
          <a:xfrm>
            <a:off x="7444027" y="4030602"/>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200" dirty="0">
                <a:effectLst>
                  <a:outerShdw blurRad="38100" dist="38100" dir="2700000" algn="tl">
                    <a:srgbClr val="000000">
                      <a:alpha val="43137"/>
                    </a:srgbClr>
                  </a:outerShdw>
                </a:effectLst>
                <a:latin typeface="+mj-lt"/>
              </a:rPr>
              <a:t>11</a:t>
            </a:r>
            <a:endParaRPr lang="en-IN" sz="1200" dirty="0">
              <a:effectLst>
                <a:outerShdw blurRad="38100" dist="38100" dir="2700000" algn="tl">
                  <a:srgbClr val="000000">
                    <a:alpha val="43137"/>
                  </a:srgbClr>
                </a:outerShdw>
              </a:effectLst>
              <a:latin typeface="+mj-lt"/>
            </a:endParaRPr>
          </a:p>
        </p:txBody>
      </p:sp>
      <p:sp>
        <p:nvSpPr>
          <p:cNvPr id="124" name="AutoShape 78"/>
          <p:cNvSpPr>
            <a:spLocks noChangeArrowheads="1"/>
          </p:cNvSpPr>
          <p:nvPr/>
        </p:nvSpPr>
        <p:spPr bwMode="auto">
          <a:xfrm>
            <a:off x="3277129" y="1313894"/>
            <a:ext cx="2449803" cy="721750"/>
          </a:xfrm>
          <a:prstGeom prst="leftArrow">
            <a:avLst/>
          </a:prstGeom>
          <a:gradFill rotWithShape="1">
            <a:gsLst>
              <a:gs pos="0">
                <a:srgbClr val="000000">
                  <a:lumMod val="85000"/>
                  <a:lumOff val="15000"/>
                  <a:alpha val="10000"/>
                </a:srgbClr>
              </a:gs>
              <a:gs pos="37000">
                <a:srgbClr val="FF3300">
                  <a:alpha val="84000"/>
                </a:srgbClr>
              </a:gs>
            </a:gsLst>
            <a:lin ang="10800000" scaled="0"/>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Get File List</a:t>
            </a:r>
            <a:endParaRPr lang="en-GB" sz="1600" dirty="0">
              <a:solidFill>
                <a:srgbClr val="FFFF99"/>
              </a:solidFill>
              <a:effectLst>
                <a:outerShdw blurRad="38100" dist="38100" dir="2700000" algn="tl">
                  <a:srgbClr val="000000">
                    <a:alpha val="43137"/>
                  </a:srgbClr>
                </a:outerShdw>
              </a:effectLst>
              <a:latin typeface="Segoe"/>
            </a:endParaRPr>
          </a:p>
        </p:txBody>
      </p:sp>
      <p:sp>
        <p:nvSpPr>
          <p:cNvPr id="125" name="Text Box 62"/>
          <p:cNvSpPr txBox="1">
            <a:spLocks noChangeArrowheads="1"/>
          </p:cNvSpPr>
          <p:nvPr/>
        </p:nvSpPr>
        <p:spPr bwMode="auto">
          <a:xfrm>
            <a:off x="6389688" y="4402343"/>
            <a:ext cx="2765425" cy="1092200"/>
          </a:xfrm>
          <a:prstGeom prst="rect">
            <a:avLst/>
          </a:prstGeom>
          <a:noFill/>
          <a:ln w="9525">
            <a:noFill/>
            <a:miter lim="800000"/>
            <a:headEnd/>
            <a:tailEnd/>
          </a:ln>
          <a:effectLst/>
        </p:spPr>
        <p:txBody>
          <a:bodyPr lIns="91435" tIns="45717" rIns="91435" bIns="45717">
            <a:spAutoFit/>
          </a:bodyPr>
          <a:lstStyle/>
          <a:p>
            <a:pPr eaLnBrk="0" hangingPunct="0">
              <a:defRPr/>
            </a:pPr>
            <a:r>
              <a:rPr lang="en-US" sz="1300" b="1" dirty="0">
                <a:latin typeface="+mj-lt"/>
                <a:cs typeface="+mn-cs"/>
              </a:rPr>
              <a:t>SERVER-B (plus meta data)</a:t>
            </a:r>
          </a:p>
          <a:p>
            <a:pPr marL="284163" lvl="1" indent="-168275" eaLnBrk="0" hangingPunct="0">
              <a:buFontTx/>
              <a:buChar char="-"/>
              <a:defRPr/>
            </a:pPr>
            <a:r>
              <a:rPr lang="en-US" sz="1300" dirty="0">
                <a:latin typeface="+mj-lt"/>
              </a:rPr>
              <a:t>perfmon.exe</a:t>
            </a:r>
          </a:p>
          <a:p>
            <a:pPr marL="284163" lvl="1" indent="-168275" eaLnBrk="0" hangingPunct="0">
              <a:buFontTx/>
              <a:buChar char="-"/>
              <a:defRPr/>
            </a:pPr>
            <a:r>
              <a:rPr lang="en-US" sz="1300" dirty="0" smtClean="0">
                <a:latin typeface="+mj-lt"/>
              </a:rPr>
              <a:t>win32.dll</a:t>
            </a:r>
            <a:endParaRPr lang="en-US" sz="1300" dirty="0">
              <a:latin typeface="+mj-lt"/>
            </a:endParaRPr>
          </a:p>
          <a:p>
            <a:pPr marL="284163" lvl="1" indent="-168275" eaLnBrk="0" hangingPunct="0">
              <a:buFontTx/>
              <a:buChar char="-"/>
              <a:defRPr/>
            </a:pPr>
            <a:r>
              <a:rPr lang="en-US" sz="1300" dirty="0" smtClean="0">
                <a:latin typeface="+mj-lt"/>
              </a:rPr>
              <a:t>xcopy.exe</a:t>
            </a:r>
            <a:endParaRPr lang="en-US" sz="1300" dirty="0">
              <a:latin typeface="+mj-lt"/>
            </a:endParaRPr>
          </a:p>
          <a:p>
            <a:pPr marL="284163" lvl="1" indent="-168275" eaLnBrk="0" hangingPunct="0">
              <a:buFontTx/>
              <a:buChar char="-"/>
              <a:defRPr/>
            </a:pPr>
            <a:r>
              <a:rPr lang="en-US" sz="1300" dirty="0" smtClean="0">
                <a:latin typeface="+mj-lt"/>
              </a:rPr>
              <a:t>cmd.exe</a:t>
            </a:r>
            <a:endParaRPr lang="en-US" sz="1300" dirty="0">
              <a:latin typeface="+mj-lt"/>
            </a:endParaRPr>
          </a:p>
        </p:txBody>
      </p:sp>
      <p:sp>
        <p:nvSpPr>
          <p:cNvPr id="126" name="AutoShape 78"/>
          <p:cNvSpPr>
            <a:spLocks noChangeArrowheads="1"/>
          </p:cNvSpPr>
          <p:nvPr/>
        </p:nvSpPr>
        <p:spPr bwMode="auto">
          <a:xfrm>
            <a:off x="3508393" y="1392753"/>
            <a:ext cx="2449803" cy="610199"/>
          </a:xfrm>
          <a:prstGeom prst="rightArrow">
            <a:avLst>
              <a:gd name="adj1" fmla="val 59620"/>
              <a:gd name="adj2" fmla="val 99050"/>
            </a:avLst>
          </a:prstGeom>
          <a:gradFill rotWithShape="1">
            <a:gsLst>
              <a:gs pos="0">
                <a:srgbClr val="000000">
                  <a:lumMod val="85000"/>
                  <a:lumOff val="15000"/>
                  <a:alpha val="10000"/>
                </a:srgbClr>
              </a:gs>
              <a:gs pos="37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 File List</a:t>
            </a:r>
            <a:endParaRPr lang="en-GB" sz="1600" dirty="0">
              <a:solidFill>
                <a:srgbClr val="FFFF99"/>
              </a:solidFill>
              <a:effectLst>
                <a:outerShdw blurRad="38100" dist="38100" dir="2700000" algn="tl">
                  <a:srgbClr val="000000">
                    <a:alpha val="43137"/>
                  </a:srgbClr>
                </a:outerShdw>
              </a:effectLst>
              <a:latin typeface="Segoe"/>
            </a:endParaRPr>
          </a:p>
        </p:txBody>
      </p:sp>
      <p:sp>
        <p:nvSpPr>
          <p:cNvPr id="127" name="AutoShape 78"/>
          <p:cNvSpPr>
            <a:spLocks noChangeArrowheads="1"/>
          </p:cNvSpPr>
          <p:nvPr/>
        </p:nvSpPr>
        <p:spPr bwMode="auto">
          <a:xfrm>
            <a:off x="3508393" y="1380561"/>
            <a:ext cx="2449803" cy="610199"/>
          </a:xfrm>
          <a:prstGeom prst="rightArrow">
            <a:avLst>
              <a:gd name="adj1" fmla="val 59620"/>
              <a:gd name="adj2" fmla="val 99050"/>
            </a:avLst>
          </a:prstGeom>
          <a:gradFill rotWithShape="1">
            <a:gsLst>
              <a:gs pos="0">
                <a:srgbClr val="000000">
                  <a:lumMod val="85000"/>
                  <a:lumOff val="15000"/>
                  <a:alpha val="10000"/>
                </a:srgbClr>
              </a:gs>
              <a:gs pos="37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 Chunk unique items</a:t>
            </a:r>
          </a:p>
        </p:txBody>
      </p:sp>
      <p:sp>
        <p:nvSpPr>
          <p:cNvPr id="128" name="Rectangle 127"/>
          <p:cNvSpPr/>
          <p:nvPr/>
        </p:nvSpPr>
        <p:spPr>
          <a:xfrm>
            <a:off x="848028" y="3724086"/>
            <a:ext cx="411480" cy="41148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500" dirty="0" smtClean="0">
                <a:solidFill>
                  <a:schemeClr val="tx1"/>
                </a:solidFill>
                <a:effectLst>
                  <a:outerShdw blurRad="38100" dist="38100" dir="2700000" algn="tl">
                    <a:srgbClr val="000000">
                      <a:alpha val="43137"/>
                    </a:srgbClr>
                  </a:outerShdw>
                </a:effectLst>
                <a:latin typeface="+mj-lt"/>
              </a:rPr>
              <a:t>13</a:t>
            </a:r>
            <a:endParaRPr lang="en-IN" sz="1500" dirty="0" smtClean="0">
              <a:solidFill>
                <a:schemeClr val="tx1"/>
              </a:solidFill>
              <a:effectLst>
                <a:outerShdw blurRad="38100" dist="38100" dir="2700000" algn="tl">
                  <a:srgbClr val="000000">
                    <a:alpha val="43137"/>
                  </a:srgbClr>
                </a:outerShdw>
              </a:effectLst>
              <a:latin typeface="+mj-lt"/>
            </a:endParaRPr>
          </a:p>
        </p:txBody>
      </p:sp>
      <p:sp>
        <p:nvSpPr>
          <p:cNvPr id="129" name="Rectangle 128"/>
          <p:cNvSpPr/>
          <p:nvPr/>
        </p:nvSpPr>
        <p:spPr>
          <a:xfrm>
            <a:off x="1324278" y="3724086"/>
            <a:ext cx="411480" cy="41148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500" dirty="0" smtClean="0">
                <a:solidFill>
                  <a:schemeClr val="tx1"/>
                </a:solidFill>
                <a:effectLst>
                  <a:outerShdw blurRad="38100" dist="38100" dir="2700000" algn="tl">
                    <a:srgbClr val="000000">
                      <a:alpha val="43137"/>
                    </a:srgbClr>
                  </a:outerShdw>
                </a:effectLst>
                <a:latin typeface="+mj-lt"/>
              </a:rPr>
              <a:t>14</a:t>
            </a:r>
            <a:endParaRPr lang="en-IN" sz="1500" dirty="0" smtClean="0">
              <a:solidFill>
                <a:schemeClr val="tx1"/>
              </a:solidFill>
              <a:effectLst>
                <a:outerShdw blurRad="38100" dist="38100" dir="2700000" algn="tl">
                  <a:srgbClr val="000000">
                    <a:alpha val="43137"/>
                  </a:srgbClr>
                </a:outerShdw>
              </a:effectLst>
              <a:latin typeface="+mj-lt"/>
            </a:endParaRPr>
          </a:p>
        </p:txBody>
      </p:sp>
      <p:sp>
        <p:nvSpPr>
          <p:cNvPr id="130" name="Rectangle 129"/>
          <p:cNvSpPr/>
          <p:nvPr/>
        </p:nvSpPr>
        <p:spPr>
          <a:xfrm>
            <a:off x="1806878" y="3724086"/>
            <a:ext cx="411480" cy="41148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500" dirty="0" smtClean="0">
                <a:solidFill>
                  <a:schemeClr val="tx1"/>
                </a:solidFill>
                <a:effectLst>
                  <a:outerShdw blurRad="38100" dist="38100" dir="2700000" algn="tl">
                    <a:srgbClr val="000000">
                      <a:alpha val="43137"/>
                    </a:srgbClr>
                  </a:outerShdw>
                </a:effectLst>
                <a:latin typeface="+mj-lt"/>
              </a:rPr>
              <a:t>15</a:t>
            </a:r>
            <a:endParaRPr lang="en-IN" sz="1500" dirty="0" smtClean="0">
              <a:solidFill>
                <a:schemeClr val="tx1"/>
              </a:solidFill>
              <a:effectLst>
                <a:outerShdw blurRad="38100" dist="38100" dir="2700000" algn="tl">
                  <a:srgbClr val="000000">
                    <a:alpha val="43137"/>
                  </a:srgbClr>
                </a:outerShdw>
              </a:effectLst>
              <a:latin typeface="+mj-lt"/>
            </a:endParaRPr>
          </a:p>
        </p:txBody>
      </p:sp>
      <p:sp>
        <p:nvSpPr>
          <p:cNvPr id="131" name="TextBox 42"/>
          <p:cNvSpPr txBox="1">
            <a:spLocks noChangeArrowheads="1"/>
          </p:cNvSpPr>
          <p:nvPr/>
        </p:nvSpPr>
        <p:spPr bwMode="auto">
          <a:xfrm>
            <a:off x="767993" y="4127663"/>
            <a:ext cx="1841500" cy="292388"/>
          </a:xfrm>
          <a:prstGeom prst="rect">
            <a:avLst/>
          </a:prstGeom>
          <a:noFill/>
          <a:ln w="9525">
            <a:noFill/>
            <a:miter lim="800000"/>
            <a:headEnd/>
            <a:tailEnd/>
          </a:ln>
        </p:spPr>
        <p:txBody>
          <a:bodyPr>
            <a:spAutoFit/>
          </a:bodyPr>
          <a:lstStyle/>
          <a:p>
            <a:r>
              <a:rPr lang="en-US" sz="1300" b="1" dirty="0" smtClean="0">
                <a:latin typeface="+mj-lt"/>
              </a:rPr>
              <a:t>cmd.exe</a:t>
            </a:r>
            <a:endParaRPr lang="en-IN" sz="1300" b="1" dirty="0">
              <a:latin typeface="+mj-lt"/>
            </a:endParaRPr>
          </a:p>
        </p:txBody>
      </p:sp>
      <p:sp>
        <p:nvSpPr>
          <p:cNvPr id="133" name="Rectangle 132"/>
          <p:cNvSpPr/>
          <p:nvPr/>
        </p:nvSpPr>
        <p:spPr>
          <a:xfrm>
            <a:off x="6381480" y="5181052"/>
            <a:ext cx="1122743" cy="292388"/>
          </a:xfrm>
          <a:prstGeom prst="rect">
            <a:avLst/>
          </a:prstGeom>
        </p:spPr>
        <p:txBody>
          <a:bodyPr wrap="none">
            <a:spAutoFit/>
          </a:bodyPr>
          <a:lstStyle/>
          <a:p>
            <a:pPr marL="284163" lvl="1" indent="-168275" eaLnBrk="0" hangingPunct="0">
              <a:buFontTx/>
              <a:buChar char="-"/>
              <a:defRPr/>
            </a:pPr>
            <a:r>
              <a:rPr lang="en-US" sz="1300" b="1" dirty="0" smtClean="0">
                <a:solidFill>
                  <a:schemeClr val="accent3">
                    <a:lumMod val="75000"/>
                  </a:schemeClr>
                </a:solidFill>
                <a:latin typeface="+mj-lt"/>
              </a:rPr>
              <a:t>cmd.exe</a:t>
            </a:r>
          </a:p>
        </p:txBody>
      </p:sp>
      <p:sp>
        <p:nvSpPr>
          <p:cNvPr id="134" name="Rectangle 133"/>
          <p:cNvSpPr/>
          <p:nvPr/>
        </p:nvSpPr>
        <p:spPr>
          <a:xfrm>
            <a:off x="3703137" y="6245969"/>
            <a:ext cx="411480" cy="41148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500" dirty="0" smtClean="0">
                <a:solidFill>
                  <a:schemeClr val="tx1"/>
                </a:solidFill>
                <a:effectLst>
                  <a:outerShdw blurRad="38100" dist="38100" dir="2700000" algn="tl">
                    <a:srgbClr val="000000">
                      <a:alpha val="43137"/>
                    </a:srgbClr>
                  </a:outerShdw>
                </a:effectLst>
                <a:latin typeface="+mj-lt"/>
              </a:rPr>
              <a:t>15</a:t>
            </a:r>
            <a:endParaRPr lang="en-IN" sz="1500" dirty="0" smtClean="0">
              <a:solidFill>
                <a:schemeClr val="tx1"/>
              </a:solidFill>
              <a:effectLst>
                <a:outerShdw blurRad="38100" dist="38100" dir="2700000" algn="tl">
                  <a:srgbClr val="000000">
                    <a:alpha val="43137"/>
                  </a:srgbClr>
                </a:outerShdw>
              </a:effectLst>
              <a:latin typeface="+mj-lt"/>
            </a:endParaRPr>
          </a:p>
        </p:txBody>
      </p:sp>
      <p:sp>
        <p:nvSpPr>
          <p:cNvPr id="135" name="Rectangle 134"/>
          <p:cNvSpPr/>
          <p:nvPr/>
        </p:nvSpPr>
        <p:spPr>
          <a:xfrm>
            <a:off x="4660400" y="6244382"/>
            <a:ext cx="411480" cy="41148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500" dirty="0" smtClean="0">
                <a:solidFill>
                  <a:schemeClr val="tx1"/>
                </a:solidFill>
                <a:effectLst>
                  <a:outerShdw blurRad="38100" dist="38100" dir="2700000" algn="tl">
                    <a:srgbClr val="000000">
                      <a:alpha val="43137"/>
                    </a:srgbClr>
                  </a:outerShdw>
                </a:effectLst>
                <a:latin typeface="+mj-lt"/>
              </a:rPr>
              <a:t>13</a:t>
            </a:r>
            <a:endParaRPr lang="en-IN" sz="1500" dirty="0" smtClean="0">
              <a:solidFill>
                <a:schemeClr val="tx1"/>
              </a:solidFill>
              <a:effectLst>
                <a:outerShdw blurRad="38100" dist="38100" dir="2700000" algn="tl">
                  <a:srgbClr val="000000">
                    <a:alpha val="43137"/>
                  </a:srgbClr>
                </a:outerShdw>
              </a:effectLst>
              <a:latin typeface="+mj-lt"/>
            </a:endParaRPr>
          </a:p>
        </p:txBody>
      </p:sp>
      <p:sp>
        <p:nvSpPr>
          <p:cNvPr id="136" name="Rectangle 135"/>
          <p:cNvSpPr/>
          <p:nvPr/>
        </p:nvSpPr>
        <p:spPr>
          <a:xfrm>
            <a:off x="4174625" y="6244382"/>
            <a:ext cx="411480" cy="41148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r>
              <a:rPr lang="en-US" sz="1500" dirty="0" smtClean="0">
                <a:solidFill>
                  <a:schemeClr val="tx1"/>
                </a:solidFill>
                <a:effectLst>
                  <a:outerShdw blurRad="38100" dist="38100" dir="2700000" algn="tl">
                    <a:srgbClr val="000000">
                      <a:alpha val="43137"/>
                    </a:srgbClr>
                  </a:outerShdw>
                </a:effectLst>
                <a:latin typeface="+mj-lt"/>
              </a:rPr>
              <a:t>14</a:t>
            </a:r>
            <a:endParaRPr lang="en-IN" sz="1500" dirty="0" smtClean="0">
              <a:solidFill>
                <a:schemeClr val="tx1"/>
              </a:solidFill>
              <a:effectLst>
                <a:outerShdw blurRad="38100" dist="38100" dir="2700000" algn="tl">
                  <a:srgbClr val="000000">
                    <a:alpha val="43137"/>
                  </a:srgbClr>
                </a:outerShdw>
              </a:effectLst>
              <a:latin typeface="+mj-lt"/>
            </a:endParaRPr>
          </a:p>
        </p:txBody>
      </p:sp>
      <p:sp>
        <p:nvSpPr>
          <p:cNvPr id="137" name="Right Arrow 136"/>
          <p:cNvSpPr/>
          <p:nvPr/>
        </p:nvSpPr>
        <p:spPr>
          <a:xfrm>
            <a:off x="5275857" y="6248925"/>
            <a:ext cx="457200" cy="381000"/>
          </a:xfrm>
          <a:prstGeom prst="rightArrow">
            <a:avLst/>
          </a:prstGeom>
          <a:gradFill>
            <a:gsLst>
              <a:gs pos="44000">
                <a:srgbClr val="61AD2D"/>
              </a:gs>
              <a:gs pos="100000">
                <a:srgbClr val="92D050"/>
              </a:gs>
            </a:gsLst>
            <a:lin ang="108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defTabSz="914363" eaLnBrk="0" hangingPunct="0">
              <a:defRPr/>
            </a:pPr>
            <a:endParaRPr lang="en-US" sz="1500" dirty="0" smtClean="0">
              <a:solidFill>
                <a:schemeClr val="tx1"/>
              </a:solidFill>
              <a:effectLst>
                <a:outerShdw blurRad="38100" dist="38100" dir="2700000" algn="tl">
                  <a:srgbClr val="000000">
                    <a:alpha val="43137"/>
                  </a:srgbClr>
                </a:outerShdw>
              </a:effectLst>
              <a:latin typeface="+mj-lt"/>
            </a:endParaRPr>
          </a:p>
        </p:txBody>
      </p:sp>
      <p:sp>
        <p:nvSpPr>
          <p:cNvPr id="74" name="Rectangle 73"/>
          <p:cNvSpPr/>
          <p:nvPr/>
        </p:nvSpPr>
        <p:spPr>
          <a:xfrm>
            <a:off x="6728404" y="5499537"/>
            <a:ext cx="320040" cy="32004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17" anchor="ctr"/>
          <a:lstStyle/>
          <a:p>
            <a:pPr algn="ctr" defTabSz="914363" eaLnBrk="0" hangingPunct="0">
              <a:defRPr/>
            </a:pPr>
            <a:r>
              <a:rPr lang="en-US" sz="1200" dirty="0" smtClean="0">
                <a:solidFill>
                  <a:schemeClr val="tx1"/>
                </a:solidFill>
                <a:effectLst>
                  <a:outerShdw blurRad="38100" dist="38100" dir="2700000" algn="tl">
                    <a:srgbClr val="000000">
                      <a:alpha val="43137"/>
                    </a:srgbClr>
                  </a:outerShdw>
                </a:effectLst>
                <a:latin typeface="+mj-lt"/>
              </a:rPr>
              <a:t>13</a:t>
            </a:r>
            <a:endParaRPr lang="en-IN" sz="1200" dirty="0" smtClean="0">
              <a:solidFill>
                <a:schemeClr val="tx1"/>
              </a:solidFill>
              <a:effectLst>
                <a:outerShdw blurRad="38100" dist="38100" dir="2700000" algn="tl">
                  <a:srgbClr val="000000">
                    <a:alpha val="43137"/>
                  </a:srgbClr>
                </a:outerShdw>
              </a:effectLst>
              <a:latin typeface="+mj-lt"/>
            </a:endParaRPr>
          </a:p>
        </p:txBody>
      </p:sp>
      <p:sp>
        <p:nvSpPr>
          <p:cNvPr id="75" name="Rectangle 74"/>
          <p:cNvSpPr/>
          <p:nvPr/>
        </p:nvSpPr>
        <p:spPr>
          <a:xfrm>
            <a:off x="7454447" y="5497950"/>
            <a:ext cx="320040" cy="32004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17" anchor="ctr"/>
          <a:lstStyle/>
          <a:p>
            <a:pPr algn="ctr" defTabSz="914363" eaLnBrk="0" hangingPunct="0">
              <a:defRPr/>
            </a:pPr>
            <a:r>
              <a:rPr lang="en-US" sz="1200" dirty="0" smtClean="0">
                <a:solidFill>
                  <a:schemeClr val="tx1"/>
                </a:solidFill>
                <a:effectLst>
                  <a:outerShdw blurRad="38100" dist="38100" dir="2700000" algn="tl">
                    <a:srgbClr val="000000">
                      <a:alpha val="43137"/>
                    </a:srgbClr>
                  </a:outerShdw>
                </a:effectLst>
                <a:latin typeface="+mj-lt"/>
              </a:rPr>
              <a:t>15</a:t>
            </a:r>
            <a:endParaRPr lang="en-IN" sz="1200" dirty="0" smtClean="0">
              <a:solidFill>
                <a:schemeClr val="tx1"/>
              </a:solidFill>
              <a:effectLst>
                <a:outerShdw blurRad="38100" dist="38100" dir="2700000" algn="tl">
                  <a:srgbClr val="000000">
                    <a:alpha val="43137"/>
                  </a:srgbClr>
                </a:outerShdw>
              </a:effectLst>
              <a:latin typeface="+mj-lt"/>
            </a:endParaRPr>
          </a:p>
        </p:txBody>
      </p:sp>
      <p:sp>
        <p:nvSpPr>
          <p:cNvPr id="79" name="Rectangle 78"/>
          <p:cNvSpPr/>
          <p:nvPr/>
        </p:nvSpPr>
        <p:spPr>
          <a:xfrm>
            <a:off x="7089992" y="5497950"/>
            <a:ext cx="320040" cy="32004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17" anchor="ctr"/>
          <a:lstStyle/>
          <a:p>
            <a:pPr algn="ctr" defTabSz="914363" eaLnBrk="0" hangingPunct="0">
              <a:defRPr/>
            </a:pPr>
            <a:r>
              <a:rPr lang="en-US" sz="1200" dirty="0" smtClean="0">
                <a:solidFill>
                  <a:schemeClr val="tx1"/>
                </a:solidFill>
                <a:effectLst>
                  <a:outerShdw blurRad="38100" dist="38100" dir="2700000" algn="tl">
                    <a:srgbClr val="000000">
                      <a:alpha val="43137"/>
                    </a:srgbClr>
                  </a:outerShdw>
                </a:effectLst>
                <a:latin typeface="+mj-lt"/>
              </a:rPr>
              <a:t>14</a:t>
            </a:r>
            <a:endParaRPr lang="en-IN" sz="1200" dirty="0" smtClean="0">
              <a:solidFill>
                <a:schemeClr val="tx1"/>
              </a:solidFill>
              <a:effectLst>
                <a:outerShdw blurRad="38100" dist="38100" dir="2700000" algn="tl">
                  <a:srgbClr val="000000">
                    <a:alpha val="43137"/>
                  </a:srgbClr>
                </a:outerShdw>
              </a:effectLst>
              <a:latin typeface="+mj-lt"/>
            </a:endParaRPr>
          </a:p>
        </p:txBody>
      </p:sp>
      <p:grpSp>
        <p:nvGrpSpPr>
          <p:cNvPr id="3" name="Group 66"/>
          <p:cNvGrpSpPr/>
          <p:nvPr/>
        </p:nvGrpSpPr>
        <p:grpSpPr>
          <a:xfrm>
            <a:off x="6085041" y="1114287"/>
            <a:ext cx="1582856" cy="1245174"/>
            <a:chOff x="6085041" y="1114287"/>
            <a:chExt cx="1582856" cy="1245174"/>
          </a:xfrm>
        </p:grpSpPr>
        <p:sp>
          <p:nvSpPr>
            <p:cNvPr id="68" name="Text Box 79"/>
            <p:cNvSpPr txBox="1">
              <a:spLocks noChangeArrowheads="1"/>
            </p:cNvSpPr>
            <p:nvPr/>
          </p:nvSpPr>
          <p:spPr bwMode="auto">
            <a:xfrm>
              <a:off x="6085041" y="2027674"/>
              <a:ext cx="1582856" cy="331787"/>
            </a:xfrm>
            <a:prstGeom prst="rect">
              <a:avLst/>
            </a:prstGeom>
            <a:noFill/>
            <a:ln w="9525">
              <a:noFill/>
              <a:miter lim="800000"/>
              <a:headEnd/>
              <a:tailEnd/>
            </a:ln>
            <a:effectLst/>
          </p:spPr>
          <p:txBody>
            <a:bodyPr wrap="square" lIns="130622" tIns="65310" rIns="130622" bIns="65310">
              <a:spAutoFit/>
            </a:bodyPr>
            <a:lstStyle/>
            <a:p>
              <a:pPr eaLnBrk="0" hangingPunct="0">
                <a:defRPr/>
              </a:pPr>
              <a:r>
                <a:rPr lang="en-US" sz="1300" b="1" dirty="0">
                  <a:latin typeface="+mj-lt"/>
                  <a:cs typeface="+mn-cs"/>
                </a:rPr>
                <a:t>DPM SRT Server</a:t>
              </a:r>
            </a:p>
          </p:txBody>
        </p:sp>
        <p:pic>
          <p:nvPicPr>
            <p:cNvPr id="69" name="Picture 2" descr="D:\Projects\Microsoft\DPM PartnerVideo\images\platform.png"/>
            <p:cNvPicPr>
              <a:picLocks noChangeAspect="1" noChangeArrowheads="1"/>
            </p:cNvPicPr>
            <p:nvPr/>
          </p:nvPicPr>
          <p:blipFill>
            <a:blip r:embed="rId5" cstate="print">
              <a:duotone>
                <a:srgbClr val="5082B9">
                  <a:shade val="45000"/>
                  <a:satMod val="135000"/>
                </a:srgbClr>
                <a:prstClr val="white"/>
              </a:duotone>
              <a:lum bright="-30000"/>
            </a:blip>
            <a:srcRect/>
            <a:stretch>
              <a:fillRect/>
            </a:stretch>
          </p:blipFill>
          <p:spPr bwMode="auto">
            <a:xfrm>
              <a:off x="6109836" y="1424601"/>
              <a:ext cx="1505810" cy="730771"/>
            </a:xfrm>
            <a:prstGeom prst="rect">
              <a:avLst/>
            </a:prstGeom>
            <a:noFill/>
            <a:effectLst>
              <a:outerShdw blurRad="50800" dist="38100" dir="2700000" algn="tl" rotWithShape="0">
                <a:prstClr val="black">
                  <a:alpha val="40000"/>
                </a:prstClr>
              </a:outerShdw>
            </a:effectLst>
          </p:spPr>
        </p:pic>
        <p:grpSp>
          <p:nvGrpSpPr>
            <p:cNvPr id="4" name="Group 70"/>
            <p:cNvGrpSpPr/>
            <p:nvPr/>
          </p:nvGrpSpPr>
          <p:grpSpPr>
            <a:xfrm>
              <a:off x="6279896" y="1114287"/>
              <a:ext cx="1166373" cy="813449"/>
              <a:chOff x="3783798" y="2442558"/>
              <a:chExt cx="1287897" cy="940019"/>
            </a:xfrm>
          </p:grpSpPr>
          <p:pic>
            <p:nvPicPr>
              <p:cNvPr id="71" name="Picture 8" descr="E:\Projects\Microsoft\DPM_video\connect.dll_I2908_0409.png"/>
              <p:cNvPicPr>
                <a:picLocks noChangeAspect="1" noChangeArrowheads="1"/>
              </p:cNvPicPr>
              <p:nvPr/>
            </p:nvPicPr>
            <p:blipFill>
              <a:blip r:embed="rId6" cstate="print">
                <a:grayscl/>
              </a:blip>
              <a:srcRect/>
              <a:stretch>
                <a:fillRect/>
              </a:stretch>
            </p:blipFill>
            <p:spPr bwMode="auto">
              <a:xfrm>
                <a:off x="3783798" y="2442558"/>
                <a:ext cx="940019" cy="940019"/>
              </a:xfrm>
              <a:prstGeom prst="rect">
                <a:avLst/>
              </a:prstGeom>
              <a:noFill/>
            </p:spPr>
          </p:pic>
          <p:grpSp>
            <p:nvGrpSpPr>
              <p:cNvPr id="5" name="Group 246"/>
              <p:cNvGrpSpPr/>
              <p:nvPr/>
            </p:nvGrpSpPr>
            <p:grpSpPr>
              <a:xfrm>
                <a:off x="4394807" y="2772304"/>
                <a:ext cx="676888" cy="564448"/>
                <a:chOff x="4797868" y="2793231"/>
                <a:chExt cx="654664" cy="545917"/>
              </a:xfrm>
            </p:grpSpPr>
            <p:grpSp>
              <p:nvGrpSpPr>
                <p:cNvPr id="6" name="Group 207"/>
                <p:cNvGrpSpPr/>
                <p:nvPr/>
              </p:nvGrpSpPr>
              <p:grpSpPr>
                <a:xfrm>
                  <a:off x="4797868" y="3023255"/>
                  <a:ext cx="654664" cy="315893"/>
                  <a:chOff x="4848128" y="2984430"/>
                  <a:chExt cx="676566" cy="326460"/>
                </a:xfrm>
              </p:grpSpPr>
              <p:sp>
                <p:nvSpPr>
                  <p:cNvPr id="121" name="Oval 120"/>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2" name="Oval 121"/>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3" name="Oval 122"/>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7" name="Group 204"/>
                <p:cNvGrpSpPr/>
                <p:nvPr/>
              </p:nvGrpSpPr>
              <p:grpSpPr>
                <a:xfrm>
                  <a:off x="4822445" y="2793231"/>
                  <a:ext cx="551050" cy="520930"/>
                  <a:chOff x="4572000" y="2655375"/>
                  <a:chExt cx="720817" cy="681417"/>
                </a:xfrm>
              </p:grpSpPr>
              <p:grpSp>
                <p:nvGrpSpPr>
                  <p:cNvPr id="8" name="Group 189"/>
                  <p:cNvGrpSpPr/>
                  <p:nvPr/>
                </p:nvGrpSpPr>
                <p:grpSpPr>
                  <a:xfrm>
                    <a:off x="4673854" y="2655375"/>
                    <a:ext cx="403810" cy="395185"/>
                    <a:chOff x="4904375" y="2755269"/>
                    <a:chExt cx="324356" cy="317428"/>
                  </a:xfrm>
                </p:grpSpPr>
                <p:sp>
                  <p:nvSpPr>
                    <p:cNvPr id="118" name="Oval 11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19" name="Flowchart: Magnetic Disk 11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20" name="Oval 11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9" name="Group 190"/>
                  <p:cNvGrpSpPr/>
                  <p:nvPr/>
                </p:nvGrpSpPr>
                <p:grpSpPr>
                  <a:xfrm>
                    <a:off x="4889007" y="2747583"/>
                    <a:ext cx="403810" cy="395185"/>
                    <a:chOff x="4904375" y="2755269"/>
                    <a:chExt cx="324356" cy="317428"/>
                  </a:xfrm>
                </p:grpSpPr>
                <p:sp>
                  <p:nvSpPr>
                    <p:cNvPr id="106" name="Oval 10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07" name="Flowchart: Magnetic Disk 10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08" name="Oval 10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 name="Group 195"/>
                  <p:cNvGrpSpPr/>
                  <p:nvPr/>
                </p:nvGrpSpPr>
                <p:grpSpPr>
                  <a:xfrm>
                    <a:off x="4572000" y="2832108"/>
                    <a:ext cx="403810" cy="395185"/>
                    <a:chOff x="4904375" y="2755269"/>
                    <a:chExt cx="324356" cy="317428"/>
                  </a:xfrm>
                </p:grpSpPr>
                <p:sp>
                  <p:nvSpPr>
                    <p:cNvPr id="103" name="Oval 10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04" name="Flowchart: Magnetic Disk 10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05" name="Oval 10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1" name="Group 199"/>
                  <p:cNvGrpSpPr/>
                  <p:nvPr/>
                </p:nvGrpSpPr>
                <p:grpSpPr>
                  <a:xfrm>
                    <a:off x="4810205" y="2941607"/>
                    <a:ext cx="403810" cy="395185"/>
                    <a:chOff x="4904375" y="2755269"/>
                    <a:chExt cx="324356" cy="317428"/>
                  </a:xfrm>
                </p:grpSpPr>
                <p:sp>
                  <p:nvSpPr>
                    <p:cNvPr id="100" name="Oval 9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01" name="Flowchart: Magnetic Disk 10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02" name="Oval 10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grpSp>
    </p:spTree>
    <p:extLst>
      <p:ext uri="{BB962C8B-B14F-4D97-AF65-F5344CB8AC3E}">
        <p14:creationId xmlns:p14="http://schemas.microsoft.com/office/powerpoint/2007/7/12/main" xmlns="" val="9951129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2" nodeType="afterEffect">
                                  <p:stCondLst>
                                    <p:cond delay="0"/>
                                  </p:stCondLst>
                                  <p:childTnLst>
                                    <p:set>
                                      <p:cBhvr>
                                        <p:cTn id="6" dur="1" fill="hold">
                                          <p:stCondLst>
                                            <p:cond delay="0"/>
                                          </p:stCondLst>
                                        </p:cTn>
                                        <p:tgtEl>
                                          <p:spTgt spid="134"/>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0"/>
                                  </p:stCondLst>
                                  <p:childTnLst>
                                    <p:set>
                                      <p:cBhvr>
                                        <p:cTn id="9" dur="1" fill="hold">
                                          <p:stCondLst>
                                            <p:cond delay="0"/>
                                          </p:stCondLst>
                                        </p:cTn>
                                        <p:tgtEl>
                                          <p:spTgt spid="74"/>
                                        </p:tgtEl>
                                        <p:attrNameLst>
                                          <p:attrName>style.visibility</p:attrName>
                                        </p:attrNameLst>
                                      </p:cBhvr>
                                      <p:to>
                                        <p:strVal val="hidden"/>
                                      </p:to>
                                    </p:set>
                                  </p:childTnLst>
                                </p:cTn>
                              </p:par>
                            </p:childTnLst>
                          </p:cTn>
                        </p:par>
                        <p:par>
                          <p:cTn id="10" fill="hold">
                            <p:stCondLst>
                              <p:cond delay="0"/>
                            </p:stCondLst>
                            <p:childTnLst>
                              <p:par>
                                <p:cTn id="11" presetID="1" presetClass="exit" presetSubtype="0" fill="hold" grpId="0" nodeType="afterEffect">
                                  <p:stCondLst>
                                    <p:cond delay="0"/>
                                  </p:stCondLst>
                                  <p:childTnLst>
                                    <p:set>
                                      <p:cBhvr>
                                        <p:cTn id="12" dur="1" fill="hold">
                                          <p:stCondLst>
                                            <p:cond delay="0"/>
                                          </p:stCondLst>
                                        </p:cTn>
                                        <p:tgtEl>
                                          <p:spTgt spid="75"/>
                                        </p:tgtEl>
                                        <p:attrNameLst>
                                          <p:attrName>style.visibility</p:attrName>
                                        </p:attrNameLst>
                                      </p:cBhvr>
                                      <p:to>
                                        <p:strVal val="hidden"/>
                                      </p:to>
                                    </p:set>
                                  </p:childTnLst>
                                </p:cTn>
                              </p:par>
                            </p:childTnLst>
                          </p:cTn>
                        </p:par>
                        <p:par>
                          <p:cTn id="13" fill="hold">
                            <p:stCondLst>
                              <p:cond delay="0"/>
                            </p:stCondLst>
                            <p:childTnLst>
                              <p:par>
                                <p:cTn id="14" presetID="1" presetClass="exit" presetSubtype="0" fill="hold" grpId="2" nodeType="afterEffect">
                                  <p:stCondLst>
                                    <p:cond delay="0"/>
                                  </p:stCondLst>
                                  <p:childTnLst>
                                    <p:set>
                                      <p:cBhvr>
                                        <p:cTn id="15" dur="1" fill="hold">
                                          <p:stCondLst>
                                            <p:cond delay="0"/>
                                          </p:stCondLst>
                                        </p:cTn>
                                        <p:tgtEl>
                                          <p:spTgt spid="79"/>
                                        </p:tgtEl>
                                        <p:attrNameLst>
                                          <p:attrName>style.visibility</p:attrName>
                                        </p:attrNameLst>
                                      </p:cBhvr>
                                      <p:to>
                                        <p:strVal val="hidden"/>
                                      </p:to>
                                    </p:set>
                                  </p:childTnLst>
                                </p:cTn>
                              </p:par>
                            </p:childTnLst>
                          </p:cTn>
                        </p:par>
                        <p:par>
                          <p:cTn id="16" fill="hold">
                            <p:stCondLst>
                              <p:cond delay="0"/>
                            </p:stCondLst>
                            <p:childTnLst>
                              <p:par>
                                <p:cTn id="17" presetID="1" presetClass="exit" presetSubtype="0" fill="hold" grpId="2" nodeType="afterEffect">
                                  <p:stCondLst>
                                    <p:cond delay="0"/>
                                  </p:stCondLst>
                                  <p:childTnLst>
                                    <p:set>
                                      <p:cBhvr>
                                        <p:cTn id="18" dur="1" fill="hold">
                                          <p:stCondLst>
                                            <p:cond delay="0"/>
                                          </p:stCondLst>
                                        </p:cTn>
                                        <p:tgtEl>
                                          <p:spTgt spid="135"/>
                                        </p:tgtEl>
                                        <p:attrNameLst>
                                          <p:attrName>style.visibility</p:attrName>
                                        </p:attrNameLst>
                                      </p:cBhvr>
                                      <p:to>
                                        <p:strVal val="hidden"/>
                                      </p:to>
                                    </p:set>
                                  </p:childTnLst>
                                </p:cTn>
                              </p:par>
                            </p:childTnLst>
                          </p:cTn>
                        </p:par>
                        <p:par>
                          <p:cTn id="19" fill="hold">
                            <p:stCondLst>
                              <p:cond delay="0"/>
                            </p:stCondLst>
                            <p:childTnLst>
                              <p:par>
                                <p:cTn id="20" presetID="1" presetClass="exit" presetSubtype="0" fill="hold" grpId="2" nodeType="afterEffect">
                                  <p:stCondLst>
                                    <p:cond delay="0"/>
                                  </p:stCondLst>
                                  <p:childTnLst>
                                    <p:set>
                                      <p:cBhvr>
                                        <p:cTn id="21" dur="1" fill="hold">
                                          <p:stCondLst>
                                            <p:cond delay="0"/>
                                          </p:stCondLst>
                                        </p:cTn>
                                        <p:tgtEl>
                                          <p:spTgt spid="136"/>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left)">
                                      <p:cBhvr>
                                        <p:cTn id="26" dur="1000"/>
                                        <p:tgtEl>
                                          <p:spTgt spid="38"/>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fade">
                                      <p:cBhvr>
                                        <p:cTn id="30" dur="500"/>
                                        <p:tgtEl>
                                          <p:spTgt spid="61"/>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fade">
                                      <p:cBhvr>
                                        <p:cTn id="34" dur="500"/>
                                        <p:tgtEl>
                                          <p:spTgt spid="62"/>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fade">
                                      <p:cBhvr>
                                        <p:cTn id="38" dur="500"/>
                                        <p:tgtEl>
                                          <p:spTgt spid="77"/>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38"/>
                                        </p:tgtEl>
                                      </p:cBhvr>
                                    </p:animEffect>
                                    <p:set>
                                      <p:cBhvr>
                                        <p:cTn id="47" dur="1" fill="hold">
                                          <p:stCondLst>
                                            <p:cond delay="499"/>
                                          </p:stCondLst>
                                        </p:cTn>
                                        <p:tgtEl>
                                          <p:spTgt spid="38"/>
                                        </p:tgtEl>
                                        <p:attrNameLst>
                                          <p:attrName>style.visibility</p:attrName>
                                        </p:attrNameLst>
                                      </p:cBhvr>
                                      <p:to>
                                        <p:strVal val="hidden"/>
                                      </p:to>
                                    </p:set>
                                  </p:childTnLst>
                                </p:cTn>
                              </p:par>
                            </p:childTnLst>
                          </p:cTn>
                        </p:par>
                        <p:par>
                          <p:cTn id="48" fill="hold">
                            <p:stCondLst>
                              <p:cond delay="500"/>
                            </p:stCondLst>
                            <p:childTnLst>
                              <p:par>
                                <p:cTn id="49" presetID="22" presetClass="entr" presetSubtype="2" fill="hold" grpId="0" nodeType="afterEffect">
                                  <p:stCondLst>
                                    <p:cond delay="0"/>
                                  </p:stCondLst>
                                  <p:childTnLst>
                                    <p:set>
                                      <p:cBhvr>
                                        <p:cTn id="50" dur="1" fill="hold">
                                          <p:stCondLst>
                                            <p:cond delay="0"/>
                                          </p:stCondLst>
                                        </p:cTn>
                                        <p:tgtEl>
                                          <p:spTgt spid="124"/>
                                        </p:tgtEl>
                                        <p:attrNameLst>
                                          <p:attrName>style.visibility</p:attrName>
                                        </p:attrNameLst>
                                      </p:cBhvr>
                                      <p:to>
                                        <p:strVal val="visible"/>
                                      </p:to>
                                    </p:set>
                                    <p:animEffect transition="in" filter="wipe(right)">
                                      <p:cBhvr>
                                        <p:cTn id="51" dur="1000"/>
                                        <p:tgtEl>
                                          <p:spTgt spid="12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grpId="1" nodeType="clickEffect">
                                  <p:stCondLst>
                                    <p:cond delay="0"/>
                                  </p:stCondLst>
                                  <p:childTnLst>
                                    <p:animEffect transition="out" filter="fade">
                                      <p:cBhvr>
                                        <p:cTn id="55" dur="1000"/>
                                        <p:tgtEl>
                                          <p:spTgt spid="124"/>
                                        </p:tgtEl>
                                      </p:cBhvr>
                                    </p:animEffect>
                                    <p:set>
                                      <p:cBhvr>
                                        <p:cTn id="56" dur="1" fill="hold">
                                          <p:stCondLst>
                                            <p:cond delay="999"/>
                                          </p:stCondLst>
                                        </p:cTn>
                                        <p:tgtEl>
                                          <p:spTgt spid="124"/>
                                        </p:tgtEl>
                                        <p:attrNameLst>
                                          <p:attrName>style.visibility</p:attrName>
                                        </p:attrNameLst>
                                      </p:cBhvr>
                                      <p:to>
                                        <p:strVal val="hidden"/>
                                      </p:to>
                                    </p:set>
                                  </p:childTnLst>
                                </p:cTn>
                              </p:par>
                            </p:childTnLst>
                          </p:cTn>
                        </p:par>
                        <p:par>
                          <p:cTn id="57" fill="hold">
                            <p:stCondLst>
                              <p:cond delay="1000"/>
                            </p:stCondLst>
                            <p:childTnLst>
                              <p:par>
                                <p:cTn id="58" presetID="22" presetClass="entr" presetSubtype="8" fill="hold" grpId="0" nodeType="afterEffect">
                                  <p:stCondLst>
                                    <p:cond delay="0"/>
                                  </p:stCondLst>
                                  <p:childTnLst>
                                    <p:set>
                                      <p:cBhvr>
                                        <p:cTn id="59" dur="1" fill="hold">
                                          <p:stCondLst>
                                            <p:cond delay="0"/>
                                          </p:stCondLst>
                                        </p:cTn>
                                        <p:tgtEl>
                                          <p:spTgt spid="126"/>
                                        </p:tgtEl>
                                        <p:attrNameLst>
                                          <p:attrName>style.visibility</p:attrName>
                                        </p:attrNameLst>
                                      </p:cBhvr>
                                      <p:to>
                                        <p:strVal val="visible"/>
                                      </p:to>
                                    </p:set>
                                    <p:animEffect transition="in" filter="wipe(left)">
                                      <p:cBhvr>
                                        <p:cTn id="60" dur="1000"/>
                                        <p:tgtEl>
                                          <p:spTgt spid="126"/>
                                        </p:tgtEl>
                                      </p:cBhvr>
                                    </p:animEffect>
                                  </p:childTnLst>
                                </p:cTn>
                              </p:par>
                            </p:childTnLst>
                          </p:cTn>
                        </p:par>
                        <p:par>
                          <p:cTn id="61" fill="hold">
                            <p:stCondLst>
                              <p:cond delay="2000"/>
                            </p:stCondLst>
                            <p:childTnLst>
                              <p:par>
                                <p:cTn id="62" presetID="10" presetClass="entr" presetSubtype="0" fill="hold" grpId="0" nodeType="afterEffect">
                                  <p:stCondLst>
                                    <p:cond delay="0"/>
                                  </p:stCondLst>
                                  <p:childTnLst>
                                    <p:set>
                                      <p:cBhvr>
                                        <p:cTn id="63" dur="1" fill="hold">
                                          <p:stCondLst>
                                            <p:cond delay="0"/>
                                          </p:stCondLst>
                                        </p:cTn>
                                        <p:tgtEl>
                                          <p:spTgt spid="125">
                                            <p:txEl>
                                              <p:pRg st="0" end="0"/>
                                            </p:txEl>
                                          </p:spTgt>
                                        </p:tgtEl>
                                        <p:attrNameLst>
                                          <p:attrName>style.visibility</p:attrName>
                                        </p:attrNameLst>
                                      </p:cBhvr>
                                      <p:to>
                                        <p:strVal val="visible"/>
                                      </p:to>
                                    </p:set>
                                    <p:animEffect transition="in" filter="fade">
                                      <p:cBhvr>
                                        <p:cTn id="64" dur="1000"/>
                                        <p:tgtEl>
                                          <p:spTgt spid="125">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25">
                                            <p:txEl>
                                              <p:pRg st="1" end="1"/>
                                            </p:txEl>
                                          </p:spTgt>
                                        </p:tgtEl>
                                        <p:attrNameLst>
                                          <p:attrName>style.visibility</p:attrName>
                                        </p:attrNameLst>
                                      </p:cBhvr>
                                      <p:to>
                                        <p:strVal val="visible"/>
                                      </p:to>
                                    </p:set>
                                    <p:animEffect transition="in" filter="fade">
                                      <p:cBhvr>
                                        <p:cTn id="67" dur="1000"/>
                                        <p:tgtEl>
                                          <p:spTgt spid="125">
                                            <p:txEl>
                                              <p:pRg st="1" end="1"/>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25">
                                            <p:txEl>
                                              <p:pRg st="2" end="2"/>
                                            </p:txEl>
                                          </p:spTgt>
                                        </p:tgtEl>
                                        <p:attrNameLst>
                                          <p:attrName>style.visibility</p:attrName>
                                        </p:attrNameLst>
                                      </p:cBhvr>
                                      <p:to>
                                        <p:strVal val="visible"/>
                                      </p:to>
                                    </p:set>
                                    <p:animEffect transition="in" filter="fade">
                                      <p:cBhvr>
                                        <p:cTn id="70" dur="1000"/>
                                        <p:tgtEl>
                                          <p:spTgt spid="125">
                                            <p:txEl>
                                              <p:pRg st="2" end="2"/>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25">
                                            <p:txEl>
                                              <p:pRg st="3" end="3"/>
                                            </p:txEl>
                                          </p:spTgt>
                                        </p:tgtEl>
                                        <p:attrNameLst>
                                          <p:attrName>style.visibility</p:attrName>
                                        </p:attrNameLst>
                                      </p:cBhvr>
                                      <p:to>
                                        <p:strVal val="visible"/>
                                      </p:to>
                                    </p:set>
                                    <p:animEffect transition="in" filter="fade">
                                      <p:cBhvr>
                                        <p:cTn id="73" dur="1000"/>
                                        <p:tgtEl>
                                          <p:spTgt spid="125">
                                            <p:txEl>
                                              <p:pRg st="3" end="3"/>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25">
                                            <p:txEl>
                                              <p:pRg st="4" end="4"/>
                                            </p:txEl>
                                          </p:spTgt>
                                        </p:tgtEl>
                                        <p:attrNameLst>
                                          <p:attrName>style.visibility</p:attrName>
                                        </p:attrNameLst>
                                      </p:cBhvr>
                                      <p:to>
                                        <p:strVal val="visible"/>
                                      </p:to>
                                    </p:set>
                                    <p:animEffect transition="in" filter="fade">
                                      <p:cBhvr>
                                        <p:cTn id="76" dur="1000"/>
                                        <p:tgtEl>
                                          <p:spTgt spid="125">
                                            <p:txEl>
                                              <p:pRg st="4" end="4"/>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xit" presetSubtype="0" fill="hold" grpId="1" nodeType="clickEffect">
                                  <p:stCondLst>
                                    <p:cond delay="0"/>
                                  </p:stCondLst>
                                  <p:childTnLst>
                                    <p:animEffect transition="out" filter="fade">
                                      <p:cBhvr>
                                        <p:cTn id="80" dur="1000"/>
                                        <p:tgtEl>
                                          <p:spTgt spid="126"/>
                                        </p:tgtEl>
                                      </p:cBhvr>
                                    </p:animEffect>
                                    <p:set>
                                      <p:cBhvr>
                                        <p:cTn id="81" dur="1" fill="hold">
                                          <p:stCondLst>
                                            <p:cond delay="999"/>
                                          </p:stCondLst>
                                        </p:cTn>
                                        <p:tgtEl>
                                          <p:spTgt spid="126"/>
                                        </p:tgtEl>
                                        <p:attrNameLst>
                                          <p:attrName>style.visibility</p:attrName>
                                        </p:attrNameLst>
                                      </p:cBhvr>
                                      <p:to>
                                        <p:strVal val="hidden"/>
                                      </p:to>
                                    </p:set>
                                  </p:childTnLst>
                                </p:cTn>
                              </p:par>
                            </p:childTnLst>
                          </p:cTn>
                        </p:par>
                        <p:par>
                          <p:cTn id="82" fill="hold">
                            <p:stCondLst>
                              <p:cond delay="1000"/>
                            </p:stCondLst>
                            <p:childTnLst>
                              <p:par>
                                <p:cTn id="83" presetID="22" presetClass="entr" presetSubtype="8" fill="hold" grpId="0" nodeType="afterEffect">
                                  <p:stCondLst>
                                    <p:cond delay="0"/>
                                  </p:stCondLst>
                                  <p:childTnLst>
                                    <p:set>
                                      <p:cBhvr>
                                        <p:cTn id="84" dur="1" fill="hold">
                                          <p:stCondLst>
                                            <p:cond delay="0"/>
                                          </p:stCondLst>
                                        </p:cTn>
                                        <p:tgtEl>
                                          <p:spTgt spid="127"/>
                                        </p:tgtEl>
                                        <p:attrNameLst>
                                          <p:attrName>style.visibility</p:attrName>
                                        </p:attrNameLst>
                                      </p:cBhvr>
                                      <p:to>
                                        <p:strVal val="visible"/>
                                      </p:to>
                                    </p:set>
                                    <p:animEffect transition="in" filter="wipe(left)">
                                      <p:cBhvr>
                                        <p:cTn id="85" dur="1000"/>
                                        <p:tgtEl>
                                          <p:spTgt spid="127"/>
                                        </p:tgtEl>
                                      </p:cBhvr>
                                    </p:animEffect>
                                  </p:childTnLst>
                                </p:cTn>
                              </p:par>
                            </p:childTnLst>
                          </p:cTn>
                        </p:par>
                        <p:par>
                          <p:cTn id="86" fill="hold">
                            <p:stCondLst>
                              <p:cond delay="2000"/>
                            </p:stCondLst>
                            <p:childTnLst>
                              <p:par>
                                <p:cTn id="87" presetID="10" presetClass="exit" presetSubtype="0" fill="hold" grpId="1" nodeType="afterEffect">
                                  <p:stCondLst>
                                    <p:cond delay="0"/>
                                  </p:stCondLst>
                                  <p:childTnLst>
                                    <p:animEffect transition="out" filter="fade">
                                      <p:cBhvr>
                                        <p:cTn id="88" dur="1000"/>
                                        <p:tgtEl>
                                          <p:spTgt spid="78"/>
                                        </p:tgtEl>
                                      </p:cBhvr>
                                    </p:animEffect>
                                    <p:set>
                                      <p:cBhvr>
                                        <p:cTn id="89" dur="1" fill="hold">
                                          <p:stCondLst>
                                            <p:cond delay="999"/>
                                          </p:stCondLst>
                                        </p:cTn>
                                        <p:tgtEl>
                                          <p:spTgt spid="78"/>
                                        </p:tgtEl>
                                        <p:attrNameLst>
                                          <p:attrName>style.visibility</p:attrName>
                                        </p:attrNameLst>
                                      </p:cBhvr>
                                      <p:to>
                                        <p:strVal val="hidden"/>
                                      </p:to>
                                    </p:set>
                                  </p:childTnLst>
                                </p:cTn>
                              </p:par>
                            </p:childTnLst>
                          </p:cTn>
                        </p:par>
                        <p:par>
                          <p:cTn id="90" fill="hold">
                            <p:stCondLst>
                              <p:cond delay="4000"/>
                            </p:stCondLst>
                            <p:childTnLst>
                              <p:par>
                                <p:cTn id="91" presetID="10" presetClass="entr" presetSubtype="0" fill="hold" grpId="0" nodeType="afterEffect">
                                  <p:stCondLst>
                                    <p:cond delay="0"/>
                                  </p:stCondLst>
                                  <p:childTnLst>
                                    <p:set>
                                      <p:cBhvr>
                                        <p:cTn id="92" dur="1" fill="hold">
                                          <p:stCondLst>
                                            <p:cond delay="0"/>
                                          </p:stCondLst>
                                        </p:cTn>
                                        <p:tgtEl>
                                          <p:spTgt spid="128"/>
                                        </p:tgtEl>
                                        <p:attrNameLst>
                                          <p:attrName>style.visibility</p:attrName>
                                        </p:attrNameLst>
                                      </p:cBhvr>
                                      <p:to>
                                        <p:strVal val="visible"/>
                                      </p:to>
                                    </p:set>
                                    <p:animEffect transition="in" filter="fade">
                                      <p:cBhvr>
                                        <p:cTn id="93" dur="500"/>
                                        <p:tgtEl>
                                          <p:spTgt spid="128"/>
                                        </p:tgtEl>
                                      </p:cBhvr>
                                    </p:animEffect>
                                  </p:childTnLst>
                                </p:cTn>
                              </p:par>
                            </p:childTnLst>
                          </p:cTn>
                        </p:par>
                        <p:par>
                          <p:cTn id="94" fill="hold">
                            <p:stCondLst>
                              <p:cond delay="4500"/>
                            </p:stCondLst>
                            <p:childTnLst>
                              <p:par>
                                <p:cTn id="95" presetID="10" presetClass="entr" presetSubtype="0" fill="hold" grpId="0" nodeType="afterEffect">
                                  <p:stCondLst>
                                    <p:cond delay="0"/>
                                  </p:stCondLst>
                                  <p:childTnLst>
                                    <p:set>
                                      <p:cBhvr>
                                        <p:cTn id="96" dur="1" fill="hold">
                                          <p:stCondLst>
                                            <p:cond delay="0"/>
                                          </p:stCondLst>
                                        </p:cTn>
                                        <p:tgtEl>
                                          <p:spTgt spid="129"/>
                                        </p:tgtEl>
                                        <p:attrNameLst>
                                          <p:attrName>style.visibility</p:attrName>
                                        </p:attrNameLst>
                                      </p:cBhvr>
                                      <p:to>
                                        <p:strVal val="visible"/>
                                      </p:to>
                                    </p:set>
                                    <p:animEffect transition="in" filter="fade">
                                      <p:cBhvr>
                                        <p:cTn id="97" dur="500"/>
                                        <p:tgtEl>
                                          <p:spTgt spid="129"/>
                                        </p:tgtEl>
                                      </p:cBhvr>
                                    </p:animEffect>
                                  </p:childTnLst>
                                </p:cTn>
                              </p:par>
                            </p:childTnLst>
                          </p:cTn>
                        </p:par>
                        <p:par>
                          <p:cTn id="98" fill="hold">
                            <p:stCondLst>
                              <p:cond delay="5000"/>
                            </p:stCondLst>
                            <p:childTnLst>
                              <p:par>
                                <p:cTn id="99" presetID="10" presetClass="entr" presetSubtype="0" fill="hold" grpId="0" nodeType="afterEffect">
                                  <p:stCondLst>
                                    <p:cond delay="0"/>
                                  </p:stCondLst>
                                  <p:childTnLst>
                                    <p:set>
                                      <p:cBhvr>
                                        <p:cTn id="100" dur="1" fill="hold">
                                          <p:stCondLst>
                                            <p:cond delay="0"/>
                                          </p:stCondLst>
                                        </p:cTn>
                                        <p:tgtEl>
                                          <p:spTgt spid="130"/>
                                        </p:tgtEl>
                                        <p:attrNameLst>
                                          <p:attrName>style.visibility</p:attrName>
                                        </p:attrNameLst>
                                      </p:cBhvr>
                                      <p:to>
                                        <p:strVal val="visible"/>
                                      </p:to>
                                    </p:set>
                                    <p:animEffect transition="in" filter="fade">
                                      <p:cBhvr>
                                        <p:cTn id="101" dur="500"/>
                                        <p:tgtEl>
                                          <p:spTgt spid="130"/>
                                        </p:tgtEl>
                                      </p:cBhvr>
                                    </p:animEffect>
                                  </p:childTnLst>
                                </p:cTn>
                              </p:par>
                            </p:childTnLst>
                          </p:cTn>
                        </p:par>
                        <p:par>
                          <p:cTn id="102" fill="hold">
                            <p:stCondLst>
                              <p:cond delay="5500"/>
                            </p:stCondLst>
                            <p:childTnLst>
                              <p:par>
                                <p:cTn id="103" presetID="10" presetClass="entr" presetSubtype="0" fill="hold" grpId="0" nodeType="afterEffect">
                                  <p:stCondLst>
                                    <p:cond delay="0"/>
                                  </p:stCondLst>
                                  <p:childTnLst>
                                    <p:set>
                                      <p:cBhvr>
                                        <p:cTn id="104" dur="1" fill="hold">
                                          <p:stCondLst>
                                            <p:cond delay="0"/>
                                          </p:stCondLst>
                                        </p:cTn>
                                        <p:tgtEl>
                                          <p:spTgt spid="131"/>
                                        </p:tgtEl>
                                        <p:attrNameLst>
                                          <p:attrName>style.visibility</p:attrName>
                                        </p:attrNameLst>
                                      </p:cBhvr>
                                      <p:to>
                                        <p:strVal val="visible"/>
                                      </p:to>
                                    </p:set>
                                    <p:animEffect transition="in" filter="fade">
                                      <p:cBhvr>
                                        <p:cTn id="105" dur="500"/>
                                        <p:tgtEl>
                                          <p:spTgt spid="131"/>
                                        </p:tgtEl>
                                      </p:cBhvr>
                                    </p:animEffect>
                                  </p:childTnLst>
                                </p:cTn>
                              </p:par>
                              <p:par>
                                <p:cTn id="106" presetID="10" presetClass="exit" presetSubtype="0" fill="hold" nodeType="withEffect">
                                  <p:stCondLst>
                                    <p:cond delay="0"/>
                                  </p:stCondLst>
                                  <p:childTnLst>
                                    <p:animEffect transition="out" filter="fade">
                                      <p:cBhvr>
                                        <p:cTn id="107" dur="500"/>
                                        <p:tgtEl>
                                          <p:spTgt spid="125">
                                            <p:txEl>
                                              <p:pRg st="4" end="4"/>
                                            </p:txEl>
                                          </p:spTgt>
                                        </p:tgtEl>
                                      </p:cBhvr>
                                    </p:animEffect>
                                    <p:set>
                                      <p:cBhvr>
                                        <p:cTn id="108" dur="1" fill="hold">
                                          <p:stCondLst>
                                            <p:cond delay="499"/>
                                          </p:stCondLst>
                                        </p:cTn>
                                        <p:tgtEl>
                                          <p:spTgt spid="125">
                                            <p:txEl>
                                              <p:pRg st="4" end="4"/>
                                            </p:txEl>
                                          </p:spTgt>
                                        </p:tgtEl>
                                        <p:attrNameLst>
                                          <p:attrName>style.visibility</p:attrName>
                                        </p:attrNameLst>
                                      </p:cBhvr>
                                      <p:to>
                                        <p:strVal val="hidden"/>
                                      </p:to>
                                    </p:set>
                                  </p:childTnLst>
                                </p:cTn>
                              </p:par>
                              <p:par>
                                <p:cTn id="109" presetID="10" presetClass="entr" presetSubtype="0" fill="hold" grpId="0" nodeType="withEffect">
                                  <p:stCondLst>
                                    <p:cond delay="0"/>
                                  </p:stCondLst>
                                  <p:childTnLst>
                                    <p:set>
                                      <p:cBhvr>
                                        <p:cTn id="110" dur="1" fill="hold">
                                          <p:stCondLst>
                                            <p:cond delay="0"/>
                                          </p:stCondLst>
                                        </p:cTn>
                                        <p:tgtEl>
                                          <p:spTgt spid="133"/>
                                        </p:tgtEl>
                                        <p:attrNameLst>
                                          <p:attrName>style.visibility</p:attrName>
                                        </p:attrNameLst>
                                      </p:cBhvr>
                                      <p:to>
                                        <p:strVal val="visible"/>
                                      </p:to>
                                    </p:set>
                                    <p:animEffect transition="in" filter="fade">
                                      <p:cBhvr>
                                        <p:cTn id="111" dur="500"/>
                                        <p:tgtEl>
                                          <p:spTgt spid="133"/>
                                        </p:tgtEl>
                                      </p:cBhvr>
                                    </p:animEffect>
                                  </p:childTnLst>
                                </p:cTn>
                              </p:par>
                            </p:childTnLst>
                          </p:cTn>
                        </p:par>
                        <p:par>
                          <p:cTn id="112" fill="hold">
                            <p:stCondLst>
                              <p:cond delay="6000"/>
                            </p:stCondLst>
                            <p:childTnLst>
                              <p:par>
                                <p:cTn id="113" presetID="10" presetClass="entr" presetSubtype="0" fill="hold" nodeType="afterEffect">
                                  <p:stCondLst>
                                    <p:cond delay="0"/>
                                  </p:stCondLst>
                                  <p:childTnLst>
                                    <p:set>
                                      <p:cBhvr>
                                        <p:cTn id="114" dur="1" fill="hold">
                                          <p:stCondLst>
                                            <p:cond delay="0"/>
                                          </p:stCondLst>
                                        </p:cTn>
                                        <p:tgtEl>
                                          <p:spTgt spid="137"/>
                                        </p:tgtEl>
                                        <p:attrNameLst>
                                          <p:attrName>style.visibility</p:attrName>
                                        </p:attrNameLst>
                                      </p:cBhvr>
                                      <p:to>
                                        <p:strVal val="visible"/>
                                      </p:to>
                                    </p:set>
                                    <p:animEffect transition="in" filter="fade">
                                      <p:cBhvr>
                                        <p:cTn id="115" dur="1000"/>
                                        <p:tgtEl>
                                          <p:spTgt spid="137"/>
                                        </p:tgtEl>
                                      </p:cBhvr>
                                    </p:animEffect>
                                  </p:childTnLst>
                                </p:cTn>
                              </p:par>
                            </p:childTnLst>
                          </p:cTn>
                        </p:par>
                        <p:par>
                          <p:cTn id="116" fill="hold">
                            <p:stCondLst>
                              <p:cond delay="7000"/>
                            </p:stCondLst>
                            <p:childTnLst>
                              <p:par>
                                <p:cTn id="117" presetID="0" presetClass="path" presetSubtype="0" accel="50000" decel="50000" fill="hold" grpId="0" nodeType="afterEffect">
                                  <p:stCondLst>
                                    <p:cond delay="0"/>
                                  </p:stCondLst>
                                  <p:childTnLst>
                                    <p:animMotion origin="layout" path="M 1.94444E-6 7.40741E-7 L -0.41667 -0.36782 " pathEditMode="relative" rAng="0" ptsTypes="AA">
                                      <p:cBhvr>
                                        <p:cTn id="118" dur="500" spd="-100000" fill="hold"/>
                                        <p:tgtEl>
                                          <p:spTgt spid="135"/>
                                        </p:tgtEl>
                                        <p:attrNameLst>
                                          <p:attrName>ppt_x</p:attrName>
                                          <p:attrName>ppt_y</p:attrName>
                                        </p:attrNameLst>
                                      </p:cBhvr>
                                      <p:rCtr x="-208" y="-184"/>
                                    </p:animMotion>
                                  </p:childTnLst>
                                </p:cTn>
                              </p:par>
                              <p:par>
                                <p:cTn id="119" presetID="10" presetClass="entr" presetSubtype="0" fill="hold" grpId="1" nodeType="withEffect">
                                  <p:stCondLst>
                                    <p:cond delay="0"/>
                                  </p:stCondLst>
                                  <p:childTnLst>
                                    <p:set>
                                      <p:cBhvr>
                                        <p:cTn id="120" dur="1" fill="hold">
                                          <p:stCondLst>
                                            <p:cond delay="0"/>
                                          </p:stCondLst>
                                        </p:cTn>
                                        <p:tgtEl>
                                          <p:spTgt spid="135"/>
                                        </p:tgtEl>
                                        <p:attrNameLst>
                                          <p:attrName>style.visibility</p:attrName>
                                        </p:attrNameLst>
                                      </p:cBhvr>
                                      <p:to>
                                        <p:strVal val="visible"/>
                                      </p:to>
                                    </p:set>
                                    <p:animEffect transition="in" filter="fade">
                                      <p:cBhvr>
                                        <p:cTn id="121" dur="500"/>
                                        <p:tgtEl>
                                          <p:spTgt spid="135"/>
                                        </p:tgtEl>
                                      </p:cBhvr>
                                    </p:animEffect>
                                  </p:childTnLst>
                                </p:cTn>
                              </p:par>
                              <p:par>
                                <p:cTn id="122" presetID="10" presetClass="exit" presetSubtype="0" fill="hold" grpId="1" nodeType="withEffect">
                                  <p:stCondLst>
                                    <p:cond delay="0"/>
                                  </p:stCondLst>
                                  <p:childTnLst>
                                    <p:animEffect transition="out" filter="fade">
                                      <p:cBhvr>
                                        <p:cTn id="123" dur="500"/>
                                        <p:tgtEl>
                                          <p:spTgt spid="128"/>
                                        </p:tgtEl>
                                      </p:cBhvr>
                                    </p:animEffect>
                                    <p:set>
                                      <p:cBhvr>
                                        <p:cTn id="124" dur="1" fill="hold">
                                          <p:stCondLst>
                                            <p:cond delay="499"/>
                                          </p:stCondLst>
                                        </p:cTn>
                                        <p:tgtEl>
                                          <p:spTgt spid="128"/>
                                        </p:tgtEl>
                                        <p:attrNameLst>
                                          <p:attrName>style.visibility</p:attrName>
                                        </p:attrNameLst>
                                      </p:cBhvr>
                                      <p:to>
                                        <p:strVal val="hidden"/>
                                      </p:to>
                                    </p:set>
                                  </p:childTnLst>
                                </p:cTn>
                              </p:par>
                            </p:childTnLst>
                          </p:cTn>
                        </p:par>
                        <p:par>
                          <p:cTn id="125" fill="hold">
                            <p:stCondLst>
                              <p:cond delay="7500"/>
                            </p:stCondLst>
                            <p:childTnLst>
                              <p:par>
                                <p:cTn id="126" presetID="0" presetClass="path" presetSubtype="0" accel="50000" decel="50000" fill="hold" grpId="0" nodeType="afterEffect">
                                  <p:stCondLst>
                                    <p:cond delay="0"/>
                                  </p:stCondLst>
                                  <p:childTnLst>
                                    <p:animMotion origin="layout" path="M -0.00069 7.40741E-7 L -0.31458 -0.36782 " pathEditMode="relative" rAng="0" ptsTypes="AA">
                                      <p:cBhvr>
                                        <p:cTn id="127" dur="500" spd="-100000" fill="hold"/>
                                        <p:tgtEl>
                                          <p:spTgt spid="136"/>
                                        </p:tgtEl>
                                        <p:attrNameLst>
                                          <p:attrName>ppt_x</p:attrName>
                                          <p:attrName>ppt_y</p:attrName>
                                        </p:attrNameLst>
                                      </p:cBhvr>
                                      <p:rCtr x="-157" y="-184"/>
                                    </p:animMotion>
                                  </p:childTnLst>
                                </p:cTn>
                              </p:par>
                              <p:par>
                                <p:cTn id="128" presetID="10" presetClass="entr" presetSubtype="0" fill="hold" grpId="1" nodeType="withEffect">
                                  <p:stCondLst>
                                    <p:cond delay="0"/>
                                  </p:stCondLst>
                                  <p:childTnLst>
                                    <p:set>
                                      <p:cBhvr>
                                        <p:cTn id="129" dur="1" fill="hold">
                                          <p:stCondLst>
                                            <p:cond delay="0"/>
                                          </p:stCondLst>
                                        </p:cTn>
                                        <p:tgtEl>
                                          <p:spTgt spid="136"/>
                                        </p:tgtEl>
                                        <p:attrNameLst>
                                          <p:attrName>style.visibility</p:attrName>
                                        </p:attrNameLst>
                                      </p:cBhvr>
                                      <p:to>
                                        <p:strVal val="visible"/>
                                      </p:to>
                                    </p:set>
                                    <p:animEffect transition="in" filter="fade">
                                      <p:cBhvr>
                                        <p:cTn id="130" dur="500"/>
                                        <p:tgtEl>
                                          <p:spTgt spid="136"/>
                                        </p:tgtEl>
                                      </p:cBhvr>
                                    </p:animEffect>
                                  </p:childTnLst>
                                </p:cTn>
                              </p:par>
                              <p:par>
                                <p:cTn id="131" presetID="10" presetClass="exit" presetSubtype="0" fill="hold" grpId="1" nodeType="withEffect">
                                  <p:stCondLst>
                                    <p:cond delay="0"/>
                                  </p:stCondLst>
                                  <p:childTnLst>
                                    <p:animEffect transition="out" filter="fade">
                                      <p:cBhvr>
                                        <p:cTn id="132" dur="500"/>
                                        <p:tgtEl>
                                          <p:spTgt spid="129"/>
                                        </p:tgtEl>
                                      </p:cBhvr>
                                    </p:animEffect>
                                    <p:set>
                                      <p:cBhvr>
                                        <p:cTn id="133" dur="1" fill="hold">
                                          <p:stCondLst>
                                            <p:cond delay="499"/>
                                          </p:stCondLst>
                                        </p:cTn>
                                        <p:tgtEl>
                                          <p:spTgt spid="129"/>
                                        </p:tgtEl>
                                        <p:attrNameLst>
                                          <p:attrName>style.visibility</p:attrName>
                                        </p:attrNameLst>
                                      </p:cBhvr>
                                      <p:to>
                                        <p:strVal val="hidden"/>
                                      </p:to>
                                    </p:set>
                                  </p:childTnLst>
                                </p:cTn>
                              </p:par>
                            </p:childTnLst>
                          </p:cTn>
                        </p:par>
                        <p:par>
                          <p:cTn id="134" fill="hold">
                            <p:stCondLst>
                              <p:cond delay="8000"/>
                            </p:stCondLst>
                            <p:childTnLst>
                              <p:par>
                                <p:cTn id="135" presetID="0" presetClass="path" presetSubtype="0" accel="50000" decel="50000" fill="hold" grpId="0" nodeType="afterEffect">
                                  <p:stCondLst>
                                    <p:cond delay="0"/>
                                  </p:stCondLst>
                                  <p:childTnLst>
                                    <p:animMotion origin="layout" path="M -0.00087 0.00093 L -0.20799 -0.36505 " pathEditMode="relative" rAng="0" ptsTypes="AA">
                                      <p:cBhvr>
                                        <p:cTn id="136" dur="500" spd="-100000" fill="hold"/>
                                        <p:tgtEl>
                                          <p:spTgt spid="134"/>
                                        </p:tgtEl>
                                        <p:attrNameLst>
                                          <p:attrName>ppt_x</p:attrName>
                                          <p:attrName>ppt_y</p:attrName>
                                        </p:attrNameLst>
                                      </p:cBhvr>
                                      <p:rCtr x="-104" y="-183"/>
                                    </p:animMotion>
                                  </p:childTnLst>
                                </p:cTn>
                              </p:par>
                              <p:par>
                                <p:cTn id="137" presetID="10" presetClass="entr" presetSubtype="0" fill="hold" grpId="1" nodeType="withEffect">
                                  <p:stCondLst>
                                    <p:cond delay="0"/>
                                  </p:stCondLst>
                                  <p:childTnLst>
                                    <p:set>
                                      <p:cBhvr>
                                        <p:cTn id="138" dur="1" fill="hold">
                                          <p:stCondLst>
                                            <p:cond delay="0"/>
                                          </p:stCondLst>
                                        </p:cTn>
                                        <p:tgtEl>
                                          <p:spTgt spid="134"/>
                                        </p:tgtEl>
                                        <p:attrNameLst>
                                          <p:attrName>style.visibility</p:attrName>
                                        </p:attrNameLst>
                                      </p:cBhvr>
                                      <p:to>
                                        <p:strVal val="visible"/>
                                      </p:to>
                                    </p:set>
                                    <p:animEffect transition="in" filter="fade">
                                      <p:cBhvr>
                                        <p:cTn id="139" dur="500"/>
                                        <p:tgtEl>
                                          <p:spTgt spid="134"/>
                                        </p:tgtEl>
                                      </p:cBhvr>
                                    </p:animEffect>
                                  </p:childTnLst>
                                </p:cTn>
                              </p:par>
                              <p:par>
                                <p:cTn id="140" presetID="10" presetClass="exit" presetSubtype="0" fill="hold" grpId="1" nodeType="withEffect">
                                  <p:stCondLst>
                                    <p:cond delay="0"/>
                                  </p:stCondLst>
                                  <p:childTnLst>
                                    <p:animEffect transition="out" filter="fade">
                                      <p:cBhvr>
                                        <p:cTn id="141" dur="500"/>
                                        <p:tgtEl>
                                          <p:spTgt spid="130"/>
                                        </p:tgtEl>
                                      </p:cBhvr>
                                    </p:animEffect>
                                    <p:set>
                                      <p:cBhvr>
                                        <p:cTn id="142" dur="1" fill="hold">
                                          <p:stCondLst>
                                            <p:cond delay="499"/>
                                          </p:stCondLst>
                                        </p:cTn>
                                        <p:tgtEl>
                                          <p:spTgt spid="130"/>
                                        </p:tgtEl>
                                        <p:attrNameLst>
                                          <p:attrName>style.visibility</p:attrName>
                                        </p:attrNameLst>
                                      </p:cBhvr>
                                      <p:to>
                                        <p:strVal val="hidden"/>
                                      </p:to>
                                    </p:set>
                                  </p:childTnLst>
                                </p:cTn>
                              </p:par>
                              <p:par>
                                <p:cTn id="143" presetID="10" presetClass="exit" presetSubtype="0" fill="hold" grpId="1" nodeType="withEffect">
                                  <p:stCondLst>
                                    <p:cond delay="0"/>
                                  </p:stCondLst>
                                  <p:childTnLst>
                                    <p:animEffect transition="out" filter="fade">
                                      <p:cBhvr>
                                        <p:cTn id="144" dur="500"/>
                                        <p:tgtEl>
                                          <p:spTgt spid="131"/>
                                        </p:tgtEl>
                                      </p:cBhvr>
                                    </p:animEffect>
                                    <p:set>
                                      <p:cBhvr>
                                        <p:cTn id="145" dur="1" fill="hold">
                                          <p:stCondLst>
                                            <p:cond delay="499"/>
                                          </p:stCondLst>
                                        </p:cTn>
                                        <p:tgtEl>
                                          <p:spTgt spid="131"/>
                                        </p:tgtEl>
                                        <p:attrNameLst>
                                          <p:attrName>style.visibility</p:attrName>
                                        </p:attrNameLst>
                                      </p:cBhvr>
                                      <p:to>
                                        <p:strVal val="hidden"/>
                                      </p:to>
                                    </p:set>
                                  </p:childTnLst>
                                </p:cTn>
                              </p:par>
                            </p:childTnLst>
                          </p:cTn>
                        </p:par>
                        <p:par>
                          <p:cTn id="146" fill="hold">
                            <p:stCondLst>
                              <p:cond delay="8500"/>
                            </p:stCondLst>
                            <p:childTnLst>
                              <p:par>
                                <p:cTn id="147" presetID="0" presetClass="path" presetSubtype="0" accel="50000" decel="50000" fill="hold" nodeType="afterEffect">
                                  <p:stCondLst>
                                    <p:cond delay="0"/>
                                  </p:stCondLst>
                                  <p:childTnLst>
                                    <p:animMotion origin="layout" path="M 0.07778 0.00069 L -0.32674 0.11638 " pathEditMode="relative" rAng="0" ptsTypes="AA">
                                      <p:cBhvr>
                                        <p:cTn id="148" dur="1000" spd="-100000" fill="hold"/>
                                        <p:tgtEl>
                                          <p:spTgt spid="74"/>
                                        </p:tgtEl>
                                        <p:attrNameLst>
                                          <p:attrName>ppt_x</p:attrName>
                                          <p:attrName>ppt_y</p:attrName>
                                        </p:attrNameLst>
                                      </p:cBhvr>
                                      <p:rCtr x="-202" y="58"/>
                                    </p:animMotion>
                                  </p:childTnLst>
                                </p:cTn>
                              </p:par>
                              <p:par>
                                <p:cTn id="149" presetID="10" presetClass="entr" presetSubtype="0" fill="hold" nodeType="withEffect">
                                  <p:stCondLst>
                                    <p:cond delay="0"/>
                                  </p:stCondLst>
                                  <p:childTnLst>
                                    <p:set>
                                      <p:cBhvr>
                                        <p:cTn id="150" dur="1" fill="hold">
                                          <p:stCondLst>
                                            <p:cond delay="0"/>
                                          </p:stCondLst>
                                        </p:cTn>
                                        <p:tgtEl>
                                          <p:spTgt spid="74"/>
                                        </p:tgtEl>
                                        <p:attrNameLst>
                                          <p:attrName>style.visibility</p:attrName>
                                        </p:attrNameLst>
                                      </p:cBhvr>
                                      <p:to>
                                        <p:strVal val="visible"/>
                                      </p:to>
                                    </p:set>
                                    <p:animEffect transition="in" filter="fade">
                                      <p:cBhvr>
                                        <p:cTn id="151" dur="1000"/>
                                        <p:tgtEl>
                                          <p:spTgt spid="74"/>
                                        </p:tgtEl>
                                      </p:cBhvr>
                                    </p:animEffect>
                                  </p:childTnLst>
                                </p:cTn>
                              </p:par>
                            </p:childTnLst>
                          </p:cTn>
                        </p:par>
                        <p:par>
                          <p:cTn id="152" fill="hold">
                            <p:stCondLst>
                              <p:cond delay="9500"/>
                            </p:stCondLst>
                            <p:childTnLst>
                              <p:par>
                                <p:cTn id="153" presetID="0" presetClass="path" presetSubtype="0" accel="50000" decel="50000" fill="hold" grpId="0" nodeType="afterEffect">
                                  <p:stCondLst>
                                    <p:cond delay="0"/>
                                  </p:stCondLst>
                                  <p:childTnLst>
                                    <p:animMotion origin="layout" path="M -0.00104 0 L -0.31475 0.11458 " pathEditMode="relative" rAng="0" ptsTypes="AA">
                                      <p:cBhvr>
                                        <p:cTn id="154" dur="500" spd="-100000" fill="hold"/>
                                        <p:tgtEl>
                                          <p:spTgt spid="79"/>
                                        </p:tgtEl>
                                        <p:attrNameLst>
                                          <p:attrName>ppt_x</p:attrName>
                                          <p:attrName>ppt_y</p:attrName>
                                        </p:attrNameLst>
                                      </p:cBhvr>
                                      <p:rCtr x="-157" y="57"/>
                                    </p:animMotion>
                                  </p:childTnLst>
                                </p:cTn>
                              </p:par>
                              <p:par>
                                <p:cTn id="155" presetID="10" presetClass="entr" presetSubtype="0" fill="hold" grpId="1" nodeType="withEffect">
                                  <p:stCondLst>
                                    <p:cond delay="0"/>
                                  </p:stCondLst>
                                  <p:childTnLst>
                                    <p:set>
                                      <p:cBhvr>
                                        <p:cTn id="156" dur="1" fill="hold">
                                          <p:stCondLst>
                                            <p:cond delay="0"/>
                                          </p:stCondLst>
                                        </p:cTn>
                                        <p:tgtEl>
                                          <p:spTgt spid="79"/>
                                        </p:tgtEl>
                                        <p:attrNameLst>
                                          <p:attrName>style.visibility</p:attrName>
                                        </p:attrNameLst>
                                      </p:cBhvr>
                                      <p:to>
                                        <p:strVal val="visible"/>
                                      </p:to>
                                    </p:set>
                                    <p:animEffect transition="in" filter="fade">
                                      <p:cBhvr>
                                        <p:cTn id="157" dur="500"/>
                                        <p:tgtEl>
                                          <p:spTgt spid="79"/>
                                        </p:tgtEl>
                                      </p:cBhvr>
                                    </p:animEffect>
                                  </p:childTnLst>
                                </p:cTn>
                              </p:par>
                              <p:par>
                                <p:cTn id="158" presetID="1" presetClass="exit" presetSubtype="0" fill="hold" grpId="3" nodeType="withEffect">
                                  <p:stCondLst>
                                    <p:cond delay="200"/>
                                  </p:stCondLst>
                                  <p:childTnLst>
                                    <p:set>
                                      <p:cBhvr>
                                        <p:cTn id="159" dur="1" fill="hold">
                                          <p:stCondLst>
                                            <p:cond delay="0"/>
                                          </p:stCondLst>
                                        </p:cTn>
                                        <p:tgtEl>
                                          <p:spTgt spid="136"/>
                                        </p:tgtEl>
                                        <p:attrNameLst>
                                          <p:attrName>style.visibility</p:attrName>
                                        </p:attrNameLst>
                                      </p:cBhvr>
                                      <p:to>
                                        <p:strVal val="hidden"/>
                                      </p:to>
                                    </p:set>
                                  </p:childTnLst>
                                </p:cTn>
                              </p:par>
                            </p:childTnLst>
                          </p:cTn>
                        </p:par>
                        <p:par>
                          <p:cTn id="160" fill="hold">
                            <p:stCondLst>
                              <p:cond delay="10000"/>
                            </p:stCondLst>
                            <p:childTnLst>
                              <p:par>
                                <p:cTn id="161" presetID="0" presetClass="path" presetSubtype="0" accel="50000" decel="50000" fill="hold" nodeType="afterEffect">
                                  <p:stCondLst>
                                    <p:cond delay="0"/>
                                  </p:stCondLst>
                                  <p:childTnLst>
                                    <p:animMotion origin="layout" path="M -0.08038 0.00093 L -0.30052 0.11551 " pathEditMode="relative" rAng="0" ptsTypes="AA">
                                      <p:cBhvr>
                                        <p:cTn id="162" dur="1000" spd="-100000" fill="hold"/>
                                        <p:tgtEl>
                                          <p:spTgt spid="75"/>
                                        </p:tgtEl>
                                        <p:attrNameLst>
                                          <p:attrName>ppt_x</p:attrName>
                                          <p:attrName>ppt_y</p:attrName>
                                        </p:attrNameLst>
                                      </p:cBhvr>
                                      <p:rCtr x="-110" y="57"/>
                                    </p:animMotion>
                                  </p:childTnLst>
                                </p:cTn>
                              </p:par>
                              <p:par>
                                <p:cTn id="163" presetID="10" presetClass="entr" presetSubtype="0" fill="hold" nodeType="withEffect">
                                  <p:stCondLst>
                                    <p:cond delay="0"/>
                                  </p:stCondLst>
                                  <p:childTnLst>
                                    <p:set>
                                      <p:cBhvr>
                                        <p:cTn id="164" dur="1" fill="hold">
                                          <p:stCondLst>
                                            <p:cond delay="0"/>
                                          </p:stCondLst>
                                        </p:cTn>
                                        <p:tgtEl>
                                          <p:spTgt spid="75"/>
                                        </p:tgtEl>
                                        <p:attrNameLst>
                                          <p:attrName>style.visibility</p:attrName>
                                        </p:attrNameLst>
                                      </p:cBhvr>
                                      <p:to>
                                        <p:strVal val="visible"/>
                                      </p:to>
                                    </p:set>
                                    <p:animEffect transition="in" filter="fade">
                                      <p:cBhvr>
                                        <p:cTn id="165" dur="500"/>
                                        <p:tgtEl>
                                          <p:spTgt spid="75"/>
                                        </p:tgtEl>
                                      </p:cBhvr>
                                    </p:animEffect>
                                  </p:childTnLst>
                                </p:cTn>
                              </p:par>
                              <p:par>
                                <p:cTn id="166" presetID="1" presetClass="exit" presetSubtype="0" fill="hold" nodeType="withEffect">
                                  <p:stCondLst>
                                    <p:cond delay="200"/>
                                  </p:stCondLst>
                                  <p:childTnLst>
                                    <p:set>
                                      <p:cBhvr>
                                        <p:cTn id="167" dur="1" fill="hold">
                                          <p:stCondLst>
                                            <p:cond delay="0"/>
                                          </p:stCondLst>
                                        </p:cTn>
                                        <p:tgtEl>
                                          <p:spTgt spid="135"/>
                                        </p:tgtEl>
                                        <p:attrNameLst>
                                          <p:attrName>style.visibility</p:attrName>
                                        </p:attrNameLst>
                                      </p:cBhvr>
                                      <p:to>
                                        <p:strVal val="hidden"/>
                                      </p:to>
                                    </p:set>
                                  </p:childTnLst>
                                </p:cTn>
                              </p:par>
                              <p:par>
                                <p:cTn id="168" presetID="1" presetClass="exit" presetSubtype="0" fill="hold" nodeType="withEffect">
                                  <p:stCondLst>
                                    <p:cond delay="200"/>
                                  </p:stCondLst>
                                  <p:childTnLst>
                                    <p:set>
                                      <p:cBhvr>
                                        <p:cTn id="169" dur="1" fill="hold">
                                          <p:stCondLst>
                                            <p:cond delay="0"/>
                                          </p:stCondLst>
                                        </p:cTn>
                                        <p:tgtEl>
                                          <p:spTgt spid="134"/>
                                        </p:tgtEl>
                                        <p:attrNameLst>
                                          <p:attrName>style.visibility</p:attrName>
                                        </p:attrNameLst>
                                      </p:cBhvr>
                                      <p:to>
                                        <p:strVal val="hidden"/>
                                      </p:to>
                                    </p:set>
                                  </p:childTnLst>
                                </p:cTn>
                              </p:par>
                            </p:childTnLst>
                          </p:cTn>
                        </p:par>
                        <p:par>
                          <p:cTn id="170" fill="hold">
                            <p:stCondLst>
                              <p:cond delay="11000"/>
                            </p:stCondLst>
                            <p:childTnLst>
                              <p:par>
                                <p:cTn id="171" presetID="10" presetClass="exit" presetSubtype="0" fill="hold" grpId="0" nodeType="afterEffect">
                                  <p:stCondLst>
                                    <p:cond delay="0"/>
                                  </p:stCondLst>
                                  <p:childTnLst>
                                    <p:animEffect transition="out" filter="fade">
                                      <p:cBhvr>
                                        <p:cTn id="172" dur="500"/>
                                        <p:tgtEl>
                                          <p:spTgt spid="137"/>
                                        </p:tgtEl>
                                      </p:cBhvr>
                                    </p:animEffect>
                                    <p:set>
                                      <p:cBhvr>
                                        <p:cTn id="173" dur="1" fill="hold">
                                          <p:stCondLst>
                                            <p:cond delay="499"/>
                                          </p:stCondLst>
                                        </p:cTn>
                                        <p:tgtEl>
                                          <p:spTgt spid="1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61" grpId="0" animBg="1"/>
      <p:bldP spid="62" grpId="0" animBg="1"/>
      <p:bldP spid="77" grpId="0" animBg="1"/>
      <p:bldP spid="78" grpId="0" animBg="1"/>
      <p:bldP spid="78" grpId="1" animBg="1"/>
      <p:bldP spid="124" grpId="0" animBg="1"/>
      <p:bldP spid="124" grpId="1" animBg="1"/>
      <p:bldP spid="125" grpId="0" build="allAtOnce"/>
      <p:bldP spid="126" grpId="0" animBg="1"/>
      <p:bldP spid="126" grpId="1" animBg="1"/>
      <p:bldP spid="127" grpId="0" animBg="1"/>
      <p:bldP spid="128" grpId="0" animBg="1"/>
      <p:bldP spid="128" grpId="1" animBg="1"/>
      <p:bldP spid="129" grpId="0" animBg="1"/>
      <p:bldP spid="129" grpId="1" animBg="1"/>
      <p:bldP spid="130" grpId="0" animBg="1"/>
      <p:bldP spid="130" grpId="1" animBg="1"/>
      <p:bldP spid="131" grpId="0"/>
      <p:bldP spid="131" grpId="1"/>
      <p:bldP spid="133" grpId="0"/>
      <p:bldP spid="134" grpId="0" animBg="1"/>
      <p:bldP spid="134" grpId="1" animBg="1"/>
      <p:bldP spid="134" grpId="2" animBg="1"/>
      <p:bldP spid="135" grpId="0" animBg="1"/>
      <p:bldP spid="135" grpId="1" animBg="1"/>
      <p:bldP spid="135" grpId="2" animBg="1"/>
      <p:bldP spid="136" grpId="0" animBg="1"/>
      <p:bldP spid="136" grpId="1" animBg="1"/>
      <p:bldP spid="136" grpId="2" animBg="1"/>
      <p:bldP spid="136" grpId="3" animBg="1"/>
      <p:bldP spid="137" grpId="0" animBg="1"/>
      <p:bldP spid="74" grpId="0" animBg="1"/>
      <p:bldP spid="75" grpId="0" animBg="1"/>
      <p:bldP spid="79" grpId="0" animBg="1"/>
      <p:bldP spid="79" grpId="1" animBg="1"/>
      <p:bldP spid="79" grpId="2"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7"/>
          <p:cNvSpPr>
            <a:spLocks noGrp="1"/>
          </p:cNvSpPr>
          <p:nvPr>
            <p:ph type="title"/>
          </p:nvPr>
        </p:nvSpPr>
        <p:spPr/>
        <p:txBody>
          <a:bodyPr/>
          <a:lstStyle/>
          <a:p>
            <a:r>
              <a:rPr lang="en-IN" dirty="0" smtClean="0"/>
              <a:t>DPM-SRT</a:t>
            </a:r>
          </a:p>
        </p:txBody>
      </p:sp>
      <p:sp>
        <p:nvSpPr>
          <p:cNvPr id="31" name="Text Box 61"/>
          <p:cNvSpPr txBox="1">
            <a:spLocks noChangeArrowheads="1"/>
          </p:cNvSpPr>
          <p:nvPr/>
        </p:nvSpPr>
        <p:spPr bwMode="auto">
          <a:xfrm>
            <a:off x="81653" y="1871988"/>
            <a:ext cx="1725612"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smtClean="0">
                <a:latin typeface="+mj-lt"/>
              </a:rPr>
              <a:t>Windows Server 2003</a:t>
            </a:r>
          </a:p>
          <a:p>
            <a:pPr eaLnBrk="0" hangingPunct="0">
              <a:defRPr/>
            </a:pPr>
            <a:r>
              <a:rPr lang="en-US" sz="1000" b="1" i="1" dirty="0" smtClean="0">
                <a:latin typeface="+mj-lt"/>
              </a:rPr>
              <a:t>SERVER-B</a:t>
            </a:r>
            <a:endParaRPr lang="en-US" sz="1000" b="1" i="1" dirty="0">
              <a:latin typeface="+mj-lt"/>
            </a:endParaRPr>
          </a:p>
        </p:txBody>
      </p:sp>
      <p:grpSp>
        <p:nvGrpSpPr>
          <p:cNvPr id="2" name="Group 35"/>
          <p:cNvGrpSpPr/>
          <p:nvPr/>
        </p:nvGrpSpPr>
        <p:grpSpPr>
          <a:xfrm>
            <a:off x="100929" y="1340720"/>
            <a:ext cx="564971" cy="553834"/>
            <a:chOff x="2636703" y="1590675"/>
            <a:chExt cx="627935" cy="615556"/>
          </a:xfrm>
        </p:grpSpPr>
        <p:pic>
          <p:nvPicPr>
            <p:cNvPr id="37" name="Picture 2" descr="D:\Projects\Microsoft\DPM_Deck\images\Vista (344).png"/>
            <p:cNvPicPr>
              <a:picLocks noChangeAspect="1" noChangeArrowheads="1"/>
            </p:cNvPicPr>
            <p:nvPr/>
          </p:nvPicPr>
          <p:blipFill>
            <a:blip r:embed="rId3" cstate="print"/>
            <a:srcRect/>
            <a:stretch>
              <a:fillRect/>
            </a:stretch>
          </p:blipFill>
          <p:spPr bwMode="auto">
            <a:xfrm>
              <a:off x="2636703" y="1590675"/>
              <a:ext cx="615556" cy="615556"/>
            </a:xfrm>
            <a:prstGeom prst="rect">
              <a:avLst/>
            </a:prstGeom>
            <a:noFill/>
          </p:spPr>
        </p:pic>
        <p:pic>
          <p:nvPicPr>
            <p:cNvPr id="39" name="Picture 6" descr="D:\Projects\Microsoft\DPM PartnerVideo\images\windows.png"/>
            <p:cNvPicPr>
              <a:picLocks noChangeAspect="1" noChangeArrowheads="1"/>
            </p:cNvPicPr>
            <p:nvPr/>
          </p:nvPicPr>
          <p:blipFill>
            <a:blip r:embed="rId4" cstate="print"/>
            <a:srcRect/>
            <a:stretch>
              <a:fillRect/>
            </a:stretch>
          </p:blipFill>
          <p:spPr bwMode="auto">
            <a:xfrm>
              <a:off x="2977180" y="1856208"/>
              <a:ext cx="287458" cy="256573"/>
            </a:xfrm>
            <a:prstGeom prst="rect">
              <a:avLst/>
            </a:prstGeom>
            <a:noFill/>
          </p:spPr>
        </p:pic>
      </p:grpSp>
      <p:sp>
        <p:nvSpPr>
          <p:cNvPr id="53" name="AutoShape 78"/>
          <p:cNvSpPr>
            <a:spLocks noChangeArrowheads="1"/>
          </p:cNvSpPr>
          <p:nvPr/>
        </p:nvSpPr>
        <p:spPr bwMode="auto">
          <a:xfrm>
            <a:off x="3531469" y="1390828"/>
            <a:ext cx="2449803" cy="610199"/>
          </a:xfrm>
          <a:prstGeom prst="rightArrow">
            <a:avLst>
              <a:gd name="adj1" fmla="val 59620"/>
              <a:gd name="adj2" fmla="val 99050"/>
            </a:avLst>
          </a:prstGeom>
          <a:gradFill rotWithShape="1">
            <a:gsLst>
              <a:gs pos="0">
                <a:srgbClr val="000000">
                  <a:lumMod val="85000"/>
                  <a:lumOff val="15000"/>
                  <a:alpha val="10000"/>
                </a:srgbClr>
              </a:gs>
              <a:gs pos="37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 Backup Complete</a:t>
            </a:r>
          </a:p>
        </p:txBody>
      </p:sp>
      <p:sp>
        <p:nvSpPr>
          <p:cNvPr id="81" name="Text Box 61"/>
          <p:cNvSpPr txBox="1">
            <a:spLocks noChangeArrowheads="1"/>
          </p:cNvSpPr>
          <p:nvPr/>
        </p:nvSpPr>
        <p:spPr bwMode="auto">
          <a:xfrm>
            <a:off x="1646578" y="1871988"/>
            <a:ext cx="1725612"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smtClean="0">
                <a:latin typeface="+mj-lt"/>
              </a:rPr>
              <a:t>Windows Server 2003</a:t>
            </a:r>
          </a:p>
          <a:p>
            <a:pPr eaLnBrk="0" hangingPunct="0">
              <a:defRPr/>
            </a:pPr>
            <a:r>
              <a:rPr lang="en-US" sz="1000" b="1" i="1" dirty="0" smtClean="0">
                <a:latin typeface="+mj-lt"/>
              </a:rPr>
              <a:t>SERVER-A</a:t>
            </a:r>
            <a:endParaRPr lang="en-US" sz="1000" b="1" i="1" dirty="0">
              <a:latin typeface="+mj-lt"/>
            </a:endParaRPr>
          </a:p>
        </p:txBody>
      </p:sp>
      <p:grpSp>
        <p:nvGrpSpPr>
          <p:cNvPr id="3" name="Group 35"/>
          <p:cNvGrpSpPr/>
          <p:nvPr/>
        </p:nvGrpSpPr>
        <p:grpSpPr>
          <a:xfrm>
            <a:off x="1641140" y="1340720"/>
            <a:ext cx="564971" cy="553834"/>
            <a:chOff x="2636703" y="1590675"/>
            <a:chExt cx="627935" cy="615556"/>
          </a:xfrm>
        </p:grpSpPr>
        <p:pic>
          <p:nvPicPr>
            <p:cNvPr id="98" name="Picture 2" descr="D:\Projects\Microsoft\DPM_Deck\images\Vista (344).png"/>
            <p:cNvPicPr>
              <a:picLocks noChangeAspect="1" noChangeArrowheads="1"/>
            </p:cNvPicPr>
            <p:nvPr/>
          </p:nvPicPr>
          <p:blipFill>
            <a:blip r:embed="rId3" cstate="print"/>
            <a:srcRect/>
            <a:stretch>
              <a:fillRect/>
            </a:stretch>
          </p:blipFill>
          <p:spPr bwMode="auto">
            <a:xfrm>
              <a:off x="2636703" y="1590675"/>
              <a:ext cx="615556" cy="615556"/>
            </a:xfrm>
            <a:prstGeom prst="rect">
              <a:avLst/>
            </a:prstGeom>
            <a:noFill/>
          </p:spPr>
        </p:pic>
        <p:pic>
          <p:nvPicPr>
            <p:cNvPr id="99" name="Picture 6" descr="D:\Projects\Microsoft\DPM PartnerVideo\images\windows.png"/>
            <p:cNvPicPr>
              <a:picLocks noChangeAspect="1" noChangeArrowheads="1"/>
            </p:cNvPicPr>
            <p:nvPr/>
          </p:nvPicPr>
          <p:blipFill>
            <a:blip r:embed="rId4" cstate="print"/>
            <a:srcRect/>
            <a:stretch>
              <a:fillRect/>
            </a:stretch>
          </p:blipFill>
          <p:spPr bwMode="auto">
            <a:xfrm>
              <a:off x="2977180" y="1856208"/>
              <a:ext cx="287458" cy="256573"/>
            </a:xfrm>
            <a:prstGeom prst="rect">
              <a:avLst/>
            </a:prstGeom>
            <a:noFill/>
          </p:spPr>
        </p:pic>
      </p:grpSp>
      <p:sp>
        <p:nvSpPr>
          <p:cNvPr id="59" name="Rectangle 58"/>
          <p:cNvSpPr/>
          <p:nvPr/>
        </p:nvSpPr>
        <p:spPr bwMode="auto">
          <a:xfrm>
            <a:off x="6338031" y="2372677"/>
            <a:ext cx="2448617" cy="3680882"/>
          </a:xfrm>
          <a:prstGeom prst="rect">
            <a:avLst/>
          </a:prstGeom>
          <a:gradFill flip="none" rotWithShape="1">
            <a:gsLst>
              <a:gs pos="0">
                <a:schemeClr val="bg1">
                  <a:alpha val="0"/>
                </a:schemeClr>
              </a:gs>
              <a:gs pos="62000">
                <a:srgbClr val="FFDD71">
                  <a:alpha val="55000"/>
                </a:srgb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sp>
        <p:nvSpPr>
          <p:cNvPr id="61" name="Text Box 62"/>
          <p:cNvSpPr txBox="1">
            <a:spLocks noChangeArrowheads="1"/>
          </p:cNvSpPr>
          <p:nvPr/>
        </p:nvSpPr>
        <p:spPr bwMode="auto">
          <a:xfrm>
            <a:off x="6366478" y="2392525"/>
            <a:ext cx="2367613" cy="1092601"/>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300" b="1" dirty="0">
                <a:latin typeface="+mj-lt"/>
                <a:cs typeface="+mn-cs"/>
              </a:rPr>
              <a:t>SERVER-A (plus meta data)</a:t>
            </a:r>
          </a:p>
          <a:p>
            <a:pPr marL="284163" lvl="1" indent="-168275" eaLnBrk="0" hangingPunct="0">
              <a:buFontTx/>
              <a:buChar char="-"/>
              <a:defRPr/>
            </a:pPr>
            <a:r>
              <a:rPr lang="en-US" sz="1300" dirty="0" smtClean="0">
                <a:latin typeface="+mj-lt"/>
                <a:cs typeface="+mn-cs"/>
              </a:rPr>
              <a:t>perfmon.exe</a:t>
            </a:r>
            <a:endParaRPr lang="en-US" sz="1300" dirty="0">
              <a:latin typeface="+mj-lt"/>
              <a:cs typeface="+mn-cs"/>
            </a:endParaRPr>
          </a:p>
          <a:p>
            <a:pPr marL="284163" lvl="1" indent="-168275" eaLnBrk="0" hangingPunct="0">
              <a:buFontTx/>
              <a:buChar char="-"/>
              <a:defRPr/>
            </a:pPr>
            <a:r>
              <a:rPr lang="en-US" sz="1300" dirty="0" smtClean="0">
                <a:latin typeface="+mj-lt"/>
                <a:cs typeface="+mn-cs"/>
              </a:rPr>
              <a:t>win32.dll</a:t>
            </a:r>
            <a:endParaRPr lang="en-US" sz="1300" dirty="0">
              <a:latin typeface="+mj-lt"/>
              <a:cs typeface="+mn-cs"/>
            </a:endParaRPr>
          </a:p>
          <a:p>
            <a:pPr marL="284163" lvl="1" indent="-168275" eaLnBrk="0" hangingPunct="0">
              <a:buFontTx/>
              <a:buChar char="-"/>
              <a:defRPr/>
            </a:pPr>
            <a:r>
              <a:rPr lang="en-US" sz="1300" dirty="0" smtClean="0">
                <a:latin typeface="+mj-lt"/>
                <a:cs typeface="+mn-cs"/>
              </a:rPr>
              <a:t>xcopy.exe</a:t>
            </a:r>
          </a:p>
          <a:p>
            <a:pPr marL="284163" lvl="1" indent="-168275" eaLnBrk="0" hangingPunct="0">
              <a:buFontTx/>
              <a:buChar char="-"/>
              <a:defRPr/>
            </a:pPr>
            <a:endParaRPr lang="en-US" sz="1300" dirty="0" smtClean="0">
              <a:latin typeface="+mj-lt"/>
            </a:endParaRPr>
          </a:p>
        </p:txBody>
      </p:sp>
      <p:sp>
        <p:nvSpPr>
          <p:cNvPr id="138" name="Rectangle 137"/>
          <p:cNvSpPr/>
          <p:nvPr/>
        </p:nvSpPr>
        <p:spPr>
          <a:xfrm>
            <a:off x="6718356" y="5499537"/>
            <a:ext cx="320040" cy="32004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17" anchor="ctr"/>
          <a:lstStyle/>
          <a:p>
            <a:pPr algn="ctr" defTabSz="914363" eaLnBrk="0" hangingPunct="0">
              <a:defRPr/>
            </a:pPr>
            <a:r>
              <a:rPr lang="en-US" sz="1200" dirty="0" smtClean="0">
                <a:solidFill>
                  <a:schemeClr val="bg1"/>
                </a:solidFill>
                <a:effectLst>
                  <a:outerShdw blurRad="38100" dist="38100" dir="2700000" algn="tl">
                    <a:srgbClr val="000000">
                      <a:alpha val="43137"/>
                    </a:srgbClr>
                  </a:outerShdw>
                </a:effectLst>
                <a:latin typeface="+mj-lt"/>
              </a:rPr>
              <a:t>15</a:t>
            </a:r>
            <a:endParaRPr lang="en-IN" sz="1200" dirty="0" smtClean="0">
              <a:solidFill>
                <a:schemeClr val="bg1"/>
              </a:solidFill>
              <a:effectLst>
                <a:outerShdw blurRad="38100" dist="38100" dir="2700000" algn="tl">
                  <a:srgbClr val="000000">
                    <a:alpha val="43137"/>
                  </a:srgbClr>
                </a:outerShdw>
              </a:effectLst>
              <a:latin typeface="+mj-lt"/>
            </a:endParaRPr>
          </a:p>
        </p:txBody>
      </p:sp>
      <p:sp>
        <p:nvSpPr>
          <p:cNvPr id="139" name="Rectangle 138"/>
          <p:cNvSpPr/>
          <p:nvPr/>
        </p:nvSpPr>
        <p:spPr>
          <a:xfrm>
            <a:off x="7444399" y="5497950"/>
            <a:ext cx="320040" cy="32004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17" anchor="ctr"/>
          <a:lstStyle/>
          <a:p>
            <a:pPr algn="ctr" defTabSz="914363" eaLnBrk="0" hangingPunct="0">
              <a:defRPr/>
            </a:pPr>
            <a:r>
              <a:rPr lang="en-US" sz="1200" dirty="0" smtClean="0">
                <a:solidFill>
                  <a:schemeClr val="bg1"/>
                </a:solidFill>
                <a:effectLst>
                  <a:outerShdw blurRad="38100" dist="38100" dir="2700000" algn="tl">
                    <a:srgbClr val="000000">
                      <a:alpha val="43137"/>
                    </a:srgbClr>
                  </a:outerShdw>
                </a:effectLst>
                <a:latin typeface="+mj-lt"/>
              </a:rPr>
              <a:t>13</a:t>
            </a:r>
            <a:endParaRPr lang="en-IN" sz="1200" dirty="0" smtClean="0">
              <a:solidFill>
                <a:schemeClr val="bg1"/>
              </a:solidFill>
              <a:effectLst>
                <a:outerShdw blurRad="38100" dist="38100" dir="2700000" algn="tl">
                  <a:srgbClr val="000000">
                    <a:alpha val="43137"/>
                  </a:srgbClr>
                </a:outerShdw>
              </a:effectLst>
              <a:latin typeface="+mj-lt"/>
            </a:endParaRPr>
          </a:p>
        </p:txBody>
      </p:sp>
      <p:sp>
        <p:nvSpPr>
          <p:cNvPr id="140" name="Rectangle 139"/>
          <p:cNvSpPr/>
          <p:nvPr/>
        </p:nvSpPr>
        <p:spPr>
          <a:xfrm>
            <a:off x="7079944" y="5497950"/>
            <a:ext cx="320040" cy="32004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17" anchor="ctr"/>
          <a:lstStyle/>
          <a:p>
            <a:pPr algn="ctr" defTabSz="914363" eaLnBrk="0" hangingPunct="0">
              <a:defRPr/>
            </a:pPr>
            <a:r>
              <a:rPr lang="en-US" sz="1200" dirty="0" smtClean="0">
                <a:solidFill>
                  <a:schemeClr val="bg1"/>
                </a:solidFill>
                <a:effectLst>
                  <a:outerShdw blurRad="38100" dist="38100" dir="2700000" algn="tl">
                    <a:srgbClr val="000000">
                      <a:alpha val="43137"/>
                    </a:srgbClr>
                  </a:outerShdw>
                </a:effectLst>
                <a:latin typeface="+mj-lt"/>
              </a:rPr>
              <a:t>14</a:t>
            </a:r>
            <a:endParaRPr lang="en-IN" sz="1200" dirty="0" smtClean="0">
              <a:solidFill>
                <a:schemeClr val="bg1"/>
              </a:solidFill>
              <a:effectLst>
                <a:outerShdw blurRad="38100" dist="38100" dir="2700000" algn="tl">
                  <a:srgbClr val="000000">
                    <a:alpha val="43137"/>
                  </a:srgbClr>
                </a:outerShdw>
              </a:effectLst>
              <a:latin typeface="+mj-lt"/>
            </a:endParaRPr>
          </a:p>
        </p:txBody>
      </p:sp>
      <p:sp>
        <p:nvSpPr>
          <p:cNvPr id="141" name="AutoShape 78"/>
          <p:cNvSpPr>
            <a:spLocks noChangeArrowheads="1"/>
          </p:cNvSpPr>
          <p:nvPr/>
        </p:nvSpPr>
        <p:spPr bwMode="auto">
          <a:xfrm>
            <a:off x="3228361" y="1326086"/>
            <a:ext cx="2449803" cy="721750"/>
          </a:xfrm>
          <a:prstGeom prst="leftArrow">
            <a:avLst/>
          </a:prstGeom>
          <a:gradFill rotWithShape="1">
            <a:gsLst>
              <a:gs pos="0">
                <a:srgbClr val="000000">
                  <a:lumMod val="85000"/>
                  <a:lumOff val="15000"/>
                  <a:alpha val="10000"/>
                </a:srgbClr>
              </a:gs>
              <a:gs pos="37000">
                <a:srgbClr val="FF3300">
                  <a:alpha val="84000"/>
                </a:srgbClr>
              </a:gs>
            </a:gsLst>
            <a:lin ang="10800000" scaled="0"/>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Next Backup – new files? </a:t>
            </a:r>
            <a:endParaRPr lang="en-GB" sz="1600" dirty="0">
              <a:solidFill>
                <a:srgbClr val="FFFF99"/>
              </a:solidFill>
              <a:effectLst>
                <a:outerShdw blurRad="38100" dist="38100" dir="2700000" algn="tl">
                  <a:srgbClr val="000000">
                    <a:alpha val="43137"/>
                  </a:srgbClr>
                </a:outerShdw>
              </a:effectLst>
              <a:latin typeface="Segoe"/>
            </a:endParaRPr>
          </a:p>
        </p:txBody>
      </p:sp>
      <p:cxnSp>
        <p:nvCxnSpPr>
          <p:cNvPr id="142" name="Straight Arrow Connector 141"/>
          <p:cNvCxnSpPr/>
          <p:nvPr/>
        </p:nvCxnSpPr>
        <p:spPr>
          <a:xfrm rot="16200000" flipH="1">
            <a:off x="647700" y="2418690"/>
            <a:ext cx="990600" cy="762000"/>
          </a:xfrm>
          <a:prstGeom prst="straightConnector1">
            <a:avLst/>
          </a:prstGeom>
          <a:ln w="57150">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3" name="TextBox 142"/>
          <p:cNvSpPr txBox="1">
            <a:spLocks noChangeArrowheads="1"/>
          </p:cNvSpPr>
          <p:nvPr/>
        </p:nvSpPr>
        <p:spPr bwMode="auto">
          <a:xfrm>
            <a:off x="854075" y="3402940"/>
            <a:ext cx="1652588" cy="307777"/>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smtClean="0">
                <a:solidFill>
                  <a:schemeClr val="bg1"/>
                </a:solidFill>
                <a:effectLst>
                  <a:outerShdw blurRad="38100" dist="38100" dir="2700000" algn="tl">
                    <a:srgbClr val="000000">
                      <a:alpha val="43137"/>
                    </a:srgbClr>
                  </a:outerShdw>
                </a:effectLst>
                <a:latin typeface="+mj-lt"/>
              </a:rPr>
              <a:t>xcopy.exe (patch)</a:t>
            </a:r>
            <a:endParaRPr lang="en-IN" sz="1400" dirty="0">
              <a:solidFill>
                <a:schemeClr val="bg1"/>
              </a:solidFill>
              <a:effectLst>
                <a:outerShdw blurRad="38100" dist="38100" dir="2700000" algn="tl">
                  <a:srgbClr val="000000">
                    <a:alpha val="43137"/>
                  </a:srgbClr>
                </a:outerShdw>
              </a:effectLst>
              <a:latin typeface="+mj-lt"/>
            </a:endParaRPr>
          </a:p>
        </p:txBody>
      </p:sp>
      <p:sp>
        <p:nvSpPr>
          <p:cNvPr id="144" name="Rectangle 143"/>
          <p:cNvSpPr/>
          <p:nvPr/>
        </p:nvSpPr>
        <p:spPr>
          <a:xfrm>
            <a:off x="780114" y="378713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a:solidFill>
                  <a:schemeClr val="bg1"/>
                </a:solidFill>
                <a:effectLst>
                  <a:outerShdw blurRad="38100" dist="38100" dir="2700000" algn="tl">
                    <a:srgbClr val="000000">
                      <a:alpha val="43137"/>
                    </a:srgbClr>
                  </a:outerShdw>
                </a:effectLst>
                <a:latin typeface="+mj-lt"/>
              </a:rPr>
              <a:t>9</a:t>
            </a:r>
            <a:endParaRPr lang="en-IN" sz="1400" dirty="0">
              <a:solidFill>
                <a:schemeClr val="bg1"/>
              </a:solidFill>
              <a:effectLst>
                <a:outerShdw blurRad="38100" dist="38100" dir="2700000" algn="tl">
                  <a:srgbClr val="000000">
                    <a:alpha val="43137"/>
                  </a:srgbClr>
                </a:outerShdw>
              </a:effectLst>
              <a:latin typeface="+mj-lt"/>
            </a:endParaRPr>
          </a:p>
        </p:txBody>
      </p:sp>
      <p:sp>
        <p:nvSpPr>
          <p:cNvPr id="145" name="Rectangle 144"/>
          <p:cNvSpPr/>
          <p:nvPr/>
        </p:nvSpPr>
        <p:spPr>
          <a:xfrm>
            <a:off x="2225724" y="378713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400" dirty="0">
                <a:solidFill>
                  <a:schemeClr val="bg1"/>
                </a:solidFill>
                <a:effectLst>
                  <a:outerShdw blurRad="38100" dist="38100" dir="2700000" algn="tl">
                    <a:srgbClr val="000000">
                      <a:alpha val="43137"/>
                    </a:srgbClr>
                  </a:outerShdw>
                </a:effectLst>
                <a:latin typeface="+mj-lt"/>
              </a:rPr>
              <a:t>12</a:t>
            </a:r>
            <a:endParaRPr lang="en-IN" sz="1400" dirty="0">
              <a:solidFill>
                <a:schemeClr val="bg1"/>
              </a:solidFill>
              <a:effectLst>
                <a:outerShdw blurRad="38100" dist="38100" dir="2700000" algn="tl">
                  <a:srgbClr val="000000">
                    <a:alpha val="43137"/>
                  </a:srgbClr>
                </a:outerShdw>
              </a:effectLst>
              <a:latin typeface="+mj-lt"/>
            </a:endParaRPr>
          </a:p>
        </p:txBody>
      </p:sp>
      <p:sp>
        <p:nvSpPr>
          <p:cNvPr id="146" name="Rectangle 145"/>
          <p:cNvSpPr/>
          <p:nvPr/>
        </p:nvSpPr>
        <p:spPr>
          <a:xfrm>
            <a:off x="1256364" y="378713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400" dirty="0">
                <a:solidFill>
                  <a:schemeClr val="bg1"/>
                </a:solidFill>
                <a:effectLst>
                  <a:outerShdw blurRad="38100" dist="38100" dir="2700000" algn="tl">
                    <a:srgbClr val="000000">
                      <a:alpha val="43137"/>
                    </a:srgbClr>
                  </a:outerShdw>
                </a:effectLst>
                <a:latin typeface="+mj-lt"/>
              </a:rPr>
              <a:t>10</a:t>
            </a:r>
            <a:endParaRPr lang="en-IN" sz="1400" dirty="0">
              <a:solidFill>
                <a:schemeClr val="bg1"/>
              </a:solidFill>
              <a:effectLst>
                <a:outerShdw blurRad="38100" dist="38100" dir="2700000" algn="tl">
                  <a:srgbClr val="000000">
                    <a:alpha val="43137"/>
                  </a:srgbClr>
                </a:outerShdw>
              </a:effectLst>
              <a:latin typeface="+mj-lt"/>
            </a:endParaRPr>
          </a:p>
        </p:txBody>
      </p:sp>
      <p:sp>
        <p:nvSpPr>
          <p:cNvPr id="147" name="Rectangle 146"/>
          <p:cNvSpPr/>
          <p:nvPr/>
        </p:nvSpPr>
        <p:spPr>
          <a:xfrm>
            <a:off x="1738964" y="3787135"/>
            <a:ext cx="411480" cy="41148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400" b="1" dirty="0" smtClean="0">
                <a:solidFill>
                  <a:schemeClr val="bg2">
                    <a:lumMod val="75000"/>
                  </a:schemeClr>
                </a:solidFill>
                <a:effectLst>
                  <a:outerShdw blurRad="38100" dist="38100" dir="2700000" algn="tl">
                    <a:srgbClr val="000000">
                      <a:alpha val="43137"/>
                    </a:srgbClr>
                  </a:outerShdw>
                </a:effectLst>
                <a:latin typeface="+mj-lt"/>
              </a:rPr>
              <a:t>16</a:t>
            </a:r>
            <a:endParaRPr lang="en-IN" sz="1400" b="1" dirty="0">
              <a:solidFill>
                <a:schemeClr val="bg2">
                  <a:lumMod val="75000"/>
                </a:schemeClr>
              </a:solidFill>
              <a:effectLst>
                <a:outerShdw blurRad="38100" dist="38100" dir="2700000" algn="tl">
                  <a:srgbClr val="000000">
                    <a:alpha val="43137"/>
                  </a:srgbClr>
                </a:outerShdw>
              </a:effectLst>
              <a:latin typeface="+mj-lt"/>
            </a:endParaRPr>
          </a:p>
        </p:txBody>
      </p:sp>
      <p:sp>
        <p:nvSpPr>
          <p:cNvPr id="148" name="TextBox 147"/>
          <p:cNvSpPr txBox="1">
            <a:spLocks noChangeArrowheads="1"/>
          </p:cNvSpPr>
          <p:nvPr/>
        </p:nvSpPr>
        <p:spPr bwMode="auto">
          <a:xfrm>
            <a:off x="860171" y="3408133"/>
            <a:ext cx="1652588" cy="307777"/>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400" dirty="0" smtClean="0">
                <a:solidFill>
                  <a:schemeClr val="bg1"/>
                </a:solidFill>
                <a:effectLst>
                  <a:outerShdw blurRad="38100" dist="38100" dir="2700000" algn="tl">
                    <a:srgbClr val="000000">
                      <a:alpha val="43137"/>
                    </a:srgbClr>
                  </a:outerShdw>
                </a:effectLst>
                <a:latin typeface="+mj-lt"/>
              </a:rPr>
              <a:t>xcopy.exe </a:t>
            </a:r>
            <a:r>
              <a:rPr lang="en-US" sz="1400" dirty="0" smtClean="0">
                <a:solidFill>
                  <a:schemeClr val="bg2">
                    <a:lumMod val="75000"/>
                  </a:schemeClr>
                </a:solidFill>
                <a:effectLst>
                  <a:outerShdw blurRad="38100" dist="38100" dir="2700000" algn="tl">
                    <a:srgbClr val="000000">
                      <a:alpha val="43137"/>
                    </a:srgbClr>
                  </a:outerShdw>
                </a:effectLst>
                <a:latin typeface="+mj-lt"/>
              </a:rPr>
              <a:t>(patch)</a:t>
            </a:r>
            <a:endParaRPr lang="en-IN" sz="1400" dirty="0">
              <a:solidFill>
                <a:schemeClr val="bg2">
                  <a:lumMod val="75000"/>
                </a:schemeClr>
              </a:solidFill>
              <a:effectLst>
                <a:outerShdw blurRad="38100" dist="38100" dir="2700000" algn="tl">
                  <a:srgbClr val="000000">
                    <a:alpha val="43137"/>
                  </a:srgbClr>
                </a:outerShdw>
              </a:effectLst>
              <a:latin typeface="+mj-lt"/>
            </a:endParaRPr>
          </a:p>
        </p:txBody>
      </p:sp>
      <p:sp>
        <p:nvSpPr>
          <p:cNvPr id="149" name="Rectangle 148"/>
          <p:cNvSpPr/>
          <p:nvPr/>
        </p:nvSpPr>
        <p:spPr>
          <a:xfrm>
            <a:off x="6714927" y="5888919"/>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b="1" dirty="0" smtClean="0">
                <a:solidFill>
                  <a:schemeClr val="bg2">
                    <a:lumMod val="75000"/>
                  </a:schemeClr>
                </a:solidFill>
                <a:effectLst>
                  <a:outerShdw blurRad="38100" dist="38100" dir="2700000" algn="tl">
                    <a:srgbClr val="000000">
                      <a:alpha val="43137"/>
                    </a:srgbClr>
                  </a:outerShdw>
                </a:effectLst>
                <a:latin typeface="+mj-lt"/>
              </a:rPr>
              <a:t>16</a:t>
            </a:r>
          </a:p>
        </p:txBody>
      </p:sp>
      <p:sp>
        <p:nvSpPr>
          <p:cNvPr id="150" name="AutoShape 78"/>
          <p:cNvSpPr>
            <a:spLocks noChangeArrowheads="1"/>
          </p:cNvSpPr>
          <p:nvPr/>
        </p:nvSpPr>
        <p:spPr bwMode="auto">
          <a:xfrm>
            <a:off x="3375503" y="1384120"/>
            <a:ext cx="2617962" cy="610199"/>
          </a:xfrm>
          <a:prstGeom prst="rightArrow">
            <a:avLst>
              <a:gd name="adj1" fmla="val 59620"/>
              <a:gd name="adj2" fmla="val 99050"/>
            </a:avLst>
          </a:prstGeom>
          <a:gradFill rotWithShape="1">
            <a:gsLst>
              <a:gs pos="0">
                <a:srgbClr val="000000">
                  <a:lumMod val="85000"/>
                  <a:lumOff val="15000"/>
                  <a:alpha val="10000"/>
                </a:srgbClr>
              </a:gs>
              <a:gs pos="37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 New chunks /  new files</a:t>
            </a:r>
            <a:endParaRPr lang="en-GB" sz="1600" dirty="0">
              <a:solidFill>
                <a:srgbClr val="FFFF99"/>
              </a:solidFill>
              <a:effectLst>
                <a:outerShdw blurRad="38100" dist="38100" dir="2700000" algn="tl">
                  <a:srgbClr val="000000">
                    <a:alpha val="43137"/>
                  </a:srgbClr>
                </a:outerShdw>
              </a:effectLst>
              <a:latin typeface="Segoe"/>
            </a:endParaRPr>
          </a:p>
        </p:txBody>
      </p:sp>
      <p:sp>
        <p:nvSpPr>
          <p:cNvPr id="151" name="AutoShape 78"/>
          <p:cNvSpPr>
            <a:spLocks noChangeArrowheads="1"/>
          </p:cNvSpPr>
          <p:nvPr/>
        </p:nvSpPr>
        <p:spPr bwMode="auto">
          <a:xfrm>
            <a:off x="3363311" y="1378636"/>
            <a:ext cx="2617962" cy="610199"/>
          </a:xfrm>
          <a:prstGeom prst="rightArrow">
            <a:avLst>
              <a:gd name="adj1" fmla="val 59620"/>
              <a:gd name="adj2" fmla="val 99050"/>
            </a:avLst>
          </a:prstGeom>
          <a:gradFill rotWithShape="1">
            <a:gsLst>
              <a:gs pos="0">
                <a:srgbClr val="000000">
                  <a:lumMod val="85000"/>
                  <a:lumOff val="15000"/>
                  <a:alpha val="10000"/>
                </a:srgbClr>
              </a:gs>
              <a:gs pos="37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r>
              <a:rPr lang="en-GB" sz="1600" dirty="0" smtClean="0">
                <a:solidFill>
                  <a:srgbClr val="FFFF99"/>
                </a:solidFill>
                <a:effectLst>
                  <a:outerShdw blurRad="38100" dist="38100" dir="2700000" algn="tl">
                    <a:srgbClr val="000000">
                      <a:alpha val="43137"/>
                    </a:srgbClr>
                  </a:outerShdw>
                </a:effectLst>
                <a:latin typeface="Segoe"/>
              </a:rPr>
              <a:t> Backup Complete</a:t>
            </a:r>
          </a:p>
        </p:txBody>
      </p:sp>
      <p:grpSp>
        <p:nvGrpSpPr>
          <p:cNvPr id="58" name="Group 308"/>
          <p:cNvGrpSpPr/>
          <p:nvPr/>
        </p:nvGrpSpPr>
        <p:grpSpPr>
          <a:xfrm>
            <a:off x="6085041" y="1114287"/>
            <a:ext cx="1582856" cy="1245174"/>
            <a:chOff x="6085041" y="1114287"/>
            <a:chExt cx="1582856" cy="1245174"/>
          </a:xfrm>
        </p:grpSpPr>
        <p:sp>
          <p:nvSpPr>
            <p:cNvPr id="310" name="Text Box 79"/>
            <p:cNvSpPr txBox="1">
              <a:spLocks noChangeArrowheads="1"/>
            </p:cNvSpPr>
            <p:nvPr/>
          </p:nvSpPr>
          <p:spPr bwMode="auto">
            <a:xfrm>
              <a:off x="6085041" y="2027674"/>
              <a:ext cx="1582856" cy="331787"/>
            </a:xfrm>
            <a:prstGeom prst="rect">
              <a:avLst/>
            </a:prstGeom>
            <a:noFill/>
            <a:ln w="9525">
              <a:noFill/>
              <a:miter lim="800000"/>
              <a:headEnd/>
              <a:tailEnd/>
            </a:ln>
            <a:effectLst/>
          </p:spPr>
          <p:txBody>
            <a:bodyPr wrap="square" lIns="130622" tIns="65310" rIns="130622" bIns="65310">
              <a:spAutoFit/>
            </a:bodyPr>
            <a:lstStyle/>
            <a:p>
              <a:pPr eaLnBrk="0" hangingPunct="0">
                <a:defRPr/>
              </a:pPr>
              <a:r>
                <a:rPr lang="en-US" sz="1300" b="1" dirty="0">
                  <a:latin typeface="+mj-lt"/>
                  <a:cs typeface="+mn-cs"/>
                </a:rPr>
                <a:t>DPM SRT Server</a:t>
              </a:r>
            </a:p>
          </p:txBody>
        </p:sp>
        <p:pic>
          <p:nvPicPr>
            <p:cNvPr id="311" name="Picture 2" descr="D:\Projects\Microsoft\DPM PartnerVideo\images\platform.png"/>
            <p:cNvPicPr>
              <a:picLocks noChangeAspect="1" noChangeArrowheads="1"/>
            </p:cNvPicPr>
            <p:nvPr/>
          </p:nvPicPr>
          <p:blipFill>
            <a:blip r:embed="rId5" cstate="print">
              <a:duotone>
                <a:srgbClr val="5082B9">
                  <a:shade val="45000"/>
                  <a:satMod val="135000"/>
                </a:srgbClr>
                <a:prstClr val="white"/>
              </a:duotone>
              <a:lum bright="-30000"/>
            </a:blip>
            <a:srcRect/>
            <a:stretch>
              <a:fillRect/>
            </a:stretch>
          </p:blipFill>
          <p:spPr bwMode="auto">
            <a:xfrm>
              <a:off x="6109836" y="1424601"/>
              <a:ext cx="1505810" cy="730771"/>
            </a:xfrm>
            <a:prstGeom prst="rect">
              <a:avLst/>
            </a:prstGeom>
            <a:noFill/>
            <a:effectLst>
              <a:outerShdw blurRad="50800" dist="38100" dir="2700000" algn="tl" rotWithShape="0">
                <a:prstClr val="black">
                  <a:alpha val="40000"/>
                </a:prstClr>
              </a:outerShdw>
            </a:effectLst>
          </p:spPr>
        </p:pic>
        <p:grpSp>
          <p:nvGrpSpPr>
            <p:cNvPr id="60" name="Group 70"/>
            <p:cNvGrpSpPr/>
            <p:nvPr/>
          </p:nvGrpSpPr>
          <p:grpSpPr>
            <a:xfrm>
              <a:off x="6279896" y="1114287"/>
              <a:ext cx="1166373" cy="813449"/>
              <a:chOff x="3783798" y="2442558"/>
              <a:chExt cx="1287897" cy="940019"/>
            </a:xfrm>
          </p:grpSpPr>
          <p:pic>
            <p:nvPicPr>
              <p:cNvPr id="313" name="Picture 8" descr="E:\Projects\Microsoft\DPM_video\connect.dll_I2908_0409.png"/>
              <p:cNvPicPr>
                <a:picLocks noChangeAspect="1" noChangeArrowheads="1"/>
              </p:cNvPicPr>
              <p:nvPr/>
            </p:nvPicPr>
            <p:blipFill>
              <a:blip r:embed="rId6" cstate="print">
                <a:grayscl/>
              </a:blip>
              <a:srcRect/>
              <a:stretch>
                <a:fillRect/>
              </a:stretch>
            </p:blipFill>
            <p:spPr bwMode="auto">
              <a:xfrm>
                <a:off x="3783798" y="2442558"/>
                <a:ext cx="940019" cy="940019"/>
              </a:xfrm>
              <a:prstGeom prst="rect">
                <a:avLst/>
              </a:prstGeom>
              <a:noFill/>
            </p:spPr>
          </p:pic>
          <p:grpSp>
            <p:nvGrpSpPr>
              <p:cNvPr id="62" name="Group 246"/>
              <p:cNvGrpSpPr/>
              <p:nvPr/>
            </p:nvGrpSpPr>
            <p:grpSpPr>
              <a:xfrm>
                <a:off x="4394807" y="2772304"/>
                <a:ext cx="676888" cy="564448"/>
                <a:chOff x="4797868" y="2793231"/>
                <a:chExt cx="654664" cy="545917"/>
              </a:xfrm>
            </p:grpSpPr>
            <p:grpSp>
              <p:nvGrpSpPr>
                <p:cNvPr id="63" name="Group 207"/>
                <p:cNvGrpSpPr/>
                <p:nvPr/>
              </p:nvGrpSpPr>
              <p:grpSpPr>
                <a:xfrm>
                  <a:off x="4797868" y="3023255"/>
                  <a:ext cx="654664" cy="315893"/>
                  <a:chOff x="4848128" y="2984430"/>
                  <a:chExt cx="676566" cy="326460"/>
                </a:xfrm>
              </p:grpSpPr>
              <p:sp>
                <p:nvSpPr>
                  <p:cNvPr id="333" name="Oval 332"/>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4" name="Oval 333"/>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5" name="Oval 334"/>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64" name="Group 204"/>
                <p:cNvGrpSpPr/>
                <p:nvPr/>
              </p:nvGrpSpPr>
              <p:grpSpPr>
                <a:xfrm>
                  <a:off x="4822445" y="2793231"/>
                  <a:ext cx="551050" cy="520930"/>
                  <a:chOff x="4572000" y="2655375"/>
                  <a:chExt cx="720817" cy="681417"/>
                </a:xfrm>
              </p:grpSpPr>
              <p:grpSp>
                <p:nvGrpSpPr>
                  <p:cNvPr id="65" name="Group 189"/>
                  <p:cNvGrpSpPr/>
                  <p:nvPr/>
                </p:nvGrpSpPr>
                <p:grpSpPr>
                  <a:xfrm>
                    <a:off x="4673854" y="2655375"/>
                    <a:ext cx="403810" cy="395185"/>
                    <a:chOff x="4904375" y="2755269"/>
                    <a:chExt cx="324356" cy="317428"/>
                  </a:xfrm>
                </p:grpSpPr>
                <p:sp>
                  <p:nvSpPr>
                    <p:cNvPr id="330" name="Oval 32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31" name="Flowchart: Magnetic Disk 33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32" name="Oval 33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66" name="Group 190"/>
                  <p:cNvGrpSpPr/>
                  <p:nvPr/>
                </p:nvGrpSpPr>
                <p:grpSpPr>
                  <a:xfrm>
                    <a:off x="4889007" y="2747583"/>
                    <a:ext cx="403810" cy="395185"/>
                    <a:chOff x="4904375" y="2755269"/>
                    <a:chExt cx="324356" cy="317428"/>
                  </a:xfrm>
                </p:grpSpPr>
                <p:sp>
                  <p:nvSpPr>
                    <p:cNvPr id="327" name="Oval 32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8" name="Flowchart: Magnetic Disk 32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9" name="Oval 32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67" name="Group 195"/>
                  <p:cNvGrpSpPr/>
                  <p:nvPr/>
                </p:nvGrpSpPr>
                <p:grpSpPr>
                  <a:xfrm>
                    <a:off x="4572000" y="2832108"/>
                    <a:ext cx="403810" cy="395185"/>
                    <a:chOff x="4904375" y="2755269"/>
                    <a:chExt cx="324356" cy="317428"/>
                  </a:xfrm>
                </p:grpSpPr>
                <p:sp>
                  <p:nvSpPr>
                    <p:cNvPr id="324" name="Oval 32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5" name="Flowchart: Magnetic Disk 32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6" name="Oval 32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68" name="Group 199"/>
                  <p:cNvGrpSpPr/>
                  <p:nvPr/>
                </p:nvGrpSpPr>
                <p:grpSpPr>
                  <a:xfrm>
                    <a:off x="4810205" y="2941607"/>
                    <a:ext cx="403810" cy="395185"/>
                    <a:chOff x="4904375" y="2755269"/>
                    <a:chExt cx="324356" cy="317428"/>
                  </a:xfrm>
                </p:grpSpPr>
                <p:sp>
                  <p:nvSpPr>
                    <p:cNvPr id="321" name="Oval 32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2" name="Flowchart: Magnetic Disk 32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3" name="Oval 32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grpSp>
      <p:sp>
        <p:nvSpPr>
          <p:cNvPr id="284" name="Rectangle 283"/>
          <p:cNvSpPr/>
          <p:nvPr/>
        </p:nvSpPr>
        <p:spPr>
          <a:xfrm>
            <a:off x="6705187" y="3275506"/>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1</a:t>
            </a:r>
            <a:endParaRPr lang="en-IN" sz="1200" dirty="0">
              <a:solidFill>
                <a:schemeClr val="bg1"/>
              </a:solidFill>
              <a:effectLst>
                <a:outerShdw blurRad="38100" dist="38100" dir="2700000" algn="tl">
                  <a:srgbClr val="000000">
                    <a:alpha val="43137"/>
                  </a:srgbClr>
                </a:outerShdw>
              </a:effectLst>
              <a:latin typeface="+mj-lt"/>
            </a:endParaRPr>
          </a:p>
        </p:txBody>
      </p:sp>
      <p:sp>
        <p:nvSpPr>
          <p:cNvPr id="285" name="Rectangle 284"/>
          <p:cNvSpPr/>
          <p:nvPr/>
        </p:nvSpPr>
        <p:spPr>
          <a:xfrm>
            <a:off x="7797333" y="3275506"/>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4</a:t>
            </a:r>
            <a:endParaRPr lang="en-IN" sz="1200" dirty="0">
              <a:solidFill>
                <a:schemeClr val="bg1"/>
              </a:solidFill>
              <a:effectLst>
                <a:outerShdw blurRad="38100" dist="38100" dir="2700000" algn="tl">
                  <a:srgbClr val="000000">
                    <a:alpha val="43137"/>
                  </a:srgbClr>
                </a:outerShdw>
              </a:effectLst>
              <a:latin typeface="+mj-lt"/>
            </a:endParaRPr>
          </a:p>
        </p:txBody>
      </p:sp>
      <p:sp>
        <p:nvSpPr>
          <p:cNvPr id="286" name="Rectangle 285"/>
          <p:cNvSpPr/>
          <p:nvPr/>
        </p:nvSpPr>
        <p:spPr>
          <a:xfrm>
            <a:off x="7066177" y="3275506"/>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2</a:t>
            </a:r>
            <a:endParaRPr lang="en-IN" sz="1200" dirty="0">
              <a:solidFill>
                <a:schemeClr val="bg1"/>
              </a:solidFill>
              <a:effectLst>
                <a:outerShdw blurRad="38100" dist="38100" dir="2700000" algn="tl">
                  <a:srgbClr val="000000">
                    <a:alpha val="43137"/>
                  </a:srgbClr>
                </a:outerShdw>
              </a:effectLst>
              <a:latin typeface="+mj-lt"/>
            </a:endParaRPr>
          </a:p>
        </p:txBody>
      </p:sp>
      <p:sp>
        <p:nvSpPr>
          <p:cNvPr id="287" name="Rectangle 286"/>
          <p:cNvSpPr/>
          <p:nvPr/>
        </p:nvSpPr>
        <p:spPr>
          <a:xfrm>
            <a:off x="7433517" y="3275506"/>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3</a:t>
            </a:r>
            <a:endParaRPr lang="en-IN" sz="1200" dirty="0">
              <a:solidFill>
                <a:schemeClr val="bg1"/>
              </a:solidFill>
              <a:effectLst>
                <a:outerShdw blurRad="38100" dist="38100" dir="2700000" algn="tl">
                  <a:srgbClr val="000000">
                    <a:alpha val="43137"/>
                  </a:srgbClr>
                </a:outerShdw>
              </a:effectLst>
              <a:latin typeface="+mj-lt"/>
            </a:endParaRPr>
          </a:p>
        </p:txBody>
      </p:sp>
      <p:sp>
        <p:nvSpPr>
          <p:cNvPr id="288" name="Rectangle 287"/>
          <p:cNvSpPr/>
          <p:nvPr/>
        </p:nvSpPr>
        <p:spPr>
          <a:xfrm>
            <a:off x="6705187" y="3645524"/>
            <a:ext cx="320040" cy="320040"/>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5</a:t>
            </a:r>
            <a:endParaRPr lang="en-IN" sz="1200" dirty="0">
              <a:solidFill>
                <a:schemeClr val="bg1"/>
              </a:solidFill>
              <a:effectLst>
                <a:outerShdw blurRad="38100" dist="38100" dir="2700000" algn="tl">
                  <a:srgbClr val="000000">
                    <a:alpha val="43137"/>
                  </a:srgbClr>
                </a:outerShdw>
              </a:effectLst>
              <a:latin typeface="+mj-lt"/>
            </a:endParaRPr>
          </a:p>
        </p:txBody>
      </p:sp>
      <p:sp>
        <p:nvSpPr>
          <p:cNvPr id="289" name="Rectangle 288"/>
          <p:cNvSpPr/>
          <p:nvPr/>
        </p:nvSpPr>
        <p:spPr>
          <a:xfrm>
            <a:off x="7797333" y="3645524"/>
            <a:ext cx="320040" cy="320040"/>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8</a:t>
            </a:r>
            <a:endParaRPr lang="en-IN" sz="1200" dirty="0">
              <a:solidFill>
                <a:schemeClr val="bg1"/>
              </a:solidFill>
              <a:effectLst>
                <a:outerShdw blurRad="38100" dist="38100" dir="2700000" algn="tl">
                  <a:srgbClr val="000000">
                    <a:alpha val="43137"/>
                  </a:srgbClr>
                </a:outerShdw>
              </a:effectLst>
              <a:latin typeface="+mj-lt"/>
            </a:endParaRPr>
          </a:p>
        </p:txBody>
      </p:sp>
      <p:sp>
        <p:nvSpPr>
          <p:cNvPr id="290" name="Rectangle 289"/>
          <p:cNvSpPr/>
          <p:nvPr/>
        </p:nvSpPr>
        <p:spPr>
          <a:xfrm>
            <a:off x="7066177" y="3645524"/>
            <a:ext cx="320040" cy="320040"/>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6</a:t>
            </a:r>
            <a:endParaRPr lang="en-IN" sz="1200" dirty="0">
              <a:solidFill>
                <a:schemeClr val="bg1"/>
              </a:solidFill>
              <a:effectLst>
                <a:outerShdw blurRad="38100" dist="38100" dir="2700000" algn="tl">
                  <a:srgbClr val="000000">
                    <a:alpha val="43137"/>
                  </a:srgbClr>
                </a:outerShdw>
              </a:effectLst>
              <a:latin typeface="+mj-lt"/>
            </a:endParaRPr>
          </a:p>
        </p:txBody>
      </p:sp>
      <p:sp>
        <p:nvSpPr>
          <p:cNvPr id="291" name="Rectangle 290"/>
          <p:cNvSpPr/>
          <p:nvPr/>
        </p:nvSpPr>
        <p:spPr>
          <a:xfrm>
            <a:off x="7433517" y="3645524"/>
            <a:ext cx="320040" cy="320040"/>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7</a:t>
            </a:r>
            <a:endParaRPr lang="en-IN" sz="1200" dirty="0">
              <a:solidFill>
                <a:schemeClr val="bg1"/>
              </a:solidFill>
              <a:effectLst>
                <a:outerShdw blurRad="38100" dist="38100" dir="2700000" algn="tl">
                  <a:srgbClr val="000000">
                    <a:alpha val="43137"/>
                  </a:srgbClr>
                </a:outerShdw>
              </a:effectLst>
              <a:latin typeface="+mj-lt"/>
            </a:endParaRPr>
          </a:p>
        </p:txBody>
      </p:sp>
      <p:sp>
        <p:nvSpPr>
          <p:cNvPr id="292" name="Rectangle 291"/>
          <p:cNvSpPr/>
          <p:nvPr/>
        </p:nvSpPr>
        <p:spPr>
          <a:xfrm>
            <a:off x="6707605" y="4030602"/>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9</a:t>
            </a:r>
            <a:endParaRPr lang="en-IN" sz="1200" dirty="0">
              <a:solidFill>
                <a:schemeClr val="bg1"/>
              </a:solidFill>
              <a:effectLst>
                <a:outerShdw blurRad="38100" dist="38100" dir="2700000" algn="tl">
                  <a:srgbClr val="000000">
                    <a:alpha val="43137"/>
                  </a:srgbClr>
                </a:outerShdw>
              </a:effectLst>
              <a:latin typeface="+mj-lt"/>
            </a:endParaRPr>
          </a:p>
        </p:txBody>
      </p:sp>
      <p:sp>
        <p:nvSpPr>
          <p:cNvPr id="293" name="Rectangle 292"/>
          <p:cNvSpPr/>
          <p:nvPr/>
        </p:nvSpPr>
        <p:spPr>
          <a:xfrm>
            <a:off x="7807843" y="4030602"/>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12</a:t>
            </a:r>
            <a:endParaRPr lang="en-IN" sz="1200" dirty="0">
              <a:solidFill>
                <a:schemeClr val="bg1"/>
              </a:solidFill>
              <a:effectLst>
                <a:outerShdw blurRad="38100" dist="38100" dir="2700000" algn="tl">
                  <a:srgbClr val="000000">
                    <a:alpha val="43137"/>
                  </a:srgbClr>
                </a:outerShdw>
              </a:effectLst>
              <a:latin typeface="+mj-lt"/>
            </a:endParaRPr>
          </a:p>
        </p:txBody>
      </p:sp>
      <p:sp>
        <p:nvSpPr>
          <p:cNvPr id="294" name="Rectangle 293"/>
          <p:cNvSpPr/>
          <p:nvPr/>
        </p:nvSpPr>
        <p:spPr>
          <a:xfrm>
            <a:off x="7068595" y="4030602"/>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10</a:t>
            </a:r>
            <a:endParaRPr lang="en-IN" sz="1200" dirty="0">
              <a:solidFill>
                <a:schemeClr val="bg1"/>
              </a:solidFill>
              <a:effectLst>
                <a:outerShdw blurRad="38100" dist="38100" dir="2700000" algn="tl">
                  <a:srgbClr val="000000">
                    <a:alpha val="43137"/>
                  </a:srgbClr>
                </a:outerShdw>
              </a:effectLst>
              <a:latin typeface="+mj-lt"/>
            </a:endParaRPr>
          </a:p>
        </p:txBody>
      </p:sp>
      <p:sp>
        <p:nvSpPr>
          <p:cNvPr id="295" name="Rectangle 294"/>
          <p:cNvSpPr/>
          <p:nvPr/>
        </p:nvSpPr>
        <p:spPr>
          <a:xfrm>
            <a:off x="7444027" y="4030602"/>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11</a:t>
            </a:r>
            <a:endParaRPr lang="en-IN" sz="1200" dirty="0">
              <a:solidFill>
                <a:schemeClr val="bg1"/>
              </a:solidFill>
              <a:effectLst>
                <a:outerShdw blurRad="38100" dist="38100" dir="2700000" algn="tl">
                  <a:srgbClr val="000000">
                    <a:alpha val="43137"/>
                  </a:srgbClr>
                </a:outerShdw>
              </a:effectLst>
              <a:latin typeface="+mj-lt"/>
            </a:endParaRPr>
          </a:p>
        </p:txBody>
      </p:sp>
      <p:sp>
        <p:nvSpPr>
          <p:cNvPr id="296" name="Text Box 62"/>
          <p:cNvSpPr txBox="1">
            <a:spLocks noChangeArrowheads="1"/>
          </p:cNvSpPr>
          <p:nvPr/>
        </p:nvSpPr>
        <p:spPr bwMode="auto">
          <a:xfrm>
            <a:off x="6389688" y="4402343"/>
            <a:ext cx="2765425" cy="892546"/>
          </a:xfrm>
          <a:prstGeom prst="rect">
            <a:avLst/>
          </a:prstGeom>
          <a:noFill/>
          <a:ln w="9525">
            <a:noFill/>
            <a:miter lim="800000"/>
            <a:headEnd/>
            <a:tailEnd/>
          </a:ln>
          <a:effectLst/>
        </p:spPr>
        <p:txBody>
          <a:bodyPr lIns="91435" tIns="45717" rIns="91435" bIns="45717">
            <a:spAutoFit/>
          </a:bodyPr>
          <a:lstStyle/>
          <a:p>
            <a:pPr eaLnBrk="0" hangingPunct="0">
              <a:defRPr/>
            </a:pPr>
            <a:r>
              <a:rPr lang="en-US" sz="1300" b="1" dirty="0">
                <a:latin typeface="+mj-lt"/>
                <a:cs typeface="+mn-cs"/>
              </a:rPr>
              <a:t>SERVER-B (plus meta data)</a:t>
            </a:r>
          </a:p>
          <a:p>
            <a:pPr marL="284163" lvl="1" indent="-168275" eaLnBrk="0" hangingPunct="0">
              <a:buFontTx/>
              <a:buChar char="-"/>
              <a:defRPr/>
            </a:pPr>
            <a:r>
              <a:rPr lang="en-US" sz="1300" dirty="0">
                <a:latin typeface="+mj-lt"/>
              </a:rPr>
              <a:t>perfmon.exe</a:t>
            </a:r>
          </a:p>
          <a:p>
            <a:pPr marL="284163" lvl="1" indent="-168275" eaLnBrk="0" hangingPunct="0">
              <a:buFontTx/>
              <a:buChar char="-"/>
              <a:defRPr/>
            </a:pPr>
            <a:r>
              <a:rPr lang="en-US" sz="1300" dirty="0" smtClean="0">
                <a:latin typeface="+mj-lt"/>
              </a:rPr>
              <a:t>win32.dll</a:t>
            </a:r>
            <a:endParaRPr lang="en-US" sz="1300" dirty="0">
              <a:latin typeface="+mj-lt"/>
            </a:endParaRPr>
          </a:p>
          <a:p>
            <a:pPr marL="284163" lvl="1" indent="-168275" eaLnBrk="0" hangingPunct="0">
              <a:buFontTx/>
              <a:buChar char="-"/>
              <a:defRPr/>
            </a:pPr>
            <a:r>
              <a:rPr lang="en-US" sz="1300" dirty="0" smtClean="0">
                <a:latin typeface="+mj-lt"/>
              </a:rPr>
              <a:t>xcopy.exe</a:t>
            </a:r>
            <a:endParaRPr lang="en-US" sz="1300" dirty="0">
              <a:latin typeface="+mj-lt"/>
            </a:endParaRPr>
          </a:p>
        </p:txBody>
      </p:sp>
      <p:sp>
        <p:nvSpPr>
          <p:cNvPr id="297" name="Rectangle 296"/>
          <p:cNvSpPr/>
          <p:nvPr/>
        </p:nvSpPr>
        <p:spPr>
          <a:xfrm>
            <a:off x="6381480" y="5181052"/>
            <a:ext cx="1122743" cy="292388"/>
          </a:xfrm>
          <a:prstGeom prst="rect">
            <a:avLst/>
          </a:prstGeom>
        </p:spPr>
        <p:txBody>
          <a:bodyPr wrap="none">
            <a:spAutoFit/>
          </a:bodyPr>
          <a:lstStyle/>
          <a:p>
            <a:pPr marL="284163" lvl="1" indent="-168275" eaLnBrk="0" hangingPunct="0">
              <a:buFontTx/>
              <a:buChar char="-"/>
              <a:defRPr/>
            </a:pPr>
            <a:r>
              <a:rPr lang="en-US" sz="1300" b="1" dirty="0" smtClean="0">
                <a:solidFill>
                  <a:schemeClr val="accent3">
                    <a:lumMod val="75000"/>
                  </a:schemeClr>
                </a:solidFill>
                <a:latin typeface="+mj-lt"/>
              </a:rPr>
              <a:t>cmd.exe</a:t>
            </a:r>
          </a:p>
        </p:txBody>
      </p:sp>
    </p:spTree>
    <p:extLst>
      <p:ext uri="{BB962C8B-B14F-4D97-AF65-F5344CB8AC3E}">
        <p14:creationId xmlns:p14="http://schemas.microsoft.com/office/powerpoint/2007/7/12/main" xmlns="" val="33087033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1" nodeType="afterEffect">
                                  <p:stCondLst>
                                    <p:cond delay="0"/>
                                  </p:stCondLst>
                                  <p:childTnLst>
                                    <p:set>
                                      <p:cBhvr>
                                        <p:cTn id="6" dur="1" fill="hold">
                                          <p:stCondLst>
                                            <p:cond delay="0"/>
                                          </p:stCondLst>
                                        </p:cTn>
                                        <p:tgtEl>
                                          <p:spTgt spid="14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1000"/>
                                        <p:tgtEl>
                                          <p:spTgt spid="5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1000"/>
                                        <p:tgtEl>
                                          <p:spTgt spid="53"/>
                                        </p:tgtEl>
                                      </p:cBhvr>
                                    </p:animEffect>
                                    <p:set>
                                      <p:cBhvr>
                                        <p:cTn id="16" dur="1" fill="hold">
                                          <p:stCondLst>
                                            <p:cond delay="999"/>
                                          </p:stCondLst>
                                        </p:cTn>
                                        <p:tgtEl>
                                          <p:spTgt spid="53"/>
                                        </p:tgtEl>
                                        <p:attrNameLst>
                                          <p:attrName>style.visibility</p:attrName>
                                        </p:attrNameLst>
                                      </p:cBhvr>
                                      <p:to>
                                        <p:strVal val="hidden"/>
                                      </p:to>
                                    </p:set>
                                  </p:childTnLst>
                                </p:cTn>
                              </p:par>
                            </p:childTnLst>
                          </p:cTn>
                        </p:par>
                        <p:par>
                          <p:cTn id="17" fill="hold">
                            <p:stCondLst>
                              <p:cond delay="1000"/>
                            </p:stCondLst>
                            <p:childTnLst>
                              <p:par>
                                <p:cTn id="18" presetID="22" presetClass="entr" presetSubtype="2" fill="hold" grpId="0" nodeType="afterEffect">
                                  <p:stCondLst>
                                    <p:cond delay="0"/>
                                  </p:stCondLst>
                                  <p:childTnLst>
                                    <p:set>
                                      <p:cBhvr>
                                        <p:cTn id="19" dur="1" fill="hold">
                                          <p:stCondLst>
                                            <p:cond delay="0"/>
                                          </p:stCondLst>
                                        </p:cTn>
                                        <p:tgtEl>
                                          <p:spTgt spid="141"/>
                                        </p:tgtEl>
                                        <p:attrNameLst>
                                          <p:attrName>style.visibility</p:attrName>
                                        </p:attrNameLst>
                                      </p:cBhvr>
                                      <p:to>
                                        <p:strVal val="visible"/>
                                      </p:to>
                                    </p:set>
                                    <p:animEffect transition="in" filter="wipe(right)">
                                      <p:cBhvr>
                                        <p:cTn id="20" dur="1000"/>
                                        <p:tgtEl>
                                          <p:spTgt spid="141"/>
                                        </p:tgtEl>
                                      </p:cBhvr>
                                    </p:animEffect>
                                  </p:childTnLst>
                                </p:cTn>
                              </p:par>
                            </p:childTnLst>
                          </p:cTn>
                        </p:par>
                        <p:par>
                          <p:cTn id="21" fill="hold">
                            <p:stCondLst>
                              <p:cond delay="2000"/>
                            </p:stCondLst>
                            <p:childTnLst>
                              <p:par>
                                <p:cTn id="22" presetID="22" presetClass="entr" presetSubtype="1" fill="hold" nodeType="afterEffect">
                                  <p:stCondLst>
                                    <p:cond delay="0"/>
                                  </p:stCondLst>
                                  <p:childTnLst>
                                    <p:set>
                                      <p:cBhvr>
                                        <p:cTn id="23" dur="1" fill="hold">
                                          <p:stCondLst>
                                            <p:cond delay="0"/>
                                          </p:stCondLst>
                                        </p:cTn>
                                        <p:tgtEl>
                                          <p:spTgt spid="142"/>
                                        </p:tgtEl>
                                        <p:attrNameLst>
                                          <p:attrName>style.visibility</p:attrName>
                                        </p:attrNameLst>
                                      </p:cBhvr>
                                      <p:to>
                                        <p:strVal val="visible"/>
                                      </p:to>
                                    </p:set>
                                    <p:animEffect transition="in" filter="wipe(up)">
                                      <p:cBhvr>
                                        <p:cTn id="24" dur="1000"/>
                                        <p:tgtEl>
                                          <p:spTgt spid="142"/>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43"/>
                                        </p:tgtEl>
                                        <p:attrNameLst>
                                          <p:attrName>style.visibility</p:attrName>
                                        </p:attrNameLst>
                                      </p:cBhvr>
                                      <p:to>
                                        <p:strVal val="visible"/>
                                      </p:to>
                                    </p:set>
                                    <p:animEffect transition="in" filter="fade">
                                      <p:cBhvr>
                                        <p:cTn id="28" dur="1000"/>
                                        <p:tgtEl>
                                          <p:spTgt spid="14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1" nodeType="clickEffect">
                                  <p:stCondLst>
                                    <p:cond delay="0"/>
                                  </p:stCondLst>
                                  <p:childTnLst>
                                    <p:animEffect transition="out" filter="fade">
                                      <p:cBhvr>
                                        <p:cTn id="32" dur="1000"/>
                                        <p:tgtEl>
                                          <p:spTgt spid="141"/>
                                        </p:tgtEl>
                                      </p:cBhvr>
                                    </p:animEffect>
                                    <p:set>
                                      <p:cBhvr>
                                        <p:cTn id="33" dur="1" fill="hold">
                                          <p:stCondLst>
                                            <p:cond delay="999"/>
                                          </p:stCondLst>
                                        </p:cTn>
                                        <p:tgtEl>
                                          <p:spTgt spid="141"/>
                                        </p:tgtEl>
                                        <p:attrNameLst>
                                          <p:attrName>style.visibility</p:attrName>
                                        </p:attrNameLst>
                                      </p:cBhvr>
                                      <p:to>
                                        <p:strVal val="hidden"/>
                                      </p:to>
                                    </p:set>
                                  </p:childTnLst>
                                </p:cTn>
                              </p:par>
                            </p:childTnLst>
                          </p:cTn>
                        </p:par>
                        <p:par>
                          <p:cTn id="34" fill="hold">
                            <p:stCondLst>
                              <p:cond delay="1000"/>
                            </p:stCondLst>
                            <p:childTnLst>
                              <p:par>
                                <p:cTn id="35" presetID="22" presetClass="entr" presetSubtype="8" fill="hold" grpId="0" nodeType="afterEffect">
                                  <p:stCondLst>
                                    <p:cond delay="0"/>
                                  </p:stCondLst>
                                  <p:childTnLst>
                                    <p:set>
                                      <p:cBhvr>
                                        <p:cTn id="36" dur="1" fill="hold">
                                          <p:stCondLst>
                                            <p:cond delay="0"/>
                                          </p:stCondLst>
                                        </p:cTn>
                                        <p:tgtEl>
                                          <p:spTgt spid="150"/>
                                        </p:tgtEl>
                                        <p:attrNameLst>
                                          <p:attrName>style.visibility</p:attrName>
                                        </p:attrNameLst>
                                      </p:cBhvr>
                                      <p:to>
                                        <p:strVal val="visible"/>
                                      </p:to>
                                    </p:set>
                                    <p:animEffect transition="in" filter="wipe(left)">
                                      <p:cBhvr>
                                        <p:cTn id="37" dur="1000"/>
                                        <p:tgtEl>
                                          <p:spTgt spid="150"/>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144"/>
                                        </p:tgtEl>
                                        <p:attrNameLst>
                                          <p:attrName>style.visibility</p:attrName>
                                        </p:attrNameLst>
                                      </p:cBhvr>
                                      <p:to>
                                        <p:strVal val="visible"/>
                                      </p:to>
                                    </p:set>
                                    <p:animEffect transition="in" filter="fade">
                                      <p:cBhvr>
                                        <p:cTn id="41" dur="1000"/>
                                        <p:tgtEl>
                                          <p:spTgt spid="14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5"/>
                                        </p:tgtEl>
                                        <p:attrNameLst>
                                          <p:attrName>style.visibility</p:attrName>
                                        </p:attrNameLst>
                                      </p:cBhvr>
                                      <p:to>
                                        <p:strVal val="visible"/>
                                      </p:to>
                                    </p:set>
                                    <p:animEffect transition="in" filter="fade">
                                      <p:cBhvr>
                                        <p:cTn id="44" dur="1000"/>
                                        <p:tgtEl>
                                          <p:spTgt spid="1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6"/>
                                        </p:tgtEl>
                                        <p:attrNameLst>
                                          <p:attrName>style.visibility</p:attrName>
                                        </p:attrNameLst>
                                      </p:cBhvr>
                                      <p:to>
                                        <p:strVal val="visible"/>
                                      </p:to>
                                    </p:set>
                                    <p:animEffect transition="in" filter="fade">
                                      <p:cBhvr>
                                        <p:cTn id="47" dur="1000"/>
                                        <p:tgtEl>
                                          <p:spTgt spid="14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7"/>
                                        </p:tgtEl>
                                        <p:attrNameLst>
                                          <p:attrName>style.visibility</p:attrName>
                                        </p:attrNameLst>
                                      </p:cBhvr>
                                      <p:to>
                                        <p:strVal val="visible"/>
                                      </p:to>
                                    </p:set>
                                    <p:animEffect transition="in" filter="fade">
                                      <p:cBhvr>
                                        <p:cTn id="50" dur="1000"/>
                                        <p:tgtEl>
                                          <p:spTgt spid="147"/>
                                        </p:tgtEl>
                                      </p:cBhvr>
                                    </p:animEffect>
                                  </p:childTnLst>
                                </p:cTn>
                              </p:par>
                              <p:par>
                                <p:cTn id="51" presetID="10" presetClass="exit" presetSubtype="0" fill="hold" grpId="1" nodeType="withEffect">
                                  <p:stCondLst>
                                    <p:cond delay="0"/>
                                  </p:stCondLst>
                                  <p:childTnLst>
                                    <p:animEffect transition="out" filter="fade">
                                      <p:cBhvr>
                                        <p:cTn id="52" dur="1000"/>
                                        <p:tgtEl>
                                          <p:spTgt spid="143"/>
                                        </p:tgtEl>
                                      </p:cBhvr>
                                    </p:animEffect>
                                    <p:set>
                                      <p:cBhvr>
                                        <p:cTn id="53" dur="1" fill="hold">
                                          <p:stCondLst>
                                            <p:cond delay="999"/>
                                          </p:stCondLst>
                                        </p:cTn>
                                        <p:tgtEl>
                                          <p:spTgt spid="143"/>
                                        </p:tgtEl>
                                        <p:attrNameLst>
                                          <p:attrName>style.visibility</p:attrName>
                                        </p:attrNameLst>
                                      </p:cBhvr>
                                      <p:to>
                                        <p:strVal val="hidden"/>
                                      </p:to>
                                    </p:set>
                                  </p:childTnLst>
                                </p:cTn>
                              </p:par>
                              <p:par>
                                <p:cTn id="54" presetID="10" presetClass="entr" presetSubtype="0" fill="hold" grpId="0" nodeType="withEffect">
                                  <p:stCondLst>
                                    <p:cond delay="0"/>
                                  </p:stCondLst>
                                  <p:childTnLst>
                                    <p:set>
                                      <p:cBhvr>
                                        <p:cTn id="55" dur="1" fill="hold">
                                          <p:stCondLst>
                                            <p:cond delay="0"/>
                                          </p:stCondLst>
                                        </p:cTn>
                                        <p:tgtEl>
                                          <p:spTgt spid="148"/>
                                        </p:tgtEl>
                                        <p:attrNameLst>
                                          <p:attrName>style.visibility</p:attrName>
                                        </p:attrNameLst>
                                      </p:cBhvr>
                                      <p:to>
                                        <p:strVal val="visible"/>
                                      </p:to>
                                    </p:set>
                                    <p:animEffect transition="in" filter="fade">
                                      <p:cBhvr>
                                        <p:cTn id="56" dur="1000"/>
                                        <p:tgtEl>
                                          <p:spTgt spid="148"/>
                                        </p:tgtEl>
                                      </p:cBhvr>
                                    </p:animEffect>
                                  </p:childTnLst>
                                </p:cTn>
                              </p:par>
                            </p:childTnLst>
                          </p:cTn>
                        </p:par>
                        <p:par>
                          <p:cTn id="57" fill="hold">
                            <p:stCondLst>
                              <p:cond delay="3000"/>
                            </p:stCondLst>
                            <p:childTnLst>
                              <p:par>
                                <p:cTn id="58" presetID="0" presetClass="path" presetSubtype="0" accel="50000" decel="50000" fill="hold" grpId="0" nodeType="afterEffect">
                                  <p:stCondLst>
                                    <p:cond delay="0"/>
                                  </p:stCondLst>
                                  <p:childTnLst>
                                    <p:animMotion origin="layout" path="M 0.00122 1.41536E-6 L -0.54566 -0.29764 " pathEditMode="relative" rAng="0" ptsTypes="AA">
                                      <p:cBhvr>
                                        <p:cTn id="59" dur="1000" spd="-100000" fill="hold"/>
                                        <p:tgtEl>
                                          <p:spTgt spid="149"/>
                                        </p:tgtEl>
                                        <p:attrNameLst>
                                          <p:attrName>ppt_x</p:attrName>
                                          <p:attrName>ppt_y</p:attrName>
                                        </p:attrNameLst>
                                      </p:cBhvr>
                                      <p:rCtr x="-273" y="-149"/>
                                    </p:animMotion>
                                  </p:childTnLst>
                                </p:cTn>
                              </p:par>
                              <p:par>
                                <p:cTn id="60" presetID="10" presetClass="entr" presetSubtype="0" fill="hold" grpId="2" nodeType="withEffect">
                                  <p:stCondLst>
                                    <p:cond delay="0"/>
                                  </p:stCondLst>
                                  <p:childTnLst>
                                    <p:set>
                                      <p:cBhvr>
                                        <p:cTn id="61" dur="1" fill="hold">
                                          <p:stCondLst>
                                            <p:cond delay="0"/>
                                          </p:stCondLst>
                                        </p:cTn>
                                        <p:tgtEl>
                                          <p:spTgt spid="149"/>
                                        </p:tgtEl>
                                        <p:attrNameLst>
                                          <p:attrName>style.visibility</p:attrName>
                                        </p:attrNameLst>
                                      </p:cBhvr>
                                      <p:to>
                                        <p:strVal val="visible"/>
                                      </p:to>
                                    </p:set>
                                    <p:animEffect transition="in" filter="fade">
                                      <p:cBhvr>
                                        <p:cTn id="62" dur="500"/>
                                        <p:tgtEl>
                                          <p:spTgt spid="14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grpId="1" nodeType="clickEffect">
                                  <p:stCondLst>
                                    <p:cond delay="0"/>
                                  </p:stCondLst>
                                  <p:childTnLst>
                                    <p:animEffect transition="out" filter="fade">
                                      <p:cBhvr>
                                        <p:cTn id="66" dur="500"/>
                                        <p:tgtEl>
                                          <p:spTgt spid="150"/>
                                        </p:tgtEl>
                                      </p:cBhvr>
                                    </p:animEffect>
                                    <p:set>
                                      <p:cBhvr>
                                        <p:cTn id="67" dur="1" fill="hold">
                                          <p:stCondLst>
                                            <p:cond delay="499"/>
                                          </p:stCondLst>
                                        </p:cTn>
                                        <p:tgtEl>
                                          <p:spTgt spid="150"/>
                                        </p:tgtEl>
                                        <p:attrNameLst>
                                          <p:attrName>style.visibility</p:attrName>
                                        </p:attrNameLst>
                                      </p:cBhvr>
                                      <p:to>
                                        <p:strVal val="hidden"/>
                                      </p:to>
                                    </p:set>
                                  </p:childTnLst>
                                </p:cTn>
                              </p:par>
                            </p:childTnLst>
                          </p:cTn>
                        </p:par>
                        <p:par>
                          <p:cTn id="68" fill="hold">
                            <p:stCondLst>
                              <p:cond delay="500"/>
                            </p:stCondLst>
                            <p:childTnLst>
                              <p:par>
                                <p:cTn id="69" presetID="22" presetClass="entr" presetSubtype="8" fill="hold" grpId="0" nodeType="afterEffect">
                                  <p:stCondLst>
                                    <p:cond delay="0"/>
                                  </p:stCondLst>
                                  <p:childTnLst>
                                    <p:set>
                                      <p:cBhvr>
                                        <p:cTn id="70" dur="1" fill="hold">
                                          <p:stCondLst>
                                            <p:cond delay="0"/>
                                          </p:stCondLst>
                                        </p:cTn>
                                        <p:tgtEl>
                                          <p:spTgt spid="151"/>
                                        </p:tgtEl>
                                        <p:attrNameLst>
                                          <p:attrName>style.visibility</p:attrName>
                                        </p:attrNameLst>
                                      </p:cBhvr>
                                      <p:to>
                                        <p:strVal val="visible"/>
                                      </p:to>
                                    </p:set>
                                    <p:animEffect transition="in" filter="wipe(left)">
                                      <p:cBhvr>
                                        <p:cTn id="71" dur="1000"/>
                                        <p:tgtEl>
                                          <p:spTgt spid="151"/>
                                        </p:tgtEl>
                                      </p:cBhvr>
                                    </p:animEffect>
                                  </p:childTnLst>
                                </p:cTn>
                              </p:par>
                            </p:childTnLst>
                          </p:cTn>
                        </p:par>
                        <p:par>
                          <p:cTn id="72" fill="hold">
                            <p:stCondLst>
                              <p:cond delay="1500"/>
                            </p:stCondLst>
                            <p:childTnLst>
                              <p:par>
                                <p:cTn id="73" presetID="10" presetClass="exit" presetSubtype="0" fill="hold" grpId="2" nodeType="afterEffect">
                                  <p:stCondLst>
                                    <p:cond delay="0"/>
                                  </p:stCondLst>
                                  <p:childTnLst>
                                    <p:animEffect transition="out" filter="fade">
                                      <p:cBhvr>
                                        <p:cTn id="74" dur="500"/>
                                        <p:tgtEl>
                                          <p:spTgt spid="143"/>
                                        </p:tgtEl>
                                      </p:cBhvr>
                                    </p:animEffect>
                                    <p:set>
                                      <p:cBhvr>
                                        <p:cTn id="75" dur="1" fill="hold">
                                          <p:stCondLst>
                                            <p:cond delay="499"/>
                                          </p:stCondLst>
                                        </p:cTn>
                                        <p:tgtEl>
                                          <p:spTgt spid="143"/>
                                        </p:tgtEl>
                                        <p:attrNameLst>
                                          <p:attrName>style.visibility</p:attrName>
                                        </p:attrNameLst>
                                      </p:cBhvr>
                                      <p:to>
                                        <p:strVal val="hidden"/>
                                      </p:to>
                                    </p:set>
                                  </p:childTnLst>
                                </p:cTn>
                              </p:par>
                              <p:par>
                                <p:cTn id="76" presetID="10" presetClass="exit" presetSubtype="0" fill="hold" grpId="1" nodeType="withEffect">
                                  <p:stCondLst>
                                    <p:cond delay="0"/>
                                  </p:stCondLst>
                                  <p:childTnLst>
                                    <p:animEffect transition="out" filter="fade">
                                      <p:cBhvr>
                                        <p:cTn id="77" dur="500"/>
                                        <p:tgtEl>
                                          <p:spTgt spid="144"/>
                                        </p:tgtEl>
                                      </p:cBhvr>
                                    </p:animEffect>
                                    <p:set>
                                      <p:cBhvr>
                                        <p:cTn id="78" dur="1" fill="hold">
                                          <p:stCondLst>
                                            <p:cond delay="499"/>
                                          </p:stCondLst>
                                        </p:cTn>
                                        <p:tgtEl>
                                          <p:spTgt spid="144"/>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500"/>
                                        <p:tgtEl>
                                          <p:spTgt spid="145"/>
                                        </p:tgtEl>
                                      </p:cBhvr>
                                    </p:animEffect>
                                    <p:set>
                                      <p:cBhvr>
                                        <p:cTn id="81" dur="1" fill="hold">
                                          <p:stCondLst>
                                            <p:cond delay="499"/>
                                          </p:stCondLst>
                                        </p:cTn>
                                        <p:tgtEl>
                                          <p:spTgt spid="145"/>
                                        </p:tgtEl>
                                        <p:attrNameLst>
                                          <p:attrName>style.visibility</p:attrName>
                                        </p:attrNameLst>
                                      </p:cBhvr>
                                      <p:to>
                                        <p:strVal val="hidden"/>
                                      </p:to>
                                    </p:set>
                                  </p:childTnLst>
                                </p:cTn>
                              </p:par>
                              <p:par>
                                <p:cTn id="82" presetID="10" presetClass="exit" presetSubtype="0" fill="hold" grpId="1" nodeType="withEffect">
                                  <p:stCondLst>
                                    <p:cond delay="0"/>
                                  </p:stCondLst>
                                  <p:childTnLst>
                                    <p:animEffect transition="out" filter="fade">
                                      <p:cBhvr>
                                        <p:cTn id="83" dur="500"/>
                                        <p:tgtEl>
                                          <p:spTgt spid="146"/>
                                        </p:tgtEl>
                                      </p:cBhvr>
                                    </p:animEffect>
                                    <p:set>
                                      <p:cBhvr>
                                        <p:cTn id="84" dur="1" fill="hold">
                                          <p:stCondLst>
                                            <p:cond delay="499"/>
                                          </p:stCondLst>
                                        </p:cTn>
                                        <p:tgtEl>
                                          <p:spTgt spid="146"/>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500"/>
                                        <p:tgtEl>
                                          <p:spTgt spid="147"/>
                                        </p:tgtEl>
                                      </p:cBhvr>
                                    </p:animEffect>
                                    <p:set>
                                      <p:cBhvr>
                                        <p:cTn id="87" dur="1" fill="hold">
                                          <p:stCondLst>
                                            <p:cond delay="499"/>
                                          </p:stCondLst>
                                        </p:cTn>
                                        <p:tgtEl>
                                          <p:spTgt spid="147"/>
                                        </p:tgtEl>
                                        <p:attrNameLst>
                                          <p:attrName>style.visibility</p:attrName>
                                        </p:attrNameLst>
                                      </p:cBhvr>
                                      <p:to>
                                        <p:strVal val="hidden"/>
                                      </p:to>
                                    </p:set>
                                  </p:childTnLst>
                                </p:cTn>
                              </p:par>
                              <p:par>
                                <p:cTn id="88" presetID="10" presetClass="exit" presetSubtype="0" fill="hold" grpId="1" nodeType="withEffect">
                                  <p:stCondLst>
                                    <p:cond delay="0"/>
                                  </p:stCondLst>
                                  <p:childTnLst>
                                    <p:animEffect transition="out" filter="fade">
                                      <p:cBhvr>
                                        <p:cTn id="89" dur="500"/>
                                        <p:tgtEl>
                                          <p:spTgt spid="148"/>
                                        </p:tgtEl>
                                      </p:cBhvr>
                                    </p:animEffect>
                                    <p:set>
                                      <p:cBhvr>
                                        <p:cTn id="90" dur="1" fill="hold">
                                          <p:stCondLst>
                                            <p:cond delay="499"/>
                                          </p:stCondLst>
                                        </p:cTn>
                                        <p:tgtEl>
                                          <p:spTgt spid="148"/>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142"/>
                                        </p:tgtEl>
                                      </p:cBhvr>
                                    </p:animEffect>
                                    <p:set>
                                      <p:cBhvr>
                                        <p:cTn id="93" dur="1" fill="hold">
                                          <p:stCondLst>
                                            <p:cond delay="499"/>
                                          </p:stCondLst>
                                        </p:cTn>
                                        <p:tgtEl>
                                          <p:spTgt spid="1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3" grpId="1" animBg="1"/>
      <p:bldP spid="141" grpId="0" animBg="1"/>
      <p:bldP spid="141" grpId="1" animBg="1"/>
      <p:bldP spid="143" grpId="0" animBg="1"/>
      <p:bldP spid="143" grpId="1" animBg="1"/>
      <p:bldP spid="143" grpId="2" animBg="1"/>
      <p:bldP spid="144" grpId="0" animBg="1"/>
      <p:bldP spid="144" grpId="1" animBg="1"/>
      <p:bldP spid="145" grpId="0" animBg="1"/>
      <p:bldP spid="145" grpId="1" animBg="1"/>
      <p:bldP spid="146" grpId="0" animBg="1"/>
      <p:bldP spid="146" grpId="1" animBg="1"/>
      <p:bldP spid="147" grpId="0" animBg="1"/>
      <p:bldP spid="147" grpId="1" animBg="1"/>
      <p:bldP spid="148" grpId="0" animBg="1"/>
      <p:bldP spid="148" grpId="1" animBg="1"/>
      <p:bldP spid="149" grpId="0" animBg="1"/>
      <p:bldP spid="149" grpId="1" animBg="1"/>
      <p:bldP spid="149" grpId="2" animBg="1"/>
      <p:bldP spid="150" grpId="0" animBg="1"/>
      <p:bldP spid="150" grpId="1" animBg="1"/>
      <p:bldP spid="151"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7"/>
          <p:cNvSpPr>
            <a:spLocks noGrp="1"/>
          </p:cNvSpPr>
          <p:nvPr>
            <p:ph type="title"/>
          </p:nvPr>
        </p:nvSpPr>
        <p:spPr/>
        <p:txBody>
          <a:bodyPr/>
          <a:lstStyle/>
          <a:p>
            <a:r>
              <a:rPr lang="en-IN" dirty="0" smtClean="0"/>
              <a:t>DPM-SRT</a:t>
            </a:r>
          </a:p>
        </p:txBody>
      </p:sp>
      <p:sp>
        <p:nvSpPr>
          <p:cNvPr id="59" name="Rectangle 58"/>
          <p:cNvSpPr/>
          <p:nvPr/>
        </p:nvSpPr>
        <p:spPr bwMode="auto">
          <a:xfrm>
            <a:off x="6338031" y="2372677"/>
            <a:ext cx="2448617" cy="3680882"/>
          </a:xfrm>
          <a:prstGeom prst="rect">
            <a:avLst/>
          </a:prstGeom>
          <a:gradFill flip="none" rotWithShape="1">
            <a:gsLst>
              <a:gs pos="0">
                <a:schemeClr val="bg1">
                  <a:alpha val="0"/>
                </a:schemeClr>
              </a:gs>
              <a:gs pos="62000">
                <a:srgbClr val="FFDD71">
                  <a:alpha val="55000"/>
                </a:srgbClr>
              </a:gs>
            </a:gsLst>
            <a:lin ang="16200000" scaled="1"/>
            <a:tileRect/>
          </a:gradFill>
          <a:ln w="9525" cap="flat" cmpd="sng" algn="ctr">
            <a:noFill/>
            <a:prstDash val="solid"/>
            <a:round/>
            <a:headEnd type="none" w="med" len="med"/>
            <a:tailEnd type="none" w="med" len="med"/>
          </a:ln>
          <a:effectLst/>
        </p:spPr>
        <p:txBody>
          <a:bodyPr lIns="91435" tIns="45717" rIns="91435" bIns="45717"/>
          <a:lstStyle/>
          <a:p>
            <a:pPr defTabSz="914355" eaLnBrk="0" hangingPunct="0">
              <a:defRPr/>
            </a:pPr>
            <a:endParaRPr lang="en-US" sz="2000" dirty="0">
              <a:latin typeface="Times" charset="0"/>
            </a:endParaRPr>
          </a:p>
        </p:txBody>
      </p:sp>
      <p:sp>
        <p:nvSpPr>
          <p:cNvPr id="61" name="Text Box 62"/>
          <p:cNvSpPr txBox="1">
            <a:spLocks noChangeArrowheads="1"/>
          </p:cNvSpPr>
          <p:nvPr/>
        </p:nvSpPr>
        <p:spPr bwMode="auto">
          <a:xfrm>
            <a:off x="6366478" y="2392525"/>
            <a:ext cx="2367613" cy="1092601"/>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300" b="1" dirty="0">
                <a:latin typeface="+mj-lt"/>
                <a:cs typeface="+mn-cs"/>
              </a:rPr>
              <a:t>SERVER-A (plus meta data)</a:t>
            </a:r>
          </a:p>
          <a:p>
            <a:pPr marL="284163" lvl="1" indent="-168275" eaLnBrk="0" hangingPunct="0">
              <a:buFontTx/>
              <a:buChar char="-"/>
              <a:defRPr/>
            </a:pPr>
            <a:r>
              <a:rPr lang="en-US" sz="1300" dirty="0" smtClean="0">
                <a:latin typeface="+mj-lt"/>
                <a:cs typeface="+mn-cs"/>
              </a:rPr>
              <a:t>perfmon.exe</a:t>
            </a:r>
            <a:endParaRPr lang="en-US" sz="1300" dirty="0">
              <a:latin typeface="+mj-lt"/>
              <a:cs typeface="+mn-cs"/>
            </a:endParaRPr>
          </a:p>
          <a:p>
            <a:pPr marL="284163" lvl="1" indent="-168275" eaLnBrk="0" hangingPunct="0">
              <a:buFontTx/>
              <a:buChar char="-"/>
              <a:defRPr/>
            </a:pPr>
            <a:r>
              <a:rPr lang="en-US" sz="1300" dirty="0" smtClean="0">
                <a:latin typeface="+mj-lt"/>
                <a:cs typeface="+mn-cs"/>
              </a:rPr>
              <a:t>win32.dll</a:t>
            </a:r>
            <a:endParaRPr lang="en-US" sz="1300" dirty="0">
              <a:latin typeface="+mj-lt"/>
              <a:cs typeface="+mn-cs"/>
            </a:endParaRPr>
          </a:p>
          <a:p>
            <a:pPr marL="284163" lvl="1" indent="-168275" eaLnBrk="0" hangingPunct="0">
              <a:buFontTx/>
              <a:buChar char="-"/>
              <a:defRPr/>
            </a:pPr>
            <a:r>
              <a:rPr lang="en-US" sz="1300" dirty="0" smtClean="0">
                <a:latin typeface="+mj-lt"/>
                <a:cs typeface="+mn-cs"/>
              </a:rPr>
              <a:t>xcopy.exe</a:t>
            </a:r>
          </a:p>
          <a:p>
            <a:pPr marL="284163" lvl="1" indent="-168275" eaLnBrk="0" hangingPunct="0">
              <a:buFontTx/>
              <a:buChar char="-"/>
              <a:defRPr/>
            </a:pPr>
            <a:endParaRPr lang="en-US" sz="1300" dirty="0" smtClean="0">
              <a:latin typeface="+mj-lt"/>
            </a:endParaRPr>
          </a:p>
        </p:txBody>
      </p:sp>
      <p:sp>
        <p:nvSpPr>
          <p:cNvPr id="139" name="Rectangle 138"/>
          <p:cNvSpPr/>
          <p:nvPr/>
        </p:nvSpPr>
        <p:spPr>
          <a:xfrm>
            <a:off x="7444399" y="5497950"/>
            <a:ext cx="320040" cy="32004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17" anchor="ctr"/>
          <a:lstStyle/>
          <a:p>
            <a:pPr algn="ctr" defTabSz="914363" eaLnBrk="0" hangingPunct="0">
              <a:defRPr/>
            </a:pPr>
            <a:r>
              <a:rPr lang="en-US" sz="1200" dirty="0" smtClean="0">
                <a:solidFill>
                  <a:schemeClr val="bg1"/>
                </a:solidFill>
                <a:effectLst>
                  <a:outerShdw blurRad="38100" dist="38100" dir="2700000" algn="tl">
                    <a:srgbClr val="000000">
                      <a:alpha val="43137"/>
                    </a:srgbClr>
                  </a:outerShdw>
                </a:effectLst>
                <a:latin typeface="+mj-lt"/>
              </a:rPr>
              <a:t>13</a:t>
            </a:r>
            <a:endParaRPr lang="en-IN" sz="1200" dirty="0" smtClean="0">
              <a:solidFill>
                <a:schemeClr val="bg1"/>
              </a:solidFill>
              <a:effectLst>
                <a:outerShdw blurRad="38100" dist="38100" dir="2700000" algn="tl">
                  <a:srgbClr val="000000">
                    <a:alpha val="43137"/>
                  </a:srgbClr>
                </a:outerShdw>
              </a:effectLst>
              <a:latin typeface="+mj-lt"/>
            </a:endParaRPr>
          </a:p>
        </p:txBody>
      </p:sp>
      <p:grpSp>
        <p:nvGrpSpPr>
          <p:cNvPr id="57" name="Group 282"/>
          <p:cNvGrpSpPr/>
          <p:nvPr/>
        </p:nvGrpSpPr>
        <p:grpSpPr>
          <a:xfrm>
            <a:off x="7073586" y="6088283"/>
            <a:ext cx="2012539" cy="691888"/>
            <a:chOff x="7177761" y="6134583"/>
            <a:chExt cx="2012539" cy="691888"/>
          </a:xfrm>
        </p:grpSpPr>
        <p:sp>
          <p:nvSpPr>
            <p:cNvPr id="281" name="Rounded Rectangle 280"/>
            <p:cNvSpPr/>
            <p:nvPr/>
          </p:nvSpPr>
          <p:spPr bwMode="auto">
            <a:xfrm>
              <a:off x="7199587" y="6134583"/>
              <a:ext cx="1807048" cy="691888"/>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82" name="Text Box 62"/>
            <p:cNvSpPr txBox="1">
              <a:spLocks noChangeArrowheads="1"/>
            </p:cNvSpPr>
            <p:nvPr/>
          </p:nvSpPr>
          <p:spPr bwMode="auto">
            <a:xfrm>
              <a:off x="7177761" y="6144226"/>
              <a:ext cx="2012539" cy="646325"/>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200" b="1" dirty="0" smtClean="0">
                  <a:solidFill>
                    <a:srgbClr val="FFFF00"/>
                  </a:solidFill>
                  <a:effectLst>
                    <a:outerShdw blurRad="38100" dist="38100" dir="2700000" algn="tl">
                      <a:srgbClr val="000000">
                        <a:alpha val="43137"/>
                      </a:srgbClr>
                    </a:outerShdw>
                  </a:effectLst>
                  <a:latin typeface="+mj-lt"/>
                  <a:cs typeface="+mn-cs"/>
                </a:rPr>
                <a:t>EACH NEW SERVER</a:t>
              </a:r>
              <a:endParaRPr lang="en-US" sz="1200" b="1" dirty="0">
                <a:solidFill>
                  <a:srgbClr val="FFFF00"/>
                </a:solidFill>
                <a:effectLst>
                  <a:outerShdw blurRad="38100" dist="38100" dir="2700000" algn="tl">
                    <a:srgbClr val="000000">
                      <a:alpha val="43137"/>
                    </a:srgbClr>
                  </a:outerShdw>
                </a:effectLst>
                <a:latin typeface="+mj-lt"/>
                <a:cs typeface="+mn-cs"/>
              </a:endParaRPr>
            </a:p>
            <a:p>
              <a:pPr marL="284163" lvl="1" indent="-168275" eaLnBrk="0" hangingPunct="0">
                <a:buFontTx/>
                <a:buChar char="-"/>
                <a:defRPr/>
              </a:pPr>
              <a:r>
                <a:rPr lang="en-US" sz="1200" dirty="0" smtClean="0">
                  <a:solidFill>
                    <a:srgbClr val="FFFF00"/>
                  </a:solidFill>
                  <a:effectLst>
                    <a:outerShdw blurRad="38100" dist="38100" dir="2700000" algn="tl">
                      <a:srgbClr val="000000">
                        <a:alpha val="43137"/>
                      </a:srgbClr>
                    </a:outerShdw>
                  </a:effectLst>
                  <a:latin typeface="+mj-lt"/>
                </a:rPr>
                <a:t>Registry &amp; settings</a:t>
              </a:r>
            </a:p>
            <a:p>
              <a:pPr marL="284163" lvl="1" indent="-168275" eaLnBrk="0" hangingPunct="0">
                <a:buFontTx/>
                <a:buChar char="-"/>
                <a:defRPr/>
              </a:pPr>
              <a:r>
                <a:rPr lang="en-US" sz="1200" dirty="0" smtClean="0">
                  <a:solidFill>
                    <a:srgbClr val="FFFF00"/>
                  </a:solidFill>
                  <a:effectLst>
                    <a:outerShdw blurRad="38100" dist="38100" dir="2700000" algn="tl">
                      <a:srgbClr val="000000">
                        <a:alpha val="43137"/>
                      </a:srgbClr>
                    </a:outerShdw>
                  </a:effectLst>
                  <a:latin typeface="+mj-lt"/>
                  <a:cs typeface="+mn-cs"/>
                </a:rPr>
                <a:t>Application binaries</a:t>
              </a:r>
              <a:endParaRPr lang="en-US" sz="1200" b="1" dirty="0">
                <a:solidFill>
                  <a:srgbClr val="FFFF00"/>
                </a:solidFill>
                <a:effectLst>
                  <a:outerShdw blurRad="38100" dist="38100" dir="2700000" algn="tl">
                    <a:srgbClr val="000000">
                      <a:alpha val="43137"/>
                    </a:srgbClr>
                  </a:outerShdw>
                </a:effectLst>
                <a:latin typeface="+mj-lt"/>
                <a:cs typeface="+mn-cs"/>
              </a:endParaRPr>
            </a:p>
          </p:txBody>
        </p:sp>
      </p:grpSp>
      <p:grpSp>
        <p:nvGrpSpPr>
          <p:cNvPr id="58" name="Group 308"/>
          <p:cNvGrpSpPr/>
          <p:nvPr/>
        </p:nvGrpSpPr>
        <p:grpSpPr>
          <a:xfrm>
            <a:off x="6085041" y="1114287"/>
            <a:ext cx="1582856" cy="1245174"/>
            <a:chOff x="6085041" y="1114287"/>
            <a:chExt cx="1582856" cy="1245174"/>
          </a:xfrm>
        </p:grpSpPr>
        <p:sp>
          <p:nvSpPr>
            <p:cNvPr id="310" name="Text Box 79"/>
            <p:cNvSpPr txBox="1">
              <a:spLocks noChangeArrowheads="1"/>
            </p:cNvSpPr>
            <p:nvPr/>
          </p:nvSpPr>
          <p:spPr bwMode="auto">
            <a:xfrm>
              <a:off x="6085041" y="2027674"/>
              <a:ext cx="1582856" cy="331787"/>
            </a:xfrm>
            <a:prstGeom prst="rect">
              <a:avLst/>
            </a:prstGeom>
            <a:noFill/>
            <a:ln w="9525">
              <a:noFill/>
              <a:miter lim="800000"/>
              <a:headEnd/>
              <a:tailEnd/>
            </a:ln>
            <a:effectLst/>
          </p:spPr>
          <p:txBody>
            <a:bodyPr wrap="square" lIns="130622" tIns="65310" rIns="130622" bIns="65310">
              <a:spAutoFit/>
            </a:bodyPr>
            <a:lstStyle/>
            <a:p>
              <a:pPr eaLnBrk="0" hangingPunct="0">
                <a:defRPr/>
              </a:pPr>
              <a:r>
                <a:rPr lang="en-US" sz="1300" b="1" dirty="0">
                  <a:latin typeface="+mj-lt"/>
                  <a:cs typeface="+mn-cs"/>
                </a:rPr>
                <a:t>DPM SRT Server</a:t>
              </a:r>
            </a:p>
          </p:txBody>
        </p:sp>
        <p:pic>
          <p:nvPicPr>
            <p:cNvPr id="311" name="Picture 2" descr="D:\Projects\Microsoft\DPM PartnerVideo\images\platform.png"/>
            <p:cNvPicPr>
              <a:picLocks noChangeAspect="1" noChangeArrowheads="1"/>
            </p:cNvPicPr>
            <p:nvPr/>
          </p:nvPicPr>
          <p:blipFill>
            <a:blip r:embed="rId3" cstate="print">
              <a:duotone>
                <a:srgbClr val="5082B9">
                  <a:shade val="45000"/>
                  <a:satMod val="135000"/>
                </a:srgbClr>
                <a:prstClr val="white"/>
              </a:duotone>
              <a:lum bright="-30000"/>
            </a:blip>
            <a:srcRect/>
            <a:stretch>
              <a:fillRect/>
            </a:stretch>
          </p:blipFill>
          <p:spPr bwMode="auto">
            <a:xfrm>
              <a:off x="6109836" y="1424601"/>
              <a:ext cx="1505810" cy="730771"/>
            </a:xfrm>
            <a:prstGeom prst="rect">
              <a:avLst/>
            </a:prstGeom>
            <a:noFill/>
            <a:effectLst>
              <a:outerShdw blurRad="50800" dist="38100" dir="2700000" algn="tl" rotWithShape="0">
                <a:prstClr val="black">
                  <a:alpha val="40000"/>
                </a:prstClr>
              </a:outerShdw>
            </a:effectLst>
          </p:spPr>
        </p:pic>
        <p:grpSp>
          <p:nvGrpSpPr>
            <p:cNvPr id="60" name="Group 70"/>
            <p:cNvGrpSpPr/>
            <p:nvPr/>
          </p:nvGrpSpPr>
          <p:grpSpPr>
            <a:xfrm>
              <a:off x="6279896" y="1114287"/>
              <a:ext cx="1166373" cy="813449"/>
              <a:chOff x="3783798" y="2442558"/>
              <a:chExt cx="1287897" cy="940019"/>
            </a:xfrm>
          </p:grpSpPr>
          <p:pic>
            <p:nvPicPr>
              <p:cNvPr id="313" name="Picture 8" descr="E:\Projects\Microsoft\DPM_video\connect.dll_I2908_0409.png"/>
              <p:cNvPicPr>
                <a:picLocks noChangeAspect="1" noChangeArrowheads="1"/>
              </p:cNvPicPr>
              <p:nvPr/>
            </p:nvPicPr>
            <p:blipFill>
              <a:blip r:embed="rId4" cstate="print">
                <a:grayscl/>
              </a:blip>
              <a:srcRect/>
              <a:stretch>
                <a:fillRect/>
              </a:stretch>
            </p:blipFill>
            <p:spPr bwMode="auto">
              <a:xfrm>
                <a:off x="3783798" y="2442558"/>
                <a:ext cx="940019" cy="940019"/>
              </a:xfrm>
              <a:prstGeom prst="rect">
                <a:avLst/>
              </a:prstGeom>
              <a:noFill/>
            </p:spPr>
          </p:pic>
          <p:grpSp>
            <p:nvGrpSpPr>
              <p:cNvPr id="62" name="Group 246"/>
              <p:cNvGrpSpPr/>
              <p:nvPr/>
            </p:nvGrpSpPr>
            <p:grpSpPr>
              <a:xfrm>
                <a:off x="4394807" y="2772304"/>
                <a:ext cx="676888" cy="564448"/>
                <a:chOff x="4797868" y="2793231"/>
                <a:chExt cx="654664" cy="545917"/>
              </a:xfrm>
            </p:grpSpPr>
            <p:grpSp>
              <p:nvGrpSpPr>
                <p:cNvPr id="63" name="Group 207"/>
                <p:cNvGrpSpPr/>
                <p:nvPr/>
              </p:nvGrpSpPr>
              <p:grpSpPr>
                <a:xfrm>
                  <a:off x="4797868" y="3023255"/>
                  <a:ext cx="654664" cy="315893"/>
                  <a:chOff x="4848128" y="2984430"/>
                  <a:chExt cx="676566" cy="326460"/>
                </a:xfrm>
              </p:grpSpPr>
              <p:sp>
                <p:nvSpPr>
                  <p:cNvPr id="333" name="Oval 332"/>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4" name="Oval 333"/>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5" name="Oval 334"/>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64" name="Group 204"/>
                <p:cNvGrpSpPr/>
                <p:nvPr/>
              </p:nvGrpSpPr>
              <p:grpSpPr>
                <a:xfrm>
                  <a:off x="4822445" y="2793231"/>
                  <a:ext cx="551050" cy="520930"/>
                  <a:chOff x="4572000" y="2655375"/>
                  <a:chExt cx="720817" cy="681417"/>
                </a:xfrm>
              </p:grpSpPr>
              <p:grpSp>
                <p:nvGrpSpPr>
                  <p:cNvPr id="65" name="Group 189"/>
                  <p:cNvGrpSpPr/>
                  <p:nvPr/>
                </p:nvGrpSpPr>
                <p:grpSpPr>
                  <a:xfrm>
                    <a:off x="4673854" y="2655375"/>
                    <a:ext cx="403810" cy="395185"/>
                    <a:chOff x="4904375" y="2755269"/>
                    <a:chExt cx="324356" cy="317428"/>
                  </a:xfrm>
                </p:grpSpPr>
                <p:sp>
                  <p:nvSpPr>
                    <p:cNvPr id="330" name="Oval 32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31" name="Flowchart: Magnetic Disk 33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32" name="Oval 33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66" name="Group 190"/>
                  <p:cNvGrpSpPr/>
                  <p:nvPr/>
                </p:nvGrpSpPr>
                <p:grpSpPr>
                  <a:xfrm>
                    <a:off x="4889007" y="2747583"/>
                    <a:ext cx="403810" cy="395185"/>
                    <a:chOff x="4904375" y="2755269"/>
                    <a:chExt cx="324356" cy="317428"/>
                  </a:xfrm>
                </p:grpSpPr>
                <p:sp>
                  <p:nvSpPr>
                    <p:cNvPr id="327" name="Oval 32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8" name="Flowchart: Magnetic Disk 32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9" name="Oval 32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67" name="Group 195"/>
                  <p:cNvGrpSpPr/>
                  <p:nvPr/>
                </p:nvGrpSpPr>
                <p:grpSpPr>
                  <a:xfrm>
                    <a:off x="4572000" y="2832108"/>
                    <a:ext cx="403810" cy="395185"/>
                    <a:chOff x="4904375" y="2755269"/>
                    <a:chExt cx="324356" cy="317428"/>
                  </a:xfrm>
                </p:grpSpPr>
                <p:sp>
                  <p:nvSpPr>
                    <p:cNvPr id="324" name="Oval 32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5" name="Flowchart: Magnetic Disk 32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6" name="Oval 32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68" name="Group 199"/>
                  <p:cNvGrpSpPr/>
                  <p:nvPr/>
                </p:nvGrpSpPr>
                <p:grpSpPr>
                  <a:xfrm>
                    <a:off x="4810205" y="2941607"/>
                    <a:ext cx="403810" cy="395185"/>
                    <a:chOff x="4904375" y="2755269"/>
                    <a:chExt cx="324356" cy="317428"/>
                  </a:xfrm>
                </p:grpSpPr>
                <p:sp>
                  <p:nvSpPr>
                    <p:cNvPr id="321" name="Oval 32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2" name="Flowchart: Magnetic Disk 32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3" name="Oval 32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grpSp>
      <p:sp>
        <p:nvSpPr>
          <p:cNvPr id="285" name="Rectangle 284"/>
          <p:cNvSpPr/>
          <p:nvPr/>
        </p:nvSpPr>
        <p:spPr>
          <a:xfrm>
            <a:off x="7797333" y="3275506"/>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4</a:t>
            </a:r>
            <a:endParaRPr lang="en-IN" sz="1200" dirty="0">
              <a:solidFill>
                <a:schemeClr val="bg1"/>
              </a:solidFill>
              <a:effectLst>
                <a:outerShdw blurRad="38100" dist="38100" dir="2700000" algn="tl">
                  <a:srgbClr val="000000">
                    <a:alpha val="43137"/>
                  </a:srgbClr>
                </a:outerShdw>
              </a:effectLst>
              <a:latin typeface="+mj-lt"/>
            </a:endParaRPr>
          </a:p>
        </p:txBody>
      </p:sp>
      <p:sp>
        <p:nvSpPr>
          <p:cNvPr id="287" name="Rectangle 286"/>
          <p:cNvSpPr/>
          <p:nvPr/>
        </p:nvSpPr>
        <p:spPr>
          <a:xfrm>
            <a:off x="7433517" y="3275506"/>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3</a:t>
            </a:r>
            <a:endParaRPr lang="en-IN" sz="1200" dirty="0">
              <a:solidFill>
                <a:schemeClr val="bg1"/>
              </a:solidFill>
              <a:effectLst>
                <a:outerShdw blurRad="38100" dist="38100" dir="2700000" algn="tl">
                  <a:srgbClr val="000000">
                    <a:alpha val="43137"/>
                  </a:srgbClr>
                </a:outerShdw>
              </a:effectLst>
              <a:latin typeface="+mj-lt"/>
            </a:endParaRPr>
          </a:p>
        </p:txBody>
      </p:sp>
      <p:sp>
        <p:nvSpPr>
          <p:cNvPr id="289" name="Rectangle 288"/>
          <p:cNvSpPr/>
          <p:nvPr/>
        </p:nvSpPr>
        <p:spPr>
          <a:xfrm>
            <a:off x="7797333" y="3645524"/>
            <a:ext cx="320040" cy="320040"/>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8</a:t>
            </a:r>
            <a:endParaRPr lang="en-IN" sz="1200" dirty="0">
              <a:solidFill>
                <a:schemeClr val="bg1"/>
              </a:solidFill>
              <a:effectLst>
                <a:outerShdw blurRad="38100" dist="38100" dir="2700000" algn="tl">
                  <a:srgbClr val="000000">
                    <a:alpha val="43137"/>
                  </a:srgbClr>
                </a:outerShdw>
              </a:effectLst>
              <a:latin typeface="+mj-lt"/>
            </a:endParaRPr>
          </a:p>
        </p:txBody>
      </p:sp>
      <p:sp>
        <p:nvSpPr>
          <p:cNvPr id="291" name="Rectangle 290"/>
          <p:cNvSpPr/>
          <p:nvPr/>
        </p:nvSpPr>
        <p:spPr>
          <a:xfrm>
            <a:off x="7433517" y="3645524"/>
            <a:ext cx="320040" cy="320040"/>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7</a:t>
            </a:r>
            <a:endParaRPr lang="en-IN" sz="1200" dirty="0">
              <a:solidFill>
                <a:schemeClr val="bg1"/>
              </a:solidFill>
              <a:effectLst>
                <a:outerShdw blurRad="38100" dist="38100" dir="2700000" algn="tl">
                  <a:srgbClr val="000000">
                    <a:alpha val="43137"/>
                  </a:srgbClr>
                </a:outerShdw>
              </a:effectLst>
              <a:latin typeface="+mj-lt"/>
            </a:endParaRPr>
          </a:p>
        </p:txBody>
      </p:sp>
      <p:sp>
        <p:nvSpPr>
          <p:cNvPr id="293" name="Rectangle 292"/>
          <p:cNvSpPr/>
          <p:nvPr/>
        </p:nvSpPr>
        <p:spPr>
          <a:xfrm>
            <a:off x="7807843" y="4030602"/>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12</a:t>
            </a:r>
            <a:endParaRPr lang="en-IN" sz="1200" dirty="0">
              <a:solidFill>
                <a:schemeClr val="bg1"/>
              </a:solidFill>
              <a:effectLst>
                <a:outerShdw blurRad="38100" dist="38100" dir="2700000" algn="tl">
                  <a:srgbClr val="000000">
                    <a:alpha val="43137"/>
                  </a:srgbClr>
                </a:outerShdw>
              </a:effectLst>
              <a:latin typeface="+mj-lt"/>
            </a:endParaRPr>
          </a:p>
        </p:txBody>
      </p:sp>
      <p:sp>
        <p:nvSpPr>
          <p:cNvPr id="295" name="Rectangle 294"/>
          <p:cNvSpPr/>
          <p:nvPr/>
        </p:nvSpPr>
        <p:spPr>
          <a:xfrm>
            <a:off x="7444027" y="4030602"/>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11</a:t>
            </a:r>
            <a:endParaRPr lang="en-IN" sz="1200" dirty="0">
              <a:solidFill>
                <a:schemeClr val="bg1"/>
              </a:solidFill>
              <a:effectLst>
                <a:outerShdw blurRad="38100" dist="38100" dir="2700000" algn="tl">
                  <a:srgbClr val="000000">
                    <a:alpha val="43137"/>
                  </a:srgbClr>
                </a:outerShdw>
              </a:effectLst>
              <a:latin typeface="+mj-lt"/>
            </a:endParaRPr>
          </a:p>
        </p:txBody>
      </p:sp>
      <p:sp>
        <p:nvSpPr>
          <p:cNvPr id="296" name="Text Box 62"/>
          <p:cNvSpPr txBox="1">
            <a:spLocks noChangeArrowheads="1"/>
          </p:cNvSpPr>
          <p:nvPr/>
        </p:nvSpPr>
        <p:spPr bwMode="auto">
          <a:xfrm>
            <a:off x="6389688" y="4402343"/>
            <a:ext cx="2765425" cy="892546"/>
          </a:xfrm>
          <a:prstGeom prst="rect">
            <a:avLst/>
          </a:prstGeom>
          <a:noFill/>
          <a:ln w="9525">
            <a:noFill/>
            <a:miter lim="800000"/>
            <a:headEnd/>
            <a:tailEnd/>
          </a:ln>
          <a:effectLst/>
        </p:spPr>
        <p:txBody>
          <a:bodyPr lIns="91435" tIns="45717" rIns="91435" bIns="45717">
            <a:spAutoFit/>
          </a:bodyPr>
          <a:lstStyle/>
          <a:p>
            <a:pPr eaLnBrk="0" hangingPunct="0">
              <a:defRPr/>
            </a:pPr>
            <a:r>
              <a:rPr lang="en-US" sz="1300" b="1" dirty="0">
                <a:latin typeface="+mj-lt"/>
                <a:cs typeface="+mn-cs"/>
              </a:rPr>
              <a:t>SERVER-B (plus meta data)</a:t>
            </a:r>
          </a:p>
          <a:p>
            <a:pPr marL="284163" lvl="1" indent="-168275" eaLnBrk="0" hangingPunct="0">
              <a:buFontTx/>
              <a:buChar char="-"/>
              <a:defRPr/>
            </a:pPr>
            <a:r>
              <a:rPr lang="en-US" sz="1300" dirty="0">
                <a:latin typeface="+mj-lt"/>
              </a:rPr>
              <a:t>perfmon.exe</a:t>
            </a:r>
          </a:p>
          <a:p>
            <a:pPr marL="284163" lvl="1" indent="-168275" eaLnBrk="0" hangingPunct="0">
              <a:buFontTx/>
              <a:buChar char="-"/>
              <a:defRPr/>
            </a:pPr>
            <a:r>
              <a:rPr lang="en-US" sz="1300" dirty="0" smtClean="0">
                <a:latin typeface="+mj-lt"/>
              </a:rPr>
              <a:t>win32.dll</a:t>
            </a:r>
            <a:endParaRPr lang="en-US" sz="1300" dirty="0">
              <a:latin typeface="+mj-lt"/>
            </a:endParaRPr>
          </a:p>
          <a:p>
            <a:pPr marL="284163" lvl="1" indent="-168275" eaLnBrk="0" hangingPunct="0">
              <a:buFontTx/>
              <a:buChar char="-"/>
              <a:defRPr/>
            </a:pPr>
            <a:r>
              <a:rPr lang="en-US" sz="1300" dirty="0" smtClean="0">
                <a:latin typeface="+mj-lt"/>
              </a:rPr>
              <a:t>xcopy.exe</a:t>
            </a:r>
            <a:endParaRPr lang="en-US" sz="1300" dirty="0">
              <a:latin typeface="+mj-lt"/>
            </a:endParaRPr>
          </a:p>
        </p:txBody>
      </p:sp>
      <p:sp>
        <p:nvSpPr>
          <p:cNvPr id="201" name="Text Box 61"/>
          <p:cNvSpPr txBox="1">
            <a:spLocks noChangeArrowheads="1"/>
          </p:cNvSpPr>
          <p:nvPr/>
        </p:nvSpPr>
        <p:spPr bwMode="auto">
          <a:xfrm>
            <a:off x="81653" y="1871988"/>
            <a:ext cx="1725612"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smtClean="0">
                <a:latin typeface="+mj-lt"/>
              </a:rPr>
              <a:t>Windows Server 2003</a:t>
            </a:r>
          </a:p>
          <a:p>
            <a:pPr eaLnBrk="0" hangingPunct="0">
              <a:defRPr/>
            </a:pPr>
            <a:r>
              <a:rPr lang="en-US" sz="1000" b="1" i="1" dirty="0" smtClean="0">
                <a:latin typeface="+mj-lt"/>
              </a:rPr>
              <a:t>SERVER-B</a:t>
            </a:r>
            <a:endParaRPr lang="en-US" sz="1000" b="1" i="1" dirty="0">
              <a:latin typeface="+mj-lt"/>
            </a:endParaRPr>
          </a:p>
        </p:txBody>
      </p:sp>
      <p:grpSp>
        <p:nvGrpSpPr>
          <p:cNvPr id="206" name="Group 35"/>
          <p:cNvGrpSpPr/>
          <p:nvPr/>
        </p:nvGrpSpPr>
        <p:grpSpPr>
          <a:xfrm>
            <a:off x="100929" y="1340720"/>
            <a:ext cx="564971" cy="553834"/>
            <a:chOff x="2636703" y="1590675"/>
            <a:chExt cx="627935" cy="615556"/>
          </a:xfrm>
        </p:grpSpPr>
        <p:pic>
          <p:nvPicPr>
            <p:cNvPr id="208"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209"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sp>
        <p:nvSpPr>
          <p:cNvPr id="211" name="Text Box 61"/>
          <p:cNvSpPr txBox="1">
            <a:spLocks noChangeArrowheads="1"/>
          </p:cNvSpPr>
          <p:nvPr/>
        </p:nvSpPr>
        <p:spPr bwMode="auto">
          <a:xfrm>
            <a:off x="1646578" y="1871988"/>
            <a:ext cx="1725612"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smtClean="0">
                <a:latin typeface="+mj-lt"/>
              </a:rPr>
              <a:t>Windows Server 2003</a:t>
            </a:r>
          </a:p>
          <a:p>
            <a:pPr eaLnBrk="0" hangingPunct="0">
              <a:defRPr/>
            </a:pPr>
            <a:r>
              <a:rPr lang="en-US" sz="1000" b="1" i="1" dirty="0" smtClean="0">
                <a:latin typeface="+mj-lt"/>
              </a:rPr>
              <a:t>SERVER-A</a:t>
            </a:r>
            <a:endParaRPr lang="en-US" sz="1000" b="1" i="1" dirty="0">
              <a:latin typeface="+mj-lt"/>
            </a:endParaRPr>
          </a:p>
        </p:txBody>
      </p:sp>
      <p:grpSp>
        <p:nvGrpSpPr>
          <p:cNvPr id="216" name="Group 35"/>
          <p:cNvGrpSpPr/>
          <p:nvPr/>
        </p:nvGrpSpPr>
        <p:grpSpPr>
          <a:xfrm>
            <a:off x="1641140" y="1340720"/>
            <a:ext cx="564971" cy="553834"/>
            <a:chOff x="2636703" y="1590675"/>
            <a:chExt cx="627935" cy="615556"/>
          </a:xfrm>
        </p:grpSpPr>
        <p:pic>
          <p:nvPicPr>
            <p:cNvPr id="218"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219"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grpSp>
        <p:nvGrpSpPr>
          <p:cNvPr id="221" name="Group 279"/>
          <p:cNvGrpSpPr/>
          <p:nvPr/>
        </p:nvGrpSpPr>
        <p:grpSpPr>
          <a:xfrm>
            <a:off x="67755" y="2345845"/>
            <a:ext cx="6560689" cy="4418673"/>
            <a:chOff x="114055" y="2407630"/>
            <a:chExt cx="6560689" cy="4418673"/>
          </a:xfrm>
        </p:grpSpPr>
        <p:grpSp>
          <p:nvGrpSpPr>
            <p:cNvPr id="226" name="Group 151"/>
            <p:cNvGrpSpPr/>
            <p:nvPr/>
          </p:nvGrpSpPr>
          <p:grpSpPr>
            <a:xfrm>
              <a:off x="114055" y="2407630"/>
              <a:ext cx="1727200" cy="954748"/>
              <a:chOff x="228600" y="2407630"/>
              <a:chExt cx="1727200" cy="954748"/>
            </a:xfrm>
          </p:grpSpPr>
          <p:sp>
            <p:nvSpPr>
              <p:cNvPr id="417" name="Text Box 61"/>
              <p:cNvSpPr txBox="1">
                <a:spLocks noChangeArrowheads="1"/>
              </p:cNvSpPr>
              <p:nvPr/>
            </p:nvSpPr>
            <p:spPr bwMode="auto">
              <a:xfrm>
                <a:off x="228600" y="2962275"/>
                <a:ext cx="1727200"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a:latin typeface="+mj-lt"/>
                    <a:cs typeface="+mn-cs"/>
                  </a:rPr>
                  <a:t>Windows Server 2003</a:t>
                </a:r>
              </a:p>
              <a:p>
                <a:pPr eaLnBrk="0" hangingPunct="0">
                  <a:defRPr/>
                </a:pPr>
                <a:r>
                  <a:rPr lang="en-US" sz="1000" b="1" i="1" dirty="0" smtClean="0">
                    <a:latin typeface="+mj-lt"/>
                    <a:cs typeface="+mn-cs"/>
                  </a:rPr>
                  <a:t>SERVER-C</a:t>
                </a:r>
                <a:endParaRPr lang="en-US" sz="1000" b="1" i="1" dirty="0">
                  <a:latin typeface="+mj-lt"/>
                  <a:cs typeface="+mn-cs"/>
                </a:endParaRPr>
              </a:p>
            </p:txBody>
          </p:sp>
          <p:grpSp>
            <p:nvGrpSpPr>
              <p:cNvPr id="418" name="Group 35"/>
              <p:cNvGrpSpPr/>
              <p:nvPr/>
            </p:nvGrpSpPr>
            <p:grpSpPr>
              <a:xfrm>
                <a:off x="254885" y="2407630"/>
                <a:ext cx="564971" cy="553834"/>
                <a:chOff x="2636703" y="1590675"/>
                <a:chExt cx="627935" cy="615556"/>
              </a:xfrm>
            </p:grpSpPr>
            <p:pic>
              <p:nvPicPr>
                <p:cNvPr id="420"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421"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pic>
            <p:nvPicPr>
              <p:cNvPr id="419" name="Picture 6" descr="D:\ref\air\buttons\All_Vista\VISTA_01\3.png"/>
              <p:cNvPicPr>
                <a:picLocks noChangeAspect="1" noChangeArrowheads="1"/>
              </p:cNvPicPr>
              <p:nvPr/>
            </p:nvPicPr>
            <p:blipFill>
              <a:blip r:embed="rId7" cstate="print"/>
              <a:srcRect/>
              <a:stretch>
                <a:fillRect/>
              </a:stretch>
            </p:blipFill>
            <p:spPr bwMode="auto">
              <a:xfrm>
                <a:off x="837750" y="2645801"/>
                <a:ext cx="283505" cy="283505"/>
              </a:xfrm>
              <a:prstGeom prst="rect">
                <a:avLst/>
              </a:prstGeom>
              <a:noFill/>
            </p:spPr>
          </p:pic>
        </p:grpSp>
        <p:grpSp>
          <p:nvGrpSpPr>
            <p:cNvPr id="228" name="Group 157"/>
            <p:cNvGrpSpPr/>
            <p:nvPr/>
          </p:nvGrpSpPr>
          <p:grpSpPr>
            <a:xfrm>
              <a:off x="131307" y="3500706"/>
              <a:ext cx="1727200" cy="963397"/>
              <a:chOff x="245852" y="3500706"/>
              <a:chExt cx="1727200" cy="963397"/>
            </a:xfrm>
          </p:grpSpPr>
          <p:sp>
            <p:nvSpPr>
              <p:cNvPr id="412" name="Text Box 61"/>
              <p:cNvSpPr txBox="1">
                <a:spLocks noChangeArrowheads="1"/>
              </p:cNvSpPr>
              <p:nvPr/>
            </p:nvSpPr>
            <p:spPr bwMode="auto">
              <a:xfrm>
                <a:off x="245852" y="4064000"/>
                <a:ext cx="1727200"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a:latin typeface="+mj-lt"/>
                    <a:cs typeface="+mn-cs"/>
                  </a:rPr>
                  <a:t>Windows Server 2003</a:t>
                </a:r>
              </a:p>
              <a:p>
                <a:pPr eaLnBrk="0" hangingPunct="0">
                  <a:defRPr/>
                </a:pPr>
                <a:r>
                  <a:rPr lang="en-US" sz="1000" b="1" i="1" dirty="0" smtClean="0">
                    <a:latin typeface="+mj-lt"/>
                    <a:cs typeface="+mn-cs"/>
                  </a:rPr>
                  <a:t>SERVER-D</a:t>
                </a:r>
                <a:endParaRPr lang="en-US" sz="1000" b="1" i="1" dirty="0">
                  <a:latin typeface="+mj-lt"/>
                  <a:cs typeface="+mn-cs"/>
                </a:endParaRPr>
              </a:p>
            </p:txBody>
          </p:sp>
          <p:grpSp>
            <p:nvGrpSpPr>
              <p:cNvPr id="413" name="Group 35"/>
              <p:cNvGrpSpPr/>
              <p:nvPr/>
            </p:nvGrpSpPr>
            <p:grpSpPr>
              <a:xfrm>
                <a:off x="254885" y="3500706"/>
                <a:ext cx="564971" cy="553834"/>
                <a:chOff x="2636703" y="1590675"/>
                <a:chExt cx="627935" cy="615556"/>
              </a:xfrm>
            </p:grpSpPr>
            <p:pic>
              <p:nvPicPr>
                <p:cNvPr id="415"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416"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pic>
            <p:nvPicPr>
              <p:cNvPr id="414" name="Picture 6" descr="D:\ref\air\buttons\All_Vista\VISTA_01\3.png"/>
              <p:cNvPicPr>
                <a:picLocks noChangeAspect="1" noChangeArrowheads="1"/>
              </p:cNvPicPr>
              <p:nvPr/>
            </p:nvPicPr>
            <p:blipFill>
              <a:blip r:embed="rId7" cstate="print"/>
              <a:srcRect/>
              <a:stretch>
                <a:fillRect/>
              </a:stretch>
            </p:blipFill>
            <p:spPr bwMode="auto">
              <a:xfrm>
                <a:off x="837750" y="3717856"/>
                <a:ext cx="283505" cy="283505"/>
              </a:xfrm>
              <a:prstGeom prst="rect">
                <a:avLst/>
              </a:prstGeom>
              <a:noFill/>
            </p:spPr>
          </p:pic>
        </p:grpSp>
        <p:grpSp>
          <p:nvGrpSpPr>
            <p:cNvPr id="229" name="Group 163"/>
            <p:cNvGrpSpPr/>
            <p:nvPr/>
          </p:nvGrpSpPr>
          <p:grpSpPr>
            <a:xfrm>
              <a:off x="131307" y="4698885"/>
              <a:ext cx="1727200" cy="952668"/>
              <a:chOff x="245852" y="4698885"/>
              <a:chExt cx="1727200" cy="952668"/>
            </a:xfrm>
          </p:grpSpPr>
          <p:sp>
            <p:nvSpPr>
              <p:cNvPr id="407" name="Text Box 61"/>
              <p:cNvSpPr txBox="1">
                <a:spLocks noChangeArrowheads="1"/>
              </p:cNvSpPr>
              <p:nvPr/>
            </p:nvSpPr>
            <p:spPr bwMode="auto">
              <a:xfrm>
                <a:off x="245852" y="5251450"/>
                <a:ext cx="1727200"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a:latin typeface="+mj-lt"/>
                    <a:cs typeface="+mn-cs"/>
                  </a:rPr>
                  <a:t>Windows Server 2003</a:t>
                </a:r>
              </a:p>
              <a:p>
                <a:pPr eaLnBrk="0" hangingPunct="0">
                  <a:defRPr/>
                </a:pPr>
                <a:r>
                  <a:rPr lang="en-US" sz="1000" b="1" i="1" dirty="0" smtClean="0">
                    <a:latin typeface="+mj-lt"/>
                    <a:cs typeface="+mn-cs"/>
                  </a:rPr>
                  <a:t>SERVER-E</a:t>
                </a:r>
                <a:endParaRPr lang="en-US" sz="1000" b="1" i="1" dirty="0">
                  <a:latin typeface="+mj-lt"/>
                  <a:cs typeface="+mn-cs"/>
                </a:endParaRPr>
              </a:p>
            </p:txBody>
          </p:sp>
          <p:grpSp>
            <p:nvGrpSpPr>
              <p:cNvPr id="408" name="Group 35"/>
              <p:cNvGrpSpPr/>
              <p:nvPr/>
            </p:nvGrpSpPr>
            <p:grpSpPr>
              <a:xfrm>
                <a:off x="254885" y="4698885"/>
                <a:ext cx="564971" cy="553834"/>
                <a:chOff x="2636703" y="1590675"/>
                <a:chExt cx="627935" cy="615556"/>
              </a:xfrm>
            </p:grpSpPr>
            <p:pic>
              <p:nvPicPr>
                <p:cNvPr id="410"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411"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pic>
            <p:nvPicPr>
              <p:cNvPr id="409" name="Picture 6" descr="D:\ref\air\buttons\All_Vista\VISTA_01\3.png"/>
              <p:cNvPicPr>
                <a:picLocks noChangeAspect="1" noChangeArrowheads="1"/>
              </p:cNvPicPr>
              <p:nvPr/>
            </p:nvPicPr>
            <p:blipFill>
              <a:blip r:embed="rId7" cstate="print"/>
              <a:srcRect/>
              <a:stretch>
                <a:fillRect/>
              </a:stretch>
            </p:blipFill>
            <p:spPr bwMode="auto">
              <a:xfrm>
                <a:off x="837750" y="4916035"/>
                <a:ext cx="283505" cy="283505"/>
              </a:xfrm>
              <a:prstGeom prst="rect">
                <a:avLst/>
              </a:prstGeom>
              <a:noFill/>
            </p:spPr>
          </p:pic>
        </p:grpSp>
        <p:grpSp>
          <p:nvGrpSpPr>
            <p:cNvPr id="231" name="Group 169"/>
            <p:cNvGrpSpPr/>
            <p:nvPr/>
          </p:nvGrpSpPr>
          <p:grpSpPr>
            <a:xfrm>
              <a:off x="131307" y="5865533"/>
              <a:ext cx="1727200" cy="960770"/>
              <a:chOff x="245852" y="5865533"/>
              <a:chExt cx="1727200" cy="960770"/>
            </a:xfrm>
          </p:grpSpPr>
          <p:sp>
            <p:nvSpPr>
              <p:cNvPr id="402" name="Text Box 61"/>
              <p:cNvSpPr txBox="1">
                <a:spLocks noChangeArrowheads="1"/>
              </p:cNvSpPr>
              <p:nvPr/>
            </p:nvSpPr>
            <p:spPr bwMode="auto">
              <a:xfrm>
                <a:off x="245852" y="6426200"/>
                <a:ext cx="1727200"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a:latin typeface="+mj-lt"/>
                    <a:cs typeface="+mn-cs"/>
                  </a:rPr>
                  <a:t>Windows Server 2003</a:t>
                </a:r>
              </a:p>
              <a:p>
                <a:pPr eaLnBrk="0" hangingPunct="0">
                  <a:defRPr/>
                </a:pPr>
                <a:r>
                  <a:rPr lang="en-US" sz="1000" b="1" i="1" dirty="0" smtClean="0">
                    <a:latin typeface="+mj-lt"/>
                    <a:cs typeface="+mn-cs"/>
                  </a:rPr>
                  <a:t>SERVER-F</a:t>
                </a:r>
                <a:endParaRPr lang="en-US" sz="1000" b="1" i="1" dirty="0">
                  <a:latin typeface="+mj-lt"/>
                  <a:cs typeface="+mn-cs"/>
                </a:endParaRPr>
              </a:p>
            </p:txBody>
          </p:sp>
          <p:grpSp>
            <p:nvGrpSpPr>
              <p:cNvPr id="403" name="Group 35"/>
              <p:cNvGrpSpPr/>
              <p:nvPr/>
            </p:nvGrpSpPr>
            <p:grpSpPr>
              <a:xfrm>
                <a:off x="254885" y="5865533"/>
                <a:ext cx="564971" cy="553834"/>
                <a:chOff x="2636703" y="1590675"/>
                <a:chExt cx="627935" cy="615556"/>
              </a:xfrm>
            </p:grpSpPr>
            <p:pic>
              <p:nvPicPr>
                <p:cNvPr id="405"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406"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pic>
            <p:nvPicPr>
              <p:cNvPr id="404" name="Picture 6" descr="D:\ref\air\buttons\All_Vista\VISTA_01\3.png"/>
              <p:cNvPicPr>
                <a:picLocks noChangeAspect="1" noChangeArrowheads="1"/>
              </p:cNvPicPr>
              <p:nvPr/>
            </p:nvPicPr>
            <p:blipFill>
              <a:blip r:embed="rId7" cstate="print"/>
              <a:srcRect/>
              <a:stretch>
                <a:fillRect/>
              </a:stretch>
            </p:blipFill>
            <p:spPr bwMode="auto">
              <a:xfrm>
                <a:off x="837750" y="6082684"/>
                <a:ext cx="283505" cy="283505"/>
              </a:xfrm>
              <a:prstGeom prst="rect">
                <a:avLst/>
              </a:prstGeom>
              <a:noFill/>
            </p:spPr>
          </p:pic>
        </p:grpSp>
        <p:grpSp>
          <p:nvGrpSpPr>
            <p:cNvPr id="236" name="Group 175"/>
            <p:cNvGrpSpPr/>
            <p:nvPr/>
          </p:nvGrpSpPr>
          <p:grpSpPr>
            <a:xfrm>
              <a:off x="1659840" y="2407630"/>
              <a:ext cx="1703387" cy="954748"/>
              <a:chOff x="1648265" y="2407630"/>
              <a:chExt cx="1703387" cy="954748"/>
            </a:xfrm>
          </p:grpSpPr>
          <p:sp>
            <p:nvSpPr>
              <p:cNvPr id="393" name="Text Box 61"/>
              <p:cNvSpPr txBox="1">
                <a:spLocks noChangeArrowheads="1"/>
              </p:cNvSpPr>
              <p:nvPr/>
            </p:nvSpPr>
            <p:spPr bwMode="auto">
              <a:xfrm>
                <a:off x="1648265" y="2962275"/>
                <a:ext cx="1703387"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a:latin typeface="+mj-lt"/>
                    <a:cs typeface="+mn-cs"/>
                  </a:rPr>
                  <a:t>Windows Server 2003</a:t>
                </a:r>
              </a:p>
              <a:p>
                <a:pPr eaLnBrk="0" hangingPunct="0">
                  <a:defRPr/>
                </a:pPr>
                <a:r>
                  <a:rPr lang="en-US" sz="1000" b="1" i="1" dirty="0" smtClean="0">
                    <a:latin typeface="+mj-lt"/>
                    <a:cs typeface="+mn-cs"/>
                  </a:rPr>
                  <a:t>SQL Server 2005 A</a:t>
                </a:r>
                <a:endParaRPr lang="en-US" sz="1000" b="1" i="1" dirty="0">
                  <a:latin typeface="+mj-lt"/>
                  <a:cs typeface="+mn-cs"/>
                </a:endParaRPr>
              </a:p>
            </p:txBody>
          </p:sp>
          <p:grpSp>
            <p:nvGrpSpPr>
              <p:cNvPr id="394" name="Group 35"/>
              <p:cNvGrpSpPr/>
              <p:nvPr/>
            </p:nvGrpSpPr>
            <p:grpSpPr>
              <a:xfrm>
                <a:off x="1652760" y="2407630"/>
                <a:ext cx="564971" cy="553834"/>
                <a:chOff x="2636703" y="1590675"/>
                <a:chExt cx="627935" cy="615556"/>
              </a:xfrm>
            </p:grpSpPr>
            <p:pic>
              <p:nvPicPr>
                <p:cNvPr id="400"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401"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grpSp>
            <p:nvGrpSpPr>
              <p:cNvPr id="395" name="Group 16"/>
              <p:cNvGrpSpPr/>
              <p:nvPr/>
            </p:nvGrpSpPr>
            <p:grpSpPr>
              <a:xfrm>
                <a:off x="2244001" y="2688786"/>
                <a:ext cx="283772" cy="277712"/>
                <a:chOff x="6691381" y="3538566"/>
                <a:chExt cx="1282751" cy="1346654"/>
              </a:xfrm>
            </p:grpSpPr>
            <p:sp>
              <p:nvSpPr>
                <p:cNvPr id="396" name="Oval 395"/>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397" name="Group 17"/>
                <p:cNvGrpSpPr/>
                <p:nvPr/>
              </p:nvGrpSpPr>
              <p:grpSpPr>
                <a:xfrm flipH="1">
                  <a:off x="6802955" y="3538566"/>
                  <a:ext cx="915230" cy="1242090"/>
                  <a:chOff x="8100716" y="3773214"/>
                  <a:chExt cx="441437" cy="599089"/>
                </a:xfrm>
              </p:grpSpPr>
              <p:sp>
                <p:nvSpPr>
                  <p:cNvPr id="398" name="Flowchart: Magnetic Disk 397"/>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ysClr val="window" lastClr="FFFFFF"/>
                      </a:solidFill>
                      <a:effectLst/>
                      <a:uLnTx/>
                      <a:uFillTx/>
                      <a:latin typeface="Calibri"/>
                      <a:ea typeface="+mn-ea"/>
                      <a:cs typeface="+mn-cs"/>
                    </a:endParaRPr>
                  </a:p>
                </p:txBody>
              </p:sp>
              <p:sp>
                <p:nvSpPr>
                  <p:cNvPr id="399" name="Oval 398"/>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ysClr val="window" lastClr="FFFFFF"/>
                      </a:solidFill>
                      <a:effectLst/>
                      <a:uLnTx/>
                      <a:uFillTx/>
                      <a:latin typeface="Calibri"/>
                      <a:ea typeface="+mn-ea"/>
                      <a:cs typeface="+mn-cs"/>
                    </a:endParaRPr>
                  </a:p>
                </p:txBody>
              </p:sp>
            </p:grpSp>
          </p:grpSp>
        </p:grpSp>
        <p:grpSp>
          <p:nvGrpSpPr>
            <p:cNvPr id="238" name="Group 185"/>
            <p:cNvGrpSpPr/>
            <p:nvPr/>
          </p:nvGrpSpPr>
          <p:grpSpPr>
            <a:xfrm>
              <a:off x="1664335" y="3500706"/>
              <a:ext cx="1716144" cy="960222"/>
              <a:chOff x="1652760" y="3500706"/>
              <a:chExt cx="1716144" cy="960222"/>
            </a:xfrm>
          </p:grpSpPr>
          <p:sp>
            <p:nvSpPr>
              <p:cNvPr id="384" name="Text Box 61"/>
              <p:cNvSpPr txBox="1">
                <a:spLocks noChangeArrowheads="1"/>
              </p:cNvSpPr>
              <p:nvPr/>
            </p:nvSpPr>
            <p:spPr bwMode="auto">
              <a:xfrm>
                <a:off x="1665517" y="4060825"/>
                <a:ext cx="1703387"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a:latin typeface="+mj-lt"/>
                    <a:cs typeface="+mn-cs"/>
                  </a:rPr>
                  <a:t>Windows Server 2003</a:t>
                </a:r>
              </a:p>
              <a:p>
                <a:pPr eaLnBrk="0" hangingPunct="0">
                  <a:defRPr/>
                </a:pPr>
                <a:r>
                  <a:rPr lang="en-US" sz="1000" b="1" i="1" dirty="0" smtClean="0">
                    <a:latin typeface="+mj-lt"/>
                    <a:cs typeface="+mn-cs"/>
                  </a:rPr>
                  <a:t>SQL Server 2005 B</a:t>
                </a:r>
                <a:endParaRPr lang="en-US" sz="1000" b="1" i="1" dirty="0">
                  <a:latin typeface="+mj-lt"/>
                  <a:cs typeface="+mn-cs"/>
                </a:endParaRPr>
              </a:p>
            </p:txBody>
          </p:sp>
          <p:grpSp>
            <p:nvGrpSpPr>
              <p:cNvPr id="385" name="Group 35"/>
              <p:cNvGrpSpPr/>
              <p:nvPr/>
            </p:nvGrpSpPr>
            <p:grpSpPr>
              <a:xfrm>
                <a:off x="1652760" y="3500706"/>
                <a:ext cx="564971" cy="553834"/>
                <a:chOff x="2636703" y="1590675"/>
                <a:chExt cx="627935" cy="615556"/>
              </a:xfrm>
            </p:grpSpPr>
            <p:pic>
              <p:nvPicPr>
                <p:cNvPr id="391"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392"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grpSp>
            <p:nvGrpSpPr>
              <p:cNvPr id="386" name="Group 16"/>
              <p:cNvGrpSpPr/>
              <p:nvPr/>
            </p:nvGrpSpPr>
            <p:grpSpPr>
              <a:xfrm>
                <a:off x="2244001" y="3802883"/>
                <a:ext cx="283772" cy="277712"/>
                <a:chOff x="6691381" y="3538566"/>
                <a:chExt cx="1282751" cy="1346654"/>
              </a:xfrm>
            </p:grpSpPr>
            <p:sp>
              <p:nvSpPr>
                <p:cNvPr id="387" name="Oval 38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388" name="Group 17"/>
                <p:cNvGrpSpPr/>
                <p:nvPr/>
              </p:nvGrpSpPr>
              <p:grpSpPr>
                <a:xfrm flipH="1">
                  <a:off x="6802955" y="3538566"/>
                  <a:ext cx="915230" cy="1242090"/>
                  <a:chOff x="8100716" y="3773214"/>
                  <a:chExt cx="441437" cy="599089"/>
                </a:xfrm>
              </p:grpSpPr>
              <p:sp>
                <p:nvSpPr>
                  <p:cNvPr id="389" name="Flowchart: Magnetic Disk 388"/>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ysClr val="window" lastClr="FFFFFF"/>
                      </a:solidFill>
                      <a:effectLst/>
                      <a:uLnTx/>
                      <a:uFillTx/>
                      <a:latin typeface="Calibri"/>
                      <a:ea typeface="+mn-ea"/>
                      <a:cs typeface="+mn-cs"/>
                    </a:endParaRPr>
                  </a:p>
                </p:txBody>
              </p:sp>
              <p:sp>
                <p:nvSpPr>
                  <p:cNvPr id="390" name="Oval 389"/>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ysClr val="window" lastClr="FFFFFF"/>
                      </a:solidFill>
                      <a:effectLst/>
                      <a:uLnTx/>
                      <a:uFillTx/>
                      <a:latin typeface="Calibri"/>
                      <a:ea typeface="+mn-ea"/>
                      <a:cs typeface="+mn-cs"/>
                    </a:endParaRPr>
                  </a:p>
                </p:txBody>
              </p:sp>
            </p:grpSp>
          </p:grpSp>
        </p:grpSp>
        <p:grpSp>
          <p:nvGrpSpPr>
            <p:cNvPr id="239" name="Group 195"/>
            <p:cNvGrpSpPr/>
            <p:nvPr/>
          </p:nvGrpSpPr>
          <p:grpSpPr>
            <a:xfrm>
              <a:off x="1664335" y="4698885"/>
              <a:ext cx="1716144" cy="949493"/>
              <a:chOff x="1652760" y="4698885"/>
              <a:chExt cx="1716144" cy="949493"/>
            </a:xfrm>
          </p:grpSpPr>
          <p:sp>
            <p:nvSpPr>
              <p:cNvPr id="375" name="Text Box 61"/>
              <p:cNvSpPr txBox="1">
                <a:spLocks noChangeArrowheads="1"/>
              </p:cNvSpPr>
              <p:nvPr/>
            </p:nvSpPr>
            <p:spPr bwMode="auto">
              <a:xfrm>
                <a:off x="1665517" y="5248275"/>
                <a:ext cx="1703387"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a:latin typeface="+mj-lt"/>
                    <a:cs typeface="+mn-cs"/>
                  </a:rPr>
                  <a:t>Windows Server 2003</a:t>
                </a:r>
              </a:p>
              <a:p>
                <a:pPr eaLnBrk="0" hangingPunct="0">
                  <a:defRPr/>
                </a:pPr>
                <a:r>
                  <a:rPr lang="en-US" sz="1000" b="1" i="1" dirty="0" smtClean="0">
                    <a:latin typeface="+mj-lt"/>
                    <a:cs typeface="+mn-cs"/>
                  </a:rPr>
                  <a:t>SQL Server 2005 C</a:t>
                </a:r>
                <a:endParaRPr lang="en-US" sz="1000" b="1" i="1" dirty="0">
                  <a:latin typeface="+mj-lt"/>
                  <a:cs typeface="+mn-cs"/>
                </a:endParaRPr>
              </a:p>
            </p:txBody>
          </p:sp>
          <p:grpSp>
            <p:nvGrpSpPr>
              <p:cNvPr id="376" name="Group 35"/>
              <p:cNvGrpSpPr/>
              <p:nvPr/>
            </p:nvGrpSpPr>
            <p:grpSpPr>
              <a:xfrm>
                <a:off x="1652760" y="4698885"/>
                <a:ext cx="564971" cy="553834"/>
                <a:chOff x="2636703" y="1590675"/>
                <a:chExt cx="627935" cy="615556"/>
              </a:xfrm>
            </p:grpSpPr>
            <p:pic>
              <p:nvPicPr>
                <p:cNvPr id="382"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383"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grpSp>
            <p:nvGrpSpPr>
              <p:cNvPr id="377" name="Group 16"/>
              <p:cNvGrpSpPr/>
              <p:nvPr/>
            </p:nvGrpSpPr>
            <p:grpSpPr>
              <a:xfrm>
                <a:off x="2244001" y="4959021"/>
                <a:ext cx="283772" cy="277712"/>
                <a:chOff x="6691381" y="3538566"/>
                <a:chExt cx="1282751" cy="1346654"/>
              </a:xfrm>
            </p:grpSpPr>
            <p:sp>
              <p:nvSpPr>
                <p:cNvPr id="378" name="Oval 37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379" name="Group 17"/>
                <p:cNvGrpSpPr/>
                <p:nvPr/>
              </p:nvGrpSpPr>
              <p:grpSpPr>
                <a:xfrm flipH="1">
                  <a:off x="6802955" y="3538566"/>
                  <a:ext cx="915230" cy="1242090"/>
                  <a:chOff x="8100716" y="3773214"/>
                  <a:chExt cx="441437" cy="599089"/>
                </a:xfrm>
              </p:grpSpPr>
              <p:sp>
                <p:nvSpPr>
                  <p:cNvPr id="380" name="Flowchart: Magnetic Disk 379"/>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ysClr val="window" lastClr="FFFFFF"/>
                      </a:solidFill>
                      <a:effectLst/>
                      <a:uLnTx/>
                      <a:uFillTx/>
                      <a:latin typeface="Calibri"/>
                      <a:ea typeface="+mn-ea"/>
                      <a:cs typeface="+mn-cs"/>
                    </a:endParaRPr>
                  </a:p>
                </p:txBody>
              </p:sp>
              <p:sp>
                <p:nvSpPr>
                  <p:cNvPr id="381" name="Oval 380"/>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ysClr val="window" lastClr="FFFFFF"/>
                      </a:solidFill>
                      <a:effectLst/>
                      <a:uLnTx/>
                      <a:uFillTx/>
                      <a:latin typeface="Calibri"/>
                      <a:ea typeface="+mn-ea"/>
                      <a:cs typeface="+mn-cs"/>
                    </a:endParaRPr>
                  </a:p>
                </p:txBody>
              </p:sp>
            </p:grpSp>
          </p:grpSp>
        </p:grpSp>
        <p:grpSp>
          <p:nvGrpSpPr>
            <p:cNvPr id="241" name="Group 205"/>
            <p:cNvGrpSpPr/>
            <p:nvPr/>
          </p:nvGrpSpPr>
          <p:grpSpPr>
            <a:xfrm>
              <a:off x="1664335" y="5865533"/>
              <a:ext cx="1716144" cy="957595"/>
              <a:chOff x="1652760" y="5865533"/>
              <a:chExt cx="1716144" cy="957595"/>
            </a:xfrm>
          </p:grpSpPr>
          <p:sp>
            <p:nvSpPr>
              <p:cNvPr id="366" name="Text Box 61"/>
              <p:cNvSpPr txBox="1">
                <a:spLocks noChangeArrowheads="1"/>
              </p:cNvSpPr>
              <p:nvPr/>
            </p:nvSpPr>
            <p:spPr bwMode="auto">
              <a:xfrm>
                <a:off x="1665517" y="6423025"/>
                <a:ext cx="1703387" cy="400103"/>
              </a:xfrm>
              <a:prstGeom prst="rect">
                <a:avLst/>
              </a:prstGeom>
              <a:noFill/>
              <a:ln w="9525">
                <a:noFill/>
                <a:miter lim="800000"/>
                <a:headEnd/>
                <a:tailEnd/>
              </a:ln>
              <a:effectLst/>
            </p:spPr>
            <p:txBody>
              <a:bodyPr lIns="91435" tIns="45717" rIns="91435" bIns="45717">
                <a:spAutoFit/>
              </a:bodyPr>
              <a:lstStyle/>
              <a:p>
                <a:pPr eaLnBrk="0" hangingPunct="0">
                  <a:defRPr/>
                </a:pPr>
                <a:r>
                  <a:rPr lang="en-US" sz="1000" b="1" dirty="0">
                    <a:latin typeface="+mj-lt"/>
                    <a:cs typeface="+mn-cs"/>
                  </a:rPr>
                  <a:t>Windows Server 2003</a:t>
                </a:r>
              </a:p>
              <a:p>
                <a:pPr eaLnBrk="0" hangingPunct="0">
                  <a:defRPr/>
                </a:pPr>
                <a:r>
                  <a:rPr lang="en-US" sz="1000" b="1" i="1" dirty="0" smtClean="0">
                    <a:latin typeface="+mj-lt"/>
                    <a:cs typeface="+mn-cs"/>
                  </a:rPr>
                  <a:t>SQL Server 2005 D</a:t>
                </a:r>
                <a:endParaRPr lang="en-US" sz="1000" b="1" i="1" dirty="0">
                  <a:latin typeface="+mj-lt"/>
                  <a:cs typeface="+mn-cs"/>
                </a:endParaRPr>
              </a:p>
            </p:txBody>
          </p:sp>
          <p:grpSp>
            <p:nvGrpSpPr>
              <p:cNvPr id="367" name="Group 35"/>
              <p:cNvGrpSpPr/>
              <p:nvPr/>
            </p:nvGrpSpPr>
            <p:grpSpPr>
              <a:xfrm>
                <a:off x="1652760" y="5865533"/>
                <a:ext cx="564971" cy="553834"/>
                <a:chOff x="2636703" y="1590675"/>
                <a:chExt cx="627935" cy="615556"/>
              </a:xfrm>
            </p:grpSpPr>
            <p:pic>
              <p:nvPicPr>
                <p:cNvPr id="373"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374"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grpSp>
            <p:nvGrpSpPr>
              <p:cNvPr id="368" name="Group 16"/>
              <p:cNvGrpSpPr/>
              <p:nvPr/>
            </p:nvGrpSpPr>
            <p:grpSpPr>
              <a:xfrm>
                <a:off x="2244001" y="6136180"/>
                <a:ext cx="283772" cy="277712"/>
                <a:chOff x="6691381" y="3538566"/>
                <a:chExt cx="1282751" cy="1346654"/>
              </a:xfrm>
            </p:grpSpPr>
            <p:sp>
              <p:nvSpPr>
                <p:cNvPr id="369" name="Oval 36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370" name="Group 17"/>
                <p:cNvGrpSpPr/>
                <p:nvPr/>
              </p:nvGrpSpPr>
              <p:grpSpPr>
                <a:xfrm flipH="1">
                  <a:off x="6802955" y="3538566"/>
                  <a:ext cx="915230" cy="1242090"/>
                  <a:chOff x="8100716" y="3773214"/>
                  <a:chExt cx="441437" cy="599089"/>
                </a:xfrm>
              </p:grpSpPr>
              <p:sp>
                <p:nvSpPr>
                  <p:cNvPr id="371" name="Flowchart: Magnetic Disk 370"/>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ysClr val="window" lastClr="FFFFFF"/>
                      </a:solidFill>
                      <a:effectLst/>
                      <a:uLnTx/>
                      <a:uFillTx/>
                      <a:latin typeface="Calibri"/>
                      <a:ea typeface="+mn-ea"/>
                      <a:cs typeface="+mn-cs"/>
                    </a:endParaRPr>
                  </a:p>
                </p:txBody>
              </p:sp>
              <p:sp>
                <p:nvSpPr>
                  <p:cNvPr id="372" name="Oval 371"/>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a:ln>
                        <a:noFill/>
                      </a:ln>
                      <a:solidFill>
                        <a:sysClr val="window" lastClr="FFFFFF"/>
                      </a:solidFill>
                      <a:effectLst/>
                      <a:uLnTx/>
                      <a:uFillTx/>
                      <a:latin typeface="Calibri"/>
                      <a:ea typeface="+mn-ea"/>
                      <a:cs typeface="+mn-cs"/>
                    </a:endParaRPr>
                  </a:p>
                </p:txBody>
              </p:sp>
            </p:grpSp>
          </p:grpSp>
        </p:grpSp>
        <p:grpSp>
          <p:nvGrpSpPr>
            <p:cNvPr id="246" name="Group 215"/>
            <p:cNvGrpSpPr/>
            <p:nvPr/>
          </p:nvGrpSpPr>
          <p:grpSpPr>
            <a:xfrm>
              <a:off x="3051703" y="2407630"/>
              <a:ext cx="1965676" cy="954748"/>
              <a:chOff x="3103188" y="2407630"/>
              <a:chExt cx="1965676" cy="954748"/>
            </a:xfrm>
          </p:grpSpPr>
          <p:sp>
            <p:nvSpPr>
              <p:cNvPr id="357" name="Text Box 61"/>
              <p:cNvSpPr txBox="1">
                <a:spLocks noChangeArrowheads="1"/>
              </p:cNvSpPr>
              <p:nvPr/>
            </p:nvSpPr>
            <p:spPr bwMode="auto">
              <a:xfrm>
                <a:off x="3160989" y="2962275"/>
                <a:ext cx="1907875" cy="400103"/>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000" b="1" dirty="0">
                    <a:latin typeface="+mj-lt"/>
                    <a:cs typeface="+mn-cs"/>
                  </a:rPr>
                  <a:t>Windows Server </a:t>
                </a:r>
                <a:r>
                  <a:rPr lang="en-US" sz="1000" b="1" dirty="0" smtClean="0">
                    <a:latin typeface="+mj-lt"/>
                    <a:cs typeface="+mn-cs"/>
                  </a:rPr>
                  <a:t>2003 R2</a:t>
                </a:r>
                <a:endParaRPr lang="en-US" sz="1000" b="1" dirty="0">
                  <a:latin typeface="+mj-lt"/>
                  <a:cs typeface="+mn-cs"/>
                </a:endParaRPr>
              </a:p>
              <a:p>
                <a:pPr eaLnBrk="0" hangingPunct="0">
                  <a:defRPr/>
                </a:pPr>
                <a:r>
                  <a:rPr lang="en-US" sz="1000" b="1" i="1" dirty="0" smtClean="0">
                    <a:latin typeface="+mj-lt"/>
                    <a:cs typeface="+mn-cs"/>
                  </a:rPr>
                  <a:t>SQL Server 2008 A</a:t>
                </a:r>
                <a:endParaRPr lang="en-US" sz="1000" b="1" i="1" dirty="0">
                  <a:latin typeface="+mj-lt"/>
                  <a:cs typeface="+mn-cs"/>
                </a:endParaRPr>
              </a:p>
            </p:txBody>
          </p:sp>
          <p:grpSp>
            <p:nvGrpSpPr>
              <p:cNvPr id="358" name="Group 35"/>
              <p:cNvGrpSpPr/>
              <p:nvPr/>
            </p:nvGrpSpPr>
            <p:grpSpPr>
              <a:xfrm>
                <a:off x="3103188" y="2407630"/>
                <a:ext cx="564971" cy="553834"/>
                <a:chOff x="2636703" y="1590675"/>
                <a:chExt cx="627935" cy="615556"/>
              </a:xfrm>
            </p:grpSpPr>
            <p:pic>
              <p:nvPicPr>
                <p:cNvPr id="364"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365"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grpSp>
            <p:nvGrpSpPr>
              <p:cNvPr id="359" name="Group 16"/>
              <p:cNvGrpSpPr/>
              <p:nvPr/>
            </p:nvGrpSpPr>
            <p:grpSpPr>
              <a:xfrm>
                <a:off x="3674689" y="2652752"/>
                <a:ext cx="292928" cy="286672"/>
                <a:chOff x="6691381" y="3538566"/>
                <a:chExt cx="1282751" cy="1346654"/>
              </a:xfrm>
            </p:grpSpPr>
            <p:sp>
              <p:nvSpPr>
                <p:cNvPr id="360" name="Oval 359"/>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sz="1000" b="1">
                    <a:solidFill>
                      <a:sysClr val="window" lastClr="FFFFFF"/>
                    </a:solidFill>
                    <a:latin typeface="Calibri"/>
                    <a:ea typeface="+mn-ea"/>
                    <a:cs typeface="+mn-cs"/>
                  </a:endParaRPr>
                </a:p>
              </p:txBody>
            </p:sp>
            <p:grpSp>
              <p:nvGrpSpPr>
                <p:cNvPr id="361" name="Group 17"/>
                <p:cNvGrpSpPr/>
                <p:nvPr/>
              </p:nvGrpSpPr>
              <p:grpSpPr>
                <a:xfrm flipH="1">
                  <a:off x="6802955" y="3538566"/>
                  <a:ext cx="915230" cy="1242090"/>
                  <a:chOff x="8100716" y="3773214"/>
                  <a:chExt cx="441437" cy="599089"/>
                </a:xfrm>
              </p:grpSpPr>
              <p:sp>
                <p:nvSpPr>
                  <p:cNvPr id="362" name="Flowchart: Magnetic Disk 361"/>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sz="1000" b="1">
                      <a:solidFill>
                        <a:sysClr val="window" lastClr="FFFFFF"/>
                      </a:solidFill>
                      <a:latin typeface="Calibri"/>
                      <a:ea typeface="+mn-ea"/>
                      <a:cs typeface="+mn-cs"/>
                    </a:endParaRPr>
                  </a:p>
                </p:txBody>
              </p:sp>
              <p:sp>
                <p:nvSpPr>
                  <p:cNvPr id="363" name="Oval 362"/>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sz="1000" b="1">
                      <a:solidFill>
                        <a:sysClr val="window" lastClr="FFFFFF"/>
                      </a:solidFill>
                      <a:latin typeface="Calibri"/>
                      <a:ea typeface="+mn-ea"/>
                      <a:cs typeface="+mn-cs"/>
                    </a:endParaRPr>
                  </a:p>
                </p:txBody>
              </p:sp>
            </p:grpSp>
          </p:grpSp>
        </p:grpSp>
        <p:grpSp>
          <p:nvGrpSpPr>
            <p:cNvPr id="248" name="Group 225"/>
            <p:cNvGrpSpPr/>
            <p:nvPr/>
          </p:nvGrpSpPr>
          <p:grpSpPr>
            <a:xfrm>
              <a:off x="3051703" y="3500706"/>
              <a:ext cx="2051942" cy="931647"/>
              <a:chOff x="3103188" y="3500706"/>
              <a:chExt cx="2051942" cy="931647"/>
            </a:xfrm>
          </p:grpSpPr>
          <p:sp>
            <p:nvSpPr>
              <p:cNvPr id="348" name="Text Box 61"/>
              <p:cNvSpPr txBox="1">
                <a:spLocks noChangeArrowheads="1"/>
              </p:cNvSpPr>
              <p:nvPr/>
            </p:nvSpPr>
            <p:spPr bwMode="auto">
              <a:xfrm>
                <a:off x="3160990" y="4032250"/>
                <a:ext cx="1994140" cy="400103"/>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000" b="1" dirty="0">
                    <a:latin typeface="+mj-lt"/>
                    <a:cs typeface="+mn-cs"/>
                  </a:rPr>
                  <a:t>Windows Server </a:t>
                </a:r>
                <a:r>
                  <a:rPr lang="en-US" sz="1000" b="1" dirty="0" smtClean="0">
                    <a:latin typeface="+mj-lt"/>
                    <a:cs typeface="+mn-cs"/>
                  </a:rPr>
                  <a:t>2003 R2</a:t>
                </a:r>
                <a:endParaRPr lang="en-US" sz="1000" b="1" dirty="0">
                  <a:latin typeface="+mj-lt"/>
                  <a:cs typeface="+mn-cs"/>
                </a:endParaRPr>
              </a:p>
              <a:p>
                <a:pPr eaLnBrk="0" hangingPunct="0">
                  <a:defRPr/>
                </a:pPr>
                <a:r>
                  <a:rPr lang="en-US" sz="1000" b="1" i="1" dirty="0" smtClean="0">
                    <a:latin typeface="+mj-lt"/>
                    <a:cs typeface="+mn-cs"/>
                  </a:rPr>
                  <a:t>SQL Server 2008 B</a:t>
                </a:r>
                <a:endParaRPr lang="en-US" sz="1000" b="1" i="1" dirty="0">
                  <a:latin typeface="+mj-lt"/>
                  <a:cs typeface="+mn-cs"/>
                </a:endParaRPr>
              </a:p>
            </p:txBody>
          </p:sp>
          <p:grpSp>
            <p:nvGrpSpPr>
              <p:cNvPr id="349" name="Group 35"/>
              <p:cNvGrpSpPr/>
              <p:nvPr/>
            </p:nvGrpSpPr>
            <p:grpSpPr>
              <a:xfrm>
                <a:off x="3103188" y="3500706"/>
                <a:ext cx="564971" cy="553834"/>
                <a:chOff x="2636703" y="1590675"/>
                <a:chExt cx="627935" cy="615556"/>
              </a:xfrm>
            </p:grpSpPr>
            <p:pic>
              <p:nvPicPr>
                <p:cNvPr id="355"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356"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grpSp>
            <p:nvGrpSpPr>
              <p:cNvPr id="350" name="Group 16"/>
              <p:cNvGrpSpPr/>
              <p:nvPr/>
            </p:nvGrpSpPr>
            <p:grpSpPr>
              <a:xfrm>
                <a:off x="3674689" y="3735318"/>
                <a:ext cx="292928" cy="286672"/>
                <a:chOff x="6691381" y="3538566"/>
                <a:chExt cx="1282751" cy="1346654"/>
              </a:xfrm>
            </p:grpSpPr>
            <p:sp>
              <p:nvSpPr>
                <p:cNvPr id="351" name="Oval 35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sz="1000" b="1">
                    <a:solidFill>
                      <a:sysClr val="window" lastClr="FFFFFF"/>
                    </a:solidFill>
                    <a:latin typeface="Calibri"/>
                    <a:ea typeface="+mn-ea"/>
                    <a:cs typeface="+mn-cs"/>
                  </a:endParaRPr>
                </a:p>
              </p:txBody>
            </p:sp>
            <p:grpSp>
              <p:nvGrpSpPr>
                <p:cNvPr id="352" name="Group 17"/>
                <p:cNvGrpSpPr/>
                <p:nvPr/>
              </p:nvGrpSpPr>
              <p:grpSpPr>
                <a:xfrm flipH="1">
                  <a:off x="6802955" y="3538566"/>
                  <a:ext cx="915230" cy="1242090"/>
                  <a:chOff x="8100716" y="3773214"/>
                  <a:chExt cx="441437" cy="599089"/>
                </a:xfrm>
              </p:grpSpPr>
              <p:sp>
                <p:nvSpPr>
                  <p:cNvPr id="353" name="Flowchart: Magnetic Disk 352"/>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sz="1000" b="1">
                      <a:solidFill>
                        <a:sysClr val="window" lastClr="FFFFFF"/>
                      </a:solidFill>
                      <a:latin typeface="Calibri"/>
                      <a:ea typeface="+mn-ea"/>
                      <a:cs typeface="+mn-cs"/>
                    </a:endParaRPr>
                  </a:p>
                </p:txBody>
              </p:sp>
              <p:sp>
                <p:nvSpPr>
                  <p:cNvPr id="354" name="Oval 353"/>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sz="1000" b="1">
                      <a:solidFill>
                        <a:sysClr val="window" lastClr="FFFFFF"/>
                      </a:solidFill>
                      <a:latin typeface="Calibri"/>
                      <a:ea typeface="+mn-ea"/>
                      <a:cs typeface="+mn-cs"/>
                    </a:endParaRPr>
                  </a:p>
                </p:txBody>
              </p:sp>
            </p:grpSp>
          </p:grpSp>
        </p:grpSp>
        <p:grpSp>
          <p:nvGrpSpPr>
            <p:cNvPr id="249" name="Group 235"/>
            <p:cNvGrpSpPr/>
            <p:nvPr/>
          </p:nvGrpSpPr>
          <p:grpSpPr>
            <a:xfrm>
              <a:off x="3051703" y="4698885"/>
              <a:ext cx="2051942" cy="908218"/>
              <a:chOff x="3103188" y="4698885"/>
              <a:chExt cx="2051942" cy="908218"/>
            </a:xfrm>
          </p:grpSpPr>
          <p:sp>
            <p:nvSpPr>
              <p:cNvPr id="339" name="Text Box 61"/>
              <p:cNvSpPr txBox="1">
                <a:spLocks noChangeArrowheads="1"/>
              </p:cNvSpPr>
              <p:nvPr/>
            </p:nvSpPr>
            <p:spPr bwMode="auto">
              <a:xfrm>
                <a:off x="3160990" y="5207000"/>
                <a:ext cx="1994140" cy="400103"/>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000" b="1" dirty="0">
                    <a:latin typeface="+mj-lt"/>
                    <a:cs typeface="+mn-cs"/>
                  </a:rPr>
                  <a:t>Windows Server </a:t>
                </a:r>
                <a:r>
                  <a:rPr lang="en-US" sz="1000" b="1" dirty="0" smtClean="0">
                    <a:latin typeface="+mj-lt"/>
                    <a:cs typeface="+mn-cs"/>
                  </a:rPr>
                  <a:t>2003 R2</a:t>
                </a:r>
                <a:endParaRPr lang="en-US" sz="1000" b="1" dirty="0">
                  <a:latin typeface="+mj-lt"/>
                  <a:cs typeface="+mn-cs"/>
                </a:endParaRPr>
              </a:p>
              <a:p>
                <a:pPr eaLnBrk="0" hangingPunct="0">
                  <a:defRPr/>
                </a:pPr>
                <a:r>
                  <a:rPr lang="en-US" sz="1000" b="1" i="1" dirty="0" smtClean="0">
                    <a:latin typeface="+mj-lt"/>
                    <a:cs typeface="+mn-cs"/>
                  </a:rPr>
                  <a:t>SQL Server 2008 C</a:t>
                </a:r>
                <a:endParaRPr lang="en-US" sz="1000" b="1" i="1" dirty="0">
                  <a:latin typeface="+mj-lt"/>
                  <a:cs typeface="+mn-cs"/>
                </a:endParaRPr>
              </a:p>
            </p:txBody>
          </p:sp>
          <p:grpSp>
            <p:nvGrpSpPr>
              <p:cNvPr id="340" name="Group 35"/>
              <p:cNvGrpSpPr/>
              <p:nvPr/>
            </p:nvGrpSpPr>
            <p:grpSpPr>
              <a:xfrm>
                <a:off x="3103188" y="4698885"/>
                <a:ext cx="564971" cy="553834"/>
                <a:chOff x="2636703" y="1590675"/>
                <a:chExt cx="627935" cy="615556"/>
              </a:xfrm>
            </p:grpSpPr>
            <p:pic>
              <p:nvPicPr>
                <p:cNvPr id="346"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347"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grpSp>
            <p:nvGrpSpPr>
              <p:cNvPr id="341" name="Group 16"/>
              <p:cNvGrpSpPr/>
              <p:nvPr/>
            </p:nvGrpSpPr>
            <p:grpSpPr>
              <a:xfrm>
                <a:off x="3674689" y="4933497"/>
                <a:ext cx="292928" cy="286672"/>
                <a:chOff x="6691381" y="3538566"/>
                <a:chExt cx="1282751" cy="1346654"/>
              </a:xfrm>
            </p:grpSpPr>
            <p:sp>
              <p:nvSpPr>
                <p:cNvPr id="342" name="Oval 341"/>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sz="1000" b="1">
                    <a:solidFill>
                      <a:sysClr val="window" lastClr="FFFFFF"/>
                    </a:solidFill>
                    <a:latin typeface="Calibri"/>
                    <a:ea typeface="+mn-ea"/>
                    <a:cs typeface="+mn-cs"/>
                  </a:endParaRPr>
                </a:p>
              </p:txBody>
            </p:sp>
            <p:grpSp>
              <p:nvGrpSpPr>
                <p:cNvPr id="343" name="Group 17"/>
                <p:cNvGrpSpPr/>
                <p:nvPr/>
              </p:nvGrpSpPr>
              <p:grpSpPr>
                <a:xfrm flipH="1">
                  <a:off x="6802955" y="3538566"/>
                  <a:ext cx="915230" cy="1242090"/>
                  <a:chOff x="8100716" y="3773214"/>
                  <a:chExt cx="441437" cy="599089"/>
                </a:xfrm>
              </p:grpSpPr>
              <p:sp>
                <p:nvSpPr>
                  <p:cNvPr id="344" name="Flowchart: Magnetic Disk 343"/>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sz="1000" b="1">
                      <a:solidFill>
                        <a:sysClr val="window" lastClr="FFFFFF"/>
                      </a:solidFill>
                      <a:latin typeface="Calibri"/>
                      <a:ea typeface="+mn-ea"/>
                      <a:cs typeface="+mn-cs"/>
                    </a:endParaRPr>
                  </a:p>
                </p:txBody>
              </p:sp>
              <p:sp>
                <p:nvSpPr>
                  <p:cNvPr id="345" name="Oval 344"/>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sz="1000" b="1">
                      <a:solidFill>
                        <a:sysClr val="window" lastClr="FFFFFF"/>
                      </a:solidFill>
                      <a:latin typeface="Calibri"/>
                      <a:ea typeface="+mn-ea"/>
                      <a:cs typeface="+mn-cs"/>
                    </a:endParaRPr>
                  </a:p>
                </p:txBody>
              </p:sp>
            </p:grpSp>
          </p:grpSp>
        </p:grpSp>
        <p:grpSp>
          <p:nvGrpSpPr>
            <p:cNvPr id="251" name="Group 245"/>
            <p:cNvGrpSpPr/>
            <p:nvPr/>
          </p:nvGrpSpPr>
          <p:grpSpPr>
            <a:xfrm>
              <a:off x="3051703" y="5865533"/>
              <a:ext cx="2043314" cy="960770"/>
              <a:chOff x="3103188" y="5865533"/>
              <a:chExt cx="2043314" cy="960770"/>
            </a:xfrm>
          </p:grpSpPr>
          <p:sp>
            <p:nvSpPr>
              <p:cNvPr id="315" name="Text Box 61"/>
              <p:cNvSpPr txBox="1">
                <a:spLocks noChangeArrowheads="1"/>
              </p:cNvSpPr>
              <p:nvPr/>
            </p:nvSpPr>
            <p:spPr bwMode="auto">
              <a:xfrm>
                <a:off x="3160989" y="6426200"/>
                <a:ext cx="1985513" cy="400103"/>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000" b="1" dirty="0">
                    <a:latin typeface="+mj-lt"/>
                    <a:cs typeface="+mn-cs"/>
                  </a:rPr>
                  <a:t>Windows Server </a:t>
                </a:r>
                <a:r>
                  <a:rPr lang="en-US" sz="1000" b="1" dirty="0" smtClean="0">
                    <a:latin typeface="+mj-lt"/>
                    <a:cs typeface="+mn-cs"/>
                  </a:rPr>
                  <a:t>2003 R2</a:t>
                </a:r>
                <a:endParaRPr lang="en-US" sz="1000" b="1" dirty="0">
                  <a:latin typeface="+mj-lt"/>
                  <a:cs typeface="+mn-cs"/>
                </a:endParaRPr>
              </a:p>
              <a:p>
                <a:pPr eaLnBrk="0" hangingPunct="0">
                  <a:defRPr/>
                </a:pPr>
                <a:r>
                  <a:rPr lang="en-US" sz="1000" b="1" i="1" dirty="0" smtClean="0">
                    <a:latin typeface="+mj-lt"/>
                    <a:cs typeface="+mn-cs"/>
                  </a:rPr>
                  <a:t>SQL Server 2008 D</a:t>
                </a:r>
                <a:endParaRPr lang="en-US" sz="1000" b="1" i="1" dirty="0">
                  <a:latin typeface="+mj-lt"/>
                  <a:cs typeface="+mn-cs"/>
                </a:endParaRPr>
              </a:p>
            </p:txBody>
          </p:sp>
          <p:grpSp>
            <p:nvGrpSpPr>
              <p:cNvPr id="316" name="Group 35"/>
              <p:cNvGrpSpPr/>
              <p:nvPr/>
            </p:nvGrpSpPr>
            <p:grpSpPr>
              <a:xfrm>
                <a:off x="3103188" y="5865533"/>
                <a:ext cx="564971" cy="553834"/>
                <a:chOff x="2636703" y="1590675"/>
                <a:chExt cx="627935" cy="615556"/>
              </a:xfrm>
            </p:grpSpPr>
            <p:pic>
              <p:nvPicPr>
                <p:cNvPr id="337"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338"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grpSp>
            <p:nvGrpSpPr>
              <p:cNvPr id="317" name="Group 16"/>
              <p:cNvGrpSpPr/>
              <p:nvPr/>
            </p:nvGrpSpPr>
            <p:grpSpPr>
              <a:xfrm>
                <a:off x="3674689" y="6121166"/>
                <a:ext cx="292928" cy="286672"/>
                <a:chOff x="6691381" y="3538566"/>
                <a:chExt cx="1282751" cy="1346654"/>
              </a:xfrm>
            </p:grpSpPr>
            <p:sp>
              <p:nvSpPr>
                <p:cNvPr id="318" name="Oval 31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sz="1000" b="1">
                    <a:solidFill>
                      <a:sysClr val="window" lastClr="FFFFFF"/>
                    </a:solidFill>
                    <a:latin typeface="Calibri"/>
                    <a:ea typeface="+mn-ea"/>
                    <a:cs typeface="+mn-cs"/>
                  </a:endParaRPr>
                </a:p>
              </p:txBody>
            </p:sp>
            <p:grpSp>
              <p:nvGrpSpPr>
                <p:cNvPr id="319" name="Group 17"/>
                <p:cNvGrpSpPr/>
                <p:nvPr/>
              </p:nvGrpSpPr>
              <p:grpSpPr>
                <a:xfrm flipH="1">
                  <a:off x="6802955" y="3538566"/>
                  <a:ext cx="915230" cy="1242090"/>
                  <a:chOff x="8100716" y="3773214"/>
                  <a:chExt cx="441437" cy="599089"/>
                </a:xfrm>
              </p:grpSpPr>
              <p:sp>
                <p:nvSpPr>
                  <p:cNvPr id="320" name="Flowchart: Magnetic Disk 319"/>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sz="1000" b="1">
                      <a:solidFill>
                        <a:sysClr val="window" lastClr="FFFFFF"/>
                      </a:solidFill>
                      <a:latin typeface="Calibri"/>
                      <a:ea typeface="+mn-ea"/>
                      <a:cs typeface="+mn-cs"/>
                    </a:endParaRPr>
                  </a:p>
                </p:txBody>
              </p:sp>
              <p:sp>
                <p:nvSpPr>
                  <p:cNvPr id="336" name="Oval 33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sz="1000" b="1">
                      <a:solidFill>
                        <a:sysClr val="window" lastClr="FFFFFF"/>
                      </a:solidFill>
                      <a:latin typeface="Calibri"/>
                      <a:ea typeface="+mn-ea"/>
                      <a:cs typeface="+mn-cs"/>
                    </a:endParaRPr>
                  </a:p>
                </p:txBody>
              </p:sp>
            </p:grpSp>
          </p:grpSp>
        </p:grpSp>
        <p:grpSp>
          <p:nvGrpSpPr>
            <p:cNvPr id="256" name="Group 255"/>
            <p:cNvGrpSpPr/>
            <p:nvPr/>
          </p:nvGrpSpPr>
          <p:grpSpPr>
            <a:xfrm>
              <a:off x="4712339" y="2407630"/>
              <a:ext cx="1902020" cy="954748"/>
              <a:chOff x="4795354" y="2407630"/>
              <a:chExt cx="1902020" cy="954748"/>
            </a:xfrm>
          </p:grpSpPr>
          <p:sp>
            <p:nvSpPr>
              <p:cNvPr id="307" name="Text Box 61"/>
              <p:cNvSpPr txBox="1">
                <a:spLocks noChangeArrowheads="1"/>
              </p:cNvSpPr>
              <p:nvPr/>
            </p:nvSpPr>
            <p:spPr bwMode="auto">
              <a:xfrm>
                <a:off x="4822977" y="2962275"/>
                <a:ext cx="1874397" cy="400103"/>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000" b="1" dirty="0">
                    <a:latin typeface="+mj-lt"/>
                    <a:cs typeface="+mn-cs"/>
                  </a:rPr>
                  <a:t>Windows Server </a:t>
                </a:r>
                <a:r>
                  <a:rPr lang="en-US" sz="1000" b="1" dirty="0" smtClean="0">
                    <a:latin typeface="+mj-lt"/>
                    <a:cs typeface="+mn-cs"/>
                  </a:rPr>
                  <a:t>2003 R2</a:t>
                </a:r>
                <a:endParaRPr lang="en-US" sz="1000" b="1" dirty="0">
                  <a:latin typeface="+mj-lt"/>
                  <a:cs typeface="+mn-cs"/>
                </a:endParaRPr>
              </a:p>
              <a:p>
                <a:pPr eaLnBrk="0" hangingPunct="0">
                  <a:defRPr/>
                </a:pPr>
                <a:r>
                  <a:rPr lang="en-US" sz="1000" b="1" i="1" dirty="0" smtClean="0">
                    <a:latin typeface="+mj-lt"/>
                  </a:rPr>
                  <a:t>Exchange 2007 A</a:t>
                </a:r>
                <a:endParaRPr lang="en-US" sz="1000" b="1" i="1" dirty="0">
                  <a:latin typeface="+mj-lt"/>
                  <a:cs typeface="+mn-cs"/>
                </a:endParaRPr>
              </a:p>
            </p:txBody>
          </p:sp>
          <p:grpSp>
            <p:nvGrpSpPr>
              <p:cNvPr id="308" name="Group 35"/>
              <p:cNvGrpSpPr/>
              <p:nvPr/>
            </p:nvGrpSpPr>
            <p:grpSpPr>
              <a:xfrm>
                <a:off x="4795354" y="2407630"/>
                <a:ext cx="564971" cy="553834"/>
                <a:chOff x="2636703" y="1590675"/>
                <a:chExt cx="627935" cy="615556"/>
              </a:xfrm>
            </p:grpSpPr>
            <p:pic>
              <p:nvPicPr>
                <p:cNvPr id="312"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314"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pic>
            <p:nvPicPr>
              <p:cNvPr id="309" name="Picture 5" descr="D:\ref\air\buttons\All_Vista\VISTA_05\oobefldr.dll_I0066_0409.png"/>
              <p:cNvPicPr>
                <a:picLocks noChangeAspect="1" noChangeArrowheads="1"/>
              </p:cNvPicPr>
              <p:nvPr/>
            </p:nvPicPr>
            <p:blipFill>
              <a:blip r:embed="rId8" cstate="print"/>
              <a:srcRect/>
              <a:stretch>
                <a:fillRect/>
              </a:stretch>
            </p:blipFill>
            <p:spPr bwMode="auto">
              <a:xfrm>
                <a:off x="5348010" y="2637813"/>
                <a:ext cx="317067" cy="317068"/>
              </a:xfrm>
              <a:prstGeom prst="rect">
                <a:avLst/>
              </a:prstGeom>
              <a:noFill/>
            </p:spPr>
          </p:pic>
        </p:grpSp>
        <p:grpSp>
          <p:nvGrpSpPr>
            <p:cNvPr id="258" name="Group 261"/>
            <p:cNvGrpSpPr/>
            <p:nvPr/>
          </p:nvGrpSpPr>
          <p:grpSpPr>
            <a:xfrm>
              <a:off x="4712339" y="3500706"/>
              <a:ext cx="1962405" cy="931647"/>
              <a:chOff x="4795354" y="3500706"/>
              <a:chExt cx="1962405" cy="931647"/>
            </a:xfrm>
          </p:grpSpPr>
          <p:sp>
            <p:nvSpPr>
              <p:cNvPr id="302" name="Text Box 61"/>
              <p:cNvSpPr txBox="1">
                <a:spLocks noChangeArrowheads="1"/>
              </p:cNvSpPr>
              <p:nvPr/>
            </p:nvSpPr>
            <p:spPr bwMode="auto">
              <a:xfrm>
                <a:off x="4822977" y="4032250"/>
                <a:ext cx="1934782" cy="400103"/>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000" b="1" dirty="0">
                    <a:latin typeface="+mj-lt"/>
                    <a:cs typeface="+mn-cs"/>
                  </a:rPr>
                  <a:t>Windows Server </a:t>
                </a:r>
                <a:r>
                  <a:rPr lang="en-US" sz="1000" b="1" dirty="0" smtClean="0">
                    <a:latin typeface="+mj-lt"/>
                    <a:cs typeface="+mn-cs"/>
                  </a:rPr>
                  <a:t>2003 R2</a:t>
                </a:r>
                <a:endParaRPr lang="en-US" sz="1000" b="1" dirty="0">
                  <a:latin typeface="+mj-lt"/>
                  <a:cs typeface="+mn-cs"/>
                </a:endParaRPr>
              </a:p>
              <a:p>
                <a:pPr eaLnBrk="0" hangingPunct="0">
                  <a:defRPr/>
                </a:pPr>
                <a:r>
                  <a:rPr lang="en-US" sz="1000" b="1" i="1" dirty="0" smtClean="0">
                    <a:latin typeface="+mj-lt"/>
                  </a:rPr>
                  <a:t>Exchange 2007 B</a:t>
                </a:r>
                <a:endParaRPr lang="en-US" sz="1000" b="1" i="1" dirty="0">
                  <a:latin typeface="+mj-lt"/>
                  <a:cs typeface="+mn-cs"/>
                </a:endParaRPr>
              </a:p>
            </p:txBody>
          </p:sp>
          <p:grpSp>
            <p:nvGrpSpPr>
              <p:cNvPr id="303" name="Group 35"/>
              <p:cNvGrpSpPr/>
              <p:nvPr/>
            </p:nvGrpSpPr>
            <p:grpSpPr>
              <a:xfrm>
                <a:off x="4795354" y="3500706"/>
                <a:ext cx="564971" cy="553834"/>
                <a:chOff x="2636703" y="1590675"/>
                <a:chExt cx="627935" cy="615556"/>
              </a:xfrm>
            </p:grpSpPr>
            <p:pic>
              <p:nvPicPr>
                <p:cNvPr id="305"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306"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pic>
            <p:nvPicPr>
              <p:cNvPr id="304" name="Picture 5" descr="D:\ref\air\buttons\All_Vista\VISTA_05\oobefldr.dll_I0066_0409.png"/>
              <p:cNvPicPr>
                <a:picLocks noChangeAspect="1" noChangeArrowheads="1"/>
              </p:cNvPicPr>
              <p:nvPr/>
            </p:nvPicPr>
            <p:blipFill>
              <a:blip r:embed="rId8" cstate="print"/>
              <a:srcRect/>
              <a:stretch>
                <a:fillRect/>
              </a:stretch>
            </p:blipFill>
            <p:spPr bwMode="auto">
              <a:xfrm>
                <a:off x="5348010" y="3720379"/>
                <a:ext cx="317067" cy="317068"/>
              </a:xfrm>
              <a:prstGeom prst="rect">
                <a:avLst/>
              </a:prstGeom>
              <a:noFill/>
            </p:spPr>
          </p:pic>
        </p:grpSp>
        <p:grpSp>
          <p:nvGrpSpPr>
            <p:cNvPr id="262" name="Group 267"/>
            <p:cNvGrpSpPr/>
            <p:nvPr/>
          </p:nvGrpSpPr>
          <p:grpSpPr>
            <a:xfrm>
              <a:off x="4712339" y="4698885"/>
              <a:ext cx="1902020" cy="908218"/>
              <a:chOff x="4795354" y="4698885"/>
              <a:chExt cx="1902020" cy="908218"/>
            </a:xfrm>
          </p:grpSpPr>
          <p:sp>
            <p:nvSpPr>
              <p:cNvPr id="283" name="Text Box 61"/>
              <p:cNvSpPr txBox="1">
                <a:spLocks noChangeArrowheads="1"/>
              </p:cNvSpPr>
              <p:nvPr/>
            </p:nvSpPr>
            <p:spPr bwMode="auto">
              <a:xfrm>
                <a:off x="4822977" y="5207000"/>
                <a:ext cx="1874397" cy="400103"/>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000" b="1" dirty="0">
                    <a:latin typeface="+mj-lt"/>
                    <a:cs typeface="+mn-cs"/>
                  </a:rPr>
                  <a:t>Windows Server </a:t>
                </a:r>
                <a:r>
                  <a:rPr lang="en-US" sz="1000" b="1" dirty="0" smtClean="0">
                    <a:latin typeface="+mj-lt"/>
                    <a:cs typeface="+mn-cs"/>
                  </a:rPr>
                  <a:t>2003 R2</a:t>
                </a:r>
                <a:endParaRPr lang="en-US" sz="1000" b="1" dirty="0">
                  <a:latin typeface="+mj-lt"/>
                  <a:cs typeface="+mn-cs"/>
                </a:endParaRPr>
              </a:p>
              <a:p>
                <a:pPr eaLnBrk="0" hangingPunct="0">
                  <a:defRPr/>
                </a:pPr>
                <a:r>
                  <a:rPr lang="en-US" sz="1000" b="1" i="1" dirty="0" smtClean="0">
                    <a:latin typeface="+mj-lt"/>
                  </a:rPr>
                  <a:t>Exchange 2007 C</a:t>
                </a:r>
                <a:endParaRPr lang="en-US" sz="1000" b="1" i="1" dirty="0">
                  <a:latin typeface="+mj-lt"/>
                  <a:cs typeface="+mn-cs"/>
                </a:endParaRPr>
              </a:p>
            </p:txBody>
          </p:sp>
          <p:grpSp>
            <p:nvGrpSpPr>
              <p:cNvPr id="298" name="Group 35"/>
              <p:cNvGrpSpPr/>
              <p:nvPr/>
            </p:nvGrpSpPr>
            <p:grpSpPr>
              <a:xfrm>
                <a:off x="4795354" y="4698885"/>
                <a:ext cx="564971" cy="553834"/>
                <a:chOff x="2636703" y="1590675"/>
                <a:chExt cx="627935" cy="615556"/>
              </a:xfrm>
            </p:grpSpPr>
            <p:pic>
              <p:nvPicPr>
                <p:cNvPr id="300"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301"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pic>
            <p:nvPicPr>
              <p:cNvPr id="299" name="Picture 5" descr="D:\ref\air\buttons\All_Vista\VISTA_05\oobefldr.dll_I0066_0409.png"/>
              <p:cNvPicPr>
                <a:picLocks noChangeAspect="1" noChangeArrowheads="1"/>
              </p:cNvPicPr>
              <p:nvPr/>
            </p:nvPicPr>
            <p:blipFill>
              <a:blip r:embed="rId8" cstate="print"/>
              <a:srcRect/>
              <a:stretch>
                <a:fillRect/>
              </a:stretch>
            </p:blipFill>
            <p:spPr bwMode="auto">
              <a:xfrm>
                <a:off x="5348010" y="4897538"/>
                <a:ext cx="317067" cy="317068"/>
              </a:xfrm>
              <a:prstGeom prst="rect">
                <a:avLst/>
              </a:prstGeom>
              <a:noFill/>
            </p:spPr>
          </p:pic>
        </p:grpSp>
        <p:grpSp>
          <p:nvGrpSpPr>
            <p:cNvPr id="264" name="Group 273"/>
            <p:cNvGrpSpPr/>
            <p:nvPr/>
          </p:nvGrpSpPr>
          <p:grpSpPr>
            <a:xfrm>
              <a:off x="4712339" y="5865533"/>
              <a:ext cx="1919273" cy="960770"/>
              <a:chOff x="4795354" y="5865533"/>
              <a:chExt cx="1919273" cy="960770"/>
            </a:xfrm>
          </p:grpSpPr>
          <p:sp>
            <p:nvSpPr>
              <p:cNvPr id="268" name="Text Box 61"/>
              <p:cNvSpPr txBox="1">
                <a:spLocks noChangeArrowheads="1"/>
              </p:cNvSpPr>
              <p:nvPr/>
            </p:nvSpPr>
            <p:spPr bwMode="auto">
              <a:xfrm>
                <a:off x="4822977" y="6426200"/>
                <a:ext cx="1891650" cy="400103"/>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000" b="1" dirty="0">
                    <a:latin typeface="+mj-lt"/>
                    <a:cs typeface="+mn-cs"/>
                  </a:rPr>
                  <a:t>Windows Server </a:t>
                </a:r>
                <a:r>
                  <a:rPr lang="en-US" sz="1000" b="1" dirty="0" smtClean="0">
                    <a:latin typeface="+mj-lt"/>
                    <a:cs typeface="+mn-cs"/>
                  </a:rPr>
                  <a:t>2003 R2</a:t>
                </a:r>
                <a:endParaRPr lang="en-US" sz="1000" b="1" dirty="0">
                  <a:latin typeface="+mj-lt"/>
                  <a:cs typeface="+mn-cs"/>
                </a:endParaRPr>
              </a:p>
              <a:p>
                <a:pPr eaLnBrk="0" hangingPunct="0">
                  <a:defRPr/>
                </a:pPr>
                <a:r>
                  <a:rPr lang="en-US" sz="1000" b="1" i="1" dirty="0" smtClean="0">
                    <a:latin typeface="+mj-lt"/>
                  </a:rPr>
                  <a:t>Exchange 2007 D</a:t>
                </a:r>
                <a:endParaRPr lang="en-US" sz="1000" b="1" i="1" dirty="0">
                  <a:latin typeface="+mj-lt"/>
                  <a:cs typeface="+mn-cs"/>
                </a:endParaRPr>
              </a:p>
            </p:txBody>
          </p:sp>
          <p:grpSp>
            <p:nvGrpSpPr>
              <p:cNvPr id="270" name="Group 35"/>
              <p:cNvGrpSpPr/>
              <p:nvPr/>
            </p:nvGrpSpPr>
            <p:grpSpPr>
              <a:xfrm>
                <a:off x="4795354" y="5865533"/>
                <a:ext cx="564971" cy="553834"/>
                <a:chOff x="2636703" y="1590675"/>
                <a:chExt cx="627935" cy="615556"/>
              </a:xfrm>
            </p:grpSpPr>
            <p:pic>
              <p:nvPicPr>
                <p:cNvPr id="276" name="Picture 2" descr="D:\Projects\Microsoft\DPM_Deck\images\Vista (344).png"/>
                <p:cNvPicPr>
                  <a:picLocks noChangeAspect="1" noChangeArrowheads="1"/>
                </p:cNvPicPr>
                <p:nvPr/>
              </p:nvPicPr>
              <p:blipFill>
                <a:blip r:embed="rId5" cstate="print"/>
                <a:srcRect/>
                <a:stretch>
                  <a:fillRect/>
                </a:stretch>
              </p:blipFill>
              <p:spPr bwMode="auto">
                <a:xfrm>
                  <a:off x="2636703" y="1590675"/>
                  <a:ext cx="615556" cy="615556"/>
                </a:xfrm>
                <a:prstGeom prst="rect">
                  <a:avLst/>
                </a:prstGeom>
                <a:noFill/>
              </p:spPr>
            </p:pic>
            <p:pic>
              <p:nvPicPr>
                <p:cNvPr id="280" name="Picture 6" descr="D:\Projects\Microsoft\DPM PartnerVideo\images\windows.png"/>
                <p:cNvPicPr>
                  <a:picLocks noChangeAspect="1" noChangeArrowheads="1"/>
                </p:cNvPicPr>
                <p:nvPr/>
              </p:nvPicPr>
              <p:blipFill>
                <a:blip r:embed="rId6" cstate="print"/>
                <a:srcRect/>
                <a:stretch>
                  <a:fillRect/>
                </a:stretch>
              </p:blipFill>
              <p:spPr bwMode="auto">
                <a:xfrm>
                  <a:off x="2977180" y="1856208"/>
                  <a:ext cx="287458" cy="256573"/>
                </a:xfrm>
                <a:prstGeom prst="rect">
                  <a:avLst/>
                </a:prstGeom>
                <a:noFill/>
              </p:spPr>
            </p:pic>
          </p:grpSp>
          <p:pic>
            <p:nvPicPr>
              <p:cNvPr id="274" name="Picture 5" descr="D:\ref\air\buttons\All_Vista\VISTA_05\oobefldr.dll_I0066_0409.png"/>
              <p:cNvPicPr>
                <a:picLocks noChangeAspect="1" noChangeArrowheads="1"/>
              </p:cNvPicPr>
              <p:nvPr/>
            </p:nvPicPr>
            <p:blipFill>
              <a:blip r:embed="rId8" cstate="print"/>
              <a:srcRect/>
              <a:stretch>
                <a:fillRect/>
              </a:stretch>
            </p:blipFill>
            <p:spPr bwMode="auto">
              <a:xfrm>
                <a:off x="5348010" y="6095717"/>
                <a:ext cx="317067" cy="317068"/>
              </a:xfrm>
              <a:prstGeom prst="rect">
                <a:avLst/>
              </a:prstGeom>
              <a:noFill/>
            </p:spPr>
          </p:pic>
        </p:grpSp>
      </p:grpSp>
      <p:sp>
        <p:nvSpPr>
          <p:cNvPr id="422" name="Rectangle 421"/>
          <p:cNvSpPr/>
          <p:nvPr/>
        </p:nvSpPr>
        <p:spPr>
          <a:xfrm>
            <a:off x="6718356" y="5499537"/>
            <a:ext cx="320040" cy="32004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17" anchor="ctr"/>
          <a:lstStyle/>
          <a:p>
            <a:pPr algn="ctr" defTabSz="914363" eaLnBrk="0" hangingPunct="0">
              <a:defRPr/>
            </a:pPr>
            <a:r>
              <a:rPr lang="en-US" sz="1200" dirty="0" smtClean="0">
                <a:solidFill>
                  <a:schemeClr val="bg1"/>
                </a:solidFill>
                <a:effectLst>
                  <a:outerShdw blurRad="38100" dist="38100" dir="2700000" algn="tl">
                    <a:srgbClr val="000000">
                      <a:alpha val="43137"/>
                    </a:srgbClr>
                  </a:outerShdw>
                </a:effectLst>
                <a:latin typeface="+mj-lt"/>
              </a:rPr>
              <a:t>15</a:t>
            </a:r>
            <a:endParaRPr lang="en-IN" sz="1200" dirty="0" smtClean="0">
              <a:solidFill>
                <a:schemeClr val="bg1"/>
              </a:solidFill>
              <a:effectLst>
                <a:outerShdw blurRad="38100" dist="38100" dir="2700000" algn="tl">
                  <a:srgbClr val="000000">
                    <a:alpha val="43137"/>
                  </a:srgbClr>
                </a:outerShdw>
              </a:effectLst>
              <a:latin typeface="+mj-lt"/>
            </a:endParaRPr>
          </a:p>
        </p:txBody>
      </p:sp>
      <p:sp>
        <p:nvSpPr>
          <p:cNvPr id="423" name="Rectangle 422"/>
          <p:cNvSpPr/>
          <p:nvPr/>
        </p:nvSpPr>
        <p:spPr>
          <a:xfrm>
            <a:off x="7079944" y="5497950"/>
            <a:ext cx="320040" cy="32004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17" anchor="ctr"/>
          <a:lstStyle/>
          <a:p>
            <a:pPr algn="ctr" defTabSz="914363" eaLnBrk="0" hangingPunct="0">
              <a:defRPr/>
            </a:pPr>
            <a:r>
              <a:rPr lang="en-US" sz="1200" dirty="0" smtClean="0">
                <a:solidFill>
                  <a:schemeClr val="bg1"/>
                </a:solidFill>
                <a:effectLst>
                  <a:outerShdw blurRad="38100" dist="38100" dir="2700000" algn="tl">
                    <a:srgbClr val="000000">
                      <a:alpha val="43137"/>
                    </a:srgbClr>
                  </a:outerShdw>
                </a:effectLst>
                <a:latin typeface="+mj-lt"/>
              </a:rPr>
              <a:t>14</a:t>
            </a:r>
            <a:endParaRPr lang="en-IN" sz="1200" dirty="0" smtClean="0">
              <a:solidFill>
                <a:schemeClr val="bg1"/>
              </a:solidFill>
              <a:effectLst>
                <a:outerShdw blurRad="38100" dist="38100" dir="2700000" algn="tl">
                  <a:srgbClr val="000000">
                    <a:alpha val="43137"/>
                  </a:srgbClr>
                </a:outerShdw>
              </a:effectLst>
              <a:latin typeface="+mj-lt"/>
            </a:endParaRPr>
          </a:p>
        </p:txBody>
      </p:sp>
      <p:sp>
        <p:nvSpPr>
          <p:cNvPr id="424" name="Rectangle 423"/>
          <p:cNvSpPr/>
          <p:nvPr/>
        </p:nvSpPr>
        <p:spPr>
          <a:xfrm>
            <a:off x="6714927" y="5888919"/>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b="1" dirty="0" smtClean="0">
                <a:solidFill>
                  <a:schemeClr val="bg2">
                    <a:lumMod val="75000"/>
                  </a:schemeClr>
                </a:solidFill>
                <a:effectLst>
                  <a:outerShdw blurRad="38100" dist="38100" dir="2700000" algn="tl">
                    <a:srgbClr val="000000">
                      <a:alpha val="43137"/>
                    </a:srgbClr>
                  </a:outerShdw>
                </a:effectLst>
                <a:latin typeface="+mj-lt"/>
              </a:rPr>
              <a:t>16</a:t>
            </a:r>
          </a:p>
        </p:txBody>
      </p:sp>
      <p:sp>
        <p:nvSpPr>
          <p:cNvPr id="425" name="Rectangle 424"/>
          <p:cNvSpPr/>
          <p:nvPr/>
        </p:nvSpPr>
        <p:spPr>
          <a:xfrm>
            <a:off x="6705187" y="3275506"/>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1</a:t>
            </a:r>
            <a:endParaRPr lang="en-IN" sz="1200" dirty="0">
              <a:solidFill>
                <a:schemeClr val="bg1"/>
              </a:solidFill>
              <a:effectLst>
                <a:outerShdw blurRad="38100" dist="38100" dir="2700000" algn="tl">
                  <a:srgbClr val="000000">
                    <a:alpha val="43137"/>
                  </a:srgbClr>
                </a:outerShdw>
              </a:effectLst>
              <a:latin typeface="+mj-lt"/>
            </a:endParaRPr>
          </a:p>
        </p:txBody>
      </p:sp>
      <p:sp>
        <p:nvSpPr>
          <p:cNvPr id="426" name="Rectangle 425"/>
          <p:cNvSpPr/>
          <p:nvPr/>
        </p:nvSpPr>
        <p:spPr>
          <a:xfrm>
            <a:off x="7066177" y="3275506"/>
            <a:ext cx="320040" cy="32004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2</a:t>
            </a:r>
            <a:endParaRPr lang="en-IN" sz="1200" dirty="0">
              <a:solidFill>
                <a:schemeClr val="bg1"/>
              </a:solidFill>
              <a:effectLst>
                <a:outerShdw blurRad="38100" dist="38100" dir="2700000" algn="tl">
                  <a:srgbClr val="000000">
                    <a:alpha val="43137"/>
                  </a:srgbClr>
                </a:outerShdw>
              </a:effectLst>
              <a:latin typeface="+mj-lt"/>
            </a:endParaRPr>
          </a:p>
        </p:txBody>
      </p:sp>
      <p:sp>
        <p:nvSpPr>
          <p:cNvPr id="427" name="Rectangle 426"/>
          <p:cNvSpPr/>
          <p:nvPr/>
        </p:nvSpPr>
        <p:spPr>
          <a:xfrm>
            <a:off x="6705187" y="3645524"/>
            <a:ext cx="320040" cy="320040"/>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5</a:t>
            </a:r>
            <a:endParaRPr lang="en-IN" sz="1200" dirty="0">
              <a:solidFill>
                <a:schemeClr val="bg1"/>
              </a:solidFill>
              <a:effectLst>
                <a:outerShdw blurRad="38100" dist="38100" dir="2700000" algn="tl">
                  <a:srgbClr val="000000">
                    <a:alpha val="43137"/>
                  </a:srgbClr>
                </a:outerShdw>
              </a:effectLst>
              <a:latin typeface="+mj-lt"/>
            </a:endParaRPr>
          </a:p>
        </p:txBody>
      </p:sp>
      <p:sp>
        <p:nvSpPr>
          <p:cNvPr id="428" name="Rectangle 427"/>
          <p:cNvSpPr/>
          <p:nvPr/>
        </p:nvSpPr>
        <p:spPr>
          <a:xfrm>
            <a:off x="7066177" y="3645524"/>
            <a:ext cx="320040" cy="320040"/>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6</a:t>
            </a:r>
            <a:endParaRPr lang="en-IN" sz="1200" dirty="0">
              <a:solidFill>
                <a:schemeClr val="bg1"/>
              </a:solidFill>
              <a:effectLst>
                <a:outerShdw blurRad="38100" dist="38100" dir="2700000" algn="tl">
                  <a:srgbClr val="000000">
                    <a:alpha val="43137"/>
                  </a:srgbClr>
                </a:outerShdw>
              </a:effectLst>
              <a:latin typeface="+mj-lt"/>
            </a:endParaRPr>
          </a:p>
        </p:txBody>
      </p:sp>
      <p:sp>
        <p:nvSpPr>
          <p:cNvPr id="429" name="Rectangle 428"/>
          <p:cNvSpPr/>
          <p:nvPr/>
        </p:nvSpPr>
        <p:spPr>
          <a:xfrm>
            <a:off x="6707605" y="4030602"/>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9</a:t>
            </a:r>
            <a:endParaRPr lang="en-IN" sz="1200" dirty="0">
              <a:solidFill>
                <a:schemeClr val="bg1"/>
              </a:solidFill>
              <a:effectLst>
                <a:outerShdw blurRad="38100" dist="38100" dir="2700000" algn="tl">
                  <a:srgbClr val="000000">
                    <a:alpha val="43137"/>
                  </a:srgbClr>
                </a:outerShdw>
              </a:effectLst>
              <a:latin typeface="+mj-lt"/>
            </a:endParaRPr>
          </a:p>
        </p:txBody>
      </p:sp>
      <p:sp>
        <p:nvSpPr>
          <p:cNvPr id="430" name="Rectangle 429"/>
          <p:cNvSpPr/>
          <p:nvPr/>
        </p:nvSpPr>
        <p:spPr>
          <a:xfrm>
            <a:off x="7068595" y="4030602"/>
            <a:ext cx="320040" cy="32004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defTabSz="914363" eaLnBrk="0" hangingPunct="0">
              <a:defRPr/>
            </a:pPr>
            <a:r>
              <a:rPr lang="en-US" sz="1200" dirty="0">
                <a:solidFill>
                  <a:schemeClr val="bg1"/>
                </a:solidFill>
                <a:effectLst>
                  <a:outerShdw blurRad="38100" dist="38100" dir="2700000" algn="tl">
                    <a:srgbClr val="000000">
                      <a:alpha val="43137"/>
                    </a:srgbClr>
                  </a:outerShdw>
                </a:effectLst>
                <a:latin typeface="+mj-lt"/>
              </a:rPr>
              <a:t>10</a:t>
            </a:r>
            <a:endParaRPr lang="en-IN" sz="1200" dirty="0">
              <a:solidFill>
                <a:schemeClr val="bg1"/>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07/7/12/main" xmlns="" val="1134421378"/>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System Recovery Tool … for Bare Metal Recovery</a:t>
            </a:r>
            <a:endParaRPr lang="en-US" dirty="0"/>
          </a:p>
        </p:txBody>
      </p:sp>
      <p:sp>
        <p:nvSpPr>
          <p:cNvPr id="11" name="Subtitle 10"/>
          <p:cNvSpPr>
            <a:spLocks noGrp="1"/>
          </p:cNvSpPr>
          <p:nvPr>
            <p:ph type="subTitle" idx="1"/>
          </p:nvPr>
        </p:nvSpPr>
        <p:spPr/>
        <p:txBody>
          <a:bodyPr/>
          <a:lstStyle/>
          <a:p>
            <a:endParaRPr lang="en-US"/>
          </a:p>
        </p:txBody>
      </p:sp>
      <p:sp>
        <p:nvSpPr>
          <p:cNvPr id="8" name="Text Placeholder 7"/>
          <p:cNvSpPr>
            <a:spLocks noGrp="1"/>
          </p:cNvSpPr>
          <p:nvPr>
            <p:ph type="body" sz="quarter" idx="10"/>
          </p:nvPr>
        </p:nvSpPr>
        <p:spPr/>
        <p:txBody>
          <a:bodyPr/>
          <a:lstStyle/>
          <a:p>
            <a:r>
              <a:rPr lang="en-US" dirty="0" smtClean="0"/>
              <a:t>SRT – Protection </a:t>
            </a:r>
            <a:endParaRPr lang="en-US" dirty="0"/>
          </a:p>
        </p:txBody>
      </p:sp>
    </p:spTree>
    <p:extLst>
      <p:ext uri="{BB962C8B-B14F-4D97-AF65-F5344CB8AC3E}">
        <p14:creationId xmlns:p14="http://schemas.microsoft.com/office/powerpoint/2007/7/12/main" xmlns="" val="2992413574"/>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Schedule Console</a:t>
            </a:r>
            <a:endParaRPr lang="en-IN" smtClean="0"/>
          </a:p>
        </p:txBody>
      </p:sp>
      <p:sp>
        <p:nvSpPr>
          <p:cNvPr id="32771" name="Content Placeholder 2"/>
          <p:cNvSpPr>
            <a:spLocks noGrp="1"/>
          </p:cNvSpPr>
          <p:nvPr>
            <p:ph type="body" sz="quarter" idx="10"/>
          </p:nvPr>
        </p:nvSpPr>
        <p:spPr/>
        <p:txBody>
          <a:bodyPr/>
          <a:lstStyle/>
          <a:p>
            <a:r>
              <a:rPr lang="en-US" sz="2800" dirty="0" smtClean="0"/>
              <a:t>Administration console for managing </a:t>
            </a:r>
          </a:p>
          <a:p>
            <a:pPr lvl="1"/>
            <a:r>
              <a:rPr lang="en-US" sz="2400" dirty="0" smtClean="0"/>
              <a:t>Recovery Point Schedules</a:t>
            </a:r>
          </a:p>
          <a:p>
            <a:pPr lvl="1"/>
            <a:r>
              <a:rPr lang="en-US" sz="2400" dirty="0" smtClean="0"/>
              <a:t>Recovery Points</a:t>
            </a:r>
          </a:p>
          <a:p>
            <a:pPr lvl="1"/>
            <a:r>
              <a:rPr lang="en-US" sz="2400" dirty="0" smtClean="0"/>
              <a:t>Recovery Sets</a:t>
            </a:r>
          </a:p>
          <a:p>
            <a:r>
              <a:rPr lang="en-US" sz="2800" dirty="0" smtClean="0"/>
              <a:t>It is a Microsoft Management Console (MMC) </a:t>
            </a:r>
            <a:br>
              <a:rPr lang="en-US" sz="2800" dirty="0" smtClean="0"/>
            </a:br>
            <a:r>
              <a:rPr lang="en-US" sz="2800" dirty="0" smtClean="0"/>
              <a:t>snap-in</a:t>
            </a:r>
          </a:p>
          <a:p>
            <a:r>
              <a:rPr lang="en-US" sz="2800" dirty="0" smtClean="0"/>
              <a:t>New Schedule Wizard is automatically launched if no existing schedules are found</a:t>
            </a:r>
          </a:p>
          <a:p>
            <a:r>
              <a:rPr lang="en-US" sz="2800" dirty="0" smtClean="0"/>
              <a:t>Set Properties</a:t>
            </a:r>
          </a:p>
          <a:p>
            <a:pPr lvl="1"/>
            <a:r>
              <a:rPr lang="en-US" sz="2400" dirty="0" smtClean="0"/>
              <a:t>Email Notification</a:t>
            </a:r>
          </a:p>
          <a:p>
            <a:pPr lvl="1"/>
            <a:r>
              <a:rPr lang="en-US" sz="2400" dirty="0" smtClean="0"/>
              <a:t>Aging older Recovery Points</a:t>
            </a:r>
            <a:endParaRPr lang="en-IN" sz="2400" dirty="0" smtClean="0"/>
          </a:p>
          <a:p>
            <a:pPr lvl="1"/>
            <a:r>
              <a:rPr lang="en-US" sz="2400" dirty="0" smtClean="0"/>
              <a:t>Performance</a:t>
            </a:r>
          </a:p>
        </p:txBody>
      </p:sp>
    </p:spTree>
    <p:extLst>
      <p:ext uri="{BB962C8B-B14F-4D97-AF65-F5344CB8AC3E}">
        <p14:creationId xmlns:p14="http://schemas.microsoft.com/office/powerpoint/2007/7/12/main" xmlns="" val="3369057660"/>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3"/>
          <p:cNvPicPr>
            <a:picLocks/>
          </p:cNvPicPr>
          <p:nvPr/>
        </p:nvPicPr>
        <p:blipFill>
          <a:blip r:embed="rId4" cstate="print"/>
          <a:stretch>
            <a:fillRect/>
          </a:stretch>
        </p:blipFill>
        <p:spPr>
          <a:xfrm>
            <a:off x="889577" y="1321129"/>
            <a:ext cx="7427488" cy="5083340"/>
          </a:xfrm>
          <a:prstGeom prst="rect">
            <a:avLst/>
          </a:prstGeom>
          <a:effectLst>
            <a:outerShdw blurRad="50800" dist="38100" dir="2700000" algn="tl" rotWithShape="0">
              <a:prstClr val="black">
                <a:alpha val="40000"/>
              </a:prstClr>
            </a:outerShdw>
          </a:effectLst>
        </p:spPr>
      </p:pic>
      <p:sp>
        <p:nvSpPr>
          <p:cNvPr id="33794" name="Title 1"/>
          <p:cNvSpPr>
            <a:spLocks noGrp="1"/>
          </p:cNvSpPr>
          <p:nvPr>
            <p:ph type="title"/>
          </p:nvPr>
        </p:nvSpPr>
        <p:spPr/>
        <p:txBody>
          <a:bodyPr/>
          <a:lstStyle/>
          <a:p>
            <a:r>
              <a:rPr lang="en-US" smtClean="0"/>
              <a:t>Schedule Console</a:t>
            </a:r>
            <a:endParaRPr lang="en-IN" smtClean="0"/>
          </a:p>
        </p:txBody>
      </p:sp>
      <p:grpSp>
        <p:nvGrpSpPr>
          <p:cNvPr id="2" name="Group 39"/>
          <p:cNvGrpSpPr/>
          <p:nvPr/>
        </p:nvGrpSpPr>
        <p:grpSpPr>
          <a:xfrm>
            <a:off x="827088" y="1452013"/>
            <a:ext cx="6951662" cy="1095809"/>
            <a:chOff x="827088" y="1324688"/>
            <a:chExt cx="6951662" cy="1095809"/>
          </a:xfrm>
        </p:grpSpPr>
        <p:sp>
          <p:nvSpPr>
            <p:cNvPr id="5" name="Rounded Rectangle 4"/>
            <p:cNvSpPr/>
            <p:nvPr/>
          </p:nvSpPr>
          <p:spPr bwMode="auto">
            <a:xfrm>
              <a:off x="827088" y="1829852"/>
              <a:ext cx="1314450" cy="20002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schemeClr val="bg1"/>
                </a:solidFill>
              </a:endParaRPr>
            </a:p>
          </p:txBody>
        </p:sp>
        <p:sp>
          <p:nvSpPr>
            <p:cNvPr id="8" name="Rounded Rectangle 7"/>
            <p:cNvSpPr/>
            <p:nvPr/>
          </p:nvSpPr>
          <p:spPr bwMode="auto">
            <a:xfrm>
              <a:off x="3270250" y="1324688"/>
              <a:ext cx="4508500" cy="1039812"/>
            </a:xfrm>
            <a:prstGeom prst="roundRect">
              <a:avLst/>
            </a:prstGeom>
            <a:gradFill>
              <a:gsLst>
                <a:gs pos="24000">
                  <a:srgbClr val="FFDD71">
                    <a:alpha val="94902"/>
                  </a:srgbClr>
                </a:gs>
                <a:gs pos="97000">
                  <a:srgbClr val="F2B800"/>
                </a:gs>
              </a:gsLst>
              <a:lin ang="5400000" scaled="0"/>
            </a:gradFill>
            <a:ln>
              <a:noFill/>
            </a:ln>
            <a:effectLst>
              <a:glow rad="101600">
                <a:schemeClr val="accent4">
                  <a:satMod val="175000"/>
                  <a:alpha val="40000"/>
                </a:schemeClr>
              </a:glow>
            </a:effectLst>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14099">
                <a:defRPr/>
              </a:pPr>
              <a:r>
                <a:rPr lang="en-US" sz="1500" b="1" dirty="0">
                  <a:solidFill>
                    <a:schemeClr val="bg1"/>
                  </a:solidFill>
                  <a:latin typeface="+mn-lt"/>
                </a:rPr>
                <a:t>Schedules Node:</a:t>
              </a:r>
            </a:p>
            <a:p>
              <a:pPr defTabSz="914099">
                <a:buFont typeface="Arial" pitchFamily="34" charset="0"/>
                <a:buChar char="•"/>
                <a:defRPr/>
              </a:pPr>
              <a:r>
                <a:rPr lang="en-US" sz="1600" dirty="0">
                  <a:solidFill>
                    <a:schemeClr val="bg1"/>
                  </a:solidFill>
                  <a:latin typeface="+mn-lt"/>
                </a:rPr>
                <a:t> </a:t>
              </a:r>
              <a:r>
                <a:rPr lang="en-US" sz="1400" dirty="0">
                  <a:solidFill>
                    <a:schemeClr val="bg1"/>
                  </a:solidFill>
                  <a:latin typeface="+mn-lt"/>
                </a:rPr>
                <a:t>Create new schedules</a:t>
              </a:r>
            </a:p>
            <a:p>
              <a:pPr defTabSz="914099">
                <a:buFont typeface="Arial" pitchFamily="34" charset="0"/>
                <a:buChar char="•"/>
                <a:defRPr/>
              </a:pPr>
              <a:r>
                <a:rPr lang="en-US" sz="1400" dirty="0">
                  <a:solidFill>
                    <a:schemeClr val="bg1"/>
                  </a:solidFill>
                  <a:latin typeface="+mn-lt"/>
                </a:rPr>
                <a:t> Add/Remove computers from schedule</a:t>
              </a:r>
            </a:p>
            <a:p>
              <a:pPr defTabSz="914099">
                <a:buFont typeface="Arial" pitchFamily="34" charset="0"/>
                <a:buChar char="•"/>
                <a:defRPr/>
              </a:pPr>
              <a:r>
                <a:rPr lang="en-US" sz="1400" dirty="0">
                  <a:solidFill>
                    <a:schemeClr val="bg1"/>
                  </a:solidFill>
                  <a:latin typeface="+mn-lt"/>
                </a:rPr>
                <a:t> View schedule status &amp; last run time</a:t>
              </a:r>
              <a:endParaRPr lang="en-IN" sz="1400" dirty="0">
                <a:solidFill>
                  <a:schemeClr val="bg1"/>
                </a:solidFill>
                <a:latin typeface="+mn-lt"/>
              </a:endParaRPr>
            </a:p>
          </p:txBody>
        </p:sp>
        <p:grpSp>
          <p:nvGrpSpPr>
            <p:cNvPr id="3" name="Group 21"/>
            <p:cNvGrpSpPr/>
            <p:nvPr/>
          </p:nvGrpSpPr>
          <p:grpSpPr>
            <a:xfrm>
              <a:off x="2133854" y="1353697"/>
              <a:ext cx="832183" cy="1066800"/>
              <a:chOff x="2144739" y="991394"/>
              <a:chExt cx="832183" cy="1066800"/>
            </a:xfrm>
          </p:grpSpPr>
          <p:cxnSp>
            <p:nvCxnSpPr>
              <p:cNvPr id="20" name="Straight Connector 19"/>
              <p:cNvCxnSpPr/>
              <p:nvPr/>
            </p:nvCxnSpPr>
            <p:spPr>
              <a:xfrm flipV="1">
                <a:off x="2144739" y="1189872"/>
                <a:ext cx="832183" cy="377690"/>
              </a:xfrm>
              <a:prstGeom prst="lin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cxnSp>
            <p:nvCxnSpPr>
              <p:cNvPr id="21" name="Straight Connector 20"/>
              <p:cNvCxnSpPr/>
              <p:nvPr/>
            </p:nvCxnSpPr>
            <p:spPr>
              <a:xfrm rot="5400000">
                <a:off x="2439040" y="1524000"/>
                <a:ext cx="1066800" cy="1588"/>
              </a:xfrm>
              <a:prstGeom prst="lin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4" name="Group 38"/>
          <p:cNvGrpSpPr/>
          <p:nvPr/>
        </p:nvGrpSpPr>
        <p:grpSpPr>
          <a:xfrm>
            <a:off x="824385" y="2449363"/>
            <a:ext cx="6981353" cy="1367681"/>
            <a:chOff x="824385" y="2322038"/>
            <a:chExt cx="6981353" cy="1367681"/>
          </a:xfrm>
        </p:grpSpPr>
        <p:sp>
          <p:nvSpPr>
            <p:cNvPr id="6" name="Rounded Rectangle 5"/>
            <p:cNvSpPr/>
            <p:nvPr/>
          </p:nvSpPr>
          <p:spPr bwMode="auto">
            <a:xfrm>
              <a:off x="824385" y="2322038"/>
              <a:ext cx="1314450" cy="20002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schemeClr val="bg1"/>
                </a:solidFill>
              </a:endParaRPr>
            </a:p>
          </p:txBody>
        </p:sp>
        <p:sp>
          <p:nvSpPr>
            <p:cNvPr id="9" name="Rounded Rectangle 8"/>
            <p:cNvSpPr/>
            <p:nvPr/>
          </p:nvSpPr>
          <p:spPr bwMode="auto">
            <a:xfrm>
              <a:off x="3297238" y="2623663"/>
              <a:ext cx="4508500" cy="1039812"/>
            </a:xfrm>
            <a:prstGeom prst="roundRect">
              <a:avLst/>
            </a:prstGeom>
            <a:gradFill>
              <a:gsLst>
                <a:gs pos="24000">
                  <a:srgbClr val="FFDD71">
                    <a:alpha val="94902"/>
                  </a:srgbClr>
                </a:gs>
                <a:gs pos="97000">
                  <a:srgbClr val="F2B800"/>
                </a:gs>
              </a:gsLst>
              <a:lin ang="5400000" scaled="0"/>
            </a:gradFill>
            <a:ln>
              <a:noFill/>
            </a:ln>
            <a:effectLst>
              <a:glow rad="101600">
                <a:schemeClr val="accent4">
                  <a:satMod val="175000"/>
                  <a:alpha val="40000"/>
                </a:schemeClr>
              </a:glow>
            </a:effectLst>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14099">
                <a:defRPr/>
              </a:pPr>
              <a:r>
                <a:rPr lang="en-US" sz="1500" b="1" dirty="0">
                  <a:solidFill>
                    <a:schemeClr val="bg1"/>
                  </a:solidFill>
                </a:rPr>
                <a:t>Recovery Sets Node:</a:t>
              </a:r>
            </a:p>
            <a:p>
              <a:pPr defTabSz="914099">
                <a:buFont typeface="Arial" pitchFamily="34" charset="0"/>
                <a:buChar char="•"/>
                <a:defRPr/>
              </a:pPr>
              <a:r>
                <a:rPr lang="en-US" sz="1500" b="1" dirty="0">
                  <a:solidFill>
                    <a:schemeClr val="bg1"/>
                  </a:solidFill>
                </a:rPr>
                <a:t> </a:t>
              </a:r>
              <a:r>
                <a:rPr lang="en-US" sz="1400" dirty="0">
                  <a:solidFill>
                    <a:schemeClr val="bg1"/>
                  </a:solidFill>
                </a:rPr>
                <a:t>Create new Recovery Sets</a:t>
              </a:r>
            </a:p>
            <a:p>
              <a:pPr defTabSz="914099">
                <a:buFont typeface="Arial" pitchFamily="34" charset="0"/>
                <a:buChar char="•"/>
                <a:defRPr/>
              </a:pPr>
              <a:r>
                <a:rPr lang="en-US" sz="1400" dirty="0">
                  <a:solidFill>
                    <a:schemeClr val="bg1"/>
                  </a:solidFill>
                </a:rPr>
                <a:t> Drag &amp; drop recovery sets to existing schedules</a:t>
              </a:r>
            </a:p>
            <a:p>
              <a:pPr defTabSz="914099">
                <a:buFont typeface="Arial" pitchFamily="34" charset="0"/>
                <a:buChar char="•"/>
                <a:defRPr/>
              </a:pPr>
              <a:r>
                <a:rPr lang="en-US" sz="1400" dirty="0">
                  <a:solidFill>
                    <a:schemeClr val="bg1"/>
                  </a:solidFill>
                </a:rPr>
                <a:t> View Recovery Sets</a:t>
              </a:r>
              <a:endParaRPr lang="en-IN" sz="1400" dirty="0">
                <a:solidFill>
                  <a:schemeClr val="bg1"/>
                </a:solidFill>
              </a:endParaRPr>
            </a:p>
          </p:txBody>
        </p:sp>
        <p:grpSp>
          <p:nvGrpSpPr>
            <p:cNvPr id="11" name="Group 28"/>
            <p:cNvGrpSpPr/>
            <p:nvPr/>
          </p:nvGrpSpPr>
          <p:grpSpPr>
            <a:xfrm>
              <a:off x="2138835" y="2422051"/>
              <a:ext cx="823514" cy="1267668"/>
              <a:chOff x="2138835" y="2422051"/>
              <a:chExt cx="823514" cy="1267668"/>
            </a:xfrm>
          </p:grpSpPr>
          <p:cxnSp>
            <p:nvCxnSpPr>
              <p:cNvPr id="25" name="Straight Connector 24"/>
              <p:cNvCxnSpPr>
                <a:stCxn id="6" idx="3"/>
              </p:cNvCxnSpPr>
              <p:nvPr/>
            </p:nvCxnSpPr>
            <p:spPr>
              <a:xfrm>
                <a:off x="2138835" y="2422051"/>
                <a:ext cx="819518" cy="713035"/>
              </a:xfrm>
              <a:prstGeom prst="lin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cxnSp>
            <p:nvCxnSpPr>
              <p:cNvPr id="26" name="Straight Connector 25"/>
              <p:cNvCxnSpPr/>
              <p:nvPr/>
            </p:nvCxnSpPr>
            <p:spPr>
              <a:xfrm rot="5400000">
                <a:off x="2428155" y="3155525"/>
                <a:ext cx="1066800" cy="1588"/>
              </a:xfrm>
              <a:prstGeom prst="lin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12" name="Group 37"/>
          <p:cNvGrpSpPr/>
          <p:nvPr/>
        </p:nvGrpSpPr>
        <p:grpSpPr>
          <a:xfrm>
            <a:off x="823879" y="2584807"/>
            <a:ext cx="6959634" cy="2333302"/>
            <a:chOff x="823879" y="2457482"/>
            <a:chExt cx="6959634" cy="2333302"/>
          </a:xfrm>
        </p:grpSpPr>
        <p:sp>
          <p:nvSpPr>
            <p:cNvPr id="10" name="Rounded Rectangle 9"/>
            <p:cNvSpPr/>
            <p:nvPr/>
          </p:nvSpPr>
          <p:spPr bwMode="auto">
            <a:xfrm>
              <a:off x="3273425" y="3928588"/>
              <a:ext cx="4510088" cy="847725"/>
            </a:xfrm>
            <a:prstGeom prst="roundRect">
              <a:avLst/>
            </a:prstGeom>
            <a:gradFill>
              <a:gsLst>
                <a:gs pos="24000">
                  <a:srgbClr val="FFDD71">
                    <a:alpha val="94902"/>
                  </a:srgbClr>
                </a:gs>
                <a:gs pos="97000">
                  <a:srgbClr val="F2B800"/>
                </a:gs>
              </a:gsLst>
              <a:lin ang="5400000" scaled="0"/>
            </a:gradFill>
            <a:ln>
              <a:noFill/>
            </a:ln>
            <a:effectLst>
              <a:glow rad="101600">
                <a:schemeClr val="accent4">
                  <a:satMod val="175000"/>
                  <a:alpha val="40000"/>
                </a:schemeClr>
              </a:glow>
            </a:effectLst>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14099">
                <a:defRPr/>
              </a:pPr>
              <a:r>
                <a:rPr lang="en-US" sz="1500" b="1" dirty="0">
                  <a:solidFill>
                    <a:schemeClr val="bg1"/>
                  </a:solidFill>
                </a:rPr>
                <a:t>Recovery Points Node:</a:t>
              </a:r>
            </a:p>
            <a:p>
              <a:pPr defTabSz="914099">
                <a:buFont typeface="Arial" pitchFamily="34" charset="0"/>
                <a:buChar char="•"/>
                <a:defRPr/>
              </a:pPr>
              <a:r>
                <a:rPr lang="en-US" sz="1500" b="1" dirty="0">
                  <a:solidFill>
                    <a:schemeClr val="bg1"/>
                  </a:solidFill>
                </a:rPr>
                <a:t> </a:t>
              </a:r>
              <a:r>
                <a:rPr lang="en-US" sz="1400" dirty="0">
                  <a:solidFill>
                    <a:schemeClr val="bg1"/>
                  </a:solidFill>
                </a:rPr>
                <a:t>Displays Recovery Points available for rollback</a:t>
              </a:r>
            </a:p>
            <a:p>
              <a:pPr defTabSz="914099">
                <a:buFont typeface="Arial" pitchFamily="34" charset="0"/>
                <a:buChar char="•"/>
                <a:defRPr/>
              </a:pPr>
              <a:r>
                <a:rPr lang="en-US" sz="1400" dirty="0">
                  <a:solidFill>
                    <a:schemeClr val="bg1"/>
                  </a:solidFill>
                </a:rPr>
                <a:t> Unlock/Lock Recovery Points</a:t>
              </a:r>
            </a:p>
          </p:txBody>
        </p:sp>
        <p:grpSp>
          <p:nvGrpSpPr>
            <p:cNvPr id="13" name="Group 36"/>
            <p:cNvGrpSpPr/>
            <p:nvPr/>
          </p:nvGrpSpPr>
          <p:grpSpPr>
            <a:xfrm>
              <a:off x="823879" y="2457482"/>
              <a:ext cx="2138470" cy="2333302"/>
              <a:chOff x="823879" y="2457482"/>
              <a:chExt cx="2138470" cy="2333302"/>
            </a:xfrm>
          </p:grpSpPr>
          <p:sp>
            <p:nvSpPr>
              <p:cNvPr id="7" name="Rounded Rectangle 6"/>
              <p:cNvSpPr/>
              <p:nvPr/>
            </p:nvSpPr>
            <p:spPr bwMode="auto">
              <a:xfrm>
                <a:off x="823879" y="2457482"/>
                <a:ext cx="1316038" cy="20002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solidFill>
                    <a:schemeClr val="bg1"/>
                  </a:solidFill>
                </a:endParaRPr>
              </a:p>
            </p:txBody>
          </p:sp>
          <p:grpSp>
            <p:nvGrpSpPr>
              <p:cNvPr id="15" name="Group 29"/>
              <p:cNvGrpSpPr/>
              <p:nvPr/>
            </p:nvGrpSpPr>
            <p:grpSpPr>
              <a:xfrm>
                <a:off x="2139917" y="2557495"/>
                <a:ext cx="822432" cy="2233289"/>
                <a:chOff x="2150802" y="1531645"/>
                <a:chExt cx="822432" cy="2233289"/>
              </a:xfrm>
            </p:grpSpPr>
            <p:cxnSp>
              <p:nvCxnSpPr>
                <p:cNvPr id="31" name="Straight Connector 30"/>
                <p:cNvCxnSpPr>
                  <a:stCxn id="7" idx="3"/>
                </p:cNvCxnSpPr>
                <p:nvPr/>
              </p:nvCxnSpPr>
              <p:spPr>
                <a:xfrm>
                  <a:off x="2150802" y="1531645"/>
                  <a:ext cx="818436" cy="1791668"/>
                </a:xfrm>
                <a:prstGeom prst="lin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cxnSp>
              <p:nvCxnSpPr>
                <p:cNvPr id="32" name="Straight Connector 31"/>
                <p:cNvCxnSpPr/>
                <p:nvPr/>
              </p:nvCxnSpPr>
              <p:spPr>
                <a:xfrm rot="5400000">
                  <a:off x="2560960" y="3352660"/>
                  <a:ext cx="822960" cy="1588"/>
                </a:xfrm>
                <a:prstGeom prst="lin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grpSp>
    </p:spTree>
    <p:custDataLst>
      <p:tags r:id="rId1"/>
    </p:custDataLst>
    <p:extLst>
      <p:ext uri="{BB962C8B-B14F-4D97-AF65-F5344CB8AC3E}">
        <p14:creationId xmlns:p14="http://schemas.microsoft.com/office/powerpoint/2007/7/12/main" xmlns="" val="7757495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childTnLst>
                                </p:cTn>
                              </p:par>
                              <p:par>
                                <p:cTn id="13" presetID="10" presetClass="exit" presetSubtype="0" fill="hold" nodeType="withEffect">
                                  <p:stCondLst>
                                    <p:cond delay="0"/>
                                  </p:stCondLst>
                                  <p:childTnLst>
                                    <p:animEffect transition="out" filter="fade">
                                      <p:cBhvr>
                                        <p:cTn id="14" dur="500"/>
                                        <p:tgtEl>
                                          <p:spTgt spid="2"/>
                                        </p:tgtEl>
                                      </p:cBhvr>
                                    </p:animEffect>
                                    <p:set>
                                      <p:cBhvr>
                                        <p:cTn id="15" dur="1" fill="hold">
                                          <p:stCondLst>
                                            <p:cond delay="499"/>
                                          </p:stCondLst>
                                        </p:cTn>
                                        <p:tgtEl>
                                          <p:spTgt spid="2"/>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childTnLst>
                                </p:cTn>
                              </p:par>
                              <p:par>
                                <p:cTn id="21" presetID="10" presetClass="exit" presetSubtype="0" fill="hold" nodeType="withEffect">
                                  <p:stCondLst>
                                    <p:cond delay="0"/>
                                  </p:stCondLst>
                                  <p:childTnLst>
                                    <p:animEffect transition="out" filter="fade">
                                      <p:cBhvr>
                                        <p:cTn id="22" dur="500"/>
                                        <p:tgtEl>
                                          <p:spTgt spid="4"/>
                                        </p:tgtEl>
                                      </p:cBhvr>
                                    </p:animEffect>
                                    <p:set>
                                      <p:cBhvr>
                                        <p:cTn id="23"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Rounded Rectangle 282"/>
          <p:cNvSpPr/>
          <p:nvPr/>
        </p:nvSpPr>
        <p:spPr bwMode="auto">
          <a:xfrm>
            <a:off x="158047" y="1121403"/>
            <a:ext cx="8831990" cy="4066757"/>
          </a:xfrm>
          <a:prstGeom prst="roundRect">
            <a:avLst>
              <a:gd name="adj" fmla="val 4636"/>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182" name="AutoShape 69"/>
          <p:cNvSpPr>
            <a:spLocks noChangeArrowheads="1"/>
          </p:cNvSpPr>
          <p:nvPr/>
        </p:nvSpPr>
        <p:spPr bwMode="auto">
          <a:xfrm>
            <a:off x="4953786" y="3013145"/>
            <a:ext cx="838771" cy="305092"/>
          </a:xfrm>
          <a:prstGeom prst="rightArrow">
            <a:avLst>
              <a:gd name="adj1" fmla="val 64315"/>
              <a:gd name="adj2" fmla="val 68049"/>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endParaRPr lang="en-GB" sz="900">
              <a:solidFill>
                <a:srgbClr val="FFFF99"/>
              </a:solidFill>
              <a:effectLst>
                <a:outerShdw blurRad="38100" dist="38100" dir="2700000" algn="tl">
                  <a:srgbClr val="000000">
                    <a:alpha val="43137"/>
                  </a:srgbClr>
                </a:outerShdw>
              </a:effectLst>
              <a:latin typeface="Segoe"/>
            </a:endParaRPr>
          </a:p>
        </p:txBody>
      </p:sp>
      <p:sp>
        <p:nvSpPr>
          <p:cNvPr id="172" name="Oval 171"/>
          <p:cNvSpPr/>
          <p:nvPr/>
        </p:nvSpPr>
        <p:spPr bwMode="auto">
          <a:xfrm>
            <a:off x="6503883" y="2035629"/>
            <a:ext cx="2534908" cy="2394858"/>
          </a:xfrm>
          <a:prstGeom prst="ellipse">
            <a:avLst/>
          </a:prstGeom>
          <a:gradFill flip="none" rotWithShape="1">
            <a:gsLst>
              <a:gs pos="25000">
                <a:srgbClr val="FFFFFF">
                  <a:alpha val="88000"/>
                </a:srgbClr>
              </a:gs>
              <a:gs pos="100000">
                <a:srgbClr val="000000">
                  <a:lumMod val="85000"/>
                  <a:lumOff val="15000"/>
                  <a:alpha val="0"/>
                </a:srgb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284" name="Oval 283"/>
          <p:cNvSpPr/>
          <p:nvPr/>
        </p:nvSpPr>
        <p:spPr bwMode="auto">
          <a:xfrm>
            <a:off x="3070574" y="2246489"/>
            <a:ext cx="2043289" cy="1930400"/>
          </a:xfrm>
          <a:prstGeom prst="ellipse">
            <a:avLst/>
          </a:prstGeom>
          <a:gradFill flip="none" rotWithShape="1">
            <a:gsLst>
              <a:gs pos="25000">
                <a:srgbClr val="FFFFFF">
                  <a:alpha val="88000"/>
                </a:srgbClr>
              </a:gs>
              <a:gs pos="100000">
                <a:srgbClr val="000000">
                  <a:lumMod val="85000"/>
                  <a:lumOff val="15000"/>
                  <a:alpha val="0"/>
                </a:srgb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287" name="Text Box 66"/>
          <p:cNvSpPr txBox="1">
            <a:spLocks noChangeArrowheads="1"/>
          </p:cNvSpPr>
          <p:nvPr/>
        </p:nvSpPr>
        <p:spPr bwMode="auto">
          <a:xfrm>
            <a:off x="3183462" y="3538964"/>
            <a:ext cx="1783644" cy="307771"/>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en-US" sz="1400" b="1" dirty="0" smtClean="0">
                <a:solidFill>
                  <a:srgbClr val="000000"/>
                </a:solidFill>
                <a:latin typeface="Segoe"/>
              </a:rPr>
              <a:t>DPM 2007 sp1</a:t>
            </a:r>
            <a:endParaRPr lang="en-US" sz="1400" b="1" dirty="0">
              <a:solidFill>
                <a:srgbClr val="000000"/>
              </a:solidFill>
              <a:latin typeface="Segoe"/>
            </a:endParaRPr>
          </a:p>
        </p:txBody>
      </p:sp>
      <p:sp>
        <p:nvSpPr>
          <p:cNvPr id="288" name="Text Box 67"/>
          <p:cNvSpPr txBox="1">
            <a:spLocks noChangeArrowheads="1"/>
          </p:cNvSpPr>
          <p:nvPr/>
        </p:nvSpPr>
        <p:spPr bwMode="auto">
          <a:xfrm>
            <a:off x="4702067" y="1252509"/>
            <a:ext cx="2174875" cy="292100"/>
          </a:xfrm>
          <a:prstGeom prst="rect">
            <a:avLst/>
          </a:prstGeom>
          <a:noFill/>
          <a:ln w="9525">
            <a:noFill/>
            <a:miter lim="800000"/>
            <a:headEnd/>
            <a:tailEnd/>
          </a:ln>
          <a:effectLst/>
        </p:spPr>
        <p:txBody>
          <a:bodyPr wrap="none" lIns="91435" tIns="45717" rIns="91435" bIns="45717">
            <a:spAutoFit/>
          </a:bodyPr>
          <a:lstStyle/>
          <a:p>
            <a:pPr algn="l" rtl="0" eaLnBrk="0" hangingPunct="0">
              <a:defRPr/>
            </a:pPr>
            <a:r>
              <a:rPr lang="en-US" sz="1300" kern="1200" dirty="0">
                <a:solidFill>
                  <a:srgbClr val="FFFFFF"/>
                </a:solidFill>
                <a:effectLst>
                  <a:outerShdw blurRad="38100" dist="38100" dir="2700000" algn="tl">
                    <a:srgbClr val="000000">
                      <a:alpha val="43137"/>
                    </a:srgbClr>
                  </a:outerShdw>
                </a:effectLst>
                <a:latin typeface="Segoe"/>
                <a:ea typeface="+mn-ea"/>
                <a:cs typeface="+mn-cs"/>
              </a:rPr>
              <a:t>Online Snapshots </a:t>
            </a:r>
            <a:r>
              <a:rPr lang="en-US" sz="1050" kern="1200" dirty="0">
                <a:solidFill>
                  <a:srgbClr val="FFFFFF"/>
                </a:solidFill>
                <a:effectLst>
                  <a:outerShdw blurRad="38100" dist="38100" dir="2700000" algn="tl">
                    <a:srgbClr val="000000">
                      <a:alpha val="43137"/>
                    </a:srgbClr>
                  </a:outerShdw>
                </a:effectLst>
                <a:latin typeface="Segoe"/>
                <a:ea typeface="+mn-ea"/>
                <a:cs typeface="+mn-cs"/>
              </a:rPr>
              <a:t>(up to 512)</a:t>
            </a:r>
          </a:p>
        </p:txBody>
      </p:sp>
      <p:sp>
        <p:nvSpPr>
          <p:cNvPr id="290" name="Rectangle 289"/>
          <p:cNvSpPr/>
          <p:nvPr/>
        </p:nvSpPr>
        <p:spPr bwMode="auto">
          <a:xfrm>
            <a:off x="7637743" y="3392768"/>
            <a:ext cx="533400" cy="381000"/>
          </a:xfrm>
          <a:prstGeom prst="rect">
            <a:avLst/>
          </a:prstGeom>
          <a:noFill/>
        </p:spPr>
        <p:txBody>
          <a:bodyPr lIns="91435" tIns="45717" rIns="91435" bIns="45717"/>
          <a:lstStyle/>
          <a:p>
            <a:pPr algn="l" rtl="0" eaLnBrk="0" hangingPunct="0">
              <a:defRPr/>
            </a:pPr>
            <a:endParaRPr lang="en-US" sz="3200" kern="1200" dirty="0">
              <a:solidFill>
                <a:srgbClr val="000000"/>
              </a:solidFill>
              <a:latin typeface="Segoe"/>
              <a:ea typeface="+mn-ea"/>
              <a:cs typeface="+mn-cs"/>
            </a:endParaRPr>
          </a:p>
        </p:txBody>
      </p:sp>
      <p:sp>
        <p:nvSpPr>
          <p:cNvPr id="293" name="Line 51"/>
          <p:cNvSpPr>
            <a:spLocks noChangeShapeType="1"/>
          </p:cNvSpPr>
          <p:nvPr/>
        </p:nvSpPr>
        <p:spPr bwMode="auto">
          <a:xfrm>
            <a:off x="2156824" y="1619275"/>
            <a:ext cx="0" cy="2770632"/>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294" name="Line 57"/>
          <p:cNvSpPr>
            <a:spLocks noChangeShapeType="1"/>
          </p:cNvSpPr>
          <p:nvPr/>
        </p:nvSpPr>
        <p:spPr bwMode="auto">
          <a:xfrm>
            <a:off x="2233024" y="1910043"/>
            <a:ext cx="238125"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295" name="Line 58"/>
          <p:cNvSpPr>
            <a:spLocks noChangeShapeType="1"/>
          </p:cNvSpPr>
          <p:nvPr/>
        </p:nvSpPr>
        <p:spPr bwMode="auto">
          <a:xfrm>
            <a:off x="2242549" y="3848290"/>
            <a:ext cx="228600"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grpSp>
        <p:nvGrpSpPr>
          <p:cNvPr id="2" name="Group 177"/>
          <p:cNvGrpSpPr/>
          <p:nvPr/>
        </p:nvGrpSpPr>
        <p:grpSpPr>
          <a:xfrm>
            <a:off x="4878173" y="1575080"/>
            <a:ext cx="1736660" cy="691184"/>
            <a:chOff x="4878173" y="1575080"/>
            <a:chExt cx="1736660" cy="691184"/>
          </a:xfrm>
        </p:grpSpPr>
        <p:sp>
          <p:nvSpPr>
            <p:cNvPr id="289" name="TextBox 89"/>
            <p:cNvSpPr txBox="1">
              <a:spLocks noChangeArrowheads="1"/>
            </p:cNvSpPr>
            <p:nvPr/>
          </p:nvSpPr>
          <p:spPr bwMode="auto">
            <a:xfrm>
              <a:off x="5525442" y="1575080"/>
              <a:ext cx="1089391" cy="523214"/>
            </a:xfrm>
            <a:prstGeom prst="rect">
              <a:avLst/>
            </a:prstGeom>
            <a:noFill/>
            <a:ln w="9525">
              <a:noFill/>
              <a:miter lim="800000"/>
              <a:headEnd/>
              <a:tailEnd/>
            </a:ln>
          </p:spPr>
          <p:txBody>
            <a:bodyPr wrap="none" lIns="91435" tIns="45717" rIns="91435" bIns="45717">
              <a:spAutoFit/>
            </a:bodyPr>
            <a:lstStyle/>
            <a:p>
              <a:pPr algn="l" rtl="0" eaLnBrk="0" hangingPunct="0">
                <a:defRPr/>
              </a:pPr>
              <a:r>
                <a:rPr lang="en-US" sz="1400" kern="1200" dirty="0">
                  <a:solidFill>
                    <a:srgbClr val="FFFFFF"/>
                  </a:solidFill>
                  <a:effectLst>
                    <a:outerShdw blurRad="38100" dist="38100" dir="2700000" algn="tl">
                      <a:srgbClr val="000000">
                        <a:alpha val="43137"/>
                      </a:srgbClr>
                    </a:outerShdw>
                  </a:effectLst>
                  <a:latin typeface="Segoe"/>
                  <a:ea typeface="+mn-ea"/>
                  <a:cs typeface="+mn-cs"/>
                </a:rPr>
                <a:t>Disk-based </a:t>
              </a:r>
            </a:p>
            <a:p>
              <a:pPr algn="l" rtl="0" eaLnBrk="0" hangingPunct="0">
                <a:defRPr/>
              </a:pPr>
              <a:r>
                <a:rPr lang="en-US" sz="1400" kern="1200" dirty="0">
                  <a:solidFill>
                    <a:srgbClr val="FFFFFF"/>
                  </a:solidFill>
                  <a:effectLst>
                    <a:outerShdw blurRad="38100" dist="38100" dir="2700000" algn="tl">
                      <a:srgbClr val="000000">
                        <a:alpha val="43137"/>
                      </a:srgbClr>
                    </a:outerShdw>
                  </a:effectLst>
                  <a:latin typeface="Segoe"/>
                  <a:ea typeface="+mn-ea"/>
                  <a:cs typeface="+mn-cs"/>
                </a:rPr>
                <a:t>Recovery</a:t>
              </a:r>
            </a:p>
          </p:txBody>
        </p:sp>
        <p:grpSp>
          <p:nvGrpSpPr>
            <p:cNvPr id="3" name="Group 173"/>
            <p:cNvGrpSpPr/>
            <p:nvPr/>
          </p:nvGrpSpPr>
          <p:grpSpPr>
            <a:xfrm>
              <a:off x="4878173" y="1640582"/>
              <a:ext cx="698536" cy="625682"/>
              <a:chOff x="5047509" y="1561560"/>
              <a:chExt cx="838220" cy="750798"/>
            </a:xfrm>
          </p:grpSpPr>
          <p:pic>
            <p:nvPicPr>
              <p:cNvPr id="296" name="Picture 64"/>
              <p:cNvPicPr>
                <a:picLocks noChangeAspect="1" noChangeArrowheads="1"/>
              </p:cNvPicPr>
              <p:nvPr/>
            </p:nvPicPr>
            <p:blipFill>
              <a:blip r:embed="rId3" cstate="print"/>
              <a:srcRect/>
              <a:stretch>
                <a:fillRect/>
              </a:stretch>
            </p:blipFill>
            <p:spPr bwMode="auto">
              <a:xfrm>
                <a:off x="5047509" y="1561560"/>
                <a:ext cx="500074" cy="368256"/>
              </a:xfrm>
              <a:prstGeom prst="rect">
                <a:avLst/>
              </a:prstGeom>
              <a:noFill/>
              <a:ln w="9525">
                <a:noFill/>
                <a:miter lim="800000"/>
                <a:headEnd/>
                <a:tailEnd/>
              </a:ln>
            </p:spPr>
          </p:pic>
          <p:pic>
            <p:nvPicPr>
              <p:cNvPr id="297" name="Picture 65"/>
              <p:cNvPicPr>
                <a:picLocks noChangeAspect="1" noChangeArrowheads="1"/>
              </p:cNvPicPr>
              <p:nvPr/>
            </p:nvPicPr>
            <p:blipFill>
              <a:blip r:embed="rId4" cstate="print"/>
              <a:srcRect/>
              <a:stretch>
                <a:fillRect/>
              </a:stretch>
            </p:blipFill>
            <p:spPr bwMode="auto">
              <a:xfrm>
                <a:off x="5131648" y="1656798"/>
                <a:ext cx="501662" cy="368256"/>
              </a:xfrm>
              <a:prstGeom prst="rect">
                <a:avLst/>
              </a:prstGeom>
              <a:noFill/>
              <a:ln w="9525">
                <a:noFill/>
                <a:miter lim="800000"/>
                <a:headEnd/>
                <a:tailEnd/>
              </a:ln>
            </p:spPr>
          </p:pic>
          <p:pic>
            <p:nvPicPr>
              <p:cNvPr id="298" name="Picture 66"/>
              <p:cNvPicPr>
                <a:picLocks noChangeAspect="1" noChangeArrowheads="1"/>
              </p:cNvPicPr>
              <p:nvPr/>
            </p:nvPicPr>
            <p:blipFill>
              <a:blip r:embed="rId5" cstate="print"/>
              <a:srcRect/>
              <a:stretch>
                <a:fillRect/>
              </a:stretch>
            </p:blipFill>
            <p:spPr bwMode="auto">
              <a:xfrm>
                <a:off x="5215788" y="1752037"/>
                <a:ext cx="501662" cy="369844"/>
              </a:xfrm>
              <a:prstGeom prst="rect">
                <a:avLst/>
              </a:prstGeom>
              <a:noFill/>
              <a:ln w="9525">
                <a:noFill/>
                <a:miter lim="800000"/>
                <a:headEnd/>
                <a:tailEnd/>
              </a:ln>
            </p:spPr>
          </p:pic>
          <p:pic>
            <p:nvPicPr>
              <p:cNvPr id="299" name="Picture 67"/>
              <p:cNvPicPr>
                <a:picLocks noChangeAspect="1" noChangeArrowheads="1"/>
              </p:cNvPicPr>
              <p:nvPr/>
            </p:nvPicPr>
            <p:blipFill>
              <a:blip r:embed="rId6" cstate="print"/>
              <a:srcRect/>
              <a:stretch>
                <a:fillRect/>
              </a:stretch>
            </p:blipFill>
            <p:spPr bwMode="auto">
              <a:xfrm>
                <a:off x="5299927" y="1848863"/>
                <a:ext cx="501662" cy="368256"/>
              </a:xfrm>
              <a:prstGeom prst="rect">
                <a:avLst/>
              </a:prstGeom>
              <a:noFill/>
              <a:ln w="9525">
                <a:noFill/>
                <a:miter lim="800000"/>
                <a:headEnd/>
                <a:tailEnd/>
              </a:ln>
            </p:spPr>
          </p:pic>
          <p:pic>
            <p:nvPicPr>
              <p:cNvPr id="300" name="Picture 68"/>
              <p:cNvPicPr>
                <a:picLocks noChangeAspect="1" noChangeArrowheads="1"/>
              </p:cNvPicPr>
              <p:nvPr/>
            </p:nvPicPr>
            <p:blipFill>
              <a:blip r:embed="rId7" cstate="print"/>
              <a:srcRect/>
              <a:stretch>
                <a:fillRect/>
              </a:stretch>
            </p:blipFill>
            <p:spPr bwMode="auto">
              <a:xfrm>
                <a:off x="5384067" y="1944102"/>
                <a:ext cx="501662" cy="368256"/>
              </a:xfrm>
              <a:prstGeom prst="rect">
                <a:avLst/>
              </a:prstGeom>
              <a:noFill/>
              <a:ln w="9525">
                <a:noFill/>
                <a:miter lim="800000"/>
                <a:headEnd/>
                <a:tailEnd/>
              </a:ln>
            </p:spPr>
          </p:pic>
        </p:grpSp>
      </p:grpSp>
      <p:sp>
        <p:nvSpPr>
          <p:cNvPr id="301" name="AutoShape 69"/>
          <p:cNvSpPr>
            <a:spLocks noChangeArrowheads="1"/>
          </p:cNvSpPr>
          <p:nvPr/>
        </p:nvSpPr>
        <p:spPr bwMode="auto">
          <a:xfrm rot="19375050">
            <a:off x="4494781" y="2185027"/>
            <a:ext cx="660205" cy="350560"/>
          </a:xfrm>
          <a:prstGeom prst="rightArrow">
            <a:avLst>
              <a:gd name="adj1" fmla="val 64315"/>
              <a:gd name="adj2" fmla="val 66256"/>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99"/>
              </a:solidFill>
              <a:effectLst>
                <a:outerShdw blurRad="38100" dist="38100" dir="2700000" algn="tl">
                  <a:srgbClr val="000000">
                    <a:alpha val="43137"/>
                  </a:srgbClr>
                </a:outerShdw>
              </a:effectLst>
              <a:uLnTx/>
              <a:uFillTx/>
              <a:latin typeface="Segoe"/>
              <a:ea typeface="+mn-ea"/>
              <a:cs typeface="+mn-cs"/>
            </a:endParaRPr>
          </a:p>
        </p:txBody>
      </p:sp>
      <p:sp>
        <p:nvSpPr>
          <p:cNvPr id="303" name="Line 56"/>
          <p:cNvSpPr>
            <a:spLocks noChangeShapeType="1"/>
          </p:cNvSpPr>
          <p:nvPr/>
        </p:nvSpPr>
        <p:spPr bwMode="auto">
          <a:xfrm>
            <a:off x="2004424" y="1620863"/>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pic>
        <p:nvPicPr>
          <p:cNvPr id="304" name="Picture 2" descr="D:\MyPictures\MediaBank\DPM v2 protected workload logos (Exchange, SQL, SharePoint, Virtual Server)\ExchSvr_bL.png"/>
          <p:cNvPicPr>
            <a:picLocks noChangeAspect="1" noChangeArrowheads="1"/>
          </p:cNvPicPr>
          <p:nvPr/>
        </p:nvPicPr>
        <p:blipFill>
          <a:blip r:embed="rId8" cstate="print">
            <a:lum bright="100000" contrast="100000"/>
          </a:blip>
          <a:srcRect/>
          <a:stretch>
            <a:fillRect/>
          </a:stretch>
        </p:blipFill>
        <p:spPr bwMode="auto">
          <a:xfrm>
            <a:off x="479793" y="1518871"/>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305" name="Line 55"/>
          <p:cNvSpPr>
            <a:spLocks noChangeShapeType="1"/>
          </p:cNvSpPr>
          <p:nvPr/>
        </p:nvSpPr>
        <p:spPr bwMode="auto">
          <a:xfrm>
            <a:off x="2004424" y="2348153"/>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pic>
        <p:nvPicPr>
          <p:cNvPr id="306" name="Picture 3" descr="D:\MyPictures\MediaBank\DPM v2 protected workload logos (Exchange, SQL, SharePoint, Virtual Server)\SQL_bL.png"/>
          <p:cNvPicPr>
            <a:picLocks noChangeAspect="1" noChangeArrowheads="1"/>
          </p:cNvPicPr>
          <p:nvPr/>
        </p:nvPicPr>
        <p:blipFill>
          <a:blip r:embed="rId9" cstate="print">
            <a:lum bright="100000" contrast="100000"/>
          </a:blip>
          <a:srcRect/>
          <a:stretch>
            <a:fillRect/>
          </a:stretch>
        </p:blipFill>
        <p:spPr bwMode="auto">
          <a:xfrm>
            <a:off x="710040" y="2235758"/>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307" name="Line 54"/>
          <p:cNvSpPr>
            <a:spLocks noChangeShapeType="1"/>
          </p:cNvSpPr>
          <p:nvPr/>
        </p:nvSpPr>
        <p:spPr bwMode="auto">
          <a:xfrm>
            <a:off x="1791755" y="3014505"/>
            <a:ext cx="338081" cy="31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308" name="Line 53"/>
          <p:cNvSpPr>
            <a:spLocks noChangeShapeType="1"/>
          </p:cNvSpPr>
          <p:nvPr/>
        </p:nvSpPr>
        <p:spPr bwMode="auto">
          <a:xfrm>
            <a:off x="2004424" y="3823411"/>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310" name="Text Box 61"/>
          <p:cNvSpPr txBox="1">
            <a:spLocks noChangeArrowheads="1"/>
          </p:cNvSpPr>
          <p:nvPr/>
        </p:nvSpPr>
        <p:spPr bwMode="auto">
          <a:xfrm>
            <a:off x="2252074" y="2183350"/>
            <a:ext cx="1666875" cy="430212"/>
          </a:xfrm>
          <a:prstGeom prst="rect">
            <a:avLst/>
          </a:prstGeom>
          <a:noFill/>
          <a:ln w="9525">
            <a:noFill/>
            <a:miter lim="800000"/>
            <a:headEnd/>
            <a:tailEnd/>
          </a:ln>
          <a:effectLst/>
        </p:spPr>
        <p:txBody>
          <a:bodyPr lIns="91435" tIns="45717" rIns="91435" bIns="45717">
            <a:spAutoFit/>
          </a:bodyPr>
          <a:lstStyle/>
          <a:p>
            <a:pPr algn="l" rtl="0" eaLnBrk="0" hangingPunct="0">
              <a:defRPr/>
            </a:pPr>
            <a:r>
              <a:rPr lang="en-US" sz="1100" kern="1200" dirty="0">
                <a:solidFill>
                  <a:srgbClr val="FFFFFF"/>
                </a:solidFill>
                <a:effectLst>
                  <a:outerShdw blurRad="38100" dist="38100" dir="2700000" algn="tl">
                    <a:srgbClr val="000000">
                      <a:alpha val="43137"/>
                    </a:srgbClr>
                  </a:outerShdw>
                </a:effectLst>
                <a:latin typeface="Segoe"/>
                <a:ea typeface="+mn-ea"/>
                <a:cs typeface="+mn-cs"/>
              </a:rPr>
              <a:t>Active Directory</a:t>
            </a:r>
            <a:r>
              <a:rPr lang="en-US" sz="1100" kern="1200" baseline="30000" dirty="0">
                <a:solidFill>
                  <a:srgbClr val="FFFFFF"/>
                </a:solidFill>
                <a:effectLst>
                  <a:outerShdw blurRad="38100" dist="38100" dir="2700000" algn="tl">
                    <a:srgbClr val="000000">
                      <a:alpha val="43137"/>
                    </a:srgbClr>
                  </a:outerShdw>
                </a:effectLst>
                <a:latin typeface="Segoe"/>
                <a:ea typeface="+mn-ea"/>
                <a:cs typeface="+mn-cs"/>
              </a:rPr>
              <a:t>®</a:t>
            </a:r>
          </a:p>
          <a:p>
            <a:pPr algn="l" rtl="0" eaLnBrk="0" hangingPunct="0">
              <a:defRPr/>
            </a:pPr>
            <a:r>
              <a:rPr lang="en-US" sz="1100" kern="1200" dirty="0">
                <a:solidFill>
                  <a:srgbClr val="FFFFFF"/>
                </a:solidFill>
                <a:effectLst>
                  <a:outerShdw blurRad="38100" dist="38100" dir="2700000" algn="tl">
                    <a:srgbClr val="000000">
                      <a:alpha val="43137"/>
                    </a:srgbClr>
                  </a:outerShdw>
                </a:effectLst>
                <a:latin typeface="Segoe"/>
                <a:ea typeface="+mn-ea"/>
                <a:cs typeface="+mn-cs"/>
              </a:rPr>
              <a:t>System State</a:t>
            </a:r>
          </a:p>
        </p:txBody>
      </p:sp>
      <p:sp>
        <p:nvSpPr>
          <p:cNvPr id="311" name="Text Box 61"/>
          <p:cNvSpPr txBox="1">
            <a:spLocks noChangeArrowheads="1"/>
          </p:cNvSpPr>
          <p:nvPr/>
        </p:nvSpPr>
        <p:spPr bwMode="auto">
          <a:xfrm>
            <a:off x="2165710" y="4859610"/>
            <a:ext cx="1690863" cy="249961"/>
          </a:xfrm>
          <a:prstGeom prst="rect">
            <a:avLst/>
          </a:prstGeom>
          <a:noFill/>
          <a:ln w="9525">
            <a:noFill/>
            <a:miter lim="800000"/>
            <a:headEnd/>
            <a:tailEnd/>
          </a:ln>
          <a:effectLst/>
        </p:spPr>
        <p:txBody>
          <a:bodyPr wrap="square" lIns="91435" tIns="45717" rIns="91435" bIns="45717">
            <a:spAutoFit/>
          </a:bodyPr>
          <a:lstStyle/>
          <a:p>
            <a:pPr algn="l" rtl="0" eaLnBrk="0" hangingPunct="0">
              <a:defRPr/>
            </a:pPr>
            <a:r>
              <a:rPr lang="en-US" sz="1000" i="1" kern="1200" dirty="0">
                <a:solidFill>
                  <a:srgbClr val="FFFFFF"/>
                </a:solidFill>
                <a:effectLst>
                  <a:outerShdw blurRad="38100" dist="38100" dir="2700000" algn="tl">
                    <a:srgbClr val="000000">
                      <a:alpha val="43137"/>
                    </a:srgbClr>
                  </a:outerShdw>
                </a:effectLst>
                <a:latin typeface="Segoe"/>
                <a:ea typeface="+mn-ea"/>
                <a:cs typeface="+mn-cs"/>
              </a:rPr>
              <a:t>file shares and directories</a:t>
            </a:r>
            <a:endParaRPr lang="en-US" sz="1100" i="1" kern="1200" dirty="0">
              <a:solidFill>
                <a:srgbClr val="FFFFFF"/>
              </a:solidFill>
              <a:effectLst>
                <a:outerShdw blurRad="38100" dist="38100" dir="2700000" algn="tl">
                  <a:srgbClr val="000000">
                    <a:alpha val="43137"/>
                  </a:srgbClr>
                </a:outerShdw>
              </a:effectLst>
              <a:latin typeface="Segoe"/>
              <a:ea typeface="+mn-ea"/>
              <a:cs typeface="+mn-cs"/>
            </a:endParaRPr>
          </a:p>
        </p:txBody>
      </p:sp>
      <p:sp>
        <p:nvSpPr>
          <p:cNvPr id="312" name="Line 52"/>
          <p:cNvSpPr>
            <a:spLocks noChangeShapeType="1"/>
          </p:cNvSpPr>
          <p:nvPr/>
        </p:nvSpPr>
        <p:spPr bwMode="auto">
          <a:xfrm>
            <a:off x="2004424" y="4404005"/>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pic>
        <p:nvPicPr>
          <p:cNvPr id="313" name="Picture 312" descr="SharePoint_Prod_Tech_bw.png"/>
          <p:cNvPicPr>
            <a:picLocks noChangeAspect="1"/>
          </p:cNvPicPr>
          <p:nvPr/>
        </p:nvPicPr>
        <p:blipFill>
          <a:blip r:embed="rId10" cstate="print">
            <a:lum bright="100000" contrast="100000"/>
          </a:blip>
          <a:stretch>
            <a:fillRect/>
          </a:stretch>
        </p:blipFill>
        <p:spPr>
          <a:xfrm>
            <a:off x="264414" y="2824223"/>
            <a:ext cx="1375162" cy="414327"/>
          </a:xfrm>
          <a:prstGeom prst="rect">
            <a:avLst/>
          </a:prstGeom>
          <a:effectLst>
            <a:outerShdw blurRad="50800" dist="38100" dir="2700000" algn="tl" rotWithShape="0">
              <a:prstClr val="black">
                <a:alpha val="40000"/>
              </a:prstClr>
            </a:outerShdw>
          </a:effectLst>
        </p:spPr>
      </p:pic>
      <p:pic>
        <p:nvPicPr>
          <p:cNvPr id="314" name="Picture 2" descr="D:\Projects\Microsoft\DPM PartnerVideo\images\XP_bw.png"/>
          <p:cNvPicPr>
            <a:picLocks noChangeAspect="1" noChangeArrowheads="1"/>
          </p:cNvPicPr>
          <p:nvPr/>
        </p:nvPicPr>
        <p:blipFill>
          <a:blip r:embed="rId11" cstate="print"/>
          <a:stretch>
            <a:fillRect/>
          </a:stretch>
        </p:blipFill>
        <p:spPr bwMode="auto">
          <a:xfrm>
            <a:off x="469801" y="4262035"/>
            <a:ext cx="1041232" cy="224906"/>
          </a:xfrm>
          <a:prstGeom prst="rect">
            <a:avLst/>
          </a:prstGeom>
          <a:noFill/>
          <a:ln>
            <a:noFill/>
          </a:ln>
          <a:effectLst>
            <a:outerShdw blurRad="50800" dist="38100" dir="2700000" algn="tl" rotWithShape="0">
              <a:prstClr val="black">
                <a:alpha val="40000"/>
              </a:prstClr>
            </a:outerShdw>
          </a:effectLst>
        </p:spPr>
      </p:pic>
      <p:pic>
        <p:nvPicPr>
          <p:cNvPr id="315" name="Picture 3" descr="D:\Projects\Microsoft\DPM PartnerVideo\images\Vista_bw.png"/>
          <p:cNvPicPr>
            <a:picLocks noChangeAspect="1" noChangeArrowheads="1"/>
          </p:cNvPicPr>
          <p:nvPr/>
        </p:nvPicPr>
        <p:blipFill>
          <a:blip r:embed="rId12" cstate="print"/>
          <a:stretch>
            <a:fillRect/>
          </a:stretch>
        </p:blipFill>
        <p:spPr bwMode="auto">
          <a:xfrm>
            <a:off x="431798" y="4565686"/>
            <a:ext cx="1067893" cy="213578"/>
          </a:xfrm>
          <a:prstGeom prst="rect">
            <a:avLst/>
          </a:prstGeom>
          <a:noFill/>
          <a:effectLst>
            <a:outerShdw blurRad="50800" dist="38100" dir="2700000" algn="tl" rotWithShape="0">
              <a:prstClr val="black">
                <a:alpha val="40000"/>
              </a:prstClr>
            </a:outerShdw>
          </a:effectLst>
        </p:spPr>
      </p:pic>
      <p:grpSp>
        <p:nvGrpSpPr>
          <p:cNvPr id="4" name="Group 315"/>
          <p:cNvGrpSpPr/>
          <p:nvPr/>
        </p:nvGrpSpPr>
        <p:grpSpPr>
          <a:xfrm>
            <a:off x="1498615" y="2099733"/>
            <a:ext cx="640203" cy="555912"/>
            <a:chOff x="1705369" y="2022475"/>
            <a:chExt cx="708891" cy="615556"/>
          </a:xfrm>
        </p:grpSpPr>
        <p:pic>
          <p:nvPicPr>
            <p:cNvPr id="317" name="Picture 2" descr="D:\Projects\Microsoft\DPM_Deck\images\Vista (344).png"/>
            <p:cNvPicPr>
              <a:picLocks noChangeAspect="1" noChangeArrowheads="1"/>
            </p:cNvPicPr>
            <p:nvPr/>
          </p:nvPicPr>
          <p:blipFill>
            <a:blip r:embed="rId13" cstate="print"/>
            <a:srcRect/>
            <a:stretch>
              <a:fillRect/>
            </a:stretch>
          </p:blipFill>
          <p:spPr bwMode="auto">
            <a:xfrm>
              <a:off x="1705369" y="2022475"/>
              <a:ext cx="615556" cy="615556"/>
            </a:xfrm>
            <a:prstGeom prst="rect">
              <a:avLst/>
            </a:prstGeom>
            <a:noFill/>
          </p:spPr>
        </p:pic>
        <p:grpSp>
          <p:nvGrpSpPr>
            <p:cNvPr id="5" name="Group 16"/>
            <p:cNvGrpSpPr/>
            <p:nvPr/>
          </p:nvGrpSpPr>
          <p:grpSpPr>
            <a:xfrm>
              <a:off x="2089904" y="2320602"/>
              <a:ext cx="324356" cy="317429"/>
              <a:chOff x="6691381" y="3538566"/>
              <a:chExt cx="1282751" cy="1346654"/>
            </a:xfrm>
          </p:grpSpPr>
          <p:sp>
            <p:nvSpPr>
              <p:cNvPr id="319" name="Oval 31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6" name="Group 17"/>
              <p:cNvGrpSpPr/>
              <p:nvPr/>
            </p:nvGrpSpPr>
            <p:grpSpPr>
              <a:xfrm flipH="1">
                <a:off x="6802955" y="3538566"/>
                <a:ext cx="915230" cy="1242090"/>
                <a:chOff x="8100716" y="3773214"/>
                <a:chExt cx="441437" cy="599089"/>
              </a:xfrm>
            </p:grpSpPr>
            <p:sp>
              <p:nvSpPr>
                <p:cNvPr id="321" name="Flowchart: Magnetic Disk 320"/>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322" name="Oval 321"/>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nvGrpSpPr>
          <p:cNvPr id="7" name="Group 322"/>
          <p:cNvGrpSpPr/>
          <p:nvPr/>
        </p:nvGrpSpPr>
        <p:grpSpPr>
          <a:xfrm>
            <a:off x="1486944" y="2810932"/>
            <a:ext cx="641433" cy="538537"/>
            <a:chOff x="1705369" y="2742142"/>
            <a:chExt cx="733168" cy="615556"/>
          </a:xfrm>
        </p:grpSpPr>
        <p:pic>
          <p:nvPicPr>
            <p:cNvPr id="324" name="Picture 2" descr="D:\Projects\Microsoft\DPM_Deck\images\Vista (344).png"/>
            <p:cNvPicPr>
              <a:picLocks noChangeAspect="1" noChangeArrowheads="1"/>
            </p:cNvPicPr>
            <p:nvPr/>
          </p:nvPicPr>
          <p:blipFill>
            <a:blip r:embed="rId14" cstate="print"/>
            <a:srcRect/>
            <a:stretch>
              <a:fillRect/>
            </a:stretch>
          </p:blipFill>
          <p:spPr bwMode="auto">
            <a:xfrm>
              <a:off x="1705369" y="2742142"/>
              <a:ext cx="615556" cy="615556"/>
            </a:xfrm>
            <a:prstGeom prst="rect">
              <a:avLst/>
            </a:prstGeom>
            <a:noFill/>
          </p:spPr>
        </p:pic>
        <p:grpSp>
          <p:nvGrpSpPr>
            <p:cNvPr id="8" name="Group 16"/>
            <p:cNvGrpSpPr/>
            <p:nvPr/>
          </p:nvGrpSpPr>
          <p:grpSpPr>
            <a:xfrm>
              <a:off x="2114181" y="3040269"/>
              <a:ext cx="324356" cy="317429"/>
              <a:chOff x="6691381" y="3538566"/>
              <a:chExt cx="1282751" cy="1346654"/>
            </a:xfrm>
          </p:grpSpPr>
          <p:sp>
            <p:nvSpPr>
              <p:cNvPr id="326" name="Oval 325"/>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9" name="Group 17"/>
              <p:cNvGrpSpPr/>
              <p:nvPr/>
            </p:nvGrpSpPr>
            <p:grpSpPr>
              <a:xfrm flipH="1">
                <a:off x="6802955" y="3538566"/>
                <a:ext cx="915230" cy="1242090"/>
                <a:chOff x="8100716" y="3773214"/>
                <a:chExt cx="441437" cy="599089"/>
              </a:xfrm>
            </p:grpSpPr>
            <p:sp>
              <p:nvSpPr>
                <p:cNvPr id="328" name="Flowchart: Magnetic Disk 327"/>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9" name="Oval 328"/>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grpSp>
      <p:pic>
        <p:nvPicPr>
          <p:cNvPr id="331" name="Picture 8" descr="D:\Projects\Microsoft\DPM PartnerVideo\images\server08_bl.png"/>
          <p:cNvPicPr>
            <a:picLocks noChangeAspect="1" noChangeArrowheads="1"/>
          </p:cNvPicPr>
          <p:nvPr/>
        </p:nvPicPr>
        <p:blipFill>
          <a:blip r:embed="rId15" cstate="print"/>
          <a:stretch>
            <a:fillRect/>
          </a:stretch>
        </p:blipFill>
        <p:spPr bwMode="auto">
          <a:xfrm>
            <a:off x="2205215" y="4570421"/>
            <a:ext cx="1371198" cy="205679"/>
          </a:xfrm>
          <a:prstGeom prst="rect">
            <a:avLst/>
          </a:prstGeom>
          <a:noFill/>
          <a:effectLst>
            <a:outerShdw blurRad="50800" dist="38100" dir="2700000" algn="tl" rotWithShape="0">
              <a:prstClr val="black">
                <a:alpha val="40000"/>
              </a:prstClr>
            </a:outerShdw>
          </a:effectLst>
        </p:spPr>
      </p:pic>
      <p:pic>
        <p:nvPicPr>
          <p:cNvPr id="332" name="Picture 2" descr="D:\Projects\Microsoft\DPM PartnerVideo\images\platform.png"/>
          <p:cNvPicPr>
            <a:picLocks noChangeAspect="1" noChangeArrowheads="1"/>
          </p:cNvPicPr>
          <p:nvPr/>
        </p:nvPicPr>
        <p:blipFill>
          <a:blip r:embed="rId16" cstate="print">
            <a:duotone>
              <a:srgbClr val="5082B9">
                <a:shade val="45000"/>
                <a:satMod val="135000"/>
              </a:srgbClr>
              <a:prstClr val="white"/>
            </a:duotone>
            <a:lum bright="-30000"/>
          </a:blip>
          <a:srcRect/>
          <a:stretch>
            <a:fillRect/>
          </a:stretch>
        </p:blipFill>
        <p:spPr bwMode="auto">
          <a:xfrm>
            <a:off x="3274919" y="2683949"/>
            <a:ext cx="1726055" cy="1063963"/>
          </a:xfrm>
          <a:prstGeom prst="rect">
            <a:avLst/>
          </a:prstGeom>
          <a:noFill/>
          <a:effectLst>
            <a:outerShdw blurRad="50800" dist="38100" dir="2700000" algn="tl" rotWithShape="0">
              <a:prstClr val="black">
                <a:alpha val="40000"/>
              </a:prstClr>
            </a:outerShdw>
          </a:effectLst>
        </p:spPr>
      </p:pic>
      <p:sp>
        <p:nvSpPr>
          <p:cNvPr id="333" name="AutoShape 65"/>
          <p:cNvSpPr>
            <a:spLocks noChangeArrowheads="1"/>
          </p:cNvSpPr>
          <p:nvPr/>
        </p:nvSpPr>
        <p:spPr bwMode="auto">
          <a:xfrm>
            <a:off x="2242339" y="2820310"/>
            <a:ext cx="1347528" cy="519334"/>
          </a:xfrm>
          <a:prstGeom prst="rightArrow">
            <a:avLst>
              <a:gd name="adj1" fmla="val 59620"/>
              <a:gd name="adj2" fmla="val 7580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rPr>
              <a:t>Up to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rPr>
              <a:t>Every 15 minutes</a:t>
            </a:r>
          </a:p>
        </p:txBody>
      </p:sp>
      <p:sp>
        <p:nvSpPr>
          <p:cNvPr id="334" name="AutoShape 69"/>
          <p:cNvSpPr>
            <a:spLocks noChangeArrowheads="1"/>
          </p:cNvSpPr>
          <p:nvPr/>
        </p:nvSpPr>
        <p:spPr bwMode="auto">
          <a:xfrm rot="2224950" flipV="1">
            <a:off x="4506126" y="3957470"/>
            <a:ext cx="660205" cy="348802"/>
          </a:xfrm>
          <a:prstGeom prst="rightArrow">
            <a:avLst>
              <a:gd name="adj1" fmla="val 64315"/>
              <a:gd name="adj2" fmla="val 7442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99"/>
              </a:solidFill>
              <a:effectLst>
                <a:outerShdw blurRad="38100" dist="38100" dir="2700000" algn="tl">
                  <a:srgbClr val="000000">
                    <a:alpha val="43137"/>
                  </a:srgbClr>
                </a:outerShdw>
              </a:effectLst>
              <a:uLnTx/>
              <a:uFillTx/>
              <a:latin typeface="Segoe"/>
              <a:ea typeface="+mn-ea"/>
              <a:cs typeface="+mn-cs"/>
            </a:endParaRPr>
          </a:p>
        </p:txBody>
      </p:sp>
      <p:grpSp>
        <p:nvGrpSpPr>
          <p:cNvPr id="10" name="Group 176"/>
          <p:cNvGrpSpPr/>
          <p:nvPr/>
        </p:nvGrpSpPr>
        <p:grpSpPr>
          <a:xfrm>
            <a:off x="4864661" y="4325842"/>
            <a:ext cx="1796210" cy="670296"/>
            <a:chOff x="4864661" y="4195217"/>
            <a:chExt cx="1796210" cy="670296"/>
          </a:xfrm>
        </p:grpSpPr>
        <p:sp>
          <p:nvSpPr>
            <p:cNvPr id="292" name="TextBox 97"/>
            <p:cNvSpPr txBox="1">
              <a:spLocks noChangeArrowheads="1"/>
            </p:cNvSpPr>
            <p:nvPr/>
          </p:nvSpPr>
          <p:spPr bwMode="auto">
            <a:xfrm>
              <a:off x="5525442" y="4255339"/>
              <a:ext cx="1135429" cy="523214"/>
            </a:xfrm>
            <a:prstGeom prst="rect">
              <a:avLst/>
            </a:prstGeom>
            <a:noFill/>
            <a:ln w="9525">
              <a:noFill/>
              <a:miter lim="800000"/>
              <a:headEnd/>
              <a:tailEnd/>
            </a:ln>
          </p:spPr>
          <p:txBody>
            <a:bodyPr wrap="none" lIns="91435" tIns="45717" rIns="91435" bIns="45717">
              <a:spAutoFit/>
            </a:bodyPr>
            <a:lstStyle/>
            <a:p>
              <a:pPr algn="l" rtl="0" eaLnBrk="0" hangingPunct="0">
                <a:defRPr/>
              </a:pPr>
              <a:r>
                <a:rPr lang="en-US" sz="1400" kern="1200" dirty="0">
                  <a:solidFill>
                    <a:srgbClr val="FFFFFF"/>
                  </a:solidFill>
                  <a:effectLst>
                    <a:outerShdw blurRad="38100" dist="38100" dir="2700000" algn="tl">
                      <a:srgbClr val="000000">
                        <a:alpha val="43137"/>
                      </a:srgbClr>
                    </a:outerShdw>
                  </a:effectLst>
                  <a:latin typeface="Segoe"/>
                  <a:ea typeface="+mn-ea"/>
                  <a:cs typeface="+mn-cs"/>
                </a:rPr>
                <a:t>Tape-based </a:t>
              </a:r>
            </a:p>
            <a:p>
              <a:pPr algn="l" rtl="0" eaLnBrk="0" hangingPunct="0">
                <a:defRPr/>
              </a:pPr>
              <a:r>
                <a:rPr lang="en-US" sz="1400" kern="1200" dirty="0" smtClean="0">
                  <a:solidFill>
                    <a:srgbClr val="FFFFFF"/>
                  </a:solidFill>
                  <a:effectLst>
                    <a:outerShdw blurRad="38100" dist="38100" dir="2700000" algn="tl">
                      <a:srgbClr val="000000">
                        <a:alpha val="43137"/>
                      </a:srgbClr>
                    </a:outerShdw>
                  </a:effectLst>
                  <a:latin typeface="Segoe"/>
                  <a:ea typeface="+mn-ea"/>
                  <a:cs typeface="+mn-cs"/>
                </a:rPr>
                <a:t>Backup</a:t>
              </a:r>
              <a:endParaRPr lang="en-US" sz="1400" kern="1200" dirty="0">
                <a:solidFill>
                  <a:srgbClr val="FFFFFF"/>
                </a:solidFill>
                <a:effectLst>
                  <a:outerShdw blurRad="38100" dist="38100" dir="2700000" algn="tl">
                    <a:srgbClr val="000000">
                      <a:alpha val="43137"/>
                    </a:srgbClr>
                  </a:outerShdw>
                </a:effectLst>
                <a:latin typeface="Segoe"/>
                <a:ea typeface="+mn-ea"/>
                <a:cs typeface="+mn-cs"/>
              </a:endParaRPr>
            </a:p>
          </p:txBody>
        </p:sp>
        <p:grpSp>
          <p:nvGrpSpPr>
            <p:cNvPr id="11" name="Group 190"/>
            <p:cNvGrpSpPr/>
            <p:nvPr/>
          </p:nvGrpSpPr>
          <p:grpSpPr>
            <a:xfrm>
              <a:off x="4864661" y="4195217"/>
              <a:ext cx="793273" cy="670296"/>
              <a:chOff x="6517947" y="3648401"/>
              <a:chExt cx="978544" cy="826845"/>
            </a:xfrm>
          </p:grpSpPr>
          <p:sp>
            <p:nvSpPr>
              <p:cNvPr id="336" name="Oval 335"/>
              <p:cNvSpPr/>
              <p:nvPr/>
            </p:nvSpPr>
            <p:spPr>
              <a:xfrm rot="20898827">
                <a:off x="6517947" y="4097589"/>
                <a:ext cx="978544" cy="377657"/>
              </a:xfrm>
              <a:prstGeom prst="ellipse">
                <a:avLst/>
              </a:prstGeom>
              <a:gradFill flip="none" rotWithShape="1">
                <a:gsLst>
                  <a:gs pos="0">
                    <a:srgbClr val="000000">
                      <a:alpha val="66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12" name="Group 226"/>
              <p:cNvGrpSpPr/>
              <p:nvPr/>
            </p:nvGrpSpPr>
            <p:grpSpPr>
              <a:xfrm>
                <a:off x="6577525" y="3648397"/>
                <a:ext cx="754063" cy="809275"/>
                <a:chOff x="5231969" y="4111454"/>
                <a:chExt cx="754063" cy="929276"/>
              </a:xfrm>
            </p:grpSpPr>
            <p:pic>
              <p:nvPicPr>
                <p:cNvPr id="338" name="Picture 10" descr="D:\Projects\Microsoft\DPM PartnerVideo\images\tape.png"/>
                <p:cNvPicPr>
                  <a:picLocks noChangeAspect="1" noChangeArrowheads="1"/>
                </p:cNvPicPr>
                <p:nvPr/>
              </p:nvPicPr>
              <p:blipFill>
                <a:blip r:embed="rId17" cstate="print">
                  <a:duotone>
                    <a:prstClr val="black"/>
                    <a:srgbClr val="64BE46">
                      <a:lumMod val="75000"/>
                      <a:tint val="45000"/>
                      <a:satMod val="400000"/>
                    </a:srgbClr>
                  </a:duotone>
                </a:blip>
                <a:srcRect/>
                <a:stretch>
                  <a:fillRect/>
                </a:stretch>
              </p:blipFill>
              <p:spPr bwMode="auto">
                <a:xfrm>
                  <a:off x="5231969" y="4586362"/>
                  <a:ext cx="663272" cy="454368"/>
                </a:xfrm>
                <a:prstGeom prst="rect">
                  <a:avLst/>
                </a:prstGeom>
                <a:noFill/>
              </p:spPr>
            </p:pic>
            <p:pic>
              <p:nvPicPr>
                <p:cNvPr id="339" name="Picture 10" descr="D:\Projects\Microsoft\DPM PartnerVideo\images\tape.png"/>
                <p:cNvPicPr>
                  <a:picLocks noChangeAspect="1" noChangeArrowheads="1"/>
                </p:cNvPicPr>
                <p:nvPr/>
              </p:nvPicPr>
              <p:blipFill>
                <a:blip r:embed="rId17" cstate="print">
                  <a:lum contrast="20000"/>
                </a:blip>
                <a:srcRect/>
                <a:stretch>
                  <a:fillRect/>
                </a:stretch>
              </p:blipFill>
              <p:spPr bwMode="auto">
                <a:xfrm>
                  <a:off x="5316581" y="4463621"/>
                  <a:ext cx="663272" cy="454368"/>
                </a:xfrm>
                <a:prstGeom prst="rect">
                  <a:avLst/>
                </a:prstGeom>
                <a:noFill/>
              </p:spPr>
            </p:pic>
            <p:pic>
              <p:nvPicPr>
                <p:cNvPr id="340" name="Picture 10" descr="D:\Projects\Microsoft\DPM PartnerVideo\images\tape.png"/>
                <p:cNvPicPr>
                  <a:picLocks noChangeAspect="1" noChangeArrowheads="1"/>
                </p:cNvPicPr>
                <p:nvPr/>
              </p:nvPicPr>
              <p:blipFill>
                <a:blip r:embed="rId17" cstate="print">
                  <a:duotone>
                    <a:srgbClr val="F3E207">
                      <a:shade val="45000"/>
                      <a:satMod val="135000"/>
                    </a:srgbClr>
                    <a:prstClr val="white"/>
                  </a:duotone>
                </a:blip>
                <a:srcRect/>
                <a:stretch>
                  <a:fillRect/>
                </a:stretch>
              </p:blipFill>
              <p:spPr bwMode="auto">
                <a:xfrm>
                  <a:off x="5254797" y="4383302"/>
                  <a:ext cx="663272" cy="454368"/>
                </a:xfrm>
                <a:prstGeom prst="rect">
                  <a:avLst/>
                </a:prstGeom>
                <a:noFill/>
              </p:spPr>
            </p:pic>
            <p:pic>
              <p:nvPicPr>
                <p:cNvPr id="341" name="Picture 10" descr="D:\Projects\Microsoft\DPM PartnerVideo\images\tape.png"/>
                <p:cNvPicPr>
                  <a:picLocks noChangeAspect="1" noChangeArrowheads="1"/>
                </p:cNvPicPr>
                <p:nvPr/>
              </p:nvPicPr>
              <p:blipFill>
                <a:blip r:embed="rId17" cstate="print">
                  <a:duotone>
                    <a:prstClr val="black"/>
                    <a:srgbClr val="FFA514">
                      <a:tint val="45000"/>
                      <a:satMod val="400000"/>
                    </a:srgbClr>
                  </a:duotone>
                </a:blip>
                <a:srcRect/>
                <a:stretch>
                  <a:fillRect/>
                </a:stretch>
              </p:blipFill>
              <p:spPr bwMode="auto">
                <a:xfrm>
                  <a:off x="5291868" y="4241200"/>
                  <a:ext cx="663272" cy="454368"/>
                </a:xfrm>
                <a:prstGeom prst="rect">
                  <a:avLst/>
                </a:prstGeom>
                <a:noFill/>
              </p:spPr>
            </p:pic>
            <p:pic>
              <p:nvPicPr>
                <p:cNvPr id="342" name="Picture 10" descr="D:\Projects\Microsoft\DPM PartnerVideo\images\tape.png"/>
                <p:cNvPicPr>
                  <a:picLocks noChangeAspect="1" noChangeArrowheads="1"/>
                </p:cNvPicPr>
                <p:nvPr/>
              </p:nvPicPr>
              <p:blipFill>
                <a:blip r:embed="rId17" cstate="print">
                  <a:duotone>
                    <a:prstClr val="black"/>
                    <a:srgbClr val="FF0000">
                      <a:tint val="45000"/>
                      <a:satMod val="400000"/>
                    </a:srgbClr>
                  </a:duotone>
                </a:blip>
                <a:srcRect/>
                <a:stretch>
                  <a:fillRect/>
                </a:stretch>
              </p:blipFill>
              <p:spPr bwMode="auto">
                <a:xfrm>
                  <a:off x="5322760" y="4111454"/>
                  <a:ext cx="663272" cy="454368"/>
                </a:xfrm>
                <a:prstGeom prst="rect">
                  <a:avLst/>
                </a:prstGeom>
                <a:noFill/>
              </p:spPr>
            </p:pic>
          </p:grpSp>
        </p:grpSp>
      </p:grpSp>
      <p:grpSp>
        <p:nvGrpSpPr>
          <p:cNvPr id="13" name="Group 363"/>
          <p:cNvGrpSpPr/>
          <p:nvPr/>
        </p:nvGrpSpPr>
        <p:grpSpPr>
          <a:xfrm>
            <a:off x="1488833" y="4222043"/>
            <a:ext cx="671184" cy="640949"/>
            <a:chOff x="4368800" y="4343400"/>
            <a:chExt cx="939803" cy="897467"/>
          </a:xfrm>
        </p:grpSpPr>
        <p:pic>
          <p:nvPicPr>
            <p:cNvPr id="365" name="Picture 2" descr="D:\Projects\Microsoft\DPM_Deck\images\Vista (344).png"/>
            <p:cNvPicPr>
              <a:picLocks noChangeAspect="1" noChangeArrowheads="1"/>
            </p:cNvPicPr>
            <p:nvPr/>
          </p:nvPicPr>
          <p:blipFill>
            <a:blip r:embed="rId18" cstate="print"/>
            <a:srcRect/>
            <a:stretch>
              <a:fillRect/>
            </a:stretch>
          </p:blipFill>
          <p:spPr bwMode="auto">
            <a:xfrm>
              <a:off x="4368800" y="4343400"/>
              <a:ext cx="615556" cy="615556"/>
            </a:xfrm>
            <a:prstGeom prst="rect">
              <a:avLst/>
            </a:prstGeom>
            <a:noFill/>
          </p:spPr>
        </p:pic>
        <p:pic>
          <p:nvPicPr>
            <p:cNvPr id="366" name="Picture 4" descr="D:\ref\air\buttons\All_Vista\VISTA_05\oobefldr.dll_I006d_0409.png"/>
            <p:cNvPicPr>
              <a:picLocks noChangeAspect="1" noChangeArrowheads="1"/>
            </p:cNvPicPr>
            <p:nvPr/>
          </p:nvPicPr>
          <p:blipFill>
            <a:blip r:embed="rId19" cstate="print"/>
            <a:srcRect/>
            <a:stretch>
              <a:fillRect/>
            </a:stretch>
          </p:blipFill>
          <p:spPr bwMode="auto">
            <a:xfrm>
              <a:off x="4699002" y="4411133"/>
              <a:ext cx="609601" cy="609601"/>
            </a:xfrm>
            <a:prstGeom prst="rect">
              <a:avLst/>
            </a:prstGeom>
            <a:noFill/>
          </p:spPr>
        </p:pic>
        <p:pic>
          <p:nvPicPr>
            <p:cNvPr id="367" name="Picture 3" descr="D:\ref\air\buttons\All_Vista\VISTA_07\Keyboard.png"/>
            <p:cNvPicPr>
              <a:picLocks noChangeAspect="1" noChangeArrowheads="1"/>
            </p:cNvPicPr>
            <p:nvPr/>
          </p:nvPicPr>
          <p:blipFill>
            <a:blip r:embed="rId20" cstate="print"/>
            <a:srcRect/>
            <a:stretch>
              <a:fillRect/>
            </a:stretch>
          </p:blipFill>
          <p:spPr bwMode="auto">
            <a:xfrm>
              <a:off x="4555066" y="4707467"/>
              <a:ext cx="533400" cy="533400"/>
            </a:xfrm>
            <a:prstGeom prst="rect">
              <a:avLst/>
            </a:prstGeom>
            <a:noFill/>
          </p:spPr>
        </p:pic>
      </p:grpSp>
      <p:grpSp>
        <p:nvGrpSpPr>
          <p:cNvPr id="14" name="Group 367"/>
          <p:cNvGrpSpPr/>
          <p:nvPr/>
        </p:nvGrpSpPr>
        <p:grpSpPr>
          <a:xfrm>
            <a:off x="1518477" y="1399821"/>
            <a:ext cx="531598" cy="531598"/>
            <a:chOff x="1705369" y="1277408"/>
            <a:chExt cx="615556" cy="615556"/>
          </a:xfrm>
        </p:grpSpPr>
        <p:pic>
          <p:nvPicPr>
            <p:cNvPr id="369" name="Picture 2" descr="D:\Projects\Microsoft\DPM_Deck\images\Vista (344).png"/>
            <p:cNvPicPr>
              <a:picLocks noChangeAspect="1" noChangeArrowheads="1"/>
            </p:cNvPicPr>
            <p:nvPr/>
          </p:nvPicPr>
          <p:blipFill>
            <a:blip r:embed="rId21" cstate="print"/>
            <a:srcRect/>
            <a:stretch>
              <a:fillRect/>
            </a:stretch>
          </p:blipFill>
          <p:spPr bwMode="auto">
            <a:xfrm>
              <a:off x="1705369" y="1277408"/>
              <a:ext cx="615556" cy="615556"/>
            </a:xfrm>
            <a:prstGeom prst="rect">
              <a:avLst/>
            </a:prstGeom>
            <a:noFill/>
          </p:spPr>
        </p:pic>
        <p:pic>
          <p:nvPicPr>
            <p:cNvPr id="370" name="Picture 5" descr="D:\ref\air\buttons\All_Vista\VISTA_05\oobefldr.dll_I0066_0409.png"/>
            <p:cNvPicPr>
              <a:picLocks noChangeAspect="1" noChangeArrowheads="1"/>
            </p:cNvPicPr>
            <p:nvPr/>
          </p:nvPicPr>
          <p:blipFill>
            <a:blip r:embed="rId22" cstate="print"/>
            <a:srcRect/>
            <a:stretch>
              <a:fillRect/>
            </a:stretch>
          </p:blipFill>
          <p:spPr bwMode="auto">
            <a:xfrm>
              <a:off x="2001817" y="1552655"/>
              <a:ext cx="316754" cy="316755"/>
            </a:xfrm>
            <a:prstGeom prst="rect">
              <a:avLst/>
            </a:prstGeom>
            <a:noFill/>
          </p:spPr>
        </p:pic>
      </p:grpSp>
      <p:grpSp>
        <p:nvGrpSpPr>
          <p:cNvPr id="15" name="Group 370"/>
          <p:cNvGrpSpPr/>
          <p:nvPr/>
        </p:nvGrpSpPr>
        <p:grpSpPr>
          <a:xfrm>
            <a:off x="2321107" y="1648177"/>
            <a:ext cx="607209" cy="535475"/>
            <a:chOff x="2636703" y="1590675"/>
            <a:chExt cx="698018" cy="615556"/>
          </a:xfrm>
        </p:grpSpPr>
        <p:pic>
          <p:nvPicPr>
            <p:cNvPr id="372" name="Picture 2" descr="D:\Projects\Microsoft\DPM_Deck\images\Vista (344).png"/>
            <p:cNvPicPr>
              <a:picLocks noChangeAspect="1" noChangeArrowheads="1"/>
            </p:cNvPicPr>
            <p:nvPr/>
          </p:nvPicPr>
          <p:blipFill>
            <a:blip r:embed="rId23" cstate="print"/>
            <a:srcRect/>
            <a:stretch>
              <a:fillRect/>
            </a:stretch>
          </p:blipFill>
          <p:spPr bwMode="auto">
            <a:xfrm>
              <a:off x="2636703" y="1590675"/>
              <a:ext cx="615556" cy="615556"/>
            </a:xfrm>
            <a:prstGeom prst="rect">
              <a:avLst/>
            </a:prstGeom>
            <a:noFill/>
          </p:spPr>
        </p:pic>
        <p:pic>
          <p:nvPicPr>
            <p:cNvPr id="373" name="Picture 6" descr="D:\Projects\Microsoft\DPM PartnerVideo\images\windows.png"/>
            <p:cNvPicPr>
              <a:picLocks noChangeAspect="1" noChangeArrowheads="1"/>
            </p:cNvPicPr>
            <p:nvPr/>
          </p:nvPicPr>
          <p:blipFill>
            <a:blip r:embed="rId24" cstate="print"/>
            <a:srcRect/>
            <a:stretch>
              <a:fillRect/>
            </a:stretch>
          </p:blipFill>
          <p:spPr bwMode="auto">
            <a:xfrm>
              <a:off x="3047264" y="1949658"/>
              <a:ext cx="287457" cy="256573"/>
            </a:xfrm>
            <a:prstGeom prst="rect">
              <a:avLst/>
            </a:prstGeom>
            <a:noFill/>
          </p:spPr>
        </p:pic>
      </p:grpSp>
      <p:grpSp>
        <p:nvGrpSpPr>
          <p:cNvPr id="16" name="Group 373"/>
          <p:cNvGrpSpPr/>
          <p:nvPr/>
        </p:nvGrpSpPr>
        <p:grpSpPr>
          <a:xfrm>
            <a:off x="2263666" y="3556000"/>
            <a:ext cx="602307" cy="538012"/>
            <a:chOff x="1705369" y="3512608"/>
            <a:chExt cx="689118" cy="615556"/>
          </a:xfrm>
        </p:grpSpPr>
        <p:pic>
          <p:nvPicPr>
            <p:cNvPr id="375" name="Picture 2" descr="D:\Projects\Microsoft\DPM_Deck\images\Vista (344).png"/>
            <p:cNvPicPr>
              <a:picLocks noChangeAspect="1" noChangeArrowheads="1"/>
            </p:cNvPicPr>
            <p:nvPr/>
          </p:nvPicPr>
          <p:blipFill>
            <a:blip r:embed="rId25" cstate="print"/>
            <a:srcRect/>
            <a:stretch>
              <a:fillRect/>
            </a:stretch>
          </p:blipFill>
          <p:spPr bwMode="auto">
            <a:xfrm>
              <a:off x="1705369" y="3512608"/>
              <a:ext cx="615556" cy="615556"/>
            </a:xfrm>
            <a:prstGeom prst="rect">
              <a:avLst/>
            </a:prstGeom>
            <a:noFill/>
          </p:spPr>
        </p:pic>
        <p:pic>
          <p:nvPicPr>
            <p:cNvPr id="376" name="Picture 6" descr="D:\ref\air\buttons\All_Vista\VISTA_01\3.png"/>
            <p:cNvPicPr>
              <a:picLocks noChangeAspect="1" noChangeArrowheads="1"/>
            </p:cNvPicPr>
            <p:nvPr/>
          </p:nvPicPr>
          <p:blipFill>
            <a:blip r:embed="rId26" cstate="print"/>
            <a:srcRect/>
            <a:stretch>
              <a:fillRect/>
            </a:stretch>
          </p:blipFill>
          <p:spPr bwMode="auto">
            <a:xfrm>
              <a:off x="2070120" y="3769943"/>
              <a:ext cx="324367" cy="324367"/>
            </a:xfrm>
            <a:prstGeom prst="rect">
              <a:avLst/>
            </a:prstGeom>
            <a:noFill/>
          </p:spPr>
        </p:pic>
      </p:grpSp>
      <p:grpSp>
        <p:nvGrpSpPr>
          <p:cNvPr id="17" name="Group 386"/>
          <p:cNvGrpSpPr/>
          <p:nvPr/>
        </p:nvGrpSpPr>
        <p:grpSpPr>
          <a:xfrm>
            <a:off x="1510458" y="3556000"/>
            <a:ext cx="527692" cy="527692"/>
            <a:chOff x="2636703" y="1590675"/>
            <a:chExt cx="615556" cy="615556"/>
          </a:xfrm>
        </p:grpSpPr>
        <p:pic>
          <p:nvPicPr>
            <p:cNvPr id="388" name="Picture 2" descr="D:\Projects\Microsoft\DPM_Deck\images\Vista (344).png"/>
            <p:cNvPicPr>
              <a:picLocks noChangeAspect="1" noChangeArrowheads="1"/>
            </p:cNvPicPr>
            <p:nvPr/>
          </p:nvPicPr>
          <p:blipFill>
            <a:blip r:embed="rId27" cstate="print"/>
            <a:srcRect/>
            <a:stretch>
              <a:fillRect/>
            </a:stretch>
          </p:blipFill>
          <p:spPr bwMode="auto">
            <a:xfrm>
              <a:off x="2636703" y="1590675"/>
              <a:ext cx="615556" cy="615556"/>
            </a:xfrm>
            <a:prstGeom prst="rect">
              <a:avLst/>
            </a:prstGeom>
            <a:noFill/>
          </p:spPr>
        </p:pic>
        <p:pic>
          <p:nvPicPr>
            <p:cNvPr id="389" name="Picture 6" descr="D:\Projects\Microsoft\DPM PartnerVideo\images\windows.png"/>
            <p:cNvPicPr>
              <a:picLocks noChangeAspect="1" noChangeArrowheads="1"/>
            </p:cNvPicPr>
            <p:nvPr/>
          </p:nvPicPr>
          <p:blipFill>
            <a:blip r:embed="rId28" cstate="print"/>
            <a:srcRect/>
            <a:stretch>
              <a:fillRect/>
            </a:stretch>
          </p:blipFill>
          <p:spPr bwMode="auto">
            <a:xfrm>
              <a:off x="2998712" y="1844461"/>
              <a:ext cx="249053" cy="222295"/>
            </a:xfrm>
            <a:prstGeom prst="rect">
              <a:avLst/>
            </a:prstGeom>
            <a:noFill/>
          </p:spPr>
        </p:pic>
      </p:grpSp>
      <p:sp>
        <p:nvSpPr>
          <p:cNvPr id="392" name="Rounded Rectangle 391"/>
          <p:cNvSpPr/>
          <p:nvPr/>
        </p:nvSpPr>
        <p:spPr bwMode="auto">
          <a:xfrm>
            <a:off x="165144" y="5361977"/>
            <a:ext cx="8833104" cy="1280838"/>
          </a:xfrm>
          <a:prstGeom prst="roundRect">
            <a:avLst/>
          </a:prstGeom>
          <a:gradFill rotWithShape="1">
            <a:gsLst>
              <a:gs pos="0">
                <a:srgbClr val="64BE46">
                  <a:lumMod val="75000"/>
                  <a:alpha val="71000"/>
                </a:srgb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endParaRPr>
          </a:p>
        </p:txBody>
      </p:sp>
      <p:sp>
        <p:nvSpPr>
          <p:cNvPr id="393" name="Text Box 43"/>
          <p:cNvSpPr txBox="1">
            <a:spLocks noChangeArrowheads="1"/>
          </p:cNvSpPr>
          <p:nvPr/>
        </p:nvSpPr>
        <p:spPr bwMode="auto">
          <a:xfrm>
            <a:off x="304975" y="5450974"/>
            <a:ext cx="6931201" cy="1148001"/>
          </a:xfrm>
          <a:prstGeom prst="rect">
            <a:avLst/>
          </a:prstGeom>
          <a:noFill/>
          <a:ln w="9525" algn="ctr">
            <a:noFill/>
            <a:miter lim="800000"/>
            <a:headEnd/>
            <a:tailEnd/>
          </a:ln>
        </p:spPr>
        <p:txBody>
          <a:bodyPr wrap="square" lIns="91435" tIns="45717" rIns="91435" bIns="45717">
            <a:spAutoFit/>
          </a:bodyPr>
          <a:lstStyle/>
          <a:p>
            <a:pPr marL="284163" indent="-284163" algn="l" rtl="0">
              <a:lnSpc>
                <a:spcPct val="80000"/>
              </a:lnSpc>
              <a:spcBef>
                <a:spcPct val="20000"/>
              </a:spcBef>
              <a:buClr>
                <a:srgbClr val="050595"/>
              </a:buClr>
              <a:buSzPct val="95000"/>
            </a:pPr>
            <a:r>
              <a:rPr lang="en-US" sz="1700" b="1" kern="1200" dirty="0">
                <a:solidFill>
                  <a:srgbClr val="FFFF99"/>
                </a:solidFill>
                <a:effectLst>
                  <a:outerShdw blurRad="38100" dist="38100" dir="2700000" algn="tl">
                    <a:srgbClr val="000000">
                      <a:alpha val="43137"/>
                    </a:srgbClr>
                  </a:outerShdw>
                </a:effectLst>
                <a:latin typeface="Segoe" pitchFamily="34" charset="0"/>
                <a:ea typeface="+mn-ea"/>
                <a:cs typeface="+mn-cs"/>
              </a:rPr>
              <a:t>DPM 2007</a:t>
            </a:r>
            <a:endParaRPr lang="en-US" sz="1700" kern="1200" dirty="0">
              <a:solidFill>
                <a:srgbClr val="FFFF99"/>
              </a:solidFill>
              <a:effectLst>
                <a:outerShdw blurRad="38100" dist="38100" dir="2700000" algn="tl">
                  <a:srgbClr val="000000">
                    <a:alpha val="43137"/>
                  </a:srgbClr>
                </a:outerShdw>
              </a:effectLst>
              <a:latin typeface="Segoe" pitchFamily="34" charset="0"/>
              <a:ea typeface="+mn-ea"/>
              <a:cs typeface="+mn-cs"/>
            </a:endParaRPr>
          </a:p>
          <a:p>
            <a:pPr marL="223838" indent="-223838" defTabSz="914363">
              <a:lnSpc>
                <a:spcPts val="1000"/>
              </a:lnSpc>
              <a:spcBef>
                <a:spcPts val="1200"/>
              </a:spcBef>
              <a:buClr>
                <a:srgbClr val="FFFFFF"/>
              </a:buClr>
              <a:buSzPct val="130000"/>
              <a:buFont typeface="Arial" pitchFamily="34" charset="0"/>
              <a:buChar char="•"/>
            </a:pPr>
            <a:r>
              <a:rPr lang="en-US" sz="1500" dirty="0" smtClean="0">
                <a:solidFill>
                  <a:srgbClr val="FFFFFF"/>
                </a:solidFill>
                <a:effectLst>
                  <a:outerShdw blurRad="38100" dist="38100" dir="2700000" algn="tl">
                    <a:srgbClr val="000000">
                      <a:alpha val="43137"/>
                    </a:srgbClr>
                  </a:outerShdw>
                </a:effectLst>
                <a:latin typeface="Segoe"/>
              </a:rPr>
              <a:t>Continuous Data Protection (CDP) for Windows application and file servers</a:t>
            </a:r>
          </a:p>
          <a:p>
            <a:pPr marL="223838" indent="-223838" defTabSz="914363">
              <a:lnSpc>
                <a:spcPts val="1000"/>
              </a:lnSpc>
              <a:spcBef>
                <a:spcPts val="1200"/>
              </a:spcBef>
              <a:buClr>
                <a:srgbClr val="FFFFFF"/>
              </a:buClr>
              <a:buSzPct val="130000"/>
              <a:buFont typeface="Arial" pitchFamily="34" charset="0"/>
              <a:buChar char="•"/>
            </a:pPr>
            <a:r>
              <a:rPr lang="en-US" sz="1500" dirty="0" smtClean="0">
                <a:solidFill>
                  <a:srgbClr val="FFFFFF"/>
                </a:solidFill>
                <a:effectLst>
                  <a:outerShdw blurRad="38100" dist="38100" dir="2700000" algn="tl">
                    <a:srgbClr val="000000">
                      <a:alpha val="43137"/>
                    </a:srgbClr>
                  </a:outerShdw>
                </a:effectLst>
                <a:latin typeface="Segoe"/>
              </a:rPr>
              <a:t>Rapid and reliable recovery from disk instead of tape</a:t>
            </a:r>
          </a:p>
          <a:p>
            <a:pPr marL="223838" indent="-223838" defTabSz="914363">
              <a:lnSpc>
                <a:spcPts val="1000"/>
              </a:lnSpc>
              <a:spcBef>
                <a:spcPts val="1200"/>
              </a:spcBef>
              <a:buClr>
                <a:srgbClr val="FFFFFF"/>
              </a:buClr>
              <a:buSzPct val="130000"/>
              <a:buFont typeface="Arial" pitchFamily="34" charset="0"/>
              <a:buChar char="•"/>
            </a:pPr>
            <a:r>
              <a:rPr lang="en-US" sz="1500" dirty="0" smtClean="0">
                <a:solidFill>
                  <a:srgbClr val="FFFFFF"/>
                </a:solidFill>
                <a:effectLst>
                  <a:outerShdw blurRad="38100" dist="38100" dir="2700000" algn="tl">
                    <a:srgbClr val="000000">
                      <a:alpha val="43137"/>
                    </a:srgbClr>
                  </a:outerShdw>
                </a:effectLst>
                <a:latin typeface="Segoe"/>
              </a:rPr>
              <a:t>Advanced technology for enterprises of all sizes</a:t>
            </a:r>
            <a:endParaRPr lang="en-US" sz="1500" kern="1200" dirty="0">
              <a:solidFill>
                <a:srgbClr val="FFFFFF"/>
              </a:solidFill>
              <a:effectLst>
                <a:outerShdw blurRad="38100" dist="38100" dir="2700000" algn="tl">
                  <a:srgbClr val="000000">
                    <a:alpha val="43137"/>
                  </a:srgbClr>
                </a:outerShdw>
              </a:effectLst>
              <a:latin typeface="Segoe"/>
              <a:ea typeface="+mn-ea"/>
              <a:cs typeface="+mn-cs"/>
            </a:endParaRPr>
          </a:p>
        </p:txBody>
      </p:sp>
      <p:grpSp>
        <p:nvGrpSpPr>
          <p:cNvPr id="18" name="Group 183"/>
          <p:cNvGrpSpPr/>
          <p:nvPr/>
        </p:nvGrpSpPr>
        <p:grpSpPr>
          <a:xfrm>
            <a:off x="350265" y="3572517"/>
            <a:ext cx="1195420" cy="484945"/>
            <a:chOff x="228531" y="3551577"/>
            <a:chExt cx="1312830" cy="532575"/>
          </a:xfrm>
        </p:grpSpPr>
        <p:pic>
          <p:nvPicPr>
            <p:cNvPr id="309" name="Picture 7" descr="D:\MyPictures\MediaBank\DPM v2 protected workload logos (Exchange, SQL, SharePoint, Virtual Server)\Virtual_05-R2_bL.png"/>
            <p:cNvPicPr>
              <a:picLocks noChangeAspect="1" noChangeArrowheads="1"/>
            </p:cNvPicPr>
            <p:nvPr/>
          </p:nvPicPr>
          <p:blipFill>
            <a:blip r:embed="rId29" cstate="print">
              <a:lum bright="100000" contrast="100000"/>
            </a:blip>
            <a:srcRect/>
            <a:stretch>
              <a:fillRect/>
            </a:stretch>
          </p:blipFill>
          <p:spPr bwMode="auto">
            <a:xfrm>
              <a:off x="228531" y="3551577"/>
              <a:ext cx="1312830" cy="18250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26" name="Picture 2" descr="D:\Projects\Microsoft\DPM_Deck\031209\images\WS08-HypeV_h_rgb_r.png"/>
            <p:cNvPicPr>
              <a:picLocks noChangeAspect="1" noChangeArrowheads="1"/>
            </p:cNvPicPr>
            <p:nvPr/>
          </p:nvPicPr>
          <p:blipFill>
            <a:blip r:embed="rId30" cstate="print">
              <a:lum bright="100000" contrast="100000"/>
            </a:blip>
            <a:srcRect/>
            <a:stretch>
              <a:fillRect/>
            </a:stretch>
          </p:blipFill>
          <p:spPr bwMode="auto">
            <a:xfrm>
              <a:off x="232302" y="3740681"/>
              <a:ext cx="1280407" cy="343471"/>
            </a:xfrm>
            <a:prstGeom prst="rect">
              <a:avLst/>
            </a:prstGeom>
            <a:noFill/>
            <a:ln w="9525">
              <a:noFill/>
              <a:miter lim="800000"/>
              <a:headEnd/>
              <a:tailEnd/>
            </a:ln>
            <a:effectLst>
              <a:outerShdw blurRad="50800" dist="38100" dir="2700000" algn="tl" rotWithShape="0">
                <a:prstClr val="black">
                  <a:alpha val="40000"/>
                </a:prstClr>
              </a:outerShdw>
            </a:effectLst>
          </p:spPr>
        </p:pic>
      </p:grpSp>
      <p:pic>
        <p:nvPicPr>
          <p:cNvPr id="118" name="Picture 2" descr="D:\Projects\Microsoft\DPM PartnerVideo\images\platform.png"/>
          <p:cNvPicPr>
            <a:picLocks noChangeAspect="1" noChangeArrowheads="1"/>
          </p:cNvPicPr>
          <p:nvPr/>
        </p:nvPicPr>
        <p:blipFill>
          <a:blip r:embed="rId16" cstate="print">
            <a:duotone>
              <a:srgbClr val="5082B9">
                <a:shade val="45000"/>
                <a:satMod val="135000"/>
              </a:srgbClr>
              <a:prstClr val="white"/>
            </a:duotone>
            <a:lum bright="-30000"/>
          </a:blip>
          <a:srcRect/>
          <a:stretch>
            <a:fillRect/>
          </a:stretch>
        </p:blipFill>
        <p:spPr bwMode="auto">
          <a:xfrm>
            <a:off x="6829779" y="2655727"/>
            <a:ext cx="1975555" cy="1063963"/>
          </a:xfrm>
          <a:prstGeom prst="rect">
            <a:avLst/>
          </a:prstGeom>
          <a:noFill/>
          <a:effectLst>
            <a:outerShdw blurRad="50800" dist="38100" dir="2700000" algn="tl" rotWithShape="0">
              <a:prstClr val="black">
                <a:alpha val="40000"/>
              </a:prstClr>
            </a:outerShdw>
          </a:effectLst>
        </p:spPr>
      </p:pic>
      <p:pic>
        <p:nvPicPr>
          <p:cNvPr id="146" name="Picture 8" descr="E:\Projects\Microsoft\DPM_video\connect.dll_I2908_0409.png"/>
          <p:cNvPicPr>
            <a:picLocks noChangeAspect="1" noChangeArrowheads="1"/>
          </p:cNvPicPr>
          <p:nvPr/>
        </p:nvPicPr>
        <p:blipFill>
          <a:blip r:embed="rId31" cstate="print">
            <a:grayscl/>
          </a:blip>
          <a:srcRect/>
          <a:stretch>
            <a:fillRect/>
          </a:stretch>
        </p:blipFill>
        <p:spPr bwMode="auto">
          <a:xfrm>
            <a:off x="6957491" y="2442558"/>
            <a:ext cx="940019" cy="940019"/>
          </a:xfrm>
          <a:prstGeom prst="rect">
            <a:avLst/>
          </a:prstGeom>
          <a:noFill/>
        </p:spPr>
      </p:pic>
      <p:sp>
        <p:nvSpPr>
          <p:cNvPr id="170" name="Text Box 50"/>
          <p:cNvSpPr txBox="1">
            <a:spLocks noChangeArrowheads="1"/>
          </p:cNvSpPr>
          <p:nvPr/>
        </p:nvSpPr>
        <p:spPr bwMode="auto">
          <a:xfrm>
            <a:off x="6873498" y="3788957"/>
            <a:ext cx="1960783" cy="446270"/>
          </a:xfrm>
          <a:prstGeom prst="rect">
            <a:avLst/>
          </a:prstGeom>
          <a:noFill/>
          <a:ln w="9525">
            <a:noFill/>
            <a:miter lim="800000"/>
            <a:headEnd/>
            <a:tailEnd/>
          </a:ln>
          <a:effectLst/>
        </p:spPr>
        <p:txBody>
          <a:bodyPr wrap="none" lIns="91435" tIns="45717" rIns="91435" bIns="45717">
            <a:spAutoFit/>
          </a:bodyPr>
          <a:lstStyle/>
          <a:p>
            <a:pPr algn="ctr" rtl="0" eaLnBrk="0" hangingPunct="0">
              <a:defRPr/>
            </a:pPr>
            <a:r>
              <a:rPr lang="en-US" sz="1100" b="1" kern="1200" dirty="0">
                <a:latin typeface="Segoe"/>
                <a:ea typeface="+mn-ea"/>
                <a:cs typeface="+mn-cs"/>
              </a:rPr>
              <a:t>Disaster Recovery</a:t>
            </a:r>
          </a:p>
          <a:p>
            <a:pPr algn="ctr" rtl="0" eaLnBrk="0" hangingPunct="0">
              <a:defRPr/>
            </a:pPr>
            <a:r>
              <a:rPr lang="en-US" sz="1100" i="1" kern="1200" dirty="0" smtClean="0">
                <a:latin typeface="Segoe"/>
                <a:ea typeface="+mn-ea"/>
                <a:cs typeface="+mn-cs"/>
              </a:rPr>
              <a:t>with </a:t>
            </a:r>
            <a:r>
              <a:rPr lang="en-US" sz="1100" i="1" kern="1200" dirty="0">
                <a:latin typeface="Segoe"/>
                <a:ea typeface="+mn-ea"/>
                <a:cs typeface="+mn-cs"/>
              </a:rPr>
              <a:t>offsite replication &amp; tape</a:t>
            </a:r>
          </a:p>
        </p:txBody>
      </p:sp>
      <p:sp>
        <p:nvSpPr>
          <p:cNvPr id="171" name="Text Box 66"/>
          <p:cNvSpPr txBox="1">
            <a:spLocks noChangeArrowheads="1"/>
          </p:cNvSpPr>
          <p:nvPr/>
        </p:nvSpPr>
        <p:spPr bwMode="auto">
          <a:xfrm>
            <a:off x="6952840" y="3536514"/>
            <a:ext cx="1739609" cy="307771"/>
          </a:xfrm>
          <a:prstGeom prst="rect">
            <a:avLst/>
          </a:prstGeom>
          <a:noFill/>
          <a:ln w="9525">
            <a:noFill/>
            <a:miter lim="800000"/>
            <a:headEnd/>
            <a:tailEnd/>
          </a:ln>
          <a:effectLst/>
        </p:spPr>
        <p:txBody>
          <a:bodyPr wrap="square" lIns="91435" tIns="45717" rIns="91435" bIns="45717">
            <a:spAutoFit/>
          </a:bodyPr>
          <a:lstStyle/>
          <a:p>
            <a:pPr algn="ctr" rtl="0" eaLnBrk="0" hangingPunct="0">
              <a:defRPr/>
            </a:pPr>
            <a:r>
              <a:rPr lang="en-US" sz="1400" b="1" kern="1200" dirty="0">
                <a:latin typeface="Segoe"/>
                <a:ea typeface="+mn-ea"/>
                <a:cs typeface="+mn-cs"/>
              </a:rPr>
              <a:t>DPM 2007 sp1</a:t>
            </a:r>
            <a:endParaRPr lang="en-US" sz="1400" kern="1200" dirty="0">
              <a:latin typeface="Segoe"/>
              <a:ea typeface="+mn-ea"/>
              <a:cs typeface="+mn-cs"/>
            </a:endParaRPr>
          </a:p>
        </p:txBody>
      </p:sp>
      <p:grpSp>
        <p:nvGrpSpPr>
          <p:cNvPr id="19" name="Group 180"/>
          <p:cNvGrpSpPr/>
          <p:nvPr/>
        </p:nvGrpSpPr>
        <p:grpSpPr>
          <a:xfrm>
            <a:off x="5292523" y="2890357"/>
            <a:ext cx="973096" cy="541468"/>
            <a:chOff x="577712" y="2466885"/>
            <a:chExt cx="1131345" cy="629523"/>
          </a:xfrm>
        </p:grpSpPr>
        <p:pic>
          <p:nvPicPr>
            <p:cNvPr id="179" name="Picture 21" descr="cloud_01"/>
            <p:cNvPicPr>
              <a:picLocks noChangeAspect="1" noChangeArrowheads="1"/>
            </p:cNvPicPr>
            <p:nvPr/>
          </p:nvPicPr>
          <p:blipFill>
            <a:blip r:embed="rId32" cstate="print">
              <a:grayscl/>
            </a:blip>
            <a:srcRect/>
            <a:stretch>
              <a:fillRect/>
            </a:stretch>
          </p:blipFill>
          <p:spPr bwMode="auto">
            <a:xfrm>
              <a:off x="577712" y="2466885"/>
              <a:ext cx="864002" cy="440527"/>
            </a:xfrm>
            <a:prstGeom prst="rect">
              <a:avLst/>
            </a:prstGeom>
            <a:noFill/>
          </p:spPr>
        </p:pic>
        <p:pic>
          <p:nvPicPr>
            <p:cNvPr id="180" name="Picture 21" descr="cloud_01"/>
            <p:cNvPicPr>
              <a:picLocks noChangeAspect="1" noChangeArrowheads="1"/>
            </p:cNvPicPr>
            <p:nvPr/>
          </p:nvPicPr>
          <p:blipFill>
            <a:blip r:embed="rId33" cstate="print">
              <a:grayscl/>
            </a:blip>
            <a:srcRect/>
            <a:stretch>
              <a:fillRect/>
            </a:stretch>
          </p:blipFill>
          <p:spPr bwMode="auto">
            <a:xfrm>
              <a:off x="838199" y="2652385"/>
              <a:ext cx="870858" cy="444023"/>
            </a:xfrm>
            <a:prstGeom prst="rect">
              <a:avLst/>
            </a:prstGeom>
            <a:noFill/>
          </p:spPr>
        </p:pic>
      </p:grpSp>
      <p:sp>
        <p:nvSpPr>
          <p:cNvPr id="183" name="AutoShape 69"/>
          <p:cNvSpPr>
            <a:spLocks noChangeArrowheads="1"/>
          </p:cNvSpPr>
          <p:nvPr/>
        </p:nvSpPr>
        <p:spPr bwMode="auto">
          <a:xfrm>
            <a:off x="5731522" y="3006375"/>
            <a:ext cx="1148731" cy="305436"/>
          </a:xfrm>
          <a:prstGeom prst="rightArrow">
            <a:avLst>
              <a:gd name="adj1" fmla="val 64315"/>
              <a:gd name="adj2" fmla="val 100939"/>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endParaRPr lang="en-GB" sz="900">
              <a:solidFill>
                <a:srgbClr val="FFFF99"/>
              </a:solidFill>
              <a:effectLst>
                <a:outerShdw blurRad="38100" dist="38100" dir="2700000" algn="tl">
                  <a:srgbClr val="000000">
                    <a:alpha val="43137"/>
                  </a:srgbClr>
                </a:outerShdw>
              </a:effectLst>
              <a:latin typeface="Segoe"/>
            </a:endParaRPr>
          </a:p>
        </p:txBody>
      </p:sp>
      <p:grpSp>
        <p:nvGrpSpPr>
          <p:cNvPr id="20" name="Group 187"/>
          <p:cNvGrpSpPr/>
          <p:nvPr/>
        </p:nvGrpSpPr>
        <p:grpSpPr>
          <a:xfrm>
            <a:off x="8074314" y="2828757"/>
            <a:ext cx="517152" cy="558269"/>
            <a:chOff x="8040821" y="2812715"/>
            <a:chExt cx="566688" cy="611743"/>
          </a:xfrm>
        </p:grpSpPr>
        <p:grpSp>
          <p:nvGrpSpPr>
            <p:cNvPr id="21" name="Group 186"/>
            <p:cNvGrpSpPr/>
            <p:nvPr/>
          </p:nvGrpSpPr>
          <p:grpSpPr>
            <a:xfrm>
              <a:off x="8040821" y="3031577"/>
              <a:ext cx="566688" cy="392881"/>
              <a:chOff x="7696436" y="4575160"/>
              <a:chExt cx="566688" cy="392881"/>
            </a:xfrm>
          </p:grpSpPr>
          <p:pic>
            <p:nvPicPr>
              <p:cNvPr id="175" name="Picture 10" descr="D:\Projects\Microsoft\DPM PartnerVideo\images\tape.png"/>
              <p:cNvPicPr>
                <a:picLocks noChangeAspect="1" noChangeArrowheads="1"/>
              </p:cNvPicPr>
              <p:nvPr/>
            </p:nvPicPr>
            <p:blipFill>
              <a:blip r:embed="rId34"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176" name="Picture 10" descr="D:\Projects\Microsoft\DPM PartnerVideo\images\tape.png"/>
              <p:cNvPicPr>
                <a:picLocks noChangeAspect="1" noChangeArrowheads="1"/>
              </p:cNvPicPr>
              <p:nvPr/>
            </p:nvPicPr>
            <p:blipFill>
              <a:blip r:embed="rId34"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22" name="Group 183"/>
            <p:cNvGrpSpPr/>
            <p:nvPr/>
          </p:nvGrpSpPr>
          <p:grpSpPr>
            <a:xfrm>
              <a:off x="8090872" y="2812715"/>
              <a:ext cx="512450" cy="448263"/>
              <a:chOff x="5801888" y="2848326"/>
              <a:chExt cx="331718" cy="291135"/>
            </a:xfrm>
          </p:grpSpPr>
          <p:pic>
            <p:nvPicPr>
              <p:cNvPr id="382" name="Picture 10" descr="D:\Projects\Microsoft\DPM PartnerVideo\images\tape.png"/>
              <p:cNvPicPr>
                <a:picLocks noChangeAspect="1" noChangeArrowheads="1"/>
              </p:cNvPicPr>
              <p:nvPr/>
            </p:nvPicPr>
            <p:blipFill>
              <a:blip r:embed="rId35"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383" name="Picture 10" descr="D:\Projects\Microsoft\DPM PartnerVideo\images\tape.png"/>
              <p:cNvPicPr>
                <a:picLocks noChangeAspect="1" noChangeArrowheads="1"/>
              </p:cNvPicPr>
              <p:nvPr/>
            </p:nvPicPr>
            <p:blipFill>
              <a:blip r:embed="rId35"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384" name="Picture 10" descr="D:\Projects\Microsoft\DPM PartnerVideo\images\tape.png"/>
              <p:cNvPicPr>
                <a:picLocks noChangeAspect="1" noChangeArrowheads="1"/>
              </p:cNvPicPr>
              <p:nvPr/>
            </p:nvPicPr>
            <p:blipFill>
              <a:blip r:embed="rId35"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23" name="Group 192"/>
          <p:cNvGrpSpPr/>
          <p:nvPr/>
        </p:nvGrpSpPr>
        <p:grpSpPr>
          <a:xfrm>
            <a:off x="2228462" y="4274984"/>
            <a:ext cx="1340036" cy="218602"/>
            <a:chOff x="2228462" y="4332009"/>
            <a:chExt cx="1340036" cy="218602"/>
          </a:xfrm>
        </p:grpSpPr>
        <p:pic>
          <p:nvPicPr>
            <p:cNvPr id="330" name="Picture 7" descr="D:\Projects\Microsoft\DPM PartnerVideo\images\server03_bl.png"/>
            <p:cNvPicPr>
              <a:picLocks noChangeAspect="1" noChangeArrowheads="1"/>
            </p:cNvPicPr>
            <p:nvPr/>
          </p:nvPicPr>
          <p:blipFill>
            <a:blip r:embed="rId36" cstate="print">
              <a:lum bright="100000"/>
            </a:blip>
            <a:srcRect t="64581"/>
            <a:stretch>
              <a:fillRect/>
            </a:stretch>
          </p:blipFill>
          <p:spPr bwMode="auto">
            <a:xfrm>
              <a:off x="2435381" y="4404669"/>
              <a:ext cx="1133117" cy="145942"/>
            </a:xfrm>
            <a:prstGeom prst="rect">
              <a:avLst/>
            </a:prstGeom>
            <a:noFill/>
            <a:effectLst>
              <a:outerShdw blurRad="50800" dist="38100" dir="2700000" algn="tl" rotWithShape="0">
                <a:prstClr val="black">
                  <a:alpha val="40000"/>
                </a:prstClr>
              </a:outerShdw>
            </a:effectLst>
          </p:spPr>
        </p:pic>
        <p:pic>
          <p:nvPicPr>
            <p:cNvPr id="192" name="Picture 8" descr="D:\Projects\Microsoft\DPM PartnerVideo\images\server08_bl.png"/>
            <p:cNvPicPr>
              <a:picLocks noChangeAspect="1" noChangeArrowheads="1"/>
            </p:cNvPicPr>
            <p:nvPr/>
          </p:nvPicPr>
          <p:blipFill>
            <a:blip r:embed="rId15" cstate="print"/>
            <a:srcRect r="82429" b="-4123"/>
            <a:stretch>
              <a:fillRect/>
            </a:stretch>
          </p:blipFill>
          <p:spPr bwMode="auto">
            <a:xfrm>
              <a:off x="2228462" y="4332009"/>
              <a:ext cx="240934" cy="214160"/>
            </a:xfrm>
            <a:prstGeom prst="rect">
              <a:avLst/>
            </a:prstGeom>
            <a:noFill/>
            <a:effectLst>
              <a:outerShdw blurRad="50800" dist="38100" dir="2700000" algn="tl" rotWithShape="0">
                <a:prstClr val="black">
                  <a:alpha val="40000"/>
                </a:prstClr>
              </a:outerShdw>
            </a:effectLst>
          </p:spPr>
        </p:pic>
      </p:grpSp>
      <p:pic>
        <p:nvPicPr>
          <p:cNvPr id="385" name="Picture 8" descr="E:\Projects\Microsoft\DPM_video\connect.dll_I2908_0409.png"/>
          <p:cNvPicPr>
            <a:picLocks noChangeAspect="1" noChangeArrowheads="1"/>
          </p:cNvPicPr>
          <p:nvPr/>
        </p:nvPicPr>
        <p:blipFill>
          <a:blip r:embed="rId31" cstate="print">
            <a:grayscl/>
          </a:blip>
          <a:srcRect/>
          <a:stretch>
            <a:fillRect/>
          </a:stretch>
        </p:blipFill>
        <p:spPr bwMode="auto">
          <a:xfrm>
            <a:off x="3483480" y="2483555"/>
            <a:ext cx="940019" cy="940019"/>
          </a:xfrm>
          <a:prstGeom prst="rect">
            <a:avLst/>
          </a:prstGeom>
          <a:noFill/>
        </p:spPr>
      </p:pic>
      <p:grpSp>
        <p:nvGrpSpPr>
          <p:cNvPr id="24" name="Group 209"/>
          <p:cNvGrpSpPr/>
          <p:nvPr/>
        </p:nvGrpSpPr>
        <p:grpSpPr>
          <a:xfrm>
            <a:off x="4098713" y="2804949"/>
            <a:ext cx="676888" cy="564465"/>
            <a:chOff x="4797868" y="2793215"/>
            <a:chExt cx="654664" cy="545933"/>
          </a:xfrm>
        </p:grpSpPr>
        <p:grpSp>
          <p:nvGrpSpPr>
            <p:cNvPr id="25" name="Group 207"/>
            <p:cNvGrpSpPr/>
            <p:nvPr/>
          </p:nvGrpSpPr>
          <p:grpSpPr>
            <a:xfrm>
              <a:off x="4797868" y="3023255"/>
              <a:ext cx="654664" cy="315893"/>
              <a:chOff x="4848128" y="2984430"/>
              <a:chExt cx="676566" cy="326460"/>
            </a:xfrm>
          </p:grpSpPr>
          <p:sp>
            <p:nvSpPr>
              <p:cNvPr id="229" name="Oval 228"/>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0" name="Oval 229"/>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31" name="Oval 230"/>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26" name="Group 204"/>
            <p:cNvGrpSpPr/>
            <p:nvPr/>
          </p:nvGrpSpPr>
          <p:grpSpPr>
            <a:xfrm>
              <a:off x="4822458" y="2793218"/>
              <a:ext cx="551050" cy="520930"/>
              <a:chOff x="4572000" y="2655375"/>
              <a:chExt cx="720817" cy="681417"/>
            </a:xfrm>
          </p:grpSpPr>
          <p:grpSp>
            <p:nvGrpSpPr>
              <p:cNvPr id="27" name="Group 189"/>
              <p:cNvGrpSpPr/>
              <p:nvPr/>
            </p:nvGrpSpPr>
            <p:grpSpPr>
              <a:xfrm>
                <a:off x="4673854" y="2655375"/>
                <a:ext cx="403810" cy="395185"/>
                <a:chOff x="4904375" y="2755269"/>
                <a:chExt cx="324356" cy="317428"/>
              </a:xfrm>
            </p:grpSpPr>
            <p:sp>
              <p:nvSpPr>
                <p:cNvPr id="226" name="Oval 22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7" name="Flowchart: Magnetic Disk 22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8" name="Oval 22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28" name="Group 190"/>
              <p:cNvGrpSpPr/>
              <p:nvPr/>
            </p:nvGrpSpPr>
            <p:grpSpPr>
              <a:xfrm>
                <a:off x="4889007" y="2747583"/>
                <a:ext cx="403810" cy="395185"/>
                <a:chOff x="4904375" y="2755269"/>
                <a:chExt cx="324356" cy="317428"/>
              </a:xfrm>
            </p:grpSpPr>
            <p:sp>
              <p:nvSpPr>
                <p:cNvPr id="223" name="Oval 22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4" name="Flowchart: Magnetic Disk 22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5" name="Oval 22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29" name="Group 195"/>
              <p:cNvGrpSpPr/>
              <p:nvPr/>
            </p:nvGrpSpPr>
            <p:grpSpPr>
              <a:xfrm>
                <a:off x="4572000" y="2832108"/>
                <a:ext cx="403810" cy="395185"/>
                <a:chOff x="4904375" y="2755269"/>
                <a:chExt cx="324356" cy="317428"/>
              </a:xfrm>
            </p:grpSpPr>
            <p:sp>
              <p:nvSpPr>
                <p:cNvPr id="220" name="Oval 21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1" name="Flowchart: Magnetic Disk 22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22" name="Oval 22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30" name="Group 199"/>
              <p:cNvGrpSpPr/>
              <p:nvPr/>
            </p:nvGrpSpPr>
            <p:grpSpPr>
              <a:xfrm>
                <a:off x="4810205" y="2941607"/>
                <a:ext cx="403810" cy="395185"/>
                <a:chOff x="4904375" y="2755269"/>
                <a:chExt cx="324356" cy="317428"/>
              </a:xfrm>
            </p:grpSpPr>
            <p:sp>
              <p:nvSpPr>
                <p:cNvPr id="217" name="Oval 21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18" name="Flowchart: Magnetic Disk 21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19" name="Oval 21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nvGrpSpPr>
          <p:cNvPr id="31" name="Group 144"/>
          <p:cNvGrpSpPr/>
          <p:nvPr/>
        </p:nvGrpSpPr>
        <p:grpSpPr>
          <a:xfrm>
            <a:off x="7582142" y="2772292"/>
            <a:ext cx="676888" cy="564465"/>
            <a:chOff x="4797868" y="2793215"/>
            <a:chExt cx="654664" cy="545933"/>
          </a:xfrm>
        </p:grpSpPr>
        <p:grpSp>
          <p:nvGrpSpPr>
            <p:cNvPr id="96" name="Group 207"/>
            <p:cNvGrpSpPr/>
            <p:nvPr/>
          </p:nvGrpSpPr>
          <p:grpSpPr>
            <a:xfrm>
              <a:off x="4797868" y="3023255"/>
              <a:ext cx="654664" cy="315893"/>
              <a:chOff x="4848128" y="2984430"/>
              <a:chExt cx="676566" cy="326460"/>
            </a:xfrm>
          </p:grpSpPr>
          <p:sp>
            <p:nvSpPr>
              <p:cNvPr id="166" name="Oval 165"/>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67" name="Oval 166"/>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68" name="Oval 167"/>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97" name="Group 204"/>
            <p:cNvGrpSpPr/>
            <p:nvPr/>
          </p:nvGrpSpPr>
          <p:grpSpPr>
            <a:xfrm>
              <a:off x="4822461" y="2793215"/>
              <a:ext cx="551050" cy="520930"/>
              <a:chOff x="4572000" y="2655375"/>
              <a:chExt cx="720817" cy="681417"/>
            </a:xfrm>
          </p:grpSpPr>
          <p:grpSp>
            <p:nvGrpSpPr>
              <p:cNvPr id="98" name="Group 189"/>
              <p:cNvGrpSpPr/>
              <p:nvPr/>
            </p:nvGrpSpPr>
            <p:grpSpPr>
              <a:xfrm>
                <a:off x="4673854" y="2655375"/>
                <a:ext cx="403810" cy="395185"/>
                <a:chOff x="4904375" y="2755269"/>
                <a:chExt cx="324356" cy="317428"/>
              </a:xfrm>
            </p:grpSpPr>
            <p:sp>
              <p:nvSpPr>
                <p:cNvPr id="163" name="Oval 16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64" name="Flowchart: Magnetic Disk 16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65" name="Oval 16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99" name="Group 190"/>
              <p:cNvGrpSpPr/>
              <p:nvPr/>
            </p:nvGrpSpPr>
            <p:grpSpPr>
              <a:xfrm>
                <a:off x="4889007" y="2747583"/>
                <a:ext cx="403810" cy="395185"/>
                <a:chOff x="4904375" y="2755269"/>
                <a:chExt cx="324356" cy="317428"/>
              </a:xfrm>
            </p:grpSpPr>
            <p:sp>
              <p:nvSpPr>
                <p:cNvPr id="160" name="Oval 15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61" name="Flowchart: Magnetic Disk 16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62" name="Oval 16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0" name="Group 195"/>
              <p:cNvGrpSpPr/>
              <p:nvPr/>
            </p:nvGrpSpPr>
            <p:grpSpPr>
              <a:xfrm>
                <a:off x="4572000" y="2832108"/>
                <a:ext cx="403810" cy="395185"/>
                <a:chOff x="4904375" y="2755269"/>
                <a:chExt cx="324356" cy="317428"/>
              </a:xfrm>
            </p:grpSpPr>
            <p:sp>
              <p:nvSpPr>
                <p:cNvPr id="157" name="Oval 15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58" name="Flowchart: Magnetic Disk 15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59" name="Oval 15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1" name="Group 199"/>
              <p:cNvGrpSpPr/>
              <p:nvPr/>
            </p:nvGrpSpPr>
            <p:grpSpPr>
              <a:xfrm>
                <a:off x="4810205" y="2941607"/>
                <a:ext cx="403810" cy="395185"/>
                <a:chOff x="4904375" y="2755269"/>
                <a:chExt cx="324356" cy="317428"/>
              </a:xfrm>
            </p:grpSpPr>
            <p:sp>
              <p:nvSpPr>
                <p:cNvPr id="154" name="Oval 15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55" name="Flowchart: Magnetic Disk 15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56" name="Oval 15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pic>
        <p:nvPicPr>
          <p:cNvPr id="149" name="Picture 148" descr="SysCnt-DataProMgr07_h_rgb_r.png"/>
          <p:cNvPicPr>
            <a:picLocks noChangeAspect="1"/>
          </p:cNvPicPr>
          <p:nvPr/>
        </p:nvPicPr>
        <p:blipFill>
          <a:blip r:embed="rId37"/>
          <a:stretch>
            <a:fillRect/>
          </a:stretch>
        </p:blipFill>
        <p:spPr>
          <a:xfrm>
            <a:off x="2277427" y="146304"/>
            <a:ext cx="3721037" cy="808485"/>
          </a:xfrm>
          <a:prstGeom prst="rect">
            <a:avLst/>
          </a:prstGeom>
        </p:spPr>
      </p:pic>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System Recovery Tool … for Bare Metal Recovery</a:t>
            </a:r>
            <a:endParaRPr lang="en-US" dirty="0"/>
          </a:p>
        </p:txBody>
      </p:sp>
      <p:sp>
        <p:nvSpPr>
          <p:cNvPr id="6" name="Subtitle 5"/>
          <p:cNvSpPr>
            <a:spLocks noGrp="1"/>
          </p:cNvSpPr>
          <p:nvPr>
            <p:ph type="subTitle" idx="1"/>
          </p:nvPr>
        </p:nvSpPr>
        <p:spPr/>
        <p:txBody>
          <a:bodyPr/>
          <a:lstStyle/>
          <a:p>
            <a:endParaRPr lang="en-US" dirty="0"/>
          </a:p>
        </p:txBody>
      </p:sp>
      <p:sp>
        <p:nvSpPr>
          <p:cNvPr id="8" name="Text Placeholder 7"/>
          <p:cNvSpPr>
            <a:spLocks noGrp="1"/>
          </p:cNvSpPr>
          <p:nvPr>
            <p:ph type="body" sz="quarter" idx="10"/>
          </p:nvPr>
        </p:nvSpPr>
        <p:spPr/>
        <p:txBody>
          <a:bodyPr/>
          <a:lstStyle/>
          <a:p>
            <a:r>
              <a:rPr lang="en-US" dirty="0"/>
              <a:t>SRT – Recovery </a:t>
            </a:r>
          </a:p>
        </p:txBody>
      </p:sp>
    </p:spTree>
    <p:extLst>
      <p:ext uri="{BB962C8B-B14F-4D97-AF65-F5344CB8AC3E}">
        <p14:creationId xmlns:p14="http://schemas.microsoft.com/office/powerpoint/2007/7/12/main" xmlns="" val="285372669"/>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mtClean="0"/>
              <a:t>Recovery Center</a:t>
            </a:r>
            <a:endParaRPr lang="en-IN" smtClean="0"/>
          </a:p>
        </p:txBody>
      </p:sp>
      <p:sp>
        <p:nvSpPr>
          <p:cNvPr id="34819" name="Content Placeholder 2"/>
          <p:cNvSpPr>
            <a:spLocks noGrp="1"/>
          </p:cNvSpPr>
          <p:nvPr>
            <p:ph type="body" sz="quarter" idx="10"/>
          </p:nvPr>
        </p:nvSpPr>
        <p:spPr/>
        <p:txBody>
          <a:bodyPr/>
          <a:lstStyle/>
          <a:p>
            <a:r>
              <a:rPr lang="en-US" smtClean="0"/>
              <a:t>Launch it from the Desktop shortcut OR by right-clicking on a desired schedule</a:t>
            </a:r>
          </a:p>
          <a:p>
            <a:r>
              <a:rPr lang="en-US" smtClean="0"/>
              <a:t>Rollback computers to a previous state</a:t>
            </a:r>
          </a:p>
          <a:p>
            <a:pPr lvl="1"/>
            <a:r>
              <a:rPr lang="en-US" smtClean="0"/>
              <a:t>Locked computers OR</a:t>
            </a:r>
          </a:p>
          <a:p>
            <a:pPr lvl="1"/>
            <a:r>
              <a:rPr lang="en-US" smtClean="0"/>
              <a:t>Unbootable computers</a:t>
            </a:r>
          </a:p>
          <a:p>
            <a:r>
              <a:rPr lang="en-US" smtClean="0"/>
              <a:t>Access to various reports</a:t>
            </a:r>
          </a:p>
          <a:p>
            <a:r>
              <a:rPr lang="en-US" smtClean="0"/>
              <a:t>Also allows you to launch the Boot Client Wizard</a:t>
            </a:r>
          </a:p>
          <a:p>
            <a:endParaRPr lang="en-US" smtClean="0"/>
          </a:p>
        </p:txBody>
      </p:sp>
    </p:spTree>
    <p:extLst>
      <p:ext uri="{BB962C8B-B14F-4D97-AF65-F5344CB8AC3E}">
        <p14:creationId xmlns:p14="http://schemas.microsoft.com/office/powerpoint/2007/7/12/main" xmlns="" val="2094963127"/>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smtClean="0"/>
              <a:t>Recovery Center</a:t>
            </a:r>
            <a:endParaRPr lang="en-IN" smtClean="0"/>
          </a:p>
        </p:txBody>
      </p:sp>
      <p:pic>
        <p:nvPicPr>
          <p:cNvPr id="35843" name="Content Placeholder 6" descr="Recovery Center Recovery Points.bmp"/>
          <p:cNvPicPr>
            <a:picLocks noGrp="1"/>
          </p:cNvPicPr>
          <p:nvPr>
            <p:ph idx="4294967295"/>
          </p:nvPr>
        </p:nvPicPr>
        <p:blipFill>
          <a:blip r:embed="rId4" cstate="print"/>
          <a:stretch>
            <a:fillRect/>
          </a:stretch>
        </p:blipFill>
        <p:spPr>
          <a:xfrm>
            <a:off x="1116445" y="1268412"/>
            <a:ext cx="6946900" cy="5386388"/>
          </a:xfrm>
        </p:spPr>
      </p:pic>
      <p:sp>
        <p:nvSpPr>
          <p:cNvPr id="8" name="Rounded Rectangle 7"/>
          <p:cNvSpPr/>
          <p:nvPr/>
        </p:nvSpPr>
        <p:spPr>
          <a:xfrm>
            <a:off x="6366076" y="1632036"/>
            <a:ext cx="1549410" cy="3935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9" name="Rounded Rectangle 8"/>
          <p:cNvSpPr/>
          <p:nvPr/>
        </p:nvSpPr>
        <p:spPr>
          <a:xfrm>
            <a:off x="6391725" y="2035824"/>
            <a:ext cx="1521869" cy="1171299"/>
          </a:xfrm>
          <a:prstGeom prst="roundRect">
            <a:avLst>
              <a:gd name="adj" fmla="val 885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0" name="Rounded Rectangle 9"/>
          <p:cNvSpPr/>
          <p:nvPr/>
        </p:nvSpPr>
        <p:spPr>
          <a:xfrm>
            <a:off x="6381275" y="3180475"/>
            <a:ext cx="1521869" cy="47625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1" name="Rounded Rectangle 10"/>
          <p:cNvSpPr/>
          <p:nvPr/>
        </p:nvSpPr>
        <p:spPr>
          <a:xfrm>
            <a:off x="1194123" y="4598772"/>
            <a:ext cx="4975184" cy="1487488"/>
          </a:xfrm>
          <a:prstGeom prst="roundRect">
            <a:avLst>
              <a:gd name="adj" fmla="val 1122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2" name="Rectangle 11"/>
          <p:cNvSpPr/>
          <p:nvPr/>
        </p:nvSpPr>
        <p:spPr bwMode="auto">
          <a:xfrm>
            <a:off x="6421886" y="1689037"/>
            <a:ext cx="1419787" cy="326507"/>
          </a:xfrm>
          <a:prstGeom prst="rect">
            <a:avLst/>
          </a:prstGeom>
          <a:solidFill>
            <a:schemeClr val="tx1">
              <a:lumMod val="95000"/>
              <a:alpha val="70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latin typeface="Segoe" pitchFamily="34" charset="0"/>
            </a:endParaRPr>
          </a:p>
        </p:txBody>
      </p:sp>
      <p:sp>
        <p:nvSpPr>
          <p:cNvPr id="13" name="Rectangle 12"/>
          <p:cNvSpPr/>
          <p:nvPr/>
        </p:nvSpPr>
        <p:spPr bwMode="auto">
          <a:xfrm>
            <a:off x="6421886" y="2095575"/>
            <a:ext cx="1475205" cy="1079921"/>
          </a:xfrm>
          <a:prstGeom prst="rect">
            <a:avLst/>
          </a:prstGeom>
          <a:solidFill>
            <a:schemeClr val="tx1">
              <a:lumMod val="95000"/>
              <a:alpha val="70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latin typeface="Segoe" pitchFamily="34" charset="0"/>
            </a:endParaRPr>
          </a:p>
        </p:txBody>
      </p:sp>
      <p:sp>
        <p:nvSpPr>
          <p:cNvPr id="14" name="Rectangle 13"/>
          <p:cNvSpPr/>
          <p:nvPr/>
        </p:nvSpPr>
        <p:spPr bwMode="auto">
          <a:xfrm>
            <a:off x="6421886" y="3266699"/>
            <a:ext cx="1438259" cy="326507"/>
          </a:xfrm>
          <a:prstGeom prst="rect">
            <a:avLst/>
          </a:prstGeom>
          <a:solidFill>
            <a:schemeClr val="tx1">
              <a:lumMod val="95000"/>
              <a:alpha val="70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latin typeface="Segoe" pitchFamily="34" charset="0"/>
            </a:endParaRPr>
          </a:p>
        </p:txBody>
      </p:sp>
    </p:spTree>
    <p:custDataLst>
      <p:tags r:id="rId1"/>
    </p:custDataLst>
    <p:extLst>
      <p:ext uri="{BB962C8B-B14F-4D97-AF65-F5344CB8AC3E}">
        <p14:creationId xmlns:p14="http://schemas.microsoft.com/office/powerpoint/2007/7/12/main" xmlns="" val="24491448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par>
                                <p:cTn id="8" presetID="1" presetClass="exit"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par>
                                <p:cTn id="15" presetID="1" presetClass="exit"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hidden"/>
                                      </p:to>
                                    </p:set>
                                  </p:childTnLst>
                                </p:cTn>
                              </p:par>
                              <p:par>
                                <p:cTn id="17" presetID="1" presetClass="entr" presetSubtype="0" fill="hold" grpId="1"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par>
                                <p:cTn id="24" presetID="1" presetClass="exit"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hidden"/>
                                      </p:to>
                                    </p:set>
                                  </p:childTnLst>
                                </p:cTn>
                              </p:par>
                              <p:par>
                                <p:cTn id="26" presetID="1" presetClass="entr" presetSubtype="0" fill="hold" grpId="1" nodeType="withEffect">
                                  <p:stCondLst>
                                    <p:cond delay="0"/>
                                  </p:stCondLst>
                                  <p:childTnLst>
                                    <p:set>
                                      <p:cBhvr>
                                        <p:cTn id="27" dur="1" fill="hold">
                                          <p:stCondLst>
                                            <p:cond delay="0"/>
                                          </p:stCondLst>
                                        </p:cTn>
                                        <p:tgtEl>
                                          <p:spTgt spid="1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childTnLst>
                                </p:cTn>
                              </p:par>
                              <p:par>
                                <p:cTn id="33" presetID="1" presetClass="entr" presetSubtype="0" fill="hold" grpId="1"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2" grpId="1" animBg="1"/>
      <p:bldP spid="13" grpId="0" animBg="1"/>
      <p:bldP spid="13" grpId="1" animBg="1"/>
      <p:bldP spid="14" grpId="0" animBg="1"/>
      <p:bldP spid="14" grpId="1"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smtClean="0"/>
              <a:t>Boot Client Wizard</a:t>
            </a:r>
            <a:endParaRPr lang="en-IN" smtClean="0"/>
          </a:p>
        </p:txBody>
      </p:sp>
      <p:sp>
        <p:nvSpPr>
          <p:cNvPr id="28675" name="Content Placeholder 2"/>
          <p:cNvSpPr>
            <a:spLocks noGrp="1"/>
          </p:cNvSpPr>
          <p:nvPr>
            <p:ph type="body" sz="quarter" idx="10"/>
          </p:nvPr>
        </p:nvSpPr>
        <p:spPr/>
        <p:txBody>
          <a:bodyPr/>
          <a:lstStyle/>
          <a:p>
            <a:pPr eaLnBrk="1" hangingPunct="1"/>
            <a:r>
              <a:rPr lang="en-US" smtClean="0"/>
              <a:t>Allows users to create an ISO image</a:t>
            </a:r>
          </a:p>
          <a:p>
            <a:pPr lvl="1" eaLnBrk="1" hangingPunct="1"/>
            <a:r>
              <a:rPr lang="en-US" smtClean="0"/>
              <a:t>Special drivers for Mass Storage Controllers &amp; Network Controllers can be added to the image</a:t>
            </a:r>
          </a:p>
          <a:p>
            <a:pPr eaLnBrk="1" hangingPunct="1"/>
            <a:r>
              <a:rPr lang="en-US" smtClean="0"/>
              <a:t>ISO image can be used to boot Production Servers (PS) that are unbootable</a:t>
            </a:r>
          </a:p>
          <a:p>
            <a:pPr lvl="1" eaLnBrk="1" hangingPunct="1"/>
            <a:r>
              <a:rPr lang="en-US" smtClean="0"/>
              <a:t>Burn to ISO to media OR</a:t>
            </a:r>
          </a:p>
          <a:p>
            <a:pPr lvl="1" eaLnBrk="1" hangingPunct="1"/>
            <a:r>
              <a:rPr lang="en-US" smtClean="0"/>
              <a:t>Mount it remotely</a:t>
            </a:r>
          </a:p>
          <a:p>
            <a:pPr eaLnBrk="1" hangingPunct="1"/>
            <a:r>
              <a:rPr lang="en-US" smtClean="0"/>
              <a:t>To begin recovery – PS should be booted using Boot Client and in waiting mode</a:t>
            </a:r>
          </a:p>
        </p:txBody>
      </p:sp>
    </p:spTree>
    <p:extLst>
      <p:ext uri="{BB962C8B-B14F-4D97-AF65-F5344CB8AC3E}">
        <p14:creationId xmlns:p14="http://schemas.microsoft.com/office/powerpoint/2007/7/12/main" xmlns="" val="1814353984"/>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t>Boot Client – Start up</a:t>
            </a:r>
            <a:endParaRPr lang="en-IN" smtClean="0"/>
          </a:p>
        </p:txBody>
      </p:sp>
      <p:pic>
        <p:nvPicPr>
          <p:cNvPr id="6" name="Content Placeholder 3"/>
          <p:cNvPicPr>
            <a:picLocks noChangeAspect="1"/>
          </p:cNvPicPr>
          <p:nvPr/>
        </p:nvPicPr>
        <p:blipFill>
          <a:blip r:embed="rId3" cstate="print"/>
          <a:stretch>
            <a:fillRect/>
          </a:stretch>
        </p:blipFill>
        <p:spPr>
          <a:xfrm>
            <a:off x="983848" y="1150538"/>
            <a:ext cx="7315200" cy="5485715"/>
          </a:xfrm>
          <a:prstGeom prst="rect">
            <a:avLst/>
          </a:prstGeom>
          <a:ln w="3175">
            <a:solidFill>
              <a:schemeClr val="tx1"/>
            </a:solidFill>
          </a:ln>
        </p:spPr>
      </p:pic>
    </p:spTree>
    <p:extLst>
      <p:ext uri="{BB962C8B-B14F-4D97-AF65-F5344CB8AC3E}">
        <p14:creationId xmlns:p14="http://schemas.microsoft.com/office/powerpoint/2007/7/12/main" xmlns="" val="943628709"/>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Boot Client – Waiting</a:t>
            </a:r>
            <a:endParaRPr lang="en-IN" smtClean="0"/>
          </a:p>
        </p:txBody>
      </p:sp>
      <p:pic>
        <p:nvPicPr>
          <p:cNvPr id="5" name="Content Placeholder 4"/>
          <p:cNvPicPr>
            <a:picLocks noChangeAspect="1"/>
          </p:cNvPicPr>
          <p:nvPr/>
        </p:nvPicPr>
        <p:blipFill>
          <a:blip r:embed="rId3" cstate="print"/>
          <a:stretch>
            <a:fillRect/>
          </a:stretch>
        </p:blipFill>
        <p:spPr>
          <a:xfrm>
            <a:off x="983849" y="1150538"/>
            <a:ext cx="7334512" cy="5494858"/>
          </a:xfrm>
          <a:prstGeom prst="rect">
            <a:avLst/>
          </a:prstGeom>
          <a:ln w="3175">
            <a:solidFill>
              <a:schemeClr val="tx1"/>
            </a:solidFill>
          </a:ln>
        </p:spPr>
      </p:pic>
    </p:spTree>
    <p:extLst>
      <p:ext uri="{BB962C8B-B14F-4D97-AF65-F5344CB8AC3E}">
        <p14:creationId xmlns:p14="http://schemas.microsoft.com/office/powerpoint/2007/7/12/main" xmlns="" val="3137885625"/>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Projects\Microsoft\DPM_Deck\LargeDeckRefresh\images\server.png"/>
          <p:cNvPicPr>
            <a:picLocks noChangeAspect="1" noChangeArrowheads="1"/>
          </p:cNvPicPr>
          <p:nvPr/>
        </p:nvPicPr>
        <p:blipFill>
          <a:blip r:embed="rId3" cstate="print"/>
          <a:srcRect/>
          <a:stretch>
            <a:fillRect/>
          </a:stretch>
        </p:blipFill>
        <p:spPr bwMode="auto">
          <a:xfrm>
            <a:off x="1047939" y="3446383"/>
            <a:ext cx="1007076" cy="1007075"/>
          </a:xfrm>
          <a:prstGeom prst="rect">
            <a:avLst/>
          </a:prstGeom>
          <a:noFill/>
        </p:spPr>
      </p:pic>
      <p:sp>
        <p:nvSpPr>
          <p:cNvPr id="26626" name="Title 17"/>
          <p:cNvSpPr>
            <a:spLocks noGrp="1"/>
          </p:cNvSpPr>
          <p:nvPr>
            <p:ph type="title"/>
          </p:nvPr>
        </p:nvSpPr>
        <p:spPr/>
        <p:txBody>
          <a:bodyPr/>
          <a:lstStyle/>
          <a:p>
            <a:pPr eaLnBrk="1" hangingPunct="1"/>
            <a:r>
              <a:rPr lang="en-IN" dirty="0" smtClean="0"/>
              <a:t>Restoring a Whole Server</a:t>
            </a:r>
          </a:p>
        </p:txBody>
      </p:sp>
      <p:sp>
        <p:nvSpPr>
          <p:cNvPr id="42" name="Rectangle 41"/>
          <p:cNvSpPr/>
          <p:nvPr/>
        </p:nvSpPr>
        <p:spPr>
          <a:xfrm>
            <a:off x="6250568" y="2543579"/>
            <a:ext cx="365760" cy="36576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1</a:t>
            </a:r>
            <a:endParaRPr lang="en-IN" sz="1200" dirty="0">
              <a:effectLst>
                <a:outerShdw blurRad="38100" dist="38100" dir="2700000" algn="tl">
                  <a:srgbClr val="000000">
                    <a:alpha val="43137"/>
                  </a:srgbClr>
                </a:outerShdw>
              </a:effectLst>
              <a:latin typeface="+mj-lt"/>
            </a:endParaRPr>
          </a:p>
        </p:txBody>
      </p:sp>
      <p:sp>
        <p:nvSpPr>
          <p:cNvPr id="43" name="Rectangle 42"/>
          <p:cNvSpPr/>
          <p:nvPr/>
        </p:nvSpPr>
        <p:spPr>
          <a:xfrm>
            <a:off x="7537384" y="2543579"/>
            <a:ext cx="365760" cy="36576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4</a:t>
            </a:r>
            <a:endParaRPr lang="en-IN" sz="1200" dirty="0">
              <a:effectLst>
                <a:outerShdw blurRad="38100" dist="38100" dir="2700000" algn="tl">
                  <a:srgbClr val="000000">
                    <a:alpha val="43137"/>
                  </a:srgbClr>
                </a:outerShdw>
              </a:effectLst>
              <a:latin typeface="+mj-lt"/>
            </a:endParaRPr>
          </a:p>
        </p:txBody>
      </p:sp>
      <p:sp>
        <p:nvSpPr>
          <p:cNvPr id="44" name="Rectangle 43"/>
          <p:cNvSpPr/>
          <p:nvPr/>
        </p:nvSpPr>
        <p:spPr>
          <a:xfrm>
            <a:off x="6677390" y="2543579"/>
            <a:ext cx="365760" cy="36576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2</a:t>
            </a:r>
            <a:endParaRPr lang="en-IN" sz="1200" dirty="0">
              <a:effectLst>
                <a:outerShdw blurRad="38100" dist="38100" dir="2700000" algn="tl">
                  <a:srgbClr val="000000">
                    <a:alpha val="43137"/>
                  </a:srgbClr>
                </a:outerShdw>
              </a:effectLst>
              <a:latin typeface="+mj-lt"/>
            </a:endParaRPr>
          </a:p>
        </p:txBody>
      </p:sp>
      <p:sp>
        <p:nvSpPr>
          <p:cNvPr id="45" name="Rectangle 44"/>
          <p:cNvSpPr/>
          <p:nvPr/>
        </p:nvSpPr>
        <p:spPr>
          <a:xfrm>
            <a:off x="7110562" y="2543579"/>
            <a:ext cx="365760" cy="36576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3</a:t>
            </a:r>
            <a:endParaRPr lang="en-IN" sz="1200" dirty="0">
              <a:effectLst>
                <a:outerShdw blurRad="38100" dist="38100" dir="2700000" algn="tl">
                  <a:srgbClr val="000000">
                    <a:alpha val="43137"/>
                  </a:srgbClr>
                </a:outerShdw>
              </a:effectLst>
              <a:latin typeface="+mj-lt"/>
            </a:endParaRPr>
          </a:p>
        </p:txBody>
      </p:sp>
      <p:sp>
        <p:nvSpPr>
          <p:cNvPr id="46" name="Rectangle 45"/>
          <p:cNvSpPr/>
          <p:nvPr/>
        </p:nvSpPr>
        <p:spPr>
          <a:xfrm>
            <a:off x="6250568" y="2993672"/>
            <a:ext cx="365760" cy="276999"/>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tx1"/>
                </a:solidFill>
                <a:effectLst>
                  <a:outerShdw blurRad="38100" dist="38100" dir="2700000" algn="tl">
                    <a:srgbClr val="000000">
                      <a:alpha val="43137"/>
                    </a:srgbClr>
                  </a:outerShdw>
                </a:effectLst>
                <a:latin typeface="+mj-lt"/>
              </a:rPr>
              <a:t>5</a:t>
            </a:r>
            <a:endParaRPr lang="en-IN" sz="1200" dirty="0">
              <a:solidFill>
                <a:schemeClr val="tx1"/>
              </a:solidFill>
              <a:effectLst>
                <a:outerShdw blurRad="38100" dist="38100" dir="2700000" algn="tl">
                  <a:srgbClr val="000000">
                    <a:alpha val="43137"/>
                  </a:srgbClr>
                </a:outerShdw>
              </a:effectLst>
              <a:latin typeface="+mj-lt"/>
            </a:endParaRPr>
          </a:p>
        </p:txBody>
      </p:sp>
      <p:sp>
        <p:nvSpPr>
          <p:cNvPr id="48" name="Rectangle 47"/>
          <p:cNvSpPr/>
          <p:nvPr/>
        </p:nvSpPr>
        <p:spPr>
          <a:xfrm>
            <a:off x="7537384" y="2995259"/>
            <a:ext cx="365760" cy="276999"/>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tx1"/>
                </a:solidFill>
                <a:effectLst>
                  <a:outerShdw blurRad="38100" dist="38100" dir="2700000" algn="tl">
                    <a:srgbClr val="000000">
                      <a:alpha val="43137"/>
                    </a:srgbClr>
                  </a:outerShdw>
                </a:effectLst>
                <a:latin typeface="+mj-lt"/>
              </a:rPr>
              <a:t>8</a:t>
            </a:r>
            <a:endParaRPr lang="en-IN" sz="1200" dirty="0">
              <a:solidFill>
                <a:schemeClr val="tx1"/>
              </a:solidFill>
              <a:effectLst>
                <a:outerShdw blurRad="38100" dist="38100" dir="2700000" algn="tl">
                  <a:srgbClr val="000000">
                    <a:alpha val="43137"/>
                  </a:srgbClr>
                </a:outerShdw>
              </a:effectLst>
              <a:latin typeface="+mj-lt"/>
            </a:endParaRPr>
          </a:p>
        </p:txBody>
      </p:sp>
      <p:sp>
        <p:nvSpPr>
          <p:cNvPr id="49" name="Rectangle 48"/>
          <p:cNvSpPr/>
          <p:nvPr/>
        </p:nvSpPr>
        <p:spPr>
          <a:xfrm>
            <a:off x="6677390" y="2993672"/>
            <a:ext cx="365760" cy="276999"/>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tx1"/>
                </a:solidFill>
                <a:effectLst>
                  <a:outerShdw blurRad="38100" dist="38100" dir="2700000" algn="tl">
                    <a:srgbClr val="000000">
                      <a:alpha val="43137"/>
                    </a:srgbClr>
                  </a:outerShdw>
                </a:effectLst>
                <a:latin typeface="+mj-lt"/>
              </a:rPr>
              <a:t>6</a:t>
            </a:r>
            <a:endParaRPr lang="en-IN" sz="1200" dirty="0">
              <a:solidFill>
                <a:schemeClr val="tx1"/>
              </a:solidFill>
              <a:effectLst>
                <a:outerShdw blurRad="38100" dist="38100" dir="2700000" algn="tl">
                  <a:srgbClr val="000000">
                    <a:alpha val="43137"/>
                  </a:srgbClr>
                </a:outerShdw>
              </a:effectLst>
              <a:latin typeface="+mj-lt"/>
            </a:endParaRPr>
          </a:p>
        </p:txBody>
      </p:sp>
      <p:sp>
        <p:nvSpPr>
          <p:cNvPr id="50" name="Rectangle 49"/>
          <p:cNvSpPr/>
          <p:nvPr/>
        </p:nvSpPr>
        <p:spPr>
          <a:xfrm>
            <a:off x="7110562" y="2993672"/>
            <a:ext cx="365760" cy="276999"/>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a:solidFill>
                  <a:schemeClr val="tx1"/>
                </a:solidFill>
                <a:effectLst>
                  <a:outerShdw blurRad="38100" dist="38100" dir="2700000" algn="tl">
                    <a:srgbClr val="000000">
                      <a:alpha val="43137"/>
                    </a:srgbClr>
                  </a:outerShdw>
                </a:effectLst>
                <a:latin typeface="+mj-lt"/>
              </a:rPr>
              <a:t>7</a:t>
            </a:r>
            <a:endParaRPr lang="en-IN" sz="1200" dirty="0">
              <a:solidFill>
                <a:schemeClr val="tx1"/>
              </a:solidFill>
              <a:effectLst>
                <a:outerShdw blurRad="38100" dist="38100" dir="2700000" algn="tl">
                  <a:srgbClr val="000000">
                    <a:alpha val="43137"/>
                  </a:srgbClr>
                </a:outerShdw>
              </a:effectLst>
              <a:latin typeface="+mj-lt"/>
            </a:endParaRPr>
          </a:p>
        </p:txBody>
      </p:sp>
      <p:sp>
        <p:nvSpPr>
          <p:cNvPr id="51" name="Rectangle 50"/>
          <p:cNvSpPr/>
          <p:nvPr/>
        </p:nvSpPr>
        <p:spPr>
          <a:xfrm>
            <a:off x="6250568" y="3373714"/>
            <a:ext cx="365760" cy="36576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9</a:t>
            </a:r>
            <a:endParaRPr lang="en-IN" sz="1200" dirty="0">
              <a:effectLst>
                <a:outerShdw blurRad="38100" dist="38100" dir="2700000" algn="tl">
                  <a:srgbClr val="000000">
                    <a:alpha val="43137"/>
                  </a:srgbClr>
                </a:outerShdw>
              </a:effectLst>
              <a:latin typeface="+mj-lt"/>
            </a:endParaRPr>
          </a:p>
        </p:txBody>
      </p:sp>
      <p:sp>
        <p:nvSpPr>
          <p:cNvPr id="53" name="Rectangle 52"/>
          <p:cNvSpPr/>
          <p:nvPr/>
        </p:nvSpPr>
        <p:spPr>
          <a:xfrm>
            <a:off x="7537384" y="3373714"/>
            <a:ext cx="365760" cy="36576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12</a:t>
            </a:r>
            <a:endParaRPr lang="en-IN" sz="1200" dirty="0">
              <a:effectLst>
                <a:outerShdw blurRad="38100" dist="38100" dir="2700000" algn="tl">
                  <a:srgbClr val="000000">
                    <a:alpha val="43137"/>
                  </a:srgbClr>
                </a:outerShdw>
              </a:effectLst>
              <a:latin typeface="+mj-lt"/>
            </a:endParaRPr>
          </a:p>
        </p:txBody>
      </p:sp>
      <p:sp>
        <p:nvSpPr>
          <p:cNvPr id="54" name="Rectangle 53"/>
          <p:cNvSpPr/>
          <p:nvPr/>
        </p:nvSpPr>
        <p:spPr>
          <a:xfrm>
            <a:off x="6677390" y="3373714"/>
            <a:ext cx="365760" cy="36576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10</a:t>
            </a:r>
            <a:endParaRPr lang="en-IN" sz="1200" dirty="0">
              <a:effectLst>
                <a:outerShdw blurRad="38100" dist="38100" dir="2700000" algn="tl">
                  <a:srgbClr val="000000">
                    <a:alpha val="43137"/>
                  </a:srgbClr>
                </a:outerShdw>
              </a:effectLst>
              <a:latin typeface="+mj-lt"/>
            </a:endParaRPr>
          </a:p>
        </p:txBody>
      </p:sp>
      <p:sp>
        <p:nvSpPr>
          <p:cNvPr id="55" name="Rectangle 54"/>
          <p:cNvSpPr/>
          <p:nvPr/>
        </p:nvSpPr>
        <p:spPr>
          <a:xfrm>
            <a:off x="7110562" y="3373714"/>
            <a:ext cx="365760" cy="36576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a:effectLst>
                  <a:outerShdw blurRad="38100" dist="38100" dir="2700000" algn="tl">
                    <a:srgbClr val="000000">
                      <a:alpha val="43137"/>
                    </a:srgbClr>
                  </a:outerShdw>
                </a:effectLst>
                <a:latin typeface="+mj-lt"/>
              </a:rPr>
              <a:t>11</a:t>
            </a:r>
            <a:endParaRPr lang="en-IN" sz="1200" dirty="0">
              <a:effectLst>
                <a:outerShdw blurRad="38100" dist="38100" dir="2700000" algn="tl">
                  <a:srgbClr val="000000">
                    <a:alpha val="43137"/>
                  </a:srgbClr>
                </a:outerShdw>
              </a:effectLst>
              <a:latin typeface="+mj-lt"/>
            </a:endParaRPr>
          </a:p>
        </p:txBody>
      </p:sp>
      <p:sp>
        <p:nvSpPr>
          <p:cNvPr id="138" name="Rectangle 137"/>
          <p:cNvSpPr/>
          <p:nvPr/>
        </p:nvSpPr>
        <p:spPr>
          <a:xfrm>
            <a:off x="6250568" y="3800994"/>
            <a:ext cx="365760" cy="36576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17" anchor="ctr"/>
          <a:lstStyle/>
          <a:p>
            <a:pPr algn="ctr" defTabSz="914363" eaLnBrk="0" hangingPunct="0">
              <a:defRPr/>
            </a:pPr>
            <a:r>
              <a:rPr lang="en-US" sz="1200" dirty="0" smtClean="0">
                <a:solidFill>
                  <a:schemeClr val="tx1"/>
                </a:solidFill>
                <a:effectLst>
                  <a:outerShdw blurRad="38100" dist="38100" dir="2700000" algn="tl">
                    <a:srgbClr val="000000">
                      <a:alpha val="43137"/>
                    </a:srgbClr>
                  </a:outerShdw>
                </a:effectLst>
                <a:latin typeface="+mj-lt"/>
              </a:rPr>
              <a:t>13</a:t>
            </a:r>
            <a:endParaRPr lang="en-IN" sz="1200" dirty="0">
              <a:solidFill>
                <a:schemeClr val="tx1"/>
              </a:solidFill>
              <a:effectLst>
                <a:outerShdw blurRad="38100" dist="38100" dir="2700000" algn="tl">
                  <a:srgbClr val="000000">
                    <a:alpha val="43137"/>
                  </a:srgbClr>
                </a:outerShdw>
              </a:effectLst>
              <a:latin typeface="+mj-lt"/>
            </a:endParaRPr>
          </a:p>
        </p:txBody>
      </p:sp>
      <p:sp>
        <p:nvSpPr>
          <p:cNvPr id="140" name="Rectangle 139"/>
          <p:cNvSpPr/>
          <p:nvPr/>
        </p:nvSpPr>
        <p:spPr>
          <a:xfrm>
            <a:off x="7537384" y="3800994"/>
            <a:ext cx="365760" cy="365760"/>
          </a:xfrm>
          <a:prstGeom prst="rect">
            <a:avLst/>
          </a:prstGeom>
          <a:gradFill>
            <a:gsLst>
              <a:gs pos="3000">
                <a:srgbClr val="C00000"/>
              </a:gs>
              <a:gs pos="100000">
                <a:srgbClr val="F12901"/>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smtClean="0">
                <a:effectLst>
                  <a:outerShdw blurRad="38100" dist="38100" dir="2700000" algn="tl">
                    <a:srgbClr val="000000">
                      <a:alpha val="43137"/>
                    </a:srgbClr>
                  </a:outerShdw>
                </a:effectLst>
                <a:latin typeface="+mj-lt"/>
              </a:rPr>
              <a:t>16</a:t>
            </a:r>
            <a:endParaRPr lang="en-IN" sz="1200" dirty="0">
              <a:effectLst>
                <a:outerShdw blurRad="38100" dist="38100" dir="2700000" algn="tl">
                  <a:srgbClr val="000000">
                    <a:alpha val="43137"/>
                  </a:srgbClr>
                </a:outerShdw>
              </a:effectLst>
              <a:latin typeface="+mj-lt"/>
            </a:endParaRPr>
          </a:p>
        </p:txBody>
      </p:sp>
      <p:sp>
        <p:nvSpPr>
          <p:cNvPr id="160" name="Rectangle 159"/>
          <p:cNvSpPr/>
          <p:nvPr/>
        </p:nvSpPr>
        <p:spPr>
          <a:xfrm>
            <a:off x="6677390" y="3800994"/>
            <a:ext cx="365760" cy="36576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17" anchor="ctr"/>
          <a:lstStyle/>
          <a:p>
            <a:pPr algn="ctr" defTabSz="914363" eaLnBrk="0" hangingPunct="0">
              <a:defRPr/>
            </a:pPr>
            <a:r>
              <a:rPr lang="en-US" sz="1200" dirty="0" smtClean="0">
                <a:solidFill>
                  <a:schemeClr val="tx1"/>
                </a:solidFill>
                <a:effectLst>
                  <a:outerShdw blurRad="38100" dist="38100" dir="2700000" algn="tl">
                    <a:srgbClr val="000000">
                      <a:alpha val="43137"/>
                    </a:srgbClr>
                  </a:outerShdw>
                </a:effectLst>
                <a:latin typeface="+mj-lt"/>
              </a:rPr>
              <a:t>14</a:t>
            </a:r>
            <a:endParaRPr lang="en-IN" sz="1200" dirty="0">
              <a:solidFill>
                <a:schemeClr val="tx1"/>
              </a:solidFill>
              <a:effectLst>
                <a:outerShdw blurRad="38100" dist="38100" dir="2700000" algn="tl">
                  <a:srgbClr val="000000">
                    <a:alpha val="43137"/>
                  </a:srgbClr>
                </a:outerShdw>
              </a:effectLst>
              <a:latin typeface="+mj-lt"/>
            </a:endParaRPr>
          </a:p>
        </p:txBody>
      </p:sp>
      <p:sp>
        <p:nvSpPr>
          <p:cNvPr id="161" name="Rectangle 160"/>
          <p:cNvSpPr/>
          <p:nvPr/>
        </p:nvSpPr>
        <p:spPr>
          <a:xfrm>
            <a:off x="7110562" y="3800994"/>
            <a:ext cx="365760" cy="365760"/>
          </a:xfrm>
          <a:prstGeom prst="rect">
            <a:avLst/>
          </a:prstGeom>
          <a:gradFill>
            <a:gsLst>
              <a:gs pos="3000">
                <a:srgbClr val="61AD2D"/>
              </a:gs>
              <a:gs pos="100000">
                <a:srgbClr val="92D050"/>
              </a:gs>
            </a:gsLst>
            <a:lin ang="162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17" anchor="ctr"/>
          <a:lstStyle/>
          <a:p>
            <a:pPr algn="ctr" defTabSz="914363" eaLnBrk="0" hangingPunct="0">
              <a:defRPr/>
            </a:pPr>
            <a:r>
              <a:rPr lang="en-US" sz="1200" dirty="0" smtClean="0">
                <a:solidFill>
                  <a:schemeClr val="tx1"/>
                </a:solidFill>
                <a:effectLst>
                  <a:outerShdw blurRad="38100" dist="38100" dir="2700000" algn="tl">
                    <a:srgbClr val="000000">
                      <a:alpha val="43137"/>
                    </a:srgbClr>
                  </a:outerShdw>
                </a:effectLst>
                <a:latin typeface="+mj-lt"/>
              </a:rPr>
              <a:t>15</a:t>
            </a:r>
            <a:endParaRPr lang="en-IN" sz="1200" dirty="0">
              <a:solidFill>
                <a:schemeClr val="tx1"/>
              </a:solidFill>
              <a:effectLst>
                <a:outerShdw blurRad="38100" dist="38100" dir="2700000" algn="tl">
                  <a:srgbClr val="000000">
                    <a:alpha val="43137"/>
                  </a:srgbClr>
                </a:outerShdw>
              </a:effectLst>
              <a:latin typeface="+mj-lt"/>
            </a:endParaRPr>
          </a:p>
        </p:txBody>
      </p:sp>
      <p:sp>
        <p:nvSpPr>
          <p:cNvPr id="165" name="Rectangle 164"/>
          <p:cNvSpPr/>
          <p:nvPr/>
        </p:nvSpPr>
        <p:spPr>
          <a:xfrm>
            <a:off x="6250568" y="4238012"/>
            <a:ext cx="365760" cy="36576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smtClean="0">
                <a:effectLst>
                  <a:outerShdw blurRad="38100" dist="38100" dir="2700000" algn="tl">
                    <a:srgbClr val="000000">
                      <a:alpha val="43137"/>
                    </a:srgbClr>
                  </a:outerShdw>
                </a:effectLst>
                <a:latin typeface="+mj-lt"/>
              </a:rPr>
              <a:t>17</a:t>
            </a:r>
            <a:endParaRPr lang="en-IN" sz="1200" dirty="0">
              <a:effectLst>
                <a:outerShdw blurRad="38100" dist="38100" dir="2700000" algn="tl">
                  <a:srgbClr val="000000">
                    <a:alpha val="43137"/>
                  </a:srgbClr>
                </a:outerShdw>
              </a:effectLst>
              <a:latin typeface="+mj-lt"/>
            </a:endParaRPr>
          </a:p>
        </p:txBody>
      </p:sp>
      <p:sp>
        <p:nvSpPr>
          <p:cNvPr id="166" name="Rectangle 165"/>
          <p:cNvSpPr/>
          <p:nvPr/>
        </p:nvSpPr>
        <p:spPr>
          <a:xfrm>
            <a:off x="7537384" y="4238012"/>
            <a:ext cx="365760" cy="36576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smtClean="0">
                <a:effectLst>
                  <a:outerShdw blurRad="38100" dist="38100" dir="2700000" algn="tl">
                    <a:srgbClr val="000000">
                      <a:alpha val="43137"/>
                    </a:srgbClr>
                  </a:outerShdw>
                </a:effectLst>
                <a:latin typeface="+mj-lt"/>
              </a:rPr>
              <a:t>20</a:t>
            </a:r>
            <a:endParaRPr lang="en-IN" sz="1200" dirty="0">
              <a:effectLst>
                <a:outerShdw blurRad="38100" dist="38100" dir="2700000" algn="tl">
                  <a:srgbClr val="000000">
                    <a:alpha val="43137"/>
                  </a:srgbClr>
                </a:outerShdw>
              </a:effectLst>
              <a:latin typeface="+mj-lt"/>
            </a:endParaRPr>
          </a:p>
        </p:txBody>
      </p:sp>
      <p:sp>
        <p:nvSpPr>
          <p:cNvPr id="167" name="Rectangle 166"/>
          <p:cNvSpPr/>
          <p:nvPr/>
        </p:nvSpPr>
        <p:spPr>
          <a:xfrm>
            <a:off x="6677390" y="4238012"/>
            <a:ext cx="365760" cy="365760"/>
          </a:xfrm>
          <a:prstGeom prst="rect">
            <a:avLst/>
          </a:prstGeom>
          <a:gradFill>
            <a:gsLst>
              <a:gs pos="3000">
                <a:schemeClr val="accent6">
                  <a:lumMod val="75000"/>
                </a:schemeClr>
              </a:gs>
              <a:gs pos="100000">
                <a:schemeClr val="accent6">
                  <a:lumMod val="60000"/>
                  <a:lumOff val="40000"/>
                </a:schemeClr>
              </a:gs>
            </a:gsLst>
            <a:lin ang="16200000" scaled="0"/>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defTabSz="914363" eaLnBrk="0" hangingPunct="0">
              <a:defRPr/>
            </a:pPr>
            <a:r>
              <a:rPr lang="en-US" sz="1200" dirty="0" smtClean="0">
                <a:effectLst>
                  <a:outerShdw blurRad="38100" dist="38100" dir="2700000" algn="tl">
                    <a:srgbClr val="000000">
                      <a:alpha val="43137"/>
                    </a:srgbClr>
                  </a:outerShdw>
                </a:effectLst>
                <a:latin typeface="+mj-lt"/>
              </a:rPr>
              <a:t>18</a:t>
            </a:r>
            <a:endParaRPr lang="en-IN" sz="1200" dirty="0">
              <a:effectLst>
                <a:outerShdw blurRad="38100" dist="38100" dir="2700000" algn="tl">
                  <a:srgbClr val="000000">
                    <a:alpha val="43137"/>
                  </a:srgbClr>
                </a:outerShdw>
              </a:effectLst>
              <a:latin typeface="+mj-lt"/>
            </a:endParaRPr>
          </a:p>
        </p:txBody>
      </p:sp>
      <p:sp>
        <p:nvSpPr>
          <p:cNvPr id="168" name="Rectangle 167"/>
          <p:cNvSpPr/>
          <p:nvPr/>
        </p:nvSpPr>
        <p:spPr>
          <a:xfrm>
            <a:off x="7110562" y="4282392"/>
            <a:ext cx="365760" cy="276999"/>
          </a:xfrm>
          <a:prstGeom prst="rect">
            <a:avLst/>
          </a:prstGeom>
          <a:gradFill>
            <a:gsLst>
              <a:gs pos="0">
                <a:srgbClr val="00AAE6"/>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anchor="ctr">
            <a:spAutoFit/>
          </a:bodyPr>
          <a:lstStyle/>
          <a:p>
            <a:pPr algn="ctr" defTabSz="914363" eaLnBrk="0" hangingPunct="0">
              <a:defRPr/>
            </a:pPr>
            <a:r>
              <a:rPr lang="en-US" sz="1200" dirty="0" smtClean="0">
                <a:solidFill>
                  <a:schemeClr val="tx1"/>
                </a:solidFill>
                <a:effectLst>
                  <a:outerShdw blurRad="38100" dist="38100" dir="2700000" algn="tl">
                    <a:srgbClr val="000000">
                      <a:alpha val="43137"/>
                    </a:srgbClr>
                  </a:outerShdw>
                </a:effectLst>
                <a:latin typeface="+mj-lt"/>
              </a:rPr>
              <a:t>19</a:t>
            </a:r>
            <a:endParaRPr lang="en-IN" sz="1200" dirty="0">
              <a:solidFill>
                <a:schemeClr val="tx1"/>
              </a:solidFill>
              <a:effectLst>
                <a:outerShdw blurRad="38100" dist="38100" dir="2700000" algn="tl">
                  <a:srgbClr val="000000">
                    <a:alpha val="43137"/>
                  </a:srgbClr>
                </a:outerShdw>
              </a:effectLst>
              <a:latin typeface="+mj-lt"/>
            </a:endParaRPr>
          </a:p>
        </p:txBody>
      </p:sp>
      <p:sp>
        <p:nvSpPr>
          <p:cNvPr id="169" name="Left Arrow 168"/>
          <p:cNvSpPr/>
          <p:nvPr/>
        </p:nvSpPr>
        <p:spPr bwMode="auto">
          <a:xfrm rot="21137779">
            <a:off x="3281875" y="2853915"/>
            <a:ext cx="2779026" cy="1004530"/>
          </a:xfrm>
          <a:prstGeom prst="leftArrow">
            <a:avLst>
              <a:gd name="adj1" fmla="val 66901"/>
              <a:gd name="adj2" fmla="val 50000"/>
            </a:avLst>
          </a:prstGeom>
          <a:ln>
            <a:headEnd/>
            <a:tailEnd/>
          </a:ln>
        </p:spPr>
        <p:style>
          <a:lnRef idx="0">
            <a:schemeClr val="accent5"/>
          </a:lnRef>
          <a:fillRef idx="3">
            <a:schemeClr val="accent5"/>
          </a:fillRef>
          <a:effectRef idx="3">
            <a:schemeClr val="accent5"/>
          </a:effectRef>
          <a:fontRef idx="minor">
            <a:schemeClr val="lt1"/>
          </a:fontRef>
        </p:style>
        <p:txBody>
          <a:bodyPr wrap="square">
            <a:spAutoFit/>
          </a:bodyPr>
          <a:lstStyle/>
          <a:p>
            <a:pPr algn="ctr" fontAlgn="base">
              <a:spcBef>
                <a:spcPct val="0"/>
              </a:spcBef>
              <a:spcAft>
                <a:spcPct val="0"/>
              </a:spcAft>
              <a:defRPr/>
            </a:pPr>
            <a:r>
              <a:rPr lang="en-US" sz="2400" dirty="0" smtClean="0">
                <a:solidFill>
                  <a:schemeClr val="bg1"/>
                </a:solidFill>
              </a:rPr>
              <a:t>Image restore</a:t>
            </a:r>
          </a:p>
          <a:p>
            <a:pPr algn="ctr" fontAlgn="base">
              <a:spcBef>
                <a:spcPct val="0"/>
              </a:spcBef>
              <a:spcAft>
                <a:spcPct val="0"/>
              </a:spcAft>
              <a:defRPr/>
            </a:pPr>
            <a:r>
              <a:rPr lang="en-US" sz="1400" dirty="0" smtClean="0">
                <a:solidFill>
                  <a:schemeClr val="bg1"/>
                </a:solidFill>
              </a:rPr>
              <a:t>Apps/OS from days ago</a:t>
            </a:r>
          </a:p>
        </p:txBody>
      </p:sp>
      <p:sp>
        <p:nvSpPr>
          <p:cNvPr id="198" name="Left Arrow 197"/>
          <p:cNvSpPr/>
          <p:nvPr/>
        </p:nvSpPr>
        <p:spPr bwMode="auto">
          <a:xfrm rot="558498">
            <a:off x="3316658" y="4562345"/>
            <a:ext cx="2700068" cy="1050191"/>
          </a:xfrm>
          <a:prstGeom prst="leftArrow">
            <a:avLst>
              <a:gd name="adj1" fmla="val 66901"/>
              <a:gd name="adj2" fmla="val 50000"/>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lgn="ctr" fontAlgn="base">
              <a:spcBef>
                <a:spcPct val="0"/>
              </a:spcBef>
              <a:spcAft>
                <a:spcPct val="0"/>
              </a:spcAft>
              <a:defRPr/>
            </a:pPr>
            <a:r>
              <a:rPr lang="en-US" sz="2400" dirty="0" smtClean="0">
                <a:solidFill>
                  <a:schemeClr val="tx1"/>
                </a:solidFill>
              </a:rPr>
              <a:t>Data restore</a:t>
            </a:r>
          </a:p>
          <a:p>
            <a:pPr algn="ctr" fontAlgn="base">
              <a:spcBef>
                <a:spcPct val="0"/>
              </a:spcBef>
              <a:spcAft>
                <a:spcPct val="0"/>
              </a:spcAft>
              <a:defRPr/>
            </a:pPr>
            <a:r>
              <a:rPr lang="en-US" sz="1400" dirty="0" smtClean="0">
                <a:solidFill>
                  <a:schemeClr val="tx1"/>
                </a:solidFill>
              </a:rPr>
              <a:t>15 minutes ago or less</a:t>
            </a:r>
          </a:p>
        </p:txBody>
      </p:sp>
      <p:grpSp>
        <p:nvGrpSpPr>
          <p:cNvPr id="2" name="Group 227"/>
          <p:cNvGrpSpPr/>
          <p:nvPr/>
        </p:nvGrpSpPr>
        <p:grpSpPr>
          <a:xfrm>
            <a:off x="6063657" y="4802694"/>
            <a:ext cx="2105752" cy="1516684"/>
            <a:chOff x="6063657" y="4802694"/>
            <a:chExt cx="2105752" cy="1516684"/>
          </a:xfrm>
        </p:grpSpPr>
        <p:sp>
          <p:nvSpPr>
            <p:cNvPr id="173" name="Text Box 66"/>
            <p:cNvSpPr txBox="1">
              <a:spLocks noChangeArrowheads="1"/>
            </p:cNvSpPr>
            <p:nvPr/>
          </p:nvSpPr>
          <p:spPr bwMode="auto">
            <a:xfrm>
              <a:off x="6281871" y="5876465"/>
              <a:ext cx="1612900" cy="292100"/>
            </a:xfrm>
            <a:prstGeom prst="rect">
              <a:avLst/>
            </a:prstGeom>
            <a:noFill/>
            <a:ln w="9525">
              <a:noFill/>
              <a:miter lim="800000"/>
              <a:headEnd/>
              <a:tailEnd/>
            </a:ln>
            <a:effectLst/>
          </p:spPr>
          <p:txBody>
            <a:bodyPr lIns="91435" tIns="45717" rIns="91435" bIns="45717">
              <a:spAutoFit/>
            </a:bodyPr>
            <a:lstStyle/>
            <a:p>
              <a:pPr eaLnBrk="0" hangingPunct="0">
                <a:defRPr/>
              </a:pPr>
              <a:r>
                <a:rPr lang="en-US" sz="1300" b="1" dirty="0">
                  <a:latin typeface="+mj-lt"/>
                  <a:cs typeface="+mn-cs"/>
                </a:rPr>
                <a:t>DPM 2007</a:t>
              </a:r>
              <a:endParaRPr lang="en-US" sz="1300" dirty="0">
                <a:latin typeface="+mj-lt"/>
                <a:cs typeface="+mn-cs"/>
              </a:endParaRPr>
            </a:p>
          </p:txBody>
        </p:sp>
        <p:sp>
          <p:nvSpPr>
            <p:cNvPr id="171" name="Text Box 50"/>
            <p:cNvSpPr txBox="1">
              <a:spLocks noChangeArrowheads="1"/>
            </p:cNvSpPr>
            <p:nvPr/>
          </p:nvSpPr>
          <p:spPr bwMode="auto">
            <a:xfrm>
              <a:off x="6296159" y="6059028"/>
              <a:ext cx="1873250" cy="260350"/>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100" i="1" dirty="0">
                  <a:latin typeface="+mj-lt"/>
                  <a:cs typeface="+mn-cs"/>
                </a:rPr>
                <a:t>with integrated Disk &amp; Tape</a:t>
              </a:r>
            </a:p>
          </p:txBody>
        </p:sp>
        <p:grpSp>
          <p:nvGrpSpPr>
            <p:cNvPr id="3" name="Group 156"/>
            <p:cNvGrpSpPr/>
            <p:nvPr/>
          </p:nvGrpSpPr>
          <p:grpSpPr>
            <a:xfrm>
              <a:off x="6063657" y="4802694"/>
              <a:ext cx="1975555" cy="1277132"/>
              <a:chOff x="6829779" y="2442558"/>
              <a:chExt cx="1975555" cy="1277132"/>
            </a:xfrm>
          </p:grpSpPr>
          <p:pic>
            <p:nvPicPr>
              <p:cNvPr id="158" name="Picture 2" descr="D:\Projects\Microsoft\DPM PartnerVideo\images\platform.png"/>
              <p:cNvPicPr>
                <a:picLocks noChangeAspect="1" noChangeArrowheads="1"/>
              </p:cNvPicPr>
              <p:nvPr/>
            </p:nvPicPr>
            <p:blipFill>
              <a:blip r:embed="rId4" cstate="print">
                <a:duotone>
                  <a:srgbClr val="5082B9">
                    <a:shade val="45000"/>
                    <a:satMod val="135000"/>
                  </a:srgbClr>
                  <a:prstClr val="white"/>
                </a:duotone>
                <a:lum bright="-30000"/>
              </a:blip>
              <a:srcRect/>
              <a:stretch>
                <a:fillRect/>
              </a:stretch>
            </p:blipFill>
            <p:spPr bwMode="auto">
              <a:xfrm>
                <a:off x="6829779" y="2655727"/>
                <a:ext cx="1975555" cy="1063963"/>
              </a:xfrm>
              <a:prstGeom prst="rect">
                <a:avLst/>
              </a:prstGeom>
              <a:noFill/>
              <a:effectLst>
                <a:outerShdw blurRad="50800" dist="38100" dir="2700000" algn="tl" rotWithShape="0">
                  <a:prstClr val="black">
                    <a:alpha val="40000"/>
                  </a:prstClr>
                </a:outerShdw>
              </a:effectLst>
            </p:spPr>
          </p:pic>
          <p:pic>
            <p:nvPicPr>
              <p:cNvPr id="159" name="Picture 8" descr="E:\Projects\Microsoft\DPM_video\connect.dll_I2908_0409.png"/>
              <p:cNvPicPr>
                <a:picLocks noChangeAspect="1" noChangeArrowheads="1"/>
              </p:cNvPicPr>
              <p:nvPr/>
            </p:nvPicPr>
            <p:blipFill>
              <a:blip r:embed="rId5" cstate="print">
                <a:grayscl/>
              </a:blip>
              <a:srcRect/>
              <a:stretch>
                <a:fillRect/>
              </a:stretch>
            </p:blipFill>
            <p:spPr bwMode="auto">
              <a:xfrm>
                <a:off x="6957491" y="2442558"/>
                <a:ext cx="940019" cy="940019"/>
              </a:xfrm>
              <a:prstGeom prst="rect">
                <a:avLst/>
              </a:prstGeom>
              <a:noFill/>
            </p:spPr>
          </p:pic>
          <p:grpSp>
            <p:nvGrpSpPr>
              <p:cNvPr id="4" name="Group 123"/>
              <p:cNvGrpSpPr/>
              <p:nvPr/>
            </p:nvGrpSpPr>
            <p:grpSpPr>
              <a:xfrm>
                <a:off x="8074314" y="2828757"/>
                <a:ext cx="517152" cy="558269"/>
                <a:chOff x="8040821" y="2812715"/>
                <a:chExt cx="566688" cy="611743"/>
              </a:xfrm>
            </p:grpSpPr>
            <p:grpSp>
              <p:nvGrpSpPr>
                <p:cNvPr id="5" name="Group 186"/>
                <p:cNvGrpSpPr/>
                <p:nvPr/>
              </p:nvGrpSpPr>
              <p:grpSpPr>
                <a:xfrm>
                  <a:off x="8040821" y="3031577"/>
                  <a:ext cx="566688" cy="392881"/>
                  <a:chOff x="7696436" y="4575160"/>
                  <a:chExt cx="566688" cy="392881"/>
                </a:xfrm>
              </p:grpSpPr>
              <p:pic>
                <p:nvPicPr>
                  <p:cNvPr id="218" name="Picture 10" descr="D:\Projects\Microsoft\DPM PartnerVideo\images\tape.png"/>
                  <p:cNvPicPr>
                    <a:picLocks noChangeAspect="1" noChangeArrowheads="1"/>
                  </p:cNvPicPr>
                  <p:nvPr/>
                </p:nvPicPr>
                <p:blipFill>
                  <a:blip r:embed="rId6"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219" name="Picture 10" descr="D:\Projects\Microsoft\DPM PartnerVideo\images\tape.png"/>
                  <p:cNvPicPr>
                    <a:picLocks noChangeAspect="1" noChangeArrowheads="1"/>
                  </p:cNvPicPr>
                  <p:nvPr/>
                </p:nvPicPr>
                <p:blipFill>
                  <a:blip r:embed="rId6"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6" name="Group 183"/>
                <p:cNvGrpSpPr/>
                <p:nvPr/>
              </p:nvGrpSpPr>
              <p:grpSpPr>
                <a:xfrm>
                  <a:off x="8090784" y="2812715"/>
                  <a:ext cx="512445" cy="448263"/>
                  <a:chOff x="5801888" y="2848326"/>
                  <a:chExt cx="331718" cy="291135"/>
                </a:xfrm>
              </p:grpSpPr>
              <p:pic>
                <p:nvPicPr>
                  <p:cNvPr id="215" name="Picture 10" descr="D:\Projects\Microsoft\DPM PartnerVideo\images\tape.png"/>
                  <p:cNvPicPr>
                    <a:picLocks noChangeAspect="1" noChangeArrowheads="1"/>
                  </p:cNvPicPr>
                  <p:nvPr/>
                </p:nvPicPr>
                <p:blipFill>
                  <a:blip r:embed="rId7"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216" name="Picture 10" descr="D:\Projects\Microsoft\DPM PartnerVideo\images\tape.png"/>
                  <p:cNvPicPr>
                    <a:picLocks noChangeAspect="1" noChangeArrowheads="1"/>
                  </p:cNvPicPr>
                  <p:nvPr/>
                </p:nvPicPr>
                <p:blipFill>
                  <a:blip r:embed="rId7"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217" name="Picture 10" descr="D:\Projects\Microsoft\DPM PartnerVideo\images\tape.png"/>
                  <p:cNvPicPr>
                    <a:picLocks noChangeAspect="1" noChangeArrowheads="1"/>
                  </p:cNvPicPr>
                  <p:nvPr/>
                </p:nvPicPr>
                <p:blipFill>
                  <a:blip r:embed="rId7"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7" name="Group 131"/>
              <p:cNvGrpSpPr/>
              <p:nvPr/>
            </p:nvGrpSpPr>
            <p:grpSpPr>
              <a:xfrm>
                <a:off x="7582149" y="2772296"/>
                <a:ext cx="676889" cy="564456"/>
                <a:chOff x="4797868" y="2793223"/>
                <a:chExt cx="654664" cy="545925"/>
              </a:xfrm>
            </p:grpSpPr>
            <p:grpSp>
              <p:nvGrpSpPr>
                <p:cNvPr id="8" name="Group 207"/>
                <p:cNvGrpSpPr/>
                <p:nvPr/>
              </p:nvGrpSpPr>
              <p:grpSpPr>
                <a:xfrm>
                  <a:off x="4797868" y="3023255"/>
                  <a:ext cx="654664" cy="315893"/>
                  <a:chOff x="4848128" y="2984430"/>
                  <a:chExt cx="676566" cy="326460"/>
                </a:xfrm>
              </p:grpSpPr>
              <p:sp>
                <p:nvSpPr>
                  <p:cNvPr id="210" name="Oval 209"/>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1" name="Oval 210"/>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2" name="Oval 211"/>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9" name="Group 204"/>
                <p:cNvGrpSpPr/>
                <p:nvPr/>
              </p:nvGrpSpPr>
              <p:grpSpPr>
                <a:xfrm>
                  <a:off x="4822453" y="2793223"/>
                  <a:ext cx="551050" cy="520930"/>
                  <a:chOff x="4572000" y="2655375"/>
                  <a:chExt cx="720817" cy="681417"/>
                </a:xfrm>
              </p:grpSpPr>
              <p:grpSp>
                <p:nvGrpSpPr>
                  <p:cNvPr id="10" name="Group 189"/>
                  <p:cNvGrpSpPr/>
                  <p:nvPr/>
                </p:nvGrpSpPr>
                <p:grpSpPr>
                  <a:xfrm>
                    <a:off x="4673854" y="2655375"/>
                    <a:ext cx="403810" cy="395185"/>
                    <a:chOff x="4904375" y="2755269"/>
                    <a:chExt cx="324356" cy="317428"/>
                  </a:xfrm>
                </p:grpSpPr>
                <p:sp>
                  <p:nvSpPr>
                    <p:cNvPr id="207" name="Oval 20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08" name="Flowchart: Magnetic Disk 20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09" name="Oval 20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1" name="Group 190"/>
                  <p:cNvGrpSpPr/>
                  <p:nvPr/>
                </p:nvGrpSpPr>
                <p:grpSpPr>
                  <a:xfrm>
                    <a:off x="4889007" y="2747583"/>
                    <a:ext cx="403810" cy="395185"/>
                    <a:chOff x="4904375" y="2755269"/>
                    <a:chExt cx="324356" cy="317428"/>
                  </a:xfrm>
                </p:grpSpPr>
                <p:sp>
                  <p:nvSpPr>
                    <p:cNvPr id="204" name="Oval 20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05" name="Flowchart: Magnetic Disk 20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06" name="Oval 20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2" name="Group 195"/>
                  <p:cNvGrpSpPr/>
                  <p:nvPr/>
                </p:nvGrpSpPr>
                <p:grpSpPr>
                  <a:xfrm>
                    <a:off x="4572000" y="2832108"/>
                    <a:ext cx="403810" cy="395185"/>
                    <a:chOff x="4904375" y="2755269"/>
                    <a:chExt cx="324356" cy="317428"/>
                  </a:xfrm>
                </p:grpSpPr>
                <p:sp>
                  <p:nvSpPr>
                    <p:cNvPr id="201" name="Oval 20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02" name="Flowchart: Magnetic Disk 20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03" name="Oval 20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3" name="Group 199"/>
                  <p:cNvGrpSpPr/>
                  <p:nvPr/>
                </p:nvGrpSpPr>
                <p:grpSpPr>
                  <a:xfrm>
                    <a:off x="4810205" y="2941607"/>
                    <a:ext cx="403810" cy="395185"/>
                    <a:chOff x="4904375" y="2755269"/>
                    <a:chExt cx="324356" cy="317428"/>
                  </a:xfrm>
                </p:grpSpPr>
                <p:sp>
                  <p:nvSpPr>
                    <p:cNvPr id="197" name="Oval 19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99" name="Flowchart: Magnetic Disk 19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00" name="Oval 19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grpSp>
      <p:grpSp>
        <p:nvGrpSpPr>
          <p:cNvPr id="14" name="Group 121"/>
          <p:cNvGrpSpPr/>
          <p:nvPr/>
        </p:nvGrpSpPr>
        <p:grpSpPr>
          <a:xfrm>
            <a:off x="0" y="3447534"/>
            <a:ext cx="2100473" cy="1481053"/>
            <a:chOff x="0" y="3447534"/>
            <a:chExt cx="2100473" cy="1481053"/>
          </a:xfrm>
        </p:grpSpPr>
        <p:sp>
          <p:nvSpPr>
            <p:cNvPr id="78" name="Text Box 61"/>
            <p:cNvSpPr txBox="1">
              <a:spLocks noChangeArrowheads="1"/>
            </p:cNvSpPr>
            <p:nvPr/>
          </p:nvSpPr>
          <p:spPr bwMode="auto">
            <a:xfrm>
              <a:off x="0" y="4405373"/>
              <a:ext cx="2100473" cy="523214"/>
            </a:xfrm>
            <a:prstGeom prst="rect">
              <a:avLst/>
            </a:prstGeom>
            <a:noFill/>
            <a:ln w="9525">
              <a:noFill/>
              <a:miter lim="800000"/>
              <a:headEnd/>
              <a:tailEnd/>
            </a:ln>
            <a:effectLst/>
          </p:spPr>
          <p:txBody>
            <a:bodyPr wrap="square" lIns="91435" tIns="45717" rIns="91435" bIns="45717">
              <a:spAutoFit/>
            </a:bodyPr>
            <a:lstStyle/>
            <a:p>
              <a:pPr algn="r" eaLnBrk="0" hangingPunct="0">
                <a:defRPr/>
              </a:pPr>
              <a:r>
                <a:rPr lang="en-US" sz="1400" dirty="0">
                  <a:latin typeface="+mj-lt"/>
                  <a:cs typeface="+mn-cs"/>
                </a:rPr>
                <a:t>Windows Server 2003</a:t>
              </a:r>
            </a:p>
            <a:p>
              <a:pPr algn="r" eaLnBrk="0" hangingPunct="0">
                <a:defRPr/>
              </a:pPr>
              <a:r>
                <a:rPr lang="en-US" sz="1400" i="1" dirty="0" smtClean="0">
                  <a:latin typeface="+mj-lt"/>
                  <a:cs typeface="+mn-cs"/>
                </a:rPr>
                <a:t>SQL Server 2005</a:t>
              </a:r>
              <a:endParaRPr lang="en-US" sz="1400" i="1" dirty="0">
                <a:latin typeface="+mj-lt"/>
                <a:cs typeface="+mn-cs"/>
              </a:endParaRPr>
            </a:p>
          </p:txBody>
        </p:sp>
        <p:grpSp>
          <p:nvGrpSpPr>
            <p:cNvPr id="15" name="Group 222"/>
            <p:cNvGrpSpPr/>
            <p:nvPr/>
          </p:nvGrpSpPr>
          <p:grpSpPr>
            <a:xfrm>
              <a:off x="1056001" y="3447534"/>
              <a:ext cx="1006860" cy="1006860"/>
              <a:chOff x="2636703" y="1590675"/>
              <a:chExt cx="615556" cy="615556"/>
            </a:xfrm>
          </p:grpSpPr>
          <p:pic>
            <p:nvPicPr>
              <p:cNvPr id="224" name="Picture 2" descr="D:\Projects\Microsoft\DPM_Deck\images\Vista (344).png"/>
              <p:cNvPicPr>
                <a:picLocks noChangeAspect="1" noChangeArrowheads="1"/>
              </p:cNvPicPr>
              <p:nvPr/>
            </p:nvPicPr>
            <p:blipFill>
              <a:blip r:embed="rId8" cstate="print"/>
              <a:srcRect/>
              <a:stretch>
                <a:fillRect/>
              </a:stretch>
            </p:blipFill>
            <p:spPr bwMode="auto">
              <a:xfrm>
                <a:off x="2636703" y="1590675"/>
                <a:ext cx="615556" cy="615556"/>
              </a:xfrm>
              <a:prstGeom prst="rect">
                <a:avLst/>
              </a:prstGeom>
              <a:noFill/>
            </p:spPr>
          </p:pic>
          <p:pic>
            <p:nvPicPr>
              <p:cNvPr id="225" name="Picture 6" descr="D:\Projects\Microsoft\DPM PartnerVideo\images\windows.png"/>
              <p:cNvPicPr>
                <a:picLocks noChangeAspect="1" noChangeArrowheads="1"/>
              </p:cNvPicPr>
              <p:nvPr/>
            </p:nvPicPr>
            <p:blipFill>
              <a:blip r:embed="rId9" cstate="print"/>
              <a:srcRect/>
              <a:stretch>
                <a:fillRect/>
              </a:stretch>
            </p:blipFill>
            <p:spPr bwMode="auto">
              <a:xfrm>
                <a:off x="2998712" y="1844461"/>
                <a:ext cx="249053" cy="222295"/>
              </a:xfrm>
              <a:prstGeom prst="rect">
                <a:avLst/>
              </a:prstGeom>
              <a:noFill/>
            </p:spPr>
          </p:pic>
        </p:grpSp>
      </p:grpSp>
      <p:grpSp>
        <p:nvGrpSpPr>
          <p:cNvPr id="16" name="Group 16"/>
          <p:cNvGrpSpPr/>
          <p:nvPr/>
        </p:nvGrpSpPr>
        <p:grpSpPr>
          <a:xfrm>
            <a:off x="2178178" y="2931459"/>
            <a:ext cx="1210481" cy="1255059"/>
            <a:chOff x="6680672" y="3530724"/>
            <a:chExt cx="1282751" cy="1370163"/>
          </a:xfrm>
        </p:grpSpPr>
        <p:sp>
          <p:nvSpPr>
            <p:cNvPr id="250" name="Oval 249"/>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17" name="Group 17"/>
            <p:cNvGrpSpPr/>
            <p:nvPr/>
          </p:nvGrpSpPr>
          <p:grpSpPr>
            <a:xfrm flipH="1">
              <a:off x="6802955" y="3530724"/>
              <a:ext cx="915230" cy="1249929"/>
              <a:chOff x="8100716" y="3769433"/>
              <a:chExt cx="441437" cy="602870"/>
            </a:xfrm>
          </p:grpSpPr>
          <p:sp>
            <p:nvSpPr>
              <p:cNvPr id="252" name="Flowchart: Magnetic Disk 251"/>
              <p:cNvSpPr/>
              <p:nvPr/>
            </p:nvSpPr>
            <p:spPr>
              <a:xfrm>
                <a:off x="8100719" y="3773214"/>
                <a:ext cx="441434" cy="599089"/>
              </a:xfrm>
              <a:prstGeom prst="flowChartMagneticDisk">
                <a:avLst/>
              </a:prstGeom>
              <a:gradFill>
                <a:gsLst>
                  <a:gs pos="0">
                    <a:schemeClr val="bg1">
                      <a:lumMod val="50000"/>
                    </a:schemeClr>
                  </a:gs>
                  <a:gs pos="38000">
                    <a:sysClr val="window" lastClr="FFFFFF"/>
                  </a:gs>
                  <a:gs pos="82000">
                    <a:schemeClr val="tx1">
                      <a:lumMod val="50000"/>
                      <a:lumOff val="50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253" name="Oval 252"/>
              <p:cNvSpPr/>
              <p:nvPr/>
            </p:nvSpPr>
            <p:spPr>
              <a:xfrm>
                <a:off x="8100716" y="3769433"/>
                <a:ext cx="438912" cy="173818"/>
              </a:xfrm>
              <a:prstGeom prst="ellipse">
                <a:avLst/>
              </a:prstGeom>
              <a:gradFill>
                <a:gsLst>
                  <a:gs pos="31000">
                    <a:sysClr val="window" lastClr="FFFFFF"/>
                  </a:gs>
                  <a:gs pos="66000">
                    <a:schemeClr val="bg1">
                      <a:lumMod val="50000"/>
                    </a:schemeClr>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grpSp>
        <p:nvGrpSpPr>
          <p:cNvPr id="18" name="Group 16"/>
          <p:cNvGrpSpPr/>
          <p:nvPr/>
        </p:nvGrpSpPr>
        <p:grpSpPr>
          <a:xfrm>
            <a:off x="2178178" y="4315759"/>
            <a:ext cx="1210481" cy="1255059"/>
            <a:chOff x="6680672" y="3530724"/>
            <a:chExt cx="1282751" cy="1370163"/>
          </a:xfrm>
        </p:grpSpPr>
        <p:sp>
          <p:nvSpPr>
            <p:cNvPr id="255" name="Oval 254"/>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19" name="Group 17"/>
            <p:cNvGrpSpPr/>
            <p:nvPr/>
          </p:nvGrpSpPr>
          <p:grpSpPr>
            <a:xfrm flipH="1">
              <a:off x="6802955" y="3530724"/>
              <a:ext cx="915230" cy="1249929"/>
              <a:chOff x="8100716" y="3769433"/>
              <a:chExt cx="441437" cy="602870"/>
            </a:xfrm>
          </p:grpSpPr>
          <p:sp>
            <p:nvSpPr>
              <p:cNvPr id="257" name="Flowchart: Magnetic Disk 256"/>
              <p:cNvSpPr/>
              <p:nvPr/>
            </p:nvSpPr>
            <p:spPr>
              <a:xfrm>
                <a:off x="8100719" y="3773214"/>
                <a:ext cx="441434" cy="599089"/>
              </a:xfrm>
              <a:prstGeom prst="flowChartMagneticDisk">
                <a:avLst/>
              </a:prstGeom>
              <a:gradFill>
                <a:gsLst>
                  <a:gs pos="0">
                    <a:schemeClr val="bg1">
                      <a:lumMod val="50000"/>
                    </a:schemeClr>
                  </a:gs>
                  <a:gs pos="38000">
                    <a:sysClr val="window" lastClr="FFFFFF"/>
                  </a:gs>
                  <a:gs pos="82000">
                    <a:schemeClr val="tx1">
                      <a:lumMod val="50000"/>
                      <a:lumOff val="50000"/>
                    </a:schemeClr>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258" name="Oval 257"/>
              <p:cNvSpPr/>
              <p:nvPr/>
            </p:nvSpPr>
            <p:spPr>
              <a:xfrm>
                <a:off x="8100716" y="3769433"/>
                <a:ext cx="438912" cy="173818"/>
              </a:xfrm>
              <a:prstGeom prst="ellipse">
                <a:avLst/>
              </a:prstGeom>
              <a:gradFill>
                <a:gsLst>
                  <a:gs pos="31000">
                    <a:sysClr val="window" lastClr="FFFFFF"/>
                  </a:gs>
                  <a:gs pos="66000">
                    <a:schemeClr val="bg1">
                      <a:lumMod val="50000"/>
                    </a:schemeClr>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grpSp>
        <p:nvGrpSpPr>
          <p:cNvPr id="20" name="Group 16"/>
          <p:cNvGrpSpPr/>
          <p:nvPr/>
        </p:nvGrpSpPr>
        <p:grpSpPr>
          <a:xfrm>
            <a:off x="2182780" y="2931878"/>
            <a:ext cx="1220820" cy="1251420"/>
            <a:chOff x="6680672" y="3530724"/>
            <a:chExt cx="1282751" cy="1370163"/>
          </a:xfrm>
        </p:grpSpPr>
        <p:sp>
          <p:nvSpPr>
            <p:cNvPr id="260" name="Oval 259"/>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21" name="Group 17"/>
            <p:cNvGrpSpPr/>
            <p:nvPr/>
          </p:nvGrpSpPr>
          <p:grpSpPr>
            <a:xfrm flipH="1">
              <a:off x="6802955" y="3530724"/>
              <a:ext cx="915230" cy="1249929"/>
              <a:chOff x="8100716" y="3769433"/>
              <a:chExt cx="441437" cy="602870"/>
            </a:xfrm>
          </p:grpSpPr>
          <p:sp>
            <p:nvSpPr>
              <p:cNvPr id="262" name="Flowchart: Magnetic Disk 261"/>
              <p:cNvSpPr/>
              <p:nvPr/>
            </p:nvSpPr>
            <p:spPr>
              <a:xfrm>
                <a:off x="8100719" y="3773214"/>
                <a:ext cx="441434" cy="599089"/>
              </a:xfrm>
              <a:prstGeom prst="flowChartMagneticDisk">
                <a:avLst/>
              </a:prstGeom>
              <a:gradFill>
                <a:gsLst>
                  <a:gs pos="0">
                    <a:srgbClr val="FFC000"/>
                  </a:gs>
                  <a:gs pos="38000">
                    <a:sysClr val="window" lastClr="FFFFFF"/>
                  </a:gs>
                  <a:gs pos="82000">
                    <a:srgbClr val="FFC000"/>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263" name="Oval 262"/>
              <p:cNvSpPr/>
              <p:nvPr/>
            </p:nvSpPr>
            <p:spPr>
              <a:xfrm>
                <a:off x="8100716" y="3769433"/>
                <a:ext cx="438912" cy="173818"/>
              </a:xfrm>
              <a:prstGeom prst="ellipse">
                <a:avLst/>
              </a:prstGeom>
              <a:gradFill>
                <a:gsLst>
                  <a:gs pos="31000">
                    <a:sysClr val="window" lastClr="FFFFFF"/>
                  </a:gs>
                  <a:gs pos="82000">
                    <a:srgbClr val="C49500"/>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grpSp>
        <p:nvGrpSpPr>
          <p:cNvPr id="22" name="Group 16"/>
          <p:cNvGrpSpPr/>
          <p:nvPr/>
        </p:nvGrpSpPr>
        <p:grpSpPr>
          <a:xfrm>
            <a:off x="2178570" y="4319652"/>
            <a:ext cx="1212330" cy="1255648"/>
            <a:chOff x="6680672" y="3530724"/>
            <a:chExt cx="1282751" cy="1370163"/>
          </a:xfrm>
        </p:grpSpPr>
        <p:sp>
          <p:nvSpPr>
            <p:cNvPr id="265" name="Oval 264"/>
            <p:cNvSpPr/>
            <p:nvPr/>
          </p:nvSpPr>
          <p:spPr>
            <a:xfrm>
              <a:off x="6680672" y="4407757"/>
              <a:ext cx="1282751" cy="493130"/>
            </a:xfrm>
            <a:prstGeom prst="ellipse">
              <a:avLst/>
            </a:prstGeom>
            <a:gradFill flip="none" rotWithShape="1">
              <a:gsLst>
                <a:gs pos="0">
                  <a:schemeClr val="tx1">
                    <a:lumMod val="95000"/>
                    <a:lumOff val="5000"/>
                  </a:scheme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nvGrpSpPr>
            <p:cNvPr id="23" name="Group 17"/>
            <p:cNvGrpSpPr/>
            <p:nvPr/>
          </p:nvGrpSpPr>
          <p:grpSpPr>
            <a:xfrm flipH="1">
              <a:off x="6802955" y="3530724"/>
              <a:ext cx="915230" cy="1249929"/>
              <a:chOff x="8100716" y="3769433"/>
              <a:chExt cx="441437" cy="602870"/>
            </a:xfrm>
          </p:grpSpPr>
          <p:sp>
            <p:nvSpPr>
              <p:cNvPr id="267" name="Flowchart: Magnetic Disk 26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sp>
            <p:nvSpPr>
              <p:cNvPr id="268" name="Oval 267"/>
              <p:cNvSpPr/>
              <p:nvPr/>
            </p:nvSpPr>
            <p:spPr>
              <a:xfrm>
                <a:off x="8100716" y="3769433"/>
                <a:ext cx="438912" cy="173818"/>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chemeClr val="bg1"/>
                  </a:solidFill>
                  <a:latin typeface="Calibri"/>
                  <a:ea typeface="+mn-ea"/>
                  <a:cs typeface="+mn-cs"/>
                </a:endParaRPr>
              </a:p>
            </p:txBody>
          </p:sp>
        </p:grpSp>
      </p:grpSp>
      <p:sp>
        <p:nvSpPr>
          <p:cNvPr id="222" name="Rectangle 221"/>
          <p:cNvSpPr/>
          <p:nvPr/>
        </p:nvSpPr>
        <p:spPr>
          <a:xfrm>
            <a:off x="2371602" y="3316000"/>
            <a:ext cx="777834" cy="584775"/>
          </a:xfrm>
          <a:prstGeom prst="rect">
            <a:avLst/>
          </a:prstGeom>
        </p:spPr>
        <p:txBody>
          <a:bodyPr wrap="square">
            <a:spAutoFit/>
          </a:bodyPr>
          <a:lstStyle/>
          <a:p>
            <a:pPr algn="ctr">
              <a:defRPr/>
            </a:pPr>
            <a:r>
              <a:rPr lang="en-US" sz="1600" b="1" dirty="0" smtClean="0">
                <a:solidFill>
                  <a:schemeClr val="bg1"/>
                </a:solidFill>
                <a:latin typeface="+mj-lt"/>
              </a:rPr>
              <a:t>OS</a:t>
            </a:r>
          </a:p>
          <a:p>
            <a:pPr algn="ctr">
              <a:defRPr/>
            </a:pPr>
            <a:r>
              <a:rPr lang="en-US" sz="1600" b="1" dirty="0" smtClean="0">
                <a:solidFill>
                  <a:schemeClr val="bg1"/>
                </a:solidFill>
                <a:latin typeface="+mj-lt"/>
              </a:rPr>
              <a:t>Apps</a:t>
            </a:r>
          </a:p>
        </p:txBody>
      </p:sp>
      <p:sp>
        <p:nvSpPr>
          <p:cNvPr id="226" name="Rectangle 225"/>
          <p:cNvSpPr/>
          <p:nvPr/>
        </p:nvSpPr>
        <p:spPr>
          <a:xfrm>
            <a:off x="2406403" y="4876908"/>
            <a:ext cx="694707" cy="338554"/>
          </a:xfrm>
          <a:prstGeom prst="rect">
            <a:avLst/>
          </a:prstGeom>
        </p:spPr>
        <p:txBody>
          <a:bodyPr wrap="square">
            <a:spAutoFit/>
          </a:bodyPr>
          <a:lstStyle/>
          <a:p>
            <a:pPr algn="ctr">
              <a:defRPr/>
            </a:pPr>
            <a:r>
              <a:rPr lang="en-US" sz="1600" b="1" dirty="0" smtClean="0">
                <a:solidFill>
                  <a:schemeClr val="bg1"/>
                </a:solidFill>
                <a:latin typeface="+mj-lt"/>
              </a:rPr>
              <a:t>Data</a:t>
            </a:r>
          </a:p>
        </p:txBody>
      </p:sp>
      <p:grpSp>
        <p:nvGrpSpPr>
          <p:cNvPr id="24" name="Group 143"/>
          <p:cNvGrpSpPr/>
          <p:nvPr/>
        </p:nvGrpSpPr>
        <p:grpSpPr>
          <a:xfrm>
            <a:off x="6243537" y="1199631"/>
            <a:ext cx="1582856" cy="1245174"/>
            <a:chOff x="6085041" y="1114287"/>
            <a:chExt cx="1582856" cy="1245174"/>
          </a:xfrm>
        </p:grpSpPr>
        <p:sp>
          <p:nvSpPr>
            <p:cNvPr id="145" name="Text Box 79"/>
            <p:cNvSpPr txBox="1">
              <a:spLocks noChangeArrowheads="1"/>
            </p:cNvSpPr>
            <p:nvPr/>
          </p:nvSpPr>
          <p:spPr bwMode="auto">
            <a:xfrm>
              <a:off x="6085041" y="2027674"/>
              <a:ext cx="1582856" cy="331787"/>
            </a:xfrm>
            <a:prstGeom prst="rect">
              <a:avLst/>
            </a:prstGeom>
            <a:noFill/>
            <a:ln w="9525">
              <a:noFill/>
              <a:miter lim="800000"/>
              <a:headEnd/>
              <a:tailEnd/>
            </a:ln>
            <a:effectLst/>
          </p:spPr>
          <p:txBody>
            <a:bodyPr wrap="square" lIns="130622" tIns="65310" rIns="130622" bIns="65310">
              <a:spAutoFit/>
            </a:bodyPr>
            <a:lstStyle/>
            <a:p>
              <a:pPr eaLnBrk="0" hangingPunct="0">
                <a:defRPr/>
              </a:pPr>
              <a:r>
                <a:rPr lang="en-US" sz="1300" b="1" dirty="0">
                  <a:latin typeface="+mj-lt"/>
                  <a:cs typeface="+mn-cs"/>
                </a:rPr>
                <a:t>DPM SRT Server</a:t>
              </a:r>
            </a:p>
          </p:txBody>
        </p:sp>
        <p:pic>
          <p:nvPicPr>
            <p:cNvPr id="146" name="Picture 2" descr="D:\Projects\Microsoft\DPM PartnerVideo\images\platform.png"/>
            <p:cNvPicPr>
              <a:picLocks noChangeAspect="1" noChangeArrowheads="1"/>
            </p:cNvPicPr>
            <p:nvPr/>
          </p:nvPicPr>
          <p:blipFill>
            <a:blip r:embed="rId10" cstate="print">
              <a:duotone>
                <a:srgbClr val="5082B9">
                  <a:shade val="45000"/>
                  <a:satMod val="135000"/>
                </a:srgbClr>
                <a:prstClr val="white"/>
              </a:duotone>
              <a:lum bright="-30000"/>
            </a:blip>
            <a:srcRect/>
            <a:stretch>
              <a:fillRect/>
            </a:stretch>
          </p:blipFill>
          <p:spPr bwMode="auto">
            <a:xfrm>
              <a:off x="6109836" y="1424601"/>
              <a:ext cx="1505810" cy="730771"/>
            </a:xfrm>
            <a:prstGeom prst="rect">
              <a:avLst/>
            </a:prstGeom>
            <a:noFill/>
            <a:effectLst>
              <a:outerShdw blurRad="50800" dist="38100" dir="2700000" algn="tl" rotWithShape="0">
                <a:prstClr val="black">
                  <a:alpha val="40000"/>
                </a:prstClr>
              </a:outerShdw>
            </a:effectLst>
          </p:spPr>
        </p:pic>
        <p:grpSp>
          <p:nvGrpSpPr>
            <p:cNvPr id="25" name="Group 70"/>
            <p:cNvGrpSpPr/>
            <p:nvPr/>
          </p:nvGrpSpPr>
          <p:grpSpPr>
            <a:xfrm>
              <a:off x="6279896" y="1114287"/>
              <a:ext cx="1166374" cy="813449"/>
              <a:chOff x="3783798" y="2442558"/>
              <a:chExt cx="1287898" cy="940019"/>
            </a:xfrm>
          </p:grpSpPr>
          <p:pic>
            <p:nvPicPr>
              <p:cNvPr id="148" name="Picture 8" descr="E:\Projects\Microsoft\DPM_video\connect.dll_I2908_0409.png"/>
              <p:cNvPicPr>
                <a:picLocks noChangeAspect="1" noChangeArrowheads="1"/>
              </p:cNvPicPr>
              <p:nvPr/>
            </p:nvPicPr>
            <p:blipFill>
              <a:blip r:embed="rId11" cstate="print">
                <a:grayscl/>
              </a:blip>
              <a:srcRect/>
              <a:stretch>
                <a:fillRect/>
              </a:stretch>
            </p:blipFill>
            <p:spPr bwMode="auto">
              <a:xfrm>
                <a:off x="3783798" y="2442558"/>
                <a:ext cx="940019" cy="940019"/>
              </a:xfrm>
              <a:prstGeom prst="rect">
                <a:avLst/>
              </a:prstGeom>
              <a:noFill/>
            </p:spPr>
          </p:pic>
          <p:grpSp>
            <p:nvGrpSpPr>
              <p:cNvPr id="26" name="Group 246"/>
              <p:cNvGrpSpPr/>
              <p:nvPr/>
            </p:nvGrpSpPr>
            <p:grpSpPr>
              <a:xfrm>
                <a:off x="4394808" y="2772308"/>
                <a:ext cx="676888" cy="564444"/>
                <a:chOff x="4797868" y="2793235"/>
                <a:chExt cx="654664" cy="545913"/>
              </a:xfrm>
            </p:grpSpPr>
            <p:grpSp>
              <p:nvGrpSpPr>
                <p:cNvPr id="27" name="Group 207"/>
                <p:cNvGrpSpPr/>
                <p:nvPr/>
              </p:nvGrpSpPr>
              <p:grpSpPr>
                <a:xfrm>
                  <a:off x="4797868" y="3023255"/>
                  <a:ext cx="654664" cy="315893"/>
                  <a:chOff x="4848128" y="2984430"/>
                  <a:chExt cx="676566" cy="326460"/>
                </a:xfrm>
              </p:grpSpPr>
              <p:sp>
                <p:nvSpPr>
                  <p:cNvPr id="242" name="Oval 241"/>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3" name="Oval 242"/>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4" name="Oval 243"/>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28" name="Group 204"/>
                <p:cNvGrpSpPr/>
                <p:nvPr/>
              </p:nvGrpSpPr>
              <p:grpSpPr>
                <a:xfrm>
                  <a:off x="4822441" y="2793235"/>
                  <a:ext cx="551050" cy="520930"/>
                  <a:chOff x="4572000" y="2655375"/>
                  <a:chExt cx="720817" cy="681417"/>
                </a:xfrm>
              </p:grpSpPr>
              <p:grpSp>
                <p:nvGrpSpPr>
                  <p:cNvPr id="29" name="Group 189"/>
                  <p:cNvGrpSpPr/>
                  <p:nvPr/>
                </p:nvGrpSpPr>
                <p:grpSpPr>
                  <a:xfrm>
                    <a:off x="4673854" y="2655375"/>
                    <a:ext cx="403810" cy="395185"/>
                    <a:chOff x="4904375" y="2755269"/>
                    <a:chExt cx="324356" cy="317428"/>
                  </a:xfrm>
                </p:grpSpPr>
                <p:sp>
                  <p:nvSpPr>
                    <p:cNvPr id="239" name="Oval 23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40" name="Flowchart: Magnetic Disk 23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41" name="Oval 24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30" name="Group 190"/>
                  <p:cNvGrpSpPr/>
                  <p:nvPr/>
                </p:nvGrpSpPr>
                <p:grpSpPr>
                  <a:xfrm>
                    <a:off x="4889007" y="2747583"/>
                    <a:ext cx="403810" cy="395185"/>
                    <a:chOff x="4904375" y="2755269"/>
                    <a:chExt cx="324356" cy="317428"/>
                  </a:xfrm>
                </p:grpSpPr>
                <p:sp>
                  <p:nvSpPr>
                    <p:cNvPr id="236" name="Oval 23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37" name="Flowchart: Magnetic Disk 23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38" name="Oval 23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31" name="Group 195"/>
                  <p:cNvGrpSpPr/>
                  <p:nvPr/>
                </p:nvGrpSpPr>
                <p:grpSpPr>
                  <a:xfrm>
                    <a:off x="4572000" y="2832108"/>
                    <a:ext cx="403810" cy="395185"/>
                    <a:chOff x="4904375" y="2755269"/>
                    <a:chExt cx="324356" cy="317428"/>
                  </a:xfrm>
                </p:grpSpPr>
                <p:sp>
                  <p:nvSpPr>
                    <p:cNvPr id="233" name="Oval 23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34" name="Flowchart: Magnetic Disk 23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35" name="Oval 23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32" name="Group 199"/>
                  <p:cNvGrpSpPr/>
                  <p:nvPr/>
                </p:nvGrpSpPr>
                <p:grpSpPr>
                  <a:xfrm>
                    <a:off x="4810205" y="2941607"/>
                    <a:ext cx="403810" cy="395185"/>
                    <a:chOff x="4904375" y="2755269"/>
                    <a:chExt cx="324356" cy="317428"/>
                  </a:xfrm>
                </p:grpSpPr>
                <p:sp>
                  <p:nvSpPr>
                    <p:cNvPr id="230" name="Oval 22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31" name="Flowchart: Magnetic Disk 23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232" name="Oval 23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grpSp>
    </p:spTree>
    <p:extLst>
      <p:ext uri="{BB962C8B-B14F-4D97-AF65-F5344CB8AC3E}">
        <p14:creationId xmlns:p14="http://schemas.microsoft.com/office/powerpoint/2007/7/12/main" xmlns="" val="29469235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afterEffect">
                                  <p:stCondLst>
                                    <p:cond delay="0"/>
                                  </p:stCondLst>
                                  <p:childTnLst>
                                    <p:set>
                                      <p:cBhvr>
                                        <p:cTn id="6" dur="1" fill="hold">
                                          <p:stCondLst>
                                            <p:cond delay="0"/>
                                          </p:stCondLst>
                                        </p:cTn>
                                        <p:tgtEl>
                                          <p:spTgt spid="14"/>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nodeType="afterEffect">
                                  <p:stCondLst>
                                    <p:cond delay="0"/>
                                  </p:stCondLst>
                                  <p:childTnLst>
                                    <p:set>
                                      <p:cBhvr>
                                        <p:cTn id="9" dur="1" fill="hold">
                                          <p:stCondLst>
                                            <p:cond delay="0"/>
                                          </p:stCondLst>
                                        </p:cTn>
                                        <p:tgtEl>
                                          <p:spTgt spid="14"/>
                                        </p:tgtEl>
                                        <p:attrNameLst>
                                          <p:attrName>style.visibility</p:attrName>
                                        </p:attrNameLst>
                                      </p:cBhvr>
                                      <p:to>
                                        <p:strVal val="hidden"/>
                                      </p:to>
                                    </p:set>
                                  </p:childTnLst>
                                </p:cTn>
                              </p:par>
                            </p:childTnLst>
                          </p:cTn>
                        </p:par>
                        <p:par>
                          <p:cTn id="10" fill="hold">
                            <p:stCondLst>
                              <p:cond delay="0"/>
                            </p:stCondLst>
                            <p:childTnLst>
                              <p:par>
                                <p:cTn id="11" presetID="1" presetClass="exit" presetSubtype="0" fill="hold" grpId="0" nodeType="afterEffect">
                                  <p:stCondLst>
                                    <p:cond delay="0"/>
                                  </p:stCondLst>
                                  <p:childTnLst>
                                    <p:set>
                                      <p:cBhvr>
                                        <p:cTn id="12" dur="1" fill="hold">
                                          <p:stCondLst>
                                            <p:cond delay="0"/>
                                          </p:stCondLst>
                                        </p:cTn>
                                        <p:tgtEl>
                                          <p:spTgt spid="222"/>
                                        </p:tgtEl>
                                        <p:attrNameLst>
                                          <p:attrName>style.visibility</p:attrName>
                                        </p:attrNameLst>
                                      </p:cBhvr>
                                      <p:to>
                                        <p:strVal val="hidden"/>
                                      </p:to>
                                    </p:set>
                                  </p:childTnLst>
                                </p:cTn>
                              </p:par>
                            </p:childTnLst>
                          </p:cTn>
                        </p:par>
                        <p:par>
                          <p:cTn id="13" fill="hold">
                            <p:stCondLst>
                              <p:cond delay="0"/>
                            </p:stCondLst>
                            <p:childTnLst>
                              <p:par>
                                <p:cTn id="14" presetID="1" presetClass="exit" presetSubtype="0" fill="hold" grpId="0" nodeType="afterEffect">
                                  <p:stCondLst>
                                    <p:cond delay="0"/>
                                  </p:stCondLst>
                                  <p:childTnLst>
                                    <p:set>
                                      <p:cBhvr>
                                        <p:cTn id="15" dur="1" fill="hold">
                                          <p:stCondLst>
                                            <p:cond delay="0"/>
                                          </p:stCondLst>
                                        </p:cTn>
                                        <p:tgtEl>
                                          <p:spTgt spid="226"/>
                                        </p:tgtEl>
                                        <p:attrNameLst>
                                          <p:attrName>style.visibility</p:attrName>
                                        </p:attrNameLst>
                                      </p:cBhvr>
                                      <p:to>
                                        <p:strVal val="hidden"/>
                                      </p:to>
                                    </p:set>
                                  </p:childTnLst>
                                </p:cTn>
                              </p:par>
                            </p:childTnLst>
                          </p:cTn>
                        </p:par>
                        <p:par>
                          <p:cTn id="16" fill="hold">
                            <p:stCondLst>
                              <p:cond delay="0"/>
                            </p:stCondLst>
                            <p:childTnLst>
                              <p:par>
                                <p:cTn id="17" presetID="1" presetClass="exit" presetSubtype="0" fill="hold" nodeType="afterEffect">
                                  <p:stCondLst>
                                    <p:cond delay="0"/>
                                  </p:stCondLst>
                                  <p:childTnLst>
                                    <p:set>
                                      <p:cBhvr>
                                        <p:cTn id="18" dur="1" fill="hold">
                                          <p:stCondLst>
                                            <p:cond delay="0"/>
                                          </p:stCondLst>
                                        </p:cTn>
                                        <p:tgtEl>
                                          <p:spTgt spid="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grpId="0" nodeType="clickEffect">
                                  <p:stCondLst>
                                    <p:cond delay="0"/>
                                  </p:stCondLst>
                                  <p:childTnLst>
                                    <p:set>
                                      <p:cBhvr>
                                        <p:cTn id="22" dur="1" fill="hold">
                                          <p:stCondLst>
                                            <p:cond delay="0"/>
                                          </p:stCondLst>
                                        </p:cTn>
                                        <p:tgtEl>
                                          <p:spTgt spid="169"/>
                                        </p:tgtEl>
                                        <p:attrNameLst>
                                          <p:attrName>style.visibility</p:attrName>
                                        </p:attrNameLst>
                                      </p:cBhvr>
                                      <p:to>
                                        <p:strVal val="visible"/>
                                      </p:to>
                                    </p:set>
                                    <p:animEffect transition="in" filter="wipe(right)">
                                      <p:cBhvr>
                                        <p:cTn id="23" dur="1000"/>
                                        <p:tgtEl>
                                          <p:spTgt spid="169"/>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500"/>
                            </p:stCondLst>
                            <p:childTnLst>
                              <p:par>
                                <p:cTn id="29" presetID="10" presetClass="entr" presetSubtype="0" fill="hold" grpId="1" nodeType="afterEffect">
                                  <p:stCondLst>
                                    <p:cond delay="0"/>
                                  </p:stCondLst>
                                  <p:childTnLst>
                                    <p:set>
                                      <p:cBhvr>
                                        <p:cTn id="30" dur="1" fill="hold">
                                          <p:stCondLst>
                                            <p:cond delay="0"/>
                                          </p:stCondLst>
                                        </p:cTn>
                                        <p:tgtEl>
                                          <p:spTgt spid="222"/>
                                        </p:tgtEl>
                                        <p:attrNameLst>
                                          <p:attrName>style.visibility</p:attrName>
                                        </p:attrNameLst>
                                      </p:cBhvr>
                                      <p:to>
                                        <p:strVal val="visible"/>
                                      </p:to>
                                    </p:set>
                                    <p:animEffect transition="in" filter="fade">
                                      <p:cBhvr>
                                        <p:cTn id="31" dur="500"/>
                                        <p:tgtEl>
                                          <p:spTgt spid="222"/>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1000"/>
                                        <p:tgtEl>
                                          <p:spTgt spid="2"/>
                                        </p:tgtEl>
                                      </p:cBhvr>
                                    </p:animEffect>
                                  </p:childTnLst>
                                </p:cTn>
                              </p:par>
                            </p:childTnLst>
                          </p:cTn>
                        </p:par>
                        <p:par>
                          <p:cTn id="41" fill="hold">
                            <p:stCondLst>
                              <p:cond delay="1000"/>
                            </p:stCondLst>
                            <p:childTnLst>
                              <p:par>
                                <p:cTn id="42" presetID="22" presetClass="entr" presetSubtype="2" fill="hold" grpId="0" nodeType="afterEffect">
                                  <p:stCondLst>
                                    <p:cond delay="0"/>
                                  </p:stCondLst>
                                  <p:childTnLst>
                                    <p:set>
                                      <p:cBhvr>
                                        <p:cTn id="43" dur="1" fill="hold">
                                          <p:stCondLst>
                                            <p:cond delay="0"/>
                                          </p:stCondLst>
                                        </p:cTn>
                                        <p:tgtEl>
                                          <p:spTgt spid="198"/>
                                        </p:tgtEl>
                                        <p:attrNameLst>
                                          <p:attrName>style.visibility</p:attrName>
                                        </p:attrNameLst>
                                      </p:cBhvr>
                                      <p:to>
                                        <p:strVal val="visible"/>
                                      </p:to>
                                    </p:set>
                                    <p:animEffect transition="in" filter="wipe(right)">
                                      <p:cBhvr>
                                        <p:cTn id="44" dur="1000"/>
                                        <p:tgtEl>
                                          <p:spTgt spid="198"/>
                                        </p:tgtEl>
                                      </p:cBhvr>
                                    </p:animEffect>
                                  </p:childTnLst>
                                </p:cTn>
                              </p:par>
                            </p:childTnLst>
                          </p:cTn>
                        </p:par>
                        <p:par>
                          <p:cTn id="45" fill="hold">
                            <p:stCondLst>
                              <p:cond delay="2000"/>
                            </p:stCondLst>
                            <p:childTnLst>
                              <p:par>
                                <p:cTn id="46" presetID="10" presetClass="entr" presetSubtype="0"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2500"/>
                            </p:stCondLst>
                            <p:childTnLst>
                              <p:par>
                                <p:cTn id="50" presetID="10" presetClass="entr" presetSubtype="0" fill="hold" grpId="1" nodeType="afterEffect">
                                  <p:stCondLst>
                                    <p:cond delay="0"/>
                                  </p:stCondLst>
                                  <p:childTnLst>
                                    <p:set>
                                      <p:cBhvr>
                                        <p:cTn id="51" dur="1" fill="hold">
                                          <p:stCondLst>
                                            <p:cond delay="0"/>
                                          </p:stCondLst>
                                        </p:cTn>
                                        <p:tgtEl>
                                          <p:spTgt spid="226"/>
                                        </p:tgtEl>
                                        <p:attrNameLst>
                                          <p:attrName>style.visibility</p:attrName>
                                        </p:attrNameLst>
                                      </p:cBhvr>
                                      <p:to>
                                        <p:strVal val="visible"/>
                                      </p:to>
                                    </p:set>
                                    <p:animEffect transition="in" filter="fade">
                                      <p:cBhvr>
                                        <p:cTn id="52" dur="500"/>
                                        <p:tgtEl>
                                          <p:spTgt spid="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animBg="1"/>
      <p:bldP spid="198" grpId="0" animBg="1"/>
      <p:bldP spid="222" grpId="0"/>
      <p:bldP spid="222" grpId="1"/>
      <p:bldP spid="226" grpId="0"/>
      <p:bldP spid="226" grpId="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mtClean="0"/>
              <a:t>Licensing DPM SRT</a:t>
            </a:r>
            <a:endParaRPr lang="en-IN" smtClean="0"/>
          </a:p>
        </p:txBody>
      </p:sp>
      <p:sp>
        <p:nvSpPr>
          <p:cNvPr id="48131" name="Content Placeholder 2"/>
          <p:cNvSpPr>
            <a:spLocks noGrp="1"/>
          </p:cNvSpPr>
          <p:nvPr>
            <p:ph type="body" sz="quarter" idx="10"/>
          </p:nvPr>
        </p:nvSpPr>
        <p:spPr/>
        <p:txBody>
          <a:bodyPr/>
          <a:lstStyle/>
          <a:p>
            <a:r>
              <a:rPr lang="en-US" smtClean="0"/>
              <a:t>SRT is an add-on CD in the DPM 2007 box</a:t>
            </a:r>
          </a:p>
          <a:p>
            <a:r>
              <a:rPr lang="en-US" smtClean="0"/>
              <a:t>Not sold separately</a:t>
            </a:r>
          </a:p>
          <a:p>
            <a:r>
              <a:rPr lang="en-US" smtClean="0"/>
              <a:t>Separate eval also available</a:t>
            </a:r>
            <a:endParaRPr lang="en-IN" smtClean="0"/>
          </a:p>
          <a:p>
            <a:r>
              <a:rPr lang="en-US" smtClean="0"/>
              <a:t>SRT Server included with DPM Server</a:t>
            </a:r>
          </a:p>
          <a:p>
            <a:r>
              <a:rPr lang="en-US" smtClean="0"/>
              <a:t>SRT Agent included with Enterprise DPML</a:t>
            </a:r>
            <a:endParaRPr lang="en-US" dirty="0" smtClean="0"/>
          </a:p>
        </p:txBody>
      </p:sp>
    </p:spTree>
    <p:extLst>
      <p:ext uri="{BB962C8B-B14F-4D97-AF65-F5344CB8AC3E}">
        <p14:creationId xmlns:p14="http://schemas.microsoft.com/office/powerpoint/2007/7/12/main" xmlns="" val="4241357"/>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mtClean="0"/>
              <a:t>SRT Information</a:t>
            </a:r>
            <a:endParaRPr lang="en-IN" dirty="0" smtClean="0"/>
          </a:p>
        </p:txBody>
      </p:sp>
      <p:sp>
        <p:nvSpPr>
          <p:cNvPr id="48131" name="Content Placeholder 2"/>
          <p:cNvSpPr>
            <a:spLocks noGrp="1"/>
          </p:cNvSpPr>
          <p:nvPr>
            <p:ph type="body" sz="quarter" idx="10"/>
          </p:nvPr>
        </p:nvSpPr>
        <p:spPr/>
        <p:txBody>
          <a:bodyPr/>
          <a:lstStyle/>
          <a:p>
            <a:r>
              <a:rPr lang="en-US" smtClean="0"/>
              <a:t>TechNet Webcast – December 2007</a:t>
            </a:r>
          </a:p>
          <a:p>
            <a:pPr lvl="1"/>
            <a:r>
              <a:rPr lang="en-US" smtClean="0"/>
              <a:t>“Advanced Features of DPM 2007”</a:t>
            </a:r>
            <a:endParaRPr lang="en-IN" dirty="0" smtClean="0"/>
          </a:p>
        </p:txBody>
      </p:sp>
      <p:pic>
        <p:nvPicPr>
          <p:cNvPr id="47106" name="Picture 2"/>
          <p:cNvPicPr>
            <a:picLocks noChangeAspect="1" noChangeArrowheads="1"/>
          </p:cNvPicPr>
          <p:nvPr/>
        </p:nvPicPr>
        <p:blipFill>
          <a:blip r:embed="rId4" cstate="print"/>
          <a:srcRect/>
          <a:stretch>
            <a:fillRect/>
          </a:stretch>
        </p:blipFill>
        <p:spPr bwMode="auto">
          <a:xfrm>
            <a:off x="152401" y="2405662"/>
            <a:ext cx="2811942" cy="3657600"/>
          </a:xfrm>
          <a:prstGeom prst="rect">
            <a:avLst/>
          </a:prstGeom>
          <a:noFill/>
          <a:ln w="12700">
            <a:solidFill>
              <a:schemeClr val="tx1">
                <a:lumMod val="85000"/>
                <a:lumOff val="15000"/>
              </a:schemeClr>
            </a:solidFill>
            <a:miter lim="800000"/>
            <a:headEnd/>
            <a:tailEnd/>
          </a:ln>
          <a:effectLst/>
        </p:spPr>
      </p:pic>
      <p:pic>
        <p:nvPicPr>
          <p:cNvPr id="47107" name="Picture 3"/>
          <p:cNvPicPr>
            <a:picLocks noChangeAspect="1" noChangeArrowheads="1"/>
          </p:cNvPicPr>
          <p:nvPr/>
        </p:nvPicPr>
        <p:blipFill>
          <a:blip r:embed="rId5" cstate="print"/>
          <a:srcRect/>
          <a:stretch>
            <a:fillRect/>
          </a:stretch>
        </p:blipFill>
        <p:spPr bwMode="auto">
          <a:xfrm>
            <a:off x="1981200" y="2922600"/>
            <a:ext cx="2838969" cy="3657600"/>
          </a:xfrm>
          <a:prstGeom prst="rect">
            <a:avLst/>
          </a:prstGeom>
          <a:noFill/>
          <a:ln w="12700">
            <a:solidFill>
              <a:schemeClr val="tx1">
                <a:lumMod val="85000"/>
                <a:lumOff val="15000"/>
              </a:schemeClr>
            </a:solidFill>
            <a:miter lim="800000"/>
            <a:headEnd/>
            <a:tailEnd/>
          </a:ln>
          <a:effectLst/>
        </p:spPr>
      </p:pic>
      <p:pic>
        <p:nvPicPr>
          <p:cNvPr id="47108" name="Picture 4"/>
          <p:cNvPicPr>
            <a:picLocks noChangeAspect="1" noChangeArrowheads="1"/>
          </p:cNvPicPr>
          <p:nvPr/>
        </p:nvPicPr>
        <p:blipFill>
          <a:blip r:embed="rId6" cstate="print"/>
          <a:srcRect/>
          <a:stretch>
            <a:fillRect/>
          </a:stretch>
        </p:blipFill>
        <p:spPr bwMode="auto">
          <a:xfrm>
            <a:off x="4114800" y="2405662"/>
            <a:ext cx="2898274" cy="3657600"/>
          </a:xfrm>
          <a:prstGeom prst="rect">
            <a:avLst/>
          </a:prstGeom>
          <a:noFill/>
          <a:ln w="12700">
            <a:solidFill>
              <a:schemeClr val="tx1">
                <a:lumMod val="85000"/>
                <a:lumOff val="15000"/>
              </a:schemeClr>
            </a:solidFill>
            <a:miter lim="800000"/>
            <a:headEnd/>
            <a:tailEnd/>
          </a:ln>
          <a:effectLst/>
        </p:spPr>
      </p:pic>
      <p:pic>
        <p:nvPicPr>
          <p:cNvPr id="47109" name="Picture 5"/>
          <p:cNvPicPr>
            <a:picLocks noChangeAspect="1" noChangeArrowheads="1"/>
          </p:cNvPicPr>
          <p:nvPr/>
        </p:nvPicPr>
        <p:blipFill>
          <a:blip r:embed="rId7" cstate="print"/>
          <a:srcRect/>
          <a:stretch>
            <a:fillRect/>
          </a:stretch>
        </p:blipFill>
        <p:spPr bwMode="auto">
          <a:xfrm>
            <a:off x="5986906" y="2922600"/>
            <a:ext cx="3006624" cy="3657600"/>
          </a:xfrm>
          <a:prstGeom prst="rect">
            <a:avLst/>
          </a:prstGeom>
          <a:noFill/>
          <a:ln w="12700">
            <a:solidFill>
              <a:schemeClr val="tx1">
                <a:lumMod val="85000"/>
                <a:lumOff val="15000"/>
              </a:schemeClr>
            </a:solidFill>
            <a:miter lim="800000"/>
            <a:headEnd/>
            <a:tailEnd/>
          </a:ln>
          <a:effectLst/>
        </p:spPr>
      </p:pic>
    </p:spTree>
    <p:custDataLst>
      <p:tags r:id="rId1"/>
    </p:custDataLst>
    <p:extLst>
      <p:ext uri="{BB962C8B-B14F-4D97-AF65-F5344CB8AC3E}">
        <p14:creationId xmlns:p14="http://schemas.microsoft.com/office/powerpoint/2007/7/12/main" xmlns="" val="42673486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fade">
                                      <p:cBhvr>
                                        <p:cTn id="7" dur="500"/>
                                        <p:tgtEl>
                                          <p:spTgt spid="4710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7107"/>
                                        </p:tgtEl>
                                        <p:attrNameLst>
                                          <p:attrName>style.visibility</p:attrName>
                                        </p:attrNameLst>
                                      </p:cBhvr>
                                      <p:to>
                                        <p:strVal val="visible"/>
                                      </p:to>
                                    </p:set>
                                    <p:animEffect transition="in" filter="fade">
                                      <p:cBhvr>
                                        <p:cTn id="11" dur="500"/>
                                        <p:tgtEl>
                                          <p:spTgt spid="4710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7108"/>
                                        </p:tgtEl>
                                        <p:attrNameLst>
                                          <p:attrName>style.visibility</p:attrName>
                                        </p:attrNameLst>
                                      </p:cBhvr>
                                      <p:to>
                                        <p:strVal val="visible"/>
                                      </p:to>
                                    </p:set>
                                    <p:animEffect transition="in" filter="fade">
                                      <p:cBhvr>
                                        <p:cTn id="15" dur="500"/>
                                        <p:tgtEl>
                                          <p:spTgt spid="4710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7109"/>
                                        </p:tgtEl>
                                        <p:attrNameLst>
                                          <p:attrName>style.visibility</p:attrName>
                                        </p:attrNameLst>
                                      </p:cBhvr>
                                      <p:to>
                                        <p:strVal val="visible"/>
                                      </p:to>
                                    </p:set>
                                    <p:animEffect transition="in" filter="fade">
                                      <p:cBhvr>
                                        <p:cTn id="19" dur="500"/>
                                        <p:tgtEl>
                                          <p:spTgt spid="47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smtClean="0"/>
              <a:t>DPM </a:t>
            </a:r>
            <a:r>
              <a:rPr lang="en-US" dirty="0" smtClean="0"/>
              <a:t>2010</a:t>
            </a:r>
            <a:r>
              <a:rPr sz="4000" smtClean="0"/>
              <a:t> </a:t>
            </a:r>
            <a:r>
              <a:rPr lang="en-US" sz="4000" dirty="0" smtClean="0"/>
              <a:t>–</a:t>
            </a:r>
            <a:r>
              <a:rPr sz="4000" smtClean="0"/>
              <a:t> Enterprise Ready</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07/7/12/main" xmlns="" val="700665508"/>
              </p:ext>
            </p:extLst>
          </p:nvPr>
        </p:nvGraphicFramePr>
        <p:xfrm>
          <a:off x="320040" y="1645920"/>
          <a:ext cx="8610600" cy="3534161"/>
        </p:xfrm>
        <a:graphic>
          <a:graphicData uri="http://schemas.openxmlformats.org/drawingml/2006/table">
            <a:tbl>
              <a:tblPr bandRow="1">
                <a:tableStyleId>{0505E3EF-67EA-436B-97B2-0124C06EBD24}</a:tableStyleId>
              </a:tblPr>
              <a:tblGrid>
                <a:gridCol w="1905000"/>
                <a:gridCol w="6705600"/>
              </a:tblGrid>
              <a:tr h="1555508">
                <a:tc>
                  <a:txBody>
                    <a:bodyPr/>
                    <a:lstStyle/>
                    <a:p>
                      <a:r>
                        <a:rPr lang="en-US" sz="1800" dirty="0" smtClean="0"/>
                        <a:t>Scalability</a:t>
                      </a:r>
                      <a:endParaRPr lang="en-US" sz="1800" dirty="0"/>
                    </a:p>
                  </a:txBody>
                  <a:tcPr anchor="ctr"/>
                </a:tc>
                <a:tc>
                  <a:txBody>
                    <a:bodyPr/>
                    <a:lstStyle/>
                    <a:p>
                      <a:pPr>
                        <a:lnSpc>
                          <a:spcPct val="150000"/>
                        </a:lnSpc>
                        <a:buFont typeface="Arial" pitchFamily="34" charset="0"/>
                        <a:buChar char="•"/>
                      </a:pPr>
                      <a:r>
                        <a:rPr lang="en-US" sz="1800" strike="noStrike" baseline="0" dirty="0" smtClean="0"/>
                        <a:t> </a:t>
                      </a:r>
                      <a:r>
                        <a:rPr lang="en-US" sz="1800" baseline="0" dirty="0" smtClean="0"/>
                        <a:t>100 Servers, 1000 Laptops, up to 2000 Database per Server</a:t>
                      </a:r>
                    </a:p>
                    <a:p>
                      <a:pPr>
                        <a:lnSpc>
                          <a:spcPct val="150000"/>
                        </a:lnSpc>
                        <a:buFont typeface="Arial" pitchFamily="34" charset="0"/>
                        <a:buChar char="•"/>
                      </a:pPr>
                      <a:r>
                        <a:rPr lang="en-US" sz="1800" baseline="0" dirty="0" smtClean="0"/>
                        <a:t> Significantly increased fan-in of data sources per DPM server</a:t>
                      </a:r>
                    </a:p>
                    <a:p>
                      <a:pPr>
                        <a:lnSpc>
                          <a:spcPct val="150000"/>
                        </a:lnSpc>
                        <a:buFont typeface="Arial" pitchFamily="34" charset="0"/>
                        <a:buChar char="•"/>
                      </a:pPr>
                      <a:r>
                        <a:rPr lang="en-US" sz="1800" baseline="0" dirty="0" smtClean="0"/>
                        <a:t> Up to 80 TB per DPM server</a:t>
                      </a:r>
                      <a:endParaRPr lang="en-US" sz="1800" baseline="0" dirty="0" smtClean="0">
                        <a:solidFill>
                          <a:schemeClr val="tx1"/>
                        </a:solidFill>
                      </a:endParaRPr>
                    </a:p>
                  </a:txBody>
                  <a:tcPr anchor="ctr"/>
                </a:tc>
              </a:tr>
              <a:tr h="1978653">
                <a:tc>
                  <a:txBody>
                    <a:bodyPr/>
                    <a:lstStyle/>
                    <a:p>
                      <a:r>
                        <a:rPr lang="en-US" sz="1800" dirty="0" smtClean="0"/>
                        <a:t>Reliability </a:t>
                      </a:r>
                      <a:endParaRPr lang="en-US" sz="1800" dirty="0" smtClean="0">
                        <a:solidFill>
                          <a:schemeClr val="tx1"/>
                        </a:solidFill>
                      </a:endParaRPr>
                    </a:p>
                  </a:txBody>
                  <a:tcPr anchor="ctr"/>
                </a:tc>
                <a:tc>
                  <a:txBody>
                    <a:bodyPr/>
                    <a:lstStyle/>
                    <a:p>
                      <a:pPr>
                        <a:lnSpc>
                          <a:spcPct val="150000"/>
                        </a:lnSpc>
                        <a:buFont typeface="Arial" pitchFamily="34" charset="0"/>
                        <a:buChar char="•"/>
                      </a:pPr>
                      <a:r>
                        <a:rPr lang="en-US" sz="1800" baseline="0" dirty="0" smtClean="0"/>
                        <a:t> Automatic re-running of jobs and improved self-healing</a:t>
                      </a:r>
                    </a:p>
                    <a:p>
                      <a:pPr>
                        <a:lnSpc>
                          <a:spcPct val="150000"/>
                        </a:lnSpc>
                        <a:buFont typeface="Arial" pitchFamily="34" charset="0"/>
                        <a:buChar char="•"/>
                      </a:pPr>
                      <a:r>
                        <a:rPr lang="en-US" sz="1800" baseline="0" dirty="0" smtClean="0"/>
                        <a:t> Automatic protection of new data sources for SQL &amp; MOSS</a:t>
                      </a:r>
                    </a:p>
                    <a:p>
                      <a:pPr>
                        <a:lnSpc>
                          <a:spcPct val="150000"/>
                        </a:lnSpc>
                        <a:buFont typeface="Arial" pitchFamily="34" charset="0"/>
                        <a:buChar char="•"/>
                      </a:pPr>
                      <a:r>
                        <a:rPr lang="en-US" sz="1800" baseline="0" dirty="0" smtClean="0"/>
                        <a:t> Decreased “Inconsistent Replicas” errors</a:t>
                      </a:r>
                    </a:p>
                    <a:p>
                      <a:pPr>
                        <a:lnSpc>
                          <a:spcPct val="150000"/>
                        </a:lnSpc>
                        <a:buFont typeface="Arial" pitchFamily="34" charset="0"/>
                        <a:buChar char="•"/>
                      </a:pPr>
                      <a:r>
                        <a:rPr lang="en-US" sz="1800" baseline="0" dirty="0" smtClean="0"/>
                        <a:t> Reduced Alert volume</a:t>
                      </a:r>
                      <a:endParaRPr lang="en-US" sz="1800" baseline="0" dirty="0" smtClean="0">
                        <a:solidFill>
                          <a:schemeClr val="tx1"/>
                        </a:solidFill>
                      </a:endParaRPr>
                    </a:p>
                  </a:txBody>
                  <a:tcPr anchor="ctr"/>
                </a:tc>
              </a:tr>
            </a:tbl>
          </a:graphicData>
        </a:graphic>
      </p:graphicFrame>
      <p:grpSp>
        <p:nvGrpSpPr>
          <p:cNvPr id="4" name="Group 158"/>
          <p:cNvGrpSpPr/>
          <p:nvPr/>
        </p:nvGrpSpPr>
        <p:grpSpPr>
          <a:xfrm>
            <a:off x="6431622" y="105103"/>
            <a:ext cx="2785948" cy="966951"/>
            <a:chOff x="3625363" y="620109"/>
            <a:chExt cx="2785948" cy="966951"/>
          </a:xfrm>
        </p:grpSpPr>
        <p:sp>
          <p:nvSpPr>
            <p:cNvPr id="5" name="24-Point Star 4"/>
            <p:cNvSpPr/>
            <p:nvPr/>
          </p:nvSpPr>
          <p:spPr bwMode="auto">
            <a:xfrm>
              <a:off x="3625363" y="620109"/>
              <a:ext cx="2785948" cy="966951"/>
            </a:xfrm>
            <a:prstGeom prst="star24">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1400" dirty="0" smtClean="0">
                <a:solidFill>
                  <a:schemeClr val="accent5">
                    <a:lumMod val="40000"/>
                    <a:lumOff val="60000"/>
                  </a:schemeClr>
                </a:solidFill>
                <a:effectLst>
                  <a:outerShdw blurRad="38100" dist="38100" dir="2700000" algn="tl">
                    <a:srgbClr val="000000">
                      <a:alpha val="43137"/>
                    </a:srgbClr>
                  </a:outerShdw>
                </a:effectLst>
                <a:latin typeface="Segoe" pitchFamily="34" charset="0"/>
              </a:endParaRPr>
            </a:p>
          </p:txBody>
        </p:sp>
        <p:pic>
          <p:nvPicPr>
            <p:cNvPr id="7" name="Picture 6" descr="D:\ref\air\buttons\VistaCPL\Add Remove Programs.png"/>
            <p:cNvPicPr>
              <a:picLocks noChangeAspect="1" noChangeArrowheads="1"/>
            </p:cNvPicPr>
            <p:nvPr/>
          </p:nvPicPr>
          <p:blipFill>
            <a:blip r:embed="rId3" cstate="print">
              <a:grayscl/>
              <a:lum bright="-21000" contrast="45000"/>
            </a:blip>
            <a:srcRect/>
            <a:stretch>
              <a:fillRect/>
            </a:stretch>
          </p:blipFill>
          <p:spPr bwMode="auto">
            <a:xfrm>
              <a:off x="5366644" y="734670"/>
              <a:ext cx="621164" cy="621164"/>
            </a:xfrm>
            <a:prstGeom prst="rect">
              <a:avLst/>
            </a:prstGeom>
            <a:noFill/>
            <a:effectLst>
              <a:outerShdw blurRad="63500" sx="102000" sy="102000" algn="ctr" rotWithShape="0">
                <a:prstClr val="black">
                  <a:alpha val="40000"/>
                </a:prstClr>
              </a:outerShdw>
            </a:effectLst>
          </p:spPr>
        </p:pic>
        <p:sp>
          <p:nvSpPr>
            <p:cNvPr id="8" name="Rectangle 7"/>
            <p:cNvSpPr/>
            <p:nvPr/>
          </p:nvSpPr>
          <p:spPr>
            <a:xfrm>
              <a:off x="4254020" y="951953"/>
              <a:ext cx="1398412" cy="338554"/>
            </a:xfrm>
            <a:prstGeom prst="rect">
              <a:avLst/>
            </a:prstGeom>
          </p:spPr>
          <p:txBody>
            <a:bodyPr wrap="square">
              <a:spAutoFit/>
            </a:bodyPr>
            <a:lstStyle/>
            <a:p>
              <a:pPr defTabSz="914099">
                <a:buNone/>
              </a:pPr>
              <a:r>
                <a:rPr lang="en-US" sz="1600" b="1" dirty="0" smtClean="0">
                  <a:solidFill>
                    <a:schemeClr val="accent5">
                      <a:lumMod val="40000"/>
                      <a:lumOff val="60000"/>
                    </a:schemeClr>
                  </a:solidFill>
                  <a:latin typeface="Segoe" pitchFamily="34" charset="0"/>
                </a:rPr>
                <a:t>DPM 2010 </a:t>
              </a:r>
            </a:p>
          </p:txBody>
        </p:sp>
      </p:grpSp>
    </p:spTree>
    <p:extLst>
      <p:ext uri="{BB962C8B-B14F-4D97-AF65-F5344CB8AC3E}">
        <p14:creationId xmlns:p14="http://schemas.microsoft.com/office/powerpoint/2007/7/12/main" xmlns="" val="41345434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7"/>
          <p:cNvGrpSpPr/>
          <p:nvPr/>
        </p:nvGrpSpPr>
        <p:grpSpPr>
          <a:xfrm>
            <a:off x="399939" y="233617"/>
            <a:ext cx="8399675" cy="6266574"/>
            <a:chOff x="399939" y="233617"/>
            <a:chExt cx="8399675" cy="6266574"/>
          </a:xfrm>
        </p:grpSpPr>
        <p:grpSp>
          <p:nvGrpSpPr>
            <p:cNvPr id="3" name="Group 107"/>
            <p:cNvGrpSpPr/>
            <p:nvPr/>
          </p:nvGrpSpPr>
          <p:grpSpPr>
            <a:xfrm>
              <a:off x="399939" y="233617"/>
              <a:ext cx="8399675" cy="6266574"/>
              <a:chOff x="399939" y="233617"/>
              <a:chExt cx="8399675" cy="6266574"/>
            </a:xfrm>
          </p:grpSpPr>
          <p:grpSp>
            <p:nvGrpSpPr>
              <p:cNvPr id="4" name="Group 68"/>
              <p:cNvGrpSpPr/>
              <p:nvPr/>
            </p:nvGrpSpPr>
            <p:grpSpPr>
              <a:xfrm>
                <a:off x="399939" y="246102"/>
                <a:ext cx="8399675" cy="6254089"/>
                <a:chOff x="55564" y="174852"/>
                <a:chExt cx="8399675" cy="6254089"/>
              </a:xfrm>
            </p:grpSpPr>
            <p:sp>
              <p:nvSpPr>
                <p:cNvPr id="128" name="Flowchart: Stored Data 127"/>
                <p:cNvSpPr/>
                <p:nvPr/>
              </p:nvSpPr>
              <p:spPr bwMode="auto">
                <a:xfrm rot="3156287">
                  <a:off x="3303119" y="559884"/>
                  <a:ext cx="1248782" cy="607466"/>
                </a:xfrm>
                <a:prstGeom prst="flowChartOnlineStorage">
                  <a:avLst/>
                </a:prstGeom>
                <a:gradFill>
                  <a:gsLst>
                    <a:gs pos="36000">
                      <a:srgbClr val="0078D2"/>
                    </a:gs>
                    <a:gs pos="76000">
                      <a:srgbClr val="0078D2"/>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050" dirty="0" err="1" smtClean="0">
                    <a:solidFill>
                      <a:schemeClr val="bg1"/>
                    </a:solidFill>
                  </a:endParaRPr>
                </a:p>
              </p:txBody>
            </p:sp>
            <p:sp>
              <p:nvSpPr>
                <p:cNvPr id="129" name="Rounded Rectangle 128"/>
                <p:cNvSpPr/>
                <p:nvPr/>
              </p:nvSpPr>
              <p:spPr>
                <a:xfrm>
                  <a:off x="55564" y="177800"/>
                  <a:ext cx="4005806" cy="6251141"/>
                </a:xfrm>
                <a:prstGeom prst="roundRect">
                  <a:avLst>
                    <a:gd name="adj" fmla="val 5512"/>
                  </a:avLst>
                </a:prstGeom>
                <a:gradFill>
                  <a:gsLst>
                    <a:gs pos="36000">
                      <a:srgbClr val="0078D2"/>
                    </a:gs>
                    <a:gs pos="100000">
                      <a:srgbClr val="0070C0">
                        <a:alpha val="46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600" dirty="0">
                    <a:solidFill>
                      <a:schemeClr val="bg1"/>
                    </a:solidFill>
                  </a:endParaRPr>
                </a:p>
              </p:txBody>
            </p:sp>
            <p:sp>
              <p:nvSpPr>
                <p:cNvPr id="130" name="Rounded Rectangle 129"/>
                <p:cNvSpPr/>
                <p:nvPr/>
              </p:nvSpPr>
              <p:spPr>
                <a:xfrm>
                  <a:off x="141515" y="174852"/>
                  <a:ext cx="8313724" cy="1008062"/>
                </a:xfrm>
                <a:prstGeom prst="roundRect">
                  <a:avLst/>
                </a:prstGeom>
                <a:gradFill>
                  <a:gsLst>
                    <a:gs pos="36000">
                      <a:srgbClr val="0078D2"/>
                    </a:gs>
                    <a:gs pos="76000">
                      <a:srgbClr val="0078D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600" dirty="0">
                    <a:effectLst>
                      <a:outerShdw blurRad="38100" dist="38100" dir="2700000" algn="tl">
                        <a:srgbClr val="000000">
                          <a:alpha val="43137"/>
                        </a:srgbClr>
                      </a:outerShdw>
                    </a:effectLst>
                  </a:endParaRPr>
                </a:p>
              </p:txBody>
            </p:sp>
          </p:grpSp>
          <p:sp>
            <p:nvSpPr>
              <p:cNvPr id="127" name="Rectangle 126"/>
              <p:cNvSpPr/>
              <p:nvPr/>
            </p:nvSpPr>
            <p:spPr>
              <a:xfrm>
                <a:off x="540323" y="233617"/>
                <a:ext cx="7796150" cy="1046440"/>
              </a:xfrm>
              <a:prstGeom prst="rect">
                <a:avLst/>
              </a:prstGeom>
            </p:spPr>
            <p:txBody>
              <a:bodyPr wrap="square">
                <a:spAutoFit/>
              </a:bodyPr>
              <a:lstStyle/>
              <a:p>
                <a:pPr>
                  <a:defRPr/>
                </a:pPr>
                <a:r>
                  <a:rPr lang="en-US" sz="1500" b="1" u="sng" dirty="0" smtClean="0">
                    <a:effectLst>
                      <a:outerShdw blurRad="38100" dist="38100" dir="2700000" algn="tl">
                        <a:srgbClr val="000000">
                          <a:alpha val="43137"/>
                        </a:srgbClr>
                      </a:outerShdw>
                    </a:effectLst>
                    <a:latin typeface="+mj-lt"/>
                  </a:rPr>
                  <a:t>Enterprise DPML </a:t>
                </a:r>
                <a:r>
                  <a:rPr lang="en-US" sz="1500" b="1" dirty="0" smtClean="0">
                    <a:effectLst>
                      <a:outerShdw blurRad="38100" dist="38100" dir="2700000" algn="tl">
                        <a:srgbClr val="000000">
                          <a:alpha val="43137"/>
                        </a:srgbClr>
                      </a:outerShdw>
                    </a:effectLst>
                    <a:latin typeface="+mj-lt"/>
                  </a:rPr>
                  <a:t>– “</a:t>
                </a:r>
                <a:r>
                  <a:rPr lang="en-US" sz="1500" b="1" i="1" dirty="0" smtClean="0">
                    <a:effectLst>
                      <a:outerShdw blurRad="38100" dist="38100" dir="2700000" algn="tl">
                        <a:srgbClr val="000000">
                          <a:alpha val="43137"/>
                        </a:srgbClr>
                      </a:outerShdw>
                    </a:effectLst>
                    <a:latin typeface="+mj-lt"/>
                  </a:rPr>
                  <a:t>Application Agent</a:t>
                </a:r>
                <a:r>
                  <a:rPr lang="en-US" sz="1500" b="1" dirty="0" smtClean="0">
                    <a:effectLst>
                      <a:outerShdw blurRad="38100" dist="38100" dir="2700000" algn="tl">
                        <a:srgbClr val="000000">
                          <a:alpha val="43137"/>
                        </a:srgbClr>
                      </a:outerShdw>
                    </a:effectLst>
                    <a:latin typeface="+mj-lt"/>
                  </a:rPr>
                  <a:t>” </a:t>
                </a:r>
                <a:r>
                  <a:rPr lang="en-US" sz="2000" dirty="0" smtClean="0">
                    <a:effectLst>
                      <a:outerShdw blurRad="38100" dist="38100" dir="2700000" algn="tl">
                        <a:srgbClr val="000000">
                          <a:alpha val="43137"/>
                        </a:srgbClr>
                      </a:outerShdw>
                    </a:effectLst>
                    <a:latin typeface="+mj-lt"/>
                  </a:rPr>
                  <a:t>– </a:t>
                </a:r>
                <a:r>
                  <a:rPr lang="en-US" sz="1200" dirty="0" smtClean="0">
                    <a:effectLst>
                      <a:outerShdw blurRad="38100" dist="38100" dir="2700000" algn="tl">
                        <a:srgbClr val="000000">
                          <a:alpha val="43137"/>
                        </a:srgbClr>
                      </a:outerShdw>
                    </a:effectLst>
                    <a:latin typeface="+mj-lt"/>
                  </a:rPr>
                  <a:t>per protected server</a:t>
                </a:r>
                <a:endParaRPr lang="en-US" sz="2000" dirty="0" smtClean="0">
                  <a:effectLst>
                    <a:outerShdw blurRad="38100" dist="38100" dir="2700000" algn="tl">
                      <a:srgbClr val="000000">
                        <a:alpha val="43137"/>
                      </a:srgbClr>
                    </a:outerShdw>
                  </a:effectLst>
                  <a:latin typeface="+mj-lt"/>
                </a:endParaRPr>
              </a:p>
              <a:p>
                <a:pPr>
                  <a:defRPr/>
                </a:pPr>
                <a:r>
                  <a:rPr lang="en-US" sz="1400" dirty="0" smtClean="0">
                    <a:effectLst>
                      <a:outerShdw blurRad="38100" dist="38100" dir="2700000" algn="tl">
                        <a:srgbClr val="000000">
                          <a:alpha val="43137"/>
                        </a:srgbClr>
                      </a:outerShdw>
                    </a:effectLst>
                    <a:latin typeface="+mj-lt"/>
                  </a:rPr>
                  <a:t>Unified support of Microsoft applications SQL, Exchange, SharePoint, &amp; Virtualization – and files Protect DPM 2 DPM 4 DR – disaster recovery</a:t>
                </a:r>
              </a:p>
              <a:p>
                <a:pPr>
                  <a:defRPr/>
                </a:pPr>
                <a:r>
                  <a:rPr lang="en-US" sz="1400" dirty="0" smtClean="0">
                    <a:effectLst>
                      <a:outerShdw blurRad="38100" dist="38100" dir="2700000" algn="tl">
                        <a:srgbClr val="000000">
                          <a:alpha val="43137"/>
                        </a:srgbClr>
                      </a:outerShdw>
                    </a:effectLst>
                    <a:latin typeface="+mj-lt"/>
                  </a:rPr>
                  <a:t>Bare Metal Recovery</a:t>
                </a:r>
                <a:endParaRPr lang="en-US" sz="1400" dirty="0">
                  <a:effectLst>
                    <a:outerShdw blurRad="38100" dist="38100" dir="2700000" algn="tl">
                      <a:srgbClr val="000000">
                        <a:alpha val="43137"/>
                      </a:srgbClr>
                    </a:outerShdw>
                  </a:effectLst>
                  <a:latin typeface="+mj-lt"/>
                </a:endParaRPr>
              </a:p>
            </p:txBody>
          </p:sp>
        </p:grpSp>
        <p:pic>
          <p:nvPicPr>
            <p:cNvPr id="120" name="Picture 2" descr="D:\MyPictures\MediaBank\DPM v2 protected workload logos (Exchange, SQL, SharePoint, Virtual Server)\ExchSvr_bL.png"/>
            <p:cNvPicPr>
              <a:picLocks noChangeAspect="1" noChangeArrowheads="1"/>
            </p:cNvPicPr>
            <p:nvPr/>
          </p:nvPicPr>
          <p:blipFill>
            <a:blip r:embed="rId3" cstate="print">
              <a:lum bright="100000" contrast="100000"/>
            </a:blip>
            <a:srcRect/>
            <a:stretch>
              <a:fillRect/>
            </a:stretch>
          </p:blipFill>
          <p:spPr bwMode="auto">
            <a:xfrm>
              <a:off x="824168" y="1546577"/>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21" name="Picture 3" descr="D:\MyPictures\MediaBank\DPM v2 protected workload logos (Exchange, SQL, SharePoint, Virtual Server)\SQL_bL.png"/>
            <p:cNvPicPr>
              <a:picLocks noChangeAspect="1" noChangeArrowheads="1"/>
            </p:cNvPicPr>
            <p:nvPr/>
          </p:nvPicPr>
          <p:blipFill>
            <a:blip r:embed="rId4" cstate="print">
              <a:lum bright="100000" contrast="100000"/>
            </a:blip>
            <a:srcRect/>
            <a:stretch>
              <a:fillRect/>
            </a:stretch>
          </p:blipFill>
          <p:spPr bwMode="auto">
            <a:xfrm>
              <a:off x="1076187" y="2492063"/>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22" name="Picture 121" descr="SharePoint_Prod_Tech_bw.png"/>
            <p:cNvPicPr>
              <a:picLocks noChangeAspect="1"/>
            </p:cNvPicPr>
            <p:nvPr/>
          </p:nvPicPr>
          <p:blipFill>
            <a:blip r:embed="rId5" cstate="print">
              <a:lum bright="100000" contrast="100000"/>
            </a:blip>
            <a:stretch>
              <a:fillRect/>
            </a:stretch>
          </p:blipFill>
          <p:spPr>
            <a:xfrm>
              <a:off x="619674" y="3200272"/>
              <a:ext cx="1375162" cy="414327"/>
            </a:xfrm>
            <a:prstGeom prst="rect">
              <a:avLst/>
            </a:prstGeom>
            <a:effectLst>
              <a:outerShdw blurRad="50800" dist="38100" dir="2700000" algn="tl" rotWithShape="0">
                <a:prstClr val="black">
                  <a:alpha val="40000"/>
                </a:prstClr>
              </a:outerShdw>
            </a:effectLst>
          </p:spPr>
        </p:pic>
        <p:grpSp>
          <p:nvGrpSpPr>
            <p:cNvPr id="5" name="Group 162"/>
            <p:cNvGrpSpPr/>
            <p:nvPr/>
          </p:nvGrpSpPr>
          <p:grpSpPr>
            <a:xfrm>
              <a:off x="683755" y="4133624"/>
              <a:ext cx="1195420" cy="484945"/>
              <a:chOff x="228531" y="3551577"/>
              <a:chExt cx="1312830" cy="532575"/>
            </a:xfrm>
          </p:grpSpPr>
          <p:pic>
            <p:nvPicPr>
              <p:cNvPr id="124" name="Picture 7" descr="D:\MyPictures\MediaBank\DPM v2 protected workload logos (Exchange, SQL, SharePoint, Virtual Server)\Virtual_05-R2_bL.png"/>
              <p:cNvPicPr>
                <a:picLocks noChangeAspect="1" noChangeArrowheads="1"/>
              </p:cNvPicPr>
              <p:nvPr/>
            </p:nvPicPr>
            <p:blipFill>
              <a:blip r:embed="rId6" cstate="print">
                <a:lum bright="100000" contrast="100000"/>
              </a:blip>
              <a:srcRect/>
              <a:stretch>
                <a:fillRect/>
              </a:stretch>
            </p:blipFill>
            <p:spPr bwMode="auto">
              <a:xfrm>
                <a:off x="228531" y="3551577"/>
                <a:ext cx="1312830" cy="18250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25" name="Picture 2" descr="D:\Projects\Microsoft\DPM_Deck\031209\images\WS08-HypeV_h_rgb_r.png"/>
              <p:cNvPicPr>
                <a:picLocks noChangeAspect="1" noChangeArrowheads="1"/>
              </p:cNvPicPr>
              <p:nvPr/>
            </p:nvPicPr>
            <p:blipFill>
              <a:blip r:embed="rId7" cstate="print">
                <a:lum bright="100000" contrast="100000"/>
              </a:blip>
              <a:srcRect/>
              <a:stretch>
                <a:fillRect/>
              </a:stretch>
            </p:blipFill>
            <p:spPr bwMode="auto">
              <a:xfrm>
                <a:off x="232302" y="3740681"/>
                <a:ext cx="1280407" cy="343471"/>
              </a:xfrm>
              <a:prstGeom prst="rect">
                <a:avLst/>
              </a:prstGeom>
              <a:noFill/>
              <a:ln w="9525">
                <a:noFill/>
                <a:miter lim="800000"/>
                <a:headEnd/>
                <a:tailEnd/>
              </a:ln>
              <a:effectLst>
                <a:outerShdw blurRad="50800" dist="38100" dir="2700000" algn="tl" rotWithShape="0">
                  <a:prstClr val="black">
                    <a:alpha val="40000"/>
                  </a:prstClr>
                </a:outerShdw>
              </a:effectLst>
            </p:spPr>
          </p:pic>
        </p:grpSp>
      </p:grpSp>
      <p:grpSp>
        <p:nvGrpSpPr>
          <p:cNvPr id="6" name="Group 222"/>
          <p:cNvGrpSpPr/>
          <p:nvPr/>
        </p:nvGrpSpPr>
        <p:grpSpPr>
          <a:xfrm>
            <a:off x="2524322" y="1374359"/>
            <a:ext cx="3829050" cy="4404960"/>
            <a:chOff x="2524322" y="1374359"/>
            <a:chExt cx="3829050" cy="4404960"/>
          </a:xfrm>
        </p:grpSpPr>
        <p:grpSp>
          <p:nvGrpSpPr>
            <p:cNvPr id="7" name="Group 513"/>
            <p:cNvGrpSpPr/>
            <p:nvPr/>
          </p:nvGrpSpPr>
          <p:grpSpPr>
            <a:xfrm>
              <a:off x="2524322" y="1374359"/>
              <a:ext cx="3829050" cy="4404960"/>
              <a:chOff x="2524322" y="1374359"/>
              <a:chExt cx="3829050" cy="4404960"/>
            </a:xfrm>
          </p:grpSpPr>
          <p:grpSp>
            <p:nvGrpSpPr>
              <p:cNvPr id="8" name="Group 361"/>
              <p:cNvGrpSpPr/>
              <p:nvPr/>
            </p:nvGrpSpPr>
            <p:grpSpPr>
              <a:xfrm>
                <a:off x="2524322" y="1374359"/>
                <a:ext cx="3829050" cy="4404960"/>
                <a:chOff x="2524322" y="1374359"/>
                <a:chExt cx="3829050" cy="4404960"/>
              </a:xfrm>
            </p:grpSpPr>
            <p:grpSp>
              <p:nvGrpSpPr>
                <p:cNvPr id="9" name="Group 60"/>
                <p:cNvGrpSpPr/>
                <p:nvPr/>
              </p:nvGrpSpPr>
              <p:grpSpPr>
                <a:xfrm>
                  <a:off x="2524322" y="1374359"/>
                  <a:ext cx="3829050" cy="4404960"/>
                  <a:chOff x="2473862" y="1520824"/>
                  <a:chExt cx="3829050" cy="4404960"/>
                </a:xfrm>
              </p:grpSpPr>
              <p:sp>
                <p:nvSpPr>
                  <p:cNvPr id="521" name="Flowchart: Stored Data 520"/>
                  <p:cNvSpPr/>
                  <p:nvPr/>
                </p:nvSpPr>
                <p:spPr bwMode="auto">
                  <a:xfrm rot="18367359">
                    <a:off x="3822212" y="4883118"/>
                    <a:ext cx="880473" cy="596730"/>
                  </a:xfrm>
                  <a:prstGeom prst="flowChartOnlineStorage">
                    <a:avLst/>
                  </a:prstGeom>
                  <a:gradFill>
                    <a:gsLst>
                      <a:gs pos="16000">
                        <a:srgbClr val="F77C37"/>
                      </a:gs>
                      <a:gs pos="46000">
                        <a:srgbClr val="F88D5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err="1" smtClean="0">
                      <a:solidFill>
                        <a:schemeClr val="bg1"/>
                      </a:solidFill>
                    </a:endParaRPr>
                  </a:p>
                </p:txBody>
              </p:sp>
              <p:sp>
                <p:nvSpPr>
                  <p:cNvPr id="522" name="Rounded Rectangle 521"/>
                  <p:cNvSpPr/>
                  <p:nvPr/>
                </p:nvSpPr>
                <p:spPr bwMode="auto">
                  <a:xfrm>
                    <a:off x="2474913" y="1520824"/>
                    <a:ext cx="1879373" cy="4001201"/>
                  </a:xfrm>
                  <a:prstGeom prst="roundRect">
                    <a:avLst>
                      <a:gd name="adj" fmla="val 10875"/>
                    </a:avLst>
                  </a:prstGeom>
                  <a:gradFill>
                    <a:gsLst>
                      <a:gs pos="31000">
                        <a:srgbClr val="F77C37"/>
                      </a:gs>
                      <a:gs pos="72000">
                        <a:srgbClr val="F88D5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a:solidFill>
                        <a:schemeClr val="bg1"/>
                      </a:solidFill>
                    </a:endParaRPr>
                  </a:p>
                </p:txBody>
              </p:sp>
              <p:sp>
                <p:nvSpPr>
                  <p:cNvPr id="523" name="Rounded Rectangle 522"/>
                  <p:cNvSpPr/>
                  <p:nvPr/>
                </p:nvSpPr>
                <p:spPr bwMode="auto">
                  <a:xfrm>
                    <a:off x="2473862" y="4977181"/>
                    <a:ext cx="3829050" cy="948603"/>
                  </a:xfrm>
                  <a:prstGeom prst="roundRect">
                    <a:avLst>
                      <a:gd name="adj" fmla="val 22405"/>
                    </a:avLst>
                  </a:prstGeom>
                  <a:gradFill>
                    <a:gsLst>
                      <a:gs pos="16000">
                        <a:srgbClr val="F77C37"/>
                      </a:gs>
                      <a:gs pos="46000">
                        <a:srgbClr val="F88D52"/>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a:solidFill>
                        <a:schemeClr val="bg1"/>
                      </a:solidFill>
                    </a:endParaRPr>
                  </a:p>
                </p:txBody>
              </p:sp>
            </p:grpSp>
            <p:sp>
              <p:nvSpPr>
                <p:cNvPr id="520" name="Rectangle 519"/>
                <p:cNvSpPr/>
                <p:nvPr/>
              </p:nvSpPr>
              <p:spPr>
                <a:xfrm>
                  <a:off x="2684811" y="5013442"/>
                  <a:ext cx="3461653" cy="738664"/>
                </a:xfrm>
                <a:prstGeom prst="rect">
                  <a:avLst/>
                </a:prstGeom>
              </p:spPr>
              <p:txBody>
                <a:bodyPr wrap="square">
                  <a:spAutoFit/>
                </a:bodyPr>
                <a:lstStyle/>
                <a:p>
                  <a:pPr algn="ctr">
                    <a:defRPr/>
                  </a:pPr>
                  <a:r>
                    <a:rPr lang="en-US" sz="1400" b="1" u="sng" dirty="0" smtClean="0">
                      <a:latin typeface="+mj-lt"/>
                    </a:rPr>
                    <a:t>Standard DPML </a:t>
                  </a:r>
                  <a:r>
                    <a:rPr lang="en-US" sz="1400" b="1" dirty="0" smtClean="0">
                      <a:latin typeface="+mj-lt"/>
                    </a:rPr>
                    <a:t>= “</a:t>
                  </a:r>
                  <a:r>
                    <a:rPr lang="en-US" sz="1400" b="1" i="1" dirty="0" smtClean="0">
                      <a:latin typeface="+mj-lt"/>
                    </a:rPr>
                    <a:t>File agent</a:t>
                  </a:r>
                  <a:r>
                    <a:rPr lang="en-US" sz="1400" b="1" dirty="0" smtClean="0">
                      <a:latin typeface="+mj-lt"/>
                    </a:rPr>
                    <a:t>”</a:t>
                  </a:r>
                  <a:r>
                    <a:rPr lang="en-US" b="1" dirty="0" smtClean="0">
                      <a:latin typeface="+mj-lt"/>
                    </a:rPr>
                    <a:t> </a:t>
                  </a:r>
                </a:p>
                <a:p>
                  <a:pPr algn="ctr">
                    <a:defRPr/>
                  </a:pPr>
                  <a:r>
                    <a:rPr lang="en-US" sz="1200" dirty="0" smtClean="0">
                      <a:latin typeface="+mj-lt"/>
                    </a:rPr>
                    <a:t>per protected  Windows Server</a:t>
                  </a:r>
                </a:p>
                <a:p>
                  <a:pPr algn="ctr">
                    <a:defRPr/>
                  </a:pPr>
                  <a:r>
                    <a:rPr lang="en-US" sz="1200" dirty="0" smtClean="0">
                      <a:latin typeface="+mj-lt"/>
                    </a:rPr>
                    <a:t>No additional “Open File” or add-on modules</a:t>
                  </a:r>
                  <a:endParaRPr lang="en-US" sz="1200" dirty="0">
                    <a:latin typeface="+mj-lt"/>
                  </a:endParaRPr>
                </a:p>
              </p:txBody>
            </p:sp>
          </p:grpSp>
          <p:sp>
            <p:nvSpPr>
              <p:cNvPr id="516" name="Text Box 61"/>
              <p:cNvSpPr txBox="1">
                <a:spLocks noChangeArrowheads="1"/>
              </p:cNvSpPr>
              <p:nvPr/>
            </p:nvSpPr>
            <p:spPr bwMode="auto">
              <a:xfrm>
                <a:off x="2673369" y="4832885"/>
                <a:ext cx="1690863" cy="249961"/>
              </a:xfrm>
              <a:prstGeom prst="rect">
                <a:avLst/>
              </a:prstGeom>
              <a:noFill/>
              <a:ln w="9525">
                <a:noFill/>
                <a:miter lim="800000"/>
                <a:headEnd/>
                <a:tailEnd/>
              </a:ln>
              <a:effectLst/>
            </p:spPr>
            <p:txBody>
              <a:bodyPr wrap="square" lIns="91435" tIns="45717" rIns="91435" bIns="45717">
                <a:spAutoFit/>
              </a:bodyPr>
              <a:lstStyle/>
              <a:p>
                <a:pPr algn="l" rtl="0" eaLnBrk="0" hangingPunct="0">
                  <a:defRPr/>
                </a:pPr>
                <a:r>
                  <a:rPr lang="en-US" sz="1000" i="1" kern="1200" dirty="0">
                    <a:solidFill>
                      <a:srgbClr val="FFFFFF"/>
                    </a:solidFill>
                    <a:effectLst>
                      <a:outerShdw blurRad="38100" dist="38100" dir="2700000" algn="tl">
                        <a:srgbClr val="000000">
                          <a:alpha val="43137"/>
                        </a:srgbClr>
                      </a:outerShdw>
                    </a:effectLst>
                    <a:latin typeface="Segoe"/>
                    <a:ea typeface="+mn-ea"/>
                    <a:cs typeface="+mn-cs"/>
                  </a:rPr>
                  <a:t>file shares and directories</a:t>
                </a:r>
                <a:endParaRPr lang="en-US" sz="1100" i="1" kern="1200" dirty="0">
                  <a:solidFill>
                    <a:srgbClr val="FFFFFF"/>
                  </a:solidFill>
                  <a:effectLst>
                    <a:outerShdw blurRad="38100" dist="38100" dir="2700000" algn="tl">
                      <a:srgbClr val="000000">
                        <a:alpha val="43137"/>
                      </a:srgbClr>
                    </a:outerShdw>
                  </a:effectLst>
                  <a:latin typeface="Segoe"/>
                  <a:ea typeface="+mn-ea"/>
                  <a:cs typeface="+mn-cs"/>
                </a:endParaRPr>
              </a:p>
            </p:txBody>
          </p:sp>
        </p:grpSp>
        <p:pic>
          <p:nvPicPr>
            <p:cNvPr id="208" name="Picture 8" descr="D:\Projects\Microsoft\DPM PartnerVideo\images\server08_bl.png"/>
            <p:cNvPicPr>
              <a:picLocks noChangeAspect="1" noChangeArrowheads="1"/>
            </p:cNvPicPr>
            <p:nvPr/>
          </p:nvPicPr>
          <p:blipFill>
            <a:blip r:embed="rId8" cstate="print"/>
            <a:stretch>
              <a:fillRect/>
            </a:stretch>
          </p:blipFill>
          <p:spPr bwMode="auto">
            <a:xfrm>
              <a:off x="3000351" y="4592492"/>
              <a:ext cx="1371198" cy="205679"/>
            </a:xfrm>
            <a:prstGeom prst="rect">
              <a:avLst/>
            </a:prstGeom>
            <a:noFill/>
            <a:effectLst>
              <a:outerShdw blurRad="50800" dist="38100" dir="2700000" algn="tl" rotWithShape="0">
                <a:prstClr val="black">
                  <a:alpha val="40000"/>
                </a:prstClr>
              </a:outerShdw>
            </a:effectLst>
          </p:spPr>
        </p:pic>
        <p:grpSp>
          <p:nvGrpSpPr>
            <p:cNvPr id="10" name="Group 208"/>
            <p:cNvGrpSpPr/>
            <p:nvPr/>
          </p:nvGrpSpPr>
          <p:grpSpPr>
            <a:xfrm>
              <a:off x="3031545" y="4332008"/>
              <a:ext cx="1340036" cy="218602"/>
              <a:chOff x="2228462" y="4332009"/>
              <a:chExt cx="1340036" cy="218602"/>
            </a:xfrm>
          </p:grpSpPr>
          <p:pic>
            <p:nvPicPr>
              <p:cNvPr id="210" name="Picture 7" descr="D:\Projects\Microsoft\DPM PartnerVideo\images\server03_bl.png"/>
              <p:cNvPicPr>
                <a:picLocks noChangeAspect="1" noChangeArrowheads="1"/>
              </p:cNvPicPr>
              <p:nvPr/>
            </p:nvPicPr>
            <p:blipFill>
              <a:blip r:embed="rId9" cstate="print">
                <a:lum bright="100000"/>
              </a:blip>
              <a:srcRect t="64581"/>
              <a:stretch>
                <a:fillRect/>
              </a:stretch>
            </p:blipFill>
            <p:spPr bwMode="auto">
              <a:xfrm>
                <a:off x="2435381" y="4404669"/>
                <a:ext cx="1133117" cy="145942"/>
              </a:xfrm>
              <a:prstGeom prst="rect">
                <a:avLst/>
              </a:prstGeom>
              <a:noFill/>
              <a:effectLst>
                <a:outerShdw blurRad="50800" dist="38100" dir="2700000" algn="tl" rotWithShape="0">
                  <a:prstClr val="black">
                    <a:alpha val="40000"/>
                  </a:prstClr>
                </a:outerShdw>
              </a:effectLst>
            </p:spPr>
          </p:pic>
          <p:pic>
            <p:nvPicPr>
              <p:cNvPr id="211" name="Picture 8" descr="D:\Projects\Microsoft\DPM PartnerVideo\images\server08_bl.png"/>
              <p:cNvPicPr>
                <a:picLocks noChangeAspect="1" noChangeArrowheads="1"/>
              </p:cNvPicPr>
              <p:nvPr/>
            </p:nvPicPr>
            <p:blipFill>
              <a:blip r:embed="rId8" cstate="print"/>
              <a:srcRect r="82429" b="-4123"/>
              <a:stretch>
                <a:fillRect/>
              </a:stretch>
            </p:blipFill>
            <p:spPr bwMode="auto">
              <a:xfrm>
                <a:off x="2228462" y="4332009"/>
                <a:ext cx="240934" cy="214160"/>
              </a:xfrm>
              <a:prstGeom prst="rect">
                <a:avLst/>
              </a:prstGeom>
              <a:noFill/>
              <a:effectLst>
                <a:outerShdw blurRad="50800" dist="38100" dir="2700000" algn="tl" rotWithShape="0">
                  <a:prstClr val="black">
                    <a:alpha val="40000"/>
                  </a:prstClr>
                </a:outerShdw>
              </a:effectLst>
            </p:spPr>
          </p:pic>
        </p:grpSp>
      </p:grpSp>
      <p:grpSp>
        <p:nvGrpSpPr>
          <p:cNvPr id="11" name="Group 524"/>
          <p:cNvGrpSpPr/>
          <p:nvPr/>
        </p:nvGrpSpPr>
        <p:grpSpPr>
          <a:xfrm>
            <a:off x="485893" y="4699655"/>
            <a:ext cx="2013857" cy="1684314"/>
            <a:chOff x="485893" y="4699655"/>
            <a:chExt cx="2013857" cy="1684314"/>
          </a:xfrm>
        </p:grpSpPr>
        <p:grpSp>
          <p:nvGrpSpPr>
            <p:cNvPr id="12" name="Group 264"/>
            <p:cNvGrpSpPr/>
            <p:nvPr/>
          </p:nvGrpSpPr>
          <p:grpSpPr>
            <a:xfrm>
              <a:off x="485893" y="4699655"/>
              <a:ext cx="2013857" cy="1684314"/>
              <a:chOff x="485893" y="4699655"/>
              <a:chExt cx="2013857" cy="1684314"/>
            </a:xfrm>
          </p:grpSpPr>
          <p:sp>
            <p:nvSpPr>
              <p:cNvPr id="530" name="Rounded Rectangle 529"/>
              <p:cNvSpPr/>
              <p:nvPr/>
            </p:nvSpPr>
            <p:spPr bwMode="auto">
              <a:xfrm>
                <a:off x="534381" y="4699655"/>
                <a:ext cx="1953896" cy="1684314"/>
              </a:xfrm>
              <a:prstGeom prst="roundRect">
                <a:avLst>
                  <a:gd name="adj" fmla="val 11497"/>
                </a:avLst>
              </a:prstGeom>
              <a:solidFill>
                <a:srgbClr val="30BE30">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u="sng" dirty="0" smtClean="0">
                  <a:solidFill>
                    <a:schemeClr val="tx1"/>
                  </a:solidFill>
                </a:endParaRPr>
              </a:p>
              <a:p>
                <a:pPr algn="ctr">
                  <a:defRPr/>
                </a:pPr>
                <a:endParaRPr lang="en-US" sz="1600" u="sng" dirty="0" smtClean="0">
                  <a:solidFill>
                    <a:schemeClr val="tx1"/>
                  </a:solidFill>
                </a:endParaRPr>
              </a:p>
              <a:p>
                <a:pPr algn="ctr">
                  <a:defRPr/>
                </a:pPr>
                <a:endParaRPr lang="en-US" sz="1600" u="sng" dirty="0" smtClean="0">
                  <a:solidFill>
                    <a:schemeClr val="tx1"/>
                  </a:solidFill>
                </a:endParaRPr>
              </a:p>
            </p:txBody>
          </p:sp>
          <p:sp>
            <p:nvSpPr>
              <p:cNvPr id="531" name="Rectangle 530"/>
              <p:cNvSpPr/>
              <p:nvPr/>
            </p:nvSpPr>
            <p:spPr>
              <a:xfrm>
                <a:off x="485893" y="5489398"/>
                <a:ext cx="2013857" cy="707886"/>
              </a:xfrm>
              <a:prstGeom prst="rect">
                <a:avLst/>
              </a:prstGeom>
            </p:spPr>
            <p:txBody>
              <a:bodyPr wrap="square">
                <a:spAutoFit/>
              </a:bodyPr>
              <a:lstStyle/>
              <a:p>
                <a:pPr algn="ctr">
                  <a:defRPr/>
                </a:pPr>
                <a:r>
                  <a:rPr lang="en-US" sz="1400" b="1" u="sng" dirty="0" smtClean="0">
                    <a:latin typeface="+mj-lt"/>
                  </a:rPr>
                  <a:t>Client DPML</a:t>
                </a:r>
              </a:p>
              <a:p>
                <a:pPr algn="ctr">
                  <a:defRPr/>
                </a:pPr>
                <a:r>
                  <a:rPr lang="en-US" sz="1400" b="1" dirty="0" smtClean="0">
                    <a:latin typeface="+mj-lt"/>
                  </a:rPr>
                  <a:t>“</a:t>
                </a:r>
                <a:r>
                  <a:rPr lang="en-US" sz="1400" b="1" i="1" dirty="0" smtClean="0">
                    <a:latin typeface="+mj-lt"/>
                  </a:rPr>
                  <a:t>Desktop agent</a:t>
                </a:r>
                <a:r>
                  <a:rPr lang="en-US" sz="1400" b="1" dirty="0" smtClean="0">
                    <a:latin typeface="+mj-lt"/>
                  </a:rPr>
                  <a:t>” </a:t>
                </a:r>
              </a:p>
              <a:p>
                <a:pPr algn="ctr">
                  <a:defRPr/>
                </a:pPr>
                <a:r>
                  <a:rPr lang="en-US" sz="1200" dirty="0" smtClean="0">
                    <a:latin typeface="+mj-lt"/>
                  </a:rPr>
                  <a:t>XP Pro &amp; Vista business</a:t>
                </a:r>
              </a:p>
            </p:txBody>
          </p:sp>
        </p:grpSp>
        <p:grpSp>
          <p:nvGrpSpPr>
            <p:cNvPr id="13" name="Group 112"/>
            <p:cNvGrpSpPr/>
            <p:nvPr/>
          </p:nvGrpSpPr>
          <p:grpSpPr>
            <a:xfrm>
              <a:off x="878668" y="4928075"/>
              <a:ext cx="983797" cy="449925"/>
              <a:chOff x="451365" y="4269009"/>
              <a:chExt cx="1072810" cy="490635"/>
            </a:xfrm>
          </p:grpSpPr>
          <p:pic>
            <p:nvPicPr>
              <p:cNvPr id="528" name="Picture 2" descr="D:\Projects\Microsoft\DPM PartnerVideo\images\XP_bw.png"/>
              <p:cNvPicPr>
                <a:picLocks noChangeAspect="1" noChangeArrowheads="1"/>
              </p:cNvPicPr>
              <p:nvPr/>
            </p:nvPicPr>
            <p:blipFill>
              <a:blip r:embed="rId10" cstate="print"/>
              <a:stretch>
                <a:fillRect/>
              </a:stretch>
            </p:blipFill>
            <p:spPr bwMode="auto">
              <a:xfrm>
                <a:off x="454551" y="4269009"/>
                <a:ext cx="1069624" cy="231039"/>
              </a:xfrm>
              <a:prstGeom prst="rect">
                <a:avLst/>
              </a:prstGeom>
              <a:noFill/>
              <a:effectLst>
                <a:outerShdw blurRad="50800" dist="38100" dir="2700000" algn="tl" rotWithShape="0">
                  <a:prstClr val="black">
                    <a:alpha val="40000"/>
                  </a:prstClr>
                </a:outerShdw>
              </a:effectLst>
            </p:spPr>
          </p:pic>
          <p:pic>
            <p:nvPicPr>
              <p:cNvPr id="529" name="Picture 3" descr="D:\Projects\Microsoft\DPM PartnerVideo\images\Vista_bw.png"/>
              <p:cNvPicPr>
                <a:picLocks noChangeAspect="1" noChangeArrowheads="1"/>
              </p:cNvPicPr>
              <p:nvPr/>
            </p:nvPicPr>
            <p:blipFill>
              <a:blip r:embed="rId11" cstate="print"/>
              <a:stretch>
                <a:fillRect/>
              </a:stretch>
            </p:blipFill>
            <p:spPr bwMode="auto">
              <a:xfrm>
                <a:off x="451365" y="4554148"/>
                <a:ext cx="1027479" cy="205496"/>
              </a:xfrm>
              <a:prstGeom prst="rect">
                <a:avLst/>
              </a:prstGeom>
              <a:noFill/>
              <a:effectLst>
                <a:outerShdw blurRad="50800" dist="38100" dir="2700000" algn="tl" rotWithShape="0">
                  <a:prstClr val="black">
                    <a:alpha val="40000"/>
                  </a:prstClr>
                </a:outerShdw>
              </a:effectLst>
            </p:spPr>
          </p:pic>
        </p:grpSp>
      </p:grpSp>
      <p:sp>
        <p:nvSpPr>
          <p:cNvPr id="158" name="AutoShape 65"/>
          <p:cNvSpPr>
            <a:spLocks noChangeArrowheads="1"/>
          </p:cNvSpPr>
          <p:nvPr/>
        </p:nvSpPr>
        <p:spPr bwMode="auto">
          <a:xfrm>
            <a:off x="2553194" y="3142927"/>
            <a:ext cx="1928741" cy="519334"/>
          </a:xfrm>
          <a:prstGeom prst="rightArrow">
            <a:avLst>
              <a:gd name="adj1" fmla="val 59620"/>
              <a:gd name="adj2" fmla="val 75808"/>
            </a:avLst>
          </a:prstGeom>
          <a:gradFill rotWithShape="1">
            <a:gsLst>
              <a:gs pos="0">
                <a:srgbClr val="000000">
                  <a:lumMod val="85000"/>
                  <a:lumOff val="15000"/>
                  <a:alpha val="28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rPr>
              <a:t>Up </a:t>
            </a:r>
            <a:r>
              <a:rPr kumimoji="0" lang="en-GB" sz="1000" b="0" i="0" u="none" strike="noStrike" kern="1200" cap="none" spc="0" normalizeH="0" baseline="0" noProof="0" dirty="0" smtClean="0">
                <a:ln>
                  <a:noFill/>
                </a:ln>
                <a:solidFill>
                  <a:srgbClr val="FFFF99"/>
                </a:solidFill>
                <a:effectLst>
                  <a:outerShdw blurRad="38100" dist="38100" dir="2700000" algn="tl">
                    <a:srgbClr val="000000">
                      <a:alpha val="43137"/>
                    </a:srgbClr>
                  </a:outerShdw>
                </a:effectLst>
                <a:uLnTx/>
                <a:uFillTx/>
                <a:latin typeface="Segoe"/>
                <a:ea typeface="+mn-ea"/>
                <a:cs typeface="+mn-cs"/>
              </a:rPr>
              <a:t>to</a:t>
            </a:r>
            <a:r>
              <a:rPr kumimoji="0" lang="en-GB" sz="1100" b="0" i="0" u="none" strike="noStrike" kern="1200" cap="none" spc="0" normalizeH="0" noProof="0" dirty="0" smtClean="0">
                <a:ln>
                  <a:noFill/>
                </a:ln>
                <a:solidFill>
                  <a:srgbClr val="FFFF99"/>
                </a:solidFill>
                <a:effectLst>
                  <a:outerShdw blurRad="38100" dist="38100" dir="2700000" algn="tl">
                    <a:srgbClr val="000000">
                      <a:alpha val="43137"/>
                    </a:srgbClr>
                  </a:outerShdw>
                </a:effectLst>
                <a:uLnTx/>
                <a:uFillTx/>
                <a:latin typeface="Segoe"/>
                <a:ea typeface="+mn-ea"/>
                <a:cs typeface="+mn-cs"/>
              </a:rPr>
              <a:t> </a:t>
            </a:r>
            <a:r>
              <a:rPr kumimoji="0" lang="en-GB" sz="1100" b="0" i="0" u="none" strike="noStrike" kern="1200" cap="none" spc="0" normalizeH="0" baseline="0" noProof="0" dirty="0" smtClean="0">
                <a:ln>
                  <a:noFill/>
                </a:ln>
                <a:solidFill>
                  <a:srgbClr val="FFFF99"/>
                </a:solidFill>
                <a:effectLst>
                  <a:outerShdw blurRad="38100" dist="38100" dir="2700000" algn="tl">
                    <a:srgbClr val="000000">
                      <a:alpha val="43137"/>
                    </a:srgbClr>
                  </a:outerShdw>
                </a:effectLst>
                <a:uLnTx/>
                <a:uFillTx/>
                <a:latin typeface="Segoe"/>
                <a:ea typeface="+mn-ea"/>
                <a:cs typeface="+mn-cs"/>
              </a:rPr>
              <a:t>Every </a:t>
            </a:r>
            <a:r>
              <a:rPr kumimoji="0" lang="en-GB" sz="1100" b="0" i="0" u="none" strike="noStrike" kern="1200" cap="none" spc="0" normalizeH="0" baseline="0" noProof="0" dirty="0">
                <a:ln>
                  <a:noFill/>
                </a:ln>
                <a:solidFill>
                  <a:srgbClr val="FFFF99"/>
                </a:solidFill>
                <a:effectLst>
                  <a:outerShdw blurRad="38100" dist="38100" dir="2700000" algn="tl">
                    <a:srgbClr val="000000">
                      <a:alpha val="43137"/>
                    </a:srgbClr>
                  </a:outerShdw>
                </a:effectLst>
                <a:uLnTx/>
                <a:uFillTx/>
                <a:latin typeface="Segoe"/>
                <a:ea typeface="+mn-ea"/>
                <a:cs typeface="+mn-cs"/>
              </a:rPr>
              <a:t>15 minutes</a:t>
            </a:r>
          </a:p>
        </p:txBody>
      </p:sp>
      <p:sp>
        <p:nvSpPr>
          <p:cNvPr id="409" name="Rounded Rectangle 408"/>
          <p:cNvSpPr/>
          <p:nvPr/>
        </p:nvSpPr>
        <p:spPr>
          <a:xfrm>
            <a:off x="4480948" y="2531428"/>
            <a:ext cx="4313802" cy="2220680"/>
          </a:xfrm>
          <a:prstGeom prst="roundRect">
            <a:avLst>
              <a:gd name="adj" fmla="val 11220"/>
            </a:avLst>
          </a:prstGeom>
          <a:gradFill>
            <a:gsLst>
              <a:gs pos="0">
                <a:srgbClr val="FFC000">
                  <a:alpha val="60000"/>
                </a:srgbClr>
              </a:gs>
              <a:gs pos="73000">
                <a:srgbClr val="FFC000">
                  <a:alpha val="34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a:solidFill>
                <a:schemeClr val="bg1"/>
              </a:solidFill>
            </a:endParaRPr>
          </a:p>
          <a:p>
            <a:pPr algn="r">
              <a:defRPr/>
            </a:pPr>
            <a:endParaRPr lang="en-US" sz="1600" dirty="0">
              <a:solidFill>
                <a:schemeClr val="bg1"/>
              </a:solidFill>
            </a:endParaRPr>
          </a:p>
          <a:p>
            <a:pPr algn="r">
              <a:defRPr/>
            </a:pPr>
            <a:endParaRPr lang="en-US" sz="1600" dirty="0">
              <a:solidFill>
                <a:schemeClr val="bg1"/>
              </a:solidFill>
            </a:endParaRPr>
          </a:p>
          <a:p>
            <a:pPr algn="r">
              <a:defRPr/>
            </a:pPr>
            <a:endParaRPr lang="en-US" sz="1600" dirty="0">
              <a:solidFill>
                <a:schemeClr val="bg1"/>
              </a:solidFill>
            </a:endParaRPr>
          </a:p>
          <a:p>
            <a:pPr algn="r">
              <a:defRPr/>
            </a:pPr>
            <a:endParaRPr lang="en-US" sz="1600" dirty="0">
              <a:solidFill>
                <a:schemeClr val="bg1"/>
              </a:solidFill>
            </a:endParaRPr>
          </a:p>
        </p:txBody>
      </p:sp>
      <p:sp>
        <p:nvSpPr>
          <p:cNvPr id="446" name="Text Box 66"/>
          <p:cNvSpPr txBox="1">
            <a:spLocks noChangeArrowheads="1"/>
          </p:cNvSpPr>
          <p:nvPr/>
        </p:nvSpPr>
        <p:spPr bwMode="auto">
          <a:xfrm>
            <a:off x="4444961" y="3789634"/>
            <a:ext cx="2149022" cy="477048"/>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en-US" sz="1300" b="1" dirty="0">
                <a:latin typeface="+mj-lt"/>
                <a:cs typeface="+mn-cs"/>
              </a:rPr>
              <a:t>DPM </a:t>
            </a:r>
            <a:r>
              <a:rPr lang="en-US" sz="1300" b="1" dirty="0" smtClean="0">
                <a:latin typeface="+mj-lt"/>
                <a:cs typeface="+mn-cs"/>
              </a:rPr>
              <a:t>2007</a:t>
            </a:r>
          </a:p>
          <a:p>
            <a:pPr algn="ctr" eaLnBrk="0" hangingPunct="0">
              <a:defRPr/>
            </a:pPr>
            <a:r>
              <a:rPr lang="en-US" sz="1200" i="1" dirty="0" smtClean="0">
                <a:latin typeface="+mj-lt"/>
              </a:rPr>
              <a:t>with integrated Disk &amp; Tape</a:t>
            </a:r>
          </a:p>
        </p:txBody>
      </p:sp>
      <p:sp>
        <p:nvSpPr>
          <p:cNvPr id="447" name="Rectangle 446"/>
          <p:cNvSpPr/>
          <p:nvPr/>
        </p:nvSpPr>
        <p:spPr>
          <a:xfrm>
            <a:off x="4749318" y="4222516"/>
            <a:ext cx="3984165" cy="523220"/>
          </a:xfrm>
          <a:prstGeom prst="rect">
            <a:avLst/>
          </a:prstGeom>
        </p:spPr>
        <p:txBody>
          <a:bodyPr wrap="square">
            <a:spAutoFit/>
          </a:bodyPr>
          <a:lstStyle/>
          <a:p>
            <a:pPr algn="r">
              <a:defRPr/>
            </a:pPr>
            <a:r>
              <a:rPr lang="en-US" sz="1400" b="1" dirty="0" smtClean="0">
                <a:latin typeface="+mj-lt"/>
              </a:rPr>
              <a:t>Also available as a DPM OEM Appliance</a:t>
            </a:r>
          </a:p>
          <a:p>
            <a:pPr algn="r">
              <a:defRPr/>
            </a:pPr>
            <a:r>
              <a:rPr lang="en-US" sz="1400" b="1" dirty="0" smtClean="0">
                <a:latin typeface="+mj-lt"/>
              </a:rPr>
              <a:t>running on Windows Storage Server</a:t>
            </a:r>
            <a:endParaRPr lang="en-US" sz="1400" b="1" dirty="0">
              <a:latin typeface="+mj-lt"/>
            </a:endParaRPr>
          </a:p>
        </p:txBody>
      </p:sp>
      <p:grpSp>
        <p:nvGrpSpPr>
          <p:cNvPr id="14" name="Group 115"/>
          <p:cNvGrpSpPr/>
          <p:nvPr/>
        </p:nvGrpSpPr>
        <p:grpSpPr>
          <a:xfrm>
            <a:off x="1842990" y="2365732"/>
            <a:ext cx="640203" cy="555912"/>
            <a:chOff x="1705369" y="2022475"/>
            <a:chExt cx="708891" cy="615556"/>
          </a:xfrm>
        </p:grpSpPr>
        <p:pic>
          <p:nvPicPr>
            <p:cNvPr id="460" name="Picture 2" descr="D:\Projects\Microsoft\DPM_Deck\images\Vista (344).png"/>
            <p:cNvPicPr>
              <a:picLocks noChangeAspect="1" noChangeArrowheads="1"/>
            </p:cNvPicPr>
            <p:nvPr/>
          </p:nvPicPr>
          <p:blipFill>
            <a:blip r:embed="rId12" cstate="print"/>
            <a:srcRect/>
            <a:stretch>
              <a:fillRect/>
            </a:stretch>
          </p:blipFill>
          <p:spPr bwMode="auto">
            <a:xfrm>
              <a:off x="1705369" y="2022475"/>
              <a:ext cx="615556" cy="615556"/>
            </a:xfrm>
            <a:prstGeom prst="rect">
              <a:avLst/>
            </a:prstGeom>
            <a:noFill/>
          </p:spPr>
        </p:pic>
        <p:grpSp>
          <p:nvGrpSpPr>
            <p:cNvPr id="15" name="Group 16"/>
            <p:cNvGrpSpPr/>
            <p:nvPr/>
          </p:nvGrpSpPr>
          <p:grpSpPr>
            <a:xfrm>
              <a:off x="2089904" y="2320602"/>
              <a:ext cx="324356" cy="317429"/>
              <a:chOff x="6691381" y="3538566"/>
              <a:chExt cx="1282751" cy="1346654"/>
            </a:xfrm>
          </p:grpSpPr>
          <p:sp>
            <p:nvSpPr>
              <p:cNvPr id="462" name="Oval 461"/>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nvGrpSpPr>
              <p:cNvPr id="16" name="Group 17"/>
              <p:cNvGrpSpPr/>
              <p:nvPr/>
            </p:nvGrpSpPr>
            <p:grpSpPr>
              <a:xfrm flipH="1">
                <a:off x="6802955" y="3538566"/>
                <a:ext cx="915230" cy="1242090"/>
                <a:chOff x="8100716" y="3773214"/>
                <a:chExt cx="441437" cy="599089"/>
              </a:xfrm>
            </p:grpSpPr>
            <p:sp>
              <p:nvSpPr>
                <p:cNvPr id="464" name="Flowchart: Magnetic Disk 463"/>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465" name="Oval 464"/>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grpSp>
        <p:nvGrpSpPr>
          <p:cNvPr id="17" name="Group 124"/>
          <p:cNvGrpSpPr/>
          <p:nvPr/>
        </p:nvGrpSpPr>
        <p:grpSpPr>
          <a:xfrm>
            <a:off x="1831319" y="3252050"/>
            <a:ext cx="641433" cy="538537"/>
            <a:chOff x="1705369" y="2742142"/>
            <a:chExt cx="733168" cy="615556"/>
          </a:xfrm>
        </p:grpSpPr>
        <p:pic>
          <p:nvPicPr>
            <p:cNvPr id="467" name="Picture 2" descr="D:\Projects\Microsoft\DPM_Deck\images\Vista (344).png"/>
            <p:cNvPicPr>
              <a:picLocks noChangeAspect="1" noChangeArrowheads="1"/>
            </p:cNvPicPr>
            <p:nvPr/>
          </p:nvPicPr>
          <p:blipFill>
            <a:blip r:embed="rId13" cstate="print"/>
            <a:srcRect/>
            <a:stretch>
              <a:fillRect/>
            </a:stretch>
          </p:blipFill>
          <p:spPr bwMode="auto">
            <a:xfrm>
              <a:off x="1705369" y="2742142"/>
              <a:ext cx="615556" cy="615556"/>
            </a:xfrm>
            <a:prstGeom prst="rect">
              <a:avLst/>
            </a:prstGeom>
            <a:noFill/>
          </p:spPr>
        </p:pic>
        <p:grpSp>
          <p:nvGrpSpPr>
            <p:cNvPr id="18" name="Group 16"/>
            <p:cNvGrpSpPr/>
            <p:nvPr/>
          </p:nvGrpSpPr>
          <p:grpSpPr>
            <a:xfrm>
              <a:off x="2114181" y="3040269"/>
              <a:ext cx="324356" cy="317429"/>
              <a:chOff x="6691381" y="3538566"/>
              <a:chExt cx="1282751" cy="1346654"/>
            </a:xfrm>
          </p:grpSpPr>
          <p:sp>
            <p:nvSpPr>
              <p:cNvPr id="469" name="Oval 46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19" name="Group 17"/>
              <p:cNvGrpSpPr/>
              <p:nvPr/>
            </p:nvGrpSpPr>
            <p:grpSpPr>
              <a:xfrm flipH="1">
                <a:off x="6802955" y="3538566"/>
                <a:ext cx="915230" cy="1242090"/>
                <a:chOff x="8100716" y="3773214"/>
                <a:chExt cx="441437" cy="599089"/>
              </a:xfrm>
            </p:grpSpPr>
            <p:sp>
              <p:nvSpPr>
                <p:cNvPr id="471" name="Flowchart: Magnetic Disk 470"/>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72" name="Oval 471"/>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grpSp>
      <p:grpSp>
        <p:nvGrpSpPr>
          <p:cNvPr id="20" name="Group 137"/>
          <p:cNvGrpSpPr/>
          <p:nvPr/>
        </p:nvGrpSpPr>
        <p:grpSpPr>
          <a:xfrm>
            <a:off x="1844094" y="4979092"/>
            <a:ext cx="671184" cy="640949"/>
            <a:chOff x="4368800" y="4343400"/>
            <a:chExt cx="939803" cy="897467"/>
          </a:xfrm>
        </p:grpSpPr>
        <p:pic>
          <p:nvPicPr>
            <p:cNvPr id="474" name="Picture 2" descr="D:\Projects\Microsoft\DPM_Deck\images\Vista (344).png"/>
            <p:cNvPicPr>
              <a:picLocks noChangeAspect="1" noChangeArrowheads="1"/>
            </p:cNvPicPr>
            <p:nvPr/>
          </p:nvPicPr>
          <p:blipFill>
            <a:blip r:embed="rId14" cstate="print"/>
            <a:srcRect/>
            <a:stretch>
              <a:fillRect/>
            </a:stretch>
          </p:blipFill>
          <p:spPr bwMode="auto">
            <a:xfrm>
              <a:off x="4368800" y="4343400"/>
              <a:ext cx="615556" cy="615556"/>
            </a:xfrm>
            <a:prstGeom prst="rect">
              <a:avLst/>
            </a:prstGeom>
            <a:noFill/>
          </p:spPr>
        </p:pic>
        <p:pic>
          <p:nvPicPr>
            <p:cNvPr id="475" name="Picture 4" descr="D:\ref\air\buttons\All_Vista\VISTA_05\oobefldr.dll_I006d_0409.png"/>
            <p:cNvPicPr>
              <a:picLocks noChangeAspect="1" noChangeArrowheads="1"/>
            </p:cNvPicPr>
            <p:nvPr/>
          </p:nvPicPr>
          <p:blipFill>
            <a:blip r:embed="rId15" cstate="print"/>
            <a:srcRect/>
            <a:stretch>
              <a:fillRect/>
            </a:stretch>
          </p:blipFill>
          <p:spPr bwMode="auto">
            <a:xfrm>
              <a:off x="4699002" y="4411133"/>
              <a:ext cx="609601" cy="609601"/>
            </a:xfrm>
            <a:prstGeom prst="rect">
              <a:avLst/>
            </a:prstGeom>
            <a:noFill/>
          </p:spPr>
        </p:pic>
        <p:pic>
          <p:nvPicPr>
            <p:cNvPr id="476" name="Picture 3" descr="D:\ref\air\buttons\All_Vista\VISTA_07\Keyboard.png"/>
            <p:cNvPicPr>
              <a:picLocks noChangeAspect="1" noChangeArrowheads="1"/>
            </p:cNvPicPr>
            <p:nvPr/>
          </p:nvPicPr>
          <p:blipFill>
            <a:blip r:embed="rId16" cstate="print"/>
            <a:srcRect/>
            <a:stretch>
              <a:fillRect/>
            </a:stretch>
          </p:blipFill>
          <p:spPr bwMode="auto">
            <a:xfrm>
              <a:off x="4555066" y="4707467"/>
              <a:ext cx="533400" cy="533400"/>
            </a:xfrm>
            <a:prstGeom prst="rect">
              <a:avLst/>
            </a:prstGeom>
            <a:noFill/>
          </p:spPr>
        </p:pic>
      </p:grpSp>
      <p:grpSp>
        <p:nvGrpSpPr>
          <p:cNvPr id="21" name="Group 141"/>
          <p:cNvGrpSpPr/>
          <p:nvPr/>
        </p:nvGrpSpPr>
        <p:grpSpPr>
          <a:xfrm>
            <a:off x="1862851" y="1427527"/>
            <a:ext cx="534760" cy="531598"/>
            <a:chOff x="1705369" y="1277408"/>
            <a:chExt cx="619218" cy="615556"/>
          </a:xfrm>
        </p:grpSpPr>
        <p:pic>
          <p:nvPicPr>
            <p:cNvPr id="478" name="Picture 2" descr="D:\Projects\Microsoft\DPM_Deck\images\Vista (344).png"/>
            <p:cNvPicPr>
              <a:picLocks noChangeAspect="1" noChangeArrowheads="1"/>
            </p:cNvPicPr>
            <p:nvPr/>
          </p:nvPicPr>
          <p:blipFill>
            <a:blip r:embed="rId17" cstate="print"/>
            <a:srcRect/>
            <a:stretch>
              <a:fillRect/>
            </a:stretch>
          </p:blipFill>
          <p:spPr bwMode="auto">
            <a:xfrm>
              <a:off x="1705369" y="1277408"/>
              <a:ext cx="615556" cy="615556"/>
            </a:xfrm>
            <a:prstGeom prst="rect">
              <a:avLst/>
            </a:prstGeom>
            <a:noFill/>
          </p:spPr>
        </p:pic>
        <p:pic>
          <p:nvPicPr>
            <p:cNvPr id="479" name="Picture 5" descr="D:\ref\air\buttons\All_Vista\VISTA_05\oobefldr.dll_I0066_0409.png"/>
            <p:cNvPicPr>
              <a:picLocks noChangeAspect="1" noChangeArrowheads="1"/>
            </p:cNvPicPr>
            <p:nvPr/>
          </p:nvPicPr>
          <p:blipFill>
            <a:blip r:embed="rId18" cstate="print"/>
            <a:srcRect/>
            <a:stretch>
              <a:fillRect/>
            </a:stretch>
          </p:blipFill>
          <p:spPr bwMode="auto">
            <a:xfrm>
              <a:off x="1995628" y="1516229"/>
              <a:ext cx="328959" cy="328960"/>
            </a:xfrm>
            <a:prstGeom prst="rect">
              <a:avLst/>
            </a:prstGeom>
            <a:noFill/>
          </p:spPr>
        </p:pic>
      </p:grpSp>
      <p:grpSp>
        <p:nvGrpSpPr>
          <p:cNvPr id="22" name="Group 144"/>
          <p:cNvGrpSpPr/>
          <p:nvPr/>
        </p:nvGrpSpPr>
        <p:grpSpPr>
          <a:xfrm>
            <a:off x="2665482" y="1675883"/>
            <a:ext cx="607209" cy="535475"/>
            <a:chOff x="2636703" y="1590675"/>
            <a:chExt cx="698018" cy="615556"/>
          </a:xfrm>
        </p:grpSpPr>
        <p:pic>
          <p:nvPicPr>
            <p:cNvPr id="481" name="Picture 2" descr="D:\Projects\Microsoft\DPM_Deck\images\Vista (344).png"/>
            <p:cNvPicPr>
              <a:picLocks noChangeAspect="1" noChangeArrowheads="1"/>
            </p:cNvPicPr>
            <p:nvPr/>
          </p:nvPicPr>
          <p:blipFill>
            <a:blip r:embed="rId19" cstate="print"/>
            <a:srcRect/>
            <a:stretch>
              <a:fillRect/>
            </a:stretch>
          </p:blipFill>
          <p:spPr bwMode="auto">
            <a:xfrm>
              <a:off x="2636703" y="1590675"/>
              <a:ext cx="615556" cy="615556"/>
            </a:xfrm>
            <a:prstGeom prst="rect">
              <a:avLst/>
            </a:prstGeom>
            <a:noFill/>
          </p:spPr>
        </p:pic>
        <p:pic>
          <p:nvPicPr>
            <p:cNvPr id="482" name="Picture 6" descr="D:\Projects\Microsoft\DPM PartnerVideo\images\windows.png"/>
            <p:cNvPicPr>
              <a:picLocks noChangeAspect="1" noChangeArrowheads="1"/>
            </p:cNvPicPr>
            <p:nvPr/>
          </p:nvPicPr>
          <p:blipFill>
            <a:blip r:embed="rId20" cstate="print"/>
            <a:srcRect/>
            <a:stretch>
              <a:fillRect/>
            </a:stretch>
          </p:blipFill>
          <p:spPr bwMode="auto">
            <a:xfrm>
              <a:off x="3047264" y="1949658"/>
              <a:ext cx="287457" cy="256573"/>
            </a:xfrm>
            <a:prstGeom prst="rect">
              <a:avLst/>
            </a:prstGeom>
            <a:noFill/>
          </p:spPr>
        </p:pic>
      </p:grpSp>
      <p:grpSp>
        <p:nvGrpSpPr>
          <p:cNvPr id="23" name="Group 147"/>
          <p:cNvGrpSpPr/>
          <p:nvPr/>
        </p:nvGrpSpPr>
        <p:grpSpPr>
          <a:xfrm>
            <a:off x="2508457" y="4289196"/>
            <a:ext cx="538012" cy="538012"/>
            <a:chOff x="1705369" y="3512608"/>
            <a:chExt cx="615556" cy="615556"/>
          </a:xfrm>
        </p:grpSpPr>
        <p:pic>
          <p:nvPicPr>
            <p:cNvPr id="484" name="Picture 2" descr="D:\Projects\Microsoft\DPM_Deck\images\Vista (344).png"/>
            <p:cNvPicPr>
              <a:picLocks noChangeAspect="1" noChangeArrowheads="1"/>
            </p:cNvPicPr>
            <p:nvPr/>
          </p:nvPicPr>
          <p:blipFill>
            <a:blip r:embed="rId21" cstate="print"/>
            <a:srcRect/>
            <a:stretch>
              <a:fillRect/>
            </a:stretch>
          </p:blipFill>
          <p:spPr bwMode="auto">
            <a:xfrm>
              <a:off x="1705369" y="3512608"/>
              <a:ext cx="615556" cy="615556"/>
            </a:xfrm>
            <a:prstGeom prst="rect">
              <a:avLst/>
            </a:prstGeom>
            <a:noFill/>
          </p:spPr>
        </p:pic>
        <p:pic>
          <p:nvPicPr>
            <p:cNvPr id="485" name="Picture 6" descr="D:\ref\air\buttons\All_Vista\VISTA_01\3.png"/>
            <p:cNvPicPr>
              <a:picLocks noChangeAspect="1" noChangeArrowheads="1"/>
            </p:cNvPicPr>
            <p:nvPr/>
          </p:nvPicPr>
          <p:blipFill>
            <a:blip r:embed="rId22" cstate="print"/>
            <a:srcRect/>
            <a:stretch>
              <a:fillRect/>
            </a:stretch>
          </p:blipFill>
          <p:spPr bwMode="auto">
            <a:xfrm>
              <a:off x="2015537" y="3815427"/>
              <a:ext cx="277784" cy="277783"/>
            </a:xfrm>
            <a:prstGeom prst="rect">
              <a:avLst/>
            </a:prstGeom>
            <a:noFill/>
          </p:spPr>
        </p:pic>
      </p:grpSp>
      <p:grpSp>
        <p:nvGrpSpPr>
          <p:cNvPr id="24" name="Group 150"/>
          <p:cNvGrpSpPr/>
          <p:nvPr/>
        </p:nvGrpSpPr>
        <p:grpSpPr>
          <a:xfrm>
            <a:off x="1854833" y="4120993"/>
            <a:ext cx="527692" cy="527692"/>
            <a:chOff x="2636703" y="1590675"/>
            <a:chExt cx="615556" cy="615556"/>
          </a:xfrm>
        </p:grpSpPr>
        <p:pic>
          <p:nvPicPr>
            <p:cNvPr id="487" name="Picture 2" descr="D:\Projects\Microsoft\DPM_Deck\images\Vista (344).png"/>
            <p:cNvPicPr>
              <a:picLocks noChangeAspect="1" noChangeArrowheads="1"/>
            </p:cNvPicPr>
            <p:nvPr/>
          </p:nvPicPr>
          <p:blipFill>
            <a:blip r:embed="rId23" cstate="print"/>
            <a:srcRect/>
            <a:stretch>
              <a:fillRect/>
            </a:stretch>
          </p:blipFill>
          <p:spPr bwMode="auto">
            <a:xfrm>
              <a:off x="2636703" y="1590675"/>
              <a:ext cx="615556" cy="615556"/>
            </a:xfrm>
            <a:prstGeom prst="rect">
              <a:avLst/>
            </a:prstGeom>
            <a:noFill/>
          </p:spPr>
        </p:pic>
        <p:pic>
          <p:nvPicPr>
            <p:cNvPr id="488" name="Picture 6" descr="D:\Projects\Microsoft\DPM PartnerVideo\images\windows.png"/>
            <p:cNvPicPr>
              <a:picLocks noChangeAspect="1" noChangeArrowheads="1"/>
            </p:cNvPicPr>
            <p:nvPr/>
          </p:nvPicPr>
          <p:blipFill>
            <a:blip r:embed="rId24" cstate="print"/>
            <a:srcRect/>
            <a:stretch>
              <a:fillRect/>
            </a:stretch>
          </p:blipFill>
          <p:spPr bwMode="auto">
            <a:xfrm>
              <a:off x="2998712" y="1844461"/>
              <a:ext cx="249053" cy="222295"/>
            </a:xfrm>
            <a:prstGeom prst="rect">
              <a:avLst/>
            </a:prstGeom>
            <a:noFill/>
          </p:spPr>
        </p:pic>
      </p:grpSp>
      <p:grpSp>
        <p:nvGrpSpPr>
          <p:cNvPr id="25" name="Group 130"/>
          <p:cNvGrpSpPr/>
          <p:nvPr/>
        </p:nvGrpSpPr>
        <p:grpSpPr>
          <a:xfrm>
            <a:off x="619674" y="1546577"/>
            <a:ext cx="1375162" cy="3071992"/>
            <a:chOff x="619674" y="1546577"/>
            <a:chExt cx="1375162" cy="3071992"/>
          </a:xfrm>
        </p:grpSpPr>
        <p:pic>
          <p:nvPicPr>
            <p:cNvPr id="451" name="Picture 2" descr="D:\MyPictures\MediaBank\DPM v2 protected workload logos (Exchange, SQL, SharePoint, Virtual Server)\ExchSvr_bL.png"/>
            <p:cNvPicPr>
              <a:picLocks noChangeAspect="1" noChangeArrowheads="1"/>
            </p:cNvPicPr>
            <p:nvPr/>
          </p:nvPicPr>
          <p:blipFill>
            <a:blip r:embed="rId3" cstate="print">
              <a:lum bright="100000" contrast="100000"/>
            </a:blip>
            <a:srcRect/>
            <a:stretch>
              <a:fillRect/>
            </a:stretch>
          </p:blipFill>
          <p:spPr bwMode="auto">
            <a:xfrm>
              <a:off x="824168" y="1546577"/>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52" name="Picture 3" descr="D:\MyPictures\MediaBank\DPM v2 protected workload logos (Exchange, SQL, SharePoint, Virtual Server)\SQL_bL.png"/>
            <p:cNvPicPr>
              <a:picLocks noChangeAspect="1" noChangeArrowheads="1"/>
            </p:cNvPicPr>
            <p:nvPr/>
          </p:nvPicPr>
          <p:blipFill>
            <a:blip r:embed="rId4" cstate="print">
              <a:lum bright="100000" contrast="100000"/>
            </a:blip>
            <a:srcRect/>
            <a:stretch>
              <a:fillRect/>
            </a:stretch>
          </p:blipFill>
          <p:spPr bwMode="auto">
            <a:xfrm>
              <a:off x="1076187" y="2492063"/>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55" name="Picture 454" descr="SharePoint_Prod_Tech_bw.png"/>
            <p:cNvPicPr>
              <a:picLocks noChangeAspect="1"/>
            </p:cNvPicPr>
            <p:nvPr/>
          </p:nvPicPr>
          <p:blipFill>
            <a:blip r:embed="rId5" cstate="print">
              <a:lum bright="100000" contrast="100000"/>
            </a:blip>
            <a:stretch>
              <a:fillRect/>
            </a:stretch>
          </p:blipFill>
          <p:spPr>
            <a:xfrm>
              <a:off x="619674" y="3200272"/>
              <a:ext cx="1375162" cy="414327"/>
            </a:xfrm>
            <a:prstGeom prst="rect">
              <a:avLst/>
            </a:prstGeom>
            <a:effectLst>
              <a:outerShdw blurRad="50800" dist="38100" dir="2700000" algn="tl" rotWithShape="0">
                <a:prstClr val="black">
                  <a:alpha val="40000"/>
                </a:prstClr>
              </a:outerShdw>
            </a:effectLst>
          </p:spPr>
        </p:pic>
        <p:grpSp>
          <p:nvGrpSpPr>
            <p:cNvPr id="26" name="Group 162"/>
            <p:cNvGrpSpPr/>
            <p:nvPr/>
          </p:nvGrpSpPr>
          <p:grpSpPr>
            <a:xfrm>
              <a:off x="683755" y="4133624"/>
              <a:ext cx="1195420" cy="484945"/>
              <a:chOff x="228531" y="3551577"/>
              <a:chExt cx="1312830" cy="532575"/>
            </a:xfrm>
          </p:grpSpPr>
          <p:pic>
            <p:nvPicPr>
              <p:cNvPr id="490" name="Picture 7" descr="D:\MyPictures\MediaBank\DPM v2 protected workload logos (Exchange, SQL, SharePoint, Virtual Server)\Virtual_05-R2_bL.png"/>
              <p:cNvPicPr>
                <a:picLocks noChangeAspect="1" noChangeArrowheads="1"/>
              </p:cNvPicPr>
              <p:nvPr/>
            </p:nvPicPr>
            <p:blipFill>
              <a:blip r:embed="rId6" cstate="print">
                <a:lum bright="100000" contrast="100000"/>
              </a:blip>
              <a:srcRect/>
              <a:stretch>
                <a:fillRect/>
              </a:stretch>
            </p:blipFill>
            <p:spPr bwMode="auto">
              <a:xfrm>
                <a:off x="228531" y="3551577"/>
                <a:ext cx="1312830" cy="18250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91" name="Picture 2" descr="D:\Projects\Microsoft\DPM_Deck\031209\images\WS08-HypeV_h_rgb_r.png"/>
              <p:cNvPicPr>
                <a:picLocks noChangeAspect="1" noChangeArrowheads="1"/>
              </p:cNvPicPr>
              <p:nvPr/>
            </p:nvPicPr>
            <p:blipFill>
              <a:blip r:embed="rId7" cstate="print">
                <a:lum bright="100000" contrast="100000"/>
              </a:blip>
              <a:srcRect/>
              <a:stretch>
                <a:fillRect/>
              </a:stretch>
            </p:blipFill>
            <p:spPr bwMode="auto">
              <a:xfrm>
                <a:off x="232302" y="3740681"/>
                <a:ext cx="1280407" cy="343471"/>
              </a:xfrm>
              <a:prstGeom prst="rect">
                <a:avLst/>
              </a:prstGeom>
              <a:noFill/>
              <a:ln w="9525">
                <a:noFill/>
                <a:miter lim="800000"/>
                <a:headEnd/>
                <a:tailEnd/>
              </a:ln>
              <a:effectLst>
                <a:outerShdw blurRad="50800" dist="38100" dir="2700000" algn="tl" rotWithShape="0">
                  <a:prstClr val="black">
                    <a:alpha val="40000"/>
                  </a:prstClr>
                </a:outerShdw>
              </a:effectLst>
            </p:spPr>
          </p:pic>
        </p:grpSp>
      </p:grpSp>
      <p:sp>
        <p:nvSpPr>
          <p:cNvPr id="492" name="Text Box 50"/>
          <p:cNvSpPr txBox="1">
            <a:spLocks noChangeArrowheads="1"/>
          </p:cNvSpPr>
          <p:nvPr/>
        </p:nvSpPr>
        <p:spPr bwMode="auto">
          <a:xfrm>
            <a:off x="4175013" y="4266105"/>
            <a:ext cx="184720" cy="261604"/>
          </a:xfrm>
          <a:prstGeom prst="rect">
            <a:avLst/>
          </a:prstGeom>
          <a:noFill/>
          <a:ln w="9525">
            <a:noFill/>
            <a:miter lim="800000"/>
            <a:headEnd/>
            <a:tailEnd/>
          </a:ln>
          <a:effectLst/>
        </p:spPr>
        <p:txBody>
          <a:bodyPr wrap="none" lIns="91435" tIns="45717" rIns="91435" bIns="45717">
            <a:spAutoFit/>
          </a:bodyPr>
          <a:lstStyle/>
          <a:p>
            <a:pPr eaLnBrk="0" hangingPunct="0">
              <a:defRPr/>
            </a:pPr>
            <a:endParaRPr lang="en-US" sz="1100" i="1" dirty="0">
              <a:solidFill>
                <a:schemeClr val="bg1"/>
              </a:solidFill>
              <a:latin typeface="+mj-lt"/>
              <a:cs typeface="+mn-cs"/>
            </a:endParaRPr>
          </a:p>
        </p:txBody>
      </p:sp>
      <p:sp>
        <p:nvSpPr>
          <p:cNvPr id="493" name="Rectangle 492"/>
          <p:cNvSpPr/>
          <p:nvPr/>
        </p:nvSpPr>
        <p:spPr>
          <a:xfrm>
            <a:off x="7542964" y="2641079"/>
            <a:ext cx="1190519" cy="307777"/>
          </a:xfrm>
          <a:prstGeom prst="rect">
            <a:avLst/>
          </a:prstGeom>
        </p:spPr>
        <p:txBody>
          <a:bodyPr wrap="none">
            <a:spAutoFit/>
          </a:bodyPr>
          <a:lstStyle/>
          <a:p>
            <a:pPr algn="r">
              <a:defRPr/>
            </a:pPr>
            <a:r>
              <a:rPr lang="en-US" sz="1400" b="1" dirty="0" smtClean="0">
                <a:latin typeface="+mj-lt"/>
              </a:rPr>
              <a:t>DPM Server</a:t>
            </a:r>
            <a:endParaRPr lang="en-US" sz="1400" b="1" dirty="0">
              <a:latin typeface="+mj-lt"/>
            </a:endParaRPr>
          </a:p>
        </p:txBody>
      </p:sp>
      <p:sp>
        <p:nvSpPr>
          <p:cNvPr id="494" name="Text Box 61"/>
          <p:cNvSpPr txBox="1">
            <a:spLocks noChangeArrowheads="1"/>
          </p:cNvSpPr>
          <p:nvPr/>
        </p:nvSpPr>
        <p:spPr bwMode="auto">
          <a:xfrm>
            <a:off x="2596449" y="2211056"/>
            <a:ext cx="1666875" cy="430212"/>
          </a:xfrm>
          <a:prstGeom prst="rect">
            <a:avLst/>
          </a:prstGeom>
          <a:noFill/>
          <a:ln w="9525">
            <a:noFill/>
            <a:miter lim="800000"/>
            <a:headEnd/>
            <a:tailEnd/>
          </a:ln>
          <a:effectLst/>
        </p:spPr>
        <p:txBody>
          <a:bodyPr lIns="91435" tIns="45717" rIns="91435" bIns="45717">
            <a:spAutoFit/>
          </a:bodyPr>
          <a:lstStyle/>
          <a:p>
            <a:pPr algn="l" rtl="0" eaLnBrk="0" hangingPunct="0">
              <a:defRPr/>
            </a:pPr>
            <a:r>
              <a:rPr lang="en-US" sz="1100" b="1" kern="1200" dirty="0">
                <a:latin typeface="Segoe"/>
                <a:ea typeface="+mn-ea"/>
                <a:cs typeface="+mn-cs"/>
              </a:rPr>
              <a:t>Active Directory</a:t>
            </a:r>
            <a:r>
              <a:rPr lang="en-US" sz="1100" b="1" kern="1200" baseline="30000" dirty="0">
                <a:latin typeface="Segoe"/>
                <a:ea typeface="+mn-ea"/>
                <a:cs typeface="+mn-cs"/>
              </a:rPr>
              <a:t>®</a:t>
            </a:r>
          </a:p>
          <a:p>
            <a:pPr algn="l" rtl="0" eaLnBrk="0" hangingPunct="0">
              <a:defRPr/>
            </a:pPr>
            <a:r>
              <a:rPr lang="en-US" sz="1100" b="1" kern="1200" dirty="0">
                <a:latin typeface="Segoe"/>
                <a:ea typeface="+mn-ea"/>
                <a:cs typeface="+mn-cs"/>
              </a:rPr>
              <a:t>System State</a:t>
            </a:r>
          </a:p>
        </p:txBody>
      </p:sp>
      <p:grpSp>
        <p:nvGrpSpPr>
          <p:cNvPr id="27" name="Group 523"/>
          <p:cNvGrpSpPr/>
          <p:nvPr/>
        </p:nvGrpSpPr>
        <p:grpSpPr>
          <a:xfrm>
            <a:off x="2136130" y="1551981"/>
            <a:ext cx="631894" cy="3707066"/>
            <a:chOff x="2136130" y="1551981"/>
            <a:chExt cx="631894" cy="3707066"/>
          </a:xfrm>
        </p:grpSpPr>
        <p:sp>
          <p:nvSpPr>
            <p:cNvPr id="408" name="Line 54"/>
            <p:cNvSpPr>
              <a:spLocks noChangeShapeType="1"/>
            </p:cNvSpPr>
            <p:nvPr/>
          </p:nvSpPr>
          <p:spPr bwMode="auto">
            <a:xfrm>
              <a:off x="2136130" y="3436085"/>
              <a:ext cx="338081" cy="31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454" name="Line 52"/>
            <p:cNvSpPr>
              <a:spLocks noChangeShapeType="1"/>
            </p:cNvSpPr>
            <p:nvPr/>
          </p:nvSpPr>
          <p:spPr bwMode="auto">
            <a:xfrm>
              <a:off x="2372549" y="5259047"/>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497" name="Line 51"/>
            <p:cNvSpPr>
              <a:spLocks noChangeShapeType="1"/>
            </p:cNvSpPr>
            <p:nvPr/>
          </p:nvSpPr>
          <p:spPr bwMode="auto">
            <a:xfrm>
              <a:off x="2477449" y="1551981"/>
              <a:ext cx="0" cy="365760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498" name="Line 57"/>
            <p:cNvSpPr>
              <a:spLocks noChangeShapeType="1"/>
            </p:cNvSpPr>
            <p:nvPr/>
          </p:nvSpPr>
          <p:spPr bwMode="auto">
            <a:xfrm>
              <a:off x="2529899" y="1842749"/>
              <a:ext cx="238125"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499" name="Line 58"/>
            <p:cNvSpPr>
              <a:spLocks noChangeShapeType="1"/>
            </p:cNvSpPr>
            <p:nvPr/>
          </p:nvSpPr>
          <p:spPr bwMode="auto">
            <a:xfrm>
              <a:off x="2495880" y="4477700"/>
              <a:ext cx="228600"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500" name="Line 56"/>
            <p:cNvSpPr>
              <a:spLocks noChangeShapeType="1"/>
            </p:cNvSpPr>
            <p:nvPr/>
          </p:nvSpPr>
          <p:spPr bwMode="auto">
            <a:xfrm>
              <a:off x="2325049" y="1553569"/>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501" name="Line 55"/>
            <p:cNvSpPr>
              <a:spLocks noChangeShapeType="1"/>
            </p:cNvSpPr>
            <p:nvPr/>
          </p:nvSpPr>
          <p:spPr bwMode="auto">
            <a:xfrm>
              <a:off x="2325049" y="2553984"/>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502" name="Line 53"/>
            <p:cNvSpPr>
              <a:spLocks noChangeShapeType="1"/>
            </p:cNvSpPr>
            <p:nvPr/>
          </p:nvSpPr>
          <p:spPr bwMode="auto">
            <a:xfrm>
              <a:off x="2325049" y="4300417"/>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sp>
          <p:nvSpPr>
            <p:cNvPr id="503" name="Line 52"/>
            <p:cNvSpPr>
              <a:spLocks noChangeShapeType="1"/>
            </p:cNvSpPr>
            <p:nvPr/>
          </p:nvSpPr>
          <p:spPr bwMode="auto">
            <a:xfrm>
              <a:off x="2325049" y="5164047"/>
              <a:ext cx="125412" cy="0"/>
            </a:xfrm>
            <a:prstGeom prst="line">
              <a:avLst/>
            </a:prstGeom>
            <a:noFill/>
            <a:ln w="38100" cap="rnd">
              <a:solidFill>
                <a:srgbClr val="000000"/>
              </a:solidFill>
              <a:prstDash val="sysDot"/>
              <a:round/>
              <a:headEnd/>
              <a:tailEnd/>
            </a:ln>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a:ea typeface="+mn-ea"/>
                <a:cs typeface="+mn-cs"/>
              </a:endParaRPr>
            </a:p>
          </p:txBody>
        </p:sp>
      </p:grpSp>
      <p:sp>
        <p:nvSpPr>
          <p:cNvPr id="504" name="TextBox 503"/>
          <p:cNvSpPr txBox="1"/>
          <p:nvPr/>
        </p:nvSpPr>
        <p:spPr>
          <a:xfrm>
            <a:off x="5459432" y="6241876"/>
            <a:ext cx="3417922" cy="276999"/>
          </a:xfrm>
          <a:prstGeom prst="rect">
            <a:avLst/>
          </a:prstGeom>
          <a:noFill/>
        </p:spPr>
        <p:txBody>
          <a:bodyPr wrap="none">
            <a:spAutoFit/>
          </a:bodyPr>
          <a:lstStyle/>
          <a:p>
            <a:pPr algn="r">
              <a:defRPr/>
            </a:pPr>
            <a:r>
              <a:rPr lang="en-US" sz="1200" dirty="0" smtClean="0">
                <a:latin typeface="+mj-lt"/>
              </a:rPr>
              <a:t>Pricing guidance posted </a:t>
            </a:r>
            <a:r>
              <a:rPr lang="en-US" sz="1200" dirty="0">
                <a:latin typeface="+mj-lt"/>
              </a:rPr>
              <a:t>on </a:t>
            </a:r>
            <a:r>
              <a:rPr lang="en-US" sz="1200" dirty="0" smtClean="0">
                <a:solidFill>
                  <a:srgbClr val="FF0000"/>
                </a:solidFill>
                <a:latin typeface="+mj-lt"/>
              </a:rPr>
              <a:t>microsoft.com/DPM</a:t>
            </a:r>
          </a:p>
        </p:txBody>
      </p:sp>
      <p:pic>
        <p:nvPicPr>
          <p:cNvPr id="167" name="Picture 2" descr="D:\Projects\Microsoft\DPM PartnerVideo\images\platform.png"/>
          <p:cNvPicPr>
            <a:picLocks noChangeAspect="1" noChangeArrowheads="1"/>
          </p:cNvPicPr>
          <p:nvPr/>
        </p:nvPicPr>
        <p:blipFill>
          <a:blip r:embed="rId25" cstate="print">
            <a:duotone>
              <a:srgbClr val="5082B9">
                <a:shade val="45000"/>
                <a:satMod val="135000"/>
              </a:srgbClr>
              <a:prstClr val="white"/>
            </a:duotone>
            <a:lum bright="-30000"/>
          </a:blip>
          <a:srcRect/>
          <a:stretch>
            <a:fillRect/>
          </a:stretch>
        </p:blipFill>
        <p:spPr bwMode="auto">
          <a:xfrm>
            <a:off x="4500235" y="2884327"/>
            <a:ext cx="1975555" cy="1063963"/>
          </a:xfrm>
          <a:prstGeom prst="rect">
            <a:avLst/>
          </a:prstGeom>
          <a:noFill/>
          <a:effectLst>
            <a:outerShdw blurRad="50800" dist="38100" dir="2700000" algn="tl" rotWithShape="0">
              <a:prstClr val="black">
                <a:alpha val="40000"/>
              </a:prstClr>
            </a:outerShdw>
          </a:effectLst>
        </p:spPr>
      </p:pic>
      <p:pic>
        <p:nvPicPr>
          <p:cNvPr id="169" name="Picture 8" descr="E:\Projects\Microsoft\DPM_video\connect.dll_I2908_0409.png"/>
          <p:cNvPicPr>
            <a:picLocks noChangeAspect="1" noChangeArrowheads="1"/>
          </p:cNvPicPr>
          <p:nvPr/>
        </p:nvPicPr>
        <p:blipFill>
          <a:blip r:embed="rId26" cstate="print">
            <a:grayscl/>
          </a:blip>
          <a:srcRect/>
          <a:stretch>
            <a:fillRect/>
          </a:stretch>
        </p:blipFill>
        <p:spPr bwMode="auto">
          <a:xfrm>
            <a:off x="4627947" y="2671158"/>
            <a:ext cx="940019" cy="940019"/>
          </a:xfrm>
          <a:prstGeom prst="rect">
            <a:avLst/>
          </a:prstGeom>
          <a:noFill/>
        </p:spPr>
      </p:pic>
      <p:grpSp>
        <p:nvGrpSpPr>
          <p:cNvPr id="28" name="Group 155"/>
          <p:cNvGrpSpPr/>
          <p:nvPr/>
        </p:nvGrpSpPr>
        <p:grpSpPr>
          <a:xfrm>
            <a:off x="5744770" y="3057357"/>
            <a:ext cx="517152" cy="558269"/>
            <a:chOff x="8040821" y="2812715"/>
            <a:chExt cx="566688" cy="611743"/>
          </a:xfrm>
        </p:grpSpPr>
        <p:grpSp>
          <p:nvGrpSpPr>
            <p:cNvPr id="29" name="Group 186"/>
            <p:cNvGrpSpPr/>
            <p:nvPr/>
          </p:nvGrpSpPr>
          <p:grpSpPr>
            <a:xfrm>
              <a:off x="8040821" y="3031577"/>
              <a:ext cx="566688" cy="392881"/>
              <a:chOff x="7696436" y="4575160"/>
              <a:chExt cx="566688" cy="392881"/>
            </a:xfrm>
          </p:grpSpPr>
          <p:pic>
            <p:nvPicPr>
              <p:cNvPr id="176" name="Picture 10" descr="D:\Projects\Microsoft\DPM PartnerVideo\images\tape.png"/>
              <p:cNvPicPr>
                <a:picLocks noChangeAspect="1" noChangeArrowheads="1"/>
              </p:cNvPicPr>
              <p:nvPr/>
            </p:nvPicPr>
            <p:blipFill>
              <a:blip r:embed="rId27"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177" name="Picture 10" descr="D:\Projects\Microsoft\DPM PartnerVideo\images\tape.png"/>
              <p:cNvPicPr>
                <a:picLocks noChangeAspect="1" noChangeArrowheads="1"/>
              </p:cNvPicPr>
              <p:nvPr/>
            </p:nvPicPr>
            <p:blipFill>
              <a:blip r:embed="rId27"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30" name="Group 183"/>
            <p:cNvGrpSpPr/>
            <p:nvPr/>
          </p:nvGrpSpPr>
          <p:grpSpPr>
            <a:xfrm>
              <a:off x="8090802" y="2812715"/>
              <a:ext cx="512446" cy="448263"/>
              <a:chOff x="5801888" y="2848326"/>
              <a:chExt cx="331718" cy="291135"/>
            </a:xfrm>
          </p:grpSpPr>
          <p:pic>
            <p:nvPicPr>
              <p:cNvPr id="173" name="Picture 10" descr="D:\Projects\Microsoft\DPM PartnerVideo\images\tape.png"/>
              <p:cNvPicPr>
                <a:picLocks noChangeAspect="1" noChangeArrowheads="1"/>
              </p:cNvPicPr>
              <p:nvPr/>
            </p:nvPicPr>
            <p:blipFill>
              <a:blip r:embed="rId28"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174" name="Picture 10" descr="D:\Projects\Microsoft\DPM PartnerVideo\images\tape.png"/>
              <p:cNvPicPr>
                <a:picLocks noChangeAspect="1" noChangeArrowheads="1"/>
              </p:cNvPicPr>
              <p:nvPr/>
            </p:nvPicPr>
            <p:blipFill>
              <a:blip r:embed="rId28"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175" name="Picture 10" descr="D:\Projects\Microsoft\DPM PartnerVideo\images\tape.png"/>
              <p:cNvPicPr>
                <a:picLocks noChangeAspect="1" noChangeArrowheads="1"/>
              </p:cNvPicPr>
              <p:nvPr/>
            </p:nvPicPr>
            <p:blipFill>
              <a:blip r:embed="rId28"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31" name="Group 202"/>
          <p:cNvGrpSpPr/>
          <p:nvPr/>
        </p:nvGrpSpPr>
        <p:grpSpPr>
          <a:xfrm>
            <a:off x="874089" y="4922548"/>
            <a:ext cx="994683" cy="496249"/>
            <a:chOff x="870531" y="4918991"/>
            <a:chExt cx="994683" cy="496249"/>
          </a:xfrm>
        </p:grpSpPr>
        <p:pic>
          <p:nvPicPr>
            <p:cNvPr id="457" name="Picture 2" descr="D:\Projects\Microsoft\DPM PartnerVideo\images\XP_bw.png"/>
            <p:cNvPicPr>
              <a:picLocks noChangeAspect="1" noChangeArrowheads="1"/>
            </p:cNvPicPr>
            <p:nvPr/>
          </p:nvPicPr>
          <p:blipFill>
            <a:blip r:embed="rId29" cstate="print">
              <a:lum bright="100000" contrast="79000"/>
            </a:blip>
            <a:srcRect l="22362"/>
            <a:stretch>
              <a:fillRect/>
            </a:stretch>
          </p:blipFill>
          <p:spPr bwMode="auto">
            <a:xfrm>
              <a:off x="1099415" y="4928086"/>
              <a:ext cx="765799" cy="211869"/>
            </a:xfrm>
            <a:prstGeom prst="rect">
              <a:avLst/>
            </a:prstGeom>
            <a:noFill/>
            <a:effectLst>
              <a:outerShdw blurRad="50800" dist="38100" dir="2700000" algn="tl" rotWithShape="0">
                <a:prstClr val="black">
                  <a:alpha val="40000"/>
                </a:prstClr>
              </a:outerShdw>
            </a:effectLst>
          </p:spPr>
        </p:pic>
        <p:pic>
          <p:nvPicPr>
            <p:cNvPr id="458" name="Picture 3" descr="D:\Projects\Microsoft\DPM PartnerVideo\images\Vista_bw.png"/>
            <p:cNvPicPr>
              <a:picLocks noChangeAspect="1" noChangeArrowheads="1"/>
            </p:cNvPicPr>
            <p:nvPr/>
          </p:nvPicPr>
          <p:blipFill>
            <a:blip r:embed="rId30" cstate="print">
              <a:lum bright="100000" contrast="79000"/>
            </a:blip>
            <a:srcRect l="22673"/>
            <a:stretch>
              <a:fillRect/>
            </a:stretch>
          </p:blipFill>
          <p:spPr bwMode="auto">
            <a:xfrm>
              <a:off x="1092299" y="5189045"/>
              <a:ext cx="728596" cy="189489"/>
            </a:xfrm>
            <a:prstGeom prst="rect">
              <a:avLst/>
            </a:prstGeom>
            <a:noFill/>
            <a:effectLst>
              <a:outerShdw blurRad="50800" dist="38100" dir="2700000" algn="tl" rotWithShape="0">
                <a:prstClr val="black">
                  <a:alpha val="40000"/>
                </a:prstClr>
              </a:outerShdw>
            </a:effectLst>
          </p:spPr>
        </p:pic>
        <p:pic>
          <p:nvPicPr>
            <p:cNvPr id="201" name="Picture 2" descr="D:\Projects\Microsoft\DPM PartnerVideo\images\XP_bw.png"/>
            <p:cNvPicPr>
              <a:picLocks noChangeAspect="1" noChangeArrowheads="1"/>
            </p:cNvPicPr>
            <p:nvPr/>
          </p:nvPicPr>
          <p:blipFill>
            <a:blip r:embed="rId10" cstate="print"/>
            <a:srcRect r="76686" b="-3939"/>
            <a:stretch>
              <a:fillRect/>
            </a:stretch>
          </p:blipFill>
          <p:spPr bwMode="auto">
            <a:xfrm>
              <a:off x="876512" y="4918991"/>
              <a:ext cx="230019" cy="221498"/>
            </a:xfrm>
            <a:prstGeom prst="rect">
              <a:avLst/>
            </a:prstGeom>
            <a:noFill/>
            <a:ln>
              <a:noFill/>
            </a:ln>
            <a:effectLst>
              <a:outerShdw blurRad="50800" dist="38100" dir="2700000" algn="tl" rotWithShape="0">
                <a:prstClr val="black">
                  <a:alpha val="40000"/>
                </a:prstClr>
              </a:outerShdw>
            </a:effectLst>
          </p:spPr>
        </p:pic>
        <p:pic>
          <p:nvPicPr>
            <p:cNvPr id="202" name="Picture 3" descr="D:\Projects\Microsoft\DPM PartnerVideo\images\Vista_bw.png"/>
            <p:cNvPicPr>
              <a:picLocks noChangeAspect="1" noChangeArrowheads="1"/>
            </p:cNvPicPr>
            <p:nvPr/>
          </p:nvPicPr>
          <p:blipFill>
            <a:blip r:embed="rId31" cstate="print"/>
            <a:srcRect r="77234" b="-14883"/>
            <a:stretch>
              <a:fillRect/>
            </a:stretch>
          </p:blipFill>
          <p:spPr bwMode="auto">
            <a:xfrm>
              <a:off x="870531" y="5183502"/>
              <a:ext cx="229615" cy="231738"/>
            </a:xfrm>
            <a:prstGeom prst="rect">
              <a:avLst/>
            </a:prstGeom>
            <a:noFill/>
            <a:effectLst>
              <a:outerShdw blurRad="50800" dist="38100" dir="2700000" algn="tl" rotWithShape="0">
                <a:prstClr val="black">
                  <a:alpha val="40000"/>
                </a:prstClr>
              </a:outerShdw>
            </a:effectLst>
          </p:spPr>
        </p:pic>
      </p:grpSp>
      <p:grpSp>
        <p:nvGrpSpPr>
          <p:cNvPr id="96" name="Group 223"/>
          <p:cNvGrpSpPr/>
          <p:nvPr/>
        </p:nvGrpSpPr>
        <p:grpSpPr>
          <a:xfrm>
            <a:off x="2997293" y="4334175"/>
            <a:ext cx="1373909" cy="473950"/>
            <a:chOff x="2997293" y="4334175"/>
            <a:chExt cx="1373909" cy="473950"/>
          </a:xfrm>
        </p:grpSpPr>
        <p:grpSp>
          <p:nvGrpSpPr>
            <p:cNvPr id="97" name="Group 212"/>
            <p:cNvGrpSpPr/>
            <p:nvPr/>
          </p:nvGrpSpPr>
          <p:grpSpPr>
            <a:xfrm>
              <a:off x="3031166" y="4334175"/>
              <a:ext cx="1340036" cy="218602"/>
              <a:chOff x="2228462" y="4337175"/>
              <a:chExt cx="1340036" cy="218602"/>
            </a:xfrm>
          </p:grpSpPr>
          <p:pic>
            <p:nvPicPr>
              <p:cNvPr id="229" name="Picture 7" descr="D:\Projects\Microsoft\DPM PartnerVideo\images\server03_bl.png"/>
              <p:cNvPicPr>
                <a:picLocks noChangeAspect="1" noChangeArrowheads="1"/>
              </p:cNvPicPr>
              <p:nvPr/>
            </p:nvPicPr>
            <p:blipFill>
              <a:blip r:embed="rId9" cstate="print">
                <a:lum bright="100000"/>
              </a:blip>
              <a:srcRect t="64581"/>
              <a:stretch>
                <a:fillRect/>
              </a:stretch>
            </p:blipFill>
            <p:spPr bwMode="auto">
              <a:xfrm>
                <a:off x="2435381" y="4409835"/>
                <a:ext cx="1133117" cy="145942"/>
              </a:xfrm>
              <a:prstGeom prst="rect">
                <a:avLst/>
              </a:prstGeom>
              <a:noFill/>
              <a:effectLst>
                <a:outerShdw blurRad="50800" dist="38100" dir="2700000" algn="tl" rotWithShape="0">
                  <a:prstClr val="black">
                    <a:alpha val="40000"/>
                  </a:prstClr>
                </a:outerShdw>
              </a:effectLst>
            </p:spPr>
          </p:pic>
          <p:pic>
            <p:nvPicPr>
              <p:cNvPr id="230" name="Picture 8" descr="D:\Projects\Microsoft\DPM PartnerVideo\images\server08_bl.png"/>
              <p:cNvPicPr>
                <a:picLocks noChangeAspect="1" noChangeArrowheads="1"/>
              </p:cNvPicPr>
              <p:nvPr/>
            </p:nvPicPr>
            <p:blipFill>
              <a:blip r:embed="rId8" cstate="print"/>
              <a:srcRect r="82429" b="-4123"/>
              <a:stretch>
                <a:fillRect/>
              </a:stretch>
            </p:blipFill>
            <p:spPr bwMode="auto">
              <a:xfrm>
                <a:off x="2228462" y="4337175"/>
                <a:ext cx="240934" cy="214160"/>
              </a:xfrm>
              <a:prstGeom prst="rect">
                <a:avLst/>
              </a:prstGeom>
              <a:noFill/>
              <a:effectLst>
                <a:outerShdw blurRad="50800" dist="38100" dir="2700000" algn="tl" rotWithShape="0">
                  <a:prstClr val="black">
                    <a:alpha val="40000"/>
                  </a:prstClr>
                </a:outerShdw>
              </a:effectLst>
            </p:spPr>
          </p:pic>
        </p:grpSp>
        <p:grpSp>
          <p:nvGrpSpPr>
            <p:cNvPr id="98" name="Group 220"/>
            <p:cNvGrpSpPr/>
            <p:nvPr/>
          </p:nvGrpSpPr>
          <p:grpSpPr>
            <a:xfrm>
              <a:off x="2997293" y="4589493"/>
              <a:ext cx="1373877" cy="218632"/>
              <a:chOff x="3062607" y="3981567"/>
              <a:chExt cx="1373877" cy="218632"/>
            </a:xfrm>
          </p:grpSpPr>
          <p:pic>
            <p:nvPicPr>
              <p:cNvPr id="227" name="Picture 8" descr="D:\Projects\Microsoft\DPM PartnerVideo\images\server08_bl.png"/>
              <p:cNvPicPr>
                <a:picLocks noChangeAspect="1" noChangeArrowheads="1"/>
              </p:cNvPicPr>
              <p:nvPr/>
            </p:nvPicPr>
            <p:blipFill>
              <a:blip r:embed="rId8" cstate="print">
                <a:lum bright="100000"/>
              </a:blip>
              <a:srcRect l="16815"/>
              <a:stretch>
                <a:fillRect/>
              </a:stretch>
            </p:blipFill>
            <p:spPr bwMode="auto">
              <a:xfrm>
                <a:off x="3295859" y="3981567"/>
                <a:ext cx="1140625" cy="205679"/>
              </a:xfrm>
              <a:prstGeom prst="rect">
                <a:avLst/>
              </a:prstGeom>
              <a:noFill/>
              <a:effectLst>
                <a:outerShdw blurRad="50800" dist="38100" dir="2700000" algn="tl" rotWithShape="0">
                  <a:prstClr val="black">
                    <a:alpha val="40000"/>
                  </a:prstClr>
                </a:outerShdw>
              </a:effectLst>
            </p:spPr>
          </p:pic>
          <p:pic>
            <p:nvPicPr>
              <p:cNvPr id="228" name="Picture 8" descr="D:\Projects\Microsoft\DPM PartnerVideo\images\server08_bl.png"/>
              <p:cNvPicPr>
                <a:picLocks noChangeAspect="1" noChangeArrowheads="1"/>
              </p:cNvPicPr>
              <p:nvPr/>
            </p:nvPicPr>
            <p:blipFill>
              <a:blip r:embed="rId8" cstate="print"/>
              <a:srcRect r="82429" b="-4123"/>
              <a:stretch>
                <a:fillRect/>
              </a:stretch>
            </p:blipFill>
            <p:spPr bwMode="auto">
              <a:xfrm>
                <a:off x="3062607" y="3986039"/>
                <a:ext cx="240934" cy="214160"/>
              </a:xfrm>
              <a:prstGeom prst="rect">
                <a:avLst/>
              </a:prstGeom>
              <a:noFill/>
              <a:effectLst>
                <a:outerShdw blurRad="50800" dist="38100" dir="2700000" algn="tl" rotWithShape="0">
                  <a:prstClr val="black">
                    <a:alpha val="40000"/>
                  </a:prstClr>
                </a:outerShdw>
              </a:effectLst>
            </p:spPr>
          </p:pic>
        </p:grpSp>
      </p:grpSp>
      <p:sp>
        <p:nvSpPr>
          <p:cNvPr id="231" name="Text Box 61"/>
          <p:cNvSpPr txBox="1">
            <a:spLocks noChangeArrowheads="1"/>
          </p:cNvSpPr>
          <p:nvPr/>
        </p:nvSpPr>
        <p:spPr bwMode="auto">
          <a:xfrm>
            <a:off x="2679203" y="4832885"/>
            <a:ext cx="1690863" cy="249961"/>
          </a:xfrm>
          <a:prstGeom prst="rect">
            <a:avLst/>
          </a:prstGeom>
          <a:noFill/>
          <a:ln w="9525">
            <a:noFill/>
            <a:miter lim="800000"/>
            <a:headEnd/>
            <a:tailEnd/>
          </a:ln>
          <a:effectLst/>
        </p:spPr>
        <p:txBody>
          <a:bodyPr wrap="square" lIns="91435" tIns="45717" rIns="91435" bIns="45717">
            <a:spAutoFit/>
          </a:bodyPr>
          <a:lstStyle/>
          <a:p>
            <a:pPr algn="l" rtl="0" eaLnBrk="0" hangingPunct="0">
              <a:defRPr/>
            </a:pPr>
            <a:r>
              <a:rPr lang="en-US" sz="1000" i="1" kern="1200" dirty="0">
                <a:latin typeface="Segoe"/>
                <a:ea typeface="+mn-ea"/>
                <a:cs typeface="+mn-cs"/>
              </a:rPr>
              <a:t>file shares and directories</a:t>
            </a:r>
            <a:endParaRPr lang="en-US" sz="1100" i="1" kern="1200" dirty="0">
              <a:latin typeface="Segoe"/>
              <a:ea typeface="+mn-ea"/>
              <a:cs typeface="+mn-cs"/>
            </a:endParaRPr>
          </a:p>
        </p:txBody>
      </p:sp>
      <p:grpSp>
        <p:nvGrpSpPr>
          <p:cNvPr id="99" name="Group 132"/>
          <p:cNvGrpSpPr/>
          <p:nvPr/>
        </p:nvGrpSpPr>
        <p:grpSpPr>
          <a:xfrm>
            <a:off x="5252605" y="3000896"/>
            <a:ext cx="676889" cy="564461"/>
            <a:chOff x="4797868" y="2793219"/>
            <a:chExt cx="654664" cy="545929"/>
          </a:xfrm>
        </p:grpSpPr>
        <p:grpSp>
          <p:nvGrpSpPr>
            <p:cNvPr id="100" name="Group 207"/>
            <p:cNvGrpSpPr/>
            <p:nvPr/>
          </p:nvGrpSpPr>
          <p:grpSpPr>
            <a:xfrm>
              <a:off x="4797868" y="3023255"/>
              <a:ext cx="654664" cy="315893"/>
              <a:chOff x="4848128" y="2984430"/>
              <a:chExt cx="676566" cy="326460"/>
            </a:xfrm>
          </p:grpSpPr>
          <p:sp>
            <p:nvSpPr>
              <p:cNvPr id="196" name="Oval 195"/>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7" name="Oval 196"/>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98" name="Oval 197"/>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101" name="Group 204"/>
            <p:cNvGrpSpPr/>
            <p:nvPr/>
          </p:nvGrpSpPr>
          <p:grpSpPr>
            <a:xfrm>
              <a:off x="4822457" y="2793219"/>
              <a:ext cx="551050" cy="520930"/>
              <a:chOff x="4572000" y="2655375"/>
              <a:chExt cx="720817" cy="681417"/>
            </a:xfrm>
          </p:grpSpPr>
          <p:grpSp>
            <p:nvGrpSpPr>
              <p:cNvPr id="102" name="Group 189"/>
              <p:cNvGrpSpPr/>
              <p:nvPr/>
            </p:nvGrpSpPr>
            <p:grpSpPr>
              <a:xfrm>
                <a:off x="4673854" y="2655375"/>
                <a:ext cx="403810" cy="395185"/>
                <a:chOff x="4904375" y="2755269"/>
                <a:chExt cx="324356" cy="317428"/>
              </a:xfrm>
            </p:grpSpPr>
            <p:sp>
              <p:nvSpPr>
                <p:cNvPr id="193" name="Oval 19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94" name="Flowchart: Magnetic Disk 19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95" name="Oval 19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3" name="Group 190"/>
              <p:cNvGrpSpPr/>
              <p:nvPr/>
            </p:nvGrpSpPr>
            <p:grpSpPr>
              <a:xfrm>
                <a:off x="4889007" y="2747583"/>
                <a:ext cx="403810" cy="395185"/>
                <a:chOff x="4904375" y="2755269"/>
                <a:chExt cx="324356" cy="317428"/>
              </a:xfrm>
            </p:grpSpPr>
            <p:sp>
              <p:nvSpPr>
                <p:cNvPr id="190" name="Oval 18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91" name="Flowchart: Magnetic Disk 19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92" name="Oval 19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4" name="Group 195"/>
              <p:cNvGrpSpPr/>
              <p:nvPr/>
            </p:nvGrpSpPr>
            <p:grpSpPr>
              <a:xfrm>
                <a:off x="4572000" y="2832108"/>
                <a:ext cx="403810" cy="395185"/>
                <a:chOff x="4904375" y="2755269"/>
                <a:chExt cx="324356" cy="317428"/>
              </a:xfrm>
            </p:grpSpPr>
            <p:sp>
              <p:nvSpPr>
                <p:cNvPr id="187" name="Oval 18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88" name="Flowchart: Magnetic Disk 18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89" name="Oval 18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105" name="Group 199"/>
              <p:cNvGrpSpPr/>
              <p:nvPr/>
            </p:nvGrpSpPr>
            <p:grpSpPr>
              <a:xfrm>
                <a:off x="4810205" y="2941607"/>
                <a:ext cx="403810" cy="395185"/>
                <a:chOff x="4904375" y="2755269"/>
                <a:chExt cx="324356" cy="317428"/>
              </a:xfrm>
            </p:grpSpPr>
            <p:sp>
              <p:nvSpPr>
                <p:cNvPr id="184" name="Oval 18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85" name="Flowchart: Magnetic Disk 18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sp>
              <p:nvSpPr>
                <p:cNvPr id="186" name="Oval 18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grpSp>
      <p:pic>
        <p:nvPicPr>
          <p:cNvPr id="138" name="Picture 137" descr="SysCnt-DataProMgr07_h_rgb_r.png"/>
          <p:cNvPicPr>
            <a:picLocks noChangeAspect="1"/>
          </p:cNvPicPr>
          <p:nvPr/>
        </p:nvPicPr>
        <p:blipFill>
          <a:blip r:embed="rId32"/>
          <a:stretch>
            <a:fillRect/>
          </a:stretch>
        </p:blipFill>
        <p:spPr>
          <a:xfrm>
            <a:off x="5002339" y="1508761"/>
            <a:ext cx="3291269" cy="715108"/>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96"/>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231"/>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27"/>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15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31"/>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childTnLst>
                                </p:cTn>
                              </p:par>
                              <p:par>
                                <p:cTn id="33" presetID="1" presetClass="exit" presetSubtype="0" fill="hold" nodeType="withEffect">
                                  <p:stCondLst>
                                    <p:cond delay="0"/>
                                  </p:stCondLst>
                                  <p:childTnLst>
                                    <p:set>
                                      <p:cBhvr>
                                        <p:cTn id="34" dur="1" fill="hold">
                                          <p:stCondLst>
                                            <p:cond delay="0"/>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409" grpId="0" animBg="1"/>
      <p:bldP spid="447" grpId="0"/>
      <p:bldP spid="493" grpId="0"/>
      <p:bldP spid="231"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533400" y="2078182"/>
            <a:ext cx="8610600" cy="4209906"/>
          </a:xfrm>
        </p:spPr>
        <p:txBody>
          <a:bodyPr/>
          <a:lstStyle/>
          <a:p>
            <a:pPr>
              <a:spcBef>
                <a:spcPts val="3000"/>
              </a:spcBef>
            </a:pPr>
            <a:r>
              <a:rPr lang="en-US" b="1" dirty="0" smtClean="0"/>
              <a:t>Best for Windows</a:t>
            </a:r>
            <a:r>
              <a:rPr lang="en-US" dirty="0" smtClean="0"/>
              <a:t> file and application servers       – </a:t>
            </a:r>
            <a:r>
              <a:rPr lang="en-US" b="1" dirty="0" smtClean="0"/>
              <a:t>from Microsoft</a:t>
            </a:r>
          </a:p>
          <a:p>
            <a:pPr>
              <a:spcBef>
                <a:spcPts val="3000"/>
              </a:spcBef>
            </a:pPr>
            <a:r>
              <a:rPr lang="en-US" dirty="0" smtClean="0"/>
              <a:t>Built for Microsoft Virtualization environments</a:t>
            </a:r>
          </a:p>
          <a:p>
            <a:pPr>
              <a:spcBef>
                <a:spcPts val="3000"/>
              </a:spcBef>
            </a:pPr>
            <a:r>
              <a:rPr lang="en-US" dirty="0" smtClean="0"/>
              <a:t>Designed for Windows Clients</a:t>
            </a:r>
          </a:p>
          <a:p>
            <a:pPr>
              <a:spcBef>
                <a:spcPts val="3000"/>
              </a:spcBef>
            </a:pPr>
            <a:r>
              <a:rPr lang="en-US" dirty="0" smtClean="0"/>
              <a:t>Enterprise-Ready scalability and reliability</a:t>
            </a:r>
          </a:p>
          <a:p>
            <a:pPr>
              <a:spcBef>
                <a:spcPts val="1800"/>
              </a:spcBef>
            </a:pP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07/7/7/main" xmlns="" val="0"/>
              </a:ext>
            </a:extLst>
          </a:blip>
          <a:stretch>
            <a:fillRect/>
          </a:stretch>
        </p:blipFill>
        <p:spPr>
          <a:xfrm>
            <a:off x="2151351" y="357621"/>
            <a:ext cx="4775921" cy="1044128"/>
          </a:xfrm>
          <a:prstGeom prst="rect">
            <a:avLst/>
          </a:prstGeom>
        </p:spPr>
      </p:pic>
    </p:spTree>
    <p:extLst>
      <p:ext uri="{BB962C8B-B14F-4D97-AF65-F5344CB8AC3E}">
        <p14:creationId xmlns:p14="http://schemas.microsoft.com/office/powerpoint/2007/7/12/main" xmlns="" val="4014107981"/>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04727" y="1463893"/>
            <a:ext cx="1989887" cy="4288594"/>
            <a:chOff x="104727" y="1463893"/>
            <a:chExt cx="1989887" cy="4288594"/>
          </a:xfrm>
        </p:grpSpPr>
        <p:grpSp>
          <p:nvGrpSpPr>
            <p:cNvPr id="105" name="Group 104"/>
            <p:cNvGrpSpPr/>
            <p:nvPr/>
          </p:nvGrpSpPr>
          <p:grpSpPr>
            <a:xfrm>
              <a:off x="1770017" y="1467563"/>
              <a:ext cx="324597" cy="4284924"/>
              <a:chOff x="1770017" y="1562986"/>
              <a:chExt cx="324597" cy="4284924"/>
            </a:xfrm>
          </p:grpSpPr>
          <p:cxnSp>
            <p:nvCxnSpPr>
              <p:cNvPr id="24" name="Straight Connector 23"/>
              <p:cNvCxnSpPr/>
              <p:nvPr/>
            </p:nvCxnSpPr>
            <p:spPr>
              <a:xfrm rot="16200000" flipH="1">
                <a:off x="-69114" y="3684182"/>
                <a:ext cx="4284924" cy="4253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1770017" y="1879600"/>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p:nvCxnSpPr>
            <p:spPr>
              <a:xfrm flipV="1">
                <a:off x="1795895" y="2666620"/>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p:nvCxnSpPr>
            <p:spPr>
              <a:xfrm flipV="1">
                <a:off x="1813147" y="3389953"/>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p:nvPr/>
            </p:nvCxnSpPr>
            <p:spPr>
              <a:xfrm flipV="1">
                <a:off x="1813147" y="4088263"/>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flipV="1">
                <a:off x="1813147" y="4786573"/>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p:nvPr/>
            </p:nvCxnSpPr>
            <p:spPr>
              <a:xfrm flipV="1">
                <a:off x="1813147" y="5571319"/>
                <a:ext cx="281467" cy="443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529279" y="2163805"/>
              <a:ext cx="1407512" cy="555912"/>
              <a:chOff x="529279" y="2259228"/>
              <a:chExt cx="1407512" cy="555912"/>
            </a:xfrm>
          </p:grpSpPr>
          <p:pic>
            <p:nvPicPr>
              <p:cNvPr id="167" name="Picture 3" descr="D:\MyPictures\MediaBank\DPM v2 protected workload logos (Exchange, SQL, SharePoint, Virtual Server)\SQL_bL.png"/>
              <p:cNvPicPr>
                <a:picLocks noChangeAspect="1" noChangeArrowheads="1"/>
              </p:cNvPicPr>
              <p:nvPr/>
            </p:nvPicPr>
            <p:blipFill>
              <a:blip r:embed="rId4">
                <a:lum bright="100000" contrast="100000"/>
              </a:blip>
              <a:srcRect/>
              <a:stretch>
                <a:fillRect/>
              </a:stretch>
            </p:blipFill>
            <p:spPr bwMode="auto">
              <a:xfrm>
                <a:off x="529279" y="2512216"/>
                <a:ext cx="833845" cy="233029"/>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179" name="Group 178"/>
              <p:cNvGrpSpPr/>
              <p:nvPr/>
            </p:nvGrpSpPr>
            <p:grpSpPr>
              <a:xfrm>
                <a:off x="1296588" y="2259228"/>
                <a:ext cx="640203" cy="555912"/>
                <a:chOff x="1705369" y="2022475"/>
                <a:chExt cx="708891" cy="615556"/>
              </a:xfrm>
            </p:grpSpPr>
            <p:pic>
              <p:nvPicPr>
                <p:cNvPr id="180" name="Picture 2" descr="D:\Projects\Microsoft\DPM_Deck\images\Vista (344).png"/>
                <p:cNvPicPr>
                  <a:picLocks noChangeAspect="1" noChangeArrowheads="1"/>
                </p:cNvPicPr>
                <p:nvPr/>
              </p:nvPicPr>
              <p:blipFill>
                <a:blip r:embed="rId5" cstate="print"/>
                <a:srcRect/>
                <a:stretch>
                  <a:fillRect/>
                </a:stretch>
              </p:blipFill>
              <p:spPr bwMode="auto">
                <a:xfrm>
                  <a:off x="1705369" y="2022475"/>
                  <a:ext cx="615556" cy="615556"/>
                </a:xfrm>
                <a:prstGeom prst="rect">
                  <a:avLst/>
                </a:prstGeom>
                <a:noFill/>
              </p:spPr>
            </p:pic>
            <p:grpSp>
              <p:nvGrpSpPr>
                <p:cNvPr id="181" name="Group 16"/>
                <p:cNvGrpSpPr/>
                <p:nvPr/>
              </p:nvGrpSpPr>
              <p:grpSpPr>
                <a:xfrm>
                  <a:off x="2089904" y="2320602"/>
                  <a:ext cx="324356" cy="317429"/>
                  <a:chOff x="6691381" y="3538566"/>
                  <a:chExt cx="1282751" cy="1346654"/>
                </a:xfrm>
              </p:grpSpPr>
              <p:sp>
                <p:nvSpPr>
                  <p:cNvPr id="183" name="Oval 18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nvGrpSpPr>
                  <p:cNvPr id="184" name="Group 17"/>
                  <p:cNvGrpSpPr/>
                  <p:nvPr/>
                </p:nvGrpSpPr>
                <p:grpSpPr>
                  <a:xfrm flipH="1">
                    <a:off x="6802955" y="3538566"/>
                    <a:ext cx="915230" cy="1242090"/>
                    <a:chOff x="8100716" y="3773214"/>
                    <a:chExt cx="441437" cy="599089"/>
                  </a:xfrm>
                </p:grpSpPr>
                <p:sp>
                  <p:nvSpPr>
                    <p:cNvPr id="185" name="Flowchart: Magnetic Disk 18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186" name="Oval 18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grpSp>
        </p:grpSp>
        <p:grpSp>
          <p:nvGrpSpPr>
            <p:cNvPr id="20" name="Group 19"/>
            <p:cNvGrpSpPr/>
            <p:nvPr/>
          </p:nvGrpSpPr>
          <p:grpSpPr>
            <a:xfrm>
              <a:off x="104727" y="2875004"/>
              <a:ext cx="1832064" cy="565847"/>
              <a:chOff x="94286" y="2970427"/>
              <a:chExt cx="1832064" cy="565847"/>
            </a:xfrm>
          </p:grpSpPr>
          <p:pic>
            <p:nvPicPr>
              <p:cNvPr id="175" name="Picture 174" descr="SharePoint_Prod_Tech_bw.png"/>
              <p:cNvPicPr>
                <a:picLocks noChangeAspect="1"/>
              </p:cNvPicPr>
              <p:nvPr/>
            </p:nvPicPr>
            <p:blipFill>
              <a:blip r:embed="rId6" cstate="print">
                <a:lum bright="100000" contrast="100000"/>
              </a:blip>
              <a:stretch>
                <a:fillRect/>
              </a:stretch>
            </p:blipFill>
            <p:spPr>
              <a:xfrm>
                <a:off x="94286" y="3121947"/>
                <a:ext cx="1375162" cy="414327"/>
              </a:xfrm>
              <a:prstGeom prst="rect">
                <a:avLst/>
              </a:prstGeom>
              <a:effectLst>
                <a:outerShdw blurRad="50800" dist="38100" dir="2700000" algn="tl" rotWithShape="0">
                  <a:prstClr val="black">
                    <a:alpha val="40000"/>
                  </a:prstClr>
                </a:outerShdw>
              </a:effectLst>
            </p:spPr>
          </p:pic>
          <p:grpSp>
            <p:nvGrpSpPr>
              <p:cNvPr id="187" name="Group 186"/>
              <p:cNvGrpSpPr/>
              <p:nvPr/>
            </p:nvGrpSpPr>
            <p:grpSpPr>
              <a:xfrm>
                <a:off x="1284917" y="2970427"/>
                <a:ext cx="641433" cy="538537"/>
                <a:chOff x="1705369" y="2742142"/>
                <a:chExt cx="733168" cy="615556"/>
              </a:xfrm>
            </p:grpSpPr>
            <p:pic>
              <p:nvPicPr>
                <p:cNvPr id="189" name="Picture 2" descr="D:\Projects\Microsoft\DPM_Deck\images\Vista (344).png"/>
                <p:cNvPicPr>
                  <a:picLocks noChangeAspect="1" noChangeArrowheads="1"/>
                </p:cNvPicPr>
                <p:nvPr/>
              </p:nvPicPr>
              <p:blipFill>
                <a:blip r:embed="rId7" cstate="print"/>
                <a:srcRect/>
                <a:stretch>
                  <a:fillRect/>
                </a:stretch>
              </p:blipFill>
              <p:spPr bwMode="auto">
                <a:xfrm>
                  <a:off x="1705369" y="2742142"/>
                  <a:ext cx="615556" cy="615556"/>
                </a:xfrm>
                <a:prstGeom prst="rect">
                  <a:avLst/>
                </a:prstGeom>
                <a:noFill/>
              </p:spPr>
            </p:pic>
            <p:grpSp>
              <p:nvGrpSpPr>
                <p:cNvPr id="190" name="Group 16"/>
                <p:cNvGrpSpPr/>
                <p:nvPr/>
              </p:nvGrpSpPr>
              <p:grpSpPr>
                <a:xfrm>
                  <a:off x="2114181" y="3040269"/>
                  <a:ext cx="324356" cy="317429"/>
                  <a:chOff x="6691381" y="3538566"/>
                  <a:chExt cx="1282751" cy="1346654"/>
                </a:xfrm>
              </p:grpSpPr>
              <p:sp>
                <p:nvSpPr>
                  <p:cNvPr id="191" name="Oval 19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192" name="Group 17"/>
                  <p:cNvGrpSpPr/>
                  <p:nvPr/>
                </p:nvGrpSpPr>
                <p:grpSpPr>
                  <a:xfrm flipH="1">
                    <a:off x="6802955" y="3538566"/>
                    <a:ext cx="915230" cy="1242090"/>
                    <a:chOff x="8100716" y="3773214"/>
                    <a:chExt cx="441437" cy="599089"/>
                  </a:xfrm>
                </p:grpSpPr>
                <p:sp>
                  <p:nvSpPr>
                    <p:cNvPr id="193" name="Flowchart: Magnetic Disk 192"/>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195" name="Oval 194"/>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grpSp>
        </p:grpSp>
        <p:grpSp>
          <p:nvGrpSpPr>
            <p:cNvPr id="18" name="Group 17"/>
            <p:cNvGrpSpPr/>
            <p:nvPr/>
          </p:nvGrpSpPr>
          <p:grpSpPr>
            <a:xfrm>
              <a:off x="308014" y="1463893"/>
              <a:ext cx="1628777" cy="531598"/>
              <a:chOff x="299032" y="1559316"/>
              <a:chExt cx="1628777" cy="531598"/>
            </a:xfrm>
          </p:grpSpPr>
          <p:sp>
            <p:nvSpPr>
              <p:cNvPr id="162" name="Line 56"/>
              <p:cNvSpPr>
                <a:spLocks noChangeShapeType="1"/>
              </p:cNvSpPr>
              <p:nvPr/>
            </p:nvSpPr>
            <p:spPr bwMode="auto">
              <a:xfrm>
                <a:off x="1802397" y="1780358"/>
                <a:ext cx="125412" cy="0"/>
              </a:xfrm>
              <a:prstGeom prst="line">
                <a:avLst/>
              </a:prstGeom>
              <a:noFill/>
              <a:ln w="38100" cap="rnd">
                <a:solidFill>
                  <a:srgbClr val="000000"/>
                </a:solidFill>
                <a:prstDash val="sysDot"/>
                <a:round/>
                <a:headEnd/>
                <a:tailEnd/>
              </a:ln>
            </p:spPr>
            <p:txBody>
              <a:bodyPr/>
              <a:lstStyle/>
              <a:p>
                <a:pPr eaLnBrk="0" fontAlgn="auto" hangingPunct="0">
                  <a:spcBef>
                    <a:spcPts val="0"/>
                  </a:spcBef>
                  <a:spcAft>
                    <a:spcPts val="0"/>
                  </a:spcAft>
                  <a:buClrTx/>
                  <a:buNone/>
                  <a:defRPr/>
                </a:pPr>
                <a:endParaRPr kumimoji="0" lang="en-US" sz="1800" b="0" i="0" u="none" strike="noStrike" kern="1200" cap="none" spc="0" normalizeH="0" baseline="0" noProof="0">
                  <a:ln>
                    <a:noFill/>
                  </a:ln>
                  <a:effectLst/>
                  <a:uLnTx/>
                  <a:uFillTx/>
                  <a:latin typeface="Segoe"/>
                  <a:ea typeface="+mn-ea"/>
                  <a:cs typeface="+mn-cs"/>
                </a:endParaRPr>
              </a:p>
            </p:txBody>
          </p:sp>
          <p:pic>
            <p:nvPicPr>
              <p:cNvPr id="163" name="Picture 2" descr="D:\MyPictures\MediaBank\DPM v2 protected workload logos (Exchange, SQL, SharePoint, Virtual Server)\ExchSvr_bL.png"/>
              <p:cNvPicPr>
                <a:picLocks noChangeAspect="1" noChangeArrowheads="1"/>
              </p:cNvPicPr>
              <p:nvPr/>
            </p:nvPicPr>
            <p:blipFill>
              <a:blip r:embed="rId8">
                <a:lum bright="100000" contrast="100000"/>
              </a:blip>
              <a:srcRect/>
              <a:stretch>
                <a:fillRect/>
              </a:stretch>
            </p:blipFill>
            <p:spPr bwMode="auto">
              <a:xfrm>
                <a:off x="299032" y="1837861"/>
                <a:ext cx="1083910" cy="214469"/>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225" name="Group 224"/>
              <p:cNvGrpSpPr/>
              <p:nvPr/>
            </p:nvGrpSpPr>
            <p:grpSpPr>
              <a:xfrm>
                <a:off x="1316450" y="1559316"/>
                <a:ext cx="531598" cy="531598"/>
                <a:chOff x="1705369" y="1277408"/>
                <a:chExt cx="615556" cy="615556"/>
              </a:xfrm>
            </p:grpSpPr>
            <p:pic>
              <p:nvPicPr>
                <p:cNvPr id="226" name="Picture 2" descr="D:\Projects\Microsoft\DPM_Deck\images\Vista (344).png"/>
                <p:cNvPicPr>
                  <a:picLocks noChangeAspect="1" noChangeArrowheads="1"/>
                </p:cNvPicPr>
                <p:nvPr/>
              </p:nvPicPr>
              <p:blipFill>
                <a:blip r:embed="rId9" cstate="print"/>
                <a:srcRect/>
                <a:stretch>
                  <a:fillRect/>
                </a:stretch>
              </p:blipFill>
              <p:spPr bwMode="auto">
                <a:xfrm>
                  <a:off x="1705369" y="1277408"/>
                  <a:ext cx="615556" cy="615556"/>
                </a:xfrm>
                <a:prstGeom prst="rect">
                  <a:avLst/>
                </a:prstGeom>
                <a:noFill/>
              </p:spPr>
            </p:pic>
            <p:pic>
              <p:nvPicPr>
                <p:cNvPr id="227" name="Picture 5" descr="D:\ref\air\buttons\All_Vista\VISTA_05\oobefldr.dll_I0066_0409.png"/>
                <p:cNvPicPr>
                  <a:picLocks noChangeAspect="1" noChangeArrowheads="1"/>
                </p:cNvPicPr>
                <p:nvPr/>
              </p:nvPicPr>
              <p:blipFill>
                <a:blip r:embed="rId10" cstate="print"/>
                <a:srcRect/>
                <a:stretch>
                  <a:fillRect/>
                </a:stretch>
              </p:blipFill>
              <p:spPr bwMode="auto">
                <a:xfrm>
                  <a:off x="2001817" y="1552655"/>
                  <a:ext cx="316754" cy="316755"/>
                </a:xfrm>
                <a:prstGeom prst="rect">
                  <a:avLst/>
                </a:prstGeom>
                <a:noFill/>
              </p:spPr>
            </p:pic>
          </p:grpSp>
        </p:grpSp>
        <p:grpSp>
          <p:nvGrpSpPr>
            <p:cNvPr id="107" name="Group 106"/>
            <p:cNvGrpSpPr/>
            <p:nvPr/>
          </p:nvGrpSpPr>
          <p:grpSpPr>
            <a:xfrm>
              <a:off x="201799" y="5087365"/>
              <a:ext cx="1781671" cy="550481"/>
              <a:chOff x="201799" y="5182788"/>
              <a:chExt cx="1781671" cy="550481"/>
            </a:xfrm>
          </p:grpSpPr>
          <p:sp>
            <p:nvSpPr>
              <p:cNvPr id="173" name="Text Box 61"/>
              <p:cNvSpPr txBox="1">
                <a:spLocks noChangeArrowheads="1"/>
              </p:cNvSpPr>
              <p:nvPr/>
            </p:nvSpPr>
            <p:spPr bwMode="auto">
              <a:xfrm>
                <a:off x="490649" y="5502443"/>
                <a:ext cx="1014301" cy="230826"/>
              </a:xfrm>
              <a:prstGeom prst="rect">
                <a:avLst/>
              </a:prstGeom>
              <a:noFill/>
              <a:ln w="9525">
                <a:noFill/>
                <a:miter lim="800000"/>
                <a:headEnd/>
                <a:tailEnd/>
              </a:ln>
              <a:effectLst/>
            </p:spPr>
            <p:txBody>
              <a:bodyPr wrap="square" lIns="91435" tIns="45717" rIns="91435" bIns="45717">
                <a:spAutoFit/>
              </a:bodyPr>
              <a:lstStyle/>
              <a:p>
                <a:pPr algn="l" rtl="0" eaLnBrk="0" hangingPunct="0">
                  <a:buNone/>
                  <a:defRPr/>
                </a:pPr>
                <a:r>
                  <a:rPr lang="en-US" sz="900" i="1" kern="1200" dirty="0">
                    <a:effectLst>
                      <a:outerShdw blurRad="38100" dist="38100" dir="2700000" algn="tl">
                        <a:srgbClr val="000000">
                          <a:alpha val="43137"/>
                        </a:srgbClr>
                      </a:outerShdw>
                    </a:effectLst>
                    <a:latin typeface="Segoe"/>
                    <a:ea typeface="+mn-ea"/>
                    <a:cs typeface="+mn-cs"/>
                  </a:rPr>
                  <a:t>file </a:t>
                </a:r>
                <a:r>
                  <a:rPr lang="en-US" sz="900" i="1" kern="1200" dirty="0" smtClean="0">
                    <a:effectLst>
                      <a:outerShdw blurRad="38100" dist="38100" dir="2700000" algn="tl">
                        <a:srgbClr val="000000">
                          <a:alpha val="43137"/>
                        </a:srgbClr>
                      </a:outerShdw>
                    </a:effectLst>
                    <a:latin typeface="Segoe"/>
                    <a:ea typeface="+mn-ea"/>
                    <a:cs typeface="+mn-cs"/>
                  </a:rPr>
                  <a:t>services</a:t>
                </a:r>
                <a:endParaRPr lang="en-US" sz="1050" i="1" kern="1200" dirty="0">
                  <a:effectLst>
                    <a:outerShdw blurRad="38100" dist="38100" dir="2700000" algn="tl">
                      <a:srgbClr val="000000">
                        <a:alpha val="43137"/>
                      </a:srgbClr>
                    </a:outerShdw>
                  </a:effectLst>
                  <a:latin typeface="Segoe"/>
                  <a:ea typeface="+mn-ea"/>
                  <a:cs typeface="+mn-cs"/>
                </a:endParaRPr>
              </a:p>
            </p:txBody>
          </p:sp>
          <p:grpSp>
            <p:nvGrpSpPr>
              <p:cNvPr id="232" name="Group 231"/>
              <p:cNvGrpSpPr/>
              <p:nvPr/>
            </p:nvGrpSpPr>
            <p:grpSpPr>
              <a:xfrm>
                <a:off x="1381163" y="5182788"/>
                <a:ext cx="602307" cy="538012"/>
                <a:chOff x="1705369" y="3512608"/>
                <a:chExt cx="689118" cy="615556"/>
              </a:xfrm>
            </p:grpSpPr>
            <p:pic>
              <p:nvPicPr>
                <p:cNvPr id="233" name="Picture 2" descr="D:\Projects\Microsoft\DPM_Deck\images\Vista (344).png"/>
                <p:cNvPicPr>
                  <a:picLocks noChangeAspect="1" noChangeArrowheads="1"/>
                </p:cNvPicPr>
                <p:nvPr/>
              </p:nvPicPr>
              <p:blipFill>
                <a:blip r:embed="rId11" cstate="print"/>
                <a:srcRect/>
                <a:stretch>
                  <a:fillRect/>
                </a:stretch>
              </p:blipFill>
              <p:spPr bwMode="auto">
                <a:xfrm>
                  <a:off x="1705369" y="3512608"/>
                  <a:ext cx="615556" cy="615556"/>
                </a:xfrm>
                <a:prstGeom prst="rect">
                  <a:avLst/>
                </a:prstGeom>
                <a:noFill/>
              </p:spPr>
            </p:pic>
            <p:pic>
              <p:nvPicPr>
                <p:cNvPr id="234" name="Picture 6" descr="D:\ref\air\buttons\All_Vista\VISTA_01\3.png"/>
                <p:cNvPicPr>
                  <a:picLocks noChangeAspect="1" noChangeArrowheads="1"/>
                </p:cNvPicPr>
                <p:nvPr/>
              </p:nvPicPr>
              <p:blipFill>
                <a:blip r:embed="rId12" cstate="print"/>
                <a:srcRect/>
                <a:stretch>
                  <a:fillRect/>
                </a:stretch>
              </p:blipFill>
              <p:spPr bwMode="auto">
                <a:xfrm>
                  <a:off x="2070120" y="3769943"/>
                  <a:ext cx="324367" cy="324367"/>
                </a:xfrm>
                <a:prstGeom prst="rect">
                  <a:avLst/>
                </a:prstGeom>
                <a:noFill/>
              </p:spPr>
            </p:pic>
          </p:grpSp>
          <p:pic>
            <p:nvPicPr>
              <p:cNvPr id="1029" name="Picture 5" descr="D:\Pictures\- MediaBank\Windows Server\ws03_rgb_r.png"/>
              <p:cNvPicPr>
                <a:picLocks noChangeAspect="1" noChangeArrowheads="1"/>
              </p:cNvPicPr>
              <p:nvPr/>
            </p:nvPicPr>
            <p:blipFill rotWithShape="1">
              <a:blip r:embed="rId13" cstate="print">
                <a:extLst>
                  <a:ext uri="28A0092B-C50C-407e-A947-70E740481C1C">
                    <a14:useLocalDpi xmlns:a14="http://schemas.microsoft.com/office/drawing/2007/7/7/main" xmlns="" val="0"/>
                  </a:ext>
                </a:extLst>
              </a:blip>
              <a:srcRect r="14311"/>
              <a:stretch/>
            </p:blipFill>
            <p:spPr bwMode="auto">
              <a:xfrm>
                <a:off x="201799" y="5347734"/>
                <a:ext cx="1244229" cy="22087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nvGrpSpPr>
            <p:cNvPr id="101" name="Group 100"/>
            <p:cNvGrpSpPr/>
            <p:nvPr/>
          </p:nvGrpSpPr>
          <p:grpSpPr>
            <a:xfrm>
              <a:off x="373801" y="3584365"/>
              <a:ext cx="1486896" cy="541993"/>
              <a:chOff x="373801" y="3679788"/>
              <a:chExt cx="1486896" cy="541993"/>
            </a:xfrm>
          </p:grpSpPr>
          <p:grpSp>
            <p:nvGrpSpPr>
              <p:cNvPr id="21" name="Group 20"/>
              <p:cNvGrpSpPr/>
              <p:nvPr/>
            </p:nvGrpSpPr>
            <p:grpSpPr>
              <a:xfrm>
                <a:off x="373801" y="3679788"/>
                <a:ext cx="1477926" cy="541993"/>
                <a:chOff x="372139" y="3669155"/>
                <a:chExt cx="1477926" cy="541993"/>
              </a:xfrm>
            </p:grpSpPr>
            <p:pic>
              <p:nvPicPr>
                <p:cNvPr id="222" name="Picture 2" descr="D:\Projects\Microsoft\DPM_Deck\images\Vista (344).png"/>
                <p:cNvPicPr>
                  <a:picLocks noChangeAspect="1" noChangeArrowheads="1"/>
                </p:cNvPicPr>
                <p:nvPr/>
              </p:nvPicPr>
              <p:blipFill>
                <a:blip r:embed="rId14" cstate="print"/>
                <a:srcRect/>
                <a:stretch>
                  <a:fillRect/>
                </a:stretch>
              </p:blipFill>
              <p:spPr bwMode="auto">
                <a:xfrm>
                  <a:off x="1308072" y="3669155"/>
                  <a:ext cx="541993" cy="541993"/>
                </a:xfrm>
                <a:prstGeom prst="rect">
                  <a:avLst/>
                </a:prstGeom>
                <a:noFill/>
              </p:spPr>
            </p:pic>
            <p:pic>
              <p:nvPicPr>
                <p:cNvPr id="1027" name="Picture 3" descr="D:\Pictures\- MediaBank\BizTalk and Dynamics\Dynmc-brand_rgb_alt_r.png"/>
                <p:cNvPicPr>
                  <a:picLocks noChangeAspect="1" noChangeArrowheads="1"/>
                </p:cNvPicPr>
                <p:nvPr/>
              </p:nvPicPr>
              <p:blipFill>
                <a:blip r:embed="rId15" cstate="print">
                  <a:extLst>
                    <a:ext uri="28A0092B-C50C-407e-A947-70E740481C1C">
                      <a14:useLocalDpi xmlns:a14="http://schemas.microsoft.com/office/drawing/2007/7/7/main" xmlns="" val="0"/>
                    </a:ext>
                  </a:extLst>
                </a:blip>
                <a:srcRect/>
                <a:stretch>
                  <a:fillRect/>
                </a:stretch>
              </p:blipFill>
              <p:spPr bwMode="auto">
                <a:xfrm>
                  <a:off x="372139" y="3781856"/>
                  <a:ext cx="988827" cy="343575"/>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pic>
            <p:nvPicPr>
              <p:cNvPr id="321" name="Picture 3" descr="D:\Pictures\- MediaBank\BizTalk and Dynamics\Dynmc-brand_rgb_alt_r.png"/>
              <p:cNvPicPr>
                <a:picLocks noChangeAspect="1" noChangeArrowheads="1"/>
              </p:cNvPicPr>
              <p:nvPr/>
            </p:nvPicPr>
            <p:blipFill rotWithShape="1">
              <a:blip r:embed="rId16" cstate="print">
                <a:extLst>
                  <a:ext uri="28A0092B-C50C-407e-A947-70E740481C1C">
                    <a14:useLocalDpi xmlns:a14="http://schemas.microsoft.com/office/drawing/2007/7/7/main" xmlns="" val="0"/>
                  </a:ext>
                </a:extLst>
              </a:blip>
              <a:srcRect r="61817" b="1031"/>
              <a:stretch/>
            </p:blipFill>
            <p:spPr bwMode="auto">
              <a:xfrm>
                <a:off x="1600090" y="3944889"/>
                <a:ext cx="260607" cy="23470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nvGrpSpPr>
            <p:cNvPr id="1031" name="Group 1030"/>
            <p:cNvGrpSpPr/>
            <p:nvPr/>
          </p:nvGrpSpPr>
          <p:grpSpPr>
            <a:xfrm>
              <a:off x="143195" y="4339082"/>
              <a:ext cx="1751064" cy="614272"/>
              <a:chOff x="143195" y="4660136"/>
              <a:chExt cx="1751064" cy="614272"/>
            </a:xfrm>
          </p:grpSpPr>
          <p:grpSp>
            <p:nvGrpSpPr>
              <p:cNvPr id="22" name="Group 21"/>
              <p:cNvGrpSpPr/>
              <p:nvPr/>
            </p:nvGrpSpPr>
            <p:grpSpPr>
              <a:xfrm>
                <a:off x="143195" y="4660136"/>
                <a:ext cx="1751064" cy="552960"/>
                <a:chOff x="159486" y="4434505"/>
                <a:chExt cx="1751064" cy="552960"/>
              </a:xfrm>
            </p:grpSpPr>
            <p:grpSp>
              <p:nvGrpSpPr>
                <p:cNvPr id="235" name="Group 234"/>
                <p:cNvGrpSpPr/>
                <p:nvPr/>
              </p:nvGrpSpPr>
              <p:grpSpPr>
                <a:xfrm>
                  <a:off x="1382858" y="4459773"/>
                  <a:ext cx="527692" cy="527692"/>
                  <a:chOff x="2636703" y="1590675"/>
                  <a:chExt cx="615556" cy="615556"/>
                </a:xfrm>
              </p:grpSpPr>
              <p:pic>
                <p:nvPicPr>
                  <p:cNvPr id="237" name="Picture 2" descr="D:\Projects\Microsoft\DPM_Deck\images\Vista (344).png"/>
                  <p:cNvPicPr>
                    <a:picLocks noChangeAspect="1" noChangeArrowheads="1"/>
                  </p:cNvPicPr>
                  <p:nvPr/>
                </p:nvPicPr>
                <p:blipFill>
                  <a:blip r:embed="rId17" cstate="print"/>
                  <a:srcRect/>
                  <a:stretch>
                    <a:fillRect/>
                  </a:stretch>
                </p:blipFill>
                <p:spPr bwMode="auto">
                  <a:xfrm>
                    <a:off x="2636703" y="1590675"/>
                    <a:ext cx="615556" cy="615556"/>
                  </a:xfrm>
                  <a:prstGeom prst="rect">
                    <a:avLst/>
                  </a:prstGeom>
                  <a:noFill/>
                </p:spPr>
              </p:pic>
              <p:pic>
                <p:nvPicPr>
                  <p:cNvPr id="238" name="Picture 6" descr="D:\Projects\Microsoft\DPM PartnerVideo\images\windows.png"/>
                  <p:cNvPicPr>
                    <a:picLocks noChangeAspect="1" noChangeArrowheads="1"/>
                  </p:cNvPicPr>
                  <p:nvPr/>
                </p:nvPicPr>
                <p:blipFill>
                  <a:blip r:embed="rId18" cstate="print"/>
                  <a:srcRect/>
                  <a:stretch>
                    <a:fillRect/>
                  </a:stretch>
                </p:blipFill>
                <p:spPr bwMode="auto">
                  <a:xfrm>
                    <a:off x="2998712" y="1844461"/>
                    <a:ext cx="249053" cy="222295"/>
                  </a:xfrm>
                  <a:prstGeom prst="rect">
                    <a:avLst/>
                  </a:prstGeom>
                  <a:noFill/>
                </p:spPr>
              </p:pic>
            </p:grpSp>
            <p:pic>
              <p:nvPicPr>
                <p:cNvPr id="240" name="Picture 7" descr="D:\MyPictures\MediaBank\DPM v2 protected workload logos (Exchange, SQL, SharePoint, Virtual Server)\Virtual_05-R2_bL.png"/>
                <p:cNvPicPr>
                  <a:picLocks noChangeAspect="1" noChangeArrowheads="1"/>
                </p:cNvPicPr>
                <p:nvPr/>
              </p:nvPicPr>
              <p:blipFill>
                <a:blip r:embed="rId19" cstate="print">
                  <a:lum bright="100000" contrast="100000"/>
                </a:blip>
                <a:srcRect/>
                <a:stretch>
                  <a:fillRect/>
                </a:stretch>
              </p:blipFill>
              <p:spPr bwMode="auto">
                <a:xfrm>
                  <a:off x="336924" y="4434505"/>
                  <a:ext cx="1091793" cy="15177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28" name="Picture 4" descr="D:\Pictures\- MediaBank\Windows Server\HyperV\HyperV-Svr-1_bL_r.png"/>
                <p:cNvPicPr>
                  <a:picLocks noChangeAspect="1" noChangeArrowheads="1"/>
                </p:cNvPicPr>
                <p:nvPr/>
              </p:nvPicPr>
              <p:blipFill>
                <a:blip r:embed="rId20" cstate="print">
                  <a:extLst>
                    <a:ext uri="28A0092B-C50C-407e-A947-70E740481C1C">
                      <a14:useLocalDpi xmlns:a14="http://schemas.microsoft.com/office/drawing/2007/7/7/main" xmlns="" val="0"/>
                    </a:ext>
                  </a:extLst>
                </a:blip>
                <a:srcRect/>
                <a:stretch>
                  <a:fillRect/>
                </a:stretch>
              </p:blipFill>
              <p:spPr bwMode="auto">
                <a:xfrm>
                  <a:off x="159486" y="4655444"/>
                  <a:ext cx="1286541" cy="122043"/>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pic>
            <p:nvPicPr>
              <p:cNvPr id="1030" name="Picture 6" descr="D:\Pictures\- MediaBank\Virtualization\HyperV\WS08-HypeV_h_rgb_r.png"/>
              <p:cNvPicPr>
                <a:picLocks noChangeAspect="1" noChangeArrowheads="1"/>
              </p:cNvPicPr>
              <p:nvPr/>
            </p:nvPicPr>
            <p:blipFill rotWithShape="1">
              <a:blip r:embed="rId21" cstate="print">
                <a:extLst>
                  <a:ext uri="28A0092B-C50C-407e-A947-70E740481C1C">
                    <a14:useLocalDpi xmlns:a14="http://schemas.microsoft.com/office/drawing/2007/7/7/main" xmlns="" val="0"/>
                  </a:ext>
                </a:extLst>
              </a:blip>
              <a:srcRect r="14008"/>
              <a:stretch/>
            </p:blipFill>
            <p:spPr bwMode="auto">
              <a:xfrm>
                <a:off x="379021" y="4992214"/>
                <a:ext cx="1093519" cy="282194"/>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grpSp>
      <p:sp>
        <p:nvSpPr>
          <p:cNvPr id="4" name="Rectangle 3"/>
          <p:cNvSpPr/>
          <p:nvPr/>
        </p:nvSpPr>
        <p:spPr bwMode="auto">
          <a:xfrm>
            <a:off x="0" y="965595"/>
            <a:ext cx="3022380" cy="4818260"/>
          </a:xfrm>
          <a:prstGeom prst="rect">
            <a:avLst/>
          </a:prstGeom>
          <a:solidFill>
            <a:schemeClr val="dk1">
              <a:alpha val="65000"/>
            </a:schemeClr>
          </a:solidFill>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TextBox 13"/>
          <p:cNvSpPr txBox="1"/>
          <p:nvPr/>
        </p:nvSpPr>
        <p:spPr>
          <a:xfrm>
            <a:off x="203200" y="6262757"/>
            <a:ext cx="5052291" cy="646331"/>
          </a:xfrm>
          <a:prstGeom prst="rect">
            <a:avLst/>
          </a:prstGeom>
          <a:noFill/>
        </p:spPr>
        <p:txBody>
          <a:bodyPr wrap="square" rtlCol="0">
            <a:spAutoFit/>
          </a:bodyPr>
          <a:lstStyle/>
          <a:p>
            <a:pPr algn="ctr">
              <a:buNone/>
            </a:pPr>
            <a:r>
              <a:rPr lang="en-US" dirty="0"/>
              <a:t>i</a:t>
            </a:r>
            <a:r>
              <a:rPr lang="en-US" dirty="0" smtClean="0"/>
              <a:t>365 has announced the first </a:t>
            </a:r>
            <a:r>
              <a:rPr lang="en-US" b="1" dirty="0" smtClean="0"/>
              <a:t>DPM 2010 appliance     </a:t>
            </a:r>
            <a:r>
              <a:rPr lang="en-US" b="1" dirty="0" smtClean="0">
                <a:solidFill>
                  <a:schemeClr val="bg1"/>
                </a:solidFill>
              </a:rPr>
              <a:t>.</a:t>
            </a:r>
            <a:r>
              <a:rPr lang="en-US" b="1" dirty="0" smtClean="0"/>
              <a:t>    </a:t>
            </a:r>
            <a:r>
              <a:rPr lang="en-US" dirty="0" smtClean="0"/>
              <a:t>for Windows workloads (through DPM)</a:t>
            </a:r>
            <a:r>
              <a:rPr lang="en-US" dirty="0" smtClean="0">
                <a:solidFill>
                  <a:schemeClr val="bg1"/>
                </a:solidFill>
              </a:rPr>
              <a:t>,t</a:t>
            </a:r>
            <a:endParaRPr lang="en-US" dirty="0">
              <a:solidFill>
                <a:schemeClr val="bg1"/>
              </a:solidFill>
            </a:endParaRPr>
          </a:p>
        </p:txBody>
      </p:sp>
      <p:grpSp>
        <p:nvGrpSpPr>
          <p:cNvPr id="23" name="Group 22"/>
          <p:cNvGrpSpPr/>
          <p:nvPr/>
        </p:nvGrpSpPr>
        <p:grpSpPr>
          <a:xfrm>
            <a:off x="3756752" y="672030"/>
            <a:ext cx="4946573" cy="3802157"/>
            <a:chOff x="3756752" y="672030"/>
            <a:chExt cx="4946573" cy="3802157"/>
          </a:xfrm>
        </p:grpSpPr>
        <p:pic>
          <p:nvPicPr>
            <p:cNvPr id="464" name="Picture 21" descr="cloud_01"/>
            <p:cNvPicPr>
              <a:picLocks noChangeAspect="1" noChangeArrowheads="1"/>
            </p:cNvPicPr>
            <p:nvPr/>
          </p:nvPicPr>
          <p:blipFill>
            <a:blip r:embed="rId22" cstate="print">
              <a:grayscl/>
            </a:blip>
            <a:srcRect/>
            <a:stretch>
              <a:fillRect/>
            </a:stretch>
          </p:blipFill>
          <p:spPr bwMode="auto">
            <a:xfrm>
              <a:off x="7412992" y="672030"/>
              <a:ext cx="1290333" cy="657901"/>
            </a:xfrm>
            <a:prstGeom prst="rect">
              <a:avLst/>
            </a:prstGeom>
            <a:noFill/>
          </p:spPr>
        </p:pic>
        <p:pic>
          <p:nvPicPr>
            <p:cNvPr id="463" name="Picture 462" descr="D:\Pennie's documents\Images for TechEd06\Shapes_and_Graphics\Arrows\three piece arrow blue yellow green perspective.png"/>
            <p:cNvPicPr>
              <a:picLocks noChangeAspect="1" noChangeArrowheads="1"/>
            </p:cNvPicPr>
            <p:nvPr/>
          </p:nvPicPr>
          <p:blipFill>
            <a:blip r:embed="rId23" cstate="print"/>
            <a:srcRect/>
            <a:stretch>
              <a:fillRect/>
            </a:stretch>
          </p:blipFill>
          <p:spPr bwMode="auto">
            <a:xfrm>
              <a:off x="3756752" y="1013553"/>
              <a:ext cx="4816902" cy="3460634"/>
            </a:xfrm>
            <a:prstGeom prst="rect">
              <a:avLst/>
            </a:prstGeom>
            <a:noFill/>
          </p:spPr>
        </p:pic>
      </p:grpSp>
      <p:grpSp>
        <p:nvGrpSpPr>
          <p:cNvPr id="2" name="Group 1"/>
          <p:cNvGrpSpPr/>
          <p:nvPr/>
        </p:nvGrpSpPr>
        <p:grpSpPr>
          <a:xfrm>
            <a:off x="3202409" y="2016087"/>
            <a:ext cx="3915784" cy="2734776"/>
            <a:chOff x="3202409" y="2016087"/>
            <a:chExt cx="3915784" cy="2734776"/>
          </a:xfrm>
        </p:grpSpPr>
        <p:sp>
          <p:nvSpPr>
            <p:cNvPr id="5" name="Rectangle 4"/>
            <p:cNvSpPr/>
            <p:nvPr/>
          </p:nvSpPr>
          <p:spPr bwMode="auto">
            <a:xfrm>
              <a:off x="3202409" y="2016087"/>
              <a:ext cx="3915784" cy="273477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9" name="Group 8"/>
            <p:cNvGrpSpPr/>
            <p:nvPr/>
          </p:nvGrpSpPr>
          <p:grpSpPr>
            <a:xfrm>
              <a:off x="4314334" y="2302784"/>
              <a:ext cx="1710466" cy="710005"/>
              <a:chOff x="5325035" y="3894267"/>
              <a:chExt cx="1710466" cy="710005"/>
            </a:xfrm>
          </p:grpSpPr>
          <p:sp>
            <p:nvSpPr>
              <p:cNvPr id="7" name="Rectangle 6"/>
              <p:cNvSpPr/>
              <p:nvPr/>
            </p:nvSpPr>
            <p:spPr bwMode="auto">
              <a:xfrm>
                <a:off x="5325035" y="3894267"/>
                <a:ext cx="1710466" cy="71000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64" name="Picture 163" descr="i365 logo">
                <a:hlinkClick r:id="rId24"/>
              </p:cNvPr>
              <p:cNvPicPr>
                <a:picLocks noChangeAspect="1" noChangeArrowheads="1"/>
              </p:cNvPicPr>
              <p:nvPr/>
            </p:nvPicPr>
            <p:blipFill>
              <a:blip r:embed="rId25">
                <a:clrChange>
                  <a:clrFrom>
                    <a:srgbClr val="FFFFFF"/>
                  </a:clrFrom>
                  <a:clrTo>
                    <a:srgbClr val="FFFFFF">
                      <a:alpha val="0"/>
                    </a:srgbClr>
                  </a:clrTo>
                </a:clrChange>
              </a:blip>
              <a:srcRect/>
              <a:stretch>
                <a:fillRect/>
              </a:stretch>
            </p:blipFill>
            <p:spPr bwMode="auto">
              <a:xfrm>
                <a:off x="5400339" y="3945835"/>
                <a:ext cx="1563204" cy="593894"/>
              </a:xfrm>
              <a:prstGeom prst="rect">
                <a:avLst/>
              </a:prstGeom>
              <a:noFill/>
              <a:ln w="9525">
                <a:noFill/>
                <a:miter lim="800000"/>
                <a:headEnd/>
                <a:tailEnd/>
              </a:ln>
            </p:spPr>
          </p:pic>
        </p:grpSp>
      </p:grpSp>
      <p:sp>
        <p:nvSpPr>
          <p:cNvPr id="16" name="Title 15"/>
          <p:cNvSpPr>
            <a:spLocks noGrp="1"/>
          </p:cNvSpPr>
          <p:nvPr>
            <p:ph type="title"/>
          </p:nvPr>
        </p:nvSpPr>
        <p:spPr/>
        <p:txBody>
          <a:bodyPr/>
          <a:lstStyle/>
          <a:p>
            <a:r>
              <a:rPr lang="en-US" dirty="0" smtClean="0"/>
              <a:t>I365 announced DPM appliance</a:t>
            </a:r>
            <a:endParaRPr lang="en-US" dirty="0"/>
          </a:p>
        </p:txBody>
      </p:sp>
      <p:grpSp>
        <p:nvGrpSpPr>
          <p:cNvPr id="29" name="Group 28"/>
          <p:cNvGrpSpPr/>
          <p:nvPr/>
        </p:nvGrpSpPr>
        <p:grpSpPr>
          <a:xfrm>
            <a:off x="4578732" y="3879273"/>
            <a:ext cx="3766631" cy="2206219"/>
            <a:chOff x="4578732" y="3879273"/>
            <a:chExt cx="3766631" cy="2206219"/>
          </a:xfrm>
        </p:grpSpPr>
        <p:sp>
          <p:nvSpPr>
            <p:cNvPr id="27" name="Parallelogram 26"/>
            <p:cNvSpPr/>
            <p:nvPr/>
          </p:nvSpPr>
          <p:spPr bwMode="auto">
            <a:xfrm flipH="1">
              <a:off x="6493168" y="3879273"/>
              <a:ext cx="1690250" cy="1357746"/>
            </a:xfrm>
            <a:prstGeom prst="parallelogram">
              <a:avLst>
                <a:gd name="adj" fmla="val 96208"/>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65" name="Parallelogram 464"/>
            <p:cNvSpPr/>
            <p:nvPr/>
          </p:nvSpPr>
          <p:spPr bwMode="auto">
            <a:xfrm rot="21084031">
              <a:off x="4622350" y="3964235"/>
              <a:ext cx="2126256" cy="1531345"/>
            </a:xfrm>
            <a:prstGeom prst="parallelogram">
              <a:avLst>
                <a:gd name="adj" fmla="val 111331"/>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66" name="Parallelogram 465"/>
            <p:cNvSpPr/>
            <p:nvPr/>
          </p:nvSpPr>
          <p:spPr bwMode="auto">
            <a:xfrm rot="19922717">
              <a:off x="5635668" y="4057560"/>
              <a:ext cx="1300491" cy="1021329"/>
            </a:xfrm>
            <a:prstGeom prst="parallelogram">
              <a:avLst>
                <a:gd name="adj" fmla="val 90488"/>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67" name="Parallelogram 466"/>
            <p:cNvSpPr/>
            <p:nvPr/>
          </p:nvSpPr>
          <p:spPr bwMode="auto">
            <a:xfrm rot="1924194" flipH="1">
              <a:off x="5986067" y="3932913"/>
              <a:ext cx="1410325" cy="1154383"/>
            </a:xfrm>
            <a:prstGeom prst="parallelogram">
              <a:avLst>
                <a:gd name="adj" fmla="val 90488"/>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66" name="Picture 165" descr="D:\Pennie's documents\Images for TechEd06\Hardware_Imagery\Supercomputer2.png"/>
            <p:cNvPicPr>
              <a:picLocks noChangeAspect="1" noChangeArrowheads="1"/>
            </p:cNvPicPr>
            <p:nvPr/>
          </p:nvPicPr>
          <p:blipFill>
            <a:blip r:embed="rId26"/>
            <a:srcRect/>
            <a:stretch>
              <a:fillRect/>
            </a:stretch>
          </p:blipFill>
          <p:spPr bwMode="auto">
            <a:xfrm>
              <a:off x="7558598" y="4967049"/>
              <a:ext cx="786765" cy="1044791"/>
            </a:xfrm>
            <a:prstGeom prst="rect">
              <a:avLst/>
            </a:prstGeom>
            <a:noFill/>
          </p:spPr>
        </p:pic>
        <p:pic>
          <p:nvPicPr>
            <p:cNvPr id="169" name="Picture 168" descr="D:\Pennie's documents\Images for TechEd06\Hardware_Imagery\Supercomputer2.png"/>
            <p:cNvPicPr>
              <a:picLocks noChangeAspect="1" noChangeArrowheads="1"/>
            </p:cNvPicPr>
            <p:nvPr/>
          </p:nvPicPr>
          <p:blipFill>
            <a:blip r:embed="rId26"/>
            <a:srcRect/>
            <a:stretch>
              <a:fillRect/>
            </a:stretch>
          </p:blipFill>
          <p:spPr bwMode="auto">
            <a:xfrm>
              <a:off x="4578732" y="5040701"/>
              <a:ext cx="786765" cy="1044791"/>
            </a:xfrm>
            <a:prstGeom prst="rect">
              <a:avLst/>
            </a:prstGeom>
            <a:noFill/>
          </p:spPr>
        </p:pic>
        <p:pic>
          <p:nvPicPr>
            <p:cNvPr id="170" name="Picture 169" descr="D:\Pennie's documents\Images for TechEd06\Hardware_Imagery\Supercomputer2.png"/>
            <p:cNvPicPr>
              <a:picLocks noChangeAspect="1" noChangeArrowheads="1"/>
            </p:cNvPicPr>
            <p:nvPr/>
          </p:nvPicPr>
          <p:blipFill>
            <a:blip r:embed="rId26"/>
            <a:srcRect/>
            <a:stretch>
              <a:fillRect/>
            </a:stretch>
          </p:blipFill>
          <p:spPr bwMode="auto">
            <a:xfrm>
              <a:off x="5570502" y="5012187"/>
              <a:ext cx="786765" cy="1044791"/>
            </a:xfrm>
            <a:prstGeom prst="rect">
              <a:avLst/>
            </a:prstGeom>
            <a:noFill/>
          </p:spPr>
        </p:pic>
        <p:pic>
          <p:nvPicPr>
            <p:cNvPr id="171" name="Picture 170" descr="D:\Pennie's documents\Images for TechEd06\Hardware_Imagery\Supercomputer2.png"/>
            <p:cNvPicPr>
              <a:picLocks noChangeAspect="1" noChangeArrowheads="1"/>
            </p:cNvPicPr>
            <p:nvPr/>
          </p:nvPicPr>
          <p:blipFill>
            <a:blip r:embed="rId26"/>
            <a:srcRect/>
            <a:stretch>
              <a:fillRect/>
            </a:stretch>
          </p:blipFill>
          <p:spPr bwMode="auto">
            <a:xfrm>
              <a:off x="6562272" y="4983671"/>
              <a:ext cx="786765" cy="1044791"/>
            </a:xfrm>
            <a:prstGeom prst="rect">
              <a:avLst/>
            </a:prstGeom>
            <a:noFill/>
          </p:spPr>
        </p:pic>
      </p:grpSp>
      <p:sp>
        <p:nvSpPr>
          <p:cNvPr id="468" name="TextBox 467"/>
          <p:cNvSpPr txBox="1"/>
          <p:nvPr/>
        </p:nvSpPr>
        <p:spPr>
          <a:xfrm>
            <a:off x="4327194" y="6254701"/>
            <a:ext cx="4873214" cy="646331"/>
          </a:xfrm>
          <a:prstGeom prst="rect">
            <a:avLst/>
          </a:prstGeom>
          <a:noFill/>
        </p:spPr>
        <p:txBody>
          <a:bodyPr wrap="square" rtlCol="0">
            <a:spAutoFit/>
          </a:bodyPr>
          <a:lstStyle/>
          <a:p>
            <a:pPr algn="ctr">
              <a:buNone/>
            </a:pPr>
            <a:r>
              <a:rPr lang="en-US" dirty="0" smtClean="0"/>
              <a:t>, and will include not only protection                   but also heterogeneous servers via EVault     .       </a:t>
            </a:r>
            <a:endParaRPr lang="en-US" dirty="0"/>
          </a:p>
        </p:txBody>
      </p:sp>
      <p:grpSp>
        <p:nvGrpSpPr>
          <p:cNvPr id="31" name="Group 30"/>
          <p:cNvGrpSpPr/>
          <p:nvPr/>
        </p:nvGrpSpPr>
        <p:grpSpPr>
          <a:xfrm>
            <a:off x="5195944" y="3346490"/>
            <a:ext cx="1817512" cy="1132008"/>
            <a:chOff x="9144000" y="1399356"/>
            <a:chExt cx="1817512" cy="1132008"/>
          </a:xfrm>
        </p:grpSpPr>
        <p:pic>
          <p:nvPicPr>
            <p:cNvPr id="400" name="Picture 2" descr="D:\Projects\Microsoft\DPM PartnerVideo\images\platform.png"/>
            <p:cNvPicPr>
              <a:picLocks noChangeAspect="1" noChangeArrowheads="1"/>
            </p:cNvPicPr>
            <p:nvPr/>
          </p:nvPicPr>
          <p:blipFill>
            <a:blip r:embed="rId27">
              <a:duotone>
                <a:srgbClr val="5082B9">
                  <a:shade val="45000"/>
                  <a:satMod val="135000"/>
                </a:srgbClr>
                <a:prstClr val="white"/>
              </a:duotone>
              <a:lum bright="-30000"/>
            </a:blip>
            <a:srcRect/>
            <a:stretch>
              <a:fillRect/>
            </a:stretch>
          </p:blipFill>
          <p:spPr bwMode="auto">
            <a:xfrm>
              <a:off x="9235457" y="1399356"/>
              <a:ext cx="1726055" cy="1063963"/>
            </a:xfrm>
            <a:prstGeom prst="rect">
              <a:avLst/>
            </a:prstGeom>
            <a:noFill/>
            <a:effectLst>
              <a:outerShdw blurRad="50800" dist="38100" dir="2700000" algn="tl" rotWithShape="0">
                <a:prstClr val="black">
                  <a:alpha val="40000"/>
                </a:prstClr>
              </a:outerShdw>
            </a:effectLst>
          </p:spPr>
        </p:pic>
        <p:sp>
          <p:nvSpPr>
            <p:cNvPr id="401" name="Text Box 66"/>
            <p:cNvSpPr txBox="1">
              <a:spLocks noChangeArrowheads="1"/>
            </p:cNvSpPr>
            <p:nvPr/>
          </p:nvSpPr>
          <p:spPr bwMode="auto">
            <a:xfrm>
              <a:off x="9144000" y="2254371"/>
              <a:ext cx="1783644" cy="276993"/>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200" b="1" dirty="0" smtClean="0">
                  <a:latin typeface="Segoe"/>
                </a:rPr>
                <a:t>EVault</a:t>
              </a:r>
              <a:endParaRPr lang="en-US" sz="1200" b="1" dirty="0">
                <a:latin typeface="Segoe"/>
              </a:endParaRPr>
            </a:p>
          </p:txBody>
        </p:sp>
        <p:grpSp>
          <p:nvGrpSpPr>
            <p:cNvPr id="30" name="Group 29"/>
            <p:cNvGrpSpPr/>
            <p:nvPr/>
          </p:nvGrpSpPr>
          <p:grpSpPr>
            <a:xfrm>
              <a:off x="9509269" y="1421780"/>
              <a:ext cx="1176034" cy="754581"/>
              <a:chOff x="7755773" y="3304368"/>
              <a:chExt cx="1176034" cy="754581"/>
            </a:xfrm>
          </p:grpSpPr>
          <p:sp>
            <p:nvSpPr>
              <p:cNvPr id="480" name="Flowchart: Magnetic Disk 479"/>
              <p:cNvSpPr/>
              <p:nvPr/>
            </p:nvSpPr>
            <p:spPr>
              <a:xfrm flipH="1">
                <a:off x="8160978" y="3304368"/>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0" name="Flowchart: Magnetic Disk 469"/>
              <p:cNvSpPr/>
              <p:nvPr/>
            </p:nvSpPr>
            <p:spPr>
              <a:xfrm flipH="1">
                <a:off x="8424540" y="336353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1" name="Flowchart: Magnetic Disk 470"/>
              <p:cNvSpPr/>
              <p:nvPr/>
            </p:nvSpPr>
            <p:spPr>
              <a:xfrm flipH="1">
                <a:off x="8576940" y="3451387"/>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2" name="Flowchart: Magnetic Disk 471"/>
              <p:cNvSpPr/>
              <p:nvPr/>
            </p:nvSpPr>
            <p:spPr>
              <a:xfrm flipH="1">
                <a:off x="8729340" y="3603787"/>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4" name="Flowchart: Magnetic Disk 473"/>
              <p:cNvSpPr/>
              <p:nvPr/>
            </p:nvSpPr>
            <p:spPr>
              <a:xfrm flipH="1">
                <a:off x="8281104" y="3424493"/>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5" name="Flowchart: Magnetic Disk 474"/>
              <p:cNvSpPr/>
              <p:nvPr/>
            </p:nvSpPr>
            <p:spPr>
              <a:xfrm flipH="1">
                <a:off x="8433504" y="3576893"/>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6" name="Flowchart: Magnetic Disk 475"/>
              <p:cNvSpPr/>
              <p:nvPr/>
            </p:nvSpPr>
            <p:spPr>
              <a:xfrm flipH="1">
                <a:off x="8585904" y="3675503"/>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7" name="Flowchart: Magnetic Disk 476"/>
              <p:cNvSpPr/>
              <p:nvPr/>
            </p:nvSpPr>
            <p:spPr>
              <a:xfrm flipH="1">
                <a:off x="7908173" y="335277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8" name="Flowchart: Magnetic Disk 477"/>
              <p:cNvSpPr/>
              <p:nvPr/>
            </p:nvSpPr>
            <p:spPr>
              <a:xfrm flipH="1">
                <a:off x="8060573" y="350517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84" name="Flowchart: Magnetic Disk 483"/>
              <p:cNvSpPr/>
              <p:nvPr/>
            </p:nvSpPr>
            <p:spPr>
              <a:xfrm flipH="1">
                <a:off x="7755773" y="3533861"/>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79" name="Flowchart: Magnetic Disk 478"/>
              <p:cNvSpPr/>
              <p:nvPr/>
            </p:nvSpPr>
            <p:spPr>
              <a:xfrm flipH="1">
                <a:off x="8212973" y="360378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81" name="Flowchart: Magnetic Disk 480"/>
              <p:cNvSpPr/>
              <p:nvPr/>
            </p:nvSpPr>
            <p:spPr>
              <a:xfrm flipH="1">
                <a:off x="7935067" y="361633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82" name="Flowchart: Magnetic Disk 481"/>
              <p:cNvSpPr/>
              <p:nvPr/>
            </p:nvSpPr>
            <p:spPr>
              <a:xfrm flipH="1">
                <a:off x="8087467" y="3768735"/>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483" name="Flowchart: Magnetic Disk 482"/>
              <p:cNvSpPr/>
              <p:nvPr/>
            </p:nvSpPr>
            <p:spPr>
              <a:xfrm flipH="1">
                <a:off x="8336686" y="3802801"/>
                <a:ext cx="202467" cy="256148"/>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pic>
        <p:nvPicPr>
          <p:cNvPr id="462" name="Picture 6" descr="D:\Projects\Microsoft\DPM PartnerVideo\images\windows.png"/>
          <p:cNvPicPr>
            <a:picLocks noChangeAspect="1" noChangeArrowheads="1"/>
          </p:cNvPicPr>
          <p:nvPr/>
        </p:nvPicPr>
        <p:blipFill>
          <a:blip r:embed="rId18" cstate="print"/>
          <a:srcRect/>
          <a:stretch>
            <a:fillRect/>
          </a:stretch>
        </p:blipFill>
        <p:spPr bwMode="auto">
          <a:xfrm>
            <a:off x="1596299" y="2809560"/>
            <a:ext cx="2070652" cy="1848189"/>
          </a:xfrm>
          <a:prstGeom prst="rect">
            <a:avLst/>
          </a:prstGeom>
          <a:noFill/>
        </p:spPr>
      </p:pic>
      <p:pic>
        <p:nvPicPr>
          <p:cNvPr id="197" name="Picture 2" descr="D:\Projects\Microsoft\DPM PartnerVideo\images\platform.png"/>
          <p:cNvPicPr>
            <a:picLocks noChangeAspect="1" noChangeArrowheads="1"/>
          </p:cNvPicPr>
          <p:nvPr/>
        </p:nvPicPr>
        <p:blipFill>
          <a:blip r:embed="rId27">
            <a:duotone>
              <a:srgbClr val="5082B9">
                <a:shade val="45000"/>
                <a:satMod val="135000"/>
              </a:srgbClr>
              <a:prstClr val="white"/>
            </a:duotone>
            <a:lum bright="-30000"/>
          </a:blip>
          <a:srcRect/>
          <a:stretch>
            <a:fillRect/>
          </a:stretch>
        </p:blipFill>
        <p:spPr bwMode="auto">
          <a:xfrm>
            <a:off x="3476938" y="3237119"/>
            <a:ext cx="1726055" cy="1063963"/>
          </a:xfrm>
          <a:prstGeom prst="rect">
            <a:avLst/>
          </a:prstGeom>
          <a:noFill/>
          <a:effectLst>
            <a:outerShdw blurRad="50800" dist="38100" dir="2700000" algn="tl" rotWithShape="0">
              <a:prstClr val="black">
                <a:alpha val="40000"/>
              </a:prstClr>
            </a:outerShdw>
          </a:effectLst>
        </p:spPr>
      </p:pic>
      <p:grpSp>
        <p:nvGrpSpPr>
          <p:cNvPr id="11" name="Group 10"/>
          <p:cNvGrpSpPr/>
          <p:nvPr/>
        </p:nvGrpSpPr>
        <p:grpSpPr>
          <a:xfrm>
            <a:off x="3648101" y="3349158"/>
            <a:ext cx="1329519" cy="786039"/>
            <a:chOff x="3648101" y="3349158"/>
            <a:chExt cx="1329519" cy="786039"/>
          </a:xfrm>
        </p:grpSpPr>
        <p:grpSp>
          <p:nvGrpSpPr>
            <p:cNvPr id="266" name="Group 265"/>
            <p:cNvGrpSpPr/>
            <p:nvPr/>
          </p:nvGrpSpPr>
          <p:grpSpPr>
            <a:xfrm>
              <a:off x="4300732" y="3358119"/>
              <a:ext cx="676888" cy="564465"/>
              <a:chOff x="4797868" y="2793215"/>
              <a:chExt cx="654664" cy="545933"/>
            </a:xfrm>
          </p:grpSpPr>
          <p:grpSp>
            <p:nvGrpSpPr>
              <p:cNvPr id="267" name="Group 207"/>
              <p:cNvGrpSpPr/>
              <p:nvPr/>
            </p:nvGrpSpPr>
            <p:grpSpPr>
              <a:xfrm>
                <a:off x="4797868" y="3023255"/>
                <a:ext cx="654664" cy="315893"/>
                <a:chOff x="4848128" y="2984430"/>
                <a:chExt cx="676566" cy="326460"/>
              </a:xfrm>
            </p:grpSpPr>
            <p:sp>
              <p:nvSpPr>
                <p:cNvPr id="288" name="Oval 287"/>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89" name="Oval 288"/>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90" name="Oval 289"/>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268" name="Group 204"/>
              <p:cNvGrpSpPr/>
              <p:nvPr/>
            </p:nvGrpSpPr>
            <p:grpSpPr>
              <a:xfrm>
                <a:off x="4822458" y="2793218"/>
                <a:ext cx="551050" cy="520930"/>
                <a:chOff x="4572000" y="2655375"/>
                <a:chExt cx="720817" cy="681417"/>
              </a:xfrm>
            </p:grpSpPr>
            <p:grpSp>
              <p:nvGrpSpPr>
                <p:cNvPr id="269" name="Group 189"/>
                <p:cNvGrpSpPr/>
                <p:nvPr/>
              </p:nvGrpSpPr>
              <p:grpSpPr>
                <a:xfrm>
                  <a:off x="4673854" y="2655375"/>
                  <a:ext cx="403810" cy="395185"/>
                  <a:chOff x="4904375" y="2755269"/>
                  <a:chExt cx="324356" cy="317428"/>
                </a:xfrm>
              </p:grpSpPr>
              <p:sp>
                <p:nvSpPr>
                  <p:cNvPr id="285" name="Oval 28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6" name="Flowchart: Magnetic Disk 28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7" name="Oval 28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70" name="Group 190"/>
                <p:cNvGrpSpPr/>
                <p:nvPr/>
              </p:nvGrpSpPr>
              <p:grpSpPr>
                <a:xfrm>
                  <a:off x="4889007" y="2747583"/>
                  <a:ext cx="403810" cy="395185"/>
                  <a:chOff x="4904375" y="2755269"/>
                  <a:chExt cx="324356" cy="317428"/>
                </a:xfrm>
              </p:grpSpPr>
              <p:sp>
                <p:nvSpPr>
                  <p:cNvPr id="282" name="Oval 28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3" name="Flowchart: Magnetic Disk 28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4" name="Oval 28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71" name="Group 195"/>
                <p:cNvGrpSpPr/>
                <p:nvPr/>
              </p:nvGrpSpPr>
              <p:grpSpPr>
                <a:xfrm>
                  <a:off x="4572000" y="2832108"/>
                  <a:ext cx="403810" cy="395185"/>
                  <a:chOff x="4904375" y="2755269"/>
                  <a:chExt cx="324356" cy="317428"/>
                </a:xfrm>
              </p:grpSpPr>
              <p:sp>
                <p:nvSpPr>
                  <p:cNvPr id="279" name="Oval 27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0" name="Flowchart: Magnetic Disk 27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81" name="Oval 28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72" name="Group 199"/>
                <p:cNvGrpSpPr/>
                <p:nvPr/>
              </p:nvGrpSpPr>
              <p:grpSpPr>
                <a:xfrm>
                  <a:off x="4810205" y="2941607"/>
                  <a:ext cx="403810" cy="395185"/>
                  <a:chOff x="4904375" y="2755269"/>
                  <a:chExt cx="324356" cy="317428"/>
                </a:xfrm>
              </p:grpSpPr>
              <p:sp>
                <p:nvSpPr>
                  <p:cNvPr id="276" name="Oval 27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77" name="Flowchart: Magnetic Disk 27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78" name="Oval 27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grpSp>
        <p:grpSp>
          <p:nvGrpSpPr>
            <p:cNvPr id="176" name="Group 207"/>
            <p:cNvGrpSpPr/>
            <p:nvPr/>
          </p:nvGrpSpPr>
          <p:grpSpPr>
            <a:xfrm>
              <a:off x="3893734" y="3587004"/>
              <a:ext cx="676888" cy="326616"/>
              <a:chOff x="4848128" y="2984430"/>
              <a:chExt cx="676566" cy="326460"/>
            </a:xfrm>
          </p:grpSpPr>
          <p:sp>
            <p:nvSpPr>
              <p:cNvPr id="221" name="Oval 220"/>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23" name="Oval 222"/>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24" name="Oval 223"/>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178" name="Group 189"/>
            <p:cNvGrpSpPr/>
            <p:nvPr/>
          </p:nvGrpSpPr>
          <p:grpSpPr>
            <a:xfrm>
              <a:off x="3999668" y="3349158"/>
              <a:ext cx="319184" cy="312366"/>
              <a:chOff x="4904375" y="2755269"/>
              <a:chExt cx="324356" cy="317428"/>
            </a:xfrm>
          </p:grpSpPr>
          <p:sp>
            <p:nvSpPr>
              <p:cNvPr id="218" name="Oval 21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9" name="Flowchart: Magnetic Disk 21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20" name="Oval 21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182" name="Group 190"/>
            <p:cNvGrpSpPr/>
            <p:nvPr/>
          </p:nvGrpSpPr>
          <p:grpSpPr>
            <a:xfrm>
              <a:off x="4169732" y="3422042"/>
              <a:ext cx="319184" cy="312366"/>
              <a:chOff x="4904375" y="2755269"/>
              <a:chExt cx="324356" cy="317428"/>
            </a:xfrm>
          </p:grpSpPr>
          <p:sp>
            <p:nvSpPr>
              <p:cNvPr id="215" name="Oval 21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6" name="Flowchart: Magnetic Disk 21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7" name="Oval 21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188" name="Group 195"/>
            <p:cNvGrpSpPr/>
            <p:nvPr/>
          </p:nvGrpSpPr>
          <p:grpSpPr>
            <a:xfrm>
              <a:off x="3919159" y="3488853"/>
              <a:ext cx="319184" cy="312366"/>
              <a:chOff x="4904375" y="2755269"/>
              <a:chExt cx="324356" cy="317428"/>
            </a:xfrm>
          </p:grpSpPr>
          <p:sp>
            <p:nvSpPr>
              <p:cNvPr id="211" name="Oval 21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2" name="Flowchart: Magnetic Disk 21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4" name="Oval 21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194" name="Group 199"/>
            <p:cNvGrpSpPr/>
            <p:nvPr/>
          </p:nvGrpSpPr>
          <p:grpSpPr>
            <a:xfrm>
              <a:off x="3677139" y="3489344"/>
              <a:ext cx="319184" cy="312366"/>
              <a:chOff x="4904375" y="2755269"/>
              <a:chExt cx="324356" cy="317428"/>
            </a:xfrm>
          </p:grpSpPr>
          <p:sp>
            <p:nvSpPr>
              <p:cNvPr id="196" name="Oval 19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09" name="Flowchart: Magnetic Disk 20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210" name="Oval 20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29" name="Group 207"/>
            <p:cNvGrpSpPr/>
            <p:nvPr/>
          </p:nvGrpSpPr>
          <p:grpSpPr>
            <a:xfrm>
              <a:off x="3648101" y="3653343"/>
              <a:ext cx="676888" cy="326616"/>
              <a:chOff x="4848128" y="2984430"/>
              <a:chExt cx="676566" cy="326460"/>
            </a:xfrm>
          </p:grpSpPr>
          <p:sp>
            <p:nvSpPr>
              <p:cNvPr id="236" name="Oval 235"/>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39" name="Oval 238"/>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sp>
            <p:nvSpPr>
              <p:cNvPr id="241" name="Oval 240"/>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grpSp>
          <p:nvGrpSpPr>
            <p:cNvPr id="248" name="Group 247"/>
            <p:cNvGrpSpPr/>
            <p:nvPr/>
          </p:nvGrpSpPr>
          <p:grpSpPr>
            <a:xfrm>
              <a:off x="4118008" y="3596581"/>
              <a:ext cx="570946" cy="538616"/>
              <a:chOff x="4900326" y="2793218"/>
              <a:chExt cx="552200" cy="520933"/>
            </a:xfrm>
          </p:grpSpPr>
          <p:sp>
            <p:nvSpPr>
              <p:cNvPr id="335" name="Oval 334"/>
              <p:cNvSpPr/>
              <p:nvPr/>
            </p:nvSpPr>
            <p:spPr>
              <a:xfrm>
                <a:off x="5085422" y="3023251"/>
                <a:ext cx="367104" cy="131559"/>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a:ln>
                    <a:noFill/>
                  </a:ln>
                  <a:effectLst/>
                  <a:uLnTx/>
                  <a:uFillTx/>
                  <a:latin typeface="Calibri"/>
                  <a:ea typeface="+mn-ea"/>
                  <a:cs typeface="+mn-cs"/>
                </a:endParaRPr>
              </a:p>
            </p:txBody>
          </p:sp>
          <p:grpSp>
            <p:nvGrpSpPr>
              <p:cNvPr id="254" name="Group 204"/>
              <p:cNvGrpSpPr/>
              <p:nvPr/>
            </p:nvGrpSpPr>
            <p:grpSpPr>
              <a:xfrm>
                <a:off x="4900326" y="2793218"/>
                <a:ext cx="473185" cy="520933"/>
                <a:chOff x="4673854" y="2655375"/>
                <a:chExt cx="618963" cy="681421"/>
              </a:xfrm>
            </p:grpSpPr>
            <p:grpSp>
              <p:nvGrpSpPr>
                <p:cNvPr id="255" name="Group 189"/>
                <p:cNvGrpSpPr/>
                <p:nvPr/>
              </p:nvGrpSpPr>
              <p:grpSpPr>
                <a:xfrm>
                  <a:off x="4673854" y="2655375"/>
                  <a:ext cx="403810" cy="395185"/>
                  <a:chOff x="4904375" y="2755269"/>
                  <a:chExt cx="324356" cy="317428"/>
                </a:xfrm>
              </p:grpSpPr>
              <p:sp>
                <p:nvSpPr>
                  <p:cNvPr id="331" name="Oval 33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32" name="Flowchart: Magnetic Disk 33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33" name="Oval 33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nvGrpSpPr>
                <p:cNvPr id="262" name="Group 190"/>
                <p:cNvGrpSpPr/>
                <p:nvPr/>
              </p:nvGrpSpPr>
              <p:grpSpPr>
                <a:xfrm>
                  <a:off x="4889007" y="2747583"/>
                  <a:ext cx="403810" cy="395185"/>
                  <a:chOff x="4904375" y="2755269"/>
                  <a:chExt cx="324356" cy="317428"/>
                </a:xfrm>
              </p:grpSpPr>
              <p:sp>
                <p:nvSpPr>
                  <p:cNvPr id="317" name="Oval 31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22" name="Flowchart: Magnetic Disk 32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sp>
                <p:nvSpPr>
                  <p:cNvPr id="330" name="Oval 32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sp>
              <p:nvSpPr>
                <p:cNvPr id="273" name="Oval 272"/>
                <p:cNvSpPr/>
                <p:nvPr/>
              </p:nvSpPr>
              <p:spPr>
                <a:xfrm>
                  <a:off x="4810205" y="3192082"/>
                  <a:ext cx="403811" cy="144714"/>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grpSp>
        <p:sp>
          <p:nvSpPr>
            <p:cNvPr id="337" name="Flowchart: Magnetic Disk 336"/>
            <p:cNvSpPr/>
            <p:nvPr/>
          </p:nvSpPr>
          <p:spPr>
            <a:xfrm flipH="1">
              <a:off x="3919595" y="3682016"/>
              <a:ext cx="227734" cy="288112"/>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buNone/>
                <a:defRPr/>
              </a:pPr>
              <a:endParaRPr lang="en-US">
                <a:latin typeface="Calibri"/>
                <a:ea typeface="+mn-ea"/>
                <a:cs typeface="+mn-cs"/>
              </a:endParaRPr>
            </a:p>
          </p:txBody>
        </p:sp>
      </p:grpSp>
      <p:sp>
        <p:nvSpPr>
          <p:cNvPr id="130" name="Text Box 66"/>
          <p:cNvSpPr txBox="1">
            <a:spLocks noChangeArrowheads="1"/>
          </p:cNvSpPr>
          <p:nvPr/>
        </p:nvSpPr>
        <p:spPr bwMode="auto">
          <a:xfrm>
            <a:off x="3385481" y="4092134"/>
            <a:ext cx="1783644" cy="461659"/>
          </a:xfrm>
          <a:prstGeom prst="rect">
            <a:avLst/>
          </a:prstGeom>
          <a:noFill/>
          <a:ln w="9525">
            <a:noFill/>
            <a:miter lim="800000"/>
            <a:headEnd/>
            <a:tailEnd/>
          </a:ln>
          <a:effectLst/>
        </p:spPr>
        <p:txBody>
          <a:bodyPr wrap="square" lIns="91435" tIns="45717" rIns="91435" bIns="45717">
            <a:spAutoFit/>
          </a:bodyPr>
          <a:lstStyle/>
          <a:p>
            <a:pPr algn="ctr" eaLnBrk="0" hangingPunct="0">
              <a:buNone/>
              <a:defRPr/>
            </a:pPr>
            <a:r>
              <a:rPr lang="en-US" sz="1200" b="1" dirty="0" smtClean="0">
                <a:latin typeface="Segoe"/>
              </a:rPr>
              <a:t>Data Protection Manager 2010</a:t>
            </a:r>
            <a:endParaRPr lang="en-US" sz="1200" b="1" dirty="0">
              <a:latin typeface="Segoe"/>
            </a:endParaRPr>
          </a:p>
        </p:txBody>
      </p:sp>
    </p:spTree>
    <p:custDataLst>
      <p:tags r:id="rId1"/>
    </p:custDataLst>
    <p:extLst>
      <p:ext uri="{BB962C8B-B14F-4D97-AF65-F5344CB8AC3E}">
        <p14:creationId xmlns:p14="http://schemas.microsoft.com/office/powerpoint/2007/7/12/main" xmlns="" val="28999183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0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000"/>
                                        <p:tgtEl>
                                          <p:spTgt spid="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462"/>
                                        </p:tgtEl>
                                        <p:attrNameLst>
                                          <p:attrName>style.visibility</p:attrName>
                                        </p:attrNameLst>
                                      </p:cBhvr>
                                      <p:to>
                                        <p:strVal val="visible"/>
                                      </p:to>
                                    </p:set>
                                    <p:animEffect transition="in" filter="fade">
                                      <p:cBhvr>
                                        <p:cTn id="20" dur="2000"/>
                                        <p:tgtEl>
                                          <p:spTgt spid="46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par>
                          <p:cTn id="25" fill="hold">
                            <p:stCondLst>
                              <p:cond delay="0"/>
                            </p:stCondLst>
                            <p:childTnLst>
                              <p:par>
                                <p:cTn id="26" presetID="10"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2000"/>
                                        <p:tgtEl>
                                          <p:spTgt spid="2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68"/>
                                        </p:tgtEl>
                                        <p:attrNameLst>
                                          <p:attrName>style.visibility</p:attrName>
                                        </p:attrNameLst>
                                      </p:cBhvr>
                                      <p:to>
                                        <p:strVal val="visible"/>
                                      </p:to>
                                    </p:set>
                                    <p:animEffect transition="in" filter="fade">
                                      <p:cBhvr>
                                        <p:cTn id="31" dur="2000"/>
                                        <p:tgtEl>
                                          <p:spTgt spid="46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P spid="16" grpId="0"/>
      <p:bldP spid="46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 at TechEd</a:t>
            </a:r>
            <a:endParaRPr lang="en-US" dirty="0"/>
          </a:p>
        </p:txBody>
      </p:sp>
      <p:sp>
        <p:nvSpPr>
          <p:cNvPr id="17" name="Content Placeholder 16"/>
          <p:cNvSpPr>
            <a:spLocks noGrp="1"/>
          </p:cNvSpPr>
          <p:nvPr>
            <p:ph sz="quarter" idx="10"/>
          </p:nvPr>
        </p:nvSpPr>
        <p:spPr>
          <a:xfrm>
            <a:off x="393553" y="2293931"/>
            <a:ext cx="8385048" cy="1339497"/>
          </a:xfrm>
        </p:spPr>
        <p:txBody>
          <a:bodyPr/>
          <a:lstStyle/>
          <a:p>
            <a:pPr algn="ctr"/>
            <a:r>
              <a:rPr u="sng" smtClean="0"/>
              <a:t>TUESDAY</a:t>
            </a:r>
          </a:p>
          <a:p>
            <a:r>
              <a:rPr smtClean="0"/>
              <a:t>MGT213 </a:t>
            </a:r>
            <a:r>
              <a:rPr lang="en-US" dirty="0" smtClean="0"/>
              <a:t>–</a:t>
            </a:r>
            <a:r>
              <a:rPr smtClean="0"/>
              <a:t> Introducing DPM 2010 beta</a:t>
            </a:r>
          </a:p>
          <a:p>
            <a:r>
              <a:rPr lang="en-US" dirty="0" smtClean="0"/>
              <a:t>MGT314 – Protecting Applications with System Center Data Protection Manager</a:t>
            </a:r>
          </a:p>
          <a:p>
            <a:r>
              <a:rPr lang="en-US" dirty="0" smtClean="0"/>
              <a:t>MGT415 – Advanced Scenarios of System Center Data Protection Manager</a:t>
            </a:r>
          </a:p>
          <a:p>
            <a:endParaRPr smtClean="0"/>
          </a:p>
        </p:txBody>
      </p:sp>
      <p:sp>
        <p:nvSpPr>
          <p:cNvPr id="19" name="Content Placeholder 18"/>
          <p:cNvSpPr>
            <a:spLocks noGrp="1"/>
          </p:cNvSpPr>
          <p:nvPr>
            <p:ph sz="quarter" idx="11"/>
          </p:nvPr>
        </p:nvSpPr>
        <p:spPr>
          <a:xfrm>
            <a:off x="393553" y="1257945"/>
            <a:ext cx="8385048" cy="685800"/>
          </a:xfrm>
        </p:spPr>
        <p:txBody>
          <a:bodyPr/>
          <a:lstStyle/>
          <a:p>
            <a:pPr algn="ctr"/>
            <a:r>
              <a:rPr u="sng" smtClean="0"/>
              <a:t>SUNDAY</a:t>
            </a:r>
          </a:p>
          <a:p>
            <a:r>
              <a:rPr smtClean="0"/>
              <a:t>MGT102 </a:t>
            </a:r>
            <a:r>
              <a:rPr lang="en-US" dirty="0" smtClean="0"/>
              <a:t>–</a:t>
            </a:r>
            <a:r>
              <a:rPr smtClean="0"/>
              <a:t> Why did Microsoft build a backup solution?</a:t>
            </a:r>
          </a:p>
        </p:txBody>
      </p:sp>
      <p:sp>
        <p:nvSpPr>
          <p:cNvPr id="20" name="Content Placeholder 19"/>
          <p:cNvSpPr>
            <a:spLocks noGrp="1"/>
          </p:cNvSpPr>
          <p:nvPr>
            <p:ph sz="quarter" idx="12"/>
          </p:nvPr>
        </p:nvSpPr>
        <p:spPr>
          <a:xfrm>
            <a:off x="415067" y="5181533"/>
            <a:ext cx="8385048" cy="950326"/>
          </a:xfrm>
        </p:spPr>
        <p:txBody>
          <a:bodyPr/>
          <a:lstStyle/>
          <a:p>
            <a:pPr algn="ctr"/>
            <a:r>
              <a:rPr u="sng" smtClean="0"/>
              <a:t>Hands On Labs</a:t>
            </a:r>
          </a:p>
          <a:p>
            <a:r>
              <a:rPr smtClean="0"/>
              <a:t>MGT01 </a:t>
            </a:r>
            <a:r>
              <a:rPr lang="en-US" dirty="0" smtClean="0"/>
              <a:t>–</a:t>
            </a:r>
            <a:r>
              <a:rPr smtClean="0"/>
              <a:t> Technical Introduction to DPM 2007</a:t>
            </a:r>
          </a:p>
          <a:p>
            <a:r>
              <a:rPr lang="en-US" dirty="0" smtClean="0"/>
              <a:t>MGT13 – How to protect Exchange 2010 with DPM 2010</a:t>
            </a:r>
            <a:endParaRPr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
        <p:nvSpPr>
          <p:cNvPr id="9" name="Content Placeholder 16"/>
          <p:cNvSpPr txBox="1">
            <a:spLocks/>
          </p:cNvSpPr>
          <p:nvPr/>
        </p:nvSpPr>
        <p:spPr>
          <a:xfrm>
            <a:off x="393553" y="3729159"/>
            <a:ext cx="8385048" cy="112255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lvl1pPr marL="0" indent="-396875" algn="l" defTabSz="914099" rtl="0" eaLnBrk="1" fontAlgn="base" latinLnBrk="0" hangingPunct="1">
              <a:lnSpc>
                <a:spcPct val="90000"/>
              </a:lnSpc>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3"/>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u="sng" dirty="0" smtClean="0"/>
              <a:t>FRIDAY</a:t>
            </a:r>
          </a:p>
          <a:p>
            <a:r>
              <a:rPr lang="en-US" dirty="0" smtClean="0"/>
              <a:t>MGT13-IS – Data Protection and Virtualization, Better Together</a:t>
            </a:r>
          </a:p>
          <a:p>
            <a:r>
              <a:rPr lang="en-US" dirty="0"/>
              <a:t>SVR318 – How to Protect your Virtual Environment</a:t>
            </a:r>
          </a:p>
          <a:p>
            <a:endParaRPr lang="en-US" dirty="0" smtClean="0"/>
          </a:p>
        </p:txBody>
      </p:sp>
    </p:spTree>
    <p:extLst>
      <p:ext uri="{BB962C8B-B14F-4D97-AF65-F5344CB8AC3E}">
        <p14:creationId xmlns:p14="http://schemas.microsoft.com/office/powerpoint/2007/7/12/main" xmlns="" val="4111809809"/>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a:spLocks noChangeArrowheads="1"/>
          </p:cNvSpPr>
          <p:nvPr/>
        </p:nvSpPr>
        <p:spPr bwMode="auto">
          <a:xfrm rot="16200000">
            <a:off x="4166169" y="-3177689"/>
            <a:ext cx="1053679" cy="9386018"/>
          </a:xfrm>
          <a:prstGeom prst="rect">
            <a:avLst/>
          </a:prstGeom>
          <a:gradFill flip="none" rotWithShape="1">
            <a:gsLst>
              <a:gs pos="0">
                <a:srgbClr val="BDFD2F">
                  <a:alpha val="0"/>
                </a:srgbClr>
              </a:gs>
              <a:gs pos="46000">
                <a:srgbClr val="4ED802">
                  <a:alpha val="79000"/>
                </a:srgbClr>
              </a:gs>
              <a:gs pos="100000">
                <a:srgbClr val="018911"/>
              </a:gs>
            </a:gsLst>
            <a:lin ang="16200000" scaled="1"/>
            <a:tileRect/>
          </a:gradFill>
          <a:ln w="19050" cap="flat" cmpd="sng" algn="ctr">
            <a:noFill/>
            <a:prstDash val="solid"/>
            <a:round/>
            <a:headEnd type="none" w="med" len="med"/>
            <a:tailEnd type="none" w="med" len="med"/>
          </a:ln>
          <a:effectLst>
            <a:innerShdw blurRad="406400">
              <a:srgbClr val="BDFD2F"/>
            </a:innerShdw>
          </a:effectLst>
        </p:spPr>
        <p:txBody>
          <a:bodyPr lIns="64008" tIns="32004" rIns="64008" bIns="32004" anchor="ctr"/>
          <a:lstStyle/>
          <a:p>
            <a:pPr algn="r" defTabSz="767874" eaLnBrk="0" hangingPunct="0">
              <a:buNone/>
              <a:defRPr/>
            </a:pPr>
            <a:endParaRPr lang="en-US" dirty="0">
              <a:latin typeface="Times" charset="0"/>
              <a:cs typeface="+mn-cs"/>
            </a:endParaRPr>
          </a:p>
        </p:txBody>
      </p:sp>
      <p:sp>
        <p:nvSpPr>
          <p:cNvPr id="75781" name="Rectangle 2"/>
          <p:cNvSpPr>
            <a:spLocks noGrp="1" noChangeArrowheads="1"/>
          </p:cNvSpPr>
          <p:nvPr>
            <p:ph type="title"/>
          </p:nvPr>
        </p:nvSpPr>
        <p:spPr>
          <a:xfrm>
            <a:off x="230187" y="193675"/>
            <a:ext cx="8380413" cy="568325"/>
          </a:xfrm>
        </p:spPr>
        <p:txBody>
          <a:bodyPr/>
          <a:lstStyle/>
          <a:p>
            <a:pPr eaLnBrk="1" hangingPunct="1"/>
            <a:r>
              <a:rPr lang="en-US" sz="3600" dirty="0" smtClean="0"/>
              <a:t>Resources &amp; Tools for DPM</a:t>
            </a:r>
          </a:p>
        </p:txBody>
      </p:sp>
      <p:sp>
        <p:nvSpPr>
          <p:cNvPr id="20" name="Rectangle 3"/>
          <p:cNvSpPr>
            <a:spLocks noGrp="1" noChangeArrowheads="1"/>
          </p:cNvSpPr>
          <p:nvPr>
            <p:ph idx="1"/>
          </p:nvPr>
        </p:nvSpPr>
        <p:spPr>
          <a:xfrm>
            <a:off x="293688" y="1111626"/>
            <a:ext cx="8605837" cy="1512194"/>
          </a:xfrm>
        </p:spPr>
        <p:txBody>
          <a:bodyPr>
            <a:normAutofit/>
          </a:bodyPr>
          <a:lstStyle/>
          <a:p>
            <a:pPr eaLnBrk="1" hangingPunct="1">
              <a:buNone/>
              <a:defRPr/>
            </a:pPr>
            <a:r>
              <a:rPr lang="en-US" sz="2800" dirty="0" smtClean="0">
                <a:solidFill>
                  <a:schemeClr val="tx1"/>
                </a:solidFill>
              </a:rPr>
              <a:t>Web Site   	</a:t>
            </a:r>
            <a:r>
              <a:rPr lang="en-US" sz="2400" dirty="0" smtClean="0">
                <a:solidFill>
                  <a:schemeClr val="tx1"/>
                </a:solidFill>
              </a:rPr>
              <a:t>www.microsoft.com/DPM</a:t>
            </a:r>
          </a:p>
          <a:p>
            <a:pPr eaLnBrk="1" hangingPunct="1">
              <a:buNone/>
              <a:defRPr/>
            </a:pPr>
            <a:r>
              <a:rPr lang="en-US" sz="2400" dirty="0" smtClean="0">
                <a:solidFill>
                  <a:schemeClr val="tx1"/>
                </a:solidFill>
              </a:rPr>
              <a:t>			blogs.technet.com/DPM</a:t>
            </a:r>
            <a:r>
              <a:rPr lang="en-US" sz="2600" dirty="0" smtClean="0">
                <a:solidFill>
                  <a:schemeClr val="tx1"/>
                </a:solidFill>
              </a:rPr>
              <a:t>	</a:t>
            </a:r>
            <a:endParaRPr lang="en-US" sz="2200" dirty="0" smtClean="0">
              <a:solidFill>
                <a:schemeClr val="tx1"/>
              </a:solidFill>
            </a:endParaRPr>
          </a:p>
          <a:p>
            <a:pPr eaLnBrk="1" hangingPunct="1">
              <a:buNone/>
              <a:defRPr/>
            </a:pPr>
            <a:endParaRPr lang="en-US" sz="1600" b="1" dirty="0" smtClean="0">
              <a:solidFill>
                <a:schemeClr val="tx1"/>
              </a:solidFill>
            </a:endParaRPr>
          </a:p>
          <a:p>
            <a:pPr eaLnBrk="1" hangingPunct="1">
              <a:buNone/>
              <a:defRPr/>
            </a:pPr>
            <a:endParaRPr lang="en-US" sz="1800" b="1" dirty="0" smtClean="0">
              <a:solidFill>
                <a:schemeClr val="tx1"/>
              </a:solidFill>
            </a:endParaRPr>
          </a:p>
          <a:p>
            <a:pPr lvl="2" eaLnBrk="1" hangingPunct="1">
              <a:buNone/>
              <a:defRPr/>
            </a:pPr>
            <a:endParaRPr lang="en-US" sz="1800" dirty="0" smtClean="0">
              <a:solidFill>
                <a:schemeClr val="tx1"/>
              </a:solidFill>
            </a:endParaRPr>
          </a:p>
        </p:txBody>
      </p:sp>
      <p:sp>
        <p:nvSpPr>
          <p:cNvPr id="17" name="Rectangle 2"/>
          <p:cNvSpPr>
            <a:spLocks noChangeArrowheads="1"/>
          </p:cNvSpPr>
          <p:nvPr/>
        </p:nvSpPr>
        <p:spPr bwMode="auto">
          <a:xfrm rot="16200000">
            <a:off x="4238619" y="1304816"/>
            <a:ext cx="878300" cy="9386018"/>
          </a:xfrm>
          <a:prstGeom prst="rect">
            <a:avLst/>
          </a:prstGeom>
          <a:gradFill flip="none" rotWithShape="1">
            <a:gsLst>
              <a:gs pos="0">
                <a:srgbClr val="BDFD2F">
                  <a:alpha val="0"/>
                </a:srgbClr>
              </a:gs>
              <a:gs pos="46000">
                <a:srgbClr val="4ED802">
                  <a:alpha val="79000"/>
                </a:srgbClr>
              </a:gs>
              <a:gs pos="100000">
                <a:srgbClr val="018911"/>
              </a:gs>
            </a:gsLst>
            <a:lin ang="16200000" scaled="1"/>
            <a:tileRect/>
          </a:gradFill>
          <a:ln w="19050" cap="flat" cmpd="sng" algn="ctr">
            <a:noFill/>
            <a:prstDash val="solid"/>
            <a:round/>
            <a:headEnd type="none" w="med" len="med"/>
            <a:tailEnd type="none" w="med" len="med"/>
          </a:ln>
          <a:effectLst>
            <a:innerShdw blurRad="406400">
              <a:srgbClr val="BDFD2F"/>
            </a:innerShdw>
          </a:effectLst>
        </p:spPr>
        <p:txBody>
          <a:bodyPr lIns="64008" tIns="32004" rIns="64008" bIns="32004" anchor="ctr"/>
          <a:lstStyle/>
          <a:p>
            <a:pPr algn="r" defTabSz="767874" eaLnBrk="0" hangingPunct="0">
              <a:buNone/>
              <a:defRPr/>
            </a:pPr>
            <a:endParaRPr lang="en-US" dirty="0">
              <a:latin typeface="Times" charset="0"/>
              <a:cs typeface="+mn-cs"/>
            </a:endParaRPr>
          </a:p>
        </p:txBody>
      </p:sp>
      <p:sp>
        <p:nvSpPr>
          <p:cNvPr id="19" name="Rectangle 2"/>
          <p:cNvSpPr>
            <a:spLocks noChangeArrowheads="1"/>
          </p:cNvSpPr>
          <p:nvPr/>
        </p:nvSpPr>
        <p:spPr bwMode="auto">
          <a:xfrm rot="16200000">
            <a:off x="2984749" y="-836544"/>
            <a:ext cx="3291840" cy="9293088"/>
          </a:xfrm>
          <a:prstGeom prst="rect">
            <a:avLst/>
          </a:prstGeom>
          <a:gradFill flip="none" rotWithShape="1">
            <a:gsLst>
              <a:gs pos="0">
                <a:srgbClr val="F18745">
                  <a:alpha val="1000"/>
                </a:srgbClr>
              </a:gs>
              <a:gs pos="46000">
                <a:srgbClr val="E65F22"/>
              </a:gs>
              <a:gs pos="100000">
                <a:srgbClr val="6D0907"/>
              </a:gs>
            </a:gsLst>
            <a:lin ang="16200000" scaled="1"/>
            <a:tileRect/>
          </a:gradFill>
          <a:ln w="19050" cap="flat" cmpd="sng" algn="ctr">
            <a:noFill/>
            <a:prstDash val="solid"/>
            <a:round/>
            <a:headEnd type="none" w="med" len="med"/>
            <a:tailEnd type="none" w="med" len="med"/>
          </a:ln>
          <a:effectLst>
            <a:innerShdw blurRad="406400">
              <a:srgbClr val="F18745"/>
            </a:innerShdw>
          </a:effectLst>
        </p:spPr>
        <p:txBody>
          <a:bodyPr lIns="64008" tIns="32004" rIns="64008" bIns="32004" anchor="ctr"/>
          <a:lstStyle/>
          <a:p>
            <a:pPr algn="r" defTabSz="767874" eaLnBrk="0" hangingPunct="0">
              <a:buNone/>
              <a:defRPr/>
            </a:pPr>
            <a:endParaRPr lang="en-US" dirty="0">
              <a:latin typeface="Segoe" pitchFamily="34" charset="0"/>
              <a:ea typeface="MS PGothic" pitchFamily="34" charset="-128"/>
              <a:cs typeface="+mn-cs"/>
            </a:endParaRPr>
          </a:p>
        </p:txBody>
      </p:sp>
      <p:sp>
        <p:nvSpPr>
          <p:cNvPr id="75789" name="Rectangle 20"/>
          <p:cNvSpPr>
            <a:spLocks noChangeArrowheads="1"/>
          </p:cNvSpPr>
          <p:nvPr/>
        </p:nvSpPr>
        <p:spPr bwMode="auto">
          <a:xfrm>
            <a:off x="222251" y="2142708"/>
            <a:ext cx="8905875" cy="3590727"/>
          </a:xfrm>
          <a:prstGeom prst="rect">
            <a:avLst/>
          </a:prstGeom>
          <a:noFill/>
          <a:ln w="9525">
            <a:noFill/>
            <a:miter lim="800000"/>
            <a:headEnd/>
            <a:tailEnd/>
          </a:ln>
        </p:spPr>
        <p:txBody>
          <a:bodyPr lIns="64008" tIns="32004" rIns="64008" bIns="32004">
            <a:spAutoFit/>
          </a:bodyPr>
          <a:lstStyle/>
          <a:p>
            <a:pPr eaLnBrk="0" hangingPunct="0">
              <a:spcAft>
                <a:spcPts val="213"/>
              </a:spcAft>
              <a:buNone/>
            </a:pPr>
            <a:r>
              <a:rPr lang="en-US" sz="3100" dirty="0">
                <a:latin typeface="Segoe" pitchFamily="34" charset="0"/>
              </a:rPr>
              <a:t>Info	</a:t>
            </a:r>
            <a:r>
              <a:rPr lang="en-US" sz="2000" dirty="0">
                <a:latin typeface="Segoe" pitchFamily="34" charset="0"/>
              </a:rPr>
              <a:t>DPM 2007 overview datasheet and webcast</a:t>
            </a:r>
          </a:p>
          <a:p>
            <a:pPr eaLnBrk="0" hangingPunct="0">
              <a:spcAft>
                <a:spcPts val="213"/>
              </a:spcAft>
              <a:buNone/>
            </a:pPr>
            <a:r>
              <a:rPr lang="en-US" sz="2000" dirty="0" smtClean="0">
                <a:latin typeface="Segoe" pitchFamily="34" charset="0"/>
              </a:rPr>
              <a:t>	Datasheets</a:t>
            </a:r>
            <a:r>
              <a:rPr lang="en-US" sz="2000" dirty="0">
                <a:latin typeface="Segoe" pitchFamily="34" charset="0"/>
              </a:rPr>
              <a:t>, </a:t>
            </a:r>
            <a:r>
              <a:rPr lang="en-US" sz="2000" dirty="0" smtClean="0">
                <a:latin typeface="Segoe" pitchFamily="34" charset="0"/>
              </a:rPr>
              <a:t>technical white papers, </a:t>
            </a:r>
            <a:r>
              <a:rPr lang="en-US" sz="2000" dirty="0">
                <a:latin typeface="Segoe" pitchFamily="34" charset="0"/>
              </a:rPr>
              <a:t>and on-demand webcasts:</a:t>
            </a:r>
          </a:p>
          <a:p>
            <a:pPr lvl="2" indent="0" eaLnBrk="0" hangingPunct="0">
              <a:spcAft>
                <a:spcPts val="213"/>
              </a:spcAft>
              <a:buNone/>
            </a:pPr>
            <a:r>
              <a:rPr lang="en-US" sz="2000" dirty="0">
                <a:latin typeface="Segoe" pitchFamily="34" charset="0"/>
              </a:rPr>
              <a:t>	</a:t>
            </a:r>
            <a:r>
              <a:rPr lang="en-US" dirty="0" smtClean="0">
                <a:latin typeface="Segoe" pitchFamily="34" charset="0"/>
              </a:rPr>
              <a:t>How </a:t>
            </a:r>
            <a:r>
              <a:rPr lang="en-US" dirty="0">
                <a:latin typeface="Segoe" pitchFamily="34" charset="0"/>
              </a:rPr>
              <a:t>to Protect </a:t>
            </a:r>
            <a:r>
              <a:rPr lang="en-US" b="1" dirty="0">
                <a:latin typeface="Segoe" pitchFamily="34" charset="0"/>
              </a:rPr>
              <a:t>SQL Server </a:t>
            </a:r>
            <a:r>
              <a:rPr lang="en-US" dirty="0">
                <a:latin typeface="Segoe" pitchFamily="34" charset="0"/>
              </a:rPr>
              <a:t>with DPM 2007</a:t>
            </a:r>
          </a:p>
          <a:p>
            <a:pPr lvl="2" indent="0" eaLnBrk="0" hangingPunct="0">
              <a:spcAft>
                <a:spcPts val="213"/>
              </a:spcAft>
              <a:buNone/>
            </a:pPr>
            <a:r>
              <a:rPr lang="en-US" dirty="0">
                <a:latin typeface="Segoe" pitchFamily="34" charset="0"/>
              </a:rPr>
              <a:t>	</a:t>
            </a:r>
            <a:r>
              <a:rPr lang="en-US" dirty="0" smtClean="0">
                <a:latin typeface="Segoe" pitchFamily="34" charset="0"/>
              </a:rPr>
              <a:t>How </a:t>
            </a:r>
            <a:r>
              <a:rPr lang="en-US" dirty="0">
                <a:latin typeface="Segoe" pitchFamily="34" charset="0"/>
              </a:rPr>
              <a:t>to </a:t>
            </a:r>
            <a:r>
              <a:rPr lang="en-US" sz="1800" dirty="0">
                <a:latin typeface="Segoe" pitchFamily="34" charset="0"/>
              </a:rPr>
              <a:t>Protect </a:t>
            </a:r>
            <a:r>
              <a:rPr lang="en-US" sz="1800" b="1" dirty="0">
                <a:latin typeface="Segoe" pitchFamily="34" charset="0"/>
              </a:rPr>
              <a:t>Microsoft Exchange </a:t>
            </a:r>
            <a:r>
              <a:rPr lang="en-US" sz="1800" dirty="0">
                <a:latin typeface="Segoe" pitchFamily="34" charset="0"/>
              </a:rPr>
              <a:t>with DPM 2007</a:t>
            </a:r>
            <a:endParaRPr lang="en-US" sz="2000" dirty="0">
              <a:latin typeface="Segoe" pitchFamily="34" charset="0"/>
            </a:endParaRPr>
          </a:p>
          <a:p>
            <a:pPr lvl="3" indent="0" eaLnBrk="0" hangingPunct="0">
              <a:spcAft>
                <a:spcPts val="213"/>
              </a:spcAft>
              <a:buNone/>
            </a:pPr>
            <a:r>
              <a:rPr lang="en-US" sz="2000" dirty="0">
                <a:latin typeface="Segoe" pitchFamily="34" charset="0"/>
              </a:rPr>
              <a:t>	</a:t>
            </a:r>
            <a:r>
              <a:rPr lang="en-US" sz="1800" dirty="0">
                <a:latin typeface="Segoe" pitchFamily="34" charset="0"/>
              </a:rPr>
              <a:t>How to Protect </a:t>
            </a:r>
            <a:r>
              <a:rPr lang="en-US" sz="1800" b="1" dirty="0">
                <a:latin typeface="Segoe" pitchFamily="34" charset="0"/>
              </a:rPr>
              <a:t>SharePoint </a:t>
            </a:r>
            <a:r>
              <a:rPr lang="en-US" sz="1800" dirty="0">
                <a:latin typeface="Segoe" pitchFamily="34" charset="0"/>
              </a:rPr>
              <a:t>with DPM 2007</a:t>
            </a:r>
          </a:p>
          <a:p>
            <a:pPr lvl="3" indent="0" eaLnBrk="0" hangingPunct="0">
              <a:spcAft>
                <a:spcPts val="213"/>
              </a:spcAft>
              <a:buNone/>
            </a:pPr>
            <a:r>
              <a:rPr lang="en-US" sz="1800" dirty="0">
                <a:latin typeface="Segoe" pitchFamily="34" charset="0"/>
              </a:rPr>
              <a:t>	How to Protect </a:t>
            </a:r>
            <a:r>
              <a:rPr lang="en-US" sz="1800" b="1" dirty="0" smtClean="0">
                <a:latin typeface="Segoe" pitchFamily="34" charset="0"/>
              </a:rPr>
              <a:t>Virtualized Environments </a:t>
            </a:r>
            <a:r>
              <a:rPr lang="en-US" sz="1800" dirty="0" smtClean="0">
                <a:latin typeface="Segoe" pitchFamily="34" charset="0"/>
              </a:rPr>
              <a:t>with </a:t>
            </a:r>
            <a:r>
              <a:rPr lang="en-US" sz="1800" dirty="0">
                <a:latin typeface="Segoe" pitchFamily="34" charset="0"/>
              </a:rPr>
              <a:t>DPM 2007</a:t>
            </a:r>
          </a:p>
          <a:p>
            <a:pPr lvl="3" indent="0" eaLnBrk="0" hangingPunct="0">
              <a:spcAft>
                <a:spcPts val="213"/>
              </a:spcAft>
              <a:buNone/>
            </a:pPr>
            <a:r>
              <a:rPr lang="en-US" sz="1800" dirty="0">
                <a:latin typeface="Segoe" pitchFamily="34" charset="0"/>
              </a:rPr>
              <a:t>	</a:t>
            </a:r>
            <a:r>
              <a:rPr lang="en-US" sz="1800" dirty="0" smtClean="0">
                <a:latin typeface="Segoe" pitchFamily="34" charset="0"/>
              </a:rPr>
              <a:t>TechNet </a:t>
            </a:r>
            <a:r>
              <a:rPr lang="en-US" sz="1800" dirty="0">
                <a:latin typeface="Segoe" pitchFamily="34" charset="0"/>
              </a:rPr>
              <a:t>virtual labs </a:t>
            </a:r>
            <a:r>
              <a:rPr lang="en-US" sz="1400" i="1" dirty="0">
                <a:latin typeface="Segoe" pitchFamily="34" charset="0"/>
              </a:rPr>
              <a:t>- </a:t>
            </a:r>
            <a:r>
              <a:rPr lang="en-US" sz="1300" i="1" dirty="0">
                <a:latin typeface="Segoe" pitchFamily="34" charset="0"/>
              </a:rPr>
              <a:t>for hands-on learning with </a:t>
            </a:r>
            <a:r>
              <a:rPr lang="en-US" sz="1300" i="1" dirty="0" smtClean="0">
                <a:latin typeface="Segoe" pitchFamily="34" charset="0"/>
              </a:rPr>
              <a:t>DPM</a:t>
            </a:r>
          </a:p>
          <a:p>
            <a:pPr marL="914400" lvl="3" eaLnBrk="0" hangingPunct="0">
              <a:spcAft>
                <a:spcPts val="213"/>
              </a:spcAft>
              <a:buNone/>
            </a:pPr>
            <a:r>
              <a:rPr lang="en-US" sz="2000" dirty="0">
                <a:latin typeface="Segoe" pitchFamily="34" charset="0"/>
              </a:rPr>
              <a:t>DPM </a:t>
            </a:r>
            <a:r>
              <a:rPr lang="en-US" sz="2000" dirty="0" smtClean="0">
                <a:latin typeface="Segoe" pitchFamily="34" charset="0"/>
              </a:rPr>
              <a:t>2010 </a:t>
            </a:r>
            <a:r>
              <a:rPr lang="en-US" sz="2000" dirty="0">
                <a:latin typeface="Segoe" pitchFamily="34" charset="0"/>
              </a:rPr>
              <a:t>overview </a:t>
            </a:r>
            <a:r>
              <a:rPr lang="en-US" sz="2000" dirty="0" smtClean="0">
                <a:latin typeface="Segoe" pitchFamily="34" charset="0"/>
              </a:rPr>
              <a:t>information and </a:t>
            </a:r>
            <a:r>
              <a:rPr lang="en-US" sz="2000" dirty="0">
                <a:latin typeface="Segoe" pitchFamily="34" charset="0"/>
              </a:rPr>
              <a:t>webcast</a:t>
            </a:r>
          </a:p>
          <a:p>
            <a:pPr lvl="3" indent="0" eaLnBrk="0" hangingPunct="0">
              <a:spcAft>
                <a:spcPts val="213"/>
              </a:spcAft>
              <a:buNone/>
            </a:pPr>
            <a:endParaRPr lang="en-US" sz="2000" dirty="0" smtClean="0">
              <a:solidFill>
                <a:schemeClr val="tx2">
                  <a:lumMod val="75000"/>
                </a:schemeClr>
              </a:solidFill>
              <a:effectLst>
                <a:outerShdw blurRad="38100" dist="38100" dir="2700000" algn="tl">
                  <a:srgbClr val="000000">
                    <a:alpha val="43137"/>
                  </a:srgbClr>
                </a:outerShdw>
              </a:effectLst>
              <a:latin typeface="Segoe" pitchFamily="34" charset="0"/>
            </a:endParaRPr>
          </a:p>
        </p:txBody>
      </p:sp>
      <p:sp>
        <p:nvSpPr>
          <p:cNvPr id="75790" name="Rectangle 21"/>
          <p:cNvSpPr>
            <a:spLocks noChangeArrowheads="1"/>
          </p:cNvSpPr>
          <p:nvPr/>
        </p:nvSpPr>
        <p:spPr bwMode="auto">
          <a:xfrm>
            <a:off x="213360" y="5715631"/>
            <a:ext cx="8605838" cy="541687"/>
          </a:xfrm>
          <a:prstGeom prst="rect">
            <a:avLst/>
          </a:prstGeom>
          <a:noFill/>
          <a:ln w="9525">
            <a:noFill/>
            <a:miter lim="800000"/>
            <a:headEnd/>
            <a:tailEnd/>
          </a:ln>
        </p:spPr>
        <p:txBody>
          <a:bodyPr lIns="64008" tIns="32004" rIns="64008" bIns="32004">
            <a:spAutoFit/>
          </a:bodyPr>
          <a:lstStyle/>
          <a:p>
            <a:pPr eaLnBrk="0" hangingPunct="0">
              <a:buNone/>
            </a:pPr>
            <a:r>
              <a:rPr lang="en-US" sz="3100" dirty="0" smtClean="0">
                <a:latin typeface="Segoe" pitchFamily="34" charset="0"/>
              </a:rPr>
              <a:t>E-mail</a:t>
            </a:r>
            <a:r>
              <a:rPr lang="en-US" sz="3100" dirty="0">
                <a:latin typeface="Segoe" pitchFamily="34" charset="0"/>
              </a:rPr>
              <a:t>	</a:t>
            </a:r>
            <a:r>
              <a:rPr lang="en-US" sz="2200" dirty="0" smtClean="0">
                <a:latin typeface="Segoe" pitchFamily="34" charset="0"/>
              </a:rPr>
              <a:t>dpmINFO@microsoft.com</a:t>
            </a:r>
          </a:p>
        </p:txBody>
      </p:sp>
    </p:spTree>
    <p:extLst>
      <p:ext uri="{BB962C8B-B14F-4D97-AF65-F5344CB8AC3E}">
        <p14:creationId xmlns:p14="http://schemas.microsoft.com/office/powerpoint/2007/7/12/main" xmlns="" val="2951232298"/>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hlinkClick r:id="rId3"/>
              </a:rPr>
              <a:t>jbuff@microsoft.com</a:t>
            </a:r>
            <a:r>
              <a:rPr lang="en-US" dirty="0" smtClean="0"/>
              <a:t/>
            </a:r>
            <a:br>
              <a:rPr lang="en-US" dirty="0" smtClean="0"/>
            </a:br>
            <a:r>
              <a:rPr lang="en-US" dirty="0" smtClean="0"/>
              <a:t/>
            </a:r>
            <a:br>
              <a:rPr lang="en-US" dirty="0" smtClean="0"/>
            </a:br>
            <a:r>
              <a:rPr lang="en-US" dirty="0" smtClean="0">
                <a:hlinkClick r:id="rId4"/>
              </a:rPr>
              <a:t>http://JasonBuffington.com</a:t>
            </a:r>
            <a:r>
              <a:rPr lang="en-US" dirty="0" smtClean="0"/>
              <a:t> </a:t>
            </a:r>
            <a:endParaRPr lang="en-US" dirty="0"/>
          </a:p>
        </p:txBody>
      </p:sp>
      <p:sp>
        <p:nvSpPr>
          <p:cNvPr id="5" name="Subtitle 4"/>
          <p:cNvSpPr>
            <a:spLocks noGrp="1"/>
          </p:cNvSpPr>
          <p:nvPr>
            <p:ph type="subTitle" idx="1"/>
          </p:nvPr>
        </p:nvSpPr>
        <p:spPr/>
        <p:txBody>
          <a:bodyPr/>
          <a:lstStyle/>
          <a:p>
            <a:endParaRPr lang="en-US"/>
          </a:p>
        </p:txBody>
      </p:sp>
      <p:sp>
        <p:nvSpPr>
          <p:cNvPr id="17" name="Text Placeholder 16"/>
          <p:cNvSpPr>
            <a:spLocks noGrp="1"/>
          </p:cNvSpPr>
          <p:nvPr>
            <p:ph type="body" sz="quarter" idx="10"/>
          </p:nvPr>
        </p:nvSpPr>
        <p:spPr/>
        <p:txBody>
          <a:bodyPr/>
          <a:lstStyle/>
          <a:p>
            <a:r>
              <a:rPr lang="en-US" smtClean="0"/>
              <a:t>question &amp; answer</a:t>
            </a:r>
            <a:endParaRPr lang="en-US" dirty="0"/>
          </a:p>
        </p:txBody>
      </p:sp>
    </p:spTree>
    <p:extLst>
      <p:ext uri="{BB962C8B-B14F-4D97-AF65-F5344CB8AC3E}">
        <p14:creationId xmlns:p14="http://schemas.microsoft.com/office/powerpoint/2007/7/12/main" xmlns="" val="1445092029"/>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fontAlgn="auto" hangingPunct="0">
              <a:spcBef>
                <a:spcPts val="0"/>
              </a:spcBef>
              <a:spcAft>
                <a:spcPts val="0"/>
              </a:spcAft>
            </a:pPr>
            <a:r>
              <a:rPr lang="en-US" sz="600" dirty="0">
                <a:solidFill>
                  <a:srgbClr val="FFFFFF"/>
                </a:solidFill>
                <a:latin typeface="Calibri" pitchFamily="34" charset="0"/>
                <a:cs typeface="Arial" charset="0"/>
              </a:rPr>
              <a:t>© </a:t>
            </a:r>
            <a:r>
              <a:rPr lang="en-US" sz="600" dirty="0" smtClean="0">
                <a:solidFill>
                  <a:srgbClr val="FFFFFF"/>
                </a:solidFill>
                <a:latin typeface="Calibri" pitchFamily="34" charset="0"/>
                <a:cs typeface="Arial" charset="0"/>
              </a:rPr>
              <a:t>2009 Microsoft </a:t>
            </a:r>
            <a:r>
              <a:rPr lang="en-US" sz="600" dirty="0">
                <a:solidFill>
                  <a:srgbClr val="FFFFFF"/>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fontAlgn="auto" hangingPunct="0">
              <a:spcBef>
                <a:spcPts val="0"/>
              </a:spcBef>
              <a:spcAft>
                <a:spcPts val="0"/>
              </a:spcAft>
            </a:pPr>
            <a:r>
              <a:rPr lang="en-US" sz="600" dirty="0">
                <a:solidFill>
                  <a:srgbClr val="FFFFFF"/>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solidFill>
                  <a:srgbClr val="FFFFFF"/>
                </a:solidFill>
                <a:latin typeface="Calibri" pitchFamily="34" charset="0"/>
                <a:cs typeface="Arial" charset="0"/>
              </a:rPr>
              <a:t>MICROSOFT </a:t>
            </a:r>
            <a:r>
              <a:rPr lang="en-US" sz="600" dirty="0">
                <a:solidFill>
                  <a:srgbClr val="FFFFFF"/>
                </a:solidFill>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b="1" dirty="0" smtClean="0">
                <a:solidFill>
                  <a:srgbClr val="FFFFFF"/>
                </a:solidFill>
              </a:rPr>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p:txBody>
          <a:bodyPr/>
          <a:lstStyle/>
          <a:p>
            <a:r>
              <a:rPr lang="en-US" dirty="0" smtClean="0"/>
              <a:t>DPM 2 DPM 4 DR</a:t>
            </a:r>
            <a:endParaRPr lang="en-US" dirty="0"/>
          </a:p>
        </p:txBody>
      </p:sp>
      <p:sp>
        <p:nvSpPr>
          <p:cNvPr id="7" name="Subtitle 6"/>
          <p:cNvSpPr>
            <a:spLocks noGrp="1"/>
          </p:cNvSpPr>
          <p:nvPr>
            <p:ph type="subTitle" idx="1"/>
          </p:nvPr>
        </p:nvSpPr>
        <p:spPr/>
        <p:txBody>
          <a:bodyPr/>
          <a:lstStyle/>
          <a:p>
            <a:endParaRPr lang="en-US" dirty="0"/>
          </a:p>
        </p:txBody>
      </p:sp>
      <p:sp>
        <p:nvSpPr>
          <p:cNvPr id="8" name="Text Placeholder 7"/>
          <p:cNvSpPr>
            <a:spLocks noGrp="1"/>
          </p:cNvSpPr>
          <p:nvPr>
            <p:ph type="body" sz="quarter" idx="10"/>
          </p:nvPr>
        </p:nvSpPr>
        <p:spPr>
          <a:xfrm>
            <a:off x="510793" y="3813437"/>
            <a:ext cx="8633207" cy="1059925"/>
          </a:xfrm>
        </p:spPr>
        <p:txBody>
          <a:bodyPr/>
          <a:lstStyle/>
          <a:p>
            <a:r>
              <a:rPr lang="en-US" sz="7200" dirty="0" smtClean="0"/>
              <a:t>DPM – Disaster Recovery</a:t>
            </a:r>
            <a:endParaRPr lang="en-US" sz="7200" dirty="0"/>
          </a:p>
        </p:txBody>
      </p:sp>
    </p:spTree>
    <p:extLst>
      <p:ext uri="{BB962C8B-B14F-4D97-AF65-F5344CB8AC3E}">
        <p14:creationId xmlns:p14="http://schemas.microsoft.com/office/powerpoint/2007/7/12/main" xmlns="" val="115099808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544945" y="792021"/>
            <a:ext cx="6576292" cy="5062107"/>
            <a:chOff x="406400" y="792021"/>
            <a:chExt cx="6899563" cy="5062107"/>
          </a:xfrm>
          <a:solidFill>
            <a:schemeClr val="bg1">
              <a:lumMod val="65000"/>
              <a:lumOff val="35000"/>
            </a:schemeClr>
          </a:solidFill>
        </p:grpSpPr>
        <p:sp>
          <p:nvSpPr>
            <p:cNvPr id="111" name="Freeform 28"/>
            <p:cNvSpPr>
              <a:spLocks/>
            </p:cNvSpPr>
            <p:nvPr/>
          </p:nvSpPr>
          <p:spPr bwMode="auto">
            <a:xfrm>
              <a:off x="406400" y="792021"/>
              <a:ext cx="6899563" cy="4406902"/>
            </a:xfrm>
            <a:custGeom>
              <a:avLst/>
              <a:gdLst/>
              <a:ahLst/>
              <a:cxnLst>
                <a:cxn ang="0">
                  <a:pos x="1420" y="2244"/>
                </a:cxn>
                <a:cxn ang="0">
                  <a:pos x="1114" y="2459"/>
                </a:cxn>
                <a:cxn ang="0">
                  <a:pos x="704" y="2721"/>
                </a:cxn>
                <a:cxn ang="0">
                  <a:pos x="425" y="2645"/>
                </a:cxn>
                <a:cxn ang="0">
                  <a:pos x="280" y="2186"/>
                </a:cxn>
                <a:cxn ang="0">
                  <a:pos x="58" y="1957"/>
                </a:cxn>
                <a:cxn ang="0">
                  <a:pos x="105" y="1971"/>
                </a:cxn>
                <a:cxn ang="0">
                  <a:pos x="111" y="1922"/>
                </a:cxn>
                <a:cxn ang="0">
                  <a:pos x="18" y="1750"/>
                </a:cxn>
                <a:cxn ang="0">
                  <a:pos x="0" y="1570"/>
                </a:cxn>
                <a:cxn ang="0">
                  <a:pos x="32" y="1538"/>
                </a:cxn>
                <a:cxn ang="0">
                  <a:pos x="108" y="1448"/>
                </a:cxn>
                <a:cxn ang="0">
                  <a:pos x="198" y="1337"/>
                </a:cxn>
                <a:cxn ang="0">
                  <a:pos x="297" y="1308"/>
                </a:cxn>
                <a:cxn ang="0">
                  <a:pos x="530" y="1148"/>
                </a:cxn>
                <a:cxn ang="0">
                  <a:pos x="637" y="997"/>
                </a:cxn>
                <a:cxn ang="0">
                  <a:pos x="687" y="948"/>
                </a:cxn>
                <a:cxn ang="0">
                  <a:pos x="637" y="869"/>
                </a:cxn>
                <a:cxn ang="0">
                  <a:pos x="696" y="776"/>
                </a:cxn>
                <a:cxn ang="0">
                  <a:pos x="739" y="837"/>
                </a:cxn>
                <a:cxn ang="0">
                  <a:pos x="771" y="826"/>
                </a:cxn>
                <a:cxn ang="0">
                  <a:pos x="794" y="733"/>
                </a:cxn>
                <a:cxn ang="0">
                  <a:pos x="917" y="532"/>
                </a:cxn>
                <a:cxn ang="0">
                  <a:pos x="1021" y="456"/>
                </a:cxn>
                <a:cxn ang="0">
                  <a:pos x="1164" y="544"/>
                </a:cxn>
                <a:cxn ang="0">
                  <a:pos x="1254" y="532"/>
                </a:cxn>
                <a:cxn ang="0">
                  <a:pos x="1274" y="486"/>
                </a:cxn>
                <a:cxn ang="0">
                  <a:pos x="1318" y="372"/>
                </a:cxn>
                <a:cxn ang="0">
                  <a:pos x="1481" y="230"/>
                </a:cxn>
                <a:cxn ang="0">
                  <a:pos x="1501" y="151"/>
                </a:cxn>
                <a:cxn ang="0">
                  <a:pos x="1618" y="154"/>
                </a:cxn>
                <a:cxn ang="0">
                  <a:pos x="1833" y="160"/>
                </a:cxn>
                <a:cxn ang="0">
                  <a:pos x="1845" y="180"/>
                </a:cxn>
                <a:cxn ang="0">
                  <a:pos x="1885" y="163"/>
                </a:cxn>
                <a:cxn ang="0">
                  <a:pos x="1920" y="288"/>
                </a:cxn>
                <a:cxn ang="0">
                  <a:pos x="1868" y="387"/>
                </a:cxn>
                <a:cxn ang="0">
                  <a:pos x="1891" y="483"/>
                </a:cxn>
                <a:cxn ang="0">
                  <a:pos x="2217" y="651"/>
                </a:cxn>
                <a:cxn ang="0">
                  <a:pos x="2426" y="253"/>
                </a:cxn>
                <a:cxn ang="0">
                  <a:pos x="2531" y="32"/>
                </a:cxn>
                <a:cxn ang="0">
                  <a:pos x="2813" y="552"/>
                </a:cxn>
                <a:cxn ang="0">
                  <a:pos x="3125" y="925"/>
                </a:cxn>
                <a:cxn ang="0">
                  <a:pos x="3293" y="1122"/>
                </a:cxn>
                <a:cxn ang="0">
                  <a:pos x="3430" y="1346"/>
                </a:cxn>
                <a:cxn ang="0">
                  <a:pos x="3535" y="1689"/>
                </a:cxn>
                <a:cxn ang="0">
                  <a:pos x="3497" y="1962"/>
                </a:cxn>
                <a:cxn ang="0">
                  <a:pos x="3354" y="2207"/>
                </a:cxn>
                <a:cxn ang="0">
                  <a:pos x="3226" y="2643"/>
                </a:cxn>
                <a:cxn ang="0">
                  <a:pos x="3084" y="2663"/>
                </a:cxn>
                <a:cxn ang="0">
                  <a:pos x="2883" y="2721"/>
                </a:cxn>
                <a:cxn ang="0">
                  <a:pos x="2438" y="2587"/>
                </a:cxn>
                <a:cxn ang="0">
                  <a:pos x="2176" y="2541"/>
                </a:cxn>
                <a:cxn ang="0">
                  <a:pos x="2313" y="2407"/>
                </a:cxn>
                <a:cxn ang="0">
                  <a:pos x="2220" y="2445"/>
                </a:cxn>
                <a:cxn ang="0">
                  <a:pos x="2214" y="2364"/>
                </a:cxn>
                <a:cxn ang="0">
                  <a:pos x="2223" y="2236"/>
                </a:cxn>
                <a:cxn ang="0">
                  <a:pos x="2028" y="2398"/>
                </a:cxn>
                <a:cxn ang="0">
                  <a:pos x="1885" y="2201"/>
                </a:cxn>
                <a:cxn ang="0">
                  <a:pos x="1778" y="2186"/>
                </a:cxn>
              </a:cxnLst>
              <a:rect l="0" t="0" r="r" b="b"/>
              <a:pathLst>
                <a:path w="3538" h="2776">
                  <a:moveTo>
                    <a:pt x="1778" y="2186"/>
                  </a:moveTo>
                  <a:lnTo>
                    <a:pt x="1757" y="2186"/>
                  </a:lnTo>
                  <a:lnTo>
                    <a:pt x="1673" y="2148"/>
                  </a:lnTo>
                  <a:lnTo>
                    <a:pt x="1653" y="2160"/>
                  </a:lnTo>
                  <a:lnTo>
                    <a:pt x="1580" y="2160"/>
                  </a:lnTo>
                  <a:lnTo>
                    <a:pt x="1548" y="2180"/>
                  </a:lnTo>
                  <a:lnTo>
                    <a:pt x="1495" y="2180"/>
                  </a:lnTo>
                  <a:lnTo>
                    <a:pt x="1420" y="2244"/>
                  </a:lnTo>
                  <a:lnTo>
                    <a:pt x="1397" y="2268"/>
                  </a:lnTo>
                  <a:lnTo>
                    <a:pt x="1350" y="2270"/>
                  </a:lnTo>
                  <a:lnTo>
                    <a:pt x="1309" y="2294"/>
                  </a:lnTo>
                  <a:lnTo>
                    <a:pt x="1251" y="2294"/>
                  </a:lnTo>
                  <a:lnTo>
                    <a:pt x="1181" y="2381"/>
                  </a:lnTo>
                  <a:lnTo>
                    <a:pt x="1141" y="2387"/>
                  </a:lnTo>
                  <a:lnTo>
                    <a:pt x="1132" y="2454"/>
                  </a:lnTo>
                  <a:lnTo>
                    <a:pt x="1114" y="2459"/>
                  </a:lnTo>
                  <a:lnTo>
                    <a:pt x="1103" y="2491"/>
                  </a:lnTo>
                  <a:lnTo>
                    <a:pt x="1042" y="2497"/>
                  </a:lnTo>
                  <a:lnTo>
                    <a:pt x="995" y="2532"/>
                  </a:lnTo>
                  <a:lnTo>
                    <a:pt x="992" y="2512"/>
                  </a:lnTo>
                  <a:lnTo>
                    <a:pt x="826" y="2567"/>
                  </a:lnTo>
                  <a:lnTo>
                    <a:pt x="792" y="2634"/>
                  </a:lnTo>
                  <a:lnTo>
                    <a:pt x="760" y="2637"/>
                  </a:lnTo>
                  <a:lnTo>
                    <a:pt x="704" y="2721"/>
                  </a:lnTo>
                  <a:lnTo>
                    <a:pt x="652" y="2721"/>
                  </a:lnTo>
                  <a:lnTo>
                    <a:pt x="620" y="2741"/>
                  </a:lnTo>
                  <a:lnTo>
                    <a:pt x="582" y="2741"/>
                  </a:lnTo>
                  <a:lnTo>
                    <a:pt x="492" y="2701"/>
                  </a:lnTo>
                  <a:lnTo>
                    <a:pt x="451" y="2712"/>
                  </a:lnTo>
                  <a:lnTo>
                    <a:pt x="428" y="2709"/>
                  </a:lnTo>
                  <a:lnTo>
                    <a:pt x="448" y="2677"/>
                  </a:lnTo>
                  <a:lnTo>
                    <a:pt x="425" y="2645"/>
                  </a:lnTo>
                  <a:lnTo>
                    <a:pt x="434" y="2622"/>
                  </a:lnTo>
                  <a:lnTo>
                    <a:pt x="454" y="2631"/>
                  </a:lnTo>
                  <a:lnTo>
                    <a:pt x="474" y="2587"/>
                  </a:lnTo>
                  <a:lnTo>
                    <a:pt x="448" y="2529"/>
                  </a:lnTo>
                  <a:lnTo>
                    <a:pt x="434" y="2468"/>
                  </a:lnTo>
                  <a:lnTo>
                    <a:pt x="437" y="2436"/>
                  </a:lnTo>
                  <a:lnTo>
                    <a:pt x="320" y="2334"/>
                  </a:lnTo>
                  <a:lnTo>
                    <a:pt x="280" y="2186"/>
                  </a:lnTo>
                  <a:lnTo>
                    <a:pt x="218" y="2131"/>
                  </a:lnTo>
                  <a:lnTo>
                    <a:pt x="189" y="2122"/>
                  </a:lnTo>
                  <a:lnTo>
                    <a:pt x="184" y="2105"/>
                  </a:lnTo>
                  <a:lnTo>
                    <a:pt x="195" y="2090"/>
                  </a:lnTo>
                  <a:lnTo>
                    <a:pt x="99" y="1997"/>
                  </a:lnTo>
                  <a:lnTo>
                    <a:pt x="96" y="1980"/>
                  </a:lnTo>
                  <a:lnTo>
                    <a:pt x="61" y="1962"/>
                  </a:lnTo>
                  <a:lnTo>
                    <a:pt x="58" y="1957"/>
                  </a:lnTo>
                  <a:lnTo>
                    <a:pt x="58" y="1948"/>
                  </a:lnTo>
                  <a:lnTo>
                    <a:pt x="64" y="1939"/>
                  </a:lnTo>
                  <a:lnTo>
                    <a:pt x="82" y="1945"/>
                  </a:lnTo>
                  <a:lnTo>
                    <a:pt x="99" y="1954"/>
                  </a:lnTo>
                  <a:lnTo>
                    <a:pt x="105" y="1957"/>
                  </a:lnTo>
                  <a:lnTo>
                    <a:pt x="102" y="1959"/>
                  </a:lnTo>
                  <a:lnTo>
                    <a:pt x="102" y="1959"/>
                  </a:lnTo>
                  <a:lnTo>
                    <a:pt x="105" y="1971"/>
                  </a:lnTo>
                  <a:lnTo>
                    <a:pt x="125" y="1968"/>
                  </a:lnTo>
                  <a:lnTo>
                    <a:pt x="96" y="1939"/>
                  </a:lnTo>
                  <a:lnTo>
                    <a:pt x="85" y="1927"/>
                  </a:lnTo>
                  <a:lnTo>
                    <a:pt x="64" y="1916"/>
                  </a:lnTo>
                  <a:lnTo>
                    <a:pt x="64" y="1884"/>
                  </a:lnTo>
                  <a:lnTo>
                    <a:pt x="82" y="1887"/>
                  </a:lnTo>
                  <a:lnTo>
                    <a:pt x="85" y="1901"/>
                  </a:lnTo>
                  <a:lnTo>
                    <a:pt x="111" y="1922"/>
                  </a:lnTo>
                  <a:lnTo>
                    <a:pt x="128" y="1927"/>
                  </a:lnTo>
                  <a:lnTo>
                    <a:pt x="131" y="1945"/>
                  </a:lnTo>
                  <a:lnTo>
                    <a:pt x="152" y="1945"/>
                  </a:lnTo>
                  <a:lnTo>
                    <a:pt x="146" y="1895"/>
                  </a:lnTo>
                  <a:lnTo>
                    <a:pt x="90" y="1864"/>
                  </a:lnTo>
                  <a:lnTo>
                    <a:pt x="90" y="1840"/>
                  </a:lnTo>
                  <a:lnTo>
                    <a:pt x="67" y="1834"/>
                  </a:lnTo>
                  <a:lnTo>
                    <a:pt x="18" y="1750"/>
                  </a:lnTo>
                  <a:lnTo>
                    <a:pt x="18" y="1680"/>
                  </a:lnTo>
                  <a:lnTo>
                    <a:pt x="41" y="1657"/>
                  </a:lnTo>
                  <a:lnTo>
                    <a:pt x="32" y="1651"/>
                  </a:lnTo>
                  <a:lnTo>
                    <a:pt x="24" y="1611"/>
                  </a:lnTo>
                  <a:lnTo>
                    <a:pt x="6" y="1611"/>
                  </a:lnTo>
                  <a:lnTo>
                    <a:pt x="6" y="1602"/>
                  </a:lnTo>
                  <a:lnTo>
                    <a:pt x="3" y="1587"/>
                  </a:lnTo>
                  <a:lnTo>
                    <a:pt x="0" y="1570"/>
                  </a:lnTo>
                  <a:lnTo>
                    <a:pt x="3" y="1558"/>
                  </a:lnTo>
                  <a:lnTo>
                    <a:pt x="3" y="1547"/>
                  </a:lnTo>
                  <a:lnTo>
                    <a:pt x="3" y="1532"/>
                  </a:lnTo>
                  <a:lnTo>
                    <a:pt x="3" y="1515"/>
                  </a:lnTo>
                  <a:lnTo>
                    <a:pt x="3" y="1509"/>
                  </a:lnTo>
                  <a:lnTo>
                    <a:pt x="26" y="1480"/>
                  </a:lnTo>
                  <a:lnTo>
                    <a:pt x="24" y="1529"/>
                  </a:lnTo>
                  <a:lnTo>
                    <a:pt x="32" y="1538"/>
                  </a:lnTo>
                  <a:lnTo>
                    <a:pt x="35" y="1544"/>
                  </a:lnTo>
                  <a:lnTo>
                    <a:pt x="56" y="1550"/>
                  </a:lnTo>
                  <a:lnTo>
                    <a:pt x="76" y="1526"/>
                  </a:lnTo>
                  <a:lnTo>
                    <a:pt x="64" y="1518"/>
                  </a:lnTo>
                  <a:lnTo>
                    <a:pt x="67" y="1509"/>
                  </a:lnTo>
                  <a:lnTo>
                    <a:pt x="79" y="1491"/>
                  </a:lnTo>
                  <a:lnTo>
                    <a:pt x="67" y="1483"/>
                  </a:lnTo>
                  <a:lnTo>
                    <a:pt x="108" y="1448"/>
                  </a:lnTo>
                  <a:lnTo>
                    <a:pt x="143" y="1430"/>
                  </a:lnTo>
                  <a:lnTo>
                    <a:pt x="146" y="1419"/>
                  </a:lnTo>
                  <a:lnTo>
                    <a:pt x="157" y="1395"/>
                  </a:lnTo>
                  <a:lnTo>
                    <a:pt x="175" y="1369"/>
                  </a:lnTo>
                  <a:lnTo>
                    <a:pt x="195" y="1355"/>
                  </a:lnTo>
                  <a:lnTo>
                    <a:pt x="207" y="1349"/>
                  </a:lnTo>
                  <a:lnTo>
                    <a:pt x="207" y="1340"/>
                  </a:lnTo>
                  <a:lnTo>
                    <a:pt x="198" y="1337"/>
                  </a:lnTo>
                  <a:lnTo>
                    <a:pt x="195" y="1334"/>
                  </a:lnTo>
                  <a:lnTo>
                    <a:pt x="213" y="1329"/>
                  </a:lnTo>
                  <a:lnTo>
                    <a:pt x="213" y="1320"/>
                  </a:lnTo>
                  <a:lnTo>
                    <a:pt x="227" y="1317"/>
                  </a:lnTo>
                  <a:lnTo>
                    <a:pt x="230" y="1302"/>
                  </a:lnTo>
                  <a:lnTo>
                    <a:pt x="242" y="1297"/>
                  </a:lnTo>
                  <a:lnTo>
                    <a:pt x="248" y="1308"/>
                  </a:lnTo>
                  <a:lnTo>
                    <a:pt x="297" y="1308"/>
                  </a:lnTo>
                  <a:lnTo>
                    <a:pt x="344" y="1259"/>
                  </a:lnTo>
                  <a:lnTo>
                    <a:pt x="387" y="1244"/>
                  </a:lnTo>
                  <a:lnTo>
                    <a:pt x="419" y="1204"/>
                  </a:lnTo>
                  <a:lnTo>
                    <a:pt x="431" y="1195"/>
                  </a:lnTo>
                  <a:lnTo>
                    <a:pt x="460" y="1192"/>
                  </a:lnTo>
                  <a:lnTo>
                    <a:pt x="480" y="1172"/>
                  </a:lnTo>
                  <a:lnTo>
                    <a:pt x="521" y="1160"/>
                  </a:lnTo>
                  <a:lnTo>
                    <a:pt x="530" y="1148"/>
                  </a:lnTo>
                  <a:lnTo>
                    <a:pt x="582" y="1134"/>
                  </a:lnTo>
                  <a:lnTo>
                    <a:pt x="620" y="1070"/>
                  </a:lnTo>
                  <a:lnTo>
                    <a:pt x="620" y="1061"/>
                  </a:lnTo>
                  <a:lnTo>
                    <a:pt x="617" y="1041"/>
                  </a:lnTo>
                  <a:lnTo>
                    <a:pt x="617" y="1018"/>
                  </a:lnTo>
                  <a:lnTo>
                    <a:pt x="620" y="1003"/>
                  </a:lnTo>
                  <a:lnTo>
                    <a:pt x="629" y="997"/>
                  </a:lnTo>
                  <a:lnTo>
                    <a:pt x="637" y="997"/>
                  </a:lnTo>
                  <a:lnTo>
                    <a:pt x="640" y="997"/>
                  </a:lnTo>
                  <a:lnTo>
                    <a:pt x="643" y="997"/>
                  </a:lnTo>
                  <a:lnTo>
                    <a:pt x="661" y="971"/>
                  </a:lnTo>
                  <a:lnTo>
                    <a:pt x="666" y="968"/>
                  </a:lnTo>
                  <a:lnTo>
                    <a:pt x="678" y="965"/>
                  </a:lnTo>
                  <a:lnTo>
                    <a:pt x="690" y="959"/>
                  </a:lnTo>
                  <a:lnTo>
                    <a:pt x="693" y="954"/>
                  </a:lnTo>
                  <a:lnTo>
                    <a:pt x="687" y="948"/>
                  </a:lnTo>
                  <a:lnTo>
                    <a:pt x="675" y="948"/>
                  </a:lnTo>
                  <a:lnTo>
                    <a:pt x="661" y="948"/>
                  </a:lnTo>
                  <a:lnTo>
                    <a:pt x="655" y="948"/>
                  </a:lnTo>
                  <a:lnTo>
                    <a:pt x="661" y="916"/>
                  </a:lnTo>
                  <a:lnTo>
                    <a:pt x="640" y="910"/>
                  </a:lnTo>
                  <a:lnTo>
                    <a:pt x="640" y="904"/>
                  </a:lnTo>
                  <a:lnTo>
                    <a:pt x="637" y="887"/>
                  </a:lnTo>
                  <a:lnTo>
                    <a:pt x="637" y="869"/>
                  </a:lnTo>
                  <a:lnTo>
                    <a:pt x="640" y="855"/>
                  </a:lnTo>
                  <a:lnTo>
                    <a:pt x="652" y="846"/>
                  </a:lnTo>
                  <a:lnTo>
                    <a:pt x="666" y="831"/>
                  </a:lnTo>
                  <a:lnTo>
                    <a:pt x="675" y="820"/>
                  </a:lnTo>
                  <a:lnTo>
                    <a:pt x="681" y="814"/>
                  </a:lnTo>
                  <a:lnTo>
                    <a:pt x="681" y="808"/>
                  </a:lnTo>
                  <a:lnTo>
                    <a:pt x="687" y="791"/>
                  </a:lnTo>
                  <a:lnTo>
                    <a:pt x="696" y="776"/>
                  </a:lnTo>
                  <a:lnTo>
                    <a:pt x="710" y="773"/>
                  </a:lnTo>
                  <a:lnTo>
                    <a:pt x="722" y="779"/>
                  </a:lnTo>
                  <a:lnTo>
                    <a:pt x="722" y="788"/>
                  </a:lnTo>
                  <a:lnTo>
                    <a:pt x="716" y="797"/>
                  </a:lnTo>
                  <a:lnTo>
                    <a:pt x="713" y="800"/>
                  </a:lnTo>
                  <a:lnTo>
                    <a:pt x="728" y="808"/>
                  </a:lnTo>
                  <a:lnTo>
                    <a:pt x="733" y="831"/>
                  </a:lnTo>
                  <a:lnTo>
                    <a:pt x="739" y="837"/>
                  </a:lnTo>
                  <a:lnTo>
                    <a:pt x="748" y="852"/>
                  </a:lnTo>
                  <a:lnTo>
                    <a:pt x="762" y="863"/>
                  </a:lnTo>
                  <a:lnTo>
                    <a:pt x="777" y="866"/>
                  </a:lnTo>
                  <a:lnTo>
                    <a:pt x="780" y="858"/>
                  </a:lnTo>
                  <a:lnTo>
                    <a:pt x="777" y="846"/>
                  </a:lnTo>
                  <a:lnTo>
                    <a:pt x="768" y="831"/>
                  </a:lnTo>
                  <a:lnTo>
                    <a:pt x="765" y="826"/>
                  </a:lnTo>
                  <a:lnTo>
                    <a:pt x="771" y="826"/>
                  </a:lnTo>
                  <a:lnTo>
                    <a:pt x="792" y="829"/>
                  </a:lnTo>
                  <a:lnTo>
                    <a:pt x="792" y="811"/>
                  </a:lnTo>
                  <a:lnTo>
                    <a:pt x="780" y="797"/>
                  </a:lnTo>
                  <a:lnTo>
                    <a:pt x="748" y="788"/>
                  </a:lnTo>
                  <a:lnTo>
                    <a:pt x="751" y="768"/>
                  </a:lnTo>
                  <a:lnTo>
                    <a:pt x="774" y="759"/>
                  </a:lnTo>
                  <a:lnTo>
                    <a:pt x="751" y="741"/>
                  </a:lnTo>
                  <a:lnTo>
                    <a:pt x="794" y="733"/>
                  </a:lnTo>
                  <a:lnTo>
                    <a:pt x="826" y="753"/>
                  </a:lnTo>
                  <a:lnTo>
                    <a:pt x="829" y="727"/>
                  </a:lnTo>
                  <a:lnTo>
                    <a:pt x="847" y="695"/>
                  </a:lnTo>
                  <a:lnTo>
                    <a:pt x="826" y="669"/>
                  </a:lnTo>
                  <a:lnTo>
                    <a:pt x="867" y="634"/>
                  </a:lnTo>
                  <a:lnTo>
                    <a:pt x="882" y="602"/>
                  </a:lnTo>
                  <a:lnTo>
                    <a:pt x="882" y="570"/>
                  </a:lnTo>
                  <a:lnTo>
                    <a:pt x="917" y="532"/>
                  </a:lnTo>
                  <a:lnTo>
                    <a:pt x="928" y="520"/>
                  </a:lnTo>
                  <a:lnTo>
                    <a:pt x="963" y="518"/>
                  </a:lnTo>
                  <a:lnTo>
                    <a:pt x="966" y="483"/>
                  </a:lnTo>
                  <a:lnTo>
                    <a:pt x="978" y="483"/>
                  </a:lnTo>
                  <a:lnTo>
                    <a:pt x="1001" y="480"/>
                  </a:lnTo>
                  <a:lnTo>
                    <a:pt x="1021" y="474"/>
                  </a:lnTo>
                  <a:lnTo>
                    <a:pt x="1027" y="465"/>
                  </a:lnTo>
                  <a:lnTo>
                    <a:pt x="1021" y="456"/>
                  </a:lnTo>
                  <a:lnTo>
                    <a:pt x="1018" y="454"/>
                  </a:lnTo>
                  <a:lnTo>
                    <a:pt x="1018" y="451"/>
                  </a:lnTo>
                  <a:lnTo>
                    <a:pt x="1018" y="451"/>
                  </a:lnTo>
                  <a:lnTo>
                    <a:pt x="1077" y="468"/>
                  </a:lnTo>
                  <a:lnTo>
                    <a:pt x="1109" y="474"/>
                  </a:lnTo>
                  <a:lnTo>
                    <a:pt x="1152" y="529"/>
                  </a:lnTo>
                  <a:lnTo>
                    <a:pt x="1164" y="538"/>
                  </a:lnTo>
                  <a:lnTo>
                    <a:pt x="1164" y="544"/>
                  </a:lnTo>
                  <a:lnTo>
                    <a:pt x="1164" y="552"/>
                  </a:lnTo>
                  <a:lnTo>
                    <a:pt x="1164" y="564"/>
                  </a:lnTo>
                  <a:lnTo>
                    <a:pt x="1173" y="567"/>
                  </a:lnTo>
                  <a:lnTo>
                    <a:pt x="1181" y="561"/>
                  </a:lnTo>
                  <a:lnTo>
                    <a:pt x="1187" y="555"/>
                  </a:lnTo>
                  <a:lnTo>
                    <a:pt x="1193" y="547"/>
                  </a:lnTo>
                  <a:lnTo>
                    <a:pt x="1193" y="544"/>
                  </a:lnTo>
                  <a:lnTo>
                    <a:pt x="1254" y="532"/>
                  </a:lnTo>
                  <a:lnTo>
                    <a:pt x="1257" y="515"/>
                  </a:lnTo>
                  <a:lnTo>
                    <a:pt x="1266" y="515"/>
                  </a:lnTo>
                  <a:lnTo>
                    <a:pt x="1286" y="512"/>
                  </a:lnTo>
                  <a:lnTo>
                    <a:pt x="1298" y="506"/>
                  </a:lnTo>
                  <a:lnTo>
                    <a:pt x="1295" y="497"/>
                  </a:lnTo>
                  <a:lnTo>
                    <a:pt x="1283" y="491"/>
                  </a:lnTo>
                  <a:lnTo>
                    <a:pt x="1277" y="486"/>
                  </a:lnTo>
                  <a:lnTo>
                    <a:pt x="1274" y="486"/>
                  </a:lnTo>
                  <a:lnTo>
                    <a:pt x="1274" y="486"/>
                  </a:lnTo>
                  <a:lnTo>
                    <a:pt x="1274" y="436"/>
                  </a:lnTo>
                  <a:lnTo>
                    <a:pt x="1280" y="430"/>
                  </a:lnTo>
                  <a:lnTo>
                    <a:pt x="1292" y="419"/>
                  </a:lnTo>
                  <a:lnTo>
                    <a:pt x="1301" y="401"/>
                  </a:lnTo>
                  <a:lnTo>
                    <a:pt x="1304" y="387"/>
                  </a:lnTo>
                  <a:lnTo>
                    <a:pt x="1306" y="378"/>
                  </a:lnTo>
                  <a:lnTo>
                    <a:pt x="1318" y="372"/>
                  </a:lnTo>
                  <a:lnTo>
                    <a:pt x="1336" y="372"/>
                  </a:lnTo>
                  <a:lnTo>
                    <a:pt x="1341" y="372"/>
                  </a:lnTo>
                  <a:lnTo>
                    <a:pt x="1327" y="349"/>
                  </a:lnTo>
                  <a:lnTo>
                    <a:pt x="1347" y="288"/>
                  </a:lnTo>
                  <a:lnTo>
                    <a:pt x="1370" y="259"/>
                  </a:lnTo>
                  <a:lnTo>
                    <a:pt x="1417" y="221"/>
                  </a:lnTo>
                  <a:lnTo>
                    <a:pt x="1469" y="230"/>
                  </a:lnTo>
                  <a:lnTo>
                    <a:pt x="1481" y="230"/>
                  </a:lnTo>
                  <a:lnTo>
                    <a:pt x="1507" y="224"/>
                  </a:lnTo>
                  <a:lnTo>
                    <a:pt x="1533" y="215"/>
                  </a:lnTo>
                  <a:lnTo>
                    <a:pt x="1548" y="201"/>
                  </a:lnTo>
                  <a:lnTo>
                    <a:pt x="1545" y="180"/>
                  </a:lnTo>
                  <a:lnTo>
                    <a:pt x="1539" y="166"/>
                  </a:lnTo>
                  <a:lnTo>
                    <a:pt x="1527" y="154"/>
                  </a:lnTo>
                  <a:lnTo>
                    <a:pt x="1516" y="154"/>
                  </a:lnTo>
                  <a:lnTo>
                    <a:pt x="1501" y="151"/>
                  </a:lnTo>
                  <a:lnTo>
                    <a:pt x="1487" y="143"/>
                  </a:lnTo>
                  <a:lnTo>
                    <a:pt x="1475" y="134"/>
                  </a:lnTo>
                  <a:lnTo>
                    <a:pt x="1469" y="128"/>
                  </a:lnTo>
                  <a:lnTo>
                    <a:pt x="1493" y="122"/>
                  </a:lnTo>
                  <a:lnTo>
                    <a:pt x="1533" y="125"/>
                  </a:lnTo>
                  <a:lnTo>
                    <a:pt x="1565" y="148"/>
                  </a:lnTo>
                  <a:lnTo>
                    <a:pt x="1577" y="128"/>
                  </a:lnTo>
                  <a:lnTo>
                    <a:pt x="1618" y="154"/>
                  </a:lnTo>
                  <a:lnTo>
                    <a:pt x="1626" y="131"/>
                  </a:lnTo>
                  <a:lnTo>
                    <a:pt x="1618" y="154"/>
                  </a:lnTo>
                  <a:lnTo>
                    <a:pt x="1667" y="172"/>
                  </a:lnTo>
                  <a:lnTo>
                    <a:pt x="1714" y="186"/>
                  </a:lnTo>
                  <a:lnTo>
                    <a:pt x="1752" y="172"/>
                  </a:lnTo>
                  <a:lnTo>
                    <a:pt x="1792" y="198"/>
                  </a:lnTo>
                  <a:lnTo>
                    <a:pt x="1813" y="172"/>
                  </a:lnTo>
                  <a:lnTo>
                    <a:pt x="1833" y="160"/>
                  </a:lnTo>
                  <a:lnTo>
                    <a:pt x="1836" y="154"/>
                  </a:lnTo>
                  <a:lnTo>
                    <a:pt x="1842" y="145"/>
                  </a:lnTo>
                  <a:lnTo>
                    <a:pt x="1850" y="140"/>
                  </a:lnTo>
                  <a:lnTo>
                    <a:pt x="1865" y="145"/>
                  </a:lnTo>
                  <a:lnTo>
                    <a:pt x="1871" y="157"/>
                  </a:lnTo>
                  <a:lnTo>
                    <a:pt x="1862" y="169"/>
                  </a:lnTo>
                  <a:lnTo>
                    <a:pt x="1850" y="177"/>
                  </a:lnTo>
                  <a:lnTo>
                    <a:pt x="1845" y="180"/>
                  </a:lnTo>
                  <a:lnTo>
                    <a:pt x="1848" y="186"/>
                  </a:lnTo>
                  <a:lnTo>
                    <a:pt x="1856" y="198"/>
                  </a:lnTo>
                  <a:lnTo>
                    <a:pt x="1868" y="206"/>
                  </a:lnTo>
                  <a:lnTo>
                    <a:pt x="1880" y="206"/>
                  </a:lnTo>
                  <a:lnTo>
                    <a:pt x="1888" y="195"/>
                  </a:lnTo>
                  <a:lnTo>
                    <a:pt x="1891" y="180"/>
                  </a:lnTo>
                  <a:lnTo>
                    <a:pt x="1888" y="169"/>
                  </a:lnTo>
                  <a:lnTo>
                    <a:pt x="1885" y="163"/>
                  </a:lnTo>
                  <a:lnTo>
                    <a:pt x="1900" y="143"/>
                  </a:lnTo>
                  <a:lnTo>
                    <a:pt x="1926" y="145"/>
                  </a:lnTo>
                  <a:lnTo>
                    <a:pt x="1920" y="172"/>
                  </a:lnTo>
                  <a:lnTo>
                    <a:pt x="1932" y="227"/>
                  </a:lnTo>
                  <a:lnTo>
                    <a:pt x="1935" y="236"/>
                  </a:lnTo>
                  <a:lnTo>
                    <a:pt x="1935" y="253"/>
                  </a:lnTo>
                  <a:lnTo>
                    <a:pt x="1932" y="273"/>
                  </a:lnTo>
                  <a:lnTo>
                    <a:pt x="1920" y="288"/>
                  </a:lnTo>
                  <a:lnTo>
                    <a:pt x="1900" y="297"/>
                  </a:lnTo>
                  <a:lnTo>
                    <a:pt x="1885" y="302"/>
                  </a:lnTo>
                  <a:lnTo>
                    <a:pt x="1877" y="308"/>
                  </a:lnTo>
                  <a:lnTo>
                    <a:pt x="1874" y="308"/>
                  </a:lnTo>
                  <a:lnTo>
                    <a:pt x="1862" y="329"/>
                  </a:lnTo>
                  <a:lnTo>
                    <a:pt x="1885" y="343"/>
                  </a:lnTo>
                  <a:lnTo>
                    <a:pt x="1880" y="358"/>
                  </a:lnTo>
                  <a:lnTo>
                    <a:pt x="1868" y="387"/>
                  </a:lnTo>
                  <a:lnTo>
                    <a:pt x="1850" y="422"/>
                  </a:lnTo>
                  <a:lnTo>
                    <a:pt x="1833" y="448"/>
                  </a:lnTo>
                  <a:lnTo>
                    <a:pt x="1830" y="454"/>
                  </a:lnTo>
                  <a:lnTo>
                    <a:pt x="1836" y="462"/>
                  </a:lnTo>
                  <a:lnTo>
                    <a:pt x="1848" y="468"/>
                  </a:lnTo>
                  <a:lnTo>
                    <a:pt x="1862" y="474"/>
                  </a:lnTo>
                  <a:lnTo>
                    <a:pt x="1877" y="477"/>
                  </a:lnTo>
                  <a:lnTo>
                    <a:pt x="1891" y="483"/>
                  </a:lnTo>
                  <a:lnTo>
                    <a:pt x="1903" y="486"/>
                  </a:lnTo>
                  <a:lnTo>
                    <a:pt x="1906" y="486"/>
                  </a:lnTo>
                  <a:lnTo>
                    <a:pt x="1946" y="526"/>
                  </a:lnTo>
                  <a:lnTo>
                    <a:pt x="1964" y="538"/>
                  </a:lnTo>
                  <a:lnTo>
                    <a:pt x="1999" y="555"/>
                  </a:lnTo>
                  <a:lnTo>
                    <a:pt x="2159" y="613"/>
                  </a:lnTo>
                  <a:lnTo>
                    <a:pt x="2191" y="616"/>
                  </a:lnTo>
                  <a:lnTo>
                    <a:pt x="2217" y="651"/>
                  </a:lnTo>
                  <a:lnTo>
                    <a:pt x="2307" y="695"/>
                  </a:lnTo>
                  <a:lnTo>
                    <a:pt x="2377" y="657"/>
                  </a:lnTo>
                  <a:lnTo>
                    <a:pt x="2412" y="570"/>
                  </a:lnTo>
                  <a:lnTo>
                    <a:pt x="2424" y="506"/>
                  </a:lnTo>
                  <a:lnTo>
                    <a:pt x="2421" y="456"/>
                  </a:lnTo>
                  <a:lnTo>
                    <a:pt x="2435" y="410"/>
                  </a:lnTo>
                  <a:lnTo>
                    <a:pt x="2412" y="279"/>
                  </a:lnTo>
                  <a:lnTo>
                    <a:pt x="2426" y="253"/>
                  </a:lnTo>
                  <a:lnTo>
                    <a:pt x="2421" y="227"/>
                  </a:lnTo>
                  <a:lnTo>
                    <a:pt x="2424" y="180"/>
                  </a:lnTo>
                  <a:lnTo>
                    <a:pt x="2415" y="166"/>
                  </a:lnTo>
                  <a:lnTo>
                    <a:pt x="2432" y="102"/>
                  </a:lnTo>
                  <a:lnTo>
                    <a:pt x="2453" y="96"/>
                  </a:lnTo>
                  <a:lnTo>
                    <a:pt x="2461" y="6"/>
                  </a:lnTo>
                  <a:lnTo>
                    <a:pt x="2502" y="0"/>
                  </a:lnTo>
                  <a:lnTo>
                    <a:pt x="2531" y="32"/>
                  </a:lnTo>
                  <a:lnTo>
                    <a:pt x="2543" y="111"/>
                  </a:lnTo>
                  <a:lnTo>
                    <a:pt x="2560" y="111"/>
                  </a:lnTo>
                  <a:lnTo>
                    <a:pt x="2575" y="169"/>
                  </a:lnTo>
                  <a:lnTo>
                    <a:pt x="2601" y="201"/>
                  </a:lnTo>
                  <a:lnTo>
                    <a:pt x="2618" y="329"/>
                  </a:lnTo>
                  <a:lnTo>
                    <a:pt x="2712" y="326"/>
                  </a:lnTo>
                  <a:lnTo>
                    <a:pt x="2781" y="401"/>
                  </a:lnTo>
                  <a:lnTo>
                    <a:pt x="2813" y="552"/>
                  </a:lnTo>
                  <a:lnTo>
                    <a:pt x="2851" y="587"/>
                  </a:lnTo>
                  <a:lnTo>
                    <a:pt x="2860" y="730"/>
                  </a:lnTo>
                  <a:lnTo>
                    <a:pt x="2889" y="712"/>
                  </a:lnTo>
                  <a:lnTo>
                    <a:pt x="2883" y="773"/>
                  </a:lnTo>
                  <a:lnTo>
                    <a:pt x="2962" y="808"/>
                  </a:lnTo>
                  <a:lnTo>
                    <a:pt x="3002" y="840"/>
                  </a:lnTo>
                  <a:lnTo>
                    <a:pt x="3084" y="884"/>
                  </a:lnTo>
                  <a:lnTo>
                    <a:pt x="3125" y="925"/>
                  </a:lnTo>
                  <a:lnTo>
                    <a:pt x="3130" y="959"/>
                  </a:lnTo>
                  <a:lnTo>
                    <a:pt x="3154" y="980"/>
                  </a:lnTo>
                  <a:lnTo>
                    <a:pt x="3160" y="1012"/>
                  </a:lnTo>
                  <a:lnTo>
                    <a:pt x="3174" y="1023"/>
                  </a:lnTo>
                  <a:lnTo>
                    <a:pt x="3192" y="1108"/>
                  </a:lnTo>
                  <a:lnTo>
                    <a:pt x="3238" y="1096"/>
                  </a:lnTo>
                  <a:lnTo>
                    <a:pt x="3264" y="1122"/>
                  </a:lnTo>
                  <a:lnTo>
                    <a:pt x="3293" y="1122"/>
                  </a:lnTo>
                  <a:lnTo>
                    <a:pt x="3305" y="1143"/>
                  </a:lnTo>
                  <a:lnTo>
                    <a:pt x="3299" y="1218"/>
                  </a:lnTo>
                  <a:lnTo>
                    <a:pt x="3343" y="1244"/>
                  </a:lnTo>
                  <a:lnTo>
                    <a:pt x="3328" y="1256"/>
                  </a:lnTo>
                  <a:lnTo>
                    <a:pt x="3363" y="1279"/>
                  </a:lnTo>
                  <a:lnTo>
                    <a:pt x="3389" y="1273"/>
                  </a:lnTo>
                  <a:lnTo>
                    <a:pt x="3398" y="1300"/>
                  </a:lnTo>
                  <a:lnTo>
                    <a:pt x="3430" y="1346"/>
                  </a:lnTo>
                  <a:lnTo>
                    <a:pt x="3450" y="1346"/>
                  </a:lnTo>
                  <a:lnTo>
                    <a:pt x="3482" y="1401"/>
                  </a:lnTo>
                  <a:lnTo>
                    <a:pt x="3480" y="1422"/>
                  </a:lnTo>
                  <a:lnTo>
                    <a:pt x="3494" y="1462"/>
                  </a:lnTo>
                  <a:lnTo>
                    <a:pt x="3506" y="1529"/>
                  </a:lnTo>
                  <a:lnTo>
                    <a:pt x="3503" y="1561"/>
                  </a:lnTo>
                  <a:lnTo>
                    <a:pt x="3517" y="1628"/>
                  </a:lnTo>
                  <a:lnTo>
                    <a:pt x="3535" y="1689"/>
                  </a:lnTo>
                  <a:lnTo>
                    <a:pt x="3538" y="1768"/>
                  </a:lnTo>
                  <a:lnTo>
                    <a:pt x="3514" y="1811"/>
                  </a:lnTo>
                  <a:lnTo>
                    <a:pt x="3514" y="1884"/>
                  </a:lnTo>
                  <a:lnTo>
                    <a:pt x="3468" y="1919"/>
                  </a:lnTo>
                  <a:lnTo>
                    <a:pt x="3488" y="1925"/>
                  </a:lnTo>
                  <a:lnTo>
                    <a:pt x="3491" y="1927"/>
                  </a:lnTo>
                  <a:lnTo>
                    <a:pt x="3497" y="1939"/>
                  </a:lnTo>
                  <a:lnTo>
                    <a:pt x="3497" y="1962"/>
                  </a:lnTo>
                  <a:lnTo>
                    <a:pt x="3488" y="1997"/>
                  </a:lnTo>
                  <a:lnTo>
                    <a:pt x="3474" y="2038"/>
                  </a:lnTo>
                  <a:lnTo>
                    <a:pt x="3456" y="2067"/>
                  </a:lnTo>
                  <a:lnTo>
                    <a:pt x="3448" y="2087"/>
                  </a:lnTo>
                  <a:lnTo>
                    <a:pt x="3442" y="2093"/>
                  </a:lnTo>
                  <a:lnTo>
                    <a:pt x="3442" y="2119"/>
                  </a:lnTo>
                  <a:lnTo>
                    <a:pt x="3369" y="2175"/>
                  </a:lnTo>
                  <a:lnTo>
                    <a:pt x="3354" y="2207"/>
                  </a:lnTo>
                  <a:lnTo>
                    <a:pt x="3346" y="2227"/>
                  </a:lnTo>
                  <a:lnTo>
                    <a:pt x="3343" y="2259"/>
                  </a:lnTo>
                  <a:lnTo>
                    <a:pt x="3317" y="2282"/>
                  </a:lnTo>
                  <a:lnTo>
                    <a:pt x="3314" y="2340"/>
                  </a:lnTo>
                  <a:lnTo>
                    <a:pt x="3299" y="2358"/>
                  </a:lnTo>
                  <a:lnTo>
                    <a:pt x="3258" y="2436"/>
                  </a:lnTo>
                  <a:lnTo>
                    <a:pt x="3253" y="2587"/>
                  </a:lnTo>
                  <a:lnTo>
                    <a:pt x="3226" y="2643"/>
                  </a:lnTo>
                  <a:lnTo>
                    <a:pt x="3224" y="2643"/>
                  </a:lnTo>
                  <a:lnTo>
                    <a:pt x="3212" y="2640"/>
                  </a:lnTo>
                  <a:lnTo>
                    <a:pt x="3197" y="2640"/>
                  </a:lnTo>
                  <a:lnTo>
                    <a:pt x="3177" y="2640"/>
                  </a:lnTo>
                  <a:lnTo>
                    <a:pt x="3157" y="2643"/>
                  </a:lnTo>
                  <a:lnTo>
                    <a:pt x="3133" y="2645"/>
                  </a:lnTo>
                  <a:lnTo>
                    <a:pt x="3107" y="2651"/>
                  </a:lnTo>
                  <a:lnTo>
                    <a:pt x="3084" y="2663"/>
                  </a:lnTo>
                  <a:lnTo>
                    <a:pt x="3052" y="2683"/>
                  </a:lnTo>
                  <a:lnTo>
                    <a:pt x="3040" y="2701"/>
                  </a:lnTo>
                  <a:lnTo>
                    <a:pt x="3040" y="2712"/>
                  </a:lnTo>
                  <a:lnTo>
                    <a:pt x="3043" y="2715"/>
                  </a:lnTo>
                  <a:lnTo>
                    <a:pt x="2970" y="2736"/>
                  </a:lnTo>
                  <a:lnTo>
                    <a:pt x="2997" y="2776"/>
                  </a:lnTo>
                  <a:lnTo>
                    <a:pt x="2941" y="2770"/>
                  </a:lnTo>
                  <a:lnTo>
                    <a:pt x="2883" y="2721"/>
                  </a:lnTo>
                  <a:lnTo>
                    <a:pt x="2808" y="2715"/>
                  </a:lnTo>
                  <a:lnTo>
                    <a:pt x="2761" y="2770"/>
                  </a:lnTo>
                  <a:lnTo>
                    <a:pt x="2633" y="2736"/>
                  </a:lnTo>
                  <a:lnTo>
                    <a:pt x="2560" y="2701"/>
                  </a:lnTo>
                  <a:lnTo>
                    <a:pt x="2525" y="2709"/>
                  </a:lnTo>
                  <a:lnTo>
                    <a:pt x="2432" y="2622"/>
                  </a:lnTo>
                  <a:lnTo>
                    <a:pt x="2435" y="2611"/>
                  </a:lnTo>
                  <a:lnTo>
                    <a:pt x="2438" y="2587"/>
                  </a:lnTo>
                  <a:lnTo>
                    <a:pt x="2438" y="2558"/>
                  </a:lnTo>
                  <a:lnTo>
                    <a:pt x="2432" y="2541"/>
                  </a:lnTo>
                  <a:lnTo>
                    <a:pt x="2415" y="2526"/>
                  </a:lnTo>
                  <a:lnTo>
                    <a:pt x="2386" y="2506"/>
                  </a:lnTo>
                  <a:lnTo>
                    <a:pt x="2362" y="2488"/>
                  </a:lnTo>
                  <a:lnTo>
                    <a:pt x="2351" y="2480"/>
                  </a:lnTo>
                  <a:lnTo>
                    <a:pt x="2234" y="2535"/>
                  </a:lnTo>
                  <a:lnTo>
                    <a:pt x="2176" y="2541"/>
                  </a:lnTo>
                  <a:lnTo>
                    <a:pt x="2168" y="2506"/>
                  </a:lnTo>
                  <a:lnTo>
                    <a:pt x="2234" y="2474"/>
                  </a:lnTo>
                  <a:lnTo>
                    <a:pt x="2240" y="2480"/>
                  </a:lnTo>
                  <a:lnTo>
                    <a:pt x="2252" y="2491"/>
                  </a:lnTo>
                  <a:lnTo>
                    <a:pt x="2272" y="2488"/>
                  </a:lnTo>
                  <a:lnTo>
                    <a:pt x="2296" y="2465"/>
                  </a:lnTo>
                  <a:lnTo>
                    <a:pt x="2313" y="2433"/>
                  </a:lnTo>
                  <a:lnTo>
                    <a:pt x="2313" y="2407"/>
                  </a:lnTo>
                  <a:lnTo>
                    <a:pt x="2298" y="2381"/>
                  </a:lnTo>
                  <a:lnTo>
                    <a:pt x="2275" y="2349"/>
                  </a:lnTo>
                  <a:lnTo>
                    <a:pt x="2264" y="2332"/>
                  </a:lnTo>
                  <a:lnTo>
                    <a:pt x="2266" y="2352"/>
                  </a:lnTo>
                  <a:lnTo>
                    <a:pt x="2272" y="2387"/>
                  </a:lnTo>
                  <a:lnTo>
                    <a:pt x="2264" y="2413"/>
                  </a:lnTo>
                  <a:lnTo>
                    <a:pt x="2240" y="2430"/>
                  </a:lnTo>
                  <a:lnTo>
                    <a:pt x="2220" y="2445"/>
                  </a:lnTo>
                  <a:lnTo>
                    <a:pt x="2202" y="2451"/>
                  </a:lnTo>
                  <a:lnTo>
                    <a:pt x="2188" y="2445"/>
                  </a:lnTo>
                  <a:lnTo>
                    <a:pt x="2188" y="2430"/>
                  </a:lnTo>
                  <a:lnTo>
                    <a:pt x="2202" y="2416"/>
                  </a:lnTo>
                  <a:lnTo>
                    <a:pt x="2217" y="2404"/>
                  </a:lnTo>
                  <a:lnTo>
                    <a:pt x="2223" y="2398"/>
                  </a:lnTo>
                  <a:lnTo>
                    <a:pt x="2220" y="2387"/>
                  </a:lnTo>
                  <a:lnTo>
                    <a:pt x="2214" y="2364"/>
                  </a:lnTo>
                  <a:lnTo>
                    <a:pt x="2214" y="2334"/>
                  </a:lnTo>
                  <a:lnTo>
                    <a:pt x="2223" y="2314"/>
                  </a:lnTo>
                  <a:lnTo>
                    <a:pt x="2234" y="2291"/>
                  </a:lnTo>
                  <a:lnTo>
                    <a:pt x="2243" y="2256"/>
                  </a:lnTo>
                  <a:lnTo>
                    <a:pt x="2249" y="2224"/>
                  </a:lnTo>
                  <a:lnTo>
                    <a:pt x="2249" y="2212"/>
                  </a:lnTo>
                  <a:lnTo>
                    <a:pt x="2240" y="2218"/>
                  </a:lnTo>
                  <a:lnTo>
                    <a:pt x="2223" y="2236"/>
                  </a:lnTo>
                  <a:lnTo>
                    <a:pt x="2202" y="2259"/>
                  </a:lnTo>
                  <a:lnTo>
                    <a:pt x="2188" y="2288"/>
                  </a:lnTo>
                  <a:lnTo>
                    <a:pt x="2176" y="2314"/>
                  </a:lnTo>
                  <a:lnTo>
                    <a:pt x="2159" y="2329"/>
                  </a:lnTo>
                  <a:lnTo>
                    <a:pt x="2141" y="2337"/>
                  </a:lnTo>
                  <a:lnTo>
                    <a:pt x="2136" y="2340"/>
                  </a:lnTo>
                  <a:lnTo>
                    <a:pt x="2121" y="2439"/>
                  </a:lnTo>
                  <a:lnTo>
                    <a:pt x="2028" y="2398"/>
                  </a:lnTo>
                  <a:lnTo>
                    <a:pt x="2054" y="2381"/>
                  </a:lnTo>
                  <a:lnTo>
                    <a:pt x="2019" y="2329"/>
                  </a:lnTo>
                  <a:lnTo>
                    <a:pt x="1978" y="2273"/>
                  </a:lnTo>
                  <a:lnTo>
                    <a:pt x="1932" y="2262"/>
                  </a:lnTo>
                  <a:lnTo>
                    <a:pt x="1926" y="2253"/>
                  </a:lnTo>
                  <a:lnTo>
                    <a:pt x="1917" y="2236"/>
                  </a:lnTo>
                  <a:lnTo>
                    <a:pt x="1900" y="2215"/>
                  </a:lnTo>
                  <a:lnTo>
                    <a:pt x="1885" y="2201"/>
                  </a:lnTo>
                  <a:lnTo>
                    <a:pt x="1874" y="2195"/>
                  </a:lnTo>
                  <a:lnTo>
                    <a:pt x="1859" y="2192"/>
                  </a:lnTo>
                  <a:lnTo>
                    <a:pt x="1842" y="2189"/>
                  </a:lnTo>
                  <a:lnTo>
                    <a:pt x="1824" y="2189"/>
                  </a:lnTo>
                  <a:lnTo>
                    <a:pt x="1807" y="2186"/>
                  </a:lnTo>
                  <a:lnTo>
                    <a:pt x="1792" y="2186"/>
                  </a:lnTo>
                  <a:lnTo>
                    <a:pt x="1781" y="2186"/>
                  </a:lnTo>
                  <a:lnTo>
                    <a:pt x="1778" y="2186"/>
                  </a:lnTo>
                  <a:close/>
                </a:path>
              </a:pathLst>
            </a:custGeom>
            <a:grpFill/>
            <a:extLst>
              <a:ext uri="{91240B29-F687-4f45-9708-019B960494DF}">
                <a14:hiddenLine xmlns:a14="http://schemas.microsoft.com/office/drawing/2007/7/7/main" xmlns="" w="9525">
                  <a:solidFill>
                    <a:srgbClr xmlns:mc="http://schemas.openxmlformats.org/markup-compatibility/2006" val="000000" mc:Ignorable=""/>
                  </a:solidFill>
                  <a:round/>
                  <a:headEnd/>
                  <a:tailEnd/>
                </a14:hiddenLine>
              </a:ex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en-US"/>
            </a:p>
          </p:txBody>
        </p:sp>
        <p:sp>
          <p:nvSpPr>
            <p:cNvPr id="117" name="Freeform 31"/>
            <p:cNvSpPr>
              <a:spLocks/>
            </p:cNvSpPr>
            <p:nvPr/>
          </p:nvSpPr>
          <p:spPr bwMode="auto">
            <a:xfrm>
              <a:off x="5929746" y="5355653"/>
              <a:ext cx="745898" cy="498475"/>
            </a:xfrm>
            <a:custGeom>
              <a:avLst/>
              <a:gdLst/>
              <a:ahLst/>
              <a:cxnLst>
                <a:cxn ang="0">
                  <a:pos x="26" y="0"/>
                </a:cxn>
                <a:cxn ang="0">
                  <a:pos x="143" y="73"/>
                </a:cxn>
                <a:cxn ang="0">
                  <a:pos x="256" y="21"/>
                </a:cxn>
                <a:cxn ang="0">
                  <a:pos x="277" y="47"/>
                </a:cxn>
                <a:cxn ang="0">
                  <a:pos x="291" y="93"/>
                </a:cxn>
                <a:cxn ang="0">
                  <a:pos x="282" y="195"/>
                </a:cxn>
                <a:cxn ang="0">
                  <a:pos x="277" y="274"/>
                </a:cxn>
                <a:cxn ang="0">
                  <a:pos x="250" y="282"/>
                </a:cxn>
                <a:cxn ang="0">
                  <a:pos x="230" y="247"/>
                </a:cxn>
                <a:cxn ang="0">
                  <a:pos x="221" y="282"/>
                </a:cxn>
                <a:cxn ang="0">
                  <a:pos x="184" y="314"/>
                </a:cxn>
                <a:cxn ang="0">
                  <a:pos x="128" y="309"/>
                </a:cxn>
                <a:cxn ang="0">
                  <a:pos x="67" y="247"/>
                </a:cxn>
                <a:cxn ang="0">
                  <a:pos x="41" y="186"/>
                </a:cxn>
                <a:cxn ang="0">
                  <a:pos x="41" y="128"/>
                </a:cxn>
                <a:cxn ang="0">
                  <a:pos x="15" y="114"/>
                </a:cxn>
                <a:cxn ang="0">
                  <a:pos x="0" y="47"/>
                </a:cxn>
                <a:cxn ang="0">
                  <a:pos x="26" y="0"/>
                </a:cxn>
              </a:cxnLst>
              <a:rect l="0" t="0" r="r" b="b"/>
              <a:pathLst>
                <a:path w="291" h="314">
                  <a:moveTo>
                    <a:pt x="26" y="0"/>
                  </a:moveTo>
                  <a:lnTo>
                    <a:pt x="143" y="73"/>
                  </a:lnTo>
                  <a:lnTo>
                    <a:pt x="256" y="21"/>
                  </a:lnTo>
                  <a:lnTo>
                    <a:pt x="277" y="47"/>
                  </a:lnTo>
                  <a:lnTo>
                    <a:pt x="291" y="93"/>
                  </a:lnTo>
                  <a:lnTo>
                    <a:pt x="282" y="195"/>
                  </a:lnTo>
                  <a:lnTo>
                    <a:pt x="277" y="274"/>
                  </a:lnTo>
                  <a:lnTo>
                    <a:pt x="250" y="282"/>
                  </a:lnTo>
                  <a:lnTo>
                    <a:pt x="230" y="247"/>
                  </a:lnTo>
                  <a:lnTo>
                    <a:pt x="221" y="282"/>
                  </a:lnTo>
                  <a:lnTo>
                    <a:pt x="184" y="314"/>
                  </a:lnTo>
                  <a:lnTo>
                    <a:pt x="128" y="309"/>
                  </a:lnTo>
                  <a:lnTo>
                    <a:pt x="67" y="247"/>
                  </a:lnTo>
                  <a:lnTo>
                    <a:pt x="41" y="186"/>
                  </a:lnTo>
                  <a:lnTo>
                    <a:pt x="41" y="128"/>
                  </a:lnTo>
                  <a:lnTo>
                    <a:pt x="15" y="114"/>
                  </a:lnTo>
                  <a:lnTo>
                    <a:pt x="0" y="47"/>
                  </a:lnTo>
                  <a:lnTo>
                    <a:pt x="26" y="0"/>
                  </a:lnTo>
                  <a:close/>
                </a:path>
              </a:pathLst>
            </a:custGeom>
            <a:grpFill/>
            <a:extLst>
              <a:ext uri="{91240B29-F687-4f45-9708-019B960494DF}">
                <a14:hiddenLine xmlns:a14="http://schemas.microsoft.com/office/drawing/2007/7/7/main" xmlns="" w="9525">
                  <a:solidFill>
                    <a:srgbClr xmlns:mc="http://schemas.openxmlformats.org/markup-compatibility/2006" val="000000" mc:Ignorable=""/>
                  </a:solidFill>
                  <a:round/>
                  <a:headEnd/>
                  <a:tailEnd/>
                </a14:hiddenLine>
              </a:ex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en-US"/>
            </a:p>
          </p:txBody>
        </p:sp>
      </p:grpSp>
      <p:sp>
        <p:nvSpPr>
          <p:cNvPr id="69634" name="Title 1"/>
          <p:cNvSpPr>
            <a:spLocks noGrp="1"/>
          </p:cNvSpPr>
          <p:nvPr>
            <p:ph type="title"/>
          </p:nvPr>
        </p:nvSpPr>
        <p:spPr/>
        <p:txBody>
          <a:bodyPr/>
          <a:lstStyle/>
          <a:p>
            <a:r>
              <a:rPr lang="en-US" smtClean="0"/>
              <a:t>DPM to DPM for DR</a:t>
            </a:r>
            <a:endParaRPr lang="en-US" dirty="0" smtClean="0"/>
          </a:p>
        </p:txBody>
      </p:sp>
      <p:cxnSp>
        <p:nvCxnSpPr>
          <p:cNvPr id="665" name="Straight Connector 664"/>
          <p:cNvCxnSpPr/>
          <p:nvPr/>
        </p:nvCxnSpPr>
        <p:spPr bwMode="auto">
          <a:xfrm rot="10800000" flipV="1">
            <a:off x="3568465" y="1773385"/>
            <a:ext cx="1899463" cy="1846566"/>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7" name="Straight Connector 666"/>
          <p:cNvCxnSpPr/>
          <p:nvPr/>
        </p:nvCxnSpPr>
        <p:spPr bwMode="auto">
          <a:xfrm flipV="1">
            <a:off x="1782618" y="3619951"/>
            <a:ext cx="1785845" cy="1090594"/>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8" name="Straight Connector 667"/>
          <p:cNvCxnSpPr/>
          <p:nvPr/>
        </p:nvCxnSpPr>
        <p:spPr bwMode="auto">
          <a:xfrm flipV="1">
            <a:off x="1265382" y="3619950"/>
            <a:ext cx="2303081" cy="176195"/>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9" name="Straight Connector 668"/>
          <p:cNvCxnSpPr/>
          <p:nvPr/>
        </p:nvCxnSpPr>
        <p:spPr bwMode="auto">
          <a:xfrm rot="16200000" flipH="1">
            <a:off x="2518875" y="2570360"/>
            <a:ext cx="1938931" cy="160245"/>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5" name="Straight Connector 684"/>
          <p:cNvCxnSpPr>
            <a:endCxn id="83" idx="2"/>
          </p:cNvCxnSpPr>
          <p:nvPr/>
        </p:nvCxnSpPr>
        <p:spPr bwMode="auto">
          <a:xfrm rot="10800000">
            <a:off x="4348502" y="3609761"/>
            <a:ext cx="2373872" cy="68432"/>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TextBox 689"/>
          <p:cNvSpPr txBox="1">
            <a:spLocks noChangeArrowheads="1"/>
          </p:cNvSpPr>
          <p:nvPr/>
        </p:nvSpPr>
        <p:spPr bwMode="auto">
          <a:xfrm>
            <a:off x="7091363" y="6396038"/>
            <a:ext cx="2052637" cy="461962"/>
          </a:xfrm>
          <a:prstGeom prst="rect">
            <a:avLst/>
          </a:prstGeom>
          <a:noFill/>
          <a:ln w="9525">
            <a:noFill/>
            <a:miter lim="800000"/>
            <a:headEnd/>
            <a:tailEnd/>
          </a:ln>
        </p:spPr>
        <p:txBody>
          <a:bodyPr wrap="none">
            <a:spAutoFit/>
          </a:bodyPr>
          <a:lstStyle/>
          <a:p>
            <a:pPr eaLnBrk="0" hangingPunct="0"/>
            <a:r>
              <a:rPr lang="en-US" dirty="0">
                <a:solidFill>
                  <a:srgbClr val="FF0000"/>
                </a:solidFill>
                <a:latin typeface="Segoe" pitchFamily="34" charset="0"/>
              </a:rPr>
              <a:t>dpm2dpm4dr</a:t>
            </a:r>
          </a:p>
        </p:txBody>
      </p:sp>
      <p:pic>
        <p:nvPicPr>
          <p:cNvPr id="149" name="Picture 2" descr="E:\Projects\Microsoft\DPM_video\connect.dll_I2908_0409.png"/>
          <p:cNvPicPr>
            <a:picLocks noChangeAspect="1" noChangeArrowheads="1"/>
          </p:cNvPicPr>
          <p:nvPr/>
        </p:nvPicPr>
        <p:blipFill>
          <a:blip r:embed="rId3" cstate="print"/>
          <a:srcRect/>
          <a:stretch>
            <a:fillRect/>
          </a:stretch>
        </p:blipFill>
        <p:spPr bwMode="auto">
          <a:xfrm>
            <a:off x="5188483" y="1332257"/>
            <a:ext cx="584645" cy="584645"/>
          </a:xfrm>
          <a:prstGeom prst="rect">
            <a:avLst/>
          </a:prstGeom>
          <a:noFill/>
        </p:spPr>
      </p:pic>
      <p:grpSp>
        <p:nvGrpSpPr>
          <p:cNvPr id="39" name="Group 38"/>
          <p:cNvGrpSpPr/>
          <p:nvPr/>
        </p:nvGrpSpPr>
        <p:grpSpPr>
          <a:xfrm>
            <a:off x="1593338" y="2398432"/>
            <a:ext cx="1734388" cy="1091587"/>
            <a:chOff x="1593338" y="2398432"/>
            <a:chExt cx="1734388" cy="1091587"/>
          </a:xfrm>
        </p:grpSpPr>
        <p:sp>
          <p:nvSpPr>
            <p:cNvPr id="153" name="Rounded Rectangle 152"/>
            <p:cNvSpPr/>
            <p:nvPr/>
          </p:nvSpPr>
          <p:spPr bwMode="auto">
            <a:xfrm>
              <a:off x="1593338" y="2398432"/>
              <a:ext cx="1734388" cy="1091587"/>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600" dirty="0">
                <a:solidFill>
                  <a:schemeClr val="bg1"/>
                </a:solidFill>
              </a:endParaRPr>
            </a:p>
          </p:txBody>
        </p:sp>
        <p:sp>
          <p:nvSpPr>
            <p:cNvPr id="69649" name="TextBox 675"/>
            <p:cNvSpPr txBox="1">
              <a:spLocks noChangeArrowheads="1"/>
            </p:cNvSpPr>
            <p:nvPr/>
          </p:nvSpPr>
          <p:spPr bwMode="auto">
            <a:xfrm>
              <a:off x="1603584" y="2415869"/>
              <a:ext cx="1711622" cy="1046440"/>
            </a:xfrm>
            <a:prstGeom prst="rect">
              <a:avLst/>
            </a:prstGeom>
            <a:noFill/>
            <a:ln w="9525">
              <a:noFill/>
              <a:miter lim="800000"/>
              <a:headEnd/>
              <a:tailEnd/>
            </a:ln>
          </p:spPr>
          <p:txBody>
            <a:bodyPr wrap="none">
              <a:spAutoFit/>
            </a:bodyPr>
            <a:lstStyle/>
            <a:p>
              <a:pPr eaLnBrk="0" hangingPunct="0"/>
              <a:r>
                <a:rPr lang="en-US" sz="1400" b="1" u="sng" dirty="0">
                  <a:solidFill>
                    <a:schemeClr val="bg1"/>
                  </a:solidFill>
                  <a:latin typeface="Segoe" pitchFamily="34" charset="0"/>
                </a:rPr>
                <a:t>All data protected</a:t>
              </a:r>
            </a:p>
            <a:p>
              <a:pPr eaLnBrk="0" hangingPunct="0"/>
              <a:r>
                <a:rPr lang="en-US" sz="1200" dirty="0">
                  <a:solidFill>
                    <a:schemeClr val="bg1"/>
                  </a:solidFill>
                  <a:latin typeface="Segoe" pitchFamily="34" charset="0"/>
                </a:rPr>
                <a:t>Sync / 15min</a:t>
              </a:r>
            </a:p>
            <a:p>
              <a:pPr eaLnBrk="0" hangingPunct="0"/>
              <a:r>
                <a:rPr lang="en-US" sz="1200" dirty="0">
                  <a:solidFill>
                    <a:schemeClr val="bg1"/>
                  </a:solidFill>
                  <a:latin typeface="Segoe" pitchFamily="34" charset="0"/>
                </a:rPr>
                <a:t>File RPO = 2hrs (12d)</a:t>
              </a:r>
            </a:p>
            <a:p>
              <a:pPr eaLnBrk="0" hangingPunct="0"/>
              <a:r>
                <a:rPr lang="en-US" sz="1200" dirty="0">
                  <a:solidFill>
                    <a:schemeClr val="bg1"/>
                  </a:solidFill>
                  <a:latin typeface="Segoe" pitchFamily="34" charset="0"/>
                </a:rPr>
                <a:t>App RP = 512 days</a:t>
              </a:r>
            </a:p>
            <a:p>
              <a:pPr eaLnBrk="0" hangingPunct="0"/>
              <a:r>
                <a:rPr lang="en-US" sz="1200" dirty="0" smtClean="0">
                  <a:solidFill>
                    <a:schemeClr val="bg1"/>
                  </a:solidFill>
                  <a:latin typeface="Segoe" pitchFamily="34" charset="0"/>
                </a:rPr>
                <a:t>with </a:t>
              </a:r>
              <a:r>
                <a:rPr lang="en-US" sz="1200" dirty="0">
                  <a:solidFill>
                    <a:schemeClr val="bg1"/>
                  </a:solidFill>
                  <a:latin typeface="Segoe" pitchFamily="34" charset="0"/>
                </a:rPr>
                <a:t>15m RP’s</a:t>
              </a:r>
            </a:p>
          </p:txBody>
        </p:sp>
      </p:grpSp>
      <p:pic>
        <p:nvPicPr>
          <p:cNvPr id="156" name="Picture 2" descr="E:\Projects\Microsoft\DPM_video\connect.dll_I2908_0409.png"/>
          <p:cNvPicPr>
            <a:picLocks noChangeAspect="1" noChangeArrowheads="1"/>
          </p:cNvPicPr>
          <p:nvPr/>
        </p:nvPicPr>
        <p:blipFill>
          <a:blip r:embed="rId3" cstate="print"/>
          <a:srcRect/>
          <a:stretch>
            <a:fillRect/>
          </a:stretch>
        </p:blipFill>
        <p:spPr bwMode="auto">
          <a:xfrm>
            <a:off x="3109589" y="1248648"/>
            <a:ext cx="584645" cy="584645"/>
          </a:xfrm>
          <a:prstGeom prst="rect">
            <a:avLst/>
          </a:prstGeom>
          <a:noFill/>
        </p:spPr>
      </p:pic>
      <p:pic>
        <p:nvPicPr>
          <p:cNvPr id="157" name="Picture 2" descr="E:\Projects\Microsoft\DPM_video\connect.dll_I2908_0409.png"/>
          <p:cNvPicPr>
            <a:picLocks noChangeAspect="1" noChangeArrowheads="1"/>
          </p:cNvPicPr>
          <p:nvPr/>
        </p:nvPicPr>
        <p:blipFill>
          <a:blip r:embed="rId3" cstate="print"/>
          <a:srcRect/>
          <a:stretch>
            <a:fillRect/>
          </a:stretch>
        </p:blipFill>
        <p:spPr bwMode="auto">
          <a:xfrm>
            <a:off x="808414" y="3581490"/>
            <a:ext cx="584645" cy="584645"/>
          </a:xfrm>
          <a:prstGeom prst="rect">
            <a:avLst/>
          </a:prstGeom>
          <a:noFill/>
        </p:spPr>
      </p:pic>
      <p:pic>
        <p:nvPicPr>
          <p:cNvPr id="158" name="Picture 2" descr="E:\Projects\Microsoft\DPM_video\connect.dll_I2908_0409.png"/>
          <p:cNvPicPr>
            <a:picLocks noChangeAspect="1" noChangeArrowheads="1"/>
          </p:cNvPicPr>
          <p:nvPr/>
        </p:nvPicPr>
        <p:blipFill>
          <a:blip r:embed="rId3" cstate="print"/>
          <a:srcRect/>
          <a:stretch>
            <a:fillRect/>
          </a:stretch>
        </p:blipFill>
        <p:spPr bwMode="auto">
          <a:xfrm>
            <a:off x="1320374" y="4456308"/>
            <a:ext cx="584645" cy="584645"/>
          </a:xfrm>
          <a:prstGeom prst="rect">
            <a:avLst/>
          </a:prstGeom>
          <a:noFill/>
        </p:spPr>
      </p:pic>
      <p:grpSp>
        <p:nvGrpSpPr>
          <p:cNvPr id="2" name="Group 68"/>
          <p:cNvGrpSpPr/>
          <p:nvPr/>
        </p:nvGrpSpPr>
        <p:grpSpPr>
          <a:xfrm>
            <a:off x="3241357" y="3124138"/>
            <a:ext cx="1175817" cy="888274"/>
            <a:chOff x="2803951" y="4038600"/>
            <a:chExt cx="1176863" cy="889064"/>
          </a:xfrm>
        </p:grpSpPr>
        <p:pic>
          <p:nvPicPr>
            <p:cNvPr id="70" name="Picture 2" descr="D:\Projects\Microsoft\DPM_Deck\images\Vista (344).png"/>
            <p:cNvPicPr>
              <a:picLocks noChangeAspect="1" noChangeArrowheads="1"/>
            </p:cNvPicPr>
            <p:nvPr/>
          </p:nvPicPr>
          <p:blipFill>
            <a:blip r:embed="rId4" cstate="print">
              <a:grayscl/>
            </a:blip>
            <a:srcRect/>
            <a:stretch>
              <a:fillRect/>
            </a:stretch>
          </p:blipFill>
          <p:spPr bwMode="auto">
            <a:xfrm>
              <a:off x="2803951" y="4038600"/>
              <a:ext cx="782534" cy="889064"/>
            </a:xfrm>
            <a:prstGeom prst="rect">
              <a:avLst/>
            </a:prstGeom>
            <a:noFill/>
          </p:spPr>
        </p:pic>
        <p:grpSp>
          <p:nvGrpSpPr>
            <p:cNvPr id="3" name="Group 204"/>
            <p:cNvGrpSpPr/>
            <p:nvPr/>
          </p:nvGrpSpPr>
          <p:grpSpPr>
            <a:xfrm>
              <a:off x="3365940" y="4290535"/>
              <a:ext cx="614872" cy="581265"/>
              <a:chOff x="4572000" y="2655375"/>
              <a:chExt cx="720817" cy="681417"/>
            </a:xfrm>
          </p:grpSpPr>
          <p:grpSp>
            <p:nvGrpSpPr>
              <p:cNvPr id="4" name="Group 189"/>
              <p:cNvGrpSpPr/>
              <p:nvPr/>
            </p:nvGrpSpPr>
            <p:grpSpPr>
              <a:xfrm>
                <a:off x="4673854" y="2655375"/>
                <a:ext cx="403810" cy="395185"/>
                <a:chOff x="4904375" y="2755269"/>
                <a:chExt cx="324356" cy="317428"/>
              </a:xfrm>
            </p:grpSpPr>
            <p:sp>
              <p:nvSpPr>
                <p:cNvPr id="85" name="Oval 8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86" name="Flowchart: Magnetic Disk 8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87" name="Oval 8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grpSp>
            <p:nvGrpSpPr>
              <p:cNvPr id="5" name="Group 190"/>
              <p:cNvGrpSpPr/>
              <p:nvPr/>
            </p:nvGrpSpPr>
            <p:grpSpPr>
              <a:xfrm>
                <a:off x="4889007" y="2747583"/>
                <a:ext cx="403810" cy="395185"/>
                <a:chOff x="4904375" y="2755269"/>
                <a:chExt cx="324356" cy="317428"/>
              </a:xfrm>
            </p:grpSpPr>
            <p:sp>
              <p:nvSpPr>
                <p:cNvPr id="82" name="Oval 8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83" name="Flowchart: Magnetic Disk 8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84" name="Oval 8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grpSp>
            <p:nvGrpSpPr>
              <p:cNvPr id="6" name="Group 195"/>
              <p:cNvGrpSpPr/>
              <p:nvPr/>
            </p:nvGrpSpPr>
            <p:grpSpPr>
              <a:xfrm>
                <a:off x="4572000" y="2832108"/>
                <a:ext cx="403810" cy="395185"/>
                <a:chOff x="4904375" y="2755269"/>
                <a:chExt cx="324356" cy="317428"/>
              </a:xfrm>
            </p:grpSpPr>
            <p:sp>
              <p:nvSpPr>
                <p:cNvPr id="79" name="Oval 7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80" name="Flowchart: Magnetic Disk 7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81" name="Oval 8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grpSp>
            <p:nvGrpSpPr>
              <p:cNvPr id="7" name="Group 199"/>
              <p:cNvGrpSpPr/>
              <p:nvPr/>
            </p:nvGrpSpPr>
            <p:grpSpPr>
              <a:xfrm>
                <a:off x="4810205" y="2941607"/>
                <a:ext cx="403810" cy="395185"/>
                <a:chOff x="4904375" y="2755269"/>
                <a:chExt cx="324356" cy="317428"/>
              </a:xfrm>
            </p:grpSpPr>
            <p:sp>
              <p:nvSpPr>
                <p:cNvPr id="76" name="Oval 7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77" name="Flowchart: Magnetic Disk 7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78" name="Oval 7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grpSp>
      </p:grpSp>
      <p:grpSp>
        <p:nvGrpSpPr>
          <p:cNvPr id="8" name="Group 67"/>
          <p:cNvGrpSpPr/>
          <p:nvPr/>
        </p:nvGrpSpPr>
        <p:grpSpPr>
          <a:xfrm>
            <a:off x="6478675" y="3173085"/>
            <a:ext cx="2222115" cy="2285143"/>
            <a:chOff x="6478675" y="3173085"/>
            <a:chExt cx="2222115" cy="2285143"/>
          </a:xfrm>
        </p:grpSpPr>
        <p:sp>
          <p:nvSpPr>
            <p:cNvPr id="155" name="Rounded Rectangle 154"/>
            <p:cNvSpPr/>
            <p:nvPr/>
          </p:nvSpPr>
          <p:spPr bwMode="auto">
            <a:xfrm>
              <a:off x="6908869" y="4359840"/>
              <a:ext cx="1734388" cy="1091587"/>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600" dirty="0">
                <a:solidFill>
                  <a:schemeClr val="bg1"/>
                </a:solidFill>
              </a:endParaRPr>
            </a:p>
          </p:txBody>
        </p:sp>
        <p:sp>
          <p:nvSpPr>
            <p:cNvPr id="69652" name="TextBox 687"/>
            <p:cNvSpPr txBox="1">
              <a:spLocks noChangeArrowheads="1"/>
            </p:cNvSpPr>
            <p:nvPr/>
          </p:nvSpPr>
          <p:spPr bwMode="auto">
            <a:xfrm>
              <a:off x="7001286" y="4411788"/>
              <a:ext cx="1699504" cy="1046440"/>
            </a:xfrm>
            <a:prstGeom prst="rect">
              <a:avLst/>
            </a:prstGeom>
            <a:noFill/>
            <a:ln w="9525">
              <a:noFill/>
              <a:miter lim="800000"/>
              <a:headEnd/>
              <a:tailEnd/>
            </a:ln>
          </p:spPr>
          <p:txBody>
            <a:bodyPr wrap="none">
              <a:spAutoFit/>
            </a:bodyPr>
            <a:lstStyle/>
            <a:p>
              <a:pPr eaLnBrk="0" hangingPunct="0"/>
              <a:r>
                <a:rPr lang="en-US" sz="1400" b="1" u="sng" dirty="0">
                  <a:solidFill>
                    <a:schemeClr val="bg1"/>
                  </a:solidFill>
                  <a:latin typeface="Segoe" pitchFamily="34" charset="0"/>
                </a:rPr>
                <a:t>Important Data</a:t>
              </a:r>
            </a:p>
            <a:p>
              <a:pPr eaLnBrk="0" hangingPunct="0"/>
              <a:r>
                <a:rPr lang="en-US" sz="1200" dirty="0">
                  <a:solidFill>
                    <a:schemeClr val="bg1"/>
                  </a:solidFill>
                  <a:latin typeface="Segoe" pitchFamily="34" charset="0"/>
                </a:rPr>
                <a:t>Sync / 4 hours</a:t>
              </a:r>
            </a:p>
            <a:p>
              <a:pPr eaLnBrk="0" hangingPunct="0"/>
              <a:r>
                <a:rPr lang="en-US" sz="1200" dirty="0">
                  <a:solidFill>
                    <a:schemeClr val="bg1"/>
                  </a:solidFill>
                  <a:latin typeface="Segoe" pitchFamily="34" charset="0"/>
                </a:rPr>
                <a:t>File RPO = daily (63d)</a:t>
              </a:r>
            </a:p>
            <a:p>
              <a:pPr eaLnBrk="0" hangingPunct="0"/>
              <a:r>
                <a:rPr lang="en-US" sz="1200" dirty="0">
                  <a:solidFill>
                    <a:schemeClr val="bg1"/>
                  </a:solidFill>
                  <a:latin typeface="Segoe" pitchFamily="34" charset="0"/>
                </a:rPr>
                <a:t>App RP = 512 weeks</a:t>
              </a:r>
            </a:p>
            <a:p>
              <a:pPr eaLnBrk="0" hangingPunct="0"/>
              <a:r>
                <a:rPr lang="en-US" sz="1200" dirty="0" smtClean="0">
                  <a:solidFill>
                    <a:schemeClr val="bg1"/>
                  </a:solidFill>
                  <a:latin typeface="Segoe" pitchFamily="34" charset="0"/>
                </a:rPr>
                <a:t>with </a:t>
              </a:r>
              <a:r>
                <a:rPr lang="en-US" sz="1200" dirty="0">
                  <a:solidFill>
                    <a:schemeClr val="bg1"/>
                  </a:solidFill>
                  <a:latin typeface="Segoe" pitchFamily="34" charset="0"/>
                </a:rPr>
                <a:t>15m RP’s</a:t>
              </a:r>
            </a:p>
          </p:txBody>
        </p:sp>
        <p:grpSp>
          <p:nvGrpSpPr>
            <p:cNvPr id="9" name="Group 160"/>
            <p:cNvGrpSpPr/>
            <p:nvPr/>
          </p:nvGrpSpPr>
          <p:grpSpPr>
            <a:xfrm>
              <a:off x="6478675" y="3173085"/>
              <a:ext cx="1175817" cy="888274"/>
              <a:chOff x="2803951" y="4038600"/>
              <a:chExt cx="1176863" cy="889064"/>
            </a:xfrm>
          </p:grpSpPr>
          <p:pic>
            <p:nvPicPr>
              <p:cNvPr id="162" name="Picture 2" descr="D:\Projects\Microsoft\DPM_Deck\images\Vista (344).png"/>
              <p:cNvPicPr>
                <a:picLocks noChangeAspect="1" noChangeArrowheads="1"/>
              </p:cNvPicPr>
              <p:nvPr/>
            </p:nvPicPr>
            <p:blipFill>
              <a:blip r:embed="rId4" cstate="print">
                <a:grayscl/>
              </a:blip>
              <a:srcRect/>
              <a:stretch>
                <a:fillRect/>
              </a:stretch>
            </p:blipFill>
            <p:spPr bwMode="auto">
              <a:xfrm>
                <a:off x="2803951" y="4038600"/>
                <a:ext cx="782534" cy="889064"/>
              </a:xfrm>
              <a:prstGeom prst="rect">
                <a:avLst/>
              </a:prstGeom>
              <a:noFill/>
            </p:spPr>
          </p:pic>
          <p:grpSp>
            <p:nvGrpSpPr>
              <p:cNvPr id="10" name="Group 204"/>
              <p:cNvGrpSpPr/>
              <p:nvPr/>
            </p:nvGrpSpPr>
            <p:grpSpPr>
              <a:xfrm>
                <a:off x="3365935" y="4290535"/>
                <a:ext cx="614872" cy="581265"/>
                <a:chOff x="4572000" y="2655375"/>
                <a:chExt cx="720817" cy="681417"/>
              </a:xfrm>
            </p:grpSpPr>
            <p:grpSp>
              <p:nvGrpSpPr>
                <p:cNvPr id="11" name="Group 189"/>
                <p:cNvGrpSpPr/>
                <p:nvPr/>
              </p:nvGrpSpPr>
              <p:grpSpPr>
                <a:xfrm>
                  <a:off x="4673854" y="2655375"/>
                  <a:ext cx="403810" cy="395185"/>
                  <a:chOff x="4904375" y="2755269"/>
                  <a:chExt cx="324356" cy="317428"/>
                </a:xfrm>
              </p:grpSpPr>
              <p:sp>
                <p:nvSpPr>
                  <p:cNvPr id="177" name="Oval 17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178" name="Flowchart: Magnetic Disk 17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179" name="Oval 17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grpSp>
              <p:nvGrpSpPr>
                <p:cNvPr id="12" name="Group 190"/>
                <p:cNvGrpSpPr/>
                <p:nvPr/>
              </p:nvGrpSpPr>
              <p:grpSpPr>
                <a:xfrm>
                  <a:off x="4889007" y="2747583"/>
                  <a:ext cx="403810" cy="395185"/>
                  <a:chOff x="4904375" y="2755269"/>
                  <a:chExt cx="324356" cy="317428"/>
                </a:xfrm>
              </p:grpSpPr>
              <p:sp>
                <p:nvSpPr>
                  <p:cNvPr id="174" name="Oval 17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175" name="Flowchart: Magnetic Disk 17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176" name="Oval 17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grpSp>
              <p:nvGrpSpPr>
                <p:cNvPr id="13" name="Group 195"/>
                <p:cNvGrpSpPr/>
                <p:nvPr/>
              </p:nvGrpSpPr>
              <p:grpSpPr>
                <a:xfrm>
                  <a:off x="4572000" y="2832108"/>
                  <a:ext cx="403810" cy="395185"/>
                  <a:chOff x="4904375" y="2755269"/>
                  <a:chExt cx="324356" cy="317428"/>
                </a:xfrm>
              </p:grpSpPr>
              <p:sp>
                <p:nvSpPr>
                  <p:cNvPr id="171" name="Oval 17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172" name="Flowchart: Magnetic Disk 17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173" name="Oval 17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grpSp>
              <p:nvGrpSpPr>
                <p:cNvPr id="14" name="Group 199"/>
                <p:cNvGrpSpPr/>
                <p:nvPr/>
              </p:nvGrpSpPr>
              <p:grpSpPr>
                <a:xfrm>
                  <a:off x="4810205" y="2941607"/>
                  <a:ext cx="403810" cy="395185"/>
                  <a:chOff x="4904375" y="2755269"/>
                  <a:chExt cx="324356" cy="317428"/>
                </a:xfrm>
              </p:grpSpPr>
              <p:sp>
                <p:nvSpPr>
                  <p:cNvPr id="168" name="Oval 16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169" name="Flowchart: Magnetic Disk 16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170" name="Oval 16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grpSp>
        </p:grpSp>
        <p:grpSp>
          <p:nvGrpSpPr>
            <p:cNvPr id="15" name="Group 59"/>
            <p:cNvGrpSpPr/>
            <p:nvPr/>
          </p:nvGrpSpPr>
          <p:grpSpPr>
            <a:xfrm>
              <a:off x="7469541" y="3689291"/>
              <a:ext cx="389359" cy="420316"/>
              <a:chOff x="8040821" y="2812715"/>
              <a:chExt cx="566688" cy="611743"/>
            </a:xfrm>
          </p:grpSpPr>
          <p:grpSp>
            <p:nvGrpSpPr>
              <p:cNvPr id="16" name="Group 186"/>
              <p:cNvGrpSpPr/>
              <p:nvPr/>
            </p:nvGrpSpPr>
            <p:grpSpPr>
              <a:xfrm>
                <a:off x="8040821" y="3031577"/>
                <a:ext cx="566688" cy="392881"/>
                <a:chOff x="7696436" y="4575160"/>
                <a:chExt cx="566688" cy="392881"/>
              </a:xfrm>
            </p:grpSpPr>
            <p:pic>
              <p:nvPicPr>
                <p:cNvPr id="66" name="Picture 10" descr="D:\Projects\Microsoft\DPM PartnerVideo\images\tape.png"/>
                <p:cNvPicPr>
                  <a:picLocks noChangeAspect="1" noChangeArrowheads="1"/>
                </p:cNvPicPr>
                <p:nvPr/>
              </p:nvPicPr>
              <p:blipFill>
                <a:blip r:embed="rId5"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67" name="Picture 10" descr="D:\Projects\Microsoft\DPM PartnerVideo\images\tape.png"/>
                <p:cNvPicPr>
                  <a:picLocks noChangeAspect="1" noChangeArrowheads="1"/>
                </p:cNvPicPr>
                <p:nvPr/>
              </p:nvPicPr>
              <p:blipFill>
                <a:blip r:embed="rId5"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17" name="Group 183"/>
              <p:cNvGrpSpPr/>
              <p:nvPr/>
            </p:nvGrpSpPr>
            <p:grpSpPr>
              <a:xfrm>
                <a:off x="8090784" y="2812715"/>
                <a:ext cx="512445" cy="448263"/>
                <a:chOff x="5801888" y="2848326"/>
                <a:chExt cx="331718" cy="291135"/>
              </a:xfrm>
            </p:grpSpPr>
            <p:pic>
              <p:nvPicPr>
                <p:cNvPr id="63" name="Picture 10" descr="D:\Projects\Microsoft\DPM PartnerVideo\images\tape.png"/>
                <p:cNvPicPr>
                  <a:picLocks noChangeAspect="1" noChangeArrowheads="1"/>
                </p:cNvPicPr>
                <p:nvPr/>
              </p:nvPicPr>
              <p:blipFill>
                <a:blip r:embed="rId6"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64" name="Picture 10" descr="D:\Projects\Microsoft\DPM PartnerVideo\images\tape.png"/>
                <p:cNvPicPr>
                  <a:picLocks noChangeAspect="1" noChangeArrowheads="1"/>
                </p:cNvPicPr>
                <p:nvPr/>
              </p:nvPicPr>
              <p:blipFill>
                <a:blip r:embed="rId6"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65" name="Picture 10" descr="D:\Projects\Microsoft\DPM PartnerVideo\images\tape.png"/>
                <p:cNvPicPr>
                  <a:picLocks noChangeAspect="1" noChangeArrowheads="1"/>
                </p:cNvPicPr>
                <p:nvPr/>
              </p:nvPicPr>
              <p:blipFill>
                <a:blip r:embed="rId6"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spTree>
    <p:extLst>
      <p:ext uri="{BB962C8B-B14F-4D97-AF65-F5344CB8AC3E}">
        <p14:creationId xmlns:p14="http://schemas.microsoft.com/office/powerpoint/2007/7/12/main" xmlns="" val="12650163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ounded Rectangle 86"/>
          <p:cNvSpPr/>
          <p:nvPr/>
        </p:nvSpPr>
        <p:spPr bwMode="auto">
          <a:xfrm>
            <a:off x="308758" y="1282535"/>
            <a:ext cx="8490858" cy="4595751"/>
          </a:xfrm>
          <a:prstGeom prst="roundRect">
            <a:avLst>
              <a:gd name="adj" fmla="val 4636"/>
            </a:avLst>
          </a:prstGeom>
          <a:gradFill rotWithShape="1">
            <a:gsLst>
              <a:gs pos="0">
                <a:srgbClr val="046AB0">
                  <a:alpha val="92941"/>
                </a:srgbClr>
              </a:gs>
              <a:gs pos="100000">
                <a:srgbClr val="0070C0">
                  <a:alpha val="52000"/>
                </a:srgb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a:bevelT w="38100" h="25400"/>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err="1" smtClean="0">
              <a:ln>
                <a:noFill/>
              </a:ln>
              <a:solidFill>
                <a:srgbClr val="FFFFFF"/>
              </a:solidFill>
              <a:effectLst/>
              <a:uLnTx/>
              <a:uFillTx/>
              <a:latin typeface="Segoe" pitchFamily="34" charset="0"/>
              <a:ea typeface="+mn-ea"/>
              <a:cs typeface="+mn-cs"/>
            </a:endParaRPr>
          </a:p>
        </p:txBody>
      </p:sp>
      <p:sp>
        <p:nvSpPr>
          <p:cNvPr id="140" name="Rounded Rectangle 139"/>
          <p:cNvSpPr/>
          <p:nvPr/>
        </p:nvSpPr>
        <p:spPr bwMode="auto">
          <a:xfrm>
            <a:off x="3253246" y="4145424"/>
            <a:ext cx="2470661" cy="1139096"/>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600" dirty="0">
              <a:solidFill>
                <a:schemeClr val="bg1"/>
              </a:solidFill>
            </a:endParaRPr>
          </a:p>
        </p:txBody>
      </p:sp>
      <p:sp>
        <p:nvSpPr>
          <p:cNvPr id="70658" name="Title 1"/>
          <p:cNvSpPr>
            <a:spLocks noGrp="1"/>
          </p:cNvSpPr>
          <p:nvPr>
            <p:ph type="title"/>
          </p:nvPr>
        </p:nvSpPr>
        <p:spPr/>
        <p:txBody>
          <a:bodyPr/>
          <a:lstStyle/>
          <a:p>
            <a:r>
              <a:rPr lang="en-US" smtClean="0"/>
              <a:t>DPM to DPM for DR</a:t>
            </a:r>
            <a:endParaRPr lang="en-US" dirty="0" smtClean="0"/>
          </a:p>
        </p:txBody>
      </p:sp>
      <p:sp>
        <p:nvSpPr>
          <p:cNvPr id="70676" name="TextBox 689"/>
          <p:cNvSpPr txBox="1">
            <a:spLocks noChangeArrowheads="1"/>
          </p:cNvSpPr>
          <p:nvPr/>
        </p:nvSpPr>
        <p:spPr bwMode="auto">
          <a:xfrm>
            <a:off x="7091363" y="6396038"/>
            <a:ext cx="2052637" cy="461962"/>
          </a:xfrm>
          <a:prstGeom prst="rect">
            <a:avLst/>
          </a:prstGeom>
          <a:noFill/>
          <a:ln w="9525">
            <a:noFill/>
            <a:miter lim="800000"/>
            <a:headEnd/>
            <a:tailEnd/>
          </a:ln>
        </p:spPr>
        <p:txBody>
          <a:bodyPr wrap="none">
            <a:spAutoFit/>
          </a:bodyPr>
          <a:lstStyle/>
          <a:p>
            <a:pPr eaLnBrk="0" hangingPunct="0"/>
            <a:r>
              <a:rPr lang="en-US" dirty="0">
                <a:solidFill>
                  <a:srgbClr val="FF0000"/>
                </a:solidFill>
                <a:latin typeface="Segoe" pitchFamily="34" charset="0"/>
              </a:rPr>
              <a:t>dpm2dpm4dr</a:t>
            </a:r>
          </a:p>
        </p:txBody>
      </p:sp>
      <p:sp>
        <p:nvSpPr>
          <p:cNvPr id="39" name="TextBox 689"/>
          <p:cNvSpPr txBox="1">
            <a:spLocks noChangeArrowheads="1"/>
          </p:cNvSpPr>
          <p:nvPr/>
        </p:nvSpPr>
        <p:spPr bwMode="auto">
          <a:xfrm>
            <a:off x="7091363" y="6396038"/>
            <a:ext cx="2052637" cy="461962"/>
          </a:xfrm>
          <a:prstGeom prst="rect">
            <a:avLst/>
          </a:prstGeom>
          <a:noFill/>
          <a:ln w="9525">
            <a:noFill/>
            <a:miter lim="800000"/>
            <a:headEnd/>
            <a:tailEnd/>
          </a:ln>
        </p:spPr>
        <p:txBody>
          <a:bodyPr wrap="none">
            <a:spAutoFit/>
          </a:bodyPr>
          <a:lstStyle/>
          <a:p>
            <a:pPr eaLnBrk="0" hangingPunct="0"/>
            <a:r>
              <a:rPr lang="en-US" dirty="0">
                <a:solidFill>
                  <a:srgbClr val="FF0000"/>
                </a:solidFill>
                <a:latin typeface="Segoe" pitchFamily="34" charset="0"/>
              </a:rPr>
              <a:t>dpm2dpm4dr</a:t>
            </a:r>
          </a:p>
        </p:txBody>
      </p:sp>
      <p:sp>
        <p:nvSpPr>
          <p:cNvPr id="88" name="TextBox 675"/>
          <p:cNvSpPr txBox="1">
            <a:spLocks noChangeArrowheads="1"/>
          </p:cNvSpPr>
          <p:nvPr/>
        </p:nvSpPr>
        <p:spPr bwMode="auto">
          <a:xfrm>
            <a:off x="1595429" y="1421626"/>
            <a:ext cx="842859" cy="461665"/>
          </a:xfrm>
          <a:prstGeom prst="rect">
            <a:avLst/>
          </a:prstGeom>
          <a:noFill/>
          <a:ln w="9525">
            <a:noFill/>
            <a:miter lim="800000"/>
            <a:headEnd/>
            <a:tailEnd/>
          </a:ln>
        </p:spPr>
        <p:txBody>
          <a:bodyPr wrap="none">
            <a:spAutoFit/>
          </a:bodyPr>
          <a:lstStyle/>
          <a:p>
            <a:pPr eaLnBrk="0" hangingPunct="0">
              <a:defRPr/>
            </a:pPr>
            <a:r>
              <a:rPr lang="en-US" sz="1200" dirty="0">
                <a:effectLst>
                  <a:outerShdw blurRad="38100" dist="38100" dir="2700000" algn="tl">
                    <a:srgbClr val="000000">
                      <a:alpha val="43137"/>
                    </a:srgbClr>
                  </a:outerShdw>
                </a:effectLst>
                <a:latin typeface="+mn-lt"/>
              </a:rPr>
              <a:t>FS1 \ data </a:t>
            </a:r>
            <a:r>
              <a:rPr lang="en-US" sz="1200" dirty="0" smtClean="0">
                <a:effectLst>
                  <a:outerShdw blurRad="38100" dist="38100" dir="2700000" algn="tl">
                    <a:srgbClr val="000000">
                      <a:alpha val="43137"/>
                    </a:srgbClr>
                  </a:outerShdw>
                </a:effectLst>
                <a:latin typeface="+mn-lt"/>
              </a:rPr>
              <a:t/>
            </a:r>
            <a:br>
              <a:rPr lang="en-US" sz="1200" dirty="0" smtClean="0">
                <a:effectLst>
                  <a:outerShdw blurRad="38100" dist="38100" dir="2700000" algn="tl">
                    <a:srgbClr val="000000">
                      <a:alpha val="43137"/>
                    </a:srgbClr>
                  </a:outerShdw>
                </a:effectLst>
                <a:latin typeface="+mn-lt"/>
              </a:rPr>
            </a:br>
            <a:r>
              <a:rPr lang="en-US" sz="1200" dirty="0" smtClean="0">
                <a:effectLst>
                  <a:outerShdw blurRad="38100" dist="38100" dir="2700000" algn="tl">
                    <a:srgbClr val="000000">
                      <a:alpha val="43137"/>
                    </a:srgbClr>
                  </a:outerShdw>
                </a:effectLst>
                <a:latin typeface="+mn-lt"/>
              </a:rPr>
              <a:t>(</a:t>
            </a:r>
            <a:r>
              <a:rPr lang="en-US" sz="1200" dirty="0">
                <a:effectLst>
                  <a:outerShdw blurRad="38100" dist="38100" dir="2700000" algn="tl">
                    <a:srgbClr val="000000">
                      <a:alpha val="43137"/>
                    </a:srgbClr>
                  </a:outerShdw>
                </a:effectLst>
                <a:latin typeface="+mn-lt"/>
              </a:rPr>
              <a:t>share)</a:t>
            </a:r>
          </a:p>
        </p:txBody>
      </p:sp>
      <p:sp>
        <p:nvSpPr>
          <p:cNvPr id="89" name="TextBox 675"/>
          <p:cNvSpPr txBox="1">
            <a:spLocks noChangeArrowheads="1"/>
          </p:cNvSpPr>
          <p:nvPr/>
        </p:nvSpPr>
        <p:spPr bwMode="auto">
          <a:xfrm>
            <a:off x="1322170" y="2178679"/>
            <a:ext cx="1046184" cy="461665"/>
          </a:xfrm>
          <a:prstGeom prst="rect">
            <a:avLst/>
          </a:prstGeom>
          <a:noFill/>
          <a:ln w="9525">
            <a:noFill/>
            <a:miter lim="800000"/>
            <a:headEnd/>
            <a:tailEnd/>
          </a:ln>
        </p:spPr>
        <p:txBody>
          <a:bodyPr wrap="none">
            <a:spAutoFit/>
          </a:bodyPr>
          <a:lstStyle/>
          <a:p>
            <a:pPr eaLnBrk="0" hangingPunct="0">
              <a:defRPr/>
            </a:pPr>
            <a:r>
              <a:rPr lang="en-US" sz="1200" dirty="0" err="1">
                <a:effectLst>
                  <a:outerShdw blurRad="38100" dist="38100" dir="2700000" algn="tl">
                    <a:srgbClr val="000000">
                      <a:alpha val="43137"/>
                    </a:srgbClr>
                  </a:outerShdw>
                </a:effectLst>
                <a:latin typeface="+mn-lt"/>
              </a:rPr>
              <a:t>AccountingdB</a:t>
            </a:r>
            <a:endParaRPr lang="en-US" sz="1200" dirty="0">
              <a:effectLst>
                <a:outerShdw blurRad="38100" dist="38100" dir="2700000" algn="tl">
                  <a:srgbClr val="000000">
                    <a:alpha val="43137"/>
                  </a:srgbClr>
                </a:outerShdw>
              </a:effectLst>
              <a:latin typeface="+mn-lt"/>
            </a:endParaRPr>
          </a:p>
          <a:p>
            <a:pPr eaLnBrk="0" hangingPunct="0">
              <a:defRPr/>
            </a:pPr>
            <a:r>
              <a:rPr lang="en-US" sz="1200" dirty="0">
                <a:effectLst>
                  <a:outerShdw blurRad="38100" dist="38100" dir="2700000" algn="tl">
                    <a:srgbClr val="000000">
                      <a:alpha val="43137"/>
                    </a:srgbClr>
                  </a:outerShdw>
                </a:effectLst>
                <a:latin typeface="+mn-lt"/>
              </a:rPr>
              <a:t>(</a:t>
            </a:r>
            <a:r>
              <a:rPr lang="en-US" sz="1200" dirty="0" err="1">
                <a:effectLst>
                  <a:outerShdw blurRad="38100" dist="38100" dir="2700000" algn="tl">
                    <a:srgbClr val="000000">
                      <a:alpha val="43137"/>
                    </a:srgbClr>
                  </a:outerShdw>
                </a:effectLst>
                <a:latin typeface="+mn-lt"/>
              </a:rPr>
              <a:t>SQLdb</a:t>
            </a:r>
            <a:r>
              <a:rPr lang="en-US" sz="1200" dirty="0">
                <a:effectLst>
                  <a:outerShdw blurRad="38100" dist="38100" dir="2700000" algn="tl">
                    <a:srgbClr val="000000">
                      <a:alpha val="43137"/>
                    </a:srgbClr>
                  </a:outerShdw>
                </a:effectLst>
                <a:latin typeface="+mn-lt"/>
              </a:rPr>
              <a:t>)</a:t>
            </a:r>
          </a:p>
        </p:txBody>
      </p:sp>
      <p:sp>
        <p:nvSpPr>
          <p:cNvPr id="90" name="TextBox 675"/>
          <p:cNvSpPr txBox="1">
            <a:spLocks noChangeArrowheads="1"/>
          </p:cNvSpPr>
          <p:nvPr/>
        </p:nvSpPr>
        <p:spPr bwMode="auto">
          <a:xfrm>
            <a:off x="1260391" y="3188436"/>
            <a:ext cx="820417" cy="461665"/>
          </a:xfrm>
          <a:prstGeom prst="rect">
            <a:avLst/>
          </a:prstGeom>
          <a:noFill/>
          <a:ln w="9525">
            <a:noFill/>
            <a:miter lim="800000"/>
            <a:headEnd/>
            <a:tailEnd/>
          </a:ln>
        </p:spPr>
        <p:txBody>
          <a:bodyPr wrap="none">
            <a:spAutoFit/>
          </a:bodyPr>
          <a:lstStyle/>
          <a:p>
            <a:pPr eaLnBrk="0" hangingPunct="0">
              <a:defRPr/>
            </a:pPr>
            <a:r>
              <a:rPr lang="en-US" sz="1200" dirty="0">
                <a:effectLst>
                  <a:outerShdw blurRad="38100" dist="38100" dir="2700000" algn="tl">
                    <a:srgbClr val="000000">
                      <a:alpha val="43137"/>
                    </a:srgbClr>
                  </a:outerShdw>
                </a:effectLst>
                <a:latin typeface="+mn-lt"/>
              </a:rPr>
              <a:t>Mailboxes</a:t>
            </a:r>
          </a:p>
          <a:p>
            <a:pPr eaLnBrk="0" hangingPunct="0">
              <a:defRPr/>
            </a:pPr>
            <a:r>
              <a:rPr lang="en-US" sz="1200" dirty="0">
                <a:effectLst>
                  <a:outerShdw blurRad="38100" dist="38100" dir="2700000" algn="tl">
                    <a:srgbClr val="000000">
                      <a:alpha val="43137"/>
                    </a:srgbClr>
                  </a:outerShdw>
                </a:effectLst>
                <a:latin typeface="+mn-lt"/>
              </a:rPr>
              <a:t>(</a:t>
            </a:r>
            <a:r>
              <a:rPr lang="en-US" sz="1200" dirty="0" err="1">
                <a:effectLst>
                  <a:outerShdw blurRad="38100" dist="38100" dir="2700000" algn="tl">
                    <a:srgbClr val="000000">
                      <a:alpha val="43137"/>
                    </a:srgbClr>
                  </a:outerShdw>
                </a:effectLst>
                <a:latin typeface="+mn-lt"/>
              </a:rPr>
              <a:t>ExchSG</a:t>
            </a:r>
            <a:r>
              <a:rPr lang="en-US" sz="1200" dirty="0">
                <a:effectLst>
                  <a:outerShdw blurRad="38100" dist="38100" dir="2700000" algn="tl">
                    <a:srgbClr val="000000">
                      <a:alpha val="43137"/>
                    </a:srgbClr>
                  </a:outerShdw>
                </a:effectLst>
                <a:latin typeface="+mn-lt"/>
              </a:rPr>
              <a:t>)</a:t>
            </a:r>
          </a:p>
        </p:txBody>
      </p:sp>
      <p:sp>
        <p:nvSpPr>
          <p:cNvPr id="91" name="TextBox 675"/>
          <p:cNvSpPr txBox="1">
            <a:spLocks noChangeArrowheads="1"/>
          </p:cNvSpPr>
          <p:nvPr/>
        </p:nvSpPr>
        <p:spPr bwMode="auto">
          <a:xfrm>
            <a:off x="1634795" y="4159035"/>
            <a:ext cx="971292" cy="461665"/>
          </a:xfrm>
          <a:prstGeom prst="rect">
            <a:avLst/>
          </a:prstGeom>
          <a:noFill/>
          <a:ln w="9525">
            <a:noFill/>
            <a:miter lim="800000"/>
            <a:headEnd/>
            <a:tailEnd/>
          </a:ln>
        </p:spPr>
        <p:txBody>
          <a:bodyPr wrap="none">
            <a:spAutoFit/>
          </a:bodyPr>
          <a:lstStyle/>
          <a:p>
            <a:pPr eaLnBrk="0" hangingPunct="0">
              <a:defRPr/>
            </a:pPr>
            <a:r>
              <a:rPr lang="en-US" sz="1200" dirty="0">
                <a:effectLst>
                  <a:outerShdw blurRad="38100" dist="38100" dir="2700000" algn="tl">
                    <a:srgbClr val="000000">
                      <a:alpha val="43137"/>
                    </a:srgbClr>
                  </a:outerShdw>
                </a:effectLst>
                <a:latin typeface="+mn-lt"/>
              </a:rPr>
              <a:t>FS2 E:\team</a:t>
            </a:r>
          </a:p>
          <a:p>
            <a:pPr eaLnBrk="0" hangingPunct="0">
              <a:defRPr/>
            </a:pPr>
            <a:r>
              <a:rPr lang="en-US" sz="1200" dirty="0">
                <a:effectLst>
                  <a:outerShdw blurRad="38100" dist="38100" dir="2700000" algn="tl">
                    <a:srgbClr val="000000">
                      <a:alpha val="43137"/>
                    </a:srgbClr>
                  </a:outerShdw>
                </a:effectLst>
                <a:latin typeface="+mn-lt"/>
              </a:rPr>
              <a:t>(directory)</a:t>
            </a:r>
          </a:p>
        </p:txBody>
      </p:sp>
      <p:sp>
        <p:nvSpPr>
          <p:cNvPr id="92" name="TextBox 675"/>
          <p:cNvSpPr txBox="1">
            <a:spLocks noChangeArrowheads="1"/>
          </p:cNvSpPr>
          <p:nvPr/>
        </p:nvSpPr>
        <p:spPr bwMode="auto">
          <a:xfrm>
            <a:off x="3290825" y="4166563"/>
            <a:ext cx="2212785" cy="1015663"/>
          </a:xfrm>
          <a:prstGeom prst="rect">
            <a:avLst/>
          </a:prstGeom>
          <a:noFill/>
          <a:ln w="9525">
            <a:noFill/>
            <a:miter lim="800000"/>
            <a:headEnd/>
            <a:tailEnd/>
          </a:ln>
        </p:spPr>
        <p:txBody>
          <a:bodyPr wrap="none">
            <a:spAutoFit/>
          </a:bodyPr>
          <a:lstStyle/>
          <a:p>
            <a:pPr eaLnBrk="0" hangingPunct="0">
              <a:defRPr/>
            </a:pPr>
            <a:r>
              <a:rPr lang="en-US" sz="1200" b="1" u="sng" dirty="0" smtClean="0">
                <a:solidFill>
                  <a:schemeClr val="bg1"/>
                </a:solidFill>
                <a:latin typeface="+mn-lt"/>
              </a:rPr>
              <a:t>DPM</a:t>
            </a:r>
            <a:endParaRPr lang="en-US" sz="1200" b="1" u="sng" dirty="0">
              <a:solidFill>
                <a:schemeClr val="bg1"/>
              </a:solidFill>
              <a:latin typeface="+mn-lt"/>
            </a:endParaRPr>
          </a:p>
          <a:p>
            <a:pPr eaLnBrk="0" hangingPunct="0">
              <a:defRPr/>
            </a:pPr>
            <a:r>
              <a:rPr lang="en-US" sz="1200" dirty="0">
                <a:solidFill>
                  <a:schemeClr val="bg1"/>
                </a:solidFill>
                <a:latin typeface="+mn-lt"/>
              </a:rPr>
              <a:t>FS1_data (share)</a:t>
            </a:r>
          </a:p>
          <a:p>
            <a:pPr eaLnBrk="0" hangingPunct="0">
              <a:defRPr/>
            </a:pPr>
            <a:r>
              <a:rPr lang="en-US" sz="1200" dirty="0">
                <a:solidFill>
                  <a:schemeClr val="bg1"/>
                </a:solidFill>
                <a:latin typeface="+mn-lt"/>
              </a:rPr>
              <a:t>SQL25\</a:t>
            </a:r>
            <a:r>
              <a:rPr lang="en-US" sz="1200" dirty="0" err="1">
                <a:solidFill>
                  <a:schemeClr val="bg1"/>
                </a:solidFill>
                <a:latin typeface="+mn-lt"/>
              </a:rPr>
              <a:t>AccountingdB</a:t>
            </a:r>
            <a:r>
              <a:rPr lang="en-US" sz="1200" dirty="0">
                <a:solidFill>
                  <a:schemeClr val="bg1"/>
                </a:solidFill>
                <a:latin typeface="+mn-lt"/>
              </a:rPr>
              <a:t> (</a:t>
            </a:r>
            <a:r>
              <a:rPr lang="en-US" sz="1200" dirty="0" err="1">
                <a:solidFill>
                  <a:schemeClr val="bg1"/>
                </a:solidFill>
                <a:latin typeface="+mn-lt"/>
              </a:rPr>
              <a:t>sql</a:t>
            </a:r>
            <a:r>
              <a:rPr lang="en-US" sz="1200" dirty="0">
                <a:solidFill>
                  <a:schemeClr val="bg1"/>
                </a:solidFill>
                <a:latin typeface="+mn-lt"/>
              </a:rPr>
              <a:t>)</a:t>
            </a:r>
          </a:p>
          <a:p>
            <a:pPr eaLnBrk="0" hangingPunct="0">
              <a:defRPr/>
            </a:pPr>
            <a:r>
              <a:rPr lang="en-US" sz="1200" dirty="0">
                <a:solidFill>
                  <a:schemeClr val="bg1"/>
                </a:solidFill>
                <a:latin typeface="+mn-lt"/>
              </a:rPr>
              <a:t>EX23\SG1\Mailboxes (exchange)</a:t>
            </a:r>
          </a:p>
          <a:p>
            <a:pPr eaLnBrk="0" hangingPunct="0">
              <a:defRPr/>
            </a:pPr>
            <a:r>
              <a:rPr lang="en-US" sz="1200" dirty="0">
                <a:solidFill>
                  <a:schemeClr val="bg1"/>
                </a:solidFill>
                <a:latin typeface="+mn-lt"/>
              </a:rPr>
              <a:t>FS2_E:\team\  (directory</a:t>
            </a:r>
            <a:r>
              <a:rPr lang="en-US" sz="1200" dirty="0" smtClean="0">
                <a:solidFill>
                  <a:schemeClr val="bg1"/>
                </a:solidFill>
                <a:latin typeface="+mn-lt"/>
              </a:rPr>
              <a:t>)</a:t>
            </a:r>
            <a:endParaRPr lang="en-US" sz="1200" dirty="0">
              <a:solidFill>
                <a:schemeClr val="bg1"/>
              </a:solidFill>
              <a:latin typeface="+mn-lt"/>
            </a:endParaRPr>
          </a:p>
        </p:txBody>
      </p:sp>
      <p:sp>
        <p:nvSpPr>
          <p:cNvPr id="141" name="Rounded Rectangle 140"/>
          <p:cNvSpPr/>
          <p:nvPr/>
        </p:nvSpPr>
        <p:spPr bwMode="auto">
          <a:xfrm>
            <a:off x="6008321" y="4145424"/>
            <a:ext cx="2470661" cy="1139096"/>
          </a:xfrm>
          <a:prstGeom prst="roundRect">
            <a:avLst>
              <a:gd name="adj" fmla="val 8863"/>
            </a:avLst>
          </a:prstGeom>
          <a:gradFill>
            <a:gsLst>
              <a:gs pos="24000">
                <a:srgbClr val="FFD961">
                  <a:alpha val="79000"/>
                </a:srgbClr>
              </a:gs>
              <a:gs pos="97000">
                <a:srgbClr val="DAA600">
                  <a:alpha val="87000"/>
                </a:srgbClr>
              </a:gs>
            </a:gsLst>
            <a:lin ang="5400000" scaled="0"/>
          </a:gradFill>
          <a:ln>
            <a:noFill/>
          </a:ln>
          <a:scene3d>
            <a:camera prst="orthographicFront"/>
            <a:lightRig rig="threePt" dir="t"/>
          </a:scene3d>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600" dirty="0">
              <a:solidFill>
                <a:schemeClr val="bg1"/>
              </a:solidFill>
            </a:endParaRPr>
          </a:p>
        </p:txBody>
      </p:sp>
      <p:sp>
        <p:nvSpPr>
          <p:cNvPr id="142" name="TextBox 675"/>
          <p:cNvSpPr txBox="1">
            <a:spLocks noChangeArrowheads="1"/>
          </p:cNvSpPr>
          <p:nvPr/>
        </p:nvSpPr>
        <p:spPr bwMode="auto">
          <a:xfrm>
            <a:off x="6073630" y="4166563"/>
            <a:ext cx="2212785" cy="1015663"/>
          </a:xfrm>
          <a:prstGeom prst="rect">
            <a:avLst/>
          </a:prstGeom>
          <a:noFill/>
          <a:ln w="9525">
            <a:noFill/>
            <a:miter lim="800000"/>
            <a:headEnd/>
            <a:tailEnd/>
          </a:ln>
        </p:spPr>
        <p:txBody>
          <a:bodyPr wrap="none">
            <a:spAutoFit/>
          </a:bodyPr>
          <a:lstStyle/>
          <a:p>
            <a:pPr eaLnBrk="0" hangingPunct="0">
              <a:defRPr/>
            </a:pPr>
            <a:r>
              <a:rPr lang="en-US" sz="1200" b="1" u="sng" dirty="0" smtClean="0">
                <a:solidFill>
                  <a:schemeClr val="bg1"/>
                </a:solidFill>
                <a:latin typeface="+mn-lt"/>
              </a:rPr>
              <a:t>DPM-DR</a:t>
            </a:r>
            <a:endParaRPr lang="en-US" sz="1200" b="1" u="sng" dirty="0">
              <a:solidFill>
                <a:schemeClr val="bg1"/>
              </a:solidFill>
              <a:latin typeface="+mn-lt"/>
            </a:endParaRPr>
          </a:p>
          <a:p>
            <a:pPr eaLnBrk="0" hangingPunct="0">
              <a:defRPr/>
            </a:pPr>
            <a:r>
              <a:rPr lang="en-US" sz="1200" dirty="0">
                <a:solidFill>
                  <a:schemeClr val="bg1"/>
                </a:solidFill>
                <a:latin typeface="+mn-lt"/>
              </a:rPr>
              <a:t>FS1_data (share)</a:t>
            </a:r>
          </a:p>
          <a:p>
            <a:pPr eaLnBrk="0" hangingPunct="0">
              <a:defRPr/>
            </a:pPr>
            <a:r>
              <a:rPr lang="en-US" sz="1200" dirty="0">
                <a:solidFill>
                  <a:schemeClr val="bg1"/>
                </a:solidFill>
                <a:latin typeface="+mn-lt"/>
              </a:rPr>
              <a:t>SQL25\</a:t>
            </a:r>
            <a:r>
              <a:rPr lang="en-US" sz="1200" dirty="0" err="1">
                <a:solidFill>
                  <a:schemeClr val="bg1"/>
                </a:solidFill>
                <a:latin typeface="+mn-lt"/>
              </a:rPr>
              <a:t>AccountingdB</a:t>
            </a:r>
            <a:r>
              <a:rPr lang="en-US" sz="1200" dirty="0">
                <a:solidFill>
                  <a:schemeClr val="bg1"/>
                </a:solidFill>
                <a:latin typeface="+mn-lt"/>
              </a:rPr>
              <a:t> (</a:t>
            </a:r>
            <a:r>
              <a:rPr lang="en-US" sz="1200" dirty="0" err="1">
                <a:solidFill>
                  <a:schemeClr val="bg1"/>
                </a:solidFill>
                <a:latin typeface="+mn-lt"/>
              </a:rPr>
              <a:t>sql</a:t>
            </a:r>
            <a:r>
              <a:rPr lang="en-US" sz="1200" dirty="0">
                <a:solidFill>
                  <a:schemeClr val="bg1"/>
                </a:solidFill>
                <a:latin typeface="+mn-lt"/>
              </a:rPr>
              <a:t>)</a:t>
            </a:r>
          </a:p>
          <a:p>
            <a:pPr eaLnBrk="0" hangingPunct="0">
              <a:defRPr/>
            </a:pPr>
            <a:r>
              <a:rPr lang="en-US" sz="1200" dirty="0">
                <a:solidFill>
                  <a:schemeClr val="bg1"/>
                </a:solidFill>
                <a:latin typeface="+mn-lt"/>
              </a:rPr>
              <a:t>EX23\SG1\Mailboxes (exchange)</a:t>
            </a:r>
          </a:p>
          <a:p>
            <a:pPr eaLnBrk="0" hangingPunct="0">
              <a:defRPr/>
            </a:pPr>
            <a:r>
              <a:rPr lang="en-US" sz="1200" dirty="0">
                <a:solidFill>
                  <a:schemeClr val="bg1"/>
                </a:solidFill>
                <a:latin typeface="+mn-lt"/>
              </a:rPr>
              <a:t>FS2_E:\team\  (directory</a:t>
            </a:r>
            <a:r>
              <a:rPr lang="en-US" sz="1200" dirty="0" smtClean="0">
                <a:solidFill>
                  <a:schemeClr val="bg1"/>
                </a:solidFill>
                <a:latin typeface="+mn-lt"/>
              </a:rPr>
              <a:t>)</a:t>
            </a:r>
            <a:endParaRPr lang="en-US" sz="1200" dirty="0">
              <a:solidFill>
                <a:schemeClr val="bg1"/>
              </a:solidFill>
              <a:latin typeface="+mn-lt"/>
            </a:endParaRPr>
          </a:p>
        </p:txBody>
      </p:sp>
      <p:cxnSp>
        <p:nvCxnSpPr>
          <p:cNvPr id="61" name="Straight Connector 60"/>
          <p:cNvCxnSpPr/>
          <p:nvPr/>
        </p:nvCxnSpPr>
        <p:spPr bwMode="auto">
          <a:xfrm>
            <a:off x="1544595" y="1791730"/>
            <a:ext cx="2023868" cy="1828220"/>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bwMode="auto">
          <a:xfrm flipV="1">
            <a:off x="1655805" y="3619950"/>
            <a:ext cx="1912658" cy="588513"/>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bwMode="auto">
          <a:xfrm>
            <a:off x="1309816" y="3410465"/>
            <a:ext cx="2258647" cy="209485"/>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bwMode="auto">
          <a:xfrm>
            <a:off x="1346886" y="2570205"/>
            <a:ext cx="2221577" cy="1049745"/>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endCxn id="84" idx="2"/>
          </p:cNvCxnSpPr>
          <p:nvPr/>
        </p:nvCxnSpPr>
        <p:spPr bwMode="auto">
          <a:xfrm rot="10800000">
            <a:off x="4348502" y="3609761"/>
            <a:ext cx="2373872" cy="68432"/>
          </a:xfrm>
          <a:prstGeom prst="line">
            <a:avLst/>
          </a:prstGeom>
          <a:ln w="28575">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pic>
        <p:nvPicPr>
          <p:cNvPr id="66" name="Picture 2" descr="E:\Projects\Microsoft\DPM_video\connect.dll_I2908_0409.png"/>
          <p:cNvPicPr>
            <a:picLocks noChangeAspect="1" noChangeArrowheads="1"/>
          </p:cNvPicPr>
          <p:nvPr/>
        </p:nvPicPr>
        <p:blipFill>
          <a:blip r:embed="rId3" cstate="print"/>
          <a:srcRect/>
          <a:stretch>
            <a:fillRect/>
          </a:stretch>
        </p:blipFill>
        <p:spPr bwMode="auto">
          <a:xfrm>
            <a:off x="1152191" y="1396912"/>
            <a:ext cx="584645" cy="584645"/>
          </a:xfrm>
          <a:prstGeom prst="rect">
            <a:avLst/>
          </a:prstGeom>
          <a:noFill/>
        </p:spPr>
      </p:pic>
      <p:pic>
        <p:nvPicPr>
          <p:cNvPr id="67" name="Picture 2" descr="E:\Projects\Microsoft\DPM_video\connect.dll_I2908_0409.png"/>
          <p:cNvPicPr>
            <a:picLocks noChangeAspect="1" noChangeArrowheads="1"/>
          </p:cNvPicPr>
          <p:nvPr/>
        </p:nvPicPr>
        <p:blipFill>
          <a:blip r:embed="rId3" cstate="print"/>
          <a:srcRect/>
          <a:stretch>
            <a:fillRect/>
          </a:stretch>
        </p:blipFill>
        <p:spPr bwMode="auto">
          <a:xfrm>
            <a:off x="892861" y="2310830"/>
            <a:ext cx="584645" cy="584645"/>
          </a:xfrm>
          <a:prstGeom prst="rect">
            <a:avLst/>
          </a:prstGeom>
          <a:noFill/>
        </p:spPr>
      </p:pic>
      <p:pic>
        <p:nvPicPr>
          <p:cNvPr id="68" name="Picture 2" descr="E:\Projects\Microsoft\DPM_video\connect.dll_I2908_0409.png"/>
          <p:cNvPicPr>
            <a:picLocks noChangeAspect="1" noChangeArrowheads="1"/>
          </p:cNvPicPr>
          <p:nvPr/>
        </p:nvPicPr>
        <p:blipFill>
          <a:blip r:embed="rId3" cstate="print"/>
          <a:srcRect/>
          <a:stretch>
            <a:fillRect/>
          </a:stretch>
        </p:blipFill>
        <p:spPr bwMode="auto">
          <a:xfrm>
            <a:off x="845360" y="3165854"/>
            <a:ext cx="584645" cy="584645"/>
          </a:xfrm>
          <a:prstGeom prst="rect">
            <a:avLst/>
          </a:prstGeom>
          <a:noFill/>
        </p:spPr>
      </p:pic>
      <p:pic>
        <p:nvPicPr>
          <p:cNvPr id="69" name="Picture 2" descr="E:\Projects\Microsoft\DPM_video\connect.dll_I2908_0409.png"/>
          <p:cNvPicPr>
            <a:picLocks noChangeAspect="1" noChangeArrowheads="1"/>
          </p:cNvPicPr>
          <p:nvPr/>
        </p:nvPicPr>
        <p:blipFill>
          <a:blip r:embed="rId3" cstate="print"/>
          <a:srcRect/>
          <a:stretch>
            <a:fillRect/>
          </a:stretch>
        </p:blipFill>
        <p:spPr bwMode="auto">
          <a:xfrm>
            <a:off x="1237246" y="3902126"/>
            <a:ext cx="584645" cy="584645"/>
          </a:xfrm>
          <a:prstGeom prst="rect">
            <a:avLst/>
          </a:prstGeom>
          <a:noFill/>
        </p:spPr>
      </p:pic>
      <p:grpSp>
        <p:nvGrpSpPr>
          <p:cNvPr id="2" name="Group 69"/>
          <p:cNvGrpSpPr/>
          <p:nvPr/>
        </p:nvGrpSpPr>
        <p:grpSpPr>
          <a:xfrm>
            <a:off x="3241357" y="3124138"/>
            <a:ext cx="1175817" cy="888274"/>
            <a:chOff x="2803951" y="4038600"/>
            <a:chExt cx="1176863" cy="889064"/>
          </a:xfrm>
        </p:grpSpPr>
        <p:pic>
          <p:nvPicPr>
            <p:cNvPr id="71" name="Picture 2" descr="D:\Projects\Microsoft\DPM_Deck\images\Vista (344).png"/>
            <p:cNvPicPr>
              <a:picLocks noChangeAspect="1" noChangeArrowheads="1"/>
            </p:cNvPicPr>
            <p:nvPr/>
          </p:nvPicPr>
          <p:blipFill>
            <a:blip r:embed="rId4" cstate="print">
              <a:grayscl/>
            </a:blip>
            <a:srcRect/>
            <a:stretch>
              <a:fillRect/>
            </a:stretch>
          </p:blipFill>
          <p:spPr bwMode="auto">
            <a:xfrm>
              <a:off x="2803951" y="4038600"/>
              <a:ext cx="782534" cy="889064"/>
            </a:xfrm>
            <a:prstGeom prst="rect">
              <a:avLst/>
            </a:prstGeom>
            <a:noFill/>
          </p:spPr>
        </p:pic>
        <p:grpSp>
          <p:nvGrpSpPr>
            <p:cNvPr id="3" name="Group 204"/>
            <p:cNvGrpSpPr/>
            <p:nvPr/>
          </p:nvGrpSpPr>
          <p:grpSpPr>
            <a:xfrm>
              <a:off x="3365938" y="4290535"/>
              <a:ext cx="614872" cy="581265"/>
              <a:chOff x="4572000" y="2655375"/>
              <a:chExt cx="720817" cy="681417"/>
            </a:xfrm>
          </p:grpSpPr>
          <p:grpSp>
            <p:nvGrpSpPr>
              <p:cNvPr id="4" name="Group 189"/>
              <p:cNvGrpSpPr/>
              <p:nvPr/>
            </p:nvGrpSpPr>
            <p:grpSpPr>
              <a:xfrm>
                <a:off x="4673854" y="2655375"/>
                <a:ext cx="403810" cy="395185"/>
                <a:chOff x="4904375" y="2755269"/>
                <a:chExt cx="324356" cy="317428"/>
              </a:xfrm>
            </p:grpSpPr>
            <p:sp>
              <p:nvSpPr>
                <p:cNvPr id="86" name="Oval 8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93" name="Flowchart: Magnetic Disk 9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43" name="Oval 14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5" name="Group 190"/>
              <p:cNvGrpSpPr/>
              <p:nvPr/>
            </p:nvGrpSpPr>
            <p:grpSpPr>
              <a:xfrm>
                <a:off x="4889007" y="2747583"/>
                <a:ext cx="403810" cy="395185"/>
                <a:chOff x="4904375" y="2755269"/>
                <a:chExt cx="324356" cy="317428"/>
              </a:xfrm>
            </p:grpSpPr>
            <p:sp>
              <p:nvSpPr>
                <p:cNvPr id="83" name="Oval 8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4" name="Flowchart: Magnetic Disk 8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5" name="Oval 8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6" name="Group 195"/>
              <p:cNvGrpSpPr/>
              <p:nvPr/>
            </p:nvGrpSpPr>
            <p:grpSpPr>
              <a:xfrm>
                <a:off x="4572000" y="2832108"/>
                <a:ext cx="403810" cy="395185"/>
                <a:chOff x="4904375" y="2755269"/>
                <a:chExt cx="324356" cy="317428"/>
              </a:xfrm>
            </p:grpSpPr>
            <p:sp>
              <p:nvSpPr>
                <p:cNvPr id="80" name="Oval 7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1" name="Flowchart: Magnetic Disk 8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82" name="Oval 8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7" name="Group 199"/>
              <p:cNvGrpSpPr/>
              <p:nvPr/>
            </p:nvGrpSpPr>
            <p:grpSpPr>
              <a:xfrm>
                <a:off x="4810205" y="2941607"/>
                <a:ext cx="403810" cy="395185"/>
                <a:chOff x="4904375" y="2755269"/>
                <a:chExt cx="324356" cy="317428"/>
              </a:xfrm>
            </p:grpSpPr>
            <p:sp>
              <p:nvSpPr>
                <p:cNvPr id="77" name="Oval 7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8" name="Flowchart: Magnetic Disk 7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79" name="Oval 7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8" name="Group 143"/>
          <p:cNvGrpSpPr/>
          <p:nvPr/>
        </p:nvGrpSpPr>
        <p:grpSpPr>
          <a:xfrm>
            <a:off x="6478672" y="3173085"/>
            <a:ext cx="1380228" cy="936522"/>
            <a:chOff x="6478672" y="3173085"/>
            <a:chExt cx="1380228" cy="936522"/>
          </a:xfrm>
        </p:grpSpPr>
        <p:grpSp>
          <p:nvGrpSpPr>
            <p:cNvPr id="9" name="Group 160"/>
            <p:cNvGrpSpPr/>
            <p:nvPr/>
          </p:nvGrpSpPr>
          <p:grpSpPr>
            <a:xfrm>
              <a:off x="6478672" y="3173085"/>
              <a:ext cx="1175807" cy="888274"/>
              <a:chOff x="2803951" y="4038600"/>
              <a:chExt cx="1176854" cy="889064"/>
            </a:xfrm>
          </p:grpSpPr>
          <p:pic>
            <p:nvPicPr>
              <p:cNvPr id="156" name="Picture 2" descr="D:\Projects\Microsoft\DPM_Deck\images\Vista (344).png"/>
              <p:cNvPicPr>
                <a:picLocks noChangeAspect="1" noChangeArrowheads="1"/>
              </p:cNvPicPr>
              <p:nvPr/>
            </p:nvPicPr>
            <p:blipFill>
              <a:blip r:embed="rId4" cstate="print">
                <a:grayscl/>
              </a:blip>
              <a:srcRect/>
              <a:stretch>
                <a:fillRect/>
              </a:stretch>
            </p:blipFill>
            <p:spPr bwMode="auto">
              <a:xfrm>
                <a:off x="2803951" y="4038600"/>
                <a:ext cx="782534" cy="889064"/>
              </a:xfrm>
              <a:prstGeom prst="rect">
                <a:avLst/>
              </a:prstGeom>
              <a:noFill/>
            </p:spPr>
          </p:pic>
          <p:grpSp>
            <p:nvGrpSpPr>
              <p:cNvPr id="10" name="Group 204"/>
              <p:cNvGrpSpPr/>
              <p:nvPr/>
            </p:nvGrpSpPr>
            <p:grpSpPr>
              <a:xfrm>
                <a:off x="3365933" y="4290535"/>
                <a:ext cx="614872" cy="581265"/>
                <a:chOff x="4572000" y="2655375"/>
                <a:chExt cx="720817" cy="681417"/>
              </a:xfrm>
            </p:grpSpPr>
            <p:grpSp>
              <p:nvGrpSpPr>
                <p:cNvPr id="11" name="Group 189"/>
                <p:cNvGrpSpPr/>
                <p:nvPr/>
              </p:nvGrpSpPr>
              <p:grpSpPr>
                <a:xfrm>
                  <a:off x="4673854" y="2655375"/>
                  <a:ext cx="403810" cy="395185"/>
                  <a:chOff x="4904375" y="2755269"/>
                  <a:chExt cx="324356" cy="317428"/>
                </a:xfrm>
              </p:grpSpPr>
              <p:sp>
                <p:nvSpPr>
                  <p:cNvPr id="171" name="Oval 17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72" name="Flowchart: Magnetic Disk 17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73" name="Oval 17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2" name="Group 190"/>
                <p:cNvGrpSpPr/>
                <p:nvPr/>
              </p:nvGrpSpPr>
              <p:grpSpPr>
                <a:xfrm>
                  <a:off x="4889007" y="2747583"/>
                  <a:ext cx="403810" cy="395185"/>
                  <a:chOff x="4904375" y="2755269"/>
                  <a:chExt cx="324356" cy="317428"/>
                </a:xfrm>
              </p:grpSpPr>
              <p:sp>
                <p:nvSpPr>
                  <p:cNvPr id="168" name="Oval 16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9" name="Flowchart: Magnetic Disk 16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70" name="Oval 16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3" name="Group 195"/>
                <p:cNvGrpSpPr/>
                <p:nvPr/>
              </p:nvGrpSpPr>
              <p:grpSpPr>
                <a:xfrm>
                  <a:off x="4572000" y="2832108"/>
                  <a:ext cx="403810" cy="395185"/>
                  <a:chOff x="4904375" y="2755269"/>
                  <a:chExt cx="324356" cy="317428"/>
                </a:xfrm>
              </p:grpSpPr>
              <p:sp>
                <p:nvSpPr>
                  <p:cNvPr id="165" name="Oval 16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6" name="Flowchart: Magnetic Disk 16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7" name="Oval 16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nvGrpSpPr>
                <p:cNvPr id="14" name="Group 199"/>
                <p:cNvGrpSpPr/>
                <p:nvPr/>
              </p:nvGrpSpPr>
              <p:grpSpPr>
                <a:xfrm>
                  <a:off x="4810205" y="2941607"/>
                  <a:ext cx="403810" cy="395185"/>
                  <a:chOff x="4904375" y="2755269"/>
                  <a:chExt cx="324356" cy="317428"/>
                </a:xfrm>
              </p:grpSpPr>
              <p:sp>
                <p:nvSpPr>
                  <p:cNvPr id="162" name="Oval 16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3" name="Flowchart: Magnetic Disk 16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sp>
                <p:nvSpPr>
                  <p:cNvPr id="164" name="Oval 16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fontAlgn="auto">
                      <a:spcBef>
                        <a:spcPts val="0"/>
                      </a:spcBef>
                      <a:spcAft>
                        <a:spcPts val="0"/>
                      </a:spcAft>
                      <a:buClrTx/>
                      <a:buNone/>
                      <a:defRPr/>
                    </a:pPr>
                    <a:endParaRPr kumimoji="0" lang="en-US" sz="1800" b="0" i="0" u="none" strike="noStrike" kern="0" cap="none" spc="0" normalizeH="0" baseline="0" noProof="0" dirty="0">
                      <a:ln>
                        <a:noFill/>
                      </a:ln>
                      <a:effectLst/>
                      <a:uLnTx/>
                      <a:uFillTx/>
                      <a:latin typeface="Calibri"/>
                      <a:ea typeface="+mn-ea"/>
                      <a:cs typeface="+mn-cs"/>
                    </a:endParaRPr>
                  </a:p>
                </p:txBody>
              </p:sp>
            </p:grpSp>
          </p:grpSp>
        </p:grpSp>
        <p:grpSp>
          <p:nvGrpSpPr>
            <p:cNvPr id="15" name="Group 59"/>
            <p:cNvGrpSpPr/>
            <p:nvPr/>
          </p:nvGrpSpPr>
          <p:grpSpPr>
            <a:xfrm>
              <a:off x="7469541" y="3689291"/>
              <a:ext cx="389359" cy="420316"/>
              <a:chOff x="8040821" y="2812715"/>
              <a:chExt cx="566688" cy="611743"/>
            </a:xfrm>
          </p:grpSpPr>
          <p:grpSp>
            <p:nvGrpSpPr>
              <p:cNvPr id="16" name="Group 186"/>
              <p:cNvGrpSpPr/>
              <p:nvPr/>
            </p:nvGrpSpPr>
            <p:grpSpPr>
              <a:xfrm>
                <a:off x="8040821" y="3031577"/>
                <a:ext cx="566688" cy="392881"/>
                <a:chOff x="7696436" y="4575160"/>
                <a:chExt cx="566688" cy="392881"/>
              </a:xfrm>
            </p:grpSpPr>
            <p:pic>
              <p:nvPicPr>
                <p:cNvPr id="154" name="Picture 10" descr="D:\Projects\Microsoft\DPM PartnerVideo\images\tape.png"/>
                <p:cNvPicPr>
                  <a:picLocks noChangeAspect="1" noChangeArrowheads="1"/>
                </p:cNvPicPr>
                <p:nvPr/>
              </p:nvPicPr>
              <p:blipFill>
                <a:blip r:embed="rId5"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155" name="Picture 10" descr="D:\Projects\Microsoft\DPM PartnerVideo\images\tape.png"/>
                <p:cNvPicPr>
                  <a:picLocks noChangeAspect="1" noChangeArrowheads="1"/>
                </p:cNvPicPr>
                <p:nvPr/>
              </p:nvPicPr>
              <p:blipFill>
                <a:blip r:embed="rId5"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17" name="Group 183"/>
              <p:cNvGrpSpPr/>
              <p:nvPr/>
            </p:nvGrpSpPr>
            <p:grpSpPr>
              <a:xfrm>
                <a:off x="8090784" y="2812715"/>
                <a:ext cx="512445" cy="448263"/>
                <a:chOff x="5801888" y="2848326"/>
                <a:chExt cx="331718" cy="291135"/>
              </a:xfrm>
            </p:grpSpPr>
            <p:pic>
              <p:nvPicPr>
                <p:cNvPr id="151" name="Picture 10" descr="D:\Projects\Microsoft\DPM PartnerVideo\images\tape.png"/>
                <p:cNvPicPr>
                  <a:picLocks noChangeAspect="1" noChangeArrowheads="1"/>
                </p:cNvPicPr>
                <p:nvPr/>
              </p:nvPicPr>
              <p:blipFill>
                <a:blip r:embed="rId6"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152" name="Picture 10" descr="D:\Projects\Microsoft\DPM PartnerVideo\images\tape.png"/>
                <p:cNvPicPr>
                  <a:picLocks noChangeAspect="1" noChangeArrowheads="1"/>
                </p:cNvPicPr>
                <p:nvPr/>
              </p:nvPicPr>
              <p:blipFill>
                <a:blip r:embed="rId6"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153" name="Picture 10" descr="D:\Projects\Microsoft\DPM PartnerVideo\images\tape.png"/>
                <p:cNvPicPr>
                  <a:picLocks noChangeAspect="1" noChangeArrowheads="1"/>
                </p:cNvPicPr>
                <p:nvPr/>
              </p:nvPicPr>
              <p:blipFill>
                <a:blip r:embed="rId6"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spTree>
    <p:extLst>
      <p:ext uri="{BB962C8B-B14F-4D97-AF65-F5344CB8AC3E}">
        <p14:creationId xmlns:p14="http://schemas.microsoft.com/office/powerpoint/2007/7/12/main" xmlns="" val="289036533"/>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72|13.9|127.5"/>
</p:tagLst>
</file>

<file path=ppt/tags/tag2.xml><?xml version="1.0" encoding="utf-8"?>
<p:tagLst xmlns:a="http://schemas.openxmlformats.org/drawingml/2006/main" xmlns:r="http://schemas.openxmlformats.org/officeDocument/2006/relationships" xmlns:p="http://schemas.openxmlformats.org/presentationml/2006/main">
  <p:tag name="TIMING" val="|38.5|25.4|11.9"/>
</p:tagLst>
</file>

<file path=ppt/tags/tag3.xml><?xml version="1.0" encoding="utf-8"?>
<p:tagLst xmlns:a="http://schemas.openxmlformats.org/drawingml/2006/main" xmlns:r="http://schemas.openxmlformats.org/officeDocument/2006/relationships" xmlns:p="http://schemas.openxmlformats.org/presentationml/2006/main">
  <p:tag name="TIMING" val="|8.9|15.7|10.2"/>
</p:tagLst>
</file>

<file path=ppt/tags/tag4.xml><?xml version="1.0" encoding="utf-8"?>
<p:tagLst xmlns:a="http://schemas.openxmlformats.org/drawingml/2006/main" xmlns:r="http://schemas.openxmlformats.org/officeDocument/2006/relationships" xmlns:p="http://schemas.openxmlformats.org/presentationml/2006/main">
  <p:tag name="TIMING" val="|10|7.8|1"/>
</p:tagLst>
</file>

<file path=ppt/tags/tag5.xml><?xml version="1.0" encoding="utf-8"?>
<p:tagLst xmlns:a="http://schemas.openxmlformats.org/drawingml/2006/main" xmlns:r="http://schemas.openxmlformats.org/officeDocument/2006/relationships" xmlns:p="http://schemas.openxmlformats.org/presentationml/2006/main">
  <p:tag name="TIMING" val="|6.7|2.3"/>
</p:tagLst>
</file>

<file path=ppt/tags/tag6.xml><?xml version="1.0" encoding="utf-8"?>
<p:tagLst xmlns:a="http://schemas.openxmlformats.org/drawingml/2006/main" xmlns:r="http://schemas.openxmlformats.org/officeDocument/2006/relationships" xmlns:p="http://schemas.openxmlformats.org/presentationml/2006/main">
  <p:tag name="TIMING" val="|8.3|8.1|31.3"/>
</p:tagLst>
</file>

<file path=ppt/tags/tag7.xml><?xml version="1.0" encoding="utf-8"?>
<p:tagLst xmlns:a="http://schemas.openxmlformats.org/drawingml/2006/main" xmlns:r="http://schemas.openxmlformats.org/officeDocument/2006/relationships" xmlns:p="http://schemas.openxmlformats.org/presentationml/2006/main">
  <p:tag name="TIMING" val="|15|.9|2|91"/>
</p:tagLst>
</file>

<file path=ppt/tags/tag8.xml><?xml version="1.0" encoding="utf-8"?>
<p:tagLst xmlns:a="http://schemas.openxmlformats.org/drawingml/2006/main" xmlns:r="http://schemas.openxmlformats.org/officeDocument/2006/relationships" xmlns:p="http://schemas.openxmlformats.org/presentationml/2006/main">
  <p:tag name="TIMING" val="|.1|5.1|2.1|5.7"/>
</p:tagLst>
</file>

<file path=ppt/tags/tag9.xml><?xml version="1.0" encoding="utf-8"?>
<p:tagLst xmlns:a="http://schemas.openxmlformats.org/drawingml/2006/main" xmlns:r="http://schemas.openxmlformats.org/officeDocument/2006/relationships" xmlns:p="http://schemas.openxmlformats.org/presentationml/2006/main">
  <p:tag name="TIMING" val="|1.9|1.4|3.5|35|87|101|73.9"/>
</p:tagLst>
</file>

<file path=ppt/theme/theme1.xml><?xml version="1.0" encoding="utf-8"?>
<a:theme xmlns:a="http://schemas.openxmlformats.org/drawingml/2006/main" name="TENA09-FINAL">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Africa">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NA09 Final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2009-11-09T23:56:55Z</outs:dateTime>
      <outs:isPinned>true</outs:isPinned>
    </outs:relatedDate>
    <outs:relatedDate>
      <outs:type>2</outs:type>
      <outs:displayName>Created</outs:displayName>
      <outs:dateTime>2009-08-11T12:17:56Z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source>0</outs:source>
      <outs:isPinned>true</outs:isPinned>
    </outs:relatedPeopleItem>
    <outs:relatedPeopleItem>
      <outs:category>Last modified by</outs:category>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27C2E9CF-D1F4-4F15-9201-3984E24DFAD8}">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TENA09-FINAL</Template>
  <TotalTime>0</TotalTime>
  <Words>2774</Words>
  <Application>Microsoft Office PowerPoint</Application>
  <PresentationFormat>On-screen Show (4:3)</PresentationFormat>
  <Paragraphs>850</Paragraphs>
  <Slides>66</Slides>
  <Notes>65</Notes>
  <HiddenSlides>0</HiddenSlides>
  <MMClips>0</MMClips>
  <ScaleCrop>false</ScaleCrop>
  <HeadingPairs>
    <vt:vector size="4" baseType="variant">
      <vt:variant>
        <vt:lpstr>Theme</vt:lpstr>
      </vt:variant>
      <vt:variant>
        <vt:i4>5</vt:i4>
      </vt:variant>
      <vt:variant>
        <vt:lpstr>Slide Titles</vt:lpstr>
      </vt:variant>
      <vt:variant>
        <vt:i4>66</vt:i4>
      </vt:variant>
    </vt:vector>
  </HeadingPairs>
  <TitlesOfParts>
    <vt:vector size="71" baseType="lpstr">
      <vt:lpstr>TENA09-FINAL</vt:lpstr>
      <vt:lpstr>TechEd09_Africa</vt:lpstr>
      <vt:lpstr>TENA09 Final Template</vt:lpstr>
      <vt:lpstr>TechEd_Europe</vt:lpstr>
      <vt:lpstr>TechEd09_Europe template</vt:lpstr>
      <vt:lpstr>Slide 1</vt:lpstr>
      <vt:lpstr>Advanced Features of  Data Protection Manager 2007 </vt:lpstr>
      <vt:lpstr>This is a Multi-Part Series</vt:lpstr>
      <vt:lpstr>Agenda</vt:lpstr>
      <vt:lpstr>Slide 5</vt:lpstr>
      <vt:lpstr>Slide 6</vt:lpstr>
      <vt:lpstr>DPM 2 DPM 4 DR</vt:lpstr>
      <vt:lpstr>DPM to DPM for DR</vt:lpstr>
      <vt:lpstr>DPM to DPM for DR</vt:lpstr>
      <vt:lpstr>DPM to DPM for DR</vt:lpstr>
      <vt:lpstr>DPM to DPM for DR</vt:lpstr>
      <vt:lpstr>Iron Mountain CloudRecovery™ Exclusively for DPM</vt:lpstr>
      <vt:lpstr>Iron Mountain CloudRecovery™ Exclusively for DPM</vt:lpstr>
      <vt:lpstr>DPM 2010 – Disaster Recovery</vt:lpstr>
      <vt:lpstr>Scenarios and Sample Scripts  </vt:lpstr>
      <vt:lpstr>Feature details</vt:lpstr>
      <vt:lpstr>Screenshot</vt:lpstr>
      <vt:lpstr>Modify-PG setting across all DPM</vt:lpstr>
      <vt:lpstr>Fix Replica Invalid problem</vt:lpstr>
      <vt:lpstr>Protection: Other Scenarios</vt:lpstr>
      <vt:lpstr>Simple Recovery for operators</vt:lpstr>
      <vt:lpstr>Recovery: Other Scenarios</vt:lpstr>
      <vt:lpstr>Library/Drive Status and Inventory</vt:lpstr>
      <vt:lpstr>Library &amp; Tape: Other scenarios</vt:lpstr>
      <vt:lpstr>Other Scenarios</vt:lpstr>
      <vt:lpstr>Other Resources</vt:lpstr>
      <vt:lpstr>Pre-backup &amp; Post-backup</vt:lpstr>
      <vt:lpstr>Scripting Overview</vt:lpstr>
      <vt:lpstr>Configuring Scripting </vt:lpstr>
      <vt:lpstr>Configuring Scripting </vt:lpstr>
      <vt:lpstr> </vt:lpstr>
      <vt:lpstr>SC DPM Online.com</vt:lpstr>
      <vt:lpstr>SC DPM Online.com</vt:lpstr>
      <vt:lpstr>Slide 34</vt:lpstr>
      <vt:lpstr>DPM Agent</vt:lpstr>
      <vt:lpstr>Connect Agent to DPM Server</vt:lpstr>
      <vt:lpstr>System Recovery Tool (SRT)</vt:lpstr>
      <vt:lpstr>Overview</vt:lpstr>
      <vt:lpstr>DPM</vt:lpstr>
      <vt:lpstr>DPM &amp; DPM-SRT</vt:lpstr>
      <vt:lpstr>DPM &amp; DPM-SRT</vt:lpstr>
      <vt:lpstr>DPM-SRT</vt:lpstr>
      <vt:lpstr>DPM-SRT</vt:lpstr>
      <vt:lpstr>DPM-SRT</vt:lpstr>
      <vt:lpstr>DPM-SRT</vt:lpstr>
      <vt:lpstr>DPM-SRT</vt:lpstr>
      <vt:lpstr>System Recovery Tool … for Bare Metal Recovery</vt:lpstr>
      <vt:lpstr>Schedule Console</vt:lpstr>
      <vt:lpstr>Schedule Console</vt:lpstr>
      <vt:lpstr>System Recovery Tool … for Bare Metal Recovery</vt:lpstr>
      <vt:lpstr>Recovery Center</vt:lpstr>
      <vt:lpstr>Recovery Center</vt:lpstr>
      <vt:lpstr>Boot Client Wizard</vt:lpstr>
      <vt:lpstr>Boot Client – Start up</vt:lpstr>
      <vt:lpstr>Boot Client – Waiting</vt:lpstr>
      <vt:lpstr>Restoring a Whole Server</vt:lpstr>
      <vt:lpstr>Licensing DPM SRT</vt:lpstr>
      <vt:lpstr>SRT Information</vt:lpstr>
      <vt:lpstr>DPM 2010 – Enterprise Ready</vt:lpstr>
      <vt:lpstr>Slide 60</vt:lpstr>
      <vt:lpstr>I365 announced DPM appliance</vt:lpstr>
      <vt:lpstr>Related Content at TechEd</vt:lpstr>
      <vt:lpstr>Resources &amp; Tools for DPM</vt:lpstr>
      <vt:lpstr>jbuff@microsoft.com  http://JasonBuffington.com </vt:lpstr>
      <vt:lpstr>Slide 65</vt:lpstr>
      <vt:lpstr>Slide 66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tech·ed Europe 2009</dc:subject>
  <dc:creator/>
  <dc:description>tech·ed Europe 2009</dc:description>
  <cp:lastModifiedBy/>
  <cp:revision>1</cp:revision>
  <dcterms:created xsi:type="dcterms:W3CDTF">2009-08-11T12:17:56Z</dcterms:created>
  <dcterms:modified xsi:type="dcterms:W3CDTF">2009-11-13T09:29:03Z</dcterms:modified>
</cp:coreProperties>
</file>