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9" r:id="rId1"/>
    <p:sldMasterId id="2147483776" r:id="rId2"/>
    <p:sldMasterId id="2147483779" r:id="rId3"/>
  </p:sldMasterIdLst>
  <p:notesMasterIdLst>
    <p:notesMasterId r:id="rId35"/>
  </p:notesMasterIdLst>
  <p:handoutMasterIdLst>
    <p:handoutMasterId r:id="rId36"/>
  </p:handoutMasterIdLst>
  <p:sldIdLst>
    <p:sldId id="257" r:id="rId4"/>
    <p:sldId id="258" r:id="rId5"/>
    <p:sldId id="344" r:id="rId6"/>
    <p:sldId id="259" r:id="rId7"/>
    <p:sldId id="262" r:id="rId8"/>
    <p:sldId id="263" r:id="rId9"/>
    <p:sldId id="261" r:id="rId10"/>
    <p:sldId id="266" r:id="rId11"/>
    <p:sldId id="328" r:id="rId12"/>
    <p:sldId id="264" r:id="rId13"/>
    <p:sldId id="329" r:id="rId14"/>
    <p:sldId id="330" r:id="rId15"/>
    <p:sldId id="337" r:id="rId16"/>
    <p:sldId id="338" r:id="rId17"/>
    <p:sldId id="339" r:id="rId18"/>
    <p:sldId id="340" r:id="rId19"/>
    <p:sldId id="342" r:id="rId20"/>
    <p:sldId id="343" r:id="rId21"/>
    <p:sldId id="270" r:id="rId22"/>
    <p:sldId id="346" r:id="rId23"/>
    <p:sldId id="305" r:id="rId24"/>
    <p:sldId id="306" r:id="rId25"/>
    <p:sldId id="307" r:id="rId26"/>
    <p:sldId id="312" r:id="rId27"/>
    <p:sldId id="313" r:id="rId28"/>
    <p:sldId id="314" r:id="rId29"/>
    <p:sldId id="345" r:id="rId30"/>
    <p:sldId id="327" r:id="rId31"/>
    <p:sldId id="347" r:id="rId32"/>
    <p:sldId id="348" r:id="rId33"/>
    <p:sldId id="296" r:id="rId34"/>
  </p:sldIdLst>
  <p:sldSz cx="9144000" cy="6858000" type="screen4x3"/>
  <p:notesSz cx="6858000" cy="9144000"/>
  <p:defaultTextStyle>
    <a:defPPr>
      <a:defRPr lang="en-US"/>
    </a:defPPr>
    <a:lvl1pPr marL="0" algn="l" defTabSz="914327" rtl="0" eaLnBrk="1" latinLnBrk="0" hangingPunct="1">
      <a:defRPr sz="1800" kern="1200">
        <a:solidFill>
          <a:schemeClr val="tx1"/>
        </a:solidFill>
        <a:latin typeface="+mn-lt"/>
        <a:ea typeface="+mn-ea"/>
        <a:cs typeface="+mn-cs"/>
      </a:defRPr>
    </a:lvl1pPr>
    <a:lvl2pPr marL="457163" algn="l" defTabSz="914327" rtl="0" eaLnBrk="1" latinLnBrk="0" hangingPunct="1">
      <a:defRPr sz="1800" kern="1200">
        <a:solidFill>
          <a:schemeClr val="tx1"/>
        </a:solidFill>
        <a:latin typeface="+mn-lt"/>
        <a:ea typeface="+mn-ea"/>
        <a:cs typeface="+mn-cs"/>
      </a:defRPr>
    </a:lvl2pPr>
    <a:lvl3pPr marL="914327" algn="l" defTabSz="914327" rtl="0" eaLnBrk="1" latinLnBrk="0" hangingPunct="1">
      <a:defRPr sz="1800" kern="1200">
        <a:solidFill>
          <a:schemeClr val="tx1"/>
        </a:solidFill>
        <a:latin typeface="+mn-lt"/>
        <a:ea typeface="+mn-ea"/>
        <a:cs typeface="+mn-cs"/>
      </a:defRPr>
    </a:lvl3pPr>
    <a:lvl4pPr marL="1371490" algn="l" defTabSz="914327" rtl="0" eaLnBrk="1" latinLnBrk="0" hangingPunct="1">
      <a:defRPr sz="1800" kern="1200">
        <a:solidFill>
          <a:schemeClr val="tx1"/>
        </a:solidFill>
        <a:latin typeface="+mn-lt"/>
        <a:ea typeface="+mn-ea"/>
        <a:cs typeface="+mn-cs"/>
      </a:defRPr>
    </a:lvl4pPr>
    <a:lvl5pPr marL="1828654" algn="l" defTabSz="914327" rtl="0" eaLnBrk="1" latinLnBrk="0" hangingPunct="1">
      <a:defRPr sz="1800" kern="1200">
        <a:solidFill>
          <a:schemeClr val="tx1"/>
        </a:solidFill>
        <a:latin typeface="+mn-lt"/>
        <a:ea typeface="+mn-ea"/>
        <a:cs typeface="+mn-cs"/>
      </a:defRPr>
    </a:lvl5pPr>
    <a:lvl6pPr marL="2285818" algn="l" defTabSz="914327" rtl="0" eaLnBrk="1" latinLnBrk="0" hangingPunct="1">
      <a:defRPr sz="1800" kern="1200">
        <a:solidFill>
          <a:schemeClr val="tx1"/>
        </a:solidFill>
        <a:latin typeface="+mn-lt"/>
        <a:ea typeface="+mn-ea"/>
        <a:cs typeface="+mn-cs"/>
      </a:defRPr>
    </a:lvl6pPr>
    <a:lvl7pPr marL="2742980" algn="l" defTabSz="914327" rtl="0" eaLnBrk="1" latinLnBrk="0" hangingPunct="1">
      <a:defRPr sz="1800" kern="1200">
        <a:solidFill>
          <a:schemeClr val="tx1"/>
        </a:solidFill>
        <a:latin typeface="+mn-lt"/>
        <a:ea typeface="+mn-ea"/>
        <a:cs typeface="+mn-cs"/>
      </a:defRPr>
    </a:lvl7pPr>
    <a:lvl8pPr marL="3200144" algn="l" defTabSz="914327" rtl="0" eaLnBrk="1" latinLnBrk="0" hangingPunct="1">
      <a:defRPr sz="1800" kern="1200">
        <a:solidFill>
          <a:schemeClr val="tx1"/>
        </a:solidFill>
        <a:latin typeface="+mn-lt"/>
        <a:ea typeface="+mn-ea"/>
        <a:cs typeface="+mn-cs"/>
      </a:defRPr>
    </a:lvl8pPr>
    <a:lvl9pPr marL="3657308" algn="l" defTabSz="914327"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ireh" initials="ce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6633"/>
    <a:srgbClr val="182548"/>
    <a:srgbClr val="FFFFFF"/>
    <a:srgbClr val="131D39"/>
    <a:srgbClr val="E2561E"/>
    <a:srgbClr val="D2E7F2"/>
    <a:srgbClr val="CFE3F1"/>
    <a:srgbClr val="EBF4F9"/>
    <a:srgbClr val="D3E6F1"/>
    <a:srgbClr val="98C5E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20" autoAdjust="0"/>
    <p:restoredTop sz="93194" autoAdjust="0"/>
  </p:normalViewPr>
  <p:slideViewPr>
    <p:cSldViewPr>
      <p:cViewPr>
        <p:scale>
          <a:sx n="100" d="100"/>
          <a:sy n="100" d="100"/>
        </p:scale>
        <p:origin x="-618" y="-540"/>
      </p:cViewPr>
      <p:guideLst>
        <p:guide orient="horz" pos="144"/>
        <p:guide orient="horz" pos="895"/>
        <p:guide orient="horz" pos="1484"/>
        <p:guide orient="horz" pos="1200"/>
        <p:guide orient="horz" pos="2736"/>
        <p:guide orient="horz" pos="4176"/>
        <p:guide pos="2880"/>
        <p:guide pos="240"/>
        <p:guide pos="460"/>
        <p:guide pos="5520"/>
        <p:guide pos="863"/>
        <p:guide pos="5299"/>
      </p:guideLst>
    </p:cSldViewPr>
  </p:slid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98" d="100"/>
          <a:sy n="98" d="100"/>
        </p:scale>
        <p:origin x="-2688"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F28511-F278-4D98-B336-D19F9461134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9A33F9B-4C30-409F-9C55-1BC4222C2481}">
      <dgm:prSet/>
      <dgm:spPr/>
      <dgm:t>
        <a:bodyPr/>
        <a:lstStyle/>
        <a:p>
          <a:pPr rtl="0"/>
          <a:r>
            <a:rPr lang="en-US" dirty="0" smtClean="0">
              <a:solidFill>
                <a:schemeClr val="bg1"/>
              </a:solidFill>
            </a:rPr>
            <a:t>Provide Audit Collection Services (ACS) for Unix and Linux systems</a:t>
          </a:r>
          <a:endParaRPr lang="en-US" dirty="0">
            <a:solidFill>
              <a:schemeClr val="bg1"/>
            </a:solidFill>
          </a:endParaRPr>
        </a:p>
      </dgm:t>
    </dgm:pt>
    <dgm:pt modelId="{7B9E7D65-DBB3-4A7E-ACCA-90C85443B2ED}" type="parTrans" cxnId="{157530A3-CD11-4D97-BDA8-2E9FE31E0AC1}">
      <dgm:prSet/>
      <dgm:spPr/>
      <dgm:t>
        <a:bodyPr/>
        <a:lstStyle/>
        <a:p>
          <a:endParaRPr lang="en-US"/>
        </a:p>
      </dgm:t>
    </dgm:pt>
    <dgm:pt modelId="{621849A4-E995-4A4B-8411-F05E662F0B2C}" type="sibTrans" cxnId="{157530A3-CD11-4D97-BDA8-2E9FE31E0AC1}">
      <dgm:prSet/>
      <dgm:spPr/>
      <dgm:t>
        <a:bodyPr/>
        <a:lstStyle/>
        <a:p>
          <a:endParaRPr lang="en-US"/>
        </a:p>
      </dgm:t>
    </dgm:pt>
    <dgm:pt modelId="{062EC8C9-4582-43BD-9CDD-E6AD75C9A74B}">
      <dgm:prSet/>
      <dgm:spPr/>
      <dgm:t>
        <a:bodyPr/>
        <a:lstStyle/>
        <a:p>
          <a:pPr rtl="0"/>
          <a:r>
            <a:rPr lang="en-US" dirty="0" smtClean="0"/>
            <a:t>Leverage </a:t>
          </a:r>
          <a:r>
            <a:rPr lang="en-US" dirty="0" err="1" smtClean="0"/>
            <a:t>OpsMgr</a:t>
          </a:r>
          <a:r>
            <a:rPr lang="en-US" dirty="0" smtClean="0"/>
            <a:t> 2007 R2 Cross Platform infrastructure to enable UNIX/Linux auditing</a:t>
          </a:r>
          <a:endParaRPr lang="en-US" dirty="0"/>
        </a:p>
      </dgm:t>
    </dgm:pt>
    <dgm:pt modelId="{117EFF22-5F19-4857-BA6B-8EAF9B122EEF}" type="parTrans" cxnId="{54379B4A-8E3A-40F9-BCF0-89DDE6B6E8AA}">
      <dgm:prSet/>
      <dgm:spPr/>
      <dgm:t>
        <a:bodyPr/>
        <a:lstStyle/>
        <a:p>
          <a:endParaRPr lang="en-US"/>
        </a:p>
      </dgm:t>
    </dgm:pt>
    <dgm:pt modelId="{32603A40-A3F5-40B5-AD47-47F5AAC58061}" type="sibTrans" cxnId="{54379B4A-8E3A-40F9-BCF0-89DDE6B6E8AA}">
      <dgm:prSet/>
      <dgm:spPr/>
      <dgm:t>
        <a:bodyPr/>
        <a:lstStyle/>
        <a:p>
          <a:endParaRPr lang="en-US"/>
        </a:p>
      </dgm:t>
    </dgm:pt>
    <dgm:pt modelId="{1BE19781-1BAD-4D12-B29F-20264FD96162}">
      <dgm:prSet/>
      <dgm:spPr/>
      <dgm:t>
        <a:bodyPr/>
        <a:lstStyle/>
        <a:p>
          <a:pPr rtl="0"/>
          <a:r>
            <a:rPr lang="en-US" dirty="0" smtClean="0"/>
            <a:t>Collect and aggregate audit events across enterprise systems for a singular view</a:t>
          </a:r>
          <a:endParaRPr lang="en-US" dirty="0"/>
        </a:p>
      </dgm:t>
    </dgm:pt>
    <dgm:pt modelId="{6723CD2C-A2D8-4D50-89EA-9C1FF03F148C}" type="parTrans" cxnId="{50AB9DD1-5AD7-47F3-A05A-F12E60EB7761}">
      <dgm:prSet/>
      <dgm:spPr/>
      <dgm:t>
        <a:bodyPr/>
        <a:lstStyle/>
        <a:p>
          <a:endParaRPr lang="en-US"/>
        </a:p>
      </dgm:t>
    </dgm:pt>
    <dgm:pt modelId="{18CC211D-3E7C-4FC2-8471-910116AFC6CB}" type="sibTrans" cxnId="{50AB9DD1-5AD7-47F3-A05A-F12E60EB7761}">
      <dgm:prSet/>
      <dgm:spPr/>
      <dgm:t>
        <a:bodyPr/>
        <a:lstStyle/>
        <a:p>
          <a:endParaRPr lang="en-US"/>
        </a:p>
      </dgm:t>
    </dgm:pt>
    <dgm:pt modelId="{C5D45644-3405-4373-82FA-3284275203C7}">
      <dgm:prSet/>
      <dgm:spPr/>
      <dgm:t>
        <a:bodyPr/>
        <a:lstStyle/>
        <a:p>
          <a:pPr rtl="0"/>
          <a:r>
            <a:rPr lang="en-US" dirty="0" smtClean="0"/>
            <a:t>Out of the box support for base OS audit events</a:t>
          </a:r>
          <a:endParaRPr lang="en-US" dirty="0"/>
        </a:p>
      </dgm:t>
    </dgm:pt>
    <dgm:pt modelId="{CC39A96B-3D6B-4D59-B4E1-8E192335E7D4}" type="parTrans" cxnId="{C72623BC-BF0A-4D2A-9E62-CCC1465B527C}">
      <dgm:prSet/>
      <dgm:spPr/>
      <dgm:t>
        <a:bodyPr/>
        <a:lstStyle/>
        <a:p>
          <a:endParaRPr lang="en-US"/>
        </a:p>
      </dgm:t>
    </dgm:pt>
    <dgm:pt modelId="{767C18A6-769E-4511-8403-B35D6DF731A0}" type="sibTrans" cxnId="{C72623BC-BF0A-4D2A-9E62-CCC1465B527C}">
      <dgm:prSet/>
      <dgm:spPr/>
      <dgm:t>
        <a:bodyPr/>
        <a:lstStyle/>
        <a:p>
          <a:endParaRPr lang="en-US"/>
        </a:p>
      </dgm:t>
    </dgm:pt>
    <dgm:pt modelId="{1CE9BBE8-DAB2-41B1-B4DF-002BE47294C0}">
      <dgm:prSet/>
      <dgm:spPr/>
      <dgm:t>
        <a:bodyPr/>
        <a:lstStyle/>
        <a:p>
          <a:pPr rtl="0"/>
          <a:r>
            <a:rPr lang="en-US" dirty="0" smtClean="0">
              <a:solidFill>
                <a:schemeClr val="bg1"/>
              </a:solidFill>
            </a:rPr>
            <a:t>Reporting – base OS auditing reports</a:t>
          </a:r>
          <a:endParaRPr lang="en-US" dirty="0">
            <a:solidFill>
              <a:schemeClr val="bg1"/>
            </a:solidFill>
          </a:endParaRPr>
        </a:p>
      </dgm:t>
    </dgm:pt>
    <dgm:pt modelId="{C61C1C4B-FF73-4EC4-A155-FFE6F809AD73}" type="parTrans" cxnId="{936C45EA-F409-4595-8A33-EDE86E7EBC27}">
      <dgm:prSet/>
      <dgm:spPr/>
      <dgm:t>
        <a:bodyPr/>
        <a:lstStyle/>
        <a:p>
          <a:endParaRPr lang="en-US"/>
        </a:p>
      </dgm:t>
    </dgm:pt>
    <dgm:pt modelId="{8BB4DC88-B5B3-41D8-B4E3-0F9C67C90E6A}" type="sibTrans" cxnId="{936C45EA-F409-4595-8A33-EDE86E7EBC27}">
      <dgm:prSet/>
      <dgm:spPr/>
      <dgm:t>
        <a:bodyPr/>
        <a:lstStyle/>
        <a:p>
          <a:endParaRPr lang="en-US"/>
        </a:p>
      </dgm:t>
    </dgm:pt>
    <dgm:pt modelId="{030CB148-BCD0-4C34-815A-6F153EDCF1AC}">
      <dgm:prSet/>
      <dgm:spPr/>
      <dgm:t>
        <a:bodyPr/>
        <a:lstStyle/>
        <a:p>
          <a:pPr rtl="0"/>
          <a:r>
            <a:rPr lang="en-US" dirty="0" smtClean="0"/>
            <a:t>Access violations</a:t>
          </a:r>
          <a:endParaRPr lang="en-US" dirty="0"/>
        </a:p>
      </dgm:t>
    </dgm:pt>
    <dgm:pt modelId="{74FCC210-A1A8-41DC-9A7C-E5F491F2E1E6}" type="parTrans" cxnId="{C4E675A0-EC73-437B-A84B-89AD8BD4FB86}">
      <dgm:prSet/>
      <dgm:spPr/>
      <dgm:t>
        <a:bodyPr/>
        <a:lstStyle/>
        <a:p>
          <a:endParaRPr lang="en-US"/>
        </a:p>
      </dgm:t>
    </dgm:pt>
    <dgm:pt modelId="{680EEE10-9C3C-4653-A835-B7A9051F808A}" type="sibTrans" cxnId="{C4E675A0-EC73-437B-A84B-89AD8BD4FB86}">
      <dgm:prSet/>
      <dgm:spPr/>
      <dgm:t>
        <a:bodyPr/>
        <a:lstStyle/>
        <a:p>
          <a:endParaRPr lang="en-US"/>
        </a:p>
      </dgm:t>
    </dgm:pt>
    <dgm:pt modelId="{A3F0F800-C088-4BB9-8F35-5C170EC6EB2F}">
      <dgm:prSet/>
      <dgm:spPr/>
      <dgm:t>
        <a:bodyPr/>
        <a:lstStyle/>
        <a:p>
          <a:pPr rtl="0"/>
          <a:r>
            <a:rPr lang="en-US" dirty="0" smtClean="0"/>
            <a:t>Account management</a:t>
          </a:r>
          <a:endParaRPr lang="en-US" dirty="0"/>
        </a:p>
      </dgm:t>
    </dgm:pt>
    <dgm:pt modelId="{5AB06F39-F3E0-4D90-973D-806FE31C3DD9}" type="parTrans" cxnId="{171AEF30-CE8E-4784-9073-FB4DCBA09942}">
      <dgm:prSet/>
      <dgm:spPr/>
      <dgm:t>
        <a:bodyPr/>
        <a:lstStyle/>
        <a:p>
          <a:endParaRPr lang="en-US"/>
        </a:p>
      </dgm:t>
    </dgm:pt>
    <dgm:pt modelId="{0635A04A-019A-430D-A623-372497797BC0}" type="sibTrans" cxnId="{171AEF30-CE8E-4784-9073-FB4DCBA09942}">
      <dgm:prSet/>
      <dgm:spPr/>
      <dgm:t>
        <a:bodyPr/>
        <a:lstStyle/>
        <a:p>
          <a:endParaRPr lang="en-US"/>
        </a:p>
      </dgm:t>
    </dgm:pt>
    <dgm:pt modelId="{D0A61123-691E-4A0A-87C9-20CBC690E3FB}">
      <dgm:prSet/>
      <dgm:spPr/>
      <dgm:t>
        <a:bodyPr/>
        <a:lstStyle/>
        <a:p>
          <a:pPr rtl="0"/>
          <a:r>
            <a:rPr lang="en-US" dirty="0" smtClean="0"/>
            <a:t>Administrator activity</a:t>
          </a:r>
          <a:endParaRPr lang="en-US" dirty="0"/>
        </a:p>
      </dgm:t>
    </dgm:pt>
    <dgm:pt modelId="{B7CF5A04-0462-4965-8871-9DE224EE076D}" type="parTrans" cxnId="{E9B80768-7CBB-413F-BBF0-0FB0742491D9}">
      <dgm:prSet/>
      <dgm:spPr/>
      <dgm:t>
        <a:bodyPr/>
        <a:lstStyle/>
        <a:p>
          <a:endParaRPr lang="en-US"/>
        </a:p>
      </dgm:t>
    </dgm:pt>
    <dgm:pt modelId="{17356AB7-3239-48FC-A316-3BFD9DBD2CE9}" type="sibTrans" cxnId="{E9B80768-7CBB-413F-BBF0-0FB0742491D9}">
      <dgm:prSet/>
      <dgm:spPr/>
      <dgm:t>
        <a:bodyPr/>
        <a:lstStyle/>
        <a:p>
          <a:endParaRPr lang="en-US"/>
        </a:p>
      </dgm:t>
    </dgm:pt>
    <dgm:pt modelId="{07B3505D-8FC7-43B8-8409-A5D770BD7358}">
      <dgm:prSet/>
      <dgm:spPr/>
      <dgm:t>
        <a:bodyPr/>
        <a:lstStyle/>
        <a:p>
          <a:pPr rtl="0"/>
          <a:r>
            <a:rPr lang="en-US" dirty="0" smtClean="0">
              <a:solidFill>
                <a:schemeClr val="bg1"/>
              </a:solidFill>
            </a:rPr>
            <a:t>Provide the infrastructure to enable enterprise auditing</a:t>
          </a:r>
          <a:endParaRPr lang="en-US" dirty="0">
            <a:solidFill>
              <a:schemeClr val="bg1"/>
            </a:solidFill>
          </a:endParaRPr>
        </a:p>
      </dgm:t>
    </dgm:pt>
    <dgm:pt modelId="{4EBF325A-2362-4541-AE81-00F72BD64765}" type="parTrans" cxnId="{3F6AD7B3-6D8D-4BB1-97F5-3EF8AA0F064C}">
      <dgm:prSet/>
      <dgm:spPr/>
      <dgm:t>
        <a:bodyPr/>
        <a:lstStyle/>
        <a:p>
          <a:endParaRPr lang="en-US"/>
        </a:p>
      </dgm:t>
    </dgm:pt>
    <dgm:pt modelId="{B53EB233-3569-4699-98FF-F90F5F2D47C6}" type="sibTrans" cxnId="{3F6AD7B3-6D8D-4BB1-97F5-3EF8AA0F064C}">
      <dgm:prSet/>
      <dgm:spPr/>
      <dgm:t>
        <a:bodyPr/>
        <a:lstStyle/>
        <a:p>
          <a:endParaRPr lang="en-US"/>
        </a:p>
      </dgm:t>
    </dgm:pt>
    <dgm:pt modelId="{AF447AAE-E69C-42E2-AA8D-FA3C744DC6CE}">
      <dgm:prSet/>
      <dgm:spPr/>
      <dgm:t>
        <a:bodyPr/>
        <a:lstStyle/>
        <a:p>
          <a:pPr rtl="0"/>
          <a:r>
            <a:rPr lang="en-US" dirty="0" smtClean="0"/>
            <a:t>Network devices</a:t>
          </a:r>
          <a:endParaRPr lang="en-US" dirty="0"/>
        </a:p>
      </dgm:t>
    </dgm:pt>
    <dgm:pt modelId="{B29FAA10-A213-4F8E-86E4-F32EA9CF7449}" type="parTrans" cxnId="{4DB4C57E-9FEA-4183-870C-5F26572F5AFE}">
      <dgm:prSet/>
      <dgm:spPr/>
      <dgm:t>
        <a:bodyPr/>
        <a:lstStyle/>
        <a:p>
          <a:endParaRPr lang="en-US"/>
        </a:p>
      </dgm:t>
    </dgm:pt>
    <dgm:pt modelId="{7DDDBB6E-1B29-41F5-A7E5-FE81E0849F48}" type="sibTrans" cxnId="{4DB4C57E-9FEA-4183-870C-5F26572F5AFE}">
      <dgm:prSet/>
      <dgm:spPr/>
      <dgm:t>
        <a:bodyPr/>
        <a:lstStyle/>
        <a:p>
          <a:endParaRPr lang="en-US"/>
        </a:p>
      </dgm:t>
    </dgm:pt>
    <dgm:pt modelId="{CA0CB35C-0AEB-4F1D-ADF0-742B05E2DEAB}">
      <dgm:prSet/>
      <dgm:spPr/>
      <dgm:t>
        <a:bodyPr/>
        <a:lstStyle/>
        <a:p>
          <a:pPr rtl="0"/>
          <a:r>
            <a:rPr lang="en-US" dirty="0" smtClean="0"/>
            <a:t>Applications</a:t>
          </a:r>
          <a:endParaRPr lang="en-US" dirty="0"/>
        </a:p>
      </dgm:t>
    </dgm:pt>
    <dgm:pt modelId="{8BEF7E2A-3652-4757-A0B8-140297E666E2}" type="parTrans" cxnId="{EC94A18A-6799-4212-90DB-7393EE54984D}">
      <dgm:prSet/>
      <dgm:spPr/>
      <dgm:t>
        <a:bodyPr/>
        <a:lstStyle/>
        <a:p>
          <a:endParaRPr lang="en-US"/>
        </a:p>
      </dgm:t>
    </dgm:pt>
    <dgm:pt modelId="{7F372526-2C93-419F-9BAC-5CDAF2F87F8D}" type="sibTrans" cxnId="{EC94A18A-6799-4212-90DB-7393EE54984D}">
      <dgm:prSet/>
      <dgm:spPr/>
      <dgm:t>
        <a:bodyPr/>
        <a:lstStyle/>
        <a:p>
          <a:endParaRPr lang="en-US"/>
        </a:p>
      </dgm:t>
    </dgm:pt>
    <dgm:pt modelId="{C51B05D4-734E-4FA2-83F5-6DCE6640A501}">
      <dgm:prSet/>
      <dgm:spPr/>
      <dgm:t>
        <a:bodyPr/>
        <a:lstStyle/>
        <a:p>
          <a:pPr rtl="0"/>
          <a:r>
            <a:rPr lang="en-US" dirty="0" smtClean="0">
              <a:solidFill>
                <a:schemeClr val="bg1"/>
              </a:solidFill>
            </a:rPr>
            <a:t>Delivery</a:t>
          </a:r>
          <a:endParaRPr lang="en-US" dirty="0">
            <a:solidFill>
              <a:schemeClr val="bg1"/>
            </a:solidFill>
          </a:endParaRPr>
        </a:p>
      </dgm:t>
    </dgm:pt>
    <dgm:pt modelId="{DB64FE4C-CA65-4C5F-9651-4D5798C49A30}" type="parTrans" cxnId="{C26800D6-28D6-4CF3-B74B-077C0CEE2974}">
      <dgm:prSet/>
      <dgm:spPr/>
      <dgm:t>
        <a:bodyPr/>
        <a:lstStyle/>
        <a:p>
          <a:endParaRPr lang="en-US"/>
        </a:p>
      </dgm:t>
    </dgm:pt>
    <dgm:pt modelId="{2C03A6B8-5630-4D9E-B283-BBEB9657B1DF}" type="sibTrans" cxnId="{C26800D6-28D6-4CF3-B74B-077C0CEE2974}">
      <dgm:prSet/>
      <dgm:spPr/>
      <dgm:t>
        <a:bodyPr/>
        <a:lstStyle/>
        <a:p>
          <a:endParaRPr lang="en-US"/>
        </a:p>
      </dgm:t>
    </dgm:pt>
    <dgm:pt modelId="{439B2CD5-985A-452B-A1C9-F78DA1AD5C65}">
      <dgm:prSet/>
      <dgm:spPr/>
      <dgm:t>
        <a:bodyPr/>
        <a:lstStyle/>
        <a:p>
          <a:pPr rtl="0"/>
          <a:r>
            <a:rPr lang="en-US" dirty="0" smtClean="0"/>
            <a:t>Out of band, dependent on </a:t>
          </a:r>
          <a:r>
            <a:rPr lang="en-US" dirty="0" err="1" smtClean="0"/>
            <a:t>OpsMgr</a:t>
          </a:r>
          <a:r>
            <a:rPr lang="en-US" dirty="0" smtClean="0"/>
            <a:t> 2007 R2</a:t>
          </a:r>
          <a:endParaRPr lang="en-US" dirty="0"/>
        </a:p>
      </dgm:t>
    </dgm:pt>
    <dgm:pt modelId="{7D20C7C2-19D4-46EF-BF4E-77E81FD2BD7E}" type="parTrans" cxnId="{799EC469-9BB7-493D-93BD-B783D3834310}">
      <dgm:prSet/>
      <dgm:spPr/>
      <dgm:t>
        <a:bodyPr/>
        <a:lstStyle/>
        <a:p>
          <a:endParaRPr lang="en-US"/>
        </a:p>
      </dgm:t>
    </dgm:pt>
    <dgm:pt modelId="{D03913B9-7B8D-4D7C-B810-05998DFBB1C4}" type="sibTrans" cxnId="{799EC469-9BB7-493D-93BD-B783D3834310}">
      <dgm:prSet/>
      <dgm:spPr/>
      <dgm:t>
        <a:bodyPr/>
        <a:lstStyle/>
        <a:p>
          <a:endParaRPr lang="en-US"/>
        </a:p>
      </dgm:t>
    </dgm:pt>
    <dgm:pt modelId="{F688AE5F-000F-4270-A0CF-69D7BAC53830}">
      <dgm:prSet/>
      <dgm:spPr/>
      <dgm:t>
        <a:bodyPr/>
        <a:lstStyle/>
        <a:p>
          <a:pPr rtl="0"/>
          <a:r>
            <a:rPr lang="en-US" dirty="0" smtClean="0"/>
            <a:t>Private Beta – November 9, 2009</a:t>
          </a:r>
          <a:endParaRPr lang="en-US" dirty="0"/>
        </a:p>
      </dgm:t>
    </dgm:pt>
    <dgm:pt modelId="{1F0DE3EB-B420-43AB-8620-09B80CE03776}" type="parTrans" cxnId="{E19D48F0-2E80-4296-B763-79DB51BBADA9}">
      <dgm:prSet/>
      <dgm:spPr/>
      <dgm:t>
        <a:bodyPr/>
        <a:lstStyle/>
        <a:p>
          <a:endParaRPr lang="en-US"/>
        </a:p>
      </dgm:t>
    </dgm:pt>
    <dgm:pt modelId="{ACD6A5ED-3DC4-44B0-804E-FFA0684A34BF}" type="sibTrans" cxnId="{E19D48F0-2E80-4296-B763-79DB51BBADA9}">
      <dgm:prSet/>
      <dgm:spPr/>
      <dgm:t>
        <a:bodyPr/>
        <a:lstStyle/>
        <a:p>
          <a:endParaRPr lang="en-US"/>
        </a:p>
      </dgm:t>
    </dgm:pt>
    <dgm:pt modelId="{CDC0C03C-52F5-4809-B55A-5CC3A0EFAB10}">
      <dgm:prSet/>
      <dgm:spPr/>
      <dgm:t>
        <a:bodyPr/>
        <a:lstStyle/>
        <a:p>
          <a:pPr rtl="0"/>
          <a:r>
            <a:rPr lang="en-US" dirty="0" smtClean="0"/>
            <a:t>RTM - CY Q1 2010</a:t>
          </a:r>
          <a:endParaRPr lang="en-US" dirty="0"/>
        </a:p>
      </dgm:t>
    </dgm:pt>
    <dgm:pt modelId="{AD86F66B-16DF-4627-8E61-759D33AB541D}" type="parTrans" cxnId="{C62146DC-BF17-4694-9310-85C2DCBF2352}">
      <dgm:prSet/>
      <dgm:spPr/>
      <dgm:t>
        <a:bodyPr/>
        <a:lstStyle/>
        <a:p>
          <a:endParaRPr lang="en-US"/>
        </a:p>
      </dgm:t>
    </dgm:pt>
    <dgm:pt modelId="{D3FC8050-C4D2-40B6-BC0F-4B6E72BCF386}" type="sibTrans" cxnId="{C62146DC-BF17-4694-9310-85C2DCBF2352}">
      <dgm:prSet/>
      <dgm:spPr/>
      <dgm:t>
        <a:bodyPr/>
        <a:lstStyle/>
        <a:p>
          <a:endParaRPr lang="en-US"/>
        </a:p>
      </dgm:t>
    </dgm:pt>
    <dgm:pt modelId="{E4FE226F-11CA-4D1E-9DB8-5020E6835D1C}" type="pres">
      <dgm:prSet presAssocID="{1AF28511-F278-4D98-B336-D19F94611345}" presName="linear" presStyleCnt="0">
        <dgm:presLayoutVars>
          <dgm:animLvl val="lvl"/>
          <dgm:resizeHandles val="exact"/>
        </dgm:presLayoutVars>
      </dgm:prSet>
      <dgm:spPr/>
      <dgm:t>
        <a:bodyPr/>
        <a:lstStyle/>
        <a:p>
          <a:endParaRPr lang="en-US"/>
        </a:p>
      </dgm:t>
    </dgm:pt>
    <dgm:pt modelId="{FEC13E9E-E70C-49C4-9D9C-A8D21F047857}" type="pres">
      <dgm:prSet presAssocID="{F9A33F9B-4C30-409F-9C55-1BC4222C2481}" presName="parentText" presStyleLbl="node1" presStyleIdx="0" presStyleCnt="4">
        <dgm:presLayoutVars>
          <dgm:chMax val="0"/>
          <dgm:bulletEnabled val="1"/>
        </dgm:presLayoutVars>
      </dgm:prSet>
      <dgm:spPr/>
      <dgm:t>
        <a:bodyPr/>
        <a:lstStyle/>
        <a:p>
          <a:endParaRPr lang="en-US"/>
        </a:p>
      </dgm:t>
    </dgm:pt>
    <dgm:pt modelId="{6E639945-25F2-4C2C-9213-2DDC84EDD221}" type="pres">
      <dgm:prSet presAssocID="{F9A33F9B-4C30-409F-9C55-1BC4222C2481}" presName="childText" presStyleLbl="revTx" presStyleIdx="0" presStyleCnt="4">
        <dgm:presLayoutVars>
          <dgm:bulletEnabled val="1"/>
        </dgm:presLayoutVars>
      </dgm:prSet>
      <dgm:spPr/>
      <dgm:t>
        <a:bodyPr/>
        <a:lstStyle/>
        <a:p>
          <a:endParaRPr lang="en-US"/>
        </a:p>
      </dgm:t>
    </dgm:pt>
    <dgm:pt modelId="{A1AD12D9-30D7-488B-878D-2A7702273117}" type="pres">
      <dgm:prSet presAssocID="{1CE9BBE8-DAB2-41B1-B4DF-002BE47294C0}" presName="parentText" presStyleLbl="node1" presStyleIdx="1" presStyleCnt="4">
        <dgm:presLayoutVars>
          <dgm:chMax val="0"/>
          <dgm:bulletEnabled val="1"/>
        </dgm:presLayoutVars>
      </dgm:prSet>
      <dgm:spPr/>
      <dgm:t>
        <a:bodyPr/>
        <a:lstStyle/>
        <a:p>
          <a:endParaRPr lang="en-US"/>
        </a:p>
      </dgm:t>
    </dgm:pt>
    <dgm:pt modelId="{519424A4-4172-4967-BD27-170AA55F3A40}" type="pres">
      <dgm:prSet presAssocID="{1CE9BBE8-DAB2-41B1-B4DF-002BE47294C0}" presName="childText" presStyleLbl="revTx" presStyleIdx="1" presStyleCnt="4">
        <dgm:presLayoutVars>
          <dgm:bulletEnabled val="1"/>
        </dgm:presLayoutVars>
      </dgm:prSet>
      <dgm:spPr/>
      <dgm:t>
        <a:bodyPr/>
        <a:lstStyle/>
        <a:p>
          <a:endParaRPr lang="en-US"/>
        </a:p>
      </dgm:t>
    </dgm:pt>
    <dgm:pt modelId="{9175DEB9-1185-4DF3-B377-967E64130459}" type="pres">
      <dgm:prSet presAssocID="{07B3505D-8FC7-43B8-8409-A5D770BD7358}" presName="parentText" presStyleLbl="node1" presStyleIdx="2" presStyleCnt="4">
        <dgm:presLayoutVars>
          <dgm:chMax val="0"/>
          <dgm:bulletEnabled val="1"/>
        </dgm:presLayoutVars>
      </dgm:prSet>
      <dgm:spPr/>
      <dgm:t>
        <a:bodyPr/>
        <a:lstStyle/>
        <a:p>
          <a:endParaRPr lang="en-US"/>
        </a:p>
      </dgm:t>
    </dgm:pt>
    <dgm:pt modelId="{1A175D54-A8B4-42DC-9284-34DF6AE5E11D}" type="pres">
      <dgm:prSet presAssocID="{07B3505D-8FC7-43B8-8409-A5D770BD7358}" presName="childText" presStyleLbl="revTx" presStyleIdx="2" presStyleCnt="4">
        <dgm:presLayoutVars>
          <dgm:bulletEnabled val="1"/>
        </dgm:presLayoutVars>
      </dgm:prSet>
      <dgm:spPr/>
      <dgm:t>
        <a:bodyPr/>
        <a:lstStyle/>
        <a:p>
          <a:endParaRPr lang="en-US"/>
        </a:p>
      </dgm:t>
    </dgm:pt>
    <dgm:pt modelId="{522FABC8-1C89-4C02-834C-44FEC183CE43}" type="pres">
      <dgm:prSet presAssocID="{C51B05D4-734E-4FA2-83F5-6DCE6640A501}" presName="parentText" presStyleLbl="node1" presStyleIdx="3" presStyleCnt="4">
        <dgm:presLayoutVars>
          <dgm:chMax val="0"/>
          <dgm:bulletEnabled val="1"/>
        </dgm:presLayoutVars>
      </dgm:prSet>
      <dgm:spPr/>
      <dgm:t>
        <a:bodyPr/>
        <a:lstStyle/>
        <a:p>
          <a:endParaRPr lang="en-US"/>
        </a:p>
      </dgm:t>
    </dgm:pt>
    <dgm:pt modelId="{0D6BF776-21F8-408B-BAF3-BB846BE03DF1}" type="pres">
      <dgm:prSet presAssocID="{C51B05D4-734E-4FA2-83F5-6DCE6640A501}" presName="childText" presStyleLbl="revTx" presStyleIdx="3" presStyleCnt="4">
        <dgm:presLayoutVars>
          <dgm:bulletEnabled val="1"/>
        </dgm:presLayoutVars>
      </dgm:prSet>
      <dgm:spPr/>
      <dgm:t>
        <a:bodyPr/>
        <a:lstStyle/>
        <a:p>
          <a:endParaRPr lang="en-US"/>
        </a:p>
      </dgm:t>
    </dgm:pt>
  </dgm:ptLst>
  <dgm:cxnLst>
    <dgm:cxn modelId="{E19D48F0-2E80-4296-B763-79DB51BBADA9}" srcId="{C51B05D4-734E-4FA2-83F5-6DCE6640A501}" destId="{F688AE5F-000F-4270-A0CF-69D7BAC53830}" srcOrd="1" destOrd="0" parTransId="{1F0DE3EB-B420-43AB-8620-09B80CE03776}" sibTransId="{ACD6A5ED-3DC4-44B0-804E-FFA0684A34BF}"/>
    <dgm:cxn modelId="{832F3967-B8B9-4DF1-A9EF-BDD75BBA021F}" type="presOf" srcId="{1CE9BBE8-DAB2-41B1-B4DF-002BE47294C0}" destId="{A1AD12D9-30D7-488B-878D-2A7702273117}" srcOrd="0" destOrd="0" presId="urn:microsoft.com/office/officeart/2005/8/layout/vList2"/>
    <dgm:cxn modelId="{4DB4C57E-9FEA-4183-870C-5F26572F5AFE}" srcId="{07B3505D-8FC7-43B8-8409-A5D770BD7358}" destId="{AF447AAE-E69C-42E2-AA8D-FA3C744DC6CE}" srcOrd="0" destOrd="0" parTransId="{B29FAA10-A213-4F8E-86E4-F32EA9CF7449}" sibTransId="{7DDDBB6E-1B29-41F5-A7E5-FE81E0849F48}"/>
    <dgm:cxn modelId="{F20D26C4-C756-4310-A5FD-83845DC2FF0A}" type="presOf" srcId="{F9A33F9B-4C30-409F-9C55-1BC4222C2481}" destId="{FEC13E9E-E70C-49C4-9D9C-A8D21F047857}" srcOrd="0" destOrd="0" presId="urn:microsoft.com/office/officeart/2005/8/layout/vList2"/>
    <dgm:cxn modelId="{C71772E7-E080-4BD5-8994-8E8E28005D71}" type="presOf" srcId="{A3F0F800-C088-4BB9-8F35-5C170EC6EB2F}" destId="{519424A4-4172-4967-BD27-170AA55F3A40}" srcOrd="0" destOrd="1" presId="urn:microsoft.com/office/officeart/2005/8/layout/vList2"/>
    <dgm:cxn modelId="{C62146DC-BF17-4694-9310-85C2DCBF2352}" srcId="{C51B05D4-734E-4FA2-83F5-6DCE6640A501}" destId="{CDC0C03C-52F5-4809-B55A-5CC3A0EFAB10}" srcOrd="2" destOrd="0" parTransId="{AD86F66B-16DF-4627-8E61-759D33AB541D}" sibTransId="{D3FC8050-C4D2-40B6-BC0F-4B6E72BCF386}"/>
    <dgm:cxn modelId="{B19FDED5-04D6-4CFD-830B-C23B856B9183}" type="presOf" srcId="{1AF28511-F278-4D98-B336-D19F94611345}" destId="{E4FE226F-11CA-4D1E-9DB8-5020E6835D1C}" srcOrd="0" destOrd="0" presId="urn:microsoft.com/office/officeart/2005/8/layout/vList2"/>
    <dgm:cxn modelId="{792B8331-E15B-46BF-BA10-CDF6CE7F1B95}" type="presOf" srcId="{CDC0C03C-52F5-4809-B55A-5CC3A0EFAB10}" destId="{0D6BF776-21F8-408B-BAF3-BB846BE03DF1}" srcOrd="0" destOrd="2" presId="urn:microsoft.com/office/officeart/2005/8/layout/vList2"/>
    <dgm:cxn modelId="{D833EBD7-8FF3-47FB-AC4D-DF754F8A8246}" type="presOf" srcId="{CA0CB35C-0AEB-4F1D-ADF0-742B05E2DEAB}" destId="{1A175D54-A8B4-42DC-9284-34DF6AE5E11D}" srcOrd="0" destOrd="1" presId="urn:microsoft.com/office/officeart/2005/8/layout/vList2"/>
    <dgm:cxn modelId="{157530A3-CD11-4D97-BDA8-2E9FE31E0AC1}" srcId="{1AF28511-F278-4D98-B336-D19F94611345}" destId="{F9A33F9B-4C30-409F-9C55-1BC4222C2481}" srcOrd="0" destOrd="0" parTransId="{7B9E7D65-DBB3-4A7E-ACCA-90C85443B2ED}" sibTransId="{621849A4-E995-4A4B-8411-F05E662F0B2C}"/>
    <dgm:cxn modelId="{936C45EA-F409-4595-8A33-EDE86E7EBC27}" srcId="{1AF28511-F278-4D98-B336-D19F94611345}" destId="{1CE9BBE8-DAB2-41B1-B4DF-002BE47294C0}" srcOrd="1" destOrd="0" parTransId="{C61C1C4B-FF73-4EC4-A155-FFE6F809AD73}" sibTransId="{8BB4DC88-B5B3-41D8-B4E3-0F9C67C90E6A}"/>
    <dgm:cxn modelId="{FE26F405-9127-424D-950F-EF5D3FB10967}" type="presOf" srcId="{1BE19781-1BAD-4D12-B29F-20264FD96162}" destId="{6E639945-25F2-4C2C-9213-2DDC84EDD221}" srcOrd="0" destOrd="1" presId="urn:microsoft.com/office/officeart/2005/8/layout/vList2"/>
    <dgm:cxn modelId="{1EA71468-774C-46C1-8C3F-7E1BC948897D}" type="presOf" srcId="{07B3505D-8FC7-43B8-8409-A5D770BD7358}" destId="{9175DEB9-1185-4DF3-B377-967E64130459}" srcOrd="0" destOrd="0" presId="urn:microsoft.com/office/officeart/2005/8/layout/vList2"/>
    <dgm:cxn modelId="{C72623BC-BF0A-4D2A-9E62-CCC1465B527C}" srcId="{F9A33F9B-4C30-409F-9C55-1BC4222C2481}" destId="{C5D45644-3405-4373-82FA-3284275203C7}" srcOrd="2" destOrd="0" parTransId="{CC39A96B-3D6B-4D59-B4E1-8E192335E7D4}" sibTransId="{767C18A6-769E-4511-8403-B35D6DF731A0}"/>
    <dgm:cxn modelId="{8A17BC6E-CF12-4F3E-A0DA-7DD01A2093E4}" type="presOf" srcId="{AF447AAE-E69C-42E2-AA8D-FA3C744DC6CE}" destId="{1A175D54-A8B4-42DC-9284-34DF6AE5E11D}" srcOrd="0" destOrd="0" presId="urn:microsoft.com/office/officeart/2005/8/layout/vList2"/>
    <dgm:cxn modelId="{54379B4A-8E3A-40F9-BCF0-89DDE6B6E8AA}" srcId="{F9A33F9B-4C30-409F-9C55-1BC4222C2481}" destId="{062EC8C9-4582-43BD-9CDD-E6AD75C9A74B}" srcOrd="0" destOrd="0" parTransId="{117EFF22-5F19-4857-BA6B-8EAF9B122EEF}" sibTransId="{32603A40-A3F5-40B5-AD47-47F5AAC58061}"/>
    <dgm:cxn modelId="{C26800D6-28D6-4CF3-B74B-077C0CEE2974}" srcId="{1AF28511-F278-4D98-B336-D19F94611345}" destId="{C51B05D4-734E-4FA2-83F5-6DCE6640A501}" srcOrd="3" destOrd="0" parTransId="{DB64FE4C-CA65-4C5F-9651-4D5798C49A30}" sibTransId="{2C03A6B8-5630-4D9E-B283-BBEB9657B1DF}"/>
    <dgm:cxn modelId="{50AB9DD1-5AD7-47F3-A05A-F12E60EB7761}" srcId="{F9A33F9B-4C30-409F-9C55-1BC4222C2481}" destId="{1BE19781-1BAD-4D12-B29F-20264FD96162}" srcOrd="1" destOrd="0" parTransId="{6723CD2C-A2D8-4D50-89EA-9C1FF03F148C}" sibTransId="{18CC211D-3E7C-4FC2-8471-910116AFC6CB}"/>
    <dgm:cxn modelId="{EC94A18A-6799-4212-90DB-7393EE54984D}" srcId="{07B3505D-8FC7-43B8-8409-A5D770BD7358}" destId="{CA0CB35C-0AEB-4F1D-ADF0-742B05E2DEAB}" srcOrd="1" destOrd="0" parTransId="{8BEF7E2A-3652-4757-A0B8-140297E666E2}" sibTransId="{7F372526-2C93-419F-9BAC-5CDAF2F87F8D}"/>
    <dgm:cxn modelId="{D24C4875-797F-4894-9787-5F3BE4A07BB5}" type="presOf" srcId="{F688AE5F-000F-4270-A0CF-69D7BAC53830}" destId="{0D6BF776-21F8-408B-BAF3-BB846BE03DF1}" srcOrd="0" destOrd="1" presId="urn:microsoft.com/office/officeart/2005/8/layout/vList2"/>
    <dgm:cxn modelId="{39AE649B-1B54-45A3-85F0-30D43FA83599}" type="presOf" srcId="{C51B05D4-734E-4FA2-83F5-6DCE6640A501}" destId="{522FABC8-1C89-4C02-834C-44FEC183CE43}" srcOrd="0" destOrd="0" presId="urn:microsoft.com/office/officeart/2005/8/layout/vList2"/>
    <dgm:cxn modelId="{9E1C608E-0AD1-4F53-BE0B-8E5C80DD6199}" type="presOf" srcId="{030CB148-BCD0-4C34-815A-6F153EDCF1AC}" destId="{519424A4-4172-4967-BD27-170AA55F3A40}" srcOrd="0" destOrd="0" presId="urn:microsoft.com/office/officeart/2005/8/layout/vList2"/>
    <dgm:cxn modelId="{171AEF30-CE8E-4784-9073-FB4DCBA09942}" srcId="{1CE9BBE8-DAB2-41B1-B4DF-002BE47294C0}" destId="{A3F0F800-C088-4BB9-8F35-5C170EC6EB2F}" srcOrd="1" destOrd="0" parTransId="{5AB06F39-F3E0-4D90-973D-806FE31C3DD9}" sibTransId="{0635A04A-019A-430D-A623-372497797BC0}"/>
    <dgm:cxn modelId="{C4E675A0-EC73-437B-A84B-89AD8BD4FB86}" srcId="{1CE9BBE8-DAB2-41B1-B4DF-002BE47294C0}" destId="{030CB148-BCD0-4C34-815A-6F153EDCF1AC}" srcOrd="0" destOrd="0" parTransId="{74FCC210-A1A8-41DC-9A7C-E5F491F2E1E6}" sibTransId="{680EEE10-9C3C-4653-A835-B7A9051F808A}"/>
    <dgm:cxn modelId="{92602E17-AE4E-44FA-8AF6-60B9A7D1BC7B}" type="presOf" srcId="{D0A61123-691E-4A0A-87C9-20CBC690E3FB}" destId="{519424A4-4172-4967-BD27-170AA55F3A40}" srcOrd="0" destOrd="2" presId="urn:microsoft.com/office/officeart/2005/8/layout/vList2"/>
    <dgm:cxn modelId="{23294607-4C37-4AD1-9A48-48988763D4F9}" type="presOf" srcId="{062EC8C9-4582-43BD-9CDD-E6AD75C9A74B}" destId="{6E639945-25F2-4C2C-9213-2DDC84EDD221}" srcOrd="0" destOrd="0" presId="urn:microsoft.com/office/officeart/2005/8/layout/vList2"/>
    <dgm:cxn modelId="{3F6AD7B3-6D8D-4BB1-97F5-3EF8AA0F064C}" srcId="{1AF28511-F278-4D98-B336-D19F94611345}" destId="{07B3505D-8FC7-43B8-8409-A5D770BD7358}" srcOrd="2" destOrd="0" parTransId="{4EBF325A-2362-4541-AE81-00F72BD64765}" sibTransId="{B53EB233-3569-4699-98FF-F90F5F2D47C6}"/>
    <dgm:cxn modelId="{799EC469-9BB7-493D-93BD-B783D3834310}" srcId="{C51B05D4-734E-4FA2-83F5-6DCE6640A501}" destId="{439B2CD5-985A-452B-A1C9-F78DA1AD5C65}" srcOrd="0" destOrd="0" parTransId="{7D20C7C2-19D4-46EF-BF4E-77E81FD2BD7E}" sibTransId="{D03913B9-7B8D-4D7C-B810-05998DFBB1C4}"/>
    <dgm:cxn modelId="{E9B80768-7CBB-413F-BBF0-0FB0742491D9}" srcId="{1CE9BBE8-DAB2-41B1-B4DF-002BE47294C0}" destId="{D0A61123-691E-4A0A-87C9-20CBC690E3FB}" srcOrd="2" destOrd="0" parTransId="{B7CF5A04-0462-4965-8871-9DE224EE076D}" sibTransId="{17356AB7-3239-48FC-A316-3BFD9DBD2CE9}"/>
    <dgm:cxn modelId="{88854FD6-DF7F-4641-A450-111D98A00548}" type="presOf" srcId="{C5D45644-3405-4373-82FA-3284275203C7}" destId="{6E639945-25F2-4C2C-9213-2DDC84EDD221}" srcOrd="0" destOrd="2" presId="urn:microsoft.com/office/officeart/2005/8/layout/vList2"/>
    <dgm:cxn modelId="{6796508B-638F-4234-A52B-628E0D8CE0E8}" type="presOf" srcId="{439B2CD5-985A-452B-A1C9-F78DA1AD5C65}" destId="{0D6BF776-21F8-408B-BAF3-BB846BE03DF1}" srcOrd="0" destOrd="0" presId="urn:microsoft.com/office/officeart/2005/8/layout/vList2"/>
    <dgm:cxn modelId="{FDCD3F6F-35A3-48A2-AFFD-F1535460C352}" type="presParOf" srcId="{E4FE226F-11CA-4D1E-9DB8-5020E6835D1C}" destId="{FEC13E9E-E70C-49C4-9D9C-A8D21F047857}" srcOrd="0" destOrd="0" presId="urn:microsoft.com/office/officeart/2005/8/layout/vList2"/>
    <dgm:cxn modelId="{02C6ADFA-BBFF-4A4B-8012-51DC579EEED4}" type="presParOf" srcId="{E4FE226F-11CA-4D1E-9DB8-5020E6835D1C}" destId="{6E639945-25F2-4C2C-9213-2DDC84EDD221}" srcOrd="1" destOrd="0" presId="urn:microsoft.com/office/officeart/2005/8/layout/vList2"/>
    <dgm:cxn modelId="{94C85344-FF67-4BFB-A979-7A8643B43736}" type="presParOf" srcId="{E4FE226F-11CA-4D1E-9DB8-5020E6835D1C}" destId="{A1AD12D9-30D7-488B-878D-2A7702273117}" srcOrd="2" destOrd="0" presId="urn:microsoft.com/office/officeart/2005/8/layout/vList2"/>
    <dgm:cxn modelId="{D2A8B72A-04DD-4DA2-B19C-A86703135479}" type="presParOf" srcId="{E4FE226F-11CA-4D1E-9DB8-5020E6835D1C}" destId="{519424A4-4172-4967-BD27-170AA55F3A40}" srcOrd="3" destOrd="0" presId="urn:microsoft.com/office/officeart/2005/8/layout/vList2"/>
    <dgm:cxn modelId="{8E5D71A9-BD58-4E9A-BB5D-DC54B4DBA5C5}" type="presParOf" srcId="{E4FE226F-11CA-4D1E-9DB8-5020E6835D1C}" destId="{9175DEB9-1185-4DF3-B377-967E64130459}" srcOrd="4" destOrd="0" presId="urn:microsoft.com/office/officeart/2005/8/layout/vList2"/>
    <dgm:cxn modelId="{15CEFFCE-C13B-4604-B605-9191C9045FC0}" type="presParOf" srcId="{E4FE226F-11CA-4D1E-9DB8-5020E6835D1C}" destId="{1A175D54-A8B4-42DC-9284-34DF6AE5E11D}" srcOrd="5" destOrd="0" presId="urn:microsoft.com/office/officeart/2005/8/layout/vList2"/>
    <dgm:cxn modelId="{14C7E52B-2779-4E38-8519-7F5AA2E16A6C}" type="presParOf" srcId="{E4FE226F-11CA-4D1E-9DB8-5020E6835D1C}" destId="{522FABC8-1C89-4C02-834C-44FEC183CE43}" srcOrd="6" destOrd="0" presId="urn:microsoft.com/office/officeart/2005/8/layout/vList2"/>
    <dgm:cxn modelId="{A42B51FA-87D9-4910-847E-8D49FA466B1F}" type="presParOf" srcId="{E4FE226F-11CA-4D1E-9DB8-5020E6835D1C}" destId="{0D6BF776-21F8-408B-BAF3-BB846BE03DF1}" srcOrd="7"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98FBDE-1C78-44AA-B4BB-2B7D704F8924}" type="doc">
      <dgm:prSet loTypeId="urn:microsoft.com/office/officeart/2005/8/layout/pyramid1" loCatId="pyramid" qsTypeId="urn:microsoft.com/office/officeart/2005/8/quickstyle/simple1" qsCatId="simple" csTypeId="urn:microsoft.com/office/officeart/2005/8/colors/accent1_2" csCatId="accent1" phldr="1"/>
      <dgm:spPr/>
    </dgm:pt>
    <dgm:pt modelId="{95126FC5-0952-4CA6-BD93-3CFCA1EE3E01}">
      <dgm:prSet/>
      <dgm:spPr/>
      <dgm:t>
        <a:bodyPr/>
        <a:lstStyle/>
        <a:p>
          <a:pPr rtl="0"/>
          <a:endParaRPr lang="en-US" dirty="0" smtClean="0">
            <a:solidFill>
              <a:schemeClr val="bg1"/>
            </a:solidFill>
          </a:endParaRPr>
        </a:p>
        <a:p>
          <a:pPr rtl="0"/>
          <a:endParaRPr lang="en-US" dirty="0" smtClean="0">
            <a:solidFill>
              <a:schemeClr val="bg1"/>
            </a:solidFill>
          </a:endParaRPr>
        </a:p>
        <a:p>
          <a:pPr rtl="0"/>
          <a:r>
            <a:rPr lang="en-US" dirty="0" smtClean="0">
              <a:solidFill>
                <a:schemeClr val="bg1"/>
              </a:solidFill>
            </a:rPr>
            <a:t>Reports</a:t>
          </a:r>
          <a:endParaRPr lang="en-US" dirty="0">
            <a:solidFill>
              <a:schemeClr val="bg1"/>
            </a:solidFill>
          </a:endParaRPr>
        </a:p>
      </dgm:t>
    </dgm:pt>
    <dgm:pt modelId="{E5BA5CCD-E6A1-47B1-B440-656B1524394F}" type="parTrans" cxnId="{6EB31CA4-52C1-4690-8445-8EE303B9B41E}">
      <dgm:prSet/>
      <dgm:spPr/>
      <dgm:t>
        <a:bodyPr/>
        <a:lstStyle/>
        <a:p>
          <a:endParaRPr lang="en-US"/>
        </a:p>
      </dgm:t>
    </dgm:pt>
    <dgm:pt modelId="{A14CD945-31FD-448D-9711-6924C4D3312A}" type="sibTrans" cxnId="{6EB31CA4-52C1-4690-8445-8EE303B9B41E}">
      <dgm:prSet/>
      <dgm:spPr/>
      <dgm:t>
        <a:bodyPr/>
        <a:lstStyle/>
        <a:p>
          <a:endParaRPr lang="en-US"/>
        </a:p>
      </dgm:t>
    </dgm:pt>
    <dgm:pt modelId="{BFEE5D1D-85A5-4C21-AED4-6D095210A0DC}">
      <dgm:prSet/>
      <dgm:spPr/>
      <dgm:t>
        <a:bodyPr/>
        <a:lstStyle/>
        <a:p>
          <a:pPr rtl="0"/>
          <a:r>
            <a:rPr lang="en-US" dirty="0" smtClean="0"/>
            <a:t>Access violations – unsuccessful logon attempts</a:t>
          </a:r>
          <a:endParaRPr lang="en-US" dirty="0"/>
        </a:p>
      </dgm:t>
    </dgm:pt>
    <dgm:pt modelId="{78990F66-3866-4624-97C3-9FFA807E9F59}" type="parTrans" cxnId="{785B7527-57C4-45CD-9418-6B1624F478C6}">
      <dgm:prSet/>
      <dgm:spPr/>
      <dgm:t>
        <a:bodyPr/>
        <a:lstStyle/>
        <a:p>
          <a:endParaRPr lang="en-US"/>
        </a:p>
      </dgm:t>
    </dgm:pt>
    <dgm:pt modelId="{51F2028D-82D7-48D6-A040-9C6A13AAF725}" type="sibTrans" cxnId="{785B7527-57C4-45CD-9418-6B1624F478C6}">
      <dgm:prSet/>
      <dgm:spPr/>
      <dgm:t>
        <a:bodyPr/>
        <a:lstStyle/>
        <a:p>
          <a:endParaRPr lang="en-US"/>
        </a:p>
      </dgm:t>
    </dgm:pt>
    <dgm:pt modelId="{CA822853-5228-4D9B-8E9C-82B95CB6D51F}">
      <dgm:prSet/>
      <dgm:spPr/>
      <dgm:t>
        <a:bodyPr/>
        <a:lstStyle/>
        <a:p>
          <a:pPr rtl="0"/>
          <a:r>
            <a:rPr lang="en-US" dirty="0" smtClean="0"/>
            <a:t>Account management</a:t>
          </a:r>
          <a:endParaRPr lang="en-US" dirty="0"/>
        </a:p>
      </dgm:t>
    </dgm:pt>
    <dgm:pt modelId="{986CB1C6-A8E9-4137-98A2-A7DB6C7A5F2F}" type="parTrans" cxnId="{FB6344D0-91C4-4675-930D-B5C8138DE4A2}">
      <dgm:prSet/>
      <dgm:spPr/>
      <dgm:t>
        <a:bodyPr/>
        <a:lstStyle/>
        <a:p>
          <a:endParaRPr lang="en-US"/>
        </a:p>
      </dgm:t>
    </dgm:pt>
    <dgm:pt modelId="{E0301E6C-7BA3-46B0-94F1-E34A8F50CCD9}" type="sibTrans" cxnId="{FB6344D0-91C4-4675-930D-B5C8138DE4A2}">
      <dgm:prSet/>
      <dgm:spPr/>
      <dgm:t>
        <a:bodyPr/>
        <a:lstStyle/>
        <a:p>
          <a:endParaRPr lang="en-US"/>
        </a:p>
      </dgm:t>
    </dgm:pt>
    <dgm:pt modelId="{0AB18DD8-FF17-4DD7-9562-351979C43DE8}">
      <dgm:prSet/>
      <dgm:spPr/>
      <dgm:t>
        <a:bodyPr/>
        <a:lstStyle/>
        <a:p>
          <a:pPr rtl="0"/>
          <a:r>
            <a:rPr lang="en-US" dirty="0" smtClean="0"/>
            <a:t>Account creation/deletion/password change</a:t>
          </a:r>
          <a:endParaRPr lang="en-US" dirty="0"/>
        </a:p>
      </dgm:t>
    </dgm:pt>
    <dgm:pt modelId="{394878A0-083B-4AF3-ABBE-A37116E305CC}" type="parTrans" cxnId="{A63D5079-68B2-4669-B6B3-97A16CD0B228}">
      <dgm:prSet/>
      <dgm:spPr/>
      <dgm:t>
        <a:bodyPr/>
        <a:lstStyle/>
        <a:p>
          <a:endParaRPr lang="en-US"/>
        </a:p>
      </dgm:t>
    </dgm:pt>
    <dgm:pt modelId="{C1533E9F-B914-43F0-9C4F-DB42F72E38CE}" type="sibTrans" cxnId="{A63D5079-68B2-4669-B6B3-97A16CD0B228}">
      <dgm:prSet/>
      <dgm:spPr/>
      <dgm:t>
        <a:bodyPr/>
        <a:lstStyle/>
        <a:p>
          <a:endParaRPr lang="en-US"/>
        </a:p>
      </dgm:t>
    </dgm:pt>
    <dgm:pt modelId="{D8FF9D6D-9336-482F-A566-935C85EE02F9}">
      <dgm:prSet/>
      <dgm:spPr/>
      <dgm:t>
        <a:bodyPr/>
        <a:lstStyle/>
        <a:p>
          <a:pPr rtl="0"/>
          <a:r>
            <a:rPr lang="en-US" dirty="0" smtClean="0"/>
            <a:t>Administrator activity – </a:t>
          </a:r>
          <a:r>
            <a:rPr lang="en-US" dirty="0" err="1" smtClean="0"/>
            <a:t>su</a:t>
          </a:r>
          <a:r>
            <a:rPr lang="en-US" dirty="0" smtClean="0"/>
            <a:t>, </a:t>
          </a:r>
          <a:r>
            <a:rPr lang="en-US" dirty="0" err="1" smtClean="0"/>
            <a:t>sudo</a:t>
          </a:r>
          <a:endParaRPr lang="en-US" dirty="0"/>
        </a:p>
      </dgm:t>
    </dgm:pt>
    <dgm:pt modelId="{D5F1F1F7-89E6-411B-8CF0-B1651BC16DB4}" type="parTrans" cxnId="{50D3222F-3CE0-49DF-B522-FC33382B9C87}">
      <dgm:prSet/>
      <dgm:spPr/>
      <dgm:t>
        <a:bodyPr/>
        <a:lstStyle/>
        <a:p>
          <a:endParaRPr lang="en-US"/>
        </a:p>
      </dgm:t>
    </dgm:pt>
    <dgm:pt modelId="{7FCA25CB-6AA4-4B15-A0F2-F285D1CFD8E6}" type="sibTrans" cxnId="{50D3222F-3CE0-49DF-B522-FC33382B9C87}">
      <dgm:prSet/>
      <dgm:spPr/>
      <dgm:t>
        <a:bodyPr/>
        <a:lstStyle/>
        <a:p>
          <a:endParaRPr lang="en-US"/>
        </a:p>
      </dgm:t>
    </dgm:pt>
    <dgm:pt modelId="{340A8AF8-94EC-4BE4-8695-2CA9D4CA8E9B}">
      <dgm:prSet/>
      <dgm:spPr/>
      <dgm:t>
        <a:bodyPr/>
        <a:lstStyle/>
        <a:p>
          <a:pPr rtl="0"/>
          <a:r>
            <a:rPr lang="en-US" dirty="0" smtClean="0"/>
            <a:t>Forensic – all events for a computer/event ID</a:t>
          </a:r>
          <a:endParaRPr lang="en-US" dirty="0"/>
        </a:p>
      </dgm:t>
    </dgm:pt>
    <dgm:pt modelId="{20F3F2C9-1A01-4C8F-8918-9980500148B2}" type="parTrans" cxnId="{D642B445-6C2F-4F0E-B23C-FB9DB97C78BC}">
      <dgm:prSet/>
      <dgm:spPr/>
      <dgm:t>
        <a:bodyPr/>
        <a:lstStyle/>
        <a:p>
          <a:endParaRPr lang="en-US"/>
        </a:p>
      </dgm:t>
    </dgm:pt>
    <dgm:pt modelId="{498376F6-E21D-419A-860A-E6C981311BCC}" type="sibTrans" cxnId="{D642B445-6C2F-4F0E-B23C-FB9DB97C78BC}">
      <dgm:prSet/>
      <dgm:spPr/>
      <dgm:t>
        <a:bodyPr/>
        <a:lstStyle/>
        <a:p>
          <a:endParaRPr lang="en-US"/>
        </a:p>
      </dgm:t>
    </dgm:pt>
    <dgm:pt modelId="{D0394F60-C75B-4676-B189-9BB8B5077281}">
      <dgm:prSet/>
      <dgm:spPr/>
      <dgm:t>
        <a:bodyPr/>
        <a:lstStyle/>
        <a:p>
          <a:pPr rtl="0"/>
          <a:r>
            <a:rPr lang="en-US" dirty="0" smtClean="0"/>
            <a:t>User logons</a:t>
          </a:r>
          <a:endParaRPr lang="en-US" dirty="0"/>
        </a:p>
      </dgm:t>
    </dgm:pt>
    <dgm:pt modelId="{C130F23F-E9A4-419A-8655-CD880E21B78C}" type="parTrans" cxnId="{4CDBF182-8F00-4974-9901-9FA3E6B4C57D}">
      <dgm:prSet/>
      <dgm:spPr/>
      <dgm:t>
        <a:bodyPr/>
        <a:lstStyle/>
        <a:p>
          <a:endParaRPr lang="en-US"/>
        </a:p>
      </dgm:t>
    </dgm:pt>
    <dgm:pt modelId="{E3F5CB49-E576-45CF-83B4-A02E5FDCF65B}" type="sibTrans" cxnId="{4CDBF182-8F00-4974-9901-9FA3E6B4C57D}">
      <dgm:prSet/>
      <dgm:spPr/>
      <dgm:t>
        <a:bodyPr/>
        <a:lstStyle/>
        <a:p>
          <a:endParaRPr lang="en-US"/>
        </a:p>
      </dgm:t>
    </dgm:pt>
    <dgm:pt modelId="{C4961155-DFA7-407F-A45B-2F3B9D31106E}">
      <dgm:prSet/>
      <dgm:spPr/>
      <dgm:t>
        <a:bodyPr/>
        <a:lstStyle/>
        <a:p>
          <a:pPr rtl="0"/>
          <a:endParaRPr lang="en-US" dirty="0" smtClean="0">
            <a:solidFill>
              <a:schemeClr val="bg1"/>
            </a:solidFill>
          </a:endParaRPr>
        </a:p>
        <a:p>
          <a:pPr rtl="0"/>
          <a:r>
            <a:rPr lang="en-US" dirty="0" smtClean="0">
              <a:solidFill>
                <a:schemeClr val="bg1"/>
              </a:solidFill>
            </a:rPr>
            <a:t>Management Packs</a:t>
          </a:r>
          <a:endParaRPr lang="en-US" dirty="0">
            <a:solidFill>
              <a:schemeClr val="bg1"/>
            </a:solidFill>
          </a:endParaRPr>
        </a:p>
      </dgm:t>
    </dgm:pt>
    <dgm:pt modelId="{E170702C-EC27-49BC-ADBB-E0CAE82A1F35}" type="parTrans" cxnId="{CC65EDD8-9396-43FE-B491-80B0C2E52594}">
      <dgm:prSet/>
      <dgm:spPr/>
      <dgm:t>
        <a:bodyPr/>
        <a:lstStyle/>
        <a:p>
          <a:endParaRPr lang="en-US"/>
        </a:p>
      </dgm:t>
    </dgm:pt>
    <dgm:pt modelId="{D49A5866-2519-42F3-A519-70991A03C139}" type="sibTrans" cxnId="{CC65EDD8-9396-43FE-B491-80B0C2E52594}">
      <dgm:prSet/>
      <dgm:spPr/>
      <dgm:t>
        <a:bodyPr/>
        <a:lstStyle/>
        <a:p>
          <a:endParaRPr lang="en-US"/>
        </a:p>
      </dgm:t>
    </dgm:pt>
    <dgm:pt modelId="{02183BA9-E9D7-4D24-AA55-05EDC64B6F47}">
      <dgm:prSet/>
      <dgm:spPr/>
      <dgm:t>
        <a:bodyPr/>
        <a:lstStyle/>
        <a:p>
          <a:pPr rtl="0"/>
          <a:r>
            <a:rPr lang="en-US" dirty="0" smtClean="0"/>
            <a:t>Out of the box MP for each platform</a:t>
          </a:r>
          <a:endParaRPr lang="en-US" dirty="0"/>
        </a:p>
      </dgm:t>
    </dgm:pt>
    <dgm:pt modelId="{85B04072-71A9-40F1-ACA8-7FE879B5A623}" type="parTrans" cxnId="{096F16BA-3A84-4E65-81EE-32D197B24990}">
      <dgm:prSet/>
      <dgm:spPr/>
      <dgm:t>
        <a:bodyPr/>
        <a:lstStyle/>
        <a:p>
          <a:endParaRPr lang="en-US"/>
        </a:p>
      </dgm:t>
    </dgm:pt>
    <dgm:pt modelId="{D298E831-ADCF-4D45-A033-8223B80C2206}" type="sibTrans" cxnId="{096F16BA-3A84-4E65-81EE-32D197B24990}">
      <dgm:prSet/>
      <dgm:spPr/>
      <dgm:t>
        <a:bodyPr/>
        <a:lstStyle/>
        <a:p>
          <a:endParaRPr lang="en-US"/>
        </a:p>
      </dgm:t>
    </dgm:pt>
    <dgm:pt modelId="{CA1FA5F2-EC49-4F71-9F07-8BB258A63455}">
      <dgm:prSet/>
      <dgm:spPr/>
      <dgm:t>
        <a:bodyPr/>
        <a:lstStyle/>
        <a:p>
          <a:pPr rtl="0"/>
          <a:r>
            <a:rPr lang="en-US" dirty="0" err="1" smtClean="0"/>
            <a:t>Datasources</a:t>
          </a:r>
          <a:r>
            <a:rPr lang="en-US" dirty="0" smtClean="0"/>
            <a:t> - </a:t>
          </a:r>
          <a:r>
            <a:rPr lang="en-US" dirty="0" err="1" smtClean="0"/>
            <a:t>Syslog</a:t>
          </a:r>
          <a:r>
            <a:rPr lang="en-US" dirty="0" smtClean="0"/>
            <a:t>, </a:t>
          </a:r>
          <a:r>
            <a:rPr lang="en-US" dirty="0" err="1" smtClean="0"/>
            <a:t>su</a:t>
          </a:r>
          <a:r>
            <a:rPr lang="en-US" dirty="0" smtClean="0"/>
            <a:t> log, audit, etc.</a:t>
          </a:r>
          <a:endParaRPr lang="en-US" dirty="0"/>
        </a:p>
      </dgm:t>
    </dgm:pt>
    <dgm:pt modelId="{0FE0A60C-05BE-4751-AC0A-388BB0D8B7EA}" type="parTrans" cxnId="{C7960B49-4BA0-4927-9C23-1C2F996C0BC6}">
      <dgm:prSet/>
      <dgm:spPr/>
      <dgm:t>
        <a:bodyPr/>
        <a:lstStyle/>
        <a:p>
          <a:endParaRPr lang="en-US"/>
        </a:p>
      </dgm:t>
    </dgm:pt>
    <dgm:pt modelId="{6B13B640-6A50-45A7-A483-AE5D39CF3EA8}" type="sibTrans" cxnId="{C7960B49-4BA0-4927-9C23-1C2F996C0BC6}">
      <dgm:prSet/>
      <dgm:spPr/>
      <dgm:t>
        <a:bodyPr/>
        <a:lstStyle/>
        <a:p>
          <a:endParaRPr lang="en-US"/>
        </a:p>
      </dgm:t>
    </dgm:pt>
    <dgm:pt modelId="{961ED85F-8506-457E-B674-74B8934927A4}">
      <dgm:prSet/>
      <dgm:spPr/>
      <dgm:t>
        <a:bodyPr/>
        <a:lstStyle/>
        <a:p>
          <a:pPr rtl="0"/>
          <a:r>
            <a:rPr lang="en-US" dirty="0" smtClean="0"/>
            <a:t>Audit event collection:</a:t>
          </a:r>
          <a:endParaRPr lang="en-US" dirty="0"/>
        </a:p>
      </dgm:t>
    </dgm:pt>
    <dgm:pt modelId="{18525CFE-63CA-4CC1-92A3-115EA956E608}" type="parTrans" cxnId="{1B5CAF1E-A2EB-470E-B2AA-36C3A052EB79}">
      <dgm:prSet/>
      <dgm:spPr/>
      <dgm:t>
        <a:bodyPr/>
        <a:lstStyle/>
        <a:p>
          <a:endParaRPr lang="en-US"/>
        </a:p>
      </dgm:t>
    </dgm:pt>
    <dgm:pt modelId="{E7A1DCDB-3508-4CD6-9353-49DCD9C9E628}" type="sibTrans" cxnId="{1B5CAF1E-A2EB-470E-B2AA-36C3A052EB79}">
      <dgm:prSet/>
      <dgm:spPr/>
      <dgm:t>
        <a:bodyPr/>
        <a:lstStyle/>
        <a:p>
          <a:endParaRPr lang="en-US"/>
        </a:p>
      </dgm:t>
    </dgm:pt>
    <dgm:pt modelId="{FB7C1D6A-D4FA-4BBA-B709-267124D6E5B7}">
      <dgm:prSet/>
      <dgm:spPr/>
      <dgm:t>
        <a:bodyPr/>
        <a:lstStyle/>
        <a:p>
          <a:pPr rtl="0"/>
          <a:r>
            <a:rPr lang="en-US" dirty="0" smtClean="0"/>
            <a:t>Logons – success/failure</a:t>
          </a:r>
          <a:endParaRPr lang="en-US" dirty="0"/>
        </a:p>
      </dgm:t>
    </dgm:pt>
    <dgm:pt modelId="{A01D1BA3-F828-418A-9F0E-8F574269B8A9}" type="parTrans" cxnId="{B87B0F8A-7A57-41D6-9284-3915D46081C2}">
      <dgm:prSet/>
      <dgm:spPr/>
      <dgm:t>
        <a:bodyPr/>
        <a:lstStyle/>
        <a:p>
          <a:endParaRPr lang="en-US"/>
        </a:p>
      </dgm:t>
    </dgm:pt>
    <dgm:pt modelId="{B8A57BEC-6DCC-4E79-A294-0C67003F9808}" type="sibTrans" cxnId="{B87B0F8A-7A57-41D6-9284-3915D46081C2}">
      <dgm:prSet/>
      <dgm:spPr/>
      <dgm:t>
        <a:bodyPr/>
        <a:lstStyle/>
        <a:p>
          <a:endParaRPr lang="en-US"/>
        </a:p>
      </dgm:t>
    </dgm:pt>
    <dgm:pt modelId="{94F950A9-F763-4523-BFE2-0940CF7CF914}">
      <dgm:prSet/>
      <dgm:spPr/>
      <dgm:t>
        <a:bodyPr/>
        <a:lstStyle/>
        <a:p>
          <a:pPr rtl="0"/>
          <a:r>
            <a:rPr lang="en-US" dirty="0" err="1" smtClean="0"/>
            <a:t>Ssh</a:t>
          </a:r>
          <a:r>
            <a:rPr lang="en-US" dirty="0" smtClean="0"/>
            <a:t>, </a:t>
          </a:r>
          <a:r>
            <a:rPr lang="en-US" dirty="0" err="1" smtClean="0"/>
            <a:t>rsh</a:t>
          </a:r>
          <a:r>
            <a:rPr lang="en-US" dirty="0" smtClean="0"/>
            <a:t>, </a:t>
          </a:r>
          <a:r>
            <a:rPr lang="en-US" dirty="0" err="1" smtClean="0"/>
            <a:t>tty</a:t>
          </a:r>
          <a:r>
            <a:rPr lang="en-US" dirty="0" smtClean="0"/>
            <a:t>, ftp</a:t>
          </a:r>
          <a:endParaRPr lang="en-US" dirty="0"/>
        </a:p>
      </dgm:t>
    </dgm:pt>
    <dgm:pt modelId="{D2E40DFA-F1E1-43A3-9C59-2BF69AAF8770}" type="parTrans" cxnId="{A8A1CBF8-6A3E-48B3-89D4-A1E8EAB2E590}">
      <dgm:prSet/>
      <dgm:spPr/>
      <dgm:t>
        <a:bodyPr/>
        <a:lstStyle/>
        <a:p>
          <a:endParaRPr lang="en-US"/>
        </a:p>
      </dgm:t>
    </dgm:pt>
    <dgm:pt modelId="{DD904CCA-44EE-4DA3-92F4-165F04BC3822}" type="sibTrans" cxnId="{A8A1CBF8-6A3E-48B3-89D4-A1E8EAB2E590}">
      <dgm:prSet/>
      <dgm:spPr/>
      <dgm:t>
        <a:bodyPr/>
        <a:lstStyle/>
        <a:p>
          <a:endParaRPr lang="en-US"/>
        </a:p>
      </dgm:t>
    </dgm:pt>
    <dgm:pt modelId="{36707D97-A6A9-48A1-9855-E843C855C10C}">
      <dgm:prSet/>
      <dgm:spPr/>
      <dgm:t>
        <a:bodyPr/>
        <a:lstStyle/>
        <a:p>
          <a:pPr rtl="0"/>
          <a:r>
            <a:rPr lang="en-US" dirty="0" smtClean="0"/>
            <a:t>Privilege use activity – </a:t>
          </a:r>
          <a:r>
            <a:rPr lang="en-US" dirty="0" err="1" smtClean="0"/>
            <a:t>su</a:t>
          </a:r>
          <a:r>
            <a:rPr lang="en-US" dirty="0" smtClean="0"/>
            <a:t>, </a:t>
          </a:r>
          <a:r>
            <a:rPr lang="en-US" dirty="0" err="1" smtClean="0"/>
            <a:t>sudo</a:t>
          </a:r>
          <a:endParaRPr lang="en-US" dirty="0"/>
        </a:p>
      </dgm:t>
    </dgm:pt>
    <dgm:pt modelId="{974EB14E-1399-488B-87F9-FBD19F590E26}" type="parTrans" cxnId="{3790D48E-D067-44FE-A11F-4DD749AE053F}">
      <dgm:prSet/>
      <dgm:spPr/>
      <dgm:t>
        <a:bodyPr/>
        <a:lstStyle/>
        <a:p>
          <a:endParaRPr lang="en-US"/>
        </a:p>
      </dgm:t>
    </dgm:pt>
    <dgm:pt modelId="{718101B3-3299-4A0B-BDF9-32A9C33FDAF5}" type="sibTrans" cxnId="{3790D48E-D067-44FE-A11F-4DD749AE053F}">
      <dgm:prSet/>
      <dgm:spPr/>
      <dgm:t>
        <a:bodyPr/>
        <a:lstStyle/>
        <a:p>
          <a:endParaRPr lang="en-US"/>
        </a:p>
      </dgm:t>
    </dgm:pt>
    <dgm:pt modelId="{EB638FA5-79B9-4158-9DDF-29F9D810EDC9}">
      <dgm:prSet/>
      <dgm:spPr/>
      <dgm:t>
        <a:bodyPr/>
        <a:lstStyle/>
        <a:p>
          <a:pPr rtl="0"/>
          <a:r>
            <a:rPr lang="en-US" dirty="0" smtClean="0"/>
            <a:t>Account activity – create/delete/password change</a:t>
          </a:r>
          <a:endParaRPr lang="en-US" dirty="0"/>
        </a:p>
      </dgm:t>
    </dgm:pt>
    <dgm:pt modelId="{CFEBE325-E7F4-4450-8628-8930B5242214}" type="parTrans" cxnId="{1BD3B0CD-DB5C-41D5-86D6-7322C0C51AA0}">
      <dgm:prSet/>
      <dgm:spPr/>
      <dgm:t>
        <a:bodyPr/>
        <a:lstStyle/>
        <a:p>
          <a:endParaRPr lang="en-US"/>
        </a:p>
      </dgm:t>
    </dgm:pt>
    <dgm:pt modelId="{14EA840C-37F4-43F9-A4A2-A2116BBD2D60}" type="sibTrans" cxnId="{1BD3B0CD-DB5C-41D5-86D6-7322C0C51AA0}">
      <dgm:prSet/>
      <dgm:spPr/>
      <dgm:t>
        <a:bodyPr/>
        <a:lstStyle/>
        <a:p>
          <a:endParaRPr lang="en-US"/>
        </a:p>
      </dgm:t>
    </dgm:pt>
    <dgm:pt modelId="{FF8411D9-EFBB-4309-B6BF-B836E9620792}">
      <dgm:prSet/>
      <dgm:spPr/>
      <dgm:t>
        <a:bodyPr/>
        <a:lstStyle/>
        <a:p>
          <a:pPr rtl="0"/>
          <a:endParaRPr lang="en-US" dirty="0" smtClean="0">
            <a:solidFill>
              <a:schemeClr val="bg1"/>
            </a:solidFill>
          </a:endParaRPr>
        </a:p>
        <a:p>
          <a:pPr rtl="0"/>
          <a:r>
            <a:rPr lang="en-US" dirty="0" smtClean="0">
              <a:solidFill>
                <a:schemeClr val="bg1"/>
              </a:solidFill>
            </a:rPr>
            <a:t>Platforms</a:t>
          </a:r>
          <a:endParaRPr lang="en-US" dirty="0">
            <a:solidFill>
              <a:schemeClr val="bg1"/>
            </a:solidFill>
          </a:endParaRPr>
        </a:p>
      </dgm:t>
    </dgm:pt>
    <dgm:pt modelId="{2E1D8514-27C3-4427-B3E9-2E27E4061ECA}" type="parTrans" cxnId="{B95B619A-6D98-4FA0-BFF3-A559A11FC86F}">
      <dgm:prSet/>
      <dgm:spPr/>
      <dgm:t>
        <a:bodyPr/>
        <a:lstStyle/>
        <a:p>
          <a:endParaRPr lang="en-US"/>
        </a:p>
      </dgm:t>
    </dgm:pt>
    <dgm:pt modelId="{4E936322-C967-4C41-AAF7-1D9364EA2F5D}" type="sibTrans" cxnId="{B95B619A-6D98-4FA0-BFF3-A559A11FC86F}">
      <dgm:prSet/>
      <dgm:spPr/>
      <dgm:t>
        <a:bodyPr/>
        <a:lstStyle/>
        <a:p>
          <a:endParaRPr lang="en-US"/>
        </a:p>
      </dgm:t>
    </dgm:pt>
    <dgm:pt modelId="{716060B2-D9EB-45E0-880A-25EF325E5DE4}">
      <dgm:prSet/>
      <dgm:spPr/>
      <dgm:t>
        <a:bodyPr/>
        <a:lstStyle/>
        <a:p>
          <a:pPr rtl="0"/>
          <a:r>
            <a:rPr lang="en-US" dirty="0" err="1" smtClean="0"/>
            <a:t>RedHat</a:t>
          </a:r>
          <a:r>
            <a:rPr lang="en-US" dirty="0" smtClean="0"/>
            <a:t> Enterprise 4, 5 (Beta)</a:t>
          </a:r>
          <a:endParaRPr lang="en-US" dirty="0"/>
        </a:p>
      </dgm:t>
    </dgm:pt>
    <dgm:pt modelId="{A0A2026E-7766-4555-896C-3294AF681D81}" type="parTrans" cxnId="{427F150F-56BB-4BC5-BB92-514C0B38D9A4}">
      <dgm:prSet/>
      <dgm:spPr/>
      <dgm:t>
        <a:bodyPr/>
        <a:lstStyle/>
        <a:p>
          <a:endParaRPr lang="en-US"/>
        </a:p>
      </dgm:t>
    </dgm:pt>
    <dgm:pt modelId="{E09DBAC5-FFA7-444B-8A1F-EDC42588E07E}" type="sibTrans" cxnId="{427F150F-56BB-4BC5-BB92-514C0B38D9A4}">
      <dgm:prSet/>
      <dgm:spPr/>
      <dgm:t>
        <a:bodyPr/>
        <a:lstStyle/>
        <a:p>
          <a:endParaRPr lang="en-US"/>
        </a:p>
      </dgm:t>
    </dgm:pt>
    <dgm:pt modelId="{8DBF078D-BA35-4D15-8796-25EA62AEF2DD}">
      <dgm:prSet/>
      <dgm:spPr/>
      <dgm:t>
        <a:bodyPr/>
        <a:lstStyle/>
        <a:p>
          <a:pPr rtl="0"/>
          <a:r>
            <a:rPr lang="en-US" dirty="0" smtClean="0"/>
            <a:t>Novell SLES 9, 10, 11 (Beta)</a:t>
          </a:r>
          <a:endParaRPr lang="en-US" dirty="0"/>
        </a:p>
      </dgm:t>
    </dgm:pt>
    <dgm:pt modelId="{F3D4B380-AB21-4DB9-9AB3-E2D0ACC3793F}" type="parTrans" cxnId="{AD612078-C183-4B4F-B003-8D7B2724F7C7}">
      <dgm:prSet/>
      <dgm:spPr/>
      <dgm:t>
        <a:bodyPr/>
        <a:lstStyle/>
        <a:p>
          <a:endParaRPr lang="en-US"/>
        </a:p>
      </dgm:t>
    </dgm:pt>
    <dgm:pt modelId="{F06EA829-C271-4580-A38C-A39E30123A46}" type="sibTrans" cxnId="{AD612078-C183-4B4F-B003-8D7B2724F7C7}">
      <dgm:prSet/>
      <dgm:spPr/>
      <dgm:t>
        <a:bodyPr/>
        <a:lstStyle/>
        <a:p>
          <a:endParaRPr lang="en-US"/>
        </a:p>
      </dgm:t>
    </dgm:pt>
    <dgm:pt modelId="{5DF3F6C6-1368-4E62-9461-9158F110BC9F}">
      <dgm:prSet/>
      <dgm:spPr/>
      <dgm:t>
        <a:bodyPr/>
        <a:lstStyle/>
        <a:p>
          <a:pPr rtl="0"/>
          <a:r>
            <a:rPr lang="en-US" dirty="0" smtClean="0"/>
            <a:t>Solaris 8, 9, 10 (RTM)</a:t>
          </a:r>
          <a:endParaRPr lang="en-US" dirty="0"/>
        </a:p>
      </dgm:t>
    </dgm:pt>
    <dgm:pt modelId="{609C9D5D-EB2F-4C2B-9749-C5130284E830}" type="parTrans" cxnId="{21F88AE7-19F8-45C4-933E-8DC05CA7201E}">
      <dgm:prSet/>
      <dgm:spPr/>
      <dgm:t>
        <a:bodyPr/>
        <a:lstStyle/>
        <a:p>
          <a:endParaRPr lang="en-US"/>
        </a:p>
      </dgm:t>
    </dgm:pt>
    <dgm:pt modelId="{13C8B4D6-909B-4F1D-946E-BB3C6EAF8585}" type="sibTrans" cxnId="{21F88AE7-19F8-45C4-933E-8DC05CA7201E}">
      <dgm:prSet/>
      <dgm:spPr/>
      <dgm:t>
        <a:bodyPr/>
        <a:lstStyle/>
        <a:p>
          <a:endParaRPr lang="en-US"/>
        </a:p>
      </dgm:t>
    </dgm:pt>
    <dgm:pt modelId="{85E2D0A1-37B3-462C-A933-850CB4EC8496}">
      <dgm:prSet/>
      <dgm:spPr/>
      <dgm:t>
        <a:bodyPr/>
        <a:lstStyle/>
        <a:p>
          <a:pPr rtl="0"/>
          <a:r>
            <a:rPr lang="en-US" dirty="0" smtClean="0"/>
            <a:t>HPUX 11iv2, 11iv3 (RTM)</a:t>
          </a:r>
          <a:endParaRPr lang="en-US" dirty="0"/>
        </a:p>
      </dgm:t>
    </dgm:pt>
    <dgm:pt modelId="{C1070C32-B475-4FEE-B696-9A7B1D01317E}" type="parTrans" cxnId="{A4BA1B7F-0DEE-4F67-BE71-CB07CA03557E}">
      <dgm:prSet/>
      <dgm:spPr/>
      <dgm:t>
        <a:bodyPr/>
        <a:lstStyle/>
        <a:p>
          <a:endParaRPr lang="en-US"/>
        </a:p>
      </dgm:t>
    </dgm:pt>
    <dgm:pt modelId="{528F3081-E77C-4917-A01E-1748288FC816}" type="sibTrans" cxnId="{A4BA1B7F-0DEE-4F67-BE71-CB07CA03557E}">
      <dgm:prSet/>
      <dgm:spPr/>
      <dgm:t>
        <a:bodyPr/>
        <a:lstStyle/>
        <a:p>
          <a:endParaRPr lang="en-US"/>
        </a:p>
      </dgm:t>
    </dgm:pt>
    <dgm:pt modelId="{6862439D-D8B0-4B26-83B6-98315ECB0BD6}">
      <dgm:prSet/>
      <dgm:spPr/>
      <dgm:t>
        <a:bodyPr/>
        <a:lstStyle/>
        <a:p>
          <a:pPr rtl="0"/>
          <a:r>
            <a:rPr lang="en-US" dirty="0" smtClean="0"/>
            <a:t>AIX 5.3, 6.1 (RTM)</a:t>
          </a:r>
          <a:endParaRPr lang="en-US" dirty="0"/>
        </a:p>
      </dgm:t>
    </dgm:pt>
    <dgm:pt modelId="{72452600-993C-4C0F-8560-B1F42B813C46}" type="parTrans" cxnId="{BFD8CE0B-E616-4FC5-8CC1-BC743B5FDD4C}">
      <dgm:prSet/>
      <dgm:spPr/>
      <dgm:t>
        <a:bodyPr/>
        <a:lstStyle/>
        <a:p>
          <a:endParaRPr lang="en-US"/>
        </a:p>
      </dgm:t>
    </dgm:pt>
    <dgm:pt modelId="{68427051-D122-4EF5-ACFC-F397E5D1CCE8}" type="sibTrans" cxnId="{BFD8CE0B-E616-4FC5-8CC1-BC743B5FDD4C}">
      <dgm:prSet/>
      <dgm:spPr/>
      <dgm:t>
        <a:bodyPr/>
        <a:lstStyle/>
        <a:p>
          <a:endParaRPr lang="en-US"/>
        </a:p>
      </dgm:t>
    </dgm:pt>
    <dgm:pt modelId="{40070172-3F52-4637-B443-D7F40E922D2E}" type="pres">
      <dgm:prSet presAssocID="{4798FBDE-1C78-44AA-B4BB-2B7D704F8924}" presName="Name0" presStyleCnt="0">
        <dgm:presLayoutVars>
          <dgm:dir/>
          <dgm:animLvl val="lvl"/>
          <dgm:resizeHandles val="exact"/>
        </dgm:presLayoutVars>
      </dgm:prSet>
      <dgm:spPr/>
    </dgm:pt>
    <dgm:pt modelId="{FFFB1072-4B37-41AD-B3E9-7015A0424755}" type="pres">
      <dgm:prSet presAssocID="{95126FC5-0952-4CA6-BD93-3CFCA1EE3E01}" presName="Name8" presStyleCnt="0"/>
      <dgm:spPr/>
    </dgm:pt>
    <dgm:pt modelId="{FE39EF1B-9103-4974-9ACD-BF1E6764665D}" type="pres">
      <dgm:prSet presAssocID="{95126FC5-0952-4CA6-BD93-3CFCA1EE3E01}" presName="acctBkgd" presStyleLbl="alignAcc1" presStyleIdx="0" presStyleCnt="3"/>
      <dgm:spPr/>
      <dgm:t>
        <a:bodyPr/>
        <a:lstStyle/>
        <a:p>
          <a:endParaRPr lang="en-US"/>
        </a:p>
      </dgm:t>
    </dgm:pt>
    <dgm:pt modelId="{294B0D28-AEC8-48B8-ADC3-EEB8B079768F}" type="pres">
      <dgm:prSet presAssocID="{95126FC5-0952-4CA6-BD93-3CFCA1EE3E01}" presName="acctTx" presStyleLbl="alignAcc1" presStyleIdx="0" presStyleCnt="3">
        <dgm:presLayoutVars>
          <dgm:bulletEnabled val="1"/>
        </dgm:presLayoutVars>
      </dgm:prSet>
      <dgm:spPr/>
      <dgm:t>
        <a:bodyPr/>
        <a:lstStyle/>
        <a:p>
          <a:endParaRPr lang="en-US"/>
        </a:p>
      </dgm:t>
    </dgm:pt>
    <dgm:pt modelId="{F24ECED5-D52A-41CB-8F86-01A948852202}" type="pres">
      <dgm:prSet presAssocID="{95126FC5-0952-4CA6-BD93-3CFCA1EE3E01}" presName="level" presStyleLbl="node1" presStyleIdx="0" presStyleCnt="3" custLinFactNeighborY="-1442">
        <dgm:presLayoutVars>
          <dgm:chMax val="1"/>
          <dgm:bulletEnabled val="1"/>
        </dgm:presLayoutVars>
      </dgm:prSet>
      <dgm:spPr/>
      <dgm:t>
        <a:bodyPr/>
        <a:lstStyle/>
        <a:p>
          <a:endParaRPr lang="en-US"/>
        </a:p>
      </dgm:t>
    </dgm:pt>
    <dgm:pt modelId="{CE5C8FA2-DF36-4433-9450-19EDCF544FFB}" type="pres">
      <dgm:prSet presAssocID="{95126FC5-0952-4CA6-BD93-3CFCA1EE3E01}" presName="levelTx" presStyleLbl="revTx" presStyleIdx="0" presStyleCnt="0">
        <dgm:presLayoutVars>
          <dgm:chMax val="1"/>
          <dgm:bulletEnabled val="1"/>
        </dgm:presLayoutVars>
      </dgm:prSet>
      <dgm:spPr/>
      <dgm:t>
        <a:bodyPr/>
        <a:lstStyle/>
        <a:p>
          <a:endParaRPr lang="en-US"/>
        </a:p>
      </dgm:t>
    </dgm:pt>
    <dgm:pt modelId="{3B24A5BE-6AE9-4EC8-B38E-BAEA945C8850}" type="pres">
      <dgm:prSet presAssocID="{C4961155-DFA7-407F-A45B-2F3B9D31106E}" presName="Name8" presStyleCnt="0"/>
      <dgm:spPr/>
    </dgm:pt>
    <dgm:pt modelId="{7C5669C6-3A0A-4C9E-ACC4-1BBDB25783FD}" type="pres">
      <dgm:prSet presAssocID="{C4961155-DFA7-407F-A45B-2F3B9D31106E}" presName="acctBkgd" presStyleLbl="alignAcc1" presStyleIdx="1" presStyleCnt="3"/>
      <dgm:spPr/>
      <dgm:t>
        <a:bodyPr/>
        <a:lstStyle/>
        <a:p>
          <a:endParaRPr lang="en-US"/>
        </a:p>
      </dgm:t>
    </dgm:pt>
    <dgm:pt modelId="{61733634-07F6-4B3B-A702-F37E685AB9B7}" type="pres">
      <dgm:prSet presAssocID="{C4961155-DFA7-407F-A45B-2F3B9D31106E}" presName="acctTx" presStyleLbl="alignAcc1" presStyleIdx="1" presStyleCnt="3">
        <dgm:presLayoutVars>
          <dgm:bulletEnabled val="1"/>
        </dgm:presLayoutVars>
      </dgm:prSet>
      <dgm:spPr/>
      <dgm:t>
        <a:bodyPr/>
        <a:lstStyle/>
        <a:p>
          <a:endParaRPr lang="en-US"/>
        </a:p>
      </dgm:t>
    </dgm:pt>
    <dgm:pt modelId="{327C9396-CD4B-42EF-A378-348FD7CC0091}" type="pres">
      <dgm:prSet presAssocID="{C4961155-DFA7-407F-A45B-2F3B9D31106E}" presName="level" presStyleLbl="node1" presStyleIdx="1" presStyleCnt="3">
        <dgm:presLayoutVars>
          <dgm:chMax val="1"/>
          <dgm:bulletEnabled val="1"/>
        </dgm:presLayoutVars>
      </dgm:prSet>
      <dgm:spPr/>
      <dgm:t>
        <a:bodyPr/>
        <a:lstStyle/>
        <a:p>
          <a:endParaRPr lang="en-US"/>
        </a:p>
      </dgm:t>
    </dgm:pt>
    <dgm:pt modelId="{4F41A5DD-6723-4C05-AC33-41744C1699F9}" type="pres">
      <dgm:prSet presAssocID="{C4961155-DFA7-407F-A45B-2F3B9D31106E}" presName="levelTx" presStyleLbl="revTx" presStyleIdx="0" presStyleCnt="0">
        <dgm:presLayoutVars>
          <dgm:chMax val="1"/>
          <dgm:bulletEnabled val="1"/>
        </dgm:presLayoutVars>
      </dgm:prSet>
      <dgm:spPr/>
      <dgm:t>
        <a:bodyPr/>
        <a:lstStyle/>
        <a:p>
          <a:endParaRPr lang="en-US"/>
        </a:p>
      </dgm:t>
    </dgm:pt>
    <dgm:pt modelId="{AE7B85DE-6302-4B84-A271-13ED080AD608}" type="pres">
      <dgm:prSet presAssocID="{FF8411D9-EFBB-4309-B6BF-B836E9620792}" presName="Name8" presStyleCnt="0"/>
      <dgm:spPr/>
    </dgm:pt>
    <dgm:pt modelId="{0520EFB0-9BF2-4D55-926C-8A26148C10B0}" type="pres">
      <dgm:prSet presAssocID="{FF8411D9-EFBB-4309-B6BF-B836E9620792}" presName="acctBkgd" presStyleLbl="alignAcc1" presStyleIdx="2" presStyleCnt="3"/>
      <dgm:spPr/>
      <dgm:t>
        <a:bodyPr/>
        <a:lstStyle/>
        <a:p>
          <a:endParaRPr lang="en-US"/>
        </a:p>
      </dgm:t>
    </dgm:pt>
    <dgm:pt modelId="{9BBB6B78-B00F-43D4-B9B5-75815EF8CFBE}" type="pres">
      <dgm:prSet presAssocID="{FF8411D9-EFBB-4309-B6BF-B836E9620792}" presName="acctTx" presStyleLbl="alignAcc1" presStyleIdx="2" presStyleCnt="3">
        <dgm:presLayoutVars>
          <dgm:bulletEnabled val="1"/>
        </dgm:presLayoutVars>
      </dgm:prSet>
      <dgm:spPr/>
      <dgm:t>
        <a:bodyPr/>
        <a:lstStyle/>
        <a:p>
          <a:endParaRPr lang="en-US"/>
        </a:p>
      </dgm:t>
    </dgm:pt>
    <dgm:pt modelId="{DA29DCB4-13DA-4FE3-A049-D109A54953C1}" type="pres">
      <dgm:prSet presAssocID="{FF8411D9-EFBB-4309-B6BF-B836E9620792}" presName="level" presStyleLbl="node1" presStyleIdx="2" presStyleCnt="3">
        <dgm:presLayoutVars>
          <dgm:chMax val="1"/>
          <dgm:bulletEnabled val="1"/>
        </dgm:presLayoutVars>
      </dgm:prSet>
      <dgm:spPr/>
      <dgm:t>
        <a:bodyPr/>
        <a:lstStyle/>
        <a:p>
          <a:endParaRPr lang="en-US"/>
        </a:p>
      </dgm:t>
    </dgm:pt>
    <dgm:pt modelId="{1D0E9F49-2A86-4A0E-9EED-3BBCC009EE94}" type="pres">
      <dgm:prSet presAssocID="{FF8411D9-EFBB-4309-B6BF-B836E9620792}" presName="levelTx" presStyleLbl="revTx" presStyleIdx="0" presStyleCnt="0">
        <dgm:presLayoutVars>
          <dgm:chMax val="1"/>
          <dgm:bulletEnabled val="1"/>
        </dgm:presLayoutVars>
      </dgm:prSet>
      <dgm:spPr/>
      <dgm:t>
        <a:bodyPr/>
        <a:lstStyle/>
        <a:p>
          <a:endParaRPr lang="en-US"/>
        </a:p>
      </dgm:t>
    </dgm:pt>
  </dgm:ptLst>
  <dgm:cxnLst>
    <dgm:cxn modelId="{83633A19-6D2D-4982-8589-9F5D3695C7D5}" type="presOf" srcId="{FF8411D9-EFBB-4309-B6BF-B836E9620792}" destId="{DA29DCB4-13DA-4FE3-A049-D109A54953C1}" srcOrd="0" destOrd="0" presId="urn:microsoft.com/office/officeart/2005/8/layout/pyramid1"/>
    <dgm:cxn modelId="{7CD2ED33-A079-46E7-86BC-97C71853C656}" type="presOf" srcId="{85E2D0A1-37B3-462C-A933-850CB4EC8496}" destId="{0520EFB0-9BF2-4D55-926C-8A26148C10B0}" srcOrd="0" destOrd="3" presId="urn:microsoft.com/office/officeart/2005/8/layout/pyramid1"/>
    <dgm:cxn modelId="{1B5CAF1E-A2EB-470E-B2AA-36C3A052EB79}" srcId="{C4961155-DFA7-407F-A45B-2F3B9D31106E}" destId="{961ED85F-8506-457E-B674-74B8934927A4}" srcOrd="2" destOrd="0" parTransId="{18525CFE-63CA-4CC1-92A3-115EA956E608}" sibTransId="{E7A1DCDB-3508-4CD6-9353-49DCD9C9E628}"/>
    <dgm:cxn modelId="{1284E525-7A0B-4185-A04A-C2AA737B303E}" type="presOf" srcId="{D0394F60-C75B-4676-B189-9BB8B5077281}" destId="{294B0D28-AEC8-48B8-ADC3-EEB8B079768F}" srcOrd="1" destOrd="5" presId="urn:microsoft.com/office/officeart/2005/8/layout/pyramid1"/>
    <dgm:cxn modelId="{3B815747-5204-41E3-B393-9D20AEAAD2F5}" type="presOf" srcId="{95126FC5-0952-4CA6-BD93-3CFCA1EE3E01}" destId="{F24ECED5-D52A-41CB-8F86-01A948852202}" srcOrd="0" destOrd="0" presId="urn:microsoft.com/office/officeart/2005/8/layout/pyramid1"/>
    <dgm:cxn modelId="{41001E56-E0C3-4796-B183-11187E9FB038}" type="presOf" srcId="{CA1FA5F2-EC49-4F71-9F07-8BB258A63455}" destId="{7C5669C6-3A0A-4C9E-ACC4-1BBDB25783FD}" srcOrd="0" destOrd="1" presId="urn:microsoft.com/office/officeart/2005/8/layout/pyramid1"/>
    <dgm:cxn modelId="{294D69CA-80BD-42DF-AB21-FF9E07E5CCA4}" type="presOf" srcId="{340A8AF8-94EC-4BE4-8695-2CA9D4CA8E9B}" destId="{FE39EF1B-9103-4974-9ACD-BF1E6764665D}" srcOrd="0" destOrd="4" presId="urn:microsoft.com/office/officeart/2005/8/layout/pyramid1"/>
    <dgm:cxn modelId="{31C5CF4F-7B9F-4C9E-8BC2-075840FCCCED}" type="presOf" srcId="{EB638FA5-79B9-4158-9DDF-29F9D810EDC9}" destId="{61733634-07F6-4B3B-A702-F37E685AB9B7}" srcOrd="1" destOrd="6" presId="urn:microsoft.com/office/officeart/2005/8/layout/pyramid1"/>
    <dgm:cxn modelId="{21F88AE7-19F8-45C4-933E-8DC05CA7201E}" srcId="{FF8411D9-EFBB-4309-B6BF-B836E9620792}" destId="{5DF3F6C6-1368-4E62-9461-9158F110BC9F}" srcOrd="2" destOrd="0" parTransId="{609C9D5D-EB2F-4C2B-9749-C5130284E830}" sibTransId="{13C8B4D6-909B-4F1D-946E-BB3C6EAF8585}"/>
    <dgm:cxn modelId="{A63D5079-68B2-4669-B6B3-97A16CD0B228}" srcId="{CA822853-5228-4D9B-8E9C-82B95CB6D51F}" destId="{0AB18DD8-FF17-4DD7-9562-351979C43DE8}" srcOrd="0" destOrd="0" parTransId="{394878A0-083B-4AF3-ABBE-A37116E305CC}" sibTransId="{C1533E9F-B914-43F0-9C4F-DB42F72E38CE}"/>
    <dgm:cxn modelId="{93A2EFF5-7A49-44A4-8411-749650B89A34}" type="presOf" srcId="{36707D97-A6A9-48A1-9855-E843C855C10C}" destId="{61733634-07F6-4B3B-A702-F37E685AB9B7}" srcOrd="1" destOrd="5" presId="urn:microsoft.com/office/officeart/2005/8/layout/pyramid1"/>
    <dgm:cxn modelId="{4CDBF182-8F00-4974-9901-9FA3E6B4C57D}" srcId="{95126FC5-0952-4CA6-BD93-3CFCA1EE3E01}" destId="{D0394F60-C75B-4676-B189-9BB8B5077281}" srcOrd="4" destOrd="0" parTransId="{C130F23F-E9A4-419A-8655-CD880E21B78C}" sibTransId="{E3F5CB49-E576-45CF-83B4-A02E5FDCF65B}"/>
    <dgm:cxn modelId="{CC65EDD8-9396-43FE-B491-80B0C2E52594}" srcId="{4798FBDE-1C78-44AA-B4BB-2B7D704F8924}" destId="{C4961155-DFA7-407F-A45B-2F3B9D31106E}" srcOrd="1" destOrd="0" parTransId="{E170702C-EC27-49BC-ADBB-E0CAE82A1F35}" sibTransId="{D49A5866-2519-42F3-A519-70991A03C139}"/>
    <dgm:cxn modelId="{A75D255C-1B59-4869-A779-8DC3530DA40B}" type="presOf" srcId="{716060B2-D9EB-45E0-880A-25EF325E5DE4}" destId="{9BBB6B78-B00F-43D4-B9B5-75815EF8CFBE}" srcOrd="1" destOrd="0" presId="urn:microsoft.com/office/officeart/2005/8/layout/pyramid1"/>
    <dgm:cxn modelId="{B95B619A-6D98-4FA0-BFF3-A559A11FC86F}" srcId="{4798FBDE-1C78-44AA-B4BB-2B7D704F8924}" destId="{FF8411D9-EFBB-4309-B6BF-B836E9620792}" srcOrd="2" destOrd="0" parTransId="{2E1D8514-27C3-4427-B3E9-2E27E4061ECA}" sibTransId="{4E936322-C967-4C41-AAF7-1D9364EA2F5D}"/>
    <dgm:cxn modelId="{30F802C2-B90E-4B04-89DA-0CFBD2DC5CD4}" type="presOf" srcId="{4798FBDE-1C78-44AA-B4BB-2B7D704F8924}" destId="{40070172-3F52-4637-B443-D7F40E922D2E}" srcOrd="0" destOrd="0" presId="urn:microsoft.com/office/officeart/2005/8/layout/pyramid1"/>
    <dgm:cxn modelId="{5BFBB8D2-173A-4F80-AFC3-7EAAB36AC484}" type="presOf" srcId="{C4961155-DFA7-407F-A45B-2F3B9D31106E}" destId="{327C9396-CD4B-42EF-A378-348FD7CC0091}" srcOrd="0" destOrd="0" presId="urn:microsoft.com/office/officeart/2005/8/layout/pyramid1"/>
    <dgm:cxn modelId="{CC896CBF-8435-4768-992A-C443E736E7C7}" type="presOf" srcId="{85E2D0A1-37B3-462C-A933-850CB4EC8496}" destId="{9BBB6B78-B00F-43D4-B9B5-75815EF8CFBE}" srcOrd="1" destOrd="3" presId="urn:microsoft.com/office/officeart/2005/8/layout/pyramid1"/>
    <dgm:cxn modelId="{AD612078-C183-4B4F-B003-8D7B2724F7C7}" srcId="{FF8411D9-EFBB-4309-B6BF-B836E9620792}" destId="{8DBF078D-BA35-4D15-8796-25EA62AEF2DD}" srcOrd="1" destOrd="0" parTransId="{F3D4B380-AB21-4DB9-9AB3-E2D0ACC3793F}" sibTransId="{F06EA829-C271-4580-A38C-A39E30123A46}"/>
    <dgm:cxn modelId="{BFD8CE0B-E616-4FC5-8CC1-BC743B5FDD4C}" srcId="{FF8411D9-EFBB-4309-B6BF-B836E9620792}" destId="{6862439D-D8B0-4B26-83B6-98315ECB0BD6}" srcOrd="4" destOrd="0" parTransId="{72452600-993C-4C0F-8560-B1F42B813C46}" sibTransId="{68427051-D122-4EF5-ACFC-F397E5D1CCE8}"/>
    <dgm:cxn modelId="{D642B445-6C2F-4F0E-B23C-FB9DB97C78BC}" srcId="{95126FC5-0952-4CA6-BD93-3CFCA1EE3E01}" destId="{340A8AF8-94EC-4BE4-8695-2CA9D4CA8E9B}" srcOrd="3" destOrd="0" parTransId="{20F3F2C9-1A01-4C8F-8918-9980500148B2}" sibTransId="{498376F6-E21D-419A-860A-E6C981311BCC}"/>
    <dgm:cxn modelId="{A4BA1B7F-0DEE-4F67-BE71-CB07CA03557E}" srcId="{FF8411D9-EFBB-4309-B6BF-B836E9620792}" destId="{85E2D0A1-37B3-462C-A933-850CB4EC8496}" srcOrd="3" destOrd="0" parTransId="{C1070C32-B475-4FEE-B696-9A7B1D01317E}" sibTransId="{528F3081-E77C-4917-A01E-1748288FC816}"/>
    <dgm:cxn modelId="{7ECE8AC8-270F-49E6-B99C-C7D9857C905E}" type="presOf" srcId="{02183BA9-E9D7-4D24-AA55-05EDC64B6F47}" destId="{61733634-07F6-4B3B-A702-F37E685AB9B7}" srcOrd="1" destOrd="0" presId="urn:microsoft.com/office/officeart/2005/8/layout/pyramid1"/>
    <dgm:cxn modelId="{C88A4966-509E-4696-A690-CEDD348A1D58}" type="presOf" srcId="{D0394F60-C75B-4676-B189-9BB8B5077281}" destId="{FE39EF1B-9103-4974-9ACD-BF1E6764665D}" srcOrd="0" destOrd="5" presId="urn:microsoft.com/office/officeart/2005/8/layout/pyramid1"/>
    <dgm:cxn modelId="{5920CA37-14FE-43B9-B234-C3E28BD72146}" type="presOf" srcId="{BFEE5D1D-85A5-4C21-AED4-6D095210A0DC}" destId="{FE39EF1B-9103-4974-9ACD-BF1E6764665D}" srcOrd="0" destOrd="0" presId="urn:microsoft.com/office/officeart/2005/8/layout/pyramid1"/>
    <dgm:cxn modelId="{A8A1CBF8-6A3E-48B3-89D4-A1E8EAB2E590}" srcId="{FB7C1D6A-D4FA-4BBA-B709-267124D6E5B7}" destId="{94F950A9-F763-4523-BFE2-0940CF7CF914}" srcOrd="0" destOrd="0" parTransId="{D2E40DFA-F1E1-43A3-9C59-2BF69AAF8770}" sibTransId="{DD904CCA-44EE-4DA3-92F4-165F04BC3822}"/>
    <dgm:cxn modelId="{B2BCCFC6-70AB-43A2-B63C-585C5F341A71}" type="presOf" srcId="{961ED85F-8506-457E-B674-74B8934927A4}" destId="{7C5669C6-3A0A-4C9E-ACC4-1BBDB25783FD}" srcOrd="0" destOrd="2" presId="urn:microsoft.com/office/officeart/2005/8/layout/pyramid1"/>
    <dgm:cxn modelId="{1BD3B0CD-DB5C-41D5-86D6-7322C0C51AA0}" srcId="{961ED85F-8506-457E-B674-74B8934927A4}" destId="{EB638FA5-79B9-4158-9DDF-29F9D810EDC9}" srcOrd="2" destOrd="0" parTransId="{CFEBE325-E7F4-4450-8628-8930B5242214}" sibTransId="{14EA840C-37F4-43F9-A4A2-A2116BBD2D60}"/>
    <dgm:cxn modelId="{83DB5B0C-05A5-456D-9A16-E843F789EFBF}" type="presOf" srcId="{D8FF9D6D-9336-482F-A566-935C85EE02F9}" destId="{294B0D28-AEC8-48B8-ADC3-EEB8B079768F}" srcOrd="1" destOrd="3" presId="urn:microsoft.com/office/officeart/2005/8/layout/pyramid1"/>
    <dgm:cxn modelId="{0593638D-C79E-4B71-BDC6-B04F18F28765}" type="presOf" srcId="{95126FC5-0952-4CA6-BD93-3CFCA1EE3E01}" destId="{CE5C8FA2-DF36-4433-9450-19EDCF544FFB}" srcOrd="1" destOrd="0" presId="urn:microsoft.com/office/officeart/2005/8/layout/pyramid1"/>
    <dgm:cxn modelId="{CEA0CE71-0AB3-4C88-A624-FDEFB5B2BDE1}" type="presOf" srcId="{CA1FA5F2-EC49-4F71-9F07-8BB258A63455}" destId="{61733634-07F6-4B3B-A702-F37E685AB9B7}" srcOrd="1" destOrd="1" presId="urn:microsoft.com/office/officeart/2005/8/layout/pyramid1"/>
    <dgm:cxn modelId="{F67C64BD-ABC0-4C3D-A8AD-886E9BCED12D}" type="presOf" srcId="{CA822853-5228-4D9B-8E9C-82B95CB6D51F}" destId="{294B0D28-AEC8-48B8-ADC3-EEB8B079768F}" srcOrd="1" destOrd="1" presId="urn:microsoft.com/office/officeart/2005/8/layout/pyramid1"/>
    <dgm:cxn modelId="{C89625C2-A8FB-4F33-BF44-09FE700E082B}" type="presOf" srcId="{6862439D-D8B0-4B26-83B6-98315ECB0BD6}" destId="{0520EFB0-9BF2-4D55-926C-8A26148C10B0}" srcOrd="0" destOrd="4" presId="urn:microsoft.com/office/officeart/2005/8/layout/pyramid1"/>
    <dgm:cxn modelId="{5F5F5A17-775B-4A6B-BA85-017FDC5858C9}" type="presOf" srcId="{D8FF9D6D-9336-482F-A566-935C85EE02F9}" destId="{FE39EF1B-9103-4974-9ACD-BF1E6764665D}" srcOrd="0" destOrd="3" presId="urn:microsoft.com/office/officeart/2005/8/layout/pyramid1"/>
    <dgm:cxn modelId="{EADD9AFF-1EC3-49F3-B674-9159F4275728}" type="presOf" srcId="{BFEE5D1D-85A5-4C21-AED4-6D095210A0DC}" destId="{294B0D28-AEC8-48B8-ADC3-EEB8B079768F}" srcOrd="1" destOrd="0" presId="urn:microsoft.com/office/officeart/2005/8/layout/pyramid1"/>
    <dgm:cxn modelId="{37AD8FFF-2B89-46C1-A2FF-5AE3B8054BB8}" type="presOf" srcId="{FB7C1D6A-D4FA-4BBA-B709-267124D6E5B7}" destId="{61733634-07F6-4B3B-A702-F37E685AB9B7}" srcOrd="1" destOrd="3" presId="urn:microsoft.com/office/officeart/2005/8/layout/pyramid1"/>
    <dgm:cxn modelId="{6EB31CA4-52C1-4690-8445-8EE303B9B41E}" srcId="{4798FBDE-1C78-44AA-B4BB-2B7D704F8924}" destId="{95126FC5-0952-4CA6-BD93-3CFCA1EE3E01}" srcOrd="0" destOrd="0" parTransId="{E5BA5CCD-E6A1-47B1-B440-656B1524394F}" sibTransId="{A14CD945-31FD-448D-9711-6924C4D3312A}"/>
    <dgm:cxn modelId="{50D3222F-3CE0-49DF-B522-FC33382B9C87}" srcId="{95126FC5-0952-4CA6-BD93-3CFCA1EE3E01}" destId="{D8FF9D6D-9336-482F-A566-935C85EE02F9}" srcOrd="2" destOrd="0" parTransId="{D5F1F1F7-89E6-411B-8CF0-B1651BC16DB4}" sibTransId="{7FCA25CB-6AA4-4B15-A0F2-F285D1CFD8E6}"/>
    <dgm:cxn modelId="{7ABD3191-B96F-435A-BA36-235F2FDB4997}" type="presOf" srcId="{94F950A9-F763-4523-BFE2-0940CF7CF914}" destId="{61733634-07F6-4B3B-A702-F37E685AB9B7}" srcOrd="1" destOrd="4" presId="urn:microsoft.com/office/officeart/2005/8/layout/pyramid1"/>
    <dgm:cxn modelId="{427F150F-56BB-4BC5-BB92-514C0B38D9A4}" srcId="{FF8411D9-EFBB-4309-B6BF-B836E9620792}" destId="{716060B2-D9EB-45E0-880A-25EF325E5DE4}" srcOrd="0" destOrd="0" parTransId="{A0A2026E-7766-4555-896C-3294AF681D81}" sibTransId="{E09DBAC5-FFA7-444B-8A1F-EDC42588E07E}"/>
    <dgm:cxn modelId="{1DFD153A-AFC8-4537-AC47-20E75FD36970}" type="presOf" srcId="{36707D97-A6A9-48A1-9855-E843C855C10C}" destId="{7C5669C6-3A0A-4C9E-ACC4-1BBDB25783FD}" srcOrd="0" destOrd="5" presId="urn:microsoft.com/office/officeart/2005/8/layout/pyramid1"/>
    <dgm:cxn modelId="{BB7D00AF-B393-4E56-98B2-67A9482ED0AF}" type="presOf" srcId="{CA822853-5228-4D9B-8E9C-82B95CB6D51F}" destId="{FE39EF1B-9103-4974-9ACD-BF1E6764665D}" srcOrd="0" destOrd="1" presId="urn:microsoft.com/office/officeart/2005/8/layout/pyramid1"/>
    <dgm:cxn modelId="{7DEC4023-8852-46A1-9458-AFB686F6FC93}" type="presOf" srcId="{5DF3F6C6-1368-4E62-9461-9158F110BC9F}" destId="{0520EFB0-9BF2-4D55-926C-8A26148C10B0}" srcOrd="0" destOrd="2" presId="urn:microsoft.com/office/officeart/2005/8/layout/pyramid1"/>
    <dgm:cxn modelId="{47153578-2443-447A-B78B-BFD2E533451A}" type="presOf" srcId="{FF8411D9-EFBB-4309-B6BF-B836E9620792}" destId="{1D0E9F49-2A86-4A0E-9EED-3BBCC009EE94}" srcOrd="1" destOrd="0" presId="urn:microsoft.com/office/officeart/2005/8/layout/pyramid1"/>
    <dgm:cxn modelId="{C6D36959-CDE2-48AB-A901-F705656F89C6}" type="presOf" srcId="{961ED85F-8506-457E-B674-74B8934927A4}" destId="{61733634-07F6-4B3B-A702-F37E685AB9B7}" srcOrd="1" destOrd="2" presId="urn:microsoft.com/office/officeart/2005/8/layout/pyramid1"/>
    <dgm:cxn modelId="{C7960B49-4BA0-4927-9C23-1C2F996C0BC6}" srcId="{C4961155-DFA7-407F-A45B-2F3B9D31106E}" destId="{CA1FA5F2-EC49-4F71-9F07-8BB258A63455}" srcOrd="1" destOrd="0" parTransId="{0FE0A60C-05BE-4751-AC0A-388BB0D8B7EA}" sibTransId="{6B13B640-6A50-45A7-A483-AE5D39CF3EA8}"/>
    <dgm:cxn modelId="{2712BEF3-49AE-493B-947E-4CAD7358B2F5}" type="presOf" srcId="{C4961155-DFA7-407F-A45B-2F3B9D31106E}" destId="{4F41A5DD-6723-4C05-AC33-41744C1699F9}" srcOrd="1" destOrd="0" presId="urn:microsoft.com/office/officeart/2005/8/layout/pyramid1"/>
    <dgm:cxn modelId="{3E7EC4DB-E603-4F4D-8A97-E682E108FC1D}" type="presOf" srcId="{6862439D-D8B0-4B26-83B6-98315ECB0BD6}" destId="{9BBB6B78-B00F-43D4-B9B5-75815EF8CFBE}" srcOrd="1" destOrd="4" presId="urn:microsoft.com/office/officeart/2005/8/layout/pyramid1"/>
    <dgm:cxn modelId="{8D9800C3-CAD8-48B7-B3E6-AFD9FC65BD94}" type="presOf" srcId="{FB7C1D6A-D4FA-4BBA-B709-267124D6E5B7}" destId="{7C5669C6-3A0A-4C9E-ACC4-1BBDB25783FD}" srcOrd="0" destOrd="3" presId="urn:microsoft.com/office/officeart/2005/8/layout/pyramid1"/>
    <dgm:cxn modelId="{D015E962-DA01-4813-90F7-8DC09D9D3D8C}" type="presOf" srcId="{0AB18DD8-FF17-4DD7-9562-351979C43DE8}" destId="{FE39EF1B-9103-4974-9ACD-BF1E6764665D}" srcOrd="0" destOrd="2" presId="urn:microsoft.com/office/officeart/2005/8/layout/pyramid1"/>
    <dgm:cxn modelId="{E03404AD-CA29-419C-82A8-377A77D4F518}" type="presOf" srcId="{340A8AF8-94EC-4BE4-8695-2CA9D4CA8E9B}" destId="{294B0D28-AEC8-48B8-ADC3-EEB8B079768F}" srcOrd="1" destOrd="4" presId="urn:microsoft.com/office/officeart/2005/8/layout/pyramid1"/>
    <dgm:cxn modelId="{096F16BA-3A84-4E65-81EE-32D197B24990}" srcId="{C4961155-DFA7-407F-A45B-2F3B9D31106E}" destId="{02183BA9-E9D7-4D24-AA55-05EDC64B6F47}" srcOrd="0" destOrd="0" parTransId="{85B04072-71A9-40F1-ACA8-7FE879B5A623}" sibTransId="{D298E831-ADCF-4D45-A033-8223B80C2206}"/>
    <dgm:cxn modelId="{EAF45777-4C3B-4E38-8C49-9FED060E63A0}" type="presOf" srcId="{94F950A9-F763-4523-BFE2-0940CF7CF914}" destId="{7C5669C6-3A0A-4C9E-ACC4-1BBDB25783FD}" srcOrd="0" destOrd="4" presId="urn:microsoft.com/office/officeart/2005/8/layout/pyramid1"/>
    <dgm:cxn modelId="{FB8B00D1-570D-4F6B-9E50-B07F0CDF52E7}" type="presOf" srcId="{8DBF078D-BA35-4D15-8796-25EA62AEF2DD}" destId="{0520EFB0-9BF2-4D55-926C-8A26148C10B0}" srcOrd="0" destOrd="1" presId="urn:microsoft.com/office/officeart/2005/8/layout/pyramid1"/>
    <dgm:cxn modelId="{59B0F2E4-9BA2-49AE-A7BC-F1FB5A742993}" type="presOf" srcId="{0AB18DD8-FF17-4DD7-9562-351979C43DE8}" destId="{294B0D28-AEC8-48B8-ADC3-EEB8B079768F}" srcOrd="1" destOrd="2" presId="urn:microsoft.com/office/officeart/2005/8/layout/pyramid1"/>
    <dgm:cxn modelId="{CBA1C1DC-2CCF-4EF0-82C2-C0C56E8D23EE}" type="presOf" srcId="{716060B2-D9EB-45E0-880A-25EF325E5DE4}" destId="{0520EFB0-9BF2-4D55-926C-8A26148C10B0}" srcOrd="0" destOrd="0" presId="urn:microsoft.com/office/officeart/2005/8/layout/pyramid1"/>
    <dgm:cxn modelId="{3790D48E-D067-44FE-A11F-4DD749AE053F}" srcId="{961ED85F-8506-457E-B674-74B8934927A4}" destId="{36707D97-A6A9-48A1-9855-E843C855C10C}" srcOrd="1" destOrd="0" parTransId="{974EB14E-1399-488B-87F9-FBD19F590E26}" sibTransId="{718101B3-3299-4A0B-BDF9-32A9C33FDAF5}"/>
    <dgm:cxn modelId="{307ABBE5-C0F2-4E4C-91F4-56643ED01305}" type="presOf" srcId="{5DF3F6C6-1368-4E62-9461-9158F110BC9F}" destId="{9BBB6B78-B00F-43D4-B9B5-75815EF8CFBE}" srcOrd="1" destOrd="2" presId="urn:microsoft.com/office/officeart/2005/8/layout/pyramid1"/>
    <dgm:cxn modelId="{B87B0F8A-7A57-41D6-9284-3915D46081C2}" srcId="{961ED85F-8506-457E-B674-74B8934927A4}" destId="{FB7C1D6A-D4FA-4BBA-B709-267124D6E5B7}" srcOrd="0" destOrd="0" parTransId="{A01D1BA3-F828-418A-9F0E-8F574269B8A9}" sibTransId="{B8A57BEC-6DCC-4E79-A294-0C67003F9808}"/>
    <dgm:cxn modelId="{73FAA224-28C6-4670-9B43-A58696C73C71}" type="presOf" srcId="{8DBF078D-BA35-4D15-8796-25EA62AEF2DD}" destId="{9BBB6B78-B00F-43D4-B9B5-75815EF8CFBE}" srcOrd="1" destOrd="1" presId="urn:microsoft.com/office/officeart/2005/8/layout/pyramid1"/>
    <dgm:cxn modelId="{0B1C5C64-6128-4769-AD2A-D49EDC3945E2}" type="presOf" srcId="{EB638FA5-79B9-4158-9DDF-29F9D810EDC9}" destId="{7C5669C6-3A0A-4C9E-ACC4-1BBDB25783FD}" srcOrd="0" destOrd="6" presId="urn:microsoft.com/office/officeart/2005/8/layout/pyramid1"/>
    <dgm:cxn modelId="{FB6344D0-91C4-4675-930D-B5C8138DE4A2}" srcId="{95126FC5-0952-4CA6-BD93-3CFCA1EE3E01}" destId="{CA822853-5228-4D9B-8E9C-82B95CB6D51F}" srcOrd="1" destOrd="0" parTransId="{986CB1C6-A8E9-4137-98A2-A7DB6C7A5F2F}" sibTransId="{E0301E6C-7BA3-46B0-94F1-E34A8F50CCD9}"/>
    <dgm:cxn modelId="{785B7527-57C4-45CD-9418-6B1624F478C6}" srcId="{95126FC5-0952-4CA6-BD93-3CFCA1EE3E01}" destId="{BFEE5D1D-85A5-4C21-AED4-6D095210A0DC}" srcOrd="0" destOrd="0" parTransId="{78990F66-3866-4624-97C3-9FFA807E9F59}" sibTransId="{51F2028D-82D7-48D6-A040-9C6A13AAF725}"/>
    <dgm:cxn modelId="{A1542116-4264-49B5-9793-23B14DD9EA02}" type="presOf" srcId="{02183BA9-E9D7-4D24-AA55-05EDC64B6F47}" destId="{7C5669C6-3A0A-4C9E-ACC4-1BBDB25783FD}" srcOrd="0" destOrd="0" presId="urn:microsoft.com/office/officeart/2005/8/layout/pyramid1"/>
    <dgm:cxn modelId="{ACB9AA7E-AFC9-4BD0-82F0-ADF8C69D8396}" type="presParOf" srcId="{40070172-3F52-4637-B443-D7F40E922D2E}" destId="{FFFB1072-4B37-41AD-B3E9-7015A0424755}" srcOrd="0" destOrd="0" presId="urn:microsoft.com/office/officeart/2005/8/layout/pyramid1"/>
    <dgm:cxn modelId="{B9492E63-8A88-4295-96EB-4AC20141F3AB}" type="presParOf" srcId="{FFFB1072-4B37-41AD-B3E9-7015A0424755}" destId="{FE39EF1B-9103-4974-9ACD-BF1E6764665D}" srcOrd="0" destOrd="0" presId="urn:microsoft.com/office/officeart/2005/8/layout/pyramid1"/>
    <dgm:cxn modelId="{45339DB4-8B28-4782-B7E9-688E9916B328}" type="presParOf" srcId="{FFFB1072-4B37-41AD-B3E9-7015A0424755}" destId="{294B0D28-AEC8-48B8-ADC3-EEB8B079768F}" srcOrd="1" destOrd="0" presId="urn:microsoft.com/office/officeart/2005/8/layout/pyramid1"/>
    <dgm:cxn modelId="{667F7649-F15E-44F4-AC62-BDDE5F5CB471}" type="presParOf" srcId="{FFFB1072-4B37-41AD-B3E9-7015A0424755}" destId="{F24ECED5-D52A-41CB-8F86-01A948852202}" srcOrd="2" destOrd="0" presId="urn:microsoft.com/office/officeart/2005/8/layout/pyramid1"/>
    <dgm:cxn modelId="{9E926548-D2D7-4057-A137-D30921725507}" type="presParOf" srcId="{FFFB1072-4B37-41AD-B3E9-7015A0424755}" destId="{CE5C8FA2-DF36-4433-9450-19EDCF544FFB}" srcOrd="3" destOrd="0" presId="urn:microsoft.com/office/officeart/2005/8/layout/pyramid1"/>
    <dgm:cxn modelId="{76E0816B-EA28-4141-BBF7-43578FB1A69B}" type="presParOf" srcId="{40070172-3F52-4637-B443-D7F40E922D2E}" destId="{3B24A5BE-6AE9-4EC8-B38E-BAEA945C8850}" srcOrd="1" destOrd="0" presId="urn:microsoft.com/office/officeart/2005/8/layout/pyramid1"/>
    <dgm:cxn modelId="{82D61150-BC0D-41F0-944F-23FB8BEACD9B}" type="presParOf" srcId="{3B24A5BE-6AE9-4EC8-B38E-BAEA945C8850}" destId="{7C5669C6-3A0A-4C9E-ACC4-1BBDB25783FD}" srcOrd="0" destOrd="0" presId="urn:microsoft.com/office/officeart/2005/8/layout/pyramid1"/>
    <dgm:cxn modelId="{C73FE925-2F73-4422-A40F-BFBB5CA465C7}" type="presParOf" srcId="{3B24A5BE-6AE9-4EC8-B38E-BAEA945C8850}" destId="{61733634-07F6-4B3B-A702-F37E685AB9B7}" srcOrd="1" destOrd="0" presId="urn:microsoft.com/office/officeart/2005/8/layout/pyramid1"/>
    <dgm:cxn modelId="{38C74E1A-72DD-483E-8763-EC338E2EF3D8}" type="presParOf" srcId="{3B24A5BE-6AE9-4EC8-B38E-BAEA945C8850}" destId="{327C9396-CD4B-42EF-A378-348FD7CC0091}" srcOrd="2" destOrd="0" presId="urn:microsoft.com/office/officeart/2005/8/layout/pyramid1"/>
    <dgm:cxn modelId="{CC7FF4D3-08AF-4CDB-8BAD-C854F24B2B71}" type="presParOf" srcId="{3B24A5BE-6AE9-4EC8-B38E-BAEA945C8850}" destId="{4F41A5DD-6723-4C05-AC33-41744C1699F9}" srcOrd="3" destOrd="0" presId="urn:microsoft.com/office/officeart/2005/8/layout/pyramid1"/>
    <dgm:cxn modelId="{F4AD09D7-8D71-4CC1-A5CB-5412D1568C66}" type="presParOf" srcId="{40070172-3F52-4637-B443-D7F40E922D2E}" destId="{AE7B85DE-6302-4B84-A271-13ED080AD608}" srcOrd="2" destOrd="0" presId="urn:microsoft.com/office/officeart/2005/8/layout/pyramid1"/>
    <dgm:cxn modelId="{D5CB6EF5-89DF-4A1F-A6E3-55BD8E718935}" type="presParOf" srcId="{AE7B85DE-6302-4B84-A271-13ED080AD608}" destId="{0520EFB0-9BF2-4D55-926C-8A26148C10B0}" srcOrd="0" destOrd="0" presId="urn:microsoft.com/office/officeart/2005/8/layout/pyramid1"/>
    <dgm:cxn modelId="{60BB7CB6-DA5A-4411-B164-0F5272A91C7F}" type="presParOf" srcId="{AE7B85DE-6302-4B84-A271-13ED080AD608}" destId="{9BBB6B78-B00F-43D4-B9B5-75815EF8CFBE}" srcOrd="1" destOrd="0" presId="urn:microsoft.com/office/officeart/2005/8/layout/pyramid1"/>
    <dgm:cxn modelId="{344D8E38-9313-4D6A-9B9C-6F8B1F0A2614}" type="presParOf" srcId="{AE7B85DE-6302-4B84-A271-13ED080AD608}" destId="{DA29DCB4-13DA-4FE3-A049-D109A54953C1}" srcOrd="2" destOrd="0" presId="urn:microsoft.com/office/officeart/2005/8/layout/pyramid1"/>
    <dgm:cxn modelId="{05022014-5393-4780-B86C-524FC30FF232}" type="presParOf" srcId="{AE7B85DE-6302-4B84-A271-13ED080AD608}" destId="{1D0E9F49-2A86-4A0E-9EED-3BBCC009EE94}" srcOrd="3"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EC13E9E-E70C-49C4-9D9C-A8D21F047857}">
      <dsp:nvSpPr>
        <dsp:cNvPr id="0" name=""/>
        <dsp:cNvSpPr/>
      </dsp:nvSpPr>
      <dsp:spPr>
        <a:xfrm>
          <a:off x="0" y="118213"/>
          <a:ext cx="10896600" cy="503684"/>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solidFill>
                <a:schemeClr val="bg1"/>
              </a:solidFill>
            </a:rPr>
            <a:t>Provide Audit Collection Services (ACS) for Unix and Linux systems</a:t>
          </a:r>
          <a:endParaRPr lang="en-US" sz="2100" kern="1200" dirty="0">
            <a:solidFill>
              <a:schemeClr val="bg1"/>
            </a:solidFill>
          </a:endParaRPr>
        </a:p>
      </dsp:txBody>
      <dsp:txXfrm>
        <a:off x="0" y="118213"/>
        <a:ext cx="10896600" cy="503684"/>
      </dsp:txXfrm>
    </dsp:sp>
    <dsp:sp modelId="{6E639945-25F2-4C2C-9213-2DDC84EDD221}">
      <dsp:nvSpPr>
        <dsp:cNvPr id="0" name=""/>
        <dsp:cNvSpPr/>
      </dsp:nvSpPr>
      <dsp:spPr>
        <a:xfrm>
          <a:off x="0" y="621898"/>
          <a:ext cx="10896600" cy="8259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967"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en-US" sz="1600" kern="1200" dirty="0" smtClean="0"/>
            <a:t>Leverage </a:t>
          </a:r>
          <a:r>
            <a:rPr lang="en-US" sz="1600" kern="1200" dirty="0" err="1" smtClean="0"/>
            <a:t>OpsMgr</a:t>
          </a:r>
          <a:r>
            <a:rPr lang="en-US" sz="1600" kern="1200" dirty="0" smtClean="0"/>
            <a:t> 2007 R2 Cross Platform infrastructure to enable UNIX/Linux auditing</a:t>
          </a:r>
          <a:endParaRPr lang="en-US" sz="1600" kern="1200" dirty="0"/>
        </a:p>
        <a:p>
          <a:pPr marL="171450" lvl="1" indent="-171450" algn="l" defTabSz="711200" rtl="0">
            <a:lnSpc>
              <a:spcPct val="90000"/>
            </a:lnSpc>
            <a:spcBef>
              <a:spcPct val="0"/>
            </a:spcBef>
            <a:spcAft>
              <a:spcPct val="20000"/>
            </a:spcAft>
            <a:buChar char="••"/>
          </a:pPr>
          <a:r>
            <a:rPr lang="en-US" sz="1600" kern="1200" dirty="0" smtClean="0"/>
            <a:t>Collect and aggregate audit events across enterprise systems for a singular view</a:t>
          </a:r>
          <a:endParaRPr lang="en-US" sz="1600" kern="1200" dirty="0"/>
        </a:p>
        <a:p>
          <a:pPr marL="171450" lvl="1" indent="-171450" algn="l" defTabSz="711200" rtl="0">
            <a:lnSpc>
              <a:spcPct val="90000"/>
            </a:lnSpc>
            <a:spcBef>
              <a:spcPct val="0"/>
            </a:spcBef>
            <a:spcAft>
              <a:spcPct val="20000"/>
            </a:spcAft>
            <a:buChar char="••"/>
          </a:pPr>
          <a:r>
            <a:rPr lang="en-US" sz="1600" kern="1200" dirty="0" smtClean="0"/>
            <a:t>Out of the box support for base OS audit events</a:t>
          </a:r>
          <a:endParaRPr lang="en-US" sz="1600" kern="1200" dirty="0"/>
        </a:p>
      </dsp:txBody>
      <dsp:txXfrm>
        <a:off x="0" y="621898"/>
        <a:ext cx="10896600" cy="825929"/>
      </dsp:txXfrm>
    </dsp:sp>
    <dsp:sp modelId="{A1AD12D9-30D7-488B-878D-2A7702273117}">
      <dsp:nvSpPr>
        <dsp:cNvPr id="0" name=""/>
        <dsp:cNvSpPr/>
      </dsp:nvSpPr>
      <dsp:spPr>
        <a:xfrm>
          <a:off x="0" y="1447828"/>
          <a:ext cx="10896600" cy="503684"/>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solidFill>
                <a:schemeClr val="bg1"/>
              </a:solidFill>
            </a:rPr>
            <a:t>Reporting – base OS auditing reports</a:t>
          </a:r>
          <a:endParaRPr lang="en-US" sz="2100" kern="1200" dirty="0">
            <a:solidFill>
              <a:schemeClr val="bg1"/>
            </a:solidFill>
          </a:endParaRPr>
        </a:p>
      </dsp:txBody>
      <dsp:txXfrm>
        <a:off x="0" y="1447828"/>
        <a:ext cx="10896600" cy="503684"/>
      </dsp:txXfrm>
    </dsp:sp>
    <dsp:sp modelId="{519424A4-4172-4967-BD27-170AA55F3A40}">
      <dsp:nvSpPr>
        <dsp:cNvPr id="0" name=""/>
        <dsp:cNvSpPr/>
      </dsp:nvSpPr>
      <dsp:spPr>
        <a:xfrm>
          <a:off x="0" y="1951513"/>
          <a:ext cx="10896600" cy="8259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967"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en-US" sz="1600" kern="1200" dirty="0" smtClean="0"/>
            <a:t>Access violations</a:t>
          </a:r>
          <a:endParaRPr lang="en-US" sz="1600" kern="1200" dirty="0"/>
        </a:p>
        <a:p>
          <a:pPr marL="171450" lvl="1" indent="-171450" algn="l" defTabSz="711200" rtl="0">
            <a:lnSpc>
              <a:spcPct val="90000"/>
            </a:lnSpc>
            <a:spcBef>
              <a:spcPct val="0"/>
            </a:spcBef>
            <a:spcAft>
              <a:spcPct val="20000"/>
            </a:spcAft>
            <a:buChar char="••"/>
          </a:pPr>
          <a:r>
            <a:rPr lang="en-US" sz="1600" kern="1200" dirty="0" smtClean="0"/>
            <a:t>Account management</a:t>
          </a:r>
          <a:endParaRPr lang="en-US" sz="1600" kern="1200" dirty="0"/>
        </a:p>
        <a:p>
          <a:pPr marL="171450" lvl="1" indent="-171450" algn="l" defTabSz="711200" rtl="0">
            <a:lnSpc>
              <a:spcPct val="90000"/>
            </a:lnSpc>
            <a:spcBef>
              <a:spcPct val="0"/>
            </a:spcBef>
            <a:spcAft>
              <a:spcPct val="20000"/>
            </a:spcAft>
            <a:buChar char="••"/>
          </a:pPr>
          <a:r>
            <a:rPr lang="en-US" sz="1600" kern="1200" dirty="0" smtClean="0"/>
            <a:t>Administrator activity</a:t>
          </a:r>
          <a:endParaRPr lang="en-US" sz="1600" kern="1200" dirty="0"/>
        </a:p>
      </dsp:txBody>
      <dsp:txXfrm>
        <a:off x="0" y="1951513"/>
        <a:ext cx="10896600" cy="825929"/>
      </dsp:txXfrm>
    </dsp:sp>
    <dsp:sp modelId="{9175DEB9-1185-4DF3-B377-967E64130459}">
      <dsp:nvSpPr>
        <dsp:cNvPr id="0" name=""/>
        <dsp:cNvSpPr/>
      </dsp:nvSpPr>
      <dsp:spPr>
        <a:xfrm>
          <a:off x="0" y="2777443"/>
          <a:ext cx="10896600" cy="503684"/>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solidFill>
                <a:schemeClr val="bg1"/>
              </a:solidFill>
            </a:rPr>
            <a:t>Provide the infrastructure to enable enterprise auditing</a:t>
          </a:r>
          <a:endParaRPr lang="en-US" sz="2100" kern="1200" dirty="0">
            <a:solidFill>
              <a:schemeClr val="bg1"/>
            </a:solidFill>
          </a:endParaRPr>
        </a:p>
      </dsp:txBody>
      <dsp:txXfrm>
        <a:off x="0" y="2777443"/>
        <a:ext cx="10896600" cy="503684"/>
      </dsp:txXfrm>
    </dsp:sp>
    <dsp:sp modelId="{1A175D54-A8B4-42DC-9284-34DF6AE5E11D}">
      <dsp:nvSpPr>
        <dsp:cNvPr id="0" name=""/>
        <dsp:cNvSpPr/>
      </dsp:nvSpPr>
      <dsp:spPr>
        <a:xfrm>
          <a:off x="0" y="3281128"/>
          <a:ext cx="10896600" cy="554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967"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en-US" sz="1600" kern="1200" dirty="0" smtClean="0"/>
            <a:t>Network devices</a:t>
          </a:r>
          <a:endParaRPr lang="en-US" sz="1600" kern="1200" dirty="0"/>
        </a:p>
        <a:p>
          <a:pPr marL="171450" lvl="1" indent="-171450" algn="l" defTabSz="711200" rtl="0">
            <a:lnSpc>
              <a:spcPct val="90000"/>
            </a:lnSpc>
            <a:spcBef>
              <a:spcPct val="0"/>
            </a:spcBef>
            <a:spcAft>
              <a:spcPct val="20000"/>
            </a:spcAft>
            <a:buChar char="••"/>
          </a:pPr>
          <a:r>
            <a:rPr lang="en-US" sz="1600" kern="1200" dirty="0" smtClean="0"/>
            <a:t>Applications</a:t>
          </a:r>
          <a:endParaRPr lang="en-US" sz="1600" kern="1200" dirty="0"/>
        </a:p>
      </dsp:txBody>
      <dsp:txXfrm>
        <a:off x="0" y="3281128"/>
        <a:ext cx="10896600" cy="554242"/>
      </dsp:txXfrm>
    </dsp:sp>
    <dsp:sp modelId="{522FABC8-1C89-4C02-834C-44FEC183CE43}">
      <dsp:nvSpPr>
        <dsp:cNvPr id="0" name=""/>
        <dsp:cNvSpPr/>
      </dsp:nvSpPr>
      <dsp:spPr>
        <a:xfrm>
          <a:off x="0" y="3835371"/>
          <a:ext cx="10896600" cy="503684"/>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solidFill>
                <a:schemeClr val="bg1"/>
              </a:solidFill>
            </a:rPr>
            <a:t>Delivery</a:t>
          </a:r>
          <a:endParaRPr lang="en-US" sz="2100" kern="1200" dirty="0">
            <a:solidFill>
              <a:schemeClr val="bg1"/>
            </a:solidFill>
          </a:endParaRPr>
        </a:p>
      </dsp:txBody>
      <dsp:txXfrm>
        <a:off x="0" y="3835371"/>
        <a:ext cx="10896600" cy="503684"/>
      </dsp:txXfrm>
    </dsp:sp>
    <dsp:sp modelId="{0D6BF776-21F8-408B-BAF3-BB846BE03DF1}">
      <dsp:nvSpPr>
        <dsp:cNvPr id="0" name=""/>
        <dsp:cNvSpPr/>
      </dsp:nvSpPr>
      <dsp:spPr>
        <a:xfrm>
          <a:off x="0" y="4339056"/>
          <a:ext cx="10896600" cy="8259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967"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en-US" sz="1600" kern="1200" dirty="0" smtClean="0"/>
            <a:t>Out of band, dependent on </a:t>
          </a:r>
          <a:r>
            <a:rPr lang="en-US" sz="1600" kern="1200" dirty="0" err="1" smtClean="0"/>
            <a:t>OpsMgr</a:t>
          </a:r>
          <a:r>
            <a:rPr lang="en-US" sz="1600" kern="1200" dirty="0" smtClean="0"/>
            <a:t> 2007 R2</a:t>
          </a:r>
          <a:endParaRPr lang="en-US" sz="1600" kern="1200" dirty="0"/>
        </a:p>
        <a:p>
          <a:pPr marL="171450" lvl="1" indent="-171450" algn="l" defTabSz="711200" rtl="0">
            <a:lnSpc>
              <a:spcPct val="90000"/>
            </a:lnSpc>
            <a:spcBef>
              <a:spcPct val="0"/>
            </a:spcBef>
            <a:spcAft>
              <a:spcPct val="20000"/>
            </a:spcAft>
            <a:buChar char="••"/>
          </a:pPr>
          <a:r>
            <a:rPr lang="en-US" sz="1600" kern="1200" dirty="0" smtClean="0"/>
            <a:t>Private Beta – November 9, 2009</a:t>
          </a:r>
          <a:endParaRPr lang="en-US" sz="1600" kern="1200" dirty="0"/>
        </a:p>
        <a:p>
          <a:pPr marL="171450" lvl="1" indent="-171450" algn="l" defTabSz="711200" rtl="0">
            <a:lnSpc>
              <a:spcPct val="90000"/>
            </a:lnSpc>
            <a:spcBef>
              <a:spcPct val="0"/>
            </a:spcBef>
            <a:spcAft>
              <a:spcPct val="20000"/>
            </a:spcAft>
            <a:buChar char="••"/>
          </a:pPr>
          <a:r>
            <a:rPr lang="en-US" sz="1600" kern="1200" dirty="0" smtClean="0"/>
            <a:t>RTM - CY Q1 2010</a:t>
          </a:r>
          <a:endParaRPr lang="en-US" sz="1600" kern="1200" dirty="0"/>
        </a:p>
      </dsp:txBody>
      <dsp:txXfrm>
        <a:off x="0" y="4339056"/>
        <a:ext cx="10896600" cy="82592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E39EF1B-9103-4974-9ACD-BF1E6764665D}">
      <dsp:nvSpPr>
        <dsp:cNvPr id="0" name=""/>
        <dsp:cNvSpPr/>
      </dsp:nvSpPr>
      <dsp:spPr>
        <a:xfrm rot="10800000">
          <a:off x="2694431" y="0"/>
          <a:ext cx="5230368" cy="1761066"/>
        </a:xfrm>
        <a:prstGeom prst="nonIsoscelesTrapezoid">
          <a:avLst>
            <a:gd name="adj1" fmla="val 0"/>
            <a:gd name="adj2" fmla="val 51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rtl="0">
            <a:lnSpc>
              <a:spcPct val="90000"/>
            </a:lnSpc>
            <a:spcBef>
              <a:spcPct val="0"/>
            </a:spcBef>
            <a:spcAft>
              <a:spcPct val="15000"/>
            </a:spcAft>
            <a:buChar char="••"/>
          </a:pPr>
          <a:r>
            <a:rPr lang="en-US" sz="1300" kern="1200" dirty="0" smtClean="0"/>
            <a:t>Access violations – unsuccessful logon attempts</a:t>
          </a:r>
          <a:endParaRPr lang="en-US" sz="1300" kern="1200" dirty="0"/>
        </a:p>
        <a:p>
          <a:pPr marL="114300" lvl="1" indent="-114300" algn="l" defTabSz="577850" rtl="0">
            <a:lnSpc>
              <a:spcPct val="90000"/>
            </a:lnSpc>
            <a:spcBef>
              <a:spcPct val="0"/>
            </a:spcBef>
            <a:spcAft>
              <a:spcPct val="15000"/>
            </a:spcAft>
            <a:buChar char="••"/>
          </a:pPr>
          <a:r>
            <a:rPr lang="en-US" sz="1300" kern="1200" dirty="0" smtClean="0"/>
            <a:t>Account management</a:t>
          </a:r>
          <a:endParaRPr lang="en-US" sz="1300" kern="1200" dirty="0"/>
        </a:p>
        <a:p>
          <a:pPr marL="228600" lvl="2" indent="-114300" algn="l" defTabSz="577850" rtl="0">
            <a:lnSpc>
              <a:spcPct val="90000"/>
            </a:lnSpc>
            <a:spcBef>
              <a:spcPct val="0"/>
            </a:spcBef>
            <a:spcAft>
              <a:spcPct val="15000"/>
            </a:spcAft>
            <a:buChar char="••"/>
          </a:pPr>
          <a:r>
            <a:rPr lang="en-US" sz="1300" kern="1200" dirty="0" smtClean="0"/>
            <a:t>Account creation/deletion/password change</a:t>
          </a:r>
          <a:endParaRPr lang="en-US" sz="1300" kern="1200" dirty="0"/>
        </a:p>
        <a:p>
          <a:pPr marL="114300" lvl="1" indent="-114300" algn="l" defTabSz="577850" rtl="0">
            <a:lnSpc>
              <a:spcPct val="90000"/>
            </a:lnSpc>
            <a:spcBef>
              <a:spcPct val="0"/>
            </a:spcBef>
            <a:spcAft>
              <a:spcPct val="15000"/>
            </a:spcAft>
            <a:buChar char="••"/>
          </a:pPr>
          <a:r>
            <a:rPr lang="en-US" sz="1300" kern="1200" dirty="0" smtClean="0"/>
            <a:t>Administrator activity – </a:t>
          </a:r>
          <a:r>
            <a:rPr lang="en-US" sz="1300" kern="1200" dirty="0" err="1" smtClean="0"/>
            <a:t>su</a:t>
          </a:r>
          <a:r>
            <a:rPr lang="en-US" sz="1300" kern="1200" dirty="0" smtClean="0"/>
            <a:t>, </a:t>
          </a:r>
          <a:r>
            <a:rPr lang="en-US" sz="1300" kern="1200" dirty="0" err="1" smtClean="0"/>
            <a:t>sudo</a:t>
          </a:r>
          <a:endParaRPr lang="en-US" sz="1300" kern="1200" dirty="0"/>
        </a:p>
        <a:p>
          <a:pPr marL="114300" lvl="1" indent="-114300" algn="l" defTabSz="577850" rtl="0">
            <a:lnSpc>
              <a:spcPct val="90000"/>
            </a:lnSpc>
            <a:spcBef>
              <a:spcPct val="0"/>
            </a:spcBef>
            <a:spcAft>
              <a:spcPct val="15000"/>
            </a:spcAft>
            <a:buChar char="••"/>
          </a:pPr>
          <a:r>
            <a:rPr lang="en-US" sz="1300" kern="1200" dirty="0" smtClean="0"/>
            <a:t>Forensic – all events for a computer/event ID</a:t>
          </a:r>
          <a:endParaRPr lang="en-US" sz="1300" kern="1200" dirty="0"/>
        </a:p>
        <a:p>
          <a:pPr marL="114300" lvl="1" indent="-114300" algn="l" defTabSz="577850" rtl="0">
            <a:lnSpc>
              <a:spcPct val="90000"/>
            </a:lnSpc>
            <a:spcBef>
              <a:spcPct val="0"/>
            </a:spcBef>
            <a:spcAft>
              <a:spcPct val="15000"/>
            </a:spcAft>
            <a:buChar char="••"/>
          </a:pPr>
          <a:r>
            <a:rPr lang="en-US" sz="1300" kern="1200" dirty="0" smtClean="0"/>
            <a:t>User logons</a:t>
          </a:r>
          <a:endParaRPr lang="en-US" sz="1300" kern="1200" dirty="0"/>
        </a:p>
      </dsp:txBody>
      <dsp:txXfrm rot="10800000">
        <a:off x="3592575" y="0"/>
        <a:ext cx="4332224" cy="1761066"/>
      </dsp:txXfrm>
    </dsp:sp>
    <dsp:sp modelId="{F24ECED5-D52A-41CB-8F86-01A948852202}">
      <dsp:nvSpPr>
        <dsp:cNvPr id="0" name=""/>
        <dsp:cNvSpPr/>
      </dsp:nvSpPr>
      <dsp:spPr>
        <a:xfrm>
          <a:off x="1796287" y="0"/>
          <a:ext cx="1796287" cy="1761066"/>
        </a:xfrm>
        <a:prstGeom prst="trapezoid">
          <a:avLst>
            <a:gd name="adj" fmla="val 51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rtl="0">
            <a:lnSpc>
              <a:spcPct val="90000"/>
            </a:lnSpc>
            <a:spcBef>
              <a:spcPct val="0"/>
            </a:spcBef>
            <a:spcAft>
              <a:spcPct val="35000"/>
            </a:spcAft>
          </a:pPr>
          <a:endParaRPr lang="en-US" sz="3100" kern="1200" dirty="0" smtClean="0">
            <a:solidFill>
              <a:schemeClr val="bg1"/>
            </a:solidFill>
          </a:endParaRPr>
        </a:p>
        <a:p>
          <a:pPr lvl="0" algn="ctr" defTabSz="1377950" rtl="0">
            <a:lnSpc>
              <a:spcPct val="90000"/>
            </a:lnSpc>
            <a:spcBef>
              <a:spcPct val="0"/>
            </a:spcBef>
            <a:spcAft>
              <a:spcPct val="35000"/>
            </a:spcAft>
          </a:pPr>
          <a:endParaRPr lang="en-US" sz="3100" kern="1200" dirty="0" smtClean="0">
            <a:solidFill>
              <a:schemeClr val="bg1"/>
            </a:solidFill>
          </a:endParaRPr>
        </a:p>
        <a:p>
          <a:pPr lvl="0" algn="ctr" defTabSz="1377950" rtl="0">
            <a:lnSpc>
              <a:spcPct val="90000"/>
            </a:lnSpc>
            <a:spcBef>
              <a:spcPct val="0"/>
            </a:spcBef>
            <a:spcAft>
              <a:spcPct val="35000"/>
            </a:spcAft>
          </a:pPr>
          <a:r>
            <a:rPr lang="en-US" sz="3100" kern="1200" dirty="0" smtClean="0">
              <a:solidFill>
                <a:schemeClr val="bg1"/>
              </a:solidFill>
            </a:rPr>
            <a:t>Reports</a:t>
          </a:r>
          <a:endParaRPr lang="en-US" sz="3100" kern="1200" dirty="0">
            <a:solidFill>
              <a:schemeClr val="bg1"/>
            </a:solidFill>
          </a:endParaRPr>
        </a:p>
      </dsp:txBody>
      <dsp:txXfrm>
        <a:off x="1796287" y="0"/>
        <a:ext cx="1796287" cy="1761066"/>
      </dsp:txXfrm>
    </dsp:sp>
    <dsp:sp modelId="{7C5669C6-3A0A-4C9E-ACC4-1BBDB25783FD}">
      <dsp:nvSpPr>
        <dsp:cNvPr id="0" name=""/>
        <dsp:cNvSpPr/>
      </dsp:nvSpPr>
      <dsp:spPr>
        <a:xfrm rot="10800000">
          <a:off x="3592575" y="1761066"/>
          <a:ext cx="4332224" cy="1761066"/>
        </a:xfrm>
        <a:prstGeom prst="nonIsoscelesTrapezoid">
          <a:avLst>
            <a:gd name="adj1" fmla="val 0"/>
            <a:gd name="adj2" fmla="val 51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rtl="0">
            <a:lnSpc>
              <a:spcPct val="90000"/>
            </a:lnSpc>
            <a:spcBef>
              <a:spcPct val="0"/>
            </a:spcBef>
            <a:spcAft>
              <a:spcPct val="15000"/>
            </a:spcAft>
            <a:buChar char="••"/>
          </a:pPr>
          <a:r>
            <a:rPr lang="en-US" sz="1300" kern="1200" dirty="0" smtClean="0"/>
            <a:t>Out of the box MP for each platform</a:t>
          </a:r>
          <a:endParaRPr lang="en-US" sz="1300" kern="1200" dirty="0"/>
        </a:p>
        <a:p>
          <a:pPr marL="114300" lvl="1" indent="-114300" algn="l" defTabSz="577850" rtl="0">
            <a:lnSpc>
              <a:spcPct val="90000"/>
            </a:lnSpc>
            <a:spcBef>
              <a:spcPct val="0"/>
            </a:spcBef>
            <a:spcAft>
              <a:spcPct val="15000"/>
            </a:spcAft>
            <a:buChar char="••"/>
          </a:pPr>
          <a:r>
            <a:rPr lang="en-US" sz="1300" kern="1200" dirty="0" err="1" smtClean="0"/>
            <a:t>Datasources</a:t>
          </a:r>
          <a:r>
            <a:rPr lang="en-US" sz="1300" kern="1200" dirty="0" smtClean="0"/>
            <a:t> - </a:t>
          </a:r>
          <a:r>
            <a:rPr lang="en-US" sz="1300" kern="1200" dirty="0" err="1" smtClean="0"/>
            <a:t>Syslog</a:t>
          </a:r>
          <a:r>
            <a:rPr lang="en-US" sz="1300" kern="1200" dirty="0" smtClean="0"/>
            <a:t>, </a:t>
          </a:r>
          <a:r>
            <a:rPr lang="en-US" sz="1300" kern="1200" dirty="0" err="1" smtClean="0"/>
            <a:t>su</a:t>
          </a:r>
          <a:r>
            <a:rPr lang="en-US" sz="1300" kern="1200" dirty="0" smtClean="0"/>
            <a:t> log, audit, etc.</a:t>
          </a:r>
          <a:endParaRPr lang="en-US" sz="1300" kern="1200" dirty="0"/>
        </a:p>
        <a:p>
          <a:pPr marL="114300" lvl="1" indent="-114300" algn="l" defTabSz="577850" rtl="0">
            <a:lnSpc>
              <a:spcPct val="90000"/>
            </a:lnSpc>
            <a:spcBef>
              <a:spcPct val="0"/>
            </a:spcBef>
            <a:spcAft>
              <a:spcPct val="15000"/>
            </a:spcAft>
            <a:buChar char="••"/>
          </a:pPr>
          <a:r>
            <a:rPr lang="en-US" sz="1300" kern="1200" dirty="0" smtClean="0"/>
            <a:t>Audit event collection:</a:t>
          </a:r>
          <a:endParaRPr lang="en-US" sz="1300" kern="1200" dirty="0"/>
        </a:p>
        <a:p>
          <a:pPr marL="228600" lvl="2" indent="-114300" algn="l" defTabSz="577850" rtl="0">
            <a:lnSpc>
              <a:spcPct val="90000"/>
            </a:lnSpc>
            <a:spcBef>
              <a:spcPct val="0"/>
            </a:spcBef>
            <a:spcAft>
              <a:spcPct val="15000"/>
            </a:spcAft>
            <a:buChar char="••"/>
          </a:pPr>
          <a:r>
            <a:rPr lang="en-US" sz="1300" kern="1200" dirty="0" smtClean="0"/>
            <a:t>Logons – success/failure</a:t>
          </a:r>
          <a:endParaRPr lang="en-US" sz="1300" kern="1200" dirty="0"/>
        </a:p>
        <a:p>
          <a:pPr marL="342900" lvl="3" indent="-114300" algn="l" defTabSz="577850" rtl="0">
            <a:lnSpc>
              <a:spcPct val="90000"/>
            </a:lnSpc>
            <a:spcBef>
              <a:spcPct val="0"/>
            </a:spcBef>
            <a:spcAft>
              <a:spcPct val="15000"/>
            </a:spcAft>
            <a:buChar char="••"/>
          </a:pPr>
          <a:r>
            <a:rPr lang="en-US" sz="1300" kern="1200" dirty="0" err="1" smtClean="0"/>
            <a:t>Ssh</a:t>
          </a:r>
          <a:r>
            <a:rPr lang="en-US" sz="1300" kern="1200" dirty="0" smtClean="0"/>
            <a:t>, </a:t>
          </a:r>
          <a:r>
            <a:rPr lang="en-US" sz="1300" kern="1200" dirty="0" err="1" smtClean="0"/>
            <a:t>rsh</a:t>
          </a:r>
          <a:r>
            <a:rPr lang="en-US" sz="1300" kern="1200" dirty="0" smtClean="0"/>
            <a:t>, </a:t>
          </a:r>
          <a:r>
            <a:rPr lang="en-US" sz="1300" kern="1200" dirty="0" err="1" smtClean="0"/>
            <a:t>tty</a:t>
          </a:r>
          <a:r>
            <a:rPr lang="en-US" sz="1300" kern="1200" dirty="0" smtClean="0"/>
            <a:t>, ftp</a:t>
          </a:r>
          <a:endParaRPr lang="en-US" sz="1300" kern="1200" dirty="0"/>
        </a:p>
        <a:p>
          <a:pPr marL="228600" lvl="2" indent="-114300" algn="l" defTabSz="577850" rtl="0">
            <a:lnSpc>
              <a:spcPct val="90000"/>
            </a:lnSpc>
            <a:spcBef>
              <a:spcPct val="0"/>
            </a:spcBef>
            <a:spcAft>
              <a:spcPct val="15000"/>
            </a:spcAft>
            <a:buChar char="••"/>
          </a:pPr>
          <a:r>
            <a:rPr lang="en-US" sz="1300" kern="1200" dirty="0" smtClean="0"/>
            <a:t>Privilege use activity – </a:t>
          </a:r>
          <a:r>
            <a:rPr lang="en-US" sz="1300" kern="1200" dirty="0" err="1" smtClean="0"/>
            <a:t>su</a:t>
          </a:r>
          <a:r>
            <a:rPr lang="en-US" sz="1300" kern="1200" dirty="0" smtClean="0"/>
            <a:t>, </a:t>
          </a:r>
          <a:r>
            <a:rPr lang="en-US" sz="1300" kern="1200" dirty="0" err="1" smtClean="0"/>
            <a:t>sudo</a:t>
          </a:r>
          <a:endParaRPr lang="en-US" sz="1300" kern="1200" dirty="0"/>
        </a:p>
        <a:p>
          <a:pPr marL="228600" lvl="2" indent="-114300" algn="l" defTabSz="577850" rtl="0">
            <a:lnSpc>
              <a:spcPct val="90000"/>
            </a:lnSpc>
            <a:spcBef>
              <a:spcPct val="0"/>
            </a:spcBef>
            <a:spcAft>
              <a:spcPct val="15000"/>
            </a:spcAft>
            <a:buChar char="••"/>
          </a:pPr>
          <a:r>
            <a:rPr lang="en-US" sz="1300" kern="1200" dirty="0" smtClean="0"/>
            <a:t>Account activity – create/delete/password change</a:t>
          </a:r>
          <a:endParaRPr lang="en-US" sz="1300" kern="1200" dirty="0"/>
        </a:p>
      </dsp:txBody>
      <dsp:txXfrm rot="10800000">
        <a:off x="4490719" y="1761066"/>
        <a:ext cx="3434080" cy="1761066"/>
      </dsp:txXfrm>
    </dsp:sp>
    <dsp:sp modelId="{327C9396-CD4B-42EF-A378-348FD7CC0091}">
      <dsp:nvSpPr>
        <dsp:cNvPr id="0" name=""/>
        <dsp:cNvSpPr/>
      </dsp:nvSpPr>
      <dsp:spPr>
        <a:xfrm>
          <a:off x="898143" y="1761066"/>
          <a:ext cx="3592575" cy="1761066"/>
        </a:xfrm>
        <a:prstGeom prst="trapezoid">
          <a:avLst>
            <a:gd name="adj" fmla="val 51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rtl="0">
            <a:lnSpc>
              <a:spcPct val="90000"/>
            </a:lnSpc>
            <a:spcBef>
              <a:spcPct val="0"/>
            </a:spcBef>
            <a:spcAft>
              <a:spcPct val="35000"/>
            </a:spcAft>
          </a:pPr>
          <a:endParaRPr lang="en-US" sz="3100" kern="1200" dirty="0" smtClean="0">
            <a:solidFill>
              <a:schemeClr val="bg1"/>
            </a:solidFill>
          </a:endParaRPr>
        </a:p>
        <a:p>
          <a:pPr lvl="0" algn="ctr" defTabSz="1377950" rtl="0">
            <a:lnSpc>
              <a:spcPct val="90000"/>
            </a:lnSpc>
            <a:spcBef>
              <a:spcPct val="0"/>
            </a:spcBef>
            <a:spcAft>
              <a:spcPct val="35000"/>
            </a:spcAft>
          </a:pPr>
          <a:r>
            <a:rPr lang="en-US" sz="3100" kern="1200" dirty="0" smtClean="0">
              <a:solidFill>
                <a:schemeClr val="bg1"/>
              </a:solidFill>
            </a:rPr>
            <a:t>Management Packs</a:t>
          </a:r>
          <a:endParaRPr lang="en-US" sz="3100" kern="1200" dirty="0">
            <a:solidFill>
              <a:schemeClr val="bg1"/>
            </a:solidFill>
          </a:endParaRPr>
        </a:p>
      </dsp:txBody>
      <dsp:txXfrm>
        <a:off x="1526844" y="1761066"/>
        <a:ext cx="2335174" cy="1761066"/>
      </dsp:txXfrm>
    </dsp:sp>
    <dsp:sp modelId="{0520EFB0-9BF2-4D55-926C-8A26148C10B0}">
      <dsp:nvSpPr>
        <dsp:cNvPr id="0" name=""/>
        <dsp:cNvSpPr/>
      </dsp:nvSpPr>
      <dsp:spPr>
        <a:xfrm rot="10800000">
          <a:off x="4490719" y="3522133"/>
          <a:ext cx="3434080" cy="1761066"/>
        </a:xfrm>
        <a:prstGeom prst="nonIsoscelesTrapezoid">
          <a:avLst>
            <a:gd name="adj1" fmla="val 0"/>
            <a:gd name="adj2" fmla="val 51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rtl="0">
            <a:lnSpc>
              <a:spcPct val="90000"/>
            </a:lnSpc>
            <a:spcBef>
              <a:spcPct val="0"/>
            </a:spcBef>
            <a:spcAft>
              <a:spcPct val="15000"/>
            </a:spcAft>
            <a:buChar char="••"/>
          </a:pPr>
          <a:r>
            <a:rPr lang="en-US" sz="1300" kern="1200" dirty="0" err="1" smtClean="0"/>
            <a:t>RedHat</a:t>
          </a:r>
          <a:r>
            <a:rPr lang="en-US" sz="1300" kern="1200" dirty="0" smtClean="0"/>
            <a:t> Enterprise 4, 5 (Beta)</a:t>
          </a:r>
          <a:endParaRPr lang="en-US" sz="1300" kern="1200" dirty="0"/>
        </a:p>
        <a:p>
          <a:pPr marL="114300" lvl="1" indent="-114300" algn="l" defTabSz="577850" rtl="0">
            <a:lnSpc>
              <a:spcPct val="90000"/>
            </a:lnSpc>
            <a:spcBef>
              <a:spcPct val="0"/>
            </a:spcBef>
            <a:spcAft>
              <a:spcPct val="15000"/>
            </a:spcAft>
            <a:buChar char="••"/>
          </a:pPr>
          <a:r>
            <a:rPr lang="en-US" sz="1300" kern="1200" dirty="0" smtClean="0"/>
            <a:t>Novell SLES 9, 10, 11 (Beta)</a:t>
          </a:r>
          <a:endParaRPr lang="en-US" sz="1300" kern="1200" dirty="0"/>
        </a:p>
        <a:p>
          <a:pPr marL="114300" lvl="1" indent="-114300" algn="l" defTabSz="577850" rtl="0">
            <a:lnSpc>
              <a:spcPct val="90000"/>
            </a:lnSpc>
            <a:spcBef>
              <a:spcPct val="0"/>
            </a:spcBef>
            <a:spcAft>
              <a:spcPct val="15000"/>
            </a:spcAft>
            <a:buChar char="••"/>
          </a:pPr>
          <a:r>
            <a:rPr lang="en-US" sz="1300" kern="1200" dirty="0" smtClean="0"/>
            <a:t>Solaris 8, 9, 10 (RTM)</a:t>
          </a:r>
          <a:endParaRPr lang="en-US" sz="1300" kern="1200" dirty="0"/>
        </a:p>
        <a:p>
          <a:pPr marL="114300" lvl="1" indent="-114300" algn="l" defTabSz="577850" rtl="0">
            <a:lnSpc>
              <a:spcPct val="90000"/>
            </a:lnSpc>
            <a:spcBef>
              <a:spcPct val="0"/>
            </a:spcBef>
            <a:spcAft>
              <a:spcPct val="15000"/>
            </a:spcAft>
            <a:buChar char="••"/>
          </a:pPr>
          <a:r>
            <a:rPr lang="en-US" sz="1300" kern="1200" dirty="0" smtClean="0"/>
            <a:t>HPUX 11iv2, 11iv3 (RTM)</a:t>
          </a:r>
          <a:endParaRPr lang="en-US" sz="1300" kern="1200" dirty="0"/>
        </a:p>
        <a:p>
          <a:pPr marL="114300" lvl="1" indent="-114300" algn="l" defTabSz="577850" rtl="0">
            <a:lnSpc>
              <a:spcPct val="90000"/>
            </a:lnSpc>
            <a:spcBef>
              <a:spcPct val="0"/>
            </a:spcBef>
            <a:spcAft>
              <a:spcPct val="15000"/>
            </a:spcAft>
            <a:buChar char="••"/>
          </a:pPr>
          <a:r>
            <a:rPr lang="en-US" sz="1300" kern="1200" dirty="0" smtClean="0"/>
            <a:t>AIX 5.3, 6.1 (RTM)</a:t>
          </a:r>
          <a:endParaRPr lang="en-US" sz="1300" kern="1200" dirty="0"/>
        </a:p>
      </dsp:txBody>
      <dsp:txXfrm rot="10800000">
        <a:off x="5388863" y="3522133"/>
        <a:ext cx="2535936" cy="1761066"/>
      </dsp:txXfrm>
    </dsp:sp>
    <dsp:sp modelId="{DA29DCB4-13DA-4FE3-A049-D109A54953C1}">
      <dsp:nvSpPr>
        <dsp:cNvPr id="0" name=""/>
        <dsp:cNvSpPr/>
      </dsp:nvSpPr>
      <dsp:spPr>
        <a:xfrm>
          <a:off x="0" y="3522133"/>
          <a:ext cx="5388863" cy="1761066"/>
        </a:xfrm>
        <a:prstGeom prst="trapezoid">
          <a:avLst>
            <a:gd name="adj" fmla="val 51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rtl="0">
            <a:lnSpc>
              <a:spcPct val="90000"/>
            </a:lnSpc>
            <a:spcBef>
              <a:spcPct val="0"/>
            </a:spcBef>
            <a:spcAft>
              <a:spcPct val="35000"/>
            </a:spcAft>
          </a:pPr>
          <a:endParaRPr lang="en-US" sz="3100" kern="1200" dirty="0" smtClean="0">
            <a:solidFill>
              <a:schemeClr val="bg1"/>
            </a:solidFill>
          </a:endParaRPr>
        </a:p>
        <a:p>
          <a:pPr lvl="0" algn="ctr" defTabSz="1377950" rtl="0">
            <a:lnSpc>
              <a:spcPct val="90000"/>
            </a:lnSpc>
            <a:spcBef>
              <a:spcPct val="0"/>
            </a:spcBef>
            <a:spcAft>
              <a:spcPct val="35000"/>
            </a:spcAft>
          </a:pPr>
          <a:r>
            <a:rPr lang="en-US" sz="3100" kern="1200" dirty="0" smtClean="0">
              <a:solidFill>
                <a:schemeClr val="bg1"/>
              </a:solidFill>
            </a:rPr>
            <a:t>Platforms</a:t>
          </a:r>
          <a:endParaRPr lang="en-US" sz="3100" kern="1200" dirty="0">
            <a:solidFill>
              <a:schemeClr val="bg1"/>
            </a:solidFill>
          </a:endParaRPr>
        </a:p>
      </dsp:txBody>
      <dsp:txXfrm>
        <a:off x="943051" y="3522133"/>
        <a:ext cx="3502761" cy="176106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11/11/2009</a:t>
            </a:r>
            <a:endParaRPr lang="en-US" sz="140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rPr>
              <a:t>mgt407_shilmover.pptx</a:t>
            </a:r>
            <a:endParaRPr lang="en-US" sz="1400" dirty="0" smtClean="0">
              <a:solidFill>
                <a:srgbClr val="000000"/>
              </a:solidFill>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pPr/>
              <a:t>‹#›</a:t>
            </a:fld>
            <a:endParaRPr lang="en-US" sz="1400"/>
          </a:p>
        </p:txBody>
      </p:sp>
    </p:spTree>
    <p:extLst>
      <p:ext uri="{BB962C8B-B14F-4D97-AF65-F5344CB8AC3E}">
        <p14:creationId xmlns:p14="http://schemas.microsoft.com/office/powerpoint/2010/main" xmlns="" val="285282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Microsoft Management Summit 2008</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3FBCD4-166E-446F-AF18-7D4A0CF9AEF6}" type="datetimeFigureOut">
              <a:rPr lang="en-US" smtClean="0"/>
              <a:pPr/>
              <a:t>11/11/2009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606049375"/>
      </p:ext>
    </p:extLst>
  </p:cSld>
  <p:clrMap bg1="lt1" tx1="dk1" bg2="lt2" tx2="dk2" accent1="accent1" accent2="accent2" accent3="accent3" accent4="accent4" accent5="accent5" accent6="accent6" hlink="hlink" folHlink="folHlink"/>
  <p:notesStyle>
    <a:lvl1pPr marL="0" algn="l" defTabSz="914327" rtl="0" eaLnBrk="1" latinLnBrk="0" hangingPunct="1">
      <a:lnSpc>
        <a:spcPct val="90000"/>
      </a:lnSpc>
      <a:spcAft>
        <a:spcPts val="333"/>
      </a:spcAft>
      <a:defRPr sz="900" kern="1200">
        <a:solidFill>
          <a:schemeClr val="tx1"/>
        </a:solidFill>
        <a:latin typeface="Segoe" pitchFamily="34" charset="0"/>
        <a:ea typeface="+mn-ea"/>
        <a:cs typeface="+mn-cs"/>
      </a:defRPr>
    </a:lvl1pPr>
    <a:lvl2pPr marL="212972" indent="-105825" algn="l" defTabSz="914327"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57" indent="-115085" algn="l" defTabSz="914327"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27" indent="-146832" algn="l" defTabSz="914327"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07" indent="-115085" algn="l" defTabSz="914327"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818" algn="l" defTabSz="914327" rtl="0" eaLnBrk="1" latinLnBrk="0" hangingPunct="1">
      <a:defRPr sz="1200" kern="1200">
        <a:solidFill>
          <a:schemeClr val="tx1"/>
        </a:solidFill>
        <a:latin typeface="+mn-lt"/>
        <a:ea typeface="+mn-ea"/>
        <a:cs typeface="+mn-cs"/>
      </a:defRPr>
    </a:lvl6pPr>
    <a:lvl7pPr marL="2742980" algn="l" defTabSz="914327" rtl="0" eaLnBrk="1" latinLnBrk="0" hangingPunct="1">
      <a:defRPr sz="1200" kern="1200">
        <a:solidFill>
          <a:schemeClr val="tx1"/>
        </a:solidFill>
        <a:latin typeface="+mn-lt"/>
        <a:ea typeface="+mn-ea"/>
        <a:cs typeface="+mn-cs"/>
      </a:defRPr>
    </a:lvl7pPr>
    <a:lvl8pPr marL="3200144" algn="l" defTabSz="914327" rtl="0" eaLnBrk="1" latinLnBrk="0" hangingPunct="1">
      <a:defRPr sz="1200" kern="1200">
        <a:solidFill>
          <a:schemeClr val="tx1"/>
        </a:solidFill>
        <a:latin typeface="+mn-lt"/>
        <a:ea typeface="+mn-ea"/>
        <a:cs typeface="+mn-cs"/>
      </a:defRPr>
    </a:lvl8pPr>
    <a:lvl9pPr marL="3657308" algn="l" defTabSz="91432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920116" lvl="1" indent="-462916">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971184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sv-SE"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sz="1200">
              <a:latin typeface="Times New Roman" pitchFamily="18" charset="0"/>
            </a:endParaRPr>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sv-SE"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sz="1200">
              <a:latin typeface="Times New Roman" pitchFamily="18" charset="0"/>
            </a:endParaRPr>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51"/>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2" y="5341787"/>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2" y="6238879"/>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6" y="1572366"/>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2"/>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2"/>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2" y="1828803"/>
            <a:ext cx="7681913" cy="1523495"/>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51" y="3581403"/>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10"/>
          <p:cNvSpPr>
            <a:spLocks noGrp="1"/>
          </p:cNvSpPr>
          <p:nvPr>
            <p:ph type="body" sz="quarter" idx="10" hasCustomPrompt="1"/>
          </p:nvPr>
        </p:nvSpPr>
        <p:spPr>
          <a:xfrm>
            <a:off x="730044" y="228602"/>
            <a:ext cx="3429000" cy="276999"/>
          </a:xfrm>
        </p:spPr>
        <p:txBody>
          <a:bodyPr/>
          <a:lstStyle>
            <a:lvl1pPr marL="0" indent="0">
              <a:buFont typeface="Arial" pitchFamily="34" charset="0"/>
              <a:buNone/>
              <a:defRPr sz="2000"/>
            </a:lvl1pPr>
          </a:lstStyle>
          <a:p>
            <a:pPr lvl="0"/>
            <a:r>
              <a:rPr lang="en-US" dirty="0" smtClean="0"/>
              <a:t>Session Code</a:t>
            </a:r>
            <a:endParaRPr lang="en-US" dirty="0"/>
          </a:p>
        </p:txBody>
      </p:sp>
    </p:spTree>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50"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7"/>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4" y="3813439"/>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8.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9.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90"/>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1" y="1412877"/>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8" r:id="rId17"/>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20"/>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21"/>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21"/>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1"/>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1"/>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7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8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png"/><Relationship Id="rId26" Type="http://schemas.openxmlformats.org/officeDocument/2006/relationships/image" Target="../media/image33.png"/><Relationship Id="rId3" Type="http://schemas.openxmlformats.org/officeDocument/2006/relationships/image" Target="../media/image10.png"/><Relationship Id="rId21" Type="http://schemas.openxmlformats.org/officeDocument/2006/relationships/image" Target="../media/image28.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5" Type="http://schemas.openxmlformats.org/officeDocument/2006/relationships/image" Target="../media/image32.png"/><Relationship Id="rId2" Type="http://schemas.openxmlformats.org/officeDocument/2006/relationships/notesSlide" Target="../notesSlides/notesSlide21.xml"/><Relationship Id="rId16" Type="http://schemas.openxmlformats.org/officeDocument/2006/relationships/image" Target="../media/image23.png"/><Relationship Id="rId20" Type="http://schemas.openxmlformats.org/officeDocument/2006/relationships/image" Target="../media/image27.png"/><Relationship Id="rId29"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24" Type="http://schemas.openxmlformats.org/officeDocument/2006/relationships/image" Target="../media/image31.png"/><Relationship Id="rId5" Type="http://schemas.openxmlformats.org/officeDocument/2006/relationships/image" Target="../media/image12.png"/><Relationship Id="rId15" Type="http://schemas.openxmlformats.org/officeDocument/2006/relationships/image" Target="../media/image22.png"/><Relationship Id="rId23" Type="http://schemas.openxmlformats.org/officeDocument/2006/relationships/image" Target="../media/image30.png"/><Relationship Id="rId28" Type="http://schemas.openxmlformats.org/officeDocument/2006/relationships/image" Target="../media/image35.png"/><Relationship Id="rId10" Type="http://schemas.openxmlformats.org/officeDocument/2006/relationships/image" Target="../media/image17.png"/><Relationship Id="rId19" Type="http://schemas.openxmlformats.org/officeDocument/2006/relationships/image" Target="../media/image26.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 Id="rId22" Type="http://schemas.openxmlformats.org/officeDocument/2006/relationships/image" Target="../media/image29.png"/><Relationship Id="rId27" Type="http://schemas.openxmlformats.org/officeDocument/2006/relationships/image" Target="../media/image34.png"/><Relationship Id="rId30" Type="http://schemas.openxmlformats.org/officeDocument/2006/relationships/image" Target="../media/image3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xplatproviders.codeplex.com/"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hyperlink" Target="http://www.microsoft.com/downloads/details.aspx?displaylang=en&amp;FamilyID=4a41a8be-0a37-4bd2-b5b1-026468b317fb"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4400" b="1" dirty="0" smtClean="0"/>
              <a:t>Monitoring </a:t>
            </a:r>
            <a:r>
              <a:rPr lang="en-US" sz="4400" b="1" dirty="0" smtClean="0"/>
              <a:t>UNIX/Linux</a:t>
            </a:r>
            <a:r>
              <a:rPr sz="4400" b="1" dirty="0" smtClean="0"/>
              <a:t> with Operations Manager 2007 R2</a:t>
            </a:r>
            <a:r>
              <a:rPr sz="4400" dirty="0" smtClean="0"/>
              <a:t> </a:t>
            </a:r>
            <a:r>
              <a:rPr sz="4400" dirty="0" smtClean="0"/>
              <a:t/>
            </a:r>
            <a:br>
              <a:rPr sz="4400" dirty="0" smtClean="0"/>
            </a:br>
            <a:r>
              <a:rPr lang="en-US" sz="4400" dirty="0" smtClean="0"/>
              <a:t>MGT407</a:t>
            </a:r>
            <a:endParaRPr lang="en-US" sz="4400" dirty="0"/>
          </a:p>
        </p:txBody>
      </p:sp>
      <p:sp>
        <p:nvSpPr>
          <p:cNvPr id="3" name="Subtitle 2"/>
          <p:cNvSpPr>
            <a:spLocks noGrp="1"/>
          </p:cNvSpPr>
          <p:nvPr>
            <p:ph type="subTitle" idx="1"/>
          </p:nvPr>
        </p:nvSpPr>
        <p:spPr>
          <a:xfrm>
            <a:off x="3692769" y="5257801"/>
            <a:ext cx="5334000" cy="461665"/>
          </a:xfrm>
        </p:spPr>
        <p:txBody>
          <a:bodyPr/>
          <a:lstStyle/>
          <a:p>
            <a:r>
              <a:rPr lang="en-US" sz="2800" dirty="0"/>
              <a:t>Barry </a:t>
            </a:r>
            <a:r>
              <a:rPr lang="en-US" sz="2800" dirty="0" smtClean="0"/>
              <a:t>Shilmover - Senior Program Manager</a:t>
            </a:r>
          </a:p>
          <a:p>
            <a:r>
              <a:rPr lang="en-US" sz="2800" dirty="0" smtClean="0"/>
              <a:t>Rehan Jaddi – Group Program Manager</a:t>
            </a:r>
          </a:p>
          <a:p>
            <a:r>
              <a:rPr lang="en-US" sz="2800" dirty="0" smtClean="0"/>
              <a:t>System Center Cross Platform and </a:t>
            </a:r>
            <a:r>
              <a:rPr lang="en-US" sz="2800" dirty="0" err="1" smtClean="0"/>
              <a:t>Interop</a:t>
            </a:r>
            <a:r>
              <a:rPr lang="en-US" sz="2800" dirty="0" smtClean="0"/>
              <a:t> Team</a:t>
            </a:r>
          </a:p>
          <a:p>
            <a:r>
              <a:rPr lang="en-US" sz="2800" dirty="0" smtClean="0"/>
              <a:t>Microsoft Corporation</a:t>
            </a:r>
            <a:endParaRPr lang="en-US" sz="28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p:txBody>
          <a:bodyPr/>
          <a:lstStyle/>
          <a:p>
            <a:pPr eaLnBrk="1" hangingPunct="1">
              <a:defRPr/>
            </a:pPr>
            <a:r>
              <a:rPr lang="en-US" dirty="0" smtClean="0"/>
              <a:t>Management Pack</a:t>
            </a:r>
          </a:p>
        </p:txBody>
      </p:sp>
      <p:sp>
        <p:nvSpPr>
          <p:cNvPr id="9" name="Text Placeholder 8"/>
          <p:cNvSpPr>
            <a:spLocks noGrp="1"/>
          </p:cNvSpPr>
          <p:nvPr>
            <p:ph type="body" sz="quarter" idx="10"/>
          </p:nvPr>
        </p:nvSpPr>
        <p:spPr>
          <a:xfrm>
            <a:off x="381000" y="1411552"/>
            <a:ext cx="8382000" cy="984885"/>
          </a:xfrm>
        </p:spPr>
        <p:txBody>
          <a:bodyPr/>
          <a:lstStyle/>
          <a:p>
            <a:r>
              <a:rPr lang="en-US" dirty="0" smtClean="0"/>
              <a:t>Generic Libraries (Imported Automatically)</a:t>
            </a:r>
          </a:p>
          <a:p>
            <a:pPr>
              <a:buNone/>
            </a:pPr>
            <a:endParaRPr lang="en-US" dirty="0" smtClean="0"/>
          </a:p>
        </p:txBody>
      </p:sp>
      <p:graphicFrame>
        <p:nvGraphicFramePr>
          <p:cNvPr id="10" name="Table 9"/>
          <p:cNvGraphicFramePr>
            <a:graphicFrameLocks noGrp="1"/>
          </p:cNvGraphicFramePr>
          <p:nvPr/>
        </p:nvGraphicFramePr>
        <p:xfrm>
          <a:off x="381000" y="1981200"/>
          <a:ext cx="8077200" cy="2270760"/>
        </p:xfrm>
        <a:graphic>
          <a:graphicData uri="http://schemas.openxmlformats.org/drawingml/2006/table">
            <a:tbl>
              <a:tblPr firstRow="1" bandRow="1">
                <a:tableStyleId>{21E4AEA4-8DFA-4A89-87EB-49C32662AFE0}</a:tableStyleId>
              </a:tblPr>
              <a:tblGrid>
                <a:gridCol w="3484282"/>
                <a:gridCol w="4592918"/>
              </a:tblGrid>
              <a:tr h="370840">
                <a:tc>
                  <a:txBody>
                    <a:bodyPr/>
                    <a:lstStyle/>
                    <a:p>
                      <a:r>
                        <a:rPr lang="en-US" sz="1600" dirty="0" smtClean="0"/>
                        <a:t>Name</a:t>
                      </a:r>
                      <a:endParaRPr lang="en-US" sz="1600" dirty="0"/>
                    </a:p>
                  </a:txBody>
                  <a:tcPr/>
                </a:tc>
                <a:tc>
                  <a:txBody>
                    <a:bodyPr/>
                    <a:lstStyle/>
                    <a:p>
                      <a:r>
                        <a:rPr lang="en-US" sz="1600" dirty="0" smtClean="0"/>
                        <a:t>Description</a:t>
                      </a:r>
                      <a:endParaRPr lang="en-US" sz="1600" dirty="0"/>
                    </a:p>
                  </a:txBody>
                  <a:tcPr/>
                </a:tc>
              </a:tr>
              <a:tr h="370840">
                <a:tc>
                  <a:txBody>
                    <a:bodyPr/>
                    <a:lstStyle/>
                    <a:p>
                      <a:r>
                        <a:rPr lang="en-US" sz="1600" dirty="0" err="1" smtClean="0"/>
                        <a:t>Microsoft.Unix.Library</a:t>
                      </a:r>
                      <a:endParaRPr lang="en-US" sz="1600" dirty="0"/>
                    </a:p>
                  </a:txBody>
                  <a:tcPr/>
                </a:tc>
                <a:tc>
                  <a:txBody>
                    <a:bodyPr/>
                    <a:lstStyle/>
                    <a:p>
                      <a:r>
                        <a:rPr lang="en-US" sz="1600" dirty="0" smtClean="0"/>
                        <a:t>Defines all objects, DS,</a:t>
                      </a:r>
                      <a:r>
                        <a:rPr lang="en-US" sz="1600" baseline="0" dirty="0" smtClean="0"/>
                        <a:t> WA, PA for Unix-type systems</a:t>
                      </a:r>
                      <a:endParaRPr lang="en-US" sz="1600" dirty="0"/>
                    </a:p>
                  </a:txBody>
                  <a:tcPr/>
                </a:tc>
              </a:tr>
              <a:tr h="370840">
                <a:tc>
                  <a:txBody>
                    <a:bodyPr/>
                    <a:lstStyle/>
                    <a:p>
                      <a:r>
                        <a:rPr lang="en-US" sz="1600" dirty="0" err="1" smtClean="0"/>
                        <a:t>Microsoft.Unix.Views</a:t>
                      </a:r>
                      <a:endParaRPr lang="en-US" sz="1600" dirty="0"/>
                    </a:p>
                  </a:txBody>
                  <a:tcPr/>
                </a:tc>
                <a:tc>
                  <a:txBody>
                    <a:bodyPr/>
                    <a:lstStyle/>
                    <a:p>
                      <a:r>
                        <a:rPr lang="en-US" sz="1600" dirty="0" smtClean="0"/>
                        <a:t>Defines</a:t>
                      </a:r>
                      <a:r>
                        <a:rPr lang="en-US" sz="1600" baseline="0" dirty="0" smtClean="0"/>
                        <a:t> all generic views used with Cross Platform</a:t>
                      </a:r>
                      <a:endParaRPr lang="en-US" sz="1600" dirty="0"/>
                    </a:p>
                  </a:txBody>
                  <a:tcPr/>
                </a:tc>
              </a:tr>
              <a:tr h="370840">
                <a:tc>
                  <a:txBody>
                    <a:bodyPr/>
                    <a:lstStyle/>
                    <a:p>
                      <a:r>
                        <a:rPr lang="en-US" sz="1600" dirty="0" err="1" smtClean="0"/>
                        <a:t>Microsoft.Unix.LogFile.Library</a:t>
                      </a:r>
                      <a:endParaRPr lang="en-US" sz="1600" dirty="0"/>
                    </a:p>
                  </a:txBody>
                  <a:tcPr/>
                </a:tc>
                <a:tc>
                  <a:txBody>
                    <a:bodyPr/>
                    <a:lstStyle/>
                    <a:p>
                      <a:r>
                        <a:rPr lang="en-US" sz="1600" dirty="0" smtClean="0"/>
                        <a:t>Used</a:t>
                      </a:r>
                      <a:r>
                        <a:rPr lang="en-US" sz="1600" baseline="0" dirty="0" smtClean="0"/>
                        <a:t> by UNIX/Linux </a:t>
                      </a:r>
                      <a:r>
                        <a:rPr lang="en-US" sz="1600" baseline="0" dirty="0" err="1" smtClean="0"/>
                        <a:t>LogFile</a:t>
                      </a:r>
                      <a:r>
                        <a:rPr lang="en-US" sz="1600" baseline="0" dirty="0" smtClean="0"/>
                        <a:t> Management Pack Template</a:t>
                      </a:r>
                      <a:endParaRPr lang="en-US" sz="1600" dirty="0"/>
                    </a:p>
                  </a:txBody>
                  <a:tcPr/>
                </a:tc>
              </a:tr>
              <a:tr h="370840">
                <a:tc>
                  <a:txBody>
                    <a:bodyPr/>
                    <a:lstStyle/>
                    <a:p>
                      <a:r>
                        <a:rPr lang="en-US" sz="1600" dirty="0" err="1" smtClean="0"/>
                        <a:t>Microsoft.Unix.Service.Library</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Used</a:t>
                      </a:r>
                      <a:r>
                        <a:rPr lang="en-US" sz="1600" baseline="0" dirty="0" smtClean="0"/>
                        <a:t> by UNIX/Linux Service Management Pack Template</a:t>
                      </a:r>
                      <a:endParaRPr lang="en-US" sz="1600" dirty="0" smtClean="0"/>
                    </a:p>
                  </a:txBody>
                  <a:tcPr/>
                </a:tc>
              </a:tr>
            </a:tbl>
          </a:graphicData>
        </a:graphic>
      </p:graphicFrame>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p:txBody>
          <a:bodyPr/>
          <a:lstStyle/>
          <a:p>
            <a:pPr eaLnBrk="1" hangingPunct="1">
              <a:defRPr/>
            </a:pPr>
            <a:r>
              <a:rPr lang="en-US" dirty="0" smtClean="0"/>
              <a:t>Management Pack - Continued</a:t>
            </a:r>
          </a:p>
        </p:txBody>
      </p:sp>
      <p:sp>
        <p:nvSpPr>
          <p:cNvPr id="9" name="Text Placeholder 8"/>
          <p:cNvSpPr>
            <a:spLocks noGrp="1"/>
          </p:cNvSpPr>
          <p:nvPr>
            <p:ph type="body" sz="quarter" idx="10"/>
          </p:nvPr>
        </p:nvSpPr>
        <p:spPr>
          <a:xfrm>
            <a:off x="381000" y="1411552"/>
            <a:ext cx="8382000" cy="443198"/>
          </a:xfrm>
        </p:spPr>
        <p:txBody>
          <a:bodyPr/>
          <a:lstStyle/>
          <a:p>
            <a:r>
              <a:rPr lang="en-US" dirty="0" smtClean="0"/>
              <a:t>OS Type Libraries</a:t>
            </a:r>
          </a:p>
        </p:txBody>
      </p:sp>
      <p:graphicFrame>
        <p:nvGraphicFramePr>
          <p:cNvPr id="10" name="Table 9"/>
          <p:cNvGraphicFramePr>
            <a:graphicFrameLocks noGrp="1"/>
          </p:cNvGraphicFramePr>
          <p:nvPr/>
        </p:nvGraphicFramePr>
        <p:xfrm>
          <a:off x="381000" y="1981200"/>
          <a:ext cx="8077200" cy="3220720"/>
        </p:xfrm>
        <a:graphic>
          <a:graphicData uri="http://schemas.openxmlformats.org/drawingml/2006/table">
            <a:tbl>
              <a:tblPr firstRow="1" bandRow="1">
                <a:tableStyleId>{21E4AEA4-8DFA-4A89-87EB-49C32662AFE0}</a:tableStyleId>
              </a:tblPr>
              <a:tblGrid>
                <a:gridCol w="3505200"/>
                <a:gridCol w="4572000"/>
              </a:tblGrid>
              <a:tr h="370840">
                <a:tc>
                  <a:txBody>
                    <a:bodyPr/>
                    <a:lstStyle/>
                    <a:p>
                      <a:r>
                        <a:rPr lang="en-US" sz="1600" dirty="0" smtClean="0"/>
                        <a:t>Name</a:t>
                      </a:r>
                      <a:endParaRPr lang="en-US" sz="1600" dirty="0"/>
                    </a:p>
                  </a:txBody>
                  <a:tcPr/>
                </a:tc>
                <a:tc>
                  <a:txBody>
                    <a:bodyPr/>
                    <a:lstStyle/>
                    <a:p>
                      <a:r>
                        <a:rPr lang="en-US" sz="1600" dirty="0" smtClean="0"/>
                        <a:t>Description</a:t>
                      </a:r>
                      <a:endParaRPr lang="en-US" sz="1600" dirty="0"/>
                    </a:p>
                  </a:txBody>
                  <a:tcPr/>
                </a:tc>
              </a:tr>
              <a:tr h="370840">
                <a:tc>
                  <a:txBody>
                    <a:bodyPr/>
                    <a:lstStyle/>
                    <a:p>
                      <a:r>
                        <a:rPr lang="en-US" sz="1600" dirty="0" smtClean="0"/>
                        <a:t>Microsoft.AIX.Library.mp</a:t>
                      </a:r>
                      <a:endParaRPr lang="en-US" sz="1600" dirty="0"/>
                    </a:p>
                  </a:txBody>
                  <a:tcPr/>
                </a:tc>
                <a:tc>
                  <a:txBody>
                    <a:bodyPr/>
                    <a:lstStyle/>
                    <a:p>
                      <a:r>
                        <a:rPr lang="en-US" sz="1600" dirty="0" smtClean="0"/>
                        <a:t>Generic AIX Operating System Library</a:t>
                      </a:r>
                      <a:endParaRPr lang="en-US" sz="1600" dirty="0"/>
                    </a:p>
                  </a:txBody>
                  <a:tcPr/>
                </a:tc>
              </a:tr>
              <a:tr h="370840">
                <a:tc>
                  <a:txBody>
                    <a:bodyPr/>
                    <a:lstStyle/>
                    <a:p>
                      <a:r>
                        <a:rPr lang="en-US" sz="1600" dirty="0" smtClean="0"/>
                        <a:t>Microsoft.HPUX.Library.mp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Generic HP-UX Operating System Library</a:t>
                      </a:r>
                    </a:p>
                  </a:txBody>
                  <a:tcPr/>
                </a:tc>
              </a:tr>
              <a:tr h="370840">
                <a:tc>
                  <a:txBody>
                    <a:bodyPr/>
                    <a:lstStyle/>
                    <a:p>
                      <a:r>
                        <a:rPr lang="en-US" sz="1600" dirty="0" smtClean="0"/>
                        <a:t>Microsoft.Linux.Library.mp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Generic Linux</a:t>
                      </a:r>
                      <a:r>
                        <a:rPr lang="en-US" sz="1600" baseline="0" dirty="0" smtClean="0"/>
                        <a:t> </a:t>
                      </a:r>
                      <a:r>
                        <a:rPr lang="en-US" sz="1600" dirty="0" smtClean="0"/>
                        <a:t>Operating System Library</a:t>
                      </a:r>
                    </a:p>
                    <a:p>
                      <a:endParaRPr lang="en-US" sz="1600" dirty="0"/>
                    </a:p>
                  </a:txBody>
                  <a:tcPr/>
                </a:tc>
              </a:tr>
              <a:tr h="370840">
                <a:tc>
                  <a:txBody>
                    <a:bodyPr/>
                    <a:lstStyle/>
                    <a:p>
                      <a:r>
                        <a:rPr lang="en-US" sz="1600" dirty="0" smtClean="0"/>
                        <a:t>Microsoft.Linux.RedHat.Library.mp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Generic Red Hat Operating System Library</a:t>
                      </a:r>
                    </a:p>
                    <a:p>
                      <a:pPr marL="0" marR="0" indent="0" algn="l" defTabSz="914363" rtl="0" eaLnBrk="1" fontAlgn="auto" latinLnBrk="0" hangingPunct="1">
                        <a:lnSpc>
                          <a:spcPct val="100000"/>
                        </a:lnSpc>
                        <a:spcBef>
                          <a:spcPts val="0"/>
                        </a:spcBef>
                        <a:spcAft>
                          <a:spcPts val="0"/>
                        </a:spcAft>
                        <a:buClrTx/>
                        <a:buSzTx/>
                        <a:buFontTx/>
                        <a:buNone/>
                        <a:tabLst/>
                        <a:defRPr/>
                      </a:pPr>
                      <a:endParaRPr lang="en-US" sz="1600" dirty="0" smtClean="0"/>
                    </a:p>
                  </a:txBody>
                  <a:tcPr/>
                </a:tc>
              </a:tr>
              <a:tr h="370840">
                <a:tc>
                  <a:txBody>
                    <a:bodyPr/>
                    <a:lstStyle/>
                    <a:p>
                      <a:r>
                        <a:rPr lang="en-US" sz="1600" dirty="0" smtClean="0"/>
                        <a:t>Microsoft.Linux.SUSE.Library.mp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Generic SUSE Linux Operating System Library</a:t>
                      </a:r>
                    </a:p>
                    <a:p>
                      <a:pPr marL="0" marR="0" indent="0" algn="l" defTabSz="914363" rtl="0" eaLnBrk="1" fontAlgn="auto" latinLnBrk="0" hangingPunct="1">
                        <a:lnSpc>
                          <a:spcPct val="100000"/>
                        </a:lnSpc>
                        <a:spcBef>
                          <a:spcPts val="0"/>
                        </a:spcBef>
                        <a:spcAft>
                          <a:spcPts val="0"/>
                        </a:spcAft>
                        <a:buClrTx/>
                        <a:buSzTx/>
                        <a:buFontTx/>
                        <a:buNone/>
                        <a:tabLst/>
                        <a:defRPr/>
                      </a:pPr>
                      <a:endParaRPr lang="en-US" sz="1600" dirty="0" smtClean="0"/>
                    </a:p>
                  </a:txBody>
                  <a:tcPr/>
                </a:tc>
              </a:tr>
              <a:tr h="370840">
                <a:tc>
                  <a:txBody>
                    <a:bodyPr/>
                    <a:lstStyle/>
                    <a:p>
                      <a:r>
                        <a:rPr lang="en-US" sz="1600" dirty="0" smtClean="0"/>
                        <a:t>Microsoft.Solaris.Library.mp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Generic Solaris Operating System Library</a:t>
                      </a:r>
                    </a:p>
                  </a:txBody>
                  <a:tcPr/>
                </a:tc>
              </a:tr>
            </a:tbl>
          </a:graphicData>
        </a:graphic>
      </p:graphicFrame>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p:txBody>
          <a:bodyPr/>
          <a:lstStyle/>
          <a:p>
            <a:pPr>
              <a:defRPr/>
            </a:pPr>
            <a:r>
              <a:rPr lang="en-US" dirty="0" smtClean="0"/>
              <a:t>Management </a:t>
            </a:r>
            <a:r>
              <a:rPr/>
              <a:t>Pack - Continued</a:t>
            </a:r>
            <a:endParaRPr lang="en-US" dirty="0" smtClean="0"/>
          </a:p>
        </p:txBody>
      </p:sp>
      <p:sp>
        <p:nvSpPr>
          <p:cNvPr id="9" name="Text Placeholder 8"/>
          <p:cNvSpPr>
            <a:spLocks noGrp="1"/>
          </p:cNvSpPr>
          <p:nvPr>
            <p:ph type="body" sz="quarter" idx="10"/>
          </p:nvPr>
        </p:nvSpPr>
        <p:spPr>
          <a:xfrm>
            <a:off x="381000" y="914400"/>
            <a:ext cx="8382000" cy="443198"/>
          </a:xfrm>
        </p:spPr>
        <p:txBody>
          <a:bodyPr/>
          <a:lstStyle/>
          <a:p>
            <a:r>
              <a:rPr lang="en-US" dirty="0" smtClean="0"/>
              <a:t>Base OS Management Packs</a:t>
            </a:r>
          </a:p>
        </p:txBody>
      </p:sp>
      <p:graphicFrame>
        <p:nvGraphicFramePr>
          <p:cNvPr id="10" name="Table 9"/>
          <p:cNvGraphicFramePr>
            <a:graphicFrameLocks noGrp="1"/>
          </p:cNvGraphicFramePr>
          <p:nvPr>
            <p:extLst>
              <p:ext uri="{D42A27DB-BD31-4B8C-83A1-F6EECF244321}">
                <p14:modId xmlns:p14="http://schemas.microsoft.com/office/powerpoint/2010/main" xmlns="" val="781311973"/>
              </p:ext>
            </p:extLst>
          </p:nvPr>
        </p:nvGraphicFramePr>
        <p:xfrm>
          <a:off x="381000" y="1484048"/>
          <a:ext cx="8077200" cy="4820920"/>
        </p:xfrm>
        <a:graphic>
          <a:graphicData uri="http://schemas.openxmlformats.org/drawingml/2006/table">
            <a:tbl>
              <a:tblPr firstRow="1" bandRow="1">
                <a:tableStyleId>{21E4AEA4-8DFA-4A89-87EB-49C32662AFE0}</a:tableStyleId>
              </a:tblPr>
              <a:tblGrid>
                <a:gridCol w="3484282"/>
                <a:gridCol w="4592918"/>
              </a:tblGrid>
              <a:tr h="370840">
                <a:tc>
                  <a:txBody>
                    <a:bodyPr/>
                    <a:lstStyle/>
                    <a:p>
                      <a:r>
                        <a:rPr lang="en-US" sz="1600" dirty="0" smtClean="0"/>
                        <a:t>Name</a:t>
                      </a:r>
                      <a:endParaRPr lang="en-US" sz="1600" dirty="0"/>
                    </a:p>
                  </a:txBody>
                  <a:tcPr/>
                </a:tc>
                <a:tc>
                  <a:txBody>
                    <a:bodyPr/>
                    <a:lstStyle/>
                    <a:p>
                      <a:r>
                        <a:rPr lang="en-US" sz="1600" dirty="0" smtClean="0"/>
                        <a:t>Description</a:t>
                      </a:r>
                      <a:endParaRPr lang="en-US" sz="1600" dirty="0"/>
                    </a:p>
                  </a:txBody>
                  <a:tcPr/>
                </a:tc>
              </a:tr>
              <a:tr h="370840">
                <a:tc>
                  <a:txBody>
                    <a:bodyPr/>
                    <a:lstStyle/>
                    <a:p>
                      <a:r>
                        <a:rPr lang="en-US" sz="1600" dirty="0" smtClean="0"/>
                        <a:t>Microsoft.AIX.5.3.mp</a:t>
                      </a:r>
                      <a:endParaRPr lang="en-US" sz="1600" dirty="0"/>
                    </a:p>
                  </a:txBody>
                  <a:tcPr/>
                </a:tc>
                <a:tc>
                  <a:txBody>
                    <a:bodyPr/>
                    <a:lstStyle/>
                    <a:p>
                      <a:r>
                        <a:rPr lang="en-US" sz="1600" dirty="0" smtClean="0"/>
                        <a:t>AIX 5.3 Base OS MP</a:t>
                      </a:r>
                      <a:endParaRPr lang="en-US" sz="1600" dirty="0"/>
                    </a:p>
                  </a:txBody>
                  <a:tcPr/>
                </a:tc>
              </a:tr>
              <a:tr h="37084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Microsoft.AIX.6.1.mp</a:t>
                      </a:r>
                    </a:p>
                  </a:txBody>
                  <a:tcPr/>
                </a:tc>
                <a:tc>
                  <a:txBody>
                    <a:bodyPr/>
                    <a:lstStyle/>
                    <a:p>
                      <a:r>
                        <a:rPr lang="en-US" sz="1600" dirty="0" smtClean="0"/>
                        <a:t>AIX 6.1 Base OS MP</a:t>
                      </a:r>
                      <a:endParaRPr lang="en-US" sz="1600" dirty="0"/>
                    </a:p>
                  </a:txBody>
                  <a:tcPr/>
                </a:tc>
              </a:tr>
              <a:tr h="370840">
                <a:tc>
                  <a:txBody>
                    <a:bodyPr/>
                    <a:lstStyle/>
                    <a:p>
                      <a:r>
                        <a:rPr lang="en-US" sz="1600" dirty="0" smtClean="0"/>
                        <a:t>Microsoft.HPUX.11iv2.mp</a:t>
                      </a:r>
                      <a:endParaRPr lang="en-US" sz="1600" dirty="0"/>
                    </a:p>
                  </a:txBody>
                  <a:tcPr/>
                </a:tc>
                <a:tc>
                  <a:txBody>
                    <a:bodyPr/>
                    <a:lstStyle/>
                    <a:p>
                      <a:r>
                        <a:rPr lang="en-US" sz="1600" dirty="0" smtClean="0"/>
                        <a:t>HP-UX</a:t>
                      </a:r>
                      <a:r>
                        <a:rPr lang="en-US" sz="1600" baseline="0" dirty="0" smtClean="0"/>
                        <a:t> 11iv2 (11.23)</a:t>
                      </a:r>
                      <a:r>
                        <a:rPr lang="en-US" sz="1600" dirty="0" smtClean="0"/>
                        <a:t> Base OS MP</a:t>
                      </a:r>
                      <a:endParaRPr lang="en-US" sz="1600" dirty="0"/>
                    </a:p>
                  </a:txBody>
                  <a:tcPr/>
                </a:tc>
              </a:tr>
              <a:tr h="370840">
                <a:tc>
                  <a:txBody>
                    <a:bodyPr/>
                    <a:lstStyle/>
                    <a:p>
                      <a:r>
                        <a:rPr lang="en-US" sz="1600" dirty="0" smtClean="0"/>
                        <a:t>Microsoft.HPUX.11iv3.mp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HP-UX 11iv3 (11.31) Base OS MP</a:t>
                      </a:r>
                    </a:p>
                  </a:txBody>
                  <a:tcPr/>
                </a:tc>
              </a:tr>
              <a:tr h="370840">
                <a:tc>
                  <a:txBody>
                    <a:bodyPr/>
                    <a:lstStyle/>
                    <a:p>
                      <a:r>
                        <a:rPr lang="en-US" sz="1600" dirty="0" smtClean="0"/>
                        <a:t>Microsoft.Linux.RHEL.4.mp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Red</a:t>
                      </a:r>
                      <a:r>
                        <a:rPr lang="en-US" sz="1600" baseline="0" dirty="0" smtClean="0"/>
                        <a:t> Hat Enterprise Linux 4</a:t>
                      </a:r>
                      <a:r>
                        <a:rPr lang="en-US" sz="1600" dirty="0" smtClean="0"/>
                        <a:t> Base OS MP</a:t>
                      </a:r>
                    </a:p>
                  </a:txBody>
                  <a:tcPr/>
                </a:tc>
              </a:tr>
              <a:tr h="370840">
                <a:tc>
                  <a:txBody>
                    <a:bodyPr/>
                    <a:lstStyle/>
                    <a:p>
                      <a:r>
                        <a:rPr lang="en-US" sz="1600" dirty="0" smtClean="0"/>
                        <a:t>Microsoft.Linux.RHEL.5.mp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Red Hat Enterprise Linux 5 Base OS MP</a:t>
                      </a:r>
                    </a:p>
                  </a:txBody>
                  <a:tcPr/>
                </a:tc>
              </a:tr>
              <a:tr h="370840">
                <a:tc>
                  <a:txBody>
                    <a:bodyPr/>
                    <a:lstStyle/>
                    <a:p>
                      <a:r>
                        <a:rPr lang="en-US" sz="1600" dirty="0" smtClean="0"/>
                        <a:t>Microsoft.Linux.SLES.9.mp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SUSE</a:t>
                      </a:r>
                      <a:r>
                        <a:rPr lang="en-US" sz="1600" baseline="0" dirty="0" smtClean="0"/>
                        <a:t> Linux Enterprise Server 9</a:t>
                      </a:r>
                      <a:r>
                        <a:rPr lang="en-US" sz="1600" dirty="0" smtClean="0"/>
                        <a:t> Base OS MP</a:t>
                      </a:r>
                    </a:p>
                  </a:txBody>
                  <a:tcPr/>
                </a:tc>
              </a:tr>
              <a:tr h="370840">
                <a:tc>
                  <a:txBody>
                    <a:bodyPr/>
                    <a:lstStyle/>
                    <a:p>
                      <a:r>
                        <a:rPr lang="en-US" sz="1600" dirty="0" smtClean="0"/>
                        <a:t>Microsoft.Linux.SLES.10.mp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SUSE</a:t>
                      </a:r>
                      <a:r>
                        <a:rPr lang="en-US" sz="1600" baseline="0" dirty="0" smtClean="0"/>
                        <a:t> Linux Enterprise Server 10</a:t>
                      </a:r>
                      <a:r>
                        <a:rPr lang="en-US" sz="1600" dirty="0" smtClean="0"/>
                        <a:t> Base OS MP</a:t>
                      </a:r>
                    </a:p>
                  </a:txBody>
                  <a:tcPr/>
                </a:tc>
              </a:tr>
              <a:tr h="370840">
                <a:tc>
                  <a:txBody>
                    <a:bodyPr/>
                    <a:lstStyle/>
                    <a:p>
                      <a:r>
                        <a:rPr lang="en-US" sz="1600" dirty="0" smtClean="0"/>
                        <a:t>Microsoft.Linux.SLES.11.mp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SUSE</a:t>
                      </a:r>
                      <a:r>
                        <a:rPr lang="en-US" sz="1600" baseline="0" dirty="0" smtClean="0"/>
                        <a:t> Linux Enterprise Server 11</a:t>
                      </a:r>
                      <a:r>
                        <a:rPr lang="en-US" sz="1600" dirty="0" smtClean="0"/>
                        <a:t> Base OS MP</a:t>
                      </a:r>
                    </a:p>
                  </a:txBody>
                  <a:tcPr/>
                </a:tc>
              </a:tr>
              <a:tr h="370840">
                <a:tc>
                  <a:txBody>
                    <a:bodyPr/>
                    <a:lstStyle/>
                    <a:p>
                      <a:r>
                        <a:rPr lang="en-US" sz="1600" dirty="0" smtClean="0"/>
                        <a:t>Microsoft.Solaris.8.mp</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Solaris 8 Base OS MP</a:t>
                      </a:r>
                    </a:p>
                  </a:txBody>
                  <a:tcPr/>
                </a:tc>
              </a:tr>
              <a:tr h="37084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Microsoft.Solaris.9.mp</a:t>
                      </a: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Solaris</a:t>
                      </a:r>
                      <a:r>
                        <a:rPr lang="en-US" sz="1600" baseline="0" dirty="0" smtClean="0"/>
                        <a:t> 9</a:t>
                      </a:r>
                      <a:r>
                        <a:rPr lang="en-US" sz="1600" dirty="0" smtClean="0"/>
                        <a:t> Base OS MP</a:t>
                      </a:r>
                    </a:p>
                  </a:txBody>
                  <a:tcPr/>
                </a:tc>
              </a:tr>
              <a:tr h="37084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Microsoft.Solaris.10.mp</a:t>
                      </a: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Solaris 10 Base OS MP</a:t>
                      </a:r>
                    </a:p>
                  </a:txBody>
                  <a:tcPr/>
                </a:tc>
              </a:tr>
            </a:tbl>
          </a:graphicData>
        </a:graphic>
      </p:graphicFrame>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Cross Platform Audit Collection Services</a:t>
            </a:r>
            <a:endParaRPr lang="en-US" dirty="0"/>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Announcing</a:t>
            </a:r>
            <a:endParaRPr lang="en-US" dirty="0"/>
          </a:p>
        </p:txBody>
      </p:sp>
    </p:spTree>
    <p:extLst>
      <p:ext uri="{BB962C8B-B14F-4D97-AF65-F5344CB8AC3E}">
        <p14:creationId xmlns:p14="http://schemas.microsoft.com/office/powerpoint/2010/main" xmlns="" val="255861653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graphicFrame>
        <p:nvGraphicFramePr>
          <p:cNvPr id="90" name="Diagram 89"/>
          <p:cNvGraphicFramePr/>
          <p:nvPr>
            <p:extLst>
              <p:ext uri="{D42A27DB-BD31-4B8C-83A1-F6EECF244321}">
                <p14:modId xmlns:p14="http://schemas.microsoft.com/office/powerpoint/2010/main" xmlns="" val="1735568037"/>
              </p:ext>
            </p:extLst>
          </p:nvPr>
        </p:nvGraphicFramePr>
        <p:xfrm>
          <a:off x="351692" y="990600"/>
          <a:ext cx="8382000" cy="528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0799525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graphicEl>
                                              <a:dgm id="{FEC13E9E-E70C-49C4-9D9C-A8D21F047857}"/>
                                            </p:graphicEl>
                                          </p:spTgt>
                                        </p:tgtEl>
                                        <p:attrNameLst>
                                          <p:attrName>style.visibility</p:attrName>
                                        </p:attrNameLst>
                                      </p:cBhvr>
                                      <p:to>
                                        <p:strVal val="visible"/>
                                      </p:to>
                                    </p:set>
                                    <p:animEffect transition="in" filter="fade">
                                      <p:cBhvr>
                                        <p:cTn id="7" dur="500"/>
                                        <p:tgtEl>
                                          <p:spTgt spid="90">
                                            <p:graphicEl>
                                              <a:dgm id="{FEC13E9E-E70C-49C4-9D9C-A8D21F047857}"/>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0">
                                            <p:graphicEl>
                                              <a:dgm id="{6E639945-25F2-4C2C-9213-2DDC84EDD221}"/>
                                            </p:graphicEl>
                                          </p:spTgt>
                                        </p:tgtEl>
                                        <p:attrNameLst>
                                          <p:attrName>style.visibility</p:attrName>
                                        </p:attrNameLst>
                                      </p:cBhvr>
                                      <p:to>
                                        <p:strVal val="visible"/>
                                      </p:to>
                                    </p:set>
                                    <p:animEffect transition="in" filter="fade">
                                      <p:cBhvr>
                                        <p:cTn id="10" dur="500"/>
                                        <p:tgtEl>
                                          <p:spTgt spid="90">
                                            <p:graphicEl>
                                              <a:dgm id="{6E639945-25F2-4C2C-9213-2DDC84EDD221}"/>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0">
                                            <p:graphicEl>
                                              <a:dgm id="{A1AD12D9-30D7-488B-878D-2A7702273117}"/>
                                            </p:graphicEl>
                                          </p:spTgt>
                                        </p:tgtEl>
                                        <p:attrNameLst>
                                          <p:attrName>style.visibility</p:attrName>
                                        </p:attrNameLst>
                                      </p:cBhvr>
                                      <p:to>
                                        <p:strVal val="visible"/>
                                      </p:to>
                                    </p:set>
                                    <p:animEffect transition="in" filter="fade">
                                      <p:cBhvr>
                                        <p:cTn id="15" dur="500"/>
                                        <p:tgtEl>
                                          <p:spTgt spid="90">
                                            <p:graphicEl>
                                              <a:dgm id="{A1AD12D9-30D7-488B-878D-2A7702273117}"/>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0">
                                            <p:graphicEl>
                                              <a:dgm id="{519424A4-4172-4967-BD27-170AA55F3A40}"/>
                                            </p:graphicEl>
                                          </p:spTgt>
                                        </p:tgtEl>
                                        <p:attrNameLst>
                                          <p:attrName>style.visibility</p:attrName>
                                        </p:attrNameLst>
                                      </p:cBhvr>
                                      <p:to>
                                        <p:strVal val="visible"/>
                                      </p:to>
                                    </p:set>
                                    <p:animEffect transition="in" filter="fade">
                                      <p:cBhvr>
                                        <p:cTn id="18" dur="500"/>
                                        <p:tgtEl>
                                          <p:spTgt spid="90">
                                            <p:graphicEl>
                                              <a:dgm id="{519424A4-4172-4967-BD27-170AA55F3A40}"/>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0">
                                            <p:graphicEl>
                                              <a:dgm id="{9175DEB9-1185-4DF3-B377-967E64130459}"/>
                                            </p:graphicEl>
                                          </p:spTgt>
                                        </p:tgtEl>
                                        <p:attrNameLst>
                                          <p:attrName>style.visibility</p:attrName>
                                        </p:attrNameLst>
                                      </p:cBhvr>
                                      <p:to>
                                        <p:strVal val="visible"/>
                                      </p:to>
                                    </p:set>
                                    <p:animEffect transition="in" filter="fade">
                                      <p:cBhvr>
                                        <p:cTn id="23" dur="500"/>
                                        <p:tgtEl>
                                          <p:spTgt spid="90">
                                            <p:graphicEl>
                                              <a:dgm id="{9175DEB9-1185-4DF3-B377-967E64130459}"/>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0">
                                            <p:graphicEl>
                                              <a:dgm id="{1A175D54-A8B4-42DC-9284-34DF6AE5E11D}"/>
                                            </p:graphicEl>
                                          </p:spTgt>
                                        </p:tgtEl>
                                        <p:attrNameLst>
                                          <p:attrName>style.visibility</p:attrName>
                                        </p:attrNameLst>
                                      </p:cBhvr>
                                      <p:to>
                                        <p:strVal val="visible"/>
                                      </p:to>
                                    </p:set>
                                    <p:animEffect transition="in" filter="fade">
                                      <p:cBhvr>
                                        <p:cTn id="26" dur="500"/>
                                        <p:tgtEl>
                                          <p:spTgt spid="90">
                                            <p:graphicEl>
                                              <a:dgm id="{1A175D54-A8B4-42DC-9284-34DF6AE5E11D}"/>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0">
                                            <p:graphicEl>
                                              <a:dgm id="{522FABC8-1C89-4C02-834C-44FEC183CE43}"/>
                                            </p:graphicEl>
                                          </p:spTgt>
                                        </p:tgtEl>
                                        <p:attrNameLst>
                                          <p:attrName>style.visibility</p:attrName>
                                        </p:attrNameLst>
                                      </p:cBhvr>
                                      <p:to>
                                        <p:strVal val="visible"/>
                                      </p:to>
                                    </p:set>
                                    <p:animEffect transition="in" filter="fade">
                                      <p:cBhvr>
                                        <p:cTn id="31" dur="500"/>
                                        <p:tgtEl>
                                          <p:spTgt spid="90">
                                            <p:graphicEl>
                                              <a:dgm id="{522FABC8-1C89-4C02-834C-44FEC183CE43}"/>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0">
                                            <p:graphicEl>
                                              <a:dgm id="{0D6BF776-21F8-408B-BAF3-BB846BE03DF1}"/>
                                            </p:graphicEl>
                                          </p:spTgt>
                                        </p:tgtEl>
                                        <p:attrNameLst>
                                          <p:attrName>style.visibility</p:attrName>
                                        </p:attrNameLst>
                                      </p:cBhvr>
                                      <p:to>
                                        <p:strVal val="visible"/>
                                      </p:to>
                                    </p:set>
                                    <p:animEffect transition="in" filter="fade">
                                      <p:cBhvr>
                                        <p:cTn id="34" dur="500"/>
                                        <p:tgtEl>
                                          <p:spTgt spid="90">
                                            <p:graphicEl>
                                              <a:dgm id="{0D6BF776-21F8-408B-BAF3-BB846BE03DF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0" grpId="0" uiExpand="1">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Platform ACS Details</a:t>
            </a:r>
            <a:endParaRPr lang="en-US" dirty="0"/>
          </a:p>
        </p:txBody>
      </p:sp>
      <p:graphicFrame>
        <p:nvGraphicFramePr>
          <p:cNvPr id="3" name="Diagram 2"/>
          <p:cNvGraphicFramePr/>
          <p:nvPr>
            <p:extLst>
              <p:ext uri="{D42A27DB-BD31-4B8C-83A1-F6EECF244321}">
                <p14:modId xmlns:p14="http://schemas.microsoft.com/office/powerpoint/2010/main" xmlns="" val="2387409133"/>
              </p:ext>
            </p:extLst>
          </p:nvPr>
        </p:nvGraphicFramePr>
        <p:xfrm>
          <a:off x="1524000" y="787400"/>
          <a:ext cx="6096000" cy="528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91613527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all works</a:t>
            </a:r>
            <a:endParaRPr lang="en-US" dirty="0"/>
          </a:p>
        </p:txBody>
      </p:sp>
      <p:sp>
        <p:nvSpPr>
          <p:cNvPr id="6" name="Flowchart: Magnetic Disk 5"/>
          <p:cNvSpPr/>
          <p:nvPr/>
        </p:nvSpPr>
        <p:spPr>
          <a:xfrm>
            <a:off x="7848600" y="4038600"/>
            <a:ext cx="914400" cy="5334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Syslog</a:t>
            </a:r>
            <a:endParaRPr lang="en-US" dirty="0">
              <a:solidFill>
                <a:schemeClr val="bg1"/>
              </a:solidFill>
            </a:endParaRPr>
          </a:p>
        </p:txBody>
      </p:sp>
      <p:sp>
        <p:nvSpPr>
          <p:cNvPr id="7" name="Rectangle 6"/>
          <p:cNvSpPr/>
          <p:nvPr/>
        </p:nvSpPr>
        <p:spPr>
          <a:xfrm>
            <a:off x="5943600" y="2971800"/>
            <a:ext cx="1524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rPr>
              <a:t>SCX Agent </a:t>
            </a:r>
            <a:r>
              <a:rPr lang="en-US" sz="1600" dirty="0" err="1" smtClean="0">
                <a:solidFill>
                  <a:schemeClr val="bg1"/>
                </a:solidFill>
              </a:rPr>
              <a:t>Logfile</a:t>
            </a:r>
            <a:r>
              <a:rPr lang="en-US" sz="1600" dirty="0" smtClean="0">
                <a:solidFill>
                  <a:schemeClr val="bg1"/>
                </a:solidFill>
              </a:rPr>
              <a:t> Provider</a:t>
            </a:r>
            <a:endParaRPr lang="en-US" dirty="0">
              <a:solidFill>
                <a:schemeClr val="bg1"/>
              </a:solidFill>
            </a:endParaRPr>
          </a:p>
        </p:txBody>
      </p:sp>
      <p:sp>
        <p:nvSpPr>
          <p:cNvPr id="8" name="Rectangle 7"/>
          <p:cNvSpPr/>
          <p:nvPr/>
        </p:nvSpPr>
        <p:spPr>
          <a:xfrm>
            <a:off x="2819400" y="2209800"/>
            <a:ext cx="1371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SCX </a:t>
            </a:r>
            <a:r>
              <a:rPr lang="en-US" sz="1400" dirty="0" err="1" smtClean="0">
                <a:solidFill>
                  <a:schemeClr val="bg1"/>
                </a:solidFill>
              </a:rPr>
              <a:t>Logfile</a:t>
            </a:r>
            <a:r>
              <a:rPr lang="en-US" sz="1400" dirty="0" smtClean="0">
                <a:solidFill>
                  <a:schemeClr val="bg1"/>
                </a:solidFill>
              </a:rPr>
              <a:t> </a:t>
            </a:r>
            <a:r>
              <a:rPr lang="en-US" sz="1400" dirty="0" err="1" smtClean="0">
                <a:solidFill>
                  <a:schemeClr val="bg1"/>
                </a:solidFill>
              </a:rPr>
              <a:t>Datasource</a:t>
            </a:r>
            <a:r>
              <a:rPr lang="en-US" sz="1400" dirty="0" smtClean="0">
                <a:solidFill>
                  <a:schemeClr val="bg1"/>
                </a:solidFill>
              </a:rPr>
              <a:t> Module</a:t>
            </a:r>
            <a:endParaRPr lang="en-US" sz="1400" dirty="0">
              <a:solidFill>
                <a:schemeClr val="bg1"/>
              </a:solidFill>
            </a:endParaRPr>
          </a:p>
        </p:txBody>
      </p:sp>
      <p:sp>
        <p:nvSpPr>
          <p:cNvPr id="9" name="Rectangle 8"/>
          <p:cNvSpPr/>
          <p:nvPr/>
        </p:nvSpPr>
        <p:spPr>
          <a:xfrm>
            <a:off x="685800" y="1905000"/>
            <a:ext cx="1524000" cy="2362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Management Pack Workflow</a:t>
            </a: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a:p>
        </p:txBody>
      </p:sp>
      <p:sp>
        <p:nvSpPr>
          <p:cNvPr id="10" name="TextBox 9"/>
          <p:cNvSpPr txBox="1"/>
          <p:nvPr/>
        </p:nvSpPr>
        <p:spPr>
          <a:xfrm>
            <a:off x="685800" y="2667002"/>
            <a:ext cx="1524000" cy="1384995"/>
          </a:xfrm>
          <a:prstGeom prst="rect">
            <a:avLst/>
          </a:prstGeom>
          <a:noFill/>
        </p:spPr>
        <p:txBody>
          <a:bodyPr wrap="square" rtlCol="0">
            <a:spAutoFit/>
          </a:bodyPr>
          <a:lstStyle/>
          <a:p>
            <a:pPr marL="342900" indent="-342900">
              <a:buAutoNum type="alphaUcPeriod"/>
            </a:pPr>
            <a:r>
              <a:rPr lang="en-US" sz="1400" dirty="0" smtClean="0">
                <a:solidFill>
                  <a:schemeClr val="bg1"/>
                </a:solidFill>
              </a:rPr>
              <a:t>Collect syslog audit events</a:t>
            </a:r>
          </a:p>
          <a:p>
            <a:pPr marL="342900" indent="-342900">
              <a:buAutoNum type="alphaUcPeriod"/>
            </a:pPr>
            <a:endParaRPr lang="en-US" sz="1400" dirty="0">
              <a:solidFill>
                <a:schemeClr val="bg1"/>
              </a:solidFill>
            </a:endParaRPr>
          </a:p>
          <a:p>
            <a:pPr marL="342900" indent="-342900">
              <a:buAutoNum type="alphaUcPeriod"/>
            </a:pPr>
            <a:r>
              <a:rPr lang="en-US" sz="1400" dirty="0" smtClean="0">
                <a:solidFill>
                  <a:schemeClr val="bg1"/>
                </a:solidFill>
              </a:rPr>
              <a:t>Parse syslog events &amp; write to SEL</a:t>
            </a:r>
            <a:endParaRPr lang="en-US" sz="1400" dirty="0">
              <a:solidFill>
                <a:schemeClr val="bg1"/>
              </a:solidFill>
            </a:endParaRPr>
          </a:p>
        </p:txBody>
      </p:sp>
      <p:grpSp>
        <p:nvGrpSpPr>
          <p:cNvPr id="17" name="Group 16"/>
          <p:cNvGrpSpPr/>
          <p:nvPr/>
        </p:nvGrpSpPr>
        <p:grpSpPr>
          <a:xfrm>
            <a:off x="1524000" y="4876802"/>
            <a:ext cx="1371600" cy="995065"/>
            <a:chOff x="3505200" y="4876800"/>
            <a:chExt cx="1371600" cy="995065"/>
          </a:xfrm>
        </p:grpSpPr>
        <p:sp>
          <p:nvSpPr>
            <p:cNvPr id="11" name="Flowchart: Magnetic Disk 10"/>
            <p:cNvSpPr/>
            <p:nvPr/>
          </p:nvSpPr>
          <p:spPr>
            <a:xfrm>
              <a:off x="3733800" y="4876800"/>
              <a:ext cx="914400" cy="533400"/>
            </a:xfrm>
            <a:prstGeom prst="flowChartMagneticDisk">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12" name="TextBox 11"/>
            <p:cNvSpPr txBox="1"/>
            <p:nvPr/>
          </p:nvSpPr>
          <p:spPr>
            <a:xfrm>
              <a:off x="3505200" y="5410200"/>
              <a:ext cx="1371600" cy="461665"/>
            </a:xfrm>
            <a:prstGeom prst="rect">
              <a:avLst/>
            </a:prstGeom>
            <a:noFill/>
          </p:spPr>
          <p:txBody>
            <a:bodyPr wrap="square" rtlCol="0">
              <a:spAutoFit/>
            </a:bodyPr>
            <a:lstStyle/>
            <a:p>
              <a:pPr algn="ctr"/>
              <a:r>
                <a:rPr lang="en-US" sz="1200" dirty="0" smtClean="0"/>
                <a:t>Windows Security Event Log</a:t>
              </a:r>
              <a:endParaRPr lang="en-US" sz="1200" dirty="0"/>
            </a:p>
          </p:txBody>
        </p:sp>
      </p:grpSp>
      <p:sp>
        <p:nvSpPr>
          <p:cNvPr id="15" name="Flowchart: Magnetic Disk 14"/>
          <p:cNvSpPr/>
          <p:nvPr/>
        </p:nvSpPr>
        <p:spPr>
          <a:xfrm>
            <a:off x="5029200" y="5334000"/>
            <a:ext cx="1143000" cy="1066800"/>
          </a:xfrm>
          <a:prstGeom prst="flowChartMagneticDisk">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ACS Database</a:t>
            </a:r>
            <a:endParaRPr lang="en-US" dirty="0"/>
          </a:p>
        </p:txBody>
      </p:sp>
      <p:sp>
        <p:nvSpPr>
          <p:cNvPr id="16" name="Rectangle 15"/>
          <p:cNvSpPr/>
          <p:nvPr/>
        </p:nvSpPr>
        <p:spPr>
          <a:xfrm>
            <a:off x="2819400" y="3505200"/>
            <a:ext cx="1371600" cy="914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solidFill>
                  <a:schemeClr val="bg1"/>
                </a:solidFill>
              </a:rPr>
              <a:t>SCX Parsing &amp; SEL Write Action Module</a:t>
            </a:r>
            <a:endParaRPr lang="en-US" sz="1400" dirty="0">
              <a:solidFill>
                <a:schemeClr val="bg1"/>
              </a:solidFill>
            </a:endParaRPr>
          </a:p>
        </p:txBody>
      </p:sp>
      <p:cxnSp>
        <p:nvCxnSpPr>
          <p:cNvPr id="21" name=" 20"/>
          <p:cNvCxnSpPr>
            <a:stCxn id="6" idx="1"/>
            <a:endCxn id="7" idx="3"/>
          </p:cNvCxnSpPr>
          <p:nvPr/>
        </p:nvCxnSpPr>
        <p:spPr>
          <a:xfrm rot="16200000" flipV="1">
            <a:off x="7524750" y="3257550"/>
            <a:ext cx="723900" cy="838200"/>
          </a:xfrm>
          <a:prstGeom prst="curvedConnector2">
            <a:avLst/>
          </a:prstGeom>
          <a:ln>
            <a:tailEnd type="arrow"/>
          </a:ln>
        </p:spPr>
        <p:style>
          <a:lnRef idx="2">
            <a:schemeClr val="accent3"/>
          </a:lnRef>
          <a:fillRef idx="0">
            <a:schemeClr val="accent3"/>
          </a:fillRef>
          <a:effectRef idx="1">
            <a:schemeClr val="accent3"/>
          </a:effectRef>
          <a:fontRef idx="minor">
            <a:schemeClr val="tx1"/>
          </a:fontRef>
        </p:style>
      </p:cxnSp>
      <p:cxnSp>
        <p:nvCxnSpPr>
          <p:cNvPr id="24" name="Curved Connector 23"/>
          <p:cNvCxnSpPr/>
          <p:nvPr/>
        </p:nvCxnSpPr>
        <p:spPr>
          <a:xfrm>
            <a:off x="4038600" y="2667000"/>
            <a:ext cx="2057400" cy="609600"/>
          </a:xfrm>
          <a:prstGeom prst="curvedConnector3">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26" name="Curved Connector 25"/>
          <p:cNvCxnSpPr/>
          <p:nvPr/>
        </p:nvCxnSpPr>
        <p:spPr>
          <a:xfrm rot="10800000" flipV="1">
            <a:off x="2057400" y="2667000"/>
            <a:ext cx="914400" cy="304800"/>
          </a:xfrm>
          <a:prstGeom prst="curvedConnector3">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36" name="Curved Connector 35"/>
          <p:cNvCxnSpPr/>
          <p:nvPr/>
        </p:nvCxnSpPr>
        <p:spPr>
          <a:xfrm>
            <a:off x="1981200" y="3657600"/>
            <a:ext cx="914400" cy="304800"/>
          </a:xfrm>
          <a:prstGeom prst="curvedConnector3">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38" name=" 37"/>
          <p:cNvCxnSpPr>
            <a:stCxn id="16" idx="2"/>
            <a:endCxn id="11" idx="4"/>
          </p:cNvCxnSpPr>
          <p:nvPr/>
        </p:nvCxnSpPr>
        <p:spPr>
          <a:xfrm rot="5400000">
            <a:off x="2724150" y="4362450"/>
            <a:ext cx="723900" cy="838200"/>
          </a:xfrm>
          <a:prstGeom prst="curvedConnector2">
            <a:avLst/>
          </a:prstGeom>
          <a:ln>
            <a:tailEnd type="arrow"/>
          </a:ln>
        </p:spPr>
        <p:style>
          <a:lnRef idx="2">
            <a:schemeClr val="accent3"/>
          </a:lnRef>
          <a:fillRef idx="0">
            <a:schemeClr val="accent3"/>
          </a:fillRef>
          <a:effectRef idx="1">
            <a:schemeClr val="accent3"/>
          </a:effectRef>
          <a:fontRef idx="minor">
            <a:schemeClr val="tx1"/>
          </a:fontRef>
        </p:style>
      </p:cxnSp>
      <p:cxnSp>
        <p:nvCxnSpPr>
          <p:cNvPr id="40" name="Curved Connector 39"/>
          <p:cNvCxnSpPr>
            <a:stCxn id="11" idx="4"/>
            <a:endCxn id="15" idx="2"/>
          </p:cNvCxnSpPr>
          <p:nvPr/>
        </p:nvCxnSpPr>
        <p:spPr>
          <a:xfrm>
            <a:off x="2667000" y="5143500"/>
            <a:ext cx="2362200" cy="723900"/>
          </a:xfrm>
          <a:prstGeom prst="curvedConnector3">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42" name="Rectangle 41"/>
          <p:cNvSpPr/>
          <p:nvPr/>
        </p:nvSpPr>
        <p:spPr>
          <a:xfrm>
            <a:off x="457200" y="1600200"/>
            <a:ext cx="4114800" cy="457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5638800" y="2438400"/>
            <a:ext cx="3429000" cy="2514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2971800" y="1600200"/>
            <a:ext cx="1587614" cy="369332"/>
          </a:xfrm>
          <a:prstGeom prst="rect">
            <a:avLst/>
          </a:prstGeom>
          <a:noFill/>
        </p:spPr>
        <p:txBody>
          <a:bodyPr wrap="none" rtlCol="0">
            <a:spAutoFit/>
          </a:bodyPr>
          <a:lstStyle/>
          <a:p>
            <a:r>
              <a:rPr lang="en-US" dirty="0" smtClean="0"/>
              <a:t>OpsMgr Server</a:t>
            </a:r>
            <a:endParaRPr lang="en-US" dirty="0"/>
          </a:p>
        </p:txBody>
      </p:sp>
      <p:sp>
        <p:nvSpPr>
          <p:cNvPr id="46" name="TextBox 45"/>
          <p:cNvSpPr txBox="1"/>
          <p:nvPr/>
        </p:nvSpPr>
        <p:spPr>
          <a:xfrm>
            <a:off x="7239000" y="2438400"/>
            <a:ext cx="1896545" cy="369332"/>
          </a:xfrm>
          <a:prstGeom prst="rect">
            <a:avLst/>
          </a:prstGeom>
          <a:noFill/>
        </p:spPr>
        <p:txBody>
          <a:bodyPr wrap="none" rtlCol="0">
            <a:spAutoFit/>
          </a:bodyPr>
          <a:lstStyle/>
          <a:p>
            <a:r>
              <a:rPr lang="en-US" dirty="0" smtClean="0"/>
              <a:t>UNIX/Linux Server</a:t>
            </a:r>
            <a:endParaRPr lang="en-US" dirty="0"/>
          </a:p>
        </p:txBody>
      </p:sp>
    </p:spTree>
    <p:extLst>
      <p:ext uri="{BB962C8B-B14F-4D97-AF65-F5344CB8AC3E}">
        <p14:creationId xmlns:p14="http://schemas.microsoft.com/office/powerpoint/2010/main" xmlns="" val="15787671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2000"/>
                                        <p:tgtEl>
                                          <p:spTgt spid="2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Effect transition="in" filter="fade">
                                      <p:cBhvr>
                                        <p:cTn id="15" dur="2000"/>
                                        <p:tgtEl>
                                          <p:spTgt spid="10">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2000"/>
                                        <p:tgtEl>
                                          <p:spTgt spid="2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Effect transition="in" filter="fade">
                                      <p:cBhvr>
                                        <p:cTn id="25" dur="2000"/>
                                        <p:tgtEl>
                                          <p:spTgt spid="10">
                                            <p:txEl>
                                              <p:pRg st="2" end="2"/>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2000"/>
                                        <p:tgtEl>
                                          <p:spTgt spid="3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2000"/>
                                        <p:tgtEl>
                                          <p:spTgt spid="3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Supported Scenarios</a:t>
            </a:r>
            <a:endParaRPr lang="en-US" dirty="0"/>
          </a:p>
        </p:txBody>
      </p:sp>
      <p:sp>
        <p:nvSpPr>
          <p:cNvPr id="3" name="Content Placeholder 2"/>
          <p:cNvSpPr>
            <a:spLocks noGrp="1"/>
          </p:cNvSpPr>
          <p:nvPr>
            <p:ph sz="half" idx="2"/>
          </p:nvPr>
        </p:nvSpPr>
        <p:spPr>
          <a:xfrm>
            <a:off x="380999" y="1143000"/>
            <a:ext cx="4114800" cy="5181600"/>
          </a:xfrm>
        </p:spPr>
        <p:txBody>
          <a:bodyPr>
            <a:normAutofit/>
          </a:bodyPr>
          <a:lstStyle/>
          <a:p>
            <a:r>
              <a:rPr lang="en-US" dirty="0" smtClean="0"/>
              <a:t>SU:</a:t>
            </a:r>
          </a:p>
          <a:p>
            <a:pPr lvl="1"/>
            <a:r>
              <a:rPr lang="en-US" dirty="0" smtClean="0"/>
              <a:t>Fail</a:t>
            </a:r>
          </a:p>
          <a:p>
            <a:pPr lvl="1"/>
            <a:r>
              <a:rPr lang="en-US" dirty="0" smtClean="0"/>
              <a:t>Success</a:t>
            </a:r>
          </a:p>
          <a:p>
            <a:pPr marL="517525" lvl="1" indent="0">
              <a:buNone/>
            </a:pPr>
            <a:endParaRPr lang="en-US" dirty="0" smtClean="0"/>
          </a:p>
          <a:p>
            <a:r>
              <a:rPr lang="en-US" dirty="0" smtClean="0"/>
              <a:t>SUDO :</a:t>
            </a:r>
          </a:p>
          <a:p>
            <a:pPr lvl="1"/>
            <a:r>
              <a:rPr lang="en-US" dirty="0" smtClean="0"/>
              <a:t>Fail</a:t>
            </a:r>
          </a:p>
          <a:p>
            <a:pPr lvl="1"/>
            <a:r>
              <a:rPr lang="en-US" dirty="0" smtClean="0"/>
              <a:t>Success</a:t>
            </a:r>
          </a:p>
          <a:p>
            <a:pPr marL="517525" lvl="1" indent="0">
              <a:buNone/>
            </a:pPr>
            <a:endParaRPr lang="en-US" dirty="0" smtClean="0"/>
          </a:p>
          <a:p>
            <a:r>
              <a:rPr lang="en-US" dirty="0" smtClean="0"/>
              <a:t>Login - SSH, SFTP, SCP, Console (TTY):</a:t>
            </a:r>
          </a:p>
          <a:p>
            <a:pPr lvl="1"/>
            <a:r>
              <a:rPr lang="en-US" dirty="0" smtClean="0"/>
              <a:t>Fail</a:t>
            </a:r>
          </a:p>
          <a:p>
            <a:pPr lvl="1"/>
            <a:r>
              <a:rPr lang="en-US" dirty="0" smtClean="0"/>
              <a:t>Success</a:t>
            </a:r>
          </a:p>
          <a:p>
            <a:endParaRPr lang="en-US" dirty="0" smtClean="0"/>
          </a:p>
        </p:txBody>
      </p:sp>
      <p:sp>
        <p:nvSpPr>
          <p:cNvPr id="6" name="Content Placeholder 5"/>
          <p:cNvSpPr>
            <a:spLocks noGrp="1"/>
          </p:cNvSpPr>
          <p:nvPr>
            <p:ph sz="quarter" idx="4"/>
          </p:nvPr>
        </p:nvSpPr>
        <p:spPr>
          <a:xfrm>
            <a:off x="4645026" y="1143001"/>
            <a:ext cx="4117974" cy="2569219"/>
          </a:xfrm>
        </p:spPr>
        <p:txBody>
          <a:bodyPr/>
          <a:lstStyle/>
          <a:p>
            <a:r>
              <a:rPr lang="en-US" dirty="0"/>
              <a:t>User/Group Actions:</a:t>
            </a:r>
          </a:p>
          <a:p>
            <a:pPr lvl="1"/>
            <a:r>
              <a:rPr lang="en-US" dirty="0"/>
              <a:t>User Add</a:t>
            </a:r>
          </a:p>
          <a:p>
            <a:pPr lvl="1"/>
            <a:r>
              <a:rPr lang="en-US" dirty="0"/>
              <a:t>User Remove</a:t>
            </a:r>
          </a:p>
          <a:p>
            <a:pPr lvl="1"/>
            <a:r>
              <a:rPr lang="en-US" dirty="0"/>
              <a:t>Group Add</a:t>
            </a:r>
          </a:p>
          <a:p>
            <a:pPr lvl="1"/>
            <a:r>
              <a:rPr lang="en-US" dirty="0"/>
              <a:t>Group Remove</a:t>
            </a:r>
          </a:p>
          <a:p>
            <a:pPr lvl="1"/>
            <a:r>
              <a:rPr lang="en-US" dirty="0"/>
              <a:t>User added to Group</a:t>
            </a:r>
          </a:p>
          <a:p>
            <a:pPr lvl="1"/>
            <a:r>
              <a:rPr lang="en-US" dirty="0"/>
              <a:t>User Removed from Group</a:t>
            </a:r>
          </a:p>
          <a:p>
            <a:pPr lvl="1"/>
            <a:r>
              <a:rPr lang="en-US" dirty="0"/>
              <a:t>Password Change</a:t>
            </a:r>
          </a:p>
        </p:txBody>
      </p:sp>
    </p:spTree>
    <p:extLst>
      <p:ext uri="{BB962C8B-B14F-4D97-AF65-F5344CB8AC3E}">
        <p14:creationId xmlns:p14="http://schemas.microsoft.com/office/powerpoint/2010/main" xmlns="" val="417031175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UNIX/Linux Reports Included</a:t>
            </a:r>
            <a:endParaRPr lang="en-US" dirty="0"/>
          </a:p>
        </p:txBody>
      </p:sp>
      <p:sp>
        <p:nvSpPr>
          <p:cNvPr id="3" name="Content Placeholder 2"/>
          <p:cNvSpPr>
            <a:spLocks noGrp="1"/>
          </p:cNvSpPr>
          <p:nvPr>
            <p:ph idx="1"/>
          </p:nvPr>
        </p:nvSpPr>
        <p:spPr/>
        <p:txBody>
          <a:bodyPr>
            <a:normAutofit/>
          </a:bodyPr>
          <a:lstStyle/>
          <a:p>
            <a:r>
              <a:rPr lang="en-US" dirty="0" smtClean="0"/>
              <a:t>Access </a:t>
            </a:r>
            <a:r>
              <a:rPr lang="en-US" dirty="0"/>
              <a:t>Violation - Unsuccessful Logon </a:t>
            </a:r>
            <a:r>
              <a:rPr lang="en-US" dirty="0" smtClean="0"/>
              <a:t>Attempts</a:t>
            </a:r>
          </a:p>
          <a:p>
            <a:r>
              <a:rPr lang="en-US" dirty="0" smtClean="0"/>
              <a:t>Account Management</a:t>
            </a:r>
          </a:p>
          <a:p>
            <a:r>
              <a:rPr lang="en-US" dirty="0" smtClean="0"/>
              <a:t>Privileged Logon</a:t>
            </a:r>
          </a:p>
          <a:p>
            <a:r>
              <a:rPr lang="en-US" dirty="0" smtClean="0"/>
              <a:t>Administrator Activity</a:t>
            </a:r>
          </a:p>
          <a:p>
            <a:r>
              <a:rPr lang="en-US" dirty="0" smtClean="0"/>
              <a:t>Forensic </a:t>
            </a:r>
            <a:r>
              <a:rPr lang="en-US" dirty="0"/>
              <a:t>- All Events for Specified </a:t>
            </a:r>
            <a:r>
              <a:rPr lang="en-US" dirty="0" smtClean="0"/>
              <a:t>User</a:t>
            </a:r>
          </a:p>
          <a:p>
            <a:r>
              <a:rPr lang="en-US" dirty="0" smtClean="0"/>
              <a:t>Forensic </a:t>
            </a:r>
            <a:r>
              <a:rPr lang="en-US" dirty="0"/>
              <a:t>- All Events for Specified Event </a:t>
            </a:r>
            <a:r>
              <a:rPr lang="en-US" dirty="0" smtClean="0"/>
              <a:t>Id</a:t>
            </a:r>
          </a:p>
          <a:p>
            <a:r>
              <a:rPr lang="en-US" dirty="0" smtClean="0"/>
              <a:t>Forensic </a:t>
            </a:r>
            <a:r>
              <a:rPr lang="en-US" dirty="0"/>
              <a:t>- All Events for Specified </a:t>
            </a:r>
            <a:r>
              <a:rPr lang="en-US" dirty="0" smtClean="0"/>
              <a:t>Computer</a:t>
            </a:r>
            <a:endParaRPr lang="en-US" dirty="0"/>
          </a:p>
        </p:txBody>
      </p:sp>
    </p:spTree>
    <p:extLst>
      <p:ext uri="{BB962C8B-B14F-4D97-AF65-F5344CB8AC3E}">
        <p14:creationId xmlns:p14="http://schemas.microsoft.com/office/powerpoint/2010/main" xmlns="" val="302014892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Partner Extensions</a:t>
            </a:r>
            <a:endParaRPr lang="en-US" dirty="0"/>
          </a:p>
        </p:txBody>
      </p:sp>
      <p:sp>
        <p:nvSpPr>
          <p:cNvPr id="3" name="Subtitle 2"/>
          <p:cNvSpPr>
            <a:spLocks noGrp="1"/>
          </p:cNvSpPr>
          <p:nvPr>
            <p:ph type="subTitle" idx="1"/>
          </p:nvPr>
        </p:nvSpPr>
        <p:spPr/>
        <p:txBody>
          <a:bodyPr/>
          <a:lstStyle/>
          <a:p>
            <a:endParaRPr lang="en-US"/>
          </a:p>
        </p:txBody>
      </p:sp>
      <p:sp>
        <p:nvSpPr>
          <p:cNvPr id="5" name="Text Placeholder 4"/>
          <p:cNvSpPr>
            <a:spLocks noGrp="1"/>
          </p:cNvSpPr>
          <p:nvPr>
            <p:ph type="body" sz="quarter" idx="10"/>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Text Placeholder 2"/>
          <p:cNvSpPr>
            <a:spLocks noGrp="1"/>
          </p:cNvSpPr>
          <p:nvPr>
            <p:ph type="body" sz="quarter" idx="10"/>
          </p:nvPr>
        </p:nvSpPr>
        <p:spPr>
          <a:xfrm>
            <a:off x="381000" y="1411553"/>
            <a:ext cx="8382000" cy="2068259"/>
          </a:xfrm>
        </p:spPr>
        <p:txBody>
          <a:bodyPr/>
          <a:lstStyle/>
          <a:p>
            <a:r>
              <a:rPr lang="en-US" dirty="0"/>
              <a:t>Cross Platform News</a:t>
            </a:r>
          </a:p>
          <a:p>
            <a:r>
              <a:rPr lang="en-US" dirty="0" smtClean="0"/>
              <a:t>Architecture</a:t>
            </a:r>
          </a:p>
          <a:p>
            <a:r>
              <a:rPr lang="en-US" dirty="0" smtClean="0"/>
              <a:t>Partner Extensions</a:t>
            </a:r>
          </a:p>
          <a:p>
            <a:r>
              <a:rPr lang="en-US" dirty="0" smtClean="0"/>
              <a:t>Demos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dirty="0" err="1" smtClean="0"/>
              <a:t>BridgeWays</a:t>
            </a:r>
            <a:r>
              <a:rPr lang="en-US" dirty="0" smtClean="0"/>
              <a:t> </a:t>
            </a:r>
            <a:endParaRPr lang="en-US" dirty="0"/>
          </a:p>
        </p:txBody>
      </p:sp>
      <p:sp>
        <p:nvSpPr>
          <p:cNvPr id="3" name="Text Placeholder 2"/>
          <p:cNvSpPr>
            <a:spLocks noGrp="1"/>
          </p:cNvSpPr>
          <p:nvPr>
            <p:ph type="body" sz="quarter" idx="10"/>
          </p:nvPr>
        </p:nvSpPr>
        <p:spPr>
          <a:xfrm>
            <a:off x="381000" y="1066800"/>
            <a:ext cx="8382000" cy="5486400"/>
          </a:xfrm>
        </p:spPr>
        <p:txBody>
          <a:bodyPr>
            <a:normAutofit fontScale="62500" lnSpcReduction="20000"/>
          </a:bodyPr>
          <a:lstStyle/>
          <a:p>
            <a:pPr marL="0" indent="0">
              <a:buNone/>
            </a:pPr>
            <a:r>
              <a:rPr lang="en-US" b="1" dirty="0"/>
              <a:t>Currently Available</a:t>
            </a:r>
            <a:r>
              <a:rPr lang="en-US" b="1" dirty="0" smtClean="0"/>
              <a:t>:</a:t>
            </a:r>
            <a:endParaRPr lang="en-US" b="1" dirty="0"/>
          </a:p>
          <a:p>
            <a:r>
              <a:rPr lang="en-US" dirty="0"/>
              <a:t>Apache</a:t>
            </a:r>
          </a:p>
          <a:p>
            <a:r>
              <a:rPr lang="en-US" dirty="0"/>
              <a:t>MySQL</a:t>
            </a:r>
          </a:p>
          <a:p>
            <a:r>
              <a:rPr lang="en-US" dirty="0"/>
              <a:t>Oracle Database</a:t>
            </a:r>
          </a:p>
          <a:p>
            <a:r>
              <a:rPr lang="en-US" dirty="0"/>
              <a:t>VMware</a:t>
            </a:r>
          </a:p>
          <a:p>
            <a:r>
              <a:rPr lang="en-US" dirty="0" err="1"/>
              <a:t>JBoss</a:t>
            </a:r>
            <a:endParaRPr lang="en-US" dirty="0"/>
          </a:p>
          <a:p>
            <a:r>
              <a:rPr lang="en-US" dirty="0" smtClean="0"/>
              <a:t>Tomcat</a:t>
            </a:r>
          </a:p>
          <a:p>
            <a:endParaRPr lang="en-US" dirty="0"/>
          </a:p>
          <a:p>
            <a:pPr marL="0" indent="0">
              <a:buNone/>
            </a:pPr>
            <a:r>
              <a:rPr lang="en-US" b="1" dirty="0"/>
              <a:t>Releasing 11/18</a:t>
            </a:r>
            <a:r>
              <a:rPr lang="en-US" b="1" dirty="0" smtClean="0"/>
              <a:t>:</a:t>
            </a:r>
            <a:r>
              <a:rPr lang="en-US" b="1" dirty="0"/>
              <a:t> </a:t>
            </a:r>
          </a:p>
          <a:p>
            <a:r>
              <a:rPr lang="en-US" dirty="0"/>
              <a:t>IBM DB2</a:t>
            </a:r>
          </a:p>
          <a:p>
            <a:r>
              <a:rPr lang="en-US" dirty="0"/>
              <a:t>BES (v4 support only right now - changes coming that I will update you on soon) JMX Template (only extends </a:t>
            </a:r>
            <a:r>
              <a:rPr lang="en-US" dirty="0" err="1"/>
              <a:t>JBoss</a:t>
            </a:r>
            <a:r>
              <a:rPr lang="en-US" dirty="0"/>
              <a:t> MP right now) Oracle Database ASM</a:t>
            </a:r>
          </a:p>
          <a:p>
            <a:pPr marL="0" indent="0">
              <a:buNone/>
            </a:pPr>
            <a:endParaRPr lang="en-US" dirty="0"/>
          </a:p>
          <a:p>
            <a:pPr marL="0" indent="0">
              <a:buNone/>
            </a:pPr>
            <a:r>
              <a:rPr lang="en-US" b="1" dirty="0"/>
              <a:t>Beta for 11/18</a:t>
            </a:r>
            <a:r>
              <a:rPr lang="en-US" b="1" dirty="0" smtClean="0"/>
              <a:t>:</a:t>
            </a:r>
            <a:endParaRPr lang="en-US" b="1" dirty="0"/>
          </a:p>
          <a:p>
            <a:r>
              <a:rPr lang="en-US" dirty="0"/>
              <a:t>IBM </a:t>
            </a:r>
            <a:r>
              <a:rPr lang="en-US" dirty="0" err="1"/>
              <a:t>WebSphere</a:t>
            </a:r>
            <a:endParaRPr lang="en-US" dirty="0"/>
          </a:p>
          <a:p>
            <a:r>
              <a:rPr lang="en-US" dirty="0"/>
              <a:t>Oracle </a:t>
            </a:r>
            <a:r>
              <a:rPr lang="en-US" dirty="0" err="1" smtClean="0"/>
              <a:t>WebLogic</a:t>
            </a:r>
            <a:endParaRPr lang="en-US" dirty="0"/>
          </a:p>
          <a:p>
            <a:pPr marL="0" indent="0">
              <a:buNone/>
            </a:pPr>
            <a:r>
              <a:rPr lang="en-US" dirty="0"/>
              <a:t> </a:t>
            </a:r>
          </a:p>
          <a:p>
            <a:pPr marL="0" indent="0">
              <a:buNone/>
            </a:pPr>
            <a:r>
              <a:rPr lang="en-US" b="1" dirty="0"/>
              <a:t>Early 2010</a:t>
            </a:r>
            <a:r>
              <a:rPr lang="en-US" b="1" dirty="0" smtClean="0"/>
              <a:t>:</a:t>
            </a:r>
            <a:endParaRPr lang="en-US" dirty="0"/>
          </a:p>
          <a:p>
            <a:r>
              <a:rPr lang="en-US" dirty="0"/>
              <a:t>Oracle Database RAC</a:t>
            </a:r>
          </a:p>
          <a:p>
            <a:r>
              <a:rPr lang="en-US" dirty="0"/>
              <a:t>JMX Template </a:t>
            </a:r>
          </a:p>
        </p:txBody>
      </p:sp>
    </p:spTree>
    <p:extLst>
      <p:ext uri="{BB962C8B-B14F-4D97-AF65-F5344CB8AC3E}">
        <p14:creationId xmlns:p14="http://schemas.microsoft.com/office/powerpoint/2010/main" xmlns="" val="153506419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dirty="0" err="1" smtClean="0"/>
              <a:t>BridgeWays</a:t>
            </a:r>
            <a:r>
              <a:rPr dirty="0" smtClean="0"/>
              <a:t> - Roadmap</a:t>
            </a:r>
            <a:endParaRPr lang="en-US" dirty="0"/>
          </a:p>
        </p:txBody>
      </p:sp>
      <p:grpSp>
        <p:nvGrpSpPr>
          <p:cNvPr id="8" name="Group 94"/>
          <p:cNvGrpSpPr>
            <a:grpSpLocks/>
          </p:cNvGrpSpPr>
          <p:nvPr/>
        </p:nvGrpSpPr>
        <p:grpSpPr bwMode="auto">
          <a:xfrm>
            <a:off x="1610703" y="1371601"/>
            <a:ext cx="6154615" cy="5286375"/>
            <a:chOff x="600075" y="1089025"/>
            <a:chExt cx="7934325" cy="5540375"/>
          </a:xfrm>
        </p:grpSpPr>
        <p:pic>
          <p:nvPicPr>
            <p:cNvPr id="9" name="Picture 8" descr="04.png"/>
            <p:cNvPicPr>
              <a:picLocks noChangeAspect="1"/>
            </p:cNvPicPr>
            <p:nvPr/>
          </p:nvPicPr>
          <p:blipFill>
            <a:blip r:embed="rId3">
              <a:lum bright="44000"/>
            </a:blip>
            <a:srcRect/>
            <a:stretch>
              <a:fillRect/>
            </a:stretch>
          </p:blipFill>
          <p:spPr bwMode="auto">
            <a:xfrm>
              <a:off x="600075" y="2563038"/>
              <a:ext cx="7934325" cy="4066362"/>
            </a:xfrm>
            <a:prstGeom prst="rect">
              <a:avLst/>
            </a:prstGeom>
            <a:noFill/>
            <a:ln w="9525">
              <a:noFill/>
              <a:miter lim="800000"/>
              <a:headEnd/>
              <a:tailEnd/>
            </a:ln>
            <a:effectLst>
              <a:outerShdw dist="38100" dir="5400000" rotWithShape="0">
                <a:srgbClr val="808080">
                  <a:alpha val="42999"/>
                </a:srgbClr>
              </a:outerShdw>
            </a:effectLst>
          </p:spPr>
        </p:pic>
        <p:pic>
          <p:nvPicPr>
            <p:cNvPr id="10" name="Picture 9" descr="03.png"/>
            <p:cNvPicPr>
              <a:picLocks noChangeAspect="1"/>
            </p:cNvPicPr>
            <p:nvPr/>
          </p:nvPicPr>
          <p:blipFill>
            <a:blip r:embed="rId4">
              <a:lum bright="10000"/>
            </a:blip>
            <a:srcRect/>
            <a:stretch>
              <a:fillRect/>
            </a:stretch>
          </p:blipFill>
          <p:spPr bwMode="auto">
            <a:xfrm>
              <a:off x="954330" y="2229590"/>
              <a:ext cx="5040439" cy="2180240"/>
            </a:xfrm>
            <a:prstGeom prst="rect">
              <a:avLst/>
            </a:prstGeom>
            <a:noFill/>
            <a:ln w="9525">
              <a:noFill/>
              <a:miter lim="800000"/>
              <a:headEnd/>
              <a:tailEnd/>
            </a:ln>
            <a:effectLst>
              <a:outerShdw dist="38100" dir="5400000" rotWithShape="0">
                <a:srgbClr val="808080">
                  <a:alpha val="42999"/>
                </a:srgbClr>
              </a:outerShdw>
            </a:effectLst>
          </p:spPr>
        </p:pic>
        <p:pic>
          <p:nvPicPr>
            <p:cNvPr id="11" name="Picture 20"/>
            <p:cNvPicPr>
              <a:picLocks noChangeAspect="1" noChangeArrowheads="1"/>
            </p:cNvPicPr>
            <p:nvPr/>
          </p:nvPicPr>
          <p:blipFill>
            <a:blip r:embed="rId5">
              <a:lum bright="-12000"/>
            </a:blip>
            <a:srcRect/>
            <a:stretch>
              <a:fillRect/>
            </a:stretch>
          </p:blipFill>
          <p:spPr bwMode="auto">
            <a:xfrm>
              <a:off x="1289050" y="4286250"/>
              <a:ext cx="760413" cy="457200"/>
            </a:xfrm>
            <a:prstGeom prst="rect">
              <a:avLst/>
            </a:prstGeom>
            <a:noFill/>
            <a:ln w="9525">
              <a:noFill/>
              <a:miter lim="800000"/>
              <a:headEnd/>
              <a:tailEnd/>
            </a:ln>
          </p:spPr>
        </p:pic>
        <p:pic>
          <p:nvPicPr>
            <p:cNvPr id="12" name="Picture 21"/>
            <p:cNvPicPr>
              <a:picLocks noChangeAspect="1" noChangeArrowheads="1"/>
            </p:cNvPicPr>
            <p:nvPr/>
          </p:nvPicPr>
          <p:blipFill>
            <a:blip r:embed="rId6">
              <a:lum bright="-34000"/>
            </a:blip>
            <a:srcRect/>
            <a:stretch>
              <a:fillRect/>
            </a:stretch>
          </p:blipFill>
          <p:spPr bwMode="auto">
            <a:xfrm>
              <a:off x="3976688" y="5862638"/>
              <a:ext cx="944562" cy="490537"/>
            </a:xfrm>
            <a:prstGeom prst="rect">
              <a:avLst/>
            </a:prstGeom>
            <a:noFill/>
            <a:ln w="9525">
              <a:noFill/>
              <a:miter lim="800000"/>
              <a:headEnd/>
              <a:tailEnd/>
            </a:ln>
          </p:spPr>
        </p:pic>
        <p:pic>
          <p:nvPicPr>
            <p:cNvPr id="13" name="Picture 22"/>
            <p:cNvPicPr>
              <a:picLocks noChangeAspect="1" noChangeArrowheads="1"/>
            </p:cNvPicPr>
            <p:nvPr/>
          </p:nvPicPr>
          <p:blipFill>
            <a:blip r:embed="rId7">
              <a:lum bright="-26000"/>
            </a:blip>
            <a:srcRect/>
            <a:stretch>
              <a:fillRect/>
            </a:stretch>
          </p:blipFill>
          <p:spPr bwMode="auto">
            <a:xfrm>
              <a:off x="6673850" y="4413250"/>
              <a:ext cx="1231900" cy="422275"/>
            </a:xfrm>
            <a:prstGeom prst="rect">
              <a:avLst/>
            </a:prstGeom>
            <a:noFill/>
            <a:ln w="9525">
              <a:noFill/>
              <a:miter lim="800000"/>
              <a:headEnd/>
              <a:tailEnd/>
            </a:ln>
          </p:spPr>
        </p:pic>
        <p:pic>
          <p:nvPicPr>
            <p:cNvPr id="14" name="Picture 23"/>
            <p:cNvPicPr>
              <a:picLocks noChangeAspect="1" noChangeArrowheads="1"/>
            </p:cNvPicPr>
            <p:nvPr/>
          </p:nvPicPr>
          <p:blipFill>
            <a:blip r:embed="rId8">
              <a:lum bright="-12000"/>
            </a:blip>
            <a:srcRect/>
            <a:stretch>
              <a:fillRect/>
            </a:stretch>
          </p:blipFill>
          <p:spPr bwMode="auto">
            <a:xfrm>
              <a:off x="5221288" y="4924425"/>
              <a:ext cx="892175" cy="625475"/>
            </a:xfrm>
            <a:prstGeom prst="rect">
              <a:avLst/>
            </a:prstGeom>
            <a:noFill/>
            <a:ln w="9525">
              <a:noFill/>
              <a:miter lim="800000"/>
              <a:headEnd/>
              <a:tailEnd/>
            </a:ln>
          </p:spPr>
        </p:pic>
        <p:pic>
          <p:nvPicPr>
            <p:cNvPr id="15" name="Picture 24"/>
            <p:cNvPicPr>
              <a:picLocks noChangeAspect="1" noChangeArrowheads="1"/>
            </p:cNvPicPr>
            <p:nvPr/>
          </p:nvPicPr>
          <p:blipFill>
            <a:blip r:embed="rId9">
              <a:lum bright="-22000"/>
            </a:blip>
            <a:srcRect/>
            <a:stretch>
              <a:fillRect/>
            </a:stretch>
          </p:blipFill>
          <p:spPr bwMode="auto">
            <a:xfrm>
              <a:off x="4498975" y="4532313"/>
              <a:ext cx="976313" cy="457200"/>
            </a:xfrm>
            <a:prstGeom prst="rect">
              <a:avLst/>
            </a:prstGeom>
            <a:noFill/>
            <a:ln w="9525">
              <a:noFill/>
              <a:miter lim="800000"/>
              <a:headEnd/>
              <a:tailEnd/>
            </a:ln>
          </p:spPr>
        </p:pic>
        <p:pic>
          <p:nvPicPr>
            <p:cNvPr id="16" name="Picture 25"/>
            <p:cNvPicPr>
              <a:picLocks noChangeAspect="1" noChangeArrowheads="1"/>
            </p:cNvPicPr>
            <p:nvPr/>
          </p:nvPicPr>
          <p:blipFill>
            <a:blip r:embed="rId10">
              <a:lum bright="-22000"/>
            </a:blip>
            <a:srcRect/>
            <a:stretch>
              <a:fillRect/>
            </a:stretch>
          </p:blipFill>
          <p:spPr bwMode="auto">
            <a:xfrm>
              <a:off x="5602149" y="3138020"/>
              <a:ext cx="1296987" cy="306388"/>
            </a:xfrm>
            <a:prstGeom prst="rect">
              <a:avLst/>
            </a:prstGeom>
            <a:noFill/>
            <a:ln w="9525">
              <a:noFill/>
              <a:miter lim="800000"/>
              <a:headEnd/>
              <a:tailEnd/>
            </a:ln>
          </p:spPr>
        </p:pic>
        <p:pic>
          <p:nvPicPr>
            <p:cNvPr id="17" name="Picture 26"/>
            <p:cNvPicPr>
              <a:picLocks noChangeAspect="1" noChangeArrowheads="1"/>
            </p:cNvPicPr>
            <p:nvPr/>
          </p:nvPicPr>
          <p:blipFill>
            <a:blip r:embed="rId11">
              <a:lum bright="-22000"/>
            </a:blip>
            <a:srcRect/>
            <a:stretch>
              <a:fillRect/>
            </a:stretch>
          </p:blipFill>
          <p:spPr bwMode="auto">
            <a:xfrm>
              <a:off x="3219450" y="5113338"/>
              <a:ext cx="930275" cy="354012"/>
            </a:xfrm>
            <a:prstGeom prst="rect">
              <a:avLst/>
            </a:prstGeom>
            <a:noFill/>
            <a:ln w="9525">
              <a:noFill/>
              <a:miter lim="800000"/>
              <a:headEnd/>
              <a:tailEnd/>
            </a:ln>
          </p:spPr>
        </p:pic>
        <p:pic>
          <p:nvPicPr>
            <p:cNvPr id="18" name="Picture 27"/>
            <p:cNvPicPr>
              <a:picLocks noChangeAspect="1" noChangeArrowheads="1"/>
            </p:cNvPicPr>
            <p:nvPr/>
          </p:nvPicPr>
          <p:blipFill>
            <a:blip r:embed="rId12">
              <a:lum bright="-22000"/>
            </a:blip>
            <a:srcRect/>
            <a:stretch>
              <a:fillRect/>
            </a:stretch>
          </p:blipFill>
          <p:spPr bwMode="auto">
            <a:xfrm>
              <a:off x="6203950" y="5475288"/>
              <a:ext cx="965200" cy="465137"/>
            </a:xfrm>
            <a:prstGeom prst="rect">
              <a:avLst/>
            </a:prstGeom>
            <a:noFill/>
            <a:ln w="9525">
              <a:noFill/>
              <a:miter lim="800000"/>
              <a:headEnd/>
              <a:tailEnd/>
            </a:ln>
          </p:spPr>
        </p:pic>
        <p:sp>
          <p:nvSpPr>
            <p:cNvPr id="19" name="TextBox 168"/>
            <p:cNvSpPr txBox="1">
              <a:spLocks noChangeArrowheads="1"/>
            </p:cNvSpPr>
            <p:nvPr/>
          </p:nvSpPr>
          <p:spPr bwMode="auto">
            <a:xfrm>
              <a:off x="2471738" y="3735388"/>
              <a:ext cx="954087" cy="419335"/>
            </a:xfrm>
            <a:prstGeom prst="rect">
              <a:avLst/>
            </a:prstGeom>
            <a:noFill/>
            <a:ln w="9525">
              <a:noFill/>
              <a:miter lim="800000"/>
              <a:headEnd/>
              <a:tailEnd/>
            </a:ln>
          </p:spPr>
          <p:txBody>
            <a:bodyPr>
              <a:spAutoFit/>
            </a:bodyPr>
            <a:lstStyle/>
            <a:p>
              <a:pPr algn="ctr"/>
              <a:r>
                <a:rPr lang="en-CA" sz="1000" b="1">
                  <a:solidFill>
                    <a:srgbClr val="000000"/>
                  </a:solidFill>
                  <a:latin typeface="Segoe"/>
                </a:rPr>
                <a:t>Database </a:t>
              </a:r>
              <a:br>
                <a:rPr lang="en-CA" sz="1000" b="1">
                  <a:solidFill>
                    <a:srgbClr val="000000"/>
                  </a:solidFill>
                  <a:latin typeface="Segoe"/>
                </a:rPr>
              </a:br>
              <a:r>
                <a:rPr lang="en-CA" sz="1000" b="1">
                  <a:solidFill>
                    <a:srgbClr val="000000"/>
                  </a:solidFill>
                  <a:latin typeface="Segoe"/>
                </a:rPr>
                <a:t>Servers</a:t>
              </a:r>
            </a:p>
          </p:txBody>
        </p:sp>
        <p:sp>
          <p:nvSpPr>
            <p:cNvPr id="20" name="TextBox 169"/>
            <p:cNvSpPr txBox="1">
              <a:spLocks noChangeArrowheads="1"/>
            </p:cNvSpPr>
            <p:nvPr/>
          </p:nvSpPr>
          <p:spPr bwMode="auto">
            <a:xfrm>
              <a:off x="3810000" y="3810000"/>
              <a:ext cx="1066800" cy="580617"/>
            </a:xfrm>
            <a:prstGeom prst="rect">
              <a:avLst/>
            </a:prstGeom>
            <a:noFill/>
            <a:ln w="9525">
              <a:noFill/>
              <a:miter lim="800000"/>
              <a:headEnd/>
              <a:tailEnd/>
            </a:ln>
          </p:spPr>
          <p:txBody>
            <a:bodyPr>
              <a:spAutoFit/>
            </a:bodyPr>
            <a:lstStyle/>
            <a:p>
              <a:pPr algn="ctr"/>
              <a:r>
                <a:rPr lang="en-CA" sz="1000" b="1">
                  <a:solidFill>
                    <a:srgbClr val="000000"/>
                  </a:solidFill>
                  <a:latin typeface="Segoe"/>
                </a:rPr>
                <a:t>Application </a:t>
              </a:r>
              <a:br>
                <a:rPr lang="en-CA" sz="1000" b="1">
                  <a:solidFill>
                    <a:srgbClr val="000000"/>
                  </a:solidFill>
                  <a:latin typeface="Segoe"/>
                </a:rPr>
              </a:br>
              <a:r>
                <a:rPr lang="en-CA" sz="1000" b="1">
                  <a:solidFill>
                    <a:srgbClr val="000000"/>
                  </a:solidFill>
                  <a:latin typeface="Segoe"/>
                </a:rPr>
                <a:t>Servers</a:t>
              </a:r>
            </a:p>
          </p:txBody>
        </p:sp>
        <p:grpSp>
          <p:nvGrpSpPr>
            <p:cNvPr id="21" name="Group 154"/>
            <p:cNvGrpSpPr>
              <a:grpSpLocks noChangeAspect="1"/>
            </p:cNvGrpSpPr>
            <p:nvPr/>
          </p:nvGrpSpPr>
          <p:grpSpPr bwMode="auto">
            <a:xfrm>
              <a:off x="4597386" y="2287491"/>
              <a:ext cx="766242" cy="649602"/>
              <a:chOff x="3500430" y="4929198"/>
              <a:chExt cx="1431927" cy="1214446"/>
            </a:xfrm>
            <a:effectLst>
              <a:outerShdw blurRad="50800" dist="38100" dir="5400000">
                <a:srgbClr val="000000">
                  <a:alpha val="43000"/>
                </a:srgbClr>
              </a:outerShdw>
            </a:effectLst>
          </p:grpSpPr>
          <p:pic>
            <p:nvPicPr>
              <p:cNvPr id="44" name="Picture 18" descr="F:\Backup\Documents\Icon_Experience\Network_and_Security\48x48\shadow\server.png"/>
              <p:cNvPicPr>
                <a:picLocks noChangeAspect="1" noChangeArrowheads="1"/>
              </p:cNvPicPr>
              <p:nvPr/>
            </p:nvPicPr>
            <p:blipFill>
              <a:blip r:embed="rId13">
                <a:duotone>
                  <a:schemeClr val="accent2">
                    <a:shade val="45000"/>
                    <a:satMod val="135000"/>
                  </a:schemeClr>
                  <a:prstClr val="white"/>
                </a:duotone>
                <a:lum bright="-14000"/>
              </a:blip>
              <a:srcRect/>
              <a:stretch>
                <a:fillRect/>
              </a:stretch>
            </p:blipFill>
            <p:spPr bwMode="auto">
              <a:xfrm>
                <a:off x="3857620" y="4929198"/>
                <a:ext cx="617537" cy="617537"/>
              </a:xfrm>
              <a:prstGeom prst="rect">
                <a:avLst/>
              </a:prstGeom>
              <a:noFill/>
            </p:spPr>
          </p:pic>
          <p:pic>
            <p:nvPicPr>
              <p:cNvPr id="45" name="Picture 18" descr="F:\Backup\Documents\Icon_Experience\Network_and_Security\48x48\shadow\server.png"/>
              <p:cNvPicPr>
                <a:picLocks noChangeAspect="1" noChangeArrowheads="1"/>
              </p:cNvPicPr>
              <p:nvPr/>
            </p:nvPicPr>
            <p:blipFill>
              <a:blip r:embed="rId13">
                <a:duotone>
                  <a:schemeClr val="accent2">
                    <a:shade val="45000"/>
                    <a:satMod val="135000"/>
                  </a:schemeClr>
                  <a:prstClr val="white"/>
                </a:duotone>
                <a:lum bright="-14000"/>
              </a:blip>
              <a:srcRect/>
              <a:stretch>
                <a:fillRect/>
              </a:stretch>
            </p:blipFill>
            <p:spPr bwMode="auto">
              <a:xfrm>
                <a:off x="4010020" y="5081598"/>
                <a:ext cx="617537" cy="617537"/>
              </a:xfrm>
              <a:prstGeom prst="rect">
                <a:avLst/>
              </a:prstGeom>
              <a:noFill/>
            </p:spPr>
          </p:pic>
          <p:pic>
            <p:nvPicPr>
              <p:cNvPr id="46" name="Picture 18" descr="F:\Backup\Documents\Icon_Experience\Network_and_Security\48x48\shadow\server.png"/>
              <p:cNvPicPr>
                <a:picLocks noChangeAspect="1" noChangeArrowheads="1"/>
              </p:cNvPicPr>
              <p:nvPr/>
            </p:nvPicPr>
            <p:blipFill>
              <a:blip r:embed="rId13">
                <a:duotone>
                  <a:schemeClr val="accent2">
                    <a:shade val="45000"/>
                    <a:satMod val="135000"/>
                  </a:schemeClr>
                  <a:prstClr val="white"/>
                </a:duotone>
                <a:lum bright="-14000"/>
              </a:blip>
              <a:srcRect/>
              <a:stretch>
                <a:fillRect/>
              </a:stretch>
            </p:blipFill>
            <p:spPr bwMode="auto">
              <a:xfrm>
                <a:off x="4162420" y="5233998"/>
                <a:ext cx="617537" cy="617537"/>
              </a:xfrm>
              <a:prstGeom prst="rect">
                <a:avLst/>
              </a:prstGeom>
              <a:noFill/>
            </p:spPr>
          </p:pic>
          <p:pic>
            <p:nvPicPr>
              <p:cNvPr id="47" name="Picture 18" descr="F:\Backup\Documents\Icon_Experience\Network_and_Security\48x48\shadow\server.png"/>
              <p:cNvPicPr>
                <a:picLocks noChangeAspect="1" noChangeArrowheads="1"/>
              </p:cNvPicPr>
              <p:nvPr/>
            </p:nvPicPr>
            <p:blipFill>
              <a:blip r:embed="rId13">
                <a:duotone>
                  <a:schemeClr val="accent2">
                    <a:shade val="45000"/>
                    <a:satMod val="135000"/>
                  </a:schemeClr>
                  <a:prstClr val="white"/>
                </a:duotone>
                <a:lum bright="-14000"/>
              </a:blip>
              <a:srcRect/>
              <a:stretch>
                <a:fillRect/>
              </a:stretch>
            </p:blipFill>
            <p:spPr bwMode="auto">
              <a:xfrm>
                <a:off x="4314820" y="5386398"/>
                <a:ext cx="617537" cy="617537"/>
              </a:xfrm>
              <a:prstGeom prst="rect">
                <a:avLst/>
              </a:prstGeom>
              <a:noFill/>
              <a:effectLst>
                <a:outerShdw blurRad="50800" dist="50800" dir="5400000" algn="ctr" rotWithShape="0">
                  <a:srgbClr val="000000">
                    <a:alpha val="50000"/>
                  </a:srgbClr>
                </a:outerShdw>
              </a:effectLst>
            </p:spPr>
          </p:pic>
          <p:pic>
            <p:nvPicPr>
              <p:cNvPr id="48" name="Picture 18" descr="F:\Backup\Documents\Icon_Experience\Network_and_Security\48x48\shadow\server.png"/>
              <p:cNvPicPr>
                <a:picLocks noChangeAspect="1" noChangeArrowheads="1"/>
              </p:cNvPicPr>
              <p:nvPr/>
            </p:nvPicPr>
            <p:blipFill>
              <a:blip r:embed="rId13">
                <a:lum bright="-14000"/>
              </a:blip>
              <a:srcRect/>
              <a:stretch>
                <a:fillRect/>
              </a:stretch>
            </p:blipFill>
            <p:spPr bwMode="auto">
              <a:xfrm>
                <a:off x="3500430" y="5357826"/>
                <a:ext cx="785818" cy="785818"/>
              </a:xfrm>
              <a:prstGeom prst="rect">
                <a:avLst/>
              </a:prstGeom>
              <a:noFill/>
              <a:ln w="9525">
                <a:noFill/>
                <a:miter lim="800000"/>
                <a:headEnd/>
                <a:tailEnd/>
              </a:ln>
            </p:spPr>
          </p:pic>
        </p:grpSp>
        <p:sp>
          <p:nvSpPr>
            <p:cNvPr id="22" name="TextBox 170"/>
            <p:cNvSpPr txBox="1">
              <a:spLocks noChangeArrowheads="1"/>
            </p:cNvSpPr>
            <p:nvPr/>
          </p:nvSpPr>
          <p:spPr bwMode="auto">
            <a:xfrm>
              <a:off x="4665663" y="2876550"/>
              <a:ext cx="1108971" cy="419335"/>
            </a:xfrm>
            <a:prstGeom prst="rect">
              <a:avLst/>
            </a:prstGeom>
            <a:noFill/>
            <a:ln w="9525">
              <a:noFill/>
              <a:miter lim="800000"/>
              <a:headEnd/>
              <a:tailEnd/>
            </a:ln>
          </p:spPr>
          <p:txBody>
            <a:bodyPr wrap="square">
              <a:spAutoFit/>
            </a:bodyPr>
            <a:lstStyle/>
            <a:p>
              <a:pPr algn="ctr"/>
              <a:r>
                <a:rPr lang="en-CA" sz="1000" b="1" dirty="0" smtClean="0">
                  <a:solidFill>
                    <a:schemeClr val="bg1"/>
                  </a:solidFill>
                  <a:latin typeface="Segoe"/>
                </a:rPr>
                <a:t>Virtualization</a:t>
              </a:r>
              <a:endParaRPr lang="en-CA" sz="1000" b="1" dirty="0">
                <a:solidFill>
                  <a:schemeClr val="bg1"/>
                </a:solidFill>
                <a:latin typeface="Segoe"/>
              </a:endParaRPr>
            </a:p>
          </p:txBody>
        </p:sp>
        <p:sp>
          <p:nvSpPr>
            <p:cNvPr id="23" name="TextBox 176"/>
            <p:cNvSpPr txBox="1">
              <a:spLocks noChangeArrowheads="1"/>
            </p:cNvSpPr>
            <p:nvPr/>
          </p:nvSpPr>
          <p:spPr bwMode="auto">
            <a:xfrm>
              <a:off x="1495425" y="3303589"/>
              <a:ext cx="743260" cy="580617"/>
            </a:xfrm>
            <a:prstGeom prst="rect">
              <a:avLst/>
            </a:prstGeom>
            <a:noFill/>
            <a:ln w="9525">
              <a:noFill/>
              <a:miter lim="800000"/>
              <a:headEnd/>
              <a:tailEnd/>
            </a:ln>
          </p:spPr>
          <p:txBody>
            <a:bodyPr wrap="square">
              <a:spAutoFit/>
            </a:bodyPr>
            <a:lstStyle/>
            <a:p>
              <a:pPr algn="ctr"/>
              <a:r>
                <a:rPr lang="en-CA" sz="1000" b="1" dirty="0">
                  <a:solidFill>
                    <a:srgbClr val="000000"/>
                  </a:solidFill>
                  <a:latin typeface="Segoe"/>
                </a:rPr>
                <a:t>Web </a:t>
              </a:r>
              <a:br>
                <a:rPr lang="en-CA" sz="1000" b="1" dirty="0">
                  <a:solidFill>
                    <a:srgbClr val="000000"/>
                  </a:solidFill>
                  <a:latin typeface="Segoe"/>
                </a:rPr>
              </a:br>
              <a:r>
                <a:rPr lang="en-CA" sz="1000" b="1" dirty="0">
                  <a:solidFill>
                    <a:srgbClr val="000000"/>
                  </a:solidFill>
                  <a:latin typeface="Segoe"/>
                </a:rPr>
                <a:t>Servers</a:t>
              </a:r>
            </a:p>
          </p:txBody>
        </p:sp>
        <p:sp>
          <p:nvSpPr>
            <p:cNvPr id="24" name="TextBox 179"/>
            <p:cNvSpPr txBox="1">
              <a:spLocks noChangeArrowheads="1"/>
            </p:cNvSpPr>
            <p:nvPr/>
          </p:nvSpPr>
          <p:spPr bwMode="auto">
            <a:xfrm>
              <a:off x="4825998" y="3677229"/>
              <a:ext cx="1379848" cy="580617"/>
            </a:xfrm>
            <a:prstGeom prst="rect">
              <a:avLst/>
            </a:prstGeom>
            <a:noFill/>
            <a:ln w="9525">
              <a:noFill/>
              <a:miter lim="800000"/>
              <a:headEnd/>
              <a:tailEnd/>
            </a:ln>
          </p:spPr>
          <p:txBody>
            <a:bodyPr wrap="square">
              <a:spAutoFit/>
            </a:bodyPr>
            <a:lstStyle/>
            <a:p>
              <a:pPr algn="ctr"/>
              <a:r>
                <a:rPr lang="en-CA" sz="1000" b="1" dirty="0">
                  <a:solidFill>
                    <a:srgbClr val="000000"/>
                  </a:solidFill>
                  <a:latin typeface="Segoe"/>
                </a:rPr>
                <a:t>Communication </a:t>
              </a:r>
              <a:br>
                <a:rPr lang="en-CA" sz="1000" b="1" dirty="0">
                  <a:solidFill>
                    <a:srgbClr val="000000"/>
                  </a:solidFill>
                  <a:latin typeface="Segoe"/>
                </a:rPr>
              </a:br>
              <a:r>
                <a:rPr lang="en-CA" sz="1000" b="1" dirty="0">
                  <a:solidFill>
                    <a:srgbClr val="000000"/>
                  </a:solidFill>
                  <a:latin typeface="Segoe"/>
                </a:rPr>
                <a:t>Servers</a:t>
              </a:r>
            </a:p>
          </p:txBody>
        </p:sp>
        <p:pic>
          <p:nvPicPr>
            <p:cNvPr id="25" name="Picture 29"/>
            <p:cNvPicPr>
              <a:picLocks noChangeAspect="1" noChangeArrowheads="1"/>
            </p:cNvPicPr>
            <p:nvPr/>
          </p:nvPicPr>
          <p:blipFill>
            <a:blip r:embed="rId14">
              <a:lum bright="-16000"/>
            </a:blip>
            <a:srcRect/>
            <a:stretch>
              <a:fillRect/>
            </a:stretch>
          </p:blipFill>
          <p:spPr bwMode="auto">
            <a:xfrm>
              <a:off x="3059113" y="5686425"/>
              <a:ext cx="917575" cy="254000"/>
            </a:xfrm>
            <a:prstGeom prst="rect">
              <a:avLst/>
            </a:prstGeom>
            <a:noFill/>
            <a:ln w="9525">
              <a:noFill/>
              <a:miter lim="800000"/>
              <a:headEnd/>
              <a:tailEnd/>
            </a:ln>
          </p:spPr>
        </p:pic>
        <p:pic>
          <p:nvPicPr>
            <p:cNvPr id="26" name="Picture 2" descr="C:\Users\MorganHolm\Desktop\IBM_websphere.png"/>
            <p:cNvPicPr>
              <a:picLocks noChangeAspect="1" noChangeArrowheads="1"/>
            </p:cNvPicPr>
            <p:nvPr/>
          </p:nvPicPr>
          <p:blipFill>
            <a:blip r:embed="rId15">
              <a:lum bright="-8000"/>
            </a:blip>
            <a:srcRect/>
            <a:stretch>
              <a:fillRect/>
            </a:stretch>
          </p:blipFill>
          <p:spPr bwMode="auto">
            <a:xfrm>
              <a:off x="5810250" y="6159500"/>
              <a:ext cx="1450975" cy="263525"/>
            </a:xfrm>
            <a:prstGeom prst="rect">
              <a:avLst/>
            </a:prstGeom>
            <a:noFill/>
            <a:ln w="9525">
              <a:noFill/>
              <a:miter lim="800000"/>
              <a:headEnd/>
              <a:tailEnd/>
            </a:ln>
          </p:spPr>
        </p:pic>
        <p:pic>
          <p:nvPicPr>
            <p:cNvPr id="27" name="Picture 3" descr="C:\Users\MorganHolm\Desktop\Postfix.png"/>
            <p:cNvPicPr>
              <a:picLocks noChangeAspect="1" noChangeArrowheads="1"/>
            </p:cNvPicPr>
            <p:nvPr/>
          </p:nvPicPr>
          <p:blipFill>
            <a:blip r:embed="rId16"/>
            <a:srcRect/>
            <a:stretch>
              <a:fillRect/>
            </a:stretch>
          </p:blipFill>
          <p:spPr bwMode="auto">
            <a:xfrm>
              <a:off x="6022975" y="3871913"/>
              <a:ext cx="881063" cy="620712"/>
            </a:xfrm>
            <a:prstGeom prst="rect">
              <a:avLst/>
            </a:prstGeom>
            <a:noFill/>
            <a:ln w="9525">
              <a:noFill/>
              <a:miter lim="800000"/>
              <a:headEnd/>
              <a:tailEnd/>
            </a:ln>
          </p:spPr>
        </p:pic>
        <p:pic>
          <p:nvPicPr>
            <p:cNvPr id="28" name="Picture 4" descr="C:\Users\MorganHolm\Desktop\Blackberry_enterprise_server.png"/>
            <p:cNvPicPr>
              <a:picLocks noChangeAspect="1" noChangeArrowheads="1"/>
            </p:cNvPicPr>
            <p:nvPr/>
          </p:nvPicPr>
          <p:blipFill>
            <a:blip r:embed="rId17">
              <a:lum bright="-22000"/>
            </a:blip>
            <a:srcRect/>
            <a:stretch>
              <a:fillRect/>
            </a:stretch>
          </p:blipFill>
          <p:spPr bwMode="auto">
            <a:xfrm>
              <a:off x="7121525" y="5049838"/>
              <a:ext cx="1320800" cy="269875"/>
            </a:xfrm>
            <a:prstGeom prst="rect">
              <a:avLst/>
            </a:prstGeom>
            <a:noFill/>
            <a:ln w="9525">
              <a:noFill/>
              <a:miter lim="800000"/>
              <a:headEnd/>
              <a:tailEnd/>
            </a:ln>
          </p:spPr>
        </p:pic>
        <p:pic>
          <p:nvPicPr>
            <p:cNvPr id="29" name="Picture 5" descr="C:\Users\MorganHolm\Desktop\postgresql.png"/>
            <p:cNvPicPr>
              <a:picLocks noChangeAspect="1" noChangeArrowheads="1"/>
            </p:cNvPicPr>
            <p:nvPr/>
          </p:nvPicPr>
          <p:blipFill>
            <a:blip r:embed="rId18">
              <a:lum bright="-14000"/>
            </a:blip>
            <a:srcRect/>
            <a:stretch>
              <a:fillRect/>
            </a:stretch>
          </p:blipFill>
          <p:spPr bwMode="auto">
            <a:xfrm>
              <a:off x="2662238" y="4492625"/>
              <a:ext cx="831850" cy="561975"/>
            </a:xfrm>
            <a:prstGeom prst="rect">
              <a:avLst/>
            </a:prstGeom>
            <a:noFill/>
            <a:ln w="9525">
              <a:noFill/>
              <a:miter lim="800000"/>
              <a:headEnd/>
              <a:tailEnd/>
            </a:ln>
          </p:spPr>
        </p:pic>
        <p:pic>
          <p:nvPicPr>
            <p:cNvPr id="30" name="Picture 29" descr="02-b.png"/>
            <p:cNvPicPr>
              <a:picLocks noChangeAspect="1"/>
            </p:cNvPicPr>
            <p:nvPr/>
          </p:nvPicPr>
          <p:blipFill>
            <a:blip r:embed="rId19">
              <a:lum bright="4000"/>
            </a:blip>
            <a:srcRect/>
            <a:stretch>
              <a:fillRect/>
            </a:stretch>
          </p:blipFill>
          <p:spPr bwMode="auto">
            <a:xfrm>
              <a:off x="907419" y="1737113"/>
              <a:ext cx="3751213" cy="1653562"/>
            </a:xfrm>
            <a:prstGeom prst="rect">
              <a:avLst/>
            </a:prstGeom>
            <a:noFill/>
            <a:ln w="9525">
              <a:noFill/>
              <a:miter lim="800000"/>
              <a:headEnd/>
              <a:tailEnd/>
            </a:ln>
            <a:effectLst>
              <a:outerShdw dist="38100" dir="5400000" rotWithShape="0">
                <a:srgbClr val="808080">
                  <a:alpha val="42999"/>
                </a:srgbClr>
              </a:outerShdw>
            </a:effectLst>
          </p:spPr>
        </p:pic>
        <p:pic>
          <p:nvPicPr>
            <p:cNvPr id="31" name="Picture 1" descr="F:\Backup\Documents\Icon_Experience\Network_and_Security\48x48\shadow\server_mail.png"/>
            <p:cNvPicPr>
              <a:picLocks noChangeAspect="1" noChangeArrowheads="1"/>
            </p:cNvPicPr>
            <p:nvPr/>
          </p:nvPicPr>
          <p:blipFill>
            <a:blip r:embed="rId20">
              <a:lum bright="-14000"/>
            </a:blip>
            <a:srcRect/>
            <a:stretch>
              <a:fillRect/>
            </a:stretch>
          </p:blipFill>
          <p:spPr bwMode="auto">
            <a:xfrm>
              <a:off x="4760540" y="3147856"/>
              <a:ext cx="532191" cy="530099"/>
            </a:xfrm>
            <a:prstGeom prst="rect">
              <a:avLst/>
            </a:prstGeom>
            <a:noFill/>
            <a:ln w="9525">
              <a:noFill/>
              <a:miter lim="800000"/>
              <a:headEnd/>
              <a:tailEnd/>
            </a:ln>
            <a:effectLst>
              <a:outerShdw dist="38100" dir="5400000" rotWithShape="0">
                <a:srgbClr val="808080">
                  <a:alpha val="42999"/>
                </a:srgbClr>
              </a:outerShdw>
            </a:effectLst>
          </p:spPr>
        </p:pic>
        <p:pic>
          <p:nvPicPr>
            <p:cNvPr id="32" name="Picture 14" descr="Database Servers"/>
            <p:cNvPicPr>
              <a:picLocks noChangeAspect="1" noChangeArrowheads="1"/>
            </p:cNvPicPr>
            <p:nvPr/>
          </p:nvPicPr>
          <p:blipFill>
            <a:blip r:embed="rId21">
              <a:lum bright="-16000"/>
            </a:blip>
            <a:srcRect/>
            <a:stretch>
              <a:fillRect/>
            </a:stretch>
          </p:blipFill>
          <p:spPr bwMode="auto">
            <a:xfrm>
              <a:off x="2550900" y="3252166"/>
              <a:ext cx="525720" cy="526678"/>
            </a:xfrm>
            <a:prstGeom prst="rect">
              <a:avLst/>
            </a:prstGeom>
            <a:noFill/>
            <a:ln w="9525">
              <a:noFill/>
              <a:miter lim="800000"/>
              <a:headEnd/>
              <a:tailEnd/>
            </a:ln>
            <a:effectLst>
              <a:outerShdw dist="38100" dir="5400000" rotWithShape="0">
                <a:srgbClr val="808080">
                  <a:alpha val="42999"/>
                </a:srgbClr>
              </a:outerShdw>
            </a:effectLst>
          </p:spPr>
        </p:pic>
        <p:grpSp>
          <p:nvGrpSpPr>
            <p:cNvPr id="33" name="Group 147"/>
            <p:cNvGrpSpPr>
              <a:grpSpLocks/>
            </p:cNvGrpSpPr>
            <p:nvPr/>
          </p:nvGrpSpPr>
          <p:grpSpPr bwMode="auto">
            <a:xfrm>
              <a:off x="3733800" y="3276600"/>
              <a:ext cx="553344" cy="553833"/>
              <a:chOff x="3714744" y="4071942"/>
              <a:chExt cx="642942" cy="642943"/>
            </a:xfrm>
            <a:effectLst>
              <a:outerShdw blurRad="50800" dist="38100" dir="5400000">
                <a:srgbClr val="000000">
                  <a:alpha val="43000"/>
                </a:srgbClr>
              </a:outerShdw>
            </a:effectLst>
          </p:grpSpPr>
          <p:pic>
            <p:nvPicPr>
              <p:cNvPr id="42" name="Picture 17" descr="F:\Backup\Documents\Icon_Experience\Network_and_Security\48x48\shadow\server.png"/>
              <p:cNvPicPr>
                <a:picLocks noChangeAspect="1" noChangeArrowheads="1"/>
              </p:cNvPicPr>
              <p:nvPr/>
            </p:nvPicPr>
            <p:blipFill>
              <a:blip r:embed="rId13">
                <a:lum bright="-14000"/>
              </a:blip>
              <a:srcRect/>
              <a:stretch>
                <a:fillRect/>
              </a:stretch>
            </p:blipFill>
            <p:spPr bwMode="auto">
              <a:xfrm>
                <a:off x="3714744" y="4071942"/>
                <a:ext cx="617538" cy="617538"/>
              </a:xfrm>
              <a:prstGeom prst="rect">
                <a:avLst/>
              </a:prstGeom>
              <a:noFill/>
              <a:ln w="9525">
                <a:noFill/>
                <a:miter lim="800000"/>
                <a:headEnd/>
                <a:tailEnd/>
              </a:ln>
            </p:spPr>
          </p:pic>
          <p:pic>
            <p:nvPicPr>
              <p:cNvPr id="43" name="Picture 16" descr="F:\Backup\Documents\Icon_Experience\Application_Basics\48x48\shadow\gears.png"/>
              <p:cNvPicPr>
                <a:picLocks noChangeAspect="1" noChangeArrowheads="1"/>
              </p:cNvPicPr>
              <p:nvPr/>
            </p:nvPicPr>
            <p:blipFill>
              <a:blip r:embed="rId22">
                <a:lum bright="-14000"/>
              </a:blip>
              <a:srcRect/>
              <a:stretch>
                <a:fillRect/>
              </a:stretch>
            </p:blipFill>
            <p:spPr bwMode="auto">
              <a:xfrm>
                <a:off x="3929058" y="4286257"/>
                <a:ext cx="428628" cy="428628"/>
              </a:xfrm>
              <a:prstGeom prst="rect">
                <a:avLst/>
              </a:prstGeom>
              <a:noFill/>
              <a:ln w="9525">
                <a:noFill/>
                <a:miter lim="800000"/>
                <a:headEnd/>
                <a:tailEnd/>
              </a:ln>
            </p:spPr>
          </p:pic>
        </p:grpSp>
        <p:pic>
          <p:nvPicPr>
            <p:cNvPr id="34" name="Picture 15" descr="F:\Backup\Documents\Icon_Experience\Network_and_Security\48x48\shadow\server_earth.png"/>
            <p:cNvPicPr>
              <a:picLocks noChangeAspect="1" noChangeArrowheads="1"/>
            </p:cNvPicPr>
            <p:nvPr/>
          </p:nvPicPr>
          <p:blipFill>
            <a:blip r:embed="rId23">
              <a:lum bright="-14000"/>
            </a:blip>
            <a:srcRect/>
            <a:stretch>
              <a:fillRect/>
            </a:stretch>
          </p:blipFill>
          <p:spPr bwMode="auto">
            <a:xfrm>
              <a:off x="1221233" y="2769948"/>
              <a:ext cx="577483" cy="576267"/>
            </a:xfrm>
            <a:prstGeom prst="rect">
              <a:avLst/>
            </a:prstGeom>
            <a:noFill/>
            <a:ln w="9525">
              <a:noFill/>
              <a:miter lim="800000"/>
              <a:headEnd/>
              <a:tailEnd/>
            </a:ln>
            <a:effectLst>
              <a:outerShdw dist="38100" dir="5400000" rotWithShape="0">
                <a:srgbClr val="808080">
                  <a:alpha val="42999"/>
                </a:srgbClr>
              </a:outerShdw>
            </a:effectLst>
          </p:spPr>
        </p:pic>
        <p:pic>
          <p:nvPicPr>
            <p:cNvPr id="35" name="Picture 34" descr="02.png"/>
            <p:cNvPicPr>
              <a:picLocks noChangeAspect="1"/>
            </p:cNvPicPr>
            <p:nvPr/>
          </p:nvPicPr>
          <p:blipFill>
            <a:blip r:embed="rId24">
              <a:lum bright="10000"/>
            </a:blip>
            <a:srcRect/>
            <a:stretch>
              <a:fillRect/>
            </a:stretch>
          </p:blipFill>
          <p:spPr bwMode="auto">
            <a:xfrm>
              <a:off x="900948" y="1436154"/>
              <a:ext cx="2809770" cy="1222644"/>
            </a:xfrm>
            <a:prstGeom prst="rect">
              <a:avLst/>
            </a:prstGeom>
            <a:noFill/>
            <a:ln w="9525">
              <a:noFill/>
              <a:miter lim="800000"/>
              <a:headEnd/>
              <a:tailEnd/>
            </a:ln>
            <a:effectLst>
              <a:outerShdw dist="38100" dir="5400000" rotWithShape="0">
                <a:srgbClr val="808080">
                  <a:alpha val="42999"/>
                </a:srgbClr>
              </a:outerShdw>
            </a:effectLst>
          </p:spPr>
        </p:pic>
        <p:pic>
          <p:nvPicPr>
            <p:cNvPr id="36" name="Picture 35" descr="01.png"/>
            <p:cNvPicPr>
              <a:picLocks noChangeAspect="1"/>
            </p:cNvPicPr>
            <p:nvPr/>
          </p:nvPicPr>
          <p:blipFill>
            <a:blip r:embed="rId25">
              <a:lum bright="10000"/>
            </a:blip>
            <a:srcRect/>
            <a:stretch>
              <a:fillRect/>
            </a:stretch>
          </p:blipFill>
          <p:spPr bwMode="auto">
            <a:xfrm>
              <a:off x="900948" y="1089025"/>
              <a:ext cx="1973471" cy="882356"/>
            </a:xfrm>
            <a:prstGeom prst="rect">
              <a:avLst/>
            </a:prstGeom>
            <a:noFill/>
            <a:ln w="9525">
              <a:noFill/>
              <a:miter lim="800000"/>
              <a:headEnd/>
              <a:tailEnd/>
            </a:ln>
            <a:effectLst>
              <a:outerShdw dist="38100" dir="5400000" rotWithShape="0">
                <a:srgbClr val="808080">
                  <a:alpha val="42999"/>
                </a:srgbClr>
              </a:outerShdw>
            </a:effectLst>
          </p:spPr>
        </p:pic>
        <p:pic>
          <p:nvPicPr>
            <p:cNvPr id="37" name="Picture 2" descr="C:\Users\MorganHolm\Desktop\SysCenter-OM-07_r.png"/>
            <p:cNvPicPr>
              <a:picLocks noChangeAspect="1" noChangeArrowheads="1"/>
            </p:cNvPicPr>
            <p:nvPr/>
          </p:nvPicPr>
          <p:blipFill>
            <a:blip r:embed="rId26"/>
            <a:srcRect/>
            <a:stretch>
              <a:fillRect/>
            </a:stretch>
          </p:blipFill>
          <p:spPr bwMode="auto">
            <a:xfrm>
              <a:off x="1185646" y="1218984"/>
              <a:ext cx="1481721" cy="393298"/>
            </a:xfrm>
            <a:prstGeom prst="rect">
              <a:avLst/>
            </a:prstGeom>
            <a:noFill/>
            <a:ln w="9525">
              <a:noFill/>
              <a:miter lim="800000"/>
              <a:headEnd/>
              <a:tailEnd/>
            </a:ln>
            <a:effectLst>
              <a:outerShdw dist="38100" dir="5400000" rotWithShape="0">
                <a:srgbClr val="808080">
                  <a:alpha val="42999"/>
                </a:srgbClr>
              </a:outerShdw>
            </a:effectLst>
          </p:spPr>
        </p:pic>
        <p:pic>
          <p:nvPicPr>
            <p:cNvPr id="38" name="Picture 6"/>
            <p:cNvPicPr>
              <a:picLocks noChangeAspect="1" noChangeArrowheads="1"/>
            </p:cNvPicPr>
            <p:nvPr/>
          </p:nvPicPr>
          <p:blipFill>
            <a:blip r:embed="rId27"/>
            <a:srcRect/>
            <a:stretch>
              <a:fillRect/>
            </a:stretch>
          </p:blipFill>
          <p:spPr bwMode="auto">
            <a:xfrm>
              <a:off x="1633538" y="1998663"/>
              <a:ext cx="341312" cy="357187"/>
            </a:xfrm>
            <a:prstGeom prst="rect">
              <a:avLst/>
            </a:prstGeom>
            <a:noFill/>
            <a:ln w="9525">
              <a:noFill/>
              <a:miter lim="800000"/>
              <a:headEnd/>
              <a:tailEnd/>
            </a:ln>
          </p:spPr>
        </p:pic>
        <p:pic>
          <p:nvPicPr>
            <p:cNvPr id="39" name="Picture 19" descr="C:\Users\MorganHolm\Documents\PMM\Icons\vista-flag-256x256.png"/>
            <p:cNvPicPr>
              <a:picLocks noChangeAspect="1" noChangeArrowheads="1"/>
            </p:cNvPicPr>
            <p:nvPr/>
          </p:nvPicPr>
          <p:blipFill>
            <a:blip r:embed="rId28"/>
            <a:srcRect/>
            <a:stretch>
              <a:fillRect/>
            </a:stretch>
          </p:blipFill>
          <p:spPr bwMode="auto">
            <a:xfrm>
              <a:off x="2835275" y="1804988"/>
              <a:ext cx="534988" cy="534987"/>
            </a:xfrm>
            <a:prstGeom prst="rect">
              <a:avLst/>
            </a:prstGeom>
            <a:noFill/>
            <a:ln w="9525">
              <a:noFill/>
              <a:miter lim="800000"/>
              <a:headEnd/>
              <a:tailEnd/>
            </a:ln>
          </p:spPr>
        </p:pic>
        <p:pic>
          <p:nvPicPr>
            <p:cNvPr id="40" name="Picture 28"/>
            <p:cNvPicPr>
              <a:picLocks noChangeAspect="1" noChangeArrowheads="1"/>
            </p:cNvPicPr>
            <p:nvPr/>
          </p:nvPicPr>
          <p:blipFill>
            <a:blip r:embed="rId29"/>
            <a:srcRect/>
            <a:stretch>
              <a:fillRect/>
            </a:stretch>
          </p:blipFill>
          <p:spPr bwMode="auto">
            <a:xfrm>
              <a:off x="2322513" y="2011363"/>
              <a:ext cx="388937" cy="463550"/>
            </a:xfrm>
            <a:prstGeom prst="rect">
              <a:avLst/>
            </a:prstGeom>
            <a:noFill/>
            <a:ln w="9525">
              <a:noFill/>
              <a:miter lim="800000"/>
              <a:headEnd/>
              <a:tailEnd/>
            </a:ln>
          </p:spPr>
        </p:pic>
        <p:pic>
          <p:nvPicPr>
            <p:cNvPr id="41" name="Picture 54" descr="Bridgeways_Logo.png"/>
            <p:cNvPicPr>
              <a:picLocks noChangeAspect="1"/>
            </p:cNvPicPr>
            <p:nvPr/>
          </p:nvPicPr>
          <p:blipFill>
            <a:blip r:embed="rId30"/>
            <a:srcRect/>
            <a:stretch>
              <a:fillRect/>
            </a:stretch>
          </p:blipFill>
          <p:spPr bwMode="auto">
            <a:xfrm>
              <a:off x="2819400" y="2728913"/>
              <a:ext cx="1524000" cy="319087"/>
            </a:xfrm>
            <a:prstGeom prst="rect">
              <a:avLst/>
            </a:prstGeom>
            <a:noFill/>
            <a:ln w="9525">
              <a:noFill/>
              <a:miter lim="800000"/>
              <a:headEnd/>
              <a:tailEnd/>
            </a:ln>
          </p:spPr>
        </p:pic>
      </p:gr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t>Novell</a:t>
            </a:r>
            <a:endParaRPr lang="en-US" dirty="0"/>
          </a:p>
        </p:txBody>
      </p:sp>
      <p:sp>
        <p:nvSpPr>
          <p:cNvPr id="4" name="Content Placeholder 3"/>
          <p:cNvSpPr>
            <a:spLocks noGrp="1"/>
          </p:cNvSpPr>
          <p:nvPr>
            <p:ph idx="1"/>
          </p:nvPr>
        </p:nvSpPr>
        <p:spPr>
          <a:xfrm>
            <a:off x="381000" y="1412875"/>
            <a:ext cx="8382000" cy="3761030"/>
          </a:xfrm>
        </p:spPr>
        <p:txBody>
          <a:bodyPr/>
          <a:lstStyle/>
          <a:p>
            <a:r>
              <a:rPr lang="en-US" dirty="0" smtClean="0"/>
              <a:t>Linux Roles Management Packs:</a:t>
            </a:r>
          </a:p>
          <a:p>
            <a:pPr marL="520700" lvl="2" indent="-114300">
              <a:buClr>
                <a:srgbClr val="2E3436"/>
              </a:buClr>
              <a:buFont typeface="Arial" pitchFamily="34"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US" dirty="0" smtClean="0"/>
              <a:t>BIND/DNS</a:t>
            </a:r>
          </a:p>
          <a:p>
            <a:pPr marL="520700" lvl="2" indent="-114300">
              <a:buClr>
                <a:srgbClr val="2E3436"/>
              </a:buClr>
              <a:buFont typeface="Arial" pitchFamily="34"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US" dirty="0" smtClean="0"/>
              <a:t>DHCP Server</a:t>
            </a:r>
          </a:p>
          <a:p>
            <a:pPr marL="520700" lvl="2" indent="-114300">
              <a:buClr>
                <a:srgbClr val="2E3436"/>
              </a:buClr>
              <a:buFont typeface="Arial" pitchFamily="34"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US" dirty="0" smtClean="0"/>
              <a:t>SAMBA</a:t>
            </a:r>
          </a:p>
          <a:p>
            <a:pPr marL="520700" lvl="2" indent="-114300">
              <a:buClr>
                <a:srgbClr val="2E3436"/>
              </a:buClr>
              <a:buFont typeface="Arial" pitchFamily="34"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US" dirty="0" smtClean="0"/>
              <a:t>NFS server</a:t>
            </a:r>
          </a:p>
          <a:p>
            <a:pPr marL="520700" lvl="2" indent="-114300">
              <a:buClr>
                <a:srgbClr val="2E3436"/>
              </a:buClr>
              <a:buFont typeface="Arial" pitchFamily="34"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US" dirty="0" smtClean="0"/>
              <a:t>LDAP server (</a:t>
            </a:r>
            <a:r>
              <a:rPr lang="en-US" dirty="0" err="1" smtClean="0"/>
              <a:t>OpenLDAP</a:t>
            </a:r>
            <a:r>
              <a:rPr lang="en-US" dirty="0" smtClean="0"/>
              <a:t>)</a:t>
            </a:r>
          </a:p>
          <a:p>
            <a:pPr marL="520700" lvl="2" indent="-114300">
              <a:buClr>
                <a:srgbClr val="2E3436"/>
              </a:buClr>
              <a:buFont typeface="Arial" pitchFamily="34"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US" dirty="0" smtClean="0"/>
              <a:t>Print server (CUPS)</a:t>
            </a:r>
          </a:p>
          <a:p>
            <a:pPr marL="520700" lvl="2" indent="-114300">
              <a:buClr>
                <a:srgbClr val="2E3436"/>
              </a:buClr>
              <a:buFont typeface="Arial" pitchFamily="34"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US" dirty="0" smtClean="0"/>
              <a:t>Firewall (SuSEfirewall2)</a:t>
            </a:r>
          </a:p>
          <a:p>
            <a:pPr marL="176212" lvl="1" indent="-114300">
              <a:buClr>
                <a:srgbClr val="2E3436"/>
              </a:buClr>
              <a:buFont typeface="Arial" pitchFamily="34"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
        <p:nvSpPr>
          <p:cNvPr id="5" name="Text Placeholder 4"/>
          <p:cNvSpPr>
            <a:spLocks noGrp="1"/>
          </p:cNvSpPr>
          <p:nvPr>
            <p:ph type="body" sz="quarter" idx="10"/>
          </p:nvPr>
        </p:nvSpPr>
        <p:spPr/>
        <p:txBody>
          <a:bodyPr/>
          <a:lstStyle/>
          <a:p>
            <a:r>
              <a:rPr lang="en-US" dirty="0"/>
              <a:t>Demos, Demos, Demos</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Demos</a:t>
            </a:r>
            <a:endParaRPr lang="en-US" dirty="0"/>
          </a:p>
        </p:txBody>
      </p:sp>
      <p:sp>
        <p:nvSpPr>
          <p:cNvPr id="3" name="Text Placeholder 2"/>
          <p:cNvSpPr>
            <a:spLocks noGrp="1"/>
          </p:cNvSpPr>
          <p:nvPr>
            <p:ph type="body" sz="quarter" idx="10"/>
          </p:nvPr>
        </p:nvSpPr>
        <p:spPr>
          <a:xfrm>
            <a:off x="381000" y="1411553"/>
            <a:ext cx="8382000" cy="1428083"/>
          </a:xfrm>
        </p:spPr>
        <p:txBody>
          <a:bodyPr/>
          <a:lstStyle/>
          <a:p>
            <a:r>
              <a:rPr lang="en-US" dirty="0" smtClean="0"/>
              <a:t>Discovery Wizard</a:t>
            </a:r>
          </a:p>
          <a:p>
            <a:r>
              <a:rPr lang="en-US" dirty="0" smtClean="0"/>
              <a:t>Management Pack Templates</a:t>
            </a:r>
          </a:p>
          <a:p>
            <a:r>
              <a:rPr lang="en-US" dirty="0" smtClean="0"/>
              <a:t>Monitoring Heterogeneous Applications</a:t>
            </a:r>
          </a:p>
          <a:p>
            <a:r>
              <a:rPr lang="en-US" dirty="0" smtClean="0"/>
              <a:t>Cross Platform Audit Collection Services</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Discovery Wizard </a:t>
            </a:r>
            <a:r>
              <a:rPr lang="en-US" dirty="0" smtClean="0"/>
              <a:t>–</a:t>
            </a:r>
            <a:r>
              <a:rPr smtClean="0"/>
              <a:t> Phase 1</a:t>
            </a:r>
            <a:endParaRPr lang="en-US" dirty="0"/>
          </a:p>
        </p:txBody>
      </p:sp>
      <p:sp>
        <p:nvSpPr>
          <p:cNvPr id="6" name="Rounded Rectangle 5"/>
          <p:cNvSpPr/>
          <p:nvPr/>
        </p:nvSpPr>
        <p:spPr bwMode="auto">
          <a:xfrm>
            <a:off x="456129" y="231557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Segoe" pitchFamily="34" charset="0"/>
              </a:rPr>
              <a:t>IP Address</a:t>
            </a:r>
          </a:p>
        </p:txBody>
      </p:sp>
      <p:sp>
        <p:nvSpPr>
          <p:cNvPr id="7" name="Rounded Rectangle 6"/>
          <p:cNvSpPr/>
          <p:nvPr/>
        </p:nvSpPr>
        <p:spPr bwMode="auto">
          <a:xfrm>
            <a:off x="456129" y="300137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Segoe" pitchFamily="34" charset="0"/>
              </a:rPr>
              <a:t>DNS Name</a:t>
            </a:r>
          </a:p>
        </p:txBody>
      </p:sp>
      <p:sp>
        <p:nvSpPr>
          <p:cNvPr id="8" name="Rounded Rectangle 7"/>
          <p:cNvSpPr/>
          <p:nvPr/>
        </p:nvSpPr>
        <p:spPr bwMode="auto">
          <a:xfrm>
            <a:off x="456129" y="368717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Segoe" pitchFamily="34" charset="0"/>
              </a:rPr>
              <a:t>IP Range</a:t>
            </a:r>
          </a:p>
        </p:txBody>
      </p:sp>
      <p:sp>
        <p:nvSpPr>
          <p:cNvPr id="9" name="Rounded Rectangle 8"/>
          <p:cNvSpPr/>
          <p:nvPr/>
        </p:nvSpPr>
        <p:spPr bwMode="auto">
          <a:xfrm>
            <a:off x="1828086" y="300137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Segoe" pitchFamily="34" charset="0"/>
              </a:rPr>
              <a:t>Agent Installed?</a:t>
            </a:r>
          </a:p>
        </p:txBody>
      </p:sp>
      <p:sp>
        <p:nvSpPr>
          <p:cNvPr id="11" name="Rounded Rectangle 10"/>
          <p:cNvSpPr/>
          <p:nvPr/>
        </p:nvSpPr>
        <p:spPr bwMode="auto">
          <a:xfrm>
            <a:off x="4686330" y="300137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Supported Version?</a:t>
            </a:r>
          </a:p>
        </p:txBody>
      </p:sp>
      <p:pic>
        <p:nvPicPr>
          <p:cNvPr id="12" name="Picture 11"/>
          <p:cNvPicPr/>
          <p:nvPr/>
        </p:nvPicPr>
        <p:blipFill>
          <a:blip r:embed="rId3"/>
          <a:srcRect/>
          <a:stretch>
            <a:fillRect/>
          </a:stretch>
        </p:blipFill>
        <p:spPr bwMode="auto">
          <a:xfrm>
            <a:off x="6286947" y="3229970"/>
            <a:ext cx="2473661" cy="2866030"/>
          </a:xfrm>
          <a:prstGeom prst="rect">
            <a:avLst/>
          </a:prstGeom>
          <a:noFill/>
          <a:ln w="9525">
            <a:noFill/>
            <a:miter lim="800000"/>
            <a:headEnd/>
            <a:tailEnd/>
          </a:ln>
        </p:spPr>
      </p:pic>
      <p:cxnSp>
        <p:nvCxnSpPr>
          <p:cNvPr id="13" name="Elbow Connector 12"/>
          <p:cNvCxnSpPr>
            <a:stCxn id="6" idx="3"/>
            <a:endCxn id="9" idx="1"/>
          </p:cNvCxnSpPr>
          <p:nvPr/>
        </p:nvCxnSpPr>
        <p:spPr>
          <a:xfrm>
            <a:off x="1542261" y="2620370"/>
            <a:ext cx="285824" cy="6858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13"/>
          <p:cNvCxnSpPr>
            <a:endCxn id="9" idx="1"/>
          </p:cNvCxnSpPr>
          <p:nvPr/>
        </p:nvCxnSpPr>
        <p:spPr>
          <a:xfrm>
            <a:off x="1542261" y="3306170"/>
            <a:ext cx="285824" cy="15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8" idx="3"/>
            <a:endCxn id="9" idx="1"/>
          </p:cNvCxnSpPr>
          <p:nvPr/>
        </p:nvCxnSpPr>
        <p:spPr>
          <a:xfrm flipV="1">
            <a:off x="1542261" y="3306170"/>
            <a:ext cx="285824" cy="6858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9" idx="3"/>
            <a:endCxn id="11" idx="1"/>
          </p:cNvCxnSpPr>
          <p:nvPr/>
        </p:nvCxnSpPr>
        <p:spPr>
          <a:xfrm>
            <a:off x="2914218" y="3306170"/>
            <a:ext cx="1772111"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42"/>
          <p:cNvCxnSpPr>
            <a:stCxn id="11" idx="2"/>
            <a:endCxn id="12" idx="1"/>
          </p:cNvCxnSpPr>
          <p:nvPr/>
        </p:nvCxnSpPr>
        <p:spPr>
          <a:xfrm rot="16200000" flipH="1">
            <a:off x="5232165" y="3608203"/>
            <a:ext cx="1052015" cy="105755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2816880" y="2971800"/>
            <a:ext cx="348172" cy="400110"/>
          </a:xfrm>
          <a:prstGeom prst="rect">
            <a:avLst/>
          </a:prstGeom>
        </p:spPr>
        <p:txBody>
          <a:bodyPr wrap="none">
            <a:spAutoFit/>
          </a:bodyPr>
          <a:lstStyle/>
          <a:p>
            <a:pPr lvl="0" algn="ctr"/>
            <a:r>
              <a:rPr lang="sv-SE" sz="2000" dirty="0" smtClean="0">
                <a:solidFill>
                  <a:srgbClr val="FF0000"/>
                </a:solidFill>
                <a:sym typeface="Wingdings"/>
              </a:rPr>
              <a:t></a:t>
            </a:r>
            <a:endParaRPr lang="sv-SE" sz="2000" dirty="0">
              <a:solidFill>
                <a:srgbClr val="FF0000"/>
              </a:solidFill>
            </a:endParaRPr>
          </a:p>
        </p:txBody>
      </p:sp>
      <p:sp>
        <p:nvSpPr>
          <p:cNvPr id="27" name="Rectangle 26"/>
          <p:cNvSpPr/>
          <p:nvPr/>
        </p:nvSpPr>
        <p:spPr>
          <a:xfrm>
            <a:off x="2012787" y="3562290"/>
            <a:ext cx="386645" cy="400110"/>
          </a:xfrm>
          <a:prstGeom prst="rect">
            <a:avLst/>
          </a:prstGeom>
        </p:spPr>
        <p:txBody>
          <a:bodyPr wrap="none">
            <a:spAutoFit/>
          </a:bodyPr>
          <a:lstStyle/>
          <a:p>
            <a:pPr algn="ctr"/>
            <a:r>
              <a:rPr lang="sv-SE" sz="2000" dirty="0" smtClean="0">
                <a:solidFill>
                  <a:srgbClr val="00B050"/>
                </a:solidFill>
                <a:sym typeface="Wingdings"/>
              </a:rPr>
              <a:t></a:t>
            </a:r>
            <a:endParaRPr lang="sv-SE" sz="2000" dirty="0">
              <a:solidFill>
                <a:srgbClr val="00B050"/>
              </a:solidFill>
            </a:endParaRPr>
          </a:p>
        </p:txBody>
      </p:sp>
      <p:sp>
        <p:nvSpPr>
          <p:cNvPr id="29" name="Rectangle 28"/>
          <p:cNvSpPr/>
          <p:nvPr/>
        </p:nvSpPr>
        <p:spPr>
          <a:xfrm>
            <a:off x="4875266" y="3562290"/>
            <a:ext cx="386645" cy="400110"/>
          </a:xfrm>
          <a:prstGeom prst="rect">
            <a:avLst/>
          </a:prstGeom>
        </p:spPr>
        <p:txBody>
          <a:bodyPr wrap="none">
            <a:spAutoFit/>
          </a:bodyPr>
          <a:lstStyle/>
          <a:p>
            <a:pPr algn="ctr"/>
            <a:r>
              <a:rPr lang="sv-SE" sz="2000" dirty="0" smtClean="0">
                <a:solidFill>
                  <a:srgbClr val="00B050"/>
                </a:solidFill>
                <a:sym typeface="Wingdings"/>
              </a:rPr>
              <a:t></a:t>
            </a:r>
            <a:endParaRPr lang="sv-SE" sz="2000" dirty="0">
              <a:solidFill>
                <a:srgbClr val="00B050"/>
              </a:solidFill>
            </a:endParaRPr>
          </a:p>
        </p:txBody>
      </p:sp>
      <p:sp>
        <p:nvSpPr>
          <p:cNvPr id="24" name="Rounded Rectangle 23"/>
          <p:cNvSpPr/>
          <p:nvPr/>
        </p:nvSpPr>
        <p:spPr bwMode="auto">
          <a:xfrm>
            <a:off x="3341077" y="434340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Signed?</a:t>
            </a:r>
          </a:p>
        </p:txBody>
      </p:sp>
      <p:sp>
        <p:nvSpPr>
          <p:cNvPr id="37" name="Rectangle 36"/>
          <p:cNvSpPr/>
          <p:nvPr/>
        </p:nvSpPr>
        <p:spPr>
          <a:xfrm>
            <a:off x="4396154" y="4648200"/>
            <a:ext cx="293077" cy="400110"/>
          </a:xfrm>
          <a:prstGeom prst="rect">
            <a:avLst/>
          </a:prstGeom>
        </p:spPr>
        <p:txBody>
          <a:bodyPr wrap="square">
            <a:spAutoFit/>
          </a:bodyPr>
          <a:lstStyle/>
          <a:p>
            <a:pPr algn="ctr"/>
            <a:r>
              <a:rPr lang="sv-SE" sz="2000" dirty="0" smtClean="0">
                <a:solidFill>
                  <a:srgbClr val="00B050"/>
                </a:solidFill>
                <a:sym typeface="Wingdings"/>
              </a:rPr>
              <a:t></a:t>
            </a:r>
            <a:endParaRPr lang="sv-SE" sz="2000" dirty="0">
              <a:solidFill>
                <a:srgbClr val="00B050"/>
              </a:solidFill>
            </a:endParaRPr>
          </a:p>
        </p:txBody>
      </p:sp>
      <p:cxnSp>
        <p:nvCxnSpPr>
          <p:cNvPr id="39" name="Elbow Connector 38"/>
          <p:cNvCxnSpPr>
            <a:stCxn id="9" idx="2"/>
            <a:endCxn id="24" idx="0"/>
          </p:cNvCxnSpPr>
          <p:nvPr/>
        </p:nvCxnSpPr>
        <p:spPr>
          <a:xfrm rot="16200000" flipH="1">
            <a:off x="2761433" y="3220689"/>
            <a:ext cx="732430" cy="151299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Elbow Connector 43"/>
          <p:cNvCxnSpPr>
            <a:endCxn id="12" idx="1"/>
          </p:cNvCxnSpPr>
          <p:nvPr/>
        </p:nvCxnSpPr>
        <p:spPr>
          <a:xfrm>
            <a:off x="4427210" y="4662985"/>
            <a:ext cx="1859737" cy="15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Rounded Rectangle 44"/>
          <p:cNvSpPr/>
          <p:nvPr/>
        </p:nvSpPr>
        <p:spPr bwMode="auto">
          <a:xfrm>
            <a:off x="3341077" y="563880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Sign Cert</a:t>
            </a:r>
          </a:p>
        </p:txBody>
      </p:sp>
      <p:cxnSp>
        <p:nvCxnSpPr>
          <p:cNvPr id="47" name="Straight Arrow Connector 46"/>
          <p:cNvCxnSpPr>
            <a:stCxn id="24" idx="2"/>
            <a:endCxn id="45" idx="0"/>
          </p:cNvCxnSpPr>
          <p:nvPr/>
        </p:nvCxnSpPr>
        <p:spPr>
          <a:xfrm rot="5400000">
            <a:off x="3541244" y="5296083"/>
            <a:ext cx="685800" cy="12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Elbow Connector 48"/>
          <p:cNvCxnSpPr>
            <a:stCxn id="45" idx="3"/>
          </p:cNvCxnSpPr>
          <p:nvPr/>
        </p:nvCxnSpPr>
        <p:spPr>
          <a:xfrm flipV="1">
            <a:off x="4427210" y="4953000"/>
            <a:ext cx="1844636" cy="9906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hape 50"/>
          <p:cNvCxnSpPr>
            <a:stCxn id="45" idx="1"/>
          </p:cNvCxnSpPr>
          <p:nvPr/>
        </p:nvCxnSpPr>
        <p:spPr>
          <a:xfrm rot="10800000">
            <a:off x="1934308" y="3581400"/>
            <a:ext cx="1406769" cy="23622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4355981" y="5943600"/>
            <a:ext cx="348172" cy="400110"/>
          </a:xfrm>
          <a:prstGeom prst="rect">
            <a:avLst/>
          </a:prstGeom>
        </p:spPr>
        <p:txBody>
          <a:bodyPr wrap="none">
            <a:spAutoFit/>
          </a:bodyPr>
          <a:lstStyle/>
          <a:p>
            <a:pPr lvl="0" algn="ctr"/>
            <a:r>
              <a:rPr lang="sv-SE" sz="2000" dirty="0" smtClean="0">
                <a:solidFill>
                  <a:srgbClr val="FF0000"/>
                </a:solidFill>
                <a:sym typeface="Wingdings"/>
              </a:rPr>
              <a:t></a:t>
            </a:r>
            <a:endParaRPr lang="sv-SE" sz="2000" dirty="0">
              <a:solidFill>
                <a:srgbClr val="FF0000"/>
              </a:solidFill>
            </a:endParaRPr>
          </a:p>
        </p:txBody>
      </p:sp>
      <p:sp>
        <p:nvSpPr>
          <p:cNvPr id="53" name="Rectangle 52"/>
          <p:cNvSpPr/>
          <p:nvPr/>
        </p:nvSpPr>
        <p:spPr>
          <a:xfrm>
            <a:off x="3003387" y="5562600"/>
            <a:ext cx="386645" cy="400110"/>
          </a:xfrm>
          <a:prstGeom prst="rect">
            <a:avLst/>
          </a:prstGeom>
        </p:spPr>
        <p:txBody>
          <a:bodyPr wrap="none">
            <a:spAutoFit/>
          </a:bodyPr>
          <a:lstStyle/>
          <a:p>
            <a:pPr algn="ctr"/>
            <a:r>
              <a:rPr lang="sv-SE" sz="2000" dirty="0" smtClean="0">
                <a:solidFill>
                  <a:srgbClr val="00B050"/>
                </a:solidFill>
                <a:sym typeface="Wingdings"/>
              </a:rPr>
              <a:t></a:t>
            </a:r>
            <a:endParaRPr lang="sv-SE" sz="2000" dirty="0">
              <a:solidFill>
                <a:srgbClr val="00B050"/>
              </a:solidFill>
            </a:endParaRPr>
          </a:p>
        </p:txBody>
      </p:sp>
      <p:sp>
        <p:nvSpPr>
          <p:cNvPr id="54" name="Rectangle 53"/>
          <p:cNvSpPr/>
          <p:nvPr/>
        </p:nvSpPr>
        <p:spPr>
          <a:xfrm>
            <a:off x="3535365" y="4953000"/>
            <a:ext cx="348172" cy="400110"/>
          </a:xfrm>
          <a:prstGeom prst="rect">
            <a:avLst/>
          </a:prstGeom>
        </p:spPr>
        <p:txBody>
          <a:bodyPr wrap="none">
            <a:spAutoFit/>
          </a:bodyPr>
          <a:lstStyle/>
          <a:p>
            <a:pPr lvl="0" algn="ctr"/>
            <a:r>
              <a:rPr lang="sv-SE" sz="2000" dirty="0" smtClean="0">
                <a:solidFill>
                  <a:srgbClr val="FF0000"/>
                </a:solidFill>
                <a:sym typeface="Wingdings"/>
              </a:rPr>
              <a:t></a:t>
            </a:r>
            <a:endParaRPr lang="sv-SE" sz="2000" dirty="0">
              <a:solidFill>
                <a:srgbClr val="FF0000"/>
              </a:solidFill>
            </a:endParaRPr>
          </a:p>
        </p:txBody>
      </p:sp>
      <p:sp>
        <p:nvSpPr>
          <p:cNvPr id="55" name="Rectangle 54"/>
          <p:cNvSpPr/>
          <p:nvPr/>
        </p:nvSpPr>
        <p:spPr>
          <a:xfrm>
            <a:off x="3048000" y="5943600"/>
            <a:ext cx="293077" cy="400110"/>
          </a:xfrm>
          <a:prstGeom prst="rect">
            <a:avLst/>
          </a:prstGeom>
        </p:spPr>
        <p:txBody>
          <a:bodyPr wrap="square">
            <a:spAutoFit/>
          </a:bodyPr>
          <a:lstStyle/>
          <a:p>
            <a:pPr algn="ctr"/>
            <a:r>
              <a:rPr lang="sv-SE" sz="2000" dirty="0" smtClean="0">
                <a:solidFill>
                  <a:srgbClr val="00B050"/>
                </a:solidFill>
                <a:sym typeface="Wingdings"/>
              </a:rPr>
              <a:t></a:t>
            </a:r>
            <a:endParaRPr lang="sv-SE"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500"/>
                            </p:stCondLst>
                            <p:childTnLst>
                              <p:par>
                                <p:cTn id="13" presetID="10" presetClass="entr" presetSubtype="0"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par>
                                <p:cTn id="21" presetID="22" presetClass="entr" presetSubtype="8"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par>
                                <p:cTn id="24" presetID="22" presetClass="entr" presetSubtype="8"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1"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54"/>
                                        </p:tgtEl>
                                        <p:attrNameLst>
                                          <p:attrName>style.visibility</p:attrName>
                                        </p:attrNameLst>
                                      </p:cBhvr>
                                      <p:to>
                                        <p:strVal val="visible"/>
                                      </p:to>
                                    </p:set>
                                  </p:childTnLst>
                                </p:cTn>
                              </p:par>
                              <p:par>
                                <p:cTn id="46" presetID="10" presetClass="entr" presetSubtype="0"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fade">
                                      <p:cBhvr>
                                        <p:cTn id="48" dur="500"/>
                                        <p:tgtEl>
                                          <p:spTgt spid="47"/>
                                        </p:tgtEl>
                                      </p:cBhvr>
                                    </p:animEffec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1000"/>
                                        <p:tgtEl>
                                          <p:spTgt spid="45"/>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5"/>
                                        </p:tgtEl>
                                        <p:attrNameLst>
                                          <p:attrName>style.visibility</p:attrName>
                                        </p:attrNameLst>
                                      </p:cBhvr>
                                      <p:to>
                                        <p:strVal val="visible"/>
                                      </p:to>
                                    </p:set>
                                  </p:childTnLst>
                                </p:cTn>
                              </p:par>
                              <p:par>
                                <p:cTn id="57" presetID="10" presetClass="entr" presetSubtype="0" fill="hold"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fade">
                                      <p:cBhvr>
                                        <p:cTn id="59" dur="500"/>
                                        <p:tgtEl>
                                          <p:spTgt spid="51"/>
                                        </p:tgtEl>
                                      </p:cBhvr>
                                    </p:animEffec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52"/>
                                        </p:tgtEl>
                                        <p:attrNameLst>
                                          <p:attrName>style.visibility</p:attrName>
                                        </p:attrNameLst>
                                      </p:cBhvr>
                                      <p:to>
                                        <p:strVal val="visible"/>
                                      </p:to>
                                    </p:set>
                                  </p:childTnLst>
                                </p:cTn>
                              </p:par>
                              <p:par>
                                <p:cTn id="64" presetID="10" presetClass="entr" presetSubtype="0" fill="hold"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500"/>
                                        <p:tgtEl>
                                          <p:spTgt spid="49"/>
                                        </p:tgtEl>
                                      </p:cBhvr>
                                    </p:animEffect>
                                  </p:childTnLst>
                                </p:cTn>
                              </p:par>
                              <p:par>
                                <p:cTn id="67" presetID="10" presetClass="entr" presetSubtype="0" fill="hold" nodeType="with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fade">
                                      <p:cBhvr>
                                        <p:cTn id="69" dur="2000"/>
                                        <p:tgtEl>
                                          <p:spTgt spid="12"/>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2000"/>
                                        <p:tgtEl>
                                          <p:spTgt spid="37"/>
                                        </p:tgtEl>
                                      </p:cBhvr>
                                    </p:animEffect>
                                  </p:childTnLst>
                                </p:cTn>
                              </p:par>
                            </p:childTnLst>
                          </p:cTn>
                        </p:par>
                        <p:par>
                          <p:cTn id="75" fill="hold">
                            <p:stCondLst>
                              <p:cond delay="2000"/>
                            </p:stCondLst>
                            <p:childTnLst>
                              <p:par>
                                <p:cTn id="76" presetID="10" presetClass="entr" presetSubtype="0" fill="hold"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fade">
                                      <p:cBhvr>
                                        <p:cTn id="78" dur="500"/>
                                        <p:tgtEl>
                                          <p:spTgt spid="44"/>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nodeType="click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1" presetClass="entr" presetSubtype="0"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childTnLst>
                                </p:cTn>
                              </p:par>
                              <p:par>
                                <p:cTn id="86" presetID="10" presetClass="entr" presetSubtype="0" fill="hold" grpId="0" nodeType="with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fade">
                                      <p:cBhvr>
                                        <p:cTn id="88" dur="1000"/>
                                        <p:tgtEl>
                                          <p:spTgt spid="11"/>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1" fill="hold" nodeType="click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up)">
                                      <p:cBhvr>
                                        <p:cTn id="93" dur="500"/>
                                        <p:tgtEl>
                                          <p:spTgt spid="20"/>
                                        </p:tgtEl>
                                      </p:cBhvr>
                                    </p:animEffect>
                                  </p:childTnLst>
                                </p:cTn>
                              </p:par>
                              <p:par>
                                <p:cTn id="94" presetID="1" presetClass="entr" presetSubtype="0" fill="hold" nodeType="withEffect">
                                  <p:stCondLst>
                                    <p:cond delay="0"/>
                                  </p:stCondLst>
                                  <p:childTnLst>
                                    <p:set>
                                      <p:cBhvr>
                                        <p:cTn id="95" dur="1" fill="hold">
                                          <p:stCondLst>
                                            <p:cond delay="0"/>
                                          </p:stCondLst>
                                        </p:cTn>
                                        <p:tgtEl>
                                          <p:spTgt spid="29"/>
                                        </p:tgtEl>
                                        <p:attrNameLst>
                                          <p:attrName>style.visibility</p:attrName>
                                        </p:attrNameLst>
                                      </p:cBhvr>
                                      <p:to>
                                        <p:strVal val="visible"/>
                                      </p:to>
                                    </p:set>
                                  </p:childTnLst>
                                </p:cTn>
                              </p:par>
                              <p:par>
                                <p:cTn id="96" presetID="1" presetClass="entr" presetSubtype="0" fill="hold" nodeType="withEffect">
                                  <p:stCondLst>
                                    <p:cond delay="0"/>
                                  </p:stCondLst>
                                  <p:childTnLst>
                                    <p:set>
                                      <p:cBhvr>
                                        <p:cTn id="97"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21" grpId="0"/>
      <p:bldP spid="27" grpId="1"/>
      <p:bldP spid="24" grpId="0" animBg="1"/>
      <p:bldP spid="37" grpId="0"/>
      <p:bldP spid="45" grpId="0" animBg="1"/>
      <p:bldP spid="52" grpId="0"/>
      <p:bldP spid="54" grpId="0"/>
      <p:bldP spid="5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Discovery Wizard </a:t>
            </a:r>
            <a:r>
              <a:rPr lang="en-US" dirty="0" smtClean="0"/>
              <a:t>–</a:t>
            </a:r>
            <a:r>
              <a:rPr smtClean="0"/>
              <a:t> Phase 2</a:t>
            </a:r>
            <a:endParaRPr lang="en-US" dirty="0"/>
          </a:p>
        </p:txBody>
      </p:sp>
      <p:sp>
        <p:nvSpPr>
          <p:cNvPr id="9" name="Rounded Rectangle 8"/>
          <p:cNvSpPr/>
          <p:nvPr/>
        </p:nvSpPr>
        <p:spPr bwMode="auto">
          <a:xfrm>
            <a:off x="456129" y="121920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Segoe" pitchFamily="34" charset="0"/>
              </a:rPr>
              <a:t>Agent Installed?</a:t>
            </a:r>
          </a:p>
        </p:txBody>
      </p:sp>
      <p:pic>
        <p:nvPicPr>
          <p:cNvPr id="21" name="Picture 20"/>
          <p:cNvPicPr/>
          <p:nvPr/>
        </p:nvPicPr>
        <p:blipFill>
          <a:blip r:embed="rId3"/>
          <a:srcRect/>
          <a:stretch>
            <a:fillRect/>
          </a:stretch>
        </p:blipFill>
        <p:spPr bwMode="auto">
          <a:xfrm>
            <a:off x="6557201" y="3657603"/>
            <a:ext cx="2473661" cy="2497541"/>
          </a:xfrm>
          <a:prstGeom prst="rect">
            <a:avLst/>
          </a:prstGeom>
          <a:noFill/>
          <a:ln w="9525">
            <a:noFill/>
            <a:miter lim="800000"/>
            <a:headEnd/>
            <a:tailEnd/>
          </a:ln>
        </p:spPr>
      </p:pic>
      <p:sp>
        <p:nvSpPr>
          <p:cNvPr id="24" name="Rounded Rectangle 23"/>
          <p:cNvSpPr/>
          <p:nvPr/>
        </p:nvSpPr>
        <p:spPr bwMode="auto">
          <a:xfrm>
            <a:off x="4800660" y="5240741"/>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Segoe" pitchFamily="34" charset="0"/>
              </a:rPr>
              <a:t>Insert in DB</a:t>
            </a:r>
          </a:p>
        </p:txBody>
      </p:sp>
      <p:cxnSp>
        <p:nvCxnSpPr>
          <p:cNvPr id="26" name="Shape 25"/>
          <p:cNvCxnSpPr>
            <a:stCxn id="9" idx="2"/>
            <a:endCxn id="24" idx="1"/>
          </p:cNvCxnSpPr>
          <p:nvPr/>
        </p:nvCxnSpPr>
        <p:spPr>
          <a:xfrm rot="16200000" flipH="1">
            <a:off x="1041558" y="1786437"/>
            <a:ext cx="3716741" cy="3801465"/>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4" idx="3"/>
          </p:cNvCxnSpPr>
          <p:nvPr/>
        </p:nvCxnSpPr>
        <p:spPr>
          <a:xfrm>
            <a:off x="5886792" y="5545544"/>
            <a:ext cx="670408" cy="51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bwMode="auto">
          <a:xfrm>
            <a:off x="1542262" y="190500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Agent Supported?</a:t>
            </a:r>
          </a:p>
        </p:txBody>
      </p:sp>
      <p:sp>
        <p:nvSpPr>
          <p:cNvPr id="31" name="Rounded Rectangle 30"/>
          <p:cNvSpPr/>
          <p:nvPr/>
        </p:nvSpPr>
        <p:spPr bwMode="auto">
          <a:xfrm>
            <a:off x="2628394" y="259080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Segoe" pitchFamily="34" charset="0"/>
              </a:rPr>
              <a:t>Deploy Package</a:t>
            </a:r>
          </a:p>
        </p:txBody>
      </p:sp>
      <p:sp>
        <p:nvSpPr>
          <p:cNvPr id="33" name="Rounded Rectangle 32"/>
          <p:cNvSpPr/>
          <p:nvPr/>
        </p:nvSpPr>
        <p:spPr bwMode="auto">
          <a:xfrm>
            <a:off x="3714527" y="327660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smtClean="0">
                <a:solidFill>
                  <a:srgbClr val="FFFFFF"/>
                </a:solidFill>
                <a:effectLst>
                  <a:outerShdw blurRad="38100" dist="38100" dir="2700000" algn="tl">
                    <a:srgbClr val="000000">
                      <a:alpha val="43137"/>
                    </a:srgbClr>
                  </a:outerShdw>
                </a:effectLst>
                <a:latin typeface="Segoe" pitchFamily="34" charset="0"/>
              </a:rPr>
              <a:t>Install/Upgrade Package</a:t>
            </a:r>
          </a:p>
        </p:txBody>
      </p:sp>
      <p:sp>
        <p:nvSpPr>
          <p:cNvPr id="40" name="Rounded Rectangle 39"/>
          <p:cNvSpPr/>
          <p:nvPr/>
        </p:nvSpPr>
        <p:spPr bwMode="auto">
          <a:xfrm>
            <a:off x="4800660" y="3962400"/>
            <a:ext cx="108613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Sign Cert/Validate Installation</a:t>
            </a:r>
          </a:p>
        </p:txBody>
      </p:sp>
      <p:cxnSp>
        <p:nvCxnSpPr>
          <p:cNvPr id="42" name="Straight Arrow Connector 41"/>
          <p:cNvCxnSpPr>
            <a:stCxn id="40" idx="3"/>
          </p:cNvCxnSpPr>
          <p:nvPr/>
        </p:nvCxnSpPr>
        <p:spPr>
          <a:xfrm>
            <a:off x="5886793" y="4267200"/>
            <a:ext cx="685979"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40" idx="2"/>
            <a:endCxn id="24" idx="0"/>
          </p:cNvCxnSpPr>
          <p:nvPr/>
        </p:nvCxnSpPr>
        <p:spPr>
          <a:xfrm rot="5400000">
            <a:off x="5009357" y="4906570"/>
            <a:ext cx="668741"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hape 47"/>
          <p:cNvCxnSpPr>
            <a:stCxn id="9" idx="2"/>
            <a:endCxn id="30" idx="1"/>
          </p:cNvCxnSpPr>
          <p:nvPr/>
        </p:nvCxnSpPr>
        <p:spPr>
          <a:xfrm rot="16200000" flipH="1">
            <a:off x="1080227" y="1747767"/>
            <a:ext cx="381000" cy="54306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hape 51"/>
          <p:cNvCxnSpPr>
            <a:stCxn id="30" idx="2"/>
            <a:endCxn id="31" idx="1"/>
          </p:cNvCxnSpPr>
          <p:nvPr/>
        </p:nvCxnSpPr>
        <p:spPr>
          <a:xfrm rot="16200000" flipH="1">
            <a:off x="2166360" y="2433567"/>
            <a:ext cx="381000" cy="54306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hape 53"/>
          <p:cNvCxnSpPr>
            <a:stCxn id="31" idx="2"/>
            <a:endCxn id="33" idx="1"/>
          </p:cNvCxnSpPr>
          <p:nvPr/>
        </p:nvCxnSpPr>
        <p:spPr>
          <a:xfrm rot="16200000" flipH="1">
            <a:off x="3252493" y="3119367"/>
            <a:ext cx="381000" cy="54306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hape 55"/>
          <p:cNvCxnSpPr>
            <a:stCxn id="33" idx="2"/>
            <a:endCxn id="40" idx="1"/>
          </p:cNvCxnSpPr>
          <p:nvPr/>
        </p:nvCxnSpPr>
        <p:spPr>
          <a:xfrm rot="16200000" flipH="1">
            <a:off x="4338626" y="3805167"/>
            <a:ext cx="381000" cy="54306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hape 65"/>
          <p:cNvCxnSpPr>
            <a:stCxn id="30" idx="3"/>
            <a:endCxn id="21" idx="0"/>
          </p:cNvCxnSpPr>
          <p:nvPr/>
        </p:nvCxnSpPr>
        <p:spPr>
          <a:xfrm>
            <a:off x="2628394" y="2209800"/>
            <a:ext cx="5165637" cy="14478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hape 69"/>
          <p:cNvCxnSpPr>
            <a:stCxn id="31" idx="3"/>
            <a:endCxn id="21" idx="0"/>
          </p:cNvCxnSpPr>
          <p:nvPr/>
        </p:nvCxnSpPr>
        <p:spPr>
          <a:xfrm>
            <a:off x="3714526" y="2895600"/>
            <a:ext cx="4079504" cy="7620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Shape 71"/>
          <p:cNvCxnSpPr>
            <a:stCxn id="33" idx="3"/>
            <a:endCxn id="21" idx="0"/>
          </p:cNvCxnSpPr>
          <p:nvPr/>
        </p:nvCxnSpPr>
        <p:spPr>
          <a:xfrm>
            <a:off x="4800660" y="3581400"/>
            <a:ext cx="2993371" cy="762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74" name="Rectangle 73"/>
          <p:cNvSpPr/>
          <p:nvPr/>
        </p:nvSpPr>
        <p:spPr>
          <a:xfrm>
            <a:off x="1126561" y="2133600"/>
            <a:ext cx="348172" cy="400110"/>
          </a:xfrm>
          <a:prstGeom prst="rect">
            <a:avLst/>
          </a:prstGeom>
        </p:spPr>
        <p:txBody>
          <a:bodyPr wrap="none">
            <a:spAutoFit/>
          </a:bodyPr>
          <a:lstStyle/>
          <a:p>
            <a:pPr lvl="0" algn="ctr"/>
            <a:r>
              <a:rPr lang="sv-SE" sz="2000" dirty="0" smtClean="0">
                <a:solidFill>
                  <a:srgbClr val="FF0000"/>
                </a:solidFill>
                <a:sym typeface="Wingdings"/>
              </a:rPr>
              <a:t></a:t>
            </a:r>
            <a:endParaRPr lang="sv-SE" sz="2000" dirty="0">
              <a:solidFill>
                <a:srgbClr val="FF0000"/>
              </a:solidFill>
            </a:endParaRPr>
          </a:p>
        </p:txBody>
      </p:sp>
      <p:sp>
        <p:nvSpPr>
          <p:cNvPr id="75" name="Rectangle 74"/>
          <p:cNvSpPr/>
          <p:nvPr/>
        </p:nvSpPr>
        <p:spPr>
          <a:xfrm>
            <a:off x="2531056" y="1905000"/>
            <a:ext cx="348172" cy="400110"/>
          </a:xfrm>
          <a:prstGeom prst="rect">
            <a:avLst/>
          </a:prstGeom>
        </p:spPr>
        <p:txBody>
          <a:bodyPr wrap="none">
            <a:spAutoFit/>
          </a:bodyPr>
          <a:lstStyle/>
          <a:p>
            <a:pPr lvl="0" algn="ctr"/>
            <a:r>
              <a:rPr lang="sv-SE" sz="2000" dirty="0" smtClean="0">
                <a:solidFill>
                  <a:srgbClr val="FF0000"/>
                </a:solidFill>
                <a:sym typeface="Wingdings"/>
              </a:rPr>
              <a:t></a:t>
            </a:r>
            <a:endParaRPr lang="sv-SE" sz="2000" dirty="0">
              <a:solidFill>
                <a:srgbClr val="FF0000"/>
              </a:solidFill>
            </a:endParaRPr>
          </a:p>
        </p:txBody>
      </p:sp>
      <p:sp>
        <p:nvSpPr>
          <p:cNvPr id="76" name="Rectangle 75"/>
          <p:cNvSpPr/>
          <p:nvPr/>
        </p:nvSpPr>
        <p:spPr>
          <a:xfrm>
            <a:off x="3641816" y="2571690"/>
            <a:ext cx="348172" cy="400110"/>
          </a:xfrm>
          <a:prstGeom prst="rect">
            <a:avLst/>
          </a:prstGeom>
        </p:spPr>
        <p:txBody>
          <a:bodyPr wrap="none">
            <a:spAutoFit/>
          </a:bodyPr>
          <a:lstStyle/>
          <a:p>
            <a:pPr lvl="0" algn="ctr"/>
            <a:r>
              <a:rPr lang="sv-SE" sz="2000" dirty="0" smtClean="0">
                <a:solidFill>
                  <a:srgbClr val="FF0000"/>
                </a:solidFill>
                <a:sym typeface="Wingdings"/>
              </a:rPr>
              <a:t></a:t>
            </a:r>
            <a:endParaRPr lang="sv-SE" sz="2000" dirty="0">
              <a:solidFill>
                <a:srgbClr val="FF0000"/>
              </a:solidFill>
            </a:endParaRPr>
          </a:p>
        </p:txBody>
      </p:sp>
      <p:sp>
        <p:nvSpPr>
          <p:cNvPr id="77" name="Rectangle 76"/>
          <p:cNvSpPr/>
          <p:nvPr/>
        </p:nvSpPr>
        <p:spPr>
          <a:xfrm>
            <a:off x="4703321" y="3276600"/>
            <a:ext cx="348172" cy="400110"/>
          </a:xfrm>
          <a:prstGeom prst="rect">
            <a:avLst/>
          </a:prstGeom>
        </p:spPr>
        <p:txBody>
          <a:bodyPr wrap="none">
            <a:spAutoFit/>
          </a:bodyPr>
          <a:lstStyle/>
          <a:p>
            <a:pPr lvl="0" algn="ctr"/>
            <a:r>
              <a:rPr lang="sv-SE" sz="2000" dirty="0" smtClean="0">
                <a:solidFill>
                  <a:srgbClr val="FF0000"/>
                </a:solidFill>
                <a:sym typeface="Wingdings"/>
              </a:rPr>
              <a:t></a:t>
            </a:r>
            <a:endParaRPr lang="sv-SE" sz="2000" dirty="0">
              <a:solidFill>
                <a:srgbClr val="FF0000"/>
              </a:solidFill>
            </a:endParaRPr>
          </a:p>
        </p:txBody>
      </p:sp>
      <p:sp>
        <p:nvSpPr>
          <p:cNvPr id="78" name="Rectangle 77"/>
          <p:cNvSpPr/>
          <p:nvPr/>
        </p:nvSpPr>
        <p:spPr>
          <a:xfrm>
            <a:off x="5789454" y="3943290"/>
            <a:ext cx="348172" cy="400110"/>
          </a:xfrm>
          <a:prstGeom prst="rect">
            <a:avLst/>
          </a:prstGeom>
        </p:spPr>
        <p:txBody>
          <a:bodyPr wrap="none">
            <a:spAutoFit/>
          </a:bodyPr>
          <a:lstStyle/>
          <a:p>
            <a:pPr lvl="0" algn="ctr"/>
            <a:r>
              <a:rPr lang="sv-SE" sz="2000" dirty="0" smtClean="0">
                <a:solidFill>
                  <a:srgbClr val="FF0000"/>
                </a:solidFill>
                <a:sym typeface="Wingdings"/>
              </a:rPr>
              <a:t></a:t>
            </a:r>
            <a:endParaRPr lang="sv-SE" sz="2000" dirty="0">
              <a:solidFill>
                <a:srgbClr val="FF0000"/>
              </a:solidFill>
            </a:endParaRPr>
          </a:p>
        </p:txBody>
      </p:sp>
      <p:sp>
        <p:nvSpPr>
          <p:cNvPr id="79" name="Rectangle 78"/>
          <p:cNvSpPr/>
          <p:nvPr/>
        </p:nvSpPr>
        <p:spPr>
          <a:xfrm>
            <a:off x="693106" y="2667000"/>
            <a:ext cx="386645" cy="400110"/>
          </a:xfrm>
          <a:prstGeom prst="rect">
            <a:avLst/>
          </a:prstGeom>
        </p:spPr>
        <p:txBody>
          <a:bodyPr wrap="none">
            <a:spAutoFit/>
          </a:bodyPr>
          <a:lstStyle/>
          <a:p>
            <a:pPr algn="ctr"/>
            <a:r>
              <a:rPr lang="sv-SE" sz="2000" dirty="0" smtClean="0">
                <a:solidFill>
                  <a:srgbClr val="00B050"/>
                </a:solidFill>
                <a:sym typeface="Wingdings"/>
              </a:rPr>
              <a:t></a:t>
            </a:r>
            <a:endParaRPr lang="sv-SE" sz="2000" dirty="0">
              <a:solidFill>
                <a:srgbClr val="00B050"/>
              </a:solidFill>
            </a:endParaRPr>
          </a:p>
        </p:txBody>
      </p:sp>
      <p:sp>
        <p:nvSpPr>
          <p:cNvPr id="80" name="Rectangle 79"/>
          <p:cNvSpPr/>
          <p:nvPr/>
        </p:nvSpPr>
        <p:spPr>
          <a:xfrm>
            <a:off x="1783473" y="2438400"/>
            <a:ext cx="386645" cy="400110"/>
          </a:xfrm>
          <a:prstGeom prst="rect">
            <a:avLst/>
          </a:prstGeom>
        </p:spPr>
        <p:txBody>
          <a:bodyPr wrap="none">
            <a:spAutoFit/>
          </a:bodyPr>
          <a:lstStyle/>
          <a:p>
            <a:pPr algn="ctr"/>
            <a:r>
              <a:rPr lang="sv-SE" sz="2000" dirty="0" smtClean="0">
                <a:solidFill>
                  <a:srgbClr val="00B050"/>
                </a:solidFill>
                <a:sym typeface="Wingdings"/>
              </a:rPr>
              <a:t></a:t>
            </a:r>
            <a:endParaRPr lang="sv-SE" sz="2000" dirty="0">
              <a:solidFill>
                <a:srgbClr val="00B050"/>
              </a:solidFill>
            </a:endParaRPr>
          </a:p>
        </p:txBody>
      </p:sp>
      <p:sp>
        <p:nvSpPr>
          <p:cNvPr id="81" name="Rectangle 80"/>
          <p:cNvSpPr/>
          <p:nvPr/>
        </p:nvSpPr>
        <p:spPr>
          <a:xfrm>
            <a:off x="2869606" y="3124200"/>
            <a:ext cx="386645" cy="400110"/>
          </a:xfrm>
          <a:prstGeom prst="rect">
            <a:avLst/>
          </a:prstGeom>
        </p:spPr>
        <p:txBody>
          <a:bodyPr wrap="none">
            <a:spAutoFit/>
          </a:bodyPr>
          <a:lstStyle/>
          <a:p>
            <a:pPr algn="ctr"/>
            <a:r>
              <a:rPr lang="sv-SE" sz="2000" dirty="0" smtClean="0">
                <a:solidFill>
                  <a:srgbClr val="00B050"/>
                </a:solidFill>
                <a:sym typeface="Wingdings"/>
              </a:rPr>
              <a:t></a:t>
            </a:r>
            <a:endParaRPr lang="sv-SE" sz="2000" dirty="0">
              <a:solidFill>
                <a:srgbClr val="00B050"/>
              </a:solidFill>
            </a:endParaRPr>
          </a:p>
        </p:txBody>
      </p:sp>
      <p:sp>
        <p:nvSpPr>
          <p:cNvPr id="82" name="Rectangle 81"/>
          <p:cNvSpPr/>
          <p:nvPr/>
        </p:nvSpPr>
        <p:spPr>
          <a:xfrm>
            <a:off x="3951503" y="3810000"/>
            <a:ext cx="386645" cy="400110"/>
          </a:xfrm>
          <a:prstGeom prst="rect">
            <a:avLst/>
          </a:prstGeom>
        </p:spPr>
        <p:txBody>
          <a:bodyPr wrap="none">
            <a:spAutoFit/>
          </a:bodyPr>
          <a:lstStyle/>
          <a:p>
            <a:pPr algn="ctr"/>
            <a:r>
              <a:rPr lang="sv-SE" sz="2000" dirty="0" smtClean="0">
                <a:solidFill>
                  <a:srgbClr val="00B050"/>
                </a:solidFill>
                <a:sym typeface="Wingdings"/>
              </a:rPr>
              <a:t></a:t>
            </a:r>
            <a:endParaRPr lang="sv-SE" sz="2000" dirty="0">
              <a:solidFill>
                <a:srgbClr val="00B050"/>
              </a:solidFill>
            </a:endParaRPr>
          </a:p>
        </p:txBody>
      </p:sp>
      <p:sp>
        <p:nvSpPr>
          <p:cNvPr id="83" name="Rectangle 82"/>
          <p:cNvSpPr/>
          <p:nvPr/>
        </p:nvSpPr>
        <p:spPr>
          <a:xfrm>
            <a:off x="5041872" y="4495800"/>
            <a:ext cx="386645" cy="400110"/>
          </a:xfrm>
          <a:prstGeom prst="rect">
            <a:avLst/>
          </a:prstGeom>
        </p:spPr>
        <p:txBody>
          <a:bodyPr wrap="none">
            <a:spAutoFit/>
          </a:bodyPr>
          <a:lstStyle/>
          <a:p>
            <a:pPr algn="ctr"/>
            <a:r>
              <a:rPr lang="sv-SE" sz="2000" dirty="0" smtClean="0">
                <a:solidFill>
                  <a:srgbClr val="00B050"/>
                </a:solidFill>
                <a:sym typeface="Wingdings"/>
              </a:rPr>
              <a:t></a:t>
            </a:r>
            <a:endParaRPr lang="sv-SE" sz="2000" dirty="0">
              <a:solidFill>
                <a:srgbClr val="00B050"/>
              </a:solidFill>
            </a:endParaRPr>
          </a:p>
        </p:txBody>
      </p:sp>
      <p:sp>
        <p:nvSpPr>
          <p:cNvPr id="84" name="Rectangle 83"/>
          <p:cNvSpPr/>
          <p:nvPr/>
        </p:nvSpPr>
        <p:spPr>
          <a:xfrm>
            <a:off x="5837946" y="5238690"/>
            <a:ext cx="386645" cy="400110"/>
          </a:xfrm>
          <a:prstGeom prst="rect">
            <a:avLst/>
          </a:prstGeom>
        </p:spPr>
        <p:txBody>
          <a:bodyPr wrap="none">
            <a:spAutoFit/>
          </a:bodyPr>
          <a:lstStyle/>
          <a:p>
            <a:pPr algn="ctr"/>
            <a:r>
              <a:rPr lang="sv-SE" sz="2000" dirty="0" smtClean="0">
                <a:solidFill>
                  <a:srgbClr val="00B050"/>
                </a:solidFill>
                <a:sym typeface="Wingdings"/>
              </a:rPr>
              <a:t></a:t>
            </a:r>
            <a:endParaRPr lang="sv-SE"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1000"/>
                                        <p:tgtEl>
                                          <p:spTgt spid="26"/>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79"/>
                                        </p:tgtEl>
                                        <p:attrNameLst>
                                          <p:attrName>style.visibility</p:attrName>
                                        </p:attrNameLst>
                                      </p:cBhvr>
                                      <p:to>
                                        <p:strVal val="visible"/>
                                      </p:to>
                                    </p:set>
                                  </p:childTnLst>
                                </p:cTn>
                              </p:par>
                              <p:par>
                                <p:cTn id="15" presetID="10"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wipe(left)">
                                      <p:cBhvr>
                                        <p:cTn id="22" dur="500"/>
                                        <p:tgtEl>
                                          <p:spTgt spid="48"/>
                                        </p:tgtEl>
                                      </p:cBhvr>
                                    </p:animEffect>
                                  </p:childTnLst>
                                </p:cTn>
                              </p:par>
                              <p:par>
                                <p:cTn id="23" presetID="1" presetClass="entr" presetSubtype="0" fill="hold" grpId="0" nodeType="withEffect">
                                  <p:stCondLst>
                                    <p:cond delay="0"/>
                                  </p:stCondLst>
                                  <p:childTnLst>
                                    <p:set>
                                      <p:cBhvr>
                                        <p:cTn id="24" dur="1" fill="hold">
                                          <p:stCondLst>
                                            <p:cond delay="0"/>
                                          </p:stCondLst>
                                        </p:cTn>
                                        <p:tgtEl>
                                          <p:spTgt spid="74"/>
                                        </p:tgtEl>
                                        <p:attrNameLst>
                                          <p:attrName>style.visibility</p:attrName>
                                        </p:attrNameLst>
                                      </p:cBhvr>
                                      <p:to>
                                        <p:strVal val="visible"/>
                                      </p:to>
                                    </p:set>
                                  </p:childTnLst>
                                </p:cTn>
                              </p:par>
                              <p:par>
                                <p:cTn id="25" presetID="10"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up)">
                                      <p:cBhvr>
                                        <p:cTn id="32" dur="500"/>
                                        <p:tgtEl>
                                          <p:spTgt spid="66"/>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75"/>
                                        </p:tgtEl>
                                        <p:attrNameLst>
                                          <p:attrName>style.visibility</p:attrName>
                                        </p:attrNameLst>
                                      </p:cBhvr>
                                      <p:to>
                                        <p:strVal val="visible"/>
                                      </p:to>
                                    </p:set>
                                  </p:childTnLst>
                                </p:cTn>
                              </p:par>
                              <p:par>
                                <p:cTn id="35" presetID="10"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wipe(left)">
                                      <p:cBhvr>
                                        <p:cTn id="42" dur="500"/>
                                        <p:tgtEl>
                                          <p:spTgt spid="52"/>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80"/>
                                        </p:tgtEl>
                                        <p:attrNameLst>
                                          <p:attrName>style.visibility</p:attrName>
                                        </p:attrNameLst>
                                      </p:cBhvr>
                                      <p:to>
                                        <p:strVal val="visible"/>
                                      </p:to>
                                    </p:se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10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wipe(up)">
                                      <p:cBhvr>
                                        <p:cTn id="52" dur="500"/>
                                        <p:tgtEl>
                                          <p:spTgt spid="70"/>
                                        </p:tgtEl>
                                      </p:cBhvr>
                                    </p:animEffect>
                                  </p:childTnLst>
                                </p:cTn>
                              </p:par>
                              <p:par>
                                <p:cTn id="53" presetID="1" presetClass="entr" presetSubtype="0" fill="hold" grpId="0" nodeType="withEffect">
                                  <p:stCondLst>
                                    <p:cond delay="0"/>
                                  </p:stCondLst>
                                  <p:childTnLst>
                                    <p:set>
                                      <p:cBhvr>
                                        <p:cTn id="54" dur="1" fill="hold">
                                          <p:stCondLst>
                                            <p:cond delay="0"/>
                                          </p:stCondLst>
                                        </p:cTn>
                                        <p:tgtEl>
                                          <p:spTgt spid="7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par>
                                <p:cTn id="60" presetID="1" presetClass="entr" presetSubtype="0" fill="hold" grpId="0" nodeType="withEffect">
                                  <p:stCondLst>
                                    <p:cond delay="0"/>
                                  </p:stCondLst>
                                  <p:childTnLst>
                                    <p:set>
                                      <p:cBhvr>
                                        <p:cTn id="61" dur="1" fill="hold">
                                          <p:stCondLst>
                                            <p:cond delay="0"/>
                                          </p:stCondLst>
                                        </p:cTn>
                                        <p:tgtEl>
                                          <p:spTgt spid="81"/>
                                        </p:tgtEl>
                                        <p:attrNameLst>
                                          <p:attrName>style.visibility</p:attrName>
                                        </p:attrNameLst>
                                      </p:cBhvr>
                                      <p:to>
                                        <p:strVal val="visible"/>
                                      </p:to>
                                    </p:set>
                                  </p:childTnLst>
                                </p:cTn>
                              </p:par>
                              <p:par>
                                <p:cTn id="62" presetID="10" presetClass="entr" presetSubtype="0"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000"/>
                                        <p:tgtEl>
                                          <p:spTgt spid="33"/>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72"/>
                                        </p:tgtEl>
                                        <p:attrNameLst>
                                          <p:attrName>style.visibility</p:attrName>
                                        </p:attrNameLst>
                                      </p:cBhvr>
                                      <p:to>
                                        <p:strVal val="visible"/>
                                      </p:to>
                                    </p:set>
                                    <p:animEffect transition="in" filter="wipe(left)">
                                      <p:cBhvr>
                                        <p:cTn id="69" dur="500"/>
                                        <p:tgtEl>
                                          <p:spTgt spid="72"/>
                                        </p:tgtEl>
                                      </p:cBhvr>
                                    </p:animEffect>
                                  </p:childTnLst>
                                </p:cTn>
                              </p:par>
                              <p:par>
                                <p:cTn id="70" presetID="1" presetClass="entr" presetSubtype="0" fill="hold" grpId="0" nodeType="withEffect">
                                  <p:stCondLst>
                                    <p:cond delay="0"/>
                                  </p:stCondLst>
                                  <p:childTnLst>
                                    <p:set>
                                      <p:cBhvr>
                                        <p:cTn id="71" dur="1" fill="hold">
                                          <p:stCondLst>
                                            <p:cond delay="0"/>
                                          </p:stCondLst>
                                        </p:cTn>
                                        <p:tgtEl>
                                          <p:spTgt spid="77"/>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nodeType="click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wipe(left)">
                                      <p:cBhvr>
                                        <p:cTn id="76" dur="500"/>
                                        <p:tgtEl>
                                          <p:spTgt spid="56"/>
                                        </p:tgtEl>
                                      </p:cBhvr>
                                    </p:animEffect>
                                  </p:childTnLst>
                                </p:cTn>
                              </p:par>
                              <p:par>
                                <p:cTn id="77" presetID="1" presetClass="entr" presetSubtype="0" fill="hold" grpId="0" nodeType="withEffect">
                                  <p:stCondLst>
                                    <p:cond delay="0"/>
                                  </p:stCondLst>
                                  <p:childTnLst>
                                    <p:set>
                                      <p:cBhvr>
                                        <p:cTn id="78" dur="1" fill="hold">
                                          <p:stCondLst>
                                            <p:cond delay="0"/>
                                          </p:stCondLst>
                                        </p:cTn>
                                        <p:tgtEl>
                                          <p:spTgt spid="82"/>
                                        </p:tgtEl>
                                        <p:attrNameLst>
                                          <p:attrName>style.visibility</p:attrName>
                                        </p:attrNameLst>
                                      </p:cBhvr>
                                      <p:to>
                                        <p:strVal val="visible"/>
                                      </p:to>
                                    </p:set>
                                  </p:childTnLst>
                                </p:cTn>
                              </p:par>
                              <p:par>
                                <p:cTn id="79" presetID="10" presetClass="entr" presetSubtype="0" fill="hold" grpId="0"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nodeType="click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wipe(left)">
                                      <p:cBhvr>
                                        <p:cTn id="86" dur="500"/>
                                        <p:tgtEl>
                                          <p:spTgt spid="42"/>
                                        </p:tgtEl>
                                      </p:cBhvr>
                                    </p:animEffect>
                                  </p:childTnLst>
                                </p:cTn>
                              </p:par>
                              <p:par>
                                <p:cTn id="87" presetID="1" presetClass="entr" presetSubtype="0" fill="hold" grpId="0" nodeType="withEffect">
                                  <p:stCondLst>
                                    <p:cond delay="0"/>
                                  </p:stCondLst>
                                  <p:childTnLst>
                                    <p:set>
                                      <p:cBhvr>
                                        <p:cTn id="88" dur="1" fill="hold">
                                          <p:stCondLst>
                                            <p:cond delay="0"/>
                                          </p:stCondLst>
                                        </p:cTn>
                                        <p:tgtEl>
                                          <p:spTgt spid="78"/>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22" presetClass="entr" presetSubtype="1" fill="hold" nodeType="click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wipe(up)">
                                      <p:cBhvr>
                                        <p:cTn id="93" dur="500"/>
                                        <p:tgtEl>
                                          <p:spTgt spid="44"/>
                                        </p:tgtEl>
                                      </p:cBhvr>
                                    </p:animEffect>
                                  </p:childTnLst>
                                </p:cTn>
                              </p:par>
                              <p:par>
                                <p:cTn id="94" presetID="22" presetClass="entr" presetSubtype="8" fill="hold"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wipe(left)">
                                      <p:cBhvr>
                                        <p:cTn id="96" dur="500"/>
                                        <p:tgtEl>
                                          <p:spTgt spid="28"/>
                                        </p:tgtEl>
                                      </p:cBhvr>
                                    </p:animEffect>
                                  </p:childTnLst>
                                </p:cTn>
                              </p:par>
                              <p:par>
                                <p:cTn id="97" presetID="1" presetClass="entr" presetSubtype="0" fill="hold" grpId="0" nodeType="withEffect">
                                  <p:stCondLst>
                                    <p:cond delay="0"/>
                                  </p:stCondLst>
                                  <p:childTnLst>
                                    <p:set>
                                      <p:cBhvr>
                                        <p:cTn id="98" dur="1" fill="hold">
                                          <p:stCondLst>
                                            <p:cond delay="0"/>
                                          </p:stCondLst>
                                        </p:cTn>
                                        <p:tgtEl>
                                          <p:spTgt spid="83"/>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4" grpId="0" animBg="1"/>
      <p:bldP spid="30" grpId="0" animBg="1"/>
      <p:bldP spid="31" grpId="0" animBg="1"/>
      <p:bldP spid="33" grpId="0" animBg="1"/>
      <p:bldP spid="40" grpId="0" animBg="1"/>
      <p:bldP spid="74" grpId="0"/>
      <p:bldP spid="75" grpId="0"/>
      <p:bldP spid="76" grpId="0"/>
      <p:bldP spid="77" grpId="0"/>
      <p:bldP spid="78" grpId="0"/>
      <p:bldP spid="79" grpId="0"/>
      <p:bldP spid="80" grpId="0"/>
      <p:bldP spid="81" grpId="0"/>
      <p:bldP spid="82" grpId="0"/>
      <p:bldP spid="83" grpId="0"/>
      <p:bldP spid="8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More info</a:t>
            </a:r>
            <a:endParaRPr lang="en-US" dirty="0"/>
          </a:p>
        </p:txBody>
      </p:sp>
      <p:sp>
        <p:nvSpPr>
          <p:cNvPr id="6" name="Content Placeholder 5"/>
          <p:cNvSpPr>
            <a:spLocks noGrp="1"/>
          </p:cNvSpPr>
          <p:nvPr>
            <p:ph idx="1"/>
          </p:nvPr>
        </p:nvSpPr>
        <p:spPr>
          <a:xfrm>
            <a:off x="381000" y="1412876"/>
            <a:ext cx="8382000" cy="1902059"/>
          </a:xfrm>
        </p:spPr>
        <p:txBody>
          <a:bodyPr/>
          <a:lstStyle/>
          <a:p>
            <a:r>
              <a:rPr lang="en-US" dirty="0" smtClean="0"/>
              <a:t>:Cross Platform Providers</a:t>
            </a:r>
          </a:p>
          <a:p>
            <a:pPr lvl="1"/>
            <a:r>
              <a:rPr lang="en-US" dirty="0">
                <a:hlinkClick r:id="rId3"/>
              </a:rPr>
              <a:t>http://xplatproviders.codeplex.com</a:t>
            </a:r>
            <a:r>
              <a:rPr lang="en-US" dirty="0" smtClean="0">
                <a:hlinkClick r:id="rId3"/>
              </a:rPr>
              <a:t>/</a:t>
            </a:r>
            <a:r>
              <a:rPr lang="en-US" dirty="0" smtClean="0"/>
              <a:t> </a:t>
            </a:r>
          </a:p>
          <a:p>
            <a:r>
              <a:rPr lang="en-US" dirty="0" smtClean="0"/>
              <a:t>Cross Platform Update:</a:t>
            </a:r>
          </a:p>
          <a:p>
            <a:pPr lvl="1"/>
            <a:r>
              <a:rPr lang="en-US" dirty="0" smtClean="0">
                <a:hlinkClick r:id="rId4"/>
              </a:rPr>
              <a:t>http</a:t>
            </a:r>
            <a:r>
              <a:rPr lang="en-US" dirty="0">
                <a:hlinkClick r:id="rId4"/>
              </a:rPr>
              <a:t>://</a:t>
            </a:r>
            <a:r>
              <a:rPr lang="en-US" dirty="0" smtClean="0">
                <a:hlinkClick r:id="rId4"/>
              </a:rPr>
              <a:t>www.microsoft.com/downloads/details.aspx?displaylang=en&amp;FamilyID=4a41a8be-0a37-4bd2-b5b1-026468b317fb</a:t>
            </a:r>
            <a:r>
              <a:rPr lang="en-US" dirty="0" smtClean="0"/>
              <a:t> </a:t>
            </a:r>
            <a:endParaRPr lang="en-US" dirty="0"/>
          </a:p>
        </p:txBody>
      </p:sp>
    </p:spTree>
    <p:extLst>
      <p:ext uri="{BB962C8B-B14F-4D97-AF65-F5344CB8AC3E}">
        <p14:creationId xmlns:p14="http://schemas.microsoft.com/office/powerpoint/2010/main" xmlns="" val="16176154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endParaRPr lang="en-US" dirty="0"/>
          </a:p>
        </p:txBody>
      </p:sp>
      <p:sp>
        <p:nvSpPr>
          <p:cNvPr id="4" name="Subtitle 3"/>
          <p:cNvSpPr>
            <a:spLocks noGrp="1"/>
          </p:cNvSpPr>
          <p:nvPr>
            <p:ph type="subTitle" idx="1"/>
          </p:nvPr>
        </p:nvSpPr>
        <p:spPr/>
        <p:txBody>
          <a:bodyPr/>
          <a:lstStyle/>
          <a:p>
            <a:endParaRPr lang="en-US"/>
          </a:p>
        </p:txBody>
      </p:sp>
      <p:sp>
        <p:nvSpPr>
          <p:cNvPr id="8" name="Text Placeholder 7"/>
          <p:cNvSpPr>
            <a:spLocks noGrp="1"/>
          </p:cNvSpPr>
          <p:nvPr>
            <p:ph type="body" sz="quarter" idx="10"/>
          </p:nvPr>
        </p:nvSpPr>
        <p:spPr/>
        <p:txBody>
          <a:bodyPr/>
          <a:lstStyle/>
          <a:p>
            <a:r>
              <a:rPr lang="en-US" smtClean="0"/>
              <a:t>Q &amp; A</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Platform News</a:t>
            </a:r>
            <a:endParaRPr lang="en-US" dirty="0"/>
          </a:p>
        </p:txBody>
      </p:sp>
      <p:sp>
        <p:nvSpPr>
          <p:cNvPr id="3" name="Text Placeholder 2"/>
          <p:cNvSpPr>
            <a:spLocks noGrp="1"/>
          </p:cNvSpPr>
          <p:nvPr>
            <p:ph type="body" sz="quarter" idx="10"/>
          </p:nvPr>
        </p:nvSpPr>
        <p:spPr>
          <a:xfrm>
            <a:off x="381000" y="838200"/>
            <a:ext cx="8469923" cy="5105400"/>
          </a:xfrm>
        </p:spPr>
        <p:txBody>
          <a:bodyPr/>
          <a:lstStyle/>
          <a:p>
            <a:pPr marL="347472" indent="-347472">
              <a:buClr>
                <a:schemeClr val="tx1"/>
              </a:buClr>
            </a:pPr>
            <a:r>
              <a:rPr lang="en-US" sz="2400" b="1" dirty="0" smtClean="0"/>
              <a:t>Since we Released System Center Operations Manager 2007 R2:</a:t>
            </a:r>
            <a:endParaRPr lang="en-US" sz="2400" b="1" i="1" dirty="0"/>
          </a:p>
          <a:p>
            <a:pPr marL="635000" lvl="1"/>
            <a:r>
              <a:rPr lang="en-US" sz="2000" b="1" i="1" u="sng" dirty="0"/>
              <a:t>Open Sourced our Providers </a:t>
            </a:r>
            <a:r>
              <a:rPr lang="en-US" sz="2000" dirty="0"/>
              <a:t>– </a:t>
            </a:r>
            <a:r>
              <a:rPr lang="en-US" sz="2000" dirty="0" smtClean="0"/>
              <a:t>We have made </a:t>
            </a:r>
            <a:r>
              <a:rPr lang="en-US" sz="2000" dirty="0"/>
              <a:t>available our </a:t>
            </a:r>
            <a:r>
              <a:rPr lang="en-US" sz="2000" dirty="0" smtClean="0"/>
              <a:t>UNIX/Linux </a:t>
            </a:r>
            <a:r>
              <a:rPr lang="en-US" sz="2000" dirty="0"/>
              <a:t>providers as open source on </a:t>
            </a:r>
            <a:r>
              <a:rPr lang="en-US" sz="2000" dirty="0" smtClean="0"/>
              <a:t>www.codeplex.com </a:t>
            </a:r>
            <a:r>
              <a:rPr lang="en-US" sz="2000" dirty="0"/>
              <a:t>to allow customers and partners to extend our platform support</a:t>
            </a:r>
          </a:p>
          <a:p>
            <a:pPr marL="635000" lvl="1"/>
            <a:r>
              <a:rPr lang="en-US" sz="2000" b="1" i="1" u="sng" dirty="0" smtClean="0"/>
              <a:t>Novell </a:t>
            </a:r>
            <a:r>
              <a:rPr lang="en-US" sz="2000" b="1" i="1" u="sng" dirty="0"/>
              <a:t>SUSE Enterprise Linux 11 (SLES 11) support</a:t>
            </a:r>
            <a:r>
              <a:rPr lang="en-US" sz="2000" dirty="0"/>
              <a:t>– As part of an update </a:t>
            </a:r>
            <a:r>
              <a:rPr lang="en-US" sz="2000" dirty="0" smtClean="0"/>
              <a:t>we released </a:t>
            </a:r>
            <a:r>
              <a:rPr lang="en-US" sz="2000" dirty="0"/>
              <a:t>October 15</a:t>
            </a:r>
            <a:r>
              <a:rPr lang="en-US" sz="2000" baseline="30000" dirty="0"/>
              <a:t>th</a:t>
            </a:r>
            <a:r>
              <a:rPr lang="en-US" sz="2000" dirty="0"/>
              <a:t> we added support for Novell’s latest Linux release. </a:t>
            </a:r>
          </a:p>
          <a:p>
            <a:pPr marL="635000" lvl="1"/>
            <a:r>
              <a:rPr lang="en-US" sz="2000" b="1" i="1" u="sng" dirty="0" smtClean="0"/>
              <a:t>Solaris </a:t>
            </a:r>
            <a:r>
              <a:rPr lang="en-US" sz="2000" b="1" i="1" u="sng" dirty="0"/>
              <a:t>Zones support </a:t>
            </a:r>
            <a:r>
              <a:rPr lang="en-US" sz="2000" dirty="0"/>
              <a:t>– As part of an </a:t>
            </a:r>
            <a:r>
              <a:rPr lang="en-US" sz="2000" dirty="0" smtClean="0"/>
              <a:t>that same update </a:t>
            </a:r>
            <a:r>
              <a:rPr lang="en-US" sz="2000" dirty="0"/>
              <a:t>released October 15</a:t>
            </a:r>
            <a:r>
              <a:rPr lang="en-US" sz="2000" baseline="30000" dirty="0"/>
              <a:t>th</a:t>
            </a:r>
            <a:r>
              <a:rPr lang="en-US" sz="2000" dirty="0"/>
              <a:t> we added support for Solaris virtual environments. </a:t>
            </a:r>
          </a:p>
          <a:p>
            <a:pPr marL="117475"/>
            <a:r>
              <a:rPr lang="en-US" sz="2400" b="1" dirty="0" smtClean="0"/>
              <a:t>Today:</a:t>
            </a:r>
            <a:endParaRPr lang="en-US" sz="2400" b="1" dirty="0"/>
          </a:p>
          <a:p>
            <a:pPr marL="635000" lvl="1"/>
            <a:r>
              <a:rPr lang="en-US" sz="2000" b="1" i="1" u="sng" dirty="0" smtClean="0"/>
              <a:t>Beta </a:t>
            </a:r>
            <a:r>
              <a:rPr lang="en-US" sz="2000" b="1" i="1" u="sng" dirty="0"/>
              <a:t>of Audit Collection Services (ACS)</a:t>
            </a:r>
            <a:r>
              <a:rPr lang="en-US" sz="2000" b="1" i="1" dirty="0"/>
              <a:t> </a:t>
            </a:r>
            <a:r>
              <a:rPr lang="en-US" sz="2000" dirty="0"/>
              <a:t>– </a:t>
            </a:r>
            <a:r>
              <a:rPr lang="en-US" sz="2000" dirty="0" smtClean="0"/>
              <a:t>We have made available a </a:t>
            </a:r>
            <a:r>
              <a:rPr lang="en-US" sz="2000" dirty="0"/>
              <a:t>beta of ACS </a:t>
            </a:r>
            <a:r>
              <a:rPr lang="en-US" sz="2000" dirty="0" smtClean="0"/>
              <a:t>to </a:t>
            </a:r>
            <a:r>
              <a:rPr lang="en-US" sz="2000" dirty="0"/>
              <a:t>support </a:t>
            </a:r>
            <a:r>
              <a:rPr lang="en-US" sz="2000" dirty="0" smtClean="0"/>
              <a:t>UNIX/Linux </a:t>
            </a:r>
            <a:r>
              <a:rPr lang="en-US" sz="2000" dirty="0"/>
              <a:t>platforms</a:t>
            </a:r>
          </a:p>
          <a:p>
            <a:pPr marL="117475"/>
            <a:r>
              <a:rPr lang="en-US" sz="2400" b="1" dirty="0"/>
              <a:t>Coming Soon:</a:t>
            </a:r>
          </a:p>
          <a:p>
            <a:pPr marL="635000" lvl="1"/>
            <a:r>
              <a:rPr lang="en-US" sz="2000" b="1" i="1" u="sng" dirty="0" smtClean="0"/>
              <a:t>Contribution </a:t>
            </a:r>
            <a:r>
              <a:rPr lang="en-US" sz="2000" b="1" i="1" u="sng" dirty="0"/>
              <a:t>to </a:t>
            </a:r>
            <a:r>
              <a:rPr lang="en-US" sz="2000" b="1" i="1" u="sng" dirty="0" err="1"/>
              <a:t>OpenPegasus</a:t>
            </a:r>
            <a:r>
              <a:rPr lang="en-US" sz="2000" b="1" i="1" u="sng" dirty="0"/>
              <a:t> </a:t>
            </a:r>
            <a:r>
              <a:rPr lang="en-US" sz="2000" dirty="0"/>
              <a:t>– </a:t>
            </a:r>
            <a:r>
              <a:rPr lang="en-US" sz="2000" dirty="0" smtClean="0"/>
              <a:t>We have submitted our improvements to the Open Group to contribute </a:t>
            </a:r>
            <a:r>
              <a:rPr lang="en-US" sz="2000" dirty="0"/>
              <a:t>our work back to </a:t>
            </a:r>
            <a:r>
              <a:rPr lang="en-US" sz="2000" dirty="0" smtClean="0"/>
              <a:t>the </a:t>
            </a:r>
            <a:r>
              <a:rPr lang="en-US" sz="2000" dirty="0" err="1" smtClean="0"/>
              <a:t>OpenPegasus</a:t>
            </a:r>
            <a:r>
              <a:rPr lang="en-US" sz="2000" dirty="0" smtClean="0"/>
              <a:t> </a:t>
            </a:r>
            <a:r>
              <a:rPr lang="en-US" sz="2000" dirty="0"/>
              <a:t>project. Open Group targeting end of </a:t>
            </a:r>
            <a:r>
              <a:rPr lang="en-US" sz="2000" dirty="0" smtClean="0"/>
              <a:t>year for </a:t>
            </a:r>
            <a:r>
              <a:rPr lang="en-US" sz="2000" dirty="0" err="1" smtClean="0"/>
              <a:t>OpenPegaus</a:t>
            </a:r>
            <a:r>
              <a:rPr lang="en-US" sz="2000" dirty="0" smtClean="0"/>
              <a:t> 2.10.</a:t>
            </a:r>
            <a:endParaRPr lang="en-US" sz="2000" b="1" i="1" dirty="0"/>
          </a:p>
        </p:txBody>
      </p:sp>
    </p:spTree>
    <p:extLst>
      <p:ext uri="{BB962C8B-B14F-4D97-AF65-F5344CB8AC3E}">
        <p14:creationId xmlns:p14="http://schemas.microsoft.com/office/powerpoint/2010/main" xmlns="" val="371637105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email"/>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398963" y="56388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Calibri" pitchFamily="34" charset="0"/>
                <a:cs typeface="Arial" charset="0"/>
              </a:rPr>
              <a:t>© </a:t>
            </a:r>
            <a:r>
              <a:rPr lang="en-US" sz="700" dirty="0" smtClean="0">
                <a:latin typeface="Calibri" pitchFamily="34" charset="0"/>
                <a:cs typeface="Arial" charset="0"/>
              </a:rPr>
              <a:t>2008 Microsoft </a:t>
            </a:r>
            <a:r>
              <a:rPr lang="en-US" sz="7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latin typeface="Calibri" pitchFamily="34" charset="0"/>
                <a:cs typeface="Arial" charset="0"/>
              </a:rPr>
              <a:t>MICROSOFT </a:t>
            </a:r>
            <a:r>
              <a:rPr lang="en-US" sz="7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1" y="1752601"/>
            <a:ext cx="7682279" cy="665163"/>
          </a:xfrm>
        </p:spPr>
        <p:txBody>
          <a:bodyPr/>
          <a:lstStyle/>
          <a:p>
            <a:pPr algn="ctr"/>
            <a:r>
              <a:rPr lang="sv-SE" sz="4400" dirty="0" smtClean="0"/>
              <a:t>OpsMgr</a:t>
            </a:r>
            <a:r>
              <a:rPr lang="sv-SE" dirty="0" smtClean="0"/>
              <a:t> X-Plat Architecture</a:t>
            </a:r>
            <a:endParaRPr lang="sv-SE"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3650" name="Rectangle 2"/>
          <p:cNvSpPr>
            <a:spLocks noGrp="1" noChangeArrowheads="1"/>
          </p:cNvSpPr>
          <p:nvPr>
            <p:ph type="title"/>
          </p:nvPr>
        </p:nvSpPr>
        <p:spPr>
          <a:xfrm>
            <a:off x="381002" y="228603"/>
            <a:ext cx="8393113" cy="664797"/>
          </a:xfrm>
        </p:spPr>
        <p:txBody>
          <a:bodyPr/>
          <a:lstStyle/>
          <a:p>
            <a:pPr eaLnBrk="1" hangingPunct="1">
              <a:defRPr/>
            </a:pPr>
            <a:r>
              <a:rPr lang="en-US" dirty="0" smtClean="0"/>
              <a:t>Module Details</a:t>
            </a:r>
          </a:p>
        </p:txBody>
      </p:sp>
      <p:sp>
        <p:nvSpPr>
          <p:cNvPr id="41" name="Left Brace 40"/>
          <p:cNvSpPr/>
          <p:nvPr/>
        </p:nvSpPr>
        <p:spPr bwMode="auto">
          <a:xfrm>
            <a:off x="2181226" y="838201"/>
            <a:ext cx="2133600" cy="5705475"/>
          </a:xfrm>
          <a:prstGeom prst="leftBrace">
            <a:avLst>
              <a:gd name="adj1" fmla="val 8333"/>
              <a:gd name="adj2" fmla="val 20079"/>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sv-SE"/>
          </a:p>
        </p:txBody>
      </p:sp>
      <p:grpSp>
        <p:nvGrpSpPr>
          <p:cNvPr id="71" name="Group 70"/>
          <p:cNvGrpSpPr/>
          <p:nvPr/>
        </p:nvGrpSpPr>
        <p:grpSpPr>
          <a:xfrm>
            <a:off x="3675026" y="971556"/>
            <a:ext cx="3413849" cy="5457821"/>
            <a:chOff x="3675025" y="971554"/>
            <a:chExt cx="3413849" cy="5457821"/>
          </a:xfrm>
        </p:grpSpPr>
        <p:sp>
          <p:nvSpPr>
            <p:cNvPr id="69" name="Rounded Rectangle 68"/>
            <p:cNvSpPr/>
            <p:nvPr/>
          </p:nvSpPr>
          <p:spPr bwMode="auto">
            <a:xfrm>
              <a:off x="3675025" y="4267201"/>
              <a:ext cx="3413849" cy="2162174"/>
            </a:xfrm>
            <a:prstGeom prst="roundRect">
              <a:avLst>
                <a:gd name="adj" fmla="val 6697"/>
              </a:avLst>
            </a:prstGeom>
            <a:solidFill>
              <a:schemeClr val="tx1">
                <a:lumMod val="6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sv-SE" sz="2400" b="1" i="0" u="none" strike="noStrike" cap="none" normalizeH="0" baseline="0" smtClean="0">
                <a:solidFill>
                  <a:schemeClr val="tx1"/>
                </a:solidFill>
                <a:effectLst>
                  <a:outerShdw blurRad="38100" dist="38100" dir="2700000" algn="tl">
                    <a:srgbClr val="000000">
                      <a:alpha val="43137"/>
                    </a:srgbClr>
                  </a:outerShdw>
                </a:effectLst>
                <a:latin typeface="Arial" charset="0"/>
              </a:endParaRPr>
            </a:p>
          </p:txBody>
        </p:sp>
        <p:sp>
          <p:nvSpPr>
            <p:cNvPr id="83" name="Rounded Rectangle 82"/>
            <p:cNvSpPr>
              <a:spLocks noChangeAspect="1"/>
            </p:cNvSpPr>
            <p:nvPr/>
          </p:nvSpPr>
          <p:spPr bwMode="auto">
            <a:xfrm>
              <a:off x="4917177" y="4410079"/>
              <a:ext cx="2019296" cy="642938"/>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r>
                <a:rPr lang="sv-SE" sz="1200" dirty="0" smtClean="0"/>
                <a:t>SSH</a:t>
              </a:r>
              <a:br>
                <a:rPr lang="sv-SE" sz="1200" dirty="0" smtClean="0"/>
              </a:br>
              <a:r>
                <a:rPr lang="sv-SE" sz="1200" dirty="0" smtClean="0"/>
                <a:t>Daemon</a:t>
              </a:r>
            </a:p>
          </p:txBody>
        </p:sp>
        <p:sp>
          <p:nvSpPr>
            <p:cNvPr id="84" name="Rounded Rectangle 83"/>
            <p:cNvSpPr>
              <a:spLocks noChangeAspect="1"/>
            </p:cNvSpPr>
            <p:nvPr/>
          </p:nvSpPr>
          <p:spPr bwMode="auto">
            <a:xfrm>
              <a:off x="4898127" y="971554"/>
              <a:ext cx="991493" cy="642938"/>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1200" dirty="0" smtClean="0">
                  <a:solidFill>
                    <a:schemeClr val="tx1"/>
                  </a:solidFill>
                  <a:latin typeface="Arial" charset="0"/>
                </a:rPr>
                <a:t>Health</a:t>
              </a:r>
              <a:br>
                <a:rPr lang="sv-SE" sz="1200" dirty="0" smtClean="0">
                  <a:solidFill>
                    <a:schemeClr val="tx1"/>
                  </a:solidFill>
                  <a:latin typeface="Arial" charset="0"/>
                </a:rPr>
              </a:br>
              <a:r>
                <a:rPr lang="sv-SE" sz="1200" dirty="0" smtClean="0">
                  <a:solidFill>
                    <a:schemeClr val="tx1"/>
                  </a:solidFill>
                  <a:latin typeface="Arial" charset="0"/>
                </a:rPr>
                <a:t>Service</a:t>
              </a:r>
              <a:endParaRPr kumimoji="0" lang="sv-SE" sz="1200" b="1" i="0" u="none" strike="noStrike" cap="none" normalizeH="0" baseline="0" dirty="0" smtClean="0">
                <a:solidFill>
                  <a:schemeClr val="tx1"/>
                </a:solidFill>
                <a:effectLst>
                  <a:outerShdw blurRad="38100" dist="38100" dir="2700000" algn="tl">
                    <a:srgbClr val="000000">
                      <a:alpha val="43137"/>
                    </a:srgbClr>
                  </a:outerShdw>
                </a:effectLst>
                <a:latin typeface="Arial" charset="0"/>
              </a:endParaRPr>
            </a:p>
          </p:txBody>
        </p:sp>
        <p:sp>
          <p:nvSpPr>
            <p:cNvPr id="92" name="Rounded Rectangle 91"/>
            <p:cNvSpPr>
              <a:spLocks noChangeAspect="1"/>
            </p:cNvSpPr>
            <p:nvPr/>
          </p:nvSpPr>
          <p:spPr bwMode="auto">
            <a:xfrm>
              <a:off x="3793228" y="1859809"/>
              <a:ext cx="991493" cy="642938"/>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1200" dirty="0" smtClean="0">
                  <a:solidFill>
                    <a:schemeClr val="tx1"/>
                  </a:solidFill>
                  <a:latin typeface="Arial" charset="0"/>
                </a:rPr>
                <a:t>WS-Man</a:t>
              </a:r>
              <a:br>
                <a:rPr lang="sv-SE" sz="1200" dirty="0" smtClean="0">
                  <a:solidFill>
                    <a:schemeClr val="tx1"/>
                  </a:solidFill>
                  <a:latin typeface="Arial" charset="0"/>
                </a:rPr>
              </a:br>
              <a:r>
                <a:rPr lang="sv-SE" sz="1200" dirty="0" smtClean="0">
                  <a:solidFill>
                    <a:schemeClr val="tx1"/>
                  </a:solidFill>
                  <a:latin typeface="Arial" charset="0"/>
                </a:rPr>
                <a:t>Modules</a:t>
              </a:r>
              <a:endParaRPr kumimoji="0" lang="sv-SE" sz="1200" b="1" i="0" u="none" strike="noStrike" cap="none" normalizeH="0" baseline="0" dirty="0" smtClean="0">
                <a:solidFill>
                  <a:schemeClr val="tx1"/>
                </a:solidFill>
                <a:effectLst>
                  <a:outerShdw blurRad="38100" dist="38100" dir="2700000" algn="tl">
                    <a:srgbClr val="000000">
                      <a:alpha val="43137"/>
                    </a:srgbClr>
                  </a:outerShdw>
                </a:effectLst>
                <a:latin typeface="Arial" charset="0"/>
              </a:endParaRPr>
            </a:p>
          </p:txBody>
        </p:sp>
        <p:sp>
          <p:nvSpPr>
            <p:cNvPr id="93" name="Rounded Rectangle 92"/>
            <p:cNvSpPr>
              <a:spLocks noChangeAspect="1"/>
            </p:cNvSpPr>
            <p:nvPr/>
          </p:nvSpPr>
          <p:spPr bwMode="auto">
            <a:xfrm>
              <a:off x="4898127" y="1850284"/>
              <a:ext cx="991493" cy="6429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r>
                <a:rPr lang="sv-SE" sz="1200" dirty="0" smtClean="0"/>
                <a:t>SSH</a:t>
              </a:r>
              <a:br>
                <a:rPr lang="sv-SE" sz="1200" dirty="0" smtClean="0"/>
              </a:br>
              <a:r>
                <a:rPr lang="sv-SE" sz="1200" dirty="0" smtClean="0"/>
                <a:t>Modules</a:t>
              </a:r>
            </a:p>
          </p:txBody>
        </p:sp>
        <p:sp>
          <p:nvSpPr>
            <p:cNvPr id="94" name="Rounded Rectangle 93"/>
            <p:cNvSpPr>
              <a:spLocks noChangeAspect="1"/>
            </p:cNvSpPr>
            <p:nvPr/>
          </p:nvSpPr>
          <p:spPr bwMode="auto">
            <a:xfrm>
              <a:off x="5983977" y="1859809"/>
              <a:ext cx="991493" cy="6429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t>SFTP</a:t>
              </a:r>
              <a:br>
                <a:rPr lang="sv-SE" sz="1200" dirty="0" smtClean="0"/>
              </a:br>
              <a:r>
                <a:rPr lang="sv-SE" sz="1200" dirty="0" smtClean="0"/>
                <a:t>Modules</a:t>
              </a:r>
            </a:p>
          </p:txBody>
        </p:sp>
        <p:cxnSp>
          <p:nvCxnSpPr>
            <p:cNvPr id="96" name="Elbow Connector 95"/>
            <p:cNvCxnSpPr>
              <a:stCxn id="84" idx="2"/>
              <a:endCxn id="94" idx="0"/>
            </p:cNvCxnSpPr>
            <p:nvPr/>
          </p:nvCxnSpPr>
          <p:spPr bwMode="auto">
            <a:xfrm rot="16200000" flipH="1">
              <a:off x="5814142" y="1194226"/>
              <a:ext cx="245317" cy="1085850"/>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98" name="Elbow Connector 97"/>
            <p:cNvCxnSpPr>
              <a:stCxn id="84" idx="2"/>
              <a:endCxn id="92" idx="0"/>
            </p:cNvCxnSpPr>
            <p:nvPr/>
          </p:nvCxnSpPr>
          <p:spPr bwMode="auto">
            <a:xfrm rot="5400000">
              <a:off x="4718767" y="1184700"/>
              <a:ext cx="245317" cy="1104900"/>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102" name="Elbow Connector 101"/>
            <p:cNvCxnSpPr>
              <a:stCxn id="84" idx="2"/>
              <a:endCxn id="93" idx="0"/>
            </p:cNvCxnSpPr>
            <p:nvPr/>
          </p:nvCxnSpPr>
          <p:spPr bwMode="auto">
            <a:xfrm rot="5400000">
              <a:off x="5275978" y="1732388"/>
              <a:ext cx="235792" cy="1588"/>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sp>
          <p:nvSpPr>
            <p:cNvPr id="60" name="Down Arrow 59"/>
            <p:cNvSpPr/>
            <p:nvPr/>
          </p:nvSpPr>
          <p:spPr bwMode="auto">
            <a:xfrm>
              <a:off x="3793224" y="3155222"/>
              <a:ext cx="342900" cy="1216755"/>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 wrap="none" lIns="91440" tIns="45720" rIns="91440" bIns="45720" numCol="1" rtlCol="0" anchor="ctr" anchorCtr="0" compatLnSpc="1">
              <a:prstTxWarp prst="textNoShape">
                <a:avLst/>
              </a:prstTxWarp>
              <a:noAutofit/>
            </a:bodyPr>
            <a:lstStyle/>
            <a:p>
              <a:pPr algn="ctr"/>
              <a:r>
                <a:rPr lang="sv-SE" sz="1050" dirty="0" smtClean="0"/>
                <a:t>Enumerate</a:t>
              </a:r>
            </a:p>
          </p:txBody>
        </p:sp>
        <p:sp>
          <p:nvSpPr>
            <p:cNvPr id="61" name="Down Arrow 60"/>
            <p:cNvSpPr/>
            <p:nvPr/>
          </p:nvSpPr>
          <p:spPr bwMode="auto">
            <a:xfrm>
              <a:off x="4126599" y="3155222"/>
              <a:ext cx="342900" cy="1216755"/>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 wrap="none" lIns="91440" tIns="45720" rIns="91440" bIns="45720" numCol="1" rtlCol="0" anchor="ctr" anchorCtr="0" compatLnSpc="1">
              <a:prstTxWarp prst="textNoShape">
                <a:avLst/>
              </a:prstTxWarp>
              <a:noAutofit/>
            </a:bodyPr>
            <a:lstStyle/>
            <a:p>
              <a:pPr algn="ctr"/>
              <a:r>
                <a:rPr lang="sv-SE" sz="1050" dirty="0" smtClean="0"/>
                <a:t>Get</a:t>
              </a:r>
            </a:p>
          </p:txBody>
        </p:sp>
        <p:sp>
          <p:nvSpPr>
            <p:cNvPr id="62" name="Down Arrow 61"/>
            <p:cNvSpPr/>
            <p:nvPr/>
          </p:nvSpPr>
          <p:spPr bwMode="auto">
            <a:xfrm>
              <a:off x="4459973" y="3155222"/>
              <a:ext cx="342900" cy="1216755"/>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 wrap="none" lIns="91440" tIns="45720" rIns="91440" bIns="45720" numCol="1" rtlCol="0" anchor="ctr" anchorCtr="0" compatLnSpc="1">
              <a:prstTxWarp prst="textNoShape">
                <a:avLst/>
              </a:prstTxWarp>
              <a:noAutofit/>
            </a:bodyPr>
            <a:lstStyle/>
            <a:p>
              <a:pPr algn="ctr"/>
              <a:r>
                <a:rPr lang="sv-SE" sz="1050" dirty="0" smtClean="0"/>
                <a:t>Invoke</a:t>
              </a:r>
            </a:p>
          </p:txBody>
        </p:sp>
        <p:sp>
          <p:nvSpPr>
            <p:cNvPr id="63" name="Down Arrow 62"/>
            <p:cNvSpPr/>
            <p:nvPr/>
          </p:nvSpPr>
          <p:spPr bwMode="auto">
            <a:xfrm>
              <a:off x="5060049" y="3157871"/>
              <a:ext cx="342900" cy="1223630"/>
            </a:xfrm>
            <a:prstGeom prst="down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 wrap="none" lIns="91440" tIns="45720" rIns="91440" bIns="45720" numCol="1" rtlCol="0" anchor="ctr" anchorCtr="0" compatLnSpc="1">
              <a:prstTxWarp prst="textNoShape">
                <a:avLst/>
              </a:prstTxWarp>
            </a:bodyPr>
            <a:lstStyle/>
            <a:p>
              <a:pPr algn="ctr"/>
              <a:r>
                <a:rPr lang="sv-SE" sz="1050" dirty="0" smtClean="0"/>
                <a:t>Execute Cmd</a:t>
              </a:r>
            </a:p>
          </p:txBody>
        </p:sp>
        <p:sp>
          <p:nvSpPr>
            <p:cNvPr id="65" name="Down Arrow 64"/>
            <p:cNvSpPr/>
            <p:nvPr/>
          </p:nvSpPr>
          <p:spPr bwMode="auto">
            <a:xfrm>
              <a:off x="5393423" y="3157871"/>
              <a:ext cx="342900" cy="1223630"/>
            </a:xfrm>
            <a:prstGeom prst="down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 wrap="none" lIns="91440" tIns="45720" rIns="91440" bIns="45720" numCol="1" rtlCol="0" anchor="ctr" anchorCtr="0" compatLnSpc="1">
              <a:prstTxWarp prst="textNoShape">
                <a:avLst/>
              </a:prstTxWarp>
            </a:bodyPr>
            <a:lstStyle/>
            <a:p>
              <a:pPr algn="ctr"/>
              <a:r>
                <a:rPr lang="sv-SE" sz="1050" dirty="0" smtClean="0"/>
                <a:t>Session</a:t>
              </a:r>
            </a:p>
          </p:txBody>
        </p:sp>
        <p:sp>
          <p:nvSpPr>
            <p:cNvPr id="67" name="Down Arrow 66"/>
            <p:cNvSpPr/>
            <p:nvPr/>
          </p:nvSpPr>
          <p:spPr bwMode="auto">
            <a:xfrm>
              <a:off x="6288773" y="3157871"/>
              <a:ext cx="342900" cy="1223630"/>
            </a:xfrm>
            <a:prstGeom prst="down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 wrap="none" lIns="91440" tIns="45720" rIns="91440" bIns="45720" numCol="1" rtlCol="0" anchor="ctr" anchorCtr="0" compatLnSpc="1">
              <a:prstTxWarp prst="textNoShape">
                <a:avLst/>
              </a:prstTxWarp>
            </a:bodyPr>
            <a:lstStyle/>
            <a:p>
              <a:pPr algn="ctr"/>
              <a:r>
                <a:rPr lang="sv-SE" sz="1050" dirty="0" smtClean="0"/>
                <a:t>Transfer File</a:t>
              </a:r>
            </a:p>
          </p:txBody>
        </p:sp>
        <p:sp>
          <p:nvSpPr>
            <p:cNvPr id="99" name="Rounded Rectangle 98"/>
            <p:cNvSpPr>
              <a:spLocks noChangeAspect="1"/>
            </p:cNvSpPr>
            <p:nvPr/>
          </p:nvSpPr>
          <p:spPr bwMode="auto">
            <a:xfrm>
              <a:off x="3804923" y="4419600"/>
              <a:ext cx="991493" cy="1271592"/>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solidFill>
                    <a:schemeClr val="bg1"/>
                  </a:solidFill>
                </a:rPr>
                <a:t>CIMOM</a:t>
              </a:r>
              <a:br>
                <a:rPr lang="sv-SE" sz="1200" dirty="0" smtClean="0">
                  <a:solidFill>
                    <a:schemeClr val="bg1"/>
                  </a:solidFill>
                </a:rPr>
              </a:br>
              <a:r>
                <a:rPr lang="sv-SE" sz="800" i="1" dirty="0" smtClean="0">
                  <a:solidFill>
                    <a:schemeClr val="bg1"/>
                  </a:solidFill>
                  <a:latin typeface="Arial" charset="0"/>
                </a:rPr>
                <a:t> OpenPegasus 2.9 </a:t>
              </a:r>
            </a:p>
            <a:p>
              <a:pPr algn="ctr"/>
              <a:r>
                <a:rPr lang="sv-SE" sz="800" i="1" dirty="0" smtClean="0">
                  <a:solidFill>
                    <a:schemeClr val="bg1"/>
                  </a:solidFill>
                  <a:latin typeface="Arial" charset="0"/>
                </a:rPr>
                <a:t>with </a:t>
              </a:r>
            </a:p>
            <a:p>
              <a:pPr algn="ctr"/>
              <a:r>
                <a:rPr lang="sv-SE" sz="800" i="1" dirty="0" smtClean="0">
                  <a:solidFill>
                    <a:schemeClr val="bg1"/>
                  </a:solidFill>
                  <a:latin typeface="Arial" charset="0"/>
                </a:rPr>
                <a:t>WS-Management</a:t>
              </a:r>
            </a:p>
            <a:p>
              <a:pPr algn="ctr"/>
              <a:r>
                <a:rPr lang="sv-SE" sz="800" i="1" dirty="0" smtClean="0">
                  <a:solidFill>
                    <a:schemeClr val="bg1"/>
                  </a:solidFill>
                  <a:latin typeface="Arial" charset="0"/>
                </a:rPr>
                <a:t>Support</a:t>
              </a:r>
              <a:endParaRPr lang="sv-SE" sz="800" dirty="0" smtClean="0">
                <a:solidFill>
                  <a:schemeClr val="bg1"/>
                </a:solidFill>
              </a:endParaRPr>
            </a:p>
          </p:txBody>
        </p:sp>
        <p:sp>
          <p:nvSpPr>
            <p:cNvPr id="100" name="Rounded Rectangle 99"/>
            <p:cNvSpPr>
              <a:spLocks noChangeAspect="1"/>
            </p:cNvSpPr>
            <p:nvPr/>
          </p:nvSpPr>
          <p:spPr bwMode="auto">
            <a:xfrm>
              <a:off x="3804923" y="5705479"/>
              <a:ext cx="991493" cy="6429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t>OpsMgr</a:t>
              </a:r>
              <a:br>
                <a:rPr lang="sv-SE" sz="1200" dirty="0" smtClean="0"/>
              </a:br>
              <a:r>
                <a:rPr lang="sv-SE" sz="1200" dirty="0" smtClean="0"/>
                <a:t>Providers</a:t>
              </a:r>
            </a:p>
          </p:txBody>
        </p:sp>
        <p:sp>
          <p:nvSpPr>
            <p:cNvPr id="103" name="Flowchart: Magnetic Disk 102"/>
            <p:cNvSpPr/>
            <p:nvPr/>
          </p:nvSpPr>
          <p:spPr bwMode="auto">
            <a:xfrm>
              <a:off x="5555348" y="5676900"/>
              <a:ext cx="742950" cy="704850"/>
            </a:xfrm>
            <a:prstGeom prst="flowChartMagneticDisk">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v-SE" sz="1000" b="1" i="0" u="none" strike="noStrike" cap="none" normalizeH="0" baseline="0" dirty="0" smtClean="0">
                  <a:solidFill>
                    <a:schemeClr val="tx1"/>
                  </a:solidFill>
                  <a:latin typeface="Arial" charset="0"/>
                </a:rPr>
                <a:t>OS</a:t>
              </a:r>
              <a:br>
                <a:rPr kumimoji="0" lang="sv-SE" sz="1000" b="1" i="0" u="none" strike="noStrike" cap="none" normalizeH="0" baseline="0" dirty="0" smtClean="0">
                  <a:solidFill>
                    <a:schemeClr val="tx1"/>
                  </a:solidFill>
                  <a:latin typeface="Arial" charset="0"/>
                </a:rPr>
              </a:br>
              <a:r>
                <a:rPr kumimoji="0" lang="sv-SE" sz="1000" b="1" i="0" u="none" strike="noStrike" cap="none" normalizeH="0" baseline="0" dirty="0" smtClean="0">
                  <a:solidFill>
                    <a:schemeClr val="tx1"/>
                  </a:solidFill>
                  <a:latin typeface="Arial" charset="0"/>
                </a:rPr>
                <a:t>Resources</a:t>
              </a:r>
            </a:p>
          </p:txBody>
        </p:sp>
        <p:cxnSp>
          <p:nvCxnSpPr>
            <p:cNvPr id="109" name="Straight Arrow Connector 108"/>
            <p:cNvCxnSpPr>
              <a:stCxn id="83" idx="2"/>
              <a:endCxn id="103" idx="1"/>
            </p:cNvCxnSpPr>
            <p:nvPr/>
          </p:nvCxnSpPr>
          <p:spPr bwMode="auto">
            <a:xfrm rot="5400000">
              <a:off x="5614884" y="5364958"/>
              <a:ext cx="623883" cy="2"/>
            </a:xfrm>
            <a:prstGeom prst="straightConnector1">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111" name="Elbow Connector 110"/>
            <p:cNvCxnSpPr>
              <a:stCxn id="100" idx="3"/>
              <a:endCxn id="103" idx="2"/>
            </p:cNvCxnSpPr>
            <p:nvPr/>
          </p:nvCxnSpPr>
          <p:spPr bwMode="auto">
            <a:xfrm>
              <a:off x="4796416" y="6026950"/>
              <a:ext cx="758932" cy="2377"/>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sp>
          <p:nvSpPr>
            <p:cNvPr id="42" name="Rounded Rectangle 41"/>
            <p:cNvSpPr>
              <a:spLocks noChangeAspect="1"/>
            </p:cNvSpPr>
            <p:nvPr/>
          </p:nvSpPr>
          <p:spPr bwMode="auto">
            <a:xfrm>
              <a:off x="3790291" y="2760940"/>
              <a:ext cx="991493" cy="365047"/>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solidFill>
                    <a:schemeClr val="bg1"/>
                  </a:solidFill>
                  <a:latin typeface="Arial" charset="0"/>
                </a:rPr>
                <a:t>WinRM</a:t>
              </a:r>
            </a:p>
          </p:txBody>
        </p:sp>
        <p:sp>
          <p:nvSpPr>
            <p:cNvPr id="43" name="Rounded Rectangle 42"/>
            <p:cNvSpPr>
              <a:spLocks noChangeAspect="1"/>
            </p:cNvSpPr>
            <p:nvPr/>
          </p:nvSpPr>
          <p:spPr bwMode="auto">
            <a:xfrm>
              <a:off x="4910279" y="2764485"/>
              <a:ext cx="2075312" cy="36504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solidFill>
                    <a:schemeClr val="tx1"/>
                  </a:solidFill>
                  <a:latin typeface="Arial" charset="0"/>
                </a:rPr>
                <a:t>Putty Library</a:t>
              </a:r>
            </a:p>
          </p:txBody>
        </p:sp>
        <p:cxnSp>
          <p:nvCxnSpPr>
            <p:cNvPr id="45" name="Straight Arrow Connector 44"/>
            <p:cNvCxnSpPr>
              <a:stCxn id="92" idx="2"/>
              <a:endCxn id="42" idx="0"/>
            </p:cNvCxnSpPr>
            <p:nvPr/>
          </p:nvCxnSpPr>
          <p:spPr bwMode="auto">
            <a:xfrm rot="5400000">
              <a:off x="4158412" y="2630374"/>
              <a:ext cx="258191" cy="2936"/>
            </a:xfrm>
            <a:prstGeom prst="straightConnector1">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47" name="Elbow Connector 46"/>
            <p:cNvCxnSpPr>
              <a:stCxn id="93" idx="2"/>
              <a:endCxn id="43" idx="0"/>
            </p:cNvCxnSpPr>
            <p:nvPr/>
          </p:nvCxnSpPr>
          <p:spPr bwMode="auto">
            <a:xfrm rot="16200000" flipH="1">
              <a:off x="5535275" y="2351822"/>
              <a:ext cx="271261" cy="554061"/>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49" name="Elbow Connector 48"/>
            <p:cNvCxnSpPr>
              <a:stCxn id="94" idx="2"/>
              <a:endCxn id="43" idx="0"/>
            </p:cNvCxnSpPr>
            <p:nvPr/>
          </p:nvCxnSpPr>
          <p:spPr bwMode="auto">
            <a:xfrm rot="5400000">
              <a:off x="6082962" y="2367723"/>
              <a:ext cx="261736" cy="531789"/>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grpSp>
      <p:grpSp>
        <p:nvGrpSpPr>
          <p:cNvPr id="70" name="Group 69"/>
          <p:cNvGrpSpPr/>
          <p:nvPr/>
        </p:nvGrpSpPr>
        <p:grpSpPr>
          <a:xfrm>
            <a:off x="6682154" y="457200"/>
            <a:ext cx="2562701" cy="990600"/>
            <a:chOff x="6400800" y="457200"/>
            <a:chExt cx="2562701" cy="990600"/>
          </a:xfrm>
        </p:grpSpPr>
        <p:grpSp>
          <p:nvGrpSpPr>
            <p:cNvPr id="68" name="Group 67"/>
            <p:cNvGrpSpPr/>
            <p:nvPr/>
          </p:nvGrpSpPr>
          <p:grpSpPr>
            <a:xfrm>
              <a:off x="6407424" y="457200"/>
              <a:ext cx="2556077" cy="276999"/>
              <a:chOff x="6407424" y="457200"/>
              <a:chExt cx="2556077" cy="276999"/>
            </a:xfrm>
          </p:grpSpPr>
          <p:sp>
            <p:nvSpPr>
              <p:cNvPr id="50" name="Oval 49"/>
              <p:cNvSpPr/>
              <p:nvPr/>
            </p:nvSpPr>
            <p:spPr bwMode="auto">
              <a:xfrm>
                <a:off x="6407424" y="533400"/>
                <a:ext cx="104775" cy="11430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endParaRPr lang="sv-SE" sz="1200" smtClean="0">
                  <a:solidFill>
                    <a:schemeClr val="lt1"/>
                  </a:solidFill>
                  <a:latin typeface="+mn-lt"/>
                </a:endParaRPr>
              </a:p>
            </p:txBody>
          </p:sp>
          <p:sp>
            <p:nvSpPr>
              <p:cNvPr id="53" name="TextBox 52"/>
              <p:cNvSpPr txBox="1"/>
              <p:nvPr/>
            </p:nvSpPr>
            <p:spPr>
              <a:xfrm>
                <a:off x="6578874" y="457200"/>
                <a:ext cx="2384627" cy="276999"/>
              </a:xfrm>
              <a:prstGeom prst="rect">
                <a:avLst/>
              </a:prstGeom>
              <a:noFill/>
            </p:spPr>
            <p:txBody>
              <a:bodyPr wrap="none" rtlCol="0">
                <a:spAutoFit/>
              </a:bodyPr>
              <a:lstStyle/>
              <a:p>
                <a:r>
                  <a:rPr lang="sv-SE" sz="1200" dirty="0" smtClean="0"/>
                  <a:t>New component for Cross Platform</a:t>
                </a:r>
                <a:endParaRPr lang="sv-SE" sz="1200" dirty="0"/>
              </a:p>
            </p:txBody>
          </p:sp>
        </p:grpSp>
        <p:grpSp>
          <p:nvGrpSpPr>
            <p:cNvPr id="66" name="Group 65"/>
            <p:cNvGrpSpPr/>
            <p:nvPr/>
          </p:nvGrpSpPr>
          <p:grpSpPr>
            <a:xfrm>
              <a:off x="6407724" y="704850"/>
              <a:ext cx="2204510" cy="276999"/>
              <a:chOff x="6407724" y="704850"/>
              <a:chExt cx="2204510" cy="276999"/>
            </a:xfrm>
          </p:grpSpPr>
          <p:sp>
            <p:nvSpPr>
              <p:cNvPr id="52" name="Oval 51"/>
              <p:cNvSpPr/>
              <p:nvPr/>
            </p:nvSpPr>
            <p:spPr bwMode="auto">
              <a:xfrm>
                <a:off x="6407724" y="781050"/>
                <a:ext cx="104775" cy="1143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algn="ctr"/>
                <a:endParaRPr lang="sv-SE" sz="1200" smtClean="0"/>
              </a:p>
            </p:txBody>
          </p:sp>
          <p:sp>
            <p:nvSpPr>
              <p:cNvPr id="54" name="TextBox 53"/>
              <p:cNvSpPr txBox="1"/>
              <p:nvPr/>
            </p:nvSpPr>
            <p:spPr>
              <a:xfrm>
                <a:off x="6580524" y="704850"/>
                <a:ext cx="2031710" cy="276999"/>
              </a:xfrm>
              <a:prstGeom prst="rect">
                <a:avLst/>
              </a:prstGeom>
              <a:noFill/>
            </p:spPr>
            <p:txBody>
              <a:bodyPr wrap="none" rtlCol="0">
                <a:spAutoFit/>
              </a:bodyPr>
              <a:lstStyle/>
              <a:p>
                <a:r>
                  <a:rPr lang="sv-SE" sz="1200" dirty="0" smtClean="0"/>
                  <a:t>Existing v3 or SP1 component</a:t>
                </a:r>
                <a:endParaRPr lang="sv-SE" sz="1200" dirty="0"/>
              </a:p>
            </p:txBody>
          </p:sp>
        </p:grpSp>
        <p:grpSp>
          <p:nvGrpSpPr>
            <p:cNvPr id="64" name="Group 63"/>
            <p:cNvGrpSpPr/>
            <p:nvPr/>
          </p:nvGrpSpPr>
          <p:grpSpPr>
            <a:xfrm>
              <a:off x="6407724" y="942975"/>
              <a:ext cx="1646280" cy="276999"/>
              <a:chOff x="6407724" y="942975"/>
              <a:chExt cx="1646280" cy="276999"/>
            </a:xfrm>
          </p:grpSpPr>
          <p:sp>
            <p:nvSpPr>
              <p:cNvPr id="51" name="Oval 50"/>
              <p:cNvSpPr/>
              <p:nvPr/>
            </p:nvSpPr>
            <p:spPr bwMode="auto">
              <a:xfrm>
                <a:off x="6407724" y="1028700"/>
                <a:ext cx="104775" cy="114300"/>
              </a:xfrm>
              <a:prstGeom prst="ellipse">
                <a:avLst/>
              </a:prstGeom>
              <a:solidFill>
                <a:srgbClr val="FFC00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endParaRPr lang="sv-SE" sz="1200" smtClean="0"/>
              </a:p>
            </p:txBody>
          </p:sp>
          <p:sp>
            <p:nvSpPr>
              <p:cNvPr id="55" name="TextBox 54"/>
              <p:cNvSpPr txBox="1"/>
              <p:nvPr/>
            </p:nvSpPr>
            <p:spPr>
              <a:xfrm>
                <a:off x="6580524" y="942975"/>
                <a:ext cx="1473480" cy="276999"/>
              </a:xfrm>
              <a:prstGeom prst="rect">
                <a:avLst/>
              </a:prstGeom>
              <a:noFill/>
            </p:spPr>
            <p:txBody>
              <a:bodyPr wrap="none" rtlCol="0">
                <a:spAutoFit/>
              </a:bodyPr>
              <a:lstStyle/>
              <a:p>
                <a:r>
                  <a:rPr lang="sv-SE" sz="1200" dirty="0" smtClean="0"/>
                  <a:t>Outside dependency</a:t>
                </a:r>
                <a:endParaRPr lang="sv-SE" sz="1200" dirty="0"/>
              </a:p>
            </p:txBody>
          </p:sp>
        </p:grpSp>
        <p:grpSp>
          <p:nvGrpSpPr>
            <p:cNvPr id="59" name="Group 58"/>
            <p:cNvGrpSpPr/>
            <p:nvPr/>
          </p:nvGrpSpPr>
          <p:grpSpPr>
            <a:xfrm>
              <a:off x="6400800" y="1170801"/>
              <a:ext cx="2364426" cy="276999"/>
              <a:chOff x="6400800" y="1143000"/>
              <a:chExt cx="2364426" cy="276999"/>
            </a:xfrm>
          </p:grpSpPr>
          <p:sp>
            <p:nvSpPr>
              <p:cNvPr id="46" name="Oval 45"/>
              <p:cNvSpPr/>
              <p:nvPr/>
            </p:nvSpPr>
            <p:spPr bwMode="auto">
              <a:xfrm>
                <a:off x="6400800" y="1228725"/>
                <a:ext cx="104775" cy="114300"/>
              </a:xfrm>
              <a:prstGeom prst="ellipse">
                <a:avLst/>
              </a:prstGeom>
              <a:solidFill>
                <a:schemeClr val="accent1">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endParaRPr lang="sv-SE" sz="1200" smtClean="0"/>
              </a:p>
            </p:txBody>
          </p:sp>
          <p:sp>
            <p:nvSpPr>
              <p:cNvPr id="48" name="TextBox 47"/>
              <p:cNvSpPr txBox="1"/>
              <p:nvPr/>
            </p:nvSpPr>
            <p:spPr>
              <a:xfrm>
                <a:off x="6573600" y="1143000"/>
                <a:ext cx="2191626" cy="276999"/>
              </a:xfrm>
              <a:prstGeom prst="rect">
                <a:avLst/>
              </a:prstGeom>
              <a:noFill/>
            </p:spPr>
            <p:txBody>
              <a:bodyPr wrap="none" rtlCol="0">
                <a:spAutoFit/>
              </a:bodyPr>
              <a:lstStyle/>
              <a:p>
                <a:r>
                  <a:rPr lang="sv-SE" sz="1200" dirty="0" smtClean="0"/>
                  <a:t>Built-in UNIX/Linux functionality</a:t>
                </a:r>
                <a:endParaRPr lang="sv-SE" sz="1200" dirty="0"/>
              </a:p>
            </p:txBody>
          </p:sp>
        </p:grpSp>
      </p:grpSp>
      <p:grpSp>
        <p:nvGrpSpPr>
          <p:cNvPr id="72" name="Group 71"/>
          <p:cNvGrpSpPr/>
          <p:nvPr/>
        </p:nvGrpSpPr>
        <p:grpSpPr>
          <a:xfrm>
            <a:off x="720000" y="971552"/>
            <a:ext cx="1609724" cy="5543550"/>
            <a:chOff x="720000" y="971552"/>
            <a:chExt cx="1609724" cy="5543550"/>
          </a:xfrm>
        </p:grpSpPr>
        <p:sp>
          <p:nvSpPr>
            <p:cNvPr id="31" name="Rounded Rectangle 30"/>
            <p:cNvSpPr/>
            <p:nvPr/>
          </p:nvSpPr>
          <p:spPr bwMode="auto">
            <a:xfrm>
              <a:off x="720000" y="971552"/>
              <a:ext cx="1609724" cy="1685925"/>
            </a:xfrm>
            <a:prstGeom prst="roundRect">
              <a:avLst/>
            </a:prstGeom>
            <a:solidFill>
              <a:schemeClr val="bg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sv-SE" sz="2400" b="1" i="0" u="none" strike="noStrike" cap="none" normalizeH="0" baseline="0" smtClean="0">
                <a:solidFill>
                  <a:schemeClr val="tx1"/>
                </a:solidFill>
                <a:effectLst>
                  <a:outerShdw blurRad="38100" dist="38100" dir="2700000" algn="tl">
                    <a:srgbClr val="000000">
                      <a:alpha val="43137"/>
                    </a:srgbClr>
                  </a:outerShdw>
                </a:effectLst>
                <a:latin typeface="Arial" charset="0"/>
              </a:endParaRPr>
            </a:p>
          </p:txBody>
        </p:sp>
        <p:sp>
          <p:nvSpPr>
            <p:cNvPr id="32" name="Rounded Rectangle 31"/>
            <p:cNvSpPr/>
            <p:nvPr/>
          </p:nvSpPr>
          <p:spPr bwMode="auto">
            <a:xfrm>
              <a:off x="720000" y="3362327"/>
              <a:ext cx="1566000" cy="3152775"/>
            </a:xfrm>
            <a:prstGeom prst="roundRect">
              <a:avLst>
                <a:gd name="adj" fmla="val 6697"/>
              </a:avLst>
            </a:prstGeom>
            <a:solidFill>
              <a:schemeClr val="tx1">
                <a:lumMod val="6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sv-SE" sz="2400" b="1" i="0" u="none" strike="noStrike" cap="none" normalizeH="0" baseline="0" smtClean="0">
                <a:solidFill>
                  <a:schemeClr val="tx1"/>
                </a:solidFill>
                <a:effectLst>
                  <a:outerShdw blurRad="38100" dist="38100" dir="2700000" algn="tl">
                    <a:srgbClr val="000000">
                      <a:alpha val="43137"/>
                    </a:srgbClr>
                  </a:outerShdw>
                </a:effectLst>
                <a:latin typeface="Arial" charset="0"/>
              </a:endParaRPr>
            </a:p>
          </p:txBody>
        </p:sp>
        <p:sp>
          <p:nvSpPr>
            <p:cNvPr id="33" name="Rounded Rectangle 32"/>
            <p:cNvSpPr/>
            <p:nvPr/>
          </p:nvSpPr>
          <p:spPr bwMode="auto">
            <a:xfrm>
              <a:off x="847724" y="3457575"/>
              <a:ext cx="1324800" cy="62865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800" dirty="0" smtClean="0">
                  <a:solidFill>
                    <a:schemeClr val="bg1"/>
                  </a:solidFill>
                </a:rPr>
                <a:t>WS-Man</a:t>
              </a:r>
            </a:p>
          </p:txBody>
        </p:sp>
        <p:sp>
          <p:nvSpPr>
            <p:cNvPr id="34" name="Rounded Rectangle 33"/>
            <p:cNvSpPr/>
            <p:nvPr/>
          </p:nvSpPr>
          <p:spPr bwMode="auto">
            <a:xfrm>
              <a:off x="847724" y="4114800"/>
              <a:ext cx="1324800" cy="62865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r>
                <a:rPr lang="sv-SE" sz="1800" dirty="0" smtClean="0">
                  <a:solidFill>
                    <a:schemeClr val="bg1"/>
                  </a:solidFill>
                </a:rPr>
                <a:t>CIMOM</a:t>
              </a:r>
            </a:p>
          </p:txBody>
        </p:sp>
        <p:sp>
          <p:nvSpPr>
            <p:cNvPr id="35" name="Rounded Rectangle 34"/>
            <p:cNvSpPr/>
            <p:nvPr/>
          </p:nvSpPr>
          <p:spPr bwMode="auto">
            <a:xfrm>
              <a:off x="847725" y="4762500"/>
              <a:ext cx="1324800" cy="62865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1600" dirty="0" smtClean="0"/>
                <a:t>OpsMgr</a:t>
              </a:r>
              <a:br>
                <a:rPr lang="sv-SE" sz="1600" dirty="0" smtClean="0"/>
              </a:br>
              <a:r>
                <a:rPr lang="sv-SE" sz="1600" dirty="0" smtClean="0"/>
                <a:t>Providers</a:t>
              </a:r>
              <a:endParaRPr kumimoji="0" lang="sv-SE" sz="1600" b="1" i="0" u="none" strike="noStrike" cap="none" normalizeH="0" baseline="0" dirty="0" smtClean="0">
                <a:solidFill>
                  <a:schemeClr val="tx1"/>
                </a:solidFill>
                <a:effectLst>
                  <a:outerShdw blurRad="38100" dist="38100" dir="2700000" algn="tl">
                    <a:srgbClr val="000000">
                      <a:alpha val="43137"/>
                    </a:srgbClr>
                  </a:outerShdw>
                </a:effectLst>
                <a:latin typeface="Arial" charset="0"/>
              </a:endParaRPr>
            </a:p>
          </p:txBody>
        </p:sp>
        <p:sp>
          <p:nvSpPr>
            <p:cNvPr id="36" name="Rounded Rectangle 35"/>
            <p:cNvSpPr/>
            <p:nvPr/>
          </p:nvSpPr>
          <p:spPr bwMode="auto">
            <a:xfrm>
              <a:off x="866776" y="1095375"/>
              <a:ext cx="1323975" cy="85725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v-SE" sz="1800" b="1" i="0" u="none" strike="noStrike" cap="none" normalizeH="0" baseline="0" dirty="0" smtClean="0">
                  <a:solidFill>
                    <a:schemeClr val="tx1"/>
                  </a:solidFill>
                  <a:effectLst>
                    <a:outerShdw blurRad="38100" dist="38100" dir="2700000" algn="tl">
                      <a:srgbClr val="000000">
                        <a:alpha val="43137"/>
                      </a:srgbClr>
                    </a:outerShdw>
                  </a:effectLst>
                  <a:latin typeface="Arial" charset="0"/>
                </a:rPr>
                <a:t>OpsMgr</a:t>
              </a:r>
            </a:p>
          </p:txBody>
        </p:sp>
        <p:sp>
          <p:nvSpPr>
            <p:cNvPr id="37" name="Rounded Rectangle 36"/>
            <p:cNvSpPr/>
            <p:nvPr/>
          </p:nvSpPr>
          <p:spPr bwMode="auto">
            <a:xfrm>
              <a:off x="857250" y="2038350"/>
              <a:ext cx="1323975" cy="4953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dirty="0" smtClean="0">
                  <a:solidFill>
                    <a:schemeClr val="bg1"/>
                  </a:solidFill>
                </a:rPr>
                <a:t>WS-Man</a:t>
              </a:r>
            </a:p>
          </p:txBody>
        </p:sp>
        <p:cxnSp>
          <p:nvCxnSpPr>
            <p:cNvPr id="38" name="Straight Arrow Connector 37"/>
            <p:cNvCxnSpPr/>
            <p:nvPr/>
          </p:nvCxnSpPr>
          <p:spPr bwMode="auto">
            <a:xfrm rot="5400000">
              <a:off x="1066857" y="2981272"/>
              <a:ext cx="900000" cy="4763"/>
            </a:xfrm>
            <a:prstGeom prst="straightConnector1">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127000" cap="flat" cmpd="sng" algn="ctr">
              <a:solidFill>
                <a:schemeClr val="tx1"/>
              </a:solidFill>
              <a:prstDash val="solid"/>
              <a:round/>
              <a:headEnd type="triangle" w="sm" len="sm"/>
              <a:tailEnd type="triangle" w="sm" len="sm"/>
            </a:ln>
            <a:effectLst/>
          </p:spPr>
        </p:cxnSp>
        <p:cxnSp>
          <p:nvCxnSpPr>
            <p:cNvPr id="40" name="Straight Connector 39"/>
            <p:cNvCxnSpPr>
              <a:stCxn id="35" idx="2"/>
            </p:cNvCxnSpPr>
            <p:nvPr/>
          </p:nvCxnSpPr>
          <p:spPr bwMode="auto">
            <a:xfrm rot="16200000" flipH="1">
              <a:off x="1359900" y="5541375"/>
              <a:ext cx="304800" cy="4350"/>
            </a:xfrm>
            <a:prstGeom prst="line">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none" w="med" len="med"/>
            </a:ln>
            <a:effectLst/>
          </p:spPr>
        </p:cxnSp>
        <p:sp>
          <p:nvSpPr>
            <p:cNvPr id="58" name="Flowchart: Magnetic Disk 57"/>
            <p:cNvSpPr/>
            <p:nvPr/>
          </p:nvSpPr>
          <p:spPr bwMode="auto">
            <a:xfrm>
              <a:off x="1143000" y="5715000"/>
              <a:ext cx="742950" cy="704850"/>
            </a:xfrm>
            <a:prstGeom prst="flowChartMagneticDisk">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v-SE" sz="1000" b="1" i="0" u="none" strike="noStrike" cap="none" normalizeH="0" baseline="0" dirty="0" smtClean="0">
                  <a:solidFill>
                    <a:schemeClr val="tx1"/>
                  </a:solidFill>
                  <a:latin typeface="Arial" charset="0"/>
                </a:rPr>
                <a:t>OS</a:t>
              </a:r>
              <a:br>
                <a:rPr kumimoji="0" lang="sv-SE" sz="1000" b="1" i="0" u="none" strike="noStrike" cap="none" normalizeH="0" baseline="0" dirty="0" smtClean="0">
                  <a:solidFill>
                    <a:schemeClr val="tx1"/>
                  </a:solidFill>
                  <a:latin typeface="Arial" charset="0"/>
                </a:rPr>
              </a:br>
              <a:r>
                <a:rPr kumimoji="0" lang="sv-SE" sz="1000" b="1" i="0" u="none" strike="noStrike" cap="none" normalizeH="0" baseline="0" dirty="0" smtClean="0">
                  <a:solidFill>
                    <a:schemeClr val="tx1"/>
                  </a:solidFill>
                  <a:latin typeface="Arial" charset="0"/>
                </a:rPr>
                <a:t>Resources</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par>
                                <p:cTn id="8" presetID="10" presetClass="entr" presetSubtype="0"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fade">
                                      <p:cBhvr>
                                        <p:cTn id="10"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3650" name="Rectangle 2"/>
          <p:cNvSpPr>
            <a:spLocks noGrp="1" noChangeArrowheads="1"/>
          </p:cNvSpPr>
          <p:nvPr>
            <p:ph type="title"/>
          </p:nvPr>
        </p:nvSpPr>
        <p:spPr>
          <a:xfrm>
            <a:off x="381002" y="228603"/>
            <a:ext cx="8393113" cy="664797"/>
          </a:xfrm>
        </p:spPr>
        <p:txBody>
          <a:bodyPr/>
          <a:lstStyle/>
          <a:p>
            <a:pPr eaLnBrk="1" hangingPunct="1">
              <a:defRPr/>
            </a:pPr>
            <a:r>
              <a:rPr lang="en-US" dirty="0" smtClean="0"/>
              <a:t>UNIX/Linux Component Overview</a:t>
            </a:r>
          </a:p>
        </p:txBody>
      </p:sp>
      <p:sp>
        <p:nvSpPr>
          <p:cNvPr id="28" name="Left Brace 27"/>
          <p:cNvSpPr/>
          <p:nvPr/>
        </p:nvSpPr>
        <p:spPr bwMode="auto">
          <a:xfrm>
            <a:off x="2181226" y="838200"/>
            <a:ext cx="2133600" cy="5905500"/>
          </a:xfrm>
          <a:prstGeom prst="leftBrace">
            <a:avLst>
              <a:gd name="adj1" fmla="val 8333"/>
              <a:gd name="adj2" fmla="val 60697"/>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sv-SE"/>
          </a:p>
        </p:txBody>
      </p:sp>
      <p:grpSp>
        <p:nvGrpSpPr>
          <p:cNvPr id="86" name="Group 85"/>
          <p:cNvGrpSpPr/>
          <p:nvPr/>
        </p:nvGrpSpPr>
        <p:grpSpPr>
          <a:xfrm>
            <a:off x="4152906" y="895354"/>
            <a:ext cx="3892884" cy="5805970"/>
            <a:chOff x="4152906" y="895354"/>
            <a:chExt cx="3892884" cy="5805970"/>
          </a:xfrm>
        </p:grpSpPr>
        <p:sp>
          <p:nvSpPr>
            <p:cNvPr id="30" name="Rounded Rectangle 29"/>
            <p:cNvSpPr>
              <a:spLocks noChangeAspect="1"/>
            </p:cNvSpPr>
            <p:nvPr/>
          </p:nvSpPr>
          <p:spPr bwMode="auto">
            <a:xfrm>
              <a:off x="5267329" y="1943104"/>
              <a:ext cx="991493" cy="642938"/>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r>
                <a:rPr lang="sv-SE" sz="1200" dirty="0" smtClean="0">
                  <a:solidFill>
                    <a:schemeClr val="bg1"/>
                  </a:solidFill>
                  <a:latin typeface="Arial" charset="0"/>
                </a:rPr>
                <a:t>WSMan</a:t>
              </a:r>
              <a:br>
                <a:rPr lang="sv-SE" sz="1200" dirty="0" smtClean="0">
                  <a:solidFill>
                    <a:schemeClr val="bg1"/>
                  </a:solidFill>
                  <a:latin typeface="Arial" charset="0"/>
                </a:rPr>
              </a:br>
              <a:r>
                <a:rPr lang="sv-SE" sz="1200" dirty="0" smtClean="0">
                  <a:solidFill>
                    <a:schemeClr val="bg1"/>
                  </a:solidFill>
                  <a:latin typeface="Arial" charset="0"/>
                </a:rPr>
                <a:t>binaries</a:t>
              </a:r>
            </a:p>
          </p:txBody>
        </p:sp>
        <p:sp>
          <p:nvSpPr>
            <p:cNvPr id="31" name="Rounded Rectangle 30"/>
            <p:cNvSpPr>
              <a:spLocks noChangeAspect="1"/>
            </p:cNvSpPr>
            <p:nvPr/>
          </p:nvSpPr>
          <p:spPr bwMode="auto">
            <a:xfrm>
              <a:off x="4210054" y="1933579"/>
              <a:ext cx="991493" cy="642938"/>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r>
                <a:rPr lang="sv-SE" sz="1200" dirty="0" smtClean="0">
                  <a:solidFill>
                    <a:schemeClr val="bg1"/>
                  </a:solidFill>
                  <a:latin typeface="Arial" charset="0"/>
                </a:rPr>
                <a:t>CIMOM</a:t>
              </a:r>
              <a:br>
                <a:rPr lang="sv-SE" sz="1200" dirty="0" smtClean="0">
                  <a:solidFill>
                    <a:schemeClr val="bg1"/>
                  </a:solidFill>
                  <a:latin typeface="Arial" charset="0"/>
                </a:rPr>
              </a:br>
              <a:r>
                <a:rPr lang="sv-SE" sz="1200" dirty="0" smtClean="0">
                  <a:solidFill>
                    <a:schemeClr val="bg1"/>
                  </a:solidFill>
                  <a:latin typeface="Arial" charset="0"/>
                </a:rPr>
                <a:t>binaries</a:t>
              </a:r>
            </a:p>
          </p:txBody>
        </p:sp>
        <p:sp>
          <p:nvSpPr>
            <p:cNvPr id="56" name="Rounded Rectangle 55"/>
            <p:cNvSpPr>
              <a:spLocks noChangeAspect="1"/>
            </p:cNvSpPr>
            <p:nvPr/>
          </p:nvSpPr>
          <p:spPr bwMode="auto">
            <a:xfrm>
              <a:off x="5267329" y="895354"/>
              <a:ext cx="991493" cy="6429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r>
                <a:rPr lang="sv-SE" sz="1100" dirty="0" smtClean="0"/>
                <a:t>RPM/depot/pkg</a:t>
              </a:r>
              <a:r>
                <a:rPr lang="sv-SE" sz="1200" dirty="0" smtClean="0"/>
                <a:t/>
              </a:r>
              <a:br>
                <a:rPr lang="sv-SE" sz="1200" dirty="0" smtClean="0"/>
              </a:br>
              <a:r>
                <a:rPr lang="sv-SE" sz="1200" dirty="0" smtClean="0"/>
                <a:t>Installer</a:t>
              </a:r>
            </a:p>
          </p:txBody>
        </p:sp>
        <p:sp>
          <p:nvSpPr>
            <p:cNvPr id="64" name="Rounded Rectangle 63"/>
            <p:cNvSpPr>
              <a:spLocks noChangeAspect="1"/>
            </p:cNvSpPr>
            <p:nvPr/>
          </p:nvSpPr>
          <p:spPr bwMode="auto">
            <a:xfrm>
              <a:off x="6315079" y="1933579"/>
              <a:ext cx="991493" cy="6429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t>Provider</a:t>
              </a:r>
            </a:p>
            <a:p>
              <a:pPr algn="ctr"/>
              <a:r>
                <a:rPr lang="sv-SE" sz="1200" dirty="0" smtClean="0"/>
                <a:t>libraries</a:t>
              </a:r>
            </a:p>
          </p:txBody>
        </p:sp>
        <p:cxnSp>
          <p:nvCxnSpPr>
            <p:cNvPr id="66" name="Elbow Connector 65"/>
            <p:cNvCxnSpPr>
              <a:stCxn id="56" idx="2"/>
              <a:endCxn id="31" idx="0"/>
            </p:cNvCxnSpPr>
            <p:nvPr/>
          </p:nvCxnSpPr>
          <p:spPr bwMode="auto">
            <a:xfrm rot="5400000">
              <a:off x="5036797" y="1207299"/>
              <a:ext cx="395287" cy="1057275"/>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68" name="Shape 67"/>
            <p:cNvCxnSpPr>
              <a:stCxn id="56" idx="2"/>
              <a:endCxn id="64" idx="0"/>
            </p:cNvCxnSpPr>
            <p:nvPr/>
          </p:nvCxnSpPr>
          <p:spPr bwMode="auto">
            <a:xfrm rot="16200000" flipH="1">
              <a:off x="6089309" y="1212060"/>
              <a:ext cx="395287" cy="1047750"/>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70" name="Elbow Connector 69"/>
            <p:cNvCxnSpPr>
              <a:stCxn id="56" idx="2"/>
              <a:endCxn id="30" idx="0"/>
            </p:cNvCxnSpPr>
            <p:nvPr/>
          </p:nvCxnSpPr>
          <p:spPr bwMode="auto">
            <a:xfrm rot="5400000">
              <a:off x="5560670" y="1740698"/>
              <a:ext cx="404812" cy="1588"/>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79" name="Straight Arrow Connector 78"/>
            <p:cNvCxnSpPr>
              <a:stCxn id="30" idx="2"/>
            </p:cNvCxnSpPr>
            <p:nvPr/>
          </p:nvCxnSpPr>
          <p:spPr bwMode="auto">
            <a:xfrm rot="5400000">
              <a:off x="5627345" y="2721774"/>
              <a:ext cx="271462" cy="1588"/>
            </a:xfrm>
            <a:prstGeom prst="straightConnector1">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sp>
          <p:nvSpPr>
            <p:cNvPr id="84" name="Rounded Rectangle 83"/>
            <p:cNvSpPr>
              <a:spLocks noChangeAspect="1"/>
            </p:cNvSpPr>
            <p:nvPr/>
          </p:nvSpPr>
          <p:spPr bwMode="auto">
            <a:xfrm>
              <a:off x="5267329" y="2819400"/>
              <a:ext cx="991493" cy="1614492"/>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r>
                <a:rPr lang="sv-SE" sz="1200" dirty="0" smtClean="0">
                  <a:solidFill>
                    <a:schemeClr val="bg1"/>
                  </a:solidFill>
                  <a:latin typeface="Arial" charset="0"/>
                </a:rPr>
                <a:t>CIMOM</a:t>
              </a:r>
              <a:br>
                <a:rPr lang="sv-SE" sz="1200" dirty="0" smtClean="0">
                  <a:solidFill>
                    <a:schemeClr val="bg1"/>
                  </a:solidFill>
                  <a:latin typeface="Arial" charset="0"/>
                </a:rPr>
              </a:br>
              <a:r>
                <a:rPr lang="sv-SE" sz="1200" dirty="0" smtClean="0">
                  <a:solidFill>
                    <a:schemeClr val="bg1"/>
                  </a:solidFill>
                  <a:latin typeface="Arial" charset="0"/>
                </a:rPr>
                <a:t>daemon</a:t>
              </a:r>
              <a:br>
                <a:rPr lang="sv-SE" sz="1200" dirty="0" smtClean="0">
                  <a:solidFill>
                    <a:schemeClr val="bg1"/>
                  </a:solidFill>
                  <a:latin typeface="Arial" charset="0"/>
                </a:rPr>
              </a:br>
              <a:r>
                <a:rPr lang="sv-SE" sz="800" i="1" dirty="0" smtClean="0">
                  <a:solidFill>
                    <a:schemeClr val="bg1"/>
                  </a:solidFill>
                  <a:latin typeface="Arial" charset="0"/>
                </a:rPr>
                <a:t>OpenPegasus</a:t>
              </a:r>
              <a:endParaRPr lang="sv-SE" sz="1200" i="1" dirty="0" smtClean="0">
                <a:solidFill>
                  <a:schemeClr val="bg1"/>
                </a:solidFill>
                <a:latin typeface="Arial" charset="0"/>
              </a:endParaRPr>
            </a:p>
          </p:txBody>
        </p:sp>
        <p:sp>
          <p:nvSpPr>
            <p:cNvPr id="92" name="Rounded Rectangle 91"/>
            <p:cNvSpPr>
              <a:spLocks noChangeAspect="1"/>
            </p:cNvSpPr>
            <p:nvPr/>
          </p:nvSpPr>
          <p:spPr bwMode="auto">
            <a:xfrm>
              <a:off x="4162432" y="4838710"/>
              <a:ext cx="654384" cy="42433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000" dirty="0" smtClean="0"/>
                <a:t>OS</a:t>
              </a:r>
              <a:br>
                <a:rPr lang="sv-SE" sz="1000" dirty="0" smtClean="0"/>
              </a:br>
              <a:r>
                <a:rPr lang="sv-SE" sz="1000" dirty="0" smtClean="0"/>
                <a:t>Provider</a:t>
              </a:r>
            </a:p>
          </p:txBody>
        </p:sp>
        <p:sp>
          <p:nvSpPr>
            <p:cNvPr id="93" name="Rounded Rectangle 92"/>
            <p:cNvSpPr>
              <a:spLocks noChangeAspect="1"/>
            </p:cNvSpPr>
            <p:nvPr/>
          </p:nvSpPr>
          <p:spPr bwMode="auto">
            <a:xfrm>
              <a:off x="4867281" y="4829185"/>
              <a:ext cx="654384" cy="42433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000" dirty="0" smtClean="0"/>
                <a:t>CPU</a:t>
              </a:r>
              <a:br>
                <a:rPr lang="sv-SE" sz="1000" dirty="0" smtClean="0"/>
              </a:br>
              <a:r>
                <a:rPr lang="sv-SE" sz="1000" dirty="0" smtClean="0"/>
                <a:t>Provider</a:t>
              </a:r>
            </a:p>
          </p:txBody>
        </p:sp>
        <p:sp>
          <p:nvSpPr>
            <p:cNvPr id="94" name="Rounded Rectangle 93"/>
            <p:cNvSpPr>
              <a:spLocks noChangeAspect="1"/>
            </p:cNvSpPr>
            <p:nvPr/>
          </p:nvSpPr>
          <p:spPr bwMode="auto">
            <a:xfrm>
              <a:off x="4867281" y="5305435"/>
              <a:ext cx="654384" cy="42433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000" dirty="0" smtClean="0"/>
                <a:t>Disk</a:t>
              </a:r>
              <a:br>
                <a:rPr lang="sv-SE" sz="1000" dirty="0" smtClean="0"/>
              </a:br>
              <a:r>
                <a:rPr lang="sv-SE" sz="1000" dirty="0" smtClean="0"/>
                <a:t>Provider</a:t>
              </a:r>
            </a:p>
          </p:txBody>
        </p:sp>
        <p:cxnSp>
          <p:nvCxnSpPr>
            <p:cNvPr id="98" name="Elbow Connector 97"/>
            <p:cNvCxnSpPr>
              <a:stCxn id="84" idx="2"/>
              <a:endCxn id="92" idx="0"/>
            </p:cNvCxnSpPr>
            <p:nvPr/>
          </p:nvCxnSpPr>
          <p:spPr bwMode="auto">
            <a:xfrm rot="5400000">
              <a:off x="4923941" y="3999575"/>
              <a:ext cx="404818" cy="1273452"/>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102" name="Elbow Connector 101"/>
            <p:cNvCxnSpPr>
              <a:stCxn id="84" idx="2"/>
              <a:endCxn id="93" idx="0"/>
            </p:cNvCxnSpPr>
            <p:nvPr/>
          </p:nvCxnSpPr>
          <p:spPr bwMode="auto">
            <a:xfrm rot="5400000">
              <a:off x="5281129" y="4347237"/>
              <a:ext cx="395293" cy="568603"/>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53" name="Elbow Connector 52"/>
            <p:cNvCxnSpPr>
              <a:stCxn id="31" idx="2"/>
              <a:endCxn id="84" idx="1"/>
            </p:cNvCxnSpPr>
            <p:nvPr/>
          </p:nvCxnSpPr>
          <p:spPr bwMode="auto">
            <a:xfrm rot="16200000" flipH="1">
              <a:off x="4461501" y="2820817"/>
              <a:ext cx="1050129" cy="561528"/>
            </a:xfrm>
            <a:prstGeom prst="bentConnector2">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sp>
          <p:nvSpPr>
            <p:cNvPr id="57" name="Rounded Rectangle 56"/>
            <p:cNvSpPr>
              <a:spLocks noChangeAspect="1"/>
            </p:cNvSpPr>
            <p:nvPr/>
          </p:nvSpPr>
          <p:spPr bwMode="auto">
            <a:xfrm>
              <a:off x="4152906" y="5314960"/>
              <a:ext cx="654384" cy="42433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000" dirty="0" smtClean="0"/>
                <a:t>Memory</a:t>
              </a:r>
              <a:br>
                <a:rPr lang="sv-SE" sz="1000" dirty="0" smtClean="0"/>
              </a:br>
              <a:r>
                <a:rPr lang="sv-SE" sz="1000" dirty="0" smtClean="0"/>
                <a:t>Provider</a:t>
              </a:r>
            </a:p>
          </p:txBody>
        </p:sp>
        <p:sp>
          <p:nvSpPr>
            <p:cNvPr id="58" name="Rounded Rectangle 57"/>
            <p:cNvSpPr>
              <a:spLocks noChangeAspect="1"/>
            </p:cNvSpPr>
            <p:nvPr/>
          </p:nvSpPr>
          <p:spPr bwMode="auto">
            <a:xfrm>
              <a:off x="4162432" y="5800735"/>
              <a:ext cx="654384" cy="42433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000" dirty="0" smtClean="0"/>
                <a:t>Process</a:t>
              </a:r>
              <a:br>
                <a:rPr lang="sv-SE" sz="1000" dirty="0" smtClean="0"/>
              </a:br>
              <a:r>
                <a:rPr lang="sv-SE" sz="1000" dirty="0" smtClean="0"/>
                <a:t>Provider</a:t>
              </a:r>
            </a:p>
          </p:txBody>
        </p:sp>
        <p:sp>
          <p:nvSpPr>
            <p:cNvPr id="59" name="Rounded Rectangle 58"/>
            <p:cNvSpPr>
              <a:spLocks noChangeAspect="1"/>
            </p:cNvSpPr>
            <p:nvPr/>
          </p:nvSpPr>
          <p:spPr bwMode="auto">
            <a:xfrm>
              <a:off x="4867281" y="5791210"/>
              <a:ext cx="654384" cy="42433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000" dirty="0" smtClean="0"/>
                <a:t>Network</a:t>
              </a:r>
              <a:br>
                <a:rPr lang="sv-SE" sz="1000" dirty="0" smtClean="0"/>
              </a:br>
              <a:r>
                <a:rPr lang="sv-SE" sz="1000" dirty="0" smtClean="0"/>
                <a:t>Provider</a:t>
              </a:r>
            </a:p>
          </p:txBody>
        </p:sp>
        <p:sp>
          <p:nvSpPr>
            <p:cNvPr id="60" name="Rounded Rectangle 59"/>
            <p:cNvSpPr>
              <a:spLocks noChangeAspect="1"/>
            </p:cNvSpPr>
            <p:nvPr/>
          </p:nvSpPr>
          <p:spPr bwMode="auto">
            <a:xfrm>
              <a:off x="4867281" y="6267460"/>
              <a:ext cx="654384" cy="42433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000" dirty="0" smtClean="0"/>
                <a:t>Syslog</a:t>
              </a:r>
              <a:br>
                <a:rPr lang="sv-SE" sz="1000" dirty="0" smtClean="0"/>
              </a:br>
              <a:r>
                <a:rPr lang="sv-SE" sz="1000" dirty="0" smtClean="0"/>
                <a:t>Provider</a:t>
              </a:r>
            </a:p>
          </p:txBody>
        </p:sp>
        <p:sp>
          <p:nvSpPr>
            <p:cNvPr id="61" name="Rounded Rectangle 60"/>
            <p:cNvSpPr>
              <a:spLocks noChangeAspect="1"/>
            </p:cNvSpPr>
            <p:nvPr/>
          </p:nvSpPr>
          <p:spPr bwMode="auto">
            <a:xfrm>
              <a:off x="4152906" y="6276985"/>
              <a:ext cx="654384" cy="42433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000" dirty="0" smtClean="0"/>
                <a:t>Logfile</a:t>
              </a:r>
              <a:br>
                <a:rPr lang="sv-SE" sz="1000" dirty="0" smtClean="0"/>
              </a:br>
              <a:r>
                <a:rPr lang="sv-SE" sz="1000" dirty="0" smtClean="0"/>
                <a:t>Provider</a:t>
              </a:r>
            </a:p>
          </p:txBody>
        </p:sp>
        <p:sp>
          <p:nvSpPr>
            <p:cNvPr id="65" name="Rounded Rectangle 64"/>
            <p:cNvSpPr>
              <a:spLocks noChangeAspect="1"/>
            </p:cNvSpPr>
            <p:nvPr/>
          </p:nvSpPr>
          <p:spPr bwMode="auto">
            <a:xfrm>
              <a:off x="5991232" y="4838710"/>
              <a:ext cx="654384" cy="42433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000" dirty="0" smtClean="0"/>
                <a:t>Script</a:t>
              </a:r>
              <a:br>
                <a:rPr lang="sv-SE" sz="1000" dirty="0" smtClean="0"/>
              </a:br>
              <a:r>
                <a:rPr lang="sv-SE" sz="1000" dirty="0" smtClean="0"/>
                <a:t>Provider</a:t>
              </a:r>
            </a:p>
          </p:txBody>
        </p:sp>
        <p:sp>
          <p:nvSpPr>
            <p:cNvPr id="67" name="Rounded Rectangle 66"/>
            <p:cNvSpPr>
              <a:spLocks noChangeAspect="1"/>
            </p:cNvSpPr>
            <p:nvPr/>
          </p:nvSpPr>
          <p:spPr bwMode="auto">
            <a:xfrm>
              <a:off x="6696081" y="4829185"/>
              <a:ext cx="654384" cy="42433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000" dirty="0" smtClean="0"/>
                <a:t>Ext API</a:t>
              </a:r>
              <a:br>
                <a:rPr lang="sv-SE" sz="1000" dirty="0" smtClean="0"/>
              </a:br>
              <a:r>
                <a:rPr lang="sv-SE" sz="1000" dirty="0" smtClean="0"/>
                <a:t>Provider</a:t>
              </a:r>
            </a:p>
          </p:txBody>
        </p:sp>
        <p:sp>
          <p:nvSpPr>
            <p:cNvPr id="72" name="Rounded Rectangle 71"/>
            <p:cNvSpPr>
              <a:spLocks noChangeAspect="1"/>
            </p:cNvSpPr>
            <p:nvPr/>
          </p:nvSpPr>
          <p:spPr bwMode="auto">
            <a:xfrm>
              <a:off x="7391406" y="4819660"/>
              <a:ext cx="654384" cy="424339"/>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000" dirty="0" smtClean="0"/>
                <a:t>File trans</a:t>
              </a:r>
              <a:br>
                <a:rPr lang="sv-SE" sz="1000" dirty="0" smtClean="0"/>
              </a:br>
              <a:r>
                <a:rPr lang="sv-SE" sz="1000" dirty="0" smtClean="0"/>
                <a:t>Provider</a:t>
              </a:r>
            </a:p>
          </p:txBody>
        </p:sp>
        <p:cxnSp>
          <p:nvCxnSpPr>
            <p:cNvPr id="82" name="Elbow Connector 81"/>
            <p:cNvCxnSpPr>
              <a:stCxn id="84" idx="2"/>
              <a:endCxn id="65" idx="0"/>
            </p:cNvCxnSpPr>
            <p:nvPr/>
          </p:nvCxnSpPr>
          <p:spPr bwMode="auto">
            <a:xfrm rot="16200000" flipH="1">
              <a:off x="5838341" y="4358627"/>
              <a:ext cx="404818" cy="555348"/>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85" name="Elbow Connector 84"/>
            <p:cNvCxnSpPr>
              <a:stCxn id="84" idx="2"/>
              <a:endCxn id="67" idx="0"/>
            </p:cNvCxnSpPr>
            <p:nvPr/>
          </p:nvCxnSpPr>
          <p:spPr bwMode="auto">
            <a:xfrm rot="16200000" flipH="1">
              <a:off x="6195528" y="4001439"/>
              <a:ext cx="395293" cy="1260197"/>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88" name="Elbow Connector 87"/>
            <p:cNvCxnSpPr>
              <a:stCxn id="84" idx="2"/>
              <a:endCxn id="72" idx="0"/>
            </p:cNvCxnSpPr>
            <p:nvPr/>
          </p:nvCxnSpPr>
          <p:spPr bwMode="auto">
            <a:xfrm rot="16200000" flipH="1">
              <a:off x="6547953" y="3649015"/>
              <a:ext cx="385768" cy="1955522"/>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90" name="Elbow Connector 89"/>
            <p:cNvCxnSpPr>
              <a:stCxn id="64" idx="2"/>
            </p:cNvCxnSpPr>
            <p:nvPr/>
          </p:nvCxnSpPr>
          <p:spPr bwMode="auto">
            <a:xfrm rot="5400000">
              <a:off x="5784286" y="3602610"/>
              <a:ext cx="2052633" cy="451"/>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grpSp>
      <p:grpSp>
        <p:nvGrpSpPr>
          <p:cNvPr id="48" name="Group 47"/>
          <p:cNvGrpSpPr/>
          <p:nvPr/>
        </p:nvGrpSpPr>
        <p:grpSpPr>
          <a:xfrm>
            <a:off x="6623539" y="5562600"/>
            <a:ext cx="2562701" cy="990600"/>
            <a:chOff x="6400800" y="457200"/>
            <a:chExt cx="2562701" cy="990600"/>
          </a:xfrm>
        </p:grpSpPr>
        <p:grpSp>
          <p:nvGrpSpPr>
            <p:cNvPr id="49" name="Group 67"/>
            <p:cNvGrpSpPr/>
            <p:nvPr/>
          </p:nvGrpSpPr>
          <p:grpSpPr>
            <a:xfrm>
              <a:off x="6407424" y="457200"/>
              <a:ext cx="2556077" cy="276999"/>
              <a:chOff x="6407424" y="457200"/>
              <a:chExt cx="2556077" cy="276999"/>
            </a:xfrm>
          </p:grpSpPr>
          <p:sp>
            <p:nvSpPr>
              <p:cNvPr id="80" name="Oval 79"/>
              <p:cNvSpPr/>
              <p:nvPr/>
            </p:nvSpPr>
            <p:spPr bwMode="auto">
              <a:xfrm>
                <a:off x="6407424" y="533400"/>
                <a:ext cx="104775" cy="11430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endParaRPr lang="sv-SE" sz="1200" smtClean="0">
                  <a:solidFill>
                    <a:schemeClr val="lt1"/>
                  </a:solidFill>
                  <a:latin typeface="+mn-lt"/>
                </a:endParaRPr>
              </a:p>
            </p:txBody>
          </p:sp>
          <p:sp>
            <p:nvSpPr>
              <p:cNvPr id="81" name="TextBox 80"/>
              <p:cNvSpPr txBox="1"/>
              <p:nvPr/>
            </p:nvSpPr>
            <p:spPr>
              <a:xfrm>
                <a:off x="6578874" y="457200"/>
                <a:ext cx="2384627" cy="276999"/>
              </a:xfrm>
              <a:prstGeom prst="rect">
                <a:avLst/>
              </a:prstGeom>
              <a:noFill/>
            </p:spPr>
            <p:txBody>
              <a:bodyPr wrap="none" rtlCol="0">
                <a:spAutoFit/>
              </a:bodyPr>
              <a:lstStyle/>
              <a:p>
                <a:r>
                  <a:rPr lang="sv-SE" sz="1200" dirty="0" smtClean="0"/>
                  <a:t>New component for Cross Platform</a:t>
                </a:r>
                <a:endParaRPr lang="sv-SE" sz="1200" dirty="0"/>
              </a:p>
            </p:txBody>
          </p:sp>
        </p:grpSp>
        <p:grpSp>
          <p:nvGrpSpPr>
            <p:cNvPr id="50" name="Group 65"/>
            <p:cNvGrpSpPr/>
            <p:nvPr/>
          </p:nvGrpSpPr>
          <p:grpSpPr>
            <a:xfrm>
              <a:off x="6407724" y="704850"/>
              <a:ext cx="2204511" cy="276999"/>
              <a:chOff x="6407724" y="704850"/>
              <a:chExt cx="2204511" cy="276999"/>
            </a:xfrm>
          </p:grpSpPr>
          <p:sp>
            <p:nvSpPr>
              <p:cNvPr id="77" name="Oval 76"/>
              <p:cNvSpPr/>
              <p:nvPr/>
            </p:nvSpPr>
            <p:spPr bwMode="auto">
              <a:xfrm>
                <a:off x="6407724" y="781050"/>
                <a:ext cx="104775" cy="1143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algn="ctr"/>
                <a:endParaRPr lang="sv-SE" sz="1200" smtClean="0"/>
              </a:p>
            </p:txBody>
          </p:sp>
          <p:sp>
            <p:nvSpPr>
              <p:cNvPr id="78" name="TextBox 77"/>
              <p:cNvSpPr txBox="1"/>
              <p:nvPr/>
            </p:nvSpPr>
            <p:spPr>
              <a:xfrm>
                <a:off x="6580525" y="704850"/>
                <a:ext cx="2031710" cy="276999"/>
              </a:xfrm>
              <a:prstGeom prst="rect">
                <a:avLst/>
              </a:prstGeom>
              <a:noFill/>
            </p:spPr>
            <p:txBody>
              <a:bodyPr wrap="none" rtlCol="0">
                <a:spAutoFit/>
              </a:bodyPr>
              <a:lstStyle/>
              <a:p>
                <a:r>
                  <a:rPr lang="sv-SE" sz="1200" dirty="0" smtClean="0"/>
                  <a:t>Existing v3 or SP1 component</a:t>
                </a:r>
                <a:endParaRPr lang="sv-SE" sz="1200" dirty="0"/>
              </a:p>
            </p:txBody>
          </p:sp>
        </p:grpSp>
        <p:grpSp>
          <p:nvGrpSpPr>
            <p:cNvPr id="69" name="Group 63"/>
            <p:cNvGrpSpPr/>
            <p:nvPr/>
          </p:nvGrpSpPr>
          <p:grpSpPr>
            <a:xfrm>
              <a:off x="6407724" y="942975"/>
              <a:ext cx="1646281" cy="276999"/>
              <a:chOff x="6407724" y="942975"/>
              <a:chExt cx="1646281" cy="276999"/>
            </a:xfrm>
          </p:grpSpPr>
          <p:sp>
            <p:nvSpPr>
              <p:cNvPr id="75" name="Oval 74"/>
              <p:cNvSpPr/>
              <p:nvPr/>
            </p:nvSpPr>
            <p:spPr bwMode="auto">
              <a:xfrm>
                <a:off x="6407724" y="1028700"/>
                <a:ext cx="104775" cy="114300"/>
              </a:xfrm>
              <a:prstGeom prst="ellipse">
                <a:avLst/>
              </a:prstGeom>
              <a:solidFill>
                <a:srgbClr val="FFC00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endParaRPr lang="sv-SE" sz="1200" smtClean="0"/>
              </a:p>
            </p:txBody>
          </p:sp>
          <p:sp>
            <p:nvSpPr>
              <p:cNvPr id="76" name="TextBox 75"/>
              <p:cNvSpPr txBox="1"/>
              <p:nvPr/>
            </p:nvSpPr>
            <p:spPr>
              <a:xfrm>
                <a:off x="6580525" y="942975"/>
                <a:ext cx="1473480" cy="276999"/>
              </a:xfrm>
              <a:prstGeom prst="rect">
                <a:avLst/>
              </a:prstGeom>
              <a:noFill/>
            </p:spPr>
            <p:txBody>
              <a:bodyPr wrap="none" rtlCol="0">
                <a:spAutoFit/>
              </a:bodyPr>
              <a:lstStyle/>
              <a:p>
                <a:r>
                  <a:rPr lang="sv-SE" sz="1200" dirty="0" smtClean="0"/>
                  <a:t>Outside dependency</a:t>
                </a:r>
                <a:endParaRPr lang="sv-SE" sz="1200" dirty="0"/>
              </a:p>
            </p:txBody>
          </p:sp>
        </p:grpSp>
        <p:grpSp>
          <p:nvGrpSpPr>
            <p:cNvPr id="71" name="Group 58"/>
            <p:cNvGrpSpPr/>
            <p:nvPr/>
          </p:nvGrpSpPr>
          <p:grpSpPr>
            <a:xfrm>
              <a:off x="6400800" y="1170801"/>
              <a:ext cx="2364427" cy="276999"/>
              <a:chOff x="6400800" y="1143000"/>
              <a:chExt cx="2364427" cy="276999"/>
            </a:xfrm>
          </p:grpSpPr>
          <p:sp>
            <p:nvSpPr>
              <p:cNvPr id="73" name="Oval 72"/>
              <p:cNvSpPr/>
              <p:nvPr/>
            </p:nvSpPr>
            <p:spPr bwMode="auto">
              <a:xfrm>
                <a:off x="6400800" y="1228725"/>
                <a:ext cx="104775" cy="114300"/>
              </a:xfrm>
              <a:prstGeom prst="ellipse">
                <a:avLst/>
              </a:prstGeom>
              <a:solidFill>
                <a:schemeClr val="accent1">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endParaRPr lang="sv-SE" sz="1200" smtClean="0"/>
              </a:p>
            </p:txBody>
          </p:sp>
          <p:sp>
            <p:nvSpPr>
              <p:cNvPr id="74" name="TextBox 73"/>
              <p:cNvSpPr txBox="1"/>
              <p:nvPr/>
            </p:nvSpPr>
            <p:spPr>
              <a:xfrm>
                <a:off x="6573601" y="1143000"/>
                <a:ext cx="2191626" cy="276999"/>
              </a:xfrm>
              <a:prstGeom prst="rect">
                <a:avLst/>
              </a:prstGeom>
              <a:noFill/>
            </p:spPr>
            <p:txBody>
              <a:bodyPr wrap="none" rtlCol="0">
                <a:spAutoFit/>
              </a:bodyPr>
              <a:lstStyle/>
              <a:p>
                <a:r>
                  <a:rPr lang="sv-SE" sz="1200" dirty="0" smtClean="0"/>
                  <a:t>Built-in UNIX/Linux functionality</a:t>
                </a:r>
                <a:endParaRPr lang="sv-SE" sz="1200" dirty="0"/>
              </a:p>
            </p:txBody>
          </p:sp>
        </p:grpSp>
      </p:grpSp>
      <p:grpSp>
        <p:nvGrpSpPr>
          <p:cNvPr id="105" name="Group 104"/>
          <p:cNvGrpSpPr/>
          <p:nvPr/>
        </p:nvGrpSpPr>
        <p:grpSpPr>
          <a:xfrm>
            <a:off x="720000" y="971552"/>
            <a:ext cx="1609724" cy="5543550"/>
            <a:chOff x="720000" y="971552"/>
            <a:chExt cx="1609724" cy="5543550"/>
          </a:xfrm>
        </p:grpSpPr>
        <p:sp>
          <p:nvSpPr>
            <p:cNvPr id="106" name="Rounded Rectangle 105"/>
            <p:cNvSpPr/>
            <p:nvPr/>
          </p:nvSpPr>
          <p:spPr bwMode="auto">
            <a:xfrm>
              <a:off x="720000" y="971552"/>
              <a:ext cx="1609724" cy="1685925"/>
            </a:xfrm>
            <a:prstGeom prst="roundRect">
              <a:avLst/>
            </a:prstGeom>
            <a:solidFill>
              <a:schemeClr val="bg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sv-SE" sz="2400" b="1" i="0" u="none" strike="noStrike" cap="none" normalizeH="0" baseline="0" smtClean="0">
                <a:solidFill>
                  <a:schemeClr val="tx1"/>
                </a:solidFill>
                <a:effectLst>
                  <a:outerShdw blurRad="38100" dist="38100" dir="2700000" algn="tl">
                    <a:srgbClr val="000000">
                      <a:alpha val="43137"/>
                    </a:srgbClr>
                  </a:outerShdw>
                </a:effectLst>
                <a:latin typeface="Arial" charset="0"/>
              </a:endParaRPr>
            </a:p>
          </p:txBody>
        </p:sp>
        <p:sp>
          <p:nvSpPr>
            <p:cNvPr id="107" name="Rounded Rectangle 106"/>
            <p:cNvSpPr/>
            <p:nvPr/>
          </p:nvSpPr>
          <p:spPr bwMode="auto">
            <a:xfrm>
              <a:off x="720000" y="3362327"/>
              <a:ext cx="1566000" cy="3152775"/>
            </a:xfrm>
            <a:prstGeom prst="roundRect">
              <a:avLst>
                <a:gd name="adj" fmla="val 6697"/>
              </a:avLst>
            </a:prstGeom>
            <a:solidFill>
              <a:schemeClr val="tx1">
                <a:lumMod val="6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sv-SE" sz="2400" b="1" i="0" u="none" strike="noStrike" cap="none" normalizeH="0" baseline="0" smtClean="0">
                <a:solidFill>
                  <a:schemeClr val="tx1"/>
                </a:solidFill>
                <a:effectLst>
                  <a:outerShdw blurRad="38100" dist="38100" dir="2700000" algn="tl">
                    <a:srgbClr val="000000">
                      <a:alpha val="43137"/>
                    </a:srgbClr>
                  </a:outerShdw>
                </a:effectLst>
                <a:latin typeface="Arial" charset="0"/>
              </a:endParaRPr>
            </a:p>
          </p:txBody>
        </p:sp>
        <p:sp>
          <p:nvSpPr>
            <p:cNvPr id="108" name="Rounded Rectangle 107"/>
            <p:cNvSpPr/>
            <p:nvPr/>
          </p:nvSpPr>
          <p:spPr bwMode="auto">
            <a:xfrm>
              <a:off x="847724" y="3457575"/>
              <a:ext cx="1324800" cy="62865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800" dirty="0" smtClean="0">
                  <a:solidFill>
                    <a:schemeClr val="bg1"/>
                  </a:solidFill>
                </a:rPr>
                <a:t>WS-Man</a:t>
              </a:r>
            </a:p>
          </p:txBody>
        </p:sp>
        <p:sp>
          <p:nvSpPr>
            <p:cNvPr id="109" name="Rounded Rectangle 108"/>
            <p:cNvSpPr/>
            <p:nvPr/>
          </p:nvSpPr>
          <p:spPr bwMode="auto">
            <a:xfrm>
              <a:off x="847724" y="4114800"/>
              <a:ext cx="1324800" cy="62865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r>
                <a:rPr lang="sv-SE" sz="1800" dirty="0" smtClean="0">
                  <a:solidFill>
                    <a:schemeClr val="bg1"/>
                  </a:solidFill>
                </a:rPr>
                <a:t>CIMOM</a:t>
              </a:r>
            </a:p>
          </p:txBody>
        </p:sp>
        <p:sp>
          <p:nvSpPr>
            <p:cNvPr id="110" name="Rounded Rectangle 109"/>
            <p:cNvSpPr/>
            <p:nvPr/>
          </p:nvSpPr>
          <p:spPr bwMode="auto">
            <a:xfrm>
              <a:off x="847725" y="4762500"/>
              <a:ext cx="1324800" cy="62865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1600" dirty="0" smtClean="0"/>
                <a:t>OpsMgr</a:t>
              </a:r>
              <a:br>
                <a:rPr lang="sv-SE" sz="1600" dirty="0" smtClean="0"/>
              </a:br>
              <a:r>
                <a:rPr lang="sv-SE" sz="1600" dirty="0" smtClean="0"/>
                <a:t>Providers</a:t>
              </a:r>
              <a:endParaRPr kumimoji="0" lang="sv-SE" sz="1600" b="1" i="0" u="none" strike="noStrike" cap="none" normalizeH="0" baseline="0" dirty="0" smtClean="0">
                <a:solidFill>
                  <a:schemeClr val="tx1"/>
                </a:solidFill>
                <a:effectLst>
                  <a:outerShdw blurRad="38100" dist="38100" dir="2700000" algn="tl">
                    <a:srgbClr val="000000">
                      <a:alpha val="43137"/>
                    </a:srgbClr>
                  </a:outerShdw>
                </a:effectLst>
                <a:latin typeface="Arial" charset="0"/>
              </a:endParaRPr>
            </a:p>
          </p:txBody>
        </p:sp>
        <p:sp>
          <p:nvSpPr>
            <p:cNvPr id="111" name="Rounded Rectangle 110"/>
            <p:cNvSpPr/>
            <p:nvPr/>
          </p:nvSpPr>
          <p:spPr bwMode="auto">
            <a:xfrm>
              <a:off x="866776" y="1095375"/>
              <a:ext cx="1323975" cy="85725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v-SE" sz="1800" b="1" i="0" u="none" strike="noStrike" cap="none" normalizeH="0" baseline="0" dirty="0" smtClean="0">
                  <a:solidFill>
                    <a:schemeClr val="tx1"/>
                  </a:solidFill>
                  <a:effectLst>
                    <a:outerShdw blurRad="38100" dist="38100" dir="2700000" algn="tl">
                      <a:srgbClr val="000000">
                        <a:alpha val="43137"/>
                      </a:srgbClr>
                    </a:outerShdw>
                  </a:effectLst>
                  <a:latin typeface="Arial" charset="0"/>
                </a:rPr>
                <a:t>OpsMgr</a:t>
              </a:r>
            </a:p>
          </p:txBody>
        </p:sp>
        <p:sp>
          <p:nvSpPr>
            <p:cNvPr id="112" name="Rounded Rectangle 111"/>
            <p:cNvSpPr/>
            <p:nvPr/>
          </p:nvSpPr>
          <p:spPr bwMode="auto">
            <a:xfrm>
              <a:off x="857250" y="2038350"/>
              <a:ext cx="1323975" cy="4953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dirty="0" smtClean="0">
                  <a:solidFill>
                    <a:schemeClr val="bg1"/>
                  </a:solidFill>
                </a:rPr>
                <a:t>WS-Man</a:t>
              </a:r>
            </a:p>
          </p:txBody>
        </p:sp>
        <p:cxnSp>
          <p:nvCxnSpPr>
            <p:cNvPr id="113" name="Straight Arrow Connector 112"/>
            <p:cNvCxnSpPr/>
            <p:nvPr/>
          </p:nvCxnSpPr>
          <p:spPr bwMode="auto">
            <a:xfrm rot="5400000">
              <a:off x="1066857" y="2981272"/>
              <a:ext cx="900000" cy="4763"/>
            </a:xfrm>
            <a:prstGeom prst="straightConnector1">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127000" cap="flat" cmpd="sng" algn="ctr">
              <a:solidFill>
                <a:schemeClr val="tx1"/>
              </a:solidFill>
              <a:prstDash val="solid"/>
              <a:round/>
              <a:headEnd type="triangle" w="sm" len="sm"/>
              <a:tailEnd type="triangle" w="sm" len="sm"/>
            </a:ln>
            <a:effectLst/>
          </p:spPr>
        </p:cxnSp>
        <p:cxnSp>
          <p:nvCxnSpPr>
            <p:cNvPr id="114" name="Straight Connector 113"/>
            <p:cNvCxnSpPr>
              <a:stCxn id="110" idx="2"/>
            </p:cNvCxnSpPr>
            <p:nvPr/>
          </p:nvCxnSpPr>
          <p:spPr bwMode="auto">
            <a:xfrm rot="16200000" flipH="1">
              <a:off x="1359900" y="5541375"/>
              <a:ext cx="304800" cy="4350"/>
            </a:xfrm>
            <a:prstGeom prst="line">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none" w="med" len="med"/>
            </a:ln>
            <a:effectLst/>
          </p:spPr>
        </p:cxnSp>
        <p:sp>
          <p:nvSpPr>
            <p:cNvPr id="115" name="Flowchart: Magnetic Disk 114"/>
            <p:cNvSpPr/>
            <p:nvPr/>
          </p:nvSpPr>
          <p:spPr bwMode="auto">
            <a:xfrm>
              <a:off x="1143000" y="5715000"/>
              <a:ext cx="742950" cy="704850"/>
            </a:xfrm>
            <a:prstGeom prst="flowChartMagneticDisk">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v-SE" sz="1000" b="1" i="0" u="none" strike="noStrike" cap="none" normalizeH="0" baseline="0" dirty="0" smtClean="0">
                  <a:solidFill>
                    <a:schemeClr val="tx1"/>
                  </a:solidFill>
                  <a:latin typeface="Arial" charset="0"/>
                </a:rPr>
                <a:t>OS</a:t>
              </a:r>
              <a:br>
                <a:rPr kumimoji="0" lang="sv-SE" sz="1000" b="1" i="0" u="none" strike="noStrike" cap="none" normalizeH="0" baseline="0" dirty="0" smtClean="0">
                  <a:solidFill>
                    <a:schemeClr val="tx1"/>
                  </a:solidFill>
                  <a:latin typeface="Arial" charset="0"/>
                </a:rPr>
              </a:br>
              <a:r>
                <a:rPr kumimoji="0" lang="sv-SE" sz="1000" b="1" i="0" u="none" strike="noStrike" cap="none" normalizeH="0" baseline="0" dirty="0" smtClean="0">
                  <a:solidFill>
                    <a:schemeClr val="tx1"/>
                  </a:solidFill>
                  <a:latin typeface="Arial" charset="0"/>
                </a:rPr>
                <a:t>Resources</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fade">
                                      <p:cBhvr>
                                        <p:cTn id="10" dur="10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3650" name="Rectangle 2"/>
          <p:cNvSpPr>
            <a:spLocks noGrp="1" noChangeArrowheads="1"/>
          </p:cNvSpPr>
          <p:nvPr>
            <p:ph type="title"/>
          </p:nvPr>
        </p:nvSpPr>
        <p:spPr>
          <a:xfrm>
            <a:off x="381002" y="228603"/>
            <a:ext cx="8393113" cy="664797"/>
          </a:xfrm>
        </p:spPr>
        <p:txBody>
          <a:bodyPr/>
          <a:lstStyle/>
          <a:p>
            <a:pPr eaLnBrk="1" hangingPunct="1">
              <a:defRPr/>
            </a:pPr>
            <a:r>
              <a:rPr lang="en-US" dirty="0" smtClean="0"/>
              <a:t>Ops Mgr Component Overview</a:t>
            </a:r>
          </a:p>
        </p:txBody>
      </p:sp>
      <p:sp>
        <p:nvSpPr>
          <p:cNvPr id="28" name="Left Brace 27"/>
          <p:cNvSpPr/>
          <p:nvPr/>
        </p:nvSpPr>
        <p:spPr bwMode="auto">
          <a:xfrm>
            <a:off x="2181226" y="838201"/>
            <a:ext cx="2133600" cy="5705475"/>
          </a:xfrm>
          <a:prstGeom prst="leftBrace">
            <a:avLst>
              <a:gd name="adj1" fmla="val 8333"/>
              <a:gd name="adj2" fmla="val 20079"/>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sv-SE"/>
          </a:p>
        </p:txBody>
      </p:sp>
      <p:grpSp>
        <p:nvGrpSpPr>
          <p:cNvPr id="90" name="Group 89"/>
          <p:cNvGrpSpPr/>
          <p:nvPr/>
        </p:nvGrpSpPr>
        <p:grpSpPr>
          <a:xfrm>
            <a:off x="4162431" y="895354"/>
            <a:ext cx="3182242" cy="5538788"/>
            <a:chOff x="4162430" y="895354"/>
            <a:chExt cx="3182242" cy="5538788"/>
          </a:xfrm>
        </p:grpSpPr>
        <p:sp>
          <p:nvSpPr>
            <p:cNvPr id="30" name="Rounded Rectangle 29"/>
            <p:cNvSpPr>
              <a:spLocks noChangeAspect="1"/>
            </p:cNvSpPr>
            <p:nvPr/>
          </p:nvSpPr>
          <p:spPr bwMode="auto">
            <a:xfrm>
              <a:off x="5267329" y="1943104"/>
              <a:ext cx="991493" cy="6429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t>Modules</a:t>
              </a:r>
              <a:br>
                <a:rPr lang="sv-SE" sz="1200" dirty="0" smtClean="0"/>
              </a:br>
              <a:r>
                <a:rPr lang="sv-SE" sz="1200" dirty="0" smtClean="0"/>
                <a:t>DLL</a:t>
              </a:r>
            </a:p>
          </p:txBody>
        </p:sp>
        <p:sp>
          <p:nvSpPr>
            <p:cNvPr id="31" name="Rounded Rectangle 30"/>
            <p:cNvSpPr>
              <a:spLocks noChangeAspect="1"/>
            </p:cNvSpPr>
            <p:nvPr/>
          </p:nvSpPr>
          <p:spPr bwMode="auto">
            <a:xfrm>
              <a:off x="4210054" y="1933579"/>
              <a:ext cx="991493" cy="6429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t>UI</a:t>
              </a:r>
              <a:br>
                <a:rPr lang="sv-SE" sz="1200" dirty="0" smtClean="0"/>
              </a:br>
              <a:r>
                <a:rPr lang="sv-SE" sz="1200" dirty="0" smtClean="0"/>
                <a:t>Extension</a:t>
              </a:r>
              <a:br>
                <a:rPr lang="sv-SE" sz="1200" dirty="0" smtClean="0"/>
              </a:br>
              <a:r>
                <a:rPr lang="sv-SE" sz="1200" dirty="0" smtClean="0"/>
                <a:t>Assemblies</a:t>
              </a:r>
            </a:p>
          </p:txBody>
        </p:sp>
        <p:sp>
          <p:nvSpPr>
            <p:cNvPr id="56" name="Rounded Rectangle 55"/>
            <p:cNvSpPr>
              <a:spLocks noChangeAspect="1"/>
            </p:cNvSpPr>
            <p:nvPr/>
          </p:nvSpPr>
          <p:spPr bwMode="auto">
            <a:xfrm>
              <a:off x="5267329" y="895354"/>
              <a:ext cx="991493" cy="6429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t>Integrated</a:t>
              </a:r>
            </a:p>
            <a:p>
              <a:pPr algn="ctr"/>
              <a:r>
                <a:rPr lang="sv-SE" sz="1200" dirty="0" smtClean="0"/>
                <a:t>Installer</a:t>
              </a:r>
            </a:p>
          </p:txBody>
        </p:sp>
        <p:sp>
          <p:nvSpPr>
            <p:cNvPr id="64" name="Rounded Rectangle 63"/>
            <p:cNvSpPr>
              <a:spLocks noChangeAspect="1"/>
            </p:cNvSpPr>
            <p:nvPr/>
          </p:nvSpPr>
          <p:spPr bwMode="auto">
            <a:xfrm>
              <a:off x="6315079" y="1933579"/>
              <a:ext cx="991493" cy="6429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t>Management</a:t>
              </a:r>
            </a:p>
            <a:p>
              <a:pPr algn="ctr"/>
              <a:r>
                <a:rPr lang="sv-SE" sz="1200" dirty="0" smtClean="0"/>
                <a:t>Packs</a:t>
              </a:r>
            </a:p>
          </p:txBody>
        </p:sp>
        <p:cxnSp>
          <p:nvCxnSpPr>
            <p:cNvPr id="66" name="Elbow Connector 65"/>
            <p:cNvCxnSpPr>
              <a:stCxn id="56" idx="2"/>
              <a:endCxn id="31" idx="0"/>
            </p:cNvCxnSpPr>
            <p:nvPr/>
          </p:nvCxnSpPr>
          <p:spPr bwMode="auto">
            <a:xfrm rot="5400000">
              <a:off x="5036797" y="1207299"/>
              <a:ext cx="395287" cy="1057275"/>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68" name="Shape 67"/>
            <p:cNvCxnSpPr>
              <a:stCxn id="56" idx="2"/>
              <a:endCxn id="64" idx="0"/>
            </p:cNvCxnSpPr>
            <p:nvPr/>
          </p:nvCxnSpPr>
          <p:spPr bwMode="auto">
            <a:xfrm rot="16200000" flipH="1">
              <a:off x="6089309" y="1212060"/>
              <a:ext cx="395287" cy="1047750"/>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70" name="Elbow Connector 69"/>
            <p:cNvCxnSpPr>
              <a:stCxn id="56" idx="2"/>
              <a:endCxn id="30" idx="0"/>
            </p:cNvCxnSpPr>
            <p:nvPr/>
          </p:nvCxnSpPr>
          <p:spPr bwMode="auto">
            <a:xfrm rot="5400000">
              <a:off x="5560670" y="1740698"/>
              <a:ext cx="404812" cy="1588"/>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sp>
          <p:nvSpPr>
            <p:cNvPr id="75" name="Rounded Rectangle 74"/>
            <p:cNvSpPr>
              <a:spLocks noChangeAspect="1"/>
            </p:cNvSpPr>
            <p:nvPr/>
          </p:nvSpPr>
          <p:spPr bwMode="auto">
            <a:xfrm>
              <a:off x="5267329" y="2857504"/>
              <a:ext cx="991493" cy="642938"/>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1200" dirty="0" smtClean="0"/>
                <a:t>OpsMgr</a:t>
              </a:r>
              <a:br>
                <a:rPr lang="sv-SE" sz="1200" dirty="0" smtClean="0"/>
              </a:br>
              <a:r>
                <a:rPr lang="sv-SE" sz="1200" dirty="0" smtClean="0"/>
                <a:t>Srv/UI</a:t>
              </a:r>
            </a:p>
          </p:txBody>
        </p:sp>
        <p:cxnSp>
          <p:nvCxnSpPr>
            <p:cNvPr id="77" name="Shape 76"/>
            <p:cNvCxnSpPr>
              <a:stCxn id="31" idx="2"/>
              <a:endCxn id="75" idx="1"/>
            </p:cNvCxnSpPr>
            <p:nvPr/>
          </p:nvCxnSpPr>
          <p:spPr bwMode="auto">
            <a:xfrm rot="16200000" flipH="1">
              <a:off x="4685337" y="2596982"/>
              <a:ext cx="602456" cy="561528"/>
            </a:xfrm>
            <a:prstGeom prst="bentConnector2">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79" name="Straight Arrow Connector 78"/>
            <p:cNvCxnSpPr>
              <a:stCxn id="30" idx="2"/>
              <a:endCxn id="75" idx="0"/>
            </p:cNvCxnSpPr>
            <p:nvPr/>
          </p:nvCxnSpPr>
          <p:spPr bwMode="auto">
            <a:xfrm rot="5400000">
              <a:off x="5627345" y="2721774"/>
              <a:ext cx="271462" cy="1588"/>
            </a:xfrm>
            <a:prstGeom prst="straightConnector1">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81" name="Shape 80"/>
            <p:cNvCxnSpPr>
              <a:stCxn id="64" idx="2"/>
              <a:endCxn id="84" idx="3"/>
            </p:cNvCxnSpPr>
            <p:nvPr/>
          </p:nvCxnSpPr>
          <p:spPr bwMode="auto">
            <a:xfrm rot="5400000">
              <a:off x="5766871" y="3068468"/>
              <a:ext cx="1535906" cy="552004"/>
            </a:xfrm>
            <a:prstGeom prst="bentConnector2">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sp>
          <p:nvSpPr>
            <p:cNvPr id="84" name="Rounded Rectangle 83"/>
            <p:cNvSpPr>
              <a:spLocks noChangeAspect="1"/>
            </p:cNvSpPr>
            <p:nvPr/>
          </p:nvSpPr>
          <p:spPr bwMode="auto">
            <a:xfrm>
              <a:off x="5267329" y="3790954"/>
              <a:ext cx="991493" cy="642938"/>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1200" dirty="0" smtClean="0"/>
                <a:t>Health</a:t>
              </a:r>
              <a:br>
                <a:rPr lang="sv-SE" sz="1200" dirty="0" smtClean="0"/>
              </a:br>
              <a:r>
                <a:rPr lang="sv-SE" sz="1200" dirty="0" smtClean="0"/>
                <a:t>Service</a:t>
              </a:r>
            </a:p>
          </p:txBody>
        </p:sp>
        <p:cxnSp>
          <p:nvCxnSpPr>
            <p:cNvPr id="86" name="Straight Arrow Connector 85"/>
            <p:cNvCxnSpPr>
              <a:stCxn id="75" idx="2"/>
              <a:endCxn id="84" idx="0"/>
            </p:cNvCxnSpPr>
            <p:nvPr/>
          </p:nvCxnSpPr>
          <p:spPr bwMode="auto">
            <a:xfrm rot="5400000">
              <a:off x="5617820" y="3645699"/>
              <a:ext cx="290512" cy="1588"/>
            </a:xfrm>
            <a:prstGeom prst="straightConnector1">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sp>
          <p:nvSpPr>
            <p:cNvPr id="92" name="Rounded Rectangle 91"/>
            <p:cNvSpPr>
              <a:spLocks noChangeAspect="1"/>
            </p:cNvSpPr>
            <p:nvPr/>
          </p:nvSpPr>
          <p:spPr bwMode="auto">
            <a:xfrm>
              <a:off x="4162430" y="4838704"/>
              <a:ext cx="991493" cy="642938"/>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1200" dirty="0" smtClean="0"/>
                <a:t>WS-Man</a:t>
              </a:r>
              <a:br>
                <a:rPr lang="sv-SE" sz="1200" dirty="0" smtClean="0"/>
              </a:br>
              <a:r>
                <a:rPr lang="sv-SE" sz="1200" dirty="0" smtClean="0"/>
                <a:t>Modules</a:t>
              </a:r>
            </a:p>
          </p:txBody>
        </p:sp>
        <p:sp>
          <p:nvSpPr>
            <p:cNvPr id="93" name="Rounded Rectangle 92"/>
            <p:cNvSpPr>
              <a:spLocks noChangeAspect="1"/>
            </p:cNvSpPr>
            <p:nvPr/>
          </p:nvSpPr>
          <p:spPr bwMode="auto">
            <a:xfrm>
              <a:off x="5267329" y="4829179"/>
              <a:ext cx="991493" cy="6429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r>
                <a:rPr lang="sv-SE" sz="1200" dirty="0" smtClean="0"/>
                <a:t>SSH</a:t>
              </a:r>
              <a:br>
                <a:rPr lang="sv-SE" sz="1200" dirty="0" smtClean="0"/>
              </a:br>
              <a:r>
                <a:rPr lang="sv-SE" sz="1200" dirty="0" smtClean="0"/>
                <a:t>Modules</a:t>
              </a:r>
            </a:p>
          </p:txBody>
        </p:sp>
        <p:sp>
          <p:nvSpPr>
            <p:cNvPr id="94" name="Rounded Rectangle 93"/>
            <p:cNvSpPr>
              <a:spLocks noChangeAspect="1"/>
            </p:cNvSpPr>
            <p:nvPr/>
          </p:nvSpPr>
          <p:spPr bwMode="auto">
            <a:xfrm>
              <a:off x="6353179" y="4838704"/>
              <a:ext cx="991493" cy="6429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t>SFTP</a:t>
              </a:r>
              <a:br>
                <a:rPr lang="sv-SE" sz="1200" dirty="0" smtClean="0"/>
              </a:br>
              <a:r>
                <a:rPr lang="sv-SE" sz="1200" dirty="0" smtClean="0"/>
                <a:t>Modules</a:t>
              </a:r>
            </a:p>
          </p:txBody>
        </p:sp>
        <p:cxnSp>
          <p:nvCxnSpPr>
            <p:cNvPr id="96" name="Elbow Connector 95"/>
            <p:cNvCxnSpPr>
              <a:stCxn id="84" idx="2"/>
              <a:endCxn id="94" idx="0"/>
            </p:cNvCxnSpPr>
            <p:nvPr/>
          </p:nvCxnSpPr>
          <p:spPr bwMode="auto">
            <a:xfrm rot="16200000" flipH="1">
              <a:off x="6103595" y="4093374"/>
              <a:ext cx="404812" cy="1085850"/>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98" name="Elbow Connector 97"/>
            <p:cNvCxnSpPr>
              <a:stCxn id="84" idx="2"/>
              <a:endCxn id="92" idx="0"/>
            </p:cNvCxnSpPr>
            <p:nvPr/>
          </p:nvCxnSpPr>
          <p:spPr bwMode="auto">
            <a:xfrm rot="5400000">
              <a:off x="5008220" y="4083848"/>
              <a:ext cx="404812" cy="1104900"/>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cxnSp>
          <p:nvCxnSpPr>
            <p:cNvPr id="102" name="Elbow Connector 101"/>
            <p:cNvCxnSpPr>
              <a:stCxn id="84" idx="2"/>
              <a:endCxn id="93" idx="0"/>
            </p:cNvCxnSpPr>
            <p:nvPr/>
          </p:nvCxnSpPr>
          <p:spPr bwMode="auto">
            <a:xfrm rot="5400000">
              <a:off x="5565434" y="4631536"/>
              <a:ext cx="395287" cy="1588"/>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sp>
          <p:nvSpPr>
            <p:cNvPr id="104" name="Rounded Rectangle 103"/>
            <p:cNvSpPr>
              <a:spLocks noChangeAspect="1"/>
            </p:cNvSpPr>
            <p:nvPr/>
          </p:nvSpPr>
          <p:spPr bwMode="auto">
            <a:xfrm>
              <a:off x="4162430" y="5791204"/>
              <a:ext cx="991493" cy="642938"/>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200" dirty="0" smtClean="0">
                  <a:solidFill>
                    <a:schemeClr val="bg1"/>
                  </a:solidFill>
                  <a:latin typeface="Arial" charset="0"/>
                </a:rPr>
                <a:t>WinRM</a:t>
              </a:r>
              <a:br>
                <a:rPr lang="sv-SE" sz="1200" dirty="0" smtClean="0">
                  <a:solidFill>
                    <a:schemeClr val="bg1"/>
                  </a:solidFill>
                  <a:latin typeface="Arial" charset="0"/>
                </a:rPr>
              </a:br>
              <a:r>
                <a:rPr lang="sv-SE" sz="1200" dirty="0" smtClean="0">
                  <a:solidFill>
                    <a:schemeClr val="bg1"/>
                  </a:solidFill>
                  <a:latin typeface="Arial" charset="0"/>
                </a:rPr>
                <a:t>API</a:t>
              </a:r>
            </a:p>
          </p:txBody>
        </p:sp>
        <p:cxnSp>
          <p:nvCxnSpPr>
            <p:cNvPr id="106" name="Elbow Connector 105"/>
            <p:cNvCxnSpPr>
              <a:stCxn id="92" idx="2"/>
              <a:endCxn id="104" idx="0"/>
            </p:cNvCxnSpPr>
            <p:nvPr/>
          </p:nvCxnSpPr>
          <p:spPr bwMode="auto">
            <a:xfrm rot="5400000">
              <a:off x="4503395" y="5636424"/>
              <a:ext cx="309562" cy="1588"/>
            </a:xfrm>
            <a:prstGeom prst="bentConnector3">
              <a:avLst>
                <a:gd name="adj1" fmla="val 50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arrow"/>
            </a:ln>
            <a:effectLst/>
          </p:spPr>
        </p:cxnSp>
      </p:grpSp>
      <p:grpSp>
        <p:nvGrpSpPr>
          <p:cNvPr id="55" name="Group 54"/>
          <p:cNvGrpSpPr/>
          <p:nvPr/>
        </p:nvGrpSpPr>
        <p:grpSpPr>
          <a:xfrm>
            <a:off x="6623539" y="5562600"/>
            <a:ext cx="2562701" cy="990600"/>
            <a:chOff x="6400800" y="457200"/>
            <a:chExt cx="2562701" cy="990600"/>
          </a:xfrm>
        </p:grpSpPr>
        <p:grpSp>
          <p:nvGrpSpPr>
            <p:cNvPr id="57" name="Group 67"/>
            <p:cNvGrpSpPr/>
            <p:nvPr/>
          </p:nvGrpSpPr>
          <p:grpSpPr>
            <a:xfrm>
              <a:off x="6407424" y="457200"/>
              <a:ext cx="2556077" cy="276999"/>
              <a:chOff x="6407424" y="457200"/>
              <a:chExt cx="2556077" cy="276999"/>
            </a:xfrm>
          </p:grpSpPr>
          <p:sp>
            <p:nvSpPr>
              <p:cNvPr id="71" name="Oval 70"/>
              <p:cNvSpPr/>
              <p:nvPr/>
            </p:nvSpPr>
            <p:spPr bwMode="auto">
              <a:xfrm>
                <a:off x="6407424" y="533400"/>
                <a:ext cx="104775" cy="11430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algn="ctr"/>
                <a:endParaRPr lang="sv-SE" sz="1200" smtClean="0">
                  <a:solidFill>
                    <a:schemeClr val="lt1"/>
                  </a:solidFill>
                  <a:latin typeface="+mn-lt"/>
                </a:endParaRPr>
              </a:p>
            </p:txBody>
          </p:sp>
          <p:sp>
            <p:nvSpPr>
              <p:cNvPr id="72" name="TextBox 71"/>
              <p:cNvSpPr txBox="1"/>
              <p:nvPr/>
            </p:nvSpPr>
            <p:spPr>
              <a:xfrm>
                <a:off x="6578874" y="457200"/>
                <a:ext cx="2384627" cy="276999"/>
              </a:xfrm>
              <a:prstGeom prst="rect">
                <a:avLst/>
              </a:prstGeom>
              <a:noFill/>
            </p:spPr>
            <p:txBody>
              <a:bodyPr wrap="none" rtlCol="0">
                <a:spAutoFit/>
              </a:bodyPr>
              <a:lstStyle/>
              <a:p>
                <a:r>
                  <a:rPr lang="sv-SE" sz="1200" dirty="0" smtClean="0"/>
                  <a:t>New component for Cross Platform</a:t>
                </a:r>
                <a:endParaRPr lang="sv-SE" sz="1200" dirty="0"/>
              </a:p>
            </p:txBody>
          </p:sp>
        </p:grpSp>
        <p:grpSp>
          <p:nvGrpSpPr>
            <p:cNvPr id="58" name="Group 65"/>
            <p:cNvGrpSpPr/>
            <p:nvPr/>
          </p:nvGrpSpPr>
          <p:grpSpPr>
            <a:xfrm>
              <a:off x="6407724" y="704850"/>
              <a:ext cx="2204511" cy="276999"/>
              <a:chOff x="6407724" y="704850"/>
              <a:chExt cx="2204511" cy="276999"/>
            </a:xfrm>
          </p:grpSpPr>
          <p:sp>
            <p:nvSpPr>
              <p:cNvPr id="67" name="Oval 66"/>
              <p:cNvSpPr/>
              <p:nvPr/>
            </p:nvSpPr>
            <p:spPr bwMode="auto">
              <a:xfrm>
                <a:off x="6407724" y="781050"/>
                <a:ext cx="104775" cy="1143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algn="ctr"/>
                <a:endParaRPr lang="sv-SE" sz="1200" smtClean="0"/>
              </a:p>
            </p:txBody>
          </p:sp>
          <p:sp>
            <p:nvSpPr>
              <p:cNvPr id="69" name="TextBox 68"/>
              <p:cNvSpPr txBox="1"/>
              <p:nvPr/>
            </p:nvSpPr>
            <p:spPr>
              <a:xfrm>
                <a:off x="6580525" y="704850"/>
                <a:ext cx="2031710" cy="276999"/>
              </a:xfrm>
              <a:prstGeom prst="rect">
                <a:avLst/>
              </a:prstGeom>
              <a:noFill/>
            </p:spPr>
            <p:txBody>
              <a:bodyPr wrap="none" rtlCol="0">
                <a:spAutoFit/>
              </a:bodyPr>
              <a:lstStyle/>
              <a:p>
                <a:r>
                  <a:rPr lang="sv-SE" sz="1200" dirty="0" smtClean="0"/>
                  <a:t>Existing v3 or SP1 component</a:t>
                </a:r>
                <a:endParaRPr lang="sv-SE" sz="1200" dirty="0"/>
              </a:p>
            </p:txBody>
          </p:sp>
        </p:grpSp>
        <p:grpSp>
          <p:nvGrpSpPr>
            <p:cNvPr id="59" name="Group 63"/>
            <p:cNvGrpSpPr/>
            <p:nvPr/>
          </p:nvGrpSpPr>
          <p:grpSpPr>
            <a:xfrm>
              <a:off x="6407724" y="942975"/>
              <a:ext cx="1646281" cy="276999"/>
              <a:chOff x="6407724" y="942975"/>
              <a:chExt cx="1646281" cy="276999"/>
            </a:xfrm>
          </p:grpSpPr>
          <p:sp>
            <p:nvSpPr>
              <p:cNvPr id="63" name="Oval 62"/>
              <p:cNvSpPr/>
              <p:nvPr/>
            </p:nvSpPr>
            <p:spPr bwMode="auto">
              <a:xfrm>
                <a:off x="6407724" y="1028700"/>
                <a:ext cx="104775" cy="114300"/>
              </a:xfrm>
              <a:prstGeom prst="ellipse">
                <a:avLst/>
              </a:prstGeom>
              <a:solidFill>
                <a:srgbClr val="FFC00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endParaRPr lang="sv-SE" sz="1200" smtClean="0"/>
              </a:p>
            </p:txBody>
          </p:sp>
          <p:sp>
            <p:nvSpPr>
              <p:cNvPr id="65" name="TextBox 64"/>
              <p:cNvSpPr txBox="1"/>
              <p:nvPr/>
            </p:nvSpPr>
            <p:spPr>
              <a:xfrm>
                <a:off x="6580525" y="942975"/>
                <a:ext cx="1473480" cy="276999"/>
              </a:xfrm>
              <a:prstGeom prst="rect">
                <a:avLst/>
              </a:prstGeom>
              <a:noFill/>
            </p:spPr>
            <p:txBody>
              <a:bodyPr wrap="none" rtlCol="0">
                <a:spAutoFit/>
              </a:bodyPr>
              <a:lstStyle/>
              <a:p>
                <a:r>
                  <a:rPr lang="sv-SE" sz="1200" dirty="0" smtClean="0"/>
                  <a:t>Outside dependency</a:t>
                </a:r>
                <a:endParaRPr lang="sv-SE" sz="1200" dirty="0"/>
              </a:p>
            </p:txBody>
          </p:sp>
        </p:grpSp>
        <p:grpSp>
          <p:nvGrpSpPr>
            <p:cNvPr id="60" name="Group 58"/>
            <p:cNvGrpSpPr/>
            <p:nvPr/>
          </p:nvGrpSpPr>
          <p:grpSpPr>
            <a:xfrm>
              <a:off x="6400800" y="1170801"/>
              <a:ext cx="2364427" cy="276999"/>
              <a:chOff x="6400800" y="1143000"/>
              <a:chExt cx="2364427" cy="276999"/>
            </a:xfrm>
          </p:grpSpPr>
          <p:sp>
            <p:nvSpPr>
              <p:cNvPr id="61" name="Oval 60"/>
              <p:cNvSpPr/>
              <p:nvPr/>
            </p:nvSpPr>
            <p:spPr bwMode="auto">
              <a:xfrm>
                <a:off x="6400800" y="1228725"/>
                <a:ext cx="104775" cy="114300"/>
              </a:xfrm>
              <a:prstGeom prst="ellipse">
                <a:avLst/>
              </a:prstGeom>
              <a:solidFill>
                <a:schemeClr val="accent1">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endParaRPr lang="sv-SE" sz="1200" smtClean="0"/>
              </a:p>
            </p:txBody>
          </p:sp>
          <p:sp>
            <p:nvSpPr>
              <p:cNvPr id="62" name="TextBox 61"/>
              <p:cNvSpPr txBox="1"/>
              <p:nvPr/>
            </p:nvSpPr>
            <p:spPr>
              <a:xfrm>
                <a:off x="6573601" y="1143000"/>
                <a:ext cx="2191626" cy="276999"/>
              </a:xfrm>
              <a:prstGeom prst="rect">
                <a:avLst/>
              </a:prstGeom>
              <a:noFill/>
            </p:spPr>
            <p:txBody>
              <a:bodyPr wrap="none" rtlCol="0">
                <a:spAutoFit/>
              </a:bodyPr>
              <a:lstStyle/>
              <a:p>
                <a:r>
                  <a:rPr lang="sv-SE" sz="1200" dirty="0" smtClean="0"/>
                  <a:t>Built-in UNIX/Linux functionality</a:t>
                </a:r>
                <a:endParaRPr lang="sv-SE" sz="1200" dirty="0"/>
              </a:p>
            </p:txBody>
          </p:sp>
        </p:grpSp>
      </p:grpSp>
      <p:grpSp>
        <p:nvGrpSpPr>
          <p:cNvPr id="73" name="Group 72"/>
          <p:cNvGrpSpPr/>
          <p:nvPr/>
        </p:nvGrpSpPr>
        <p:grpSpPr>
          <a:xfrm>
            <a:off x="720000" y="971552"/>
            <a:ext cx="1609724" cy="5543550"/>
            <a:chOff x="720000" y="971552"/>
            <a:chExt cx="1609724" cy="5543550"/>
          </a:xfrm>
        </p:grpSpPr>
        <p:sp>
          <p:nvSpPr>
            <p:cNvPr id="74" name="Rounded Rectangle 73"/>
            <p:cNvSpPr/>
            <p:nvPr/>
          </p:nvSpPr>
          <p:spPr bwMode="auto">
            <a:xfrm>
              <a:off x="720000" y="971552"/>
              <a:ext cx="1609724" cy="1685925"/>
            </a:xfrm>
            <a:prstGeom prst="roundRect">
              <a:avLst/>
            </a:prstGeom>
            <a:solidFill>
              <a:schemeClr val="bg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sv-SE" sz="2400" b="1" i="0" u="none" strike="noStrike" cap="none" normalizeH="0" baseline="0" smtClean="0">
                <a:solidFill>
                  <a:schemeClr val="tx1"/>
                </a:solidFill>
                <a:effectLst>
                  <a:outerShdw blurRad="38100" dist="38100" dir="2700000" algn="tl">
                    <a:srgbClr val="000000">
                      <a:alpha val="43137"/>
                    </a:srgbClr>
                  </a:outerShdw>
                </a:effectLst>
                <a:latin typeface="Arial" charset="0"/>
              </a:endParaRPr>
            </a:p>
          </p:txBody>
        </p:sp>
        <p:sp>
          <p:nvSpPr>
            <p:cNvPr id="76" name="Rounded Rectangle 75"/>
            <p:cNvSpPr/>
            <p:nvPr/>
          </p:nvSpPr>
          <p:spPr bwMode="auto">
            <a:xfrm>
              <a:off x="720000" y="3362327"/>
              <a:ext cx="1566000" cy="3152775"/>
            </a:xfrm>
            <a:prstGeom prst="roundRect">
              <a:avLst>
                <a:gd name="adj" fmla="val 6697"/>
              </a:avLst>
            </a:prstGeom>
            <a:solidFill>
              <a:schemeClr val="tx1">
                <a:lumMod val="6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sv-SE" sz="2400" b="1" i="0" u="none" strike="noStrike" cap="none" normalizeH="0" baseline="0" smtClean="0">
                <a:solidFill>
                  <a:schemeClr val="tx1"/>
                </a:solidFill>
                <a:effectLst>
                  <a:outerShdw blurRad="38100" dist="38100" dir="2700000" algn="tl">
                    <a:srgbClr val="000000">
                      <a:alpha val="43137"/>
                    </a:srgbClr>
                  </a:outerShdw>
                </a:effectLst>
                <a:latin typeface="Arial" charset="0"/>
              </a:endParaRPr>
            </a:p>
          </p:txBody>
        </p:sp>
        <p:sp>
          <p:nvSpPr>
            <p:cNvPr id="78" name="Rounded Rectangle 77"/>
            <p:cNvSpPr/>
            <p:nvPr/>
          </p:nvSpPr>
          <p:spPr bwMode="auto">
            <a:xfrm>
              <a:off x="847724" y="3457575"/>
              <a:ext cx="1324800" cy="62865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800" dirty="0" smtClean="0">
                  <a:solidFill>
                    <a:schemeClr val="bg1"/>
                  </a:solidFill>
                </a:rPr>
                <a:t>WS-Man</a:t>
              </a:r>
            </a:p>
          </p:txBody>
        </p:sp>
        <p:sp>
          <p:nvSpPr>
            <p:cNvPr id="80" name="Rounded Rectangle 79"/>
            <p:cNvSpPr/>
            <p:nvPr/>
          </p:nvSpPr>
          <p:spPr bwMode="auto">
            <a:xfrm>
              <a:off x="847724" y="4114800"/>
              <a:ext cx="1324800" cy="62865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r>
                <a:rPr lang="sv-SE" sz="1800" dirty="0" smtClean="0">
                  <a:solidFill>
                    <a:schemeClr val="bg1"/>
                  </a:solidFill>
                </a:rPr>
                <a:t>CIMOM</a:t>
              </a:r>
            </a:p>
          </p:txBody>
        </p:sp>
        <p:sp>
          <p:nvSpPr>
            <p:cNvPr id="82" name="Rounded Rectangle 81"/>
            <p:cNvSpPr/>
            <p:nvPr/>
          </p:nvSpPr>
          <p:spPr bwMode="auto">
            <a:xfrm>
              <a:off x="847725" y="4762500"/>
              <a:ext cx="1324800" cy="62865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1600" dirty="0" smtClean="0"/>
                <a:t>OpsMgr</a:t>
              </a:r>
              <a:br>
                <a:rPr lang="sv-SE" sz="1600" dirty="0" smtClean="0"/>
              </a:br>
              <a:r>
                <a:rPr lang="sv-SE" sz="1600" dirty="0" smtClean="0"/>
                <a:t>Providers</a:t>
              </a:r>
              <a:endParaRPr kumimoji="0" lang="sv-SE" sz="1600" b="1" i="0" u="none" strike="noStrike" cap="none" normalizeH="0" baseline="0" dirty="0" smtClean="0">
                <a:solidFill>
                  <a:schemeClr val="tx1"/>
                </a:solidFill>
                <a:effectLst>
                  <a:outerShdw blurRad="38100" dist="38100" dir="2700000" algn="tl">
                    <a:srgbClr val="000000">
                      <a:alpha val="43137"/>
                    </a:srgbClr>
                  </a:outerShdw>
                </a:effectLst>
                <a:latin typeface="Arial" charset="0"/>
              </a:endParaRPr>
            </a:p>
          </p:txBody>
        </p:sp>
        <p:sp>
          <p:nvSpPr>
            <p:cNvPr id="83" name="Rounded Rectangle 82"/>
            <p:cNvSpPr/>
            <p:nvPr/>
          </p:nvSpPr>
          <p:spPr bwMode="auto">
            <a:xfrm>
              <a:off x="866776" y="1095375"/>
              <a:ext cx="1323975" cy="85725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v-SE" sz="1800" b="1" i="0" u="none" strike="noStrike" cap="none" normalizeH="0" baseline="0" dirty="0" smtClean="0">
                  <a:solidFill>
                    <a:schemeClr val="tx1"/>
                  </a:solidFill>
                  <a:effectLst>
                    <a:outerShdw blurRad="38100" dist="38100" dir="2700000" algn="tl">
                      <a:srgbClr val="000000">
                        <a:alpha val="43137"/>
                      </a:srgbClr>
                    </a:outerShdw>
                  </a:effectLst>
                  <a:latin typeface="Arial" charset="0"/>
                </a:rPr>
                <a:t>OpsMgr</a:t>
              </a:r>
            </a:p>
          </p:txBody>
        </p:sp>
        <p:sp>
          <p:nvSpPr>
            <p:cNvPr id="85" name="Rounded Rectangle 84"/>
            <p:cNvSpPr/>
            <p:nvPr/>
          </p:nvSpPr>
          <p:spPr bwMode="auto">
            <a:xfrm>
              <a:off x="857250" y="2038350"/>
              <a:ext cx="1323975" cy="4953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dirty="0" smtClean="0">
                  <a:solidFill>
                    <a:schemeClr val="bg1"/>
                  </a:solidFill>
                </a:rPr>
                <a:t>WS-Man</a:t>
              </a:r>
            </a:p>
          </p:txBody>
        </p:sp>
        <p:cxnSp>
          <p:nvCxnSpPr>
            <p:cNvPr id="87" name="Straight Arrow Connector 86"/>
            <p:cNvCxnSpPr/>
            <p:nvPr/>
          </p:nvCxnSpPr>
          <p:spPr bwMode="auto">
            <a:xfrm rot="5400000">
              <a:off x="1066857" y="2981272"/>
              <a:ext cx="900000" cy="4763"/>
            </a:xfrm>
            <a:prstGeom prst="straightConnector1">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127000" cap="flat" cmpd="sng" algn="ctr">
              <a:solidFill>
                <a:schemeClr val="tx1"/>
              </a:solidFill>
              <a:prstDash val="solid"/>
              <a:round/>
              <a:headEnd type="triangle" w="sm" len="sm"/>
              <a:tailEnd type="triangle" w="sm" len="sm"/>
            </a:ln>
            <a:effectLst/>
          </p:spPr>
        </p:cxnSp>
        <p:cxnSp>
          <p:nvCxnSpPr>
            <p:cNvPr id="88" name="Straight Connector 87"/>
            <p:cNvCxnSpPr>
              <a:stCxn id="82" idx="2"/>
            </p:cNvCxnSpPr>
            <p:nvPr/>
          </p:nvCxnSpPr>
          <p:spPr bwMode="auto">
            <a:xfrm rot="16200000" flipH="1">
              <a:off x="1359900" y="5541375"/>
              <a:ext cx="304800" cy="4350"/>
            </a:xfrm>
            <a:prstGeom prst="line">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none" w="med" len="med"/>
            </a:ln>
            <a:effectLst/>
          </p:spPr>
        </p:cxnSp>
        <p:sp>
          <p:nvSpPr>
            <p:cNvPr id="89" name="Flowchart: Magnetic Disk 88"/>
            <p:cNvSpPr/>
            <p:nvPr/>
          </p:nvSpPr>
          <p:spPr bwMode="auto">
            <a:xfrm>
              <a:off x="1143000" y="5715000"/>
              <a:ext cx="742950" cy="704850"/>
            </a:xfrm>
            <a:prstGeom prst="flowChartMagneticDisk">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v-SE" sz="1000" b="1" i="0" u="none" strike="noStrike" cap="none" normalizeH="0" baseline="0" dirty="0" smtClean="0">
                  <a:solidFill>
                    <a:schemeClr val="tx1"/>
                  </a:solidFill>
                  <a:latin typeface="Arial" charset="0"/>
                </a:rPr>
                <a:t>OS</a:t>
              </a:r>
              <a:br>
                <a:rPr kumimoji="0" lang="sv-SE" sz="1000" b="1" i="0" u="none" strike="noStrike" cap="none" normalizeH="0" baseline="0" dirty="0" smtClean="0">
                  <a:solidFill>
                    <a:schemeClr val="tx1"/>
                  </a:solidFill>
                  <a:latin typeface="Arial" charset="0"/>
                </a:rPr>
              </a:br>
              <a:r>
                <a:rPr kumimoji="0" lang="sv-SE" sz="1000" b="1" i="0" u="none" strike="noStrike" cap="none" normalizeH="0" baseline="0" dirty="0" smtClean="0">
                  <a:solidFill>
                    <a:schemeClr val="tx1"/>
                  </a:solidFill>
                  <a:latin typeface="Arial" charset="0"/>
                </a:rPr>
                <a:t>Resources</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90"/>
                                        </p:tgtEl>
                                        <p:attrNameLst>
                                          <p:attrName>style.visibility</p:attrName>
                                        </p:attrNameLst>
                                      </p:cBhvr>
                                      <p:to>
                                        <p:strVal val="visible"/>
                                      </p:to>
                                    </p:set>
                                    <p:animEffect transition="in" filter="fade">
                                      <p:cBhvr>
                                        <p:cTn id="10" dur="10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381000" y="630604"/>
            <a:ext cx="8382000" cy="664797"/>
          </a:xfrm>
        </p:spPr>
        <p:txBody>
          <a:bodyPr/>
          <a:lstStyle/>
          <a:p>
            <a:r>
              <a:rPr dirty="0" smtClean="0"/>
              <a:t>17 Supported Platforms</a:t>
            </a:r>
            <a:endParaRPr lang="en-US" dirty="0"/>
          </a:p>
        </p:txBody>
      </p:sp>
      <p:sp>
        <p:nvSpPr>
          <p:cNvPr id="12" name="Text Placeholder 11"/>
          <p:cNvSpPr>
            <a:spLocks noGrp="1"/>
          </p:cNvSpPr>
          <p:nvPr>
            <p:ph type="body" sz="quarter" idx="10"/>
          </p:nvPr>
        </p:nvSpPr>
        <p:spPr>
          <a:xfrm>
            <a:off x="351692" y="1524000"/>
            <a:ext cx="4103077" cy="4007514"/>
          </a:xfrm>
        </p:spPr>
        <p:txBody>
          <a:bodyPr/>
          <a:lstStyle/>
          <a:p>
            <a:r>
              <a:rPr lang="en-US" sz="2400" dirty="0" smtClean="0"/>
              <a:t>AIX</a:t>
            </a:r>
          </a:p>
          <a:p>
            <a:pPr lvl="1"/>
            <a:r>
              <a:rPr lang="en-US" sz="2200" dirty="0" smtClean="0"/>
              <a:t>Version 5.3 (Power)</a:t>
            </a:r>
          </a:p>
          <a:p>
            <a:pPr lvl="1"/>
            <a:r>
              <a:rPr lang="en-US" sz="2200" dirty="0" smtClean="0"/>
              <a:t>Version 6.1 (Power)</a:t>
            </a:r>
          </a:p>
          <a:p>
            <a:r>
              <a:rPr lang="en-US" sz="2400" dirty="0" smtClean="0"/>
              <a:t>HP-UX</a:t>
            </a:r>
          </a:p>
          <a:p>
            <a:pPr lvl="1"/>
            <a:r>
              <a:rPr lang="en-US" sz="2200" dirty="0" smtClean="0"/>
              <a:t>Version 11iv2 (PA-RISC/IA64)</a:t>
            </a:r>
          </a:p>
          <a:p>
            <a:pPr lvl="1"/>
            <a:r>
              <a:rPr lang="en-US" sz="2200" dirty="0" smtClean="0"/>
              <a:t>Version 11iv3 (PA-RISC/IA64)</a:t>
            </a:r>
          </a:p>
          <a:p>
            <a:r>
              <a:rPr lang="en-US" sz="2400" dirty="0" smtClean="0"/>
              <a:t>Solaris</a:t>
            </a:r>
          </a:p>
          <a:p>
            <a:pPr lvl="1"/>
            <a:r>
              <a:rPr lang="en-US" sz="2200" dirty="0" smtClean="0"/>
              <a:t>Version 8 (SPARC)</a:t>
            </a:r>
          </a:p>
          <a:p>
            <a:pPr lvl="1"/>
            <a:r>
              <a:rPr lang="en-US" sz="2200" dirty="0" smtClean="0"/>
              <a:t>Version 9 (SPARC)</a:t>
            </a:r>
          </a:p>
          <a:p>
            <a:pPr lvl="1"/>
            <a:r>
              <a:rPr lang="en-US" sz="2200" dirty="0" smtClean="0"/>
              <a:t>Version 10 (SPARC/x86) </a:t>
            </a:r>
          </a:p>
        </p:txBody>
      </p:sp>
      <p:sp>
        <p:nvSpPr>
          <p:cNvPr id="2" name="&quot;No&quot; Symbol 1"/>
          <p:cNvSpPr/>
          <p:nvPr/>
        </p:nvSpPr>
        <p:spPr bwMode="auto">
          <a:xfrm>
            <a:off x="351705" y="609600"/>
            <a:ext cx="542235" cy="609600"/>
          </a:xfrm>
          <a:prstGeom prst="noSmoking">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 name="TextBox 2"/>
          <p:cNvSpPr txBox="1"/>
          <p:nvPr/>
        </p:nvSpPr>
        <p:spPr>
          <a:xfrm>
            <a:off x="457200" y="173404"/>
            <a:ext cx="737055" cy="664797"/>
          </a:xfrm>
          <a:prstGeom prst="rect">
            <a:avLst/>
          </a:prstGeom>
          <a:noFill/>
        </p:spPr>
        <p:txBody>
          <a:bodyPr wrap="square" lIns="0" tIns="0" rIns="0" bIns="0" rtlCol="0">
            <a:spAutoFit/>
          </a:bodyPr>
          <a:lstStyle/>
          <a:p>
            <a:pPr>
              <a:lnSpc>
                <a:spcPct val="90000"/>
              </a:lnSpc>
            </a:pPr>
            <a:r>
              <a:rPr lang="en-US" sz="4800" spc="-150" dirty="0">
                <a:ln w="3175">
                  <a:noFill/>
                </a:ln>
                <a:solidFill>
                  <a:srgbClr val="CCFFCC"/>
                </a:solidFill>
                <a:latin typeface="+mj-lt"/>
                <a:cs typeface="Arial" charset="0"/>
              </a:rPr>
              <a:t>19</a:t>
            </a:r>
          </a:p>
        </p:txBody>
      </p:sp>
      <p:sp>
        <p:nvSpPr>
          <p:cNvPr id="7" name="Text Placeholder 11"/>
          <p:cNvSpPr txBox="1">
            <a:spLocks/>
          </p:cNvSpPr>
          <p:nvPr/>
        </p:nvSpPr>
        <p:spPr>
          <a:xfrm>
            <a:off x="4513385" y="1524000"/>
            <a:ext cx="4103077" cy="4007514"/>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t>Red Hat Enterprise Linux</a:t>
            </a:r>
          </a:p>
          <a:p>
            <a:pPr lvl="1"/>
            <a:r>
              <a:rPr lang="en-US" sz="2200" dirty="0" smtClean="0"/>
              <a:t>Version 4 (x86/x64)</a:t>
            </a:r>
          </a:p>
          <a:p>
            <a:pPr lvl="1"/>
            <a:r>
              <a:rPr lang="en-US" sz="2200" dirty="0" smtClean="0"/>
              <a:t>Version 5 (x86/x64)</a:t>
            </a:r>
          </a:p>
          <a:p>
            <a:r>
              <a:rPr lang="en-US" sz="2400" dirty="0" smtClean="0"/>
              <a:t>SUSE Linux Enterprise Server</a:t>
            </a:r>
          </a:p>
          <a:p>
            <a:pPr lvl="1"/>
            <a:r>
              <a:rPr lang="en-US" sz="2000" dirty="0" smtClean="0"/>
              <a:t>Version 9 (x86)</a:t>
            </a:r>
          </a:p>
          <a:p>
            <a:pPr lvl="1"/>
            <a:r>
              <a:rPr lang="en-US" sz="2000" dirty="0" smtClean="0"/>
              <a:t>Version 10 SP1 (x86/x64)</a:t>
            </a:r>
          </a:p>
          <a:p>
            <a:pPr lvl="1">
              <a:buClr>
                <a:srgbClr val="F3AF35"/>
              </a:buClr>
              <a:buSzPct val="85000"/>
              <a:buBlip>
                <a:blip r:embed="rId5"/>
              </a:buBlip>
            </a:pPr>
            <a:r>
              <a:rPr lang="en-US" sz="2000" dirty="0">
                <a:solidFill>
                  <a:schemeClr val="bg1"/>
                </a:solidFill>
              </a:rPr>
              <a:t>Version 11 (x86/x64</a:t>
            </a:r>
            <a:r>
              <a:rPr lang="en-US" sz="2000" dirty="0" smtClean="0">
                <a:solidFill>
                  <a:schemeClr val="bg1"/>
                </a:solidFill>
              </a:rPr>
              <a:t>)</a:t>
            </a:r>
            <a:endParaRPr lang="en-US" sz="20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par>
                                <p:cTn id="12" presetID="3" presetClass="emph" presetSubtype="2" fill="hold" grpId="2" nodeType="withEffect">
                                  <p:stCondLst>
                                    <p:cond delay="0"/>
                                  </p:stCondLst>
                                  <p:childTnLst>
                                    <p:animClr clrSpc="rgb" dir="cw">
                                      <p:cBhvr override="childStyle">
                                        <p:cTn id="13" dur="2000" fill="hold"/>
                                        <p:tgtEl>
                                          <p:spTgt spid="7">
                                            <p:txEl>
                                              <p:pRg st="6" end="6"/>
                                            </p:txEl>
                                          </p:spTgt>
                                        </p:tgtEl>
                                        <p:attrNameLst>
                                          <p:attrName>style.color</p:attrName>
                                        </p:attrNameLst>
                                      </p:cBhvr>
                                      <p:to>
                                        <a:schemeClr val="accent1"/>
                                      </p:to>
                                    </p:animClr>
                                  </p:childTnLst>
                                </p:cTn>
                              </p:par>
                              <p:par>
                                <p:cTn id="14" presetID="6" presetClass="emph" presetSubtype="0" autoRev="1" fill="hold" grpId="1" nodeType="withEffect">
                                  <p:stCondLst>
                                    <p:cond delay="0"/>
                                  </p:stCondLst>
                                  <p:childTnLst>
                                    <p:animScale>
                                      <p:cBhvr>
                                        <p:cTn id="15" dur="1000" fill="hold"/>
                                        <p:tgtEl>
                                          <p:spTgt spid="7">
                                            <p:txEl>
                                              <p:pRg st="6" end="6"/>
                                            </p:txEl>
                                          </p:spTgt>
                                        </p:tgtEl>
                                      </p:cBhvr>
                                      <p:by x="150000" y="150000"/>
                                    </p:animScale>
                                  </p:childTnLst>
                                </p:cTn>
                              </p:par>
                            </p:childTnLst>
                          </p:cTn>
                        </p:par>
                        <p:par>
                          <p:cTn id="16" fill="hold">
                            <p:stCondLst>
                              <p:cond delay="2500"/>
                            </p:stCondLst>
                            <p:childTnLst>
                              <p:par>
                                <p:cTn id="17" presetID="3" presetClass="emph" presetSubtype="2" fill="hold" grpId="0" nodeType="afterEffect">
                                  <p:stCondLst>
                                    <p:cond delay="0"/>
                                  </p:stCondLst>
                                  <p:childTnLst>
                                    <p:animClr clrSpc="rgb" dir="cw">
                                      <p:cBhvr override="childStyle">
                                        <p:cTn id="18" dur="2000" fill="hold"/>
                                        <p:tgtEl>
                                          <p:spTgt spid="7">
                                            <p:txEl>
                                              <p:pRg st="6" end="6"/>
                                            </p:txEl>
                                          </p:spTgt>
                                        </p:tgtEl>
                                        <p:attrNameLst>
                                          <p:attrName>style.color</p:attrName>
                                        </p:attrNameLst>
                                      </p:cBhvr>
                                      <p:to>
                                        <a:schemeClr val="accent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7" grpId="0" uiExpand="1" build="p" bldLvl="5"/>
      <p:bldP spid="7" grpId="1" uiExpand="1" build="allAtOnce"/>
      <p:bldP spid="7" grpId="2" uiExpand="1"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Management Pack Hierarchy</a:t>
            </a:r>
            <a:endParaRPr lang="en-US" dirty="0"/>
          </a:p>
        </p:txBody>
      </p:sp>
      <p:grpSp>
        <p:nvGrpSpPr>
          <p:cNvPr id="18" name="Group 17"/>
          <p:cNvGrpSpPr/>
          <p:nvPr/>
        </p:nvGrpSpPr>
        <p:grpSpPr>
          <a:xfrm>
            <a:off x="1822937" y="5715002"/>
            <a:ext cx="1516822" cy="504825"/>
            <a:chOff x="6391182" y="5210175"/>
            <a:chExt cx="1516822" cy="504825"/>
          </a:xfrm>
        </p:grpSpPr>
        <p:grpSp>
          <p:nvGrpSpPr>
            <p:cNvPr id="8" name="Group 63"/>
            <p:cNvGrpSpPr/>
            <p:nvPr/>
          </p:nvGrpSpPr>
          <p:grpSpPr>
            <a:xfrm>
              <a:off x="6398106" y="5210175"/>
              <a:ext cx="783095" cy="276999"/>
              <a:chOff x="6407724" y="942975"/>
              <a:chExt cx="783095" cy="276999"/>
            </a:xfrm>
          </p:grpSpPr>
          <p:sp>
            <p:nvSpPr>
              <p:cNvPr id="12" name="Oval 11"/>
              <p:cNvSpPr/>
              <p:nvPr/>
            </p:nvSpPr>
            <p:spPr bwMode="auto">
              <a:xfrm>
                <a:off x="6407724" y="1028700"/>
                <a:ext cx="104775" cy="114300"/>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endParaRPr lang="sv-SE" sz="1200" smtClean="0"/>
              </a:p>
            </p:txBody>
          </p:sp>
          <p:sp>
            <p:nvSpPr>
              <p:cNvPr id="13" name="TextBox 12"/>
              <p:cNvSpPr txBox="1"/>
              <p:nvPr/>
            </p:nvSpPr>
            <p:spPr>
              <a:xfrm>
                <a:off x="6580524" y="942975"/>
                <a:ext cx="610295" cy="276999"/>
              </a:xfrm>
              <a:prstGeom prst="rect">
                <a:avLst/>
              </a:prstGeom>
              <a:noFill/>
            </p:spPr>
            <p:txBody>
              <a:bodyPr wrap="none" rtlCol="0">
                <a:spAutoFit/>
              </a:bodyPr>
              <a:lstStyle/>
              <a:p>
                <a:r>
                  <a:rPr lang="sv-SE" sz="1200" dirty="0" smtClean="0"/>
                  <a:t>Library</a:t>
                </a:r>
                <a:endParaRPr lang="sv-SE" sz="1200" dirty="0"/>
              </a:p>
            </p:txBody>
          </p:sp>
        </p:grpSp>
        <p:grpSp>
          <p:nvGrpSpPr>
            <p:cNvPr id="9" name="Group 58"/>
            <p:cNvGrpSpPr/>
            <p:nvPr/>
          </p:nvGrpSpPr>
          <p:grpSpPr>
            <a:xfrm>
              <a:off x="6391182" y="5438001"/>
              <a:ext cx="1516822" cy="276999"/>
              <a:chOff x="6400800" y="1143000"/>
              <a:chExt cx="1516822" cy="276999"/>
            </a:xfrm>
          </p:grpSpPr>
          <p:sp>
            <p:nvSpPr>
              <p:cNvPr id="10" name="Oval 9"/>
              <p:cNvSpPr/>
              <p:nvPr/>
            </p:nvSpPr>
            <p:spPr bwMode="auto">
              <a:xfrm>
                <a:off x="6400800" y="1228725"/>
                <a:ext cx="104775" cy="114300"/>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endParaRPr lang="sv-SE" sz="1200" smtClean="0"/>
              </a:p>
            </p:txBody>
          </p:sp>
          <p:sp>
            <p:nvSpPr>
              <p:cNvPr id="11" name="TextBox 10"/>
              <p:cNvSpPr txBox="1"/>
              <p:nvPr/>
            </p:nvSpPr>
            <p:spPr>
              <a:xfrm>
                <a:off x="6573600" y="1143000"/>
                <a:ext cx="1344022" cy="276999"/>
              </a:xfrm>
              <a:prstGeom prst="rect">
                <a:avLst/>
              </a:prstGeom>
              <a:noFill/>
            </p:spPr>
            <p:txBody>
              <a:bodyPr wrap="none" rtlCol="0">
                <a:spAutoFit/>
              </a:bodyPr>
              <a:lstStyle/>
              <a:p>
                <a:r>
                  <a:rPr lang="sv-SE" sz="1200" dirty="0" smtClean="0"/>
                  <a:t>Management Pack</a:t>
                </a:r>
                <a:endParaRPr lang="sv-SE" sz="1200" dirty="0"/>
              </a:p>
            </p:txBody>
          </p:sp>
        </p:grpSp>
      </p:grpSp>
      <p:grpSp>
        <p:nvGrpSpPr>
          <p:cNvPr id="53" name="Group 52"/>
          <p:cNvGrpSpPr/>
          <p:nvPr/>
        </p:nvGrpSpPr>
        <p:grpSpPr>
          <a:xfrm>
            <a:off x="1518139" y="1832821"/>
            <a:ext cx="2305351" cy="580429"/>
            <a:chOff x="1895324" y="496"/>
            <a:chExt cx="2305351" cy="580429"/>
          </a:xfrm>
        </p:grpSpPr>
        <p:sp>
          <p:nvSpPr>
            <p:cNvPr id="72" name="Rounded Rectangle 71"/>
            <p:cNvSpPr/>
            <p:nvPr/>
          </p:nvSpPr>
          <p:spPr>
            <a:xfrm>
              <a:off x="1895324" y="496"/>
              <a:ext cx="2305351" cy="580429"/>
            </a:xfrm>
            <a:prstGeom prst="roundRect">
              <a:avLst>
                <a:gd name="adj" fmla="val 10000"/>
              </a:avLst>
            </a:prstGeom>
          </p:spPr>
          <p:style>
            <a:lnRef idx="1">
              <a:schemeClr val="accent1"/>
            </a:lnRef>
            <a:fillRef idx="3">
              <a:schemeClr val="accent1"/>
            </a:fillRef>
            <a:effectRef idx="2">
              <a:schemeClr val="accent1"/>
            </a:effectRef>
            <a:fontRef idx="minor">
              <a:schemeClr val="lt1"/>
            </a:fontRef>
          </p:style>
        </p:sp>
        <p:sp>
          <p:nvSpPr>
            <p:cNvPr id="73" name="Rounded Rectangle 4"/>
            <p:cNvSpPr/>
            <p:nvPr/>
          </p:nvSpPr>
          <p:spPr>
            <a:xfrm>
              <a:off x="1912324" y="17496"/>
              <a:ext cx="2271351" cy="5464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err="1" smtClean="0"/>
                <a:t>Microsoft.Unix.Library</a:t>
              </a:r>
              <a:endParaRPr lang="en-US" sz="1300" kern="1200" dirty="0"/>
            </a:p>
          </p:txBody>
        </p:sp>
      </p:grpSp>
      <p:grpSp>
        <p:nvGrpSpPr>
          <p:cNvPr id="54" name="Group 53"/>
          <p:cNvGrpSpPr/>
          <p:nvPr/>
        </p:nvGrpSpPr>
        <p:grpSpPr>
          <a:xfrm>
            <a:off x="2540218" y="2449527"/>
            <a:ext cx="261193" cy="217661"/>
            <a:chOff x="2917403" y="617202"/>
            <a:chExt cx="261193" cy="217661"/>
          </a:xfrm>
        </p:grpSpPr>
        <p:sp>
          <p:nvSpPr>
            <p:cNvPr id="70" name="Right Arrow 69"/>
            <p:cNvSpPr/>
            <p:nvPr/>
          </p:nvSpPr>
          <p:spPr>
            <a:xfrm rot="5400000">
              <a:off x="2939169" y="595436"/>
              <a:ext cx="217661" cy="261193"/>
            </a:xfrm>
            <a:prstGeom prst="rightArrow">
              <a:avLst>
                <a:gd name="adj1" fmla="val 60000"/>
                <a:gd name="adj2" fmla="val 50000"/>
              </a:avLst>
            </a:prstGeom>
          </p:spPr>
          <p:style>
            <a:lnRef idx="1">
              <a:schemeClr val="accent4"/>
            </a:lnRef>
            <a:fillRef idx="3">
              <a:schemeClr val="accent4"/>
            </a:fillRef>
            <a:effectRef idx="2">
              <a:schemeClr val="accent4"/>
            </a:effectRef>
            <a:fontRef idx="minor">
              <a:schemeClr val="lt1"/>
            </a:fontRef>
          </p:style>
        </p:sp>
        <p:sp>
          <p:nvSpPr>
            <p:cNvPr id="71" name="Right Arrow 6"/>
            <p:cNvSpPr/>
            <p:nvPr/>
          </p:nvSpPr>
          <p:spPr>
            <a:xfrm>
              <a:off x="2969642" y="617202"/>
              <a:ext cx="156715" cy="1523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p:txBody>
        </p:sp>
      </p:grpSp>
      <p:grpSp>
        <p:nvGrpSpPr>
          <p:cNvPr id="55" name="Group 54"/>
          <p:cNvGrpSpPr/>
          <p:nvPr/>
        </p:nvGrpSpPr>
        <p:grpSpPr>
          <a:xfrm>
            <a:off x="1518139" y="2703465"/>
            <a:ext cx="2305351" cy="580429"/>
            <a:chOff x="1895324" y="871140"/>
            <a:chExt cx="2305351" cy="580429"/>
          </a:xfrm>
        </p:grpSpPr>
        <p:sp>
          <p:nvSpPr>
            <p:cNvPr id="68" name="Rounded Rectangle 67"/>
            <p:cNvSpPr/>
            <p:nvPr/>
          </p:nvSpPr>
          <p:spPr>
            <a:xfrm>
              <a:off x="1895324" y="871140"/>
              <a:ext cx="2305351" cy="580429"/>
            </a:xfrm>
            <a:prstGeom prst="roundRect">
              <a:avLst>
                <a:gd name="adj" fmla="val 10000"/>
              </a:avLst>
            </a:prstGeom>
          </p:spPr>
          <p:style>
            <a:lnRef idx="1">
              <a:schemeClr val="accent1"/>
            </a:lnRef>
            <a:fillRef idx="3">
              <a:schemeClr val="accent1"/>
            </a:fillRef>
            <a:effectRef idx="2">
              <a:schemeClr val="accent1"/>
            </a:effectRef>
            <a:fontRef idx="minor">
              <a:schemeClr val="lt1"/>
            </a:fontRef>
          </p:style>
        </p:sp>
        <p:sp>
          <p:nvSpPr>
            <p:cNvPr id="69" name="Rounded Rectangle 8"/>
            <p:cNvSpPr/>
            <p:nvPr/>
          </p:nvSpPr>
          <p:spPr>
            <a:xfrm>
              <a:off x="1912324" y="888140"/>
              <a:ext cx="2271351" cy="5464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err="1" smtClean="0"/>
                <a:t>Microsoft.Linux.Library</a:t>
              </a:r>
              <a:endParaRPr lang="en-US" sz="1300" kern="1200" dirty="0"/>
            </a:p>
          </p:txBody>
        </p:sp>
      </p:grpSp>
      <p:grpSp>
        <p:nvGrpSpPr>
          <p:cNvPr id="56" name="Group 55"/>
          <p:cNvGrpSpPr/>
          <p:nvPr/>
        </p:nvGrpSpPr>
        <p:grpSpPr>
          <a:xfrm>
            <a:off x="2540218" y="3320172"/>
            <a:ext cx="261193" cy="217661"/>
            <a:chOff x="2917403" y="1487847"/>
            <a:chExt cx="261193" cy="217661"/>
          </a:xfrm>
        </p:grpSpPr>
        <p:sp>
          <p:nvSpPr>
            <p:cNvPr id="66" name="Right Arrow 65"/>
            <p:cNvSpPr/>
            <p:nvPr/>
          </p:nvSpPr>
          <p:spPr>
            <a:xfrm rot="5400000">
              <a:off x="2939169" y="1466081"/>
              <a:ext cx="217661" cy="261193"/>
            </a:xfrm>
            <a:prstGeom prst="rightArrow">
              <a:avLst>
                <a:gd name="adj1" fmla="val 60000"/>
                <a:gd name="adj2" fmla="val 50000"/>
              </a:avLst>
            </a:prstGeom>
          </p:spPr>
          <p:style>
            <a:lnRef idx="1">
              <a:schemeClr val="accent4"/>
            </a:lnRef>
            <a:fillRef idx="3">
              <a:schemeClr val="accent4"/>
            </a:fillRef>
            <a:effectRef idx="2">
              <a:schemeClr val="accent4"/>
            </a:effectRef>
            <a:fontRef idx="minor">
              <a:schemeClr val="lt1"/>
            </a:fontRef>
          </p:style>
        </p:sp>
        <p:sp>
          <p:nvSpPr>
            <p:cNvPr id="67" name="Right Arrow 10"/>
            <p:cNvSpPr/>
            <p:nvPr/>
          </p:nvSpPr>
          <p:spPr>
            <a:xfrm>
              <a:off x="2969642" y="1487847"/>
              <a:ext cx="156715" cy="1523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p:txBody>
        </p:sp>
      </p:grpSp>
      <p:grpSp>
        <p:nvGrpSpPr>
          <p:cNvPr id="57" name="Group 56"/>
          <p:cNvGrpSpPr/>
          <p:nvPr/>
        </p:nvGrpSpPr>
        <p:grpSpPr>
          <a:xfrm>
            <a:off x="1518139" y="3574110"/>
            <a:ext cx="2305351" cy="580429"/>
            <a:chOff x="1895324" y="1741785"/>
            <a:chExt cx="2305351" cy="580429"/>
          </a:xfrm>
        </p:grpSpPr>
        <p:sp>
          <p:nvSpPr>
            <p:cNvPr id="64" name="Rounded Rectangle 63"/>
            <p:cNvSpPr/>
            <p:nvPr/>
          </p:nvSpPr>
          <p:spPr>
            <a:xfrm>
              <a:off x="1895324" y="1741785"/>
              <a:ext cx="2305351" cy="580429"/>
            </a:xfrm>
            <a:prstGeom prst="roundRect">
              <a:avLst>
                <a:gd name="adj" fmla="val 10000"/>
              </a:avLst>
            </a:prstGeom>
          </p:spPr>
          <p:style>
            <a:lnRef idx="1">
              <a:schemeClr val="accent1"/>
            </a:lnRef>
            <a:fillRef idx="3">
              <a:schemeClr val="accent1"/>
            </a:fillRef>
            <a:effectRef idx="2">
              <a:schemeClr val="accent1"/>
            </a:effectRef>
            <a:fontRef idx="minor">
              <a:schemeClr val="lt1"/>
            </a:fontRef>
          </p:style>
        </p:sp>
        <p:sp>
          <p:nvSpPr>
            <p:cNvPr id="65" name="Rounded Rectangle 12"/>
            <p:cNvSpPr/>
            <p:nvPr/>
          </p:nvSpPr>
          <p:spPr>
            <a:xfrm>
              <a:off x="1912324" y="1758785"/>
              <a:ext cx="2271351" cy="5464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err="1" smtClean="0"/>
                <a:t>Microsoft.Linux.SUSE.Library</a:t>
              </a:r>
              <a:endParaRPr lang="en-US" sz="1300" kern="1200" dirty="0"/>
            </a:p>
          </p:txBody>
        </p:sp>
      </p:grpSp>
      <p:grpSp>
        <p:nvGrpSpPr>
          <p:cNvPr id="58" name="Group 57"/>
          <p:cNvGrpSpPr/>
          <p:nvPr/>
        </p:nvGrpSpPr>
        <p:grpSpPr>
          <a:xfrm>
            <a:off x="2540218" y="4190816"/>
            <a:ext cx="261193" cy="217661"/>
            <a:chOff x="2917403" y="2358491"/>
            <a:chExt cx="261193" cy="217661"/>
          </a:xfrm>
        </p:grpSpPr>
        <p:sp>
          <p:nvSpPr>
            <p:cNvPr id="62" name="Right Arrow 61"/>
            <p:cNvSpPr/>
            <p:nvPr/>
          </p:nvSpPr>
          <p:spPr>
            <a:xfrm rot="5400000">
              <a:off x="2939169" y="2336725"/>
              <a:ext cx="217661" cy="261193"/>
            </a:xfrm>
            <a:prstGeom prst="rightArrow">
              <a:avLst>
                <a:gd name="adj1" fmla="val 60000"/>
                <a:gd name="adj2" fmla="val 50000"/>
              </a:avLst>
            </a:prstGeom>
          </p:spPr>
          <p:style>
            <a:lnRef idx="1">
              <a:schemeClr val="accent4"/>
            </a:lnRef>
            <a:fillRef idx="3">
              <a:schemeClr val="accent4"/>
            </a:fillRef>
            <a:effectRef idx="2">
              <a:schemeClr val="accent4"/>
            </a:effectRef>
            <a:fontRef idx="minor">
              <a:schemeClr val="lt1"/>
            </a:fontRef>
          </p:style>
        </p:sp>
        <p:sp>
          <p:nvSpPr>
            <p:cNvPr id="63" name="Right Arrow 14"/>
            <p:cNvSpPr/>
            <p:nvPr/>
          </p:nvSpPr>
          <p:spPr>
            <a:xfrm>
              <a:off x="2969642" y="2358491"/>
              <a:ext cx="156715" cy="1523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p:txBody>
        </p:sp>
      </p:grpSp>
      <p:grpSp>
        <p:nvGrpSpPr>
          <p:cNvPr id="59" name="Group 58"/>
          <p:cNvGrpSpPr/>
          <p:nvPr/>
        </p:nvGrpSpPr>
        <p:grpSpPr>
          <a:xfrm>
            <a:off x="1518139" y="4444754"/>
            <a:ext cx="2305351" cy="580429"/>
            <a:chOff x="1895324" y="2612429"/>
            <a:chExt cx="2305351" cy="580429"/>
          </a:xfrm>
        </p:grpSpPr>
        <p:sp>
          <p:nvSpPr>
            <p:cNvPr id="60" name="Rounded Rectangle 59"/>
            <p:cNvSpPr/>
            <p:nvPr/>
          </p:nvSpPr>
          <p:spPr>
            <a:xfrm>
              <a:off x="1895324" y="2612429"/>
              <a:ext cx="2305351" cy="580429"/>
            </a:xfrm>
            <a:prstGeom prst="roundRect">
              <a:avLst>
                <a:gd name="adj" fmla="val 10000"/>
              </a:avLst>
            </a:prstGeom>
          </p:spPr>
          <p:style>
            <a:lnRef idx="1">
              <a:schemeClr val="accent3"/>
            </a:lnRef>
            <a:fillRef idx="3">
              <a:schemeClr val="accent3"/>
            </a:fillRef>
            <a:effectRef idx="2">
              <a:schemeClr val="accent3"/>
            </a:effectRef>
            <a:fontRef idx="minor">
              <a:schemeClr val="lt1"/>
            </a:fontRef>
          </p:style>
        </p:sp>
        <p:sp>
          <p:nvSpPr>
            <p:cNvPr id="61" name="Rounded Rectangle 16"/>
            <p:cNvSpPr/>
            <p:nvPr/>
          </p:nvSpPr>
          <p:spPr>
            <a:xfrm>
              <a:off x="1912324" y="2629429"/>
              <a:ext cx="2271351" cy="5464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Microsoft.Linux.SLES.10</a:t>
              </a:r>
              <a:endParaRPr lang="en-US" sz="1300" kern="1200" dirty="0"/>
            </a:p>
          </p:txBody>
        </p:sp>
      </p:grpSp>
      <p:sp>
        <p:nvSpPr>
          <p:cNvPr id="74" name="Left Brace 73"/>
          <p:cNvSpPr/>
          <p:nvPr/>
        </p:nvSpPr>
        <p:spPr bwMode="auto">
          <a:xfrm>
            <a:off x="3956539" y="1752600"/>
            <a:ext cx="1190626" cy="1752600"/>
          </a:xfrm>
          <a:prstGeom prst="leftBrace">
            <a:avLst>
              <a:gd name="adj1" fmla="val 8333"/>
              <a:gd name="adj2" fmla="val 23037"/>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sv-SE"/>
          </a:p>
        </p:txBody>
      </p:sp>
      <p:sp>
        <p:nvSpPr>
          <p:cNvPr id="75" name="Left Brace 74"/>
          <p:cNvSpPr/>
          <p:nvPr/>
        </p:nvSpPr>
        <p:spPr bwMode="auto">
          <a:xfrm>
            <a:off x="3880339" y="2667000"/>
            <a:ext cx="1190626" cy="685800"/>
          </a:xfrm>
          <a:prstGeom prst="leftBrace">
            <a:avLst>
              <a:gd name="adj1" fmla="val 8333"/>
              <a:gd name="adj2" fmla="val 47146"/>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sv-SE"/>
          </a:p>
        </p:txBody>
      </p:sp>
      <p:sp>
        <p:nvSpPr>
          <p:cNvPr id="76" name="Left Brace 75"/>
          <p:cNvSpPr/>
          <p:nvPr/>
        </p:nvSpPr>
        <p:spPr bwMode="auto">
          <a:xfrm>
            <a:off x="3956539" y="3505200"/>
            <a:ext cx="1190626" cy="752476"/>
          </a:xfrm>
          <a:prstGeom prst="leftBrace">
            <a:avLst>
              <a:gd name="adj1" fmla="val 8333"/>
              <a:gd name="adj2" fmla="val 50575"/>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sv-SE"/>
          </a:p>
        </p:txBody>
      </p:sp>
      <p:sp>
        <p:nvSpPr>
          <p:cNvPr id="77" name="Left Brace 76"/>
          <p:cNvSpPr/>
          <p:nvPr/>
        </p:nvSpPr>
        <p:spPr bwMode="auto">
          <a:xfrm>
            <a:off x="3956539" y="3886200"/>
            <a:ext cx="1190626" cy="1524000"/>
          </a:xfrm>
          <a:prstGeom prst="leftBrace">
            <a:avLst>
              <a:gd name="adj1" fmla="val 8333"/>
              <a:gd name="adj2" fmla="val 53906"/>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sv-SE"/>
          </a:p>
        </p:txBody>
      </p:sp>
      <p:sp>
        <p:nvSpPr>
          <p:cNvPr id="79" name="TextBox 78"/>
          <p:cNvSpPr txBox="1"/>
          <p:nvPr/>
        </p:nvSpPr>
        <p:spPr>
          <a:xfrm>
            <a:off x="5099538" y="1905000"/>
            <a:ext cx="3345403" cy="1495794"/>
          </a:xfrm>
          <a:prstGeom prst="rect">
            <a:avLst/>
          </a:prstGeom>
          <a:noFill/>
        </p:spPr>
        <p:txBody>
          <a:bodyPr wrap="none" lIns="0" tIns="0" rIns="0" bIns="0" rtlCol="0">
            <a:spAutoFit/>
          </a:bodyPr>
          <a:lstStyle/>
          <a:p>
            <a:pPr>
              <a:lnSpc>
                <a:spcPct val="90000"/>
              </a:lnSpc>
              <a:buFont typeface="Arial" pitchFamily="34" charset="0"/>
              <a:buChar char="•"/>
            </a:pPr>
            <a:r>
              <a:rPr lang="en-US" dirty="0" smtClean="0"/>
              <a:t> Unix Object Definitions</a:t>
            </a:r>
          </a:p>
          <a:p>
            <a:pPr>
              <a:lnSpc>
                <a:spcPct val="90000"/>
              </a:lnSpc>
              <a:buFont typeface="Arial" pitchFamily="34" charset="0"/>
              <a:buChar char="•"/>
            </a:pPr>
            <a:r>
              <a:rPr lang="en-US" dirty="0" smtClean="0"/>
              <a:t> Data Sources (</a:t>
            </a:r>
            <a:r>
              <a:rPr lang="en-US" dirty="0" err="1" smtClean="0"/>
              <a:t>WSMan</a:t>
            </a:r>
            <a:r>
              <a:rPr lang="en-US" dirty="0" smtClean="0"/>
              <a:t>/SSH/SFTP)</a:t>
            </a:r>
          </a:p>
          <a:p>
            <a:pPr>
              <a:lnSpc>
                <a:spcPct val="90000"/>
              </a:lnSpc>
              <a:buFont typeface="Arial" pitchFamily="34" charset="0"/>
              <a:buChar char="•"/>
            </a:pPr>
            <a:r>
              <a:rPr lang="en-US" dirty="0" smtClean="0"/>
              <a:t> Probe Actions (</a:t>
            </a:r>
            <a:r>
              <a:rPr lang="en-US" dirty="0" err="1" smtClean="0"/>
              <a:t>WSMan</a:t>
            </a:r>
            <a:r>
              <a:rPr lang="en-US" dirty="0" smtClean="0"/>
              <a:t>/SSH/SFTP)</a:t>
            </a:r>
          </a:p>
          <a:p>
            <a:pPr>
              <a:lnSpc>
                <a:spcPct val="90000"/>
              </a:lnSpc>
              <a:buFont typeface="Arial" pitchFamily="34" charset="0"/>
              <a:buChar char="•"/>
            </a:pPr>
            <a:r>
              <a:rPr lang="en-US" dirty="0" smtClean="0"/>
              <a:t> Write Actions (</a:t>
            </a:r>
            <a:r>
              <a:rPr lang="en-US" dirty="0" err="1" smtClean="0"/>
              <a:t>WSMan</a:t>
            </a:r>
            <a:r>
              <a:rPr lang="en-US" dirty="0" smtClean="0"/>
              <a:t>/SSH/SFTP)</a:t>
            </a:r>
          </a:p>
          <a:p>
            <a:pPr>
              <a:lnSpc>
                <a:spcPct val="90000"/>
              </a:lnSpc>
              <a:buFont typeface="Arial" pitchFamily="34" charset="0"/>
              <a:buChar char="•"/>
            </a:pPr>
            <a:r>
              <a:rPr lang="en-US" dirty="0" smtClean="0"/>
              <a:t> Generic Monitors</a:t>
            </a:r>
          </a:p>
          <a:p>
            <a:pPr>
              <a:lnSpc>
                <a:spcPct val="90000"/>
              </a:lnSpc>
              <a:buFont typeface="Arial" pitchFamily="34" charset="0"/>
              <a:buChar char="•"/>
            </a:pPr>
            <a:r>
              <a:rPr lang="en-US" dirty="0" smtClean="0"/>
              <a:t> Generic Tasks</a:t>
            </a:r>
          </a:p>
        </p:txBody>
      </p:sp>
      <p:sp>
        <p:nvSpPr>
          <p:cNvPr id="80" name="TextBox 79"/>
          <p:cNvSpPr txBox="1"/>
          <p:nvPr/>
        </p:nvSpPr>
        <p:spPr>
          <a:xfrm>
            <a:off x="5099540" y="2895602"/>
            <a:ext cx="2368790" cy="249299"/>
          </a:xfrm>
          <a:prstGeom prst="rect">
            <a:avLst/>
          </a:prstGeom>
          <a:noFill/>
        </p:spPr>
        <p:txBody>
          <a:bodyPr wrap="none" lIns="0" tIns="0" rIns="0" bIns="0" rtlCol="0">
            <a:spAutoFit/>
          </a:bodyPr>
          <a:lstStyle/>
          <a:p>
            <a:pPr>
              <a:lnSpc>
                <a:spcPct val="90000"/>
              </a:lnSpc>
              <a:buFont typeface="Arial" pitchFamily="34" charset="0"/>
              <a:buChar char="•"/>
            </a:pPr>
            <a:r>
              <a:rPr lang="en-US" dirty="0" smtClean="0"/>
              <a:t> Linux Object Definitions</a:t>
            </a:r>
          </a:p>
        </p:txBody>
      </p:sp>
      <p:sp>
        <p:nvSpPr>
          <p:cNvPr id="82" name="TextBox 81"/>
          <p:cNvSpPr txBox="1"/>
          <p:nvPr/>
        </p:nvSpPr>
        <p:spPr>
          <a:xfrm>
            <a:off x="5099539" y="3733802"/>
            <a:ext cx="2892971" cy="249299"/>
          </a:xfrm>
          <a:prstGeom prst="rect">
            <a:avLst/>
          </a:prstGeom>
          <a:noFill/>
        </p:spPr>
        <p:txBody>
          <a:bodyPr wrap="none" lIns="0" tIns="0" rIns="0" bIns="0" rtlCol="0">
            <a:spAutoFit/>
          </a:bodyPr>
          <a:lstStyle/>
          <a:p>
            <a:pPr>
              <a:lnSpc>
                <a:spcPct val="90000"/>
              </a:lnSpc>
              <a:buFont typeface="Arial" pitchFamily="34" charset="0"/>
              <a:buChar char="•"/>
            </a:pPr>
            <a:r>
              <a:rPr lang="en-US" dirty="0" smtClean="0"/>
              <a:t> SUSE Linux Object Definitions</a:t>
            </a:r>
          </a:p>
        </p:txBody>
      </p:sp>
      <p:sp>
        <p:nvSpPr>
          <p:cNvPr id="83" name="TextBox 82"/>
          <p:cNvSpPr txBox="1"/>
          <p:nvPr/>
        </p:nvSpPr>
        <p:spPr>
          <a:xfrm>
            <a:off x="5023340" y="4038602"/>
            <a:ext cx="2581348" cy="1246495"/>
          </a:xfrm>
          <a:prstGeom prst="rect">
            <a:avLst/>
          </a:prstGeom>
          <a:noFill/>
        </p:spPr>
        <p:txBody>
          <a:bodyPr wrap="none" lIns="0" tIns="0" rIns="0" bIns="0" rtlCol="0">
            <a:spAutoFit/>
          </a:bodyPr>
          <a:lstStyle/>
          <a:p>
            <a:pPr>
              <a:lnSpc>
                <a:spcPct val="90000"/>
              </a:lnSpc>
              <a:buFont typeface="Arial" pitchFamily="34" charset="0"/>
              <a:buChar char="•"/>
            </a:pPr>
            <a:r>
              <a:rPr lang="en-US" dirty="0" smtClean="0"/>
              <a:t> SLES 10 Object Definitions</a:t>
            </a:r>
          </a:p>
          <a:p>
            <a:pPr>
              <a:lnSpc>
                <a:spcPct val="90000"/>
              </a:lnSpc>
              <a:buFont typeface="Arial" pitchFamily="34" charset="0"/>
              <a:buChar char="•"/>
            </a:pPr>
            <a:r>
              <a:rPr lang="en-US" dirty="0" smtClean="0"/>
              <a:t> Monitors</a:t>
            </a:r>
          </a:p>
          <a:p>
            <a:pPr>
              <a:lnSpc>
                <a:spcPct val="90000"/>
              </a:lnSpc>
              <a:buFont typeface="Arial" pitchFamily="34" charset="0"/>
              <a:buChar char="•"/>
            </a:pPr>
            <a:r>
              <a:rPr lang="en-US" dirty="0" smtClean="0"/>
              <a:t> Rules</a:t>
            </a:r>
          </a:p>
          <a:p>
            <a:pPr>
              <a:lnSpc>
                <a:spcPct val="90000"/>
              </a:lnSpc>
              <a:buFont typeface="Arial" pitchFamily="34" charset="0"/>
              <a:buChar char="•"/>
            </a:pPr>
            <a:r>
              <a:rPr lang="en-US" dirty="0" smtClean="0"/>
              <a:t> Diagnostics/Recoveries</a:t>
            </a:r>
          </a:p>
          <a:p>
            <a:pPr>
              <a:lnSpc>
                <a:spcPct val="90000"/>
              </a:lnSpc>
              <a:buFont typeface="Arial" pitchFamily="34" charset="0"/>
              <a:buChar char="•"/>
            </a:pPr>
            <a:r>
              <a:rPr lang="en-US" dirty="0" smtClean="0"/>
              <a:t> Reports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500"/>
                                        <p:tgtEl>
                                          <p:spTgt spid="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2" nodeType="clickEffect">
                                  <p:stCondLst>
                                    <p:cond delay="0"/>
                                  </p:stCondLst>
                                  <p:childTnLst>
                                    <p:animEffect transition="out" filter="fade">
                                      <p:cBhvr>
                                        <p:cTn id="14" dur="500"/>
                                        <p:tgtEl>
                                          <p:spTgt spid="74"/>
                                        </p:tgtEl>
                                      </p:cBhvr>
                                    </p:animEffect>
                                    <p:set>
                                      <p:cBhvr>
                                        <p:cTn id="15" dur="1" fill="hold">
                                          <p:stCondLst>
                                            <p:cond delay="499"/>
                                          </p:stCondLst>
                                        </p:cTn>
                                        <p:tgtEl>
                                          <p:spTgt spid="74"/>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500"/>
                                        <p:tgtEl>
                                          <p:spTgt spid="79"/>
                                        </p:tgtEl>
                                      </p:cBhvr>
                                    </p:animEffect>
                                    <p:set>
                                      <p:cBhvr>
                                        <p:cTn id="18" dur="1" fill="hold">
                                          <p:stCondLst>
                                            <p:cond delay="499"/>
                                          </p:stCondLst>
                                        </p:cTn>
                                        <p:tgtEl>
                                          <p:spTgt spid="79"/>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childTnLst>
                                </p:cTn>
                              </p:par>
                              <p:par>
                                <p:cTn id="22" presetID="10" presetClass="entr" presetSubtype="0" fill="hold" nodeType="with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fade">
                                      <p:cBhvr>
                                        <p:cTn id="24" dur="500"/>
                                        <p:tgtEl>
                                          <p:spTgt spid="5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wipe(left)">
                                      <p:cBhvr>
                                        <p:cTn id="27" dur="500"/>
                                        <p:tgtEl>
                                          <p:spTgt spid="7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fade">
                                      <p:cBhvr>
                                        <p:cTn id="30" dur="500"/>
                                        <p:tgtEl>
                                          <p:spTgt spid="8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4" nodeType="clickEffect">
                                  <p:stCondLst>
                                    <p:cond delay="0"/>
                                  </p:stCondLst>
                                  <p:childTnLst>
                                    <p:animEffect transition="out" filter="fade">
                                      <p:cBhvr>
                                        <p:cTn id="34" dur="500"/>
                                        <p:tgtEl>
                                          <p:spTgt spid="75"/>
                                        </p:tgtEl>
                                      </p:cBhvr>
                                    </p:animEffect>
                                    <p:set>
                                      <p:cBhvr>
                                        <p:cTn id="35" dur="1" fill="hold">
                                          <p:stCondLst>
                                            <p:cond delay="499"/>
                                          </p:stCondLst>
                                        </p:cTn>
                                        <p:tgtEl>
                                          <p:spTgt spid="75"/>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80"/>
                                        </p:tgtEl>
                                      </p:cBhvr>
                                    </p:animEffect>
                                    <p:set>
                                      <p:cBhvr>
                                        <p:cTn id="38" dur="1" fill="hold">
                                          <p:stCondLst>
                                            <p:cond delay="499"/>
                                          </p:stCondLst>
                                        </p:cTn>
                                        <p:tgtEl>
                                          <p:spTgt spid="80"/>
                                        </p:tgtEl>
                                        <p:attrNameLst>
                                          <p:attrName>style.visibility</p:attrName>
                                        </p:attrNameLst>
                                      </p:cBhvr>
                                      <p:to>
                                        <p:strVal val="hidden"/>
                                      </p:to>
                                    </p:set>
                                  </p:childTnLst>
                                </p:cTn>
                              </p:par>
                              <p:par>
                                <p:cTn id="39" presetID="10" presetClass="entr" presetSubtype="0"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nodeType="with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2"/>
                                        </p:tgtEl>
                                        <p:attrNameLst>
                                          <p:attrName>style.visibility</p:attrName>
                                        </p:attrNameLst>
                                      </p:cBhvr>
                                      <p:to>
                                        <p:strVal val="visible"/>
                                      </p:to>
                                    </p:set>
                                    <p:animEffect transition="in" filter="fade">
                                      <p:cBhvr>
                                        <p:cTn id="50" dur="500"/>
                                        <p:tgtEl>
                                          <p:spTgt spid="8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1" nodeType="clickEffect">
                                  <p:stCondLst>
                                    <p:cond delay="0"/>
                                  </p:stCondLst>
                                  <p:childTnLst>
                                    <p:animEffect transition="out" filter="fade">
                                      <p:cBhvr>
                                        <p:cTn id="54" dur="500"/>
                                        <p:tgtEl>
                                          <p:spTgt spid="76"/>
                                        </p:tgtEl>
                                      </p:cBhvr>
                                    </p:animEffect>
                                    <p:set>
                                      <p:cBhvr>
                                        <p:cTn id="55" dur="1" fill="hold">
                                          <p:stCondLst>
                                            <p:cond delay="499"/>
                                          </p:stCondLst>
                                        </p:cTn>
                                        <p:tgtEl>
                                          <p:spTgt spid="76"/>
                                        </p:tgtEl>
                                        <p:attrNameLst>
                                          <p:attrName>style.visibility</p:attrName>
                                        </p:attrNameLst>
                                      </p:cBhvr>
                                      <p:to>
                                        <p:strVal val="hidden"/>
                                      </p:to>
                                    </p:set>
                                  </p:childTnLst>
                                </p:cTn>
                              </p:par>
                              <p:par>
                                <p:cTn id="56" presetID="10" presetClass="exit" presetSubtype="0" fill="hold" grpId="1" nodeType="withEffect">
                                  <p:stCondLst>
                                    <p:cond delay="0"/>
                                  </p:stCondLst>
                                  <p:childTnLst>
                                    <p:animEffect transition="out" filter="fade">
                                      <p:cBhvr>
                                        <p:cTn id="57" dur="500"/>
                                        <p:tgtEl>
                                          <p:spTgt spid="82"/>
                                        </p:tgtEl>
                                      </p:cBhvr>
                                    </p:animEffect>
                                    <p:set>
                                      <p:cBhvr>
                                        <p:cTn id="58" dur="1" fill="hold">
                                          <p:stCondLst>
                                            <p:cond delay="499"/>
                                          </p:stCondLst>
                                        </p:cTn>
                                        <p:tgtEl>
                                          <p:spTgt spid="82"/>
                                        </p:tgtEl>
                                        <p:attrNameLst>
                                          <p:attrName>style.visibility</p:attrName>
                                        </p:attrNameLst>
                                      </p:cBhvr>
                                      <p:to>
                                        <p:strVal val="hidden"/>
                                      </p:to>
                                    </p:set>
                                  </p:childTnLst>
                                </p:cTn>
                              </p:par>
                              <p:par>
                                <p:cTn id="59" presetID="10" presetClass="entr" presetSubtype="0" fill="hold" nodeType="withEffect">
                                  <p:stCondLst>
                                    <p:cond delay="0"/>
                                  </p:stCondLst>
                                  <p:childTnLst>
                                    <p:set>
                                      <p:cBhvr>
                                        <p:cTn id="60" dur="1" fill="hold">
                                          <p:stCondLst>
                                            <p:cond delay="0"/>
                                          </p:stCondLst>
                                        </p:cTn>
                                        <p:tgtEl>
                                          <p:spTgt spid="58"/>
                                        </p:tgtEl>
                                        <p:attrNameLst>
                                          <p:attrName>style.visibility</p:attrName>
                                        </p:attrNameLst>
                                      </p:cBhvr>
                                      <p:to>
                                        <p:strVal val="visible"/>
                                      </p:to>
                                    </p:set>
                                    <p:animEffect transition="in" filter="fade">
                                      <p:cBhvr>
                                        <p:cTn id="61" dur="500"/>
                                        <p:tgtEl>
                                          <p:spTgt spid="58"/>
                                        </p:tgtEl>
                                      </p:cBhvr>
                                    </p:animEffect>
                                  </p:childTnLst>
                                </p:cTn>
                              </p:par>
                              <p:par>
                                <p:cTn id="62" presetID="10" presetClass="entr" presetSubtype="0" fill="hold"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7"/>
                                        </p:tgtEl>
                                        <p:attrNameLst>
                                          <p:attrName>style.visibility</p:attrName>
                                        </p:attrNameLst>
                                      </p:cBhvr>
                                      <p:to>
                                        <p:strVal val="visible"/>
                                      </p:to>
                                    </p:set>
                                    <p:animEffect transition="in" filter="wipe(left)">
                                      <p:cBhvr>
                                        <p:cTn id="67" dur="500"/>
                                        <p:tgtEl>
                                          <p:spTgt spid="7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3"/>
                                        </p:tgtEl>
                                        <p:attrNameLst>
                                          <p:attrName>style.visibility</p:attrName>
                                        </p:attrNameLst>
                                      </p:cBhvr>
                                      <p:to>
                                        <p:strVal val="visible"/>
                                      </p:to>
                                    </p:set>
                                    <p:animEffect transition="in" filter="fade">
                                      <p:cBhvr>
                                        <p:cTn id="70"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1" animBg="1"/>
      <p:bldP spid="74" grpId="2" animBg="1"/>
      <p:bldP spid="75" grpId="0" animBg="1"/>
      <p:bldP spid="75" grpId="4" animBg="1"/>
      <p:bldP spid="76" grpId="0" animBg="1"/>
      <p:bldP spid="76" grpId="1" animBg="1"/>
      <p:bldP spid="77" grpId="0" animBg="1"/>
      <p:bldP spid="79" grpId="0"/>
      <p:bldP spid="79" grpId="1"/>
      <p:bldP spid="80" grpId="0"/>
      <p:bldP spid="80" grpId="1"/>
      <p:bldP spid="82" grpId="0"/>
      <p:bldP spid="82" grpId="1"/>
      <p:bldP spid="83" grpId="0"/>
    </p:bld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MMS_2008_4x3_Template</Template>
  <TotalTime>837</TotalTime>
  <Words>1271</Words>
  <Application>Microsoft Office PowerPoint</Application>
  <PresentationFormat>On-screen Show (4:3)</PresentationFormat>
  <Paragraphs>370</Paragraphs>
  <Slides>31</Slides>
  <Notes>29</Notes>
  <HiddenSlides>0</HiddenSlides>
  <MMClips>0</MMClips>
  <ScaleCrop>false</ScaleCrop>
  <HeadingPairs>
    <vt:vector size="4" baseType="variant">
      <vt:variant>
        <vt:lpstr>Theme</vt:lpstr>
      </vt:variant>
      <vt:variant>
        <vt:i4>3</vt:i4>
      </vt:variant>
      <vt:variant>
        <vt:lpstr>Slide Titles</vt:lpstr>
      </vt:variant>
      <vt:variant>
        <vt:i4>31</vt:i4>
      </vt:variant>
    </vt:vector>
  </HeadingPairs>
  <TitlesOfParts>
    <vt:vector size="34" baseType="lpstr">
      <vt:lpstr>TechEd_Europe</vt:lpstr>
      <vt:lpstr>TechEd09_Europe template</vt:lpstr>
      <vt:lpstr>TechEd_Europe4x3</vt:lpstr>
      <vt:lpstr>Monitoring UNIX/Linux with Operations Manager 2007 R2  MGT407</vt:lpstr>
      <vt:lpstr>Agenda</vt:lpstr>
      <vt:lpstr>Cross Platform News</vt:lpstr>
      <vt:lpstr>OpsMgr X-Plat Architecture</vt:lpstr>
      <vt:lpstr>Module Details</vt:lpstr>
      <vt:lpstr>UNIX/Linux Component Overview</vt:lpstr>
      <vt:lpstr>Ops Mgr Component Overview</vt:lpstr>
      <vt:lpstr>17 Supported Platforms</vt:lpstr>
      <vt:lpstr>Management Pack Hierarchy</vt:lpstr>
      <vt:lpstr>Management Pack</vt:lpstr>
      <vt:lpstr>Management Pack - Continued</vt:lpstr>
      <vt:lpstr>Management Pack - Continued</vt:lpstr>
      <vt:lpstr>Cross Platform Audit Collection Services</vt:lpstr>
      <vt:lpstr>Overview</vt:lpstr>
      <vt:lpstr>Cross Platform ACS Details</vt:lpstr>
      <vt:lpstr>How it all works</vt:lpstr>
      <vt:lpstr>Supported Scenarios</vt:lpstr>
      <vt:lpstr>UNIX/Linux Reports Included</vt:lpstr>
      <vt:lpstr>Partner Extensions</vt:lpstr>
      <vt:lpstr>BridgeWays </vt:lpstr>
      <vt:lpstr>BridgeWays - Roadmap</vt:lpstr>
      <vt:lpstr>Novell</vt:lpstr>
      <vt:lpstr>Slide 23</vt:lpstr>
      <vt:lpstr>Demos</vt:lpstr>
      <vt:lpstr>Discovery Wizard – Phase 1</vt:lpstr>
      <vt:lpstr>Discovery Wizard – Phase 2</vt:lpstr>
      <vt:lpstr>More info</vt:lpstr>
      <vt:lpstr>Slide 28</vt:lpstr>
      <vt:lpstr>Slide 29</vt:lpstr>
      <vt:lpstr>Slide 30</vt:lpstr>
      <vt:lpstr>Slide 31</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SO20: System Center Operations Manager Cross Platform Extensions Overview</dc:title>
  <dc:subject>tech·ed Europe 2009</dc:subject>
  <dc:creator>Barry Shilmover</dc:creator>
  <dc:description>tech·ed Europe 2009</dc:description>
  <cp:lastModifiedBy>cn_user</cp:lastModifiedBy>
  <cp:revision>82</cp:revision>
  <dcterms:created xsi:type="dcterms:W3CDTF">2008-05-01T15:20:37Z</dcterms:created>
  <dcterms:modified xsi:type="dcterms:W3CDTF">2009-11-11T17:12:54Z</dcterms:modified>
</cp:coreProperties>
</file>