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45"/>
  </p:notesMasterIdLst>
  <p:handoutMasterIdLst>
    <p:handoutMasterId r:id="rId46"/>
  </p:handoutMasterIdLst>
  <p:sldIdLst>
    <p:sldId id="256" r:id="rId2"/>
    <p:sldId id="257" r:id="rId3"/>
    <p:sldId id="358" r:id="rId4"/>
    <p:sldId id="336" r:id="rId5"/>
    <p:sldId id="337" r:id="rId6"/>
    <p:sldId id="339" r:id="rId7"/>
    <p:sldId id="338" r:id="rId8"/>
    <p:sldId id="290" r:id="rId9"/>
    <p:sldId id="291" r:id="rId10"/>
    <p:sldId id="341" r:id="rId11"/>
    <p:sldId id="342" r:id="rId12"/>
    <p:sldId id="343" r:id="rId13"/>
    <p:sldId id="344" r:id="rId14"/>
    <p:sldId id="345" r:id="rId15"/>
    <p:sldId id="346" r:id="rId16"/>
    <p:sldId id="331" r:id="rId17"/>
    <p:sldId id="347" r:id="rId18"/>
    <p:sldId id="335" r:id="rId19"/>
    <p:sldId id="326" r:id="rId20"/>
    <p:sldId id="357" r:id="rId21"/>
    <p:sldId id="348" r:id="rId22"/>
    <p:sldId id="303" r:id="rId23"/>
    <p:sldId id="349" r:id="rId24"/>
    <p:sldId id="350" r:id="rId25"/>
    <p:sldId id="351" r:id="rId26"/>
    <p:sldId id="352" r:id="rId27"/>
    <p:sldId id="353" r:id="rId28"/>
    <p:sldId id="306" r:id="rId29"/>
    <p:sldId id="310" r:id="rId30"/>
    <p:sldId id="329" r:id="rId31"/>
    <p:sldId id="330" r:id="rId32"/>
    <p:sldId id="318" r:id="rId33"/>
    <p:sldId id="319" r:id="rId34"/>
    <p:sldId id="320" r:id="rId35"/>
    <p:sldId id="321" r:id="rId36"/>
    <p:sldId id="323" r:id="rId37"/>
    <p:sldId id="324" r:id="rId38"/>
    <p:sldId id="359" r:id="rId39"/>
    <p:sldId id="356" r:id="rId40"/>
    <p:sldId id="355" r:id="rId41"/>
    <p:sldId id="282" r:id="rId42"/>
    <p:sldId id="360" r:id="rId43"/>
    <p:sldId id="280" r:id="rId4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99CC99"/>
    <a:srgbClr val="F6AE1E"/>
    <a:srgbClr val="F3AF35"/>
    <a:srgbClr val="CCCCCC"/>
    <a:srgbClr val="FFFFFF"/>
    <a:srgbClr val="FF0066"/>
    <a:srgbClr val="000000"/>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3228" autoAdjust="0"/>
  </p:normalViewPr>
  <p:slideViewPr>
    <p:cSldViewPr snapToGrid="0">
      <p:cViewPr varScale="1">
        <p:scale>
          <a:sx n="88" d="100"/>
          <a:sy n="88" d="100"/>
        </p:scale>
        <p:origin x="-504"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1" d="100"/>
          <a:sy n="81" d="100"/>
        </p:scale>
        <p:origin x="-1806"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aivu\Desktop\WPC2008\Chart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SQLCAT\Best%20Practices\Virtualization\TestResults\NewChips\Shanghai_R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SQLCAT\Best%20Practices\Virtualization\TestResults\Multiple%20Instance\Multi-instance%20Compare.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SQLCAT\Best%20Practices\Virtualization\TestResults\NewChips\Final%20Report%20for%20Hyperv%20runs_lindsey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view3D>
      <c:rAngAx val="1"/>
    </c:view3D>
    <c:sideWall>
      <c:spPr>
        <a:ln>
          <a:solidFill>
            <a:srgbClr val="4B7B8A"/>
          </a:solidFill>
        </a:ln>
      </c:spPr>
    </c:sideWall>
    <c:backWall>
      <c:spPr>
        <a:ln>
          <a:solidFill>
            <a:srgbClr val="4B7B8A"/>
          </a:solidFill>
        </a:ln>
      </c:spPr>
    </c:backWall>
    <c:plotArea>
      <c:layout>
        <c:manualLayout>
          <c:layoutTarget val="inner"/>
          <c:xMode val="edge"/>
          <c:yMode val="edge"/>
          <c:x val="0.40029559888107774"/>
          <c:y val="3.8800705467373693E-2"/>
          <c:w val="0.44779913003588928"/>
          <c:h val="0.84662833812442406"/>
        </c:manualLayout>
      </c:layout>
      <c:bar3DChart>
        <c:barDir val="bar"/>
        <c:grouping val="clustered"/>
        <c:ser>
          <c:idx val="0"/>
          <c:order val="0"/>
          <c:tx>
            <c:strRef>
              <c:f>Sheet1!$G$69</c:f>
              <c:strCache>
                <c:ptCount val="1"/>
                <c:pt idx="0">
                  <c:v>2006</c:v>
                </c:pt>
              </c:strCache>
            </c:strRef>
          </c:tx>
          <c:spPr>
            <a:solidFill>
              <a:schemeClr val="tx1">
                <a:lumMod val="85000"/>
              </a:schemeClr>
            </a:solidFill>
          </c:spPr>
          <c:dLbls>
            <c:dLbl>
              <c:idx val="7"/>
              <c:layout>
                <c:manualLayout>
                  <c:x val="-6.2264027913897652E-3"/>
                  <c:y val="0"/>
                </c:manualLayout>
              </c:layout>
              <c:showVal val="1"/>
            </c:dLbl>
            <c:txPr>
              <a:bodyPr/>
              <a:lstStyle/>
              <a:p>
                <a:pPr>
                  <a:defRPr sz="1050" b="1" i="1">
                    <a:solidFill>
                      <a:schemeClr val="bg1"/>
                    </a:solidFill>
                  </a:defRPr>
                </a:pPr>
                <a:endParaRPr lang="en-US"/>
              </a:p>
            </c:txPr>
            <c:showVal val="1"/>
          </c:dLbls>
          <c:cat>
            <c:strRef>
              <c:f>Sheet1!$F$70:$F$77</c:f>
              <c:strCache>
                <c:ptCount val="8"/>
                <c:pt idx="0">
                  <c:v>Production Middleware Systems</c:v>
                </c:pt>
                <c:pt idx="1">
                  <c:v>End-User Desktops</c:v>
                </c:pt>
                <c:pt idx="2">
                  <c:v>Production Web Servers</c:v>
                </c:pt>
                <c:pt idx="3">
                  <c:v>Data/Storage Mgmt Systems</c:v>
                </c:pt>
                <c:pt idx="4">
                  <c:v>Production Databases</c:v>
                </c:pt>
                <c:pt idx="5">
                  <c:v>Disaster Recovery Systems</c:v>
                </c:pt>
                <c:pt idx="6">
                  <c:v>Production Application Servers</c:v>
                </c:pt>
                <c:pt idx="7">
                  <c:v>Test and Development</c:v>
                </c:pt>
              </c:strCache>
            </c:strRef>
          </c:cat>
          <c:val>
            <c:numRef>
              <c:f>Sheet1!$G$70:$G$77</c:f>
              <c:numCache>
                <c:formatCode>0%</c:formatCode>
                <c:ptCount val="8"/>
                <c:pt idx="0">
                  <c:v>0.26</c:v>
                </c:pt>
                <c:pt idx="1">
                  <c:v>5.0000000000000114E-2</c:v>
                </c:pt>
                <c:pt idx="2">
                  <c:v>0.47000000000000008</c:v>
                </c:pt>
                <c:pt idx="3">
                  <c:v>0.21000000000000021</c:v>
                </c:pt>
                <c:pt idx="4">
                  <c:v>0.30000000000000032</c:v>
                </c:pt>
                <c:pt idx="5">
                  <c:v>0.29000000000000031</c:v>
                </c:pt>
                <c:pt idx="6">
                  <c:v>0.64000000000001644</c:v>
                </c:pt>
                <c:pt idx="7">
                  <c:v>0.74000000000000365</c:v>
                </c:pt>
              </c:numCache>
            </c:numRef>
          </c:val>
        </c:ser>
        <c:ser>
          <c:idx val="1"/>
          <c:order val="1"/>
          <c:tx>
            <c:strRef>
              <c:f>Sheet1!$H$69</c:f>
              <c:strCache>
                <c:ptCount val="1"/>
                <c:pt idx="0">
                  <c:v>2008</c:v>
                </c:pt>
              </c:strCache>
            </c:strRef>
          </c:tx>
          <c:spPr>
            <a:solidFill>
              <a:srgbClr val="00B0F0"/>
            </a:solidFill>
          </c:spPr>
          <c:dLbls>
            <c:dLbl>
              <c:idx val="2"/>
              <c:layout>
                <c:manualLayout>
                  <c:x val="0"/>
                  <c:y val="-1.2473461156299668E-2"/>
                </c:manualLayout>
              </c:layout>
              <c:showVal val="1"/>
            </c:dLbl>
            <c:dLbl>
              <c:idx val="3"/>
              <c:layout>
                <c:manualLayout>
                  <c:x val="0"/>
                  <c:y val="-8.3156407708668452E-3"/>
                </c:manualLayout>
              </c:layout>
              <c:showVal val="1"/>
            </c:dLbl>
            <c:dLbl>
              <c:idx val="5"/>
              <c:layout>
                <c:manualLayout>
                  <c:x val="0"/>
                  <c:y val="-1.2473461156299628E-2"/>
                </c:manualLayout>
              </c:layout>
              <c:showVal val="1"/>
            </c:dLbl>
            <c:dLbl>
              <c:idx val="6"/>
              <c:layout>
                <c:manualLayout>
                  <c:x val="-6.2264027913897652E-3"/>
                  <c:y val="-8.3156407708668452E-3"/>
                </c:manualLayout>
              </c:layout>
              <c:showVal val="1"/>
            </c:dLbl>
            <c:dLbl>
              <c:idx val="7"/>
              <c:layout>
                <c:manualLayout>
                  <c:x val="-6.2264027913897652E-3"/>
                  <c:y val="-1.2473461156299668E-2"/>
                </c:manualLayout>
              </c:layout>
              <c:showVal val="1"/>
            </c:dLbl>
            <c:txPr>
              <a:bodyPr/>
              <a:lstStyle/>
              <a:p>
                <a:pPr>
                  <a:defRPr sz="1050" b="1" i="1">
                    <a:solidFill>
                      <a:schemeClr val="bg1"/>
                    </a:solidFill>
                  </a:defRPr>
                </a:pPr>
                <a:endParaRPr lang="en-US"/>
              </a:p>
            </c:txPr>
            <c:showVal val="1"/>
          </c:dLbls>
          <c:cat>
            <c:strRef>
              <c:f>Sheet1!$F$70:$F$77</c:f>
              <c:strCache>
                <c:ptCount val="8"/>
                <c:pt idx="0">
                  <c:v>Production Middleware Systems</c:v>
                </c:pt>
                <c:pt idx="1">
                  <c:v>End-User Desktops</c:v>
                </c:pt>
                <c:pt idx="2">
                  <c:v>Production Web Servers</c:v>
                </c:pt>
                <c:pt idx="3">
                  <c:v>Data/Storage Mgmt Systems</c:v>
                </c:pt>
                <c:pt idx="4">
                  <c:v>Production Databases</c:v>
                </c:pt>
                <c:pt idx="5">
                  <c:v>Disaster Recovery Systems</c:v>
                </c:pt>
                <c:pt idx="6">
                  <c:v>Production Application Servers</c:v>
                </c:pt>
                <c:pt idx="7">
                  <c:v>Test and Development</c:v>
                </c:pt>
              </c:strCache>
            </c:strRef>
          </c:cat>
          <c:val>
            <c:numRef>
              <c:f>Sheet1!$H$70:$H$77</c:f>
              <c:numCache>
                <c:formatCode>0%</c:formatCode>
                <c:ptCount val="8"/>
                <c:pt idx="0">
                  <c:v>0.41000000000000031</c:v>
                </c:pt>
                <c:pt idx="1">
                  <c:v>0.45</c:v>
                </c:pt>
                <c:pt idx="2">
                  <c:v>0.47000000000000008</c:v>
                </c:pt>
                <c:pt idx="3">
                  <c:v>0.47000000000000008</c:v>
                </c:pt>
                <c:pt idx="4">
                  <c:v>0.5</c:v>
                </c:pt>
                <c:pt idx="5">
                  <c:v>0.51</c:v>
                </c:pt>
                <c:pt idx="6">
                  <c:v>0.74000000000000365</c:v>
                </c:pt>
                <c:pt idx="7">
                  <c:v>0.79</c:v>
                </c:pt>
              </c:numCache>
            </c:numRef>
          </c:val>
        </c:ser>
        <c:gapWidth val="73"/>
        <c:gapDepth val="155"/>
        <c:shape val="box"/>
        <c:axId val="231004032"/>
        <c:axId val="231005568"/>
        <c:axId val="0"/>
      </c:bar3DChart>
      <c:catAx>
        <c:axId val="231004032"/>
        <c:scaling>
          <c:orientation val="minMax"/>
        </c:scaling>
        <c:axPos val="l"/>
        <c:tickLblPos val="nextTo"/>
        <c:txPr>
          <a:bodyPr/>
          <a:lstStyle/>
          <a:p>
            <a:pPr>
              <a:defRPr sz="1100" b="1">
                <a:solidFill>
                  <a:schemeClr val="bg1"/>
                </a:solidFill>
              </a:defRPr>
            </a:pPr>
            <a:endParaRPr lang="en-US"/>
          </a:p>
        </c:txPr>
        <c:crossAx val="231005568"/>
        <c:crosses val="autoZero"/>
        <c:auto val="1"/>
        <c:lblAlgn val="ctr"/>
        <c:lblOffset val="100"/>
      </c:catAx>
      <c:valAx>
        <c:axId val="231005568"/>
        <c:scaling>
          <c:orientation val="minMax"/>
        </c:scaling>
        <c:axPos val="b"/>
        <c:majorGridlines>
          <c:spPr>
            <a:ln>
              <a:solidFill>
                <a:schemeClr val="accent1"/>
              </a:solidFill>
            </a:ln>
          </c:spPr>
        </c:majorGridlines>
        <c:numFmt formatCode="0%" sourceLinked="1"/>
        <c:tickLblPos val="nextTo"/>
        <c:txPr>
          <a:bodyPr/>
          <a:lstStyle/>
          <a:p>
            <a:pPr>
              <a:defRPr>
                <a:solidFill>
                  <a:schemeClr val="bg1"/>
                </a:solidFill>
              </a:defRPr>
            </a:pPr>
            <a:endParaRPr lang="en-US"/>
          </a:p>
        </c:txPr>
        <c:crossAx val="231004032"/>
        <c:crosses val="autoZero"/>
        <c:crossBetween val="between"/>
      </c:valAx>
    </c:plotArea>
    <c:legend>
      <c:legendPos val="r"/>
      <c:layout>
        <c:manualLayout>
          <c:xMode val="edge"/>
          <c:yMode val="edge"/>
          <c:x val="0.71345555059295451"/>
          <c:y val="0.70782013989264958"/>
          <c:w val="0.11668327857857927"/>
          <c:h val="0.12325328638210274"/>
        </c:manualLayout>
      </c:layout>
      <c:txPr>
        <a:bodyPr/>
        <a:lstStyle/>
        <a:p>
          <a:pPr>
            <a:defRPr sz="1000" b="1">
              <a:solidFill>
                <a:schemeClr val="bg1"/>
              </a:solidFill>
            </a:defRPr>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1205095575173755E-2"/>
          <c:y val="0.12994604841061541"/>
          <c:w val="0.86513319596730887"/>
          <c:h val="0.68338461164576703"/>
        </c:manualLayout>
      </c:layout>
      <c:barChart>
        <c:barDir val="col"/>
        <c:grouping val="clustered"/>
        <c:ser>
          <c:idx val="0"/>
          <c:order val="0"/>
          <c:tx>
            <c:strRef>
              <c:f>Sheet1!$T$26</c:f>
              <c:strCache>
                <c:ptCount val="1"/>
                <c:pt idx="0">
                  <c:v>Batch req/sec</c:v>
                </c:pt>
              </c:strCache>
            </c:strRef>
          </c:tx>
          <c:spPr>
            <a:gradFill>
              <a:gsLst>
                <a:gs pos="0">
                  <a:srgbClr val="263FFA"/>
                </a:gs>
                <a:gs pos="50000">
                  <a:srgbClr val="99CC99">
                    <a:tint val="44500"/>
                    <a:satMod val="160000"/>
                  </a:srgbClr>
                </a:gs>
                <a:gs pos="100000">
                  <a:srgbClr val="99CC99">
                    <a:tint val="23500"/>
                    <a:satMod val="160000"/>
                  </a:srgbClr>
                </a:gs>
              </a:gsLst>
              <a:lin ang="5400000" scaled="0"/>
            </a:gradFill>
          </c:spPr>
          <c:cat>
            <c:strRef>
              <c:f>Sheet1!$U$25:$AB$25</c:f>
              <c:strCache>
                <c:ptCount val="8"/>
                <c:pt idx="0">
                  <c:v>1VM</c:v>
                </c:pt>
                <c:pt idx="1">
                  <c:v>2VM</c:v>
                </c:pt>
                <c:pt idx="2">
                  <c:v>3VM</c:v>
                </c:pt>
                <c:pt idx="3">
                  <c:v>4VM</c:v>
                </c:pt>
                <c:pt idx="4">
                  <c:v>5VM</c:v>
                </c:pt>
                <c:pt idx="5">
                  <c:v>6VM</c:v>
                </c:pt>
                <c:pt idx="6">
                  <c:v>7VM</c:v>
                </c:pt>
                <c:pt idx="7">
                  <c:v>8VM</c:v>
                </c:pt>
              </c:strCache>
            </c:strRef>
          </c:cat>
          <c:val>
            <c:numRef>
              <c:f>Sheet1!$U$26:$AB$26</c:f>
              <c:numCache>
                <c:formatCode>0.00</c:formatCode>
                <c:ptCount val="8"/>
                <c:pt idx="0" formatCode="General">
                  <c:v>436.86</c:v>
                </c:pt>
                <c:pt idx="1">
                  <c:v>890.37699999999938</c:v>
                </c:pt>
                <c:pt idx="2">
                  <c:v>1266.607</c:v>
                </c:pt>
                <c:pt idx="3">
                  <c:v>1707.2360000000001</c:v>
                </c:pt>
                <c:pt idx="4">
                  <c:v>1992.5729999999999</c:v>
                </c:pt>
                <c:pt idx="5">
                  <c:v>2308.2759999999998</c:v>
                </c:pt>
                <c:pt idx="6">
                  <c:v>2765.24</c:v>
                </c:pt>
                <c:pt idx="7">
                  <c:v>3149.6</c:v>
                </c:pt>
              </c:numCache>
            </c:numRef>
          </c:val>
        </c:ser>
        <c:axId val="166207872"/>
        <c:axId val="166206080"/>
      </c:barChart>
      <c:lineChart>
        <c:grouping val="standard"/>
        <c:ser>
          <c:idx val="1"/>
          <c:order val="1"/>
          <c:tx>
            <c:strRef>
              <c:f>Sheet1!$T$27</c:f>
              <c:strCache>
                <c:ptCount val="1"/>
                <c:pt idx="0">
                  <c:v>%CPU</c:v>
                </c:pt>
              </c:strCache>
            </c:strRef>
          </c:tx>
          <c:spPr>
            <a:ln w="50800">
              <a:solidFill>
                <a:srgbClr val="FFC000"/>
              </a:solidFill>
            </a:ln>
          </c:spPr>
          <c:marker>
            <c:symbol val="square"/>
            <c:size val="8"/>
            <c:spPr>
              <a:solidFill>
                <a:srgbClr val="FFC000"/>
              </a:solidFill>
              <a:ln>
                <a:solidFill>
                  <a:srgbClr val="FFC000"/>
                </a:solidFill>
              </a:ln>
              <a:scene3d>
                <a:camera prst="orthographicFront"/>
                <a:lightRig rig="threePt" dir="t"/>
              </a:scene3d>
              <a:sp3d>
                <a:bevelT/>
              </a:sp3d>
            </c:spPr>
          </c:marker>
          <c:cat>
            <c:strRef>
              <c:f>Sheet1!$U$25:$AB$25</c:f>
              <c:strCache>
                <c:ptCount val="8"/>
                <c:pt idx="0">
                  <c:v>1VM</c:v>
                </c:pt>
                <c:pt idx="1">
                  <c:v>2VM</c:v>
                </c:pt>
                <c:pt idx="2">
                  <c:v>3VM</c:v>
                </c:pt>
                <c:pt idx="3">
                  <c:v>4VM</c:v>
                </c:pt>
                <c:pt idx="4">
                  <c:v>5VM</c:v>
                </c:pt>
                <c:pt idx="5">
                  <c:v>6VM</c:v>
                </c:pt>
                <c:pt idx="6">
                  <c:v>7VM</c:v>
                </c:pt>
                <c:pt idx="7">
                  <c:v>8VM</c:v>
                </c:pt>
              </c:strCache>
            </c:strRef>
          </c:cat>
          <c:val>
            <c:numRef>
              <c:f>Sheet1!$U$27:$AB$27</c:f>
              <c:numCache>
                <c:formatCode>General</c:formatCode>
                <c:ptCount val="8"/>
                <c:pt idx="0">
                  <c:v>9.24</c:v>
                </c:pt>
                <c:pt idx="1">
                  <c:v>18.670000000000005</c:v>
                </c:pt>
                <c:pt idx="2">
                  <c:v>28.62</c:v>
                </c:pt>
                <c:pt idx="3">
                  <c:v>36.64</c:v>
                </c:pt>
                <c:pt idx="4">
                  <c:v>42.85</c:v>
                </c:pt>
                <c:pt idx="5">
                  <c:v>51.6</c:v>
                </c:pt>
                <c:pt idx="6">
                  <c:v>63.46</c:v>
                </c:pt>
                <c:pt idx="7">
                  <c:v>73.38</c:v>
                </c:pt>
              </c:numCache>
            </c:numRef>
          </c:val>
        </c:ser>
        <c:ser>
          <c:idx val="2"/>
          <c:order val="2"/>
          <c:tx>
            <c:strRef>
              <c:f>Sheet1!$T$28</c:f>
              <c:strCache>
                <c:ptCount val="1"/>
                <c:pt idx="0">
                  <c:v>Relative Throughput</c:v>
                </c:pt>
              </c:strCache>
            </c:strRef>
          </c:tx>
          <c:spPr>
            <a:ln w="50800">
              <a:solidFill>
                <a:srgbClr val="FF0000"/>
              </a:solidFill>
            </a:ln>
          </c:spPr>
          <c:marker>
            <c:symbol val="diamond"/>
            <c:size val="9"/>
            <c:spPr>
              <a:solidFill>
                <a:srgbClr val="FF0000"/>
              </a:solidFill>
              <a:ln>
                <a:solidFill>
                  <a:srgbClr val="FF0000"/>
                </a:solidFill>
              </a:ln>
              <a:scene3d>
                <a:camera prst="orthographicFront"/>
                <a:lightRig rig="threePt" dir="t"/>
              </a:scene3d>
              <a:sp3d>
                <a:bevelT/>
              </a:sp3d>
            </c:spPr>
          </c:marker>
          <c:cat>
            <c:strRef>
              <c:f>Sheet1!$U$25:$AB$25</c:f>
              <c:strCache>
                <c:ptCount val="8"/>
                <c:pt idx="0">
                  <c:v>1VM</c:v>
                </c:pt>
                <c:pt idx="1">
                  <c:v>2VM</c:v>
                </c:pt>
                <c:pt idx="2">
                  <c:v>3VM</c:v>
                </c:pt>
                <c:pt idx="3">
                  <c:v>4VM</c:v>
                </c:pt>
                <c:pt idx="4">
                  <c:v>5VM</c:v>
                </c:pt>
                <c:pt idx="5">
                  <c:v>6VM</c:v>
                </c:pt>
                <c:pt idx="6">
                  <c:v>7VM</c:v>
                </c:pt>
                <c:pt idx="7">
                  <c:v>8VM</c:v>
                </c:pt>
              </c:strCache>
            </c:strRef>
          </c:cat>
          <c:val>
            <c:numRef>
              <c:f>Sheet1!$U$28:$AB$28</c:f>
              <c:numCache>
                <c:formatCode>General</c:formatCode>
                <c:ptCount val="8"/>
                <c:pt idx="0">
                  <c:v>47.3</c:v>
                </c:pt>
                <c:pt idx="1">
                  <c:v>47.7</c:v>
                </c:pt>
                <c:pt idx="2">
                  <c:v>47.730000000000011</c:v>
                </c:pt>
                <c:pt idx="3">
                  <c:v>46.59</c:v>
                </c:pt>
                <c:pt idx="4">
                  <c:v>46.5</c:v>
                </c:pt>
                <c:pt idx="5">
                  <c:v>44.730000000000011</c:v>
                </c:pt>
                <c:pt idx="6">
                  <c:v>43.57</c:v>
                </c:pt>
                <c:pt idx="7">
                  <c:v>42.92</c:v>
                </c:pt>
              </c:numCache>
            </c:numRef>
          </c:val>
        </c:ser>
        <c:marker val="1"/>
        <c:axId val="164776960"/>
        <c:axId val="166204544"/>
      </c:lineChart>
      <c:catAx>
        <c:axId val="164776960"/>
        <c:scaling>
          <c:orientation val="minMax"/>
        </c:scaling>
        <c:axPos val="b"/>
        <c:tickLblPos val="nextTo"/>
        <c:spPr>
          <a:ln>
            <a:solidFill>
              <a:schemeClr val="accent1">
                <a:lumMod val="50000"/>
              </a:schemeClr>
            </a:solidFill>
          </a:ln>
        </c:spPr>
        <c:txPr>
          <a:bodyPr/>
          <a:lstStyle/>
          <a:p>
            <a:pPr>
              <a:defRPr>
                <a:solidFill>
                  <a:schemeClr val="tx1"/>
                </a:solidFill>
              </a:defRPr>
            </a:pPr>
            <a:endParaRPr lang="en-US"/>
          </a:p>
        </c:txPr>
        <c:crossAx val="166204544"/>
        <c:crosses val="autoZero"/>
        <c:auto val="1"/>
        <c:lblAlgn val="ctr"/>
        <c:lblOffset val="100"/>
      </c:catAx>
      <c:valAx>
        <c:axId val="166204544"/>
        <c:scaling>
          <c:orientation val="minMax"/>
        </c:scaling>
        <c:axPos val="l"/>
        <c:majorGridlines>
          <c:spPr>
            <a:ln>
              <a:solidFill>
                <a:schemeClr val="accent1">
                  <a:lumMod val="50000"/>
                </a:schemeClr>
              </a:solidFill>
              <a:prstDash val="sysDot"/>
            </a:ln>
          </c:spPr>
        </c:majorGridlines>
        <c:numFmt formatCode="General" sourceLinked="1"/>
        <c:tickLblPos val="nextTo"/>
        <c:spPr>
          <a:ln>
            <a:solidFill>
              <a:schemeClr val="accent1">
                <a:lumMod val="50000"/>
              </a:schemeClr>
            </a:solidFill>
          </a:ln>
        </c:spPr>
        <c:txPr>
          <a:bodyPr/>
          <a:lstStyle/>
          <a:p>
            <a:pPr>
              <a:defRPr>
                <a:solidFill>
                  <a:schemeClr val="tx1"/>
                </a:solidFill>
              </a:defRPr>
            </a:pPr>
            <a:endParaRPr lang="en-US"/>
          </a:p>
        </c:txPr>
        <c:crossAx val="164776960"/>
        <c:crosses val="autoZero"/>
        <c:crossBetween val="between"/>
      </c:valAx>
      <c:valAx>
        <c:axId val="166206080"/>
        <c:scaling>
          <c:orientation val="minMax"/>
        </c:scaling>
        <c:axPos val="r"/>
        <c:numFmt formatCode="General" sourceLinked="1"/>
        <c:tickLblPos val="nextTo"/>
        <c:spPr>
          <a:ln>
            <a:solidFill>
              <a:schemeClr val="accent1">
                <a:lumMod val="50000"/>
              </a:schemeClr>
            </a:solidFill>
          </a:ln>
        </c:spPr>
        <c:txPr>
          <a:bodyPr/>
          <a:lstStyle/>
          <a:p>
            <a:pPr>
              <a:defRPr>
                <a:solidFill>
                  <a:schemeClr val="tx1"/>
                </a:solidFill>
              </a:defRPr>
            </a:pPr>
            <a:endParaRPr lang="en-US"/>
          </a:p>
        </c:txPr>
        <c:crossAx val="166207872"/>
        <c:crosses val="max"/>
        <c:crossBetween val="between"/>
      </c:valAx>
      <c:catAx>
        <c:axId val="166207872"/>
        <c:scaling>
          <c:orientation val="minMax"/>
        </c:scaling>
        <c:delete val="1"/>
        <c:axPos val="b"/>
        <c:tickLblPos val="none"/>
        <c:crossAx val="166206080"/>
        <c:crosses val="autoZero"/>
        <c:auto val="1"/>
        <c:lblAlgn val="ctr"/>
        <c:lblOffset val="100"/>
      </c:catAx>
      <c:spPr>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c:spPr>
    </c:plotArea>
    <c:legend>
      <c:legendPos val="r"/>
      <c:layout>
        <c:manualLayout>
          <c:xMode val="edge"/>
          <c:yMode val="edge"/>
          <c:x val="0"/>
          <c:y val="0.91124890638670164"/>
          <c:w val="0.85785012132917782"/>
          <c:h val="7.5650092349567419E-2"/>
        </c:manualLayout>
      </c:layout>
      <c:txPr>
        <a:bodyPr/>
        <a:lstStyle/>
        <a:p>
          <a:pPr>
            <a:defRPr>
              <a:solidFill>
                <a:schemeClr val="tx1"/>
              </a:solidFill>
            </a:defRPr>
          </a:pPr>
          <a:endParaRPr lang="en-US"/>
        </a:p>
      </c:txPr>
    </c:legend>
    <c:plotVisOnly val="1"/>
    <c:dispBlanksAs val="gap"/>
  </c:chart>
  <c:spPr>
    <a:ln>
      <a:noFill/>
    </a:ln>
  </c:spPr>
  <c:txPr>
    <a:bodyPr/>
    <a:lstStyle/>
    <a:p>
      <a:pPr>
        <a:defRPr>
          <a:solidFill>
            <a:schemeClr val="bg1"/>
          </a:solidFill>
        </a:defRPr>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8344581927259102E-2"/>
          <c:y val="0.12108234908136482"/>
          <c:w val="0.7620965296004667"/>
          <c:h val="0.75250123031496063"/>
        </c:manualLayout>
      </c:layout>
      <c:lineChart>
        <c:grouping val="standard"/>
        <c:ser>
          <c:idx val="0"/>
          <c:order val="0"/>
          <c:tx>
            <c:strRef>
              <c:f>NUMPROC16!$AZ$50</c:f>
              <c:strCache>
                <c:ptCount val="1"/>
                <c:pt idx="0">
                  <c:v>% Processor</c:v>
                </c:pt>
              </c:strCache>
            </c:strRef>
          </c:tx>
          <c:spPr>
            <a:ln w="50800">
              <a:solidFill>
                <a:srgbClr val="FFC000">
                  <a:alpha val="0"/>
                </a:srgbClr>
              </a:solidFill>
            </a:ln>
          </c:spPr>
          <c:marker>
            <c:symbol val="diamond"/>
            <c:size val="10"/>
            <c:spPr>
              <a:solidFill>
                <a:srgbClr val="FFC000">
                  <a:alpha val="0"/>
                </a:srgbClr>
              </a:solidFill>
              <a:ln>
                <a:solidFill>
                  <a:srgbClr val="FFC000">
                    <a:alpha val="0"/>
                  </a:srgbClr>
                </a:solidFill>
              </a:ln>
              <a:scene3d>
                <a:camera prst="orthographicFront"/>
                <a:lightRig rig="threePt" dir="t"/>
              </a:scene3d>
              <a:sp3d>
                <a:bevelT/>
              </a:sp3d>
            </c:spPr>
          </c:marker>
          <c:cat>
            <c:strRef>
              <c:f>NUMPROC16!$BA$49:$BD$49</c:f>
              <c:strCache>
                <c:ptCount val="4"/>
                <c:pt idx="0">
                  <c:v>1 VM</c:v>
                </c:pt>
                <c:pt idx="1">
                  <c:v>2 VM</c:v>
                </c:pt>
                <c:pt idx="2">
                  <c:v>3 VM</c:v>
                </c:pt>
                <c:pt idx="3">
                  <c:v>4 VM</c:v>
                </c:pt>
              </c:strCache>
            </c:strRef>
          </c:cat>
          <c:val>
            <c:numRef>
              <c:f>NUMPROC16!$BA$50:$BD$50</c:f>
              <c:numCache>
                <c:formatCode>General</c:formatCode>
                <c:ptCount val="4"/>
                <c:pt idx="0">
                  <c:v>11.61</c:v>
                </c:pt>
                <c:pt idx="1">
                  <c:v>22.62</c:v>
                </c:pt>
                <c:pt idx="2">
                  <c:v>37.349999999999994</c:v>
                </c:pt>
                <c:pt idx="3">
                  <c:v>53.78</c:v>
                </c:pt>
              </c:numCache>
            </c:numRef>
          </c:val>
        </c:ser>
        <c:ser>
          <c:idx val="1"/>
          <c:order val="1"/>
          <c:tx>
            <c:strRef>
              <c:f>NUMPROC16!$AZ$51</c:f>
              <c:strCache>
                <c:ptCount val="1"/>
                <c:pt idx="0">
                  <c:v>Relative Throughput</c:v>
                </c:pt>
              </c:strCache>
            </c:strRef>
          </c:tx>
          <c:spPr>
            <a:ln w="50800">
              <a:solidFill>
                <a:srgbClr val="FF0000">
                  <a:alpha val="48000"/>
                </a:srgbClr>
              </a:solidFill>
              <a:prstDash val="sysDot"/>
            </a:ln>
          </c:spPr>
          <c:marker>
            <c:symbol val="diamond"/>
            <c:size val="9"/>
            <c:spPr>
              <a:solidFill>
                <a:srgbClr val="FF0000">
                  <a:alpha val="56000"/>
                </a:srgbClr>
              </a:solidFill>
              <a:ln>
                <a:solidFill>
                  <a:srgbClr val="FF0000"/>
                </a:solidFill>
              </a:ln>
              <a:scene3d>
                <a:camera prst="orthographicFront"/>
                <a:lightRig rig="threePt" dir="t"/>
              </a:scene3d>
              <a:sp3d>
                <a:bevelT/>
              </a:sp3d>
            </c:spPr>
          </c:marker>
          <c:cat>
            <c:strRef>
              <c:f>NUMPROC16!$BA$49:$BD$49</c:f>
              <c:strCache>
                <c:ptCount val="4"/>
                <c:pt idx="0">
                  <c:v>1 VM</c:v>
                </c:pt>
                <c:pt idx="1">
                  <c:v>2 VM</c:v>
                </c:pt>
                <c:pt idx="2">
                  <c:v>3 VM</c:v>
                </c:pt>
                <c:pt idx="3">
                  <c:v>4 VM</c:v>
                </c:pt>
              </c:strCache>
            </c:strRef>
          </c:cat>
          <c:val>
            <c:numRef>
              <c:f>NUMPROC16!$BA$51:$BD$51</c:f>
              <c:numCache>
                <c:formatCode>General</c:formatCode>
                <c:ptCount val="4"/>
                <c:pt idx="0">
                  <c:v>51.97</c:v>
                </c:pt>
                <c:pt idx="1">
                  <c:v>51.91</c:v>
                </c:pt>
                <c:pt idx="2">
                  <c:v>49.11</c:v>
                </c:pt>
                <c:pt idx="3">
                  <c:v>44.08</c:v>
                </c:pt>
              </c:numCache>
            </c:numRef>
          </c:val>
        </c:ser>
        <c:marker val="1"/>
        <c:axId val="166229120"/>
        <c:axId val="166231040"/>
      </c:lineChart>
      <c:catAx>
        <c:axId val="166229120"/>
        <c:scaling>
          <c:orientation val="minMax"/>
        </c:scaling>
        <c:delete val="1"/>
        <c:axPos val="b"/>
        <c:tickLblPos val="none"/>
        <c:crossAx val="166231040"/>
        <c:crosses val="autoZero"/>
        <c:auto val="1"/>
        <c:lblAlgn val="ctr"/>
        <c:lblOffset val="100"/>
      </c:catAx>
      <c:valAx>
        <c:axId val="166231040"/>
        <c:scaling>
          <c:orientation val="minMax"/>
        </c:scaling>
        <c:delete val="1"/>
        <c:axPos val="l"/>
        <c:numFmt formatCode="General" sourceLinked="1"/>
        <c:tickLblPos val="none"/>
        <c:crossAx val="166229120"/>
        <c:crosses val="autoZero"/>
        <c:crossBetween val="between"/>
      </c:valAx>
    </c:plotArea>
    <c:plotVisOnly val="1"/>
    <c:dispBlanksAs val="gap"/>
  </c:chart>
  <c:spPr>
    <a:ln>
      <a:no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5577549334111014E-2"/>
          <c:y val="0.12981758400495752"/>
          <c:w val="0.66824554258304669"/>
          <c:h val="0.78982893585670211"/>
        </c:manualLayout>
      </c:layout>
      <c:barChart>
        <c:barDir val="col"/>
        <c:grouping val="clustered"/>
        <c:ser>
          <c:idx val="0"/>
          <c:order val="0"/>
          <c:tx>
            <c:strRef>
              <c:f>'48 Core With 14 GB VM'!$S$30</c:f>
              <c:strCache>
                <c:ptCount val="1"/>
                <c:pt idx="0">
                  <c:v>Batches/sec_Istanbul</c:v>
                </c:pt>
              </c:strCache>
            </c:strRef>
          </c:tx>
          <c:spPr>
            <a:solidFill>
              <a:srgbClr val="2B03BD">
                <a:alpha val="20000"/>
              </a:srgbClr>
            </a:solidFill>
            <a:ln w="12700">
              <a:solidFill>
                <a:srgbClr val="002060"/>
              </a:solidFill>
            </a:ln>
          </c:spPr>
          <c:cat>
            <c:strRef>
              <c:f>'48 Core With 14 GB VM'!$T$29:$X$29</c:f>
              <c:strCache>
                <c:ptCount val="5"/>
                <c:pt idx="0">
                  <c:v>VM1</c:v>
                </c:pt>
                <c:pt idx="1">
                  <c:v>VM2</c:v>
                </c:pt>
                <c:pt idx="2">
                  <c:v>VM4</c:v>
                </c:pt>
                <c:pt idx="3">
                  <c:v>VM6</c:v>
                </c:pt>
                <c:pt idx="4">
                  <c:v>VM8</c:v>
                </c:pt>
              </c:strCache>
            </c:strRef>
          </c:cat>
          <c:val>
            <c:numRef>
              <c:f>'48 Core With 14 GB VM'!$T$30:$X$30</c:f>
              <c:numCache>
                <c:formatCode>General</c:formatCode>
                <c:ptCount val="5"/>
                <c:pt idx="0">
                  <c:v>588</c:v>
                </c:pt>
                <c:pt idx="1">
                  <c:v>1187.2</c:v>
                </c:pt>
                <c:pt idx="2">
                  <c:v>2340</c:v>
                </c:pt>
                <c:pt idx="3">
                  <c:v>3462</c:v>
                </c:pt>
                <c:pt idx="4">
                  <c:v>4408</c:v>
                </c:pt>
              </c:numCache>
            </c:numRef>
          </c:val>
        </c:ser>
        <c:ser>
          <c:idx val="1"/>
          <c:order val="1"/>
          <c:tx>
            <c:strRef>
              <c:f>'48 Core With 14 GB VM'!$S$31</c:f>
              <c:strCache>
                <c:ptCount val="1"/>
                <c:pt idx="0">
                  <c:v>Batches/sec_Shanghai</c:v>
                </c:pt>
              </c:strCache>
            </c:strRef>
          </c:tx>
          <c:spPr>
            <a:solidFill>
              <a:srgbClr val="5F0000">
                <a:lumMod val="75000"/>
                <a:lumOff val="25000"/>
                <a:alpha val="27000"/>
              </a:srgbClr>
            </a:solidFill>
            <a:ln w="12700">
              <a:solidFill>
                <a:srgbClr val="C00000"/>
              </a:solidFill>
            </a:ln>
          </c:spPr>
          <c:cat>
            <c:strRef>
              <c:f>'48 Core With 14 GB VM'!$T$29:$X$29</c:f>
              <c:strCache>
                <c:ptCount val="5"/>
                <c:pt idx="0">
                  <c:v>VM1</c:v>
                </c:pt>
                <c:pt idx="1">
                  <c:v>VM2</c:v>
                </c:pt>
                <c:pt idx="2">
                  <c:v>VM4</c:v>
                </c:pt>
                <c:pt idx="3">
                  <c:v>VM6</c:v>
                </c:pt>
                <c:pt idx="4">
                  <c:v>VM8</c:v>
                </c:pt>
              </c:strCache>
            </c:strRef>
          </c:cat>
          <c:val>
            <c:numRef>
              <c:f>'48 Core With 14 GB VM'!$T$31:$X$31</c:f>
              <c:numCache>
                <c:formatCode>General</c:formatCode>
                <c:ptCount val="5"/>
                <c:pt idx="0">
                  <c:v>590</c:v>
                </c:pt>
                <c:pt idx="1">
                  <c:v>1170</c:v>
                </c:pt>
                <c:pt idx="2">
                  <c:v>2345</c:v>
                </c:pt>
                <c:pt idx="3">
                  <c:v>3474</c:v>
                </c:pt>
                <c:pt idx="4">
                  <c:v>4440</c:v>
                </c:pt>
              </c:numCache>
            </c:numRef>
          </c:val>
        </c:ser>
        <c:gapWidth val="269"/>
        <c:axId val="166571392"/>
        <c:axId val="166569856"/>
      </c:barChart>
      <c:lineChart>
        <c:grouping val="standard"/>
        <c:ser>
          <c:idx val="2"/>
          <c:order val="2"/>
          <c:tx>
            <c:strRef>
              <c:f>'48 Core With 14 GB VM'!$S$32</c:f>
              <c:strCache>
                <c:ptCount val="1"/>
                <c:pt idx="0">
                  <c:v>%Processor Time_Istanbul</c:v>
                </c:pt>
              </c:strCache>
            </c:strRef>
          </c:tx>
          <c:spPr>
            <a:ln>
              <a:solidFill>
                <a:srgbClr val="2B03BD"/>
              </a:solidFill>
            </a:ln>
          </c:spPr>
          <c:marker>
            <c:symbol val="circle"/>
            <c:size val="7"/>
            <c:spPr>
              <a:solidFill>
                <a:srgbClr val="2B03BD"/>
              </a:solidFill>
              <a:ln>
                <a:solidFill>
                  <a:srgbClr val="2B03BD"/>
                </a:solidFill>
              </a:ln>
            </c:spPr>
          </c:marker>
          <c:cat>
            <c:strRef>
              <c:f>'48 Core With 14 GB VM'!$T$29:$X$29</c:f>
              <c:strCache>
                <c:ptCount val="5"/>
                <c:pt idx="0">
                  <c:v>VM1</c:v>
                </c:pt>
                <c:pt idx="1">
                  <c:v>VM2</c:v>
                </c:pt>
                <c:pt idx="2">
                  <c:v>VM4</c:v>
                </c:pt>
                <c:pt idx="3">
                  <c:v>VM6</c:v>
                </c:pt>
                <c:pt idx="4">
                  <c:v>VM8</c:v>
                </c:pt>
              </c:strCache>
            </c:strRef>
          </c:cat>
          <c:val>
            <c:numRef>
              <c:f>'48 Core With 14 GB VM'!$T$32:$X$32</c:f>
              <c:numCache>
                <c:formatCode>General</c:formatCode>
                <c:ptCount val="5"/>
                <c:pt idx="0">
                  <c:v>7.1599999999999975</c:v>
                </c:pt>
                <c:pt idx="1">
                  <c:v>13.15</c:v>
                </c:pt>
                <c:pt idx="2">
                  <c:v>25.130000000000031</c:v>
                </c:pt>
                <c:pt idx="3">
                  <c:v>37.754000000000005</c:v>
                </c:pt>
                <c:pt idx="4">
                  <c:v>46.87</c:v>
                </c:pt>
              </c:numCache>
            </c:numRef>
          </c:val>
        </c:ser>
        <c:ser>
          <c:idx val="3"/>
          <c:order val="3"/>
          <c:tx>
            <c:strRef>
              <c:f>'48 Core With 14 GB VM'!$S$33</c:f>
              <c:strCache>
                <c:ptCount val="1"/>
                <c:pt idx="0">
                  <c:v>%Processor Time_Shanghai</c:v>
                </c:pt>
              </c:strCache>
            </c:strRef>
          </c:tx>
          <c:spPr>
            <a:ln>
              <a:solidFill>
                <a:srgbClr val="C00000"/>
              </a:solidFill>
            </a:ln>
          </c:spPr>
          <c:marker>
            <c:symbol val="circle"/>
            <c:size val="6"/>
            <c:spPr>
              <a:solidFill>
                <a:srgbClr val="C00000"/>
              </a:solidFill>
              <a:ln>
                <a:solidFill>
                  <a:srgbClr val="C00000"/>
                </a:solidFill>
              </a:ln>
            </c:spPr>
          </c:marker>
          <c:cat>
            <c:strRef>
              <c:f>'48 Core With 14 GB VM'!$T$29:$X$29</c:f>
              <c:strCache>
                <c:ptCount val="5"/>
                <c:pt idx="0">
                  <c:v>VM1</c:v>
                </c:pt>
                <c:pt idx="1">
                  <c:v>VM2</c:v>
                </c:pt>
                <c:pt idx="2">
                  <c:v>VM4</c:v>
                </c:pt>
                <c:pt idx="3">
                  <c:v>VM6</c:v>
                </c:pt>
                <c:pt idx="4">
                  <c:v>VM8</c:v>
                </c:pt>
              </c:strCache>
            </c:strRef>
          </c:cat>
          <c:val>
            <c:numRef>
              <c:f>'48 Core With 14 GB VM'!$T$33:$X$33</c:f>
              <c:numCache>
                <c:formatCode>General</c:formatCode>
                <c:ptCount val="5"/>
                <c:pt idx="0">
                  <c:v>10.200000000000001</c:v>
                </c:pt>
                <c:pt idx="1">
                  <c:v>19.45</c:v>
                </c:pt>
                <c:pt idx="2">
                  <c:v>40.54</c:v>
                </c:pt>
                <c:pt idx="3">
                  <c:v>58.1</c:v>
                </c:pt>
                <c:pt idx="4">
                  <c:v>73.179999999999978</c:v>
                </c:pt>
              </c:numCache>
            </c:numRef>
          </c:val>
        </c:ser>
        <c:ser>
          <c:idx val="4"/>
          <c:order val="4"/>
          <c:tx>
            <c:strRef>
              <c:f>'48 Core With 14 GB VM'!$S$34</c:f>
              <c:strCache>
                <c:ptCount val="1"/>
                <c:pt idx="0">
                  <c:v>Relative Throughput_Istanbul</c:v>
                </c:pt>
              </c:strCache>
            </c:strRef>
          </c:tx>
          <c:spPr>
            <a:ln>
              <a:solidFill>
                <a:srgbClr val="2B03BD"/>
              </a:solidFill>
              <a:prstDash val="sysDash"/>
            </a:ln>
          </c:spPr>
          <c:marker>
            <c:symbol val="diamond"/>
            <c:size val="6"/>
            <c:spPr>
              <a:solidFill>
                <a:srgbClr val="2B03BD"/>
              </a:solidFill>
              <a:ln>
                <a:solidFill>
                  <a:srgbClr val="2B03BD"/>
                </a:solidFill>
              </a:ln>
            </c:spPr>
          </c:marker>
          <c:dLbls>
            <c:dLbl>
              <c:idx val="0"/>
              <c:layout>
                <c:manualLayout>
                  <c:x val="-3.0864197530864296E-2"/>
                  <c:y val="-3.5353535353535331E-2"/>
                </c:manualLayout>
              </c:layout>
              <c:showVal val="1"/>
            </c:dLbl>
            <c:dLbl>
              <c:idx val="1"/>
              <c:layout>
                <c:manualLayout>
                  <c:x val="-2.9320987654320996E-2"/>
                  <c:y val="4.7979797979797983E-2"/>
                </c:manualLayout>
              </c:layout>
              <c:showVal val="1"/>
            </c:dLbl>
            <c:dLbl>
              <c:idx val="2"/>
              <c:layout>
                <c:manualLayout>
                  <c:x val="-2.6234567901234612E-2"/>
                  <c:y val="3.7878787878788012E-2"/>
                </c:manualLayout>
              </c:layout>
              <c:showVal val="1"/>
            </c:dLbl>
            <c:dLbl>
              <c:idx val="3"/>
              <c:layout>
                <c:manualLayout>
                  <c:x val="-3.3950617283950615E-2"/>
                  <c:y val="4.2929292929292928E-2"/>
                </c:manualLayout>
              </c:layout>
              <c:showVal val="1"/>
            </c:dLbl>
            <c:dLbl>
              <c:idx val="4"/>
              <c:layout>
                <c:manualLayout>
                  <c:x val="-4.0123456790123462E-2"/>
                  <c:y val="-2.7777777777778283E-2"/>
                </c:manualLayout>
              </c:layout>
              <c:showVal val="1"/>
            </c:dLbl>
            <c:numFmt formatCode="#,##0.00" sourceLinked="0"/>
            <c:showVal val="1"/>
          </c:dLbls>
          <c:cat>
            <c:strRef>
              <c:f>'48 Core With 14 GB VM'!$T$29:$X$29</c:f>
              <c:strCache>
                <c:ptCount val="5"/>
                <c:pt idx="0">
                  <c:v>VM1</c:v>
                </c:pt>
                <c:pt idx="1">
                  <c:v>VM2</c:v>
                </c:pt>
                <c:pt idx="2">
                  <c:v>VM4</c:v>
                </c:pt>
                <c:pt idx="3">
                  <c:v>VM6</c:v>
                </c:pt>
                <c:pt idx="4">
                  <c:v>VM8</c:v>
                </c:pt>
              </c:strCache>
            </c:strRef>
          </c:cat>
          <c:val>
            <c:numRef>
              <c:f>'48 Core With 14 GB VM'!$T$34:$X$34</c:f>
              <c:numCache>
                <c:formatCode>General</c:formatCode>
                <c:ptCount val="5"/>
                <c:pt idx="0">
                  <c:v>82.122905027932958</c:v>
                </c:pt>
                <c:pt idx="1">
                  <c:v>90.281368821292773</c:v>
                </c:pt>
                <c:pt idx="2">
                  <c:v>93.115797851173198</c:v>
                </c:pt>
                <c:pt idx="3">
                  <c:v>91.698892832546548</c:v>
                </c:pt>
                <c:pt idx="4">
                  <c:v>94.047365052272326</c:v>
                </c:pt>
              </c:numCache>
            </c:numRef>
          </c:val>
        </c:ser>
        <c:ser>
          <c:idx val="5"/>
          <c:order val="5"/>
          <c:tx>
            <c:strRef>
              <c:f>'48 Core With 14 GB VM'!$S$35</c:f>
              <c:strCache>
                <c:ptCount val="1"/>
                <c:pt idx="0">
                  <c:v>Relative Throughput_Shanghai</c:v>
                </c:pt>
              </c:strCache>
            </c:strRef>
          </c:tx>
          <c:spPr>
            <a:ln>
              <a:solidFill>
                <a:srgbClr val="C00000"/>
              </a:solidFill>
              <a:prstDash val="sysDash"/>
            </a:ln>
          </c:spPr>
          <c:marker>
            <c:symbol val="diamond"/>
            <c:size val="6"/>
            <c:spPr>
              <a:solidFill>
                <a:srgbClr val="C00000"/>
              </a:solidFill>
              <a:ln>
                <a:solidFill>
                  <a:srgbClr val="C00000"/>
                </a:solidFill>
              </a:ln>
            </c:spPr>
          </c:marker>
          <c:dLbls>
            <c:dLbl>
              <c:idx val="0"/>
              <c:layout>
                <c:manualLayout>
                  <c:x val="-4.0123456790123468E-2"/>
                  <c:y val="-2.0202020202020249E-2"/>
                </c:manualLayout>
              </c:layout>
              <c:showVal val="1"/>
            </c:dLbl>
            <c:dLbl>
              <c:idx val="1"/>
              <c:layout>
                <c:manualLayout>
                  <c:x val="-2.9320987654320996E-2"/>
                  <c:y val="4.0404040404040414E-2"/>
                </c:manualLayout>
              </c:layout>
              <c:showVal val="1"/>
            </c:dLbl>
            <c:dLbl>
              <c:idx val="2"/>
              <c:layout>
                <c:manualLayout>
                  <c:x val="-2.6234567901234612E-2"/>
                  <c:y val="-3.5353535353535401E-2"/>
                </c:manualLayout>
              </c:layout>
              <c:showVal val="1"/>
            </c:dLbl>
            <c:dLbl>
              <c:idx val="3"/>
              <c:layout>
                <c:manualLayout>
                  <c:x val="-3.3950617283950615E-2"/>
                  <c:y val="-5.0505050505050456E-2"/>
                </c:manualLayout>
              </c:layout>
              <c:showVal val="1"/>
            </c:dLbl>
            <c:dLbl>
              <c:idx val="4"/>
              <c:layout>
                <c:manualLayout>
                  <c:x val="-3.0864197530864296E-2"/>
                  <c:y val="-4.5454545454545497E-2"/>
                </c:manualLayout>
              </c:layout>
              <c:showVal val="1"/>
            </c:dLbl>
            <c:numFmt formatCode="#,##0.00" sourceLinked="0"/>
            <c:showVal val="1"/>
          </c:dLbls>
          <c:cat>
            <c:strRef>
              <c:f>'48 Core With 14 GB VM'!$T$29:$X$29</c:f>
              <c:strCache>
                <c:ptCount val="5"/>
                <c:pt idx="0">
                  <c:v>VM1</c:v>
                </c:pt>
                <c:pt idx="1">
                  <c:v>VM2</c:v>
                </c:pt>
                <c:pt idx="2">
                  <c:v>VM4</c:v>
                </c:pt>
                <c:pt idx="3">
                  <c:v>VM6</c:v>
                </c:pt>
                <c:pt idx="4">
                  <c:v>VM8</c:v>
                </c:pt>
              </c:strCache>
            </c:strRef>
          </c:cat>
          <c:val>
            <c:numRef>
              <c:f>'48 Core With 14 GB VM'!$T$35:$X$35</c:f>
              <c:numCache>
                <c:formatCode>General</c:formatCode>
                <c:ptCount val="5"/>
                <c:pt idx="0">
                  <c:v>57.843137254901961</c:v>
                </c:pt>
                <c:pt idx="1">
                  <c:v>60.154241645243737</c:v>
                </c:pt>
                <c:pt idx="2">
                  <c:v>57.844104588060944</c:v>
                </c:pt>
                <c:pt idx="3">
                  <c:v>59.793459552495698</c:v>
                </c:pt>
                <c:pt idx="4">
                  <c:v>60.672314840120698</c:v>
                </c:pt>
              </c:numCache>
            </c:numRef>
          </c:val>
        </c:ser>
        <c:marker val="1"/>
        <c:axId val="166546048"/>
        <c:axId val="166568320"/>
      </c:lineChart>
      <c:catAx>
        <c:axId val="166546048"/>
        <c:scaling>
          <c:orientation val="minMax"/>
        </c:scaling>
        <c:axPos val="b"/>
        <c:tickLblPos val="nextTo"/>
        <c:spPr>
          <a:ln>
            <a:solidFill>
              <a:prstClr val="black"/>
            </a:solidFill>
          </a:ln>
        </c:spPr>
        <c:crossAx val="166568320"/>
        <c:crosses val="autoZero"/>
        <c:auto val="1"/>
        <c:lblAlgn val="ctr"/>
        <c:lblOffset val="100"/>
      </c:catAx>
      <c:valAx>
        <c:axId val="166568320"/>
        <c:scaling>
          <c:orientation val="minMax"/>
        </c:scaling>
        <c:axPos val="l"/>
        <c:majorGridlines>
          <c:spPr>
            <a:ln>
              <a:solidFill>
                <a:prstClr val="black"/>
              </a:solidFill>
              <a:prstDash val="sysDot"/>
            </a:ln>
          </c:spPr>
        </c:majorGridlines>
        <c:numFmt formatCode="General" sourceLinked="1"/>
        <c:tickLblPos val="nextTo"/>
        <c:spPr>
          <a:ln>
            <a:solidFill>
              <a:schemeClr val="bg1"/>
            </a:solidFill>
          </a:ln>
        </c:spPr>
        <c:crossAx val="166546048"/>
        <c:crosses val="autoZero"/>
        <c:crossBetween val="between"/>
      </c:valAx>
      <c:valAx>
        <c:axId val="166569856"/>
        <c:scaling>
          <c:orientation val="minMax"/>
        </c:scaling>
        <c:axPos val="r"/>
        <c:numFmt formatCode="General" sourceLinked="1"/>
        <c:tickLblPos val="nextTo"/>
        <c:spPr>
          <a:ln>
            <a:solidFill>
              <a:prstClr val="black"/>
            </a:solidFill>
          </a:ln>
        </c:spPr>
        <c:crossAx val="166571392"/>
        <c:crosses val="max"/>
        <c:crossBetween val="between"/>
      </c:valAx>
      <c:catAx>
        <c:axId val="166571392"/>
        <c:scaling>
          <c:orientation val="minMax"/>
        </c:scaling>
        <c:delete val="1"/>
        <c:axPos val="b"/>
        <c:tickLblPos val="none"/>
        <c:crossAx val="166569856"/>
        <c:crosses val="autoZero"/>
        <c:auto val="1"/>
        <c:lblAlgn val="ctr"/>
        <c:lblOffset val="100"/>
      </c:catAx>
    </c:plotArea>
    <c:legend>
      <c:legendPos val="r"/>
      <c:layout>
        <c:manualLayout>
          <c:xMode val="edge"/>
          <c:yMode val="edge"/>
          <c:x val="0.78701522762240961"/>
          <c:y val="0.26549062946079111"/>
          <c:w val="0.20436408272241907"/>
          <c:h val="0.48547934797623982"/>
        </c:manualLayout>
      </c:layout>
    </c:legend>
    <c:plotVisOnly val="1"/>
    <c:dispBlanksAs val="gap"/>
  </c:chart>
  <c:spPr>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c:spPr>
  <c:txPr>
    <a:bodyPr/>
    <a:lstStyle/>
    <a:p>
      <a:pPr>
        <a:defRPr>
          <a:solidFill>
            <a:schemeClr val="lt1"/>
          </a:solidFill>
          <a:latin typeface="+mn-lt"/>
          <a:ea typeface="+mn-ea"/>
          <a:cs typeface="+mn-cs"/>
        </a:defRPr>
      </a:pPr>
      <a:endParaRPr lang="en-US"/>
    </a:p>
  </c:txPr>
  <c:externalData r:id="rId1"/>
  <c:userShapes r:id="rId2"/>
</c:chartSpace>
</file>

<file path=ppt/drawings/_rels/vmlDrawing1.v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image" Target="../media/image78.emf"/></Relationships>
</file>

<file path=ppt/drawings/drawing1.xml><?xml version="1.0" encoding="utf-8"?>
<c:userShapes xmlns:c="http://schemas.openxmlformats.org/drawingml/2006/chart">
  <cdr:relSizeAnchor xmlns:cdr="http://schemas.openxmlformats.org/drawingml/2006/chartDrawing">
    <cdr:from>
      <cdr:x>0</cdr:x>
      <cdr:y>0</cdr:y>
    </cdr:from>
    <cdr:to>
      <cdr:x>0.32217</cdr:x>
      <cdr:y>0.09259</cdr:y>
    </cdr:to>
    <cdr:sp macro="" textlink="">
      <cdr:nvSpPr>
        <cdr:cNvPr id="2" name="TextBox 1"/>
        <cdr:cNvSpPr txBox="1"/>
      </cdr:nvSpPr>
      <cdr:spPr>
        <a:xfrm xmlns:a="http://schemas.openxmlformats.org/drawingml/2006/main">
          <a:off x="0" y="0"/>
          <a:ext cx="2626780" cy="3810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b="1" dirty="0" smtClean="0">
              <a:solidFill>
                <a:srgbClr val="FFFFFF"/>
              </a:solidFill>
            </a:rPr>
            <a:t>Virtual Instances Scalability</a:t>
          </a:r>
          <a:endParaRPr lang="en-US" sz="1600" b="1" dirty="0">
            <a:solidFill>
              <a:srgbClr val="FFFFFF"/>
            </a:solidFill>
          </a:endParaRPr>
        </a:p>
      </cdr:txBody>
    </cdr:sp>
  </cdr:relSizeAnchor>
  <cdr:relSizeAnchor xmlns:cdr="http://schemas.openxmlformats.org/drawingml/2006/chartDrawing">
    <cdr:from>
      <cdr:x>0</cdr:x>
      <cdr:y>0</cdr:y>
    </cdr:from>
    <cdr:to>
      <cdr:x>0.32217</cdr:x>
      <cdr:y>0.09259</cdr:y>
    </cdr:to>
    <cdr:sp macro="" textlink="">
      <cdr:nvSpPr>
        <cdr:cNvPr id="3" name="TextBox 1"/>
        <cdr:cNvSpPr txBox="1"/>
      </cdr:nvSpPr>
      <cdr:spPr>
        <a:xfrm xmlns:a="http://schemas.openxmlformats.org/drawingml/2006/main">
          <a:off x="0" y="0"/>
          <a:ext cx="2602232" cy="38098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b="1" dirty="0" smtClean="0">
              <a:solidFill>
                <a:schemeClr val="tx1"/>
              </a:solidFill>
            </a:rPr>
            <a:t>Virtual Instances Scalability</a:t>
          </a:r>
          <a:endParaRPr lang="en-US" sz="1600" b="1" dirty="0">
            <a:solidFill>
              <a:schemeClr val="tx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0.03871</cdr:x>
      <cdr:y>0.01026</cdr:y>
    </cdr:from>
    <cdr:to>
      <cdr:x>0.51774</cdr:x>
      <cdr:y>0.08718</cdr:y>
    </cdr:to>
    <cdr:sp macro="" textlink="">
      <cdr:nvSpPr>
        <cdr:cNvPr id="2" name="TextBox 1"/>
        <cdr:cNvSpPr txBox="1"/>
      </cdr:nvSpPr>
      <cdr:spPr>
        <a:xfrm xmlns:a="http://schemas.openxmlformats.org/drawingml/2006/main">
          <a:off x="228601" y="38101"/>
          <a:ext cx="282892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a:t>Comparing Istanbul</a:t>
          </a:r>
          <a:r>
            <a:rPr lang="en-US" sz="1400" b="1" baseline="0"/>
            <a:t> vs. Shanghai</a:t>
          </a:r>
        </a:p>
        <a:p xmlns:a="http://schemas.openxmlformats.org/drawingml/2006/main">
          <a:endParaRPr lang="en-US" sz="1400" b="1"/>
        </a:p>
      </cdr:txBody>
    </cdr:sp>
  </cdr:relSizeAnchor>
  <cdr:relSizeAnchor xmlns:cdr="http://schemas.openxmlformats.org/drawingml/2006/chartDrawing">
    <cdr:from>
      <cdr:x>0.09483</cdr:x>
      <cdr:y>0.31579</cdr:y>
    </cdr:from>
    <cdr:to>
      <cdr:x>0.14655</cdr:x>
      <cdr:y>0.38722</cdr:y>
    </cdr:to>
    <cdr:sp macro="" textlink="">
      <cdr:nvSpPr>
        <cdr:cNvPr id="3" name="TextBox 2"/>
        <cdr:cNvSpPr txBox="1"/>
      </cdr:nvSpPr>
      <cdr:spPr>
        <a:xfrm xmlns:a="http://schemas.openxmlformats.org/drawingml/2006/main">
          <a:off x="838200" y="1371600"/>
          <a:ext cx="457200" cy="3102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b="1" dirty="0" smtClean="0">
              <a:solidFill>
                <a:srgbClr val="236723"/>
              </a:solidFill>
            </a:rPr>
            <a:t>42%</a:t>
          </a:r>
          <a:endParaRPr lang="en-US" sz="1100" b="1" dirty="0">
            <a:solidFill>
              <a:srgbClr val="236723"/>
            </a:solidFill>
          </a:endParaRPr>
        </a:p>
      </cdr:txBody>
    </cdr:sp>
  </cdr:relSizeAnchor>
  <cdr:relSizeAnchor xmlns:cdr="http://schemas.openxmlformats.org/drawingml/2006/chartDrawing">
    <cdr:from>
      <cdr:x>0.67241</cdr:x>
      <cdr:y>0.17544</cdr:y>
    </cdr:from>
    <cdr:to>
      <cdr:x>0.7069</cdr:x>
      <cdr:y>0.4386</cdr:y>
    </cdr:to>
    <cdr:sp macro="" textlink="">
      <cdr:nvSpPr>
        <cdr:cNvPr id="4" name="Right Brace 3"/>
        <cdr:cNvSpPr/>
      </cdr:nvSpPr>
      <cdr:spPr>
        <a:xfrm xmlns:a="http://schemas.openxmlformats.org/drawingml/2006/main">
          <a:off x="5943566" y="762006"/>
          <a:ext cx="304834" cy="1143009"/>
        </a:xfrm>
        <a:prstGeom xmlns:a="http://schemas.openxmlformats.org/drawingml/2006/main" prst="rightBrace">
          <a:avLst/>
        </a:prstGeom>
        <a:ln xmlns:a="http://schemas.openxmlformats.org/drawingml/2006/main">
          <a:solidFill>
            <a:schemeClr val="bg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0.68966</cdr:x>
      <cdr:y>0.26316</cdr:y>
    </cdr:from>
    <cdr:to>
      <cdr:x>0.73276</cdr:x>
      <cdr:y>0.33459</cdr:y>
    </cdr:to>
    <cdr:sp macro="" textlink="">
      <cdr:nvSpPr>
        <cdr:cNvPr id="5" name="TextBox 1"/>
        <cdr:cNvSpPr txBox="1"/>
      </cdr:nvSpPr>
      <cdr:spPr>
        <a:xfrm xmlns:a="http://schemas.openxmlformats.org/drawingml/2006/main">
          <a:off x="6096000" y="1143000"/>
          <a:ext cx="380969" cy="31024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b="1" dirty="0" smtClean="0">
              <a:solidFill>
                <a:srgbClr val="236723"/>
              </a:solidFill>
            </a:rPr>
            <a:t>55%</a:t>
          </a:r>
          <a:endParaRPr lang="en-US" sz="1100" b="1" dirty="0">
            <a:solidFill>
              <a:srgbClr val="236723"/>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Tech·Ed  </a:t>
            </a:r>
            <a:r>
              <a:rPr lang="en-US" dirty="0" smtClean="0"/>
              <a:t>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November, </a:t>
            </a:r>
            <a:r>
              <a:rPr lang="en-US" dirty="0" smtClean="0">
                <a:latin typeface="Trebuchet MS" pitchFamily="34" charset="0"/>
              </a:rPr>
              <a:t>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blogs.msdn.com/tvoellm/archive/2008/04/19/hyper-v-how-to-make-sure-you-are-getting-the-best-performance-when-doing-performance-comparisons.aspx" TargetMode="External"/><Relationship Id="rId3" Type="http://schemas.openxmlformats.org/officeDocument/2006/relationships/hyperlink" Target="http://go.microsoft.com/fwlink/?LinkId=117991" TargetMode="External"/><Relationship Id="rId7" Type="http://schemas.openxmlformats.org/officeDocument/2006/relationships/hyperlink" Target="http://blogs.msdn.com/tvoellm/archive/2008/01/02/hyper-v-integration-components-and-enlightenments.aspx" TargetMode="External"/><Relationship Id="rId2" Type="http://schemas.openxmlformats.org/officeDocument/2006/relationships/slide" Target="../slides/slide27.xml"/><Relationship Id="rId1" Type="http://schemas.openxmlformats.org/officeDocument/2006/relationships/notesMaster" Target="../notesMasters/notesMaster1.xml"/><Relationship Id="rId6" Type="http://schemas.openxmlformats.org/officeDocument/2006/relationships/hyperlink" Target="http://go.microsoft.com/fwlink/?LinkId=132829&amp;clcid=0x409" TargetMode="External"/><Relationship Id="rId5" Type="http://schemas.openxmlformats.org/officeDocument/2006/relationships/hyperlink" Target="http://go.microsoft.com/fwlink/?LinkID=132805&amp;clcid=0x409" TargetMode="External"/><Relationship Id="rId10" Type="http://schemas.openxmlformats.org/officeDocument/2006/relationships/hyperlink" Target="http://blogs.technet.com/winserverperformance/archive/2008/09/19/hyper-v-and-vhd-performance-dynamic-vs-fixed.aspx" TargetMode="External"/><Relationship Id="rId4" Type="http://schemas.openxmlformats.org/officeDocument/2006/relationships/hyperlink" Target="http://blogs.msdn.com/virtual_pc_guy/archive/2008/07/18/processor-topology-inside-of-hyper-v-virtual-machines.aspx" TargetMode="External"/><Relationship Id="rId9" Type="http://schemas.openxmlformats.org/officeDocument/2006/relationships/hyperlink" Target="http://support.microsoft.com/?kbid=950050"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11/17/2009 1:34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http://forums.amd.com/devblog/blogpost.cfm?catid=271&amp;threadid=116331</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914363" fontAlgn="auto">
              <a:spcBef>
                <a:spcPts val="0"/>
              </a:spcBef>
              <a:spcAft>
                <a:spcPts val="333"/>
              </a:spcAft>
              <a:buClr>
                <a:schemeClr val="accent1"/>
              </a:buClr>
              <a:defRPr/>
            </a:pPr>
            <a:r>
              <a:rPr lang="en-US" b="1" dirty="0" smtClean="0">
                <a:solidFill>
                  <a:srgbClr val="FF0000"/>
                </a:solidFill>
              </a:rPr>
              <a:t>Speaking Points:</a:t>
            </a:r>
          </a:p>
          <a:p>
            <a:pPr defTabSz="914363" fontAlgn="auto">
              <a:spcBef>
                <a:spcPts val="0"/>
              </a:spcBef>
              <a:spcAft>
                <a:spcPts val="333"/>
              </a:spcAft>
              <a:buClr>
                <a:schemeClr val="accent1"/>
              </a:buClr>
              <a:defRPr/>
            </a:pPr>
            <a:r>
              <a:rPr lang="en-US" dirty="0" smtClean="0">
                <a:solidFill>
                  <a:srgbClr val="FF0000"/>
                </a:solidFill>
              </a:rPr>
              <a:t>Take advantage of the benefits of virtualization by consolidating </a:t>
            </a:r>
            <a:r>
              <a:rPr lang="en-US" dirty="0" smtClean="0"/>
              <a:t>Business Intelligence (</a:t>
            </a:r>
            <a:r>
              <a:rPr lang="en-US" dirty="0" smtClean="0">
                <a:solidFill>
                  <a:srgbClr val="FF0000"/>
                </a:solidFill>
              </a:rPr>
              <a:t>BI) components through virtualization onto fewer servers including Integration Services, Data Warehouse, Data Mart, OLAP cubes, and reporting servers. Reporting servers are great candidates for scale out and therefore ideal for virtualization. Operational Data Store, Data Warehouse and SQL Server</a:t>
            </a:r>
            <a:r>
              <a:rPr lang="en-US" baseline="30000" dirty="0" smtClean="0"/>
              <a:t>®</a:t>
            </a:r>
            <a:r>
              <a:rPr lang="en-US" dirty="0" smtClean="0">
                <a:solidFill>
                  <a:srgbClr val="FF0000"/>
                </a:solidFill>
              </a:rPr>
              <a:t> Integration Services could be either physical or virtual depending on the amount of scale up required. If virtual, put both the SQL Server Integration Services and the Data Warehouse on the same virtual machine. It is recommend that you do not use virtualization for high transaction areas. </a:t>
            </a:r>
          </a:p>
          <a:p>
            <a:pPr defTabSz="914363" fontAlgn="auto">
              <a:spcBef>
                <a:spcPts val="0"/>
              </a:spcBef>
              <a:spcAft>
                <a:spcPts val="333"/>
              </a:spcAft>
              <a:buClr>
                <a:schemeClr val="accent1"/>
              </a:buClr>
              <a:defRPr/>
            </a:pPr>
            <a:endParaRPr lang="en-US" dirty="0" smtClean="0">
              <a:solidFill>
                <a:srgbClr val="FF0000"/>
              </a:solidFill>
            </a:endParaRPr>
          </a:p>
          <a:p>
            <a:pPr defTabSz="914363" fontAlgn="auto">
              <a:spcBef>
                <a:spcPts val="0"/>
              </a:spcBef>
              <a:spcAft>
                <a:spcPts val="333"/>
              </a:spcAft>
              <a:buClr>
                <a:schemeClr val="accent1"/>
              </a:buClr>
              <a:defRPr/>
            </a:pPr>
            <a:r>
              <a:rPr lang="en-US" dirty="0" smtClean="0">
                <a:solidFill>
                  <a:srgbClr val="FF0000"/>
                </a:solidFill>
              </a:rPr>
              <a:t>There are a number of benefits that virtualization brings in this type of scenario including improved scale-out by rapidly provisioning on demand BI component requirements, reduce the number of physical servers required, resulting in less hardware costs as well as saving on power and space.</a:t>
            </a:r>
          </a:p>
          <a:p>
            <a:pPr defTabSz="914363" fontAlgn="auto">
              <a:spcBef>
                <a:spcPts val="0"/>
              </a:spcBef>
              <a:spcAft>
                <a:spcPts val="333"/>
              </a:spcAft>
              <a:buClr>
                <a:schemeClr val="accent1"/>
              </a:buClr>
              <a:defRPr/>
            </a:pPr>
            <a:endParaRPr lang="en-US" b="1" dirty="0" smtClean="0"/>
          </a:p>
          <a:p>
            <a:pPr defTabSz="914363" fontAlgn="auto">
              <a:spcBef>
                <a:spcPts val="0"/>
              </a:spcBef>
              <a:spcAft>
                <a:spcPts val="333"/>
              </a:spcAft>
              <a:buClr>
                <a:schemeClr val="accent1"/>
              </a:buClr>
              <a:defRPr/>
            </a:pPr>
            <a:r>
              <a:rPr lang="en-US" b="1" u="sng" dirty="0" smtClean="0"/>
              <a:t>Addition Information:</a:t>
            </a:r>
            <a:endParaRPr lang="en-US" b="1" dirty="0" smtClean="0"/>
          </a:p>
          <a:p>
            <a:pPr defTabSz="914363" fontAlgn="auto">
              <a:spcBef>
                <a:spcPts val="0"/>
              </a:spcBef>
              <a:spcAft>
                <a:spcPts val="333"/>
              </a:spcAft>
              <a:buClr>
                <a:schemeClr val="accent1"/>
              </a:buClr>
              <a:defRPr/>
            </a:pPr>
            <a:endParaRPr lang="en-US" b="1" dirty="0" smtClean="0"/>
          </a:p>
          <a:p>
            <a:pPr defTabSz="914363" fontAlgn="auto">
              <a:spcBef>
                <a:spcPts val="0"/>
              </a:spcBef>
              <a:spcAft>
                <a:spcPts val="333"/>
              </a:spcAft>
              <a:buClr>
                <a:schemeClr val="accent1"/>
              </a:buClr>
              <a:defRPr/>
            </a:pPr>
            <a:r>
              <a:rPr lang="en-US" b="1" dirty="0" smtClean="0"/>
              <a:t>SSIS – SQL Server Integration Services:</a:t>
            </a:r>
          </a:p>
          <a:p>
            <a:pPr defTabSz="914363" fontAlgn="auto">
              <a:spcBef>
                <a:spcPts val="0"/>
              </a:spcBef>
              <a:spcAft>
                <a:spcPts val="333"/>
              </a:spcAft>
              <a:defRPr/>
            </a:pPr>
            <a:r>
              <a:rPr lang="en-US" dirty="0" smtClean="0"/>
              <a:t>Microsoft Integration Services is a platform for building enterprise-level data integration and data transformations solutions. Use Integration Services to solve complex business problems by copying or downloading files, sending e-mail messages in response to events, updating data warehouses, cleaning and mining data, and managing SQL Server objects and data. The packages can work alone or in concert with other packages to address complex business needs. Integration Services can extract and transform data from a wide variety of sources such as XML data files, flat files, and relational data sources, and then load the data into one or more destinations.</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Integration Services includes a rich set of built-in tasks and transformations; tools for constructing packages; and the Integration Services service for running and managing packages. You can use the graphical Integration Services tools to create solutions without writing a single line of code; or you can program the extensive Integration Services object model to create packages programmatically and code custom tasks and other package objects.</a:t>
            </a:r>
          </a:p>
          <a:p>
            <a:pPr defTabSz="914363" fontAlgn="auto">
              <a:spcBef>
                <a:spcPts val="0"/>
              </a:spcBef>
              <a:spcAft>
                <a:spcPts val="333"/>
              </a:spcAft>
              <a:buClr>
                <a:schemeClr val="accent1"/>
              </a:buClr>
              <a:defRPr/>
            </a:pPr>
            <a:endParaRPr lang="en-US" b="1" dirty="0" smtClean="0"/>
          </a:p>
          <a:p>
            <a:pPr defTabSz="914363" fontAlgn="auto">
              <a:spcBef>
                <a:spcPts val="0"/>
              </a:spcBef>
              <a:spcAft>
                <a:spcPts val="333"/>
              </a:spcAft>
              <a:buClr>
                <a:schemeClr val="accent1"/>
              </a:buClr>
              <a:defRPr/>
            </a:pPr>
            <a:r>
              <a:rPr lang="en-US" b="1" dirty="0" smtClean="0"/>
              <a:t>Data Warehousing:</a:t>
            </a:r>
          </a:p>
          <a:p>
            <a:pPr defTabSz="914363" fontAlgn="auto">
              <a:spcBef>
                <a:spcPts val="0"/>
              </a:spcBef>
              <a:spcAft>
                <a:spcPts val="333"/>
              </a:spcAft>
              <a:buClr>
                <a:schemeClr val="accent1"/>
              </a:buClr>
              <a:defRPr/>
            </a:pPr>
            <a:r>
              <a:rPr lang="en-US" dirty="0" smtClean="0"/>
              <a:t>Microsoft</a:t>
            </a:r>
            <a:r>
              <a:rPr lang="en-US" baseline="30000" dirty="0" smtClean="0"/>
              <a:t>®</a:t>
            </a:r>
            <a:r>
              <a:rPr lang="en-US" dirty="0" smtClean="0"/>
              <a:t> SQL Server</a:t>
            </a:r>
            <a:r>
              <a:rPr lang="en-US" baseline="30000" dirty="0" smtClean="0"/>
              <a:t>®</a:t>
            </a:r>
            <a:r>
              <a:rPr lang="en-US" dirty="0" smtClean="0"/>
              <a:t> 2008 is a scalable and reliable Data Warehouse platform for Business Intelligence. Through integration with the Microsoft BI platform, it enables actionable business decisions at the lowest cost.</a:t>
            </a:r>
            <a:endParaRPr lang="en-US" b="1" dirty="0" smtClean="0"/>
          </a:p>
          <a:p>
            <a:pPr defTabSz="914363" fontAlgn="auto">
              <a:spcBef>
                <a:spcPts val="0"/>
              </a:spcBef>
              <a:spcAft>
                <a:spcPts val="333"/>
              </a:spcAft>
              <a:buClr>
                <a:schemeClr val="accent1"/>
              </a:buClr>
              <a:defRPr/>
            </a:pPr>
            <a:endParaRPr lang="en-US" dirty="0" smtClean="0"/>
          </a:p>
          <a:p>
            <a:pPr defTabSz="914363" fontAlgn="auto">
              <a:spcBef>
                <a:spcPts val="0"/>
              </a:spcBef>
              <a:spcAft>
                <a:spcPts val="333"/>
              </a:spcAft>
              <a:buClr>
                <a:schemeClr val="accent1"/>
              </a:buClr>
              <a:defRPr/>
            </a:pPr>
            <a:r>
              <a:rPr lang="en-US" b="1" dirty="0" smtClean="0"/>
              <a:t>Data Mart:</a:t>
            </a:r>
          </a:p>
          <a:p>
            <a:pPr defTabSz="914363" fontAlgn="auto">
              <a:spcBef>
                <a:spcPts val="0"/>
              </a:spcBef>
              <a:spcAft>
                <a:spcPts val="333"/>
              </a:spcAft>
              <a:defRPr/>
            </a:pPr>
            <a:r>
              <a:rPr lang="en-US" dirty="0" smtClean="0"/>
              <a:t>In some data warehouse implementations, a data mart is a miniature data warehouse; in others, it is just one segment of the data warehouse. They are sometimes designed as complete individual data warehouses and contribute to the overall organization as a member of a distributed data warehouse. In other designs, data marts receive data from a master data warehouse through periodic updates, in which case the data mart functionality is often limited to presentation services for clients. Data marts are often used to provide information to functional segments of the organization. Typical examples are data marts for the sales department, the inventory and shipping department, the finance department, upper level management, and so on. </a:t>
            </a:r>
          </a:p>
          <a:p>
            <a:pPr defTabSz="914363" fontAlgn="auto">
              <a:spcBef>
                <a:spcPts val="0"/>
              </a:spcBef>
              <a:spcAft>
                <a:spcPts val="333"/>
              </a:spcAft>
              <a:defRPr/>
            </a:pPr>
            <a:endParaRPr lang="en-US" dirty="0" smtClean="0"/>
          </a:p>
          <a:p>
            <a:pPr defTabSz="914363" fontAlgn="auto">
              <a:spcBef>
                <a:spcPts val="0"/>
              </a:spcBef>
              <a:spcAft>
                <a:spcPts val="333"/>
              </a:spcAft>
              <a:buClr>
                <a:schemeClr val="accent1"/>
              </a:buClr>
              <a:defRPr/>
            </a:pPr>
            <a:r>
              <a:rPr lang="en-US" b="1" u="sng" dirty="0" smtClean="0"/>
              <a:t>Sources:</a:t>
            </a:r>
          </a:p>
          <a:p>
            <a:pPr defTabSz="914363" fontAlgn="auto">
              <a:spcBef>
                <a:spcPts val="0"/>
              </a:spcBef>
              <a:spcAft>
                <a:spcPts val="333"/>
              </a:spcAft>
              <a:buClr>
                <a:schemeClr val="accent1"/>
              </a:buClr>
              <a:defRPr/>
            </a:pPr>
            <a:r>
              <a:rPr lang="en-US" dirty="0" smtClean="0"/>
              <a:t>http://www.microsoft.com/events/series/bi.aspx?tab=webcasts&amp;id=42673</a:t>
            </a:r>
          </a:p>
          <a:p>
            <a:pPr defTabSz="914363" fontAlgn="auto">
              <a:spcBef>
                <a:spcPts val="0"/>
              </a:spcBef>
              <a:spcAft>
                <a:spcPts val="333"/>
              </a:spcAft>
              <a:buClr>
                <a:schemeClr val="accent1"/>
              </a:buClr>
              <a:defRPr/>
            </a:pPr>
            <a:r>
              <a:rPr lang="en-US" dirty="0" smtClean="0"/>
              <a:t>http://msdn.microsoft.com/en-us/library/ms141026.aspx</a:t>
            </a:r>
          </a:p>
          <a:p>
            <a:pPr defTabSz="914363" fontAlgn="auto">
              <a:spcBef>
                <a:spcPts val="0"/>
              </a:spcBef>
              <a:spcAft>
                <a:spcPts val="333"/>
              </a:spcAft>
              <a:buClr>
                <a:schemeClr val="accent1"/>
              </a:buClr>
              <a:defRPr/>
            </a:pPr>
            <a:r>
              <a:rPr lang="en-US" dirty="0" smtClean="0"/>
              <a:t>http://www.microsoft.com/sqlserver/2008/en/us/data-warehousing.aspx</a:t>
            </a:r>
          </a:p>
          <a:p>
            <a:pPr defTabSz="914363" fontAlgn="auto">
              <a:spcBef>
                <a:spcPts val="0"/>
              </a:spcBef>
              <a:spcAft>
                <a:spcPts val="333"/>
              </a:spcAft>
              <a:buClr>
                <a:schemeClr val="accent1"/>
              </a:buClr>
              <a:defRPr/>
            </a:pPr>
            <a:r>
              <a:rPr lang="en-US" dirty="0" smtClean="0"/>
              <a:t>http://technet.microsoft.com/en-us/library/aa905978(SQL.80).aspx</a:t>
            </a:r>
          </a:p>
          <a:p>
            <a:pPr defTabSz="914363" fontAlgn="auto">
              <a:spcBef>
                <a:spcPts val="0"/>
              </a:spcBef>
              <a:spcAft>
                <a:spcPts val="333"/>
              </a:spcAft>
              <a:buClr>
                <a:schemeClr val="accent1"/>
              </a:buClr>
              <a:defRPr/>
            </a:pPr>
            <a:endParaRPr lang="en-US" dirty="0" smtClean="0"/>
          </a:p>
          <a:p>
            <a:pPr defTabSz="914363" fontAlgn="auto">
              <a:spcBef>
                <a:spcPts val="0"/>
              </a:spcBef>
              <a:spcAft>
                <a:spcPts val="333"/>
              </a:spcAft>
              <a:buClr>
                <a:schemeClr val="accent1"/>
              </a:buClr>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63" fontAlgn="auto">
              <a:spcBef>
                <a:spcPts val="0"/>
              </a:spcBef>
              <a:spcAft>
                <a:spcPts val="333"/>
              </a:spcAft>
              <a:defRPr/>
            </a:pPr>
            <a:r>
              <a:rPr lang="en-US" sz="900" b="1" kern="1200" dirty="0" smtClean="0">
                <a:solidFill>
                  <a:schemeClr val="tx1"/>
                </a:solidFill>
                <a:latin typeface="Trebuchet MS" pitchFamily="34" charset="0"/>
                <a:ea typeface="+mn-ea"/>
                <a:cs typeface="+mn-cs"/>
              </a:rPr>
              <a:t>Speaking Points:</a:t>
            </a:r>
          </a:p>
          <a:p>
            <a:pPr defTabSz="914363" fontAlgn="auto">
              <a:spcBef>
                <a:spcPts val="0"/>
              </a:spcBef>
              <a:spcAft>
                <a:spcPts val="333"/>
              </a:spcAft>
              <a:defRPr/>
            </a:pPr>
            <a:r>
              <a:rPr lang="en-US" sz="900" dirty="0" smtClean="0">
                <a:solidFill>
                  <a:srgbClr val="FF0000"/>
                </a:solidFill>
              </a:rPr>
              <a:t>This scenario shows how you can use virtualization with SQL Server</a:t>
            </a:r>
            <a:r>
              <a:rPr lang="en-US" sz="900" baseline="30000" dirty="0" smtClean="0"/>
              <a:t>®</a:t>
            </a:r>
            <a:r>
              <a:rPr lang="en-US" sz="900" dirty="0" smtClean="0">
                <a:solidFill>
                  <a:srgbClr val="FF0000"/>
                </a:solidFill>
              </a:rPr>
              <a:t> built-in database mirroring (DB) and snapshots. You can protect from data loss with SQL Server Database mirroring and automatically failover from the primary site to the standby site using a witness. Consolidate mirrored database servers on the standby site with virtualization and use the mirrored databases and snapshots for reporting purposes. Just remember to make sure there is enough CPU capacity at the standby site to provide acceptable SLA (Service Level Agreement) upon failover.</a:t>
            </a:r>
          </a:p>
          <a:p>
            <a:pPr defTabSz="914363" fontAlgn="auto">
              <a:spcBef>
                <a:spcPts val="0"/>
              </a:spcBef>
              <a:spcAft>
                <a:spcPts val="333"/>
              </a:spcAft>
              <a:defRPr/>
            </a:pPr>
            <a:endParaRPr lang="en-US" sz="900" dirty="0" smtClean="0">
              <a:solidFill>
                <a:srgbClr val="FF0000"/>
              </a:solidFill>
            </a:endParaRPr>
          </a:p>
          <a:p>
            <a:pPr defTabSz="914363" fontAlgn="auto">
              <a:spcBef>
                <a:spcPts val="0"/>
              </a:spcBef>
              <a:spcAft>
                <a:spcPts val="333"/>
              </a:spcAft>
              <a:defRPr/>
            </a:pPr>
            <a:r>
              <a:rPr lang="en-US" sz="900" dirty="0" smtClean="0">
                <a:solidFill>
                  <a:srgbClr val="FF0000"/>
                </a:solidFill>
              </a:rPr>
              <a:t>The benefits virtualization brings in this type of scenario are better server utilization at the standby site due to server consolidation.  IT provides an excellent form of cost effective disaster recovery without the need for using costly specialized hardware. Management efficiency is also improved based on both SQL Server and Microsoft</a:t>
            </a:r>
            <a:r>
              <a:rPr lang="en-US" sz="900" baseline="30000" dirty="0" smtClean="0"/>
              <a:t>®</a:t>
            </a:r>
            <a:r>
              <a:rPr lang="en-US" sz="900" dirty="0" smtClean="0">
                <a:solidFill>
                  <a:srgbClr val="FF0000"/>
                </a:solidFill>
              </a:rPr>
              <a:t> System Center management tools.</a:t>
            </a:r>
          </a:p>
          <a:p>
            <a:pPr defTabSz="914363" fontAlgn="auto">
              <a:spcBef>
                <a:spcPts val="0"/>
              </a:spcBef>
              <a:spcAft>
                <a:spcPts val="333"/>
              </a:spcAft>
              <a:defRPr/>
            </a:pPr>
            <a:endParaRPr lang="en-US" sz="900" dirty="0" smtClean="0"/>
          </a:p>
          <a:p>
            <a:pPr defTabSz="914363" fontAlgn="auto">
              <a:spcBef>
                <a:spcPts val="0"/>
              </a:spcBef>
              <a:spcAft>
                <a:spcPts val="333"/>
              </a:spcAft>
              <a:defRPr/>
            </a:pPr>
            <a:r>
              <a:rPr lang="en-US" sz="900" b="1" dirty="0" smtClean="0"/>
              <a:t>Additional Information:</a:t>
            </a:r>
            <a:endParaRPr lang="en-US" sz="900" b="1" kern="1200" dirty="0" smtClean="0">
              <a:solidFill>
                <a:schemeClr val="tx1"/>
              </a:solidFill>
              <a:latin typeface="Trebuchet MS" pitchFamily="34" charset="0"/>
              <a:ea typeface="+mn-ea"/>
              <a:cs typeface="+mn-cs"/>
            </a:endParaRPr>
          </a:p>
          <a:p>
            <a:pPr defTabSz="914363" fontAlgn="auto">
              <a:spcBef>
                <a:spcPts val="0"/>
              </a:spcBef>
              <a:spcAft>
                <a:spcPts val="333"/>
              </a:spcAft>
              <a:defRPr/>
            </a:pPr>
            <a:r>
              <a:rPr lang="en-US" sz="900" b="1" kern="1200" dirty="0" smtClean="0">
                <a:solidFill>
                  <a:schemeClr val="tx1"/>
                </a:solidFill>
                <a:latin typeface="Trebuchet MS" pitchFamily="34" charset="0"/>
                <a:ea typeface="+mn-ea"/>
                <a:cs typeface="+mn-cs"/>
              </a:rPr>
              <a:t>Database mirroring</a:t>
            </a:r>
            <a:r>
              <a:rPr lang="en-US" sz="900" kern="1200" dirty="0" smtClean="0">
                <a:solidFill>
                  <a:schemeClr val="tx1"/>
                </a:solidFill>
                <a:latin typeface="Trebuchet MS" pitchFamily="34" charset="0"/>
                <a:ea typeface="+mn-ea"/>
                <a:cs typeface="+mn-cs"/>
              </a:rPr>
              <a:t>. Mirroring enables you to ensure that individual databases remain available at all times. Using mirroring, you can maintain an exact copy (mirror) of a database that becomes available to users through automatic failover if the principal database becomes unavailable. </a:t>
            </a:r>
          </a:p>
          <a:p>
            <a:pPr defTabSz="914363" fontAlgn="auto">
              <a:spcBef>
                <a:spcPts val="0"/>
              </a:spcBef>
              <a:spcAft>
                <a:spcPts val="333"/>
              </a:spcAft>
              <a:buFont typeface="Arial" pitchFamily="34" charset="0"/>
              <a:buNone/>
              <a:defRPr/>
            </a:pPr>
            <a:r>
              <a:rPr lang="en-US" sz="900" b="1" kern="1200" dirty="0" smtClean="0">
                <a:solidFill>
                  <a:schemeClr val="tx1"/>
                </a:solidFill>
                <a:latin typeface="Trebuchet MS" pitchFamily="34" charset="0"/>
                <a:ea typeface="+mn-ea"/>
                <a:cs typeface="+mn-cs"/>
              </a:rPr>
              <a:t>Source:</a:t>
            </a:r>
          </a:p>
          <a:p>
            <a:pPr defTabSz="914363" fontAlgn="auto">
              <a:spcBef>
                <a:spcPts val="0"/>
              </a:spcBef>
              <a:spcAft>
                <a:spcPts val="333"/>
              </a:spcAft>
              <a:buFont typeface="Arial" pitchFamily="34" charset="0"/>
              <a:buNone/>
              <a:defRPr/>
            </a:pPr>
            <a:r>
              <a:rPr lang="en-US" sz="900" kern="1200" dirty="0" smtClean="0">
                <a:solidFill>
                  <a:schemeClr val="tx1"/>
                </a:solidFill>
                <a:latin typeface="Trebuchet MS" pitchFamily="34" charset="0"/>
                <a:ea typeface="+mn-ea"/>
                <a:cs typeface="+mn-cs"/>
              </a:rPr>
              <a:t>http://www.microsoft.com/sqlserver/2008/en/us/white-papers.aspx</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900" b="1" kern="1200" dirty="0" smtClean="0">
                <a:solidFill>
                  <a:schemeClr val="tx1"/>
                </a:solidFill>
                <a:latin typeface="Trebuchet MS" pitchFamily="34" charset="0"/>
                <a:ea typeface="+mn-ea"/>
                <a:cs typeface="+mn-cs"/>
              </a:rPr>
              <a:t>Speaking Points:</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0" dirty="0" smtClean="0"/>
              <a:t>This scenario</a:t>
            </a:r>
            <a:r>
              <a:rPr lang="en-US" sz="900" b="0" baseline="0" dirty="0" smtClean="0"/>
              <a:t> </a:t>
            </a:r>
            <a:r>
              <a:rPr lang="en-US" sz="900" b="0" dirty="0" smtClean="0"/>
              <a:t>shows how ensuring </a:t>
            </a:r>
            <a:r>
              <a:rPr lang="en-US" sz="900" kern="1200" baseline="0" dirty="0" smtClean="0">
                <a:solidFill>
                  <a:schemeClr val="tx1"/>
                </a:solidFill>
                <a:latin typeface="Segoe UI" pitchFamily="34" charset="0"/>
                <a:ea typeface="+mn-ea"/>
                <a:cs typeface="+mn-cs"/>
              </a:rPr>
              <a:t>high availability with live migration to shared storage is key to redundant data access. Microsoft MPIO included in Windows Server</a:t>
            </a:r>
            <a:r>
              <a:rPr lang="en-US" sz="900" b="0" baseline="30000" dirty="0" smtClean="0"/>
              <a:t>®</a:t>
            </a:r>
            <a:r>
              <a:rPr lang="en-US" sz="900" kern="1200" baseline="0" dirty="0" smtClean="0">
                <a:solidFill>
                  <a:schemeClr val="tx1"/>
                </a:solidFill>
                <a:latin typeface="Segoe UI" pitchFamily="34" charset="0"/>
                <a:ea typeface="+mn-ea"/>
                <a:cs typeface="+mn-cs"/>
              </a:rPr>
              <a:t> 2008 and Windows Server 2008 R2 ensures resiliency against any failures or fault in </a:t>
            </a:r>
            <a:r>
              <a:rPr lang="en-US" sz="900" kern="1200" baseline="0" dirty="0" err="1" smtClean="0">
                <a:solidFill>
                  <a:schemeClr val="tx1"/>
                </a:solidFill>
                <a:latin typeface="Segoe UI" pitchFamily="34" charset="0"/>
                <a:ea typeface="+mn-ea"/>
                <a:cs typeface="+mn-cs"/>
              </a:rPr>
              <a:t>Fibre</a:t>
            </a:r>
            <a:r>
              <a:rPr lang="en-US" sz="900" kern="1200" baseline="0" dirty="0" smtClean="0">
                <a:solidFill>
                  <a:schemeClr val="tx1"/>
                </a:solidFill>
                <a:latin typeface="Segoe UI" pitchFamily="34" charset="0"/>
                <a:ea typeface="+mn-ea"/>
                <a:cs typeface="+mn-cs"/>
              </a:rPr>
              <a:t> Channel switch infrastructure or Ethernet with connections if using </a:t>
            </a:r>
            <a:r>
              <a:rPr lang="en-US" sz="900" kern="1200" baseline="0" dirty="0" err="1" smtClean="0">
                <a:solidFill>
                  <a:schemeClr val="tx1"/>
                </a:solidFill>
                <a:latin typeface="Segoe UI" pitchFamily="34" charset="0"/>
                <a:ea typeface="+mn-ea"/>
                <a:cs typeface="+mn-cs"/>
              </a:rPr>
              <a:t>iSCSI</a:t>
            </a:r>
            <a:r>
              <a:rPr lang="en-US" sz="900" kern="1200" baseline="0" dirty="0" smtClean="0">
                <a:solidFill>
                  <a:schemeClr val="tx1"/>
                </a:solidFill>
                <a:latin typeface="Segoe UI" pitchFamily="34" charset="0"/>
                <a:ea typeface="+mn-ea"/>
                <a:cs typeface="+mn-cs"/>
              </a:rPr>
              <a:t>.  Multi-</a:t>
            </a:r>
            <a:r>
              <a:rPr lang="en-US" sz="900" kern="1200" baseline="0" dirty="0" err="1" smtClean="0">
                <a:solidFill>
                  <a:schemeClr val="tx1"/>
                </a:solidFill>
                <a:latin typeface="Segoe UI" pitchFamily="34" charset="0"/>
                <a:ea typeface="+mn-ea"/>
                <a:cs typeface="+mn-cs"/>
              </a:rPr>
              <a:t>pathing</a:t>
            </a:r>
            <a:r>
              <a:rPr lang="en-US" sz="900" kern="1200" baseline="0" dirty="0" smtClean="0">
                <a:solidFill>
                  <a:schemeClr val="tx1"/>
                </a:solidFill>
                <a:latin typeface="Segoe UI" pitchFamily="34" charset="0"/>
                <a:ea typeface="+mn-ea"/>
                <a:cs typeface="+mn-cs"/>
              </a:rPr>
              <a:t> ensures that VMs have maximum throughput for IO connections and ensures data integrity. </a:t>
            </a:r>
            <a:r>
              <a:rPr lang="en-US" sz="900" b="0" baseline="0" dirty="0" smtClean="0"/>
              <a:t>You can manage high availability with host clustering and live migration for planned downtime situations, such as hardware and software maintenance. You can also failover individual virtual machines to other hosts within a cluster using Cluster Shared Volume (in Windows Server 2008 R2). Nodes within the cluster can be active-active. You should always remember to ensure there is enough capacity on the CPU in order to be able to failover the nodes in the cluster.</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b="0"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sz="900" b="0" baseline="0" dirty="0" smtClean="0"/>
              <a:t>This scenario brings many benefits including less downtime and less loss of service during failover when using live migration as this form of migration is completely transparent to the user. You can improve the availability with much less complexity and achieve better server utilization through consolidation. All of this can be easily set up and managed through Microsoft System Center Virtual Machine Manager.</a:t>
            </a:r>
          </a:p>
          <a:p>
            <a:endParaRPr lang="en-US" sz="900" kern="1200" dirty="0" smtClean="0">
              <a:solidFill>
                <a:schemeClr val="tx1"/>
              </a:solidFill>
              <a:latin typeface="Trebuchet MS" pitchFamily="34" charset="0"/>
              <a:ea typeface="+mn-ea"/>
              <a:cs typeface="+mn-cs"/>
            </a:endParaRPr>
          </a:p>
          <a:p>
            <a:r>
              <a:rPr lang="en-US" sz="900" b="1" dirty="0" smtClean="0"/>
              <a:t>Additional Information:</a:t>
            </a:r>
          </a:p>
          <a:p>
            <a:r>
              <a:rPr lang="en-US" sz="900" dirty="0" smtClean="0"/>
              <a:t>With </a:t>
            </a:r>
            <a:r>
              <a:rPr lang="en-US" sz="900" b="1" i="1" dirty="0" smtClean="0"/>
              <a:t>host</a:t>
            </a:r>
            <a:r>
              <a:rPr lang="en-US" sz="900" b="1" dirty="0" smtClean="0"/>
              <a:t> clustering</a:t>
            </a:r>
            <a:r>
              <a:rPr lang="en-US" sz="900" dirty="0" smtClean="0"/>
              <a:t>, the physical host is the cluster node. If the host stops running, all of its guests are restarted on another physical host. Host clustering protects against failure of a physical host (hardware failure of a computer).</a:t>
            </a:r>
            <a:br>
              <a:rPr lang="en-US" sz="900" dirty="0" smtClean="0"/>
            </a:br>
            <a:endParaRPr lang="en-US" sz="900" dirty="0" smtClean="0"/>
          </a:p>
          <a:p>
            <a:r>
              <a:rPr lang="en-US" sz="900" kern="1200" dirty="0" smtClean="0">
                <a:solidFill>
                  <a:schemeClr val="tx1"/>
                </a:solidFill>
                <a:latin typeface="Trebuchet MS" pitchFamily="34" charset="0"/>
                <a:ea typeface="+mn-ea"/>
                <a:cs typeface="+mn-cs"/>
              </a:rPr>
              <a:t>Example of a situation where you would use</a:t>
            </a:r>
            <a:r>
              <a:rPr lang="en-US" sz="900" kern="1200" baseline="0" dirty="0" smtClean="0">
                <a:solidFill>
                  <a:schemeClr val="tx1"/>
                </a:solidFill>
                <a:latin typeface="Trebuchet MS" pitchFamily="34" charset="0"/>
                <a:ea typeface="+mn-ea"/>
                <a:cs typeface="+mn-cs"/>
              </a:rPr>
              <a:t> Host Clustering:</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dirty="0" smtClean="0"/>
              <a:t>Server consolidation</a:t>
            </a:r>
            <a:r>
              <a:rPr lang="en-US" sz="900" dirty="0" smtClean="0"/>
              <a:t>: You have multiple servers that run a variety of operating systems and you want to consolidate. At the same time, you do not want all the services you provide to depend on a single physical server. Instead, you want to minimize client downtime even if that physical server goes down.</a:t>
            </a:r>
          </a:p>
          <a:p>
            <a:endParaRPr lang="en-US" sz="900" kern="1200" dirty="0" smtClean="0">
              <a:solidFill>
                <a:schemeClr val="tx1"/>
              </a:solidFill>
              <a:latin typeface="Trebuchet MS"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dirty="0" smtClean="0"/>
              <a:t>Use Host clustering</a:t>
            </a:r>
            <a:r>
              <a:rPr lang="en-US" sz="900" baseline="0" dirty="0" smtClean="0"/>
              <a:t> t</a:t>
            </a:r>
            <a:r>
              <a:rPr lang="en-US" sz="900" dirty="0" smtClean="0"/>
              <a:t>o increase</a:t>
            </a:r>
            <a:r>
              <a:rPr lang="en-US" sz="900" baseline="0" dirty="0" smtClean="0"/>
              <a:t> </a:t>
            </a:r>
            <a:r>
              <a:rPr lang="en-US" sz="900" dirty="0" smtClean="0"/>
              <a:t>availability, implement close monitoring of the applications as well, so that an administrator can respond quickly if an application fails.</a:t>
            </a:r>
          </a:p>
          <a:p>
            <a:endParaRPr lang="en-US" sz="900" kern="1200" dirty="0" smtClean="0">
              <a:solidFill>
                <a:schemeClr val="tx1"/>
              </a:solidFill>
              <a:latin typeface="Trebuchet MS" pitchFamily="34" charset="0"/>
              <a:ea typeface="+mn-ea"/>
              <a:cs typeface="+mn-cs"/>
            </a:endParaRPr>
          </a:p>
          <a:p>
            <a:r>
              <a:rPr lang="en-US" sz="900" b="1" kern="1200" dirty="0" smtClean="0">
                <a:solidFill>
                  <a:schemeClr val="tx1"/>
                </a:solidFill>
                <a:latin typeface="Trebuchet MS" pitchFamily="34" charset="0"/>
                <a:ea typeface="+mn-ea"/>
                <a:cs typeface="+mn-cs"/>
              </a:rPr>
              <a:t>Additional Information:</a:t>
            </a:r>
            <a:r>
              <a:rPr lang="en-US" sz="900" b="1" kern="1200" baseline="0" dirty="0" smtClean="0">
                <a:solidFill>
                  <a:schemeClr val="tx1"/>
                </a:solidFill>
                <a:latin typeface="Trebuchet MS" pitchFamily="34" charset="0"/>
                <a:ea typeface="+mn-ea"/>
                <a:cs typeface="+mn-cs"/>
              </a:rPr>
              <a:t> Host Clustering</a:t>
            </a:r>
            <a:endParaRPr lang="en-US" sz="900" b="1" kern="1200" dirty="0" smtClean="0">
              <a:solidFill>
                <a:schemeClr val="tx1"/>
              </a:solidFill>
              <a:latin typeface="Trebuchet MS" pitchFamily="34" charset="0"/>
              <a:ea typeface="+mn-ea"/>
              <a:cs typeface="+mn-cs"/>
            </a:endParaRPr>
          </a:p>
          <a:p>
            <a:r>
              <a:rPr lang="en-US" sz="900" kern="1200" dirty="0" smtClean="0">
                <a:solidFill>
                  <a:schemeClr val="tx1"/>
                </a:solidFill>
                <a:latin typeface="Trebuchet MS" pitchFamily="34" charset="0"/>
                <a:ea typeface="+mn-ea"/>
                <a:cs typeface="+mn-cs"/>
              </a:rPr>
              <a:t>You can host and failover virtual machines (VMs) by making your physical machines highly available―this is known as ‘Host Clustering’ and is perhaps the most common and recommended deployment for virtualization. It allows you to put each service or application in multiple individual VMs which are highly available.</a:t>
            </a:r>
            <a:r>
              <a:rPr lang="en-US" sz="900" kern="1200" baseline="0" dirty="0" smtClean="0">
                <a:solidFill>
                  <a:schemeClr val="tx1"/>
                </a:solidFill>
                <a:latin typeface="Trebuchet MS" pitchFamily="34" charset="0"/>
                <a:ea typeface="+mn-ea"/>
                <a:cs typeface="+mn-cs"/>
              </a:rPr>
              <a:t> </a:t>
            </a:r>
            <a:r>
              <a:rPr lang="en-US" sz="900" kern="1200" dirty="0" smtClean="0">
                <a:solidFill>
                  <a:schemeClr val="tx1"/>
                </a:solidFill>
                <a:latin typeface="Trebuchet MS" pitchFamily="34" charset="0"/>
                <a:ea typeface="+mn-ea"/>
                <a:cs typeface="+mn-cs"/>
              </a:rPr>
              <a:t>If a VM becomes unavailable, only that single service in that VM will failover (assuming each VM has its own LUN).  </a:t>
            </a:r>
            <a:r>
              <a:rPr lang="en-US" sz="900" kern="1200" dirty="0" smtClean="0">
                <a:solidFill>
                  <a:schemeClr val="tx2">
                    <a:lumMod val="75000"/>
                  </a:schemeClr>
                </a:solidFill>
                <a:latin typeface="Trebuchet MS" pitchFamily="34" charset="0"/>
                <a:ea typeface="+mn-ea"/>
                <a:cs typeface="+mn-cs"/>
              </a:rPr>
              <a:t>Failure of a single VM hosting multiple services would cause all those services to become unavailable. However you may not want to make this too granular and have too many VMs since each VM requires additional memory and resources to host the virtual OS, so consider the total processing capacity of your machines.</a:t>
            </a:r>
            <a:r>
              <a:rPr lang="en-US" sz="900" kern="1200" dirty="0" smtClean="0">
                <a:solidFill>
                  <a:schemeClr val="tx1"/>
                </a:solidFill>
                <a:latin typeface="Trebuchet MS" pitchFamily="34" charset="0"/>
                <a:ea typeface="+mn-ea"/>
                <a:cs typeface="+mn-cs"/>
              </a:rPr>
              <a:t> For storage you can use </a:t>
            </a:r>
            <a:r>
              <a:rPr lang="en-US" sz="900" kern="1200" dirty="0" err="1" smtClean="0">
                <a:solidFill>
                  <a:schemeClr val="tx1"/>
                </a:solidFill>
                <a:latin typeface="Trebuchet MS" pitchFamily="34" charset="0"/>
                <a:ea typeface="+mn-ea"/>
                <a:cs typeface="+mn-cs"/>
              </a:rPr>
              <a:t>iSCSI</a:t>
            </a:r>
            <a:r>
              <a:rPr lang="en-US" sz="900" kern="1200" dirty="0" smtClean="0">
                <a:solidFill>
                  <a:schemeClr val="tx1"/>
                </a:solidFill>
                <a:latin typeface="Trebuchet MS" pitchFamily="34" charset="0"/>
                <a:ea typeface="+mn-ea"/>
                <a:cs typeface="+mn-cs"/>
              </a:rPr>
              <a:t>, </a:t>
            </a:r>
            <a:r>
              <a:rPr lang="en-US" sz="900" kern="1200" dirty="0" err="1" smtClean="0">
                <a:solidFill>
                  <a:schemeClr val="tx1"/>
                </a:solidFill>
                <a:latin typeface="Trebuchet MS" pitchFamily="34" charset="0"/>
                <a:ea typeface="+mn-ea"/>
                <a:cs typeface="+mn-cs"/>
              </a:rPr>
              <a:t>Fibre</a:t>
            </a:r>
            <a:r>
              <a:rPr lang="en-US" sz="900" kern="1200" dirty="0" smtClean="0">
                <a:solidFill>
                  <a:schemeClr val="tx1"/>
                </a:solidFill>
                <a:latin typeface="Trebuchet MS" pitchFamily="34" charset="0"/>
                <a:ea typeface="+mn-ea"/>
                <a:cs typeface="+mn-cs"/>
              </a:rPr>
              <a:t> Channel, or Serial Attached SCSI (SAS).  </a:t>
            </a:r>
          </a:p>
          <a:p>
            <a:endParaRPr lang="en-US" sz="900" kern="1200" dirty="0" smtClean="0">
              <a:solidFill>
                <a:schemeClr val="tx1"/>
              </a:solidFill>
              <a:latin typeface="Trebuchet MS" pitchFamily="34" charset="0"/>
              <a:ea typeface="+mn-ea"/>
              <a:cs typeface="+mn-cs"/>
            </a:endParaRPr>
          </a:p>
          <a:p>
            <a:r>
              <a:rPr lang="en-US" sz="900" kern="1200" dirty="0" smtClean="0">
                <a:solidFill>
                  <a:schemeClr val="tx1"/>
                </a:solidFill>
                <a:latin typeface="Trebuchet MS" pitchFamily="34" charset="0"/>
                <a:ea typeface="+mn-ea"/>
                <a:cs typeface="+mn-cs"/>
              </a:rPr>
              <a:t>When the physical host and VM are in a running state, the administrator can gracefully failover the VM to another physical machine with no downtime and the end user should</a:t>
            </a:r>
            <a:r>
              <a:rPr lang="en-US" sz="900" kern="1200" baseline="0" dirty="0" smtClean="0">
                <a:solidFill>
                  <a:schemeClr val="tx1"/>
                </a:solidFill>
                <a:latin typeface="Trebuchet MS" pitchFamily="34" charset="0"/>
                <a:ea typeface="+mn-ea"/>
                <a:cs typeface="+mn-cs"/>
              </a:rPr>
              <a:t> experience no loss of service because of Live Migration which makes migration completely transparent to the user.</a:t>
            </a:r>
          </a:p>
          <a:p>
            <a:endParaRPr lang="en-US" sz="900" kern="1200" baseline="0" dirty="0" smtClean="0">
              <a:solidFill>
                <a:schemeClr val="tx1"/>
              </a:solidFill>
              <a:latin typeface="Trebuchet MS" pitchFamily="34" charset="0"/>
              <a:ea typeface="+mn-ea"/>
              <a:cs typeface="+mn-cs"/>
            </a:endParaRPr>
          </a:p>
          <a:p>
            <a:r>
              <a:rPr lang="en-US" sz="900" kern="1200" baseline="0" dirty="0" smtClean="0">
                <a:solidFill>
                  <a:schemeClr val="tx1"/>
                </a:solidFill>
                <a:latin typeface="Trebuchet MS" pitchFamily="34" charset="0"/>
                <a:ea typeface="+mn-ea"/>
                <a:cs typeface="+mn-cs"/>
              </a:rPr>
              <a:t>Source:</a:t>
            </a:r>
            <a:br>
              <a:rPr lang="en-US" sz="900" kern="1200" baseline="0" dirty="0" smtClean="0">
                <a:solidFill>
                  <a:schemeClr val="tx1"/>
                </a:solidFill>
                <a:latin typeface="Trebuchet MS" pitchFamily="34" charset="0"/>
                <a:ea typeface="+mn-ea"/>
                <a:cs typeface="+mn-cs"/>
              </a:rPr>
            </a:br>
            <a:r>
              <a:rPr lang="en-US" sz="900" kern="1200" baseline="0" dirty="0" smtClean="0">
                <a:solidFill>
                  <a:schemeClr val="tx1"/>
                </a:solidFill>
                <a:latin typeface="Trebuchet MS" pitchFamily="34" charset="0"/>
                <a:ea typeface="+mn-ea"/>
                <a:cs typeface="+mn-cs"/>
              </a:rPr>
              <a:t>http://technet.microsoft.com/en-us/library/cc720387(WS.10).aspx</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443C80-22B2-4B20-9D32-0A0530085492}" type="slidenum">
              <a:rPr lang="en-US" smtClean="0"/>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20</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r>
              <a:rPr lang="en-GB" dirty="0" smtClean="0"/>
              <a:t>Root</a:t>
            </a:r>
            <a:r>
              <a:rPr lang="en-GB" baseline="0" dirty="0" smtClean="0"/>
              <a:t> Configuration</a:t>
            </a:r>
          </a:p>
          <a:p>
            <a:pPr marL="228600" indent="-228600" eaLnBrk="1" hangingPunct="1">
              <a:buAutoNum type="arabicPeriod"/>
            </a:pPr>
            <a:r>
              <a:rPr lang="en-GB" baseline="0" dirty="0" smtClean="0"/>
              <a:t>The sole purpose of the management OS (i.e. OS in the root partition) is to manage the virtualization stack</a:t>
            </a:r>
          </a:p>
          <a:p>
            <a:pPr marL="228600" indent="-228600" eaLnBrk="1" hangingPunct="1">
              <a:buAutoNum type="arabicPeriod"/>
            </a:pPr>
            <a:r>
              <a:rPr lang="en-GB" baseline="0" dirty="0" smtClean="0"/>
              <a:t>You want to reserve </a:t>
            </a:r>
            <a:r>
              <a:rPr lang="en-GB" baseline="0" dirty="0" err="1" smtClean="0"/>
              <a:t>atleast</a:t>
            </a:r>
            <a:r>
              <a:rPr lang="en-GB" baseline="0" dirty="0" smtClean="0"/>
              <a:t> 1 GB RAM for the management OS in the root partition. There is no way to allocate that memory to it, but rather when you size the memory for the host and the Guest VMs, reserve </a:t>
            </a:r>
            <a:r>
              <a:rPr lang="en-GB" baseline="0" dirty="0" err="1" smtClean="0"/>
              <a:t>atleast</a:t>
            </a:r>
            <a:r>
              <a:rPr lang="en-GB" baseline="0" dirty="0" smtClean="0"/>
              <a:t> 1GB for the management OS</a:t>
            </a:r>
          </a:p>
          <a:p>
            <a:pPr marL="228600" indent="-228600" eaLnBrk="1" hangingPunct="1">
              <a:buAutoNum type="arabicPeriod"/>
            </a:pPr>
            <a:r>
              <a:rPr lang="en-GB" baseline="0" dirty="0" smtClean="0"/>
              <a:t>You use the management OS for management purposes like restarting server, reading the error log etc. Hence, it is best to keep the management side of the things separate from the deployment side. Keep a dedicated NIC for the management purposes. It does not have to be a </a:t>
            </a:r>
            <a:r>
              <a:rPr lang="en-GB" baseline="0" dirty="0" err="1" smtClean="0"/>
              <a:t>highend</a:t>
            </a:r>
            <a:r>
              <a:rPr lang="en-GB" baseline="0" dirty="0" smtClean="0"/>
              <a:t> port. You could use the network port that base management controller (</a:t>
            </a:r>
            <a:r>
              <a:rPr lang="en-GB" baseline="0" dirty="0" err="1" smtClean="0"/>
              <a:t>bmc</a:t>
            </a:r>
            <a:r>
              <a:rPr lang="en-GB" baseline="0" dirty="0" smtClean="0"/>
              <a:t>) provides</a:t>
            </a:r>
          </a:p>
          <a:p>
            <a:pPr marL="228600" indent="-228600" eaLnBrk="1" hangingPunct="1">
              <a:buAutoNum type="arabicPeriod"/>
            </a:pPr>
            <a:r>
              <a:rPr lang="en-GB" baseline="0" dirty="0" smtClean="0"/>
              <a:t>Live Migration transfers lot of data. Hence use a dedicated high-end NIC for Live Migration. The port for Live Migration should not go through a virtual switch. </a:t>
            </a:r>
          </a:p>
          <a:p>
            <a:pPr marL="228600" indent="-228600" eaLnBrk="1" hangingPunct="1">
              <a:buAutoNum type="arabicPeriod"/>
            </a:pPr>
            <a:r>
              <a:rPr lang="en-GB" baseline="0" dirty="0" smtClean="0"/>
              <a:t>For Live Migration, enable jumbo frames, chimney (for 10G NIC). All of these will enable live migration to occur in shortest time.</a:t>
            </a:r>
          </a:p>
          <a:p>
            <a:pPr marL="228600" indent="-228600" eaLnBrk="1" hangingPunct="1">
              <a:buAutoNum type="arabicPeriod"/>
            </a:pPr>
            <a:r>
              <a:rPr lang="en-GB" baseline="0" dirty="0" smtClean="0"/>
              <a:t>Keep separate LUN for management OS, the Guest OS VHDs and the management repository in SCVMM for VM storage. This will provide better load distribution, else you will have IO bottleneck.</a:t>
            </a:r>
          </a:p>
          <a:p>
            <a:pPr marL="228600" indent="-228600" eaLnBrk="1" hangingPunct="1">
              <a:buAutoNum type="arabicPeriod"/>
            </a:pPr>
            <a:r>
              <a:rPr lang="en-GB" dirty="0" smtClean="0"/>
              <a:t>Management OS and VHD LUNs should employ RAID to provide data protection and performance. Use RAID because you have aggregated IO requirements.</a:t>
            </a:r>
          </a:p>
          <a:p>
            <a:pPr marL="228600" indent="-228600" eaLnBrk="1" hangingPunct="1">
              <a:buAutoNum type="arabicPeriod"/>
            </a:pPr>
            <a:r>
              <a:rPr lang="en-GB" dirty="0" smtClean="0"/>
              <a:t>Many blades come with 2 physical disks. These are not optimal for your data needs.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sz="2000" dirty="0" smtClean="0"/>
              <a:t>Pass-through disk configuration provides the best I/O performance and predictability</a:t>
            </a:r>
          </a:p>
          <a:p>
            <a:pPr lvl="1"/>
            <a:r>
              <a:rPr lang="en-US" sz="2000" dirty="0" smtClean="0"/>
              <a:t>Pass-through disks allow movement of data by remapping disks vs. copy overhead on network infrastructure</a:t>
            </a:r>
          </a:p>
          <a:p>
            <a:pPr lvl="1"/>
            <a:r>
              <a:rPr lang="en-US" sz="2000" dirty="0" smtClean="0"/>
              <a:t>Virtual Machines using VHDs are easier to move around than pass-through disks</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defTabSz="898525">
              <a:lnSpc>
                <a:spcPct val="100000"/>
              </a:lnSpc>
              <a:spcBef>
                <a:spcPct val="0"/>
              </a:spcBef>
              <a:spcAft>
                <a:spcPct val="0"/>
              </a:spcAft>
            </a:pPr>
            <a:r>
              <a:rPr lang="en-US" smtClean="0"/>
              <a:t>Divider slide to indicate that the deck will now look at scenarios specific to the virtualization of Microsoft SQL Server</a:t>
            </a:r>
            <a:r>
              <a:rPr lang="en-US" baseline="30000" smtClean="0"/>
              <a:t>®</a:t>
            </a: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05D00A72-60FA-41C8-9B56-59480468FDE1}" type="slidenum">
              <a:rPr lang="en-US">
                <a:solidFill>
                  <a:srgbClr val="000000"/>
                </a:solidFill>
              </a:rPr>
              <a:pPr defTabSz="912813" fontAlgn="base">
                <a:spcBef>
                  <a:spcPct val="0"/>
                </a:spcBef>
                <a:spcAft>
                  <a:spcPct val="0"/>
                </a:spcAft>
              </a:pPr>
              <a:t>22</a:t>
            </a:fld>
            <a:endParaRPr lang="en-US">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70000"/>
              </a:lnSpc>
              <a:spcBef>
                <a:spcPct val="0"/>
              </a:spcBef>
            </a:pPr>
            <a:r>
              <a:rPr lang="en-US" sz="700" b="1" dirty="0" smtClean="0"/>
              <a:t>Speaking Notes:</a:t>
            </a:r>
          </a:p>
          <a:p>
            <a:pPr>
              <a:lnSpc>
                <a:spcPct val="70000"/>
              </a:lnSpc>
              <a:spcBef>
                <a:spcPct val="0"/>
              </a:spcBef>
            </a:pPr>
            <a:r>
              <a:rPr lang="en-US" sz="700" dirty="0" smtClean="0"/>
              <a:t>The aim of this slide is to explain some background information on what a SharePoint</a:t>
            </a:r>
            <a:r>
              <a:rPr lang="en-US" sz="700" baseline="30000" dirty="0" smtClean="0"/>
              <a:t>®</a:t>
            </a:r>
            <a:r>
              <a:rPr lang="en-US" sz="700" dirty="0" smtClean="0"/>
              <a:t> Server farm is and the key components that make up the farm. It is important to understand this background of SharePoint Server farms before progressing with virtualization options for SharePoint.</a:t>
            </a:r>
          </a:p>
          <a:p>
            <a:pPr>
              <a:lnSpc>
                <a:spcPct val="70000"/>
              </a:lnSpc>
              <a:spcBef>
                <a:spcPct val="0"/>
              </a:spcBef>
            </a:pPr>
            <a:endParaRPr lang="en-US" sz="700" b="1" i="1" dirty="0" smtClean="0"/>
          </a:p>
          <a:p>
            <a:pPr>
              <a:lnSpc>
                <a:spcPct val="70000"/>
              </a:lnSpc>
              <a:spcBef>
                <a:spcPct val="0"/>
              </a:spcBef>
            </a:pPr>
            <a:r>
              <a:rPr lang="en-US" sz="700" b="1" i="1" dirty="0" smtClean="0"/>
              <a:t>Why </a:t>
            </a:r>
            <a:r>
              <a:rPr lang="en-US" sz="700" b="1" i="1" dirty="0" err="1" smtClean="0"/>
              <a:t>Virtualize</a:t>
            </a:r>
            <a:r>
              <a:rPr lang="en-US" sz="700" b="1" i="1" dirty="0" smtClean="0"/>
              <a:t>?</a:t>
            </a:r>
          </a:p>
          <a:p>
            <a:pPr>
              <a:lnSpc>
                <a:spcPct val="70000"/>
              </a:lnSpc>
              <a:spcBef>
                <a:spcPct val="0"/>
              </a:spcBef>
            </a:pPr>
            <a:r>
              <a:rPr lang="en-US" sz="700" dirty="0" smtClean="0"/>
              <a:t>Traditional application architecture models focused on defining how many servers would be required to deploy a specific technology. Depending on availability and redundancy requirements, number of users, and other factors, occasionally, multiple servers would be required even if they were not heavily utilized. This is often the case for SharePoint products and technologies. Many deployment models provided for multiple redundant Web front-ends, dedicated index and/or application servers, “warm" stand-by servers, and additional farms for test and development environments. This could quickly lead to a proliferation of SharePoint servers in an organization, many of which would go unutilized or underutilized for long periods of time. </a:t>
            </a:r>
          </a:p>
          <a:p>
            <a:pPr>
              <a:lnSpc>
                <a:spcPct val="70000"/>
              </a:lnSpc>
              <a:spcBef>
                <a:spcPct val="0"/>
              </a:spcBef>
            </a:pPr>
            <a:endParaRPr lang="en-US" sz="700" dirty="0" smtClean="0"/>
          </a:p>
          <a:p>
            <a:pPr>
              <a:lnSpc>
                <a:spcPct val="70000"/>
              </a:lnSpc>
              <a:spcBef>
                <a:spcPct val="0"/>
              </a:spcBef>
            </a:pPr>
            <a:r>
              <a:rPr lang="en-US" sz="700" dirty="0" smtClean="0"/>
              <a:t>Virtualization provides for the ability to consolidate multiple virtual guests within a single physical server, sharing the physical resources across the virtual machines. For SharePoint administrators, virtualization also allows for the flexibility to quickly provision new farm members to handle specific functions or to provide for redundancy of a specific server role—a key design advantage over physical server models. </a:t>
            </a:r>
            <a:endParaRPr lang="en-US" sz="700" i="1" dirty="0" smtClean="0"/>
          </a:p>
          <a:p>
            <a:pPr>
              <a:lnSpc>
                <a:spcPct val="70000"/>
              </a:lnSpc>
              <a:spcBef>
                <a:spcPct val="0"/>
              </a:spcBef>
            </a:pPr>
            <a:endParaRPr lang="en-US" sz="700" b="1" dirty="0" smtClean="0"/>
          </a:p>
          <a:p>
            <a:pPr>
              <a:lnSpc>
                <a:spcPct val="70000"/>
              </a:lnSpc>
              <a:spcBef>
                <a:spcPct val="0"/>
              </a:spcBef>
            </a:pPr>
            <a:r>
              <a:rPr lang="en-US" sz="700" b="1" dirty="0" err="1" smtClean="0"/>
              <a:t>Virtualizing</a:t>
            </a:r>
            <a:r>
              <a:rPr lang="en-US" sz="700" b="1" dirty="0" smtClean="0"/>
              <a:t> the Web Front End (WFE) role</a:t>
            </a:r>
          </a:p>
          <a:p>
            <a:pPr>
              <a:lnSpc>
                <a:spcPct val="70000"/>
              </a:lnSpc>
              <a:spcBef>
                <a:spcPct val="0"/>
              </a:spcBef>
            </a:pPr>
            <a:r>
              <a:rPr lang="en-US" sz="700" dirty="0" smtClean="0"/>
              <a:t>The web role’s responsibility in a SharePoint farm is to respond to user requests for pages. This involves fetching content from the SharePoint databases and “look and feel” from the database and file system and then rendering, caching (depending on settings), and returning the page to the user. It is a good candidate for virtualization, as long as SharePoint architects take a few key factors into consideration:</a:t>
            </a:r>
          </a:p>
          <a:p>
            <a:pPr>
              <a:lnSpc>
                <a:spcPct val="70000"/>
              </a:lnSpc>
              <a:spcBef>
                <a:spcPct val="0"/>
              </a:spcBef>
            </a:pPr>
            <a:endParaRPr lang="en-US" sz="700" dirty="0" smtClean="0"/>
          </a:p>
          <a:p>
            <a:pPr>
              <a:lnSpc>
                <a:spcPct val="70000"/>
              </a:lnSpc>
              <a:spcBef>
                <a:spcPct val="0"/>
              </a:spcBef>
            </a:pPr>
            <a:r>
              <a:rPr lang="en-US" sz="700" b="1" dirty="0" smtClean="0"/>
              <a:t>Do not put all your eggs in one basket! </a:t>
            </a:r>
            <a:r>
              <a:rPr lang="en-US" sz="700" dirty="0" smtClean="0"/>
              <a:t>Do not host all your WFE’s on the same physical host. Split these virtual machines over a minimum of two physical host machines. This ensures hardware redundancy. If one physical host fails, the remaining web front end server can take over the load. </a:t>
            </a:r>
          </a:p>
          <a:p>
            <a:pPr>
              <a:lnSpc>
                <a:spcPct val="70000"/>
              </a:lnSpc>
              <a:spcBef>
                <a:spcPct val="0"/>
              </a:spcBef>
            </a:pPr>
            <a:r>
              <a:rPr lang="en-US" sz="700" b="1" dirty="0" smtClean="0"/>
              <a:t>Dedicate virtual network adaptors and virtual switch to internal and external MOSS farm communication</a:t>
            </a:r>
            <a:r>
              <a:rPr lang="en-US" sz="700" dirty="0" smtClean="0"/>
              <a:t>. For example, ensure separate virtual network adaptors are provisioned to enable you to dedicate virtual network adapters to transport different types of traffic. </a:t>
            </a:r>
          </a:p>
          <a:p>
            <a:pPr>
              <a:lnSpc>
                <a:spcPct val="70000"/>
              </a:lnSpc>
              <a:spcBef>
                <a:spcPct val="0"/>
              </a:spcBef>
            </a:pPr>
            <a:r>
              <a:rPr lang="en-US" sz="700" b="1" dirty="0" smtClean="0"/>
              <a:t>Consider using hardware load balancing over software load balancing: </a:t>
            </a:r>
            <a:r>
              <a:rPr lang="en-US" sz="700" dirty="0" smtClean="0"/>
              <a:t>Hardware load balancing offloads CPU and I/O pressure from the WFE’s to hardware layer thereby improving availability of resources to SharePoint. Examples of Hardware: F5 BIG IP, Citrix</a:t>
            </a:r>
            <a:r>
              <a:rPr lang="en-US" sz="700" baseline="30000" dirty="0" smtClean="0"/>
              <a:t>®</a:t>
            </a:r>
            <a:r>
              <a:rPr lang="en-US" sz="700" dirty="0" smtClean="0"/>
              <a:t> </a:t>
            </a:r>
            <a:r>
              <a:rPr lang="en-US" sz="700" dirty="0" err="1" smtClean="0"/>
              <a:t>Netscaler</a:t>
            </a:r>
            <a:r>
              <a:rPr lang="en-US" sz="700" baseline="30000" dirty="0" smtClean="0"/>
              <a:t>®</a:t>
            </a:r>
            <a:r>
              <a:rPr lang="en-US" sz="700" dirty="0" smtClean="0"/>
              <a:t>, Cisco</a:t>
            </a:r>
            <a:r>
              <a:rPr lang="en-US" sz="700" baseline="30000" dirty="0" smtClean="0"/>
              <a:t>®</a:t>
            </a:r>
            <a:r>
              <a:rPr lang="en-US" sz="700" dirty="0" smtClean="0"/>
              <a:t> Content Switch. Software load balancing examples are Windows Network load balancing, Round Robin load balancing with DNS. It's a trade-off between cost and performance.</a:t>
            </a:r>
          </a:p>
          <a:p>
            <a:pPr>
              <a:lnSpc>
                <a:spcPct val="70000"/>
              </a:lnSpc>
              <a:spcBef>
                <a:spcPct val="0"/>
              </a:spcBef>
            </a:pPr>
            <a:endParaRPr lang="en-US" sz="700" b="1" i="1" dirty="0" smtClean="0"/>
          </a:p>
          <a:p>
            <a:pPr>
              <a:lnSpc>
                <a:spcPct val="70000"/>
              </a:lnSpc>
              <a:spcBef>
                <a:spcPct val="0"/>
              </a:spcBef>
            </a:pPr>
            <a:r>
              <a:rPr lang="en-US" sz="700" b="1" i="1" dirty="0" smtClean="0"/>
              <a:t>Why consider </a:t>
            </a:r>
            <a:r>
              <a:rPr lang="en-US" sz="700" b="1" i="1" dirty="0" err="1" smtClean="0"/>
              <a:t>virtualizing</a:t>
            </a:r>
            <a:r>
              <a:rPr lang="en-US" sz="700" b="1" i="1" dirty="0" smtClean="0"/>
              <a:t> your SharePoint farm?</a:t>
            </a:r>
          </a:p>
          <a:p>
            <a:pPr>
              <a:lnSpc>
                <a:spcPct val="70000"/>
              </a:lnSpc>
              <a:spcBef>
                <a:spcPct val="0"/>
              </a:spcBef>
            </a:pPr>
            <a:r>
              <a:rPr lang="en-US" sz="700" dirty="0" smtClean="0"/>
              <a:t>The following is a list of the main drivers we have experienced in existing customer environments: </a:t>
            </a:r>
          </a:p>
          <a:p>
            <a:pPr>
              <a:lnSpc>
                <a:spcPct val="70000"/>
              </a:lnSpc>
              <a:spcBef>
                <a:spcPct val="0"/>
              </a:spcBef>
              <a:buFontTx/>
              <a:buChar char="•"/>
            </a:pPr>
            <a:r>
              <a:rPr lang="en-US" sz="700" dirty="0" smtClean="0"/>
              <a:t> Data Center issues such as limited or no power and rack space available</a:t>
            </a:r>
          </a:p>
          <a:p>
            <a:pPr>
              <a:lnSpc>
                <a:spcPct val="70000"/>
              </a:lnSpc>
              <a:spcBef>
                <a:spcPct val="0"/>
              </a:spcBef>
              <a:buFontTx/>
              <a:buChar char="•"/>
            </a:pPr>
            <a:r>
              <a:rPr lang="en-US" sz="700" dirty="0" smtClean="0"/>
              <a:t> Saving your company money by reducing your infrastructure footprint and reducing the power and cooling costs required</a:t>
            </a:r>
          </a:p>
          <a:p>
            <a:pPr>
              <a:lnSpc>
                <a:spcPct val="70000"/>
              </a:lnSpc>
              <a:spcBef>
                <a:spcPct val="0"/>
              </a:spcBef>
              <a:buFontTx/>
              <a:buChar char="•"/>
            </a:pPr>
            <a:r>
              <a:rPr lang="en-US" sz="700" dirty="0" smtClean="0"/>
              <a:t> Green IT: reduce carbon footprint by reducing the power consumption of your organization</a:t>
            </a:r>
          </a:p>
          <a:p>
            <a:pPr>
              <a:lnSpc>
                <a:spcPct val="70000"/>
              </a:lnSpc>
              <a:spcBef>
                <a:spcPct val="0"/>
              </a:spcBef>
              <a:buFontTx/>
              <a:buChar char="•"/>
            </a:pPr>
            <a:r>
              <a:rPr lang="en-US" sz="700" dirty="0" smtClean="0"/>
              <a:t> The need for greater mobility, flexibility and manageability in your data center</a:t>
            </a:r>
          </a:p>
          <a:p>
            <a:pPr fontAlgn="ctr">
              <a:lnSpc>
                <a:spcPct val="70000"/>
              </a:lnSpc>
              <a:spcBef>
                <a:spcPct val="0"/>
              </a:spcBef>
            </a:pPr>
            <a:endParaRPr lang="en-US" sz="700" dirty="0" smtClean="0"/>
          </a:p>
          <a:p>
            <a:pPr fontAlgn="ctr">
              <a:lnSpc>
                <a:spcPct val="80000"/>
              </a:lnSpc>
              <a:spcBef>
                <a:spcPct val="0"/>
              </a:spcBef>
              <a:spcAft>
                <a:spcPct val="0"/>
              </a:spcAft>
            </a:pPr>
            <a:r>
              <a:rPr lang="en-US" sz="700" b="1" dirty="0" smtClean="0"/>
              <a:t>Source: </a:t>
            </a:r>
          </a:p>
          <a:p>
            <a:pPr fontAlgn="ctr">
              <a:lnSpc>
                <a:spcPct val="80000"/>
              </a:lnSpc>
              <a:spcBef>
                <a:spcPct val="0"/>
              </a:spcBef>
              <a:spcAft>
                <a:spcPct val="0"/>
              </a:spcAft>
            </a:pPr>
            <a:r>
              <a:rPr lang="en-US" sz="700" dirty="0" smtClean="0"/>
              <a:t>http://blogs.msdn.com/uksharepoint/archive/2009/02/26/virtualizing-sharepoint-series-introduction.aspx</a:t>
            </a:r>
          </a:p>
          <a:p>
            <a:pPr fontAlgn="ctr">
              <a:lnSpc>
                <a:spcPct val="70000"/>
              </a:lnSpc>
              <a:spcBef>
                <a:spcPct val="0"/>
              </a:spcBef>
            </a:pPr>
            <a:r>
              <a:rPr lang="en-US" sz="700" dirty="0" smtClean="0"/>
              <a:t>Whitepaper:  Virtualization of Microsoft SharePoint Products and Technologies</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spcBef>
                <a:spcPct val="0"/>
              </a:spcBef>
            </a:pPr>
            <a:r>
              <a:rPr lang="en-GB" sz="900" b="1" dirty="0" smtClean="0"/>
              <a:t>Speaking Notes:</a:t>
            </a:r>
          </a:p>
          <a:p>
            <a:pPr>
              <a:spcBef>
                <a:spcPct val="0"/>
              </a:spcBef>
            </a:pPr>
            <a:r>
              <a:rPr lang="en-GB" sz="900" dirty="0" smtClean="0"/>
              <a:t>The aim of this slide it to explain from a SharePoint</a:t>
            </a:r>
            <a:r>
              <a:rPr lang="en-US" sz="900" baseline="30000" dirty="0" smtClean="0"/>
              <a:t>®</a:t>
            </a:r>
            <a:r>
              <a:rPr lang="en-GB" sz="900" dirty="0" smtClean="0"/>
              <a:t> Server perspective what the best candidates for virtualization are. So, ideally when thinking about virtualization for SharePoint you would first consider </a:t>
            </a:r>
            <a:r>
              <a:rPr lang="en-GB" sz="900" dirty="0" err="1" smtClean="0"/>
              <a:t>virtualizing</a:t>
            </a:r>
            <a:r>
              <a:rPr lang="en-GB" sz="900" dirty="0" smtClean="0"/>
              <a:t> the Web and Application Roles and then the Query, Index and Database roles if the environment allows it. The following considerations and requirements give guidelines on when you should consider </a:t>
            </a:r>
            <a:r>
              <a:rPr lang="en-GB" sz="900" dirty="0" err="1" smtClean="0"/>
              <a:t>virtualizing</a:t>
            </a:r>
            <a:r>
              <a:rPr lang="en-GB" sz="900" dirty="0" smtClean="0"/>
              <a:t> the Query, Index, and Database roles – further details are outlined below.</a:t>
            </a:r>
          </a:p>
          <a:p>
            <a:pPr>
              <a:spcBef>
                <a:spcPct val="0"/>
              </a:spcBef>
            </a:pPr>
            <a:endParaRPr lang="en-GB" sz="900" b="1" dirty="0" smtClean="0"/>
          </a:p>
          <a:p>
            <a:pPr>
              <a:spcBef>
                <a:spcPct val="0"/>
              </a:spcBef>
            </a:pPr>
            <a:r>
              <a:rPr lang="en-GB" sz="900" b="1" dirty="0" smtClean="0"/>
              <a:t>Virtualization of the SharePoint Web Role</a:t>
            </a:r>
          </a:p>
          <a:p>
            <a:pPr>
              <a:spcBef>
                <a:spcPct val="0"/>
              </a:spcBef>
            </a:pPr>
            <a:r>
              <a:rPr lang="en-GB" sz="900" dirty="0" smtClean="0"/>
              <a:t>The Web Role is the most commonly virtualized role in a SharePoint farm, by nature of its smaller memory and disk requirements and by the ease in which a new web front-end can be added into an existing farm.</a:t>
            </a:r>
          </a:p>
          <a:p>
            <a:pPr>
              <a:spcBef>
                <a:spcPct val="0"/>
              </a:spcBef>
            </a:pPr>
            <a:endParaRPr lang="en-GB" sz="900" dirty="0" smtClean="0"/>
          </a:p>
          <a:p>
            <a:pPr>
              <a:spcBef>
                <a:spcPct val="0"/>
              </a:spcBef>
            </a:pPr>
            <a:r>
              <a:rPr lang="en-GB" sz="900" dirty="0" smtClean="0"/>
              <a:t>The SharePoint Web Role, responsible for the rendering of content, is the most ideal virtualization candidate in a SharePoint farm. Each front-end has comparatively lower memory requirements, and there is a generally a lower amount of disk activity that occurs on web front-ends than on some of the other roles. Subsequently, many organizations are finding it highly useful to </a:t>
            </a:r>
            <a:r>
              <a:rPr lang="en-GB" sz="900" dirty="0" err="1" smtClean="0"/>
              <a:t>virtualize</a:t>
            </a:r>
            <a:r>
              <a:rPr lang="en-GB" sz="900" dirty="0" smtClean="0"/>
              <a:t> Web Role servers in farms of many sizes and configurations.</a:t>
            </a:r>
          </a:p>
          <a:p>
            <a:pPr>
              <a:spcBef>
                <a:spcPct val="0"/>
              </a:spcBef>
            </a:pPr>
            <a:endParaRPr lang="en-ZA" sz="900" dirty="0" smtClean="0"/>
          </a:p>
          <a:p>
            <a:pPr>
              <a:spcBef>
                <a:spcPct val="0"/>
              </a:spcBef>
            </a:pPr>
            <a:r>
              <a:rPr lang="en-GB" sz="900" b="1" dirty="0" smtClean="0"/>
              <a:t>Virtualization of the SharePoint Query Role</a:t>
            </a:r>
          </a:p>
          <a:p>
            <a:pPr>
              <a:spcBef>
                <a:spcPct val="0"/>
              </a:spcBef>
            </a:pPr>
            <a:r>
              <a:rPr lang="en-GB" sz="900" dirty="0" smtClean="0"/>
              <a:t>The Query role, responsible for searches performed by users, is another possible candidate for virtualization, as long as SharePoint architects take a few key factors into consideration. First and foremost, each Query Server in a farm must have a propagated copy of the Index stored on a local drive. Depending on the amount of data that is being indexed, both within SharePoint and outside of SharePoint, the Index size can be quite large. </a:t>
            </a:r>
          </a:p>
          <a:p>
            <a:pPr>
              <a:spcBef>
                <a:spcPct val="0"/>
              </a:spcBef>
            </a:pPr>
            <a:endParaRPr lang="en-GB" sz="900" dirty="0" smtClean="0"/>
          </a:p>
          <a:p>
            <a:pPr>
              <a:spcBef>
                <a:spcPct val="0"/>
              </a:spcBef>
            </a:pPr>
            <a:r>
              <a:rPr lang="en-GB" sz="900" b="1" dirty="0" smtClean="0"/>
              <a:t>Query Propagation</a:t>
            </a:r>
          </a:p>
          <a:p>
            <a:pPr>
              <a:spcBef>
                <a:spcPct val="0"/>
              </a:spcBef>
            </a:pPr>
            <a:r>
              <a:rPr lang="en-GB" sz="900" dirty="0" smtClean="0"/>
              <a:t>If the Query role resides on the same server as the Index Role, there cannot be any additional Query Servers in the farm as SharePoint will not propagate the Index. For virtualized environments, this can mean fewer disk requirements for the Index corpus.</a:t>
            </a:r>
          </a:p>
          <a:p>
            <a:pPr>
              <a:spcBef>
                <a:spcPct val="0"/>
              </a:spcBef>
            </a:pPr>
            <a:endParaRPr lang="en-GB" sz="900" dirty="0" smtClean="0"/>
          </a:p>
          <a:p>
            <a:pPr>
              <a:spcBef>
                <a:spcPct val="0"/>
              </a:spcBef>
            </a:pPr>
            <a:r>
              <a:rPr lang="en-GB" sz="900" dirty="0" smtClean="0"/>
              <a:t>The Index Corpus can vary in size from 10% to 30% of the total size of the documents being indexed, so SharePoint architects will need to take this into account when designing a virtual server solution. For large indexes, it is generally recommended that each index server use a physical disk volume that is dedicated to the individual Query Server, rather than a virtual disk (VHD) file. Hyper-V™ fully supports this scenario, and it provides for faster disk performance than a VHD file. SharePoint architects often combine the web and the query role onto the same servers, and this model is supported in a virtualization environment as well, as long as the propagated index considerations listed above are taken into account. Because of the ease of provisioning new servers, and the ability to deploy multiple servers on a small number of physical hosts, many SharePoint architects find it advantageous to break off the query role from the web role and </a:t>
            </a:r>
            <a:r>
              <a:rPr lang="en-GB" sz="900" dirty="0" err="1" smtClean="0"/>
              <a:t>virtualize</a:t>
            </a:r>
            <a:r>
              <a:rPr lang="en-GB" sz="900" dirty="0" smtClean="0"/>
              <a:t> them as separate sessions. For example, a pair of Web/Query servers in a physical farm could instead become four separate servers, two web and two query. The key is that Hyper-V provides for this type of flexibility, and if the Query role performance suffers in the future, the SharePoint architect can always break the role off onto a separate server in the future if needed.</a:t>
            </a:r>
          </a:p>
          <a:p>
            <a:pPr>
              <a:spcBef>
                <a:spcPct val="0"/>
              </a:spcBef>
            </a:pPr>
            <a:endParaRPr lang="en-GB" sz="900" b="1" dirty="0" smtClean="0"/>
          </a:p>
          <a:p>
            <a:pPr>
              <a:spcBef>
                <a:spcPct val="0"/>
              </a:spcBef>
            </a:pPr>
            <a:r>
              <a:rPr lang="en-GB" sz="900" b="1" dirty="0" smtClean="0"/>
              <a:t>Virtualization of Application Roles</a:t>
            </a:r>
          </a:p>
          <a:p>
            <a:pPr>
              <a:spcBef>
                <a:spcPct val="0"/>
              </a:spcBef>
            </a:pPr>
            <a:r>
              <a:rPr lang="en-GB" sz="900" dirty="0" smtClean="0"/>
              <a:t>The Application Roles of Excel</a:t>
            </a:r>
            <a:r>
              <a:rPr lang="en-US" sz="900" baseline="30000" dirty="0" smtClean="0"/>
              <a:t>®</a:t>
            </a:r>
            <a:r>
              <a:rPr lang="en-GB" sz="900" dirty="0" smtClean="0"/>
              <a:t> Services and </a:t>
            </a:r>
            <a:r>
              <a:rPr lang="en-GB" sz="900" dirty="0" err="1" smtClean="0"/>
              <a:t>Infopath</a:t>
            </a:r>
            <a:r>
              <a:rPr lang="en-US" sz="900" baseline="30000" dirty="0" smtClean="0"/>
              <a:t>®</a:t>
            </a:r>
            <a:r>
              <a:rPr lang="en-GB" sz="900" dirty="0" smtClean="0"/>
              <a:t> Forms services are sometimes installed on dedicated servers, depending on their usage. These roles are similar to the web server role in that they also can be easily virtualized in many environments. As the resource requirements of the individual application increase, additional servers to assist with that application can simply be added into the farm. Indeed, the flexibility of the virtualization model makes it easier for SharePoint architects to simply break out the application roles onto their own dedicated servers without having to invest in additional hardware.</a:t>
            </a:r>
          </a:p>
          <a:p>
            <a:pPr>
              <a:spcBef>
                <a:spcPct val="0"/>
              </a:spcBef>
            </a:pPr>
            <a:endParaRPr lang="en-US" sz="900" dirty="0" smtClean="0"/>
          </a:p>
          <a:p>
            <a:pPr>
              <a:spcBef>
                <a:spcPct val="0"/>
              </a:spcBef>
            </a:pPr>
            <a:r>
              <a:rPr lang="en-US" sz="900" b="1" dirty="0" smtClean="0"/>
              <a:t>Index Role</a:t>
            </a:r>
          </a:p>
          <a:p>
            <a:pPr>
              <a:spcBef>
                <a:spcPct val="0"/>
              </a:spcBef>
            </a:pPr>
            <a:r>
              <a:rPr lang="en-GB" sz="900" dirty="0" smtClean="0"/>
              <a:t>The Index Server role in a SharePoint</a:t>
            </a:r>
            <a:r>
              <a:rPr lang="en-US" sz="900" baseline="30000" dirty="0" smtClean="0"/>
              <a:t>®</a:t>
            </a:r>
            <a:r>
              <a:rPr lang="en-US" sz="900" dirty="0" smtClean="0"/>
              <a:t> Server</a:t>
            </a:r>
            <a:r>
              <a:rPr lang="en-GB" sz="900" dirty="0" smtClean="0"/>
              <a:t> farm is often the most memory intensive role, making it a less ideal candidate for virtualization. This by no means rules it out as a candidate to be virtualized, it simply reduces the advantages that can be gained by </a:t>
            </a:r>
            <a:r>
              <a:rPr lang="en-GB" sz="900" dirty="0" err="1" smtClean="0"/>
              <a:t>virtualizing</a:t>
            </a:r>
            <a:r>
              <a:rPr lang="en-GB" sz="900" dirty="0" smtClean="0"/>
              <a:t> the server, as more of the host’s resources will need to be dedicated to the task.</a:t>
            </a:r>
          </a:p>
          <a:p>
            <a:pPr>
              <a:spcBef>
                <a:spcPct val="0"/>
              </a:spcBef>
            </a:pPr>
            <a:endParaRPr lang="en-GB" sz="900" dirty="0" smtClean="0"/>
          </a:p>
          <a:p>
            <a:pPr>
              <a:spcBef>
                <a:spcPct val="0"/>
              </a:spcBef>
            </a:pPr>
            <a:r>
              <a:rPr lang="en-GB" sz="900" b="1" dirty="0" smtClean="0"/>
              <a:t>Crawling Recommendation</a:t>
            </a:r>
          </a:p>
          <a:p>
            <a:pPr>
              <a:spcBef>
                <a:spcPct val="0"/>
              </a:spcBef>
            </a:pPr>
            <a:r>
              <a:rPr lang="en-GB" sz="900" dirty="0" smtClean="0"/>
              <a:t>It can be advantageous to have the Index Server be the dedicated crawl server for a farm, as it eliminates the extra hop required to crawl content in a traditional scenario when other web servers are used. To do this, the web role must be added to the server and the farm must be configured to use a dedicated server.</a:t>
            </a:r>
          </a:p>
          <a:p>
            <a:pPr>
              <a:spcBef>
                <a:spcPct val="0"/>
              </a:spcBef>
            </a:pPr>
            <a:endParaRPr lang="en-GB" sz="900" dirty="0" smtClean="0"/>
          </a:p>
          <a:p>
            <a:pPr>
              <a:spcBef>
                <a:spcPct val="0"/>
              </a:spcBef>
            </a:pPr>
            <a:r>
              <a:rPr lang="en-GB" sz="900" dirty="0" smtClean="0"/>
              <a:t>As with the Query role, the Index role requires enough drive space to store the index corpus. Depending on the size of documents being indexed, this could be a volume of significant size. If large enough and for performance reasons, it is often best to attach directly to a physical volume directly connected to the host server, rather than to a VHD virtual disk file. If the environment is small, is a test or development environment, or does not crawl significant amounts of content, then it is perfectly viable to use virtual disk files for the Index role.</a:t>
            </a:r>
          </a:p>
          <a:p>
            <a:pPr>
              <a:spcBef>
                <a:spcPct val="0"/>
              </a:spcBef>
            </a:pPr>
            <a:endParaRPr lang="en-GB" sz="900" dirty="0" smtClean="0"/>
          </a:p>
          <a:p>
            <a:pPr>
              <a:spcBef>
                <a:spcPct val="0"/>
              </a:spcBef>
            </a:pPr>
            <a:r>
              <a:rPr lang="en-GB" sz="900" dirty="0" smtClean="0"/>
              <a:t>For very large production SharePoint farms, or for farms that are crawling a significant amount of content, the memory requirements and disk IO activity may prompt SharePoint architects to install the Index role on a physical server. SharePoint architects can start an environment with a physical server and then </a:t>
            </a:r>
            <a:r>
              <a:rPr lang="en-GB" sz="900" dirty="0" err="1" smtClean="0"/>
              <a:t>virtualize</a:t>
            </a:r>
            <a:r>
              <a:rPr lang="en-GB" sz="900" dirty="0" smtClean="0"/>
              <a:t> at a later time using Physical to Virtual (P2V) tools that are part of the System Center Virtual Machine Manager (VMM) product discussed later in this document.</a:t>
            </a:r>
          </a:p>
          <a:p>
            <a:pPr>
              <a:spcBef>
                <a:spcPct val="0"/>
              </a:spcBef>
            </a:pPr>
            <a:endParaRPr lang="en-US" sz="900" dirty="0" smtClean="0"/>
          </a:p>
          <a:p>
            <a:pPr>
              <a:spcBef>
                <a:spcPct val="0"/>
              </a:spcBef>
            </a:pPr>
            <a:r>
              <a:rPr lang="en-US" sz="900" b="1" dirty="0" smtClean="0"/>
              <a:t>Source: </a:t>
            </a:r>
            <a:r>
              <a:rPr lang="en-US" sz="900" dirty="0" smtClean="0"/>
              <a:t>http://blogs.msdn.com/uksharepoint/archive/2009/03/08/virtualizing-sharepoint-series-recommendations-for-each-server-role-in-the-virtualized-sharepoint-environment.aspx</a:t>
            </a:r>
          </a:p>
          <a:p>
            <a:pPr>
              <a:spcBef>
                <a:spcPct val="0"/>
              </a:spcBef>
            </a:pPr>
            <a:endParaRPr lang="en-US" sz="90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11/17/2009 1:34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Speaking Notes:</a:t>
            </a:r>
          </a:p>
          <a:p>
            <a:r>
              <a:rPr lang="en-US" dirty="0" smtClean="0"/>
              <a:t>This scenario focuses on looking at using a mix of both physical and virtual roles</a:t>
            </a:r>
            <a:r>
              <a:rPr lang="en-US" baseline="0" dirty="0" smtClean="0"/>
              <a:t> and </a:t>
            </a:r>
            <a:r>
              <a:rPr lang="en-US" dirty="0" smtClean="0"/>
              <a:t>is best suited to high-end production models. Index and Database roles are kept on dedicated</a:t>
            </a:r>
            <a:r>
              <a:rPr lang="en-US" baseline="0" dirty="0" smtClean="0"/>
              <a:t> </a:t>
            </a:r>
            <a:r>
              <a:rPr lang="en-US" dirty="0" smtClean="0"/>
              <a:t>physical servers, whilst Web, Query and Application roles are all virtualized.</a:t>
            </a:r>
            <a:r>
              <a:rPr lang="en-US" baseline="0" dirty="0" smtClean="0"/>
              <a:t> In this scenario all servers are managed by Microsoft</a:t>
            </a:r>
            <a:r>
              <a:rPr lang="en-US" sz="900" b="0" baseline="30000" dirty="0" smtClean="0"/>
              <a:t>®</a:t>
            </a:r>
            <a:r>
              <a:rPr lang="en-US" baseline="0" dirty="0" smtClean="0"/>
              <a:t> System Center.</a:t>
            </a:r>
          </a:p>
          <a:p>
            <a:endParaRPr lang="en-US" baseline="0" dirty="0" smtClean="0"/>
          </a:p>
          <a:p>
            <a:r>
              <a:rPr lang="en-US" baseline="0" dirty="0" smtClean="0"/>
              <a:t>The benefits virtualization brings in this type of scenario include unified management (the ability to manage both physical and virtual from one central point) and the ability to scale dynamically with on-demand provisioning by using the dynamic data center.</a:t>
            </a:r>
          </a:p>
          <a:p>
            <a:endParaRPr lang="en-US" b="1" dirty="0" smtClean="0"/>
          </a:p>
          <a:p>
            <a:r>
              <a:rPr lang="en-US" b="1" dirty="0" smtClean="0"/>
              <a:t>Additional Information: The difference between a physical and virtual resource</a:t>
            </a:r>
          </a:p>
          <a:p>
            <a:r>
              <a:rPr lang="en-US" dirty="0" smtClean="0"/>
              <a:t>There are some subtle differences between the virtual and physical resource. Why does this matter? Each server role in the virtual SharePoint</a:t>
            </a:r>
            <a:r>
              <a:rPr lang="en-US" sz="900" b="0" baseline="30000" dirty="0" smtClean="0"/>
              <a:t>®</a:t>
            </a:r>
            <a:r>
              <a:rPr lang="en-US" baseline="0" dirty="0" smtClean="0"/>
              <a:t> Server </a:t>
            </a:r>
            <a:r>
              <a:rPr lang="en-US" dirty="0" smtClean="0"/>
              <a:t>farm behave differently using virtual resources compared to physical resources. </a:t>
            </a:r>
          </a:p>
          <a:p>
            <a:endParaRPr lang="en-US" b="1" dirty="0" smtClean="0"/>
          </a:p>
          <a:p>
            <a:r>
              <a:rPr lang="en-US" b="1" dirty="0" smtClean="0"/>
              <a:t>CPU:</a:t>
            </a:r>
            <a:endParaRPr lang="en-US" dirty="0" smtClean="0"/>
          </a:p>
          <a:p>
            <a:r>
              <a:rPr lang="en-US" b="1" dirty="0" smtClean="0"/>
              <a:t>Physical CPU performance</a:t>
            </a:r>
            <a:r>
              <a:rPr lang="en-US" dirty="0" smtClean="0"/>
              <a:t> is governed by the number of processors and cores, processor efficiency, power draw, and heat output. </a:t>
            </a:r>
          </a:p>
          <a:p>
            <a:r>
              <a:rPr lang="en-US" b="1" dirty="0" smtClean="0"/>
              <a:t>Virtual CPU performance</a:t>
            </a:r>
            <a:r>
              <a:rPr lang="en-US" dirty="0" smtClean="0"/>
              <a:t> is governed by physical CPU and bus contention.</a:t>
            </a:r>
          </a:p>
          <a:p>
            <a:endParaRPr lang="en-US" b="1" dirty="0" smtClean="0"/>
          </a:p>
          <a:p>
            <a:r>
              <a:rPr lang="en-US" b="1" dirty="0" smtClean="0"/>
              <a:t>Memory:</a:t>
            </a:r>
            <a:endParaRPr lang="en-US" dirty="0" smtClean="0"/>
          </a:p>
          <a:p>
            <a:r>
              <a:rPr lang="en-US" b="1" dirty="0" smtClean="0"/>
              <a:t>Physical Memory</a:t>
            </a:r>
            <a:r>
              <a:rPr lang="en-US" dirty="0" smtClean="0"/>
              <a:t> </a:t>
            </a:r>
            <a:r>
              <a:rPr lang="en-US" b="1" dirty="0" smtClean="0"/>
              <a:t>performance</a:t>
            </a:r>
            <a:r>
              <a:rPr lang="en-US" dirty="0" smtClean="0"/>
              <a:t> is governed by memory available on the server and the page/ swap file, which is disk bound.</a:t>
            </a:r>
          </a:p>
          <a:p>
            <a:r>
              <a:rPr lang="en-US" b="1" dirty="0" smtClean="0"/>
              <a:t>Virtual Memory</a:t>
            </a:r>
            <a:r>
              <a:rPr lang="en-US" dirty="0" smtClean="0"/>
              <a:t> </a:t>
            </a:r>
            <a:r>
              <a:rPr lang="en-US" b="1" dirty="0" smtClean="0"/>
              <a:t>performance</a:t>
            </a:r>
            <a:r>
              <a:rPr lang="en-US" dirty="0" smtClean="0"/>
              <a:t> is governed by performance of NUMA nodes, which are memory boundaries on the physical hosts that virtual sessions can be spread across. Virtual Memory is also affected by CPU and disk contention. </a:t>
            </a:r>
          </a:p>
          <a:p>
            <a:endParaRPr lang="en-US" b="1" dirty="0" smtClean="0"/>
          </a:p>
          <a:p>
            <a:r>
              <a:rPr lang="en-US" b="1" dirty="0" smtClean="0"/>
              <a:t>Disk:</a:t>
            </a:r>
            <a:endParaRPr lang="en-US" dirty="0" smtClean="0"/>
          </a:p>
          <a:p>
            <a:r>
              <a:rPr lang="en-US" b="1" dirty="0" smtClean="0"/>
              <a:t>Physical Disk performance</a:t>
            </a:r>
            <a:r>
              <a:rPr lang="en-US" dirty="0" smtClean="0"/>
              <a:t> (Disk I/O) is governed by type of physical disk (E.g. SAN), the speed of the disk (E.g. 15000 RPM, the RAID configuration and the type of controller (E.g. SCSI). </a:t>
            </a:r>
          </a:p>
          <a:p>
            <a:r>
              <a:rPr lang="en-US" b="1" dirty="0" smtClean="0"/>
              <a:t>Virtual Disk performance</a:t>
            </a:r>
            <a:r>
              <a:rPr lang="en-US" dirty="0" smtClean="0"/>
              <a:t> consists of virtual fixed size disks, dynamically expanding disks, and pass through disks. Virtual Disk performance is affected by the physical network (if you use an external storage solution, such as SAN), CPU performance, and underlying physical disk contention. </a:t>
            </a:r>
          </a:p>
          <a:p>
            <a:endParaRPr lang="en-US" b="1" dirty="0" smtClean="0"/>
          </a:p>
          <a:p>
            <a:r>
              <a:rPr lang="en-US" b="1" dirty="0" smtClean="0"/>
              <a:t>Network:</a:t>
            </a:r>
            <a:endParaRPr lang="en-US" dirty="0" smtClean="0"/>
          </a:p>
          <a:p>
            <a:r>
              <a:rPr lang="en-US" b="1" dirty="0" smtClean="0"/>
              <a:t>Physical Network (NIC) performance</a:t>
            </a:r>
            <a:r>
              <a:rPr lang="en-US" dirty="0" smtClean="0"/>
              <a:t> is governed by number and speed of Ethernet adaptors and switches, and network bandwidth available in your environment. </a:t>
            </a:r>
          </a:p>
          <a:p>
            <a:r>
              <a:rPr lang="en-US" b="1" dirty="0" smtClean="0"/>
              <a:t>Virtual Network performance</a:t>
            </a:r>
            <a:r>
              <a:rPr lang="en-US" dirty="0" smtClean="0"/>
              <a:t> is governed by physical NIC,</a:t>
            </a:r>
            <a:r>
              <a:rPr lang="en-US" baseline="0" dirty="0" smtClean="0"/>
              <a:t> </a:t>
            </a:r>
            <a:r>
              <a:rPr lang="en-US" dirty="0" smtClean="0"/>
              <a:t>your CPU, I/O, and the bandwidth available,</a:t>
            </a:r>
            <a:r>
              <a:rPr lang="en-US" baseline="0" dirty="0" smtClean="0"/>
              <a:t> regardless of </a:t>
            </a:r>
            <a:r>
              <a:rPr lang="en-US" dirty="0" smtClean="0"/>
              <a:t>using emulated or synthetic network drivers. </a:t>
            </a:r>
          </a:p>
          <a:p>
            <a:endParaRPr lang="en-US" dirty="0" smtClean="0"/>
          </a:p>
          <a:p>
            <a:r>
              <a:rPr lang="en-US" b="1" dirty="0" smtClean="0"/>
              <a:t>Source: </a:t>
            </a:r>
          </a:p>
          <a:p>
            <a:r>
              <a:rPr lang="en-US" b="0" dirty="0" smtClean="0"/>
              <a:t>http://blogs.msdn.com/uksharepoint/archive/2009/03/04/topic-1-recommendations-for-optimizing-the-performance-of-a-virtualized-sharepoint-environment.aspx</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1" kern="1200" dirty="0" smtClean="0">
                <a:solidFill>
                  <a:schemeClr val="tx1"/>
                </a:solidFill>
                <a:latin typeface="Trebuchet MS" pitchFamily="34" charset="0"/>
                <a:ea typeface="+mn-ea"/>
                <a:cs typeface="+mn-cs"/>
              </a:rPr>
              <a:t>Speaker Notes:</a:t>
            </a:r>
          </a:p>
          <a:p>
            <a:r>
              <a:rPr lang="en-US" sz="1200" b="0" kern="1200" dirty="0" smtClean="0">
                <a:solidFill>
                  <a:schemeClr val="tx1"/>
                </a:solidFill>
                <a:latin typeface="Trebuchet MS" pitchFamily="34" charset="0"/>
                <a:ea typeface="+mn-ea"/>
                <a:cs typeface="+mn-cs"/>
              </a:rPr>
              <a:t>This slide is designed to explain</a:t>
            </a:r>
            <a:r>
              <a:rPr lang="en-US" sz="1200" b="0" kern="1200" baseline="0" dirty="0" smtClean="0">
                <a:solidFill>
                  <a:schemeClr val="tx1"/>
                </a:solidFill>
                <a:latin typeface="Trebuchet MS" pitchFamily="34" charset="0"/>
                <a:ea typeface="+mn-ea"/>
                <a:cs typeface="+mn-cs"/>
              </a:rPr>
              <a:t> the performance benefits that can be achieved with SharePoint Server</a:t>
            </a:r>
            <a:r>
              <a:rPr lang="en-US" sz="1200" b="0" baseline="30000" dirty="0" smtClean="0"/>
              <a:t>®</a:t>
            </a:r>
            <a:r>
              <a:rPr lang="en-US" sz="1200" b="0" kern="1200" baseline="0" dirty="0" smtClean="0">
                <a:solidFill>
                  <a:schemeClr val="tx1"/>
                </a:solidFill>
                <a:latin typeface="Trebuchet MS" pitchFamily="34" charset="0"/>
                <a:ea typeface="+mn-ea"/>
                <a:cs typeface="+mn-cs"/>
              </a:rPr>
              <a:t> when enabled by </a:t>
            </a:r>
          </a:p>
          <a:p>
            <a:r>
              <a:rPr lang="en-US" sz="1200" b="0" kern="1200" baseline="0" dirty="0" smtClean="0">
                <a:solidFill>
                  <a:schemeClr val="tx1"/>
                </a:solidFill>
                <a:latin typeface="Trebuchet MS" pitchFamily="34" charset="0"/>
                <a:ea typeface="+mn-ea"/>
                <a:cs typeface="+mn-cs"/>
              </a:rPr>
              <a:t>Microsoft Hyper-V™. </a:t>
            </a:r>
            <a:endParaRPr lang="en-US" sz="1200" b="0" kern="1200" dirty="0" smtClean="0">
              <a:solidFill>
                <a:schemeClr val="tx1"/>
              </a:solidFill>
              <a:latin typeface="Trebuchet MS" pitchFamily="34" charset="0"/>
              <a:ea typeface="+mn-ea"/>
              <a:cs typeface="+mn-cs"/>
            </a:endParaRPr>
          </a:p>
          <a:p>
            <a:endParaRPr lang="en-US" sz="1200" kern="1200" dirty="0" smtClean="0">
              <a:solidFill>
                <a:schemeClr val="tx1"/>
              </a:solidFill>
              <a:latin typeface="Trebuchet MS" pitchFamily="34" charset="0"/>
              <a:ea typeface="+mn-ea"/>
              <a:cs typeface="+mn-cs"/>
            </a:endParaRPr>
          </a:p>
          <a:p>
            <a:r>
              <a:rPr lang="en-US" sz="1200" b="1" kern="1200" dirty="0" smtClean="0">
                <a:solidFill>
                  <a:schemeClr val="tx1"/>
                </a:solidFill>
                <a:latin typeface="Trebuchet MS" pitchFamily="34" charset="0"/>
                <a:ea typeface="+mn-ea"/>
                <a:cs typeface="+mn-cs"/>
              </a:rPr>
              <a:t>Details about the study:</a:t>
            </a:r>
          </a:p>
          <a:p>
            <a:r>
              <a:rPr lang="en-US" sz="1200" kern="1200" dirty="0" smtClean="0">
                <a:solidFill>
                  <a:schemeClr val="tx1"/>
                </a:solidFill>
                <a:latin typeface="Trebuchet MS" pitchFamily="34" charset="0"/>
                <a:ea typeface="+mn-ea"/>
                <a:cs typeface="+mn-cs"/>
              </a:rPr>
              <a:t>a. All users were run against a Microsoft heavy user profile―that is 60 requests per hour.</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b. “0% think time” was applied to all tests. “0% think time” is the elimination of typical user decision time when browsing, searching, or modifying</a:t>
            </a:r>
            <a:r>
              <a:rPr lang="en-US" sz="1200" kern="1200" baseline="0" dirty="0" smtClean="0">
                <a:solidFill>
                  <a:schemeClr val="tx1"/>
                </a:solidFill>
                <a:latin typeface="Trebuchet MS" pitchFamily="34" charset="0"/>
                <a:ea typeface="+mn-ea"/>
                <a:cs typeface="+mn-cs"/>
              </a:rPr>
              <a:t> </a:t>
            </a:r>
            <a:r>
              <a:rPr lang="en-US" sz="1200" kern="1200" dirty="0" smtClean="0">
                <a:solidFill>
                  <a:schemeClr val="tx1"/>
                </a:solidFill>
                <a:latin typeface="Trebuchet MS" pitchFamily="34" charset="0"/>
                <a:ea typeface="+mn-ea"/>
                <a:cs typeface="+mn-cs"/>
              </a:rPr>
              <a:t>in Office SharePoint Server. For example, a single complete user request is completed from start to finish without user pause, therefore,</a:t>
            </a:r>
            <a:r>
              <a:rPr lang="en-US" sz="1200" kern="1200" baseline="0" dirty="0" smtClean="0">
                <a:solidFill>
                  <a:schemeClr val="tx1"/>
                </a:solidFill>
                <a:latin typeface="Trebuchet MS" pitchFamily="34" charset="0"/>
                <a:ea typeface="+mn-ea"/>
                <a:cs typeface="+mn-cs"/>
              </a:rPr>
              <a:t> </a:t>
            </a:r>
            <a:r>
              <a:rPr lang="en-US" sz="1200" kern="1200" dirty="0" smtClean="0">
                <a:solidFill>
                  <a:schemeClr val="tx1"/>
                </a:solidFill>
                <a:latin typeface="Trebuchet MS" pitchFamily="34" charset="0"/>
                <a:ea typeface="+mn-ea"/>
                <a:cs typeface="+mn-cs"/>
              </a:rPr>
              <a:t>creating a continuous workload on the system.</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c. The maximum user capacity is derived from the following formula:</a:t>
            </a:r>
          </a:p>
          <a:p>
            <a:r>
              <a:rPr lang="en-US" sz="1200" b="1" kern="1200" dirty="0" smtClean="0">
                <a:solidFill>
                  <a:schemeClr val="tx1"/>
                </a:solidFill>
                <a:latin typeface="Trebuchet MS" pitchFamily="34" charset="0"/>
                <a:ea typeface="+mn-ea"/>
                <a:cs typeface="+mn-cs"/>
              </a:rPr>
              <a:t># = seconds per hour / RPH / Concurrency% * RPS</a:t>
            </a:r>
          </a:p>
          <a:p>
            <a:r>
              <a:rPr lang="en-US" sz="1200" kern="1200" dirty="0" smtClean="0">
                <a:solidFill>
                  <a:schemeClr val="tx1"/>
                </a:solidFill>
                <a:latin typeface="Trebuchet MS" pitchFamily="34" charset="0"/>
                <a:ea typeface="+mn-ea"/>
                <a:cs typeface="+mn-cs"/>
              </a:rPr>
              <a:t>Example: 3600 / 60 / 1% * 54 = 324,000</a:t>
            </a:r>
          </a:p>
          <a:p>
            <a:r>
              <a:rPr lang="en-US" sz="1200" kern="1200" dirty="0" smtClean="0">
                <a:solidFill>
                  <a:schemeClr val="tx1"/>
                </a:solidFill>
                <a:latin typeface="Trebuchet MS" pitchFamily="34" charset="0"/>
                <a:ea typeface="+mn-ea"/>
                <a:cs typeface="+mn-cs"/>
              </a:rPr>
              <a:t>Example: 3600 / 60 / 10% * 54 = 32,400 (supported user capacity for 10% concurrency)</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The </a:t>
            </a:r>
            <a:r>
              <a:rPr lang="en-US" sz="1200" kern="1200" dirty="0" err="1" smtClean="0">
                <a:solidFill>
                  <a:schemeClr val="tx1"/>
                </a:solidFill>
                <a:latin typeface="Trebuchet MS" pitchFamily="34" charset="0"/>
                <a:ea typeface="+mn-ea"/>
                <a:cs typeface="+mn-cs"/>
              </a:rPr>
              <a:t>CLARiiON</a:t>
            </a:r>
            <a:r>
              <a:rPr lang="en-US" sz="1200" kern="1200" dirty="0" smtClean="0">
                <a:solidFill>
                  <a:schemeClr val="tx1"/>
                </a:solidFill>
                <a:latin typeface="Trebuchet MS" pitchFamily="34" charset="0"/>
                <a:ea typeface="+mn-ea"/>
                <a:cs typeface="+mn-cs"/>
              </a:rPr>
              <a:t> CX3-40c was not stressed during maximum user testing: SP utilization did not exceed </a:t>
            </a:r>
            <a:r>
              <a:rPr lang="en-US" sz="1200" b="1" kern="1200" dirty="0" smtClean="0">
                <a:solidFill>
                  <a:schemeClr val="tx1"/>
                </a:solidFill>
                <a:latin typeface="Trebuchet MS" pitchFamily="34" charset="0"/>
                <a:ea typeface="+mn-ea"/>
                <a:cs typeface="+mn-cs"/>
              </a:rPr>
              <a:t>35% and LUN utilization was within acceptable </a:t>
            </a:r>
            <a:r>
              <a:rPr lang="en-US" sz="1200" kern="1200" dirty="0" smtClean="0">
                <a:solidFill>
                  <a:schemeClr val="tx1"/>
                </a:solidFill>
                <a:latin typeface="Trebuchet MS" pitchFamily="34" charset="0"/>
                <a:ea typeface="+mn-ea"/>
                <a:cs typeface="+mn-cs"/>
              </a:rPr>
              <a:t>parameters.</a:t>
            </a:r>
          </a:p>
          <a:p>
            <a:endParaRPr lang="en-US" sz="1200" kern="1200" dirty="0" smtClean="0">
              <a:solidFill>
                <a:schemeClr val="tx1"/>
              </a:solidFill>
              <a:latin typeface="Trebuchet MS" pitchFamily="34" charset="0"/>
              <a:ea typeface="+mn-ea"/>
              <a:cs typeface="+mn-cs"/>
            </a:endParaRPr>
          </a:p>
          <a:p>
            <a:r>
              <a:rPr lang="en-US" sz="1200" b="1" kern="1200" dirty="0" smtClean="0">
                <a:solidFill>
                  <a:schemeClr val="tx1"/>
                </a:solidFill>
                <a:latin typeface="Trebuchet MS" pitchFamily="34" charset="0"/>
                <a:ea typeface="+mn-ea"/>
                <a:cs typeface="+mn-cs"/>
              </a:rPr>
              <a:t>Additional Information:</a:t>
            </a:r>
          </a:p>
          <a:p>
            <a:r>
              <a:rPr lang="en-US" sz="1200" kern="1200" dirty="0" smtClean="0">
                <a:solidFill>
                  <a:schemeClr val="tx1"/>
                </a:solidFill>
                <a:latin typeface="Trebuchet MS" pitchFamily="34" charset="0"/>
                <a:ea typeface="+mn-ea"/>
                <a:cs typeface="+mn-cs"/>
              </a:rPr>
              <a:t>This reference architecture depicts a validated virtualized Microsoft</a:t>
            </a:r>
            <a:r>
              <a:rPr lang="en-US" sz="1200" b="0" baseline="30000" dirty="0" smtClean="0"/>
              <a:t>®</a:t>
            </a:r>
            <a:r>
              <a:rPr lang="en-US" sz="1200" kern="1200" dirty="0" smtClean="0">
                <a:solidFill>
                  <a:schemeClr val="tx1"/>
                </a:solidFill>
                <a:latin typeface="Trebuchet MS" pitchFamily="34" charset="0"/>
                <a:ea typeface="+mn-ea"/>
                <a:cs typeface="+mn-cs"/>
              </a:rPr>
              <a:t> Office SharePoint Server</a:t>
            </a:r>
            <a:r>
              <a:rPr lang="en-US" sz="1200" b="0" baseline="30000" dirty="0" smtClean="0"/>
              <a:t>®</a:t>
            </a:r>
            <a:r>
              <a:rPr lang="en-US" sz="1200" kern="1200" dirty="0" smtClean="0">
                <a:solidFill>
                  <a:schemeClr val="tx1"/>
                </a:solidFill>
                <a:latin typeface="Trebuchet MS" pitchFamily="34" charset="0"/>
                <a:ea typeface="+mn-ea"/>
                <a:cs typeface="+mn-cs"/>
              </a:rPr>
              <a:t> 2007 farm that is enabled by SQL Server</a:t>
            </a:r>
            <a:r>
              <a:rPr lang="en-US" sz="1200" b="0" baseline="30000" dirty="0" smtClean="0"/>
              <a:t>®</a:t>
            </a:r>
            <a:r>
              <a:rPr lang="en-US" sz="1200" kern="1200" dirty="0" smtClean="0">
                <a:solidFill>
                  <a:schemeClr val="tx1"/>
                </a:solidFill>
                <a:latin typeface="Trebuchet MS" pitchFamily="34" charset="0"/>
                <a:ea typeface="+mn-ea"/>
                <a:cs typeface="+mn-cs"/>
              </a:rPr>
              <a:t> and Hyper-V™ technology. The solution utilizes EMC</a:t>
            </a:r>
            <a:r>
              <a:rPr lang="en-US" sz="1200" b="0" baseline="30000" dirty="0" smtClean="0"/>
              <a:t>®</a:t>
            </a:r>
            <a:r>
              <a:rPr lang="en-US" sz="1200" kern="1200" dirty="0" smtClean="0">
                <a:solidFill>
                  <a:schemeClr val="tx1"/>
                </a:solidFill>
                <a:latin typeface="Trebuchet MS" pitchFamily="34" charset="0"/>
                <a:ea typeface="+mn-ea"/>
                <a:cs typeface="+mn-cs"/>
              </a:rPr>
              <a:t> </a:t>
            </a:r>
            <a:r>
              <a:rPr lang="en-US" sz="1200" kern="1200" dirty="0" err="1" smtClean="0">
                <a:solidFill>
                  <a:schemeClr val="tx1"/>
                </a:solidFill>
                <a:latin typeface="Trebuchet MS" pitchFamily="34" charset="0"/>
                <a:ea typeface="+mn-ea"/>
                <a:cs typeface="+mn-cs"/>
              </a:rPr>
              <a:t>CLARiiON</a:t>
            </a:r>
            <a:r>
              <a:rPr lang="en-US" sz="1200" b="0" baseline="30000" dirty="0" smtClean="0"/>
              <a:t>®</a:t>
            </a:r>
            <a:r>
              <a:rPr lang="en-US" sz="1200" kern="1200" dirty="0" smtClean="0">
                <a:solidFill>
                  <a:schemeClr val="tx1"/>
                </a:solidFill>
                <a:latin typeface="Trebuchet MS" pitchFamily="34" charset="0"/>
                <a:ea typeface="+mn-ea"/>
                <a:cs typeface="+mn-cs"/>
              </a:rPr>
              <a:t> CX3-40c array for storage and consolidation of the content data types.</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Sizing and configuring an Office SharePoint Server 2007 farm can be a complex activity as many requirements and aspects must be considered during the planning phase.</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Time and attention should be invested to fully gather the current and future requirements of a customer’s Office SharePoint Server 2007 farm. How a customer intends to utilize the infrastructure, coupled with the nature of the customer's business, will dictate where resources should be spent to eliminate future possible bottlenecks in the environment.</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Windows Server</a:t>
            </a:r>
            <a:r>
              <a:rPr lang="en-US" sz="1200" b="0" baseline="30000" dirty="0" smtClean="0"/>
              <a:t>®</a:t>
            </a:r>
            <a:r>
              <a:rPr lang="en-US" sz="1200" kern="1200" dirty="0" smtClean="0">
                <a:solidFill>
                  <a:schemeClr val="tx1"/>
                </a:solidFill>
                <a:latin typeface="Trebuchet MS" pitchFamily="34" charset="0"/>
                <a:ea typeface="+mn-ea"/>
                <a:cs typeface="+mn-cs"/>
              </a:rPr>
              <a:t> 2008 Hyper-V technology and Microsoft</a:t>
            </a:r>
            <a:r>
              <a:rPr lang="en-US" sz="1200" b="0" baseline="30000" dirty="0" smtClean="0"/>
              <a:t>®</a:t>
            </a:r>
            <a:r>
              <a:rPr lang="en-US" sz="1200" kern="1200" dirty="0" smtClean="0">
                <a:solidFill>
                  <a:schemeClr val="tx1"/>
                </a:solidFill>
                <a:latin typeface="Trebuchet MS" pitchFamily="34" charset="0"/>
                <a:ea typeface="+mn-ea"/>
                <a:cs typeface="+mn-cs"/>
              </a:rPr>
              <a:t> System Center Virtual Machine Manager on EMC </a:t>
            </a:r>
            <a:r>
              <a:rPr lang="en-US" sz="1200" kern="1200" dirty="0" err="1" smtClean="0">
                <a:solidFill>
                  <a:schemeClr val="tx1"/>
                </a:solidFill>
                <a:latin typeface="Trebuchet MS" pitchFamily="34" charset="0"/>
                <a:ea typeface="+mn-ea"/>
                <a:cs typeface="+mn-cs"/>
              </a:rPr>
              <a:t>CLARiiON</a:t>
            </a:r>
            <a:r>
              <a:rPr lang="en-US" sz="1200" kern="1200" dirty="0" smtClean="0">
                <a:solidFill>
                  <a:schemeClr val="tx1"/>
                </a:solidFill>
                <a:latin typeface="Trebuchet MS" pitchFamily="34" charset="0"/>
                <a:ea typeface="+mn-ea"/>
                <a:cs typeface="+mn-cs"/>
              </a:rPr>
              <a:t> CX3-40c provide a very valuable proposition in offering greater flexibility by evenly spreading the load and optimizing the utilization of the physical hardware.</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The solution also provides the following benefits:</a:t>
            </a:r>
          </a:p>
          <a:p>
            <a:pPr marL="212981" lvl="1" indent="-105829" algn="l" defTabSz="898672" rtl="0" eaLnBrk="1" latinLnBrk="0" hangingPunct="1">
              <a:lnSpc>
                <a:spcPct val="100000"/>
              </a:lnSpc>
              <a:spcAft>
                <a:spcPts val="0"/>
              </a:spcAft>
              <a:buFont typeface="Segoe UI" pitchFamily="34" charset="0"/>
              <a:buChar char="•"/>
              <a:defRPr/>
            </a:pPr>
            <a:r>
              <a:rPr lang="en-US" sz="1000" b="0" kern="1200" baseline="0" dirty="0" smtClean="0">
                <a:solidFill>
                  <a:schemeClr val="tx1"/>
                </a:solidFill>
                <a:latin typeface="Segoe UI" pitchFamily="34" charset="0"/>
                <a:ea typeface="+mn-ea"/>
                <a:cs typeface="+mn-cs"/>
              </a:rPr>
              <a:t>Illustrates real-world expectations for realistic </a:t>
            </a:r>
            <a:r>
              <a:rPr lang="en-US" sz="1000" b="0" kern="1200" baseline="0" dirty="0" err="1" smtClean="0">
                <a:solidFill>
                  <a:schemeClr val="tx1"/>
                </a:solidFill>
                <a:latin typeface="Segoe UI" pitchFamily="34" charset="0"/>
                <a:ea typeface="+mn-ea"/>
                <a:cs typeface="+mn-cs"/>
              </a:rPr>
              <a:t>CLARiiON</a:t>
            </a:r>
            <a:r>
              <a:rPr lang="en-US" sz="1000" b="0" kern="1200" baseline="0" dirty="0" smtClean="0">
                <a:solidFill>
                  <a:schemeClr val="tx1"/>
                </a:solidFill>
                <a:latin typeface="Segoe UI" pitchFamily="34" charset="0"/>
                <a:ea typeface="+mn-ea"/>
                <a:cs typeface="+mn-cs"/>
              </a:rPr>
              <a:t> storage requirements and provisioning for a typical Office SharePoint Server 2007 enterprise farm</a:t>
            </a:r>
          </a:p>
          <a:p>
            <a:pPr marL="212981" lvl="1" indent="-105829" algn="l" defTabSz="898672" rtl="0" eaLnBrk="1" latinLnBrk="0" hangingPunct="1">
              <a:lnSpc>
                <a:spcPct val="100000"/>
              </a:lnSpc>
              <a:spcAft>
                <a:spcPts val="0"/>
              </a:spcAft>
              <a:buFont typeface="Segoe UI" pitchFamily="34" charset="0"/>
              <a:buChar char="•"/>
              <a:defRPr/>
            </a:pPr>
            <a:r>
              <a:rPr lang="en-US" sz="1000" b="0" kern="1200" baseline="0" dirty="0" smtClean="0">
                <a:solidFill>
                  <a:schemeClr val="tx1"/>
                </a:solidFill>
                <a:latin typeface="Segoe UI" pitchFamily="34" charset="0"/>
                <a:ea typeface="+mn-ea"/>
                <a:cs typeface="+mn-cs"/>
              </a:rPr>
              <a:t>Illustrates how to design and scale an Office SharePoint Server 2007 farm to support a large number of users</a:t>
            </a:r>
          </a:p>
          <a:p>
            <a:pPr marL="212981" lvl="1" indent="-105829" algn="l" defTabSz="898672" rtl="0" eaLnBrk="1" latinLnBrk="0" hangingPunct="1">
              <a:lnSpc>
                <a:spcPct val="100000"/>
              </a:lnSpc>
              <a:spcAft>
                <a:spcPts val="0"/>
              </a:spcAft>
              <a:buFont typeface="Segoe UI" pitchFamily="34" charset="0"/>
              <a:buChar char="•"/>
              <a:defRPr/>
            </a:pPr>
            <a:r>
              <a:rPr lang="en-US" sz="1000" b="0" kern="1200" baseline="0" dirty="0" smtClean="0">
                <a:solidFill>
                  <a:schemeClr val="tx1"/>
                </a:solidFill>
                <a:latin typeface="Segoe UI" pitchFamily="34" charset="0"/>
                <a:ea typeface="+mn-ea"/>
                <a:cs typeface="+mn-cs"/>
              </a:rPr>
              <a:t>Reduces the amount of physical servers: maintaining the same cumulative number of CPU cores and memory ensures similar performance levels. In addition, the solution promotes a more eco-friendly environment through the use of virtualization technology.</a:t>
            </a:r>
          </a:p>
          <a:p>
            <a:pPr marL="212981" lvl="1" indent="-105829" algn="l" defTabSz="898672" rtl="0" eaLnBrk="1" latinLnBrk="0" hangingPunct="1">
              <a:lnSpc>
                <a:spcPct val="100000"/>
              </a:lnSpc>
              <a:spcAft>
                <a:spcPts val="0"/>
              </a:spcAft>
              <a:buFont typeface="Segoe UI" pitchFamily="34" charset="0"/>
              <a:buChar char="•"/>
              <a:defRPr/>
            </a:pPr>
            <a:r>
              <a:rPr lang="en-US" sz="1000" b="0" kern="1200" baseline="0" dirty="0" smtClean="0">
                <a:solidFill>
                  <a:schemeClr val="tx1"/>
                </a:solidFill>
                <a:latin typeface="Segoe UI" pitchFamily="34" charset="0"/>
                <a:ea typeface="+mn-ea"/>
                <a:cs typeface="+mn-cs"/>
              </a:rPr>
              <a:t>Enhances the ability to correctly size and sell a storage and Hyper-V solution based on a given Office SharePoint Server 2007 farm configuration</a:t>
            </a:r>
          </a:p>
          <a:p>
            <a:pPr marL="212981" lvl="1" indent="-105829" algn="l" defTabSz="898672" rtl="0" eaLnBrk="1" latinLnBrk="0" hangingPunct="1">
              <a:lnSpc>
                <a:spcPct val="100000"/>
              </a:lnSpc>
              <a:spcAft>
                <a:spcPts val="0"/>
              </a:spcAft>
              <a:buFont typeface="Segoe UI" pitchFamily="34" charset="0"/>
              <a:buChar char="•"/>
              <a:defRPr/>
            </a:pPr>
            <a:r>
              <a:rPr lang="en-US" sz="1000" b="0" kern="1200" baseline="0" dirty="0" smtClean="0">
                <a:solidFill>
                  <a:schemeClr val="tx1"/>
                </a:solidFill>
                <a:latin typeface="Segoe UI" pitchFamily="34" charset="0"/>
                <a:ea typeface="+mn-ea"/>
                <a:cs typeface="+mn-cs"/>
              </a:rPr>
              <a:t>Reduces configuration timelines by documenting key design considerations</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EMC can help accelerate assessment, design, implementation, and management while lowering the implementation risks and cost of creating a virtualized Office SharePoint Server 2007 farm.</a:t>
            </a:r>
          </a:p>
          <a:p>
            <a:endParaRPr lang="en-US" sz="1200" kern="1200" dirty="0" smtClean="0">
              <a:solidFill>
                <a:schemeClr val="tx1"/>
              </a:solidFill>
              <a:latin typeface="Trebuchet MS" pitchFamily="34" charset="0"/>
              <a:ea typeface="+mn-ea"/>
              <a:cs typeface="+mn-cs"/>
            </a:endParaRPr>
          </a:p>
          <a:p>
            <a:r>
              <a:rPr lang="en-US" sz="1200" kern="1200" dirty="0" smtClean="0">
                <a:solidFill>
                  <a:schemeClr val="tx1"/>
                </a:solidFill>
                <a:latin typeface="Trebuchet MS" pitchFamily="34" charset="0"/>
                <a:ea typeface="+mn-ea"/>
                <a:cs typeface="+mn-cs"/>
              </a:rPr>
              <a:t>To learn more about this SharePoint solution, contact an EMC representative or visit the Solutions section of EMC </a:t>
            </a:r>
            <a:r>
              <a:rPr lang="en-US" sz="1200" kern="1200" dirty="0" err="1" smtClean="0">
                <a:solidFill>
                  <a:schemeClr val="tx1"/>
                </a:solidFill>
                <a:latin typeface="Trebuchet MS" pitchFamily="34" charset="0"/>
                <a:ea typeface="+mn-ea"/>
                <a:cs typeface="+mn-cs"/>
              </a:rPr>
              <a:t>Powerlink</a:t>
            </a:r>
            <a:r>
              <a:rPr lang="en-US" sz="1200" kern="1200" dirty="0" smtClean="0">
                <a:solidFill>
                  <a:schemeClr val="tx1"/>
                </a:solidFill>
                <a:latin typeface="Trebuchet MS" pitchFamily="34" charset="0"/>
                <a:ea typeface="+mn-ea"/>
                <a:cs typeface="+mn-cs"/>
              </a:rPr>
              <a:t> (http://powerlink.emc.com).</a:t>
            </a:r>
          </a:p>
          <a:p>
            <a:endParaRPr lang="en-US" sz="1200" kern="1200" dirty="0" smtClean="0">
              <a:solidFill>
                <a:schemeClr val="tx1"/>
              </a:solidFill>
              <a:latin typeface="Trebuchet MS" pitchFamily="34" charset="0"/>
              <a:ea typeface="+mn-ea"/>
              <a:cs typeface="+mn-cs"/>
            </a:endParaRPr>
          </a:p>
          <a:p>
            <a:r>
              <a:rPr lang="en-US" sz="1200" b="1" kern="1200" dirty="0" smtClean="0">
                <a:solidFill>
                  <a:schemeClr val="tx1"/>
                </a:solidFill>
                <a:latin typeface="Trebuchet MS" pitchFamily="34" charset="0"/>
                <a:ea typeface="+mn-ea"/>
                <a:cs typeface="+mn-cs"/>
              </a:rPr>
              <a:t>Source: </a:t>
            </a:r>
            <a:r>
              <a:rPr lang="en-US" sz="1200" kern="1200" dirty="0" smtClean="0">
                <a:solidFill>
                  <a:schemeClr val="tx1"/>
                </a:solidFill>
                <a:latin typeface="Trebuchet MS" pitchFamily="34" charset="0"/>
                <a:ea typeface="+mn-ea"/>
                <a:cs typeface="+mn-cs"/>
              </a:rPr>
              <a:t>EMC Virtual Architecture for Microsoft Office SharePoint Server 2007 Enabled by Hyper-V (whitepaper)</a:t>
            </a:r>
          </a:p>
          <a:p>
            <a:r>
              <a:rPr lang="en-US" dirty="0" smtClean="0"/>
              <a:t>http://www.emc.com/collateral/hardware/technical-documentation/h5926-virtual-architecture-ms-sharepoint-clariion-cx3-40-hyper-v-ref-arch.pdf</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defTabSz="914363" fontAlgn="auto">
              <a:spcBef>
                <a:spcPts val="0"/>
              </a:spcBef>
              <a:spcAft>
                <a:spcPts val="333"/>
              </a:spcAft>
              <a:defRPr/>
            </a:pPr>
            <a:r>
              <a:rPr lang="en-US" sz="2200" b="1" dirty="0" smtClean="0"/>
              <a:t>Speaking Notes:</a:t>
            </a:r>
          </a:p>
          <a:p>
            <a:pPr defTabSz="914363" fontAlgn="auto">
              <a:spcBef>
                <a:spcPts val="0"/>
              </a:spcBef>
              <a:spcAft>
                <a:spcPts val="333"/>
              </a:spcAft>
              <a:defRPr/>
            </a:pPr>
            <a:r>
              <a:rPr lang="en-US" sz="2200" dirty="0" smtClean="0"/>
              <a:t>When contemplating virtualization for SharePoint</a:t>
            </a:r>
            <a:r>
              <a:rPr lang="en-US" sz="2400" baseline="30000" dirty="0" smtClean="0"/>
              <a:t>®</a:t>
            </a:r>
            <a:r>
              <a:rPr lang="en-US" sz="2200" dirty="0" smtClean="0"/>
              <a:t> Server there are a number of considerations to take into account―here is a list of best practices and recommendations:</a:t>
            </a:r>
            <a:endParaRPr lang="en-US" sz="2200" b="1" dirty="0" smtClean="0"/>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Recommendations for configuring SharePoint and optimizing Hyper-V™</a:t>
            </a:r>
          </a:p>
          <a:p>
            <a:pPr defTabSz="914363" fontAlgn="auto">
              <a:spcBef>
                <a:spcPts val="0"/>
              </a:spcBef>
              <a:spcAft>
                <a:spcPts val="333"/>
              </a:spcAft>
              <a:defRPr/>
            </a:pPr>
            <a:r>
              <a:rPr lang="en-US" sz="2200" dirty="0" smtClean="0"/>
              <a:t>Tests conducted at the Enterprise Engineering Center (EEC) indicated that the following optimizations were of importance for deployment of SharePoint in a Hyper-V environment:</a:t>
            </a:r>
          </a:p>
          <a:p>
            <a:pPr defTabSz="914363" fontAlgn="auto">
              <a:spcBef>
                <a:spcPts val="0"/>
              </a:spcBef>
              <a:spcAft>
                <a:spcPts val="333"/>
              </a:spcAft>
              <a:defRPr/>
            </a:pPr>
            <a:endParaRPr lang="en-US" sz="3100" b="1" dirty="0" smtClean="0"/>
          </a:p>
          <a:p>
            <a:pPr defTabSz="914363" fontAlgn="auto">
              <a:spcBef>
                <a:spcPts val="0"/>
              </a:spcBef>
              <a:spcAft>
                <a:spcPts val="333"/>
              </a:spcAft>
              <a:defRPr/>
            </a:pPr>
            <a:r>
              <a:rPr lang="en-US" sz="3100" b="1" dirty="0" smtClean="0"/>
              <a:t>CPU:</a:t>
            </a:r>
          </a:p>
          <a:p>
            <a:pPr defTabSz="914363" fontAlgn="auto">
              <a:spcBef>
                <a:spcPts val="0"/>
              </a:spcBef>
              <a:spcAft>
                <a:spcPts val="333"/>
              </a:spcAft>
              <a:defRPr/>
            </a:pPr>
            <a:r>
              <a:rPr lang="en-US" sz="2200" b="1" dirty="0" smtClean="0"/>
              <a:t>Optimize host CPU use.</a:t>
            </a:r>
            <a:r>
              <a:rPr lang="en-US" sz="2200" dirty="0" smtClean="0"/>
              <a:t> If you use multiple Hyper-V images on the same host, conduct tests to ensure that the physical processors are used efficiently. Depending on hardware and workloads, the ratio of virtual processors to physical processors can have a significant effect on the host CPU. For the SharePoint tests, the ratio of virtual processors to physical processors was 1:2. It is recommended that you use the </a:t>
            </a:r>
            <a:r>
              <a:rPr lang="en-US" sz="2200" dirty="0" smtClean="0">
                <a:hlinkClick r:id="rId3"/>
              </a:rPr>
              <a:t>Microsoft Assessment and Planning (MAP) toolkit</a:t>
            </a:r>
            <a:r>
              <a:rPr lang="en-US" sz="2200" dirty="0" smtClean="0"/>
              <a:t> (http://go.microsoft.com/fwlink/?LinkId=132840&amp;clcid=0x409) to obtain an assessment of your computer's performance metrics. For more information about CPU topology, read Ben Armstrong's blog post, </a:t>
            </a:r>
            <a:r>
              <a:rPr lang="en-US" sz="2200" dirty="0" smtClean="0">
                <a:hlinkClick r:id="rId4"/>
              </a:rPr>
              <a:t>Processor topology inside of Hyper-V virtual machines</a:t>
            </a:r>
            <a:r>
              <a:rPr lang="en-US" sz="2200" dirty="0" smtClean="0"/>
              <a:t> (http://go.microsoft.com/fwlink/?LinkId=132839&amp;clcid=0x409).</a:t>
            </a:r>
            <a:endParaRPr lang="en-US" sz="2200" b="1" dirty="0" smtClean="0"/>
          </a:p>
          <a:p>
            <a:pPr defTabSz="914363" fontAlgn="auto">
              <a:spcBef>
                <a:spcPts val="0"/>
              </a:spcBef>
              <a:spcAft>
                <a:spcPts val="333"/>
              </a:spcAft>
              <a:defRPr/>
            </a:pPr>
            <a:endParaRPr lang="en-US" sz="2400" b="1" dirty="0" smtClean="0"/>
          </a:p>
          <a:p>
            <a:pPr defTabSz="914363" fontAlgn="auto">
              <a:spcBef>
                <a:spcPts val="0"/>
              </a:spcBef>
              <a:spcAft>
                <a:spcPts val="333"/>
              </a:spcAft>
              <a:defRPr/>
            </a:pPr>
            <a:r>
              <a:rPr lang="en-US" sz="3100" b="1" dirty="0" smtClean="0"/>
              <a:t>Memory:</a:t>
            </a:r>
          </a:p>
          <a:p>
            <a:pPr defTabSz="914363" fontAlgn="auto">
              <a:spcBef>
                <a:spcPts val="0"/>
              </a:spcBef>
              <a:spcAft>
                <a:spcPts val="333"/>
              </a:spcAft>
              <a:defRPr/>
            </a:pPr>
            <a:r>
              <a:rPr lang="en-US" sz="2200" b="1" dirty="0" smtClean="0"/>
              <a:t>Configure the correct amount of memory for Hyper-V guests:</a:t>
            </a:r>
          </a:p>
          <a:p>
            <a:pPr defTabSz="914363" fontAlgn="auto">
              <a:spcBef>
                <a:spcPts val="0"/>
              </a:spcBef>
              <a:spcAft>
                <a:spcPts val="333"/>
              </a:spcAft>
              <a:defRPr/>
            </a:pPr>
            <a:r>
              <a:rPr lang="en-US" sz="2200" dirty="0" smtClean="0"/>
              <a:t>During testing, no change had a greater impact on performance than modifying the amount of RAM allocated to an individual Hyper-V image. Because memory configuration is hardware-specific, you need to test and optimize memory configuration for the hardware you use for Hyper-V.</a:t>
            </a:r>
          </a:p>
          <a:p>
            <a:pPr defTabSz="914363" fontAlgn="auto">
              <a:spcBef>
                <a:spcPts val="0"/>
              </a:spcBef>
              <a:spcAft>
                <a:spcPts val="333"/>
              </a:spcAft>
              <a:defRPr/>
            </a:pPr>
            <a:endParaRPr lang="en-US" sz="2200" dirty="0" smtClean="0"/>
          </a:p>
          <a:p>
            <a:pPr defTabSz="914363" fontAlgn="auto">
              <a:spcBef>
                <a:spcPts val="0"/>
              </a:spcBef>
              <a:spcAft>
                <a:spcPts val="333"/>
              </a:spcAft>
              <a:defRPr/>
            </a:pPr>
            <a:r>
              <a:rPr lang="en-US" sz="2200" dirty="0" smtClean="0"/>
              <a:t>The initial goal of the testing was to make the Hyper-V image as similar as possible to the physical hardware image against which it was being compared. Based on that goal, the Hyper-V images were originally allocated 32 gigabytes (GB) of RAM, which was the same amount of RAM as was on the physical servers being tested. However, the initial test results showed that with that configuration, the Hyper-V images could sustain a load that was only about 70 percent of the load on the physical hardware. After investigating the Event Viewer on the Hyper-V host machine in the Windows Server</a:t>
            </a:r>
            <a:r>
              <a:rPr lang="en-US" sz="2000" baseline="30000" dirty="0" smtClean="0"/>
              <a:t>®</a:t>
            </a:r>
            <a:r>
              <a:rPr lang="en-US" sz="2200" dirty="0" smtClean="0"/>
              <a:t> 2008  </a:t>
            </a:r>
            <a:r>
              <a:rPr lang="en-US" sz="2200" b="1" dirty="0" smtClean="0"/>
              <a:t>Custom Views</a:t>
            </a:r>
            <a:r>
              <a:rPr lang="en-US" sz="2200" dirty="0" smtClean="0"/>
              <a:t>, </a:t>
            </a:r>
            <a:r>
              <a:rPr lang="en-US" sz="2200" b="1" dirty="0" smtClean="0"/>
              <a:t>Server Roles</a:t>
            </a:r>
            <a:r>
              <a:rPr lang="en-US" sz="2200" dirty="0" smtClean="0"/>
              <a:t>, </a:t>
            </a:r>
            <a:r>
              <a:rPr lang="en-US" sz="2200" b="1" dirty="0" smtClean="0"/>
              <a:t>Hyper-V Events</a:t>
            </a:r>
            <a:r>
              <a:rPr lang="en-US" sz="2200" dirty="0" smtClean="0"/>
              <a:t>, it was discovered that the RAM for the Hyper-V images was being spread across multiple non-uniform memory access NUMA nodes. This information confirmed that performance declined when memory was allocated across nodes. After trying different configurations it was determined that for the hardware being used, 8 GB of RAM was the maximum that could be allocated to a Hyper-V image without crossing NUMA nodes.</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NUMA nodes</a:t>
            </a:r>
            <a:endParaRPr lang="en-US" sz="2200" dirty="0" smtClean="0"/>
          </a:p>
          <a:p>
            <a:pPr defTabSz="914363" fontAlgn="auto">
              <a:spcBef>
                <a:spcPts val="0"/>
              </a:spcBef>
              <a:spcAft>
                <a:spcPts val="333"/>
              </a:spcAft>
              <a:defRPr/>
            </a:pPr>
            <a:r>
              <a:rPr lang="en-US" sz="2200" dirty="0" smtClean="0"/>
              <a:t>In most cases you can determine your NUMA node boundaries by dividing the amount of physical RAM by the number of logical processors (cores). It is recommended that you read the following articles:</a:t>
            </a:r>
          </a:p>
          <a:p>
            <a:pPr marL="212981" lvl="1" indent="-105829" defTabSz="914363" fontAlgn="auto">
              <a:spcBef>
                <a:spcPts val="0"/>
              </a:spcBef>
              <a:spcAft>
                <a:spcPts val="333"/>
              </a:spcAft>
              <a:buFont typeface="Arial" pitchFamily="34" charset="0"/>
              <a:buChar char="•"/>
              <a:defRPr/>
            </a:pPr>
            <a:r>
              <a:rPr lang="en-US" sz="2200" dirty="0" smtClean="0">
                <a:hlinkClick r:id="rId5"/>
              </a:rPr>
              <a:t>Hyper-V Performance Counters – Part five of many – "Hyper-V VM </a:t>
            </a:r>
            <a:r>
              <a:rPr lang="en-US" sz="2200" dirty="0" err="1" smtClean="0">
                <a:hlinkClick r:id="rId5"/>
              </a:rPr>
              <a:t>Vid</a:t>
            </a:r>
            <a:r>
              <a:rPr lang="en-US" sz="2200" dirty="0" smtClean="0">
                <a:hlinkClick r:id="rId5"/>
              </a:rPr>
              <a:t> </a:t>
            </a:r>
            <a:r>
              <a:rPr lang="en-US" sz="2200" dirty="0" err="1" smtClean="0">
                <a:hlinkClick r:id="rId5"/>
              </a:rPr>
              <a:t>Numa</a:t>
            </a:r>
            <a:r>
              <a:rPr lang="en-US" sz="2200" dirty="0" smtClean="0">
                <a:hlinkClick r:id="rId5"/>
              </a:rPr>
              <a:t> Node"</a:t>
            </a:r>
            <a:r>
              <a:rPr lang="en-US" sz="2200" dirty="0" smtClean="0"/>
              <a:t> (http://go.microsoft.com/fwlink/?LinkID=132805&amp;clcid=0x409)</a:t>
            </a:r>
          </a:p>
          <a:p>
            <a:pPr marL="212981" lvl="1" indent="-105829" defTabSz="914363" fontAlgn="auto">
              <a:spcBef>
                <a:spcPts val="0"/>
              </a:spcBef>
              <a:spcAft>
                <a:spcPts val="333"/>
              </a:spcAft>
              <a:buFont typeface="Arial" pitchFamily="34" charset="0"/>
              <a:buChar char="•"/>
              <a:defRPr/>
            </a:pPr>
            <a:r>
              <a:rPr lang="en-US" sz="2200" dirty="0" smtClean="0">
                <a:hlinkClick r:id="rId6"/>
              </a:rPr>
              <a:t>Looking for that last ounce of performance? Then try </a:t>
            </a:r>
            <a:r>
              <a:rPr lang="en-US" sz="2200" dirty="0" err="1" smtClean="0">
                <a:hlinkClick r:id="rId6"/>
              </a:rPr>
              <a:t>affinitizing</a:t>
            </a:r>
            <a:r>
              <a:rPr lang="en-US" sz="2200" dirty="0" smtClean="0">
                <a:hlinkClick r:id="rId6"/>
              </a:rPr>
              <a:t> your virtual machines (VM) to a NUMA node</a:t>
            </a:r>
            <a:r>
              <a:rPr lang="en-US" sz="2200" dirty="0" smtClean="0"/>
              <a:t> (http://go.microsoft.com/fwlink/?LinkId=132829&amp;clcid=0x409)</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Use Windows Server 2008 as the guest operating system:</a:t>
            </a:r>
            <a:r>
              <a:rPr lang="en-US" sz="2200" dirty="0" smtClean="0"/>
              <a:t> </a:t>
            </a:r>
          </a:p>
          <a:p>
            <a:pPr defTabSz="914363" fontAlgn="auto">
              <a:spcBef>
                <a:spcPts val="0"/>
              </a:spcBef>
              <a:spcAft>
                <a:spcPts val="333"/>
              </a:spcAft>
              <a:defRPr/>
            </a:pPr>
            <a:r>
              <a:rPr lang="en-US" sz="2200" dirty="0" smtClean="0"/>
              <a:t>The guest operating system used on the Hyper-V images for the tests was Windows Server 2008. Windows Server 2008 is not only required to host Hyper-V; it also contains a series of enlightenments aimed at making it the best possible Hyper-V guest operating system. Enlightenments are enhancements to the operating system to help reduce the cost of certain operating system functions such as memory management. For more information about enlightenments, see Tony </a:t>
            </a:r>
            <a:r>
              <a:rPr lang="en-US" sz="2200" dirty="0" err="1" smtClean="0"/>
              <a:t>Voellm’s</a:t>
            </a:r>
            <a:r>
              <a:rPr lang="en-US" sz="2200" dirty="0" smtClean="0"/>
              <a:t> blog post, </a:t>
            </a:r>
            <a:r>
              <a:rPr lang="en-US" sz="2200" dirty="0" smtClean="0">
                <a:hlinkClick r:id="rId7"/>
              </a:rPr>
              <a:t>Hyper-V: Integration Components and Enlightenments</a:t>
            </a:r>
            <a:r>
              <a:rPr lang="en-US" sz="2200" dirty="0" smtClean="0"/>
              <a:t> (http://go.microsoft.com/fwlink/?LinkId=132837&amp;clcid=0x409).</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Install and test integration components:</a:t>
            </a:r>
            <a:r>
              <a:rPr lang="en-US" sz="2200" dirty="0" smtClean="0"/>
              <a:t> </a:t>
            </a:r>
          </a:p>
          <a:p>
            <a:pPr defTabSz="914363" fontAlgn="auto">
              <a:spcBef>
                <a:spcPts val="0"/>
              </a:spcBef>
              <a:spcAft>
                <a:spcPts val="333"/>
              </a:spcAft>
              <a:defRPr/>
            </a:pPr>
            <a:r>
              <a:rPr lang="en-US" sz="2200" dirty="0" smtClean="0"/>
              <a:t>The Hyper-V integration components were installed on all of the Hyper-V images used for testing. Integration Components (ICs) are sets of drivers and services that help your virtual machines (VMs) achieve a more consistent state and perform better by enabling the guest to use synthetic devices. Examples of ICs that come with Hyper-V are the </a:t>
            </a:r>
            <a:r>
              <a:rPr lang="en-US" sz="2200" dirty="0" err="1" smtClean="0"/>
              <a:t>VMBus</a:t>
            </a:r>
            <a:r>
              <a:rPr lang="en-US" sz="2200" dirty="0" smtClean="0"/>
              <a:t> (the transport for synthetic devices), time sync (used to keep VM clocks in sync with the root partition (also called the host), video driver, network driver, and storage driver. For tips that you can use to verify that the ICs are installed and working correctly, see </a:t>
            </a:r>
            <a:r>
              <a:rPr lang="en-US" sz="2200" dirty="0" smtClean="0">
                <a:hlinkClick r:id="rId8"/>
              </a:rPr>
              <a:t>Hyper-V: How to make sure you are getting the best performance when doing performance comparisons</a:t>
            </a:r>
            <a:r>
              <a:rPr lang="en-US" sz="2200" dirty="0" smtClean="0"/>
              <a:t> (http://go.microsoft.com/fwlink/?LinkId=132838&amp;clcid=0x409).</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Install the Hyper-V update for Windows Server 2008 (KB950050) on the host and guests:</a:t>
            </a:r>
            <a:r>
              <a:rPr lang="en-US" sz="2200" dirty="0" smtClean="0"/>
              <a:t> </a:t>
            </a:r>
          </a:p>
          <a:p>
            <a:pPr defTabSz="914363" fontAlgn="auto">
              <a:spcBef>
                <a:spcPts val="0"/>
              </a:spcBef>
              <a:spcAft>
                <a:spcPts val="333"/>
              </a:spcAft>
              <a:defRPr/>
            </a:pPr>
            <a:r>
              <a:rPr lang="en-US" sz="2200" dirty="0" smtClean="0"/>
              <a:t>This update to the Hyper-V role provides improvements to security, stability, performance, user experience, forward compatibility of configurations, and the programming model. Install this download on the Hyper-V hosts and the Hyper-V guests if the guest operating system is Windows Server 2008. Installing this update on the guest ensures that you can take full advantage of all available enlightenments. For more information, see </a:t>
            </a:r>
            <a:r>
              <a:rPr lang="en-US" sz="2200" dirty="0" smtClean="0">
                <a:hlinkClick r:id="rId9"/>
              </a:rPr>
              <a:t>Description of the update for the release version of the Hyper-V technology for Windows Server 2008</a:t>
            </a:r>
            <a:r>
              <a:rPr lang="en-US" sz="2200" dirty="0" smtClean="0"/>
              <a:t> (http://go.microsoft.com/fwlink/?LinkId=132841&amp;clcid=0x409).</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3100" b="1" dirty="0" smtClean="0"/>
              <a:t>Disk:</a:t>
            </a:r>
          </a:p>
          <a:p>
            <a:pPr defTabSz="914363" fontAlgn="auto">
              <a:spcBef>
                <a:spcPts val="0"/>
              </a:spcBef>
              <a:spcAft>
                <a:spcPts val="333"/>
              </a:spcAft>
              <a:defRPr/>
            </a:pPr>
            <a:r>
              <a:rPr lang="en-US" sz="2200" b="1" dirty="0" smtClean="0"/>
              <a:t>Make the right disk choice.</a:t>
            </a:r>
            <a:r>
              <a:rPr lang="en-US" sz="2200" dirty="0" smtClean="0"/>
              <a:t> In a SharePoint implementation where the only roles on Hyper-V are front-end Web servers or Query servers, the disk performance is not as important as it would be if the image was hosting the Index role or a SQL Server</a:t>
            </a:r>
            <a:r>
              <a:rPr lang="en-US" sz="2000" baseline="30000" dirty="0" smtClean="0"/>
              <a:t>®</a:t>
            </a:r>
            <a:r>
              <a:rPr lang="en-US" sz="2200" dirty="0" smtClean="0"/>
              <a:t> database. If the image hosts the Index role, using a fixed-size virtual hard disk (VHD) for the image delivers acceptable performance. A fixed-size virtual disk typical provides better performance than a dynamically-sized disk. For more information, see </a:t>
            </a:r>
            <a:r>
              <a:rPr lang="en-US" sz="2200" dirty="0" smtClean="0">
                <a:hlinkClick r:id="rId10"/>
              </a:rPr>
              <a:t>Hyper-V and VHD Performance - Dynamic vs. Fixed</a:t>
            </a:r>
            <a:r>
              <a:rPr lang="en-US" sz="2200" dirty="0" smtClean="0"/>
              <a:t> (http://go.microsoft.com/fwlink/?LinkId=132842&amp;clcid=0x409).</a:t>
            </a:r>
          </a:p>
          <a:p>
            <a:pPr defTabSz="914363" fontAlgn="auto">
              <a:spcBef>
                <a:spcPts val="0"/>
              </a:spcBef>
              <a:spcAft>
                <a:spcPts val="333"/>
              </a:spcAft>
              <a:defRPr/>
            </a:pPr>
            <a:r>
              <a:rPr lang="en-US" sz="2200" dirty="0" smtClean="0"/>
              <a:t>You can also choose to add one or more drives and connect to it by means of a virtual SCSI controller. The only real limitation here is that you cannot use the SCSI controller to connect to the drive that contains the guest operating system, which must be installed on a drive that uses an IDE controller. If disk speed is a high priority, consider adding physical drives to the host computer. To the Hyper-V guest system, you can add a virtual hard drive and map it to an unused physical drive on the host. This configuration, called a pass-through disk, is likely to give you the best overall disk throughput.</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3100" b="1" dirty="0" smtClean="0"/>
              <a:t>Network:</a:t>
            </a:r>
          </a:p>
          <a:p>
            <a:pPr defTabSz="914363" fontAlgn="auto">
              <a:spcBef>
                <a:spcPts val="0"/>
              </a:spcBef>
              <a:spcAft>
                <a:spcPts val="333"/>
              </a:spcAft>
              <a:defRPr/>
            </a:pPr>
            <a:r>
              <a:rPr lang="en-US" sz="2200" b="1" dirty="0" smtClean="0"/>
              <a:t>Use IPv4 as the network protocol for Hyper-V guests.</a:t>
            </a:r>
            <a:r>
              <a:rPr lang="en-US" sz="2200" dirty="0" smtClean="0"/>
              <a:t> During the tests, better performance was observed when IPv4 was used exclusively. IPv6 was disabled on each network card for both the Hyper-V host and its guest VMs.</a:t>
            </a:r>
          </a:p>
          <a:p>
            <a:pPr defTabSz="914363" fontAlgn="auto">
              <a:spcBef>
                <a:spcPts val="0"/>
              </a:spcBef>
              <a:spcAft>
                <a:spcPts val="333"/>
              </a:spcAft>
              <a:defRPr/>
            </a:pPr>
            <a:endParaRPr lang="en-US" sz="2200" b="1" dirty="0" smtClean="0"/>
          </a:p>
          <a:p>
            <a:pPr defTabSz="914363" fontAlgn="auto">
              <a:spcBef>
                <a:spcPts val="0"/>
              </a:spcBef>
              <a:spcAft>
                <a:spcPts val="333"/>
              </a:spcAft>
              <a:defRPr/>
            </a:pPr>
            <a:r>
              <a:rPr lang="en-US" sz="2200" b="1" dirty="0" smtClean="0"/>
              <a:t>Do not use unnecessary host roles.</a:t>
            </a:r>
            <a:r>
              <a:rPr lang="en-US" sz="2200" dirty="0" smtClean="0"/>
              <a:t> Remove any unnecessary roles from the host server. For example, if your host is not serving Web pages, the Web server (IIS) role should not be installed.</a:t>
            </a:r>
          </a:p>
          <a:p>
            <a:pPr defTabSz="914363" fontAlgn="auto">
              <a:spcBef>
                <a:spcPts val="0"/>
              </a:spcBef>
              <a:spcAft>
                <a:spcPts val="333"/>
              </a:spcAft>
              <a:defRPr/>
            </a:pPr>
            <a:endParaRPr lang="en-US" sz="2200" dirty="0" smtClean="0"/>
          </a:p>
          <a:p>
            <a:pPr defTabSz="914363" fontAlgn="auto">
              <a:spcBef>
                <a:spcPts val="0"/>
              </a:spcBef>
              <a:spcAft>
                <a:spcPts val="333"/>
              </a:spcAft>
              <a:defRPr/>
            </a:pPr>
            <a:r>
              <a:rPr lang="en-US" sz="2200" b="1" dirty="0" smtClean="0"/>
              <a:t>Source:</a:t>
            </a:r>
          </a:p>
          <a:p>
            <a:pPr defTabSz="914363" fontAlgn="auto">
              <a:spcBef>
                <a:spcPts val="0"/>
              </a:spcBef>
              <a:spcAft>
                <a:spcPts val="333"/>
              </a:spcAft>
              <a:defRPr/>
            </a:pPr>
            <a:r>
              <a:rPr lang="en-US" dirty="0" smtClean="0"/>
              <a:t>http://blogs.msdn.com/uksharepoint/archive/2009/03/04/topic-1-recommendations-for-optimizing-the-performance-of-a-virtualized-sharepoint-environment.aspx</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http://www.microsoft.com/virtualization/solutions/business-critical-applications/default.mspx</a:t>
            </a:r>
          </a:p>
          <a:p>
            <a:pPr defTabSz="914363" fontAlgn="auto">
              <a:spcBef>
                <a:spcPts val="0"/>
              </a:spcBef>
              <a:spcAft>
                <a:spcPts val="333"/>
              </a:spcAft>
              <a:defRPr/>
            </a:pPr>
            <a:endParaRPr lang="en-US" b="1" dirty="0" smtClean="0"/>
          </a:p>
          <a:p>
            <a:pPr defTabSz="914363" fontAlgn="auto">
              <a:spcBef>
                <a:spcPts val="0"/>
              </a:spcBef>
              <a:spcAft>
                <a:spcPts val="333"/>
              </a:spcAf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defTabSz="898525">
              <a:lnSpc>
                <a:spcPct val="100000"/>
              </a:lnSpc>
              <a:spcBef>
                <a:spcPct val="0"/>
              </a:spcBef>
              <a:spcAft>
                <a:spcPct val="0"/>
              </a:spcAft>
            </a:pPr>
            <a:r>
              <a:rPr lang="en-US" smtClean="0"/>
              <a:t>Divider slide to indicate that the deck will now look at scenarios specific to the virtualization of Microsoft SQL Server</a:t>
            </a:r>
            <a:r>
              <a:rPr lang="en-US" baseline="30000" smtClean="0"/>
              <a:t>®</a:t>
            </a: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05D00A72-60FA-41C8-9B56-59480468FDE1}" type="slidenum">
              <a:rPr lang="en-US">
                <a:solidFill>
                  <a:srgbClr val="000000"/>
                </a:solidFill>
              </a:rPr>
              <a:pPr defTabSz="912813" fontAlgn="base">
                <a:spcBef>
                  <a:spcPct val="0"/>
                </a:spcBef>
                <a:spcAft>
                  <a:spcPct val="0"/>
                </a:spcAft>
              </a:pPr>
              <a:t>28</a:t>
            </a:fld>
            <a:endParaRPr lang="en-US">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29</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marL="228600" indent="-228600" eaLnBrk="1" hangingPunct="1">
              <a:buFont typeface="+mj-lt"/>
              <a:buAutoNum type="arabicPeriod"/>
            </a:pPr>
            <a:r>
              <a:rPr lang="en-GB" dirty="0" smtClean="0"/>
              <a:t>First, let’s clear a few things. Exchange is not virtualization-aware. It means that it is now aware of what is going on in the host operating system or hypervisor layer.</a:t>
            </a:r>
          </a:p>
          <a:p>
            <a:pPr marL="228600" indent="-228600" eaLnBrk="1" hangingPunct="1">
              <a:buFont typeface="+mj-lt"/>
              <a:buAutoNum type="arabicPeriod"/>
            </a:pPr>
            <a:r>
              <a:rPr lang="en-GB" dirty="0" smtClean="0"/>
              <a:t>Whether</a:t>
            </a:r>
            <a:r>
              <a:rPr lang="en-GB" baseline="0" dirty="0" smtClean="0"/>
              <a:t> you want to deploy Exchange in a physical or virtual or a mixed physical/virtual environment, the core Exchange design principles still apply.</a:t>
            </a:r>
          </a:p>
          <a:p>
            <a:pPr marL="441581" lvl="1" indent="-228600" eaLnBrk="1" hangingPunct="1"/>
            <a:r>
              <a:rPr lang="en-GB" baseline="0" dirty="0" smtClean="0"/>
              <a:t>You want to design for performance, reliability and capacity</a:t>
            </a:r>
          </a:p>
          <a:p>
            <a:pPr marL="441581" lvl="1" indent="-228600" eaLnBrk="1" hangingPunct="1"/>
            <a:r>
              <a:rPr lang="en-GB" baseline="0" dirty="0" smtClean="0"/>
              <a:t>You want to look at the usage profiles and how they impact CAS/MBX sizing</a:t>
            </a:r>
          </a:p>
          <a:p>
            <a:pPr marL="441581" lvl="1" indent="-228600" eaLnBrk="1" hangingPunct="1"/>
            <a:r>
              <a:rPr lang="en-GB" baseline="0" dirty="0" smtClean="0"/>
              <a:t>You want to look at the message profiles and how they impact Hub/Edge roles</a:t>
            </a:r>
          </a:p>
          <a:p>
            <a:pPr marL="228600" indent="-228600" eaLnBrk="1" hangingPunct="1">
              <a:buFont typeface="+mj-lt"/>
              <a:buAutoNum type="arabicPeriod"/>
            </a:pPr>
            <a:r>
              <a:rPr lang="en-GB" baseline="0" dirty="0" smtClean="0"/>
              <a:t>In addition, now you apply virtualization design principles</a:t>
            </a:r>
          </a:p>
          <a:p>
            <a:pPr marL="441581" lvl="1" indent="-228600" eaLnBrk="1" hangingPunct="1"/>
            <a:r>
              <a:rPr lang="en-GB" baseline="0" dirty="0" smtClean="0"/>
              <a:t>You still want to design for performance, reliability and capacity</a:t>
            </a:r>
          </a:p>
          <a:p>
            <a:pPr marL="441581" lvl="1" indent="-228600" eaLnBrk="1" hangingPunct="1"/>
            <a:r>
              <a:rPr lang="en-GB" baseline="0" dirty="0" smtClean="0"/>
              <a:t>Your virtual machines should be sized for specific Exchange roles – Edge, Hub, CAS, MAX and multi-roles</a:t>
            </a:r>
          </a:p>
          <a:p>
            <a:pPr marL="441581" lvl="1" indent="-228600" eaLnBrk="1" hangingPunct="1"/>
            <a:r>
              <a:rPr lang="en-GB" baseline="0" dirty="0" smtClean="0"/>
              <a:t>Your Hosts should be sized to </a:t>
            </a:r>
            <a:r>
              <a:rPr lang="en-GB" baseline="0" dirty="0" err="1" smtClean="0"/>
              <a:t>accomodate</a:t>
            </a:r>
            <a:r>
              <a:rPr lang="en-GB" baseline="0" dirty="0" smtClean="0"/>
              <a:t> the guests that they will support</a:t>
            </a:r>
            <a:endParaRPr lang="en-GB"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Font typeface="+mj-lt"/>
              <a:buAutoNum type="arabicPeriod"/>
            </a:pPr>
            <a:r>
              <a:rPr lang="en-US" dirty="0" smtClean="0"/>
              <a:t>Detailed</a:t>
            </a:r>
            <a:r>
              <a:rPr lang="en-US" baseline="0" dirty="0" smtClean="0"/>
              <a:t> guidance will be available on TechNet in early December</a:t>
            </a:r>
          </a:p>
          <a:p>
            <a:pPr marL="228600" indent="-228600">
              <a:buFont typeface="+mj-lt"/>
              <a:buAutoNum type="arabicPeriod"/>
            </a:pPr>
            <a:r>
              <a:rPr lang="en-US" baseline="0" dirty="0" smtClean="0"/>
              <a:t>Let us start with Edge/Hub roles first</a:t>
            </a:r>
          </a:p>
          <a:p>
            <a:pPr marL="441581" lvl="1" indent="-228600"/>
            <a:r>
              <a:rPr lang="en-US" baseline="0" dirty="0" smtClean="0"/>
              <a:t>For the physical deployments, the recommendation is to stay on 2-socket system, which typically leads to 8-12 cores (using quad-core or 6-core processors)</a:t>
            </a:r>
          </a:p>
          <a:p>
            <a:pPr marL="441581" lvl="1" indent="-228600"/>
            <a:r>
              <a:rPr lang="en-US" baseline="0" dirty="0" smtClean="0"/>
              <a:t>Allocate 1 GB memory per processor core</a:t>
            </a:r>
          </a:p>
          <a:p>
            <a:pPr marL="441581" lvl="1" indent="-228600"/>
            <a:r>
              <a:rPr lang="en-US" baseline="0" dirty="0" smtClean="0"/>
              <a:t>Size the processors for Edge/Hub roles based upon compute capacity for the Mailbox roles. For 5 processor cores for the Mailbox role, allocate 1 processor core for Edge/Hub, assuming you’re putting Anti-Virus software. If not, the ratio is 1 Edge/Hub processor core for 7 MBX processor cores</a:t>
            </a:r>
          </a:p>
          <a:p>
            <a:pPr marL="441581" lvl="1" indent="-228600"/>
            <a:r>
              <a:rPr lang="en-US" baseline="0" dirty="0" smtClean="0"/>
              <a:t>For the virtual deployments, use 4 virtual processors, 1 GB per processor core leading to 4 VPs + 4 GB. Create 1 Hub VM for 5 MBX VMs.</a:t>
            </a:r>
          </a:p>
          <a:p>
            <a:pPr marL="441581" lvl="1" indent="-228600"/>
            <a:r>
              <a:rPr lang="en-US" baseline="0" dirty="0" smtClean="0"/>
              <a:t>For both physical and virtual deployments, standard best practice is to locate the transport databases plus logs on separate spindles. This enables you to accommodate peak IO such as that occurs when processing large queues</a:t>
            </a:r>
          </a:p>
          <a:p>
            <a:pPr marL="228600" lvl="0" indent="-228600">
              <a:buFont typeface="+mj-lt"/>
              <a:buAutoNum type="arabicPeriod"/>
            </a:pPr>
            <a:r>
              <a:rPr lang="en-US" baseline="0" dirty="0" smtClean="0"/>
              <a:t>Next, let us look at CAS Role</a:t>
            </a:r>
          </a:p>
          <a:p>
            <a:pPr marL="441581" lvl="1" indent="-228600"/>
            <a:r>
              <a:rPr lang="en-US" baseline="0" dirty="0" smtClean="0"/>
              <a:t>For physical deployments, use the same 2-socket servers with </a:t>
            </a:r>
            <a:r>
              <a:rPr lang="en-US" baseline="0" dirty="0" err="1" smtClean="0"/>
              <a:t>upto</a:t>
            </a:r>
            <a:r>
              <a:rPr lang="en-US" baseline="0" dirty="0" smtClean="0"/>
              <a:t> 12 cores max and allocate 2GB memory per core</a:t>
            </a:r>
          </a:p>
          <a:p>
            <a:pPr marL="441581" lvl="1" indent="-228600"/>
            <a:r>
              <a:rPr lang="en-US" baseline="0" dirty="0" smtClean="0"/>
              <a:t>In Exchange 2010, the MAPI is out of the MBX role and is not part of CAS role. Hence the ratio has changed for CAS:MBX processor cores. Allocate 3 CAS processor cores for 4 MBX processor cores</a:t>
            </a:r>
          </a:p>
          <a:p>
            <a:pPr marL="441581" lvl="1" indent="-228600"/>
            <a:r>
              <a:rPr lang="en-US" baseline="0" dirty="0" smtClean="0"/>
              <a:t>For virtual deployments, allocate 4 virtual processors, 2 GB per processor core, leading to 4 VP + 8 GB VM configuration. Allocate 3 CAS VMs for 4 MBX VMs.</a:t>
            </a:r>
          </a:p>
          <a:p>
            <a:pPr marL="228600" lvl="0" indent="-228600">
              <a:buFont typeface="+mj-lt"/>
              <a:buAutoNum type="arabicPeriod"/>
            </a:pPr>
            <a:r>
              <a:rPr lang="en-US" baseline="0" dirty="0" smtClean="0"/>
              <a:t>The Edge and CAS ratios for MBX i.e. 1:5 and 3:4 do not align well with the processor core counts on a physical servers these days. You see servers with 8 cores, 16 cores and 24 cores. Hence the guidance is to combine CAS and Hub roles into a multi-role server.</a:t>
            </a:r>
          </a:p>
          <a:p>
            <a:pPr marL="441581" lvl="1" indent="-228600"/>
            <a:r>
              <a:rPr lang="en-US" baseline="0" dirty="0" smtClean="0"/>
              <a:t>For physical deployments, allocate </a:t>
            </a:r>
            <a:r>
              <a:rPr lang="en-US" baseline="0" dirty="0" err="1" smtClean="0"/>
              <a:t>upto</a:t>
            </a:r>
            <a:r>
              <a:rPr lang="en-US" baseline="0" dirty="0" smtClean="0"/>
              <a:t> 12 processor cores, with 2GB memory per core</a:t>
            </a:r>
          </a:p>
          <a:p>
            <a:pPr marL="441581" lvl="1" indent="-228600"/>
            <a:r>
              <a:rPr lang="en-US" baseline="0" dirty="0" smtClean="0"/>
              <a:t>The CAS/Hub and MBX processor core ratio is now simplified to 1:1</a:t>
            </a:r>
          </a:p>
          <a:p>
            <a:pPr marL="441581" lvl="1" indent="-228600"/>
            <a:r>
              <a:rPr lang="en-US" baseline="0" dirty="0" smtClean="0"/>
              <a:t>For virtual deployments, you use a 4 virtual processor, 2GB per core for a 4 VM, 8GB VM configuration</a:t>
            </a:r>
          </a:p>
          <a:p>
            <a:pPr marL="441581" lvl="1" indent="-228600"/>
            <a:r>
              <a:rPr lang="en-US" baseline="0" dirty="0" smtClean="0"/>
              <a:t>You can now have 1 CAS/Hub VM for 1 MBX VM</a:t>
            </a:r>
          </a:p>
          <a:p>
            <a:pPr marL="441581" lvl="1" indent="-228600"/>
            <a:r>
              <a:rPr lang="en-US" baseline="0" dirty="0" smtClean="0"/>
              <a:t>This scales-up very well on typical 8 core, 16 core and 24 core servers. You can now have 1 CAS/Hub VM + 1 MBX VM (8 cores) or multiples of them. This also creates a very balanced workload profile.</a:t>
            </a:r>
          </a:p>
          <a:p>
            <a:pPr marL="228600" lvl="0" indent="-228600">
              <a:buFont typeface="+mj-lt"/>
              <a:buAutoNum type="arabicPeriod"/>
            </a:pPr>
            <a:endParaRPr lang="en-US" baseline="0" dirty="0" smtClean="0"/>
          </a:p>
          <a:p>
            <a:pPr marL="441581" lvl="1" indent="-228600"/>
            <a:endParaRPr lang="en-US" baseline="0" dirty="0" smtClean="0"/>
          </a:p>
          <a:p>
            <a:pPr marL="441581" lvl="1" indent="-228600"/>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32</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33</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34</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35</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36</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37</a:t>
            </a:fld>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buNone/>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452AC66-8D87-4931-AC73-7E78092D1999}" type="slidenum">
              <a:rPr lang="en-US" smtClean="0"/>
              <a:pPr/>
              <a:t>39</a:t>
            </a:fld>
            <a:endParaRPr lang="en-US" smtClean="0"/>
          </a:p>
        </p:txBody>
      </p:sp>
      <p:sp>
        <p:nvSpPr>
          <p:cNvPr id="34819" name="Rectangle 2"/>
          <p:cNvSpPr>
            <a:spLocks noGrp="1" noRot="1" noChangeAspect="1" noChangeArrowheads="1" noTextEdit="1"/>
          </p:cNvSpPr>
          <p:nvPr>
            <p:ph type="sldImg"/>
          </p:nvPr>
        </p:nvSpPr>
        <p:spPr>
          <a:xfrm>
            <a:off x="4191000" y="455613"/>
            <a:ext cx="2543175" cy="1906587"/>
          </a:xfrm>
          <a:ln/>
        </p:spPr>
      </p:sp>
      <p:sp>
        <p:nvSpPr>
          <p:cNvPr id="3482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452AC66-8D87-4931-AC73-7E78092D1999}" type="slidenum">
              <a:rPr lang="en-US" smtClean="0"/>
              <a:pPr/>
              <a:t>40</a:t>
            </a:fld>
            <a:endParaRPr lang="en-US" smtClean="0"/>
          </a:p>
        </p:txBody>
      </p:sp>
      <p:sp>
        <p:nvSpPr>
          <p:cNvPr id="34819" name="Rectangle 2"/>
          <p:cNvSpPr>
            <a:spLocks noGrp="1" noRot="1" noChangeAspect="1" noChangeArrowheads="1" noTextEdit="1"/>
          </p:cNvSpPr>
          <p:nvPr>
            <p:ph type="sldImg"/>
          </p:nvPr>
        </p:nvSpPr>
        <p:spPr>
          <a:xfrm>
            <a:off x="4191000" y="455613"/>
            <a:ext cx="2543175" cy="1906587"/>
          </a:xfrm>
          <a:ln/>
        </p:spPr>
      </p:sp>
      <p:sp>
        <p:nvSpPr>
          <p:cNvPr id="3482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11/17/2009 1:34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914363" fontAlgn="auto">
              <a:spcBef>
                <a:spcPts val="0"/>
              </a:spcBef>
              <a:spcAft>
                <a:spcPts val="333"/>
              </a:spcAft>
              <a:defRPr/>
            </a:pPr>
            <a:r>
              <a:rPr lang="en-US" b="1" dirty="0" smtClean="0"/>
              <a:t>Speaking Points:</a:t>
            </a:r>
          </a:p>
          <a:p>
            <a:pPr defTabSz="914363" fontAlgn="auto">
              <a:spcBef>
                <a:spcPts val="0"/>
              </a:spcBef>
              <a:spcAft>
                <a:spcPts val="333"/>
              </a:spcAft>
              <a:defRPr/>
            </a:pPr>
            <a:r>
              <a:rPr lang="en-US" dirty="0" smtClean="0"/>
              <a:t>The role of virtualization is continuing to grow within companies today. More and more companies are turning to virtualization and </a:t>
            </a:r>
            <a:r>
              <a:rPr lang="en-US" dirty="0" smtClean="0">
                <a:solidFill>
                  <a:srgbClr val="FF0000"/>
                </a:solidFill>
              </a:rPr>
              <a:t>adopting it for their business critical applications </a:t>
            </a:r>
            <a:r>
              <a:rPr lang="en-US" dirty="0" smtClean="0"/>
              <a:t>to save on costs and resources, whilst improving business continuity and agility. The above trends illustrate how companies are taking advantage of the benefits of virtualization especially for business critical applications.</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b="1" i="1" dirty="0" smtClean="0"/>
              <a:t>Information Relating to the Above Chart:</a:t>
            </a:r>
          </a:p>
          <a:p>
            <a:pPr defTabSz="914363" fontAlgn="auto">
              <a:spcBef>
                <a:spcPts val="0"/>
              </a:spcBef>
              <a:spcAft>
                <a:spcPts val="333"/>
              </a:spcAft>
              <a:defRPr/>
            </a:pPr>
            <a:r>
              <a:rPr lang="en-US" dirty="0" smtClean="0"/>
              <a:t>Across the board, as virtualization deployments have increased, current and planned deployments for all significant workloads have also increased. Test and development environments are still growing―from 74% of all enterprises in 2006 to 79% in 2008―but these are not the largest growth workload for virtualization. That honor belongs to end-user desktops, which grew from just 5% of all enterprises in 2006, to 45% of enterprises in 2008. It is important to note that this does not reflect the penetration level (all, some, most, etc.) within the average enterprise for desktop virtualization―as can be seen elsewhere in this report, that is a much different outcome. However, it does show a dramatic increase in the number of enterprises that are at least trying out virtualization for or on end-user desktops. </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Other significant growth areas include data and storage management systems, more than doubling from 21% in 2006 to 47% in 2008, and of course disaster recovery workloads―a mainstay of virtualization and a key driver for virtualization deployments―increasing from 29% in 2006 to 51% in 2008. The typical three-tier production stack of application, database, and Web server also grew, although not uniformly. </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Virtualization for production applications grew from 64% to 74% of enterprises; virtualization of production database servers grew from 30% to 50%. Virtualization of production Web servers stayed static, within a percentage point of 47% in both 2006 and 2008.</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A key outcome here is that deployment of virtualization for many different production workloads just keeps growing. In 2006, EMA asserted that virtualization was ready for prime time (as if there was any doubt). In 2008, the constant rise of virtualization for production workloads―including the typical three-tier production stack, as well as middleware, Disaster Recovery, and end-user desktops―continues to prove that to be true. This trend will no doubt continue.</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There is no reason to believe that similar growth rates will not be achieved though 2010 and beyond. All forms of virtualization are still growing, and fewer and fewer workloads will not run in a virtual environment. There is even growing acceptance of solutions for </a:t>
            </a:r>
            <a:r>
              <a:rPr lang="en-US" dirty="0" err="1" smtClean="0"/>
              <a:t>virtualizing</a:t>
            </a:r>
            <a:r>
              <a:rPr lang="en-US" dirty="0" smtClean="0"/>
              <a:t> traditionally more ‘difficult’ workloads―such as databases or email servers, which tend to saturate resources like CPU and network interfaces. EMA therefore expects to see these workload growth rates continue, and even strengthen, through 2010. </a:t>
            </a:r>
            <a:endParaRPr lang="en-US" b="1" i="1" dirty="0" smtClean="0"/>
          </a:p>
          <a:p>
            <a:pPr defTabSz="914363" fontAlgn="auto">
              <a:spcBef>
                <a:spcPts val="0"/>
              </a:spcBef>
              <a:spcAft>
                <a:spcPts val="333"/>
              </a:spcAft>
              <a:defRPr/>
            </a:pPr>
            <a:endParaRPr lang="en-US" b="1" i="1" dirty="0" smtClean="0"/>
          </a:p>
          <a:p>
            <a:pPr defTabSz="914363" fontAlgn="auto">
              <a:spcBef>
                <a:spcPts val="0"/>
              </a:spcBef>
              <a:spcAft>
                <a:spcPts val="333"/>
              </a:spcAft>
              <a:defRPr/>
            </a:pPr>
            <a:r>
              <a:rPr lang="en-US" b="1" i="1" dirty="0" smtClean="0"/>
              <a:t>Background Information on the research study:</a:t>
            </a:r>
          </a:p>
          <a:p>
            <a:pPr defTabSz="914363" fontAlgn="auto">
              <a:spcBef>
                <a:spcPts val="0"/>
              </a:spcBef>
              <a:spcAft>
                <a:spcPts val="333"/>
              </a:spcAft>
              <a:defRPr/>
            </a:pPr>
            <a:r>
              <a:rPr lang="en-US" dirty="0" smtClean="0"/>
              <a:t>In February 2008, EMA conducted primary research (including an extensive survey, one-on-one focal interviews, and several case studies) into the primary use cases, drivers, outcomes, satisfaction ratings, barriers, platforms, technologies, vendors, penetration levels, management disciplines, management software, management processes, and various human issues, across the entire virtualization landscape.</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A qualified set of over 35,000 IT professionals from around the world were invited to participate in a Web-based survey crafted independently by EMA’s expert analysts. All respondents self-identified as being active participants in their virtualization environment, and as having a current or immediate virtualization deployment. In all, around 90% of respondents had already implemented virtualization, and 60% had virtualization technologies implemented for more than 12 months.</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The survey netted 627 responses, primarily from decision makers and technical evaluators in IT infrastructure planning, Data Center operations, and IT architecture. Companies represented include all sizes, from small and medium businesses to large and very large enterprises, across multiple different industries and from all major geographies. A complete description of the survey methodology and demographics can be found in Appendix B: Methodology and Demographics of the EMA report.</a:t>
            </a:r>
          </a:p>
          <a:p>
            <a:pPr defTabSz="914363" fontAlgn="auto">
              <a:spcBef>
                <a:spcPts val="0"/>
              </a:spcBef>
              <a:spcAft>
                <a:spcPts val="333"/>
              </a:spcAf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63" fontAlgn="auto">
              <a:spcBef>
                <a:spcPts val="0"/>
              </a:spcBef>
              <a:spcAft>
                <a:spcPts val="333"/>
              </a:spcAft>
              <a:defRPr/>
            </a:pPr>
            <a:r>
              <a:rPr lang="en-US" b="1" dirty="0" smtClean="0"/>
              <a:t>Speaking points:</a:t>
            </a:r>
          </a:p>
          <a:p>
            <a:pPr defTabSz="914363" fontAlgn="auto">
              <a:spcBef>
                <a:spcPts val="0"/>
              </a:spcBef>
              <a:spcAft>
                <a:spcPts val="333"/>
              </a:spcAft>
              <a:defRPr/>
            </a:pPr>
            <a:r>
              <a:rPr lang="en-US" dirty="0" smtClean="0"/>
              <a:t>There are many benefits associated with virtualization. This slide details the 3 key areas of greatest benefit specific to the virtualization of business critical applications:</a:t>
            </a:r>
          </a:p>
          <a:p>
            <a:pPr defTabSz="914363" fontAlgn="auto">
              <a:spcBef>
                <a:spcPts val="0"/>
              </a:spcBef>
              <a:spcAft>
                <a:spcPts val="333"/>
              </a:spcAft>
              <a:defRPr/>
            </a:pPr>
            <a:endParaRPr lang="en-US" dirty="0" smtClean="0"/>
          </a:p>
          <a:p>
            <a:pPr marL="224668" indent="-224668" defTabSz="914363" fontAlgn="auto">
              <a:spcBef>
                <a:spcPts val="0"/>
              </a:spcBef>
              <a:spcAft>
                <a:spcPts val="333"/>
              </a:spcAft>
              <a:buFontTx/>
              <a:buAutoNum type="arabicPeriod"/>
              <a:defRPr/>
            </a:pPr>
            <a:r>
              <a:rPr lang="en-US" b="1" dirty="0" smtClean="0"/>
              <a:t>Save Costs: Improve Resource Utilization </a:t>
            </a:r>
            <a:r>
              <a:rPr lang="en-US" dirty="0" smtClean="0"/>
              <a:t>– including reducing server sprawl by utilizing the hardware resources you already have and by using virtual server consolidation. This then results in saving space, power and cooling costs. </a:t>
            </a:r>
          </a:p>
          <a:p>
            <a:pPr marL="224668" indent="-224668" defTabSz="914363" fontAlgn="auto">
              <a:spcBef>
                <a:spcPts val="0"/>
              </a:spcBef>
              <a:spcAft>
                <a:spcPts val="333"/>
              </a:spcAft>
              <a:buFontTx/>
              <a:buAutoNum type="arabicPeriod"/>
              <a:defRPr/>
            </a:pPr>
            <a:endParaRPr lang="en-US" dirty="0" smtClean="0"/>
          </a:p>
          <a:p>
            <a:pPr marL="224668" indent="-224668" defTabSz="914363" fontAlgn="auto">
              <a:spcBef>
                <a:spcPts val="0"/>
              </a:spcBef>
              <a:spcAft>
                <a:spcPts val="333"/>
              </a:spcAft>
              <a:buFontTx/>
              <a:buAutoNum type="arabicPeriod"/>
              <a:defRPr/>
            </a:pPr>
            <a:r>
              <a:rPr lang="en-US" b="1" dirty="0" smtClean="0"/>
              <a:t>Enhance Business Continuity </a:t>
            </a:r>
            <a:r>
              <a:rPr lang="en-US" dirty="0" smtClean="0"/>
              <a:t>– virtualization means you are able to increase availability of business applications. It enables you to deliver cost effective high availability by having to use less hardware and improve overall service levels with less downtime.</a:t>
            </a:r>
          </a:p>
          <a:p>
            <a:pPr marL="224668" indent="-224668" defTabSz="914363" fontAlgn="auto">
              <a:spcBef>
                <a:spcPts val="0"/>
              </a:spcBef>
              <a:spcAft>
                <a:spcPts val="333"/>
              </a:spcAft>
              <a:buFontTx/>
              <a:buAutoNum type="arabicPeriod"/>
              <a:defRPr/>
            </a:pPr>
            <a:endParaRPr lang="en-US" dirty="0" smtClean="0"/>
          </a:p>
          <a:p>
            <a:pPr marL="224668" indent="-224668" defTabSz="914363" fontAlgn="auto">
              <a:spcBef>
                <a:spcPts val="0"/>
              </a:spcBef>
              <a:spcAft>
                <a:spcPts val="333"/>
              </a:spcAft>
              <a:buFontTx/>
              <a:buAutoNum type="arabicPeriod"/>
              <a:defRPr/>
            </a:pPr>
            <a:r>
              <a:rPr lang="en-US" b="1" dirty="0" smtClean="0"/>
              <a:t>Agile and Efficient Management </a:t>
            </a:r>
            <a:r>
              <a:rPr lang="en-US" dirty="0" smtClean="0"/>
              <a:t>– you can rapidly provision business applications and quickly test applications with virtualization due to increased administrative flexibility.</a:t>
            </a:r>
          </a:p>
          <a:p>
            <a:pPr marL="224668" indent="-224668" defTabSz="914363" fontAlgn="auto">
              <a:spcBef>
                <a:spcPts val="0"/>
              </a:spcBef>
              <a:spcAft>
                <a:spcPts val="333"/>
              </a:spcAft>
              <a:defRPr/>
            </a:pPr>
            <a:endParaRPr lang="en-US" dirty="0" smtClean="0"/>
          </a:p>
          <a:p>
            <a:pPr marL="224668" indent="-224668" defTabSz="914363" fontAlgn="auto">
              <a:spcBef>
                <a:spcPts val="0"/>
              </a:spcBef>
              <a:spcAft>
                <a:spcPts val="333"/>
              </a:spcAft>
              <a:defRPr/>
            </a:pPr>
            <a:endParaRPr lang="en-US" dirty="0" smtClean="0"/>
          </a:p>
          <a:p>
            <a:pPr marL="411122" indent="-411122" defTabSz="914363" fontAlgn="auto">
              <a:spcBef>
                <a:spcPts val="0"/>
              </a:spcBef>
              <a:spcAft>
                <a:spcPts val="333"/>
              </a:spcAf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14363" fontAlgn="auto">
              <a:spcBef>
                <a:spcPts val="0"/>
              </a:spcBef>
              <a:spcAft>
                <a:spcPts val="333"/>
              </a:spcAft>
              <a:defRPr/>
            </a:pPr>
            <a:r>
              <a:rPr lang="en-US" b="1" dirty="0" smtClean="0"/>
              <a:t>Speaking Points:</a:t>
            </a:r>
          </a:p>
          <a:p>
            <a:pPr defTabSz="914363" fontAlgn="auto">
              <a:spcBef>
                <a:spcPts val="0"/>
              </a:spcBef>
              <a:spcAft>
                <a:spcPts val="333"/>
              </a:spcAft>
              <a:defRPr/>
            </a:pPr>
            <a:r>
              <a:rPr lang="en-US" dirty="0" smtClean="0"/>
              <a:t>All up slide to show the Microsoft complete virtualization offering. How the Hypervisor Platform and Management Platform work together to provide the best solution for </a:t>
            </a:r>
            <a:r>
              <a:rPr lang="en-US" dirty="0" err="1" smtClean="0"/>
              <a:t>virtualizing</a:t>
            </a:r>
            <a:r>
              <a:rPr lang="en-US" dirty="0" smtClean="0"/>
              <a:t> both Microsoft Server Applications as well as more traditional business critical applications such as Enterprise Applications and Line of Business (LOB) Customer Applications.</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The focus of this deck is to look at 3 key Microsoft server application offerings and what can be achieved when combined with Microsoft virtualization:</a:t>
            </a:r>
          </a:p>
          <a:p>
            <a:pPr defTabSz="914363" fontAlgn="auto">
              <a:spcBef>
                <a:spcPts val="0"/>
              </a:spcBef>
              <a:spcAft>
                <a:spcPts val="333"/>
              </a:spcAft>
              <a:defRPr/>
            </a:pPr>
            <a:endParaRPr lang="en-US" dirty="0" smtClean="0"/>
          </a:p>
          <a:p>
            <a:pPr defTabSz="914363" fontAlgn="auto">
              <a:spcBef>
                <a:spcPts val="0"/>
              </a:spcBef>
              <a:spcAft>
                <a:spcPts val="333"/>
              </a:spcAft>
              <a:defRPr/>
            </a:pPr>
            <a:r>
              <a:rPr lang="en-US" dirty="0" smtClean="0"/>
              <a:t>The deck will progress as follows and look at a number of virtualization based scenarios and the benefits Microsoft virtualization brings for the following Microsoft Server Applications:</a:t>
            </a:r>
          </a:p>
          <a:p>
            <a:pPr marL="224668" indent="-224668" defTabSz="914363" fontAlgn="auto">
              <a:spcBef>
                <a:spcPts val="0"/>
              </a:spcBef>
              <a:spcAft>
                <a:spcPts val="333"/>
              </a:spcAft>
              <a:buFontTx/>
              <a:buAutoNum type="arabicPeriod"/>
              <a:defRPr/>
            </a:pPr>
            <a:r>
              <a:rPr lang="en-US" b="1" dirty="0" smtClean="0"/>
              <a:t>SQL Server</a:t>
            </a:r>
            <a:r>
              <a:rPr lang="en-US" b="1" baseline="30000" dirty="0" smtClean="0"/>
              <a:t>®</a:t>
            </a:r>
            <a:r>
              <a:rPr lang="en-US" b="1" dirty="0" smtClean="0"/>
              <a:t> Virtualization Scenarios:</a:t>
            </a:r>
          </a:p>
          <a:p>
            <a:pPr marL="437649" lvl="1" indent="-224668" defTabSz="914363" fontAlgn="auto">
              <a:spcBef>
                <a:spcPts val="0"/>
              </a:spcBef>
              <a:spcAft>
                <a:spcPts val="333"/>
              </a:spcAft>
              <a:buFont typeface="Arial" pitchFamily="34" charset="0"/>
              <a:buChar char="•"/>
              <a:defRPr/>
            </a:pPr>
            <a:r>
              <a:rPr lang="en-US" dirty="0" smtClean="0"/>
              <a:t>Server Consolidation with Virtualization</a:t>
            </a:r>
          </a:p>
          <a:p>
            <a:pPr marL="437649" lvl="1" indent="-224668" defTabSz="914363" fontAlgn="auto">
              <a:spcBef>
                <a:spcPts val="0"/>
              </a:spcBef>
              <a:spcAft>
                <a:spcPts val="333"/>
              </a:spcAft>
              <a:buFont typeface="Arial" pitchFamily="34" charset="0"/>
              <a:buChar char="•"/>
              <a:defRPr/>
            </a:pPr>
            <a:r>
              <a:rPr lang="en-US" dirty="0" smtClean="0"/>
              <a:t>Virtualization for BI Infrastructure</a:t>
            </a:r>
          </a:p>
          <a:p>
            <a:pPr marL="437649" lvl="1" indent="-224668" defTabSz="914363" fontAlgn="auto">
              <a:spcBef>
                <a:spcPts val="0"/>
              </a:spcBef>
              <a:spcAft>
                <a:spcPts val="333"/>
              </a:spcAft>
              <a:buFont typeface="Arial" pitchFamily="34" charset="0"/>
              <a:buChar char="•"/>
              <a:defRPr/>
            </a:pPr>
            <a:r>
              <a:rPr lang="en-US" dirty="0" smtClean="0"/>
              <a:t>High Availability with Live Migration</a:t>
            </a:r>
          </a:p>
          <a:p>
            <a:pPr marL="437649" lvl="1" indent="-224668" defTabSz="914363" fontAlgn="auto">
              <a:spcBef>
                <a:spcPts val="0"/>
              </a:spcBef>
              <a:spcAft>
                <a:spcPts val="333"/>
              </a:spcAft>
              <a:buFont typeface="Arial" pitchFamily="34" charset="0"/>
              <a:buChar char="•"/>
              <a:defRPr/>
            </a:pPr>
            <a:r>
              <a:rPr lang="en-US" dirty="0" smtClean="0"/>
              <a:t>SAN Migration with Microsoft System Center Virtual Machine Manager</a:t>
            </a:r>
          </a:p>
          <a:p>
            <a:pPr marL="437649" lvl="1" indent="-224668" defTabSz="914363" fontAlgn="auto">
              <a:spcBef>
                <a:spcPts val="0"/>
              </a:spcBef>
              <a:spcAft>
                <a:spcPts val="333"/>
              </a:spcAft>
              <a:buFont typeface="Arial" pitchFamily="34" charset="0"/>
              <a:buChar char="•"/>
              <a:defRPr/>
            </a:pPr>
            <a:r>
              <a:rPr lang="en-US" dirty="0" smtClean="0"/>
              <a:t>High Availability with Guest Cluster Using </a:t>
            </a:r>
            <a:r>
              <a:rPr lang="en-US" dirty="0" err="1" smtClean="0"/>
              <a:t>ISCSi</a:t>
            </a:r>
            <a:endParaRPr lang="en-US" dirty="0" smtClean="0"/>
          </a:p>
          <a:p>
            <a:pPr marL="437649" lvl="1" indent="-224668" defTabSz="914363" fontAlgn="auto">
              <a:spcBef>
                <a:spcPts val="0"/>
              </a:spcBef>
              <a:spcAft>
                <a:spcPts val="333"/>
              </a:spcAft>
              <a:buFont typeface="Arial" pitchFamily="34" charset="0"/>
              <a:buChar char="•"/>
              <a:defRPr/>
            </a:pPr>
            <a:r>
              <a:rPr lang="en-US" dirty="0" smtClean="0"/>
              <a:t>Development, Testing and Staging</a:t>
            </a:r>
            <a:br>
              <a:rPr lang="en-US" dirty="0" smtClean="0"/>
            </a:br>
            <a:endParaRPr lang="en-US" dirty="0" smtClean="0"/>
          </a:p>
          <a:p>
            <a:pPr marL="224668" indent="-224668" defTabSz="914363" fontAlgn="auto">
              <a:spcBef>
                <a:spcPts val="0"/>
              </a:spcBef>
              <a:spcAft>
                <a:spcPts val="333"/>
              </a:spcAft>
              <a:buFontTx/>
              <a:buAutoNum type="arabicPeriod"/>
              <a:defRPr/>
            </a:pPr>
            <a:r>
              <a:rPr lang="en-US" b="1" dirty="0" smtClean="0"/>
              <a:t>SharePoint</a:t>
            </a:r>
            <a:r>
              <a:rPr lang="en-US" b="1" baseline="30000" dirty="0" smtClean="0"/>
              <a:t>®</a:t>
            </a:r>
            <a:r>
              <a:rPr lang="en-US" b="1" dirty="0" smtClean="0"/>
              <a:t> Virtualization Scenarios:</a:t>
            </a:r>
          </a:p>
          <a:p>
            <a:pPr marL="437649" lvl="1" indent="-224668" defTabSz="914363" fontAlgn="auto">
              <a:spcBef>
                <a:spcPts val="0"/>
              </a:spcBef>
              <a:spcAft>
                <a:spcPts val="333"/>
              </a:spcAft>
              <a:buFont typeface="Arial" pitchFamily="34" charset="0"/>
              <a:buChar char="•"/>
              <a:defRPr/>
            </a:pPr>
            <a:r>
              <a:rPr lang="en-US" dirty="0" smtClean="0"/>
              <a:t>Non-production – Development, Testing and QA</a:t>
            </a:r>
          </a:p>
          <a:p>
            <a:pPr marL="437649" lvl="1" indent="-224668" defTabSz="914363" fontAlgn="auto">
              <a:spcBef>
                <a:spcPts val="0"/>
              </a:spcBef>
              <a:spcAft>
                <a:spcPts val="333"/>
              </a:spcAft>
              <a:buFont typeface="Arial" pitchFamily="34" charset="0"/>
              <a:buChar char="•"/>
              <a:defRPr/>
            </a:pPr>
            <a:r>
              <a:rPr lang="en-US" dirty="0" smtClean="0"/>
              <a:t>Production – Virtual Only</a:t>
            </a:r>
          </a:p>
          <a:p>
            <a:pPr marL="437649" lvl="1" indent="-224668" defTabSz="914363" fontAlgn="auto">
              <a:spcBef>
                <a:spcPts val="0"/>
              </a:spcBef>
              <a:spcAft>
                <a:spcPts val="333"/>
              </a:spcAft>
              <a:buFont typeface="Arial" pitchFamily="34" charset="0"/>
              <a:buChar char="•"/>
              <a:defRPr/>
            </a:pPr>
            <a:r>
              <a:rPr lang="en-US" dirty="0" smtClean="0"/>
              <a:t>Production – Physical and Virtual Mix</a:t>
            </a:r>
          </a:p>
          <a:p>
            <a:pPr marL="224668" indent="-224668" defTabSz="914363" fontAlgn="auto">
              <a:spcBef>
                <a:spcPts val="0"/>
              </a:spcBef>
              <a:spcAft>
                <a:spcPts val="333"/>
              </a:spcAft>
              <a:buFontTx/>
              <a:buAutoNum type="arabicPeriod"/>
              <a:defRPr/>
            </a:pPr>
            <a:endParaRPr lang="en-US" dirty="0" smtClean="0"/>
          </a:p>
          <a:p>
            <a:pPr marL="224668" indent="-224668" defTabSz="914363" fontAlgn="auto">
              <a:spcBef>
                <a:spcPts val="0"/>
              </a:spcBef>
              <a:spcAft>
                <a:spcPts val="333"/>
              </a:spcAft>
              <a:buFontTx/>
              <a:buAutoNum type="arabicPeriod"/>
              <a:defRPr/>
            </a:pPr>
            <a:r>
              <a:rPr lang="en-US" b="1" dirty="0" smtClean="0"/>
              <a:t>Exchange Virtualization Scenarios:</a:t>
            </a:r>
          </a:p>
          <a:p>
            <a:pPr marL="437649" lvl="1" indent="-224668" defTabSz="914363" fontAlgn="auto">
              <a:spcBef>
                <a:spcPts val="0"/>
              </a:spcBef>
              <a:spcAft>
                <a:spcPts val="333"/>
              </a:spcAft>
              <a:buFont typeface="Arial" pitchFamily="34" charset="0"/>
              <a:buChar char="•"/>
              <a:defRPr/>
            </a:pPr>
            <a:r>
              <a:rPr lang="en-US" dirty="0" smtClean="0"/>
              <a:t>Virtualization for Production</a:t>
            </a:r>
          </a:p>
          <a:p>
            <a:pPr marL="437649" lvl="1" indent="-224668" defTabSz="914363" fontAlgn="auto">
              <a:spcBef>
                <a:spcPts val="0"/>
              </a:spcBef>
              <a:spcAft>
                <a:spcPts val="333"/>
              </a:spcAft>
              <a:buFont typeface="Arial" pitchFamily="34" charset="0"/>
              <a:buChar char="•"/>
              <a:defRPr/>
            </a:pPr>
            <a:r>
              <a:rPr lang="en-US" dirty="0" smtClean="0"/>
              <a:t>Branch Office with High Availability</a:t>
            </a:r>
          </a:p>
          <a:p>
            <a:pPr marL="437649" lvl="1" indent="-224668" defTabSz="914363" fontAlgn="auto">
              <a:spcBef>
                <a:spcPts val="0"/>
              </a:spcBef>
              <a:spcAft>
                <a:spcPts val="333"/>
              </a:spcAft>
              <a:buFont typeface="Arial" pitchFamily="34" charset="0"/>
              <a:buChar char="•"/>
              <a:defRPr/>
            </a:pPr>
            <a:r>
              <a:rPr lang="en-US" dirty="0" smtClean="0"/>
              <a:t>Disaster Recovery</a:t>
            </a:r>
          </a:p>
          <a:p>
            <a:pPr marL="437649" lvl="1" indent="-224668" defTabSz="914363" fontAlgn="auto">
              <a:spcBef>
                <a:spcPts val="0"/>
              </a:spcBef>
              <a:spcAft>
                <a:spcPts val="333"/>
              </a:spcAft>
              <a:buFont typeface="Arial" pitchFamily="34" charset="0"/>
              <a:buChar char="•"/>
              <a:defRPr/>
            </a:pPr>
            <a:r>
              <a:rPr lang="en-US" dirty="0" smtClean="0"/>
              <a:t>Rapid Provisioning – Mobile Infrastructure</a:t>
            </a:r>
          </a:p>
          <a:p>
            <a:pPr marL="437649" lvl="1" indent="-224668" defTabSz="914363" fontAlgn="auto">
              <a:spcBef>
                <a:spcPts val="0"/>
              </a:spcBef>
              <a:spcAft>
                <a:spcPts val="333"/>
              </a:spcAft>
              <a:buFont typeface="Arial" pitchFamily="34" charset="0"/>
              <a:buChar char="•"/>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a:spcBef>
                <a:spcPct val="0"/>
              </a:spcBef>
            </a:pPr>
            <a:r>
              <a:rPr lang="en-US" b="1" dirty="0" smtClean="0"/>
              <a:t>Speaking Points:</a:t>
            </a:r>
            <a:endParaRPr lang="en-US" dirty="0" smtClean="0"/>
          </a:p>
          <a:p>
            <a:pPr>
              <a:spcBef>
                <a:spcPct val="0"/>
              </a:spcBef>
            </a:pPr>
            <a:r>
              <a:rPr lang="en-US" dirty="0" smtClean="0"/>
              <a:t>To explain the 3 key reasons for choosing Microsoft virtualization (hyper-v + System Center). Highlights Microsoft Virtualization as the best choice when planning to </a:t>
            </a:r>
            <a:r>
              <a:rPr lang="en-US" dirty="0" err="1" smtClean="0"/>
              <a:t>virtualize</a:t>
            </a:r>
            <a:r>
              <a:rPr lang="en-US" dirty="0" smtClean="0"/>
              <a:t> Microsoft Server Applications.</a:t>
            </a:r>
          </a:p>
          <a:p>
            <a:pPr>
              <a:spcBef>
                <a:spcPct val="0"/>
              </a:spcBef>
            </a:pPr>
            <a:endParaRPr lang="en-US" dirty="0" smtClean="0"/>
          </a:p>
          <a:p>
            <a:pPr>
              <a:spcBef>
                <a:spcPct val="0"/>
              </a:spcBef>
            </a:pPr>
            <a:r>
              <a:rPr lang="en-US" b="1" i="1" dirty="0" smtClean="0"/>
              <a:t>The intention of this slide is that it can be used stand alone or as an overview slide to introduce the next 3 slides depending on presenter requirements. The following notes below give a very detailed breakdown of the 3 pillars the same information can also be found in the slide notes for slide 9-11.</a:t>
            </a:r>
          </a:p>
          <a:p>
            <a:pPr>
              <a:spcBef>
                <a:spcPct val="0"/>
              </a:spcBef>
            </a:pPr>
            <a:endParaRPr lang="en-US" dirty="0" smtClean="0"/>
          </a:p>
          <a:p>
            <a:pPr>
              <a:spcBef>
                <a:spcPct val="0"/>
              </a:spcBef>
            </a:pPr>
            <a:r>
              <a:rPr lang="en-US" b="1" dirty="0" smtClean="0"/>
              <a:t> </a:t>
            </a:r>
            <a:endParaRPr lang="en-US" dirty="0" smtClean="0"/>
          </a:p>
          <a:p>
            <a:pPr>
              <a:spcBef>
                <a:spcPct val="0"/>
              </a:spcBef>
            </a:pPr>
            <a:r>
              <a:rPr lang="en-US" b="1" dirty="0" smtClean="0"/>
              <a:t>1. Microsoft Server Applications Built for Windows</a:t>
            </a:r>
            <a:endParaRPr lang="en-US" dirty="0" smtClean="0"/>
          </a:p>
          <a:p>
            <a:pPr>
              <a:spcBef>
                <a:spcPct val="0"/>
              </a:spcBef>
            </a:pPr>
            <a:r>
              <a:rPr lang="en-US" b="1" i="1" dirty="0" smtClean="0"/>
              <a:t>1-1 Built in Virtualization with One-stop Support:</a:t>
            </a:r>
            <a:endParaRPr lang="en-US" dirty="0" smtClean="0"/>
          </a:p>
          <a:p>
            <a:pPr>
              <a:spcBef>
                <a:spcPct val="0"/>
              </a:spcBef>
            </a:pPr>
            <a:r>
              <a:rPr lang="en-US" dirty="0" smtClean="0"/>
              <a:t>Microsoft provides one-stop shopping and support across the entire virtualization stack―throughout the operating system, hypervisor, management tools, and server applications. The built-in architecture of Microsoft</a:t>
            </a:r>
            <a:r>
              <a:rPr lang="en-US" dirty="0" smtClean="0">
                <a:latin typeface="Calibri" pitchFamily="34" charset="0"/>
              </a:rPr>
              <a:t>®</a:t>
            </a:r>
            <a:r>
              <a:rPr lang="en-US" dirty="0" smtClean="0"/>
              <a:t> Windows Server</a:t>
            </a:r>
            <a:r>
              <a:rPr lang="en-US" dirty="0" smtClean="0">
                <a:latin typeface="Calibri" pitchFamily="34" charset="0"/>
              </a:rPr>
              <a:t>®</a:t>
            </a:r>
            <a:r>
              <a:rPr lang="en-US" dirty="0" smtClean="0"/>
              <a:t> 2008 with Hyper-V™ means there is no need for an additional hypervisor purchase. This means you can easily implement virtualization with your existing infrastructure and management tools. Since Hyper-V, Microsoft Application Servers, and System Center management tools are built on the “Windows you know”, you can use the in-house expertise you already have. In fact, if you know Windows, you know virtualization. Microsoft</a:t>
            </a:r>
            <a:r>
              <a:rPr lang="en-US" dirty="0" smtClean="0">
                <a:latin typeface="Calibri" pitchFamily="34" charset="0"/>
              </a:rPr>
              <a:t> </a:t>
            </a:r>
            <a:r>
              <a:rPr lang="en-US" dirty="0" smtClean="0"/>
              <a:t>Windows Server 2008 with Hyper-V provides a simplified, reliable, and optimized virtualization solution, enabling improved server utilization with reduced costs. </a:t>
            </a:r>
          </a:p>
          <a:p>
            <a:pPr>
              <a:spcBef>
                <a:spcPct val="0"/>
              </a:spcBef>
            </a:pPr>
            <a:r>
              <a:rPr lang="en-US" dirty="0" smtClean="0"/>
              <a:t> </a:t>
            </a:r>
          </a:p>
          <a:p>
            <a:pPr>
              <a:spcBef>
                <a:spcPct val="0"/>
              </a:spcBef>
            </a:pPr>
            <a:r>
              <a:rPr lang="en-US" b="1" i="1" dirty="0" smtClean="0"/>
              <a:t>1-2 Large Partner Ecosystem:</a:t>
            </a:r>
            <a:endParaRPr lang="en-US" dirty="0" smtClean="0"/>
          </a:p>
          <a:p>
            <a:pPr>
              <a:spcBef>
                <a:spcPct val="0"/>
              </a:spcBef>
            </a:pPr>
            <a:r>
              <a:rPr lang="en-US" dirty="0" smtClean="0"/>
              <a:t>Microsoft virtualization is supported by a broad network of experienced partners who can rapidly respond to your business needs. Microsoft's extensive partner ecosystem of independent software, hardware and storage vendors complements and extends our virtualization toolset with products for servers, applications, storage, networks, and desktops. Together with our partners, we deliver robust, complete solutions for the virtualized infrastructure to our joint customers. </a:t>
            </a:r>
          </a:p>
          <a:p>
            <a:pPr>
              <a:spcBef>
                <a:spcPct val="0"/>
              </a:spcBef>
            </a:pPr>
            <a:r>
              <a:rPr lang="en-US" b="1" i="1" dirty="0" smtClean="0"/>
              <a:t> </a:t>
            </a:r>
            <a:endParaRPr lang="en-US" dirty="0" smtClean="0"/>
          </a:p>
          <a:p>
            <a:pPr>
              <a:spcBef>
                <a:spcPct val="0"/>
              </a:spcBef>
            </a:pPr>
            <a:r>
              <a:rPr lang="en-US" b="1" i="1" dirty="0" smtClean="0"/>
              <a:t>1-3 Increased Deployment Options</a:t>
            </a:r>
            <a:r>
              <a:rPr lang="en-US" dirty="0" smtClean="0"/>
              <a:t> </a:t>
            </a:r>
          </a:p>
          <a:p>
            <a:pPr>
              <a:spcBef>
                <a:spcPct val="0"/>
              </a:spcBef>
            </a:pPr>
            <a:r>
              <a:rPr lang="en-US" dirty="0" smtClean="0"/>
              <a:t>With Microsoft Virtualization plus Microsoft Server Applications’ native feature, you can effectively leverage additional virtualization features and capabilities including areas such as:</a:t>
            </a:r>
          </a:p>
          <a:p>
            <a:pPr lvl="1">
              <a:spcBef>
                <a:spcPct val="0"/>
              </a:spcBef>
            </a:pPr>
            <a:r>
              <a:rPr lang="en-US" dirty="0" smtClean="0"/>
              <a:t>SQL Server</a:t>
            </a:r>
            <a:r>
              <a:rPr lang="en-US" dirty="0" smtClean="0">
                <a:latin typeface="Calibri" pitchFamily="34" charset="0"/>
              </a:rPr>
              <a:t>®</a:t>
            </a:r>
            <a:r>
              <a:rPr lang="en-US" dirty="0" smtClean="0"/>
              <a:t> – Database Mirroring, Guest Clustering</a:t>
            </a:r>
          </a:p>
          <a:p>
            <a:pPr lvl="1">
              <a:spcBef>
                <a:spcPct val="0"/>
              </a:spcBef>
            </a:pPr>
            <a:r>
              <a:rPr lang="en-US" dirty="0" smtClean="0"/>
              <a:t>Exchange – High Availability </a:t>
            </a:r>
          </a:p>
          <a:p>
            <a:pPr lvl="1">
              <a:spcBef>
                <a:spcPct val="0"/>
              </a:spcBef>
            </a:pPr>
            <a:r>
              <a:rPr lang="en-US" dirty="0" smtClean="0"/>
              <a:t>SharePoint</a:t>
            </a:r>
            <a:r>
              <a:rPr lang="en-US" dirty="0" smtClean="0">
                <a:latin typeface="Calibri" pitchFamily="34" charset="0"/>
              </a:rPr>
              <a:t>®</a:t>
            </a:r>
            <a:r>
              <a:rPr lang="en-US" dirty="0" smtClean="0"/>
              <a:t> – SharePoint Farm with virtual and physical environment</a:t>
            </a:r>
          </a:p>
          <a:p>
            <a:pPr lvl="1">
              <a:spcBef>
                <a:spcPct val="0"/>
              </a:spcBef>
            </a:pPr>
            <a:r>
              <a:rPr lang="en-US" dirty="0" smtClean="0"/>
              <a:t>Microsoft also provides free Virtualization Solution Accelerators that provide end-to-end guidance, best practices, and automated tools to help you easily migrate to Windows Server 2008—so you can realize the cost savings and environmental benefits of Windows Server 2008’s built-in virtualization technologies. </a:t>
            </a:r>
          </a:p>
          <a:p>
            <a:pPr>
              <a:spcBef>
                <a:spcPct val="0"/>
              </a:spcBef>
            </a:pPr>
            <a:r>
              <a:rPr lang="en-US" b="1" dirty="0" smtClean="0"/>
              <a:t> </a:t>
            </a:r>
            <a:endParaRPr lang="en-US" dirty="0" smtClean="0"/>
          </a:p>
          <a:p>
            <a:pPr>
              <a:spcBef>
                <a:spcPct val="0"/>
              </a:spcBef>
            </a:pPr>
            <a:r>
              <a:rPr lang="en-US" b="1" dirty="0" smtClean="0"/>
              <a:t>2. Complete Management Solution</a:t>
            </a:r>
            <a:endParaRPr lang="en-US" dirty="0" smtClean="0"/>
          </a:p>
          <a:p>
            <a:pPr>
              <a:spcBef>
                <a:spcPct val="0"/>
              </a:spcBef>
            </a:pPr>
            <a:r>
              <a:rPr lang="en-US" dirty="0" smtClean="0"/>
              <a:t>The more you </a:t>
            </a:r>
            <a:r>
              <a:rPr lang="en-US" dirty="0" err="1" smtClean="0"/>
              <a:t>virtualize</a:t>
            </a:r>
            <a:r>
              <a:rPr lang="en-US" dirty="0" smtClean="0"/>
              <a:t>, the more complex your environment can become—and the more critical management is to enabling a cost-effective, dynamic infrastructure. </a:t>
            </a:r>
          </a:p>
          <a:p>
            <a:pPr>
              <a:spcBef>
                <a:spcPct val="0"/>
              </a:spcBef>
            </a:pPr>
            <a:r>
              <a:rPr lang="en-US" dirty="0" smtClean="0"/>
              <a:t> </a:t>
            </a:r>
          </a:p>
          <a:p>
            <a:pPr>
              <a:spcBef>
                <a:spcPct val="0"/>
              </a:spcBef>
            </a:pPr>
            <a:r>
              <a:rPr lang="en-US" b="1" i="1" dirty="0" smtClean="0"/>
              <a:t>2-1 Deep Application Knowledge: </a:t>
            </a:r>
            <a:endParaRPr lang="en-US" dirty="0" smtClean="0"/>
          </a:p>
          <a:p>
            <a:pPr>
              <a:spcBef>
                <a:spcPct val="0"/>
              </a:spcBef>
            </a:pPr>
            <a:r>
              <a:rPr lang="en-US" dirty="0" smtClean="0"/>
              <a:t>It goes without saying that because of our deep knowledge of Microsoft applications, Microsoft virtualization is the best choice when </a:t>
            </a:r>
            <a:r>
              <a:rPr lang="en-US" dirty="0" err="1" smtClean="0"/>
              <a:t>virtualizing</a:t>
            </a:r>
            <a:r>
              <a:rPr lang="en-US" dirty="0" smtClean="0"/>
              <a:t> our products. It enables you to optimize your assets, centrally managing all of your physical and virtual resources across multiple hypervisors, down to the application level. Microsoft Virtualization provides an extensive level of monitoring and automated management capabilities, such as Performance and Resource Optimization (PRO) packs a feature of System Center Virtual Machine Manager and the extendable management capabilities of System Center Operations Manager.</a:t>
            </a:r>
          </a:p>
          <a:p>
            <a:pPr>
              <a:spcBef>
                <a:spcPct val="0"/>
              </a:spcBef>
            </a:pPr>
            <a:r>
              <a:rPr lang="en-US" b="1" i="1" dirty="0" smtClean="0"/>
              <a:t> </a:t>
            </a:r>
            <a:endParaRPr lang="en-US" dirty="0" smtClean="0"/>
          </a:p>
          <a:p>
            <a:pPr>
              <a:spcBef>
                <a:spcPct val="0"/>
              </a:spcBef>
            </a:pPr>
            <a:r>
              <a:rPr lang="en-US" b="1" i="1" dirty="0" smtClean="0"/>
              <a:t>2-2 Physical and Virtual Management:</a:t>
            </a:r>
            <a:endParaRPr lang="en-US" dirty="0" smtClean="0"/>
          </a:p>
          <a:p>
            <a:pPr>
              <a:spcBef>
                <a:spcPct val="0"/>
              </a:spcBef>
            </a:pPr>
            <a:r>
              <a:rPr lang="en-US" dirty="0" smtClean="0"/>
              <a:t>Microsoft System Center Management Suite Enterprise (SMSE) gives you a wide variety of integrated management functionality for both your physical and virtual environments, and is the only solution that lets you manage Hyper-V and VMware</a:t>
            </a:r>
            <a:r>
              <a:rPr lang="en-US" dirty="0" smtClean="0">
                <a:latin typeface="Calibri" pitchFamily="34" charset="0"/>
              </a:rPr>
              <a:t>®</a:t>
            </a:r>
            <a:r>
              <a:rPr lang="en-US" dirty="0" smtClean="0"/>
              <a:t>, all through one monitoring point (seamless physical and virtual management).</a:t>
            </a:r>
          </a:p>
          <a:p>
            <a:pPr>
              <a:spcBef>
                <a:spcPct val="0"/>
              </a:spcBef>
            </a:pPr>
            <a:r>
              <a:rPr lang="en-US" dirty="0" smtClean="0"/>
              <a:t>Microsoft lets you manage virtual and physical environments using common deployment, provisioning, monitoring, and backup methodologies across both. VMware’s answer to management is to use Virtual Infrastructure Enterprise and Virtual Center, but even this combination falls short: you still can’t manage multiple hypervisors, physical resources or applications―you can only do this with Microsoft virtualization. </a:t>
            </a:r>
          </a:p>
          <a:p>
            <a:pPr>
              <a:spcBef>
                <a:spcPct val="0"/>
              </a:spcBef>
            </a:pPr>
            <a:r>
              <a:rPr lang="en-US" b="1" i="1" dirty="0" smtClean="0"/>
              <a:t> </a:t>
            </a:r>
            <a:endParaRPr lang="en-US" dirty="0" smtClean="0"/>
          </a:p>
          <a:p>
            <a:pPr>
              <a:spcBef>
                <a:spcPct val="0"/>
              </a:spcBef>
            </a:pPr>
            <a:r>
              <a:rPr lang="en-US" b="1" i="1" dirty="0" smtClean="0"/>
              <a:t>2-3 Cross Platform &amp; Hypervisor Support: </a:t>
            </a:r>
            <a:endParaRPr lang="en-US" dirty="0" smtClean="0"/>
          </a:p>
          <a:p>
            <a:pPr>
              <a:spcBef>
                <a:spcPct val="0"/>
              </a:spcBef>
            </a:pPr>
            <a:r>
              <a:rPr lang="en-US" dirty="0" smtClean="0"/>
              <a:t>Microsoft virtualization technologies enable you to optimize your assets, centrally managing all of your physical and virtual resources across multiple hypervisors down to the application level.</a:t>
            </a:r>
          </a:p>
          <a:p>
            <a:pPr>
              <a:spcBef>
                <a:spcPct val="0"/>
              </a:spcBef>
              <a:buFontTx/>
              <a:buChar char="•"/>
            </a:pPr>
            <a:r>
              <a:rPr lang="en-US" dirty="0" smtClean="0"/>
              <a:t>Manages the entire lifecycle of the IT infrastructure from a single console </a:t>
            </a:r>
          </a:p>
          <a:p>
            <a:pPr>
              <a:spcBef>
                <a:spcPct val="0"/>
              </a:spcBef>
              <a:buFontTx/>
              <a:buChar char="•"/>
            </a:pPr>
            <a:r>
              <a:rPr lang="en-US" dirty="0" smtClean="0"/>
              <a:t>Integrates management of both physical and virtual systems, from the hardware to the workload </a:t>
            </a:r>
          </a:p>
          <a:p>
            <a:pPr>
              <a:spcBef>
                <a:spcPct val="0"/>
              </a:spcBef>
              <a:buFontTx/>
              <a:buChar char="•"/>
            </a:pPr>
            <a:r>
              <a:rPr lang="en-US" dirty="0" smtClean="0"/>
              <a:t>Allows IT Managers to dynamically create and optimize workloads for virtualization</a:t>
            </a:r>
            <a:r>
              <a:rPr lang="en-US" b="1" dirty="0" smtClean="0"/>
              <a:t> </a:t>
            </a:r>
            <a:endParaRPr lang="en-US" dirty="0" smtClean="0"/>
          </a:p>
          <a:p>
            <a:pPr>
              <a:spcBef>
                <a:spcPct val="0"/>
              </a:spcBef>
            </a:pPr>
            <a:r>
              <a:rPr lang="en-US" b="1" dirty="0" smtClean="0"/>
              <a:t> </a:t>
            </a:r>
            <a:endParaRPr lang="en-US" dirty="0" smtClean="0"/>
          </a:p>
          <a:p>
            <a:pPr>
              <a:spcBef>
                <a:spcPct val="0"/>
              </a:spcBef>
            </a:pPr>
            <a:r>
              <a:rPr lang="en-US" b="1" dirty="0" smtClean="0"/>
              <a:t>3. Low Cost Complete Solution</a:t>
            </a:r>
            <a:endParaRPr lang="en-US" dirty="0" smtClean="0"/>
          </a:p>
          <a:p>
            <a:pPr>
              <a:spcBef>
                <a:spcPct val="0"/>
              </a:spcBef>
            </a:pPr>
            <a:r>
              <a:rPr lang="en-US" b="1" i="1" dirty="0" smtClean="0"/>
              <a:t> </a:t>
            </a:r>
            <a:endParaRPr lang="en-US" dirty="0" smtClean="0"/>
          </a:p>
          <a:p>
            <a:pPr>
              <a:spcBef>
                <a:spcPct val="0"/>
              </a:spcBef>
            </a:pPr>
            <a:r>
              <a:rPr lang="en-US" b="1" i="1" dirty="0" smtClean="0"/>
              <a:t>3-1 VMware can cost up to six times more</a:t>
            </a:r>
            <a:r>
              <a:rPr lang="en-US" dirty="0" smtClean="0"/>
              <a:t>: </a:t>
            </a:r>
          </a:p>
          <a:p>
            <a:pPr>
              <a:spcBef>
                <a:spcPct val="0"/>
              </a:spcBef>
            </a:pPr>
            <a:r>
              <a:rPr lang="en-US" dirty="0" smtClean="0"/>
              <a:t>As Hyper-V is a built in feature of Windows Server, </a:t>
            </a:r>
            <a:r>
              <a:rPr lang="en-US" dirty="0" err="1" smtClean="0"/>
              <a:t>virtualizing</a:t>
            </a:r>
            <a:r>
              <a:rPr lang="en-US" dirty="0" smtClean="0"/>
              <a:t> your enterprise with Microsoft can cost less than competitive products and help you maximize the return on your virtualization investment. Microsoft conducted a cost comparison study based on a comparative offering from </a:t>
            </a:r>
            <a:r>
              <a:rPr lang="en-US" dirty="0" err="1" smtClean="0"/>
              <a:t>Vmware</a:t>
            </a:r>
            <a:r>
              <a:rPr lang="en-US" dirty="0" smtClean="0"/>
              <a:t>. When comparing like for like, it is possible to save up to 1/6</a:t>
            </a:r>
            <a:r>
              <a:rPr lang="en-US" baseline="30000" dirty="0" smtClean="0"/>
              <a:t>th</a:t>
            </a:r>
            <a:r>
              <a:rPr lang="en-US" dirty="0" smtClean="0"/>
              <a:t> the upfront cost with Microsoft virtualization (no operating system was included in this calculation). </a:t>
            </a:r>
          </a:p>
          <a:p>
            <a:pPr>
              <a:spcBef>
                <a:spcPct val="0"/>
              </a:spcBef>
            </a:pPr>
            <a:r>
              <a:rPr lang="en-US" b="1" i="1" dirty="0" smtClean="0"/>
              <a:t> </a:t>
            </a:r>
            <a:endParaRPr lang="en-US" dirty="0" smtClean="0"/>
          </a:p>
          <a:p>
            <a:pPr>
              <a:spcBef>
                <a:spcPct val="0"/>
              </a:spcBef>
            </a:pPr>
            <a:r>
              <a:rPr lang="en-US" b="1" i="1" dirty="0" smtClean="0"/>
              <a:t>The Microsoft Virtualization Package Breakdown:</a:t>
            </a:r>
            <a:endParaRPr lang="en-US" dirty="0" smtClean="0"/>
          </a:p>
          <a:p>
            <a:pPr>
              <a:spcBef>
                <a:spcPct val="0"/>
              </a:spcBef>
            </a:pPr>
            <a:r>
              <a:rPr lang="en-US" dirty="0" smtClean="0"/>
              <a:t>Microsoft Hyper-V Server 2008 R2 or Existing OS - </a:t>
            </a:r>
            <a:r>
              <a:rPr lang="en-US" b="1" dirty="0" smtClean="0"/>
              <a:t>$0 </a:t>
            </a:r>
            <a:r>
              <a:rPr lang="en-US" dirty="0" smtClean="0"/>
              <a:t>(not included for this calculation)</a:t>
            </a:r>
          </a:p>
          <a:p>
            <a:pPr>
              <a:spcBef>
                <a:spcPct val="0"/>
              </a:spcBef>
            </a:pPr>
            <a:r>
              <a:rPr lang="en-US" dirty="0" smtClean="0"/>
              <a:t>SMSD with 2yrs SA - $1504 x 5 servers =</a:t>
            </a:r>
            <a:r>
              <a:rPr lang="en-US" b="1" dirty="0" smtClean="0"/>
              <a:t> $7520</a:t>
            </a:r>
            <a:endParaRPr lang="en-US" dirty="0" smtClean="0"/>
          </a:p>
          <a:p>
            <a:pPr>
              <a:spcBef>
                <a:spcPct val="0"/>
              </a:spcBef>
            </a:pPr>
            <a:r>
              <a:rPr lang="en-US" dirty="0" smtClean="0"/>
              <a:t>SCOM Server with 2yrs SA - </a:t>
            </a:r>
            <a:r>
              <a:rPr lang="en-US" b="1" dirty="0" smtClean="0"/>
              <a:t>$726</a:t>
            </a:r>
            <a:endParaRPr lang="en-US" dirty="0" smtClean="0"/>
          </a:p>
          <a:p>
            <a:pPr>
              <a:spcBef>
                <a:spcPct val="0"/>
              </a:spcBef>
            </a:pPr>
            <a:r>
              <a:rPr lang="en-US" dirty="0" smtClean="0"/>
              <a:t>SCCM Server with 2 years SA -</a:t>
            </a:r>
            <a:r>
              <a:rPr lang="en-US" b="1" dirty="0" smtClean="0"/>
              <a:t> $726</a:t>
            </a:r>
            <a:endParaRPr lang="en-US" dirty="0" smtClean="0"/>
          </a:p>
          <a:p>
            <a:pPr>
              <a:spcBef>
                <a:spcPct val="0"/>
              </a:spcBef>
            </a:pPr>
            <a:r>
              <a:rPr lang="en-US" dirty="0" smtClean="0"/>
              <a:t>SCDPM Server with 2 years SA - </a:t>
            </a:r>
            <a:r>
              <a:rPr lang="en-US" b="1" dirty="0" smtClean="0"/>
              <a:t>$726</a:t>
            </a:r>
            <a:endParaRPr lang="en-US" dirty="0" smtClean="0"/>
          </a:p>
          <a:p>
            <a:pPr>
              <a:spcBef>
                <a:spcPct val="0"/>
              </a:spcBef>
            </a:pPr>
            <a:r>
              <a:rPr lang="en-US" b="1" dirty="0" smtClean="0"/>
              <a:t>TOTAL $9698</a:t>
            </a:r>
            <a:endParaRPr lang="en-US" dirty="0" smtClean="0"/>
          </a:p>
          <a:p>
            <a:pPr>
              <a:spcBef>
                <a:spcPct val="0"/>
              </a:spcBef>
            </a:pPr>
            <a:r>
              <a:rPr lang="en-US" b="1" dirty="0" smtClean="0"/>
              <a:t>The VMware Virtualization Package Breakdown: </a:t>
            </a:r>
            <a:endParaRPr lang="en-US" dirty="0" smtClean="0"/>
          </a:p>
          <a:p>
            <a:pPr>
              <a:spcBef>
                <a:spcPct val="0"/>
              </a:spcBef>
            </a:pPr>
            <a:r>
              <a:rPr lang="en-US" dirty="0" err="1" smtClean="0"/>
              <a:t>vSphere</a:t>
            </a:r>
            <a:r>
              <a:rPr lang="en-US" dirty="0" smtClean="0"/>
              <a:t> Enterprise Plus with 2 years SA- $10,241.28 x 5 servers = </a:t>
            </a:r>
            <a:r>
              <a:rPr lang="en-US" b="1" dirty="0" smtClean="0"/>
              <a:t>$51,206</a:t>
            </a:r>
            <a:endParaRPr lang="en-US" dirty="0" smtClean="0"/>
          </a:p>
          <a:p>
            <a:pPr>
              <a:spcBef>
                <a:spcPct val="0"/>
              </a:spcBef>
            </a:pPr>
            <a:r>
              <a:rPr lang="en-US" dirty="0" err="1" smtClean="0"/>
              <a:t>vSphere</a:t>
            </a:r>
            <a:r>
              <a:rPr lang="en-US" dirty="0" smtClean="0"/>
              <a:t> Enterprise Plus - </a:t>
            </a:r>
            <a:r>
              <a:rPr lang="en-US" b="1" dirty="0" smtClean="0"/>
              <a:t>$0 </a:t>
            </a:r>
            <a:r>
              <a:rPr lang="en-US" dirty="0" smtClean="0"/>
              <a:t>(not included for this calculation)</a:t>
            </a:r>
            <a:r>
              <a:rPr lang="en-US" b="1" dirty="0" smtClean="0"/>
              <a:t> </a:t>
            </a:r>
            <a:endParaRPr lang="en-US" dirty="0" smtClean="0"/>
          </a:p>
          <a:p>
            <a:pPr>
              <a:spcBef>
                <a:spcPct val="0"/>
              </a:spcBef>
            </a:pPr>
            <a:r>
              <a:rPr lang="en-US" dirty="0" err="1" smtClean="0"/>
              <a:t>vCenter</a:t>
            </a:r>
            <a:r>
              <a:rPr lang="en-US" dirty="0" smtClean="0"/>
              <a:t> Standard with 2 years SA - </a:t>
            </a:r>
            <a:r>
              <a:rPr lang="en-US" b="1" dirty="0" smtClean="0"/>
              <a:t>$7318</a:t>
            </a:r>
            <a:endParaRPr lang="en-US" dirty="0" smtClean="0"/>
          </a:p>
          <a:p>
            <a:pPr>
              <a:spcBef>
                <a:spcPct val="0"/>
              </a:spcBef>
            </a:pPr>
            <a:r>
              <a:rPr lang="en-US" b="1" dirty="0" smtClean="0"/>
              <a:t>TOTAL $58,524</a:t>
            </a:r>
            <a:endParaRPr lang="en-US" dirty="0" smtClean="0"/>
          </a:p>
          <a:p>
            <a:pPr>
              <a:spcBef>
                <a:spcPct val="0"/>
              </a:spcBef>
            </a:pPr>
            <a:r>
              <a:rPr lang="en-US" b="1" i="1" dirty="0" smtClean="0"/>
              <a:t> </a:t>
            </a:r>
            <a:endParaRPr lang="en-US" dirty="0" smtClean="0"/>
          </a:p>
          <a:p>
            <a:pPr>
              <a:spcBef>
                <a:spcPct val="0"/>
              </a:spcBef>
            </a:pPr>
            <a:r>
              <a:rPr lang="en-US" b="1" i="1" dirty="0" smtClean="0"/>
              <a:t>3-2 Lower Ongoing Cost:</a:t>
            </a:r>
            <a:endParaRPr lang="en-US" dirty="0" smtClean="0"/>
          </a:p>
          <a:p>
            <a:pPr>
              <a:spcBef>
                <a:spcPct val="0"/>
              </a:spcBef>
            </a:pPr>
            <a:r>
              <a:rPr lang="en-US" dirty="0" smtClean="0"/>
              <a:t>Businesses have never been under more pressure to reduce costs and operate more efficiently. Virtualization is one of the most effective means for making this happen. It provides powerful, tangible ways to streamline many traditionally time-consuming processes and minimize the resources needed to deploy and manage IT resources. Microsoft customers are using virtualization technology to simplify their IT infrastructure, IT processes, and save money on an on-going bases by saving on space, power and resources. With virtualization built into the Microsoft platform, virtualization becomes a skill rather than a specialty. Now that you no longer need separate processes or IT teams to manage and support virtualization solutions, you can save time—and money—across the board. Customers agree that this is a crucial advantage. </a:t>
            </a:r>
          </a:p>
          <a:p>
            <a:pPr>
              <a:spcBef>
                <a:spcPct val="0"/>
              </a:spcBef>
            </a:pPr>
            <a:r>
              <a:rPr lang="en-US" b="1" i="1" dirty="0" smtClean="0"/>
              <a:t> </a:t>
            </a:r>
            <a:endParaRPr lang="en-US" dirty="0" smtClean="0"/>
          </a:p>
          <a:p>
            <a:pPr>
              <a:spcBef>
                <a:spcPct val="0"/>
              </a:spcBef>
            </a:pPr>
            <a:r>
              <a:rPr lang="en-US" b="1" i="1" dirty="0" smtClean="0"/>
              <a:t>3-3 Virtualization-Friendly Licensing: </a:t>
            </a:r>
            <a:endParaRPr lang="en-US" dirty="0" smtClean="0"/>
          </a:p>
          <a:p>
            <a:pPr>
              <a:spcBef>
                <a:spcPct val="0"/>
              </a:spcBef>
            </a:pPr>
            <a:r>
              <a:rPr lang="en-US" dirty="0" smtClean="0"/>
              <a:t>Microsoft licensing is specifically designed to fit your virtualization needs with no additional licensing cost for your hypervisor and it also allows you to move virtualized applications to a different server whenever you require without licensing restrictions. Microsoft eliminated a licensing restriction that prevented customers from moving virtualized applications to a different server more than once every 90 days. That 90-day restriction was removed on Sept. 1 of 2008 for the most commonly used Microsoft server applications, including SQL Server 2008 Enterprise edition, Exchange Server 2007 Service Pack 1 Standard and Enterprise editions, Dynamics CRM 4.0 Enterprise and Professional editions, Office SharePoint Server</a:t>
            </a:r>
            <a:r>
              <a:rPr lang="en-US" dirty="0" smtClean="0">
                <a:latin typeface="Calibri" pitchFamily="34" charset="0"/>
              </a:rPr>
              <a:t>®</a:t>
            </a:r>
            <a:r>
              <a:rPr lang="en-US" dirty="0" smtClean="0"/>
              <a:t> 2007, and Microsoft</a:t>
            </a:r>
            <a:r>
              <a:rPr lang="en-US" dirty="0" smtClean="0">
                <a:latin typeface="Calibri" pitchFamily="34" charset="0"/>
              </a:rPr>
              <a:t>®</a:t>
            </a:r>
            <a:r>
              <a:rPr lang="en-US" dirty="0" smtClean="0"/>
              <a:t> System Center products. In all, 41 server applications are affected. </a:t>
            </a:r>
          </a:p>
          <a:p>
            <a:pPr>
              <a:spcBef>
                <a:spcPct val="0"/>
              </a:spcBef>
            </a:pPr>
            <a:endParaRPr lang="en-US" sz="1200" dirty="0" smtClean="0"/>
          </a:p>
          <a:p>
            <a:pPr>
              <a:spcBef>
                <a:spcPct val="0"/>
              </a:spcBef>
            </a:pPr>
            <a:r>
              <a:rPr lang="en-US" b="1" dirty="0" smtClean="0"/>
              <a:t>Source: </a:t>
            </a:r>
            <a:r>
              <a:rPr lang="en-US" dirty="0" smtClean="0"/>
              <a:t>http://www.microsoft.com/virtualization/why/overview/default.mspx</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defTabSz="898525">
              <a:lnSpc>
                <a:spcPct val="100000"/>
              </a:lnSpc>
              <a:spcBef>
                <a:spcPct val="0"/>
              </a:spcBef>
              <a:spcAft>
                <a:spcPct val="0"/>
              </a:spcAft>
            </a:pPr>
            <a:r>
              <a:rPr lang="en-US" smtClean="0"/>
              <a:t>Divider slide to indicate that the deck will now look at scenarios specific to the virtualization of Microsoft SQL Server</a:t>
            </a:r>
            <a:r>
              <a:rPr lang="en-US" baseline="30000" smtClean="0"/>
              <a:t>®</a:t>
            </a: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05D00A72-60FA-41C8-9B56-59480468FDE1}" type="slidenum">
              <a:rPr lang="en-US">
                <a:solidFill>
                  <a:srgbClr val="000000"/>
                </a:solidFill>
              </a:rPr>
              <a:pPr defTabSz="912813" fontAlgn="base">
                <a:spcBef>
                  <a:spcPct val="0"/>
                </a:spcBef>
                <a:spcAft>
                  <a:spcPct val="0"/>
                </a:spcAft>
              </a:pPr>
              <a:t>8</a:t>
            </a:fld>
            <a:endParaRPr 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0835D3-C9A4-4720-9384-4534D3FE1C35}" type="slidenum">
              <a:rPr lang="en-US" smtClean="0">
                <a:solidFill>
                  <a:prstClr val="black"/>
                </a:solidFill>
              </a:rPr>
              <a:pPr/>
              <a:t>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chart" Target="../charts/chart4.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hyperlink" Target="http://www.microsoft.com/sqlserver/2008/en/us/white-papers.asp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2.wmf"/><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hyperlink" Target="http://www.microsoft.com/sqlserver/2008/en/us/white-papers.aspx" TargetMode="External"/><Relationship Id="rId3" Type="http://schemas.openxmlformats.org/officeDocument/2006/relationships/image" Target="../media/image29.png"/><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0.png"/><Relationship Id="rId4" Type="http://schemas.openxmlformats.org/officeDocument/2006/relationships/image" Target="../media/image31.png"/><Relationship Id="rId9"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39.gif"/><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hyperlink" Target="http://www.microsoft.com/sqlserver/2008/en/us/white-papers.aspx" TargetMode="External"/><Relationship Id="rId3" Type="http://schemas.openxmlformats.org/officeDocument/2006/relationships/image" Target="../media/image35.png"/><Relationship Id="rId7"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31.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3.gif"/><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gif"/><Relationship Id="rId14" Type="http://schemas.openxmlformats.org/officeDocument/2006/relationships/image" Target="../media/image51.png"/></Relationships>
</file>

<file path=ppt/slides/_rels/slide19.xml.rels><?xml version="1.0" encoding="UTF-8" standalone="yes"?>
<Relationships xmlns="http://schemas.openxmlformats.org/package/2006/relationships"><Relationship Id="rId8" Type="http://schemas.openxmlformats.org/officeDocument/2006/relationships/hyperlink" Target="http://www.ibm.com/itsolutions/virtualization/?cm_re=masthead-_-business-_-bzn-virtual" TargetMode="External"/><Relationship Id="rId13" Type="http://schemas.openxmlformats.org/officeDocument/2006/relationships/image" Target="../media/image62.jpeg"/><Relationship Id="rId3" Type="http://schemas.openxmlformats.org/officeDocument/2006/relationships/image" Target="../media/image53.jpeg"/><Relationship Id="rId7" Type="http://schemas.openxmlformats.org/officeDocument/2006/relationships/image" Target="../media/image57.jpeg"/><Relationship Id="rId12" Type="http://schemas.openxmlformats.org/officeDocument/2006/relationships/image" Target="../media/image61.jpeg"/><Relationship Id="rId2" Type="http://schemas.openxmlformats.org/officeDocument/2006/relationships/image" Target="../media/image52.gif"/><Relationship Id="rId1" Type="http://schemas.openxmlformats.org/officeDocument/2006/relationships/slideLayout" Target="../slideLayouts/slideLayout4.xml"/><Relationship Id="rId6" Type="http://schemas.openxmlformats.org/officeDocument/2006/relationships/image" Target="../media/image56.jpeg"/><Relationship Id="rId11" Type="http://schemas.openxmlformats.org/officeDocument/2006/relationships/image" Target="../media/image60.png"/><Relationship Id="rId5" Type="http://schemas.openxmlformats.org/officeDocument/2006/relationships/image" Target="../media/image55.jpeg"/><Relationship Id="rId15" Type="http://schemas.openxmlformats.org/officeDocument/2006/relationships/hyperlink" Target="http://www.microsoft.com/systemcenter/virtualmachinemanager/en/us/pro-partners.aspx" TargetMode="External"/><Relationship Id="rId10" Type="http://schemas.openxmlformats.org/officeDocument/2006/relationships/image" Target="../media/image59.png"/><Relationship Id="rId4" Type="http://schemas.openxmlformats.org/officeDocument/2006/relationships/image" Target="../media/image54.jpeg"/><Relationship Id="rId9" Type="http://schemas.openxmlformats.org/officeDocument/2006/relationships/image" Target="../media/image58.gif"/><Relationship Id="rId14" Type="http://schemas.openxmlformats.org/officeDocument/2006/relationships/image" Target="../media/image6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microsoft.com/virtualization/solutions/business-critical-applications"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notesSlide" Target="../notesSlides/notesSlide20.xml"/><Relationship Id="rId16"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hyperlink" Target="http://blogs.msdn.com/uksharepoint/archive/2009/03/04/topic-1-recommendations-for-optimizing-the-performance-of-a-virtualized-sharepoint-environment.aspx" TargetMode="External"/><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http://www.emc.com/collateral/hardware/technical-documentation/h5926-virtual-architecture-ms-sharepoint-clariion-cx3-40-hyper-v-ref-arch.pdf" TargetMode="External"/><Relationship Id="rId4" Type="http://schemas.openxmlformats.org/officeDocument/2006/relationships/image" Target="../media/image7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h20195.www2.hp.com/V2/GetPDF.aspx/4AA1-2127ENW.pdf"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53.jpeg"/><Relationship Id="rId4" Type="http://schemas.openxmlformats.org/officeDocument/2006/relationships/hyperlink" Target="http://h20195.www2.hp.com/V2/GetPDF.aspx/4AA1-9895ENW.pdf"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technet.microsoft.com/en-us/library/bb124558(EXCHG.140).aspx" TargetMode="External"/><Relationship Id="rId3" Type="http://schemas.openxmlformats.org/officeDocument/2006/relationships/hyperlink" Target="http://www.microsoft.com/windowsserver2008/en/us/hyperv-main.aspx" TargetMode="External"/><Relationship Id="rId7" Type="http://schemas.openxmlformats.org/officeDocument/2006/relationships/hyperlink" Target="http://msevents.microsoft.com/CUI/WebCastEventDetails.aspx?culture=en-US&amp;EventID=1032428204&amp;CountryCode=US"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http://www.microsoft.com/virtualization/en/us/solution-business-apps.aspx" TargetMode="External"/><Relationship Id="rId5" Type="http://schemas.openxmlformats.org/officeDocument/2006/relationships/hyperlink" Target="http://technet.microsoft.com/en-us/solutionaccelerators/ee395429.aspx?SA_CE=VIRT-IPD-WEB-MSCOM-2009-09-21" TargetMode="External"/><Relationship Id="rId4" Type="http://schemas.openxmlformats.org/officeDocument/2006/relationships/hyperlink" Target="http://blogs.technet.com/virtualization" TargetMode="External"/><Relationship Id="rId9" Type="http://schemas.openxmlformats.org/officeDocument/2006/relationships/hyperlink" Target="http://blogs.technet.com/exchange"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blogs.msdn.com/uksharepoint/archive/2009/03/04/topic-1-recommendations-for-optimizing-the-performance-of-a-virtualized-sharepoint-environment.aspx" TargetMode="External"/><Relationship Id="rId3" Type="http://schemas.openxmlformats.org/officeDocument/2006/relationships/hyperlink" Target="http://www.microsoft.com/sqlserver/2008/en/us/virtualization.aspx" TargetMode="External"/><Relationship Id="rId7" Type="http://schemas.openxmlformats.org/officeDocument/2006/relationships/hyperlink" Target="http://www.microsoft.com/virtualization/en/us/solution-business-apps.asp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hyperlink" Target="http://www.microsoft.com/systemcenter/en/us/managing-microsoft-applications/optimizing-sharepoint.aspx" TargetMode="External"/><Relationship Id="rId5" Type="http://schemas.openxmlformats.org/officeDocument/2006/relationships/hyperlink" Target="http://msevents.microsoft.com/CUI/WebCastEventDetails.aspx?EventID=1032428764&amp;EventCategory=5&amp;culture=en-US&amp;CountryCode=US" TargetMode="External"/><Relationship Id="rId4" Type="http://schemas.openxmlformats.org/officeDocument/2006/relationships/hyperlink" Target="http://www.microsoft.com/sqlserver/2008/en/us/white-papers.aspx"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10" Type="http://schemas.openxmlformats.org/officeDocument/2006/relationships/image" Target="../media/image85.png"/><Relationship Id="rId4" Type="http://schemas.openxmlformats.org/officeDocument/2006/relationships/hyperlink" Target="http://microsoft.com/technet" TargetMode="External"/><Relationship Id="rId9" Type="http://schemas.openxmlformats.org/officeDocument/2006/relationships/image" Target="../media/image84.emf"/></Relationships>
</file>

<file path=ppt/slides/_rels/slide4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hyperlink" Target="https://www.vmware.com/vmwarestore"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Consolidation Considerations</a:t>
            </a:r>
            <a:endParaRPr lang="en-US" dirty="0"/>
          </a:p>
        </p:txBody>
      </p:sp>
      <p:graphicFrame>
        <p:nvGraphicFramePr>
          <p:cNvPr id="4" name="Table 3"/>
          <p:cNvGraphicFramePr>
            <a:graphicFrameLocks noGrp="1"/>
          </p:cNvGraphicFramePr>
          <p:nvPr/>
        </p:nvGraphicFramePr>
        <p:xfrm>
          <a:off x="533400" y="990600"/>
          <a:ext cx="8031126" cy="4839793"/>
        </p:xfrm>
        <a:graphic>
          <a:graphicData uri="http://schemas.openxmlformats.org/drawingml/2006/table">
            <a:tbl>
              <a:tblPr firstRow="1" bandRow="1">
                <a:tableStyleId>{5C22544A-7EE6-4342-B048-85BDC9FD1C3A}</a:tableStyleId>
              </a:tblPr>
              <a:tblGrid>
                <a:gridCol w="1949302"/>
                <a:gridCol w="2243941"/>
                <a:gridCol w="3837883"/>
              </a:tblGrid>
              <a:tr h="468923">
                <a:tc>
                  <a:txBody>
                    <a:bodyPr/>
                    <a:lstStyle/>
                    <a:p>
                      <a:pPr algn="ctr"/>
                      <a:endParaRPr lang="en-US" sz="1600" dirty="0">
                        <a:solidFill>
                          <a:schemeClr val="tx1"/>
                        </a:solidFill>
                      </a:endParaRPr>
                    </a:p>
                  </a:txBody>
                  <a:tcPr>
                    <a:solidFill>
                      <a:srgbClr val="5E9EFC"/>
                    </a:solidFill>
                  </a:tcPr>
                </a:tc>
                <a:tc>
                  <a:txBody>
                    <a:bodyPr/>
                    <a:lstStyle/>
                    <a:p>
                      <a:pPr algn="ctr"/>
                      <a:r>
                        <a:rPr lang="en-US" sz="1600" baseline="0" dirty="0" smtClean="0">
                          <a:solidFill>
                            <a:schemeClr val="bg1">
                              <a:lumMod val="85000"/>
                              <a:lumOff val="15000"/>
                            </a:schemeClr>
                          </a:solidFill>
                        </a:rPr>
                        <a:t>Multiple SQL Instances </a:t>
                      </a:r>
                      <a:endParaRPr lang="en-US" sz="1600" dirty="0">
                        <a:solidFill>
                          <a:schemeClr val="bg1">
                            <a:lumMod val="85000"/>
                            <a:lumOff val="15000"/>
                          </a:schemeClr>
                        </a:solidFill>
                      </a:endParaRPr>
                    </a:p>
                  </a:txBody>
                  <a:tcPr anchor="ctr">
                    <a:solidFill>
                      <a:srgbClr val="5E9EFC"/>
                    </a:solidFill>
                  </a:tcPr>
                </a:tc>
                <a:tc>
                  <a:txBody>
                    <a:bodyPr/>
                    <a:lstStyle/>
                    <a:p>
                      <a:pPr algn="ctr"/>
                      <a:r>
                        <a:rPr lang="en-US" sz="1600" dirty="0" smtClean="0">
                          <a:solidFill>
                            <a:schemeClr val="bg1">
                              <a:lumMod val="85000"/>
                              <a:lumOff val="15000"/>
                            </a:schemeClr>
                          </a:solidFill>
                        </a:rPr>
                        <a:t>Multiple Virtual Machines (VM)</a:t>
                      </a:r>
                      <a:endParaRPr lang="en-US" sz="1600" dirty="0">
                        <a:solidFill>
                          <a:schemeClr val="bg1">
                            <a:lumMod val="85000"/>
                            <a:lumOff val="15000"/>
                          </a:schemeClr>
                        </a:solidFill>
                      </a:endParaRPr>
                    </a:p>
                  </a:txBody>
                  <a:tcPr anchor="ctr">
                    <a:solidFill>
                      <a:srgbClr val="5E9EFC"/>
                    </a:solidFill>
                  </a:tcPr>
                </a:tc>
              </a:tr>
              <a:tr h="325166">
                <a:tc>
                  <a:txBody>
                    <a:bodyPr/>
                    <a:lstStyle/>
                    <a:p>
                      <a:pPr algn="ctr"/>
                      <a:r>
                        <a:rPr lang="en-US" sz="1400" b="1" dirty="0" smtClean="0"/>
                        <a:t>Isolation </a:t>
                      </a:r>
                      <a:endParaRPr lang="en-US" sz="1400" b="1" dirty="0"/>
                    </a:p>
                  </a:txBody>
                  <a:tcPr/>
                </a:tc>
                <a:tc>
                  <a:txBody>
                    <a:bodyPr/>
                    <a:lstStyle/>
                    <a:p>
                      <a:r>
                        <a:rPr lang="en-US" sz="1200" dirty="0" smtClean="0"/>
                        <a:t>Shared</a:t>
                      </a:r>
                      <a:r>
                        <a:rPr lang="en-US" sz="1200" baseline="0" dirty="0" smtClean="0"/>
                        <a:t> Windows instance</a:t>
                      </a:r>
                      <a:endParaRPr lang="en-US" sz="1200" dirty="0"/>
                    </a:p>
                  </a:txBody>
                  <a:tcPr/>
                </a:tc>
                <a:tc>
                  <a:txBody>
                    <a:bodyPr/>
                    <a:lstStyle/>
                    <a:p>
                      <a:r>
                        <a:rPr lang="en-US" sz="1200" baseline="0" dirty="0" smtClean="0"/>
                        <a:t>Dedicated Windows instance</a:t>
                      </a:r>
                      <a:endParaRPr lang="en-US" sz="1200" dirty="0"/>
                    </a:p>
                  </a:txBody>
                  <a:tcPr/>
                </a:tc>
              </a:tr>
              <a:tr h="535912">
                <a:tc>
                  <a:txBody>
                    <a:bodyPr/>
                    <a:lstStyle/>
                    <a:p>
                      <a:pPr algn="ctr"/>
                      <a:r>
                        <a:rPr lang="en-US" sz="1400" b="1" dirty="0" smtClean="0"/>
                        <a:t>CPU Resources </a:t>
                      </a:r>
                      <a:endParaRPr lang="en-US" sz="1400" b="1" dirty="0"/>
                    </a:p>
                  </a:txBody>
                  <a:tcPr/>
                </a:tc>
                <a:tc>
                  <a:txBody>
                    <a:bodyPr/>
                    <a:lstStyle/>
                    <a:p>
                      <a:r>
                        <a:rPr lang="en-US" sz="1200" baseline="0" dirty="0" smtClean="0"/>
                        <a:t>Number of CPUs visible to Windows instance </a:t>
                      </a:r>
                      <a:endParaRPr lang="en-US" sz="1200" dirty="0"/>
                    </a:p>
                  </a:txBody>
                  <a:tcPr/>
                </a:tc>
                <a:tc>
                  <a:txBody>
                    <a:bodyPr/>
                    <a:lstStyle/>
                    <a:p>
                      <a:pPr lvl="0">
                        <a:buFont typeface="Arial" pitchFamily="34" charset="0"/>
                        <a:buNone/>
                      </a:pPr>
                      <a:r>
                        <a:rPr lang="en-US" sz="1200" baseline="0" dirty="0" smtClean="0"/>
                        <a:t>Up to 4 virtual CPUs</a:t>
                      </a:r>
                    </a:p>
                    <a:p>
                      <a:pPr lvl="0">
                        <a:buFont typeface="Arial" pitchFamily="34" charset="0"/>
                        <a:buNone/>
                      </a:pPr>
                      <a:r>
                        <a:rPr lang="en-US" sz="1200" baseline="0" dirty="0" smtClean="0"/>
                        <a:t>CPU over-commit is supported</a:t>
                      </a:r>
                    </a:p>
                  </a:txBody>
                  <a:tcPr/>
                </a:tc>
              </a:tr>
              <a:tr h="803599">
                <a:tc>
                  <a:txBody>
                    <a:bodyPr/>
                    <a:lstStyle/>
                    <a:p>
                      <a:pPr algn="ctr"/>
                      <a:r>
                        <a:rPr lang="en-US" sz="1400" b="1" dirty="0" smtClean="0"/>
                        <a:t>Memory </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Server Limit</a:t>
                      </a:r>
                    </a:p>
                    <a:p>
                      <a:r>
                        <a:rPr lang="en-US" sz="1200" dirty="0" smtClean="0"/>
                        <a:t>Dynamic(max server memory)</a:t>
                      </a:r>
                    </a:p>
                  </a:txBody>
                  <a:tcPr/>
                </a:tc>
                <a:tc>
                  <a:txBody>
                    <a:bodyPr/>
                    <a:lstStyle/>
                    <a:p>
                      <a:r>
                        <a:rPr lang="en-US" sz="1200" dirty="0" smtClean="0"/>
                        <a:t>Statically</a:t>
                      </a:r>
                      <a:r>
                        <a:rPr lang="en-US" sz="1200" baseline="0" dirty="0" smtClean="0"/>
                        <a:t> allocated to VM (Offline changes only)</a:t>
                      </a:r>
                    </a:p>
                    <a:p>
                      <a:pPr lvl="0">
                        <a:buFont typeface="Arial" pitchFamily="34" charset="0"/>
                        <a:buNone/>
                      </a:pPr>
                      <a:r>
                        <a:rPr lang="en-US" sz="1200" baseline="0" dirty="0" smtClean="0"/>
                        <a:t>64GB limit per VM</a:t>
                      </a:r>
                    </a:p>
                    <a:p>
                      <a:pPr lvl="0">
                        <a:buFont typeface="Arial" pitchFamily="34" charset="0"/>
                        <a:buNone/>
                      </a:pPr>
                      <a:r>
                        <a:rPr lang="en-US" sz="1200" baseline="0" dirty="0" smtClean="0"/>
                        <a:t>2 TB Limit per Host</a:t>
                      </a:r>
                    </a:p>
                  </a:txBody>
                  <a:tcPr/>
                </a:tc>
              </a:tr>
              <a:tr h="535912">
                <a:tc>
                  <a:txBody>
                    <a:bodyPr/>
                    <a:lstStyle/>
                    <a:p>
                      <a:pPr algn="ctr"/>
                      <a:r>
                        <a:rPr lang="en-US" sz="1400" b="1" dirty="0" smtClean="0"/>
                        <a:t>Storage</a:t>
                      </a:r>
                      <a:r>
                        <a:rPr lang="en-US" sz="1400" b="1" baseline="0" dirty="0" smtClean="0"/>
                        <a:t> </a:t>
                      </a:r>
                      <a:endParaRPr lang="en-US" sz="1400" b="1" dirty="0"/>
                    </a:p>
                  </a:txBody>
                  <a:tcPr/>
                </a:tc>
                <a:tc>
                  <a:txBody>
                    <a:bodyPr/>
                    <a:lstStyle/>
                    <a:p>
                      <a:r>
                        <a:rPr lang="en-US" sz="1200" dirty="0" smtClean="0"/>
                        <a:t>SQL Data Files</a:t>
                      </a:r>
                      <a:r>
                        <a:rPr lang="en-US" sz="1200" baseline="0" dirty="0" smtClean="0"/>
                        <a:t> with standard storage options </a:t>
                      </a:r>
                    </a:p>
                  </a:txBody>
                  <a:tcPr/>
                </a:tc>
                <a:tc>
                  <a:txBody>
                    <a:bodyPr/>
                    <a:lstStyle/>
                    <a:p>
                      <a:r>
                        <a:rPr lang="en-US" sz="1200" dirty="0" smtClean="0"/>
                        <a:t>SQL Data</a:t>
                      </a:r>
                      <a:r>
                        <a:rPr lang="en-US" sz="1200" baseline="0" dirty="0" smtClean="0"/>
                        <a:t> Files using </a:t>
                      </a:r>
                    </a:p>
                    <a:p>
                      <a:r>
                        <a:rPr lang="en-US" sz="1200" baseline="0" dirty="0" smtClean="0"/>
                        <a:t>Passthrough or Virtual Hard Disks exposed to VM</a:t>
                      </a:r>
                      <a:endParaRPr lang="en-US" sz="1200" dirty="0"/>
                    </a:p>
                  </a:txBody>
                  <a:tcPr/>
                </a:tc>
              </a:tr>
              <a:tr h="487749">
                <a:tc>
                  <a:txBody>
                    <a:bodyPr/>
                    <a:lstStyle/>
                    <a:p>
                      <a:pPr algn="ctr"/>
                      <a:r>
                        <a:rPr lang="en-US" sz="1400" b="1" dirty="0" smtClean="0"/>
                        <a:t>Resource Management </a:t>
                      </a:r>
                      <a:endParaRPr lang="en-US" sz="1400" b="1" dirty="0"/>
                    </a:p>
                  </a:txBody>
                  <a:tcPr/>
                </a:tc>
                <a:tc>
                  <a:txBody>
                    <a:bodyPr/>
                    <a:lstStyle/>
                    <a:p>
                      <a:r>
                        <a:rPr lang="en-US" sz="1200" dirty="0" smtClean="0"/>
                        <a:t>Windows System Resource Manager(process</a:t>
                      </a:r>
                      <a:r>
                        <a:rPr lang="en-US" sz="1200" baseline="0" dirty="0" smtClean="0"/>
                        <a:t> level)</a:t>
                      </a:r>
                    </a:p>
                    <a:p>
                      <a:r>
                        <a:rPr lang="en-US" sz="1200" baseline="0" dirty="0" smtClean="0"/>
                        <a:t>SQL Server Resource Governor</a:t>
                      </a:r>
                      <a:endParaRPr lang="en-US" sz="1200" dirty="0"/>
                    </a:p>
                  </a:txBody>
                  <a:tcPr/>
                </a:tc>
                <a:tc>
                  <a:txBody>
                    <a:bodyPr/>
                    <a:lstStyle/>
                    <a:p>
                      <a:r>
                        <a:rPr lang="en-US" sz="1200" baseline="0" dirty="0" smtClean="0"/>
                        <a:t>Hyper-V guest VM </a:t>
                      </a:r>
                    </a:p>
                    <a:p>
                      <a:r>
                        <a:rPr lang="en-US" sz="1200" baseline="0" dirty="0" smtClean="0"/>
                        <a:t>SQL Server Resource Governor</a:t>
                      </a:r>
                      <a:endParaRPr lang="en-US" sz="1200" dirty="0"/>
                    </a:p>
                  </a:txBody>
                  <a:tcPr/>
                </a:tc>
              </a:tr>
              <a:tr h="379602">
                <a:tc>
                  <a:txBody>
                    <a:bodyPr/>
                    <a:lstStyle/>
                    <a:p>
                      <a:pPr algn="ctr"/>
                      <a:r>
                        <a:rPr lang="en-US" sz="1400" b="1" dirty="0" smtClean="0"/>
                        <a:t>Number</a:t>
                      </a:r>
                      <a:r>
                        <a:rPr lang="en-US" sz="1400" b="1" baseline="0" dirty="0" smtClean="0"/>
                        <a:t> of instances </a:t>
                      </a:r>
                      <a:endParaRPr lang="en-US" sz="1400" b="1" dirty="0"/>
                    </a:p>
                  </a:txBody>
                  <a:tcPr/>
                </a:tc>
                <a:tc>
                  <a:txBody>
                    <a:bodyPr/>
                    <a:lstStyle/>
                    <a:p>
                      <a:r>
                        <a:rPr lang="en-US" sz="1200" dirty="0" smtClean="0"/>
                        <a:t>50 </a:t>
                      </a:r>
                      <a:endParaRPr lang="en-US" sz="1200" dirty="0"/>
                    </a:p>
                  </a:txBody>
                  <a:tcPr/>
                </a:tc>
                <a:tc>
                  <a:txBody>
                    <a:bodyPr/>
                    <a:lstStyle/>
                    <a:p>
                      <a:r>
                        <a:rPr lang="en-US" sz="1200" baseline="0" dirty="0" smtClean="0"/>
                        <a:t>Practical limit determined by physical resources</a:t>
                      </a:r>
                      <a:endParaRPr lang="en-US" sz="1200" dirty="0"/>
                    </a:p>
                  </a:txBody>
                  <a:tcPr/>
                </a:tc>
              </a:tr>
              <a:tr h="614687">
                <a:tc>
                  <a:txBody>
                    <a:bodyPr/>
                    <a:lstStyle/>
                    <a:p>
                      <a:pPr algn="ctr"/>
                      <a:r>
                        <a:rPr lang="en-US" sz="1400" b="1" dirty="0" smtClean="0"/>
                        <a:t>High Availability</a:t>
                      </a:r>
                      <a:r>
                        <a:rPr lang="en-US" sz="1400" b="1" baseline="0" dirty="0" smtClean="0"/>
                        <a:t> </a:t>
                      </a:r>
                      <a:endParaRPr lang="en-US" sz="1400" b="1" dirty="0"/>
                    </a:p>
                  </a:txBody>
                  <a:tcPr/>
                </a:tc>
                <a:tc>
                  <a:txBody>
                    <a:bodyPr/>
                    <a:lstStyle/>
                    <a:p>
                      <a:r>
                        <a:rPr lang="en-US" sz="1200" dirty="0" smtClean="0"/>
                        <a:t>Clustering, Database Mirroring, Log Shipping, Replication</a:t>
                      </a:r>
                      <a:endParaRPr lang="en-US" sz="1200" dirty="0"/>
                    </a:p>
                  </a:txBody>
                  <a:tcPr/>
                </a:tc>
                <a:tc>
                  <a:txBody>
                    <a:bodyPr/>
                    <a:lstStyle/>
                    <a:p>
                      <a:r>
                        <a:rPr lang="en-US" sz="1200" baseline="0" dirty="0" smtClean="0"/>
                        <a:t>Live Migration, Guest Clustering, Database Mirroring, Log Shipping, Replication</a:t>
                      </a:r>
                    </a:p>
                  </a:txBody>
                  <a:tcPr>
                    <a:lnB w="12700" cap="flat" cmpd="sng" algn="ctr">
                      <a:solidFill>
                        <a:schemeClr val="tx1"/>
                      </a:solidFill>
                      <a:prstDash val="solid"/>
                      <a:round/>
                      <a:headEnd type="none" w="med" len="med"/>
                      <a:tailEnd type="none" w="med" len="med"/>
                    </a:lnB>
                  </a:tcPr>
                </a:tc>
              </a:tr>
              <a:tr h="535912">
                <a:tc>
                  <a:txBody>
                    <a:bodyPr/>
                    <a:lstStyle/>
                    <a:p>
                      <a:pPr algn="ctr"/>
                      <a:r>
                        <a:rPr lang="en-US" sz="1400" b="1" dirty="0" smtClean="0"/>
                        <a:t>Performance</a:t>
                      </a:r>
                      <a:endParaRPr lang="en-US" sz="1400" b="1" dirty="0"/>
                    </a:p>
                  </a:txBody>
                  <a:tcPr/>
                </a:tc>
                <a:tc>
                  <a:txBody>
                    <a:bodyPr/>
                    <a:lstStyle/>
                    <a:p>
                      <a:r>
                        <a:rPr lang="en-US" sz="1200" dirty="0" smtClean="0"/>
                        <a:t>Good</a:t>
                      </a:r>
                      <a:endParaRPr lang="en-US" sz="1200" dirty="0"/>
                    </a:p>
                  </a:txBody>
                  <a:tcPr>
                    <a:lnR w="12700" cap="flat" cmpd="sng" algn="ctr">
                      <a:solidFill>
                        <a:schemeClr val="tx1"/>
                      </a:solidFill>
                      <a:prstDash val="solid"/>
                      <a:round/>
                      <a:headEnd type="none" w="med" len="med"/>
                      <a:tailEnd type="none" w="med" len="med"/>
                    </a:lnR>
                  </a:tcPr>
                </a:tc>
                <a:tc>
                  <a:txBody>
                    <a:bodyPr/>
                    <a:lstStyle/>
                    <a:p>
                      <a:r>
                        <a:rPr lang="en-US" sz="1200" baseline="0" dirty="0" smtClean="0"/>
                        <a:t>Comparable with multiple instances, acceptable overhead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4"/>
          <p:cNvSpPr/>
          <p:nvPr/>
        </p:nvSpPr>
        <p:spPr bwMode="auto">
          <a:xfrm>
            <a:off x="4729656" y="5312968"/>
            <a:ext cx="3823138" cy="512391"/>
          </a:xfrm>
          <a:prstGeom prst="rect">
            <a:avLst/>
          </a:prstGeom>
          <a:noFill/>
          <a:ln w="25400">
            <a:solidFill>
              <a:schemeClr val="bg2">
                <a:lumMod val="1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Virtual Memory &amp; Second-Level Translation</a:t>
            </a:r>
            <a:endParaRPr lang="en-US" sz="4000" dirty="0"/>
          </a:p>
        </p:txBody>
      </p:sp>
      <p:sp>
        <p:nvSpPr>
          <p:cNvPr id="161" name="Rectangle 160"/>
          <p:cNvSpPr/>
          <p:nvPr/>
        </p:nvSpPr>
        <p:spPr bwMode="auto">
          <a:xfrm>
            <a:off x="365234" y="2643355"/>
            <a:ext cx="4191000" cy="3686175"/>
          </a:xfrm>
          <a:prstGeom prst="rect">
            <a:avLst/>
          </a:prstGeom>
          <a:solidFill>
            <a:schemeClr val="bg1">
              <a:lumMod val="65000"/>
              <a:lumOff val="3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2" name="Content Placeholder 2"/>
          <p:cNvSpPr>
            <a:spLocks noGrp="1"/>
          </p:cNvSpPr>
          <p:nvPr>
            <p:ph idx="1"/>
          </p:nvPr>
        </p:nvSpPr>
        <p:spPr>
          <a:xfrm>
            <a:off x="289034" y="909151"/>
            <a:ext cx="8305800" cy="1371600"/>
          </a:xfrm>
        </p:spPr>
        <p:txBody>
          <a:bodyPr/>
          <a:lstStyle/>
          <a:p>
            <a:pPr>
              <a:lnSpc>
                <a:spcPct val="100000"/>
              </a:lnSpc>
              <a:spcBef>
                <a:spcPts val="0"/>
              </a:spcBef>
              <a:spcAft>
                <a:spcPts val="0"/>
              </a:spcAft>
            </a:pPr>
            <a:r>
              <a:rPr lang="en-US" sz="2000" dirty="0" smtClean="0"/>
              <a:t>With Virtualization an additional level of mapping is required </a:t>
            </a:r>
          </a:p>
          <a:p>
            <a:pPr>
              <a:lnSpc>
                <a:spcPct val="100000"/>
              </a:lnSpc>
              <a:spcBef>
                <a:spcPts val="0"/>
              </a:spcBef>
              <a:spcAft>
                <a:spcPts val="0"/>
              </a:spcAft>
            </a:pPr>
            <a:r>
              <a:rPr lang="en-US" sz="2000" dirty="0" smtClean="0"/>
              <a:t>Second Level Address Translation (SLAT) provides the extra translation into Virtual Machine address spaces</a:t>
            </a:r>
          </a:p>
          <a:p>
            <a:pPr>
              <a:lnSpc>
                <a:spcPct val="100000"/>
              </a:lnSpc>
              <a:spcBef>
                <a:spcPts val="0"/>
              </a:spcBef>
              <a:spcAft>
                <a:spcPts val="0"/>
              </a:spcAft>
            </a:pPr>
            <a:r>
              <a:rPr lang="en-US" sz="2000" dirty="0" smtClean="0"/>
              <a:t>Performance advantage over non-enabled CPUs</a:t>
            </a:r>
            <a:endParaRPr lang="en-US" sz="1800" dirty="0" smtClean="0"/>
          </a:p>
          <a:p>
            <a:pPr lvl="1">
              <a:lnSpc>
                <a:spcPct val="100000"/>
              </a:lnSpc>
              <a:spcBef>
                <a:spcPts val="0"/>
              </a:spcBef>
              <a:spcAft>
                <a:spcPts val="600"/>
              </a:spcAft>
              <a:buNone/>
            </a:pPr>
            <a:endParaRPr lang="en-US" sz="1400" dirty="0" smtClean="0"/>
          </a:p>
        </p:txBody>
      </p:sp>
      <p:sp>
        <p:nvSpPr>
          <p:cNvPr id="163" name="Rectangle 162"/>
          <p:cNvSpPr/>
          <p:nvPr/>
        </p:nvSpPr>
        <p:spPr bwMode="auto">
          <a:xfrm>
            <a:off x="5623034" y="2643355"/>
            <a:ext cx="2590800" cy="3733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164" name="Group 83"/>
          <p:cNvGrpSpPr/>
          <p:nvPr/>
        </p:nvGrpSpPr>
        <p:grpSpPr>
          <a:xfrm>
            <a:off x="5851634" y="3252955"/>
            <a:ext cx="2133600" cy="1524000"/>
            <a:chOff x="2133600" y="2286000"/>
            <a:chExt cx="2133600" cy="1524000"/>
          </a:xfrm>
        </p:grpSpPr>
        <p:sp>
          <p:nvSpPr>
            <p:cNvPr id="165" name="Rectangle 164"/>
            <p:cNvSpPr/>
            <p:nvPr/>
          </p:nvSpPr>
          <p:spPr bwMode="auto">
            <a:xfrm>
              <a:off x="3048000" y="22860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66" name="Rectangle 165"/>
            <p:cNvSpPr/>
            <p:nvPr/>
          </p:nvSpPr>
          <p:spPr bwMode="auto">
            <a:xfrm>
              <a:off x="3352800" y="22860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67" name="Rectangle 166"/>
            <p:cNvSpPr/>
            <p:nvPr/>
          </p:nvSpPr>
          <p:spPr bwMode="auto">
            <a:xfrm>
              <a:off x="3657600" y="22860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68" name="Rectangle 167"/>
            <p:cNvSpPr/>
            <p:nvPr/>
          </p:nvSpPr>
          <p:spPr bwMode="auto">
            <a:xfrm>
              <a:off x="3962400" y="22860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69" name="Rectangle 168"/>
            <p:cNvSpPr/>
            <p:nvPr/>
          </p:nvSpPr>
          <p:spPr bwMode="auto">
            <a:xfrm>
              <a:off x="2743200" y="22860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0" name="Rectangle 169"/>
            <p:cNvSpPr/>
            <p:nvPr/>
          </p:nvSpPr>
          <p:spPr bwMode="auto">
            <a:xfrm>
              <a:off x="2438400" y="22860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1" name="Rectangle 170"/>
            <p:cNvSpPr/>
            <p:nvPr/>
          </p:nvSpPr>
          <p:spPr bwMode="auto">
            <a:xfrm>
              <a:off x="2133600" y="22860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2" name="Rectangle 171"/>
            <p:cNvSpPr/>
            <p:nvPr/>
          </p:nvSpPr>
          <p:spPr bwMode="auto">
            <a:xfrm>
              <a:off x="3962400" y="24384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3" name="Rectangle 172"/>
            <p:cNvSpPr/>
            <p:nvPr/>
          </p:nvSpPr>
          <p:spPr bwMode="auto">
            <a:xfrm>
              <a:off x="2743200" y="2438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4" name="Rectangle 173"/>
            <p:cNvSpPr/>
            <p:nvPr/>
          </p:nvSpPr>
          <p:spPr bwMode="auto">
            <a:xfrm>
              <a:off x="3657600" y="24384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5" name="Rectangle 174"/>
            <p:cNvSpPr/>
            <p:nvPr/>
          </p:nvSpPr>
          <p:spPr bwMode="auto">
            <a:xfrm>
              <a:off x="2133600" y="2438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6" name="Rectangle 175"/>
            <p:cNvSpPr/>
            <p:nvPr/>
          </p:nvSpPr>
          <p:spPr bwMode="auto">
            <a:xfrm>
              <a:off x="3352800" y="2438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7" name="Rectangle 176"/>
            <p:cNvSpPr/>
            <p:nvPr/>
          </p:nvSpPr>
          <p:spPr bwMode="auto">
            <a:xfrm>
              <a:off x="3048000" y="24384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8" name="Rectangle 177"/>
            <p:cNvSpPr/>
            <p:nvPr/>
          </p:nvSpPr>
          <p:spPr bwMode="auto">
            <a:xfrm>
              <a:off x="3657600" y="25908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79" name="Rectangle 178"/>
            <p:cNvSpPr/>
            <p:nvPr/>
          </p:nvSpPr>
          <p:spPr bwMode="auto">
            <a:xfrm>
              <a:off x="2438400" y="2438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0" name="Rectangle 179"/>
            <p:cNvSpPr/>
            <p:nvPr/>
          </p:nvSpPr>
          <p:spPr bwMode="auto">
            <a:xfrm>
              <a:off x="3352800" y="2590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1" name="Rectangle 180"/>
            <p:cNvSpPr/>
            <p:nvPr/>
          </p:nvSpPr>
          <p:spPr bwMode="auto">
            <a:xfrm>
              <a:off x="2133600" y="2590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2" name="Rectangle 181"/>
            <p:cNvSpPr/>
            <p:nvPr/>
          </p:nvSpPr>
          <p:spPr bwMode="auto">
            <a:xfrm>
              <a:off x="24384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3" name="Rectangle 182"/>
            <p:cNvSpPr/>
            <p:nvPr/>
          </p:nvSpPr>
          <p:spPr bwMode="auto">
            <a:xfrm>
              <a:off x="27432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4" name="Rectangle 183"/>
            <p:cNvSpPr/>
            <p:nvPr/>
          </p:nvSpPr>
          <p:spPr bwMode="auto">
            <a:xfrm>
              <a:off x="30480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5" name="Rectangle 184"/>
            <p:cNvSpPr/>
            <p:nvPr/>
          </p:nvSpPr>
          <p:spPr bwMode="auto">
            <a:xfrm>
              <a:off x="2743200" y="2743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6" name="Rectangle 185"/>
            <p:cNvSpPr/>
            <p:nvPr/>
          </p:nvSpPr>
          <p:spPr bwMode="auto">
            <a:xfrm>
              <a:off x="3048000" y="2743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7" name="Rectangle 186"/>
            <p:cNvSpPr/>
            <p:nvPr/>
          </p:nvSpPr>
          <p:spPr bwMode="auto">
            <a:xfrm>
              <a:off x="3048000" y="28956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8" name="Rectangle 187"/>
            <p:cNvSpPr/>
            <p:nvPr/>
          </p:nvSpPr>
          <p:spPr bwMode="auto">
            <a:xfrm>
              <a:off x="3352800" y="2743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89" name="Rectangle 188"/>
            <p:cNvSpPr/>
            <p:nvPr/>
          </p:nvSpPr>
          <p:spPr bwMode="auto">
            <a:xfrm>
              <a:off x="2133600" y="2743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0" name="Rectangle 189"/>
            <p:cNvSpPr/>
            <p:nvPr/>
          </p:nvSpPr>
          <p:spPr bwMode="auto">
            <a:xfrm>
              <a:off x="3962400" y="25908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1" name="Rectangle 190"/>
            <p:cNvSpPr/>
            <p:nvPr/>
          </p:nvSpPr>
          <p:spPr bwMode="auto">
            <a:xfrm>
              <a:off x="3657600" y="2743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2" name="Rectangle 191"/>
            <p:cNvSpPr/>
            <p:nvPr/>
          </p:nvSpPr>
          <p:spPr bwMode="auto">
            <a:xfrm>
              <a:off x="3962400" y="2743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3" name="Rectangle 192"/>
            <p:cNvSpPr/>
            <p:nvPr/>
          </p:nvSpPr>
          <p:spPr bwMode="auto">
            <a:xfrm>
              <a:off x="3962400" y="28956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4" name="Rectangle 193"/>
            <p:cNvSpPr/>
            <p:nvPr/>
          </p:nvSpPr>
          <p:spPr bwMode="auto">
            <a:xfrm>
              <a:off x="3657600" y="2895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5" name="Rectangle 194"/>
            <p:cNvSpPr/>
            <p:nvPr/>
          </p:nvSpPr>
          <p:spPr bwMode="auto">
            <a:xfrm>
              <a:off x="2743200" y="2895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6" name="Rectangle 195"/>
            <p:cNvSpPr/>
            <p:nvPr/>
          </p:nvSpPr>
          <p:spPr bwMode="auto">
            <a:xfrm>
              <a:off x="2438400" y="27432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7" name="Rectangle 196"/>
            <p:cNvSpPr/>
            <p:nvPr/>
          </p:nvSpPr>
          <p:spPr bwMode="auto">
            <a:xfrm>
              <a:off x="2133600" y="28956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8" name="Rectangle 197"/>
            <p:cNvSpPr/>
            <p:nvPr/>
          </p:nvSpPr>
          <p:spPr bwMode="auto">
            <a:xfrm>
              <a:off x="2438400" y="2895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199" name="Rectangle 198"/>
            <p:cNvSpPr/>
            <p:nvPr/>
          </p:nvSpPr>
          <p:spPr bwMode="auto">
            <a:xfrm>
              <a:off x="3352800" y="2895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0" name="Rectangle 199"/>
            <p:cNvSpPr/>
            <p:nvPr/>
          </p:nvSpPr>
          <p:spPr bwMode="auto">
            <a:xfrm>
              <a:off x="3048000" y="30480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1" name="Rectangle 200"/>
            <p:cNvSpPr/>
            <p:nvPr/>
          </p:nvSpPr>
          <p:spPr bwMode="auto">
            <a:xfrm>
              <a:off x="3352800" y="30480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2" name="Rectangle 201"/>
            <p:cNvSpPr/>
            <p:nvPr/>
          </p:nvSpPr>
          <p:spPr bwMode="auto">
            <a:xfrm>
              <a:off x="3657600" y="30480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3" name="Rectangle 202"/>
            <p:cNvSpPr/>
            <p:nvPr/>
          </p:nvSpPr>
          <p:spPr bwMode="auto">
            <a:xfrm>
              <a:off x="3962400" y="30480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4" name="Rectangle 203"/>
            <p:cNvSpPr/>
            <p:nvPr/>
          </p:nvSpPr>
          <p:spPr bwMode="auto">
            <a:xfrm>
              <a:off x="2743200" y="30480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5" name="Rectangle 204"/>
            <p:cNvSpPr/>
            <p:nvPr/>
          </p:nvSpPr>
          <p:spPr bwMode="auto">
            <a:xfrm>
              <a:off x="2438400" y="30480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6" name="Rectangle 205"/>
            <p:cNvSpPr/>
            <p:nvPr/>
          </p:nvSpPr>
          <p:spPr bwMode="auto">
            <a:xfrm>
              <a:off x="2133600" y="30480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7" name="Rectangle 206"/>
            <p:cNvSpPr/>
            <p:nvPr/>
          </p:nvSpPr>
          <p:spPr bwMode="auto">
            <a:xfrm>
              <a:off x="3962400" y="32004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8" name="Rectangle 207"/>
            <p:cNvSpPr/>
            <p:nvPr/>
          </p:nvSpPr>
          <p:spPr bwMode="auto">
            <a:xfrm>
              <a:off x="2743200" y="3200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09" name="Rectangle 208"/>
            <p:cNvSpPr/>
            <p:nvPr/>
          </p:nvSpPr>
          <p:spPr bwMode="auto">
            <a:xfrm>
              <a:off x="30480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0" name="Rectangle 209"/>
            <p:cNvSpPr/>
            <p:nvPr/>
          </p:nvSpPr>
          <p:spPr bwMode="auto">
            <a:xfrm>
              <a:off x="2133600" y="3200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1" name="Rectangle 210"/>
            <p:cNvSpPr/>
            <p:nvPr/>
          </p:nvSpPr>
          <p:spPr bwMode="auto">
            <a:xfrm>
              <a:off x="3352800" y="3200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2" name="Rectangle 211"/>
            <p:cNvSpPr/>
            <p:nvPr/>
          </p:nvSpPr>
          <p:spPr bwMode="auto">
            <a:xfrm>
              <a:off x="3048000" y="32004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3" name="Rectangle 212"/>
            <p:cNvSpPr/>
            <p:nvPr/>
          </p:nvSpPr>
          <p:spPr bwMode="auto">
            <a:xfrm>
              <a:off x="3657600" y="33528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4" name="Rectangle 213"/>
            <p:cNvSpPr/>
            <p:nvPr/>
          </p:nvSpPr>
          <p:spPr bwMode="auto">
            <a:xfrm>
              <a:off x="2133600" y="33528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5" name="Rectangle 214"/>
            <p:cNvSpPr/>
            <p:nvPr/>
          </p:nvSpPr>
          <p:spPr bwMode="auto">
            <a:xfrm>
              <a:off x="3352800" y="3352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6" name="Rectangle 215"/>
            <p:cNvSpPr/>
            <p:nvPr/>
          </p:nvSpPr>
          <p:spPr bwMode="auto">
            <a:xfrm>
              <a:off x="2438400" y="3200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7" name="Rectangle 216"/>
            <p:cNvSpPr/>
            <p:nvPr/>
          </p:nvSpPr>
          <p:spPr bwMode="auto">
            <a:xfrm>
              <a:off x="2438400" y="3352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8" name="Rectangle 217"/>
            <p:cNvSpPr/>
            <p:nvPr/>
          </p:nvSpPr>
          <p:spPr bwMode="auto">
            <a:xfrm>
              <a:off x="3962400" y="35052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19" name="Rectangle 218"/>
            <p:cNvSpPr/>
            <p:nvPr/>
          </p:nvSpPr>
          <p:spPr bwMode="auto">
            <a:xfrm>
              <a:off x="3048000" y="3352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0" name="Rectangle 219"/>
            <p:cNvSpPr/>
            <p:nvPr/>
          </p:nvSpPr>
          <p:spPr bwMode="auto">
            <a:xfrm>
              <a:off x="2743200" y="3505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1" name="Rectangle 220"/>
            <p:cNvSpPr/>
            <p:nvPr/>
          </p:nvSpPr>
          <p:spPr bwMode="auto">
            <a:xfrm>
              <a:off x="3657600" y="3200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2" name="Rectangle 221"/>
            <p:cNvSpPr/>
            <p:nvPr/>
          </p:nvSpPr>
          <p:spPr bwMode="auto">
            <a:xfrm>
              <a:off x="3048000" y="36576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3" name="Rectangle 222"/>
            <p:cNvSpPr/>
            <p:nvPr/>
          </p:nvSpPr>
          <p:spPr bwMode="auto">
            <a:xfrm>
              <a:off x="33528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4" name="Rectangle 223"/>
            <p:cNvSpPr/>
            <p:nvPr/>
          </p:nvSpPr>
          <p:spPr bwMode="auto">
            <a:xfrm>
              <a:off x="21336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5" name="Rectangle 224"/>
            <p:cNvSpPr/>
            <p:nvPr/>
          </p:nvSpPr>
          <p:spPr bwMode="auto">
            <a:xfrm>
              <a:off x="3962400" y="33528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6" name="Rectangle 225"/>
            <p:cNvSpPr/>
            <p:nvPr/>
          </p:nvSpPr>
          <p:spPr bwMode="auto">
            <a:xfrm>
              <a:off x="3657600" y="3505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7" name="Rectangle 226"/>
            <p:cNvSpPr/>
            <p:nvPr/>
          </p:nvSpPr>
          <p:spPr bwMode="auto">
            <a:xfrm>
              <a:off x="2743200" y="33528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8" name="Rectangle 227"/>
            <p:cNvSpPr/>
            <p:nvPr/>
          </p:nvSpPr>
          <p:spPr bwMode="auto">
            <a:xfrm>
              <a:off x="3962400" y="36576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29" name="Rectangle 228"/>
            <p:cNvSpPr/>
            <p:nvPr/>
          </p:nvSpPr>
          <p:spPr bwMode="auto">
            <a:xfrm>
              <a:off x="3657600" y="3657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0" name="Rectangle 229"/>
            <p:cNvSpPr/>
            <p:nvPr/>
          </p:nvSpPr>
          <p:spPr bwMode="auto">
            <a:xfrm>
              <a:off x="2743200" y="3657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1" name="Rectangle 230"/>
            <p:cNvSpPr/>
            <p:nvPr/>
          </p:nvSpPr>
          <p:spPr bwMode="auto">
            <a:xfrm>
              <a:off x="2438400" y="35052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2" name="Rectangle 231"/>
            <p:cNvSpPr/>
            <p:nvPr/>
          </p:nvSpPr>
          <p:spPr bwMode="auto">
            <a:xfrm>
              <a:off x="2133600" y="36576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3" name="Rectangle 232"/>
            <p:cNvSpPr/>
            <p:nvPr/>
          </p:nvSpPr>
          <p:spPr bwMode="auto">
            <a:xfrm>
              <a:off x="2438400" y="3657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4" name="Rectangle 233"/>
            <p:cNvSpPr/>
            <p:nvPr/>
          </p:nvSpPr>
          <p:spPr bwMode="auto">
            <a:xfrm>
              <a:off x="3352800" y="3657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grpSp>
      <p:grpSp>
        <p:nvGrpSpPr>
          <p:cNvPr id="235" name="Group 84"/>
          <p:cNvGrpSpPr/>
          <p:nvPr/>
        </p:nvGrpSpPr>
        <p:grpSpPr>
          <a:xfrm>
            <a:off x="5851634" y="4776955"/>
            <a:ext cx="2133600" cy="1524000"/>
            <a:chOff x="2133600" y="2286000"/>
            <a:chExt cx="2133600" cy="1524000"/>
          </a:xfrm>
        </p:grpSpPr>
        <p:sp>
          <p:nvSpPr>
            <p:cNvPr id="236" name="Rectangle 235"/>
            <p:cNvSpPr/>
            <p:nvPr/>
          </p:nvSpPr>
          <p:spPr bwMode="auto">
            <a:xfrm>
              <a:off x="3048000" y="22860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7" name="Rectangle 236"/>
            <p:cNvSpPr/>
            <p:nvPr/>
          </p:nvSpPr>
          <p:spPr bwMode="auto">
            <a:xfrm>
              <a:off x="3352800" y="22860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8" name="Rectangle 237"/>
            <p:cNvSpPr/>
            <p:nvPr/>
          </p:nvSpPr>
          <p:spPr bwMode="auto">
            <a:xfrm>
              <a:off x="3657600" y="22860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39" name="Rectangle 238"/>
            <p:cNvSpPr/>
            <p:nvPr/>
          </p:nvSpPr>
          <p:spPr bwMode="auto">
            <a:xfrm>
              <a:off x="3962400" y="22860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0" name="Rectangle 239"/>
            <p:cNvSpPr/>
            <p:nvPr/>
          </p:nvSpPr>
          <p:spPr bwMode="auto">
            <a:xfrm>
              <a:off x="2743200" y="22860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1" name="Rectangle 240"/>
            <p:cNvSpPr/>
            <p:nvPr/>
          </p:nvSpPr>
          <p:spPr bwMode="auto">
            <a:xfrm>
              <a:off x="2438400" y="22860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2" name="Rectangle 241"/>
            <p:cNvSpPr/>
            <p:nvPr/>
          </p:nvSpPr>
          <p:spPr bwMode="auto">
            <a:xfrm>
              <a:off x="2133600" y="22860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3" name="Rectangle 242"/>
            <p:cNvSpPr/>
            <p:nvPr/>
          </p:nvSpPr>
          <p:spPr bwMode="auto">
            <a:xfrm>
              <a:off x="3962400" y="24384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4" name="Rectangle 243"/>
            <p:cNvSpPr/>
            <p:nvPr/>
          </p:nvSpPr>
          <p:spPr bwMode="auto">
            <a:xfrm>
              <a:off x="2743200" y="2438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5" name="Rectangle 244"/>
            <p:cNvSpPr/>
            <p:nvPr/>
          </p:nvSpPr>
          <p:spPr bwMode="auto">
            <a:xfrm>
              <a:off x="3657600" y="24384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6" name="Rectangle 245"/>
            <p:cNvSpPr/>
            <p:nvPr/>
          </p:nvSpPr>
          <p:spPr bwMode="auto">
            <a:xfrm>
              <a:off x="2133600" y="2438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7" name="Rectangle 246"/>
            <p:cNvSpPr/>
            <p:nvPr/>
          </p:nvSpPr>
          <p:spPr bwMode="auto">
            <a:xfrm>
              <a:off x="3352800" y="2438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8" name="Rectangle 247"/>
            <p:cNvSpPr/>
            <p:nvPr/>
          </p:nvSpPr>
          <p:spPr bwMode="auto">
            <a:xfrm>
              <a:off x="3048000" y="24384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49" name="Rectangle 248"/>
            <p:cNvSpPr/>
            <p:nvPr/>
          </p:nvSpPr>
          <p:spPr bwMode="auto">
            <a:xfrm>
              <a:off x="3657600" y="25908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0" name="Rectangle 249"/>
            <p:cNvSpPr/>
            <p:nvPr/>
          </p:nvSpPr>
          <p:spPr bwMode="auto">
            <a:xfrm>
              <a:off x="2438400" y="2438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1" name="Rectangle 250"/>
            <p:cNvSpPr/>
            <p:nvPr/>
          </p:nvSpPr>
          <p:spPr bwMode="auto">
            <a:xfrm>
              <a:off x="3352800" y="2590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2" name="Rectangle 251"/>
            <p:cNvSpPr/>
            <p:nvPr/>
          </p:nvSpPr>
          <p:spPr bwMode="auto">
            <a:xfrm>
              <a:off x="2133600" y="2590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3" name="Rectangle 252"/>
            <p:cNvSpPr/>
            <p:nvPr/>
          </p:nvSpPr>
          <p:spPr bwMode="auto">
            <a:xfrm>
              <a:off x="24384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4" name="Rectangle 253"/>
            <p:cNvSpPr/>
            <p:nvPr/>
          </p:nvSpPr>
          <p:spPr bwMode="auto">
            <a:xfrm>
              <a:off x="27432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5" name="Rectangle 254"/>
            <p:cNvSpPr/>
            <p:nvPr/>
          </p:nvSpPr>
          <p:spPr bwMode="auto">
            <a:xfrm>
              <a:off x="3048000" y="2590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6" name="Rectangle 255"/>
            <p:cNvSpPr/>
            <p:nvPr/>
          </p:nvSpPr>
          <p:spPr bwMode="auto">
            <a:xfrm>
              <a:off x="2743200" y="2743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7" name="Rectangle 256"/>
            <p:cNvSpPr/>
            <p:nvPr/>
          </p:nvSpPr>
          <p:spPr bwMode="auto">
            <a:xfrm>
              <a:off x="3048000" y="2743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8" name="Rectangle 257"/>
            <p:cNvSpPr/>
            <p:nvPr/>
          </p:nvSpPr>
          <p:spPr bwMode="auto">
            <a:xfrm>
              <a:off x="3048000" y="28956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59" name="Rectangle 258"/>
            <p:cNvSpPr/>
            <p:nvPr/>
          </p:nvSpPr>
          <p:spPr bwMode="auto">
            <a:xfrm>
              <a:off x="3352800" y="2743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0" name="Rectangle 259"/>
            <p:cNvSpPr/>
            <p:nvPr/>
          </p:nvSpPr>
          <p:spPr bwMode="auto">
            <a:xfrm>
              <a:off x="2133600" y="2743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1" name="Rectangle 260"/>
            <p:cNvSpPr/>
            <p:nvPr/>
          </p:nvSpPr>
          <p:spPr bwMode="auto">
            <a:xfrm>
              <a:off x="3962400" y="25908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2" name="Rectangle 261"/>
            <p:cNvSpPr/>
            <p:nvPr/>
          </p:nvSpPr>
          <p:spPr bwMode="auto">
            <a:xfrm>
              <a:off x="3657600" y="2743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3" name="Rectangle 262"/>
            <p:cNvSpPr/>
            <p:nvPr/>
          </p:nvSpPr>
          <p:spPr bwMode="auto">
            <a:xfrm>
              <a:off x="3962400" y="2743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4" name="Rectangle 263"/>
            <p:cNvSpPr/>
            <p:nvPr/>
          </p:nvSpPr>
          <p:spPr bwMode="auto">
            <a:xfrm>
              <a:off x="3962400" y="28956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5" name="Rectangle 264"/>
            <p:cNvSpPr/>
            <p:nvPr/>
          </p:nvSpPr>
          <p:spPr bwMode="auto">
            <a:xfrm>
              <a:off x="3657600" y="2895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6" name="Rectangle 265"/>
            <p:cNvSpPr/>
            <p:nvPr/>
          </p:nvSpPr>
          <p:spPr bwMode="auto">
            <a:xfrm>
              <a:off x="2743200" y="2895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7" name="Rectangle 266"/>
            <p:cNvSpPr/>
            <p:nvPr/>
          </p:nvSpPr>
          <p:spPr bwMode="auto">
            <a:xfrm>
              <a:off x="2438400" y="27432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8" name="Rectangle 267"/>
            <p:cNvSpPr/>
            <p:nvPr/>
          </p:nvSpPr>
          <p:spPr bwMode="auto">
            <a:xfrm>
              <a:off x="2133600" y="28956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69" name="Rectangle 268"/>
            <p:cNvSpPr/>
            <p:nvPr/>
          </p:nvSpPr>
          <p:spPr bwMode="auto">
            <a:xfrm>
              <a:off x="2438400" y="2895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0" name="Rectangle 269"/>
            <p:cNvSpPr/>
            <p:nvPr/>
          </p:nvSpPr>
          <p:spPr bwMode="auto">
            <a:xfrm>
              <a:off x="3352800" y="2895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1" name="Rectangle 270"/>
            <p:cNvSpPr/>
            <p:nvPr/>
          </p:nvSpPr>
          <p:spPr bwMode="auto">
            <a:xfrm>
              <a:off x="3048000" y="30480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2" name="Rectangle 271"/>
            <p:cNvSpPr/>
            <p:nvPr/>
          </p:nvSpPr>
          <p:spPr bwMode="auto">
            <a:xfrm>
              <a:off x="3352800" y="30480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3" name="Rectangle 272"/>
            <p:cNvSpPr/>
            <p:nvPr/>
          </p:nvSpPr>
          <p:spPr bwMode="auto">
            <a:xfrm>
              <a:off x="3657600" y="30480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4" name="Rectangle 273"/>
            <p:cNvSpPr/>
            <p:nvPr/>
          </p:nvSpPr>
          <p:spPr bwMode="auto">
            <a:xfrm>
              <a:off x="3962400" y="30480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5" name="Rectangle 274"/>
            <p:cNvSpPr/>
            <p:nvPr/>
          </p:nvSpPr>
          <p:spPr bwMode="auto">
            <a:xfrm>
              <a:off x="2743200" y="30480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6" name="Rectangle 275"/>
            <p:cNvSpPr/>
            <p:nvPr/>
          </p:nvSpPr>
          <p:spPr bwMode="auto">
            <a:xfrm>
              <a:off x="2438400" y="30480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7" name="Rectangle 276"/>
            <p:cNvSpPr/>
            <p:nvPr/>
          </p:nvSpPr>
          <p:spPr bwMode="auto">
            <a:xfrm>
              <a:off x="2133600" y="30480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8" name="Rectangle 277"/>
            <p:cNvSpPr/>
            <p:nvPr/>
          </p:nvSpPr>
          <p:spPr bwMode="auto">
            <a:xfrm>
              <a:off x="3962400" y="32004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79" name="Rectangle 278"/>
            <p:cNvSpPr/>
            <p:nvPr/>
          </p:nvSpPr>
          <p:spPr bwMode="auto">
            <a:xfrm>
              <a:off x="2743200" y="3200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0" name="Rectangle 279"/>
            <p:cNvSpPr/>
            <p:nvPr/>
          </p:nvSpPr>
          <p:spPr bwMode="auto">
            <a:xfrm>
              <a:off x="30480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1" name="Rectangle 280"/>
            <p:cNvSpPr/>
            <p:nvPr/>
          </p:nvSpPr>
          <p:spPr bwMode="auto">
            <a:xfrm>
              <a:off x="2133600" y="32004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2" name="Rectangle 281"/>
            <p:cNvSpPr/>
            <p:nvPr/>
          </p:nvSpPr>
          <p:spPr bwMode="auto">
            <a:xfrm>
              <a:off x="3352800" y="3200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3" name="Rectangle 282"/>
            <p:cNvSpPr/>
            <p:nvPr/>
          </p:nvSpPr>
          <p:spPr bwMode="auto">
            <a:xfrm>
              <a:off x="3048000" y="32004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4" name="Rectangle 283"/>
            <p:cNvSpPr/>
            <p:nvPr/>
          </p:nvSpPr>
          <p:spPr bwMode="auto">
            <a:xfrm>
              <a:off x="3657600" y="33528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5" name="Rectangle 284"/>
            <p:cNvSpPr/>
            <p:nvPr/>
          </p:nvSpPr>
          <p:spPr bwMode="auto">
            <a:xfrm>
              <a:off x="2133600" y="33528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6" name="Rectangle 285"/>
            <p:cNvSpPr/>
            <p:nvPr/>
          </p:nvSpPr>
          <p:spPr bwMode="auto">
            <a:xfrm>
              <a:off x="3352800" y="33528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7" name="Rectangle 286"/>
            <p:cNvSpPr/>
            <p:nvPr/>
          </p:nvSpPr>
          <p:spPr bwMode="auto">
            <a:xfrm>
              <a:off x="2438400" y="3200400"/>
              <a:ext cx="304800" cy="152400"/>
            </a:xfrm>
            <a:prstGeom prst="rect">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8" name="Rectangle 287"/>
            <p:cNvSpPr/>
            <p:nvPr/>
          </p:nvSpPr>
          <p:spPr bwMode="auto">
            <a:xfrm>
              <a:off x="2438400" y="3352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89" name="Rectangle 288"/>
            <p:cNvSpPr/>
            <p:nvPr/>
          </p:nvSpPr>
          <p:spPr bwMode="auto">
            <a:xfrm>
              <a:off x="3962400" y="35052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0" name="Rectangle 289"/>
            <p:cNvSpPr/>
            <p:nvPr/>
          </p:nvSpPr>
          <p:spPr bwMode="auto">
            <a:xfrm>
              <a:off x="3048000" y="3352800"/>
              <a:ext cx="304800" cy="152400"/>
            </a:xfrm>
            <a:prstGeom prst="rect">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1" name="Rectangle 290"/>
            <p:cNvSpPr/>
            <p:nvPr/>
          </p:nvSpPr>
          <p:spPr bwMode="auto">
            <a:xfrm>
              <a:off x="2743200" y="35052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2" name="Rectangle 291"/>
            <p:cNvSpPr/>
            <p:nvPr/>
          </p:nvSpPr>
          <p:spPr bwMode="auto">
            <a:xfrm>
              <a:off x="3657600" y="32004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3" name="Rectangle 292"/>
            <p:cNvSpPr/>
            <p:nvPr/>
          </p:nvSpPr>
          <p:spPr bwMode="auto">
            <a:xfrm>
              <a:off x="3048000" y="3657600"/>
              <a:ext cx="304800" cy="152400"/>
            </a:xfrm>
            <a:prstGeom prst="rect">
              <a:avLst/>
            </a:prstGeom>
            <a:solidFill>
              <a:schemeClr val="accent5">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4" name="Rectangle 293"/>
            <p:cNvSpPr/>
            <p:nvPr/>
          </p:nvSpPr>
          <p:spPr bwMode="auto">
            <a:xfrm>
              <a:off x="33528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5" name="Rectangle 294"/>
            <p:cNvSpPr/>
            <p:nvPr/>
          </p:nvSpPr>
          <p:spPr bwMode="auto">
            <a:xfrm>
              <a:off x="2133600" y="35052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6" name="Rectangle 295"/>
            <p:cNvSpPr/>
            <p:nvPr/>
          </p:nvSpPr>
          <p:spPr bwMode="auto">
            <a:xfrm>
              <a:off x="3962400" y="33528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7" name="Rectangle 296"/>
            <p:cNvSpPr/>
            <p:nvPr/>
          </p:nvSpPr>
          <p:spPr bwMode="auto">
            <a:xfrm>
              <a:off x="3657600" y="35052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8" name="Rectangle 297"/>
            <p:cNvSpPr/>
            <p:nvPr/>
          </p:nvSpPr>
          <p:spPr bwMode="auto">
            <a:xfrm>
              <a:off x="2743200" y="33528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299" name="Rectangle 298"/>
            <p:cNvSpPr/>
            <p:nvPr/>
          </p:nvSpPr>
          <p:spPr bwMode="auto">
            <a:xfrm>
              <a:off x="3962400" y="3657600"/>
              <a:ext cx="304800" cy="152400"/>
            </a:xfrm>
            <a:prstGeom prst="rect">
              <a:avLst/>
            </a:prstGeom>
            <a:solidFill>
              <a:schemeClr val="bg1">
                <a:lumMod val="75000"/>
                <a:lumOff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0" name="Rectangle 299"/>
            <p:cNvSpPr/>
            <p:nvPr/>
          </p:nvSpPr>
          <p:spPr bwMode="auto">
            <a:xfrm>
              <a:off x="3657600" y="3657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1" name="Rectangle 300"/>
            <p:cNvSpPr/>
            <p:nvPr/>
          </p:nvSpPr>
          <p:spPr bwMode="auto">
            <a:xfrm>
              <a:off x="2743200" y="36576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2" name="Rectangle 301"/>
            <p:cNvSpPr/>
            <p:nvPr/>
          </p:nvSpPr>
          <p:spPr bwMode="auto">
            <a:xfrm>
              <a:off x="2438400" y="3505200"/>
              <a:ext cx="304800" cy="152400"/>
            </a:xfrm>
            <a:prstGeom prst="rect">
              <a:avLst/>
            </a:prstGeom>
            <a:solidFill>
              <a:schemeClr val="accent2">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3" name="Rectangle 302"/>
            <p:cNvSpPr/>
            <p:nvPr/>
          </p:nvSpPr>
          <p:spPr bwMode="auto">
            <a:xfrm>
              <a:off x="2133600" y="3657600"/>
              <a:ext cx="304800" cy="152400"/>
            </a:xfrm>
            <a:prstGeom prst="rect">
              <a:avLst/>
            </a:prstGeom>
            <a:solidFill>
              <a:schemeClr val="accent3">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4" name="Rectangle 303"/>
            <p:cNvSpPr/>
            <p:nvPr/>
          </p:nvSpPr>
          <p:spPr bwMode="auto">
            <a:xfrm>
              <a:off x="2438400" y="3657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sp>
          <p:nvSpPr>
            <p:cNvPr id="305" name="Rectangle 304"/>
            <p:cNvSpPr/>
            <p:nvPr/>
          </p:nvSpPr>
          <p:spPr bwMode="auto">
            <a:xfrm>
              <a:off x="3352800" y="3657600"/>
              <a:ext cx="304800" cy="1524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0000"/>
                </a:solidFill>
                <a:effectLst>
                  <a:outerShdw blurRad="38100" dist="38100" dir="2700000" algn="tl">
                    <a:srgbClr val="000000">
                      <a:alpha val="43137"/>
                    </a:srgbClr>
                  </a:outerShdw>
                </a:effectLst>
                <a:latin typeface="Calibri" pitchFamily="34" charset="0"/>
              </a:endParaRPr>
            </a:p>
          </p:txBody>
        </p:sp>
      </p:grpSp>
      <p:sp>
        <p:nvSpPr>
          <p:cNvPr id="306" name="Content Placeholder 2"/>
          <p:cNvSpPr txBox="1">
            <a:spLocks/>
          </p:cNvSpPr>
          <p:nvPr/>
        </p:nvSpPr>
        <p:spPr>
          <a:xfrm>
            <a:off x="5546834" y="2719555"/>
            <a:ext cx="2819400" cy="457200"/>
          </a:xfrm>
          <a:prstGeom prst="rect">
            <a:avLst/>
          </a:prstGeom>
        </p:spPr>
        <p:txBody>
          <a:bodyPr vert="horz" wrap="square" lIns="0" tIns="0" rIns="0" bIns="0" rtlCol="0">
            <a:noAutofit/>
          </a:bodyPr>
          <a:lstStyle/>
          <a:p>
            <a:pPr marL="396875" marR="0" lvl="0" indent="-396875" algn="ctr" defTabSz="914363" rtl="0" eaLnBrk="1" fontAlgn="auto" latinLnBrk="0" hangingPunct="1">
              <a:lnSpc>
                <a:spcPct val="100000"/>
              </a:lnSpc>
              <a:spcBef>
                <a:spcPts val="0"/>
              </a:spcBef>
              <a:spcAft>
                <a:spcPts val="600"/>
              </a:spcAft>
              <a:buClrTx/>
              <a:buSzTx/>
              <a:tabLst/>
              <a:defRPr/>
            </a:pPr>
            <a:r>
              <a:rPr lang="en-US" dirty="0" smtClean="0"/>
              <a:t>Physical Memory Pages</a:t>
            </a:r>
            <a:endParaRPr kumimoji="0" lang="en-US" b="0" i="0" u="none" strike="noStrike" kern="1200" cap="none" spc="0" normalizeH="0" baseline="0" noProof="0" dirty="0" smtClean="0">
              <a:ln>
                <a:noFill/>
              </a:ln>
              <a:effectLst/>
              <a:uLnTx/>
              <a:uFillTx/>
              <a:latin typeface="+mn-lt"/>
              <a:ea typeface="+mn-ea"/>
              <a:cs typeface="+mn-cs"/>
            </a:endParaRPr>
          </a:p>
          <a:p>
            <a:pPr marL="914400" marR="0" lvl="1" indent="-396875" algn="ctr" defTabSz="914363" rtl="0" eaLnBrk="1" fontAlgn="auto" latinLnBrk="0" hangingPunct="1">
              <a:lnSpc>
                <a:spcPct val="100000"/>
              </a:lnSpc>
              <a:spcBef>
                <a:spcPts val="0"/>
              </a:spcBef>
              <a:spcAft>
                <a:spcPts val="600"/>
              </a:spcAft>
              <a:buClrTx/>
              <a:buSzPct val="90000"/>
              <a:buFontTx/>
              <a:buNone/>
              <a:tabLst/>
              <a:defRPr/>
            </a:pPr>
            <a:endParaRPr kumimoji="0" lang="en-US" b="0" i="0" u="none" strike="noStrike" kern="1200" cap="none" spc="0" normalizeH="0" baseline="0" noProof="0" dirty="0" smtClean="0">
              <a:ln>
                <a:noFill/>
              </a:ln>
              <a:effectLst/>
              <a:uLnTx/>
              <a:uFillTx/>
              <a:latin typeface="+mn-lt"/>
              <a:ea typeface="+mn-ea"/>
              <a:cs typeface="+mn-cs"/>
            </a:endParaRPr>
          </a:p>
        </p:txBody>
      </p:sp>
      <p:cxnSp>
        <p:nvCxnSpPr>
          <p:cNvPr id="307" name="Straight Connector 306"/>
          <p:cNvCxnSpPr/>
          <p:nvPr/>
        </p:nvCxnSpPr>
        <p:spPr>
          <a:xfrm rot="5400000" flipH="1" flipV="1">
            <a:off x="2689334" y="4326330"/>
            <a:ext cx="4038600" cy="0"/>
          </a:xfrm>
          <a:prstGeom prst="line">
            <a:avLst/>
          </a:prstGeom>
        </p:spPr>
        <p:style>
          <a:lnRef idx="1">
            <a:schemeClr val="accent1"/>
          </a:lnRef>
          <a:fillRef idx="0">
            <a:schemeClr val="accent1"/>
          </a:fillRef>
          <a:effectRef idx="0">
            <a:schemeClr val="accent1"/>
          </a:effectRef>
          <a:fontRef idx="minor">
            <a:schemeClr val="tx1"/>
          </a:fontRef>
        </p:style>
      </p:cxnSp>
      <p:sp>
        <p:nvSpPr>
          <p:cNvPr id="308" name="TextBox 307"/>
          <p:cNvSpPr txBox="1"/>
          <p:nvPr/>
        </p:nvSpPr>
        <p:spPr>
          <a:xfrm>
            <a:off x="1127234" y="2197823"/>
            <a:ext cx="2847896" cy="369332"/>
          </a:xfrm>
          <a:prstGeom prst="rect">
            <a:avLst/>
          </a:prstGeom>
          <a:noFill/>
        </p:spPr>
        <p:txBody>
          <a:bodyPr wrap="none" rtlCol="0">
            <a:spAutoFit/>
          </a:bodyPr>
          <a:lstStyle/>
          <a:p>
            <a:r>
              <a:rPr lang="en-US" dirty="0" smtClean="0">
                <a:solidFill>
                  <a:schemeClr val="accent4">
                    <a:lumMod val="75000"/>
                  </a:schemeClr>
                </a:solidFill>
              </a:rPr>
              <a:t>The Virtual / Process view</a:t>
            </a:r>
            <a:endParaRPr lang="en-US" dirty="0">
              <a:solidFill>
                <a:schemeClr val="accent4">
                  <a:lumMod val="75000"/>
                </a:schemeClr>
              </a:solidFill>
            </a:endParaRPr>
          </a:p>
        </p:txBody>
      </p:sp>
      <p:sp>
        <p:nvSpPr>
          <p:cNvPr id="309" name="TextBox 308"/>
          <p:cNvSpPr txBox="1"/>
          <p:nvPr/>
        </p:nvSpPr>
        <p:spPr>
          <a:xfrm>
            <a:off x="5693157" y="2197823"/>
            <a:ext cx="2608406" cy="369332"/>
          </a:xfrm>
          <a:prstGeom prst="rect">
            <a:avLst/>
          </a:prstGeom>
          <a:noFill/>
        </p:spPr>
        <p:txBody>
          <a:bodyPr wrap="none" rtlCol="0">
            <a:spAutoFit/>
          </a:bodyPr>
          <a:lstStyle/>
          <a:p>
            <a:r>
              <a:rPr lang="en-US" dirty="0" smtClean="0">
                <a:solidFill>
                  <a:schemeClr val="accent4">
                    <a:lumMod val="75000"/>
                  </a:schemeClr>
                </a:solidFill>
              </a:rPr>
              <a:t>The Physical / real view</a:t>
            </a:r>
            <a:endParaRPr lang="en-US" dirty="0">
              <a:solidFill>
                <a:schemeClr val="accent4">
                  <a:lumMod val="75000"/>
                </a:schemeClr>
              </a:solidFill>
            </a:endParaRPr>
          </a:p>
        </p:txBody>
      </p:sp>
      <p:sp>
        <p:nvSpPr>
          <p:cNvPr id="310" name="TextBox 309"/>
          <p:cNvSpPr txBox="1"/>
          <p:nvPr/>
        </p:nvSpPr>
        <p:spPr>
          <a:xfrm>
            <a:off x="863336" y="3557755"/>
            <a:ext cx="1483098" cy="307777"/>
          </a:xfrm>
          <a:prstGeom prst="rect">
            <a:avLst/>
          </a:prstGeom>
          <a:noFill/>
        </p:spPr>
        <p:txBody>
          <a:bodyPr wrap="none" rtlCol="0">
            <a:spAutoFit/>
          </a:bodyPr>
          <a:lstStyle/>
          <a:p>
            <a:r>
              <a:rPr lang="en-US" sz="1400" dirty="0" smtClean="0"/>
              <a:t>Virtual Machine 1</a:t>
            </a:r>
            <a:endParaRPr lang="en-US" sz="1400" dirty="0"/>
          </a:p>
        </p:txBody>
      </p:sp>
      <p:sp>
        <p:nvSpPr>
          <p:cNvPr id="311" name="Rounded Rectangle 310"/>
          <p:cNvSpPr/>
          <p:nvPr/>
        </p:nvSpPr>
        <p:spPr bwMode="auto">
          <a:xfrm>
            <a:off x="593834" y="5691355"/>
            <a:ext cx="3733800" cy="228600"/>
          </a:xfrm>
          <a:prstGeom prst="roundRect">
            <a:avLst/>
          </a:prstGeom>
          <a:solidFill>
            <a:schemeClr val="tx1">
              <a:lumMod val="6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Calibri" pitchFamily="34" charset="0"/>
              </a:rPr>
              <a:t>Hyper Visor</a:t>
            </a:r>
          </a:p>
        </p:txBody>
      </p:sp>
      <p:pic>
        <p:nvPicPr>
          <p:cNvPr id="312" name="Picture 3"/>
          <p:cNvPicPr>
            <a:picLocks noChangeAspect="1" noChangeArrowheads="1"/>
          </p:cNvPicPr>
          <p:nvPr/>
        </p:nvPicPr>
        <p:blipFill>
          <a:blip r:embed="rId2" cstate="print"/>
          <a:srcRect/>
          <a:stretch>
            <a:fillRect/>
          </a:stretch>
        </p:blipFill>
        <p:spPr bwMode="auto">
          <a:xfrm>
            <a:off x="593834" y="3938755"/>
            <a:ext cx="1791745" cy="1600200"/>
          </a:xfrm>
          <a:prstGeom prst="rect">
            <a:avLst/>
          </a:prstGeom>
          <a:noFill/>
          <a:ln w="9525">
            <a:solidFill>
              <a:schemeClr val="tx1"/>
            </a:solidFill>
            <a:miter lim="800000"/>
            <a:headEnd/>
            <a:tailEnd/>
          </a:ln>
        </p:spPr>
      </p:pic>
      <p:sp>
        <p:nvSpPr>
          <p:cNvPr id="313" name="TextBox 312"/>
          <p:cNvSpPr txBox="1"/>
          <p:nvPr/>
        </p:nvSpPr>
        <p:spPr>
          <a:xfrm>
            <a:off x="1796786" y="2719555"/>
            <a:ext cx="1483098" cy="307777"/>
          </a:xfrm>
          <a:prstGeom prst="rect">
            <a:avLst/>
          </a:prstGeom>
          <a:noFill/>
        </p:spPr>
        <p:txBody>
          <a:bodyPr wrap="none" rtlCol="0">
            <a:spAutoFit/>
          </a:bodyPr>
          <a:lstStyle/>
          <a:p>
            <a:r>
              <a:rPr lang="en-US" sz="1400" dirty="0" smtClean="0"/>
              <a:t>Virtual Machine 1</a:t>
            </a:r>
            <a:endParaRPr lang="en-US" sz="1400" dirty="0"/>
          </a:p>
        </p:txBody>
      </p:sp>
      <p:pic>
        <p:nvPicPr>
          <p:cNvPr id="314" name="Picture 3"/>
          <p:cNvPicPr>
            <a:picLocks noChangeAspect="1" noChangeArrowheads="1"/>
          </p:cNvPicPr>
          <p:nvPr/>
        </p:nvPicPr>
        <p:blipFill>
          <a:blip r:embed="rId2" cstate="print"/>
          <a:srcRect/>
          <a:stretch>
            <a:fillRect/>
          </a:stretch>
        </p:blipFill>
        <p:spPr bwMode="auto">
          <a:xfrm>
            <a:off x="1563531" y="3024355"/>
            <a:ext cx="1849703" cy="1651962"/>
          </a:xfrm>
          <a:prstGeom prst="rect">
            <a:avLst/>
          </a:prstGeom>
          <a:noFill/>
          <a:ln w="9525">
            <a:solidFill>
              <a:schemeClr val="tx1"/>
            </a:solidFill>
            <a:miter lim="800000"/>
            <a:headEnd/>
            <a:tailEnd/>
          </a:ln>
        </p:spPr>
      </p:pic>
      <p:sp>
        <p:nvSpPr>
          <p:cNvPr id="315" name="TextBox 314"/>
          <p:cNvSpPr txBox="1"/>
          <p:nvPr/>
        </p:nvSpPr>
        <p:spPr>
          <a:xfrm>
            <a:off x="2784469" y="3305378"/>
            <a:ext cx="1390765" cy="252377"/>
          </a:xfrm>
          <a:prstGeom prst="rect">
            <a:avLst/>
          </a:prstGeom>
          <a:solidFill>
            <a:srgbClr val="BFBFBF">
              <a:alpha val="67843"/>
            </a:srgbClr>
          </a:solidFill>
        </p:spPr>
        <p:txBody>
          <a:bodyPr wrap="none" lIns="45720" tIns="18288" rIns="45720" bIns="18288" rtlCol="0">
            <a:spAutoFit/>
          </a:bodyPr>
          <a:lstStyle/>
          <a:p>
            <a:r>
              <a:rPr lang="en-US" sz="1400" dirty="0" smtClean="0"/>
              <a:t>Virtual Machine 3</a:t>
            </a:r>
            <a:endParaRPr lang="en-US" sz="1400" dirty="0"/>
          </a:p>
        </p:txBody>
      </p:sp>
      <p:pic>
        <p:nvPicPr>
          <p:cNvPr id="316" name="Picture 3"/>
          <p:cNvPicPr>
            <a:picLocks noChangeAspect="1" noChangeArrowheads="1"/>
          </p:cNvPicPr>
          <p:nvPr/>
        </p:nvPicPr>
        <p:blipFill>
          <a:blip r:embed="rId2" cstate="print"/>
          <a:srcRect/>
          <a:stretch>
            <a:fillRect/>
          </a:stretch>
        </p:blipFill>
        <p:spPr bwMode="auto">
          <a:xfrm>
            <a:off x="2514313" y="3625809"/>
            <a:ext cx="1889521" cy="1687523"/>
          </a:xfrm>
          <a:prstGeom prst="rect">
            <a:avLst/>
          </a:prstGeom>
          <a:noFill/>
          <a:ln w="9525">
            <a:solidFill>
              <a:schemeClr val="tx1"/>
            </a:solidFill>
            <a:miter lim="800000"/>
            <a:headEnd/>
            <a:tailEnd/>
          </a:ln>
        </p:spPr>
      </p:pic>
      <p:sp>
        <p:nvSpPr>
          <p:cNvPr id="317" name="Rectangle 316"/>
          <p:cNvSpPr/>
          <p:nvPr/>
        </p:nvSpPr>
        <p:spPr bwMode="auto">
          <a:xfrm>
            <a:off x="593834" y="5996155"/>
            <a:ext cx="3733800" cy="266700"/>
          </a:xfrm>
          <a:prstGeom prst="rect">
            <a:avLst/>
          </a:prstGeom>
          <a:solidFill>
            <a:schemeClr val="accent3">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rgbClr val="FFFFFF"/>
                </a:solidFill>
                <a:effectLst>
                  <a:outerShdw blurRad="38100" dist="38100" dir="2700000" algn="tl">
                    <a:srgbClr val="000000">
                      <a:alpha val="43137"/>
                    </a:srgbClr>
                  </a:outerShdw>
                </a:effectLst>
                <a:latin typeface="Calibri" pitchFamily="34" charset="0"/>
              </a:rPr>
              <a:t>Operating System</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8294"/>
            <a:ext cx="8382000" cy="664797"/>
          </a:xfrm>
        </p:spPr>
        <p:txBody>
          <a:bodyPr/>
          <a:lstStyle/>
          <a:p>
            <a:r>
              <a:rPr lang="en-US" dirty="0" smtClean="0"/>
              <a:t>SQL Server Consolidation Scalability</a:t>
            </a:r>
            <a:endParaRPr lang="en-US" dirty="0"/>
          </a:p>
        </p:txBody>
      </p:sp>
      <p:sp>
        <p:nvSpPr>
          <p:cNvPr id="4" name="Rectangle 3"/>
          <p:cNvSpPr/>
          <p:nvPr/>
        </p:nvSpPr>
        <p:spPr>
          <a:xfrm>
            <a:off x="81888" y="2340592"/>
            <a:ext cx="8991600" cy="444120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t>)</a:t>
            </a:r>
            <a:endParaRPr lang="en-US" dirty="0"/>
          </a:p>
        </p:txBody>
      </p:sp>
      <p:graphicFrame>
        <p:nvGraphicFramePr>
          <p:cNvPr id="5" name="Chart 4"/>
          <p:cNvGraphicFramePr/>
          <p:nvPr/>
        </p:nvGraphicFramePr>
        <p:xfrm>
          <a:off x="76200" y="2492992"/>
          <a:ext cx="80772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89848" y="2748888"/>
            <a:ext cx="609600" cy="253916"/>
          </a:xfrm>
          <a:prstGeom prst="rect">
            <a:avLst/>
          </a:prstGeom>
          <a:noFill/>
        </p:spPr>
        <p:txBody>
          <a:bodyPr wrap="square" rtlCol="0">
            <a:spAutoFit/>
          </a:bodyPr>
          <a:lstStyle/>
          <a:p>
            <a:r>
              <a:rPr lang="en-US" sz="1000" dirty="0" smtClean="0"/>
              <a:t>% CPU</a:t>
            </a:r>
            <a:endParaRPr lang="en-US" sz="1000" dirty="0"/>
          </a:p>
        </p:txBody>
      </p:sp>
      <p:sp>
        <p:nvSpPr>
          <p:cNvPr id="8" name="TextBox 7"/>
          <p:cNvSpPr txBox="1"/>
          <p:nvPr/>
        </p:nvSpPr>
        <p:spPr>
          <a:xfrm>
            <a:off x="7467600" y="2492992"/>
            <a:ext cx="1371600" cy="400110"/>
          </a:xfrm>
          <a:prstGeom prst="rect">
            <a:avLst/>
          </a:prstGeom>
          <a:noFill/>
        </p:spPr>
        <p:txBody>
          <a:bodyPr wrap="square" rtlCol="0">
            <a:spAutoFit/>
          </a:bodyPr>
          <a:lstStyle/>
          <a:p>
            <a:r>
              <a:rPr lang="en-US" sz="1000" dirty="0" smtClean="0"/>
              <a:t>Throughput</a:t>
            </a:r>
          </a:p>
          <a:p>
            <a:r>
              <a:rPr lang="en-US" sz="1000" dirty="0" smtClean="0"/>
              <a:t>(Batch requests/sec)</a:t>
            </a:r>
            <a:endParaRPr lang="en-US" sz="1000" dirty="0"/>
          </a:p>
        </p:txBody>
      </p:sp>
      <p:sp>
        <p:nvSpPr>
          <p:cNvPr id="10" name="TextBox 9"/>
          <p:cNvSpPr txBox="1"/>
          <p:nvPr/>
        </p:nvSpPr>
        <p:spPr>
          <a:xfrm>
            <a:off x="6858000" y="6248400"/>
            <a:ext cx="1676400" cy="369332"/>
          </a:xfrm>
          <a:prstGeom prst="rect">
            <a:avLst/>
          </a:prstGeom>
          <a:noFill/>
        </p:spPr>
        <p:txBody>
          <a:bodyPr wrap="square" rtlCol="0">
            <a:spAutoFit/>
          </a:bodyPr>
          <a:lstStyle/>
          <a:p>
            <a:r>
              <a:rPr lang="en-US" sz="900" dirty="0" smtClean="0"/>
              <a:t>Relative Throughput for Windows Server 2008</a:t>
            </a:r>
            <a:endParaRPr lang="en-US" sz="900" dirty="0"/>
          </a:p>
        </p:txBody>
      </p:sp>
      <p:sp>
        <p:nvSpPr>
          <p:cNvPr id="11" name="Right Brace 10"/>
          <p:cNvSpPr/>
          <p:nvPr/>
        </p:nvSpPr>
        <p:spPr>
          <a:xfrm>
            <a:off x="7924800" y="3352800"/>
            <a:ext cx="228600" cy="8382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ight Brace 11"/>
          <p:cNvSpPr/>
          <p:nvPr/>
        </p:nvSpPr>
        <p:spPr>
          <a:xfrm>
            <a:off x="7924800" y="4267200"/>
            <a:ext cx="228600" cy="762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a:off x="7924800" y="5105400"/>
            <a:ext cx="228600" cy="6858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8077200" y="3639979"/>
            <a:ext cx="762000" cy="400110"/>
          </a:xfrm>
          <a:prstGeom prst="rect">
            <a:avLst/>
          </a:prstGeom>
          <a:noFill/>
        </p:spPr>
        <p:txBody>
          <a:bodyPr wrap="square" rtlCol="0">
            <a:spAutoFit/>
          </a:bodyPr>
          <a:lstStyle/>
          <a:p>
            <a:pPr algn="ctr"/>
            <a:r>
              <a:rPr lang="en-US" sz="1000" b="1" dirty="0" smtClean="0"/>
              <a:t>Heavy</a:t>
            </a:r>
          </a:p>
          <a:p>
            <a:pPr algn="ctr"/>
            <a:r>
              <a:rPr lang="en-US" sz="1000" b="1" dirty="0" smtClean="0"/>
              <a:t>Load</a:t>
            </a:r>
            <a:endParaRPr lang="en-US" sz="1000" b="1" dirty="0"/>
          </a:p>
        </p:txBody>
      </p:sp>
      <p:sp>
        <p:nvSpPr>
          <p:cNvPr id="15" name="TextBox 14"/>
          <p:cNvSpPr txBox="1"/>
          <p:nvPr/>
        </p:nvSpPr>
        <p:spPr>
          <a:xfrm>
            <a:off x="8077200" y="4419600"/>
            <a:ext cx="762000" cy="400110"/>
          </a:xfrm>
          <a:prstGeom prst="rect">
            <a:avLst/>
          </a:prstGeom>
          <a:noFill/>
        </p:spPr>
        <p:txBody>
          <a:bodyPr wrap="square" rtlCol="0">
            <a:spAutoFit/>
          </a:bodyPr>
          <a:lstStyle/>
          <a:p>
            <a:pPr algn="ctr"/>
            <a:r>
              <a:rPr lang="en-US" sz="1000" b="1" dirty="0" smtClean="0"/>
              <a:t>Moderate</a:t>
            </a:r>
          </a:p>
          <a:p>
            <a:pPr algn="ctr"/>
            <a:r>
              <a:rPr lang="en-US" sz="1000" b="1" dirty="0" smtClean="0"/>
              <a:t>Load</a:t>
            </a:r>
            <a:endParaRPr lang="en-US" sz="1000" b="1" dirty="0"/>
          </a:p>
        </p:txBody>
      </p:sp>
      <p:sp>
        <p:nvSpPr>
          <p:cNvPr id="16" name="TextBox 15"/>
          <p:cNvSpPr txBox="1"/>
          <p:nvPr/>
        </p:nvSpPr>
        <p:spPr>
          <a:xfrm>
            <a:off x="8077200" y="5257800"/>
            <a:ext cx="762000" cy="400110"/>
          </a:xfrm>
          <a:prstGeom prst="rect">
            <a:avLst/>
          </a:prstGeom>
          <a:noFill/>
        </p:spPr>
        <p:txBody>
          <a:bodyPr wrap="square" rtlCol="0">
            <a:spAutoFit/>
          </a:bodyPr>
          <a:lstStyle/>
          <a:p>
            <a:pPr algn="ctr"/>
            <a:r>
              <a:rPr lang="en-US" sz="1000" b="1" dirty="0" smtClean="0"/>
              <a:t>Low</a:t>
            </a:r>
          </a:p>
          <a:p>
            <a:pPr algn="ctr"/>
            <a:r>
              <a:rPr lang="en-US" sz="1000" b="1" dirty="0" smtClean="0"/>
              <a:t>Load</a:t>
            </a:r>
            <a:endParaRPr lang="en-US" sz="1000" b="1" dirty="0"/>
          </a:p>
        </p:txBody>
      </p:sp>
      <p:cxnSp>
        <p:nvCxnSpPr>
          <p:cNvPr id="17" name="Straight Connector 16"/>
          <p:cNvCxnSpPr/>
          <p:nvPr/>
        </p:nvCxnSpPr>
        <p:spPr>
          <a:xfrm rot="16200000" flipV="1">
            <a:off x="2723524" y="4439276"/>
            <a:ext cx="2797792" cy="152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971800" y="3111774"/>
            <a:ext cx="11430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6594144" y="3090041"/>
            <a:ext cx="878711" cy="459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a:off x="4150056" y="3108280"/>
            <a:ext cx="14478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4616668" y="2842022"/>
            <a:ext cx="2286000" cy="510778"/>
          </a:xfrm>
          <a:prstGeom prst="roundRect">
            <a:avLst/>
          </a:prstGeom>
          <a:solidFill>
            <a:schemeClr val="accent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nchor="ctr" anchorCtr="0">
            <a:spAutoFit/>
          </a:bodyPr>
          <a:lstStyle/>
          <a:p>
            <a:pPr algn="ctr"/>
            <a:endParaRPr lang="en-US" sz="1200" dirty="0" smtClean="0"/>
          </a:p>
          <a:p>
            <a:pPr algn="ctr"/>
            <a:endParaRPr lang="en-US" sz="1200" dirty="0"/>
          </a:p>
        </p:txBody>
      </p:sp>
      <p:sp>
        <p:nvSpPr>
          <p:cNvPr id="22" name="Rectangle 21"/>
          <p:cNvSpPr/>
          <p:nvPr/>
        </p:nvSpPr>
        <p:spPr>
          <a:xfrm>
            <a:off x="4995038" y="2938790"/>
            <a:ext cx="1598515" cy="261610"/>
          </a:xfrm>
          <a:prstGeom prst="rect">
            <a:avLst/>
          </a:prstGeom>
        </p:spPr>
        <p:txBody>
          <a:bodyPr wrap="square" anchor="ctr">
            <a:spAutoFit/>
          </a:bodyPr>
          <a:lstStyle/>
          <a:p>
            <a:pPr algn="ctr"/>
            <a:r>
              <a:rPr lang="en-US" sz="1100" b="1" dirty="0" smtClean="0"/>
              <a:t>CPU over-commit</a:t>
            </a:r>
            <a:endParaRPr lang="en-US" sz="1100" b="1" dirty="0"/>
          </a:p>
        </p:txBody>
      </p:sp>
      <p:cxnSp>
        <p:nvCxnSpPr>
          <p:cNvPr id="23" name="Straight Arrow Connector 22"/>
          <p:cNvCxnSpPr/>
          <p:nvPr/>
        </p:nvCxnSpPr>
        <p:spPr>
          <a:xfrm rot="10800000">
            <a:off x="472966" y="3108280"/>
            <a:ext cx="14478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1158766" y="2876074"/>
            <a:ext cx="2286000" cy="476726"/>
          </a:xfrm>
          <a:prstGeom prst="roundRect">
            <a:avLst/>
          </a:prstGeom>
          <a:solidFill>
            <a:schemeClr val="accent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nchor="ctr" anchorCtr="0">
            <a:spAutoFit/>
          </a:bodyPr>
          <a:lstStyle/>
          <a:p>
            <a:pPr algn="ctr"/>
            <a:r>
              <a:rPr lang="en-US" sz="1100" b="1" dirty="0" smtClean="0"/>
              <a:t>Almost Linear Scale</a:t>
            </a:r>
          </a:p>
          <a:p>
            <a:pPr algn="ctr"/>
            <a:r>
              <a:rPr lang="en-US" sz="1100" b="1" dirty="0" smtClean="0"/>
              <a:t>No CPU over-commit</a:t>
            </a:r>
            <a:endParaRPr lang="en-US" sz="1100" b="1" dirty="0"/>
          </a:p>
        </p:txBody>
      </p:sp>
      <p:grpSp>
        <p:nvGrpSpPr>
          <p:cNvPr id="25" name="Group 42"/>
          <p:cNvGrpSpPr/>
          <p:nvPr/>
        </p:nvGrpSpPr>
        <p:grpSpPr>
          <a:xfrm>
            <a:off x="6432332" y="6309360"/>
            <a:ext cx="457200" cy="91440"/>
            <a:chOff x="-3581400" y="3460532"/>
            <a:chExt cx="457200" cy="91440"/>
          </a:xfrm>
        </p:grpSpPr>
        <p:cxnSp>
          <p:nvCxnSpPr>
            <p:cNvPr id="26" name="Straight Connector 25"/>
            <p:cNvCxnSpPr/>
            <p:nvPr/>
          </p:nvCxnSpPr>
          <p:spPr>
            <a:xfrm>
              <a:off x="-3581400" y="3505200"/>
              <a:ext cx="457200" cy="0"/>
            </a:xfrm>
            <a:prstGeom prst="line">
              <a:avLst/>
            </a:prstGeom>
            <a:ln cap="rnd">
              <a:solidFill>
                <a:schemeClr val="accent5">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Diamond 26"/>
            <p:cNvSpPr/>
            <p:nvPr/>
          </p:nvSpPr>
          <p:spPr>
            <a:xfrm>
              <a:off x="-3505200" y="3460532"/>
              <a:ext cx="182880" cy="91440"/>
            </a:xfrm>
            <a:prstGeom prst="diamond">
              <a:avLst/>
            </a:prstGeom>
            <a:solidFill>
              <a:schemeClr val="accent5">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8" name="Chart 27"/>
          <p:cNvGraphicFramePr/>
          <p:nvPr/>
        </p:nvGraphicFramePr>
        <p:xfrm>
          <a:off x="304800" y="3657600"/>
          <a:ext cx="4343400" cy="2438400"/>
        </p:xfrm>
        <a:graphic>
          <a:graphicData uri="http://schemas.openxmlformats.org/drawingml/2006/chart">
            <c:chart xmlns:c="http://schemas.openxmlformats.org/drawingml/2006/chart" xmlns:r="http://schemas.openxmlformats.org/officeDocument/2006/relationships" r:id="rId3"/>
          </a:graphicData>
        </a:graphic>
      </p:graphicFrame>
      <p:grpSp>
        <p:nvGrpSpPr>
          <p:cNvPr id="31" name="Group 30"/>
          <p:cNvGrpSpPr/>
          <p:nvPr/>
        </p:nvGrpSpPr>
        <p:grpSpPr>
          <a:xfrm>
            <a:off x="76200" y="769890"/>
            <a:ext cx="8964304" cy="1523993"/>
            <a:chOff x="76200" y="580698"/>
            <a:chExt cx="8964304" cy="1523993"/>
          </a:xfrm>
        </p:grpSpPr>
        <p:sp>
          <p:nvSpPr>
            <p:cNvPr id="6" name="Content Placeholder 2"/>
            <p:cNvSpPr txBox="1">
              <a:spLocks/>
            </p:cNvSpPr>
            <p:nvPr/>
          </p:nvSpPr>
          <p:spPr>
            <a:xfrm>
              <a:off x="4724400" y="580698"/>
              <a:ext cx="4316104" cy="1516110"/>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effectLst/>
                  <a:uLnTx/>
                  <a:uFillTx/>
                  <a:latin typeface="+mn-lt"/>
                  <a:ea typeface="+mn-ea"/>
                  <a:cs typeface="+mn-cs"/>
                </a:rPr>
                <a:t>Results:</a:t>
              </a:r>
            </a:p>
            <a:p>
              <a:pPr marL="287338" indent="-219075" defTabSz="914400">
                <a:spcBef>
                  <a:spcPts val="0"/>
                </a:spcBef>
                <a:spcAft>
                  <a:spcPts val="200"/>
                </a:spcAft>
                <a:buClr>
                  <a:schemeClr val="accent1"/>
                </a:buClr>
                <a:buSzPct val="95000"/>
                <a:buFont typeface="Arial" pitchFamily="34" charset="0"/>
                <a:buChar char="•"/>
                <a:defRPr/>
              </a:pPr>
              <a:r>
                <a:rPr lang="en-US" sz="1400" dirty="0" smtClean="0">
                  <a:latin typeface="+mn-lt"/>
                </a:rPr>
                <a:t>Increased throughput with consolidation</a:t>
              </a:r>
            </a:p>
            <a:p>
              <a:pPr marL="287338" marR="0" lvl="0" indent="-219075"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0" i="0" u="none" strike="noStrike" kern="1200" cap="none" spc="0" normalizeH="0" baseline="0" noProof="0" dirty="0" smtClean="0">
                  <a:ln>
                    <a:noFill/>
                  </a:ln>
                  <a:effectLst/>
                  <a:uLnTx/>
                  <a:uFillTx/>
                  <a:latin typeface="+mn-lt"/>
                  <a:ea typeface="+mn-ea"/>
                  <a:cs typeface="+mn-cs"/>
                </a:rPr>
                <a:t>Near</a:t>
              </a:r>
              <a:r>
                <a:rPr kumimoji="0" lang="en-US" sz="1400" b="0" i="0" u="none" strike="noStrike" kern="1200" cap="none" spc="0" normalizeH="0" noProof="0" dirty="0" smtClean="0">
                  <a:ln>
                    <a:noFill/>
                  </a:ln>
                  <a:effectLst/>
                  <a:uLnTx/>
                  <a:uFillTx/>
                  <a:latin typeface="+mn-lt"/>
                  <a:ea typeface="+mn-ea"/>
                  <a:cs typeface="+mn-cs"/>
                </a:rPr>
                <a:t> </a:t>
              </a:r>
              <a:r>
                <a:rPr kumimoji="0" lang="en-US" sz="1400" b="0" i="0" u="none" strike="noStrike" kern="1200" cap="none" spc="0" normalizeH="0" baseline="0" noProof="0" dirty="0" smtClean="0">
                  <a:ln>
                    <a:noFill/>
                  </a:ln>
                  <a:effectLst/>
                  <a:uLnTx/>
                  <a:uFillTx/>
                  <a:latin typeface="+mn-lt"/>
                  <a:ea typeface="+mn-ea"/>
                  <a:cs typeface="+mn-cs"/>
                </a:rPr>
                <a:t>linear scale in throughput with no CPU over-commit</a:t>
              </a:r>
            </a:p>
            <a:p>
              <a:pPr marL="287338" marR="0" lvl="0" indent="-219075" algn="l" defTabSz="914400" rtl="0" eaLnBrk="1" fontAlgn="auto" latinLnBrk="0" hangingPunct="1">
                <a:spcBef>
                  <a:spcPts val="0"/>
                </a:spcBef>
                <a:spcAft>
                  <a:spcPts val="200"/>
                </a:spcAft>
                <a:buClr>
                  <a:schemeClr val="accent1"/>
                </a:buClr>
                <a:buSzPct val="95000"/>
                <a:buFont typeface="Arial" pitchFamily="34" charset="0"/>
                <a:buChar char="•"/>
                <a:tabLst/>
                <a:defRPr/>
              </a:pPr>
              <a:r>
                <a:rPr lang="en-US" sz="1400" b="1" dirty="0" smtClean="0">
                  <a:solidFill>
                    <a:srgbClr val="F3AF35"/>
                  </a:solidFill>
                  <a:latin typeface="+mn-lt"/>
                </a:rPr>
                <a:t>Improved </a:t>
              </a:r>
              <a:r>
                <a:rPr kumimoji="0" lang="en-US" sz="1400" b="1" i="0" u="none" strike="noStrike" kern="1200" cap="none" spc="0" normalizeH="0" baseline="0" noProof="0" dirty="0" smtClean="0">
                  <a:ln>
                    <a:noFill/>
                  </a:ln>
                  <a:solidFill>
                    <a:srgbClr val="F3AF35"/>
                  </a:solidFill>
                  <a:effectLst/>
                  <a:uLnTx/>
                  <a:uFillTx/>
                  <a:latin typeface="+mn-lt"/>
                  <a:ea typeface="+mn-ea"/>
                  <a:cs typeface="+mn-cs"/>
                </a:rPr>
                <a:t>performance with Windows Server 2008 R2 and SLAT processor architecture</a:t>
              </a:r>
            </a:p>
          </p:txBody>
        </p:sp>
        <p:sp>
          <p:nvSpPr>
            <p:cNvPr id="9" name="Content Placeholder 2"/>
            <p:cNvSpPr txBox="1">
              <a:spLocks/>
            </p:cNvSpPr>
            <p:nvPr/>
          </p:nvSpPr>
          <p:spPr>
            <a:xfrm>
              <a:off x="76200" y="580698"/>
              <a:ext cx="4553607" cy="1523993"/>
            </a:xfrm>
            <a:prstGeom prst="rect">
              <a:avLst/>
            </a:prstGeom>
            <a:ln>
              <a:solidFill>
                <a:schemeClr val="accent1">
                  <a:lumMod val="75000"/>
                </a:schemeClr>
              </a:solidFill>
            </a:ln>
          </p:spPr>
          <p:txBody>
            <a:bodyPr vert="horz">
              <a:normAutofit fontScale="92500" lnSpcReduction="10000"/>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effectLst/>
                  <a:uLnTx/>
                  <a:uFillTx/>
                  <a:latin typeface="+mn-lt"/>
                  <a:ea typeface="+mn-ea"/>
                  <a:cs typeface="+mn-cs"/>
                </a:rPr>
                <a:t>Configuration:</a:t>
              </a: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i="0" u="none" strike="noStrike" kern="1200" cap="none" spc="0" normalizeH="0" baseline="0" noProof="0" dirty="0" smtClean="0">
                  <a:ln>
                    <a:noFill/>
                  </a:ln>
                  <a:effectLst/>
                  <a:uLnTx/>
                  <a:uFillTx/>
                  <a:latin typeface="+mn-lt"/>
                  <a:ea typeface="+mn-ea"/>
                  <a:cs typeface="+mn-cs"/>
                </a:rPr>
                <a:t>OS: Microsoft</a:t>
              </a:r>
              <a:r>
                <a:rPr kumimoji="0" lang="en-US" sz="1400" i="0" u="none" strike="noStrike" kern="1200" cap="none" spc="0" normalizeH="0" baseline="0" noProof="0" dirty="0" smtClean="0">
                  <a:ln>
                    <a:noFill/>
                  </a:ln>
                  <a:effectLst/>
                  <a:uLnTx/>
                  <a:uFillTx/>
                  <a:latin typeface="+mn-lt"/>
                </a:rPr>
                <a:t>®</a:t>
              </a:r>
              <a:r>
                <a:rPr kumimoji="0" lang="en-US" sz="1400" i="0" u="none" strike="noStrike" kern="1200" cap="none" spc="0" normalizeH="0" baseline="0" noProof="0" dirty="0" smtClean="0">
                  <a:ln>
                    <a:noFill/>
                  </a:ln>
                  <a:effectLst/>
                  <a:uLnTx/>
                  <a:uFillTx/>
                  <a:latin typeface="+mn-lt"/>
                  <a:ea typeface="+mn-ea"/>
                  <a:cs typeface="+mn-cs"/>
                </a:rPr>
                <a:t> Windows Server</a:t>
              </a:r>
              <a:r>
                <a:rPr kumimoji="0" lang="en-US" sz="1400" i="0" u="none" strike="noStrike" kern="1200" cap="none" spc="0" normalizeH="0" baseline="0" noProof="0" dirty="0" smtClean="0">
                  <a:ln>
                    <a:noFill/>
                  </a:ln>
                  <a:effectLst/>
                  <a:uLnTx/>
                  <a:uFillTx/>
                  <a:latin typeface="+mn-lt"/>
                </a:rPr>
                <a:t>®</a:t>
              </a:r>
              <a:r>
                <a:rPr kumimoji="0" lang="en-US" sz="1400" i="0" u="none" strike="noStrike" kern="1200" cap="none" spc="0" normalizeH="0" baseline="0" noProof="0" dirty="0" smtClean="0">
                  <a:ln>
                    <a:noFill/>
                  </a:ln>
                  <a:effectLst/>
                  <a:uLnTx/>
                  <a:uFillTx/>
                  <a:latin typeface="+mn-lt"/>
                  <a:ea typeface="+mn-ea"/>
                  <a:cs typeface="+mn-cs"/>
                </a:rPr>
                <a:t> 2008 R2 Hyper-V™</a:t>
              </a:r>
            </a:p>
            <a:p>
              <a:pPr marL="231775" lvl="0" indent="-163513" defTabSz="914400">
                <a:spcBef>
                  <a:spcPts val="0"/>
                </a:spcBef>
                <a:spcAft>
                  <a:spcPts val="200"/>
                </a:spcAft>
                <a:buClr>
                  <a:schemeClr val="accent1"/>
                </a:buClr>
                <a:buSzPct val="95000"/>
                <a:buFont typeface="Arial" pitchFamily="34" charset="0"/>
                <a:buChar char="•"/>
                <a:defRPr/>
              </a:pPr>
              <a:r>
                <a:rPr kumimoji="0" lang="en-US" sz="1400" i="0" u="none" strike="noStrike" kern="1200" cap="none" spc="0" normalizeH="0" baseline="0" noProof="0" dirty="0" smtClean="0">
                  <a:ln>
                    <a:noFill/>
                  </a:ln>
                  <a:effectLst/>
                  <a:uLnTx/>
                  <a:uFillTx/>
                  <a:latin typeface="+mn-lt"/>
                  <a:ea typeface="+mn-ea"/>
                  <a:cs typeface="+mn-cs"/>
                </a:rPr>
                <a:t>Hardware: </a:t>
              </a:r>
            </a:p>
            <a:p>
              <a:pPr marL="687388" lvl="1" indent="-163513" defTabSz="914400">
                <a:spcBef>
                  <a:spcPts val="0"/>
                </a:spcBef>
                <a:spcAft>
                  <a:spcPts val="200"/>
                </a:spcAft>
                <a:buClr>
                  <a:schemeClr val="accent1"/>
                </a:buClr>
                <a:buSzPct val="95000"/>
                <a:defRPr/>
              </a:pPr>
              <a:r>
                <a:rPr kumimoji="0" lang="en-US" sz="1400" i="0" u="none" strike="noStrike" kern="1200" cap="none" spc="0" normalizeH="0" baseline="0" noProof="0" dirty="0" smtClean="0">
                  <a:ln>
                    <a:noFill/>
                  </a:ln>
                  <a:effectLst/>
                  <a:uLnTx/>
                  <a:uFillTx/>
                  <a:latin typeface="+mn-lt"/>
                  <a:ea typeface="+mn-ea"/>
                  <a:cs typeface="+mn-cs"/>
                </a:rPr>
                <a:t>HP DL585</a:t>
              </a:r>
              <a:r>
                <a:rPr kumimoji="0" lang="en-US" sz="1400" i="0" u="none" strike="noStrike" kern="1200" cap="none" spc="0" normalizeH="0" noProof="0" dirty="0" smtClean="0">
                  <a:ln>
                    <a:noFill/>
                  </a:ln>
                  <a:effectLst/>
                  <a:uLnTx/>
                  <a:uFillTx/>
                  <a:latin typeface="+mn-lt"/>
                  <a:ea typeface="+mn-ea"/>
                  <a:cs typeface="+mn-cs"/>
                </a:rPr>
                <a:t> (16 core) with SLAT </a:t>
              </a:r>
              <a:endParaRPr lang="en-US" sz="1400" dirty="0" smtClean="0">
                <a:latin typeface="+mn-lt"/>
              </a:endParaRPr>
            </a:p>
            <a:p>
              <a:pPr marL="687388" lvl="1" indent="-163513" defTabSz="914400">
                <a:spcBef>
                  <a:spcPts val="0"/>
                </a:spcBef>
                <a:spcAft>
                  <a:spcPts val="200"/>
                </a:spcAft>
                <a:buClr>
                  <a:schemeClr val="accent1"/>
                </a:buClr>
                <a:buSzPct val="95000"/>
                <a:defRPr/>
              </a:pPr>
              <a:r>
                <a:rPr lang="en-US" sz="1400" dirty="0" smtClean="0">
                  <a:latin typeface="+mn-lt"/>
                </a:rPr>
                <a:t>HP EVA 8000 storage</a:t>
              </a:r>
              <a:endParaRPr kumimoji="0" lang="en-US" sz="1400" i="0" u="none" strike="noStrike" kern="1200" cap="none" spc="0" normalizeH="0" baseline="0" noProof="0" dirty="0" smtClean="0">
                <a:ln>
                  <a:noFill/>
                </a:ln>
                <a:effectLst/>
                <a:uLnTx/>
                <a:uFillTx/>
                <a:latin typeface="+mn-lt"/>
                <a:ea typeface="+mn-ea"/>
                <a:cs typeface="+mn-cs"/>
              </a:endParaRP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i="0" u="none" strike="noStrike" kern="1200" cap="none" spc="0" normalizeH="0" baseline="0" noProof="0" dirty="0" smtClean="0">
                  <a:ln>
                    <a:noFill/>
                  </a:ln>
                  <a:effectLst/>
                  <a:uLnTx/>
                  <a:uFillTx/>
                  <a:latin typeface="+mn-lt"/>
                  <a:ea typeface="+mn-ea"/>
                  <a:cs typeface="+mn-cs"/>
                </a:rPr>
                <a:t>Virtual Machines</a:t>
              </a:r>
              <a:r>
                <a:rPr kumimoji="0" lang="en-US" sz="1400" i="0" u="none" strike="noStrike" kern="1200" cap="none" spc="0" normalizeH="0" noProof="0" dirty="0" smtClean="0">
                  <a:ln>
                    <a:noFill/>
                  </a:ln>
                  <a:effectLst/>
                  <a:uLnTx/>
                  <a:uFillTx/>
                  <a:latin typeface="+mn-lt"/>
                  <a:ea typeface="+mn-ea"/>
                  <a:cs typeface="+mn-cs"/>
                </a:rPr>
                <a:t>: 4 virtual processors and 7 GB RAM per virtual machine; Fixed size VHD</a:t>
              </a:r>
            </a:p>
          </p:txBody>
        </p:sp>
        <p:pic>
          <p:nvPicPr>
            <p:cNvPr id="29" name="Picture 2"/>
            <p:cNvPicPr>
              <a:picLocks noChangeAspect="1" noChangeArrowheads="1"/>
            </p:cNvPicPr>
            <p:nvPr/>
          </p:nvPicPr>
          <p:blipFill>
            <a:blip r:embed="rId4" cstate="print"/>
            <a:srcRect/>
            <a:stretch>
              <a:fillRect/>
            </a:stretch>
          </p:blipFill>
          <p:spPr bwMode="auto">
            <a:xfrm>
              <a:off x="304800" y="1295400"/>
              <a:ext cx="333153" cy="304800"/>
            </a:xfrm>
            <a:prstGeom prst="rect">
              <a:avLst/>
            </a:prstGeom>
            <a:noFill/>
            <a:ln w="9525">
              <a:noFill/>
              <a:miter lim="800000"/>
              <a:headEnd/>
              <a:tailEnd/>
            </a:ln>
          </p:spPr>
        </p:pic>
        <p:pic>
          <p:nvPicPr>
            <p:cNvPr id="30" name="Picture 2"/>
            <p:cNvPicPr>
              <a:picLocks noChangeAspect="1" noChangeArrowheads="1"/>
            </p:cNvPicPr>
            <p:nvPr/>
          </p:nvPicPr>
          <p:blipFill>
            <a:blip r:embed="rId5" cstate="print"/>
            <a:srcRect/>
            <a:stretch>
              <a:fillRect/>
            </a:stretch>
          </p:blipFill>
          <p:spPr bwMode="auto">
            <a:xfrm>
              <a:off x="3230880" y="1295400"/>
              <a:ext cx="457200" cy="152400"/>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645"/>
            <a:ext cx="8382000" cy="664797"/>
          </a:xfrm>
        </p:spPr>
        <p:txBody>
          <a:bodyPr/>
          <a:lstStyle/>
          <a:p>
            <a:r>
              <a:rPr lang="en-US" dirty="0" smtClean="0"/>
              <a:t>SQL Server Consolidation Scalability</a:t>
            </a:r>
            <a:endParaRPr lang="en-US" dirty="0"/>
          </a:p>
        </p:txBody>
      </p:sp>
      <p:sp>
        <p:nvSpPr>
          <p:cNvPr id="4" name="Content Placeholder 2"/>
          <p:cNvSpPr txBox="1">
            <a:spLocks/>
          </p:cNvSpPr>
          <p:nvPr/>
        </p:nvSpPr>
        <p:spPr>
          <a:xfrm>
            <a:off x="4648200" y="691059"/>
            <a:ext cx="4316104" cy="1587057"/>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buNone/>
              <a:tabLst/>
              <a:defRPr/>
            </a:pPr>
            <a:r>
              <a:rPr kumimoji="0" lang="en-US" sz="1600" b="1" i="0" u="none" strike="noStrike" kern="1200" cap="none" spc="0" normalizeH="0" baseline="0" noProof="0" dirty="0" smtClean="0">
                <a:ln>
                  <a:noFill/>
                </a:ln>
                <a:effectLst/>
                <a:uLnTx/>
                <a:uFillTx/>
                <a:latin typeface="+mn-lt"/>
                <a:ea typeface="+mn-ea"/>
                <a:cs typeface="+mn-cs"/>
              </a:rPr>
              <a:t>Results:</a:t>
            </a:r>
          </a:p>
          <a:p>
            <a:pPr marL="287338" indent="-219075" defTabSz="914400">
              <a:spcBef>
                <a:spcPts val="0"/>
              </a:spcBef>
              <a:spcAft>
                <a:spcPts val="200"/>
              </a:spcAft>
              <a:buClr>
                <a:schemeClr val="accent1"/>
              </a:buClr>
              <a:buSzPct val="95000"/>
              <a:buFont typeface="Arial" pitchFamily="34" charset="0"/>
              <a:buChar char="•"/>
              <a:defRPr/>
            </a:pPr>
            <a:r>
              <a:rPr lang="en-US" sz="1300" dirty="0" smtClean="0">
                <a:latin typeface="+mn-lt"/>
              </a:rPr>
              <a:t>Drop-in compatibility of Istanbul processors with existing infrastructure </a:t>
            </a:r>
          </a:p>
          <a:p>
            <a:pPr marL="287338" indent="-219075" defTabSz="914400">
              <a:spcBef>
                <a:spcPts val="0"/>
              </a:spcBef>
              <a:spcAft>
                <a:spcPts val="200"/>
              </a:spcAft>
              <a:buClr>
                <a:schemeClr val="accent1"/>
              </a:buClr>
              <a:buSzPct val="95000"/>
              <a:buFont typeface="Arial" pitchFamily="34" charset="0"/>
              <a:buChar char="•"/>
              <a:defRPr/>
            </a:pPr>
            <a:r>
              <a:rPr lang="en-US" sz="1300" b="1" dirty="0" smtClean="0">
                <a:solidFill>
                  <a:srgbClr val="F3AF35"/>
                </a:solidFill>
                <a:latin typeface="+mn-lt"/>
              </a:rPr>
              <a:t>~50% performance improvement </a:t>
            </a:r>
            <a:r>
              <a:rPr lang="en-US" sz="1300" dirty="0" smtClean="0">
                <a:latin typeface="+mn-lt"/>
              </a:rPr>
              <a:t>with AMD </a:t>
            </a:r>
            <a:r>
              <a:rPr lang="en-US" sz="1300" dirty="0" err="1" smtClean="0">
                <a:latin typeface="+mn-lt"/>
              </a:rPr>
              <a:t>HyperTransport</a:t>
            </a:r>
            <a:r>
              <a:rPr lang="en-US" sz="1300" dirty="0" smtClean="0">
                <a:latin typeface="+mn-lt"/>
              </a:rPr>
              <a:t> Assist (Intel snoop filter) feature</a:t>
            </a:r>
          </a:p>
          <a:p>
            <a:pPr marL="742951" lvl="1" indent="-219075" defTabSz="914400">
              <a:spcBef>
                <a:spcPts val="0"/>
              </a:spcBef>
              <a:spcAft>
                <a:spcPts val="200"/>
              </a:spcAft>
              <a:buClr>
                <a:schemeClr val="accent1"/>
              </a:buClr>
              <a:buSzPct val="95000"/>
              <a:buFont typeface="Arial" pitchFamily="34" charset="0"/>
              <a:buChar char="•"/>
              <a:defRPr/>
            </a:pPr>
            <a:r>
              <a:rPr lang="en-US" sz="1300" dirty="0" smtClean="0"/>
              <a:t>K</a:t>
            </a:r>
            <a:r>
              <a:rPr lang="en-US" sz="1300" dirty="0" smtClean="0">
                <a:latin typeface="+mn-lt"/>
              </a:rPr>
              <a:t>eep cache coherency traffic between the two sockets from appearing on the external bus</a:t>
            </a:r>
          </a:p>
        </p:txBody>
      </p:sp>
      <p:sp>
        <p:nvSpPr>
          <p:cNvPr id="5" name="Content Placeholder 2"/>
          <p:cNvSpPr txBox="1">
            <a:spLocks/>
          </p:cNvSpPr>
          <p:nvPr/>
        </p:nvSpPr>
        <p:spPr>
          <a:xfrm>
            <a:off x="152401" y="691060"/>
            <a:ext cx="4495800" cy="1579174"/>
          </a:xfrm>
          <a:prstGeom prst="rect">
            <a:avLst/>
          </a:prstGeom>
          <a:ln>
            <a:solidFill>
              <a:schemeClr val="accent1">
                <a:lumMod val="75000"/>
              </a:schemeClr>
            </a:solidFill>
          </a:ln>
        </p:spPr>
        <p:txBody>
          <a:bodyPr vert="horz">
            <a:normAutofit lnSpcReduction="10000"/>
          </a:bodyPr>
          <a:lstStyle/>
          <a:p>
            <a:pPr marL="411480" marR="0" lvl="0" indent="-342900" algn="l" defTabSz="914400" rtl="0" eaLnBrk="1" fontAlgn="auto" latinLnBrk="0" hangingPunct="1">
              <a:spcBef>
                <a:spcPts val="0"/>
              </a:spcBef>
              <a:spcAft>
                <a:spcPts val="0"/>
              </a:spcAft>
              <a:buClr>
                <a:schemeClr val="accent1"/>
              </a:buClr>
              <a:buSzPct val="95000"/>
              <a:buNone/>
              <a:tabLst/>
              <a:defRPr/>
            </a:pPr>
            <a:r>
              <a:rPr kumimoji="0" lang="en-US" sz="1600" b="1" i="0" u="none" strike="noStrike" kern="1200" cap="none" spc="0" normalizeH="0" baseline="0" noProof="0" dirty="0" smtClean="0">
                <a:ln>
                  <a:noFill/>
                </a:ln>
                <a:effectLst/>
                <a:uLnTx/>
                <a:uFillTx/>
                <a:latin typeface="+mn-lt"/>
                <a:ea typeface="+mn-ea"/>
                <a:cs typeface="+mn-cs"/>
              </a:rPr>
              <a:t>Configuration:</a:t>
            </a: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effectLst/>
                <a:uLnTx/>
                <a:uFillTx/>
                <a:latin typeface="+mn-lt"/>
                <a:ea typeface="+mn-ea"/>
                <a:cs typeface="+mn-cs"/>
              </a:rPr>
              <a:t>OS</a:t>
            </a:r>
            <a:r>
              <a:rPr kumimoji="0" lang="en-US" sz="1400" b="0" i="0" u="none" strike="noStrike" kern="1200" cap="none" spc="0" normalizeH="0" baseline="0" noProof="0" dirty="0" smtClean="0">
                <a:ln>
                  <a:noFill/>
                </a:ln>
                <a:effectLst/>
                <a:uLnTx/>
                <a:uFillTx/>
                <a:latin typeface="+mn-lt"/>
                <a:ea typeface="+mn-ea"/>
                <a:cs typeface="+mn-cs"/>
              </a:rPr>
              <a:t>: Microsoft</a:t>
            </a:r>
            <a:r>
              <a:rPr kumimoji="0" lang="en-US" sz="1400" b="0" i="0" u="none" strike="noStrike" kern="1200" cap="none" spc="0" normalizeH="0" baseline="0" noProof="0" dirty="0" smtClean="0">
                <a:ln>
                  <a:noFill/>
                </a:ln>
                <a:effectLst/>
                <a:uLnTx/>
                <a:uFillTx/>
                <a:latin typeface="+mn-lt"/>
              </a:rPr>
              <a:t>®</a:t>
            </a:r>
            <a:r>
              <a:rPr kumimoji="0" lang="en-US" sz="1400" b="0" i="0" u="none" strike="noStrike" kern="1200" cap="none" spc="0" normalizeH="0" baseline="0" noProof="0" dirty="0" smtClean="0">
                <a:ln>
                  <a:noFill/>
                </a:ln>
                <a:effectLst/>
                <a:uLnTx/>
                <a:uFillTx/>
                <a:latin typeface="+mn-lt"/>
                <a:ea typeface="+mn-ea"/>
                <a:cs typeface="+mn-cs"/>
              </a:rPr>
              <a:t> Windows Server</a:t>
            </a:r>
            <a:r>
              <a:rPr kumimoji="0" lang="en-US" sz="1400" b="0" i="0" u="none" strike="noStrike" kern="1200" cap="none" spc="0" normalizeH="0" baseline="0" noProof="0" dirty="0" smtClean="0">
                <a:ln>
                  <a:noFill/>
                </a:ln>
                <a:effectLst/>
                <a:uLnTx/>
                <a:uFillTx/>
                <a:latin typeface="+mn-lt"/>
              </a:rPr>
              <a:t>®</a:t>
            </a:r>
            <a:r>
              <a:rPr kumimoji="0" lang="en-US" sz="1400" b="0" i="0" u="none" strike="noStrike" kern="1200" cap="none" spc="0" normalizeH="0" baseline="0" noProof="0" dirty="0" smtClean="0">
                <a:ln>
                  <a:noFill/>
                </a:ln>
                <a:effectLst/>
                <a:uLnTx/>
                <a:uFillTx/>
                <a:latin typeface="+mn-lt"/>
                <a:ea typeface="+mn-ea"/>
                <a:cs typeface="+mn-cs"/>
              </a:rPr>
              <a:t> 2008 </a:t>
            </a:r>
            <a:r>
              <a:rPr kumimoji="0" lang="en-US" sz="1400" i="0" u="none" strike="noStrike" kern="1200" cap="none" spc="0" normalizeH="0" baseline="0" noProof="0" dirty="0" smtClean="0">
                <a:ln>
                  <a:noFill/>
                </a:ln>
                <a:effectLst/>
                <a:uLnTx/>
                <a:uFillTx/>
                <a:latin typeface="+mn-lt"/>
                <a:ea typeface="+mn-ea"/>
                <a:cs typeface="+mn-cs"/>
              </a:rPr>
              <a:t>R2 H</a:t>
            </a:r>
            <a:r>
              <a:rPr kumimoji="0" lang="en-US" sz="1400" b="0" i="0" u="none" strike="noStrike" kern="1200" cap="none" spc="0" normalizeH="0" baseline="0" noProof="0" dirty="0" smtClean="0">
                <a:ln>
                  <a:noFill/>
                </a:ln>
                <a:effectLst/>
                <a:uLnTx/>
                <a:uFillTx/>
                <a:latin typeface="+mn-lt"/>
                <a:ea typeface="+mn-ea"/>
                <a:cs typeface="+mn-cs"/>
              </a:rPr>
              <a:t>yper-V™</a:t>
            </a:r>
          </a:p>
          <a:p>
            <a:pPr marL="231775" lvl="0" indent="-163513" defTabSz="914400">
              <a:spcBef>
                <a:spcPts val="0"/>
              </a:spcBef>
              <a:spcAft>
                <a:spcPts val="200"/>
              </a:spcAft>
              <a:buClr>
                <a:schemeClr val="accent1"/>
              </a:buClr>
              <a:buSzPct val="95000"/>
              <a:buFont typeface="Arial" pitchFamily="34" charset="0"/>
              <a:buChar char="•"/>
              <a:defRPr/>
            </a:pPr>
            <a:r>
              <a:rPr kumimoji="0" lang="en-US" sz="1400" b="1" i="0" u="none" strike="noStrike" kern="1200" cap="none" spc="0" normalizeH="0" baseline="0" noProof="0" dirty="0" smtClean="0">
                <a:ln>
                  <a:noFill/>
                </a:ln>
                <a:effectLst/>
                <a:uLnTx/>
                <a:uFillTx/>
                <a:latin typeface="+mn-lt"/>
                <a:ea typeface="+mn-ea"/>
                <a:cs typeface="+mn-cs"/>
              </a:rPr>
              <a:t>Hardware</a:t>
            </a:r>
            <a:r>
              <a:rPr kumimoji="0" lang="en-US" sz="1400" b="0" i="0" u="none" strike="noStrike" kern="1200" cap="none" spc="0" normalizeH="0" baseline="0" noProof="0" dirty="0" smtClean="0">
                <a:ln>
                  <a:noFill/>
                </a:ln>
                <a:effectLst/>
                <a:uLnTx/>
                <a:uFillTx/>
                <a:latin typeface="+mn-lt"/>
                <a:ea typeface="+mn-ea"/>
                <a:cs typeface="+mn-cs"/>
              </a:rPr>
              <a:t>: </a:t>
            </a:r>
          </a:p>
          <a:p>
            <a:pPr marL="687388" lvl="1" indent="-163513" defTabSz="914400">
              <a:spcBef>
                <a:spcPts val="0"/>
              </a:spcBef>
              <a:spcAft>
                <a:spcPts val="200"/>
              </a:spcAft>
              <a:buClr>
                <a:schemeClr val="accent1"/>
              </a:buClr>
              <a:buSzPct val="95000"/>
              <a:defRPr/>
            </a:pPr>
            <a:r>
              <a:rPr lang="en-US" sz="1400" dirty="0" smtClean="0">
                <a:latin typeface="+mn-lt"/>
              </a:rPr>
              <a:t>	</a:t>
            </a:r>
            <a:r>
              <a:rPr kumimoji="0" lang="en-US" sz="1400" b="0" i="0" u="none" strike="noStrike" kern="1200" cap="none" spc="0" normalizeH="0" baseline="0" noProof="0" dirty="0" smtClean="0">
                <a:ln>
                  <a:noFill/>
                </a:ln>
                <a:effectLst/>
                <a:uLnTx/>
                <a:uFillTx/>
                <a:latin typeface="+mn-lt"/>
                <a:ea typeface="+mn-ea"/>
                <a:cs typeface="+mn-cs"/>
              </a:rPr>
              <a:t>HP DL785</a:t>
            </a:r>
            <a:r>
              <a:rPr kumimoji="0" lang="en-US" sz="1400" b="0" i="0" u="none" strike="noStrike" kern="1200" cap="none" spc="0" normalizeH="0" noProof="0" dirty="0" smtClean="0">
                <a:ln>
                  <a:noFill/>
                </a:ln>
                <a:effectLst/>
                <a:uLnTx/>
                <a:uFillTx/>
                <a:latin typeface="+mn-lt"/>
                <a:ea typeface="+mn-ea"/>
                <a:cs typeface="+mn-cs"/>
              </a:rPr>
              <a:t> (</a:t>
            </a:r>
            <a:r>
              <a:rPr lang="en-US" sz="1400" noProof="0" dirty="0" smtClean="0">
                <a:latin typeface="+mn-lt"/>
              </a:rPr>
              <a:t>32</a:t>
            </a:r>
            <a:r>
              <a:rPr kumimoji="0" lang="en-US" sz="1400" b="0" i="0" u="none" strike="noStrike" kern="1200" cap="none" spc="0" normalizeH="0" noProof="0" dirty="0" smtClean="0">
                <a:ln>
                  <a:noFill/>
                </a:ln>
                <a:effectLst/>
                <a:uLnTx/>
                <a:uFillTx/>
                <a:latin typeface="+mn-lt"/>
                <a:ea typeface="+mn-ea"/>
                <a:cs typeface="+mn-cs"/>
              </a:rPr>
              <a:t> core, and 48 cores) with SLAT</a:t>
            </a:r>
            <a:endParaRPr lang="en-US" sz="1400" dirty="0" smtClean="0">
              <a:latin typeface="+mn-lt"/>
            </a:endParaRPr>
          </a:p>
          <a:p>
            <a:pPr marL="687388" lvl="1" indent="-163513" defTabSz="914400">
              <a:spcBef>
                <a:spcPts val="0"/>
              </a:spcBef>
              <a:spcAft>
                <a:spcPts val="200"/>
              </a:spcAft>
              <a:buClr>
                <a:schemeClr val="accent1"/>
              </a:buClr>
              <a:buSzPct val="95000"/>
              <a:defRPr/>
            </a:pPr>
            <a:r>
              <a:rPr kumimoji="0" lang="en-US" sz="1400" b="0" i="0" u="none" strike="noStrike" kern="1200" cap="none" spc="0" normalizeH="0" baseline="0" noProof="0" dirty="0" smtClean="0">
                <a:ln>
                  <a:noFill/>
                </a:ln>
                <a:effectLst/>
                <a:uLnTx/>
                <a:uFillTx/>
                <a:latin typeface="+mn-lt"/>
                <a:ea typeface="+mn-ea"/>
                <a:cs typeface="+mn-cs"/>
              </a:rPr>
              <a:t>	Hitachi</a:t>
            </a:r>
            <a:r>
              <a:rPr kumimoji="0" lang="en-US" sz="1400" b="0" i="0" u="none" strike="noStrike" kern="1200" cap="none" spc="0" normalizeH="0" noProof="0" dirty="0" smtClean="0">
                <a:ln>
                  <a:noFill/>
                </a:ln>
                <a:effectLst/>
                <a:uLnTx/>
                <a:uFillTx/>
                <a:latin typeface="+mn-lt"/>
                <a:ea typeface="+mn-ea"/>
                <a:cs typeface="+mn-cs"/>
              </a:rPr>
              <a:t> Data Systems AMS2500 Storage</a:t>
            </a:r>
            <a:endParaRPr kumimoji="0" lang="en-US" sz="1400" b="0" i="0" u="none" strike="noStrike" kern="1200" cap="none" spc="0" normalizeH="0" baseline="0" noProof="0" dirty="0" smtClean="0">
              <a:ln>
                <a:noFill/>
              </a:ln>
              <a:effectLst/>
              <a:uLnTx/>
              <a:uFillTx/>
              <a:latin typeface="+mn-lt"/>
              <a:ea typeface="+mn-ea"/>
              <a:cs typeface="+mn-cs"/>
            </a:endParaRP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effectLst/>
                <a:uLnTx/>
                <a:uFillTx/>
                <a:latin typeface="+mn-lt"/>
                <a:ea typeface="+mn-ea"/>
                <a:cs typeface="+mn-cs"/>
              </a:rPr>
              <a:t>Virtual Machines</a:t>
            </a:r>
            <a:r>
              <a:rPr kumimoji="0" lang="en-US" sz="1400" b="0" i="0" u="none" strike="noStrike" kern="1200" cap="none" spc="0" normalizeH="0" noProof="0" dirty="0" smtClean="0">
                <a:ln>
                  <a:noFill/>
                </a:ln>
                <a:effectLst/>
                <a:uLnTx/>
                <a:uFillTx/>
                <a:latin typeface="+mn-lt"/>
                <a:ea typeface="+mn-ea"/>
                <a:cs typeface="+mn-cs"/>
              </a:rPr>
              <a:t>: 4 virtual processors and 7 GB RAM per virtual machine; Fixed size VHD</a:t>
            </a:r>
          </a:p>
        </p:txBody>
      </p:sp>
      <p:pic>
        <p:nvPicPr>
          <p:cNvPr id="6" name="Picture 2"/>
          <p:cNvPicPr>
            <a:picLocks noChangeAspect="1" noChangeArrowheads="1"/>
          </p:cNvPicPr>
          <p:nvPr/>
        </p:nvPicPr>
        <p:blipFill>
          <a:blip r:embed="rId3" cstate="print"/>
          <a:srcRect/>
          <a:stretch>
            <a:fillRect/>
          </a:stretch>
        </p:blipFill>
        <p:spPr bwMode="auto">
          <a:xfrm>
            <a:off x="609600" y="1397879"/>
            <a:ext cx="249865" cy="2286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646386" y="1626479"/>
            <a:ext cx="197069" cy="226264"/>
          </a:xfrm>
          <a:prstGeom prst="rect">
            <a:avLst/>
          </a:prstGeom>
          <a:noFill/>
          <a:ln w="9525">
            <a:noFill/>
            <a:miter lim="800000"/>
            <a:headEnd/>
            <a:tailEnd/>
          </a:ln>
        </p:spPr>
      </p:pic>
      <p:graphicFrame>
        <p:nvGraphicFramePr>
          <p:cNvPr id="8" name="Chart 7"/>
          <p:cNvGraphicFramePr/>
          <p:nvPr/>
        </p:nvGraphicFramePr>
        <p:xfrm>
          <a:off x="152400" y="2362200"/>
          <a:ext cx="8839200" cy="4343400"/>
        </p:xfrm>
        <a:graphic>
          <a:graphicData uri="http://schemas.openxmlformats.org/drawingml/2006/chart">
            <c:chart xmlns:c="http://schemas.openxmlformats.org/drawingml/2006/chart" xmlns:r="http://schemas.openxmlformats.org/officeDocument/2006/relationships" r:id="rId5"/>
          </a:graphicData>
        </a:graphic>
      </p:graphicFrame>
      <p:sp>
        <p:nvSpPr>
          <p:cNvPr id="9" name="Left Brace 8"/>
          <p:cNvSpPr/>
          <p:nvPr/>
        </p:nvSpPr>
        <p:spPr>
          <a:xfrm>
            <a:off x="838200" y="3581400"/>
            <a:ext cx="152400" cy="762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 name="Picture 2"/>
          <p:cNvPicPr>
            <a:picLocks noChangeAspect="1" noChangeArrowheads="1"/>
          </p:cNvPicPr>
          <p:nvPr/>
        </p:nvPicPr>
        <p:blipFill>
          <a:blip r:embed="rId6" cstate="print"/>
          <a:srcRect/>
          <a:stretch>
            <a:fillRect/>
          </a:stretch>
        </p:blipFill>
        <p:spPr bwMode="auto">
          <a:xfrm>
            <a:off x="152400" y="1397879"/>
            <a:ext cx="457200" cy="152400"/>
          </a:xfrm>
          <a:prstGeom prst="rect">
            <a:avLst/>
          </a:prstGeom>
          <a:noFill/>
          <a:ln w="9525">
            <a:noFill/>
            <a:miter lim="800000"/>
            <a:headEnd/>
            <a:tailEnd/>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347"/>
            <a:ext cx="9144000" cy="498598"/>
          </a:xfrm>
        </p:spPr>
        <p:txBody>
          <a:bodyPr/>
          <a:lstStyle/>
          <a:p>
            <a:pPr algn="ctr"/>
            <a:r>
              <a:rPr lang="en-US" sz="3600" dirty="0" smtClean="0"/>
              <a:t>Virtualization for SQL Server Business Intelligence</a:t>
            </a:r>
            <a:endParaRPr lang="en-US" sz="3600" dirty="0"/>
          </a:p>
        </p:txBody>
      </p:sp>
      <p:sp>
        <p:nvSpPr>
          <p:cNvPr id="4" name="Rectangle 3"/>
          <p:cNvSpPr/>
          <p:nvPr/>
        </p:nvSpPr>
        <p:spPr>
          <a:xfrm>
            <a:off x="186050" y="3178605"/>
            <a:ext cx="8839200" cy="3234267"/>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pic>
        <p:nvPicPr>
          <p:cNvPr id="5" name="Picture 4" descr="\\.PSF\Parallels Share\Virtualization Slides\Server-Physical-3U.png"/>
          <p:cNvPicPr>
            <a:picLocks noChangeAspect="1" noChangeArrowheads="1"/>
          </p:cNvPicPr>
          <p:nvPr/>
        </p:nvPicPr>
        <p:blipFill>
          <a:blip r:embed="rId3"/>
          <a:srcRect/>
          <a:stretch>
            <a:fillRect/>
          </a:stretch>
        </p:blipFill>
        <p:spPr bwMode="auto">
          <a:xfrm>
            <a:off x="1644650" y="5231419"/>
            <a:ext cx="2971800" cy="1235075"/>
          </a:xfrm>
          <a:prstGeom prst="rect">
            <a:avLst/>
          </a:prstGeom>
          <a:noFill/>
          <a:ln w="9525">
            <a:noFill/>
            <a:miter lim="800000"/>
            <a:headEnd/>
            <a:tailEnd/>
          </a:ln>
        </p:spPr>
      </p:pic>
      <p:sp>
        <p:nvSpPr>
          <p:cNvPr id="6" name="TextBox 5"/>
          <p:cNvSpPr txBox="1"/>
          <p:nvPr/>
        </p:nvSpPr>
        <p:spPr>
          <a:xfrm>
            <a:off x="4695825" y="649894"/>
            <a:ext cx="4224338" cy="1277938"/>
          </a:xfrm>
          <a:prstGeom prst="rect">
            <a:avLst/>
          </a:prstGeom>
          <a:noFill/>
        </p:spPr>
        <p:txBody>
          <a:bodyPr>
            <a:spAutoFit/>
          </a:bodyPr>
          <a:lstStyle/>
          <a:p>
            <a:pPr defTabSz="914400" fontAlgn="auto">
              <a:spcBef>
                <a:spcPts val="0"/>
              </a:spcBef>
              <a:spcAft>
                <a:spcPts val="0"/>
              </a:spcAft>
              <a:buClr>
                <a:srgbClr val="4B7B8A"/>
              </a:buClr>
              <a:defRPr/>
            </a:pPr>
            <a:r>
              <a:rPr lang="en-US" sz="1600" b="1" dirty="0">
                <a:latin typeface="+mn-lt"/>
              </a:rPr>
              <a:t>Virtualization Benefits: </a:t>
            </a:r>
          </a:p>
          <a:p>
            <a:pPr marL="169863" indent="-169863" defTabSz="914400" fontAlgn="auto">
              <a:spcBef>
                <a:spcPts val="0"/>
              </a:spcBef>
              <a:spcAft>
                <a:spcPts val="600"/>
              </a:spcAft>
              <a:buClr>
                <a:srgbClr val="4B7B8A"/>
              </a:buClr>
              <a:buFont typeface="Arial" pitchFamily="34" charset="0"/>
              <a:buChar char="•"/>
              <a:defRPr/>
            </a:pPr>
            <a:r>
              <a:rPr lang="en-US" sz="1400" dirty="0">
                <a:latin typeface="+mn-lt"/>
              </a:rPr>
              <a:t> </a:t>
            </a:r>
            <a:r>
              <a:rPr lang="en-US" sz="1400" b="1" dirty="0">
                <a:latin typeface="+mn-lt"/>
              </a:rPr>
              <a:t>Increase agility </a:t>
            </a:r>
            <a:r>
              <a:rPr lang="en-US" sz="1400" dirty="0">
                <a:latin typeface="+mn-lt"/>
              </a:rPr>
              <a:t>by rapidly provisioning and scaling-out BI components on demand</a:t>
            </a:r>
          </a:p>
          <a:p>
            <a:pPr marL="169863" indent="-169863" defTabSz="914400" fontAlgn="auto">
              <a:spcBef>
                <a:spcPts val="0"/>
              </a:spcBef>
              <a:spcAft>
                <a:spcPts val="600"/>
              </a:spcAft>
              <a:buClr>
                <a:srgbClr val="4B7B8A"/>
              </a:buClr>
              <a:buFont typeface="Arial" pitchFamily="34" charset="0"/>
              <a:buChar char="•"/>
              <a:defRPr/>
            </a:pPr>
            <a:r>
              <a:rPr lang="en-US" sz="1400" dirty="0">
                <a:latin typeface="+mn-lt"/>
              </a:rPr>
              <a:t> </a:t>
            </a:r>
            <a:r>
              <a:rPr lang="en-US" sz="1400" b="1" dirty="0">
                <a:latin typeface="+mn-lt"/>
              </a:rPr>
              <a:t>Reduce</a:t>
            </a:r>
            <a:r>
              <a:rPr lang="en-US" sz="1400" dirty="0">
                <a:latin typeface="+mn-lt"/>
              </a:rPr>
              <a:t> the number of </a:t>
            </a:r>
            <a:r>
              <a:rPr lang="en-US" sz="1400" b="1" dirty="0">
                <a:latin typeface="+mn-lt"/>
              </a:rPr>
              <a:t>physical servers</a:t>
            </a:r>
            <a:r>
              <a:rPr lang="en-US" sz="1400" dirty="0">
                <a:latin typeface="+mn-lt"/>
              </a:rPr>
              <a:t>, save on power and space</a:t>
            </a:r>
            <a:endParaRPr lang="en-US" sz="1400" b="1" dirty="0">
              <a:latin typeface="+mn-lt"/>
            </a:endParaRPr>
          </a:p>
        </p:txBody>
      </p:sp>
      <p:sp>
        <p:nvSpPr>
          <p:cNvPr id="7" name="TextBox 80"/>
          <p:cNvSpPr txBox="1">
            <a:spLocks noChangeArrowheads="1"/>
          </p:cNvSpPr>
          <p:nvPr/>
        </p:nvSpPr>
        <p:spPr bwMode="auto">
          <a:xfrm>
            <a:off x="187325" y="587982"/>
            <a:ext cx="4384675" cy="2432050"/>
          </a:xfrm>
          <a:prstGeom prst="rect">
            <a:avLst/>
          </a:prstGeom>
          <a:noFill/>
          <a:ln w="9525">
            <a:noFill/>
            <a:miter lim="800000"/>
            <a:headEnd/>
            <a:tailEnd/>
          </a:ln>
        </p:spPr>
        <p:txBody>
          <a:bodyPr>
            <a:spAutoFit/>
          </a:bodyPr>
          <a:lstStyle/>
          <a:p>
            <a:pPr marL="166688" indent="-166688" defTabSz="914400">
              <a:buClr>
                <a:srgbClr val="4B7B8A"/>
              </a:buClr>
            </a:pPr>
            <a:r>
              <a:rPr lang="en-US" sz="1600" b="1" dirty="0">
                <a:latin typeface="Calibri" pitchFamily="34" charset="0"/>
              </a:rPr>
              <a:t>Scenario Description:</a:t>
            </a:r>
          </a:p>
          <a:p>
            <a:pPr marL="166688" indent="-166688" defTabSz="914400">
              <a:spcAft>
                <a:spcPts val="600"/>
              </a:spcAft>
              <a:buClr>
                <a:srgbClr val="4B7B8A"/>
              </a:buClr>
              <a:buFont typeface="Arial" charset="0"/>
              <a:buChar char="•"/>
            </a:pPr>
            <a:r>
              <a:rPr lang="en-US" sz="1400" dirty="0">
                <a:latin typeface="Calibri" pitchFamily="34" charset="0"/>
              </a:rPr>
              <a:t>Business Intelligence (BI) components with lower resource requirements such as Data Mart (DM), OLAP Cube, Reporting Servers are good candidates for scale out and ideal for virtualization</a:t>
            </a:r>
          </a:p>
          <a:p>
            <a:pPr marL="166688" indent="-166688" defTabSz="914400">
              <a:spcAft>
                <a:spcPts val="600"/>
              </a:spcAft>
              <a:buClr>
                <a:srgbClr val="4B7B8A"/>
              </a:buClr>
              <a:buFont typeface="Arial" charset="0"/>
              <a:buChar char="•"/>
            </a:pPr>
            <a:r>
              <a:rPr lang="en-US" sz="1400" dirty="0">
                <a:latin typeface="Calibri" pitchFamily="34" charset="0"/>
              </a:rPr>
              <a:t>Operational Data Store (ODS), Data Warehouse (DW), SQL Server® Integration Services could be physical or virtual depending on scale up requirements</a:t>
            </a:r>
          </a:p>
          <a:p>
            <a:pPr marL="166688" indent="-166688" defTabSz="914400">
              <a:spcAft>
                <a:spcPts val="600"/>
              </a:spcAft>
              <a:buClr>
                <a:srgbClr val="4B7B8A"/>
              </a:buClr>
              <a:buFont typeface="Arial" charset="0"/>
              <a:buChar char="•"/>
            </a:pPr>
            <a:r>
              <a:rPr lang="en-US" sz="1400" dirty="0">
                <a:latin typeface="Calibri" pitchFamily="34" charset="0"/>
              </a:rPr>
              <a:t>If virtual, put SSIS and Data Warehouse on the same Virtual Machine (VM)</a:t>
            </a:r>
          </a:p>
        </p:txBody>
      </p:sp>
      <p:sp>
        <p:nvSpPr>
          <p:cNvPr id="8" name="Rectangle 7"/>
          <p:cNvSpPr/>
          <p:nvPr/>
        </p:nvSpPr>
        <p:spPr>
          <a:xfrm>
            <a:off x="204788" y="641957"/>
            <a:ext cx="4367212" cy="23955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9" name="Rectangle 8"/>
          <p:cNvSpPr/>
          <p:nvPr/>
        </p:nvSpPr>
        <p:spPr>
          <a:xfrm>
            <a:off x="4683125" y="676882"/>
            <a:ext cx="4343400" cy="23606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10" name="Rounded Rectangle 9"/>
          <p:cNvSpPr/>
          <p:nvPr/>
        </p:nvSpPr>
        <p:spPr>
          <a:xfrm>
            <a:off x="3818107" y="3364872"/>
            <a:ext cx="609599" cy="381000"/>
          </a:xfrm>
          <a:prstGeom prst="roundRect">
            <a:avLst/>
          </a:prstGeom>
          <a:solidFill>
            <a:schemeClr val="tx1">
              <a:lumMod val="50000"/>
            </a:schemeClr>
          </a:solidFill>
          <a:ln>
            <a:noFill/>
          </a:ln>
        </p:spPr>
        <p:style>
          <a:lnRef idx="0">
            <a:schemeClr val="accent5"/>
          </a:lnRef>
          <a:fillRef idx="3">
            <a:schemeClr val="accent5"/>
          </a:fillRef>
          <a:effectRef idx="3">
            <a:schemeClr val="accent5"/>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pic>
        <p:nvPicPr>
          <p:cNvPr id="11" name="Picture 120" descr="\\.PSF\Parallels Share\Virtualization Slides\Server-Physical-3U.png"/>
          <p:cNvPicPr>
            <a:picLocks noChangeAspect="1" noChangeArrowheads="1"/>
          </p:cNvPicPr>
          <p:nvPr/>
        </p:nvPicPr>
        <p:blipFill>
          <a:blip r:embed="rId3"/>
          <a:srcRect/>
          <a:stretch>
            <a:fillRect/>
          </a:stretch>
        </p:blipFill>
        <p:spPr bwMode="auto">
          <a:xfrm>
            <a:off x="63500" y="5036157"/>
            <a:ext cx="1698625" cy="1071562"/>
          </a:xfrm>
          <a:prstGeom prst="rect">
            <a:avLst/>
          </a:prstGeom>
          <a:noFill/>
          <a:ln w="9525">
            <a:noFill/>
            <a:miter lim="800000"/>
            <a:headEnd/>
            <a:tailEnd/>
          </a:ln>
        </p:spPr>
      </p:pic>
      <p:sp>
        <p:nvSpPr>
          <p:cNvPr id="12" name="Rounded Rectangle 11"/>
          <p:cNvSpPr/>
          <p:nvPr/>
        </p:nvSpPr>
        <p:spPr>
          <a:xfrm>
            <a:off x="2365432" y="3364872"/>
            <a:ext cx="609599" cy="381000"/>
          </a:xfrm>
          <a:prstGeom prst="roundRect">
            <a:avLst/>
          </a:prstGeom>
          <a:solidFill>
            <a:schemeClr val="tx1">
              <a:lumMod val="50000"/>
            </a:schemeClr>
          </a:solidFill>
          <a:ln>
            <a:noFill/>
          </a:ln>
        </p:spPr>
        <p:style>
          <a:lnRef idx="0">
            <a:schemeClr val="accent5"/>
          </a:lnRef>
          <a:fillRef idx="3">
            <a:schemeClr val="accent5"/>
          </a:fillRef>
          <a:effectRef idx="3">
            <a:schemeClr val="accent5"/>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13" name="TextBox 124"/>
          <p:cNvSpPr txBox="1">
            <a:spLocks noChangeArrowheads="1"/>
          </p:cNvSpPr>
          <p:nvPr/>
        </p:nvSpPr>
        <p:spPr bwMode="auto">
          <a:xfrm>
            <a:off x="2359025" y="3410557"/>
            <a:ext cx="609600" cy="277812"/>
          </a:xfrm>
          <a:prstGeom prst="rect">
            <a:avLst/>
          </a:prstGeom>
          <a:noFill/>
          <a:ln w="9525">
            <a:noFill/>
            <a:miter lim="800000"/>
            <a:headEnd/>
            <a:tailEnd/>
          </a:ln>
        </p:spPr>
        <p:txBody>
          <a:bodyPr>
            <a:spAutoFit/>
          </a:bodyPr>
          <a:lstStyle/>
          <a:p>
            <a:pPr algn="ctr" defTabSz="914400"/>
            <a:r>
              <a:rPr lang="en-US" sz="1200" b="1">
                <a:solidFill>
                  <a:srgbClr val="FFFFFF"/>
                </a:solidFill>
                <a:latin typeface="Calibri" pitchFamily="34" charset="0"/>
              </a:rPr>
              <a:t>ERP</a:t>
            </a:r>
          </a:p>
        </p:txBody>
      </p:sp>
      <p:sp>
        <p:nvSpPr>
          <p:cNvPr id="14" name="Rounded Rectangle 13"/>
          <p:cNvSpPr/>
          <p:nvPr/>
        </p:nvSpPr>
        <p:spPr>
          <a:xfrm>
            <a:off x="1611004" y="3354704"/>
            <a:ext cx="609599" cy="394648"/>
          </a:xfrm>
          <a:prstGeom prst="roundRect">
            <a:avLst/>
          </a:prstGeom>
          <a:solidFill>
            <a:schemeClr val="tx1">
              <a:lumMod val="50000"/>
            </a:schemeClr>
          </a:solidFill>
          <a:ln>
            <a:noFill/>
          </a:ln>
        </p:spPr>
        <p:style>
          <a:lnRef idx="0">
            <a:schemeClr val="accent5"/>
          </a:lnRef>
          <a:fillRef idx="3">
            <a:schemeClr val="accent5"/>
          </a:fillRef>
          <a:effectRef idx="3">
            <a:schemeClr val="accent5"/>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15" name="TextBox 126"/>
          <p:cNvSpPr txBox="1">
            <a:spLocks noChangeArrowheads="1"/>
          </p:cNvSpPr>
          <p:nvPr/>
        </p:nvSpPr>
        <p:spPr bwMode="auto">
          <a:xfrm>
            <a:off x="1546225" y="3408969"/>
            <a:ext cx="798513" cy="277813"/>
          </a:xfrm>
          <a:prstGeom prst="rect">
            <a:avLst/>
          </a:prstGeom>
          <a:noFill/>
          <a:ln w="9525">
            <a:noFill/>
            <a:miter lim="800000"/>
            <a:headEnd/>
            <a:tailEnd/>
          </a:ln>
        </p:spPr>
        <p:txBody>
          <a:bodyPr>
            <a:spAutoFit/>
          </a:bodyPr>
          <a:lstStyle/>
          <a:p>
            <a:pPr defTabSz="914400"/>
            <a:r>
              <a:rPr lang="en-US" sz="1200" b="1">
                <a:solidFill>
                  <a:srgbClr val="FFFFFF"/>
                </a:solidFill>
                <a:latin typeface="Calibri" pitchFamily="34" charset="0"/>
              </a:rPr>
              <a:t>External</a:t>
            </a:r>
          </a:p>
        </p:txBody>
      </p:sp>
      <p:sp>
        <p:nvSpPr>
          <p:cNvPr id="16" name="Rounded Rectangle 15"/>
          <p:cNvSpPr/>
          <p:nvPr/>
        </p:nvSpPr>
        <p:spPr bwMode="auto">
          <a:xfrm>
            <a:off x="4933950" y="3588165"/>
            <a:ext cx="3962400" cy="1288832"/>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sp>
        <p:nvSpPr>
          <p:cNvPr id="17" name="Rounded Rectangle 16"/>
          <p:cNvSpPr/>
          <p:nvPr/>
        </p:nvSpPr>
        <p:spPr bwMode="auto">
          <a:xfrm>
            <a:off x="4953000" y="3648599"/>
            <a:ext cx="3886200" cy="114830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pic>
        <p:nvPicPr>
          <p:cNvPr id="18" name="Picture 2" descr="\\.PSF\Parallels Share\DDC\Server-Virtual-2U.png"/>
          <p:cNvPicPr>
            <a:picLocks noChangeAspect="1" noChangeArrowheads="1"/>
          </p:cNvPicPr>
          <p:nvPr/>
        </p:nvPicPr>
        <p:blipFill>
          <a:blip r:embed="rId4"/>
          <a:srcRect/>
          <a:stretch>
            <a:fillRect/>
          </a:stretch>
        </p:blipFill>
        <p:spPr bwMode="auto">
          <a:xfrm>
            <a:off x="6238875" y="4053494"/>
            <a:ext cx="1174750" cy="685800"/>
          </a:xfrm>
          <a:prstGeom prst="rect">
            <a:avLst/>
          </a:prstGeom>
          <a:noFill/>
          <a:ln w="9525">
            <a:noFill/>
            <a:miter lim="800000"/>
            <a:headEnd/>
            <a:tailEnd/>
          </a:ln>
        </p:spPr>
      </p:pic>
      <p:pic>
        <p:nvPicPr>
          <p:cNvPr id="19" name="Picture 2" descr="\\.PSF\Parallels Share\DDC\Server-Virtual-2U.png"/>
          <p:cNvPicPr>
            <a:picLocks noChangeAspect="1" noChangeArrowheads="1"/>
          </p:cNvPicPr>
          <p:nvPr/>
        </p:nvPicPr>
        <p:blipFill>
          <a:blip r:embed="rId4"/>
          <a:srcRect/>
          <a:stretch>
            <a:fillRect/>
          </a:stretch>
        </p:blipFill>
        <p:spPr bwMode="auto">
          <a:xfrm>
            <a:off x="7564438" y="3964594"/>
            <a:ext cx="1093787" cy="685800"/>
          </a:xfrm>
          <a:prstGeom prst="rect">
            <a:avLst/>
          </a:prstGeom>
          <a:noFill/>
          <a:ln w="9525">
            <a:noFill/>
            <a:miter lim="800000"/>
            <a:headEnd/>
            <a:tailEnd/>
          </a:ln>
        </p:spPr>
      </p:pic>
      <p:grpSp>
        <p:nvGrpSpPr>
          <p:cNvPr id="20" name="Group 152"/>
          <p:cNvGrpSpPr>
            <a:grpSpLocks/>
          </p:cNvGrpSpPr>
          <p:nvPr/>
        </p:nvGrpSpPr>
        <p:grpSpPr bwMode="auto">
          <a:xfrm>
            <a:off x="4694238" y="4050319"/>
            <a:ext cx="1755775" cy="914400"/>
            <a:chOff x="5372679" y="5562601"/>
            <a:chExt cx="1756007" cy="914400"/>
          </a:xfrm>
        </p:grpSpPr>
        <p:pic>
          <p:nvPicPr>
            <p:cNvPr id="21" name="Picture 4" descr="\\.PSF\Parallels Share\Virtualization Slides\Server-Physical-3U.png"/>
            <p:cNvPicPr>
              <a:picLocks noChangeAspect="1" noChangeArrowheads="1"/>
            </p:cNvPicPr>
            <p:nvPr/>
          </p:nvPicPr>
          <p:blipFill>
            <a:blip r:embed="rId3"/>
            <a:srcRect/>
            <a:stretch>
              <a:fillRect/>
            </a:stretch>
          </p:blipFill>
          <p:spPr bwMode="auto">
            <a:xfrm>
              <a:off x="5372679" y="5562601"/>
              <a:ext cx="1756007" cy="914400"/>
            </a:xfrm>
            <a:prstGeom prst="rect">
              <a:avLst/>
            </a:prstGeom>
            <a:noFill/>
            <a:ln w="9525">
              <a:noFill/>
              <a:miter lim="800000"/>
              <a:headEnd/>
              <a:tailEnd/>
            </a:ln>
          </p:spPr>
        </p:pic>
        <p:sp>
          <p:nvSpPr>
            <p:cNvPr id="22" name="TextBox 89"/>
            <p:cNvSpPr txBox="1">
              <a:spLocks noChangeArrowheads="1"/>
            </p:cNvSpPr>
            <p:nvPr/>
          </p:nvSpPr>
          <p:spPr bwMode="auto">
            <a:xfrm rot="170467">
              <a:off x="6104952" y="5619941"/>
              <a:ext cx="304800" cy="307777"/>
            </a:xfrm>
            <a:prstGeom prst="rect">
              <a:avLst/>
            </a:prstGeom>
            <a:noFill/>
            <a:ln w="9525">
              <a:noFill/>
              <a:miter lim="800000"/>
              <a:headEnd/>
              <a:tailEnd/>
            </a:ln>
          </p:spPr>
          <p:txBody>
            <a:bodyPr>
              <a:spAutoFit/>
            </a:bodyPr>
            <a:lstStyle/>
            <a:p>
              <a:pPr defTabSz="914400"/>
              <a:r>
                <a:rPr lang="en-US" sz="1400" b="1">
                  <a:solidFill>
                    <a:srgbClr val="FFFFFF"/>
                  </a:solidFill>
                  <a:latin typeface="Calibri" pitchFamily="34" charset="0"/>
                </a:rPr>
                <a:t>1</a:t>
              </a:r>
            </a:p>
          </p:txBody>
        </p:sp>
        <p:pic>
          <p:nvPicPr>
            <p:cNvPr id="23" name="Picture 2"/>
            <p:cNvPicPr>
              <a:picLocks noChangeAspect="1" noChangeArrowheads="1"/>
            </p:cNvPicPr>
            <p:nvPr/>
          </p:nvPicPr>
          <p:blipFill>
            <a:blip r:embed="rId5" cstate="print">
              <a:lum bright="100000" contrast="100000"/>
            </a:blip>
            <a:srcRect l="52083" r="2758"/>
            <a:stretch>
              <a:fillRect/>
            </a:stretch>
          </p:blipFill>
          <p:spPr bwMode="auto">
            <a:xfrm rot="494343">
              <a:off x="6193068" y="5918719"/>
              <a:ext cx="695270" cy="15448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24" name="Rounded Rectangle 23"/>
          <p:cNvSpPr/>
          <p:nvPr/>
        </p:nvSpPr>
        <p:spPr bwMode="auto">
          <a:xfrm>
            <a:off x="4914900" y="5018694"/>
            <a:ext cx="3962400" cy="1269782"/>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sp>
        <p:nvSpPr>
          <p:cNvPr id="25" name="Rounded Rectangle 24"/>
          <p:cNvSpPr/>
          <p:nvPr/>
        </p:nvSpPr>
        <p:spPr bwMode="auto">
          <a:xfrm>
            <a:off x="4976750" y="5106769"/>
            <a:ext cx="3848099" cy="1098332"/>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pic>
        <p:nvPicPr>
          <p:cNvPr id="26" name="Picture 4" descr="\\.PSF\Parallels Share\Virtualization Slides\Server-Physical-3U.png"/>
          <p:cNvPicPr>
            <a:picLocks noChangeAspect="1" noChangeArrowheads="1"/>
          </p:cNvPicPr>
          <p:nvPr/>
        </p:nvPicPr>
        <p:blipFill>
          <a:blip r:embed="rId3"/>
          <a:srcRect/>
          <a:stretch>
            <a:fillRect/>
          </a:stretch>
        </p:blipFill>
        <p:spPr bwMode="auto">
          <a:xfrm>
            <a:off x="4740275" y="5475894"/>
            <a:ext cx="1736725" cy="914400"/>
          </a:xfrm>
          <a:prstGeom prst="rect">
            <a:avLst/>
          </a:prstGeom>
          <a:noFill/>
          <a:ln w="9525">
            <a:noFill/>
            <a:miter lim="800000"/>
            <a:headEnd/>
            <a:tailEnd/>
          </a:ln>
        </p:spPr>
      </p:pic>
      <p:sp>
        <p:nvSpPr>
          <p:cNvPr id="27" name="TextBox 162"/>
          <p:cNvSpPr txBox="1">
            <a:spLocks noChangeArrowheads="1"/>
          </p:cNvSpPr>
          <p:nvPr/>
        </p:nvSpPr>
        <p:spPr bwMode="auto">
          <a:xfrm rot="170467">
            <a:off x="5470525" y="5540982"/>
            <a:ext cx="304800" cy="307975"/>
          </a:xfrm>
          <a:prstGeom prst="rect">
            <a:avLst/>
          </a:prstGeom>
          <a:noFill/>
          <a:ln w="9525">
            <a:noFill/>
            <a:miter lim="800000"/>
            <a:headEnd/>
            <a:tailEnd/>
          </a:ln>
        </p:spPr>
        <p:txBody>
          <a:bodyPr>
            <a:spAutoFit/>
          </a:bodyPr>
          <a:lstStyle/>
          <a:p>
            <a:pPr defTabSz="914400"/>
            <a:r>
              <a:rPr lang="en-US" sz="1400" b="1">
                <a:solidFill>
                  <a:srgbClr val="FFFFFF"/>
                </a:solidFill>
                <a:latin typeface="Calibri" pitchFamily="34" charset="0"/>
              </a:rPr>
              <a:t>2</a:t>
            </a:r>
          </a:p>
        </p:txBody>
      </p:sp>
      <p:pic>
        <p:nvPicPr>
          <p:cNvPr id="28" name="Picture 2"/>
          <p:cNvPicPr>
            <a:picLocks noChangeAspect="1" noChangeArrowheads="1"/>
          </p:cNvPicPr>
          <p:nvPr/>
        </p:nvPicPr>
        <p:blipFill>
          <a:blip r:embed="rId5" cstate="print">
            <a:lum bright="100000" contrast="100000"/>
          </a:blip>
          <a:srcRect l="52083" r="2758"/>
          <a:stretch>
            <a:fillRect/>
          </a:stretch>
        </p:blipFill>
        <p:spPr bwMode="auto">
          <a:xfrm rot="494343">
            <a:off x="5517823" y="5895452"/>
            <a:ext cx="695270" cy="154486"/>
          </a:xfrm>
          <a:prstGeom prst="rect">
            <a:avLst/>
          </a:prstGeom>
          <a:noFill/>
          <a:ln>
            <a:noFill/>
          </a:ln>
          <a:effectLst>
            <a:outerShdw blurRad="317500" dist="50800" dir="5400000" algn="ctr" rotWithShape="0">
              <a:srgbClr val="000000"/>
            </a:outerShdw>
          </a:effectLst>
          <a:scene3d>
            <a:camera prst="isometricRightUp"/>
            <a:lightRig rig="threePt" dir="t"/>
          </a:scene3d>
        </p:spPr>
      </p:pic>
      <p:cxnSp>
        <p:nvCxnSpPr>
          <p:cNvPr id="29" name="Straight Arrow Connector 28"/>
          <p:cNvCxnSpPr/>
          <p:nvPr/>
        </p:nvCxnSpPr>
        <p:spPr>
          <a:xfrm flipV="1">
            <a:off x="1466850" y="4788507"/>
            <a:ext cx="552450" cy="12700"/>
          </a:xfrm>
          <a:prstGeom prst="straightConnector1">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3009900" y="4788507"/>
            <a:ext cx="255588" cy="7937"/>
          </a:xfrm>
          <a:prstGeom prst="straightConnector1">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sp>
        <p:nvSpPr>
          <p:cNvPr id="31" name="Can 30"/>
          <p:cNvSpPr/>
          <p:nvPr/>
        </p:nvSpPr>
        <p:spPr>
          <a:xfrm>
            <a:off x="320675" y="4455132"/>
            <a:ext cx="1181100" cy="762000"/>
          </a:xfrm>
          <a:prstGeom prst="ca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32" name="TextBox 122"/>
          <p:cNvSpPr txBox="1">
            <a:spLocks noChangeArrowheads="1"/>
          </p:cNvSpPr>
          <p:nvPr/>
        </p:nvSpPr>
        <p:spPr bwMode="auto">
          <a:xfrm>
            <a:off x="201613" y="4698019"/>
            <a:ext cx="1406525" cy="461963"/>
          </a:xfrm>
          <a:prstGeom prst="rect">
            <a:avLst/>
          </a:prstGeom>
          <a:noFill/>
          <a:ln w="9525">
            <a:noFill/>
            <a:miter lim="800000"/>
            <a:headEnd/>
            <a:tailEnd/>
          </a:ln>
        </p:spPr>
        <p:txBody>
          <a:bodyPr>
            <a:spAutoFit/>
          </a:bodyPr>
          <a:lstStyle/>
          <a:p>
            <a:pPr algn="ctr" defTabSz="914400"/>
            <a:r>
              <a:rPr lang="en-US" sz="1200" b="1">
                <a:solidFill>
                  <a:srgbClr val="FFFFFF"/>
                </a:solidFill>
                <a:latin typeface="Calibri" pitchFamily="34" charset="0"/>
              </a:rPr>
              <a:t>Operational </a:t>
            </a:r>
          </a:p>
          <a:p>
            <a:pPr algn="ctr" defTabSz="914400"/>
            <a:r>
              <a:rPr lang="en-US" sz="1200" b="1">
                <a:solidFill>
                  <a:srgbClr val="FFFFFF"/>
                </a:solidFill>
                <a:latin typeface="Calibri" pitchFamily="34" charset="0"/>
              </a:rPr>
              <a:t>Data Store</a:t>
            </a:r>
          </a:p>
        </p:txBody>
      </p:sp>
      <p:pic>
        <p:nvPicPr>
          <p:cNvPr id="33" name="Picture 3" descr="C:\Program Files\Microsoft Office\MEDIA\CAGCAT10\j0292020.wmf"/>
          <p:cNvPicPr>
            <a:picLocks noChangeAspect="1" noChangeArrowheads="1"/>
          </p:cNvPicPr>
          <p:nvPr/>
        </p:nvPicPr>
        <p:blipFill>
          <a:blip r:embed="rId6"/>
          <a:srcRect/>
          <a:stretch>
            <a:fillRect/>
          </a:stretch>
        </p:blipFill>
        <p:spPr bwMode="auto">
          <a:xfrm>
            <a:off x="495300" y="3493107"/>
            <a:ext cx="914400" cy="685800"/>
          </a:xfrm>
          <a:prstGeom prst="rect">
            <a:avLst/>
          </a:prstGeom>
          <a:noFill/>
          <a:ln w="9525">
            <a:noFill/>
            <a:miter lim="800000"/>
            <a:headEnd/>
            <a:tailEnd/>
          </a:ln>
        </p:spPr>
      </p:pic>
      <p:cxnSp>
        <p:nvCxnSpPr>
          <p:cNvPr id="34" name="Straight Arrow Connector 33"/>
          <p:cNvCxnSpPr>
            <a:endCxn id="31" idx="1"/>
          </p:cNvCxnSpPr>
          <p:nvPr/>
        </p:nvCxnSpPr>
        <p:spPr>
          <a:xfrm rot="5400000">
            <a:off x="741362" y="4283682"/>
            <a:ext cx="341313" cy="1588"/>
          </a:xfrm>
          <a:prstGeom prst="straightConnector1">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sp>
        <p:nvSpPr>
          <p:cNvPr id="35" name="Rounded Rectangle 34"/>
          <p:cNvSpPr/>
          <p:nvPr/>
        </p:nvSpPr>
        <p:spPr>
          <a:xfrm>
            <a:off x="3083625" y="3364872"/>
            <a:ext cx="609599" cy="381000"/>
          </a:xfrm>
          <a:prstGeom prst="roundRect">
            <a:avLst/>
          </a:prstGeom>
          <a:solidFill>
            <a:schemeClr val="tx1">
              <a:lumMod val="50000"/>
            </a:schemeClr>
          </a:solidFill>
          <a:ln>
            <a:noFill/>
          </a:ln>
        </p:spPr>
        <p:style>
          <a:lnRef idx="0">
            <a:schemeClr val="accent5"/>
          </a:lnRef>
          <a:fillRef idx="3">
            <a:schemeClr val="accent5"/>
          </a:fillRef>
          <a:effectRef idx="3">
            <a:schemeClr val="accent5"/>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36" name="TextBox 115"/>
          <p:cNvSpPr txBox="1">
            <a:spLocks noChangeArrowheads="1"/>
          </p:cNvSpPr>
          <p:nvPr/>
        </p:nvSpPr>
        <p:spPr bwMode="auto">
          <a:xfrm>
            <a:off x="3135313" y="3415319"/>
            <a:ext cx="609600" cy="276225"/>
          </a:xfrm>
          <a:prstGeom prst="rect">
            <a:avLst/>
          </a:prstGeom>
          <a:noFill/>
          <a:ln w="9525">
            <a:noFill/>
            <a:miter lim="800000"/>
            <a:headEnd/>
            <a:tailEnd/>
          </a:ln>
        </p:spPr>
        <p:txBody>
          <a:bodyPr>
            <a:spAutoFit/>
          </a:bodyPr>
          <a:lstStyle/>
          <a:p>
            <a:pPr defTabSz="914400"/>
            <a:r>
              <a:rPr lang="en-US" sz="1200" b="1">
                <a:solidFill>
                  <a:srgbClr val="FFFFFF"/>
                </a:solidFill>
                <a:latin typeface="Calibri" pitchFamily="34" charset="0"/>
              </a:rPr>
              <a:t>Web</a:t>
            </a:r>
          </a:p>
        </p:txBody>
      </p:sp>
      <p:cxnSp>
        <p:nvCxnSpPr>
          <p:cNvPr id="37" name="Elbow Connector 36"/>
          <p:cNvCxnSpPr/>
          <p:nvPr/>
        </p:nvCxnSpPr>
        <p:spPr>
          <a:xfrm rot="16200000" flipH="1">
            <a:off x="1874044" y="3790763"/>
            <a:ext cx="682625" cy="598487"/>
          </a:xfrm>
          <a:prstGeom prst="bentConnector3">
            <a:avLst>
              <a:gd name="adj1" fmla="val 30937"/>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38" name="Elbow Connector 37"/>
          <p:cNvCxnSpPr/>
          <p:nvPr/>
        </p:nvCxnSpPr>
        <p:spPr>
          <a:xfrm rot="5400000">
            <a:off x="2217738" y="3985231"/>
            <a:ext cx="742950" cy="149225"/>
          </a:xfrm>
          <a:prstGeom prst="bentConnector3">
            <a:avLst>
              <a:gd name="adj1" fmla="val 37188"/>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39" name="Elbow Connector 38"/>
          <p:cNvCxnSpPr/>
          <p:nvPr/>
        </p:nvCxnSpPr>
        <p:spPr>
          <a:xfrm rot="5400000">
            <a:off x="2594769" y="3608200"/>
            <a:ext cx="742950" cy="903288"/>
          </a:xfrm>
          <a:prstGeom prst="bentConnector3">
            <a:avLst>
              <a:gd name="adj1" fmla="val 37188"/>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40" name="Elbow Connector 39"/>
          <p:cNvCxnSpPr/>
          <p:nvPr/>
        </p:nvCxnSpPr>
        <p:spPr>
          <a:xfrm rot="5400000">
            <a:off x="2944019" y="3241488"/>
            <a:ext cx="738187" cy="1597025"/>
          </a:xfrm>
          <a:prstGeom prst="bentConnector3">
            <a:avLst>
              <a:gd name="adj1" fmla="val 39221"/>
            </a:avLst>
          </a:prstGeom>
          <a:ln>
            <a:solidFill>
              <a:schemeClr val="accent6">
                <a:lumMod val="75000"/>
              </a:schemeClr>
            </a:solidFill>
            <a:prstDash val="solid"/>
            <a:tailEnd type="arrow"/>
          </a:ln>
        </p:spPr>
        <p:style>
          <a:lnRef idx="1">
            <a:schemeClr val="dk1"/>
          </a:lnRef>
          <a:fillRef idx="0">
            <a:schemeClr val="dk1"/>
          </a:fillRef>
          <a:effectRef idx="0">
            <a:schemeClr val="dk1"/>
          </a:effectRef>
          <a:fontRef idx="minor">
            <a:schemeClr val="tx1"/>
          </a:fontRef>
        </p:style>
      </p:cxnSp>
      <p:pic>
        <p:nvPicPr>
          <p:cNvPr id="41" name="Picture 2" descr="\\.PSF\Parallels Share\DDC\Server-Virtual-2U.png"/>
          <p:cNvPicPr>
            <a:picLocks noChangeAspect="1" noChangeArrowheads="1"/>
          </p:cNvPicPr>
          <p:nvPr/>
        </p:nvPicPr>
        <p:blipFill>
          <a:blip r:embed="rId4"/>
          <a:srcRect/>
          <a:stretch>
            <a:fillRect/>
          </a:stretch>
        </p:blipFill>
        <p:spPr bwMode="auto">
          <a:xfrm>
            <a:off x="2092325" y="4967894"/>
            <a:ext cx="2057400" cy="865188"/>
          </a:xfrm>
          <a:prstGeom prst="rect">
            <a:avLst/>
          </a:prstGeom>
          <a:noFill/>
          <a:ln w="9525">
            <a:noFill/>
            <a:miter lim="800000"/>
            <a:headEnd/>
            <a:tailEnd/>
          </a:ln>
        </p:spPr>
      </p:pic>
      <p:sp>
        <p:nvSpPr>
          <p:cNvPr id="42" name="Rectangle 71"/>
          <p:cNvSpPr>
            <a:spLocks noChangeArrowheads="1"/>
          </p:cNvSpPr>
          <p:nvPr/>
        </p:nvSpPr>
        <p:spPr bwMode="auto">
          <a:xfrm>
            <a:off x="3797300" y="3404207"/>
            <a:ext cx="1066800" cy="277812"/>
          </a:xfrm>
          <a:prstGeom prst="rect">
            <a:avLst/>
          </a:prstGeom>
          <a:noFill/>
          <a:ln w="9525">
            <a:noFill/>
            <a:miter lim="800000"/>
            <a:headEnd/>
            <a:tailEnd/>
          </a:ln>
        </p:spPr>
        <p:txBody>
          <a:bodyPr>
            <a:spAutoFit/>
          </a:bodyPr>
          <a:lstStyle/>
          <a:p>
            <a:pPr defTabSz="914400"/>
            <a:r>
              <a:rPr lang="en-US" sz="1200" b="1">
                <a:solidFill>
                  <a:srgbClr val="FFFFFF"/>
                </a:solidFill>
                <a:latin typeface="Calibri" pitchFamily="34" charset="0"/>
              </a:rPr>
              <a:t>Legacy</a:t>
            </a:r>
          </a:p>
        </p:txBody>
      </p:sp>
      <p:sp>
        <p:nvSpPr>
          <p:cNvPr id="44" name="Rectangle 78"/>
          <p:cNvSpPr>
            <a:spLocks noChangeArrowheads="1"/>
          </p:cNvSpPr>
          <p:nvPr/>
        </p:nvSpPr>
        <p:spPr bwMode="auto">
          <a:xfrm>
            <a:off x="152400" y="6575425"/>
            <a:ext cx="1981200" cy="230188"/>
          </a:xfrm>
          <a:prstGeom prst="rect">
            <a:avLst/>
          </a:prstGeom>
          <a:noFill/>
          <a:ln w="9525">
            <a:noFill/>
            <a:miter lim="800000"/>
            <a:headEnd/>
            <a:tailEnd/>
          </a:ln>
        </p:spPr>
        <p:txBody>
          <a:bodyPr>
            <a:spAutoFit/>
          </a:bodyPr>
          <a:lstStyle/>
          <a:p>
            <a:pPr marL="0" lvl="2" indent="0">
              <a:lnSpc>
                <a:spcPct val="90000"/>
              </a:lnSpc>
              <a:spcBef>
                <a:spcPct val="20000"/>
              </a:spcBef>
              <a:buClr>
                <a:schemeClr val="accent1"/>
              </a:buClr>
              <a:buSzPct val="80000"/>
            </a:pPr>
            <a:r>
              <a:rPr lang="en-US" sz="1000" dirty="0">
                <a:solidFill>
                  <a:schemeClr val="bg1"/>
                </a:solidFill>
                <a:latin typeface="Calibri" pitchFamily="34" charset="0"/>
                <a:hlinkClick r:id="rId7"/>
              </a:rPr>
              <a:t>Click Here For More Information</a:t>
            </a:r>
            <a:endParaRPr lang="en-US" sz="1000" dirty="0">
              <a:solidFill>
                <a:schemeClr val="bg1"/>
              </a:solidFill>
              <a:latin typeface="Calibri" pitchFamily="34" charset="0"/>
            </a:endParaRPr>
          </a:p>
        </p:txBody>
      </p:sp>
      <p:sp>
        <p:nvSpPr>
          <p:cNvPr id="45" name="TextBox 91"/>
          <p:cNvSpPr txBox="1">
            <a:spLocks noChangeArrowheads="1"/>
          </p:cNvSpPr>
          <p:nvPr/>
        </p:nvSpPr>
        <p:spPr bwMode="auto">
          <a:xfrm>
            <a:off x="6461125" y="3656619"/>
            <a:ext cx="850900" cy="461963"/>
          </a:xfrm>
          <a:prstGeom prst="rect">
            <a:avLst/>
          </a:prstGeom>
          <a:noFill/>
          <a:ln w="9525">
            <a:noFill/>
            <a:miter lim="800000"/>
            <a:headEnd/>
            <a:tailEnd/>
          </a:ln>
        </p:spPr>
        <p:txBody>
          <a:bodyPr wrap="none">
            <a:spAutoFit/>
          </a:bodyPr>
          <a:lstStyle/>
          <a:p>
            <a:pPr algn="ctr"/>
            <a:r>
              <a:rPr lang="en-US" sz="1200" b="1">
                <a:latin typeface="Calibri" pitchFamily="34" charset="0"/>
              </a:rPr>
              <a:t>Reporting </a:t>
            </a:r>
          </a:p>
          <a:p>
            <a:pPr algn="ctr"/>
            <a:r>
              <a:rPr lang="en-US" sz="1200" b="1">
                <a:latin typeface="Calibri" pitchFamily="34" charset="0"/>
              </a:rPr>
              <a:t>Server</a:t>
            </a:r>
          </a:p>
        </p:txBody>
      </p:sp>
      <p:sp>
        <p:nvSpPr>
          <p:cNvPr id="46" name="TextBox 92"/>
          <p:cNvSpPr txBox="1">
            <a:spLocks noChangeArrowheads="1"/>
          </p:cNvSpPr>
          <p:nvPr/>
        </p:nvSpPr>
        <p:spPr bwMode="auto">
          <a:xfrm>
            <a:off x="7689850" y="3637569"/>
            <a:ext cx="1016000" cy="461963"/>
          </a:xfrm>
          <a:prstGeom prst="rect">
            <a:avLst/>
          </a:prstGeom>
          <a:noFill/>
          <a:ln w="9525">
            <a:noFill/>
            <a:miter lim="800000"/>
            <a:headEnd/>
            <a:tailEnd/>
          </a:ln>
        </p:spPr>
        <p:txBody>
          <a:bodyPr wrap="none">
            <a:spAutoFit/>
          </a:bodyPr>
          <a:lstStyle/>
          <a:p>
            <a:pPr algn="ctr"/>
            <a:r>
              <a:rPr lang="en-US" sz="1200" b="1">
                <a:latin typeface="Calibri" pitchFamily="34" charset="0"/>
              </a:rPr>
              <a:t>Data Mart &amp; </a:t>
            </a:r>
          </a:p>
          <a:p>
            <a:pPr algn="ctr"/>
            <a:r>
              <a:rPr lang="en-US" sz="1200" b="1">
                <a:latin typeface="Calibri" pitchFamily="34" charset="0"/>
              </a:rPr>
              <a:t>OLAP Cube</a:t>
            </a:r>
          </a:p>
        </p:txBody>
      </p:sp>
      <p:sp>
        <p:nvSpPr>
          <p:cNvPr id="47" name="TextBox 93"/>
          <p:cNvSpPr txBox="1">
            <a:spLocks noChangeArrowheads="1"/>
          </p:cNvSpPr>
          <p:nvPr/>
        </p:nvSpPr>
        <p:spPr bwMode="auto">
          <a:xfrm>
            <a:off x="6400800" y="5090132"/>
            <a:ext cx="850900" cy="461962"/>
          </a:xfrm>
          <a:prstGeom prst="rect">
            <a:avLst/>
          </a:prstGeom>
          <a:noFill/>
          <a:ln w="9525">
            <a:noFill/>
            <a:miter lim="800000"/>
            <a:headEnd/>
            <a:tailEnd/>
          </a:ln>
        </p:spPr>
        <p:txBody>
          <a:bodyPr wrap="none">
            <a:spAutoFit/>
          </a:bodyPr>
          <a:lstStyle/>
          <a:p>
            <a:pPr algn="ctr"/>
            <a:r>
              <a:rPr lang="en-US" sz="1200" b="1">
                <a:latin typeface="Calibri" pitchFamily="34" charset="0"/>
              </a:rPr>
              <a:t>Reporting </a:t>
            </a:r>
          </a:p>
          <a:p>
            <a:pPr algn="ctr"/>
            <a:r>
              <a:rPr lang="en-US" sz="1200" b="1">
                <a:latin typeface="Calibri" pitchFamily="34" charset="0"/>
              </a:rPr>
              <a:t>Server</a:t>
            </a:r>
          </a:p>
        </p:txBody>
      </p:sp>
      <p:sp>
        <p:nvSpPr>
          <p:cNvPr id="48" name="TextBox 94"/>
          <p:cNvSpPr txBox="1">
            <a:spLocks noChangeArrowheads="1"/>
          </p:cNvSpPr>
          <p:nvPr/>
        </p:nvSpPr>
        <p:spPr bwMode="auto">
          <a:xfrm>
            <a:off x="7620000" y="5072669"/>
            <a:ext cx="1016000" cy="460375"/>
          </a:xfrm>
          <a:prstGeom prst="rect">
            <a:avLst/>
          </a:prstGeom>
          <a:noFill/>
          <a:ln w="9525">
            <a:noFill/>
            <a:miter lim="800000"/>
            <a:headEnd/>
            <a:tailEnd/>
          </a:ln>
        </p:spPr>
        <p:txBody>
          <a:bodyPr wrap="none">
            <a:spAutoFit/>
          </a:bodyPr>
          <a:lstStyle/>
          <a:p>
            <a:pPr algn="ctr"/>
            <a:r>
              <a:rPr lang="en-US" sz="1200" b="1">
                <a:latin typeface="Calibri" pitchFamily="34" charset="0"/>
              </a:rPr>
              <a:t>Data Mart &amp; </a:t>
            </a:r>
          </a:p>
          <a:p>
            <a:pPr algn="ctr"/>
            <a:r>
              <a:rPr lang="en-US" sz="1200" b="1">
                <a:latin typeface="Calibri" pitchFamily="34" charset="0"/>
              </a:rPr>
              <a:t>OLAP Cube</a:t>
            </a:r>
          </a:p>
        </p:txBody>
      </p:sp>
      <p:pic>
        <p:nvPicPr>
          <p:cNvPr id="49" name="Picture 10" descr="\\.PSF\Parallels Share\DDC\Application-Virtual-SQL.png"/>
          <p:cNvPicPr>
            <a:picLocks noChangeAspect="1" noChangeArrowheads="1"/>
          </p:cNvPicPr>
          <p:nvPr/>
        </p:nvPicPr>
        <p:blipFill>
          <a:blip r:embed="rId8" cstate="print">
            <a:duotone>
              <a:prstClr val="black"/>
              <a:schemeClr val="tx2">
                <a:tint val="45000"/>
                <a:satMod val="400000"/>
              </a:schemeClr>
            </a:duotone>
          </a:blip>
          <a:srcRect/>
          <a:stretch>
            <a:fillRect/>
          </a:stretch>
        </p:blipFill>
        <p:spPr bwMode="auto">
          <a:xfrm>
            <a:off x="701566" y="5170077"/>
            <a:ext cx="398373" cy="381000"/>
          </a:xfrm>
          <a:prstGeom prst="rect">
            <a:avLst/>
          </a:prstGeom>
          <a:noFill/>
        </p:spPr>
      </p:pic>
      <p:sp>
        <p:nvSpPr>
          <p:cNvPr id="50" name="Rectangle 49"/>
          <p:cNvSpPr/>
          <p:nvPr/>
        </p:nvSpPr>
        <p:spPr>
          <a:xfrm>
            <a:off x="7989888" y="3315307"/>
            <a:ext cx="842962" cy="212725"/>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r>
              <a:rPr lang="en-US" sz="1200" dirty="0">
                <a:solidFill>
                  <a:srgbClr val="FF6600"/>
                </a:solidFill>
                <a:effectLst>
                  <a:outerShdw blurRad="38100" dist="38100" dir="2700000" algn="tl">
                    <a:srgbClr val="000000">
                      <a:alpha val="43137"/>
                    </a:srgbClr>
                  </a:outerShdw>
                </a:effectLst>
              </a:rPr>
              <a:t>VM</a:t>
            </a:r>
          </a:p>
        </p:txBody>
      </p:sp>
      <p:pic>
        <p:nvPicPr>
          <p:cNvPr id="51" name="Picture 2"/>
          <p:cNvPicPr>
            <a:picLocks noChangeAspect="1" noChangeArrowheads="1"/>
          </p:cNvPicPr>
          <p:nvPr/>
        </p:nvPicPr>
        <p:blipFill>
          <a:blip r:embed="rId5" cstate="print">
            <a:lum bright="100000" contrast="100000"/>
          </a:blip>
          <a:srcRect l="52083" r="2758"/>
          <a:stretch>
            <a:fillRect/>
          </a:stretch>
        </p:blipFill>
        <p:spPr bwMode="auto">
          <a:xfrm rot="494343">
            <a:off x="3284081" y="5623692"/>
            <a:ext cx="695270" cy="154486"/>
          </a:xfrm>
          <a:prstGeom prst="rect">
            <a:avLst/>
          </a:prstGeom>
          <a:noFill/>
          <a:ln>
            <a:noFill/>
          </a:ln>
          <a:effectLst>
            <a:outerShdw blurRad="317500" dist="50800" dir="5400000" algn="ctr" rotWithShape="0">
              <a:srgbClr val="000000"/>
            </a:outerShdw>
          </a:effectLst>
          <a:scene3d>
            <a:camera prst="isometricRightUp"/>
            <a:lightRig rig="threePt" dir="t"/>
          </a:scene3d>
        </p:spPr>
      </p:pic>
      <p:pic>
        <p:nvPicPr>
          <p:cNvPr id="52" name="Picture 10" descr="\\.PSF\Parallels Share\DDC\Application-Virtual-SQL.png"/>
          <p:cNvPicPr>
            <a:picLocks noChangeAspect="1" noChangeArrowheads="1"/>
          </p:cNvPicPr>
          <p:nvPr/>
        </p:nvPicPr>
        <p:blipFill>
          <a:blip r:embed="rId9"/>
          <a:srcRect/>
          <a:stretch>
            <a:fillRect/>
          </a:stretch>
        </p:blipFill>
        <p:spPr bwMode="auto">
          <a:xfrm>
            <a:off x="2779713" y="5117119"/>
            <a:ext cx="344487" cy="361950"/>
          </a:xfrm>
          <a:prstGeom prst="rect">
            <a:avLst/>
          </a:prstGeom>
          <a:noFill/>
          <a:ln w="9525">
            <a:noFill/>
            <a:miter lim="800000"/>
            <a:headEnd/>
            <a:tailEnd/>
          </a:ln>
        </p:spPr>
      </p:pic>
      <p:pic>
        <p:nvPicPr>
          <p:cNvPr id="53" name="Picture 10" descr="\\.PSF\Parallels Share\DDC\Application-Virtual-SQL.png"/>
          <p:cNvPicPr>
            <a:picLocks noChangeAspect="1" noChangeArrowheads="1"/>
          </p:cNvPicPr>
          <p:nvPr/>
        </p:nvPicPr>
        <p:blipFill>
          <a:blip r:embed="rId9"/>
          <a:srcRect/>
          <a:stretch>
            <a:fillRect/>
          </a:stretch>
        </p:blipFill>
        <p:spPr bwMode="auto">
          <a:xfrm>
            <a:off x="3200400" y="5117119"/>
            <a:ext cx="344488" cy="361950"/>
          </a:xfrm>
          <a:prstGeom prst="rect">
            <a:avLst/>
          </a:prstGeom>
          <a:noFill/>
          <a:ln w="9525">
            <a:noFill/>
            <a:miter lim="800000"/>
            <a:headEnd/>
            <a:tailEnd/>
          </a:ln>
        </p:spPr>
      </p:pic>
      <p:pic>
        <p:nvPicPr>
          <p:cNvPr id="54" name="Picture 10" descr="\\.PSF\Parallels Share\DDC\Application-Virtual-SQL.png"/>
          <p:cNvPicPr>
            <a:picLocks noChangeAspect="1" noChangeArrowheads="1"/>
          </p:cNvPicPr>
          <p:nvPr/>
        </p:nvPicPr>
        <p:blipFill>
          <a:blip r:embed="rId9"/>
          <a:srcRect/>
          <a:stretch>
            <a:fillRect/>
          </a:stretch>
        </p:blipFill>
        <p:spPr bwMode="auto">
          <a:xfrm>
            <a:off x="6715125" y="4155094"/>
            <a:ext cx="344488" cy="361950"/>
          </a:xfrm>
          <a:prstGeom prst="rect">
            <a:avLst/>
          </a:prstGeom>
          <a:noFill/>
          <a:ln w="9525">
            <a:noFill/>
            <a:miter lim="800000"/>
            <a:headEnd/>
            <a:tailEnd/>
          </a:ln>
        </p:spPr>
      </p:pic>
      <p:pic>
        <p:nvPicPr>
          <p:cNvPr id="55" name="Picture 10" descr="\\.PSF\Parallels Share\DDC\Application-Virtual-SQL.png"/>
          <p:cNvPicPr>
            <a:picLocks noChangeAspect="1" noChangeArrowheads="1"/>
          </p:cNvPicPr>
          <p:nvPr/>
        </p:nvPicPr>
        <p:blipFill>
          <a:blip r:embed="rId9"/>
          <a:srcRect/>
          <a:stretch>
            <a:fillRect/>
          </a:stretch>
        </p:blipFill>
        <p:spPr bwMode="auto">
          <a:xfrm>
            <a:off x="7970838" y="4155094"/>
            <a:ext cx="344487" cy="361950"/>
          </a:xfrm>
          <a:prstGeom prst="rect">
            <a:avLst/>
          </a:prstGeom>
          <a:noFill/>
          <a:ln w="9525">
            <a:noFill/>
            <a:miter lim="800000"/>
            <a:headEnd/>
            <a:tailEnd/>
          </a:ln>
        </p:spPr>
      </p:pic>
      <p:pic>
        <p:nvPicPr>
          <p:cNvPr id="56" name="Picture 2" descr="\\.PSF\Parallels Share\DDC\Server-Virtual-2U.png"/>
          <p:cNvPicPr>
            <a:picLocks noChangeAspect="1" noChangeArrowheads="1"/>
          </p:cNvPicPr>
          <p:nvPr/>
        </p:nvPicPr>
        <p:blipFill>
          <a:blip r:embed="rId4"/>
          <a:srcRect/>
          <a:stretch>
            <a:fillRect/>
          </a:stretch>
        </p:blipFill>
        <p:spPr bwMode="auto">
          <a:xfrm>
            <a:off x="7508875" y="5475894"/>
            <a:ext cx="1189038" cy="617538"/>
          </a:xfrm>
          <a:prstGeom prst="rect">
            <a:avLst/>
          </a:prstGeom>
          <a:noFill/>
          <a:ln w="9525">
            <a:noFill/>
            <a:miter lim="800000"/>
            <a:headEnd/>
            <a:tailEnd/>
          </a:ln>
        </p:spPr>
      </p:pic>
      <p:pic>
        <p:nvPicPr>
          <p:cNvPr id="57" name="Picture 2" descr="\\.PSF\Parallels Share\DDC\Server-Virtual-2U.png"/>
          <p:cNvPicPr>
            <a:picLocks noChangeAspect="1" noChangeArrowheads="1"/>
          </p:cNvPicPr>
          <p:nvPr/>
        </p:nvPicPr>
        <p:blipFill>
          <a:blip r:embed="rId4"/>
          <a:srcRect/>
          <a:stretch>
            <a:fillRect/>
          </a:stretch>
        </p:blipFill>
        <p:spPr bwMode="auto">
          <a:xfrm>
            <a:off x="6230938" y="5475894"/>
            <a:ext cx="1189037" cy="617538"/>
          </a:xfrm>
          <a:prstGeom prst="rect">
            <a:avLst/>
          </a:prstGeom>
          <a:noFill/>
          <a:ln w="9525">
            <a:noFill/>
            <a:miter lim="800000"/>
            <a:headEnd/>
            <a:tailEnd/>
          </a:ln>
        </p:spPr>
      </p:pic>
      <p:pic>
        <p:nvPicPr>
          <p:cNvPr id="58" name="Picture 10" descr="\\.PSF\Parallels Share\DDC\Application-Virtual-SQL.png"/>
          <p:cNvPicPr>
            <a:picLocks noChangeAspect="1" noChangeArrowheads="1"/>
          </p:cNvPicPr>
          <p:nvPr/>
        </p:nvPicPr>
        <p:blipFill>
          <a:blip r:embed="rId9"/>
          <a:srcRect/>
          <a:stretch>
            <a:fillRect/>
          </a:stretch>
        </p:blipFill>
        <p:spPr bwMode="auto">
          <a:xfrm>
            <a:off x="7975600" y="5555269"/>
            <a:ext cx="344488" cy="360363"/>
          </a:xfrm>
          <a:prstGeom prst="rect">
            <a:avLst/>
          </a:prstGeom>
          <a:noFill/>
          <a:ln w="9525">
            <a:noFill/>
            <a:miter lim="800000"/>
            <a:headEnd/>
            <a:tailEnd/>
          </a:ln>
        </p:spPr>
      </p:pic>
      <p:pic>
        <p:nvPicPr>
          <p:cNvPr id="59" name="Picture 10" descr="\\.PSF\Parallels Share\DDC\Application-Virtual-SQL.png"/>
          <p:cNvPicPr>
            <a:picLocks noChangeAspect="1" noChangeArrowheads="1"/>
          </p:cNvPicPr>
          <p:nvPr/>
        </p:nvPicPr>
        <p:blipFill>
          <a:blip r:embed="rId9"/>
          <a:srcRect/>
          <a:stretch>
            <a:fillRect/>
          </a:stretch>
        </p:blipFill>
        <p:spPr bwMode="auto">
          <a:xfrm>
            <a:off x="6705600" y="5552094"/>
            <a:ext cx="344488" cy="360363"/>
          </a:xfrm>
          <a:prstGeom prst="rect">
            <a:avLst/>
          </a:prstGeom>
          <a:noFill/>
          <a:ln w="9525">
            <a:noFill/>
            <a:miter lim="800000"/>
            <a:headEnd/>
            <a:tailEnd/>
          </a:ln>
        </p:spPr>
      </p:pic>
      <p:sp>
        <p:nvSpPr>
          <p:cNvPr id="60" name="Rectangle 59"/>
          <p:cNvSpPr/>
          <p:nvPr/>
        </p:nvSpPr>
        <p:spPr>
          <a:xfrm>
            <a:off x="2019300" y="4431673"/>
            <a:ext cx="990890" cy="711570"/>
          </a:xfrm>
          <a:prstGeom prst="rect">
            <a:avLst/>
          </a:prstGeom>
          <a:solidFill>
            <a:schemeClr val="tx1"/>
          </a:solidFill>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r>
              <a:rPr lang="en-US" sz="1200" b="1" dirty="0">
                <a:solidFill>
                  <a:schemeClr val="bg1"/>
                </a:solidFill>
              </a:rPr>
              <a:t>SQL Server® Integration Services (SSIS)</a:t>
            </a:r>
          </a:p>
        </p:txBody>
      </p:sp>
      <p:sp>
        <p:nvSpPr>
          <p:cNvPr id="61" name="Rectangle 60"/>
          <p:cNvSpPr/>
          <p:nvPr/>
        </p:nvSpPr>
        <p:spPr>
          <a:xfrm>
            <a:off x="3264771" y="4431673"/>
            <a:ext cx="1037898" cy="707080"/>
          </a:xfrm>
          <a:prstGeom prst="rect">
            <a:avLst/>
          </a:prstGeom>
          <a:solidFill>
            <a:schemeClr val="tx1"/>
          </a:solidFill>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r>
              <a:rPr lang="en-US" sz="1200" b="1" dirty="0">
                <a:solidFill>
                  <a:schemeClr val="bg1"/>
                </a:solidFill>
              </a:rPr>
              <a:t>Data Warehouse (DW)</a:t>
            </a:r>
          </a:p>
        </p:txBody>
      </p:sp>
      <p:cxnSp>
        <p:nvCxnSpPr>
          <p:cNvPr id="62" name="Straight Arrow Connector 61"/>
          <p:cNvCxnSpPr/>
          <p:nvPr/>
        </p:nvCxnSpPr>
        <p:spPr>
          <a:xfrm>
            <a:off x="4495800" y="5391757"/>
            <a:ext cx="1085850" cy="1587"/>
          </a:xfrm>
          <a:prstGeom prst="straightConnector1">
            <a:avLst/>
          </a:prstGeom>
          <a:ln>
            <a:solidFill>
              <a:schemeClr val="bg1">
                <a:lumMod val="50000"/>
                <a:lumOff val="50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a:off x="4495800" y="3875694"/>
            <a:ext cx="1085850" cy="1588"/>
          </a:xfrm>
          <a:prstGeom prst="straightConnector1">
            <a:avLst/>
          </a:prstGeom>
          <a:ln>
            <a:solidFill>
              <a:schemeClr val="bg1">
                <a:lumMod val="50000"/>
                <a:lumOff val="50000"/>
              </a:schemeClr>
            </a:solidFill>
            <a:prstDash val="solid"/>
            <a:tailEnd type="arrow"/>
          </a:ln>
        </p:spPr>
        <p:style>
          <a:lnRef idx="1">
            <a:schemeClr val="dk1"/>
          </a:lnRef>
          <a:fillRef idx="0">
            <a:schemeClr val="dk1"/>
          </a:fillRef>
          <a:effectRef idx="0">
            <a:schemeClr val="dk1"/>
          </a:effectRef>
          <a:fontRef idx="minor">
            <a:schemeClr val="tx1"/>
          </a:fontRef>
        </p:style>
      </p:cxnSp>
      <p:cxnSp>
        <p:nvCxnSpPr>
          <p:cNvPr id="64" name="Straight Connector 63"/>
          <p:cNvCxnSpPr/>
          <p:nvPr/>
        </p:nvCxnSpPr>
        <p:spPr>
          <a:xfrm rot="5400000">
            <a:off x="3733800" y="4637694"/>
            <a:ext cx="1524000"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1" idx="3"/>
          </p:cNvCxnSpPr>
          <p:nvPr/>
        </p:nvCxnSpPr>
        <p:spPr>
          <a:xfrm>
            <a:off x="4302125" y="4785332"/>
            <a:ext cx="193675" cy="4762"/>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996"/>
            <a:ext cx="9144000" cy="553998"/>
          </a:xfrm>
        </p:spPr>
        <p:txBody>
          <a:bodyPr/>
          <a:lstStyle/>
          <a:p>
            <a:pPr algn="ctr"/>
            <a:r>
              <a:rPr lang="en-US" sz="4000" dirty="0" smtClean="0"/>
              <a:t>Remote Site Consolidation with DB Mirroring</a:t>
            </a:r>
            <a:endParaRPr lang="en-US" sz="4000" dirty="0"/>
          </a:p>
        </p:txBody>
      </p:sp>
      <p:sp>
        <p:nvSpPr>
          <p:cNvPr id="4" name="Rectangle 3"/>
          <p:cNvSpPr/>
          <p:nvPr/>
        </p:nvSpPr>
        <p:spPr>
          <a:xfrm>
            <a:off x="304800" y="885491"/>
            <a:ext cx="4114800" cy="2590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5" name="TextBox 4"/>
          <p:cNvSpPr txBox="1"/>
          <p:nvPr/>
        </p:nvSpPr>
        <p:spPr>
          <a:xfrm>
            <a:off x="322263" y="849360"/>
            <a:ext cx="4097337" cy="2724150"/>
          </a:xfrm>
          <a:prstGeom prst="rect">
            <a:avLst/>
          </a:prstGeom>
          <a:noFill/>
        </p:spPr>
        <p:txBody>
          <a:bodyPr>
            <a:spAutoFit/>
          </a:bodyPr>
          <a:lstStyle/>
          <a:p>
            <a:pPr defTabSz="914400" fontAlgn="auto">
              <a:spcBef>
                <a:spcPts val="0"/>
              </a:spcBef>
              <a:spcAft>
                <a:spcPts val="0"/>
              </a:spcAft>
              <a:buClr>
                <a:srgbClr val="4B7B8A"/>
              </a:buClr>
              <a:defRPr/>
            </a:pPr>
            <a:r>
              <a:rPr lang="en-US" sz="1600" b="1" dirty="0">
                <a:solidFill>
                  <a:prstClr val="black"/>
                </a:solidFill>
                <a:latin typeface="+mn-lt"/>
              </a:rPr>
              <a:t>Scenario Description:</a:t>
            </a:r>
            <a:endParaRPr lang="en-US" sz="1400" dirty="0">
              <a:solidFill>
                <a:prstClr val="black"/>
              </a:solidFill>
              <a:latin typeface="+mn-lt"/>
            </a:endParaRPr>
          </a:p>
          <a:p>
            <a:pPr marL="166688" indent="-166688" defTabSz="914400" fontAlgn="auto">
              <a:spcBef>
                <a:spcPts val="0"/>
              </a:spcBef>
              <a:spcAft>
                <a:spcPts val="400"/>
              </a:spcAft>
              <a:buClr>
                <a:srgbClr val="4B7B8A"/>
              </a:buClr>
              <a:buFont typeface="Arial" pitchFamily="34" charset="0"/>
              <a:buChar char="•"/>
              <a:defRPr/>
            </a:pPr>
            <a:r>
              <a:rPr lang="en-US" sz="1400" dirty="0" smtClean="0">
                <a:solidFill>
                  <a:prstClr val="black"/>
                </a:solidFill>
                <a:latin typeface="+mn-lt"/>
              </a:rPr>
              <a:t>Help protect </a:t>
            </a:r>
            <a:r>
              <a:rPr lang="en-US" sz="1400" dirty="0">
                <a:solidFill>
                  <a:prstClr val="black"/>
                </a:solidFill>
                <a:latin typeface="+mn-lt"/>
              </a:rPr>
              <a:t>from data loss with SQL Server® Database Mirroring. Automatically, failover from primary to standby using witness.</a:t>
            </a:r>
          </a:p>
          <a:p>
            <a:pPr marL="166688" indent="-166688"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Consolidate mirrored database servers on standby site with virtualization</a:t>
            </a:r>
          </a:p>
          <a:p>
            <a:pPr marL="166688" indent="-166688"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Use mirrored databases with database snapshots for reporting</a:t>
            </a:r>
          </a:p>
          <a:p>
            <a:pPr marL="166688" indent="-166688"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Ensure there is enough CPU capacity at the standby site to provide acceptable SLA upon failover</a:t>
            </a:r>
          </a:p>
          <a:p>
            <a:pPr marL="166688" indent="-166688" defTabSz="914400" fontAlgn="auto">
              <a:spcBef>
                <a:spcPts val="0"/>
              </a:spcBef>
              <a:spcAft>
                <a:spcPts val="600"/>
              </a:spcAft>
              <a:buClr>
                <a:srgbClr val="4B7B8A"/>
              </a:buClr>
              <a:buFont typeface="Arial" pitchFamily="34" charset="0"/>
              <a:buChar char="•"/>
              <a:defRPr/>
            </a:pPr>
            <a:endParaRPr lang="en-US" sz="1400" dirty="0">
              <a:solidFill>
                <a:prstClr val="black"/>
              </a:solidFill>
              <a:latin typeface="+mn-lt"/>
            </a:endParaRPr>
          </a:p>
        </p:txBody>
      </p:sp>
      <p:sp>
        <p:nvSpPr>
          <p:cNvPr id="6" name="Rectangle 5"/>
          <p:cNvSpPr/>
          <p:nvPr/>
        </p:nvSpPr>
        <p:spPr>
          <a:xfrm>
            <a:off x="304800" y="3781091"/>
            <a:ext cx="4114800" cy="1752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7" name="Rectangle 6"/>
          <p:cNvSpPr/>
          <p:nvPr/>
        </p:nvSpPr>
        <p:spPr>
          <a:xfrm>
            <a:off x="325438" y="3735435"/>
            <a:ext cx="4094162" cy="1733808"/>
          </a:xfrm>
          <a:prstGeom prst="rect">
            <a:avLst/>
          </a:prstGeom>
        </p:spPr>
        <p:txBody>
          <a:bodyPr>
            <a:spAutoFit/>
          </a:bodyPr>
          <a:lstStyle/>
          <a:p>
            <a:pPr defTabSz="914400" fontAlgn="auto">
              <a:spcBef>
                <a:spcPts val="0"/>
              </a:spcBef>
              <a:spcAft>
                <a:spcPts val="0"/>
              </a:spcAft>
              <a:buClr>
                <a:srgbClr val="4B7B8A"/>
              </a:buClr>
              <a:defRPr/>
            </a:pPr>
            <a:r>
              <a:rPr lang="en-US" sz="1600" b="1" dirty="0">
                <a:solidFill>
                  <a:prstClr val="black"/>
                </a:solidFill>
                <a:latin typeface="+mn-lt"/>
              </a:rPr>
              <a:t>Virtualization Benefits: </a:t>
            </a:r>
          </a:p>
          <a:p>
            <a:pPr marL="169863" indent="-169863"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Better </a:t>
            </a:r>
            <a:r>
              <a:rPr lang="en-US" sz="1400" b="1" dirty="0">
                <a:solidFill>
                  <a:prstClr val="black"/>
                </a:solidFill>
                <a:latin typeface="+mn-lt"/>
              </a:rPr>
              <a:t>server utilization </a:t>
            </a:r>
            <a:r>
              <a:rPr lang="en-US" sz="1400" dirty="0">
                <a:solidFill>
                  <a:prstClr val="black"/>
                </a:solidFill>
                <a:latin typeface="+mn-lt"/>
              </a:rPr>
              <a:t>on </a:t>
            </a:r>
            <a:r>
              <a:rPr lang="en-US" sz="1400" b="1" dirty="0">
                <a:solidFill>
                  <a:prstClr val="black"/>
                </a:solidFill>
                <a:latin typeface="+mn-lt"/>
              </a:rPr>
              <a:t>standby site </a:t>
            </a:r>
            <a:r>
              <a:rPr lang="en-US" sz="1400" dirty="0">
                <a:solidFill>
                  <a:prstClr val="black"/>
                </a:solidFill>
                <a:latin typeface="+mn-lt"/>
              </a:rPr>
              <a:t>due to consolidation</a:t>
            </a:r>
          </a:p>
          <a:p>
            <a:pPr marL="169863" indent="-169863"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Cost effective disaster recovery solution without using costly specialized hardware</a:t>
            </a:r>
          </a:p>
          <a:p>
            <a:pPr marL="169863" indent="-169863" defTabSz="914400" fontAlgn="auto">
              <a:spcBef>
                <a:spcPts val="0"/>
              </a:spcBef>
              <a:spcAft>
                <a:spcPts val="400"/>
              </a:spcAft>
              <a:buClr>
                <a:srgbClr val="4B7B8A"/>
              </a:buClr>
              <a:buFont typeface="Arial" pitchFamily="34" charset="0"/>
              <a:buChar char="•"/>
              <a:defRPr/>
            </a:pPr>
            <a:r>
              <a:rPr lang="en-US" sz="1400" dirty="0">
                <a:solidFill>
                  <a:prstClr val="black"/>
                </a:solidFill>
                <a:latin typeface="+mn-lt"/>
              </a:rPr>
              <a:t>Management efficiency based on SQL Server and System Center management tools</a:t>
            </a:r>
          </a:p>
        </p:txBody>
      </p:sp>
      <p:sp>
        <p:nvSpPr>
          <p:cNvPr id="8" name="Rectangle 7"/>
          <p:cNvSpPr/>
          <p:nvPr/>
        </p:nvSpPr>
        <p:spPr>
          <a:xfrm>
            <a:off x="4648200" y="864479"/>
            <a:ext cx="4343400" cy="5867400"/>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10" name="TextBox 151"/>
          <p:cNvSpPr txBox="1">
            <a:spLocks noChangeArrowheads="1"/>
          </p:cNvSpPr>
          <p:nvPr/>
        </p:nvSpPr>
        <p:spPr bwMode="auto">
          <a:xfrm>
            <a:off x="7759700" y="3448929"/>
            <a:ext cx="228600" cy="307975"/>
          </a:xfrm>
          <a:prstGeom prst="rect">
            <a:avLst/>
          </a:prstGeom>
          <a:noFill/>
          <a:ln w="9525">
            <a:noFill/>
            <a:miter lim="800000"/>
            <a:headEnd/>
            <a:tailEnd/>
          </a:ln>
        </p:spPr>
        <p:txBody>
          <a:bodyPr>
            <a:spAutoFit/>
          </a:bodyPr>
          <a:lstStyle/>
          <a:p>
            <a:pPr defTabSz="914400"/>
            <a:r>
              <a:rPr lang="en-US" sz="1400">
                <a:solidFill>
                  <a:srgbClr val="FFFFFF"/>
                </a:solidFill>
                <a:latin typeface="Calibri" pitchFamily="34" charset="0"/>
              </a:rPr>
              <a:t>2</a:t>
            </a:r>
          </a:p>
        </p:txBody>
      </p:sp>
      <p:sp>
        <p:nvSpPr>
          <p:cNvPr id="11" name="Rounded Rectangle 10"/>
          <p:cNvSpPr/>
          <p:nvPr/>
        </p:nvSpPr>
        <p:spPr bwMode="auto">
          <a:xfrm rot="16200000">
            <a:off x="4683299" y="1740777"/>
            <a:ext cx="1600202" cy="1219202"/>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pic>
        <p:nvPicPr>
          <p:cNvPr id="12" name="Picture 4" descr="\\.PSF\Parallels Share\Virtualization Slides\Server-Physical-3U.png"/>
          <p:cNvPicPr>
            <a:picLocks noChangeAspect="1" noChangeArrowheads="1"/>
          </p:cNvPicPr>
          <p:nvPr/>
        </p:nvPicPr>
        <p:blipFill>
          <a:blip r:embed="rId3"/>
          <a:srcRect/>
          <a:stretch>
            <a:fillRect/>
          </a:stretch>
        </p:blipFill>
        <p:spPr bwMode="auto">
          <a:xfrm>
            <a:off x="4648200" y="2001129"/>
            <a:ext cx="1698625" cy="1073150"/>
          </a:xfrm>
          <a:prstGeom prst="rect">
            <a:avLst/>
          </a:prstGeom>
          <a:noFill/>
          <a:ln w="9525">
            <a:noFill/>
            <a:miter lim="800000"/>
            <a:headEnd/>
            <a:tailEnd/>
          </a:ln>
        </p:spPr>
      </p:pic>
      <p:sp>
        <p:nvSpPr>
          <p:cNvPr id="13" name="TextBox 50"/>
          <p:cNvSpPr txBox="1">
            <a:spLocks noChangeArrowheads="1"/>
          </p:cNvSpPr>
          <p:nvPr/>
        </p:nvSpPr>
        <p:spPr bwMode="auto">
          <a:xfrm>
            <a:off x="5381625" y="2128129"/>
            <a:ext cx="228600" cy="307975"/>
          </a:xfrm>
          <a:prstGeom prst="rect">
            <a:avLst/>
          </a:prstGeom>
          <a:noFill/>
          <a:ln w="9525">
            <a:noFill/>
            <a:miter lim="800000"/>
            <a:headEnd/>
            <a:tailEnd/>
          </a:ln>
        </p:spPr>
        <p:txBody>
          <a:bodyPr>
            <a:spAutoFit/>
          </a:bodyPr>
          <a:lstStyle/>
          <a:p>
            <a:pPr defTabSz="914400"/>
            <a:r>
              <a:rPr lang="en-US" sz="1400" b="1">
                <a:solidFill>
                  <a:srgbClr val="FFFFFF"/>
                </a:solidFill>
                <a:latin typeface="Calibri" pitchFamily="34" charset="0"/>
              </a:rPr>
              <a:t>1</a:t>
            </a:r>
          </a:p>
        </p:txBody>
      </p:sp>
      <p:sp>
        <p:nvSpPr>
          <p:cNvPr id="14" name="Rounded Rectangle 13"/>
          <p:cNvSpPr/>
          <p:nvPr/>
        </p:nvSpPr>
        <p:spPr bwMode="auto">
          <a:xfrm rot="16200000">
            <a:off x="6210299" y="2807577"/>
            <a:ext cx="3886200" cy="1371601"/>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sp>
        <p:nvSpPr>
          <p:cNvPr id="15" name="Rounded Rectangle 14"/>
          <p:cNvSpPr/>
          <p:nvPr/>
        </p:nvSpPr>
        <p:spPr bwMode="auto">
          <a:xfrm rot="16200000">
            <a:off x="6283277" y="2877842"/>
            <a:ext cx="3733800"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grpSp>
        <p:nvGrpSpPr>
          <p:cNvPr id="16" name="Group 84"/>
          <p:cNvGrpSpPr>
            <a:grpSpLocks/>
          </p:cNvGrpSpPr>
          <p:nvPr/>
        </p:nvGrpSpPr>
        <p:grpSpPr bwMode="auto">
          <a:xfrm>
            <a:off x="7294563" y="4545892"/>
            <a:ext cx="1698625" cy="1073150"/>
            <a:chOff x="-1140164" y="5304963"/>
            <a:chExt cx="1698857" cy="1072693"/>
          </a:xfrm>
        </p:grpSpPr>
        <p:pic>
          <p:nvPicPr>
            <p:cNvPr id="17" name="Picture 4" descr="\\.PSF\Parallels Share\Virtualization Slides\Server-Physical-3U.png"/>
            <p:cNvPicPr>
              <a:picLocks noChangeAspect="1" noChangeArrowheads="1"/>
            </p:cNvPicPr>
            <p:nvPr/>
          </p:nvPicPr>
          <p:blipFill>
            <a:blip r:embed="rId3"/>
            <a:srcRect/>
            <a:stretch>
              <a:fillRect/>
            </a:stretch>
          </p:blipFill>
          <p:spPr bwMode="auto">
            <a:xfrm>
              <a:off x="-1140164" y="5304963"/>
              <a:ext cx="1698857" cy="1072693"/>
            </a:xfrm>
            <a:prstGeom prst="rect">
              <a:avLst/>
            </a:prstGeom>
            <a:noFill/>
            <a:ln w="9525">
              <a:noFill/>
              <a:miter lim="800000"/>
              <a:headEnd/>
              <a:tailEnd/>
            </a:ln>
          </p:spPr>
        </p:pic>
        <p:pic>
          <p:nvPicPr>
            <p:cNvPr id="18" name="Picture 2"/>
            <p:cNvPicPr>
              <a:picLocks noChangeAspect="1" noChangeArrowheads="1"/>
            </p:cNvPicPr>
            <p:nvPr/>
          </p:nvPicPr>
          <p:blipFill>
            <a:blip r:embed="rId4" cstate="print">
              <a:lum bright="100000" contrast="100000"/>
            </a:blip>
            <a:srcRect l="52083" r="2758"/>
            <a:stretch>
              <a:fillRect/>
            </a:stretch>
          </p:blipFill>
          <p:spPr bwMode="auto">
            <a:xfrm>
              <a:off x="-3265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pic>
        <p:nvPicPr>
          <p:cNvPr id="19" name="Picture 2" descr="\\.PSF\Parallels Share\DDC\Server-Virtual-2U.png"/>
          <p:cNvPicPr>
            <a:picLocks noChangeAspect="1" noChangeArrowheads="1"/>
          </p:cNvPicPr>
          <p:nvPr/>
        </p:nvPicPr>
        <p:blipFill>
          <a:blip r:embed="rId5"/>
          <a:srcRect/>
          <a:stretch>
            <a:fillRect/>
          </a:stretch>
        </p:blipFill>
        <p:spPr bwMode="auto">
          <a:xfrm>
            <a:off x="7646988" y="1702679"/>
            <a:ext cx="990600" cy="758825"/>
          </a:xfrm>
          <a:prstGeom prst="rect">
            <a:avLst/>
          </a:prstGeom>
          <a:noFill/>
          <a:ln w="9525">
            <a:noFill/>
            <a:miter lim="800000"/>
            <a:headEnd/>
            <a:tailEnd/>
          </a:ln>
        </p:spPr>
      </p:pic>
      <p:pic>
        <p:nvPicPr>
          <p:cNvPr id="20" name="Picture 2" descr="\\.PSF\Parallels Share\DDC\Server-Virtual-2U.png"/>
          <p:cNvPicPr>
            <a:picLocks noChangeAspect="1" noChangeArrowheads="1"/>
          </p:cNvPicPr>
          <p:nvPr/>
        </p:nvPicPr>
        <p:blipFill>
          <a:blip r:embed="rId5"/>
          <a:srcRect/>
          <a:stretch>
            <a:fillRect/>
          </a:stretch>
        </p:blipFill>
        <p:spPr bwMode="auto">
          <a:xfrm>
            <a:off x="7664450" y="2464679"/>
            <a:ext cx="992188" cy="758825"/>
          </a:xfrm>
          <a:prstGeom prst="rect">
            <a:avLst/>
          </a:prstGeom>
          <a:noFill/>
          <a:ln w="9525">
            <a:noFill/>
            <a:miter lim="800000"/>
            <a:headEnd/>
            <a:tailEnd/>
          </a:ln>
        </p:spPr>
      </p:pic>
      <p:pic>
        <p:nvPicPr>
          <p:cNvPr id="21" name="Picture 10" descr="\\.PSF\Parallels Share\DDC\Application-Virtual-SQL.png"/>
          <p:cNvPicPr>
            <a:picLocks noChangeAspect="1" noChangeArrowheads="1"/>
          </p:cNvPicPr>
          <p:nvPr/>
        </p:nvPicPr>
        <p:blipFill>
          <a:blip r:embed="rId6"/>
          <a:srcRect/>
          <a:stretch>
            <a:fillRect/>
          </a:stretch>
        </p:blipFill>
        <p:spPr bwMode="auto">
          <a:xfrm>
            <a:off x="8007350" y="1778879"/>
            <a:ext cx="344488" cy="360363"/>
          </a:xfrm>
          <a:prstGeom prst="rect">
            <a:avLst/>
          </a:prstGeom>
          <a:noFill/>
          <a:ln w="9525">
            <a:noFill/>
            <a:miter lim="800000"/>
            <a:headEnd/>
            <a:tailEnd/>
          </a:ln>
        </p:spPr>
      </p:pic>
      <p:pic>
        <p:nvPicPr>
          <p:cNvPr id="22" name="Picture 10" descr="\\.PSF\Parallels Share\DDC\Application-Virtual-SQL.png"/>
          <p:cNvPicPr>
            <a:picLocks noChangeAspect="1" noChangeArrowheads="1"/>
          </p:cNvPicPr>
          <p:nvPr/>
        </p:nvPicPr>
        <p:blipFill>
          <a:blip r:embed="rId6"/>
          <a:srcRect/>
          <a:stretch>
            <a:fillRect/>
          </a:stretch>
        </p:blipFill>
        <p:spPr bwMode="auto">
          <a:xfrm>
            <a:off x="8016875" y="2561517"/>
            <a:ext cx="344488" cy="360362"/>
          </a:xfrm>
          <a:prstGeom prst="rect">
            <a:avLst/>
          </a:prstGeom>
          <a:noFill/>
          <a:ln w="9525">
            <a:noFill/>
            <a:miter lim="800000"/>
            <a:headEnd/>
            <a:tailEnd/>
          </a:ln>
        </p:spPr>
      </p:pic>
      <p:sp>
        <p:nvSpPr>
          <p:cNvPr id="23" name="Curved Down Arrow 22"/>
          <p:cNvSpPr/>
          <p:nvPr/>
        </p:nvSpPr>
        <p:spPr>
          <a:xfrm>
            <a:off x="5638800" y="1550279"/>
            <a:ext cx="2362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24" name="TextBox 161"/>
          <p:cNvSpPr txBox="1">
            <a:spLocks noChangeArrowheads="1"/>
          </p:cNvSpPr>
          <p:nvPr/>
        </p:nvSpPr>
        <p:spPr bwMode="auto">
          <a:xfrm>
            <a:off x="6010275" y="1778879"/>
            <a:ext cx="1524000" cy="430213"/>
          </a:xfrm>
          <a:prstGeom prst="rect">
            <a:avLst/>
          </a:prstGeom>
          <a:noFill/>
          <a:ln w="9525">
            <a:noFill/>
            <a:miter lim="800000"/>
            <a:headEnd/>
            <a:tailEnd/>
          </a:ln>
        </p:spPr>
        <p:txBody>
          <a:bodyPr>
            <a:spAutoFit/>
          </a:bodyPr>
          <a:lstStyle/>
          <a:p>
            <a:pPr algn="ctr" defTabSz="914400"/>
            <a:r>
              <a:rPr lang="en-US" sz="1100" b="1">
                <a:solidFill>
                  <a:srgbClr val="000000"/>
                </a:solidFill>
                <a:latin typeface="Calibri" pitchFamily="34" charset="0"/>
              </a:rPr>
              <a:t>SQL Server Database Mirroring</a:t>
            </a:r>
          </a:p>
        </p:txBody>
      </p:sp>
      <p:pic>
        <p:nvPicPr>
          <p:cNvPr id="25" name="Picture 2" descr="C:\Users\jsafreed\Documents\Graphics\_eHOME ICONS\barrel yellow data storage.png"/>
          <p:cNvPicPr>
            <a:picLocks noChangeAspect="1" noChangeArrowheads="1"/>
          </p:cNvPicPr>
          <p:nvPr/>
        </p:nvPicPr>
        <p:blipFill>
          <a:blip r:embed="rId7" cstate="print">
            <a:duotone>
              <a:schemeClr val="accent5">
                <a:shade val="45000"/>
                <a:satMod val="135000"/>
              </a:schemeClr>
              <a:prstClr val="white"/>
            </a:duotone>
          </a:blip>
          <a:srcRect/>
          <a:stretch>
            <a:fillRect/>
          </a:stretch>
        </p:blipFill>
        <p:spPr bwMode="auto">
          <a:xfrm>
            <a:off x="5246511" y="3440569"/>
            <a:ext cx="533750" cy="366716"/>
          </a:xfrm>
          <a:prstGeom prst="rect">
            <a:avLst/>
          </a:prstGeom>
          <a:noFill/>
        </p:spPr>
      </p:pic>
      <p:pic>
        <p:nvPicPr>
          <p:cNvPr id="26" name="Picture 2" descr="C:\Users\jsafreed\Documents\Graphics\_eHOME ICONS\barrel yellow data storage.png"/>
          <p:cNvPicPr>
            <a:picLocks noChangeAspect="1" noChangeArrowheads="1"/>
          </p:cNvPicPr>
          <p:nvPr/>
        </p:nvPicPr>
        <p:blipFill>
          <a:blip r:embed="rId7" cstate="print">
            <a:duotone>
              <a:schemeClr val="accent5">
                <a:shade val="45000"/>
                <a:satMod val="135000"/>
              </a:schemeClr>
              <a:prstClr val="white"/>
            </a:duotone>
          </a:blip>
          <a:srcRect/>
          <a:stretch>
            <a:fillRect/>
          </a:stretch>
        </p:blipFill>
        <p:spPr bwMode="auto">
          <a:xfrm>
            <a:off x="7902222" y="5744464"/>
            <a:ext cx="533750" cy="366716"/>
          </a:xfrm>
          <a:prstGeom prst="rect">
            <a:avLst/>
          </a:prstGeom>
          <a:noFill/>
        </p:spPr>
      </p:pic>
      <p:sp>
        <p:nvSpPr>
          <p:cNvPr id="27" name="Up-Down Arrow 26"/>
          <p:cNvSpPr/>
          <p:nvPr/>
        </p:nvSpPr>
        <p:spPr>
          <a:xfrm>
            <a:off x="5460970" y="3150479"/>
            <a:ext cx="130814" cy="304800"/>
          </a:xfrm>
          <a:prstGeom prst="upDownArrow">
            <a:avLst/>
          </a:prstGeom>
        </p:spPr>
        <p:style>
          <a:lnRef idx="0">
            <a:schemeClr val="accent1"/>
          </a:lnRef>
          <a:fillRef idx="3">
            <a:schemeClr val="accent1"/>
          </a:fillRef>
          <a:effectRef idx="3">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28" name="Up-Down Arrow 27"/>
          <p:cNvSpPr/>
          <p:nvPr/>
        </p:nvSpPr>
        <p:spPr>
          <a:xfrm>
            <a:off x="8115241" y="5436479"/>
            <a:ext cx="130814" cy="304800"/>
          </a:xfrm>
          <a:prstGeom prst="upDownArrow">
            <a:avLst/>
          </a:prstGeom>
        </p:spPr>
        <p:style>
          <a:lnRef idx="0">
            <a:schemeClr val="accent1"/>
          </a:lnRef>
          <a:fillRef idx="3">
            <a:schemeClr val="accent1"/>
          </a:fillRef>
          <a:effectRef idx="3">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30" name="Rounded Rectangle 29"/>
          <p:cNvSpPr/>
          <p:nvPr/>
        </p:nvSpPr>
        <p:spPr bwMode="auto">
          <a:xfrm rot="16200000">
            <a:off x="4693029" y="4255378"/>
            <a:ext cx="1600199" cy="1219203"/>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defTabSz="914099" fontAlgn="auto">
              <a:spcBef>
                <a:spcPts val="0"/>
              </a:spcBef>
              <a:spcAft>
                <a:spcPts val="0"/>
              </a:spcAft>
              <a:defRPr/>
            </a:pPr>
            <a:endParaRPr lang="en-GB" sz="2000" dirty="0">
              <a:solidFill>
                <a:srgbClr val="FFFFFF"/>
              </a:solidFill>
              <a:effectLst>
                <a:outerShdw blurRad="38100" dist="38100" dir="2700000" algn="tl">
                  <a:srgbClr val="000000">
                    <a:alpha val="43137"/>
                  </a:srgbClr>
                </a:outerShdw>
              </a:effectLst>
            </a:endParaRPr>
          </a:p>
        </p:txBody>
      </p:sp>
      <p:pic>
        <p:nvPicPr>
          <p:cNvPr id="31" name="Picture 4" descr="\\.PSF\Parallels Share\Virtualization Slides\Server-Physical-3U.png"/>
          <p:cNvPicPr>
            <a:picLocks noChangeAspect="1" noChangeArrowheads="1"/>
          </p:cNvPicPr>
          <p:nvPr/>
        </p:nvPicPr>
        <p:blipFill>
          <a:blip r:embed="rId3"/>
          <a:srcRect/>
          <a:stretch>
            <a:fillRect/>
          </a:stretch>
        </p:blipFill>
        <p:spPr bwMode="auto">
          <a:xfrm>
            <a:off x="4635500" y="4549067"/>
            <a:ext cx="1698625" cy="1073150"/>
          </a:xfrm>
          <a:prstGeom prst="rect">
            <a:avLst/>
          </a:prstGeom>
          <a:noFill/>
          <a:ln w="9525">
            <a:noFill/>
            <a:miter lim="800000"/>
            <a:headEnd/>
            <a:tailEnd/>
          </a:ln>
        </p:spPr>
      </p:pic>
      <p:sp>
        <p:nvSpPr>
          <p:cNvPr id="32" name="TextBox 72"/>
          <p:cNvSpPr txBox="1">
            <a:spLocks noChangeArrowheads="1"/>
          </p:cNvSpPr>
          <p:nvPr/>
        </p:nvSpPr>
        <p:spPr bwMode="auto">
          <a:xfrm>
            <a:off x="5345113" y="4733217"/>
            <a:ext cx="228600" cy="306387"/>
          </a:xfrm>
          <a:prstGeom prst="rect">
            <a:avLst/>
          </a:prstGeom>
          <a:noFill/>
          <a:ln w="9525">
            <a:noFill/>
            <a:miter lim="800000"/>
            <a:headEnd/>
            <a:tailEnd/>
          </a:ln>
        </p:spPr>
        <p:txBody>
          <a:bodyPr>
            <a:spAutoFit/>
          </a:bodyPr>
          <a:lstStyle/>
          <a:p>
            <a:pPr defTabSz="914400"/>
            <a:r>
              <a:rPr lang="en-US" sz="1400" b="1">
                <a:solidFill>
                  <a:srgbClr val="FFFFFF"/>
                </a:solidFill>
                <a:latin typeface="Calibri" pitchFamily="34" charset="0"/>
              </a:rPr>
              <a:t>2</a:t>
            </a:r>
          </a:p>
        </p:txBody>
      </p:sp>
      <p:pic>
        <p:nvPicPr>
          <p:cNvPr id="33" name="Picture 2" descr="C:\Users\jsafreed\Documents\Graphics\_eHOME ICONS\barrel yellow data storage.png"/>
          <p:cNvPicPr>
            <a:picLocks noChangeAspect="1" noChangeArrowheads="1"/>
          </p:cNvPicPr>
          <p:nvPr/>
        </p:nvPicPr>
        <p:blipFill>
          <a:blip r:embed="rId7" cstate="print">
            <a:duotone>
              <a:schemeClr val="accent5">
                <a:shade val="45000"/>
                <a:satMod val="135000"/>
              </a:schemeClr>
              <a:prstClr val="white"/>
            </a:duotone>
          </a:blip>
          <a:srcRect/>
          <a:stretch>
            <a:fillRect/>
          </a:stretch>
        </p:blipFill>
        <p:spPr bwMode="auto">
          <a:xfrm>
            <a:off x="5236783" y="5984163"/>
            <a:ext cx="533750" cy="366716"/>
          </a:xfrm>
          <a:prstGeom prst="rect">
            <a:avLst/>
          </a:prstGeom>
          <a:noFill/>
        </p:spPr>
      </p:pic>
      <p:sp>
        <p:nvSpPr>
          <p:cNvPr id="34" name="Up-Down Arrow 33"/>
          <p:cNvSpPr/>
          <p:nvPr/>
        </p:nvSpPr>
        <p:spPr>
          <a:xfrm>
            <a:off x="5441514" y="5689091"/>
            <a:ext cx="130814" cy="304800"/>
          </a:xfrm>
          <a:prstGeom prst="upDownArrow">
            <a:avLst/>
          </a:prstGeom>
        </p:spPr>
        <p:style>
          <a:lnRef idx="0">
            <a:schemeClr val="accent1"/>
          </a:lnRef>
          <a:fillRef idx="3">
            <a:schemeClr val="accent1"/>
          </a:fillRef>
          <a:effectRef idx="3">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35" name="TextBox 62"/>
          <p:cNvSpPr txBox="1">
            <a:spLocks noChangeArrowheads="1"/>
          </p:cNvSpPr>
          <p:nvPr/>
        </p:nvSpPr>
        <p:spPr bwMode="auto">
          <a:xfrm>
            <a:off x="6019800" y="4869742"/>
            <a:ext cx="1524000" cy="431800"/>
          </a:xfrm>
          <a:prstGeom prst="rect">
            <a:avLst/>
          </a:prstGeom>
          <a:noFill/>
          <a:ln w="9525">
            <a:noFill/>
            <a:miter lim="800000"/>
            <a:headEnd/>
            <a:tailEnd/>
          </a:ln>
        </p:spPr>
        <p:txBody>
          <a:bodyPr>
            <a:spAutoFit/>
          </a:bodyPr>
          <a:lstStyle/>
          <a:p>
            <a:pPr algn="ctr" defTabSz="914400"/>
            <a:r>
              <a:rPr lang="en-US" sz="1100" b="1">
                <a:solidFill>
                  <a:srgbClr val="000000"/>
                </a:solidFill>
                <a:latin typeface="Calibri" pitchFamily="34" charset="0"/>
              </a:rPr>
              <a:t>SQL Server Database Mirroring</a:t>
            </a:r>
          </a:p>
        </p:txBody>
      </p:sp>
      <p:sp>
        <p:nvSpPr>
          <p:cNvPr id="36" name="TextBox 51"/>
          <p:cNvSpPr txBox="1">
            <a:spLocks noChangeArrowheads="1"/>
          </p:cNvSpPr>
          <p:nvPr/>
        </p:nvSpPr>
        <p:spPr bwMode="auto">
          <a:xfrm>
            <a:off x="8027988" y="4676067"/>
            <a:ext cx="228600" cy="307975"/>
          </a:xfrm>
          <a:prstGeom prst="rect">
            <a:avLst/>
          </a:prstGeom>
          <a:noFill/>
          <a:ln w="9525">
            <a:noFill/>
            <a:miter lim="800000"/>
            <a:headEnd/>
            <a:tailEnd/>
          </a:ln>
        </p:spPr>
        <p:txBody>
          <a:bodyPr>
            <a:spAutoFit/>
          </a:bodyPr>
          <a:lstStyle/>
          <a:p>
            <a:pPr defTabSz="914400"/>
            <a:r>
              <a:rPr lang="en-US" sz="1400" b="1">
                <a:solidFill>
                  <a:srgbClr val="FFFFFF"/>
                </a:solidFill>
                <a:latin typeface="Calibri" pitchFamily="34" charset="0"/>
              </a:rPr>
              <a:t>3</a:t>
            </a:r>
          </a:p>
        </p:txBody>
      </p:sp>
      <p:pic>
        <p:nvPicPr>
          <p:cNvPr id="37" name="Picture 2" descr="\\.PSF\Parallels Share\DDC\Server-Virtual-2U.png"/>
          <p:cNvPicPr>
            <a:picLocks noChangeAspect="1" noChangeArrowheads="1"/>
          </p:cNvPicPr>
          <p:nvPr/>
        </p:nvPicPr>
        <p:blipFill>
          <a:blip r:embed="rId5"/>
          <a:srcRect/>
          <a:stretch>
            <a:fillRect/>
          </a:stretch>
        </p:blipFill>
        <p:spPr bwMode="auto">
          <a:xfrm>
            <a:off x="7666038" y="3607679"/>
            <a:ext cx="990600" cy="758825"/>
          </a:xfrm>
          <a:prstGeom prst="rect">
            <a:avLst/>
          </a:prstGeom>
          <a:noFill/>
          <a:ln w="9525">
            <a:noFill/>
            <a:miter lim="800000"/>
            <a:headEnd/>
            <a:tailEnd/>
          </a:ln>
        </p:spPr>
      </p:pic>
      <p:sp>
        <p:nvSpPr>
          <p:cNvPr id="38" name="Curved Down Arrow 37"/>
          <p:cNvSpPr/>
          <p:nvPr/>
        </p:nvSpPr>
        <p:spPr>
          <a:xfrm rot="18984832" flipV="1">
            <a:off x="5418138" y="3704517"/>
            <a:ext cx="3028950" cy="56991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pic>
        <p:nvPicPr>
          <p:cNvPr id="39" name="Picture 10" descr="\\.PSF\Parallels Share\DDC\Application-Virtual-SQL.png"/>
          <p:cNvPicPr>
            <a:picLocks noChangeAspect="1" noChangeArrowheads="1"/>
          </p:cNvPicPr>
          <p:nvPr/>
        </p:nvPicPr>
        <p:blipFill>
          <a:blip r:embed="rId6"/>
          <a:srcRect/>
          <a:stretch>
            <a:fillRect/>
          </a:stretch>
        </p:blipFill>
        <p:spPr bwMode="auto">
          <a:xfrm>
            <a:off x="8012113" y="3760079"/>
            <a:ext cx="344487" cy="360363"/>
          </a:xfrm>
          <a:prstGeom prst="rect">
            <a:avLst/>
          </a:prstGeom>
          <a:noFill/>
          <a:ln w="9525">
            <a:noFill/>
            <a:miter lim="800000"/>
            <a:headEnd/>
            <a:tailEnd/>
          </a:ln>
        </p:spPr>
      </p:pic>
      <p:sp>
        <p:nvSpPr>
          <p:cNvPr id="41" name="Rectangle 45"/>
          <p:cNvSpPr>
            <a:spLocks noChangeArrowheads="1"/>
          </p:cNvSpPr>
          <p:nvPr/>
        </p:nvSpPr>
        <p:spPr bwMode="auto">
          <a:xfrm>
            <a:off x="293688" y="6501692"/>
            <a:ext cx="1981200" cy="230187"/>
          </a:xfrm>
          <a:prstGeom prst="rect">
            <a:avLst/>
          </a:prstGeom>
          <a:noFill/>
          <a:ln w="9525">
            <a:noFill/>
            <a:miter lim="800000"/>
            <a:headEnd/>
            <a:tailEnd/>
          </a:ln>
        </p:spPr>
        <p:txBody>
          <a:bodyPr>
            <a:spAutoFit/>
          </a:bodyPr>
          <a:lstStyle/>
          <a:p>
            <a:pPr marL="0" lvl="2" indent="0">
              <a:lnSpc>
                <a:spcPct val="90000"/>
              </a:lnSpc>
              <a:spcBef>
                <a:spcPct val="20000"/>
              </a:spcBef>
              <a:buClr>
                <a:schemeClr val="accent1"/>
              </a:buClr>
              <a:buSzPct val="80000"/>
            </a:pPr>
            <a:r>
              <a:rPr lang="en-US" sz="1000">
                <a:solidFill>
                  <a:schemeClr val="bg1"/>
                </a:solidFill>
                <a:latin typeface="Calibri" pitchFamily="34" charset="0"/>
                <a:hlinkClick r:id="rId8"/>
              </a:rPr>
              <a:t>Click Here For More Information</a:t>
            </a:r>
            <a:endParaRPr lang="en-US" sz="1000">
              <a:solidFill>
                <a:schemeClr val="bg1"/>
              </a:solidFill>
              <a:latin typeface="Calibri" pitchFamily="34" charset="0"/>
            </a:endParaRPr>
          </a:p>
        </p:txBody>
      </p:sp>
      <p:pic>
        <p:nvPicPr>
          <p:cNvPr id="42" name="Picture 10" descr="\\.PSF\Parallels Share\DDC\Application-Virtual-SQL.png"/>
          <p:cNvPicPr>
            <a:picLocks noChangeAspect="1" noChangeArrowheads="1"/>
          </p:cNvPicPr>
          <p:nvPr/>
        </p:nvPicPr>
        <p:blipFill>
          <a:blip r:embed="rId9" cstate="print">
            <a:duotone>
              <a:prstClr val="black"/>
              <a:schemeClr val="accent6">
                <a:tint val="45000"/>
                <a:satMod val="400000"/>
              </a:schemeClr>
            </a:duotone>
          </a:blip>
          <a:srcRect/>
          <a:stretch>
            <a:fillRect/>
          </a:stretch>
        </p:blipFill>
        <p:spPr bwMode="auto">
          <a:xfrm>
            <a:off x="5302468" y="1851756"/>
            <a:ext cx="381000" cy="364384"/>
          </a:xfrm>
          <a:prstGeom prst="rect">
            <a:avLst/>
          </a:prstGeom>
          <a:noFill/>
        </p:spPr>
      </p:pic>
      <p:pic>
        <p:nvPicPr>
          <p:cNvPr id="43" name="Picture 10" descr="\\.PSF\Parallels Share\DDC\Application-Virtual-SQL.png"/>
          <p:cNvPicPr>
            <a:picLocks noChangeAspect="1" noChangeArrowheads="1"/>
          </p:cNvPicPr>
          <p:nvPr/>
        </p:nvPicPr>
        <p:blipFill>
          <a:blip r:embed="rId9" cstate="print">
            <a:duotone>
              <a:prstClr val="black"/>
              <a:schemeClr val="accent6">
                <a:tint val="45000"/>
                <a:satMod val="400000"/>
              </a:schemeClr>
            </a:duotone>
          </a:blip>
          <a:srcRect/>
          <a:stretch>
            <a:fillRect/>
          </a:stretch>
        </p:blipFill>
        <p:spPr bwMode="auto">
          <a:xfrm>
            <a:off x="5334000" y="4442556"/>
            <a:ext cx="381000" cy="364384"/>
          </a:xfrm>
          <a:prstGeom prst="rect">
            <a:avLst/>
          </a:prstGeom>
          <a:noFill/>
        </p:spPr>
      </p:pic>
      <p:sp>
        <p:nvSpPr>
          <p:cNvPr id="44" name="Rectangle 43"/>
          <p:cNvSpPr/>
          <p:nvPr/>
        </p:nvSpPr>
        <p:spPr>
          <a:xfrm>
            <a:off x="7924800" y="1169279"/>
            <a:ext cx="842963" cy="212725"/>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r>
              <a:rPr lang="en-US" sz="1200" dirty="0">
                <a:solidFill>
                  <a:srgbClr val="FF6600"/>
                </a:solidFill>
                <a:effectLst>
                  <a:outerShdw blurRad="38100" dist="38100" dir="2700000" algn="tl">
                    <a:srgbClr val="000000">
                      <a:alpha val="43137"/>
                    </a:srgbClr>
                  </a:outerShdw>
                </a:effectLst>
              </a:rPr>
              <a:t>VM</a:t>
            </a:r>
          </a:p>
        </p:txBody>
      </p:sp>
      <p:sp>
        <p:nvSpPr>
          <p:cNvPr id="45" name="TextBox 54"/>
          <p:cNvSpPr txBox="1">
            <a:spLocks noChangeArrowheads="1"/>
          </p:cNvSpPr>
          <p:nvPr/>
        </p:nvSpPr>
        <p:spPr bwMode="auto">
          <a:xfrm>
            <a:off x="7467600" y="3201279"/>
            <a:ext cx="1392238" cy="461963"/>
          </a:xfrm>
          <a:prstGeom prst="rect">
            <a:avLst/>
          </a:prstGeom>
          <a:noFill/>
          <a:ln w="9525">
            <a:noFill/>
            <a:miter lim="800000"/>
            <a:headEnd/>
            <a:tailEnd/>
          </a:ln>
        </p:spPr>
        <p:txBody>
          <a:bodyPr>
            <a:spAutoFit/>
          </a:bodyPr>
          <a:lstStyle/>
          <a:p>
            <a:pPr algn="ctr"/>
            <a:r>
              <a:rPr lang="en-US" sz="1200" b="1">
                <a:latin typeface="Calibri" pitchFamily="34" charset="0"/>
              </a:rPr>
              <a:t>Reporting  Server</a:t>
            </a:r>
          </a:p>
          <a:p>
            <a:pPr algn="ctr"/>
            <a:r>
              <a:rPr lang="en-US" sz="1200" b="1">
                <a:latin typeface="Calibri" pitchFamily="34" charset="0"/>
              </a:rPr>
              <a:t>(DB Snapshot)</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5592"/>
            <a:ext cx="8382000" cy="664797"/>
          </a:xfrm>
        </p:spPr>
        <p:txBody>
          <a:bodyPr/>
          <a:lstStyle/>
          <a:p>
            <a:r>
              <a:rPr lang="en-US" b="0" dirty="0" smtClean="0"/>
              <a:t>Hyper-V Live</a:t>
            </a:r>
            <a:r>
              <a:rPr lang="en-US" dirty="0" smtClean="0"/>
              <a:t> </a:t>
            </a:r>
            <a:r>
              <a:rPr lang="en-US" b="0" dirty="0" smtClean="0"/>
              <a:t>Migration</a:t>
            </a:r>
            <a:endParaRPr lang="en-US" b="0" dirty="0"/>
          </a:p>
        </p:txBody>
      </p:sp>
      <p:sp>
        <p:nvSpPr>
          <p:cNvPr id="3" name="Content Placeholder 2"/>
          <p:cNvSpPr>
            <a:spLocks noGrp="1"/>
          </p:cNvSpPr>
          <p:nvPr>
            <p:ph idx="1"/>
          </p:nvPr>
        </p:nvSpPr>
        <p:spPr>
          <a:xfrm>
            <a:off x="109538" y="863797"/>
            <a:ext cx="8756650" cy="4496479"/>
          </a:xfrm>
        </p:spPr>
        <p:txBody>
          <a:bodyPr/>
          <a:lstStyle/>
          <a:p>
            <a:r>
              <a:rPr lang="en-US" sz="2400" dirty="0" smtClean="0"/>
              <a:t>Technology in Windows Server 2008 R2 that allows you to move running VMs from one physical server to another physical server without disruption of service or perceived downtime</a:t>
            </a:r>
          </a:p>
          <a:p>
            <a:r>
              <a:rPr lang="en-US" sz="2400" dirty="0" smtClean="0"/>
              <a:t>Live Migration Process</a:t>
            </a:r>
          </a:p>
          <a:p>
            <a:pPr marL="904845" lvl="1" indent="-380970" defTabSz="912740">
              <a:buSzPct val="80000"/>
              <a:buFont typeface="+mj-lt"/>
              <a:buAutoNum type="arabicPeriod"/>
            </a:pPr>
            <a:r>
              <a:rPr lang="en-US" sz="2000" dirty="0" smtClean="0"/>
              <a:t>Initiated via in-box cluster UI, SCVMM, </a:t>
            </a:r>
            <a:r>
              <a:rPr lang="en-US" sz="2000" dirty="0" err="1" smtClean="0"/>
              <a:t>PowerShell</a:t>
            </a:r>
            <a:endParaRPr lang="en-US" sz="2000" dirty="0" smtClean="0"/>
          </a:p>
          <a:p>
            <a:pPr marL="904845" lvl="1" indent="-380970" defTabSz="912740">
              <a:buSzPct val="80000"/>
              <a:buFont typeface="+mj-lt"/>
              <a:buAutoNum type="arabicPeriod"/>
            </a:pPr>
            <a:r>
              <a:rPr lang="en-US" sz="2000" dirty="0" smtClean="0"/>
              <a:t>VM State/Memory Transfer</a:t>
            </a:r>
          </a:p>
          <a:p>
            <a:pPr marL="1015947" lvl="2" indent="-380970" defTabSz="912740">
              <a:buFont typeface="+mj-lt"/>
              <a:buAutoNum type="alphaLcParenR"/>
            </a:pPr>
            <a:r>
              <a:rPr lang="en-US" sz="1600" dirty="0" smtClean="0"/>
              <a:t>Create VM on the target</a:t>
            </a:r>
          </a:p>
          <a:p>
            <a:pPr marL="1015947" lvl="2" indent="-380970" defTabSz="912740">
              <a:buFont typeface="+mj-lt"/>
              <a:buAutoNum type="alphaLcParenR"/>
            </a:pPr>
            <a:r>
              <a:rPr lang="en-US" sz="1600" dirty="0" smtClean="0"/>
              <a:t>Move memory pages from the source to the target via Ethernet</a:t>
            </a:r>
          </a:p>
          <a:p>
            <a:pPr marL="904845" lvl="1" indent="-380970" defTabSz="912740">
              <a:buSzPct val="80000"/>
              <a:buFont typeface="+mj-lt"/>
              <a:buAutoNum type="arabicPeriod"/>
            </a:pPr>
            <a:r>
              <a:rPr lang="en-US" sz="2000" dirty="0" smtClean="0"/>
              <a:t>Final state transfer and virtual machine restore</a:t>
            </a:r>
          </a:p>
          <a:p>
            <a:pPr marL="1015947" lvl="2" indent="-380970" defTabSz="912740">
              <a:buFont typeface="+mj-lt"/>
              <a:buAutoNum type="alphaLcParenR"/>
            </a:pPr>
            <a:r>
              <a:rPr lang="en-US" sz="1600" dirty="0" smtClean="0"/>
              <a:t>Pause virtual machine</a:t>
            </a:r>
          </a:p>
          <a:p>
            <a:pPr marL="1015947" lvl="2" indent="-380970" defTabSz="912740">
              <a:buFont typeface="+mj-lt"/>
              <a:buAutoNum type="alphaLcParenR"/>
            </a:pPr>
            <a:r>
              <a:rPr lang="en-US" sz="1600" dirty="0" smtClean="0"/>
              <a:t>Move storage connectivity from source host to target host via Ethernet</a:t>
            </a:r>
          </a:p>
          <a:p>
            <a:pPr marL="904845" lvl="1" indent="-380970" defTabSz="912740">
              <a:buSzPct val="80000"/>
              <a:buFont typeface="+mj-lt"/>
              <a:buAutoNum type="arabicPeriod"/>
            </a:pPr>
            <a:r>
              <a:rPr lang="en-US" sz="2000" dirty="0" smtClean="0"/>
              <a:t>Un-pause &amp; Run </a:t>
            </a:r>
          </a:p>
          <a:p>
            <a:endParaRPr lang="en-US" dirty="0"/>
          </a:p>
        </p:txBody>
      </p:sp>
      <p:grpSp>
        <p:nvGrpSpPr>
          <p:cNvPr id="53" name="Group 52"/>
          <p:cNvGrpSpPr/>
          <p:nvPr/>
        </p:nvGrpSpPr>
        <p:grpSpPr>
          <a:xfrm>
            <a:off x="1444748" y="4266483"/>
            <a:ext cx="6739931" cy="2389871"/>
            <a:chOff x="417937" y="3714690"/>
            <a:chExt cx="6739931" cy="2389871"/>
          </a:xfrm>
        </p:grpSpPr>
        <p:cxnSp>
          <p:nvCxnSpPr>
            <p:cNvPr id="36" name="Elbow Connector 48"/>
            <p:cNvCxnSpPr>
              <a:stCxn id="39" idx="0"/>
            </p:cNvCxnSpPr>
            <p:nvPr/>
          </p:nvCxnSpPr>
          <p:spPr bwMode="auto">
            <a:xfrm rot="5400000" flipH="1" flipV="1">
              <a:off x="4968544" y="2556302"/>
              <a:ext cx="1588" cy="3464177"/>
            </a:xfrm>
            <a:prstGeom prst="bentConnector4">
              <a:avLst>
                <a:gd name="adj1" fmla="val 29110831"/>
                <a:gd name="adj2" fmla="val 99943"/>
              </a:avLst>
            </a:prstGeom>
            <a:noFill/>
            <a:ln w="34925" cap="flat" cmpd="sng" algn="ctr">
              <a:solidFill>
                <a:schemeClr val="accent2"/>
              </a:solidFill>
              <a:prstDash val="solid"/>
              <a:round/>
              <a:headEnd type="arrow"/>
              <a:tailEnd type="arrow"/>
            </a:ln>
            <a:effectLst/>
          </p:spPr>
        </p:cxnSp>
        <p:pic>
          <p:nvPicPr>
            <p:cNvPr id="37" name="Picture 11" descr="C:\Users\bryons\Pictures\Virtualization Images for PPTs\Data.png"/>
            <p:cNvPicPr>
              <a:picLocks noChangeAspect="1" noChangeArrowheads="1"/>
            </p:cNvPicPr>
            <p:nvPr/>
          </p:nvPicPr>
          <p:blipFill>
            <a:blip r:embed="rId2" cstate="print"/>
            <a:srcRect/>
            <a:stretch>
              <a:fillRect/>
            </a:stretch>
          </p:blipFill>
          <p:spPr bwMode="auto">
            <a:xfrm>
              <a:off x="4623215" y="5224245"/>
              <a:ext cx="615829" cy="619881"/>
            </a:xfrm>
            <a:prstGeom prst="rect">
              <a:avLst/>
            </a:prstGeom>
            <a:noFill/>
          </p:spPr>
        </p:pic>
        <p:sp>
          <p:nvSpPr>
            <p:cNvPr id="38" name="TextBox 37"/>
            <p:cNvSpPr txBox="1"/>
            <p:nvPr/>
          </p:nvSpPr>
          <p:spPr>
            <a:xfrm>
              <a:off x="2891716" y="4940226"/>
              <a:ext cx="914477" cy="292382"/>
            </a:xfrm>
            <a:prstGeom prst="rect">
              <a:avLst/>
            </a:prstGeom>
            <a:noFill/>
          </p:spPr>
          <p:txBody>
            <a:bodyPr wrap="square" lIns="76194" tIns="38097" rIns="76194" bIns="38097" rtlCol="0">
              <a:spAutoFit/>
            </a:bodyPr>
            <a:lstStyle/>
            <a:p>
              <a:pPr algn="ctr">
                <a:buNone/>
              </a:pPr>
              <a:r>
                <a:rPr lang="en-US" sz="1400" dirty="0">
                  <a:latin typeface="Segoe" pitchFamily="34" charset="0"/>
                </a:rPr>
                <a:t>Host 1</a:t>
              </a:r>
            </a:p>
          </p:txBody>
        </p:sp>
        <p:pic>
          <p:nvPicPr>
            <p:cNvPr id="39" name="Picture 2" descr="C:\Users\jeffwoo\Documents\Work\Customers &amp; Events\Latest Overview &amp; Roadmap Deck\Virtualization Images for PPTs\Server-Physical-Single-No-Shadow.png"/>
            <p:cNvPicPr>
              <a:picLocks noChangeAspect="1" noChangeArrowheads="1"/>
            </p:cNvPicPr>
            <p:nvPr/>
          </p:nvPicPr>
          <p:blipFill>
            <a:blip r:embed="rId3" cstate="print"/>
            <a:srcRect/>
            <a:stretch>
              <a:fillRect/>
            </a:stretch>
          </p:blipFill>
          <p:spPr bwMode="auto">
            <a:xfrm>
              <a:off x="2783587" y="4288390"/>
              <a:ext cx="905738" cy="663548"/>
            </a:xfrm>
            <a:prstGeom prst="rect">
              <a:avLst/>
            </a:prstGeom>
            <a:noFill/>
          </p:spPr>
        </p:pic>
        <p:pic>
          <p:nvPicPr>
            <p:cNvPr id="40" name="Picture 3" descr="C:\Users\jeffwoo\Documents\Work\Customers &amp; Events\Latest Overview &amp; Roadmap Deck\Virtualization Images for PPTs\Server-Virtual-Single.png"/>
            <p:cNvPicPr>
              <a:picLocks noChangeAspect="1" noChangeArrowheads="1"/>
            </p:cNvPicPr>
            <p:nvPr/>
          </p:nvPicPr>
          <p:blipFill>
            <a:blip r:embed="rId4" cstate="print"/>
            <a:srcRect/>
            <a:stretch>
              <a:fillRect/>
            </a:stretch>
          </p:blipFill>
          <p:spPr bwMode="auto">
            <a:xfrm>
              <a:off x="2783587" y="4043316"/>
              <a:ext cx="911766" cy="690826"/>
            </a:xfrm>
            <a:prstGeom prst="rect">
              <a:avLst/>
            </a:prstGeom>
            <a:noFill/>
          </p:spPr>
        </p:pic>
        <p:pic>
          <p:nvPicPr>
            <p:cNvPr id="41" name="Picture 9" descr="http://www.iconarchive.com/icons/gort/hardware/RAM-icon.gif"/>
            <p:cNvPicPr>
              <a:picLocks noChangeAspect="1" noChangeArrowheads="1"/>
            </p:cNvPicPr>
            <p:nvPr/>
          </p:nvPicPr>
          <p:blipFill>
            <a:blip r:embed="rId5" cstate="print"/>
            <a:srcRect/>
            <a:stretch>
              <a:fillRect/>
            </a:stretch>
          </p:blipFill>
          <p:spPr bwMode="auto">
            <a:xfrm rot="387267">
              <a:off x="4100266" y="3714690"/>
              <a:ext cx="219527" cy="227446"/>
            </a:xfrm>
            <a:prstGeom prst="rect">
              <a:avLst/>
            </a:prstGeom>
            <a:noFill/>
          </p:spPr>
        </p:pic>
        <p:sp>
          <p:nvSpPr>
            <p:cNvPr id="42" name="TextBox 41"/>
            <p:cNvSpPr txBox="1"/>
            <p:nvPr/>
          </p:nvSpPr>
          <p:spPr>
            <a:xfrm>
              <a:off x="6243391" y="4931863"/>
              <a:ext cx="914477" cy="292382"/>
            </a:xfrm>
            <a:prstGeom prst="rect">
              <a:avLst/>
            </a:prstGeom>
            <a:noFill/>
          </p:spPr>
          <p:txBody>
            <a:bodyPr wrap="square" lIns="76194" tIns="38097" rIns="76194" bIns="38097" rtlCol="0">
              <a:spAutoFit/>
            </a:bodyPr>
            <a:lstStyle/>
            <a:p>
              <a:pPr algn="ctr">
                <a:buNone/>
              </a:pPr>
              <a:r>
                <a:rPr lang="en-US" sz="1400" dirty="0">
                  <a:latin typeface="Segoe" pitchFamily="34" charset="0"/>
                </a:rPr>
                <a:t>Host 2</a:t>
              </a:r>
            </a:p>
          </p:txBody>
        </p:sp>
        <p:pic>
          <p:nvPicPr>
            <p:cNvPr id="43" name="Picture 2" descr="C:\Users\jeffwoo\Documents\Work\Customers &amp; Events\Latest Overview &amp; Roadmap Deck\Virtualization Images for PPTs\Server-Physical-Single-No-Shadow.png"/>
            <p:cNvPicPr>
              <a:picLocks noChangeAspect="1" noChangeArrowheads="1"/>
            </p:cNvPicPr>
            <p:nvPr/>
          </p:nvPicPr>
          <p:blipFill>
            <a:blip r:embed="rId3" cstate="print"/>
            <a:srcRect/>
            <a:stretch>
              <a:fillRect/>
            </a:stretch>
          </p:blipFill>
          <p:spPr bwMode="auto">
            <a:xfrm>
              <a:off x="6243391" y="4288390"/>
              <a:ext cx="905738" cy="663548"/>
            </a:xfrm>
            <a:prstGeom prst="rect">
              <a:avLst/>
            </a:prstGeom>
            <a:noFill/>
          </p:spPr>
        </p:pic>
        <p:pic>
          <p:nvPicPr>
            <p:cNvPr id="44" name="Picture 3" descr="C:\Users\jeffwoo\Documents\Work\Customers &amp; Events\Latest Overview &amp; Roadmap Deck\Virtualization Images for PPTs\Server-Virtual-Single.png"/>
            <p:cNvPicPr>
              <a:picLocks noChangeAspect="1" noChangeArrowheads="1"/>
            </p:cNvPicPr>
            <p:nvPr/>
          </p:nvPicPr>
          <p:blipFill>
            <a:blip r:embed="rId4" cstate="print"/>
            <a:srcRect/>
            <a:stretch>
              <a:fillRect/>
            </a:stretch>
          </p:blipFill>
          <p:spPr bwMode="auto">
            <a:xfrm>
              <a:off x="6237363" y="4043316"/>
              <a:ext cx="911766" cy="690826"/>
            </a:xfrm>
            <a:prstGeom prst="rect">
              <a:avLst/>
            </a:prstGeom>
            <a:noFill/>
          </p:spPr>
        </p:pic>
        <p:pic>
          <p:nvPicPr>
            <p:cNvPr id="45" name="Picture 9" descr="http://www.iconarchive.com/icons/gort/hardware/RAM-icon.gif"/>
            <p:cNvPicPr>
              <a:picLocks noChangeAspect="1" noChangeArrowheads="1"/>
            </p:cNvPicPr>
            <p:nvPr/>
          </p:nvPicPr>
          <p:blipFill>
            <a:blip r:embed="rId5" cstate="print"/>
            <a:srcRect/>
            <a:stretch>
              <a:fillRect/>
            </a:stretch>
          </p:blipFill>
          <p:spPr bwMode="auto">
            <a:xfrm rot="387267">
              <a:off x="3097727" y="4148317"/>
              <a:ext cx="313355" cy="313355"/>
            </a:xfrm>
            <a:prstGeom prst="rect">
              <a:avLst/>
            </a:prstGeom>
            <a:noFill/>
          </p:spPr>
        </p:pic>
        <p:pic>
          <p:nvPicPr>
            <p:cNvPr id="46" name="Picture 9" descr="http://www.iconarchive.com/icons/gort/hardware/RAM-icon.gif"/>
            <p:cNvPicPr>
              <a:picLocks noChangeAspect="1" noChangeArrowheads="1"/>
            </p:cNvPicPr>
            <p:nvPr/>
          </p:nvPicPr>
          <p:blipFill>
            <a:blip r:embed="rId5" cstate="print"/>
            <a:srcRect/>
            <a:stretch>
              <a:fillRect/>
            </a:stretch>
          </p:blipFill>
          <p:spPr bwMode="auto">
            <a:xfrm rot="387267">
              <a:off x="6648835" y="4218371"/>
              <a:ext cx="146540" cy="151826"/>
            </a:xfrm>
            <a:prstGeom prst="rect">
              <a:avLst/>
            </a:prstGeom>
            <a:noFill/>
          </p:spPr>
        </p:pic>
        <p:cxnSp>
          <p:nvCxnSpPr>
            <p:cNvPr id="47" name="Shape 46"/>
            <p:cNvCxnSpPr>
              <a:stCxn id="38" idx="2"/>
              <a:endCxn id="37" idx="1"/>
            </p:cNvCxnSpPr>
            <p:nvPr/>
          </p:nvCxnSpPr>
          <p:spPr>
            <a:xfrm rot="16200000" flipH="1">
              <a:off x="3835296" y="4746267"/>
              <a:ext cx="301578" cy="1274260"/>
            </a:xfrm>
            <a:prstGeom prst="bentConnector2">
              <a:avLst/>
            </a:prstGeom>
            <a:ln w="25400">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Shape 47"/>
            <p:cNvCxnSpPr>
              <a:stCxn id="42" idx="2"/>
              <a:endCxn id="37" idx="3"/>
            </p:cNvCxnSpPr>
            <p:nvPr/>
          </p:nvCxnSpPr>
          <p:spPr>
            <a:xfrm rot="5400000">
              <a:off x="5814867" y="4648422"/>
              <a:ext cx="309941" cy="1461586"/>
            </a:xfrm>
            <a:prstGeom prst="bentConnector2">
              <a:avLst/>
            </a:prstGeom>
            <a:ln w="25400">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17937" y="5550567"/>
              <a:ext cx="3913943" cy="553994"/>
            </a:xfrm>
            <a:prstGeom prst="rect">
              <a:avLst/>
            </a:prstGeom>
            <a:noFill/>
          </p:spPr>
          <p:txBody>
            <a:bodyPr wrap="square" lIns="91436" tIns="45718" rIns="91436" bIns="45718" rtlCol="0">
              <a:spAutoFit/>
            </a:bodyPr>
            <a:lstStyle/>
            <a:p>
              <a:pPr>
                <a:buNone/>
              </a:pPr>
              <a:r>
                <a:rPr lang="en-US" sz="1000" dirty="0">
                  <a:solidFill>
                    <a:srgbClr val="00B0F0"/>
                  </a:solidFill>
                </a:rPr>
                <a:t>Blue</a:t>
              </a:r>
              <a:r>
                <a:rPr lang="en-US" sz="1000" dirty="0"/>
                <a:t> </a:t>
              </a:r>
              <a:r>
                <a:rPr lang="en-US" sz="1000" dirty="0" smtClean="0"/>
                <a:t>    = Shared Storage (FC, </a:t>
              </a:r>
              <a:r>
                <a:rPr lang="en-US" sz="1000" dirty="0" err="1" smtClean="0"/>
                <a:t>iSCSI</a:t>
              </a:r>
              <a:r>
                <a:rPr lang="en-US" sz="1000" dirty="0" smtClean="0"/>
                <a:t>)</a:t>
              </a:r>
              <a:endParaRPr lang="en-US" sz="1000" dirty="0"/>
            </a:p>
            <a:p>
              <a:pPr>
                <a:buNone/>
              </a:pPr>
              <a:r>
                <a:rPr lang="en-US" sz="1000" dirty="0">
                  <a:solidFill>
                    <a:srgbClr val="FFFF00"/>
                  </a:solidFill>
                </a:rPr>
                <a:t>Yellow </a:t>
              </a:r>
              <a:r>
                <a:rPr lang="en-US" sz="1000" dirty="0"/>
                <a:t>= </a:t>
              </a:r>
              <a:r>
                <a:rPr lang="en-US" sz="1000" dirty="0" smtClean="0"/>
                <a:t>Networking</a:t>
              </a:r>
            </a:p>
            <a:p>
              <a:pPr>
                <a:buNone/>
              </a:pPr>
              <a:r>
                <a:rPr lang="en-US" sz="1000" dirty="0" smtClean="0">
                  <a:solidFill>
                    <a:srgbClr val="00B050"/>
                  </a:solidFill>
                </a:rPr>
                <a:t>Green</a:t>
              </a:r>
              <a:r>
                <a:rPr lang="en-US" sz="1000" dirty="0" smtClean="0">
                  <a:solidFill>
                    <a:schemeClr val="accent6">
                      <a:lumMod val="60000"/>
                      <a:lumOff val="40000"/>
                    </a:schemeClr>
                  </a:solidFill>
                </a:rPr>
                <a:t> </a:t>
              </a:r>
              <a:r>
                <a:rPr lang="en-US" sz="1000" dirty="0" smtClean="0"/>
                <a:t> = Live migration networking (1Gb or better)</a:t>
              </a:r>
              <a:endParaRPr lang="en-US" sz="1000" dirty="0"/>
            </a:p>
          </p:txBody>
        </p:sp>
        <p:cxnSp>
          <p:nvCxnSpPr>
            <p:cNvPr id="50" name="Elbow Connector 49"/>
            <p:cNvCxnSpPr>
              <a:stCxn id="39" idx="3"/>
              <a:endCxn id="43" idx="1"/>
            </p:cNvCxnSpPr>
            <p:nvPr/>
          </p:nvCxnSpPr>
          <p:spPr>
            <a:xfrm>
              <a:off x="3689325" y="4620164"/>
              <a:ext cx="2554066" cy="1588"/>
            </a:xfrm>
            <a:prstGeom prst="bentConnector3">
              <a:avLst>
                <a:gd name="adj1" fmla="val 50000"/>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bwMode="auto">
            <a:xfrm rot="5400000" flipH="1" flipV="1">
              <a:off x="3690038" y="4709727"/>
              <a:ext cx="1588" cy="1588"/>
            </a:xfrm>
            <a:prstGeom prst="straightConnector1">
              <a:avLst/>
            </a:prstGeom>
            <a:noFill/>
            <a:ln w="9525" cap="flat" cmpd="sng" algn="ctr">
              <a:noFill/>
              <a:prstDash val="solid"/>
              <a:round/>
              <a:headEnd type="none" w="med" len="med"/>
              <a:tailEnd type="arrow"/>
            </a:ln>
            <a:effectLst/>
          </p:spPr>
        </p:cxnSp>
      </p:gr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8879"/>
            <a:ext cx="8382000" cy="664797"/>
          </a:xfrm>
        </p:spPr>
        <p:txBody>
          <a:bodyPr/>
          <a:lstStyle/>
          <a:p>
            <a:pPr algn="ctr"/>
            <a:r>
              <a:rPr lang="en-US" dirty="0" smtClean="0"/>
              <a:t>SQL Server with Live Migration</a:t>
            </a:r>
            <a:endParaRPr lang="en-US" dirty="0"/>
          </a:p>
        </p:txBody>
      </p:sp>
      <p:sp>
        <p:nvSpPr>
          <p:cNvPr id="49" name="Rectangle 48"/>
          <p:cNvSpPr/>
          <p:nvPr/>
        </p:nvSpPr>
        <p:spPr>
          <a:xfrm>
            <a:off x="296917" y="727838"/>
            <a:ext cx="4131625" cy="3429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50" name="Rectangle 49"/>
          <p:cNvSpPr/>
          <p:nvPr/>
        </p:nvSpPr>
        <p:spPr>
          <a:xfrm>
            <a:off x="4640317" y="727838"/>
            <a:ext cx="4343400" cy="5257800"/>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grpSp>
        <p:nvGrpSpPr>
          <p:cNvPr id="51" name="Group 188"/>
          <p:cNvGrpSpPr/>
          <p:nvPr/>
        </p:nvGrpSpPr>
        <p:grpSpPr>
          <a:xfrm>
            <a:off x="5805774" y="4774229"/>
            <a:ext cx="1892427" cy="797197"/>
            <a:chOff x="7719973" y="4100711"/>
            <a:chExt cx="2452185" cy="1004253"/>
          </a:xfrm>
        </p:grpSpPr>
        <p:sp>
          <p:nvSpPr>
            <p:cNvPr id="52" name="Oval 51"/>
            <p:cNvSpPr/>
            <p:nvPr/>
          </p:nvSpPr>
          <p:spPr>
            <a:xfrm>
              <a:off x="7798297" y="4100711"/>
              <a:ext cx="2286000" cy="609602"/>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pic>
          <p:nvPicPr>
            <p:cNvPr id="53"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8593429" y="4643001"/>
              <a:ext cx="691627" cy="461963"/>
            </a:xfrm>
            <a:prstGeom prst="rect">
              <a:avLst/>
            </a:prstGeom>
            <a:noFill/>
          </p:spPr>
        </p:pic>
        <p:pic>
          <p:nvPicPr>
            <p:cNvPr id="54"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9480531" y="4627361"/>
              <a:ext cx="691627" cy="461963"/>
            </a:xfrm>
            <a:prstGeom prst="rect">
              <a:avLst/>
            </a:prstGeom>
            <a:noFill/>
          </p:spPr>
        </p:pic>
        <p:pic>
          <p:nvPicPr>
            <p:cNvPr id="55"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719973" y="4631613"/>
              <a:ext cx="691627" cy="461963"/>
            </a:xfrm>
            <a:prstGeom prst="rect">
              <a:avLst/>
            </a:prstGeom>
            <a:noFill/>
          </p:spPr>
        </p:pic>
      </p:grpSp>
      <p:sp>
        <p:nvSpPr>
          <p:cNvPr id="56" name="Flowchart: Magnetic Disk 55"/>
          <p:cNvSpPr/>
          <p:nvPr/>
        </p:nvSpPr>
        <p:spPr>
          <a:xfrm>
            <a:off x="6164317" y="4579213"/>
            <a:ext cx="1219200" cy="568227"/>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schemeClr val="bg2"/>
              </a:solidFill>
              <a:effectLst>
                <a:outerShdw blurRad="38100" dist="38100" dir="2700000" algn="tl">
                  <a:srgbClr val="000000">
                    <a:alpha val="43137"/>
                  </a:srgbClr>
                </a:outerShdw>
              </a:effectLst>
            </a:endParaRPr>
          </a:p>
        </p:txBody>
      </p:sp>
      <p:sp>
        <p:nvSpPr>
          <p:cNvPr id="57" name="TextBox 56"/>
          <p:cNvSpPr txBox="1"/>
          <p:nvPr/>
        </p:nvSpPr>
        <p:spPr>
          <a:xfrm>
            <a:off x="6082561" y="4702017"/>
            <a:ext cx="1408688" cy="446276"/>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bg1"/>
                </a:solidFill>
                <a:latin typeface="Calibri"/>
                <a:cs typeface="Arial" pitchFamily="34" charset="0"/>
              </a:rPr>
              <a:t>Shared Storage</a:t>
            </a:r>
          </a:p>
          <a:p>
            <a:pPr algn="ctr" defTabSz="914400" fontAlgn="auto">
              <a:spcBef>
                <a:spcPts val="0"/>
              </a:spcBef>
              <a:spcAft>
                <a:spcPts val="0"/>
              </a:spcAft>
              <a:buNone/>
            </a:pPr>
            <a:r>
              <a:rPr lang="en-US" sz="1100" b="1" dirty="0" smtClean="0">
                <a:solidFill>
                  <a:schemeClr val="bg1"/>
                </a:solidFill>
                <a:latin typeface="Calibri"/>
                <a:cs typeface="Arial" pitchFamily="34" charset="0"/>
              </a:rPr>
              <a:t>iSCSI, SAS, </a:t>
            </a:r>
            <a:r>
              <a:rPr lang="en-US" sz="1100" b="1" dirty="0" err="1" smtClean="0">
                <a:solidFill>
                  <a:schemeClr val="bg1"/>
                </a:solidFill>
                <a:latin typeface="Calibri"/>
                <a:cs typeface="Arial" pitchFamily="34" charset="0"/>
              </a:rPr>
              <a:t>Fibre</a:t>
            </a:r>
            <a:endParaRPr lang="en-US" sz="1100" b="1" dirty="0" smtClean="0">
              <a:solidFill>
                <a:schemeClr val="bg1"/>
              </a:solidFill>
              <a:latin typeface="Calibri"/>
              <a:cs typeface="Arial" pitchFamily="34" charset="0"/>
            </a:endParaRPr>
          </a:p>
        </p:txBody>
      </p:sp>
      <p:sp>
        <p:nvSpPr>
          <p:cNvPr id="58" name="TextBox 57"/>
          <p:cNvSpPr txBox="1"/>
          <p:nvPr/>
        </p:nvSpPr>
        <p:spPr>
          <a:xfrm>
            <a:off x="6152442" y="3318640"/>
            <a:ext cx="1219200" cy="461665"/>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bg1"/>
                </a:solidFill>
                <a:latin typeface="Calibri"/>
              </a:rPr>
              <a:t>Live</a:t>
            </a:r>
          </a:p>
          <a:p>
            <a:pPr algn="ctr" defTabSz="914400" fontAlgn="auto">
              <a:spcBef>
                <a:spcPts val="0"/>
              </a:spcBef>
              <a:spcAft>
                <a:spcPts val="0"/>
              </a:spcAft>
              <a:buNone/>
            </a:pPr>
            <a:r>
              <a:rPr lang="en-US" sz="1200" b="1" dirty="0" smtClean="0">
                <a:solidFill>
                  <a:schemeClr val="bg1"/>
                </a:solidFill>
                <a:latin typeface="Calibri"/>
              </a:rPr>
              <a:t>Migration</a:t>
            </a:r>
            <a:endParaRPr lang="en-US" sz="1200" b="1" dirty="0">
              <a:solidFill>
                <a:schemeClr val="bg1"/>
              </a:solidFill>
              <a:latin typeface="Calibri"/>
            </a:endParaRPr>
          </a:p>
        </p:txBody>
      </p:sp>
      <p:sp>
        <p:nvSpPr>
          <p:cNvPr id="59" name="TextBox 58"/>
          <p:cNvSpPr txBox="1"/>
          <p:nvPr/>
        </p:nvSpPr>
        <p:spPr>
          <a:xfrm>
            <a:off x="5453474" y="3647190"/>
            <a:ext cx="228600" cy="307777"/>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1</a:t>
            </a:r>
            <a:endParaRPr lang="en-US" sz="1400" dirty="0">
              <a:solidFill>
                <a:schemeClr val="bg2"/>
              </a:solidFill>
              <a:latin typeface="Calibri"/>
            </a:endParaRPr>
          </a:p>
        </p:txBody>
      </p:sp>
      <p:sp>
        <p:nvSpPr>
          <p:cNvPr id="60" name="TextBox 59"/>
          <p:cNvSpPr txBox="1"/>
          <p:nvPr/>
        </p:nvSpPr>
        <p:spPr>
          <a:xfrm>
            <a:off x="7903749" y="3664015"/>
            <a:ext cx="228600" cy="307777"/>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2</a:t>
            </a:r>
            <a:endParaRPr lang="en-US" sz="1400" dirty="0">
              <a:solidFill>
                <a:schemeClr val="bg2"/>
              </a:solidFill>
              <a:latin typeface="Calibri"/>
            </a:endParaRPr>
          </a:p>
        </p:txBody>
      </p:sp>
      <p:sp>
        <p:nvSpPr>
          <p:cNvPr id="61" name="TextBox 60"/>
          <p:cNvSpPr txBox="1"/>
          <p:nvPr/>
        </p:nvSpPr>
        <p:spPr>
          <a:xfrm>
            <a:off x="6011917" y="4233040"/>
            <a:ext cx="1524000" cy="261610"/>
          </a:xfrm>
          <a:prstGeom prst="rect">
            <a:avLst/>
          </a:prstGeom>
          <a:noFill/>
        </p:spPr>
        <p:txBody>
          <a:bodyPr wrap="square" rtlCol="0">
            <a:spAutoFit/>
          </a:bodyPr>
          <a:lstStyle/>
          <a:p>
            <a:pPr algn="ctr" defTabSz="914400" fontAlgn="auto">
              <a:spcBef>
                <a:spcPts val="0"/>
              </a:spcBef>
              <a:spcAft>
                <a:spcPts val="0"/>
              </a:spcAft>
              <a:buNone/>
            </a:pPr>
            <a:r>
              <a:rPr lang="en-US" sz="1100" b="1" dirty="0" smtClean="0">
                <a:solidFill>
                  <a:schemeClr val="bg2"/>
                </a:solidFill>
                <a:latin typeface="Calibri"/>
              </a:rPr>
              <a:t>Host cluster</a:t>
            </a:r>
            <a:endParaRPr lang="en-US" sz="1100" b="1" dirty="0">
              <a:solidFill>
                <a:schemeClr val="bg2"/>
              </a:solidFill>
              <a:latin typeface="Calibri"/>
            </a:endParaRPr>
          </a:p>
        </p:txBody>
      </p:sp>
      <p:sp>
        <p:nvSpPr>
          <p:cNvPr id="62" name="Curved Down Arrow 61"/>
          <p:cNvSpPr/>
          <p:nvPr/>
        </p:nvSpPr>
        <p:spPr>
          <a:xfrm>
            <a:off x="6504742" y="3037590"/>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63" name="Curved Down Arrow 62"/>
          <p:cNvSpPr/>
          <p:nvPr/>
        </p:nvSpPr>
        <p:spPr>
          <a:xfrm flipV="1">
            <a:off x="6504742" y="3816415"/>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64" name="Rounded Rectangle 63"/>
          <p:cNvSpPr/>
          <p:nvPr/>
        </p:nvSpPr>
        <p:spPr bwMode="auto">
          <a:xfrm rot="16200000">
            <a:off x="4192643" y="2289938"/>
            <a:ext cx="2819399" cy="1371601"/>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sp>
        <p:nvSpPr>
          <p:cNvPr id="65" name="Rounded Rectangle 64"/>
          <p:cNvSpPr/>
          <p:nvPr/>
        </p:nvSpPr>
        <p:spPr bwMode="auto">
          <a:xfrm rot="16200000">
            <a:off x="4267731" y="2360202"/>
            <a:ext cx="2666997"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grpSp>
        <p:nvGrpSpPr>
          <p:cNvPr id="66" name="Group 84"/>
          <p:cNvGrpSpPr/>
          <p:nvPr/>
        </p:nvGrpSpPr>
        <p:grpSpPr>
          <a:xfrm>
            <a:off x="4716517" y="3471038"/>
            <a:ext cx="1698857" cy="1072693"/>
            <a:chOff x="-1070207" y="5304963"/>
            <a:chExt cx="1698857" cy="1072693"/>
          </a:xfrm>
        </p:grpSpPr>
        <p:pic>
          <p:nvPicPr>
            <p:cNvPr id="67" name="Picture 4" descr="\\.PSF\Parallels Share\Virtualization Slides\Server-Physical-3U.png"/>
            <p:cNvPicPr>
              <a:picLocks noChangeAspect="1" noChangeArrowheads="1"/>
            </p:cNvPicPr>
            <p:nvPr/>
          </p:nvPicPr>
          <p:blipFill>
            <a:blip r:embed="rId4" cstate="print"/>
            <a:srcRect/>
            <a:stretch>
              <a:fillRect/>
            </a:stretch>
          </p:blipFill>
          <p:spPr bwMode="auto">
            <a:xfrm>
              <a:off x="-1070207" y="5304963"/>
              <a:ext cx="1698857" cy="1072693"/>
            </a:xfrm>
            <a:prstGeom prst="rect">
              <a:avLst/>
            </a:prstGeom>
            <a:noFill/>
          </p:spPr>
        </p:pic>
        <p:pic>
          <p:nvPicPr>
            <p:cNvPr id="68" name="Picture 2"/>
            <p:cNvPicPr>
              <a:picLocks noChangeAspect="1" noChangeArrowheads="1"/>
            </p:cNvPicPr>
            <p:nvPr/>
          </p:nvPicPr>
          <p:blipFill>
            <a:blip r:embed="rId5"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69" name="TextBox 68"/>
          <p:cNvSpPr txBox="1"/>
          <p:nvPr/>
        </p:nvSpPr>
        <p:spPr>
          <a:xfrm>
            <a:off x="5449942" y="3566288"/>
            <a:ext cx="228600" cy="307777"/>
          </a:xfrm>
          <a:prstGeom prst="rect">
            <a:avLst/>
          </a:prstGeom>
          <a:noFill/>
        </p:spPr>
        <p:txBody>
          <a:bodyPr wrap="square" rtlCol="0">
            <a:spAutoFit/>
          </a:bodyPr>
          <a:lstStyle/>
          <a:p>
            <a:pPr defTabSz="914400" fontAlgn="auto">
              <a:spcBef>
                <a:spcPts val="0"/>
              </a:spcBef>
              <a:spcAft>
                <a:spcPts val="0"/>
              </a:spcAft>
              <a:buNone/>
            </a:pPr>
            <a:r>
              <a:rPr lang="en-US" sz="1400" b="1" dirty="0" smtClean="0">
                <a:solidFill>
                  <a:schemeClr val="bg2"/>
                </a:solidFill>
                <a:latin typeface="Calibri"/>
              </a:rPr>
              <a:t>1</a:t>
            </a:r>
            <a:endParaRPr lang="en-US" sz="1400" b="1" dirty="0">
              <a:solidFill>
                <a:schemeClr val="bg2"/>
              </a:solidFill>
              <a:latin typeface="Calibri"/>
            </a:endParaRPr>
          </a:p>
        </p:txBody>
      </p:sp>
      <p:pic>
        <p:nvPicPr>
          <p:cNvPr id="70" name="Picture 2" descr="\\.PSF\Parallels Share\DDC\Server-Virtual-2U.png"/>
          <p:cNvPicPr>
            <a:picLocks noChangeAspect="1" noChangeArrowheads="1"/>
          </p:cNvPicPr>
          <p:nvPr/>
        </p:nvPicPr>
        <p:blipFill>
          <a:blip r:embed="rId6" cstate="print"/>
          <a:srcRect/>
          <a:stretch>
            <a:fillRect/>
          </a:stretch>
        </p:blipFill>
        <p:spPr bwMode="auto">
          <a:xfrm>
            <a:off x="5097517" y="1718440"/>
            <a:ext cx="991112" cy="759236"/>
          </a:xfrm>
          <a:prstGeom prst="rect">
            <a:avLst/>
          </a:prstGeom>
          <a:noFill/>
        </p:spPr>
      </p:pic>
      <p:pic>
        <p:nvPicPr>
          <p:cNvPr id="71" name="Picture 2" descr="\\.PSF\Parallels Share\DDC\Server-Virtual-2U.png"/>
          <p:cNvPicPr>
            <a:picLocks noChangeAspect="1" noChangeArrowheads="1"/>
          </p:cNvPicPr>
          <p:nvPr/>
        </p:nvPicPr>
        <p:blipFill>
          <a:blip r:embed="rId6" cstate="print"/>
          <a:srcRect/>
          <a:stretch>
            <a:fillRect/>
          </a:stretch>
        </p:blipFill>
        <p:spPr bwMode="auto">
          <a:xfrm>
            <a:off x="5097517" y="2632840"/>
            <a:ext cx="991112" cy="759236"/>
          </a:xfrm>
          <a:prstGeom prst="rect">
            <a:avLst/>
          </a:prstGeom>
          <a:noFill/>
        </p:spPr>
      </p:pic>
      <p:sp>
        <p:nvSpPr>
          <p:cNvPr id="72" name="Rounded Rectangle 71"/>
          <p:cNvSpPr/>
          <p:nvPr/>
        </p:nvSpPr>
        <p:spPr bwMode="auto">
          <a:xfrm rot="16200000">
            <a:off x="6602468" y="2289940"/>
            <a:ext cx="2819399" cy="1371601"/>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sp>
        <p:nvSpPr>
          <p:cNvPr id="73" name="Rounded Rectangle 72"/>
          <p:cNvSpPr/>
          <p:nvPr/>
        </p:nvSpPr>
        <p:spPr bwMode="auto">
          <a:xfrm rot="16200000">
            <a:off x="6686956" y="2360202"/>
            <a:ext cx="2666998"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grpSp>
        <p:nvGrpSpPr>
          <p:cNvPr id="74" name="Group 84"/>
          <p:cNvGrpSpPr/>
          <p:nvPr/>
        </p:nvGrpSpPr>
        <p:grpSpPr>
          <a:xfrm>
            <a:off x="7154917" y="3507892"/>
            <a:ext cx="1698857" cy="1072693"/>
            <a:chOff x="-1140164" y="5304963"/>
            <a:chExt cx="1698857" cy="1072693"/>
          </a:xfrm>
        </p:grpSpPr>
        <p:pic>
          <p:nvPicPr>
            <p:cNvPr id="75" name="Picture 4" descr="\\.PSF\Parallels Share\Virtualization Slides\Server-Physical-3U.png"/>
            <p:cNvPicPr>
              <a:picLocks noChangeAspect="1" noChangeArrowheads="1"/>
            </p:cNvPicPr>
            <p:nvPr/>
          </p:nvPicPr>
          <p:blipFill>
            <a:blip r:embed="rId4" cstate="print"/>
            <a:srcRect/>
            <a:stretch>
              <a:fillRect/>
            </a:stretch>
          </p:blipFill>
          <p:spPr bwMode="auto">
            <a:xfrm>
              <a:off x="-1140164" y="5304963"/>
              <a:ext cx="1698857" cy="1072693"/>
            </a:xfrm>
            <a:prstGeom prst="rect">
              <a:avLst/>
            </a:prstGeom>
            <a:noFill/>
          </p:spPr>
        </p:pic>
        <p:pic>
          <p:nvPicPr>
            <p:cNvPr id="76" name="Picture 2"/>
            <p:cNvPicPr>
              <a:picLocks noChangeAspect="1" noChangeArrowheads="1"/>
            </p:cNvPicPr>
            <p:nvPr/>
          </p:nvPicPr>
          <p:blipFill>
            <a:blip r:embed="rId5" cstate="print">
              <a:lum bright="100000" contrast="100000"/>
            </a:blip>
            <a:srcRect l="52083" r="2758"/>
            <a:stretch>
              <a:fillRect/>
            </a:stretch>
          </p:blipFill>
          <p:spPr bwMode="auto">
            <a:xfrm>
              <a:off x="-3265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77" name="TextBox 76"/>
          <p:cNvSpPr txBox="1"/>
          <p:nvPr/>
        </p:nvSpPr>
        <p:spPr>
          <a:xfrm>
            <a:off x="7888342" y="3638265"/>
            <a:ext cx="228600" cy="307777"/>
          </a:xfrm>
          <a:prstGeom prst="rect">
            <a:avLst/>
          </a:prstGeom>
          <a:noFill/>
        </p:spPr>
        <p:txBody>
          <a:bodyPr wrap="square" rtlCol="0">
            <a:spAutoFit/>
          </a:bodyPr>
          <a:lstStyle/>
          <a:p>
            <a:pPr defTabSz="914400" fontAlgn="auto">
              <a:spcBef>
                <a:spcPts val="0"/>
              </a:spcBef>
              <a:spcAft>
                <a:spcPts val="0"/>
              </a:spcAft>
              <a:buNone/>
            </a:pPr>
            <a:r>
              <a:rPr lang="en-US" sz="1400" b="1" dirty="0" smtClean="0">
                <a:solidFill>
                  <a:schemeClr val="bg2"/>
                </a:solidFill>
                <a:latin typeface="Calibri"/>
              </a:rPr>
              <a:t>2</a:t>
            </a:r>
            <a:endParaRPr lang="en-US" sz="1400" b="1" dirty="0">
              <a:solidFill>
                <a:schemeClr val="bg2"/>
              </a:solidFill>
              <a:latin typeface="Calibri"/>
            </a:endParaRPr>
          </a:p>
        </p:txBody>
      </p:sp>
      <p:pic>
        <p:nvPicPr>
          <p:cNvPr id="78" name="Picture 2" descr="\\.PSF\Parallels Share\DDC\Server-Virtual-2U.png"/>
          <p:cNvPicPr>
            <a:picLocks noChangeAspect="1" noChangeArrowheads="1"/>
          </p:cNvPicPr>
          <p:nvPr/>
        </p:nvPicPr>
        <p:blipFill>
          <a:blip r:embed="rId6" cstate="print"/>
          <a:srcRect/>
          <a:stretch>
            <a:fillRect/>
          </a:stretch>
        </p:blipFill>
        <p:spPr bwMode="auto">
          <a:xfrm>
            <a:off x="7516867" y="1718440"/>
            <a:ext cx="991112" cy="759236"/>
          </a:xfrm>
          <a:prstGeom prst="rect">
            <a:avLst/>
          </a:prstGeom>
          <a:noFill/>
        </p:spPr>
      </p:pic>
      <p:pic>
        <p:nvPicPr>
          <p:cNvPr id="79" name="Picture 2" descr="\\.PSF\Parallels Share\DDC\Server-Virtual-2U.png"/>
          <p:cNvPicPr>
            <a:picLocks noChangeAspect="1" noChangeArrowheads="1"/>
          </p:cNvPicPr>
          <p:nvPr/>
        </p:nvPicPr>
        <p:blipFill>
          <a:blip r:embed="rId6" cstate="print"/>
          <a:srcRect/>
          <a:stretch>
            <a:fillRect/>
          </a:stretch>
        </p:blipFill>
        <p:spPr bwMode="auto">
          <a:xfrm>
            <a:off x="7535405" y="2623315"/>
            <a:ext cx="991112" cy="759236"/>
          </a:xfrm>
          <a:prstGeom prst="rect">
            <a:avLst/>
          </a:prstGeom>
          <a:noFill/>
        </p:spPr>
      </p:pic>
      <p:pic>
        <p:nvPicPr>
          <p:cNvPr id="80" name="Picture 10" descr="\\.PSF\Parallels Share\DDC\Application-Virtual-SQL.png"/>
          <p:cNvPicPr>
            <a:picLocks noChangeAspect="1" noChangeArrowheads="1"/>
          </p:cNvPicPr>
          <p:nvPr/>
        </p:nvPicPr>
        <p:blipFill>
          <a:blip r:embed="rId7" cstate="print"/>
          <a:srcRect/>
          <a:stretch>
            <a:fillRect/>
          </a:stretch>
        </p:blipFill>
        <p:spPr bwMode="auto">
          <a:xfrm>
            <a:off x="5449942" y="1805054"/>
            <a:ext cx="343884" cy="361061"/>
          </a:xfrm>
          <a:prstGeom prst="rect">
            <a:avLst/>
          </a:prstGeom>
          <a:noFill/>
        </p:spPr>
      </p:pic>
      <p:pic>
        <p:nvPicPr>
          <p:cNvPr id="81" name="Picture 10" descr="\\.PSF\Parallels Share\DDC\Application-Virtual-SQL.png"/>
          <p:cNvPicPr>
            <a:picLocks noChangeAspect="1" noChangeArrowheads="1"/>
          </p:cNvPicPr>
          <p:nvPr/>
        </p:nvPicPr>
        <p:blipFill>
          <a:blip r:embed="rId7" cstate="print"/>
          <a:srcRect/>
          <a:stretch>
            <a:fillRect/>
          </a:stretch>
        </p:blipFill>
        <p:spPr bwMode="auto">
          <a:xfrm>
            <a:off x="5448958" y="2728979"/>
            <a:ext cx="343884" cy="361061"/>
          </a:xfrm>
          <a:prstGeom prst="rect">
            <a:avLst/>
          </a:prstGeom>
          <a:noFill/>
        </p:spPr>
      </p:pic>
      <p:pic>
        <p:nvPicPr>
          <p:cNvPr id="82" name="Picture 10" descr="\\.PSF\Parallels Share\DDC\Application-Virtual-SQL.png"/>
          <p:cNvPicPr>
            <a:picLocks noChangeAspect="1" noChangeArrowheads="1"/>
          </p:cNvPicPr>
          <p:nvPr/>
        </p:nvPicPr>
        <p:blipFill>
          <a:blip r:embed="rId7" cstate="print"/>
          <a:srcRect/>
          <a:stretch>
            <a:fillRect/>
          </a:stretch>
        </p:blipFill>
        <p:spPr bwMode="auto">
          <a:xfrm>
            <a:off x="7877833" y="1794640"/>
            <a:ext cx="343884" cy="361061"/>
          </a:xfrm>
          <a:prstGeom prst="rect">
            <a:avLst/>
          </a:prstGeom>
          <a:noFill/>
        </p:spPr>
      </p:pic>
      <p:pic>
        <p:nvPicPr>
          <p:cNvPr id="83" name="Picture 10" descr="\\.PSF\Parallels Share\DDC\Application-Virtual-SQL.png"/>
          <p:cNvPicPr>
            <a:picLocks noChangeAspect="1" noChangeArrowheads="1"/>
          </p:cNvPicPr>
          <p:nvPr/>
        </p:nvPicPr>
        <p:blipFill>
          <a:blip r:embed="rId7" cstate="print"/>
          <a:srcRect/>
          <a:stretch>
            <a:fillRect/>
          </a:stretch>
        </p:blipFill>
        <p:spPr bwMode="auto">
          <a:xfrm>
            <a:off x="7887358" y="2719454"/>
            <a:ext cx="343884" cy="361061"/>
          </a:xfrm>
          <a:prstGeom prst="rect">
            <a:avLst/>
          </a:prstGeom>
          <a:noFill/>
        </p:spPr>
      </p:pic>
      <p:sp>
        <p:nvSpPr>
          <p:cNvPr id="84" name="TextBox 83"/>
          <p:cNvSpPr txBox="1"/>
          <p:nvPr/>
        </p:nvSpPr>
        <p:spPr>
          <a:xfrm>
            <a:off x="303109" y="727838"/>
            <a:ext cx="4184808" cy="3395801"/>
          </a:xfrm>
          <a:prstGeom prst="rect">
            <a:avLst/>
          </a:prstGeom>
          <a:noFill/>
        </p:spPr>
        <p:txBody>
          <a:bodyPr wrap="square" rtlCol="0">
            <a:spAutoFit/>
          </a:bodyPr>
          <a:lstStyle/>
          <a:p>
            <a:pPr defTabSz="914400" fontAlgn="auto">
              <a:spcBef>
                <a:spcPts val="0"/>
              </a:spcBef>
              <a:spcAft>
                <a:spcPts val="0"/>
              </a:spcAft>
              <a:buClr>
                <a:srgbClr val="4B7B8A"/>
              </a:buClr>
            </a:pPr>
            <a:r>
              <a:rPr lang="en-US" sz="1600" b="1" dirty="0" smtClean="0">
                <a:solidFill>
                  <a:prstClr val="black"/>
                </a:solidFill>
                <a:latin typeface="Calibri"/>
              </a:rPr>
              <a:t>Scenario Description:</a:t>
            </a:r>
            <a:endParaRPr lang="en-US" sz="1400" dirty="0" smtClean="0">
              <a:solidFill>
                <a:prstClr val="black"/>
              </a:solidFill>
              <a:latin typeface="Calibri"/>
            </a:endParaRP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Manage high availability with multipathing and live migration for planned downtime situations, such as hardware and software maintenance</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Failover individual virtual machines (VMs) to other hosts within a cluster by using Cluster Shared Volume (in Windows Server® 2008 R2)</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Use Microsoft ® System Center Virtual Machine Manager for migrations. System Center VMM can perform host compatibility checks before migrations and manage multiple Live Migrations with queues.</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Nodes in cluster can be active-active</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Ensure there is enough CPU capacity for the failover nodes in cluster</a:t>
            </a:r>
          </a:p>
        </p:txBody>
      </p:sp>
      <p:sp>
        <p:nvSpPr>
          <p:cNvPr id="85" name="Rectangle 84"/>
          <p:cNvSpPr/>
          <p:nvPr/>
        </p:nvSpPr>
        <p:spPr>
          <a:xfrm>
            <a:off x="280092" y="4233039"/>
            <a:ext cx="4131625" cy="2015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86" name="Rectangle 85"/>
          <p:cNvSpPr/>
          <p:nvPr/>
        </p:nvSpPr>
        <p:spPr>
          <a:xfrm>
            <a:off x="296917" y="4216588"/>
            <a:ext cx="4038600" cy="2226250"/>
          </a:xfrm>
          <a:prstGeom prst="rect">
            <a:avLst/>
          </a:prstGeom>
        </p:spPr>
        <p:txBody>
          <a:bodyPr wrap="square">
            <a:spAutoFit/>
          </a:bodyPr>
          <a:lstStyle/>
          <a:p>
            <a:pPr defTabSz="914400" fontAlgn="auto">
              <a:spcBef>
                <a:spcPts val="0"/>
              </a:spcBef>
              <a:spcAft>
                <a:spcPts val="0"/>
              </a:spcAft>
              <a:buClr>
                <a:srgbClr val="4B7B8A"/>
              </a:buClr>
            </a:pPr>
            <a:r>
              <a:rPr lang="en-US" sz="1600" b="1" dirty="0" smtClean="0">
                <a:solidFill>
                  <a:prstClr val="black"/>
                </a:solidFill>
                <a:latin typeface="Calibri"/>
              </a:rPr>
              <a:t>Virtualization Benefits: </a:t>
            </a:r>
          </a:p>
          <a:p>
            <a:pPr marL="169863" indent="-169863" defTabSz="914400" fontAlgn="auto">
              <a:spcBef>
                <a:spcPts val="0"/>
              </a:spcBef>
              <a:spcAft>
                <a:spcPts val="400"/>
              </a:spcAft>
              <a:buClr>
                <a:srgbClr val="4B7B8A"/>
              </a:buClr>
              <a:buFont typeface="Arial" pitchFamily="34" charset="0"/>
              <a:buChar char="•"/>
            </a:pPr>
            <a:r>
              <a:rPr lang="en-US" sz="1400" b="1" dirty="0" smtClean="0">
                <a:solidFill>
                  <a:prstClr val="black"/>
                </a:solidFill>
                <a:latin typeface="Calibri"/>
              </a:rPr>
              <a:t>No loss of service </a:t>
            </a:r>
            <a:r>
              <a:rPr lang="en-US" sz="1400" dirty="0" smtClean="0">
                <a:solidFill>
                  <a:prstClr val="black"/>
                </a:solidFill>
                <a:latin typeface="Calibri"/>
              </a:rPr>
              <a:t>during failover with live migration. Migration is completely transparent to the user</a:t>
            </a:r>
          </a:p>
          <a:p>
            <a:pPr marL="169863" indent="-169863"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Improve availability</a:t>
            </a:r>
            <a:r>
              <a:rPr lang="en-US" sz="1400" b="1" dirty="0" smtClean="0">
                <a:solidFill>
                  <a:prstClr val="black"/>
                </a:solidFill>
                <a:latin typeface="Calibri"/>
              </a:rPr>
              <a:t> </a:t>
            </a:r>
            <a:r>
              <a:rPr lang="en-US" sz="1400" dirty="0" smtClean="0">
                <a:solidFill>
                  <a:prstClr val="black"/>
                </a:solidFill>
                <a:latin typeface="Calibri"/>
              </a:rPr>
              <a:t>with </a:t>
            </a:r>
            <a:r>
              <a:rPr lang="en-US" sz="1400" b="1" dirty="0" smtClean="0">
                <a:solidFill>
                  <a:prstClr val="black"/>
                </a:solidFill>
                <a:latin typeface="Calibri"/>
              </a:rPr>
              <a:t>less complexity</a:t>
            </a:r>
          </a:p>
          <a:p>
            <a:pPr marL="169863" indent="-169863" defTabSz="914400" fontAlgn="auto">
              <a:spcBef>
                <a:spcPts val="0"/>
              </a:spcBef>
              <a:spcAft>
                <a:spcPts val="600"/>
              </a:spcAft>
              <a:buClr>
                <a:srgbClr val="4B7B8A"/>
              </a:buClr>
              <a:buFont typeface="Arial" pitchFamily="34" charset="0"/>
              <a:buChar char="•"/>
            </a:pPr>
            <a:r>
              <a:rPr lang="en-US" sz="1400" dirty="0" smtClean="0">
                <a:solidFill>
                  <a:prstClr val="black"/>
                </a:solidFill>
                <a:latin typeface="Calibri"/>
              </a:rPr>
              <a:t>Better </a:t>
            </a:r>
            <a:r>
              <a:rPr lang="en-US" sz="1400" b="1" dirty="0" smtClean="0">
                <a:solidFill>
                  <a:prstClr val="black"/>
                </a:solidFill>
                <a:latin typeface="Calibri"/>
              </a:rPr>
              <a:t>server utilization </a:t>
            </a:r>
            <a:r>
              <a:rPr lang="en-US" sz="1400" dirty="0" smtClean="0">
                <a:solidFill>
                  <a:prstClr val="black"/>
                </a:solidFill>
                <a:latin typeface="Calibri"/>
              </a:rPr>
              <a:t>due to consolidation</a:t>
            </a:r>
          </a:p>
          <a:p>
            <a:pPr marL="169863" indent="-169863" defTabSz="914400" fontAlgn="auto">
              <a:spcBef>
                <a:spcPts val="0"/>
              </a:spcBef>
              <a:spcAft>
                <a:spcPts val="600"/>
              </a:spcAft>
              <a:buClr>
                <a:srgbClr val="4B7B8A"/>
              </a:buClr>
              <a:buFont typeface="Arial" pitchFamily="34" charset="0"/>
              <a:buChar char="•"/>
            </a:pPr>
            <a:r>
              <a:rPr lang="en-US" sz="1400" dirty="0" smtClean="0">
                <a:solidFill>
                  <a:prstClr val="black"/>
                </a:solidFill>
                <a:latin typeface="Calibri"/>
              </a:rPr>
              <a:t>Easier set up and management through System Center </a:t>
            </a:r>
            <a:r>
              <a:rPr lang="en-US" sz="1400" dirty="0" err="1" smtClean="0">
                <a:solidFill>
                  <a:prstClr val="black"/>
                </a:solidFill>
                <a:latin typeface="Calibri"/>
              </a:rPr>
              <a:t>VMM</a:t>
            </a:r>
            <a:endParaRPr lang="en-US" sz="1400" dirty="0" smtClean="0">
              <a:solidFill>
                <a:prstClr val="black"/>
              </a:solidFill>
              <a:latin typeface="Calibri"/>
            </a:endParaRPr>
          </a:p>
          <a:p>
            <a:pPr marL="119063" indent="-119063" defTabSz="914400" fontAlgn="auto">
              <a:spcBef>
                <a:spcPts val="0"/>
              </a:spcBef>
              <a:spcAft>
                <a:spcPts val="600"/>
              </a:spcAft>
              <a:buClr>
                <a:srgbClr val="4B7B8A"/>
              </a:buClr>
            </a:pPr>
            <a:endParaRPr lang="en-US" sz="800" dirty="0" smtClean="0">
              <a:solidFill>
                <a:prstClr val="black"/>
              </a:solidFill>
              <a:latin typeface="Calibri"/>
            </a:endParaRPr>
          </a:p>
        </p:txBody>
      </p:sp>
      <p:sp>
        <p:nvSpPr>
          <p:cNvPr id="88" name="Rectangle 87"/>
          <p:cNvSpPr/>
          <p:nvPr/>
        </p:nvSpPr>
        <p:spPr>
          <a:xfrm>
            <a:off x="242487" y="6364406"/>
            <a:ext cx="1981200" cy="230832"/>
          </a:xfrm>
          <a:prstGeom prst="rect">
            <a:avLst/>
          </a:prstGeom>
        </p:spPr>
        <p:txBody>
          <a:bodyPr wrap="square">
            <a:spAutoFit/>
          </a:bodyPr>
          <a:lstStyle/>
          <a:p>
            <a:pPr marL="0" lvl="2" indent="0" defTabSz="914363" fontAlgn="auto">
              <a:lnSpc>
                <a:spcPct val="90000"/>
              </a:lnSpc>
              <a:spcBef>
                <a:spcPct val="20000"/>
              </a:spcBef>
              <a:spcAft>
                <a:spcPts val="0"/>
              </a:spcAft>
              <a:buClr>
                <a:srgbClr val="4B7B8A"/>
              </a:buClr>
              <a:buSzPct val="80000"/>
            </a:pPr>
            <a:r>
              <a:rPr lang="en-US" sz="1000" dirty="0" smtClean="0">
                <a:solidFill>
                  <a:schemeClr val="bg1"/>
                </a:solidFill>
                <a:latin typeface="Calibri"/>
                <a:hlinkClick r:id="rId8"/>
              </a:rPr>
              <a:t>Click Here For More Information</a:t>
            </a:r>
            <a:endParaRPr lang="en-US" sz="1000" dirty="0" smtClean="0">
              <a:solidFill>
                <a:schemeClr val="bg1"/>
              </a:solidFill>
              <a:latin typeface="Calibri"/>
            </a:endParaRPr>
          </a:p>
        </p:txBody>
      </p:sp>
      <p:sp>
        <p:nvSpPr>
          <p:cNvPr id="89" name="Rectangle 88"/>
          <p:cNvSpPr/>
          <p:nvPr/>
        </p:nvSpPr>
        <p:spPr>
          <a:xfrm>
            <a:off x="7764517" y="1185038"/>
            <a:ext cx="843456" cy="212834"/>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fontAlgn="auto">
              <a:spcBef>
                <a:spcPts val="0"/>
              </a:spcBef>
              <a:spcAft>
                <a:spcPts val="0"/>
              </a:spcAft>
            </a:pPr>
            <a:r>
              <a:rPr lang="en-US" sz="1200" dirty="0" smtClean="0">
                <a:solidFill>
                  <a:schemeClr val="bg1"/>
                </a:solidFill>
                <a:effectLst>
                  <a:outerShdw blurRad="38100" dist="38100" dir="2700000" algn="tl">
                    <a:srgbClr val="000000">
                      <a:alpha val="43137"/>
                    </a:srgbClr>
                  </a:outerShdw>
                </a:effectLst>
              </a:rPr>
              <a:t>VM</a:t>
            </a:r>
            <a:endParaRPr lang="en-US" sz="1200" dirty="0">
              <a:solidFill>
                <a:schemeClr val="bg1"/>
              </a:solidFill>
              <a:effectLst>
                <a:outerShdw blurRad="38100" dist="38100" dir="2700000" algn="tl">
                  <a:srgbClr val="000000">
                    <a:alpha val="43137"/>
                  </a:srgbClr>
                </a:outerShdw>
              </a:effectLst>
            </a:endParaRPr>
          </a:p>
        </p:txBody>
      </p:sp>
      <p:cxnSp>
        <p:nvCxnSpPr>
          <p:cNvPr id="90" name="Straight Connector 89"/>
          <p:cNvCxnSpPr/>
          <p:nvPr/>
        </p:nvCxnSpPr>
        <p:spPr>
          <a:xfrm>
            <a:off x="5859517" y="4080638"/>
            <a:ext cx="609601" cy="533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783317" y="4156838"/>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a:off x="7154918" y="4080639"/>
            <a:ext cx="533401" cy="53339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7296167" y="4156839"/>
            <a:ext cx="457200" cy="45719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erver-physical-Single.png"/>
          <p:cNvPicPr>
            <a:picLocks noChangeAspect="1"/>
          </p:cNvPicPr>
          <p:nvPr/>
        </p:nvPicPr>
        <p:blipFill>
          <a:blip r:embed="rId3" cstate="print"/>
          <a:stretch>
            <a:fillRect/>
          </a:stretch>
        </p:blipFill>
        <p:spPr>
          <a:xfrm>
            <a:off x="6096000" y="5066617"/>
            <a:ext cx="2286000" cy="1158711"/>
          </a:xfrm>
          <a:prstGeom prst="rect">
            <a:avLst/>
          </a:prstGeom>
        </p:spPr>
      </p:pic>
      <p:pic>
        <p:nvPicPr>
          <p:cNvPr id="43" name="Picture 42" descr="Application-cyan.png"/>
          <p:cNvPicPr>
            <a:picLocks noChangeAspect="1"/>
          </p:cNvPicPr>
          <p:nvPr/>
        </p:nvPicPr>
        <p:blipFill>
          <a:blip r:embed="rId4"/>
          <a:stretch>
            <a:fillRect/>
          </a:stretch>
        </p:blipFill>
        <p:spPr>
          <a:xfrm>
            <a:off x="6781800" y="4800603"/>
            <a:ext cx="1143000" cy="593147"/>
          </a:xfrm>
          <a:prstGeom prst="rect">
            <a:avLst/>
          </a:prstGeom>
        </p:spPr>
      </p:pic>
      <p:pic>
        <p:nvPicPr>
          <p:cNvPr id="22" name="Picture 21" descr="Server-physical-Single.png"/>
          <p:cNvPicPr>
            <a:picLocks noChangeAspect="1"/>
          </p:cNvPicPr>
          <p:nvPr/>
        </p:nvPicPr>
        <p:blipFill>
          <a:blip r:embed="rId3" cstate="print"/>
          <a:stretch>
            <a:fillRect/>
          </a:stretch>
        </p:blipFill>
        <p:spPr>
          <a:xfrm>
            <a:off x="3335958" y="5066617"/>
            <a:ext cx="2286000" cy="1158711"/>
          </a:xfrm>
          <a:prstGeom prst="rect">
            <a:avLst/>
          </a:prstGeom>
        </p:spPr>
      </p:pic>
      <p:pic>
        <p:nvPicPr>
          <p:cNvPr id="34" name="Picture 33" descr="Application-cyan.png"/>
          <p:cNvPicPr>
            <a:picLocks noChangeAspect="1"/>
          </p:cNvPicPr>
          <p:nvPr/>
        </p:nvPicPr>
        <p:blipFill>
          <a:blip r:embed="rId4"/>
          <a:stretch>
            <a:fillRect/>
          </a:stretch>
        </p:blipFill>
        <p:spPr>
          <a:xfrm>
            <a:off x="4023360" y="4800603"/>
            <a:ext cx="1143000" cy="593147"/>
          </a:xfrm>
          <a:prstGeom prst="rect">
            <a:avLst/>
          </a:prstGeom>
        </p:spPr>
      </p:pic>
      <p:pic>
        <p:nvPicPr>
          <p:cNvPr id="26" name="Picture 25" descr="Server-physical-Single.png"/>
          <p:cNvPicPr>
            <a:picLocks noChangeAspect="1"/>
          </p:cNvPicPr>
          <p:nvPr/>
        </p:nvPicPr>
        <p:blipFill>
          <a:blip r:embed="rId3" cstate="print"/>
          <a:stretch>
            <a:fillRect/>
          </a:stretch>
        </p:blipFill>
        <p:spPr>
          <a:xfrm>
            <a:off x="609600" y="5066617"/>
            <a:ext cx="2286000" cy="1158711"/>
          </a:xfrm>
          <a:prstGeom prst="rect">
            <a:avLst/>
          </a:prstGeom>
        </p:spPr>
      </p:pic>
      <p:pic>
        <p:nvPicPr>
          <p:cNvPr id="40" name="Picture 39" descr="Application-cyan.png"/>
          <p:cNvPicPr>
            <a:picLocks noChangeAspect="1"/>
          </p:cNvPicPr>
          <p:nvPr/>
        </p:nvPicPr>
        <p:blipFill>
          <a:blip r:embed="rId4"/>
          <a:stretch>
            <a:fillRect/>
          </a:stretch>
        </p:blipFill>
        <p:spPr>
          <a:xfrm>
            <a:off x="1280161" y="4800600"/>
            <a:ext cx="1143000" cy="593148"/>
          </a:xfrm>
          <a:prstGeom prst="rect">
            <a:avLst/>
          </a:prstGeom>
        </p:spPr>
      </p:pic>
      <p:pic>
        <p:nvPicPr>
          <p:cNvPr id="10" name="Picture 9" descr="Server-Virtual-Single.png"/>
          <p:cNvPicPr>
            <a:picLocks noChangeAspect="1"/>
          </p:cNvPicPr>
          <p:nvPr/>
        </p:nvPicPr>
        <p:blipFill>
          <a:blip r:embed="rId5" cstate="print"/>
          <a:stretch>
            <a:fillRect/>
          </a:stretch>
        </p:blipFill>
        <p:spPr>
          <a:xfrm>
            <a:off x="6096001" y="4615020"/>
            <a:ext cx="2285998" cy="1036948"/>
          </a:xfrm>
          <a:prstGeom prst="rect">
            <a:avLst/>
          </a:prstGeom>
        </p:spPr>
      </p:pic>
      <p:pic>
        <p:nvPicPr>
          <p:cNvPr id="27" name="Picture 26" descr="Server-Virtual-Single.png"/>
          <p:cNvPicPr>
            <a:picLocks noChangeAspect="1"/>
          </p:cNvPicPr>
          <p:nvPr/>
        </p:nvPicPr>
        <p:blipFill>
          <a:blip r:embed="rId5" cstate="print"/>
          <a:stretch>
            <a:fillRect/>
          </a:stretch>
        </p:blipFill>
        <p:spPr>
          <a:xfrm>
            <a:off x="609601" y="4615020"/>
            <a:ext cx="2285998" cy="1036948"/>
          </a:xfrm>
          <a:prstGeom prst="rect">
            <a:avLst/>
          </a:prstGeom>
        </p:spPr>
      </p:pic>
      <p:pic>
        <p:nvPicPr>
          <p:cNvPr id="46" name="Picture 45" descr="Application-cyan.png"/>
          <p:cNvPicPr>
            <a:picLocks noChangeAspect="1"/>
          </p:cNvPicPr>
          <p:nvPr/>
        </p:nvPicPr>
        <p:blipFill>
          <a:blip r:embed="rId4"/>
          <a:stretch>
            <a:fillRect/>
          </a:stretch>
        </p:blipFill>
        <p:spPr>
          <a:xfrm>
            <a:off x="1280161" y="4436055"/>
            <a:ext cx="1143000" cy="593147"/>
          </a:xfrm>
          <a:prstGeom prst="rect">
            <a:avLst/>
          </a:prstGeom>
        </p:spPr>
      </p:pic>
      <p:sp>
        <p:nvSpPr>
          <p:cNvPr id="39" name="Right Arrow 38"/>
          <p:cNvSpPr/>
          <p:nvPr/>
        </p:nvSpPr>
        <p:spPr>
          <a:xfrm rot="7078006" flipV="1">
            <a:off x="2209500" y="3208517"/>
            <a:ext cx="694609" cy="238876"/>
          </a:xfrm>
          <a:prstGeom prst="rightArrow">
            <a:avLst/>
          </a:prstGeom>
          <a:gradFill flip="none" rotWithShape="1">
            <a:gsLst>
              <a:gs pos="0">
                <a:schemeClr val="bg1"/>
              </a:gs>
              <a:gs pos="70000">
                <a:srgbClr val="A7CAD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Server-Virtual-Single.png"/>
          <p:cNvPicPr>
            <a:picLocks noChangeAspect="1"/>
          </p:cNvPicPr>
          <p:nvPr/>
        </p:nvPicPr>
        <p:blipFill>
          <a:blip r:embed="rId5" cstate="print"/>
          <a:stretch>
            <a:fillRect/>
          </a:stretch>
        </p:blipFill>
        <p:spPr>
          <a:xfrm>
            <a:off x="3335959" y="4615020"/>
            <a:ext cx="2285998" cy="1036948"/>
          </a:xfrm>
          <a:prstGeom prst="rect">
            <a:avLst/>
          </a:prstGeom>
        </p:spPr>
      </p:pic>
      <p:sp>
        <p:nvSpPr>
          <p:cNvPr id="7" name="Title 6"/>
          <p:cNvSpPr>
            <a:spLocks noGrp="1"/>
          </p:cNvSpPr>
          <p:nvPr>
            <p:ph type="title"/>
          </p:nvPr>
        </p:nvSpPr>
        <p:spPr>
          <a:xfrm>
            <a:off x="381000" y="230188"/>
            <a:ext cx="8382000" cy="1329595"/>
          </a:xfrm>
        </p:spPr>
        <p:txBody>
          <a:bodyPr/>
          <a:lstStyle/>
          <a:p>
            <a:r>
              <a:rPr lang="en-US" dirty="0" smtClean="0"/>
              <a:t>Performance &amp; Resource Optimization</a:t>
            </a:r>
          </a:p>
        </p:txBody>
      </p:sp>
      <p:pic>
        <p:nvPicPr>
          <p:cNvPr id="21" name="Picture 20" descr="Application-cyan.png"/>
          <p:cNvPicPr>
            <a:picLocks noChangeAspect="1"/>
          </p:cNvPicPr>
          <p:nvPr/>
        </p:nvPicPr>
        <p:blipFill>
          <a:blip r:embed="rId4"/>
          <a:stretch>
            <a:fillRect/>
          </a:stretch>
        </p:blipFill>
        <p:spPr>
          <a:xfrm>
            <a:off x="6781800" y="4436054"/>
            <a:ext cx="1143000" cy="593146"/>
          </a:xfrm>
          <a:prstGeom prst="rect">
            <a:avLst/>
          </a:prstGeom>
        </p:spPr>
      </p:pic>
      <p:grpSp>
        <p:nvGrpSpPr>
          <p:cNvPr id="2" name="Group 35"/>
          <p:cNvGrpSpPr/>
          <p:nvPr/>
        </p:nvGrpSpPr>
        <p:grpSpPr>
          <a:xfrm>
            <a:off x="7772400" y="5679440"/>
            <a:ext cx="838200" cy="645160"/>
            <a:chOff x="3810000" y="2842490"/>
            <a:chExt cx="1524000" cy="1173019"/>
          </a:xfrm>
        </p:grpSpPr>
        <p:pic>
          <p:nvPicPr>
            <p:cNvPr id="37" name="Picture 36" descr="heartbeat.gif"/>
            <p:cNvPicPr>
              <a:picLocks noChangeAspect="1"/>
            </p:cNvPicPr>
            <p:nvPr/>
          </p:nvPicPr>
          <p:blipFill>
            <a:blip r:embed="rId6"/>
            <a:stretch>
              <a:fillRect/>
            </a:stretch>
          </p:blipFill>
          <p:spPr>
            <a:xfrm>
              <a:off x="3924300" y="2952750"/>
              <a:ext cx="1295400" cy="952500"/>
            </a:xfrm>
            <a:prstGeom prst="rect">
              <a:avLst/>
            </a:prstGeom>
          </p:spPr>
        </p:pic>
        <p:pic>
          <p:nvPicPr>
            <p:cNvPr id="38" name="Picture 37" descr="heartbeat frame.png"/>
            <p:cNvPicPr>
              <a:picLocks noChangeAspect="1"/>
            </p:cNvPicPr>
            <p:nvPr/>
          </p:nvPicPr>
          <p:blipFill>
            <a:blip r:embed="rId7" cstate="print"/>
            <a:stretch>
              <a:fillRect/>
            </a:stretch>
          </p:blipFill>
          <p:spPr>
            <a:xfrm>
              <a:off x="3810000" y="2842490"/>
              <a:ext cx="1524000" cy="1173019"/>
            </a:xfrm>
            <a:prstGeom prst="rect">
              <a:avLst/>
            </a:prstGeom>
          </p:spPr>
        </p:pic>
      </p:grpSp>
      <p:grpSp>
        <p:nvGrpSpPr>
          <p:cNvPr id="3" name="Group 46"/>
          <p:cNvGrpSpPr/>
          <p:nvPr/>
        </p:nvGrpSpPr>
        <p:grpSpPr>
          <a:xfrm>
            <a:off x="5029201" y="5679440"/>
            <a:ext cx="838200" cy="645160"/>
            <a:chOff x="3810000" y="2842490"/>
            <a:chExt cx="1524000" cy="1173019"/>
          </a:xfrm>
        </p:grpSpPr>
        <p:pic>
          <p:nvPicPr>
            <p:cNvPr id="48" name="Picture 47" descr="heartbeat.gif"/>
            <p:cNvPicPr>
              <a:picLocks noChangeAspect="1"/>
            </p:cNvPicPr>
            <p:nvPr/>
          </p:nvPicPr>
          <p:blipFill>
            <a:blip r:embed="rId6"/>
            <a:stretch>
              <a:fillRect/>
            </a:stretch>
          </p:blipFill>
          <p:spPr>
            <a:xfrm>
              <a:off x="3924300" y="2952750"/>
              <a:ext cx="1295400" cy="952500"/>
            </a:xfrm>
            <a:prstGeom prst="rect">
              <a:avLst/>
            </a:prstGeom>
          </p:spPr>
        </p:pic>
        <p:pic>
          <p:nvPicPr>
            <p:cNvPr id="49" name="Picture 48" descr="heartbeat frame.png"/>
            <p:cNvPicPr>
              <a:picLocks noChangeAspect="1"/>
            </p:cNvPicPr>
            <p:nvPr/>
          </p:nvPicPr>
          <p:blipFill>
            <a:blip r:embed="rId7" cstate="print"/>
            <a:stretch>
              <a:fillRect/>
            </a:stretch>
          </p:blipFill>
          <p:spPr>
            <a:xfrm>
              <a:off x="3810000" y="2842490"/>
              <a:ext cx="1524000" cy="1173019"/>
            </a:xfrm>
            <a:prstGeom prst="rect">
              <a:avLst/>
            </a:prstGeom>
          </p:spPr>
        </p:pic>
      </p:grpSp>
      <p:grpSp>
        <p:nvGrpSpPr>
          <p:cNvPr id="4" name="Group 49"/>
          <p:cNvGrpSpPr/>
          <p:nvPr/>
        </p:nvGrpSpPr>
        <p:grpSpPr>
          <a:xfrm>
            <a:off x="2243484" y="5679440"/>
            <a:ext cx="838200" cy="645160"/>
            <a:chOff x="3810000" y="2842490"/>
            <a:chExt cx="1524000" cy="1173019"/>
          </a:xfrm>
        </p:grpSpPr>
        <p:pic>
          <p:nvPicPr>
            <p:cNvPr id="51" name="Picture 50" descr="heartbeat.gif"/>
            <p:cNvPicPr>
              <a:picLocks noChangeAspect="1"/>
            </p:cNvPicPr>
            <p:nvPr/>
          </p:nvPicPr>
          <p:blipFill>
            <a:blip r:embed="rId6"/>
            <a:stretch>
              <a:fillRect/>
            </a:stretch>
          </p:blipFill>
          <p:spPr>
            <a:xfrm>
              <a:off x="3924300" y="2952750"/>
              <a:ext cx="1295400" cy="952500"/>
            </a:xfrm>
            <a:prstGeom prst="rect">
              <a:avLst/>
            </a:prstGeom>
          </p:spPr>
        </p:pic>
        <p:pic>
          <p:nvPicPr>
            <p:cNvPr id="52" name="Picture 51" descr="heartbeat frame.png"/>
            <p:cNvPicPr>
              <a:picLocks noChangeAspect="1"/>
            </p:cNvPicPr>
            <p:nvPr/>
          </p:nvPicPr>
          <p:blipFill>
            <a:blip r:embed="rId7" cstate="print"/>
            <a:stretch>
              <a:fillRect/>
            </a:stretch>
          </p:blipFill>
          <p:spPr>
            <a:xfrm>
              <a:off x="3810000" y="2842490"/>
              <a:ext cx="1524000" cy="1173019"/>
            </a:xfrm>
            <a:prstGeom prst="rect">
              <a:avLst/>
            </a:prstGeom>
          </p:spPr>
        </p:pic>
      </p:grpSp>
      <p:pic>
        <p:nvPicPr>
          <p:cNvPr id="59" name="Picture 58" descr="logos.png"/>
          <p:cNvPicPr>
            <a:picLocks noChangeAspect="1"/>
          </p:cNvPicPr>
          <p:nvPr/>
        </p:nvPicPr>
        <p:blipFill>
          <a:blip r:embed="rId8"/>
          <a:stretch>
            <a:fillRect/>
          </a:stretch>
        </p:blipFill>
        <p:spPr>
          <a:xfrm>
            <a:off x="1650960" y="1420785"/>
            <a:ext cx="5715012" cy="2743206"/>
          </a:xfrm>
          <a:prstGeom prst="rect">
            <a:avLst/>
          </a:prstGeom>
        </p:spPr>
      </p:pic>
      <p:grpSp>
        <p:nvGrpSpPr>
          <p:cNvPr id="5" name="Group 52"/>
          <p:cNvGrpSpPr/>
          <p:nvPr/>
        </p:nvGrpSpPr>
        <p:grpSpPr>
          <a:xfrm>
            <a:off x="2243484" y="5679440"/>
            <a:ext cx="838200" cy="645160"/>
            <a:chOff x="2209800" y="6629400"/>
            <a:chExt cx="838200" cy="645160"/>
          </a:xfrm>
        </p:grpSpPr>
        <p:pic>
          <p:nvPicPr>
            <p:cNvPr id="42" name="Picture 41" descr="heartbeat-red.gif"/>
            <p:cNvPicPr>
              <a:picLocks noChangeAspect="1"/>
            </p:cNvPicPr>
            <p:nvPr/>
          </p:nvPicPr>
          <p:blipFill>
            <a:blip r:embed="rId9"/>
            <a:stretch>
              <a:fillRect/>
            </a:stretch>
          </p:blipFill>
          <p:spPr>
            <a:xfrm>
              <a:off x="2272284" y="6689763"/>
              <a:ext cx="713232" cy="524435"/>
            </a:xfrm>
            <a:prstGeom prst="rect">
              <a:avLst/>
            </a:prstGeom>
          </p:spPr>
        </p:pic>
        <p:pic>
          <p:nvPicPr>
            <p:cNvPr id="41" name="Picture 40" descr="heartbeat frame.png"/>
            <p:cNvPicPr>
              <a:picLocks noChangeAspect="1"/>
            </p:cNvPicPr>
            <p:nvPr/>
          </p:nvPicPr>
          <p:blipFill>
            <a:blip r:embed="rId7" cstate="print"/>
            <a:stretch>
              <a:fillRect/>
            </a:stretch>
          </p:blipFill>
          <p:spPr>
            <a:xfrm>
              <a:off x="2209800" y="6629400"/>
              <a:ext cx="838200" cy="645160"/>
            </a:xfrm>
            <a:prstGeom prst="rect">
              <a:avLst/>
            </a:prstGeom>
          </p:spPr>
        </p:pic>
      </p:grpSp>
      <p:pic>
        <p:nvPicPr>
          <p:cNvPr id="9" name="Picture 8" descr="AnnotationWarning.png"/>
          <p:cNvPicPr>
            <a:picLocks noChangeAspect="1"/>
          </p:cNvPicPr>
          <p:nvPr/>
        </p:nvPicPr>
        <p:blipFill>
          <a:blip r:embed="rId10" cstate="print"/>
          <a:stretch>
            <a:fillRect/>
          </a:stretch>
        </p:blipFill>
        <p:spPr>
          <a:xfrm>
            <a:off x="2819400" y="5469011"/>
            <a:ext cx="457200" cy="457200"/>
          </a:xfrm>
          <a:prstGeom prst="rect">
            <a:avLst/>
          </a:prstGeom>
        </p:spPr>
      </p:pic>
      <p:pic>
        <p:nvPicPr>
          <p:cNvPr id="61" name="Picture 60" descr="AnnotationWarning2.png"/>
          <p:cNvPicPr>
            <a:picLocks noChangeAspect="1"/>
          </p:cNvPicPr>
          <p:nvPr/>
        </p:nvPicPr>
        <p:blipFill>
          <a:blip r:embed="rId11" cstate="print"/>
          <a:stretch>
            <a:fillRect/>
          </a:stretch>
        </p:blipFill>
        <p:spPr>
          <a:xfrm>
            <a:off x="6096000" y="762000"/>
            <a:ext cx="990600" cy="990600"/>
          </a:xfrm>
          <a:prstGeom prst="rect">
            <a:avLst/>
          </a:prstGeom>
        </p:spPr>
      </p:pic>
      <p:pic>
        <p:nvPicPr>
          <p:cNvPr id="63" name="Picture 62" descr="AnnotationWarning2.png"/>
          <p:cNvPicPr>
            <a:picLocks noChangeAspect="1"/>
          </p:cNvPicPr>
          <p:nvPr/>
        </p:nvPicPr>
        <p:blipFill>
          <a:blip r:embed="rId11" cstate="print"/>
          <a:stretch>
            <a:fillRect/>
          </a:stretch>
        </p:blipFill>
        <p:spPr>
          <a:xfrm>
            <a:off x="3657600" y="762000"/>
            <a:ext cx="990600" cy="990600"/>
          </a:xfrm>
          <a:prstGeom prst="rect">
            <a:avLst/>
          </a:prstGeom>
        </p:spPr>
      </p:pic>
      <p:pic>
        <p:nvPicPr>
          <p:cNvPr id="65" name="Picture 64" descr="spark.gif"/>
          <p:cNvPicPr>
            <a:picLocks noChangeAspect="1"/>
          </p:cNvPicPr>
          <p:nvPr/>
        </p:nvPicPr>
        <p:blipFill>
          <a:blip r:embed="rId12" cstate="print"/>
          <a:stretch>
            <a:fillRect/>
          </a:stretch>
        </p:blipFill>
        <p:spPr>
          <a:xfrm>
            <a:off x="5562600" y="1600200"/>
            <a:ext cx="571500" cy="571500"/>
          </a:xfrm>
          <a:prstGeom prst="rect">
            <a:avLst/>
          </a:prstGeom>
        </p:spPr>
      </p:pic>
      <p:pic>
        <p:nvPicPr>
          <p:cNvPr id="67" name="Picture 66" descr="spark.gif"/>
          <p:cNvPicPr>
            <a:picLocks noChangeAspect="1"/>
          </p:cNvPicPr>
          <p:nvPr/>
        </p:nvPicPr>
        <p:blipFill>
          <a:blip r:embed="rId12" cstate="print"/>
          <a:stretch>
            <a:fillRect/>
          </a:stretch>
        </p:blipFill>
        <p:spPr>
          <a:xfrm>
            <a:off x="2971800" y="1676400"/>
            <a:ext cx="571500" cy="571500"/>
          </a:xfrm>
          <a:prstGeom prst="rect">
            <a:avLst/>
          </a:prstGeom>
        </p:spPr>
      </p:pic>
      <p:pic>
        <p:nvPicPr>
          <p:cNvPr id="68" name="Picture 67" descr="Application-cyan.png"/>
          <p:cNvPicPr>
            <a:picLocks noChangeAspect="1"/>
          </p:cNvPicPr>
          <p:nvPr/>
        </p:nvPicPr>
        <p:blipFill>
          <a:blip r:embed="rId4"/>
          <a:stretch>
            <a:fillRect/>
          </a:stretch>
        </p:blipFill>
        <p:spPr>
          <a:xfrm>
            <a:off x="4023360" y="4436054"/>
            <a:ext cx="1143000" cy="593146"/>
          </a:xfrm>
          <a:prstGeom prst="rect">
            <a:avLst/>
          </a:prstGeom>
        </p:spPr>
      </p:pic>
      <p:pic>
        <p:nvPicPr>
          <p:cNvPr id="44" name="Picture 43" descr="Server-Virtual-Single.png"/>
          <p:cNvPicPr>
            <a:picLocks noChangeAspect="1"/>
          </p:cNvPicPr>
          <p:nvPr/>
        </p:nvPicPr>
        <p:blipFill>
          <a:blip r:embed="rId13"/>
          <a:stretch>
            <a:fillRect/>
          </a:stretch>
        </p:blipFill>
        <p:spPr>
          <a:xfrm>
            <a:off x="609601" y="4237348"/>
            <a:ext cx="2285998" cy="1036948"/>
          </a:xfrm>
          <a:prstGeom prst="rect">
            <a:avLst/>
          </a:prstGeom>
        </p:spPr>
      </p:pic>
      <p:pic>
        <p:nvPicPr>
          <p:cNvPr id="11" name="Picture 10" descr="Server-Virtual-Single.png"/>
          <p:cNvPicPr>
            <a:picLocks noChangeAspect="1"/>
          </p:cNvPicPr>
          <p:nvPr/>
        </p:nvPicPr>
        <p:blipFill>
          <a:blip r:embed="rId13"/>
          <a:stretch>
            <a:fillRect/>
          </a:stretch>
        </p:blipFill>
        <p:spPr>
          <a:xfrm>
            <a:off x="6096001" y="4237348"/>
            <a:ext cx="2285998" cy="1036948"/>
          </a:xfrm>
          <a:prstGeom prst="rect">
            <a:avLst/>
          </a:prstGeom>
        </p:spPr>
      </p:pic>
      <p:pic>
        <p:nvPicPr>
          <p:cNvPr id="25" name="Picture 24" descr="Application-cyan.png"/>
          <p:cNvPicPr>
            <a:picLocks noChangeAspect="1"/>
          </p:cNvPicPr>
          <p:nvPr/>
        </p:nvPicPr>
        <p:blipFill>
          <a:blip r:embed="rId4"/>
          <a:stretch>
            <a:fillRect/>
          </a:stretch>
        </p:blipFill>
        <p:spPr>
          <a:xfrm>
            <a:off x="1280161" y="4041054"/>
            <a:ext cx="1143000" cy="593145"/>
          </a:xfrm>
          <a:prstGeom prst="rect">
            <a:avLst/>
          </a:prstGeom>
        </p:spPr>
      </p:pic>
      <p:pic>
        <p:nvPicPr>
          <p:cNvPr id="35" name="Picture 34" descr="Application-red.png"/>
          <p:cNvPicPr>
            <a:picLocks noChangeAspect="1"/>
          </p:cNvPicPr>
          <p:nvPr/>
        </p:nvPicPr>
        <p:blipFill>
          <a:blip r:embed="rId14"/>
          <a:stretch>
            <a:fillRect/>
          </a:stretch>
        </p:blipFill>
        <p:spPr>
          <a:xfrm>
            <a:off x="1280161" y="4038602"/>
            <a:ext cx="1143000" cy="593147"/>
          </a:xfrm>
          <a:prstGeom prst="rect">
            <a:avLst/>
          </a:prstGeom>
        </p:spPr>
      </p:pic>
      <p:pic>
        <p:nvPicPr>
          <p:cNvPr id="24" name="Picture 23" descr="Server-Virtual-Single.png"/>
          <p:cNvPicPr>
            <a:picLocks noChangeAspect="1"/>
          </p:cNvPicPr>
          <p:nvPr/>
        </p:nvPicPr>
        <p:blipFill>
          <a:blip r:embed="rId13"/>
          <a:stretch>
            <a:fillRect/>
          </a:stretch>
        </p:blipFill>
        <p:spPr>
          <a:xfrm>
            <a:off x="609601" y="3886200"/>
            <a:ext cx="2285998" cy="103694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par>
                          <p:cTn id="8" fill="hold">
                            <p:stCondLst>
                              <p:cond delay="500"/>
                            </p:stCondLst>
                            <p:childTnLst>
                              <p:par>
                                <p:cTn id="9" presetID="1" presetClass="exit" presetSubtype="0" fill="hold" nodeType="afterEffect">
                                  <p:stCondLst>
                                    <p:cond delay="0"/>
                                  </p:stCondLst>
                                  <p:childTnLst>
                                    <p:set>
                                      <p:cBhvr>
                                        <p:cTn id="10" dur="1" fill="hold">
                                          <p:stCondLst>
                                            <p:cond delay="0"/>
                                          </p:stCondLst>
                                        </p:cTn>
                                        <p:tgtEl>
                                          <p:spTgt spid="25"/>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p:cTn id="23" dur="500" fill="hold"/>
                                        <p:tgtEl>
                                          <p:spTgt spid="61"/>
                                        </p:tgtEl>
                                        <p:attrNameLst>
                                          <p:attrName>ppt_w</p:attrName>
                                        </p:attrNameLst>
                                      </p:cBhvr>
                                      <p:tavLst>
                                        <p:tav tm="0">
                                          <p:val>
                                            <p:fltVal val="0"/>
                                          </p:val>
                                        </p:tav>
                                        <p:tav tm="100000">
                                          <p:val>
                                            <p:strVal val="#ppt_w"/>
                                          </p:val>
                                        </p:tav>
                                      </p:tavLst>
                                    </p:anim>
                                    <p:anim calcmode="lin" valueType="num">
                                      <p:cBhvr>
                                        <p:cTn id="24" dur="500" fill="hold"/>
                                        <p:tgtEl>
                                          <p:spTgt spid="61"/>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p:cTn id="27" dur="500" fill="hold"/>
                                        <p:tgtEl>
                                          <p:spTgt spid="65"/>
                                        </p:tgtEl>
                                        <p:attrNameLst>
                                          <p:attrName>ppt_w</p:attrName>
                                        </p:attrNameLst>
                                      </p:cBhvr>
                                      <p:tavLst>
                                        <p:tav tm="0">
                                          <p:val>
                                            <p:fltVal val="0"/>
                                          </p:val>
                                        </p:tav>
                                        <p:tav tm="100000">
                                          <p:val>
                                            <p:strVal val="#ppt_w"/>
                                          </p:val>
                                        </p:tav>
                                      </p:tavLst>
                                    </p:anim>
                                    <p:anim calcmode="lin" valueType="num">
                                      <p:cBhvr>
                                        <p:cTn id="28" dur="500" fill="hold"/>
                                        <p:tgtEl>
                                          <p:spTgt spid="65"/>
                                        </p:tgtEl>
                                        <p:attrNameLst>
                                          <p:attrName>ppt_h</p:attrName>
                                        </p:attrNameLst>
                                      </p:cBhvr>
                                      <p:tavLst>
                                        <p:tav tm="0">
                                          <p:val>
                                            <p:fltVal val="0"/>
                                          </p:val>
                                        </p:tav>
                                        <p:tav tm="100000">
                                          <p:val>
                                            <p:strVal val="#ppt_h"/>
                                          </p:val>
                                        </p:tav>
                                      </p:tavLst>
                                    </p:anim>
                                  </p:childTnLst>
                                </p:cTn>
                              </p:par>
                              <p:par>
                                <p:cTn id="29" presetID="35" presetClass="path" presetSubtype="0" accel="50000" decel="50000" fill="hold" nodeType="withEffect">
                                  <p:stCondLst>
                                    <p:cond delay="0"/>
                                  </p:stCondLst>
                                  <p:childTnLst>
                                    <p:animMotion origin="layout" path="M -0.025 -2.35947E-6 L -0.28125 0.00278 " pathEditMode="relative" rAng="0" ptsTypes="AA">
                                      <p:cBhvr>
                                        <p:cTn id="30" dur="1000" fill="hold"/>
                                        <p:tgtEl>
                                          <p:spTgt spid="65"/>
                                        </p:tgtEl>
                                        <p:attrNameLst>
                                          <p:attrName>ppt_x</p:attrName>
                                          <p:attrName>ppt_y</p:attrName>
                                        </p:attrNameLst>
                                      </p:cBhvr>
                                      <p:rCtr x="-128" y="1"/>
                                    </p:animMotion>
                                  </p:childTnLst>
                                </p:cTn>
                              </p:par>
                            </p:childTnLst>
                          </p:cTn>
                        </p:par>
                        <p:par>
                          <p:cTn id="31" fill="hold">
                            <p:stCondLst>
                              <p:cond delay="1000"/>
                            </p:stCondLst>
                            <p:childTnLst>
                              <p:par>
                                <p:cTn id="32" presetID="10" presetClass="exit" presetSubtype="0" fill="hold" nodeType="afterEffect">
                                  <p:stCondLst>
                                    <p:cond delay="0"/>
                                  </p:stCondLst>
                                  <p:childTnLst>
                                    <p:animEffect transition="out" filter="fade">
                                      <p:cBhvr>
                                        <p:cTn id="33" dur="2000"/>
                                        <p:tgtEl>
                                          <p:spTgt spid="65"/>
                                        </p:tgtEl>
                                      </p:cBhvr>
                                    </p:animEffect>
                                    <p:set>
                                      <p:cBhvr>
                                        <p:cTn id="34" dur="1" fill="hold">
                                          <p:stCondLst>
                                            <p:cond delay="1999"/>
                                          </p:stCondLst>
                                        </p:cTn>
                                        <p:tgtEl>
                                          <p:spTgt spid="65"/>
                                        </p:tgtEl>
                                        <p:attrNameLst>
                                          <p:attrName>style.visibility</p:attrName>
                                        </p:attrNameLst>
                                      </p:cBhvr>
                                      <p:to>
                                        <p:strVal val="hidden"/>
                                      </p:to>
                                    </p:set>
                                  </p:childTnLst>
                                </p:cTn>
                              </p:par>
                              <p:par>
                                <p:cTn id="35" presetID="23" presetClass="entr" presetSubtype="16"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500" fill="hold"/>
                                        <p:tgtEl>
                                          <p:spTgt spid="63"/>
                                        </p:tgtEl>
                                        <p:attrNameLst>
                                          <p:attrName>ppt_w</p:attrName>
                                        </p:attrNameLst>
                                      </p:cBhvr>
                                      <p:tavLst>
                                        <p:tav tm="0">
                                          <p:val>
                                            <p:fltVal val="0"/>
                                          </p:val>
                                        </p:tav>
                                        <p:tav tm="100000">
                                          <p:val>
                                            <p:strVal val="#ppt_w"/>
                                          </p:val>
                                        </p:tav>
                                      </p:tavLst>
                                    </p:anim>
                                    <p:anim calcmode="lin" valueType="num">
                                      <p:cBhvr>
                                        <p:cTn id="38" dur="500" fill="hold"/>
                                        <p:tgtEl>
                                          <p:spTgt spid="63"/>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7"/>
                                        </p:tgtEl>
                                        <p:attrNameLst>
                                          <p:attrName>style.visibility</p:attrName>
                                        </p:attrNameLst>
                                      </p:cBhvr>
                                      <p:to>
                                        <p:strVal val="visible"/>
                                      </p:to>
                                    </p:set>
                                  </p:childTnLst>
                                </p:cTn>
                              </p:par>
                              <p:par>
                                <p:cTn id="43" presetID="56" presetClass="path" presetSubtype="0" accel="50000" decel="50000" fill="hold" nodeType="withEffect">
                                  <p:stCondLst>
                                    <p:cond delay="0"/>
                                  </p:stCondLst>
                                  <p:childTnLst>
                                    <p:animMotion origin="layout" path="M -3.33333E-6 7.63535E-7 L -0.2 0.54419 " pathEditMode="relative" rAng="0" ptsTypes="AA">
                                      <p:cBhvr>
                                        <p:cTn id="44" dur="1000" fill="hold"/>
                                        <p:tgtEl>
                                          <p:spTgt spid="67"/>
                                        </p:tgtEl>
                                        <p:attrNameLst>
                                          <p:attrName>ppt_x</p:attrName>
                                          <p:attrName>ppt_y</p:attrName>
                                        </p:attrNameLst>
                                      </p:cBhvr>
                                      <p:rCtr x="-100" y="272"/>
                                    </p:animMotion>
                                  </p:childTnLst>
                                </p:cTn>
                              </p:par>
                              <p:par>
                                <p:cTn id="45" presetID="11" presetClass="entr" presetSubtype="0" fill="hold" nodeType="withEffect">
                                  <p:stCondLst>
                                    <p:cond delay="0"/>
                                  </p:stCondLst>
                                  <p:childTnLst>
                                    <p:set>
                                      <p:cBhvr>
                                        <p:cTn id="46" dur="500">
                                          <p:stCondLst>
                                            <p:cond delay="0"/>
                                          </p:stCondLst>
                                        </p:cTn>
                                        <p:tgtEl>
                                          <p:spTgt spid="39"/>
                                        </p:tgtEl>
                                        <p:attrNameLst>
                                          <p:attrName>style.visibility</p:attrName>
                                        </p:attrNameLst>
                                      </p:cBhvr>
                                      <p:to>
                                        <p:strVal val="visible"/>
                                      </p:to>
                                    </p:set>
                                  </p:childTnLst>
                                </p:cTn>
                              </p:par>
                            </p:childTnLst>
                          </p:cTn>
                        </p:par>
                        <p:par>
                          <p:cTn id="47" fill="hold">
                            <p:stCondLst>
                              <p:cond delay="1000"/>
                            </p:stCondLst>
                            <p:childTnLst>
                              <p:par>
                                <p:cTn id="48" presetID="26" presetClass="emph" presetSubtype="0" fill="hold" nodeType="afterEffect">
                                  <p:stCondLst>
                                    <p:cond delay="0"/>
                                  </p:stCondLst>
                                  <p:childTnLst>
                                    <p:animEffect transition="out" filter="fade">
                                      <p:cBhvr>
                                        <p:cTn id="49" dur="500" tmFilter="0, 0; .2, .5; .8, .5; 1, 0"/>
                                        <p:tgtEl>
                                          <p:spTgt spid="67"/>
                                        </p:tgtEl>
                                      </p:cBhvr>
                                    </p:animEffect>
                                    <p:animScale>
                                      <p:cBhvr>
                                        <p:cTn id="50" dur="250" autoRev="1" fill="hold"/>
                                        <p:tgtEl>
                                          <p:spTgt spid="67"/>
                                        </p:tgtEl>
                                      </p:cBhvr>
                                      <p:by x="105000" y="105000"/>
                                    </p:animScale>
                                  </p:childTnLst>
                                </p:cTn>
                              </p:par>
                            </p:childTnLst>
                          </p:cTn>
                        </p:par>
                        <p:par>
                          <p:cTn id="51" fill="hold">
                            <p:stCondLst>
                              <p:cond delay="1500"/>
                            </p:stCondLst>
                            <p:childTnLst>
                              <p:par>
                                <p:cTn id="52" presetID="10" presetClass="exit" presetSubtype="0" fill="hold" nodeType="afterEffect">
                                  <p:stCondLst>
                                    <p:cond delay="0"/>
                                  </p:stCondLst>
                                  <p:childTnLst>
                                    <p:animEffect transition="out" filter="fade">
                                      <p:cBhvr>
                                        <p:cTn id="53" dur="1000"/>
                                        <p:tgtEl>
                                          <p:spTgt spid="67"/>
                                        </p:tgtEl>
                                      </p:cBhvr>
                                    </p:animEffect>
                                    <p:set>
                                      <p:cBhvr>
                                        <p:cTn id="54" dur="1" fill="hold">
                                          <p:stCondLst>
                                            <p:cond delay="999"/>
                                          </p:stCondLst>
                                        </p:cTn>
                                        <p:tgtEl>
                                          <p:spTgt spid="67"/>
                                        </p:tgtEl>
                                        <p:attrNameLst>
                                          <p:attrName>style.visibility</p:attrName>
                                        </p:attrNameLst>
                                      </p:cBhvr>
                                      <p:to>
                                        <p:strVal val="hidden"/>
                                      </p:to>
                                    </p:set>
                                  </p:childTnLst>
                                </p:cTn>
                              </p:par>
                            </p:childTnLst>
                          </p:cTn>
                        </p:par>
                        <p:par>
                          <p:cTn id="55" fill="hold">
                            <p:stCondLst>
                              <p:cond delay="2500"/>
                            </p:stCondLst>
                            <p:childTnLst>
                              <p:par>
                                <p:cTn id="56" presetID="0" presetClass="path" presetSubtype="0" accel="50000" decel="50000" fill="hold" nodeType="afterEffect">
                                  <p:stCondLst>
                                    <p:cond delay="0"/>
                                  </p:stCondLst>
                                  <p:childTnLst>
                                    <p:animMotion origin="layout" path="M 0 0 L 0.3 0.05552 " pathEditMode="relative" ptsTypes="AA">
                                      <p:cBhvr>
                                        <p:cTn id="57" dur="1000" fill="hold"/>
                                        <p:tgtEl>
                                          <p:spTgt spid="35"/>
                                        </p:tgtEl>
                                        <p:attrNameLst>
                                          <p:attrName>ppt_x</p:attrName>
                                          <p:attrName>ppt_y</p:attrName>
                                        </p:attrNameLst>
                                      </p:cBhvr>
                                    </p:animMotion>
                                  </p:childTnLst>
                                </p:cTn>
                              </p:par>
                              <p:par>
                                <p:cTn id="58" presetID="0" presetClass="path" presetSubtype="0" accel="50000" decel="50000" fill="hold" nodeType="withEffect">
                                  <p:stCondLst>
                                    <p:cond delay="0"/>
                                  </p:stCondLst>
                                  <p:childTnLst>
                                    <p:animMotion origin="layout" path="M 0 0 L 0.3 0.05552 " pathEditMode="relative" ptsTypes="AA">
                                      <p:cBhvr>
                                        <p:cTn id="59" dur="1000" fill="hold"/>
                                        <p:tgtEl>
                                          <p:spTgt spid="24"/>
                                        </p:tgtEl>
                                        <p:attrNameLst>
                                          <p:attrName>ppt_x</p:attrName>
                                          <p:attrName>ppt_y</p:attrName>
                                        </p:attrNameLst>
                                      </p:cBhvr>
                                    </p:animMotion>
                                  </p:childTnLst>
                                </p:cTn>
                              </p:par>
                            </p:childTnLst>
                          </p:cTn>
                        </p:par>
                        <p:par>
                          <p:cTn id="60" fill="hold">
                            <p:stCondLst>
                              <p:cond delay="3500"/>
                            </p:stCondLst>
                            <p:childTnLst>
                              <p:par>
                                <p:cTn id="61" presetID="10" presetClass="entr" presetSubtype="0"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2000"/>
                                        <p:tgtEl>
                                          <p:spTgt spid="68"/>
                                        </p:tgtEl>
                                      </p:cBhvr>
                                    </p:animEffect>
                                  </p:childTnLst>
                                </p:cTn>
                              </p:par>
                              <p:par>
                                <p:cTn id="64" presetID="10" presetClass="exit" presetSubtype="0" fill="hold" nodeType="withEffect">
                                  <p:stCondLst>
                                    <p:cond delay="0"/>
                                  </p:stCondLst>
                                  <p:childTnLst>
                                    <p:animEffect transition="out" filter="fade">
                                      <p:cBhvr>
                                        <p:cTn id="65" dur="2000"/>
                                        <p:tgtEl>
                                          <p:spTgt spid="35"/>
                                        </p:tgtEl>
                                      </p:cBhvr>
                                    </p:animEffect>
                                    <p:set>
                                      <p:cBhvr>
                                        <p:cTn id="66" dur="1" fill="hold">
                                          <p:stCondLst>
                                            <p:cond delay="1999"/>
                                          </p:stCondLst>
                                        </p:cTn>
                                        <p:tgtEl>
                                          <p:spTgt spid="35"/>
                                        </p:tgtEl>
                                        <p:attrNameLst>
                                          <p:attrName>style.visibility</p:attrName>
                                        </p:attrNameLst>
                                      </p:cBhvr>
                                      <p:to>
                                        <p:strVal val="hidden"/>
                                      </p:to>
                                    </p:set>
                                  </p:childTnLst>
                                </p:cTn>
                              </p:par>
                              <p:par>
                                <p:cTn id="67" presetID="23" presetClass="exit" presetSubtype="32" fill="hold" nodeType="withEffect">
                                  <p:stCondLst>
                                    <p:cond delay="0"/>
                                  </p:stCondLst>
                                  <p:childTnLst>
                                    <p:anim calcmode="lin" valueType="num">
                                      <p:cBhvr>
                                        <p:cTn id="68" dur="500"/>
                                        <p:tgtEl>
                                          <p:spTgt spid="9"/>
                                        </p:tgtEl>
                                        <p:attrNameLst>
                                          <p:attrName>ppt_w</p:attrName>
                                        </p:attrNameLst>
                                      </p:cBhvr>
                                      <p:tavLst>
                                        <p:tav tm="0">
                                          <p:val>
                                            <p:strVal val="ppt_w"/>
                                          </p:val>
                                        </p:tav>
                                        <p:tav tm="100000">
                                          <p:val>
                                            <p:fltVal val="0"/>
                                          </p:val>
                                        </p:tav>
                                      </p:tavLst>
                                    </p:anim>
                                    <p:anim calcmode="lin" valueType="num">
                                      <p:cBhvr>
                                        <p:cTn id="69" dur="500"/>
                                        <p:tgtEl>
                                          <p:spTgt spid="9"/>
                                        </p:tgtEl>
                                        <p:attrNameLst>
                                          <p:attrName>ppt_h</p:attrName>
                                        </p:attrNameLst>
                                      </p:cBhvr>
                                      <p:tavLst>
                                        <p:tav tm="0">
                                          <p:val>
                                            <p:strVal val="ppt_h"/>
                                          </p:val>
                                        </p:tav>
                                        <p:tav tm="100000">
                                          <p:val>
                                            <p:fltVal val="0"/>
                                          </p:val>
                                        </p:tav>
                                      </p:tavLst>
                                    </p:anim>
                                    <p:set>
                                      <p:cBhvr>
                                        <p:cTn id="70" dur="1" fill="hold">
                                          <p:stCondLst>
                                            <p:cond delay="499"/>
                                          </p:stCondLst>
                                        </p:cTn>
                                        <p:tgtEl>
                                          <p:spTgt spid="9"/>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5"/>
                                        </p:tgtEl>
                                      </p:cBhvr>
                                    </p:animEffect>
                                    <p:set>
                                      <p:cBhvr>
                                        <p:cTn id="73" dur="1" fill="hold">
                                          <p:stCondLst>
                                            <p:cond delay="499"/>
                                          </p:stCondLst>
                                        </p:cTn>
                                        <p:tgtEl>
                                          <p:spTgt spid="5"/>
                                        </p:tgtEl>
                                        <p:attrNameLst>
                                          <p:attrName>style.visibility</p:attrName>
                                        </p:attrNameLst>
                                      </p:cBhvr>
                                      <p:to>
                                        <p:strVal val="hidden"/>
                                      </p:to>
                                    </p:set>
                                  </p:childTnLst>
                                </p:cTn>
                              </p:par>
                            </p:childTnLst>
                          </p:cTn>
                        </p:par>
                        <p:par>
                          <p:cTn id="74" fill="hold">
                            <p:stCondLst>
                              <p:cond delay="5500"/>
                            </p:stCondLst>
                            <p:childTnLst>
                              <p:par>
                                <p:cTn id="75" presetID="23" presetClass="exit" presetSubtype="32" fill="hold" nodeType="afterEffect">
                                  <p:stCondLst>
                                    <p:cond delay="0"/>
                                  </p:stCondLst>
                                  <p:childTnLst>
                                    <p:anim calcmode="lin" valueType="num">
                                      <p:cBhvr>
                                        <p:cTn id="76" dur="500"/>
                                        <p:tgtEl>
                                          <p:spTgt spid="61"/>
                                        </p:tgtEl>
                                        <p:attrNameLst>
                                          <p:attrName>ppt_w</p:attrName>
                                        </p:attrNameLst>
                                      </p:cBhvr>
                                      <p:tavLst>
                                        <p:tav tm="0">
                                          <p:val>
                                            <p:strVal val="ppt_w"/>
                                          </p:val>
                                        </p:tav>
                                        <p:tav tm="100000">
                                          <p:val>
                                            <p:fltVal val="0"/>
                                          </p:val>
                                        </p:tav>
                                      </p:tavLst>
                                    </p:anim>
                                    <p:anim calcmode="lin" valueType="num">
                                      <p:cBhvr>
                                        <p:cTn id="77" dur="500"/>
                                        <p:tgtEl>
                                          <p:spTgt spid="61"/>
                                        </p:tgtEl>
                                        <p:attrNameLst>
                                          <p:attrName>ppt_h</p:attrName>
                                        </p:attrNameLst>
                                      </p:cBhvr>
                                      <p:tavLst>
                                        <p:tav tm="0">
                                          <p:val>
                                            <p:strVal val="ppt_h"/>
                                          </p:val>
                                        </p:tav>
                                        <p:tav tm="100000">
                                          <p:val>
                                            <p:fltVal val="0"/>
                                          </p:val>
                                        </p:tav>
                                      </p:tavLst>
                                    </p:anim>
                                    <p:set>
                                      <p:cBhvr>
                                        <p:cTn id="78" dur="1" fill="hold">
                                          <p:stCondLst>
                                            <p:cond delay="499"/>
                                          </p:stCondLst>
                                        </p:cTn>
                                        <p:tgtEl>
                                          <p:spTgt spid="61"/>
                                        </p:tgtEl>
                                        <p:attrNameLst>
                                          <p:attrName>style.visibility</p:attrName>
                                        </p:attrNameLst>
                                      </p:cBhvr>
                                      <p:to>
                                        <p:strVal val="hidden"/>
                                      </p:to>
                                    </p:set>
                                  </p:childTnLst>
                                </p:cTn>
                              </p:par>
                            </p:childTnLst>
                          </p:cTn>
                        </p:par>
                        <p:par>
                          <p:cTn id="79" fill="hold">
                            <p:stCondLst>
                              <p:cond delay="6000"/>
                            </p:stCondLst>
                            <p:childTnLst>
                              <p:par>
                                <p:cTn id="80" presetID="23" presetClass="exit" presetSubtype="32" fill="hold" nodeType="afterEffect">
                                  <p:stCondLst>
                                    <p:cond delay="0"/>
                                  </p:stCondLst>
                                  <p:childTnLst>
                                    <p:anim calcmode="lin" valueType="num">
                                      <p:cBhvr>
                                        <p:cTn id="81" dur="500"/>
                                        <p:tgtEl>
                                          <p:spTgt spid="63"/>
                                        </p:tgtEl>
                                        <p:attrNameLst>
                                          <p:attrName>ppt_w</p:attrName>
                                        </p:attrNameLst>
                                      </p:cBhvr>
                                      <p:tavLst>
                                        <p:tav tm="0">
                                          <p:val>
                                            <p:strVal val="ppt_w"/>
                                          </p:val>
                                        </p:tav>
                                        <p:tav tm="100000">
                                          <p:val>
                                            <p:fltVal val="0"/>
                                          </p:val>
                                        </p:tav>
                                      </p:tavLst>
                                    </p:anim>
                                    <p:anim calcmode="lin" valueType="num">
                                      <p:cBhvr>
                                        <p:cTn id="82" dur="500"/>
                                        <p:tgtEl>
                                          <p:spTgt spid="63"/>
                                        </p:tgtEl>
                                        <p:attrNameLst>
                                          <p:attrName>ppt_h</p:attrName>
                                        </p:attrNameLst>
                                      </p:cBhvr>
                                      <p:tavLst>
                                        <p:tav tm="0">
                                          <p:val>
                                            <p:strVal val="ppt_h"/>
                                          </p:val>
                                        </p:tav>
                                        <p:tav tm="100000">
                                          <p:val>
                                            <p:fltVal val="0"/>
                                          </p:val>
                                        </p:tav>
                                      </p:tavLst>
                                    </p:anim>
                                    <p:set>
                                      <p:cBhvr>
                                        <p:cTn id="83" dur="1" fill="hold">
                                          <p:stCondLst>
                                            <p:cond delay="499"/>
                                          </p:stCondLst>
                                        </p:cTn>
                                        <p:tgtEl>
                                          <p:spTgt spid="6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2528"/>
            <a:ext cx="8382000" cy="664797"/>
          </a:xfrm>
        </p:spPr>
        <p:txBody>
          <a:bodyPr/>
          <a:lstStyle/>
          <a:p>
            <a:r>
              <a:rPr lang="en-US" dirty="0" smtClean="0"/>
              <a:t>PRO Pack Technologies</a:t>
            </a:r>
            <a:endParaRPr lang="en-US" dirty="0"/>
          </a:p>
        </p:txBody>
      </p:sp>
      <p:graphicFrame>
        <p:nvGraphicFramePr>
          <p:cNvPr id="32" name="Content Placeholder 31"/>
          <p:cNvGraphicFramePr>
            <a:graphicFrameLocks noGrp="1"/>
          </p:cNvGraphicFramePr>
          <p:nvPr>
            <p:ph idx="1"/>
          </p:nvPr>
        </p:nvGraphicFramePr>
        <p:xfrm>
          <a:off x="141890" y="2145994"/>
          <a:ext cx="8852338" cy="4394322"/>
        </p:xfrm>
        <a:graphic>
          <a:graphicData uri="http://schemas.openxmlformats.org/drawingml/2006/table">
            <a:tbl>
              <a:tblPr firstRow="1" bandRow="1">
                <a:tableStyleId>{5C22544A-7EE6-4342-B048-85BDC9FD1C3A}</a:tableStyleId>
              </a:tblPr>
              <a:tblGrid>
                <a:gridCol w="1936969"/>
                <a:gridCol w="6915369"/>
              </a:tblGrid>
              <a:tr h="458934">
                <a:tc>
                  <a:txBody>
                    <a:bodyPr/>
                    <a:lstStyle/>
                    <a:p>
                      <a:r>
                        <a:rPr lang="en-US" sz="1500" dirty="0" smtClean="0"/>
                        <a:t>Partner</a:t>
                      </a:r>
                      <a:endParaRPr lang="en-US" sz="1500" dirty="0"/>
                    </a:p>
                  </a:txBody>
                  <a:tcPr/>
                </a:tc>
                <a:tc>
                  <a:txBody>
                    <a:bodyPr/>
                    <a:lstStyle/>
                    <a:p>
                      <a:r>
                        <a:rPr lang="en-US" sz="1500" dirty="0" smtClean="0"/>
                        <a:t>PRO Technology</a:t>
                      </a:r>
                      <a:endParaRPr lang="en-US" sz="1500" dirty="0"/>
                    </a:p>
                  </a:txBody>
                  <a:tcPr/>
                </a:tc>
              </a:tr>
              <a:tr h="458934">
                <a:tc>
                  <a:txBody>
                    <a:bodyPr/>
                    <a:lstStyle/>
                    <a:p>
                      <a:r>
                        <a:rPr lang="en-US" sz="1400" dirty="0" smtClean="0"/>
                        <a:t>Brocade</a:t>
                      </a:r>
                      <a:endParaRPr lang="en-US" sz="1400" dirty="0"/>
                    </a:p>
                  </a:txBody>
                  <a:tcPr/>
                </a:tc>
                <a:tc>
                  <a:txBody>
                    <a:bodyPr/>
                    <a:lstStyle/>
                    <a:p>
                      <a:r>
                        <a:rPr lang="en-US" sz="1400" dirty="0" smtClean="0"/>
                        <a:t>Monitor IO performance from the server to the data in the SAN</a:t>
                      </a:r>
                      <a:endParaRPr lang="en-US" sz="1400" dirty="0"/>
                    </a:p>
                  </a:txBody>
                  <a:tcPr/>
                </a:tc>
              </a:tr>
              <a:tr h="458934">
                <a:tc>
                  <a:txBody>
                    <a:bodyPr/>
                    <a:lstStyle/>
                    <a:p>
                      <a:r>
                        <a:rPr lang="en-US" sz="1400" dirty="0" smtClean="0"/>
                        <a:t>Dell</a:t>
                      </a:r>
                      <a:endParaRPr lang="en-US" sz="14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The “PRO-enabled” Dell Management Pack ensures that host machines operate under normal power and temperature thresholds. Other PRO alerts include memory, storage controller, and disk remediation.</a:t>
                      </a:r>
                      <a:endParaRPr lang="en-US" sz="1400" dirty="0"/>
                    </a:p>
                  </a:txBody>
                  <a:tcPr/>
                </a:tc>
              </a:tr>
              <a:tr h="458934">
                <a:tc>
                  <a:txBody>
                    <a:bodyPr/>
                    <a:lstStyle/>
                    <a:p>
                      <a:r>
                        <a:rPr lang="en-US" sz="1400" dirty="0" smtClean="0"/>
                        <a:t>Citrix</a:t>
                      </a:r>
                      <a:endParaRPr lang="en-US" sz="1400" dirty="0"/>
                    </a:p>
                  </a:txBody>
                  <a:tcPr/>
                </a:tc>
                <a:tc>
                  <a:txBody>
                    <a:bodyPr/>
                    <a:lstStyle/>
                    <a:p>
                      <a:r>
                        <a:rPr lang="en-US" sz="1400" dirty="0" smtClean="0"/>
                        <a:t>Workflows can be initiated to automatically start or provision VMs based on an entity’s health and automatically update </a:t>
                      </a:r>
                      <a:r>
                        <a:rPr lang="en-US" sz="1400" dirty="0" err="1" smtClean="0"/>
                        <a:t>NetScaler</a:t>
                      </a:r>
                      <a:r>
                        <a:rPr lang="en-US" sz="1400" dirty="0" smtClean="0"/>
                        <a:t> load balancing rules</a:t>
                      </a:r>
                      <a:endParaRPr lang="en-US" sz="1400" dirty="0"/>
                    </a:p>
                  </a:txBody>
                  <a:tcPr/>
                </a:tc>
              </a:tr>
              <a:tr h="458934">
                <a:tc>
                  <a:txBody>
                    <a:bodyPr/>
                    <a:lstStyle/>
                    <a:p>
                      <a:r>
                        <a:rPr lang="en-US" sz="1400" dirty="0" smtClean="0"/>
                        <a:t>Emulex</a:t>
                      </a:r>
                      <a:endParaRPr lang="en-US" sz="1400" dirty="0"/>
                    </a:p>
                  </a:txBody>
                  <a:tcPr/>
                </a:tc>
                <a:tc>
                  <a:txBody>
                    <a:bodyPr/>
                    <a:lstStyle/>
                    <a:p>
                      <a:r>
                        <a:rPr lang="en-US" sz="1400" dirty="0" smtClean="0"/>
                        <a:t>Monitor I/O rates across the HBA relative to maximum available bandwidth</a:t>
                      </a:r>
                      <a:endParaRPr lang="en-US" sz="1400" dirty="0"/>
                    </a:p>
                  </a:txBody>
                  <a:tcPr/>
                </a:tc>
              </a:tr>
              <a:tr h="458934">
                <a:tc>
                  <a:txBody>
                    <a:bodyPr/>
                    <a:lstStyle/>
                    <a:p>
                      <a:r>
                        <a:rPr lang="en-US" sz="1400" dirty="0" smtClean="0"/>
                        <a:t>HP</a:t>
                      </a:r>
                      <a:endParaRPr lang="en-US" sz="1400" dirty="0"/>
                    </a:p>
                  </a:txBody>
                  <a:tcPr/>
                </a:tc>
                <a:tc>
                  <a:txBody>
                    <a:bodyPr/>
                    <a:lstStyle/>
                    <a:p>
                      <a:r>
                        <a:rPr lang="en-US" sz="1400" dirty="0" smtClean="0"/>
                        <a:t>Monitor the following attributes of their servers: hard drive, array controller, power, temperature, processor, memory, fans, and alert on degradation or critical errors providing the appropriate recommended resolution</a:t>
                      </a:r>
                      <a:endParaRPr lang="en-US" sz="1400" dirty="0"/>
                    </a:p>
                  </a:txBody>
                  <a:tcPr/>
                </a:tc>
              </a:tr>
              <a:tr h="458934">
                <a:tc>
                  <a:txBody>
                    <a:bodyPr/>
                    <a:lstStyle/>
                    <a:p>
                      <a:r>
                        <a:rPr lang="en-US" sz="1400" dirty="0" smtClean="0"/>
                        <a:t>Quest Software</a:t>
                      </a:r>
                      <a:endParaRPr lang="en-US" sz="1400" dirty="0"/>
                    </a:p>
                  </a:txBody>
                  <a:tcPr/>
                </a:tc>
                <a:tc>
                  <a:txBody>
                    <a:bodyPr/>
                    <a:lstStyle/>
                    <a:p>
                      <a:r>
                        <a:rPr lang="en-US" sz="1400" dirty="0" smtClean="0"/>
                        <a:t>For non-Windows Operating Systems and non-Microsoft application technologies, the solution enables intelligent virtual machine tuning</a:t>
                      </a:r>
                      <a:endParaRPr lang="en-US" sz="1400" dirty="0"/>
                    </a:p>
                  </a:txBody>
                  <a:tcPr/>
                </a:tc>
              </a:tr>
              <a:tr h="458934">
                <a:tc>
                  <a:txBody>
                    <a:bodyPr/>
                    <a:lstStyle/>
                    <a:p>
                      <a:r>
                        <a:rPr lang="en-US" sz="1400" dirty="0" smtClean="0"/>
                        <a:t>Secure Vantage</a:t>
                      </a:r>
                      <a:endParaRPr lang="en-US" sz="1400" dirty="0"/>
                    </a:p>
                  </a:txBody>
                  <a:tcPr/>
                </a:tc>
                <a:tc>
                  <a:txBody>
                    <a:bodyPr/>
                    <a:lstStyle/>
                    <a:p>
                      <a:r>
                        <a:rPr lang="en-US" sz="1400" dirty="0" smtClean="0"/>
                        <a:t>Extends the native capabilities of Security Management providing users the ability to mitigate risk and remediate policy violations across virtual environments</a:t>
                      </a:r>
                      <a:endParaRPr lang="en-US" sz="1400" dirty="0"/>
                    </a:p>
                  </a:txBody>
                  <a:tcPr/>
                </a:tc>
              </a:tr>
            </a:tbl>
          </a:graphicData>
        </a:graphic>
      </p:graphicFrame>
      <p:grpSp>
        <p:nvGrpSpPr>
          <p:cNvPr id="33" name="Group 32"/>
          <p:cNvGrpSpPr/>
          <p:nvPr/>
        </p:nvGrpSpPr>
        <p:grpSpPr>
          <a:xfrm>
            <a:off x="102475" y="730462"/>
            <a:ext cx="8923283" cy="1295400"/>
            <a:chOff x="381000" y="2590800"/>
            <a:chExt cx="8610600" cy="1295400"/>
          </a:xfrm>
        </p:grpSpPr>
        <p:sp>
          <p:nvSpPr>
            <p:cNvPr id="18" name="Rounded Rectangle 17"/>
            <p:cNvSpPr/>
            <p:nvPr/>
          </p:nvSpPr>
          <p:spPr>
            <a:xfrm>
              <a:off x="381000" y="2590800"/>
              <a:ext cx="8610600" cy="1295400"/>
            </a:xfrm>
            <a:prstGeom prst="roundRect">
              <a:avLst>
                <a:gd name="adj" fmla="val 6356"/>
              </a:avLst>
            </a:prstGeom>
            <a:solidFill>
              <a:sysClr val="window" lastClr="FFFFFF"/>
            </a:solidFill>
            <a:ln w="25400" cap="flat" cmpd="sng" algn="ctr">
              <a:solidFill>
                <a:srgbClr val="4F81BD">
                  <a:shade val="50000"/>
                </a:srgbClr>
              </a:solidFill>
              <a:prstDash val="solid"/>
            </a:ln>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 name="TextBox 18"/>
            <p:cNvSpPr txBox="1"/>
            <p:nvPr/>
          </p:nvSpPr>
          <p:spPr>
            <a:xfrm>
              <a:off x="381000" y="2609635"/>
              <a:ext cx="84582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u="sng" kern="0" dirty="0" smtClean="0">
                  <a:solidFill>
                    <a:sysClr val="windowText" lastClr="000000"/>
                  </a:solidFill>
                </a:rPr>
                <a:t>Virtual Machine Manager </a:t>
              </a:r>
              <a:r>
                <a:rPr kumimoji="0" lang="en-US" sz="1800" b="1" i="0" u="sng" strike="noStrike" kern="0" cap="none" spc="0" normalizeH="0" baseline="0" noProof="0" dirty="0" smtClean="0">
                  <a:ln>
                    <a:noFill/>
                  </a:ln>
                  <a:solidFill>
                    <a:sysClr val="windowText" lastClr="000000"/>
                  </a:solidFill>
                  <a:effectLst/>
                  <a:uLnTx/>
                  <a:uFillTx/>
                </a:rPr>
                <a:t>PRO Packs</a:t>
              </a:r>
            </a:p>
          </p:txBody>
        </p:sp>
        <p:pic>
          <p:nvPicPr>
            <p:cNvPr id="20" name="Picture 2" descr="Home"/>
            <p:cNvPicPr>
              <a:picLocks noChangeAspect="1" noChangeArrowheads="1"/>
            </p:cNvPicPr>
            <p:nvPr/>
          </p:nvPicPr>
          <p:blipFill>
            <a:blip r:embed="rId2" cstate="print"/>
            <a:srcRect/>
            <a:stretch>
              <a:fillRect/>
            </a:stretch>
          </p:blipFill>
          <p:spPr bwMode="auto">
            <a:xfrm>
              <a:off x="867732" y="3200400"/>
              <a:ext cx="2180268" cy="533399"/>
            </a:xfrm>
            <a:prstGeom prst="rect">
              <a:avLst/>
            </a:prstGeom>
            <a:noFill/>
          </p:spPr>
        </p:pic>
        <p:pic>
          <p:nvPicPr>
            <p:cNvPr id="21" name="Picture 11" descr="Hewlett-Packard (HP)"/>
            <p:cNvPicPr>
              <a:picLocks noChangeAspect="1" noChangeArrowheads="1"/>
            </p:cNvPicPr>
            <p:nvPr/>
          </p:nvPicPr>
          <p:blipFill>
            <a:blip r:embed="rId3" cstate="print"/>
            <a:srcRect/>
            <a:stretch>
              <a:fillRect/>
            </a:stretch>
          </p:blipFill>
          <p:spPr bwMode="auto">
            <a:xfrm>
              <a:off x="5270619" y="2689178"/>
              <a:ext cx="1377301" cy="621007"/>
            </a:xfrm>
            <a:prstGeom prst="rect">
              <a:avLst/>
            </a:prstGeom>
            <a:noFill/>
            <a:ln w="9525">
              <a:noFill/>
              <a:miter lim="800000"/>
              <a:headEnd/>
              <a:tailEnd/>
            </a:ln>
          </p:spPr>
        </p:pic>
        <p:pic>
          <p:nvPicPr>
            <p:cNvPr id="22" name="Picture 15" descr="quest.jpg"/>
            <p:cNvPicPr>
              <a:picLocks noChangeAspect="1" noChangeArrowheads="1"/>
            </p:cNvPicPr>
            <p:nvPr/>
          </p:nvPicPr>
          <p:blipFill>
            <a:blip r:embed="rId4" cstate="print"/>
            <a:srcRect/>
            <a:stretch>
              <a:fillRect/>
            </a:stretch>
          </p:blipFill>
          <p:spPr bwMode="auto">
            <a:xfrm>
              <a:off x="4343400" y="2667000"/>
              <a:ext cx="1180543" cy="532290"/>
            </a:xfrm>
            <a:prstGeom prst="rect">
              <a:avLst/>
            </a:prstGeom>
            <a:noFill/>
            <a:ln w="9525">
              <a:noFill/>
              <a:miter lim="800000"/>
              <a:headEnd/>
              <a:tailEnd/>
            </a:ln>
          </p:spPr>
        </p:pic>
        <p:pic>
          <p:nvPicPr>
            <p:cNvPr id="23" name="Picture 25" descr="tripwire.jpg"/>
            <p:cNvPicPr>
              <a:picLocks noChangeAspect="1" noChangeArrowheads="1"/>
            </p:cNvPicPr>
            <p:nvPr/>
          </p:nvPicPr>
          <p:blipFill>
            <a:blip r:embed="rId5" cstate="print"/>
            <a:srcRect/>
            <a:stretch>
              <a:fillRect/>
            </a:stretch>
          </p:blipFill>
          <p:spPr bwMode="auto">
            <a:xfrm>
              <a:off x="5341944" y="3374504"/>
              <a:ext cx="713245" cy="321593"/>
            </a:xfrm>
            <a:prstGeom prst="rect">
              <a:avLst/>
            </a:prstGeom>
            <a:noFill/>
            <a:ln w="9525">
              <a:noFill/>
              <a:miter lim="800000"/>
              <a:headEnd/>
              <a:tailEnd/>
            </a:ln>
          </p:spPr>
        </p:pic>
        <p:pic>
          <p:nvPicPr>
            <p:cNvPr id="24" name="Picture 14" descr="Dell"/>
            <p:cNvPicPr>
              <a:picLocks noChangeAspect="1" noChangeArrowheads="1"/>
            </p:cNvPicPr>
            <p:nvPr/>
          </p:nvPicPr>
          <p:blipFill>
            <a:blip r:embed="rId6" cstate="print"/>
            <a:srcRect/>
            <a:stretch>
              <a:fillRect/>
            </a:stretch>
          </p:blipFill>
          <p:spPr bwMode="auto">
            <a:xfrm>
              <a:off x="7848600" y="2590800"/>
              <a:ext cx="1106759" cy="499024"/>
            </a:xfrm>
            <a:prstGeom prst="rect">
              <a:avLst/>
            </a:prstGeom>
            <a:noFill/>
            <a:ln w="9525">
              <a:noFill/>
              <a:miter lim="800000"/>
              <a:headEnd/>
              <a:tailEnd/>
            </a:ln>
          </p:spPr>
        </p:pic>
        <p:pic>
          <p:nvPicPr>
            <p:cNvPr id="25" name="Picture 17" descr="Emulex"/>
            <p:cNvPicPr>
              <a:picLocks noChangeAspect="1" noChangeArrowheads="1"/>
            </p:cNvPicPr>
            <p:nvPr/>
          </p:nvPicPr>
          <p:blipFill>
            <a:blip r:embed="rId7" cstate="print"/>
            <a:srcRect/>
            <a:stretch>
              <a:fillRect/>
            </a:stretch>
          </p:blipFill>
          <p:spPr bwMode="auto">
            <a:xfrm>
              <a:off x="6553200" y="2645929"/>
              <a:ext cx="1217438" cy="554471"/>
            </a:xfrm>
            <a:prstGeom prst="rect">
              <a:avLst/>
            </a:prstGeom>
            <a:noFill/>
            <a:ln w="9525">
              <a:noFill/>
              <a:miter lim="800000"/>
              <a:headEnd/>
              <a:tailEnd/>
            </a:ln>
          </p:spPr>
        </p:pic>
        <p:pic>
          <p:nvPicPr>
            <p:cNvPr id="26" name="Picture 2" descr="IBM">
              <a:hlinkClick r:id="rId8"/>
            </p:cNvPr>
            <p:cNvPicPr>
              <a:picLocks noChangeAspect="1" noChangeArrowheads="1"/>
            </p:cNvPicPr>
            <p:nvPr/>
          </p:nvPicPr>
          <p:blipFill>
            <a:blip r:embed="rId9" cstate="print"/>
            <a:srcRect/>
            <a:stretch>
              <a:fillRect/>
            </a:stretch>
          </p:blipFill>
          <p:spPr bwMode="auto">
            <a:xfrm>
              <a:off x="6248400" y="3505200"/>
              <a:ext cx="596900" cy="298451"/>
            </a:xfrm>
            <a:prstGeom prst="rect">
              <a:avLst/>
            </a:prstGeom>
            <a:noFill/>
          </p:spPr>
        </p:pic>
        <p:sp>
          <p:nvSpPr>
            <p:cNvPr id="27" name="Rounded Rectangle 26"/>
            <p:cNvSpPr/>
            <p:nvPr/>
          </p:nvSpPr>
          <p:spPr>
            <a:xfrm>
              <a:off x="8001000" y="3352800"/>
              <a:ext cx="640788" cy="373734"/>
            </a:xfrm>
            <a:prstGeom prst="roundRect">
              <a:avLst>
                <a:gd name="adj" fmla="val 10000"/>
              </a:avLst>
            </a:prstGeom>
            <a:blipFill rotWithShape="0">
              <a:blip r:embed="rId10" cstate="print"/>
              <a:stretch>
                <a:fillRect/>
              </a:stretch>
            </a:blipFill>
            <a:ln>
              <a:solidFill>
                <a:sysClr val="windowText" lastClr="000000"/>
              </a:solidFill>
            </a:ln>
            <a:effectLst>
              <a:outerShdw blurRad="40000" dist="23000" dir="5400000" rotWithShape="0">
                <a:srgbClr val="000000">
                  <a:alpha val="35000"/>
                </a:srgbClr>
              </a:outerShdw>
            </a:effectLst>
          </p:spPr>
        </p:sp>
        <p:pic>
          <p:nvPicPr>
            <p:cNvPr id="28" name="Picture 5" descr="NetApp"/>
            <p:cNvPicPr>
              <a:picLocks noChangeAspect="1" noChangeArrowheads="1"/>
            </p:cNvPicPr>
            <p:nvPr/>
          </p:nvPicPr>
          <p:blipFill>
            <a:blip r:embed="rId11" cstate="print"/>
            <a:srcRect/>
            <a:stretch>
              <a:fillRect/>
            </a:stretch>
          </p:blipFill>
          <p:spPr bwMode="auto">
            <a:xfrm>
              <a:off x="4267200" y="3276600"/>
              <a:ext cx="967561" cy="483781"/>
            </a:xfrm>
            <a:prstGeom prst="rect">
              <a:avLst/>
            </a:prstGeom>
            <a:noFill/>
            <a:ln w="9525">
              <a:noFill/>
              <a:miter lim="800000"/>
              <a:headEnd/>
              <a:tailEnd/>
            </a:ln>
          </p:spPr>
        </p:pic>
        <p:pic>
          <p:nvPicPr>
            <p:cNvPr id="29" name="Picture 16" descr="Citrix"/>
            <p:cNvPicPr>
              <a:picLocks noChangeAspect="1" noChangeArrowheads="1"/>
            </p:cNvPicPr>
            <p:nvPr/>
          </p:nvPicPr>
          <p:blipFill>
            <a:blip r:embed="rId12" cstate="print"/>
            <a:srcRect/>
            <a:stretch>
              <a:fillRect/>
            </a:stretch>
          </p:blipFill>
          <p:spPr bwMode="auto">
            <a:xfrm>
              <a:off x="3505200" y="3258381"/>
              <a:ext cx="885407" cy="399219"/>
            </a:xfrm>
            <a:prstGeom prst="rect">
              <a:avLst/>
            </a:prstGeom>
            <a:noFill/>
            <a:ln w="9525">
              <a:noFill/>
              <a:miter lim="800000"/>
              <a:headEnd/>
              <a:tailEnd/>
            </a:ln>
          </p:spPr>
        </p:pic>
        <p:pic>
          <p:nvPicPr>
            <p:cNvPr id="30" name="Picture 13" descr="Brocade"/>
            <p:cNvPicPr>
              <a:picLocks noChangeAspect="1" noChangeArrowheads="1"/>
            </p:cNvPicPr>
            <p:nvPr/>
          </p:nvPicPr>
          <p:blipFill>
            <a:blip r:embed="rId13" cstate="print"/>
            <a:srcRect/>
            <a:stretch>
              <a:fillRect/>
            </a:stretch>
          </p:blipFill>
          <p:spPr bwMode="auto">
            <a:xfrm>
              <a:off x="7162800" y="3429000"/>
              <a:ext cx="761998" cy="380999"/>
            </a:xfrm>
            <a:prstGeom prst="rect">
              <a:avLst/>
            </a:prstGeom>
            <a:noFill/>
            <a:ln w="9525">
              <a:noFill/>
              <a:miter lim="800000"/>
              <a:headEnd/>
              <a:tailEnd/>
            </a:ln>
          </p:spPr>
        </p:pic>
        <p:pic>
          <p:nvPicPr>
            <p:cNvPr id="31" name="Picture 20" descr="SecureVantage Technologies - System Center Based Security Solutions"/>
            <p:cNvPicPr>
              <a:picLocks noChangeAspect="1" noChangeArrowheads="1"/>
            </p:cNvPicPr>
            <p:nvPr/>
          </p:nvPicPr>
          <p:blipFill>
            <a:blip r:embed="rId14" cstate="print"/>
            <a:srcRect/>
            <a:stretch>
              <a:fillRect/>
            </a:stretch>
          </p:blipFill>
          <p:spPr bwMode="auto">
            <a:xfrm>
              <a:off x="6197838" y="3186992"/>
              <a:ext cx="1498362" cy="279554"/>
            </a:xfrm>
            <a:prstGeom prst="rect">
              <a:avLst/>
            </a:prstGeom>
            <a:noFill/>
            <a:ln w="9525">
              <a:noFill/>
              <a:miter lim="800000"/>
              <a:headEnd/>
              <a:tailEnd/>
            </a:ln>
          </p:spPr>
        </p:pic>
      </p:grpSp>
      <p:sp>
        <p:nvSpPr>
          <p:cNvPr id="34" name="TextBox 33"/>
          <p:cNvSpPr txBox="1"/>
          <p:nvPr/>
        </p:nvSpPr>
        <p:spPr>
          <a:xfrm>
            <a:off x="204952" y="6487510"/>
            <a:ext cx="8741979" cy="307777"/>
          </a:xfrm>
          <a:prstGeom prst="rect">
            <a:avLst/>
          </a:prstGeom>
          <a:noFill/>
        </p:spPr>
        <p:txBody>
          <a:bodyPr wrap="square" rtlCol="0">
            <a:spAutoFit/>
          </a:bodyPr>
          <a:lstStyle/>
          <a:p>
            <a:r>
              <a:rPr lang="en-US" sz="1400" dirty="0" smtClean="0"/>
              <a:t>For complete list, visit </a:t>
            </a:r>
            <a:r>
              <a:rPr lang="en-US" sz="1400" dirty="0" smtClean="0">
                <a:hlinkClick r:id="rId15"/>
              </a:rPr>
              <a:t>http://www.microsoft.com/systemcenter/virtualmachinemanager/en/us/pro-partners.aspx</a:t>
            </a:r>
            <a:endParaRPr lang="en-US" sz="14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err="1" smtClean="0"/>
              <a:t>Virtualisation</a:t>
            </a:r>
            <a:r>
              <a:rPr lang="en-US" sz="4400" dirty="0" smtClean="0"/>
              <a:t> Scenarios for Business Critical Applications</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Vipul Shah</a:t>
            </a:r>
          </a:p>
          <a:p>
            <a:r>
              <a:rPr lang="en-US" dirty="0" smtClean="0">
                <a:solidFill>
                  <a:schemeClr val="tx1"/>
                </a:solidFill>
              </a:rPr>
              <a:t>Sr. Product Manager</a:t>
            </a:r>
          </a:p>
          <a:p>
            <a:r>
              <a:rPr lang="en-US" dirty="0" smtClean="0">
                <a:solidFill>
                  <a:schemeClr val="tx1"/>
                </a:solidFill>
              </a:rPr>
              <a:t>Microsoft</a:t>
            </a:r>
          </a:p>
          <a:p>
            <a:r>
              <a:rPr lang="en-US" dirty="0" smtClean="0">
                <a:solidFill>
                  <a:schemeClr val="tx1"/>
                </a:solidFill>
              </a:rPr>
              <a:t>Session Code: MGT312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smtClean="0">
                <a:effectLst/>
                <a:latin typeface="Segoe UI"/>
                <a:ea typeface="+mn-ea"/>
                <a:cs typeface="Arial"/>
              </a:rPr>
              <a:t>Hyper-V Configuration Guidelines</a:t>
            </a:r>
            <a:endParaRPr lang="en-US" dirty="0" smtClean="0"/>
          </a:p>
        </p:txBody>
      </p:sp>
      <p:sp>
        <p:nvSpPr>
          <p:cNvPr id="5" name="Content Placeholder 2"/>
          <p:cNvSpPr>
            <a:spLocks noGrp="1"/>
          </p:cNvSpPr>
          <p:nvPr>
            <p:ph idx="1"/>
          </p:nvPr>
        </p:nvSpPr>
        <p:spPr>
          <a:xfrm>
            <a:off x="381000" y="790117"/>
            <a:ext cx="8382000" cy="5721042"/>
          </a:xfrm>
        </p:spPr>
        <p:txBody>
          <a:bodyPr/>
          <a:lstStyle/>
          <a:p>
            <a:r>
              <a:rPr lang="en-US" dirty="0" smtClean="0"/>
              <a:t>Hyper-V Root Configuration</a:t>
            </a:r>
          </a:p>
          <a:p>
            <a:pPr lvl="1"/>
            <a:r>
              <a:rPr lang="en-US" sz="2000" dirty="0" smtClean="0"/>
              <a:t>Plan for 1GB+ memory reserve for the management OS in the root partition</a:t>
            </a:r>
          </a:p>
          <a:p>
            <a:pPr lvl="1"/>
            <a:r>
              <a:rPr lang="en-US" sz="2000" dirty="0" smtClean="0"/>
              <a:t>Plan for one dedicated NIC for management purposes</a:t>
            </a:r>
          </a:p>
          <a:p>
            <a:pPr lvl="1"/>
            <a:r>
              <a:rPr lang="en-US" sz="2000" dirty="0" smtClean="0"/>
              <a:t>Plan (ideally) for one dedicated NIC for live migration</a:t>
            </a:r>
          </a:p>
          <a:p>
            <a:pPr lvl="1"/>
            <a:r>
              <a:rPr lang="en-US" sz="2000" dirty="0" smtClean="0"/>
              <a:t>Separate LUNs/Arrays for management OS, guest OS VHDs and VM storage</a:t>
            </a:r>
          </a:p>
          <a:p>
            <a:pPr lvl="1"/>
            <a:r>
              <a:rPr lang="en-US" sz="2000" dirty="0" smtClean="0"/>
              <a:t>Management OS and VHD LUNs should employ RAID to provide data protection and performance</a:t>
            </a:r>
          </a:p>
          <a:p>
            <a:pPr lvl="1"/>
            <a:r>
              <a:rPr lang="en-US" sz="2000" dirty="0" smtClean="0"/>
              <a:t>Challenge for blades with 2 physical disks</a:t>
            </a:r>
          </a:p>
          <a:p>
            <a:r>
              <a:rPr lang="en-US" dirty="0" smtClean="0"/>
              <a:t>Hyper-V Guest Configuration</a:t>
            </a:r>
          </a:p>
          <a:p>
            <a:pPr lvl="1"/>
            <a:r>
              <a:rPr lang="en-US" sz="2000" dirty="0" smtClean="0"/>
              <a:t>Fixed-sized VHDs for Virtual OS</a:t>
            </a:r>
          </a:p>
          <a:p>
            <a:pPr lvl="2"/>
            <a:r>
              <a:rPr lang="en-US" sz="1800" dirty="0" smtClean="0"/>
              <a:t>Need to account for page file consumption in addition to OS requirements</a:t>
            </a:r>
            <a:br>
              <a:rPr lang="en-US" sz="1800" dirty="0" smtClean="0"/>
            </a:br>
            <a:r>
              <a:rPr lang="en-US" sz="1800" dirty="0" smtClean="0">
                <a:solidFill>
                  <a:schemeClr val="accent5"/>
                </a:solidFill>
              </a:rPr>
              <a:t>OS VHD Size (minimum 15GB) + VM Memory Size = Minimum VHD size</a:t>
            </a:r>
          </a:p>
          <a:p>
            <a:pPr lvl="1"/>
            <a:r>
              <a:rPr lang="en-US" sz="2000" dirty="0" smtClean="0"/>
              <a:t>Account for space needed by additional files by VM</a:t>
            </a:r>
          </a:p>
          <a:p>
            <a:pPr lvl="2"/>
            <a:r>
              <a:rPr lang="en-US" sz="1800" dirty="0" smtClean="0"/>
              <a:t>Example for SQL: </a:t>
            </a:r>
            <a:r>
              <a:rPr lang="en-US" sz="1800" dirty="0" smtClean="0">
                <a:solidFill>
                  <a:srgbClr val="FFFF00"/>
                </a:solidFill>
              </a:rPr>
              <a:t>OS VHD Size + (VM Memory Size) + Data Files + Log Files</a:t>
            </a:r>
            <a:endParaRPr lang="en-US" sz="1800" dirty="0"/>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230"/>
            <a:ext cx="8382000" cy="664797"/>
          </a:xfrm>
        </p:spPr>
        <p:txBody>
          <a:bodyPr/>
          <a:lstStyle/>
          <a:p>
            <a:r>
              <a:rPr lang="en-US" dirty="0" smtClean="0"/>
              <a:t>SQL Server Best Practices</a:t>
            </a:r>
            <a:endParaRPr lang="en-US" dirty="0"/>
          </a:p>
        </p:txBody>
      </p:sp>
      <p:sp>
        <p:nvSpPr>
          <p:cNvPr id="3" name="Content Placeholder 2"/>
          <p:cNvSpPr>
            <a:spLocks noGrp="1"/>
          </p:cNvSpPr>
          <p:nvPr>
            <p:ph idx="1"/>
          </p:nvPr>
        </p:nvSpPr>
        <p:spPr>
          <a:xfrm>
            <a:off x="381000" y="780363"/>
            <a:ext cx="8763000" cy="4248837"/>
          </a:xfrm>
        </p:spPr>
        <p:txBody>
          <a:bodyPr/>
          <a:lstStyle/>
          <a:p>
            <a:r>
              <a:rPr lang="en-US" sz="2800" dirty="0" smtClean="0"/>
              <a:t>Guest virtual machines are limited to 4 CPU cores</a:t>
            </a:r>
          </a:p>
          <a:p>
            <a:r>
              <a:rPr lang="en-US" sz="2800" dirty="0" smtClean="0"/>
              <a:t>Best performance if VMs are not over-committed for CPU</a:t>
            </a:r>
          </a:p>
          <a:p>
            <a:r>
              <a:rPr lang="en-US" sz="2800" dirty="0" smtClean="0"/>
              <a:t>Test Network intensive applications for acceptable SLAs</a:t>
            </a:r>
          </a:p>
          <a:p>
            <a:r>
              <a:rPr lang="en-US" sz="2800" dirty="0" smtClean="0"/>
              <a:t>Use multi-</a:t>
            </a:r>
            <a:r>
              <a:rPr lang="en-US" sz="2800" dirty="0" err="1" smtClean="0"/>
              <a:t>pathing</a:t>
            </a:r>
            <a:r>
              <a:rPr lang="en-US" sz="2800" dirty="0" smtClean="0"/>
              <a:t> on host or within the VM to ensure maximum throughput and high availability for VM workloads </a:t>
            </a:r>
          </a:p>
          <a:p>
            <a:r>
              <a:rPr lang="en-US" sz="2800" dirty="0" smtClean="0"/>
              <a:t>Utilize either pass-through disk or fixed-size VHD for guest virtual machines</a:t>
            </a:r>
          </a:p>
          <a:p>
            <a:r>
              <a:rPr lang="en-US" sz="2800" dirty="0" smtClean="0"/>
              <a:t>Avoid using emulated devices. Instead, ensure integration components are installed and synthetic devices are being used.</a:t>
            </a:r>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0" y="2819400"/>
            <a:ext cx="9144000" cy="1200329"/>
          </a:xfrm>
          <a:prstGeom prst="rect">
            <a:avLst/>
          </a:prstGeom>
          <a:noFill/>
          <a:ln w="9525">
            <a:noFill/>
            <a:miter lim="800000"/>
            <a:headEnd/>
            <a:tailEnd/>
          </a:ln>
        </p:spPr>
        <p:txBody>
          <a:bodyPr>
            <a:spAutoFit/>
          </a:bodyPr>
          <a:lstStyle/>
          <a:p>
            <a:pPr algn="ctr" defTabSz="914400"/>
            <a:r>
              <a:rPr lang="en-US" sz="2800" dirty="0" smtClean="0">
                <a:solidFill>
                  <a:srgbClr val="FFFFFF"/>
                </a:solidFill>
                <a:latin typeface="Calibri" pitchFamily="34" charset="0"/>
              </a:rPr>
              <a:t>Virtualization Deployment </a:t>
            </a:r>
            <a:r>
              <a:rPr lang="en-US" sz="2800" dirty="0">
                <a:solidFill>
                  <a:srgbClr val="FFFFFF"/>
                </a:solidFill>
                <a:latin typeface="Calibri" pitchFamily="34" charset="0"/>
              </a:rPr>
              <a:t>Scenarios </a:t>
            </a:r>
            <a:r>
              <a:rPr lang="en-US" sz="2800" dirty="0" smtClean="0">
                <a:solidFill>
                  <a:srgbClr val="FFFFFF"/>
                </a:solidFill>
                <a:latin typeface="Calibri" pitchFamily="34" charset="0"/>
              </a:rPr>
              <a:t>for</a:t>
            </a:r>
          </a:p>
          <a:p>
            <a:pPr algn="ctr" defTabSz="914400"/>
            <a:r>
              <a:rPr lang="en-US" sz="4400" b="1" dirty="0" smtClean="0">
                <a:solidFill>
                  <a:srgbClr val="FFFFFF"/>
                </a:solidFill>
                <a:latin typeface="Calibri" pitchFamily="34" charset="0"/>
              </a:rPr>
              <a:t>Microsoft Office SharePoint Server</a:t>
            </a:r>
            <a:endParaRPr lang="en-US" sz="4400" b="1" dirty="0">
              <a:solidFill>
                <a:srgbClr val="FFFFFF"/>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SharePoint Farm?</a:t>
            </a:r>
            <a:endParaRPr lang="en-US" dirty="0"/>
          </a:p>
        </p:txBody>
      </p:sp>
      <p:sp>
        <p:nvSpPr>
          <p:cNvPr id="4" name="Rectangle 3"/>
          <p:cNvSpPr/>
          <p:nvPr/>
        </p:nvSpPr>
        <p:spPr>
          <a:xfrm>
            <a:off x="228600" y="1058863"/>
            <a:ext cx="4114800" cy="1600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5" name="Rectangle 4"/>
          <p:cNvSpPr/>
          <p:nvPr/>
        </p:nvSpPr>
        <p:spPr>
          <a:xfrm>
            <a:off x="228600" y="2757488"/>
            <a:ext cx="4114800" cy="33115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6" name="Rectangle 5"/>
          <p:cNvSpPr/>
          <p:nvPr/>
        </p:nvSpPr>
        <p:spPr>
          <a:xfrm>
            <a:off x="4724400" y="1066800"/>
            <a:ext cx="4102290" cy="5029200"/>
          </a:xfrm>
          <a:prstGeom prst="rect">
            <a:avLst/>
          </a:prstGeom>
          <a:solidFill>
            <a:schemeClr val="accent6">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pic>
        <p:nvPicPr>
          <p:cNvPr id="7" name="Picture 2" descr="Single farm availability"/>
          <p:cNvPicPr>
            <a:picLocks noChangeAspect="1" noChangeArrowheads="1"/>
          </p:cNvPicPr>
          <p:nvPr/>
        </p:nvPicPr>
        <p:blipFill>
          <a:blip r:embed="rId3"/>
          <a:srcRect/>
          <a:stretch>
            <a:fillRect/>
          </a:stretch>
        </p:blipFill>
        <p:spPr bwMode="auto">
          <a:xfrm>
            <a:off x="4800600" y="1143000"/>
            <a:ext cx="3951288" cy="4876800"/>
          </a:xfrm>
          <a:prstGeom prst="rect">
            <a:avLst/>
          </a:prstGeom>
          <a:noFill/>
          <a:ln w="9525">
            <a:noFill/>
            <a:miter lim="800000"/>
            <a:headEnd/>
            <a:tailEnd/>
          </a:ln>
        </p:spPr>
      </p:pic>
      <p:sp>
        <p:nvSpPr>
          <p:cNvPr id="8" name="Content Placeholder 2"/>
          <p:cNvSpPr txBox="1">
            <a:spLocks/>
          </p:cNvSpPr>
          <p:nvPr/>
        </p:nvSpPr>
        <p:spPr>
          <a:xfrm>
            <a:off x="255588" y="1143000"/>
            <a:ext cx="4240212" cy="1371600"/>
          </a:xfrm>
          <a:prstGeom prst="rect">
            <a:avLst/>
          </a:prstGeom>
        </p:spPr>
        <p:txBody>
          <a:bodyPr>
            <a:normAutofit lnSpcReduction="10000"/>
          </a:bodyPr>
          <a:lstStyle/>
          <a:p>
            <a:pPr marL="411163" indent="-411163" defTabSz="914400" fontAlgn="auto">
              <a:spcBef>
                <a:spcPts val="700"/>
              </a:spcBef>
              <a:spcAft>
                <a:spcPts val="0"/>
              </a:spcAft>
              <a:buClr>
                <a:srgbClr val="7E848D">
                  <a:lumMod val="75000"/>
                </a:srgbClr>
              </a:buClr>
              <a:buSzPct val="95000"/>
              <a:buFont typeface="Wingdings"/>
              <a:buNone/>
              <a:defRPr/>
            </a:pPr>
            <a:r>
              <a:rPr lang="en-GB" b="1" dirty="0">
                <a:solidFill>
                  <a:prstClr val="black"/>
                </a:solidFill>
                <a:latin typeface="+mn-lt"/>
              </a:rPr>
              <a:t>What is a SharePoint® Farm?</a:t>
            </a:r>
          </a:p>
          <a:p>
            <a:pPr defTabSz="914400" fontAlgn="auto">
              <a:spcBef>
                <a:spcPts val="700"/>
              </a:spcBef>
              <a:spcAft>
                <a:spcPts val="0"/>
              </a:spcAft>
              <a:buClr>
                <a:srgbClr val="7E848D">
                  <a:lumMod val="75000"/>
                </a:srgbClr>
              </a:buClr>
              <a:buSzPct val="95000"/>
              <a:defRPr/>
            </a:pPr>
            <a:r>
              <a:rPr lang="en-US" sz="1600" dirty="0">
                <a:solidFill>
                  <a:prstClr val="black"/>
                </a:solidFill>
                <a:latin typeface="+mn-lt"/>
              </a:rPr>
              <a:t>A collection of one or more SharePoint Servers and SQL Servers</a:t>
            </a:r>
            <a:r>
              <a:rPr lang="en-GB" sz="1600" dirty="0">
                <a:solidFill>
                  <a:prstClr val="black"/>
                </a:solidFill>
                <a:latin typeface="+mn-lt"/>
              </a:rPr>
              <a:t>®</a:t>
            </a:r>
            <a:r>
              <a:rPr lang="en-US" sz="1600" dirty="0">
                <a:solidFill>
                  <a:prstClr val="black"/>
                </a:solidFill>
                <a:latin typeface="+mn-lt"/>
              </a:rPr>
              <a:t> providing a set of basic SharePoint services bound together by a single configuration database in SQL Server</a:t>
            </a:r>
          </a:p>
          <a:p>
            <a:pPr defTabSz="914400" fontAlgn="auto">
              <a:spcBef>
                <a:spcPts val="600"/>
              </a:spcBef>
              <a:spcAft>
                <a:spcPts val="600"/>
              </a:spcAft>
              <a:defRPr/>
            </a:pPr>
            <a:endParaRPr lang="en-US" sz="1600" dirty="0">
              <a:solidFill>
                <a:prstClr val="black"/>
              </a:solidFill>
              <a:latin typeface="+mn-lt"/>
            </a:endParaRPr>
          </a:p>
          <a:p>
            <a:pPr defTabSz="914400" fontAlgn="auto">
              <a:spcBef>
                <a:spcPts val="600"/>
              </a:spcBef>
              <a:spcAft>
                <a:spcPts val="600"/>
              </a:spcAft>
              <a:defRPr/>
            </a:pPr>
            <a:endParaRPr lang="en-GB" sz="1600" dirty="0">
              <a:solidFill>
                <a:prstClr val="black"/>
              </a:solidFill>
              <a:latin typeface="+mn-lt"/>
            </a:endParaRPr>
          </a:p>
          <a:p>
            <a:pPr marL="53975" indent="14288" defTabSz="914400" fontAlgn="auto">
              <a:spcBef>
                <a:spcPts val="700"/>
              </a:spcBef>
              <a:spcAft>
                <a:spcPts val="0"/>
              </a:spcAft>
              <a:buClr>
                <a:srgbClr val="7E848D">
                  <a:lumMod val="75000"/>
                </a:srgbClr>
              </a:buClr>
              <a:buSzPct val="95000"/>
              <a:defRPr/>
            </a:pPr>
            <a:endParaRPr lang="en-GB" sz="1600" dirty="0">
              <a:solidFill>
                <a:prstClr val="black"/>
              </a:solidFill>
              <a:latin typeface="+mn-lt"/>
            </a:endParaRPr>
          </a:p>
        </p:txBody>
      </p:sp>
      <p:sp>
        <p:nvSpPr>
          <p:cNvPr id="9" name="Rectangle 8"/>
          <p:cNvSpPr/>
          <p:nvPr/>
        </p:nvSpPr>
        <p:spPr>
          <a:xfrm>
            <a:off x="239713" y="2835275"/>
            <a:ext cx="4191000" cy="3032125"/>
          </a:xfrm>
          <a:prstGeom prst="rect">
            <a:avLst/>
          </a:prstGeom>
        </p:spPr>
        <p:txBody>
          <a:bodyPr>
            <a:spAutoFit/>
          </a:bodyPr>
          <a:lstStyle/>
          <a:p>
            <a:pPr defTabSz="914400" fontAlgn="auto">
              <a:spcBef>
                <a:spcPts val="600"/>
              </a:spcBef>
              <a:spcAft>
                <a:spcPts val="600"/>
              </a:spcAft>
              <a:defRPr/>
            </a:pPr>
            <a:r>
              <a:rPr lang="en-GB" b="1" dirty="0">
                <a:solidFill>
                  <a:prstClr val="black"/>
                </a:solidFill>
                <a:latin typeface="+mn-lt"/>
              </a:rPr>
              <a:t>Key Components:</a:t>
            </a:r>
          </a:p>
          <a:p>
            <a:pPr marL="166688" indent="-166688" defTabSz="914400" fontAlgn="auto">
              <a:spcBef>
                <a:spcPts val="600"/>
              </a:spcBef>
              <a:spcAft>
                <a:spcPts val="0"/>
              </a:spcAft>
              <a:buClr>
                <a:srgbClr val="4B7B8A"/>
              </a:buClr>
              <a:buSzPct val="100000"/>
              <a:buFont typeface="Arial" pitchFamily="34" charset="0"/>
              <a:buChar char="•"/>
              <a:defRPr/>
            </a:pPr>
            <a:r>
              <a:rPr lang="en-GB" sz="1600" dirty="0">
                <a:solidFill>
                  <a:prstClr val="black"/>
                </a:solidFill>
                <a:latin typeface="+mn-lt"/>
              </a:rPr>
              <a:t> Web Front End (WFE) Servers:</a:t>
            </a:r>
          </a:p>
          <a:p>
            <a:pPr marL="465138" lvl="2" indent="-233363" defTabSz="914400" fontAlgn="auto">
              <a:spcBef>
                <a:spcPts val="0"/>
              </a:spcBef>
              <a:spcAft>
                <a:spcPts val="0"/>
              </a:spcAft>
              <a:buClr>
                <a:srgbClr val="4B7B8A"/>
              </a:buClr>
              <a:buSzPct val="100000"/>
              <a:buFont typeface="Courier New" pitchFamily="49" charset="0"/>
              <a:buChar char="o"/>
              <a:defRPr/>
            </a:pPr>
            <a:r>
              <a:rPr lang="en-GB" sz="1400" dirty="0">
                <a:solidFill>
                  <a:prstClr val="black"/>
                </a:solidFill>
                <a:latin typeface="+mn-lt"/>
              </a:rPr>
              <a:t> Windows</a:t>
            </a:r>
            <a:r>
              <a:rPr lang="en-GB" sz="1400" dirty="0">
                <a:solidFill>
                  <a:prstClr val="black"/>
                </a:solidFill>
                <a:latin typeface="Calibri"/>
              </a:rPr>
              <a:t>®</a:t>
            </a:r>
            <a:r>
              <a:rPr lang="en-GB" sz="1400" dirty="0">
                <a:solidFill>
                  <a:prstClr val="black"/>
                </a:solidFill>
                <a:latin typeface="+mn-lt"/>
              </a:rPr>
              <a:t> SharePoint Services </a:t>
            </a:r>
          </a:p>
          <a:p>
            <a:pPr marL="465138" lvl="2" indent="-233363" defTabSz="914400" fontAlgn="auto">
              <a:spcBef>
                <a:spcPts val="0"/>
              </a:spcBef>
              <a:spcAft>
                <a:spcPts val="600"/>
              </a:spcAft>
              <a:buClr>
                <a:srgbClr val="4B7B8A"/>
              </a:buClr>
              <a:buSzPct val="100000"/>
              <a:buFont typeface="Courier New" pitchFamily="49" charset="0"/>
              <a:buChar char="o"/>
              <a:defRPr/>
            </a:pPr>
            <a:r>
              <a:rPr lang="en-GB" sz="1400" dirty="0">
                <a:solidFill>
                  <a:prstClr val="black"/>
                </a:solidFill>
                <a:latin typeface="+mn-lt"/>
              </a:rPr>
              <a:t> Web Application Service</a:t>
            </a:r>
            <a:endParaRPr lang="en-GB" sz="1600" dirty="0">
              <a:solidFill>
                <a:prstClr val="black"/>
              </a:solidFill>
              <a:latin typeface="+mn-lt"/>
            </a:endParaRPr>
          </a:p>
          <a:p>
            <a:pPr marL="166688" indent="-166688" defTabSz="914400" fontAlgn="auto">
              <a:spcBef>
                <a:spcPts val="0"/>
              </a:spcBef>
              <a:spcAft>
                <a:spcPts val="0"/>
              </a:spcAft>
              <a:buClr>
                <a:srgbClr val="4B7B8A"/>
              </a:buClr>
              <a:buSzPct val="100000"/>
              <a:buFont typeface="Arial" pitchFamily="34" charset="0"/>
              <a:buChar char="•"/>
              <a:defRPr/>
            </a:pPr>
            <a:r>
              <a:rPr lang="en-GB" sz="1600" dirty="0">
                <a:solidFill>
                  <a:prstClr val="black"/>
                </a:solidFill>
                <a:latin typeface="+mn-lt"/>
              </a:rPr>
              <a:t> Application Servers:</a:t>
            </a:r>
          </a:p>
          <a:p>
            <a:pPr marL="465138" lvl="2" indent="-233363" defTabSz="914400" fontAlgn="auto">
              <a:spcBef>
                <a:spcPts val="0"/>
              </a:spcBef>
              <a:spcAft>
                <a:spcPts val="0"/>
              </a:spcAft>
              <a:buClr>
                <a:srgbClr val="4B7B8A"/>
              </a:buClr>
              <a:buSzPct val="100000"/>
              <a:buFont typeface="Courier New" pitchFamily="49" charset="0"/>
              <a:buChar char="o"/>
              <a:defRPr/>
            </a:pPr>
            <a:r>
              <a:rPr lang="en-GB" sz="1600" dirty="0">
                <a:solidFill>
                  <a:prstClr val="black"/>
                </a:solidFill>
                <a:latin typeface="+mn-lt"/>
              </a:rPr>
              <a:t> </a:t>
            </a:r>
            <a:r>
              <a:rPr lang="en-GB" sz="1400" dirty="0">
                <a:solidFill>
                  <a:prstClr val="black"/>
                </a:solidFill>
                <a:latin typeface="+mn-lt"/>
              </a:rPr>
              <a:t>Office SharePoint Server Search Service </a:t>
            </a:r>
            <a:br>
              <a:rPr lang="en-GB" sz="1400" dirty="0">
                <a:solidFill>
                  <a:prstClr val="black"/>
                </a:solidFill>
                <a:latin typeface="+mn-lt"/>
              </a:rPr>
            </a:br>
            <a:r>
              <a:rPr lang="en-GB" sz="1400" dirty="0">
                <a:solidFill>
                  <a:prstClr val="black"/>
                </a:solidFill>
                <a:latin typeface="+mn-lt"/>
              </a:rPr>
              <a:t> (Index or Query)</a:t>
            </a:r>
          </a:p>
          <a:p>
            <a:pPr marL="465138" lvl="2" indent="-233363" defTabSz="914400" fontAlgn="auto">
              <a:spcBef>
                <a:spcPts val="0"/>
              </a:spcBef>
              <a:spcAft>
                <a:spcPts val="0"/>
              </a:spcAft>
              <a:buClr>
                <a:srgbClr val="4B7B8A"/>
              </a:buClr>
              <a:buSzPct val="100000"/>
              <a:buFont typeface="Courier New" pitchFamily="49" charset="0"/>
              <a:buChar char="o"/>
              <a:defRPr/>
            </a:pPr>
            <a:r>
              <a:rPr lang="en-GB" sz="1400" dirty="0">
                <a:solidFill>
                  <a:prstClr val="black"/>
                </a:solidFill>
                <a:latin typeface="+mn-lt"/>
              </a:rPr>
              <a:t> Document Conversion Launcher Service</a:t>
            </a:r>
          </a:p>
          <a:p>
            <a:pPr marL="465138" lvl="2" indent="-233363" defTabSz="914400" fontAlgn="auto">
              <a:spcBef>
                <a:spcPts val="0"/>
              </a:spcBef>
              <a:spcAft>
                <a:spcPts val="0"/>
              </a:spcAft>
              <a:buClr>
                <a:srgbClr val="4B7B8A"/>
              </a:buClr>
              <a:buSzPct val="100000"/>
              <a:buFont typeface="Courier New" pitchFamily="49" charset="0"/>
              <a:buChar char="o"/>
              <a:defRPr/>
            </a:pPr>
            <a:r>
              <a:rPr lang="en-GB" sz="1400" dirty="0">
                <a:solidFill>
                  <a:prstClr val="black"/>
                </a:solidFill>
                <a:latin typeface="+mn-lt"/>
              </a:rPr>
              <a:t> Document Conversion Load Balancer Service</a:t>
            </a:r>
          </a:p>
          <a:p>
            <a:pPr marL="465138" lvl="2" indent="-233363" defTabSz="914400" fontAlgn="auto">
              <a:spcBef>
                <a:spcPts val="0"/>
              </a:spcBef>
              <a:spcAft>
                <a:spcPts val="600"/>
              </a:spcAft>
              <a:buClr>
                <a:srgbClr val="4B7B8A"/>
              </a:buClr>
              <a:buSzPct val="100000"/>
              <a:buFont typeface="Courier New" pitchFamily="49" charset="0"/>
              <a:buChar char="o"/>
              <a:defRPr/>
            </a:pPr>
            <a:r>
              <a:rPr lang="en-GB" sz="1400" dirty="0">
                <a:solidFill>
                  <a:prstClr val="black"/>
                </a:solidFill>
                <a:latin typeface="+mn-lt"/>
              </a:rPr>
              <a:t> Excel Calculation Services</a:t>
            </a:r>
            <a:endParaRPr lang="en-GB" sz="1600" dirty="0">
              <a:solidFill>
                <a:prstClr val="black"/>
              </a:solidFill>
              <a:latin typeface="+mn-lt"/>
            </a:endParaRPr>
          </a:p>
          <a:p>
            <a:pPr marL="166688" indent="-166688" defTabSz="914400" fontAlgn="auto">
              <a:spcBef>
                <a:spcPts val="0"/>
              </a:spcBef>
              <a:spcAft>
                <a:spcPts val="0"/>
              </a:spcAft>
              <a:buClr>
                <a:srgbClr val="4B7B8A"/>
              </a:buClr>
              <a:buSzPct val="100000"/>
              <a:buFont typeface="Arial" pitchFamily="34" charset="0"/>
              <a:buChar char="•"/>
              <a:defRPr/>
            </a:pPr>
            <a:r>
              <a:rPr lang="en-GB" sz="1600" dirty="0">
                <a:solidFill>
                  <a:prstClr val="black"/>
                </a:solidFill>
                <a:latin typeface="+mn-lt"/>
              </a:rPr>
              <a:t> SQL Server</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SharePoint Roles &amp; Virtualization Considerations</a:t>
            </a:r>
            <a:endParaRPr lang="en-US" sz="3600" dirty="0"/>
          </a:p>
        </p:txBody>
      </p:sp>
      <p:graphicFrame>
        <p:nvGraphicFramePr>
          <p:cNvPr id="4" name="Content Placeholder 3"/>
          <p:cNvGraphicFramePr>
            <a:graphicFrameLocks/>
          </p:cNvGraphicFramePr>
          <p:nvPr/>
        </p:nvGraphicFramePr>
        <p:xfrm>
          <a:off x="277813" y="1031875"/>
          <a:ext cx="8610600" cy="4724400"/>
        </p:xfrm>
        <a:graphic>
          <a:graphicData uri="http://schemas.openxmlformats.org/drawingml/2006/table">
            <a:tbl>
              <a:tblPr firstRow="1" bandRow="1">
                <a:tableStyleId>{5C22544A-7EE6-4342-B048-85BDC9FD1C3A}</a:tableStyleId>
              </a:tblPr>
              <a:tblGrid>
                <a:gridCol w="2152650"/>
                <a:gridCol w="1383846"/>
                <a:gridCol w="5074104"/>
              </a:tblGrid>
              <a:tr h="537948">
                <a:tc>
                  <a:txBody>
                    <a:bodyPr/>
                    <a:lstStyle/>
                    <a:p>
                      <a:pPr algn="ctr"/>
                      <a:r>
                        <a:rPr lang="en-US" sz="1600" dirty="0" smtClean="0">
                          <a:solidFill>
                            <a:schemeClr val="bg1"/>
                          </a:solidFill>
                        </a:rPr>
                        <a:t>Role</a:t>
                      </a:r>
                      <a:endParaRPr lang="en-US" sz="1600" dirty="0">
                        <a:solidFill>
                          <a:schemeClr val="bg1"/>
                        </a:solidFill>
                      </a:endParaRPr>
                    </a:p>
                  </a:txBody>
                  <a:tcPr marL="81815" marR="81815" anchor="ctr"/>
                </a:tc>
                <a:tc>
                  <a:txBody>
                    <a:bodyPr/>
                    <a:lstStyle/>
                    <a:p>
                      <a:pPr algn="ctr"/>
                      <a:r>
                        <a:rPr lang="en-US" sz="1600" dirty="0" smtClean="0">
                          <a:solidFill>
                            <a:schemeClr val="bg1"/>
                          </a:solidFill>
                        </a:rPr>
                        <a:t>Virtualization</a:t>
                      </a:r>
                    </a:p>
                    <a:p>
                      <a:pPr algn="ctr"/>
                      <a:r>
                        <a:rPr lang="en-US" sz="1600" dirty="0" smtClean="0">
                          <a:solidFill>
                            <a:schemeClr val="bg1"/>
                          </a:solidFill>
                        </a:rPr>
                        <a:t>Decision</a:t>
                      </a:r>
                      <a:endParaRPr lang="en-US" sz="1600" dirty="0">
                        <a:solidFill>
                          <a:schemeClr val="bg1"/>
                        </a:solidFill>
                      </a:endParaRPr>
                    </a:p>
                  </a:txBody>
                  <a:tcPr marL="81815" marR="81815" anchor="ctr"/>
                </a:tc>
                <a:tc>
                  <a:txBody>
                    <a:bodyPr/>
                    <a:lstStyle/>
                    <a:p>
                      <a:pPr algn="ctr"/>
                      <a:r>
                        <a:rPr lang="en-US" sz="1600" baseline="0" dirty="0" smtClean="0">
                          <a:solidFill>
                            <a:schemeClr val="bg1"/>
                          </a:solidFill>
                        </a:rPr>
                        <a:t>Considerations and Requirements</a:t>
                      </a:r>
                      <a:endParaRPr lang="en-US" sz="1600" dirty="0">
                        <a:solidFill>
                          <a:schemeClr val="bg1"/>
                        </a:solidFill>
                      </a:endParaRPr>
                    </a:p>
                  </a:txBody>
                  <a:tcPr marL="81815" marR="81815" anchor="ctr"/>
                </a:tc>
              </a:tr>
              <a:tr h="79248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Web Role</a:t>
                      </a:r>
                    </a:p>
                    <a:p>
                      <a:pPr marL="0" marR="0" indent="0" algn="l" defTabSz="914363" rtl="0" eaLnBrk="1" fontAlgn="auto" latinLnBrk="0" hangingPunct="1">
                        <a:lnSpc>
                          <a:spcPct val="100000"/>
                        </a:lnSpc>
                        <a:spcBef>
                          <a:spcPts val="0"/>
                        </a:spcBef>
                        <a:spcAft>
                          <a:spcPts val="0"/>
                        </a:spcAft>
                        <a:buClrTx/>
                        <a:buSzTx/>
                        <a:buFontTx/>
                        <a:buNone/>
                        <a:tabLst/>
                        <a:defRPr/>
                      </a:pPr>
                      <a:r>
                        <a:rPr lang="en-GB" sz="1600" dirty="0" smtClean="0">
                          <a:solidFill>
                            <a:srgbClr val="000000"/>
                          </a:solidFill>
                        </a:rPr>
                        <a:t>Render Content</a:t>
                      </a:r>
                    </a:p>
                  </a:txBody>
                  <a:tcPr marL="81815" marR="81815" anchor="ctr"/>
                </a:tc>
                <a:tc>
                  <a:txBody>
                    <a:bodyPr/>
                    <a:lstStyle/>
                    <a:p>
                      <a:pPr algn="ctr"/>
                      <a:r>
                        <a:rPr lang="en-US" sz="1600" dirty="0" smtClean="0">
                          <a:solidFill>
                            <a:srgbClr val="000000"/>
                          </a:solidFill>
                        </a:rPr>
                        <a:t>Ideal</a:t>
                      </a:r>
                      <a:endParaRPr lang="en-US" sz="1600" dirty="0">
                        <a:solidFill>
                          <a:srgbClr val="000000"/>
                        </a:solidFill>
                      </a:endParaRPr>
                    </a:p>
                  </a:txBody>
                  <a:tcPr marL="81815" marR="81815" anchor="ctr">
                    <a:solidFill>
                      <a:srgbClr val="00B050"/>
                    </a:solidFill>
                  </a:tcPr>
                </a:tc>
                <a:tc>
                  <a:txBody>
                    <a:bodyPr/>
                    <a:lstStyle/>
                    <a:p>
                      <a:pPr marL="109538" indent="-109538">
                        <a:buFont typeface="Arial" pitchFamily="34" charset="0"/>
                        <a:buChar char="•"/>
                      </a:pPr>
                      <a:r>
                        <a:rPr lang="en-US" sz="1400" dirty="0" smtClean="0">
                          <a:solidFill>
                            <a:srgbClr val="000000"/>
                          </a:solidFill>
                        </a:rPr>
                        <a:t>Easily provision additional servers for load balancing and fault tolerance</a:t>
                      </a:r>
                      <a:endParaRPr lang="en-US" sz="1400" dirty="0">
                        <a:solidFill>
                          <a:srgbClr val="000000"/>
                        </a:solidFill>
                      </a:endParaRPr>
                    </a:p>
                  </a:txBody>
                  <a:tcPr marL="81815" marR="81815" anchor="ctr"/>
                </a:tc>
              </a:tr>
              <a:tr h="82294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Query Role</a:t>
                      </a:r>
                    </a:p>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solidFill>
                            <a:srgbClr val="000000"/>
                          </a:solidFill>
                        </a:rPr>
                        <a:t>Process Search Queries</a:t>
                      </a:r>
                    </a:p>
                  </a:txBody>
                  <a:tcPr marL="81815" marR="81815" anchor="ctr"/>
                </a:tc>
                <a:tc>
                  <a:txBody>
                    <a:bodyPr/>
                    <a:lstStyle/>
                    <a:p>
                      <a:pPr algn="ctr"/>
                      <a:r>
                        <a:rPr lang="en-US" sz="1600" dirty="0" smtClean="0">
                          <a:solidFill>
                            <a:srgbClr val="000000"/>
                          </a:solidFill>
                        </a:rPr>
                        <a:t>Ideal</a:t>
                      </a:r>
                    </a:p>
                  </a:txBody>
                  <a:tcPr marL="81815" marR="81815" anchor="ctr">
                    <a:solidFill>
                      <a:srgbClr val="00B050"/>
                    </a:solidFill>
                  </a:tcPr>
                </a:tc>
                <a:tc>
                  <a:txBody>
                    <a:bodyPr/>
                    <a:lstStyle/>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For large indexes, use physical volume over dynamic expanding VHD</a:t>
                      </a:r>
                    </a:p>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Requires propagated copy of local index</a:t>
                      </a:r>
                    </a:p>
                  </a:txBody>
                  <a:tcPr marL="81815" marR="81815" anchor="ctr"/>
                </a:tc>
              </a:tr>
              <a:tr h="82294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Application Role</a:t>
                      </a:r>
                    </a:p>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solidFill>
                            <a:srgbClr val="000000"/>
                          </a:solidFill>
                        </a:rPr>
                        <a:t>Excel</a:t>
                      </a:r>
                      <a:r>
                        <a:rPr lang="en-US" sz="1600" baseline="0" dirty="0" smtClean="0">
                          <a:solidFill>
                            <a:srgbClr val="000000"/>
                          </a:solidFill>
                        </a:rPr>
                        <a:t> Forms </a:t>
                      </a:r>
                      <a:r>
                        <a:rPr lang="en-US" sz="1600" dirty="0" smtClean="0">
                          <a:solidFill>
                            <a:srgbClr val="000000"/>
                          </a:solidFill>
                        </a:rPr>
                        <a:t>Services</a:t>
                      </a:r>
                      <a:endParaRPr lang="en-US" sz="1600" dirty="0">
                        <a:solidFill>
                          <a:srgbClr val="000000"/>
                        </a:solidFill>
                      </a:endParaRPr>
                    </a:p>
                  </a:txBody>
                  <a:tcPr marL="81815" marR="81815" anchor="ctr"/>
                </a:tc>
                <a:tc>
                  <a:txBody>
                    <a:bodyPr/>
                    <a:lstStyle/>
                    <a:p>
                      <a:pPr algn="ctr"/>
                      <a:r>
                        <a:rPr lang="en-US" sz="1600" dirty="0" smtClean="0">
                          <a:solidFill>
                            <a:srgbClr val="000000"/>
                          </a:solidFill>
                        </a:rPr>
                        <a:t>Ideal</a:t>
                      </a:r>
                      <a:endParaRPr lang="en-US" sz="1600" dirty="0">
                        <a:solidFill>
                          <a:srgbClr val="000000"/>
                        </a:solidFill>
                      </a:endParaRPr>
                    </a:p>
                  </a:txBody>
                  <a:tcPr marL="81815" marR="81815" anchor="ctr">
                    <a:solidFill>
                      <a:srgbClr val="00B050"/>
                    </a:solidFill>
                  </a:tcPr>
                </a:tc>
                <a:tc>
                  <a:txBody>
                    <a:bodyPr/>
                    <a:lstStyle/>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Provision more servers as resource requirements for individual applications increase</a:t>
                      </a:r>
                      <a:endParaRPr kumimoji="0" lang="en-US" sz="1400" kern="1200" dirty="0">
                        <a:solidFill>
                          <a:srgbClr val="000000"/>
                        </a:solidFill>
                        <a:latin typeface="+mn-lt"/>
                        <a:ea typeface="+mn-ea"/>
                        <a:cs typeface="+mn-cs"/>
                      </a:endParaRPr>
                    </a:p>
                  </a:txBody>
                  <a:tcPr marL="81815" marR="81815" anchor="ctr"/>
                </a:tc>
              </a:tr>
              <a:tr h="838186">
                <a:tc>
                  <a:txBody>
                    <a:bodyPr/>
                    <a:lstStyle/>
                    <a:p>
                      <a:r>
                        <a:rPr lang="en-US" sz="1600" b="1" dirty="0" smtClean="0">
                          <a:solidFill>
                            <a:srgbClr val="000000"/>
                          </a:solidFill>
                        </a:rPr>
                        <a:t>Index Role</a:t>
                      </a:r>
                    </a:p>
                    <a:p>
                      <a:r>
                        <a:rPr lang="en-US" sz="1600" dirty="0" smtClean="0">
                          <a:solidFill>
                            <a:srgbClr val="000000"/>
                          </a:solidFill>
                        </a:rPr>
                        <a:t>Crawl</a:t>
                      </a:r>
                      <a:r>
                        <a:rPr lang="en-US" sz="1600" baseline="0" dirty="0" smtClean="0">
                          <a:solidFill>
                            <a:srgbClr val="000000"/>
                          </a:solidFill>
                        </a:rPr>
                        <a:t> Index</a:t>
                      </a:r>
                      <a:endParaRPr lang="en-US" sz="1600" dirty="0">
                        <a:solidFill>
                          <a:srgbClr val="000000"/>
                        </a:solidFill>
                      </a:endParaRPr>
                    </a:p>
                  </a:txBody>
                  <a:tcPr marL="81815" marR="81815" anchor="ctr"/>
                </a:tc>
                <a:tc>
                  <a:txBody>
                    <a:bodyPr/>
                    <a:lstStyle/>
                    <a:p>
                      <a:pPr algn="ctr">
                        <a:buFont typeface="Arial" pitchFamily="34" charset="0"/>
                        <a:buNone/>
                      </a:pPr>
                      <a:r>
                        <a:rPr lang="en-US" sz="1600" dirty="0" smtClean="0">
                          <a:solidFill>
                            <a:srgbClr val="000000"/>
                          </a:solidFill>
                        </a:rPr>
                        <a:t>Consider</a:t>
                      </a:r>
                    </a:p>
                  </a:txBody>
                  <a:tcPr marL="81815" marR="81815" anchor="ctr">
                    <a:solidFill>
                      <a:srgbClr val="FFFF00"/>
                    </a:solidFill>
                  </a:tcPr>
                </a:tc>
                <a:tc>
                  <a:txBody>
                    <a:bodyPr/>
                    <a:lstStyle/>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Environments where significant amount of content is not crawled</a:t>
                      </a:r>
                    </a:p>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Requires enough drive space to store the index corpus</a:t>
                      </a:r>
                    </a:p>
                  </a:txBody>
                  <a:tcPr marL="81815" marR="81815" anchor="ctr"/>
                </a:tc>
              </a:tr>
              <a:tr h="868722">
                <a:tc>
                  <a:txBody>
                    <a:bodyPr/>
                    <a:lstStyle/>
                    <a:p>
                      <a:r>
                        <a:rPr lang="en-US" sz="1600" b="1" dirty="0" smtClean="0">
                          <a:solidFill>
                            <a:srgbClr val="000000"/>
                          </a:solidFill>
                        </a:rPr>
                        <a:t>Database Role</a:t>
                      </a:r>
                      <a:endParaRPr lang="en-US" sz="1600" b="1" dirty="0">
                        <a:solidFill>
                          <a:srgbClr val="000000"/>
                        </a:solidFill>
                      </a:endParaRPr>
                    </a:p>
                  </a:txBody>
                  <a:tcPr marL="81815" marR="81815" anchor="ctr"/>
                </a:tc>
                <a:tc>
                  <a:txBody>
                    <a:bodyPr/>
                    <a:lstStyle/>
                    <a:p>
                      <a:pPr algn="ctr">
                        <a:buFont typeface="Arial" pitchFamily="34" charset="0"/>
                        <a:buNone/>
                      </a:pPr>
                      <a:r>
                        <a:rPr lang="en-US" sz="1600" baseline="0" dirty="0" smtClean="0">
                          <a:solidFill>
                            <a:srgbClr val="000000"/>
                          </a:solidFill>
                        </a:rPr>
                        <a:t>Consider</a:t>
                      </a:r>
                    </a:p>
                  </a:txBody>
                  <a:tcPr marL="81815" marR="81815" anchor="ctr">
                    <a:solidFill>
                      <a:srgbClr val="FFFF00"/>
                    </a:solidFill>
                  </a:tcPr>
                </a:tc>
                <a:tc>
                  <a:txBody>
                    <a:bodyPr/>
                    <a:lstStyle/>
                    <a:p>
                      <a:pPr marL="109538" indent="-109538" algn="l" rtl="0" eaLnBrk="1" latinLnBrk="0" hangingPunct="1">
                        <a:buFont typeface="Arial" pitchFamily="34" charset="0"/>
                        <a:buChar char="•"/>
                      </a:pPr>
                      <a:r>
                        <a:rPr kumimoji="0" lang="en-US" sz="1400" kern="1200" dirty="0" smtClean="0">
                          <a:solidFill>
                            <a:srgbClr val="000000"/>
                          </a:solidFill>
                          <a:latin typeface="+mn-lt"/>
                          <a:ea typeface="+mn-ea"/>
                          <a:cs typeface="+mn-cs"/>
                        </a:rPr>
                        <a:t>Environments with lower resource usage requirements</a:t>
                      </a:r>
                    </a:p>
                    <a:p>
                      <a:pPr marL="109538" marR="0" indent="-1095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400" kern="1200" dirty="0" smtClean="0">
                          <a:solidFill>
                            <a:srgbClr val="000000"/>
                          </a:solidFill>
                          <a:latin typeface="+mn-lt"/>
                          <a:ea typeface="+mn-ea"/>
                          <a:cs typeface="+mn-cs"/>
                        </a:rPr>
                        <a:t>Implement SQL Server</a:t>
                      </a:r>
                      <a:r>
                        <a:rPr kumimoji="0" lang="en-US" sz="1400" kern="1200" dirty="0" smtClean="0">
                          <a:solidFill>
                            <a:srgbClr val="000000"/>
                          </a:solidFill>
                          <a:latin typeface="Calibri"/>
                          <a:ea typeface="+mn-ea"/>
                          <a:cs typeface="+mn-cs"/>
                        </a:rPr>
                        <a:t>®</a:t>
                      </a:r>
                      <a:r>
                        <a:rPr kumimoji="0" lang="en-US" sz="1400" kern="1200" dirty="0" smtClean="0">
                          <a:solidFill>
                            <a:srgbClr val="000000"/>
                          </a:solidFill>
                          <a:latin typeface="+mn-lt"/>
                          <a:ea typeface="+mn-ea"/>
                          <a:cs typeface="+mn-cs"/>
                        </a:rPr>
                        <a:t> alias for the farm required</a:t>
                      </a:r>
                    </a:p>
                    <a:p>
                      <a:pPr marL="109538" indent="-109538" algn="l" rtl="0" eaLnBrk="1" latinLnBrk="0" hangingPunct="1">
                        <a:buFont typeface="Arial" pitchFamily="34" charset="0"/>
                        <a:buChar char="•"/>
                      </a:pPr>
                      <a:endParaRPr kumimoji="0" lang="en-US" sz="1400" kern="1200" dirty="0" smtClean="0">
                        <a:solidFill>
                          <a:srgbClr val="000000"/>
                        </a:solidFill>
                        <a:latin typeface="+mn-lt"/>
                        <a:ea typeface="+mn-ea"/>
                        <a:cs typeface="+mn-cs"/>
                      </a:endParaRPr>
                    </a:p>
                  </a:txBody>
                  <a:tcPr marL="81815" marR="81815" anchor="ctr"/>
                </a:tc>
              </a:tr>
            </a:tbl>
          </a:graphicData>
        </a:graphic>
      </p:graphicFrame>
      <p:sp>
        <p:nvSpPr>
          <p:cNvPr id="5" name="Rectangle 4"/>
          <p:cNvSpPr/>
          <p:nvPr/>
        </p:nvSpPr>
        <p:spPr bwMode="auto">
          <a:xfrm>
            <a:off x="304800" y="5943600"/>
            <a:ext cx="8610600" cy="685800"/>
          </a:xfrm>
          <a:prstGeom prst="rect">
            <a:avLst/>
          </a:prstGeom>
          <a:no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dirty="0">
                <a:solidFill>
                  <a:srgbClr val="FFFFFF"/>
                </a:solidFill>
              </a:rPr>
              <a:t>For details, see SharePoint Virtualization whitepaper at</a:t>
            </a:r>
          </a:p>
          <a:p>
            <a:pPr algn="ctr" defTabSz="914099" fontAlgn="auto">
              <a:spcBef>
                <a:spcPts val="0"/>
              </a:spcBef>
              <a:spcAft>
                <a:spcPts val="0"/>
              </a:spcAft>
              <a:defRPr/>
            </a:pPr>
            <a:r>
              <a:rPr lang="en-US" dirty="0">
                <a:solidFill>
                  <a:prstClr val="white"/>
                </a:solidFill>
                <a:hlinkClick r:id="rId3"/>
              </a:rPr>
              <a:t>http://www.microsoft.com/virtualization/solutions/business-critical-applications</a:t>
            </a:r>
            <a:endParaRPr lang="en-US" dirty="0">
              <a:solidFill>
                <a:prstClr val="white"/>
              </a:solidFill>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Production Farm – Physical &amp; Virtual Mix</a:t>
            </a:r>
            <a:endParaRPr lang="en-US" sz="4000" dirty="0"/>
          </a:p>
        </p:txBody>
      </p:sp>
      <p:sp>
        <p:nvSpPr>
          <p:cNvPr id="4" name="Rectangle 3"/>
          <p:cNvSpPr/>
          <p:nvPr/>
        </p:nvSpPr>
        <p:spPr>
          <a:xfrm>
            <a:off x="3610100" y="1207325"/>
            <a:ext cx="5410200" cy="4572000"/>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5" name="Rounded Rectangle 4"/>
          <p:cNvSpPr/>
          <p:nvPr/>
        </p:nvSpPr>
        <p:spPr bwMode="auto">
          <a:xfrm rot="16200000">
            <a:off x="6429501" y="4331526"/>
            <a:ext cx="609600" cy="1981198"/>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6" name="Rectangle 5"/>
          <p:cNvSpPr/>
          <p:nvPr/>
        </p:nvSpPr>
        <p:spPr>
          <a:xfrm>
            <a:off x="121466" y="1447800"/>
            <a:ext cx="3331283" cy="2286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7" name="TextBox 6"/>
          <p:cNvSpPr txBox="1"/>
          <p:nvPr/>
        </p:nvSpPr>
        <p:spPr>
          <a:xfrm>
            <a:off x="118112" y="1447800"/>
            <a:ext cx="3334638" cy="2241639"/>
          </a:xfrm>
          <a:prstGeom prst="rect">
            <a:avLst/>
          </a:prstGeom>
          <a:noFill/>
        </p:spPr>
        <p:txBody>
          <a:bodyPr wrap="square" rtlCol="0">
            <a:spAutoFit/>
          </a:bodyPr>
          <a:lstStyle/>
          <a:p>
            <a:pPr defTabSz="914400" fontAlgn="auto">
              <a:spcBef>
                <a:spcPts val="0"/>
              </a:spcBef>
              <a:spcAft>
                <a:spcPts val="0"/>
              </a:spcAft>
              <a:buClr>
                <a:srgbClr val="4B7B8A"/>
              </a:buClr>
            </a:pPr>
            <a:r>
              <a:rPr lang="en-US" sz="1600" b="1" dirty="0" smtClean="0">
                <a:solidFill>
                  <a:prstClr val="black"/>
                </a:solidFill>
                <a:latin typeface="Calibri"/>
              </a:rPr>
              <a:t>Scenario Description:</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Optimized scenario for high-end production is mixed physical and virtual</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Index and database roles on dedicated physical servers  to provide very high scalability</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Virtual web, query, and application roles</a:t>
            </a:r>
          </a:p>
          <a:p>
            <a:pPr marL="166688" indent="-166688" defTabSz="914400" fontAlgn="auto">
              <a:spcBef>
                <a:spcPts val="0"/>
              </a:spcBef>
              <a:spcAft>
                <a:spcPts val="400"/>
              </a:spcAft>
              <a:buClr>
                <a:srgbClr val="4B7B8A"/>
              </a:buClr>
              <a:buFont typeface="Arial" pitchFamily="34" charset="0"/>
              <a:buChar char="•"/>
            </a:pPr>
            <a:r>
              <a:rPr lang="en-US" sz="1400" dirty="0" smtClean="0">
                <a:solidFill>
                  <a:prstClr val="black"/>
                </a:solidFill>
                <a:latin typeface="Calibri"/>
              </a:rPr>
              <a:t>All servers managed by System Center Suite</a:t>
            </a:r>
          </a:p>
        </p:txBody>
      </p:sp>
      <p:sp>
        <p:nvSpPr>
          <p:cNvPr id="8" name="Rectangle 7"/>
          <p:cNvSpPr/>
          <p:nvPr/>
        </p:nvSpPr>
        <p:spPr>
          <a:xfrm>
            <a:off x="116775" y="4080808"/>
            <a:ext cx="3352800" cy="132939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9" name="Rectangle 8"/>
          <p:cNvSpPr/>
          <p:nvPr/>
        </p:nvSpPr>
        <p:spPr>
          <a:xfrm>
            <a:off x="116775" y="4080808"/>
            <a:ext cx="3276600" cy="1810752"/>
          </a:xfrm>
          <a:prstGeom prst="rect">
            <a:avLst/>
          </a:prstGeom>
        </p:spPr>
        <p:txBody>
          <a:bodyPr wrap="square">
            <a:spAutoFit/>
          </a:bodyPr>
          <a:lstStyle/>
          <a:p>
            <a:pPr marL="166688" indent="-166688" defTabSz="914400" fontAlgn="auto">
              <a:spcBef>
                <a:spcPts val="0"/>
              </a:spcBef>
              <a:spcAft>
                <a:spcPts val="0"/>
              </a:spcAft>
              <a:buClr>
                <a:srgbClr val="4B7B8A"/>
              </a:buClr>
            </a:pPr>
            <a:r>
              <a:rPr lang="en-US" sz="1600" b="1" dirty="0" smtClean="0">
                <a:solidFill>
                  <a:prstClr val="black"/>
                </a:solidFill>
                <a:latin typeface="Calibri"/>
              </a:rPr>
              <a:t>Virtualization Benefits:</a:t>
            </a:r>
          </a:p>
          <a:p>
            <a:pPr marL="166688" indent="-166688" defTabSz="914400" fontAlgn="auto">
              <a:spcBef>
                <a:spcPts val="0"/>
              </a:spcBef>
              <a:spcAft>
                <a:spcPts val="400"/>
              </a:spcAft>
              <a:buClr>
                <a:srgbClr val="4B7B8A"/>
              </a:buClr>
              <a:buFont typeface="Arial" pitchFamily="34" charset="0"/>
              <a:buChar char="•"/>
            </a:pPr>
            <a:r>
              <a:rPr lang="en-US" sz="1400" b="1" dirty="0" smtClean="0">
                <a:solidFill>
                  <a:prstClr val="black"/>
                </a:solidFill>
                <a:latin typeface="Calibri"/>
              </a:rPr>
              <a:t>Unified management</a:t>
            </a:r>
            <a:r>
              <a:rPr lang="en-US" sz="1400" dirty="0" smtClean="0">
                <a:solidFill>
                  <a:prstClr val="black"/>
                </a:solidFill>
                <a:latin typeface="Calibri"/>
              </a:rPr>
              <a:t>: physical and virtual</a:t>
            </a:r>
          </a:p>
          <a:p>
            <a:pPr marL="166688" indent="-166688" defTabSz="914400" fontAlgn="auto">
              <a:spcBef>
                <a:spcPts val="0"/>
              </a:spcBef>
              <a:spcAft>
                <a:spcPts val="400"/>
              </a:spcAft>
              <a:buClr>
                <a:srgbClr val="4B7B8A"/>
              </a:buClr>
              <a:buFont typeface="Arial" pitchFamily="34" charset="0"/>
              <a:buChar char="•"/>
            </a:pPr>
            <a:r>
              <a:rPr lang="en-US" sz="1400" b="1" dirty="0" smtClean="0">
                <a:solidFill>
                  <a:prstClr val="black"/>
                </a:solidFill>
                <a:latin typeface="Calibri"/>
              </a:rPr>
              <a:t>Dynamic data center</a:t>
            </a:r>
            <a:r>
              <a:rPr lang="en-US" sz="1400" dirty="0" smtClean="0">
                <a:solidFill>
                  <a:prstClr val="black"/>
                </a:solidFill>
                <a:latin typeface="Calibri"/>
              </a:rPr>
              <a:t>: scale dynamically and on-demand provisioning</a:t>
            </a:r>
            <a:endParaRPr lang="en-US" sz="1400" b="1" dirty="0" smtClean="0">
              <a:solidFill>
                <a:prstClr val="black"/>
              </a:solidFill>
              <a:latin typeface="Calibri"/>
            </a:endParaRPr>
          </a:p>
          <a:p>
            <a:pPr marL="166688" indent="-166688" defTabSz="914400" fontAlgn="auto">
              <a:spcBef>
                <a:spcPts val="0"/>
              </a:spcBef>
              <a:spcAft>
                <a:spcPts val="600"/>
              </a:spcAft>
              <a:buClr>
                <a:srgbClr val="4B7B8A"/>
              </a:buClr>
              <a:buFont typeface="Arial" pitchFamily="34" charset="0"/>
              <a:buChar char="•"/>
            </a:pPr>
            <a:endParaRPr lang="en-US" sz="1400" dirty="0" smtClean="0">
              <a:solidFill>
                <a:prstClr val="black"/>
              </a:solidFill>
              <a:latin typeface="Calibri"/>
            </a:endParaRPr>
          </a:p>
          <a:p>
            <a:pPr marL="166688" indent="-166688" defTabSz="914400" fontAlgn="auto">
              <a:spcBef>
                <a:spcPts val="0"/>
              </a:spcBef>
              <a:spcAft>
                <a:spcPts val="600"/>
              </a:spcAft>
              <a:buClr>
                <a:srgbClr val="4B7B8A"/>
              </a:buClr>
              <a:buFont typeface="Arial" pitchFamily="34" charset="0"/>
              <a:buChar char="•"/>
            </a:pPr>
            <a:endParaRPr lang="en-US" sz="1400" dirty="0" smtClean="0">
              <a:solidFill>
                <a:prstClr val="black"/>
              </a:solidFill>
              <a:latin typeface="Calibri"/>
            </a:endParaRPr>
          </a:p>
        </p:txBody>
      </p:sp>
      <p:sp>
        <p:nvSpPr>
          <p:cNvPr id="10" name="TextBox 9"/>
          <p:cNvSpPr txBox="1"/>
          <p:nvPr/>
        </p:nvSpPr>
        <p:spPr>
          <a:xfrm>
            <a:off x="3838700" y="2807525"/>
            <a:ext cx="595047" cy="246221"/>
          </a:xfrm>
          <a:prstGeom prst="rect">
            <a:avLst/>
          </a:prstGeom>
          <a:noFill/>
        </p:spPr>
        <p:txBody>
          <a:bodyPr wrap="square" rtlCol="0">
            <a:spAutoFit/>
          </a:bodyPr>
          <a:lstStyle/>
          <a:p>
            <a:pPr algn="r" defTabSz="914400" fontAlgn="auto">
              <a:spcBef>
                <a:spcPts val="0"/>
              </a:spcBef>
              <a:spcAft>
                <a:spcPts val="0"/>
              </a:spcAft>
            </a:pPr>
            <a:r>
              <a:rPr lang="en-GB" sz="1000" b="1" dirty="0" smtClean="0">
                <a:solidFill>
                  <a:prstClr val="black"/>
                </a:solidFill>
                <a:latin typeface="Calibri"/>
              </a:rPr>
              <a:t>TEST</a:t>
            </a:r>
          </a:p>
        </p:txBody>
      </p:sp>
      <p:sp>
        <p:nvSpPr>
          <p:cNvPr id="11" name="TextBox 10"/>
          <p:cNvSpPr txBox="1"/>
          <p:nvPr/>
        </p:nvSpPr>
        <p:spPr>
          <a:xfrm>
            <a:off x="3731817" y="2016825"/>
            <a:ext cx="716483" cy="246221"/>
          </a:xfrm>
          <a:prstGeom prst="rect">
            <a:avLst/>
          </a:prstGeom>
          <a:noFill/>
        </p:spPr>
        <p:txBody>
          <a:bodyPr wrap="square" rtlCol="0">
            <a:spAutoFit/>
          </a:bodyPr>
          <a:lstStyle/>
          <a:p>
            <a:pPr algn="r" defTabSz="914400" fontAlgn="auto">
              <a:spcBef>
                <a:spcPts val="0"/>
              </a:spcBef>
              <a:spcAft>
                <a:spcPts val="0"/>
              </a:spcAft>
            </a:pPr>
            <a:r>
              <a:rPr lang="en-GB" sz="1000" b="1" dirty="0" smtClean="0">
                <a:solidFill>
                  <a:prstClr val="black"/>
                </a:solidFill>
                <a:latin typeface="Calibri"/>
              </a:rPr>
              <a:t>DEV</a:t>
            </a:r>
          </a:p>
        </p:txBody>
      </p:sp>
      <p:sp>
        <p:nvSpPr>
          <p:cNvPr id="12" name="TextBox 11"/>
          <p:cNvSpPr txBox="1"/>
          <p:nvPr/>
        </p:nvSpPr>
        <p:spPr>
          <a:xfrm>
            <a:off x="3554834" y="4542504"/>
            <a:ext cx="969666" cy="246221"/>
          </a:xfrm>
          <a:prstGeom prst="rect">
            <a:avLst/>
          </a:prstGeom>
          <a:noFill/>
        </p:spPr>
        <p:txBody>
          <a:bodyPr wrap="square" rtlCol="0">
            <a:spAutoFit/>
          </a:bodyPr>
          <a:lstStyle/>
          <a:p>
            <a:pPr algn="r" defTabSz="914400" fontAlgn="auto">
              <a:spcBef>
                <a:spcPts val="0"/>
              </a:spcBef>
              <a:spcAft>
                <a:spcPts val="0"/>
              </a:spcAft>
            </a:pPr>
            <a:r>
              <a:rPr lang="en-GB" sz="1000" b="1" dirty="0" smtClean="0">
                <a:solidFill>
                  <a:prstClr val="black"/>
                </a:solidFill>
                <a:latin typeface="Calibri"/>
              </a:rPr>
              <a:t>PRODUCTION</a:t>
            </a:r>
          </a:p>
        </p:txBody>
      </p:sp>
      <p:sp>
        <p:nvSpPr>
          <p:cNvPr id="13" name="Rounded Rectangle 12"/>
          <p:cNvSpPr/>
          <p:nvPr/>
        </p:nvSpPr>
        <p:spPr bwMode="auto">
          <a:xfrm>
            <a:off x="4528080" y="2410416"/>
            <a:ext cx="3281144" cy="501754"/>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14" name="Rounded Rectangle 13"/>
          <p:cNvSpPr/>
          <p:nvPr/>
        </p:nvSpPr>
        <p:spPr bwMode="auto">
          <a:xfrm>
            <a:off x="4560125" y="2432309"/>
            <a:ext cx="3200400" cy="446542"/>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15" name="Group 16"/>
          <p:cNvGrpSpPr/>
          <p:nvPr/>
        </p:nvGrpSpPr>
        <p:grpSpPr>
          <a:xfrm>
            <a:off x="5561213" y="2426176"/>
            <a:ext cx="409796" cy="480997"/>
            <a:chOff x="2039768" y="3829507"/>
            <a:chExt cx="991112" cy="759236"/>
          </a:xfrm>
        </p:grpSpPr>
        <p:grpSp>
          <p:nvGrpSpPr>
            <p:cNvPr id="16" name="Group 171"/>
            <p:cNvGrpSpPr/>
            <p:nvPr/>
          </p:nvGrpSpPr>
          <p:grpSpPr>
            <a:xfrm>
              <a:off x="2039768" y="3829507"/>
              <a:ext cx="991112" cy="759236"/>
              <a:chOff x="2000873" y="2566907"/>
              <a:chExt cx="1686064" cy="1277496"/>
            </a:xfrm>
          </p:grpSpPr>
          <p:pic>
            <p:nvPicPr>
              <p:cNvPr id="18"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9" name="Picture 18"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20"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7" name="Picture 7"/>
            <p:cNvPicPr>
              <a:picLocks noChangeAspect="1" noChangeArrowheads="1"/>
            </p:cNvPicPr>
            <p:nvPr/>
          </p:nvPicPr>
          <p:blipFill>
            <a:blip r:embed="rId6" cstate="print"/>
            <a:srcRect/>
            <a:stretch>
              <a:fillRect/>
            </a:stretch>
          </p:blipFill>
          <p:spPr bwMode="auto">
            <a:xfrm>
              <a:off x="2466976" y="4048126"/>
              <a:ext cx="180974" cy="180974"/>
            </a:xfrm>
            <a:prstGeom prst="rect">
              <a:avLst/>
            </a:prstGeom>
            <a:noFill/>
            <a:ln w="9525">
              <a:noFill/>
              <a:miter lim="800000"/>
              <a:headEnd/>
              <a:tailEnd/>
            </a:ln>
            <a:effectLst/>
          </p:spPr>
        </p:pic>
      </p:grpSp>
      <p:grpSp>
        <p:nvGrpSpPr>
          <p:cNvPr id="21" name="Group 171"/>
          <p:cNvGrpSpPr/>
          <p:nvPr/>
        </p:nvGrpSpPr>
        <p:grpSpPr>
          <a:xfrm>
            <a:off x="6854393" y="2426176"/>
            <a:ext cx="409796" cy="480997"/>
            <a:chOff x="2000873" y="2566907"/>
            <a:chExt cx="1686064" cy="1277496"/>
          </a:xfrm>
        </p:grpSpPr>
        <p:pic>
          <p:nvPicPr>
            <p:cNvPr id="22"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23" name="Picture 22"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24"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grpSp>
        <p:nvGrpSpPr>
          <p:cNvPr id="25" name="Group 29"/>
          <p:cNvGrpSpPr/>
          <p:nvPr/>
        </p:nvGrpSpPr>
        <p:grpSpPr>
          <a:xfrm>
            <a:off x="5958141" y="2426176"/>
            <a:ext cx="409796" cy="480997"/>
            <a:chOff x="3239918" y="3800932"/>
            <a:chExt cx="991112" cy="759236"/>
          </a:xfrm>
        </p:grpSpPr>
        <p:grpSp>
          <p:nvGrpSpPr>
            <p:cNvPr id="26" name="Group 171"/>
            <p:cNvGrpSpPr/>
            <p:nvPr/>
          </p:nvGrpSpPr>
          <p:grpSpPr>
            <a:xfrm>
              <a:off x="3239918" y="3800932"/>
              <a:ext cx="991112" cy="759236"/>
              <a:chOff x="2000873" y="2566907"/>
              <a:chExt cx="1686064" cy="1277496"/>
            </a:xfrm>
          </p:grpSpPr>
          <p:pic>
            <p:nvPicPr>
              <p:cNvPr id="28"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29" name="Picture 28"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30"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27" name="Picture 7"/>
            <p:cNvPicPr>
              <a:picLocks noChangeAspect="1" noChangeArrowheads="1"/>
            </p:cNvPicPr>
            <p:nvPr/>
          </p:nvPicPr>
          <p:blipFill>
            <a:blip r:embed="rId6" cstate="print"/>
            <a:srcRect/>
            <a:stretch>
              <a:fillRect/>
            </a:stretch>
          </p:blipFill>
          <p:spPr bwMode="auto">
            <a:xfrm>
              <a:off x="3657601" y="4029076"/>
              <a:ext cx="180974" cy="180974"/>
            </a:xfrm>
            <a:prstGeom prst="rect">
              <a:avLst/>
            </a:prstGeom>
            <a:noFill/>
            <a:ln w="9525">
              <a:noFill/>
              <a:miter lim="800000"/>
              <a:headEnd/>
              <a:tailEnd/>
            </a:ln>
            <a:effectLst/>
          </p:spPr>
        </p:pic>
      </p:grpSp>
      <p:grpSp>
        <p:nvGrpSpPr>
          <p:cNvPr id="31" name="Group 35"/>
          <p:cNvGrpSpPr/>
          <p:nvPr/>
        </p:nvGrpSpPr>
        <p:grpSpPr>
          <a:xfrm>
            <a:off x="6406267" y="2426176"/>
            <a:ext cx="409796" cy="480997"/>
            <a:chOff x="4325768" y="3829507"/>
            <a:chExt cx="991112" cy="759236"/>
          </a:xfrm>
        </p:grpSpPr>
        <p:grpSp>
          <p:nvGrpSpPr>
            <p:cNvPr id="32" name="Group 171"/>
            <p:cNvGrpSpPr/>
            <p:nvPr/>
          </p:nvGrpSpPr>
          <p:grpSpPr>
            <a:xfrm>
              <a:off x="4325768" y="3829507"/>
              <a:ext cx="991112" cy="759236"/>
              <a:chOff x="2000873" y="2566907"/>
              <a:chExt cx="1686064" cy="1277496"/>
            </a:xfrm>
          </p:grpSpPr>
          <p:pic>
            <p:nvPicPr>
              <p:cNvPr id="34"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35" name="Picture 34"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36"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33" name="Picture 2"/>
            <p:cNvPicPr>
              <a:picLocks noChangeAspect="1" noChangeArrowheads="1"/>
            </p:cNvPicPr>
            <p:nvPr/>
          </p:nvPicPr>
          <p:blipFill>
            <a:blip r:embed="rId7" cstate="print"/>
            <a:srcRect/>
            <a:stretch>
              <a:fillRect/>
            </a:stretch>
          </p:blipFill>
          <p:spPr bwMode="auto">
            <a:xfrm>
              <a:off x="4705350" y="4039659"/>
              <a:ext cx="261938" cy="203729"/>
            </a:xfrm>
            <a:prstGeom prst="rect">
              <a:avLst/>
            </a:prstGeom>
            <a:noFill/>
            <a:ln w="9525">
              <a:noFill/>
              <a:miter lim="800000"/>
              <a:headEnd/>
              <a:tailEnd/>
            </a:ln>
            <a:effectLst/>
          </p:spPr>
        </p:pic>
      </p:grpSp>
      <p:grpSp>
        <p:nvGrpSpPr>
          <p:cNvPr id="37" name="Group 41"/>
          <p:cNvGrpSpPr/>
          <p:nvPr/>
        </p:nvGrpSpPr>
        <p:grpSpPr>
          <a:xfrm>
            <a:off x="7298705" y="2433302"/>
            <a:ext cx="414320" cy="480997"/>
            <a:chOff x="7798400" y="4100266"/>
            <a:chExt cx="1002054" cy="759236"/>
          </a:xfrm>
        </p:grpSpPr>
        <p:pic>
          <p:nvPicPr>
            <p:cNvPr id="38" name="Picture 2" descr="\\.PSF\Parallels Share\DDC\Server-Virtual-2U.png"/>
            <p:cNvPicPr>
              <a:picLocks noChangeAspect="1" noChangeArrowheads="1"/>
            </p:cNvPicPr>
            <p:nvPr/>
          </p:nvPicPr>
          <p:blipFill>
            <a:blip r:embed="rId8" cstate="print"/>
            <a:srcRect/>
            <a:stretch>
              <a:fillRect/>
            </a:stretch>
          </p:blipFill>
          <p:spPr bwMode="auto">
            <a:xfrm>
              <a:off x="7798400" y="4100266"/>
              <a:ext cx="1002054" cy="759236"/>
            </a:xfrm>
            <a:prstGeom prst="rect">
              <a:avLst/>
            </a:prstGeom>
            <a:noFill/>
          </p:spPr>
        </p:pic>
        <p:pic>
          <p:nvPicPr>
            <p:cNvPr id="39" name="Picture 10" descr="\\.PSF\Parallels Share\DDC\Application-Virtual-SQL.png"/>
            <p:cNvPicPr>
              <a:picLocks noChangeAspect="1" noChangeArrowheads="1"/>
            </p:cNvPicPr>
            <p:nvPr/>
          </p:nvPicPr>
          <p:blipFill>
            <a:blip r:embed="rId9" cstate="print"/>
            <a:srcRect/>
            <a:stretch>
              <a:fillRect/>
            </a:stretch>
          </p:blipFill>
          <p:spPr bwMode="auto">
            <a:xfrm>
              <a:off x="8132403" y="4196919"/>
              <a:ext cx="343884" cy="361061"/>
            </a:xfrm>
            <a:prstGeom prst="rect">
              <a:avLst/>
            </a:prstGeom>
            <a:noFill/>
          </p:spPr>
        </p:pic>
      </p:grpSp>
      <p:sp>
        <p:nvSpPr>
          <p:cNvPr id="40" name="Rounded Rectangle 39"/>
          <p:cNvSpPr/>
          <p:nvPr/>
        </p:nvSpPr>
        <p:spPr bwMode="auto">
          <a:xfrm>
            <a:off x="4528079" y="2944071"/>
            <a:ext cx="3281144" cy="501754"/>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41" name="Rounded Rectangle 40"/>
          <p:cNvSpPr/>
          <p:nvPr/>
        </p:nvSpPr>
        <p:spPr bwMode="auto">
          <a:xfrm>
            <a:off x="4572001" y="2963138"/>
            <a:ext cx="3200399" cy="446542"/>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42" name="Group 46"/>
          <p:cNvGrpSpPr/>
          <p:nvPr/>
        </p:nvGrpSpPr>
        <p:grpSpPr>
          <a:xfrm>
            <a:off x="5548326" y="2943816"/>
            <a:ext cx="409796" cy="480997"/>
            <a:chOff x="2039768" y="3829507"/>
            <a:chExt cx="991112" cy="759236"/>
          </a:xfrm>
        </p:grpSpPr>
        <p:grpSp>
          <p:nvGrpSpPr>
            <p:cNvPr id="43" name="Group 171"/>
            <p:cNvGrpSpPr/>
            <p:nvPr/>
          </p:nvGrpSpPr>
          <p:grpSpPr>
            <a:xfrm>
              <a:off x="2039768" y="3829507"/>
              <a:ext cx="991112" cy="759236"/>
              <a:chOff x="2000873" y="2566907"/>
              <a:chExt cx="1686064" cy="1277496"/>
            </a:xfrm>
          </p:grpSpPr>
          <p:pic>
            <p:nvPicPr>
              <p:cNvPr id="45"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46" name="Picture 45"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47"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44" name="Picture 7"/>
            <p:cNvPicPr>
              <a:picLocks noChangeAspect="1" noChangeArrowheads="1"/>
            </p:cNvPicPr>
            <p:nvPr/>
          </p:nvPicPr>
          <p:blipFill>
            <a:blip r:embed="rId6" cstate="print"/>
            <a:srcRect/>
            <a:stretch>
              <a:fillRect/>
            </a:stretch>
          </p:blipFill>
          <p:spPr bwMode="auto">
            <a:xfrm>
              <a:off x="2466976" y="4048126"/>
              <a:ext cx="180974" cy="180974"/>
            </a:xfrm>
            <a:prstGeom prst="rect">
              <a:avLst/>
            </a:prstGeom>
            <a:noFill/>
            <a:ln w="9525">
              <a:noFill/>
              <a:miter lim="800000"/>
              <a:headEnd/>
              <a:tailEnd/>
            </a:ln>
            <a:effectLst/>
          </p:spPr>
        </p:pic>
      </p:grpSp>
      <p:grpSp>
        <p:nvGrpSpPr>
          <p:cNvPr id="48" name="Group 171"/>
          <p:cNvGrpSpPr/>
          <p:nvPr/>
        </p:nvGrpSpPr>
        <p:grpSpPr>
          <a:xfrm>
            <a:off x="6892704" y="2943816"/>
            <a:ext cx="409796" cy="480997"/>
            <a:chOff x="2000873" y="2566907"/>
            <a:chExt cx="1686064" cy="1277496"/>
          </a:xfrm>
        </p:grpSpPr>
        <p:pic>
          <p:nvPicPr>
            <p:cNvPr id="49"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50" name="Picture 49"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51"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grpSp>
        <p:nvGrpSpPr>
          <p:cNvPr id="52" name="Group 56"/>
          <p:cNvGrpSpPr/>
          <p:nvPr/>
        </p:nvGrpSpPr>
        <p:grpSpPr>
          <a:xfrm>
            <a:off x="5996452" y="2943816"/>
            <a:ext cx="409796" cy="480997"/>
            <a:chOff x="3239918" y="3800932"/>
            <a:chExt cx="991112" cy="759236"/>
          </a:xfrm>
        </p:grpSpPr>
        <p:grpSp>
          <p:nvGrpSpPr>
            <p:cNvPr id="53" name="Group 171"/>
            <p:cNvGrpSpPr/>
            <p:nvPr/>
          </p:nvGrpSpPr>
          <p:grpSpPr>
            <a:xfrm>
              <a:off x="3239918" y="3800932"/>
              <a:ext cx="991112" cy="759236"/>
              <a:chOff x="2000873" y="2566907"/>
              <a:chExt cx="1686064" cy="1277496"/>
            </a:xfrm>
          </p:grpSpPr>
          <p:pic>
            <p:nvPicPr>
              <p:cNvPr id="55"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56" name="Picture 55"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57"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54" name="Picture 7"/>
            <p:cNvPicPr>
              <a:picLocks noChangeAspect="1" noChangeArrowheads="1"/>
            </p:cNvPicPr>
            <p:nvPr/>
          </p:nvPicPr>
          <p:blipFill>
            <a:blip r:embed="rId6" cstate="print"/>
            <a:srcRect/>
            <a:stretch>
              <a:fillRect/>
            </a:stretch>
          </p:blipFill>
          <p:spPr bwMode="auto">
            <a:xfrm>
              <a:off x="3657601" y="4029076"/>
              <a:ext cx="180974" cy="180974"/>
            </a:xfrm>
            <a:prstGeom prst="rect">
              <a:avLst/>
            </a:prstGeom>
            <a:noFill/>
            <a:ln w="9525">
              <a:noFill/>
              <a:miter lim="800000"/>
              <a:headEnd/>
              <a:tailEnd/>
            </a:ln>
            <a:effectLst/>
          </p:spPr>
        </p:pic>
      </p:grpSp>
      <p:grpSp>
        <p:nvGrpSpPr>
          <p:cNvPr id="58" name="Group 62"/>
          <p:cNvGrpSpPr/>
          <p:nvPr/>
        </p:nvGrpSpPr>
        <p:grpSpPr>
          <a:xfrm>
            <a:off x="6444578" y="2943816"/>
            <a:ext cx="409796" cy="480997"/>
            <a:chOff x="4325768" y="3829507"/>
            <a:chExt cx="991112" cy="759236"/>
          </a:xfrm>
        </p:grpSpPr>
        <p:grpSp>
          <p:nvGrpSpPr>
            <p:cNvPr id="59" name="Group 171"/>
            <p:cNvGrpSpPr/>
            <p:nvPr/>
          </p:nvGrpSpPr>
          <p:grpSpPr>
            <a:xfrm>
              <a:off x="4325768" y="3829507"/>
              <a:ext cx="991112" cy="759236"/>
              <a:chOff x="2000873" y="2566907"/>
              <a:chExt cx="1686064" cy="1277496"/>
            </a:xfrm>
          </p:grpSpPr>
          <p:pic>
            <p:nvPicPr>
              <p:cNvPr id="61"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62" name="Picture 61"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63"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60" name="Picture 2"/>
            <p:cNvPicPr>
              <a:picLocks noChangeAspect="1" noChangeArrowheads="1"/>
            </p:cNvPicPr>
            <p:nvPr/>
          </p:nvPicPr>
          <p:blipFill>
            <a:blip r:embed="rId7" cstate="print"/>
            <a:srcRect/>
            <a:stretch>
              <a:fillRect/>
            </a:stretch>
          </p:blipFill>
          <p:spPr bwMode="auto">
            <a:xfrm>
              <a:off x="4705350" y="4039659"/>
              <a:ext cx="261938" cy="203729"/>
            </a:xfrm>
            <a:prstGeom prst="rect">
              <a:avLst/>
            </a:prstGeom>
            <a:noFill/>
            <a:ln w="9525">
              <a:noFill/>
              <a:miter lim="800000"/>
              <a:headEnd/>
              <a:tailEnd/>
            </a:ln>
            <a:effectLst/>
          </p:spPr>
        </p:pic>
      </p:grpSp>
      <p:grpSp>
        <p:nvGrpSpPr>
          <p:cNvPr id="64" name="Group 68"/>
          <p:cNvGrpSpPr/>
          <p:nvPr/>
        </p:nvGrpSpPr>
        <p:grpSpPr>
          <a:xfrm>
            <a:off x="7337016" y="2950942"/>
            <a:ext cx="414320" cy="480997"/>
            <a:chOff x="7798400" y="4100266"/>
            <a:chExt cx="1002054" cy="759236"/>
          </a:xfrm>
        </p:grpSpPr>
        <p:pic>
          <p:nvPicPr>
            <p:cNvPr id="65" name="Picture 2" descr="\\.PSF\Parallels Share\DDC\Server-Virtual-2U.png"/>
            <p:cNvPicPr>
              <a:picLocks noChangeAspect="1" noChangeArrowheads="1"/>
            </p:cNvPicPr>
            <p:nvPr/>
          </p:nvPicPr>
          <p:blipFill>
            <a:blip r:embed="rId8" cstate="print"/>
            <a:srcRect/>
            <a:stretch>
              <a:fillRect/>
            </a:stretch>
          </p:blipFill>
          <p:spPr bwMode="auto">
            <a:xfrm>
              <a:off x="7798400" y="4100266"/>
              <a:ext cx="1002054" cy="759236"/>
            </a:xfrm>
            <a:prstGeom prst="rect">
              <a:avLst/>
            </a:prstGeom>
            <a:noFill/>
          </p:spPr>
        </p:pic>
        <p:pic>
          <p:nvPicPr>
            <p:cNvPr id="66" name="Picture 10" descr="\\.PSF\Parallels Share\DDC\Application-Virtual-SQL.png"/>
            <p:cNvPicPr>
              <a:picLocks noChangeAspect="1" noChangeArrowheads="1"/>
            </p:cNvPicPr>
            <p:nvPr/>
          </p:nvPicPr>
          <p:blipFill>
            <a:blip r:embed="rId9" cstate="print"/>
            <a:srcRect/>
            <a:stretch>
              <a:fillRect/>
            </a:stretch>
          </p:blipFill>
          <p:spPr bwMode="auto">
            <a:xfrm>
              <a:off x="8132403" y="4196919"/>
              <a:ext cx="343884" cy="361061"/>
            </a:xfrm>
            <a:prstGeom prst="rect">
              <a:avLst/>
            </a:prstGeom>
            <a:noFill/>
          </p:spPr>
        </p:pic>
      </p:grpSp>
      <p:grpSp>
        <p:nvGrpSpPr>
          <p:cNvPr id="67" name="Group 71"/>
          <p:cNvGrpSpPr/>
          <p:nvPr/>
        </p:nvGrpSpPr>
        <p:grpSpPr>
          <a:xfrm>
            <a:off x="4664270" y="2424782"/>
            <a:ext cx="702427" cy="679581"/>
            <a:chOff x="-1070207" y="5322731"/>
            <a:chExt cx="1698857" cy="1072693"/>
          </a:xfrm>
        </p:grpSpPr>
        <p:pic>
          <p:nvPicPr>
            <p:cNvPr id="68" name="Picture 4" descr="\\.PSF\Parallels Share\Virtualization Slides\Server-Physical-3U.png"/>
            <p:cNvPicPr>
              <a:picLocks noChangeAspect="1" noChangeArrowheads="1"/>
            </p:cNvPicPr>
            <p:nvPr/>
          </p:nvPicPr>
          <p:blipFill>
            <a:blip r:embed="rId10" cstate="print"/>
            <a:srcRect/>
            <a:stretch>
              <a:fillRect/>
            </a:stretch>
          </p:blipFill>
          <p:spPr bwMode="auto">
            <a:xfrm>
              <a:off x="-1070207" y="5322731"/>
              <a:ext cx="1698857" cy="1072693"/>
            </a:xfrm>
            <a:prstGeom prst="rect">
              <a:avLst/>
            </a:prstGeom>
            <a:noFill/>
          </p:spPr>
        </p:pic>
        <p:pic>
          <p:nvPicPr>
            <p:cNvPr id="69" name="Picture 2"/>
            <p:cNvPicPr>
              <a:picLocks noChangeAspect="1" noChangeArrowheads="1"/>
            </p:cNvPicPr>
            <p:nvPr/>
          </p:nvPicPr>
          <p:blipFill>
            <a:blip r:embed="rId11"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grpSp>
        <p:nvGrpSpPr>
          <p:cNvPr id="70" name="Group 74"/>
          <p:cNvGrpSpPr/>
          <p:nvPr/>
        </p:nvGrpSpPr>
        <p:grpSpPr>
          <a:xfrm>
            <a:off x="4672148" y="2959925"/>
            <a:ext cx="702427" cy="679581"/>
            <a:chOff x="-1070207" y="5322731"/>
            <a:chExt cx="1698857" cy="1072693"/>
          </a:xfrm>
        </p:grpSpPr>
        <p:pic>
          <p:nvPicPr>
            <p:cNvPr id="71" name="Picture 4" descr="\\.PSF\Parallels Share\Virtualization Slides\Server-Physical-3U.png"/>
            <p:cNvPicPr>
              <a:picLocks noChangeAspect="1" noChangeArrowheads="1"/>
            </p:cNvPicPr>
            <p:nvPr/>
          </p:nvPicPr>
          <p:blipFill>
            <a:blip r:embed="rId10" cstate="print"/>
            <a:srcRect/>
            <a:stretch>
              <a:fillRect/>
            </a:stretch>
          </p:blipFill>
          <p:spPr bwMode="auto">
            <a:xfrm>
              <a:off x="-1070207" y="5322731"/>
              <a:ext cx="1698857" cy="1072693"/>
            </a:xfrm>
            <a:prstGeom prst="rect">
              <a:avLst/>
            </a:prstGeom>
            <a:noFill/>
          </p:spPr>
        </p:pic>
        <p:pic>
          <p:nvPicPr>
            <p:cNvPr id="72" name="Picture 2"/>
            <p:cNvPicPr>
              <a:picLocks noChangeAspect="1" noChangeArrowheads="1"/>
            </p:cNvPicPr>
            <p:nvPr/>
          </p:nvPicPr>
          <p:blipFill>
            <a:blip r:embed="rId11"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73" name="Rounded Rectangle 72"/>
          <p:cNvSpPr/>
          <p:nvPr/>
        </p:nvSpPr>
        <p:spPr bwMode="auto">
          <a:xfrm>
            <a:off x="4536375" y="1872321"/>
            <a:ext cx="3281144" cy="501754"/>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74" name="Rounded Rectangle 73"/>
          <p:cNvSpPr/>
          <p:nvPr/>
        </p:nvSpPr>
        <p:spPr bwMode="auto">
          <a:xfrm>
            <a:off x="4553200" y="1890423"/>
            <a:ext cx="3247900" cy="447017"/>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75" name="Group 81"/>
          <p:cNvGrpSpPr/>
          <p:nvPr/>
        </p:nvGrpSpPr>
        <p:grpSpPr>
          <a:xfrm>
            <a:off x="6839810" y="1840675"/>
            <a:ext cx="409796" cy="480997"/>
            <a:chOff x="6411743" y="5343982"/>
            <a:chExt cx="991112" cy="759236"/>
          </a:xfrm>
        </p:grpSpPr>
        <p:grpSp>
          <p:nvGrpSpPr>
            <p:cNvPr id="76" name="Group 171"/>
            <p:cNvGrpSpPr/>
            <p:nvPr/>
          </p:nvGrpSpPr>
          <p:grpSpPr>
            <a:xfrm>
              <a:off x="6411743" y="5343982"/>
              <a:ext cx="991112" cy="759236"/>
              <a:chOff x="2000873" y="2566907"/>
              <a:chExt cx="1686064" cy="1277496"/>
            </a:xfrm>
          </p:grpSpPr>
          <p:pic>
            <p:nvPicPr>
              <p:cNvPr id="80"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81" name="Picture 80"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82"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77" name="Picture 5"/>
            <p:cNvPicPr>
              <a:picLocks noChangeAspect="1" noChangeArrowheads="1"/>
            </p:cNvPicPr>
            <p:nvPr/>
          </p:nvPicPr>
          <p:blipFill>
            <a:blip r:embed="rId12" cstate="print"/>
            <a:srcRect/>
            <a:stretch>
              <a:fillRect/>
            </a:stretch>
          </p:blipFill>
          <p:spPr bwMode="auto">
            <a:xfrm>
              <a:off x="6581775" y="5568553"/>
              <a:ext cx="219075" cy="136922"/>
            </a:xfrm>
            <a:prstGeom prst="rect">
              <a:avLst/>
            </a:prstGeom>
            <a:noFill/>
            <a:ln w="9525">
              <a:noFill/>
              <a:miter lim="800000"/>
              <a:headEnd/>
              <a:tailEnd/>
            </a:ln>
            <a:effectLst/>
          </p:spPr>
        </p:pic>
        <p:pic>
          <p:nvPicPr>
            <p:cNvPr id="78" name="Picture 6"/>
            <p:cNvPicPr>
              <a:picLocks noChangeAspect="1" noChangeArrowheads="1"/>
            </p:cNvPicPr>
            <p:nvPr/>
          </p:nvPicPr>
          <p:blipFill>
            <a:blip r:embed="rId13" cstate="print"/>
            <a:srcRect/>
            <a:stretch>
              <a:fillRect/>
            </a:stretch>
          </p:blipFill>
          <p:spPr bwMode="auto">
            <a:xfrm>
              <a:off x="7124701" y="5538536"/>
              <a:ext cx="147638" cy="209802"/>
            </a:xfrm>
            <a:prstGeom prst="rect">
              <a:avLst/>
            </a:prstGeom>
            <a:noFill/>
            <a:ln w="9525">
              <a:noFill/>
              <a:miter lim="800000"/>
              <a:headEnd/>
              <a:tailEnd/>
            </a:ln>
            <a:effectLst/>
          </p:spPr>
        </p:pic>
        <p:pic>
          <p:nvPicPr>
            <p:cNvPr id="79" name="Picture 7"/>
            <p:cNvPicPr>
              <a:picLocks noChangeAspect="1" noChangeArrowheads="1"/>
            </p:cNvPicPr>
            <p:nvPr/>
          </p:nvPicPr>
          <p:blipFill>
            <a:blip r:embed="rId6" cstate="print"/>
            <a:srcRect/>
            <a:stretch>
              <a:fillRect/>
            </a:stretch>
          </p:blipFill>
          <p:spPr bwMode="auto">
            <a:xfrm>
              <a:off x="6858001" y="5676901"/>
              <a:ext cx="180974" cy="180974"/>
            </a:xfrm>
            <a:prstGeom prst="rect">
              <a:avLst/>
            </a:prstGeom>
            <a:noFill/>
            <a:ln w="9525">
              <a:noFill/>
              <a:miter lim="800000"/>
              <a:headEnd/>
              <a:tailEnd/>
            </a:ln>
            <a:effectLst/>
          </p:spPr>
        </p:pic>
      </p:grpSp>
      <p:grpSp>
        <p:nvGrpSpPr>
          <p:cNvPr id="83" name="Group 90"/>
          <p:cNvGrpSpPr/>
          <p:nvPr/>
        </p:nvGrpSpPr>
        <p:grpSpPr>
          <a:xfrm>
            <a:off x="6393008" y="1840675"/>
            <a:ext cx="409796" cy="480997"/>
            <a:chOff x="6411743" y="5343982"/>
            <a:chExt cx="991112" cy="759236"/>
          </a:xfrm>
        </p:grpSpPr>
        <p:grpSp>
          <p:nvGrpSpPr>
            <p:cNvPr id="84" name="Group 171"/>
            <p:cNvGrpSpPr/>
            <p:nvPr/>
          </p:nvGrpSpPr>
          <p:grpSpPr>
            <a:xfrm>
              <a:off x="6411743" y="5343982"/>
              <a:ext cx="991112" cy="759236"/>
              <a:chOff x="2000873" y="2566907"/>
              <a:chExt cx="1686064" cy="1277496"/>
            </a:xfrm>
          </p:grpSpPr>
          <p:pic>
            <p:nvPicPr>
              <p:cNvPr id="88"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89" name="Picture 88"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90"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85" name="Picture 5"/>
            <p:cNvPicPr>
              <a:picLocks noChangeAspect="1" noChangeArrowheads="1"/>
            </p:cNvPicPr>
            <p:nvPr/>
          </p:nvPicPr>
          <p:blipFill>
            <a:blip r:embed="rId12" cstate="print"/>
            <a:srcRect/>
            <a:stretch>
              <a:fillRect/>
            </a:stretch>
          </p:blipFill>
          <p:spPr bwMode="auto">
            <a:xfrm>
              <a:off x="6581775" y="5568553"/>
              <a:ext cx="219075" cy="136922"/>
            </a:xfrm>
            <a:prstGeom prst="rect">
              <a:avLst/>
            </a:prstGeom>
            <a:noFill/>
            <a:ln w="9525">
              <a:noFill/>
              <a:miter lim="800000"/>
              <a:headEnd/>
              <a:tailEnd/>
            </a:ln>
            <a:effectLst/>
          </p:spPr>
        </p:pic>
        <p:pic>
          <p:nvPicPr>
            <p:cNvPr id="86" name="Picture 6"/>
            <p:cNvPicPr>
              <a:picLocks noChangeAspect="1" noChangeArrowheads="1"/>
            </p:cNvPicPr>
            <p:nvPr/>
          </p:nvPicPr>
          <p:blipFill>
            <a:blip r:embed="rId13" cstate="print"/>
            <a:srcRect/>
            <a:stretch>
              <a:fillRect/>
            </a:stretch>
          </p:blipFill>
          <p:spPr bwMode="auto">
            <a:xfrm>
              <a:off x="7124701" y="5538536"/>
              <a:ext cx="147638" cy="209802"/>
            </a:xfrm>
            <a:prstGeom prst="rect">
              <a:avLst/>
            </a:prstGeom>
            <a:noFill/>
            <a:ln w="9525">
              <a:noFill/>
              <a:miter lim="800000"/>
              <a:headEnd/>
              <a:tailEnd/>
            </a:ln>
            <a:effectLst/>
          </p:spPr>
        </p:pic>
        <p:pic>
          <p:nvPicPr>
            <p:cNvPr id="87" name="Picture 7"/>
            <p:cNvPicPr>
              <a:picLocks noChangeAspect="1" noChangeArrowheads="1"/>
            </p:cNvPicPr>
            <p:nvPr/>
          </p:nvPicPr>
          <p:blipFill>
            <a:blip r:embed="rId6" cstate="print"/>
            <a:srcRect/>
            <a:stretch>
              <a:fillRect/>
            </a:stretch>
          </p:blipFill>
          <p:spPr bwMode="auto">
            <a:xfrm>
              <a:off x="6858001" y="5676901"/>
              <a:ext cx="180974" cy="180974"/>
            </a:xfrm>
            <a:prstGeom prst="rect">
              <a:avLst/>
            </a:prstGeom>
            <a:noFill/>
            <a:ln w="9525">
              <a:noFill/>
              <a:miter lim="800000"/>
              <a:headEnd/>
              <a:tailEnd/>
            </a:ln>
            <a:effectLst/>
          </p:spPr>
        </p:pic>
      </p:grpSp>
      <p:grpSp>
        <p:nvGrpSpPr>
          <p:cNvPr id="91" name="Group 98"/>
          <p:cNvGrpSpPr/>
          <p:nvPr/>
        </p:nvGrpSpPr>
        <p:grpSpPr>
          <a:xfrm>
            <a:off x="5946207" y="1840675"/>
            <a:ext cx="409796" cy="480997"/>
            <a:chOff x="6411743" y="5343982"/>
            <a:chExt cx="991112" cy="759236"/>
          </a:xfrm>
        </p:grpSpPr>
        <p:grpSp>
          <p:nvGrpSpPr>
            <p:cNvPr id="92" name="Group 171"/>
            <p:cNvGrpSpPr/>
            <p:nvPr/>
          </p:nvGrpSpPr>
          <p:grpSpPr>
            <a:xfrm>
              <a:off x="6411743" y="5343982"/>
              <a:ext cx="991112" cy="759236"/>
              <a:chOff x="2000873" y="2566907"/>
              <a:chExt cx="1686064" cy="1277496"/>
            </a:xfrm>
          </p:grpSpPr>
          <p:pic>
            <p:nvPicPr>
              <p:cNvPr id="96"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97" name="Picture 96"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98"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93" name="Picture 5"/>
            <p:cNvPicPr>
              <a:picLocks noChangeAspect="1" noChangeArrowheads="1"/>
            </p:cNvPicPr>
            <p:nvPr/>
          </p:nvPicPr>
          <p:blipFill>
            <a:blip r:embed="rId12" cstate="print"/>
            <a:srcRect/>
            <a:stretch>
              <a:fillRect/>
            </a:stretch>
          </p:blipFill>
          <p:spPr bwMode="auto">
            <a:xfrm>
              <a:off x="6581775" y="5568553"/>
              <a:ext cx="219075" cy="136922"/>
            </a:xfrm>
            <a:prstGeom prst="rect">
              <a:avLst/>
            </a:prstGeom>
            <a:noFill/>
            <a:ln w="9525">
              <a:noFill/>
              <a:miter lim="800000"/>
              <a:headEnd/>
              <a:tailEnd/>
            </a:ln>
            <a:effectLst/>
          </p:spPr>
        </p:pic>
        <p:pic>
          <p:nvPicPr>
            <p:cNvPr id="94" name="Picture 6"/>
            <p:cNvPicPr>
              <a:picLocks noChangeAspect="1" noChangeArrowheads="1"/>
            </p:cNvPicPr>
            <p:nvPr/>
          </p:nvPicPr>
          <p:blipFill>
            <a:blip r:embed="rId13" cstate="print"/>
            <a:srcRect/>
            <a:stretch>
              <a:fillRect/>
            </a:stretch>
          </p:blipFill>
          <p:spPr bwMode="auto">
            <a:xfrm>
              <a:off x="7124701" y="5538536"/>
              <a:ext cx="147638" cy="209802"/>
            </a:xfrm>
            <a:prstGeom prst="rect">
              <a:avLst/>
            </a:prstGeom>
            <a:noFill/>
            <a:ln w="9525">
              <a:noFill/>
              <a:miter lim="800000"/>
              <a:headEnd/>
              <a:tailEnd/>
            </a:ln>
            <a:effectLst/>
          </p:spPr>
        </p:pic>
        <p:pic>
          <p:nvPicPr>
            <p:cNvPr id="95" name="Picture 7"/>
            <p:cNvPicPr>
              <a:picLocks noChangeAspect="1" noChangeArrowheads="1"/>
            </p:cNvPicPr>
            <p:nvPr/>
          </p:nvPicPr>
          <p:blipFill>
            <a:blip r:embed="rId6" cstate="print"/>
            <a:srcRect/>
            <a:stretch>
              <a:fillRect/>
            </a:stretch>
          </p:blipFill>
          <p:spPr bwMode="auto">
            <a:xfrm>
              <a:off x="6858001" y="5676901"/>
              <a:ext cx="180974" cy="180974"/>
            </a:xfrm>
            <a:prstGeom prst="rect">
              <a:avLst/>
            </a:prstGeom>
            <a:noFill/>
            <a:ln w="9525">
              <a:noFill/>
              <a:miter lim="800000"/>
              <a:headEnd/>
              <a:tailEnd/>
            </a:ln>
            <a:effectLst/>
          </p:spPr>
        </p:pic>
      </p:grpSp>
      <p:grpSp>
        <p:nvGrpSpPr>
          <p:cNvPr id="99" name="Group 106"/>
          <p:cNvGrpSpPr/>
          <p:nvPr/>
        </p:nvGrpSpPr>
        <p:grpSpPr>
          <a:xfrm>
            <a:off x="5526975" y="1840675"/>
            <a:ext cx="409796" cy="480997"/>
            <a:chOff x="6411743" y="5343982"/>
            <a:chExt cx="991112" cy="759236"/>
          </a:xfrm>
        </p:grpSpPr>
        <p:grpSp>
          <p:nvGrpSpPr>
            <p:cNvPr id="100" name="Group 171"/>
            <p:cNvGrpSpPr/>
            <p:nvPr/>
          </p:nvGrpSpPr>
          <p:grpSpPr>
            <a:xfrm>
              <a:off x="6411743" y="5343982"/>
              <a:ext cx="991112" cy="759236"/>
              <a:chOff x="2000873" y="2566907"/>
              <a:chExt cx="1686064" cy="1277496"/>
            </a:xfrm>
          </p:grpSpPr>
          <p:pic>
            <p:nvPicPr>
              <p:cNvPr id="104"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05" name="Picture 104"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06"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01" name="Picture 5"/>
            <p:cNvPicPr>
              <a:picLocks noChangeAspect="1" noChangeArrowheads="1"/>
            </p:cNvPicPr>
            <p:nvPr/>
          </p:nvPicPr>
          <p:blipFill>
            <a:blip r:embed="rId12" cstate="print"/>
            <a:srcRect/>
            <a:stretch>
              <a:fillRect/>
            </a:stretch>
          </p:blipFill>
          <p:spPr bwMode="auto">
            <a:xfrm>
              <a:off x="6581775" y="5568553"/>
              <a:ext cx="219075" cy="136922"/>
            </a:xfrm>
            <a:prstGeom prst="rect">
              <a:avLst/>
            </a:prstGeom>
            <a:noFill/>
            <a:ln w="9525">
              <a:noFill/>
              <a:miter lim="800000"/>
              <a:headEnd/>
              <a:tailEnd/>
            </a:ln>
            <a:effectLst/>
          </p:spPr>
        </p:pic>
        <p:pic>
          <p:nvPicPr>
            <p:cNvPr id="102" name="Picture 6"/>
            <p:cNvPicPr>
              <a:picLocks noChangeAspect="1" noChangeArrowheads="1"/>
            </p:cNvPicPr>
            <p:nvPr/>
          </p:nvPicPr>
          <p:blipFill>
            <a:blip r:embed="rId13" cstate="print"/>
            <a:srcRect/>
            <a:stretch>
              <a:fillRect/>
            </a:stretch>
          </p:blipFill>
          <p:spPr bwMode="auto">
            <a:xfrm>
              <a:off x="7124701" y="5538536"/>
              <a:ext cx="147638" cy="209802"/>
            </a:xfrm>
            <a:prstGeom prst="rect">
              <a:avLst/>
            </a:prstGeom>
            <a:noFill/>
            <a:ln w="9525">
              <a:noFill/>
              <a:miter lim="800000"/>
              <a:headEnd/>
              <a:tailEnd/>
            </a:ln>
            <a:effectLst/>
          </p:spPr>
        </p:pic>
        <p:pic>
          <p:nvPicPr>
            <p:cNvPr id="103" name="Picture 7"/>
            <p:cNvPicPr>
              <a:picLocks noChangeAspect="1" noChangeArrowheads="1"/>
            </p:cNvPicPr>
            <p:nvPr/>
          </p:nvPicPr>
          <p:blipFill>
            <a:blip r:embed="rId6" cstate="print"/>
            <a:srcRect/>
            <a:stretch>
              <a:fillRect/>
            </a:stretch>
          </p:blipFill>
          <p:spPr bwMode="auto">
            <a:xfrm>
              <a:off x="6858001" y="5676901"/>
              <a:ext cx="180974" cy="180974"/>
            </a:xfrm>
            <a:prstGeom prst="rect">
              <a:avLst/>
            </a:prstGeom>
            <a:noFill/>
            <a:ln w="9525">
              <a:noFill/>
              <a:miter lim="800000"/>
              <a:headEnd/>
              <a:tailEnd/>
            </a:ln>
            <a:effectLst/>
          </p:spPr>
        </p:pic>
      </p:grpSp>
      <p:grpSp>
        <p:nvGrpSpPr>
          <p:cNvPr id="107" name="Group 114"/>
          <p:cNvGrpSpPr/>
          <p:nvPr/>
        </p:nvGrpSpPr>
        <p:grpSpPr>
          <a:xfrm>
            <a:off x="7287770" y="1840675"/>
            <a:ext cx="409796" cy="480997"/>
            <a:chOff x="6411743" y="5343982"/>
            <a:chExt cx="991112" cy="759236"/>
          </a:xfrm>
        </p:grpSpPr>
        <p:grpSp>
          <p:nvGrpSpPr>
            <p:cNvPr id="108" name="Group 171"/>
            <p:cNvGrpSpPr/>
            <p:nvPr/>
          </p:nvGrpSpPr>
          <p:grpSpPr>
            <a:xfrm>
              <a:off x="6411743" y="5343982"/>
              <a:ext cx="991112" cy="759236"/>
              <a:chOff x="2000873" y="2566907"/>
              <a:chExt cx="1686064" cy="1277496"/>
            </a:xfrm>
          </p:grpSpPr>
          <p:pic>
            <p:nvPicPr>
              <p:cNvPr id="112"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13" name="Picture 112"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14"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09" name="Picture 5"/>
            <p:cNvPicPr>
              <a:picLocks noChangeAspect="1" noChangeArrowheads="1"/>
            </p:cNvPicPr>
            <p:nvPr/>
          </p:nvPicPr>
          <p:blipFill>
            <a:blip r:embed="rId12" cstate="print"/>
            <a:srcRect/>
            <a:stretch>
              <a:fillRect/>
            </a:stretch>
          </p:blipFill>
          <p:spPr bwMode="auto">
            <a:xfrm>
              <a:off x="6581775" y="5568553"/>
              <a:ext cx="219075" cy="136922"/>
            </a:xfrm>
            <a:prstGeom prst="rect">
              <a:avLst/>
            </a:prstGeom>
            <a:noFill/>
            <a:ln w="9525">
              <a:noFill/>
              <a:miter lim="800000"/>
              <a:headEnd/>
              <a:tailEnd/>
            </a:ln>
            <a:effectLst/>
          </p:spPr>
        </p:pic>
        <p:pic>
          <p:nvPicPr>
            <p:cNvPr id="110" name="Picture 6"/>
            <p:cNvPicPr>
              <a:picLocks noChangeAspect="1" noChangeArrowheads="1"/>
            </p:cNvPicPr>
            <p:nvPr/>
          </p:nvPicPr>
          <p:blipFill>
            <a:blip r:embed="rId13" cstate="print"/>
            <a:srcRect/>
            <a:stretch>
              <a:fillRect/>
            </a:stretch>
          </p:blipFill>
          <p:spPr bwMode="auto">
            <a:xfrm>
              <a:off x="7124701" y="5538536"/>
              <a:ext cx="147638" cy="209802"/>
            </a:xfrm>
            <a:prstGeom prst="rect">
              <a:avLst/>
            </a:prstGeom>
            <a:noFill/>
            <a:ln w="9525">
              <a:noFill/>
              <a:miter lim="800000"/>
              <a:headEnd/>
              <a:tailEnd/>
            </a:ln>
            <a:effectLst/>
          </p:spPr>
        </p:pic>
        <p:pic>
          <p:nvPicPr>
            <p:cNvPr id="111" name="Picture 7"/>
            <p:cNvPicPr>
              <a:picLocks noChangeAspect="1" noChangeArrowheads="1"/>
            </p:cNvPicPr>
            <p:nvPr/>
          </p:nvPicPr>
          <p:blipFill>
            <a:blip r:embed="rId6" cstate="print"/>
            <a:srcRect/>
            <a:stretch>
              <a:fillRect/>
            </a:stretch>
          </p:blipFill>
          <p:spPr bwMode="auto">
            <a:xfrm>
              <a:off x="6858001" y="5676901"/>
              <a:ext cx="180974" cy="180974"/>
            </a:xfrm>
            <a:prstGeom prst="rect">
              <a:avLst/>
            </a:prstGeom>
            <a:noFill/>
            <a:ln w="9525">
              <a:noFill/>
              <a:miter lim="800000"/>
              <a:headEnd/>
              <a:tailEnd/>
            </a:ln>
            <a:effectLst/>
          </p:spPr>
        </p:pic>
      </p:grpSp>
      <p:grpSp>
        <p:nvGrpSpPr>
          <p:cNvPr id="115" name="Group 122"/>
          <p:cNvGrpSpPr/>
          <p:nvPr/>
        </p:nvGrpSpPr>
        <p:grpSpPr>
          <a:xfrm>
            <a:off x="4612575" y="1816925"/>
            <a:ext cx="702427" cy="679581"/>
            <a:chOff x="-1070207" y="5322731"/>
            <a:chExt cx="1698857" cy="1072693"/>
          </a:xfrm>
        </p:grpSpPr>
        <p:pic>
          <p:nvPicPr>
            <p:cNvPr id="116" name="Picture 4" descr="\\.PSF\Parallels Share\Virtualization Slides\Server-Physical-3U.png"/>
            <p:cNvPicPr>
              <a:picLocks noChangeAspect="1" noChangeArrowheads="1"/>
            </p:cNvPicPr>
            <p:nvPr/>
          </p:nvPicPr>
          <p:blipFill>
            <a:blip r:embed="rId10" cstate="print"/>
            <a:srcRect/>
            <a:stretch>
              <a:fillRect/>
            </a:stretch>
          </p:blipFill>
          <p:spPr bwMode="auto">
            <a:xfrm>
              <a:off x="-1070207" y="5322731"/>
              <a:ext cx="1698857" cy="1072693"/>
            </a:xfrm>
            <a:prstGeom prst="rect">
              <a:avLst/>
            </a:prstGeom>
            <a:noFill/>
          </p:spPr>
        </p:pic>
        <p:pic>
          <p:nvPicPr>
            <p:cNvPr id="117" name="Picture 2"/>
            <p:cNvPicPr>
              <a:picLocks noChangeAspect="1" noChangeArrowheads="1"/>
            </p:cNvPicPr>
            <p:nvPr/>
          </p:nvPicPr>
          <p:blipFill>
            <a:blip r:embed="rId11"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18" name="Rounded Rectangle 117"/>
          <p:cNvSpPr/>
          <p:nvPr/>
        </p:nvSpPr>
        <p:spPr bwMode="auto">
          <a:xfrm>
            <a:off x="4604279" y="3874325"/>
            <a:ext cx="3280551" cy="532692"/>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119" name="Rounded Rectangle 118"/>
          <p:cNvSpPr/>
          <p:nvPr/>
        </p:nvSpPr>
        <p:spPr bwMode="auto">
          <a:xfrm>
            <a:off x="4641274" y="3907489"/>
            <a:ext cx="3194517" cy="47671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120" name="Group 129"/>
          <p:cNvGrpSpPr/>
          <p:nvPr/>
        </p:nvGrpSpPr>
        <p:grpSpPr>
          <a:xfrm>
            <a:off x="4724839" y="3886200"/>
            <a:ext cx="702427" cy="679581"/>
            <a:chOff x="-1070207" y="5322731"/>
            <a:chExt cx="1698857" cy="1072693"/>
          </a:xfrm>
        </p:grpSpPr>
        <p:pic>
          <p:nvPicPr>
            <p:cNvPr id="121" name="Picture 4" descr="\\.PSF\Parallels Share\Virtualization Slides\Server-Physical-3U.png"/>
            <p:cNvPicPr>
              <a:picLocks noChangeAspect="1" noChangeArrowheads="1"/>
            </p:cNvPicPr>
            <p:nvPr/>
          </p:nvPicPr>
          <p:blipFill>
            <a:blip r:embed="rId10" cstate="print"/>
            <a:srcRect/>
            <a:stretch>
              <a:fillRect/>
            </a:stretch>
          </p:blipFill>
          <p:spPr bwMode="auto">
            <a:xfrm>
              <a:off x="-1070207" y="5322731"/>
              <a:ext cx="1698857" cy="1072693"/>
            </a:xfrm>
            <a:prstGeom prst="rect">
              <a:avLst/>
            </a:prstGeom>
            <a:noFill/>
          </p:spPr>
        </p:pic>
        <p:pic>
          <p:nvPicPr>
            <p:cNvPr id="122" name="Picture 2"/>
            <p:cNvPicPr>
              <a:picLocks noChangeAspect="1" noChangeArrowheads="1"/>
            </p:cNvPicPr>
            <p:nvPr/>
          </p:nvPicPr>
          <p:blipFill>
            <a:blip r:embed="rId11"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grpSp>
        <p:nvGrpSpPr>
          <p:cNvPr id="123" name="Group 132"/>
          <p:cNvGrpSpPr/>
          <p:nvPr/>
        </p:nvGrpSpPr>
        <p:grpSpPr>
          <a:xfrm>
            <a:off x="6068251" y="3916849"/>
            <a:ext cx="409796" cy="480997"/>
            <a:chOff x="2039768" y="3829507"/>
            <a:chExt cx="991112" cy="759236"/>
          </a:xfrm>
        </p:grpSpPr>
        <p:grpSp>
          <p:nvGrpSpPr>
            <p:cNvPr id="124" name="Group 171"/>
            <p:cNvGrpSpPr/>
            <p:nvPr/>
          </p:nvGrpSpPr>
          <p:grpSpPr>
            <a:xfrm>
              <a:off x="2039768" y="3829507"/>
              <a:ext cx="991112" cy="759236"/>
              <a:chOff x="2000873" y="2566907"/>
              <a:chExt cx="1686064" cy="1277496"/>
            </a:xfrm>
          </p:grpSpPr>
          <p:pic>
            <p:nvPicPr>
              <p:cNvPr id="126"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27" name="Picture 126"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28"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25" name="Picture 7"/>
            <p:cNvPicPr>
              <a:picLocks noChangeAspect="1" noChangeArrowheads="1"/>
            </p:cNvPicPr>
            <p:nvPr/>
          </p:nvPicPr>
          <p:blipFill>
            <a:blip r:embed="rId6" cstate="print"/>
            <a:srcRect/>
            <a:stretch>
              <a:fillRect/>
            </a:stretch>
          </p:blipFill>
          <p:spPr bwMode="auto">
            <a:xfrm>
              <a:off x="2466976" y="4048126"/>
              <a:ext cx="180974" cy="180974"/>
            </a:xfrm>
            <a:prstGeom prst="rect">
              <a:avLst/>
            </a:prstGeom>
            <a:noFill/>
            <a:ln w="9525">
              <a:noFill/>
              <a:miter lim="800000"/>
              <a:headEnd/>
              <a:tailEnd/>
            </a:ln>
            <a:effectLst/>
          </p:spPr>
        </p:pic>
      </p:grpSp>
      <p:grpSp>
        <p:nvGrpSpPr>
          <p:cNvPr id="129" name="Group 171"/>
          <p:cNvGrpSpPr/>
          <p:nvPr/>
        </p:nvGrpSpPr>
        <p:grpSpPr>
          <a:xfrm>
            <a:off x="6947007" y="3910815"/>
            <a:ext cx="409796" cy="480997"/>
            <a:chOff x="2000873" y="2566907"/>
            <a:chExt cx="1686064" cy="1277496"/>
          </a:xfrm>
        </p:grpSpPr>
        <p:pic>
          <p:nvPicPr>
            <p:cNvPr id="130"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31" name="Picture 130"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32"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grpSp>
        <p:nvGrpSpPr>
          <p:cNvPr id="133" name="Group 142"/>
          <p:cNvGrpSpPr/>
          <p:nvPr/>
        </p:nvGrpSpPr>
        <p:grpSpPr>
          <a:xfrm>
            <a:off x="6501848" y="3910815"/>
            <a:ext cx="409796" cy="480997"/>
            <a:chOff x="3239918" y="3800932"/>
            <a:chExt cx="991112" cy="759236"/>
          </a:xfrm>
        </p:grpSpPr>
        <p:grpSp>
          <p:nvGrpSpPr>
            <p:cNvPr id="134" name="Group 171"/>
            <p:cNvGrpSpPr/>
            <p:nvPr/>
          </p:nvGrpSpPr>
          <p:grpSpPr>
            <a:xfrm>
              <a:off x="3239918" y="3800932"/>
              <a:ext cx="991112" cy="759236"/>
              <a:chOff x="2000873" y="2566907"/>
              <a:chExt cx="1686064" cy="1277496"/>
            </a:xfrm>
          </p:grpSpPr>
          <p:pic>
            <p:nvPicPr>
              <p:cNvPr id="136"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37" name="Picture 89"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38"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35" name="Picture 7"/>
            <p:cNvPicPr>
              <a:picLocks noChangeAspect="1" noChangeArrowheads="1"/>
            </p:cNvPicPr>
            <p:nvPr/>
          </p:nvPicPr>
          <p:blipFill>
            <a:blip r:embed="rId6" cstate="print"/>
            <a:srcRect/>
            <a:stretch>
              <a:fillRect/>
            </a:stretch>
          </p:blipFill>
          <p:spPr bwMode="auto">
            <a:xfrm>
              <a:off x="3657604" y="4029077"/>
              <a:ext cx="180973" cy="180975"/>
            </a:xfrm>
            <a:prstGeom prst="rect">
              <a:avLst/>
            </a:prstGeom>
            <a:noFill/>
            <a:ln w="9525">
              <a:noFill/>
              <a:miter lim="800000"/>
              <a:headEnd/>
              <a:tailEnd/>
            </a:ln>
            <a:effectLst/>
          </p:spPr>
        </p:pic>
      </p:grpSp>
      <p:sp>
        <p:nvSpPr>
          <p:cNvPr id="139" name="Rounded Rectangle 138"/>
          <p:cNvSpPr/>
          <p:nvPr/>
        </p:nvSpPr>
        <p:spPr bwMode="auto">
          <a:xfrm>
            <a:off x="4601868" y="4438919"/>
            <a:ext cx="3282963" cy="501754"/>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140" name="Rounded Rectangle 139"/>
          <p:cNvSpPr/>
          <p:nvPr/>
        </p:nvSpPr>
        <p:spPr bwMode="auto">
          <a:xfrm>
            <a:off x="4636325" y="4443937"/>
            <a:ext cx="3207867" cy="47671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141" name="Group 150"/>
          <p:cNvGrpSpPr/>
          <p:nvPr/>
        </p:nvGrpSpPr>
        <p:grpSpPr>
          <a:xfrm>
            <a:off x="4711981" y="4433580"/>
            <a:ext cx="702427" cy="679581"/>
            <a:chOff x="-1070207" y="5322731"/>
            <a:chExt cx="1698857" cy="1072693"/>
          </a:xfrm>
        </p:grpSpPr>
        <p:pic>
          <p:nvPicPr>
            <p:cNvPr id="142" name="Picture 4" descr="\\.PSF\Parallels Share\Virtualization Slides\Server-Physical-3U.png"/>
            <p:cNvPicPr>
              <a:picLocks noChangeAspect="1" noChangeArrowheads="1"/>
            </p:cNvPicPr>
            <p:nvPr/>
          </p:nvPicPr>
          <p:blipFill>
            <a:blip r:embed="rId10" cstate="print"/>
            <a:srcRect/>
            <a:stretch>
              <a:fillRect/>
            </a:stretch>
          </p:blipFill>
          <p:spPr bwMode="auto">
            <a:xfrm>
              <a:off x="-1070207" y="5322731"/>
              <a:ext cx="1698857" cy="1072693"/>
            </a:xfrm>
            <a:prstGeom prst="rect">
              <a:avLst/>
            </a:prstGeom>
            <a:noFill/>
          </p:spPr>
        </p:pic>
        <p:pic>
          <p:nvPicPr>
            <p:cNvPr id="143" name="Picture 2"/>
            <p:cNvPicPr>
              <a:picLocks noChangeAspect="1" noChangeArrowheads="1"/>
            </p:cNvPicPr>
            <p:nvPr/>
          </p:nvPicPr>
          <p:blipFill>
            <a:blip r:embed="rId11"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grpSp>
        <p:nvGrpSpPr>
          <p:cNvPr id="144" name="Group 153"/>
          <p:cNvGrpSpPr/>
          <p:nvPr/>
        </p:nvGrpSpPr>
        <p:grpSpPr>
          <a:xfrm>
            <a:off x="6060375" y="4429769"/>
            <a:ext cx="409796" cy="480997"/>
            <a:chOff x="2039768" y="3829507"/>
            <a:chExt cx="991112" cy="759236"/>
          </a:xfrm>
        </p:grpSpPr>
        <p:grpSp>
          <p:nvGrpSpPr>
            <p:cNvPr id="145" name="Group 171"/>
            <p:cNvGrpSpPr/>
            <p:nvPr/>
          </p:nvGrpSpPr>
          <p:grpSpPr>
            <a:xfrm>
              <a:off x="2039768" y="3829507"/>
              <a:ext cx="991112" cy="759236"/>
              <a:chOff x="2000873" y="2566907"/>
              <a:chExt cx="1686064" cy="1277496"/>
            </a:xfrm>
          </p:grpSpPr>
          <p:pic>
            <p:nvPicPr>
              <p:cNvPr id="147"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48" name="Picture 147"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49"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pic>
          <p:nvPicPr>
            <p:cNvPr id="146" name="Picture 7"/>
            <p:cNvPicPr>
              <a:picLocks noChangeAspect="1" noChangeArrowheads="1"/>
            </p:cNvPicPr>
            <p:nvPr/>
          </p:nvPicPr>
          <p:blipFill>
            <a:blip r:embed="rId6" cstate="print"/>
            <a:srcRect/>
            <a:stretch>
              <a:fillRect/>
            </a:stretch>
          </p:blipFill>
          <p:spPr bwMode="auto">
            <a:xfrm>
              <a:off x="2466976" y="4048126"/>
              <a:ext cx="180974" cy="180974"/>
            </a:xfrm>
            <a:prstGeom prst="rect">
              <a:avLst/>
            </a:prstGeom>
            <a:noFill/>
            <a:ln w="9525">
              <a:noFill/>
              <a:miter lim="800000"/>
              <a:headEnd/>
              <a:tailEnd/>
            </a:ln>
            <a:effectLst/>
          </p:spPr>
        </p:pic>
      </p:grpSp>
      <p:grpSp>
        <p:nvGrpSpPr>
          <p:cNvPr id="150" name="Group 171"/>
          <p:cNvGrpSpPr/>
          <p:nvPr/>
        </p:nvGrpSpPr>
        <p:grpSpPr>
          <a:xfrm>
            <a:off x="6939082" y="4429769"/>
            <a:ext cx="409796" cy="480997"/>
            <a:chOff x="2000873" y="2566907"/>
            <a:chExt cx="1686064" cy="1277496"/>
          </a:xfrm>
        </p:grpSpPr>
        <p:pic>
          <p:nvPicPr>
            <p:cNvPr id="151"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52" name="Picture 151"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pic>
          <p:nvPicPr>
            <p:cNvPr id="153" name="Picture 7" descr="\\.PSF\Parallels Share\DDC\Application-Virtual-Office.png"/>
            <p:cNvPicPr>
              <a:picLocks noChangeAspect="1" noChangeArrowheads="1"/>
            </p:cNvPicPr>
            <p:nvPr/>
          </p:nvPicPr>
          <p:blipFill>
            <a:blip r:embed="rId5" cstate="print"/>
            <a:srcRect/>
            <a:stretch>
              <a:fillRect/>
            </a:stretch>
          </p:blipFill>
          <p:spPr bwMode="auto">
            <a:xfrm>
              <a:off x="2610998" y="2792643"/>
              <a:ext cx="546758" cy="574068"/>
            </a:xfrm>
            <a:prstGeom prst="rect">
              <a:avLst/>
            </a:prstGeom>
            <a:noFill/>
          </p:spPr>
        </p:pic>
      </p:grpSp>
      <p:sp>
        <p:nvSpPr>
          <p:cNvPr id="154" name="Left Brace 153"/>
          <p:cNvSpPr/>
          <p:nvPr/>
        </p:nvSpPr>
        <p:spPr>
          <a:xfrm>
            <a:off x="4386301" y="2419852"/>
            <a:ext cx="122088" cy="1019806"/>
          </a:xfrm>
          <a:prstGeom prst="leftBrace">
            <a:avLst>
              <a:gd name="adj1" fmla="val 72849"/>
              <a:gd name="adj2" fmla="val 50366"/>
            </a:avLst>
          </a:prstGeom>
          <a:ln w="9525"/>
        </p:spPr>
        <p:style>
          <a:lnRef idx="2">
            <a:schemeClr val="dk1"/>
          </a:lnRef>
          <a:fillRef idx="0">
            <a:schemeClr val="dk1"/>
          </a:fillRef>
          <a:effectRef idx="1">
            <a:schemeClr val="dk1"/>
          </a:effectRef>
          <a:fontRef idx="minor">
            <a:schemeClr val="tx1"/>
          </a:fontRef>
        </p:style>
        <p:txBody>
          <a:bodyPr rtlCol="0" anchor="ctr"/>
          <a:lstStyle/>
          <a:p>
            <a:pPr algn="ctr" defTabSz="914400" fontAlgn="auto">
              <a:spcBef>
                <a:spcPts val="0"/>
              </a:spcBef>
              <a:spcAft>
                <a:spcPts val="0"/>
              </a:spcAft>
            </a:pPr>
            <a:endParaRPr lang="en-GB" dirty="0">
              <a:solidFill>
                <a:prstClr val="white"/>
              </a:solidFill>
            </a:endParaRPr>
          </a:p>
        </p:txBody>
      </p:sp>
      <p:sp>
        <p:nvSpPr>
          <p:cNvPr id="155" name="Left Brace 154"/>
          <p:cNvSpPr/>
          <p:nvPr/>
        </p:nvSpPr>
        <p:spPr>
          <a:xfrm>
            <a:off x="4402412" y="1840675"/>
            <a:ext cx="122088" cy="555160"/>
          </a:xfrm>
          <a:prstGeom prst="leftBrace">
            <a:avLst>
              <a:gd name="adj1" fmla="val 72849"/>
              <a:gd name="adj2" fmla="val 50366"/>
            </a:avLst>
          </a:prstGeom>
          <a:ln w="9525"/>
        </p:spPr>
        <p:style>
          <a:lnRef idx="2">
            <a:schemeClr val="dk1"/>
          </a:lnRef>
          <a:fillRef idx="0">
            <a:schemeClr val="dk1"/>
          </a:fillRef>
          <a:effectRef idx="1">
            <a:schemeClr val="dk1"/>
          </a:effectRef>
          <a:fontRef idx="minor">
            <a:schemeClr val="tx1"/>
          </a:fontRef>
        </p:style>
        <p:txBody>
          <a:bodyPr rtlCol="0" anchor="ctr"/>
          <a:lstStyle/>
          <a:p>
            <a:pPr algn="ctr" defTabSz="914400" fontAlgn="auto">
              <a:spcBef>
                <a:spcPts val="0"/>
              </a:spcBef>
              <a:spcAft>
                <a:spcPts val="0"/>
              </a:spcAft>
            </a:pPr>
            <a:endParaRPr lang="en-GB" dirty="0">
              <a:solidFill>
                <a:prstClr val="white"/>
              </a:solidFill>
            </a:endParaRPr>
          </a:p>
        </p:txBody>
      </p:sp>
      <p:grpSp>
        <p:nvGrpSpPr>
          <p:cNvPr id="156" name="Group 171"/>
          <p:cNvGrpSpPr/>
          <p:nvPr/>
        </p:nvGrpSpPr>
        <p:grpSpPr>
          <a:xfrm>
            <a:off x="6496543" y="4447873"/>
            <a:ext cx="409796" cy="480997"/>
            <a:chOff x="2000873" y="2566907"/>
            <a:chExt cx="1686064" cy="1277496"/>
          </a:xfrm>
        </p:grpSpPr>
        <p:pic>
          <p:nvPicPr>
            <p:cNvPr id="157" name="Picture 2" descr="\\.PSF\Parallels Share\DDC\Server-Virtual-2U.png"/>
            <p:cNvPicPr>
              <a:picLocks noChangeAspect="1" noChangeArrowheads="1"/>
            </p:cNvPicPr>
            <p:nvPr/>
          </p:nvPicPr>
          <p:blipFill>
            <a:blip r:embed="rId3" cstate="print"/>
            <a:srcRect/>
            <a:stretch>
              <a:fillRect/>
            </a:stretch>
          </p:blipFill>
          <p:spPr bwMode="auto">
            <a:xfrm>
              <a:off x="2000873" y="2566907"/>
              <a:ext cx="1686064" cy="1277496"/>
            </a:xfrm>
            <a:prstGeom prst="rect">
              <a:avLst/>
            </a:prstGeom>
            <a:noFill/>
          </p:spPr>
        </p:pic>
        <p:pic>
          <p:nvPicPr>
            <p:cNvPr id="158" name="Picture 157" descr="Windows_Vista3.png"/>
            <p:cNvPicPr>
              <a:picLocks/>
            </p:cNvPicPr>
            <p:nvPr/>
          </p:nvPicPr>
          <p:blipFill>
            <a:blip r:embed="rId4" cstate="print"/>
            <a:srcRect r="76802" b="-2843"/>
            <a:stretch>
              <a:fillRect/>
            </a:stretch>
          </p:blipFill>
          <p:spPr>
            <a:xfrm>
              <a:off x="2152607" y="3194063"/>
              <a:ext cx="341583" cy="316792"/>
            </a:xfrm>
            <a:prstGeom prst="rect">
              <a:avLst/>
            </a:prstGeom>
            <a:scene3d>
              <a:camera prst="isometricOffAxis2Left"/>
              <a:lightRig rig="threePt" dir="t"/>
            </a:scene3d>
          </p:spPr>
        </p:pic>
      </p:grpSp>
      <p:pic>
        <p:nvPicPr>
          <p:cNvPr id="159" name="Picture 4" descr="\\.PSF\Parallels Share\Virtualization Slides\Server-Physical-3U.png"/>
          <p:cNvPicPr>
            <a:picLocks noChangeAspect="1" noChangeArrowheads="1"/>
          </p:cNvPicPr>
          <p:nvPr/>
        </p:nvPicPr>
        <p:blipFill>
          <a:blip r:embed="rId10" cstate="print"/>
          <a:srcRect/>
          <a:stretch>
            <a:fillRect/>
          </a:stretch>
        </p:blipFill>
        <p:spPr bwMode="auto">
          <a:xfrm>
            <a:off x="5731825" y="5064825"/>
            <a:ext cx="702427" cy="679581"/>
          </a:xfrm>
          <a:prstGeom prst="rect">
            <a:avLst/>
          </a:prstGeom>
          <a:noFill/>
        </p:spPr>
      </p:pic>
      <p:pic>
        <p:nvPicPr>
          <p:cNvPr id="160" name="Picture 4" descr="\\.PSF\Parallels Share\Virtualization Slides\Server-Physical-3U.png"/>
          <p:cNvPicPr>
            <a:picLocks noChangeAspect="1" noChangeArrowheads="1"/>
          </p:cNvPicPr>
          <p:nvPr/>
        </p:nvPicPr>
        <p:blipFill>
          <a:blip r:embed="rId10" cstate="print"/>
          <a:srcRect/>
          <a:stretch>
            <a:fillRect/>
          </a:stretch>
        </p:blipFill>
        <p:spPr bwMode="auto">
          <a:xfrm>
            <a:off x="6370125" y="5076700"/>
            <a:ext cx="702427" cy="679581"/>
          </a:xfrm>
          <a:prstGeom prst="rect">
            <a:avLst/>
          </a:prstGeom>
          <a:noFill/>
        </p:spPr>
      </p:pic>
      <p:pic>
        <p:nvPicPr>
          <p:cNvPr id="161" name="Picture 4" descr="\\.PSF\Parallels Share\Virtualization Slides\Server-Physical-3U.png"/>
          <p:cNvPicPr>
            <a:picLocks noChangeAspect="1" noChangeArrowheads="1"/>
          </p:cNvPicPr>
          <p:nvPr/>
        </p:nvPicPr>
        <p:blipFill>
          <a:blip r:embed="rId10" cstate="print"/>
          <a:srcRect/>
          <a:stretch>
            <a:fillRect/>
          </a:stretch>
        </p:blipFill>
        <p:spPr bwMode="auto">
          <a:xfrm>
            <a:off x="7022275" y="5099744"/>
            <a:ext cx="702427" cy="679581"/>
          </a:xfrm>
          <a:prstGeom prst="rect">
            <a:avLst/>
          </a:prstGeom>
          <a:noFill/>
        </p:spPr>
      </p:pic>
      <p:sp>
        <p:nvSpPr>
          <p:cNvPr id="162" name="Left Brace 161"/>
          <p:cNvSpPr/>
          <p:nvPr/>
        </p:nvSpPr>
        <p:spPr>
          <a:xfrm>
            <a:off x="4460175" y="3883469"/>
            <a:ext cx="107701" cy="1609344"/>
          </a:xfrm>
          <a:prstGeom prst="leftBrace">
            <a:avLst>
              <a:gd name="adj1" fmla="val 72849"/>
              <a:gd name="adj2" fmla="val 50366"/>
            </a:avLst>
          </a:prstGeom>
          <a:ln w="9525"/>
        </p:spPr>
        <p:style>
          <a:lnRef idx="2">
            <a:schemeClr val="dk1"/>
          </a:lnRef>
          <a:fillRef idx="0">
            <a:schemeClr val="dk1"/>
          </a:fillRef>
          <a:effectRef idx="1">
            <a:schemeClr val="dk1"/>
          </a:effectRef>
          <a:fontRef idx="minor">
            <a:schemeClr val="tx1"/>
          </a:fontRef>
        </p:style>
        <p:txBody>
          <a:bodyPr rtlCol="0" anchor="ctr"/>
          <a:lstStyle/>
          <a:p>
            <a:pPr algn="ctr" defTabSz="914400" fontAlgn="auto">
              <a:spcBef>
                <a:spcPts val="0"/>
              </a:spcBef>
              <a:spcAft>
                <a:spcPts val="0"/>
              </a:spcAft>
            </a:pPr>
            <a:endParaRPr lang="en-GB" dirty="0">
              <a:solidFill>
                <a:prstClr val="white"/>
              </a:solidFill>
            </a:endParaRPr>
          </a:p>
        </p:txBody>
      </p:sp>
      <p:pic>
        <p:nvPicPr>
          <p:cNvPr id="163" name="Picture 7"/>
          <p:cNvPicPr>
            <a:picLocks noChangeAspect="1" noChangeArrowheads="1"/>
          </p:cNvPicPr>
          <p:nvPr/>
        </p:nvPicPr>
        <p:blipFill>
          <a:blip r:embed="rId6" cstate="print"/>
          <a:srcRect/>
          <a:stretch>
            <a:fillRect/>
          </a:stretch>
        </p:blipFill>
        <p:spPr bwMode="auto">
          <a:xfrm>
            <a:off x="6668219" y="4560125"/>
            <a:ext cx="94781" cy="130287"/>
          </a:xfrm>
          <a:prstGeom prst="rect">
            <a:avLst/>
          </a:prstGeom>
          <a:noFill/>
          <a:ln w="9525">
            <a:noFill/>
            <a:miter lim="800000"/>
            <a:headEnd/>
            <a:tailEnd/>
          </a:ln>
          <a:effectLst/>
        </p:spPr>
      </p:pic>
      <p:grpSp>
        <p:nvGrpSpPr>
          <p:cNvPr id="164" name="Group 182"/>
          <p:cNvGrpSpPr/>
          <p:nvPr/>
        </p:nvGrpSpPr>
        <p:grpSpPr>
          <a:xfrm>
            <a:off x="8041575" y="4255320"/>
            <a:ext cx="762000" cy="871160"/>
            <a:chOff x="5916110" y="5771891"/>
            <a:chExt cx="1104923" cy="533400"/>
          </a:xfrm>
        </p:grpSpPr>
        <p:grpSp>
          <p:nvGrpSpPr>
            <p:cNvPr id="165" name="Group 103"/>
            <p:cNvGrpSpPr/>
            <p:nvPr/>
          </p:nvGrpSpPr>
          <p:grpSpPr>
            <a:xfrm>
              <a:off x="5918136" y="5965241"/>
              <a:ext cx="1016064" cy="340057"/>
              <a:chOff x="5609047" y="4823178"/>
              <a:chExt cx="1764177" cy="866823"/>
            </a:xfrm>
          </p:grpSpPr>
          <p:sp>
            <p:nvSpPr>
              <p:cNvPr id="168" name="Oval 167"/>
              <p:cNvSpPr/>
              <p:nvPr/>
            </p:nvSpPr>
            <p:spPr>
              <a:xfrm>
                <a:off x="5609047" y="4823178"/>
                <a:ext cx="1764177" cy="483915"/>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pic>
            <p:nvPicPr>
              <p:cNvPr id="169" name="Picture 2" descr="C:\Users\jsafreed\Documents\Graphics\_eHOME ICONS\barrel yellow data storage.png"/>
              <p:cNvPicPr>
                <a:picLocks noChangeAspect="1" noChangeArrowheads="1"/>
              </p:cNvPicPr>
              <p:nvPr/>
            </p:nvPicPr>
            <p:blipFill>
              <a:blip r:embed="rId14" cstate="print">
                <a:duotone>
                  <a:schemeClr val="accent5">
                    <a:shade val="45000"/>
                    <a:satMod val="135000"/>
                  </a:schemeClr>
                  <a:prstClr val="white"/>
                </a:duotone>
              </a:blip>
              <a:srcRect/>
              <a:stretch>
                <a:fillRect/>
              </a:stretch>
            </p:blipFill>
            <p:spPr bwMode="auto">
              <a:xfrm>
                <a:off x="6626341" y="5323285"/>
                <a:ext cx="533750" cy="366716"/>
              </a:xfrm>
              <a:prstGeom prst="rect">
                <a:avLst/>
              </a:prstGeom>
              <a:noFill/>
            </p:spPr>
          </p:pic>
          <p:pic>
            <p:nvPicPr>
              <p:cNvPr id="170" name="Picture 2" descr="C:\Users\jsafreed\Documents\Graphics\_eHOME ICONS\barrel yellow data storage.png"/>
              <p:cNvPicPr>
                <a:picLocks noChangeAspect="1" noChangeArrowheads="1"/>
              </p:cNvPicPr>
              <p:nvPr/>
            </p:nvPicPr>
            <p:blipFill>
              <a:blip r:embed="rId14" cstate="print">
                <a:duotone>
                  <a:schemeClr val="accent5">
                    <a:shade val="45000"/>
                    <a:satMod val="135000"/>
                  </a:schemeClr>
                  <a:prstClr val="white"/>
                </a:duotone>
              </a:blip>
              <a:srcRect/>
              <a:stretch>
                <a:fillRect/>
              </a:stretch>
            </p:blipFill>
            <p:spPr bwMode="auto">
              <a:xfrm>
                <a:off x="5952268" y="5314245"/>
                <a:ext cx="533750" cy="366716"/>
              </a:xfrm>
              <a:prstGeom prst="rect">
                <a:avLst/>
              </a:prstGeom>
              <a:noFill/>
            </p:spPr>
          </p:pic>
        </p:grpSp>
        <p:sp>
          <p:nvSpPr>
            <p:cNvPr id="166" name="Flowchart: Magnetic Disk 165"/>
            <p:cNvSpPr/>
            <p:nvPr/>
          </p:nvSpPr>
          <p:spPr>
            <a:xfrm>
              <a:off x="6029592" y="5771891"/>
              <a:ext cx="858169" cy="255042"/>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prstClr val="white"/>
                </a:solidFill>
                <a:effectLst>
                  <a:outerShdw blurRad="38100" dist="38100" dir="2700000" algn="tl">
                    <a:srgbClr val="000000">
                      <a:alpha val="43137"/>
                    </a:srgbClr>
                  </a:outerShdw>
                </a:effectLst>
              </a:endParaRPr>
            </a:p>
          </p:txBody>
        </p:sp>
        <p:sp>
          <p:nvSpPr>
            <p:cNvPr id="167" name="TextBox 166"/>
            <p:cNvSpPr txBox="1"/>
            <p:nvPr/>
          </p:nvSpPr>
          <p:spPr>
            <a:xfrm>
              <a:off x="5916110" y="5793160"/>
              <a:ext cx="1104923" cy="339206"/>
            </a:xfrm>
            <a:prstGeom prst="rect">
              <a:avLst/>
            </a:prstGeom>
            <a:noFill/>
          </p:spPr>
          <p:txBody>
            <a:bodyPr wrap="square" rtlCol="0">
              <a:spAutoFit/>
            </a:bodyPr>
            <a:lstStyle/>
            <a:p>
              <a:pPr algn="ctr" defTabSz="914400" fontAlgn="auto">
                <a:spcBef>
                  <a:spcPts val="0"/>
                </a:spcBef>
                <a:spcAft>
                  <a:spcPts val="0"/>
                </a:spcAft>
              </a:pPr>
              <a:r>
                <a:rPr lang="en-US" sz="700" b="1" dirty="0" smtClean="0">
                  <a:solidFill>
                    <a:schemeClr val="bg1"/>
                  </a:solidFill>
                  <a:latin typeface="Calibri"/>
                  <a:cs typeface="Arial" pitchFamily="34" charset="0"/>
                </a:rPr>
                <a:t>Shared Storage</a:t>
              </a:r>
            </a:p>
            <a:p>
              <a:pPr algn="ctr" defTabSz="914400" fontAlgn="auto">
                <a:spcBef>
                  <a:spcPts val="0"/>
                </a:spcBef>
                <a:spcAft>
                  <a:spcPts val="0"/>
                </a:spcAft>
              </a:pPr>
              <a:r>
                <a:rPr lang="en-US" sz="700" b="1" dirty="0" smtClean="0">
                  <a:solidFill>
                    <a:schemeClr val="bg1"/>
                  </a:solidFill>
                  <a:latin typeface="Calibri"/>
                  <a:cs typeface="Arial" pitchFamily="34" charset="0"/>
                </a:rPr>
                <a:t>iSCSI, SAS, Fibre</a:t>
              </a:r>
            </a:p>
            <a:p>
              <a:pPr algn="ctr" defTabSz="914400" fontAlgn="auto">
                <a:spcBef>
                  <a:spcPts val="0"/>
                </a:spcBef>
                <a:spcAft>
                  <a:spcPts val="0"/>
                </a:spcAft>
              </a:pPr>
              <a:endParaRPr lang="en-US" sz="800" b="1" dirty="0">
                <a:solidFill>
                  <a:schemeClr val="bg1"/>
                </a:solidFill>
                <a:latin typeface="Calibri"/>
                <a:cs typeface="Arial" pitchFamily="34" charset="0"/>
              </a:endParaRPr>
            </a:p>
          </p:txBody>
        </p:sp>
      </p:grpSp>
      <p:sp>
        <p:nvSpPr>
          <p:cNvPr id="172" name="Rectangle 171"/>
          <p:cNvSpPr/>
          <p:nvPr/>
        </p:nvSpPr>
        <p:spPr>
          <a:xfrm>
            <a:off x="76200" y="6400800"/>
            <a:ext cx="1905000" cy="230832"/>
          </a:xfrm>
          <a:prstGeom prst="rect">
            <a:avLst/>
          </a:prstGeom>
        </p:spPr>
        <p:txBody>
          <a:bodyPr wrap="square">
            <a:spAutoFit/>
          </a:bodyPr>
          <a:lstStyle/>
          <a:p>
            <a:pPr marL="0" lvl="2" indent="0" defTabSz="914363" fontAlgn="auto">
              <a:lnSpc>
                <a:spcPct val="90000"/>
              </a:lnSpc>
              <a:spcBef>
                <a:spcPct val="20000"/>
              </a:spcBef>
              <a:spcAft>
                <a:spcPts val="0"/>
              </a:spcAft>
              <a:buClr>
                <a:srgbClr val="4B7B8A"/>
              </a:buClr>
              <a:buSzPct val="80000"/>
            </a:pPr>
            <a:r>
              <a:rPr lang="en-US" sz="1000" dirty="0" smtClean="0">
                <a:solidFill>
                  <a:prstClr val="black"/>
                </a:solidFill>
                <a:latin typeface="Calibri"/>
                <a:hlinkClick r:id="rId15"/>
              </a:rPr>
              <a:t>Click Here for More Information</a:t>
            </a:r>
            <a:endParaRPr lang="en-US" sz="1000" dirty="0" smtClean="0">
              <a:solidFill>
                <a:prstClr val="black"/>
              </a:solidFill>
              <a:latin typeface="Calibri"/>
            </a:endParaRPr>
          </a:p>
        </p:txBody>
      </p:sp>
      <p:cxnSp>
        <p:nvCxnSpPr>
          <p:cNvPr id="173" name="Straight Connector 172"/>
          <p:cNvCxnSpPr/>
          <p:nvPr/>
        </p:nvCxnSpPr>
        <p:spPr>
          <a:xfrm rot="5400000" flipH="1" flipV="1">
            <a:off x="7620536" y="4720873"/>
            <a:ext cx="629417" cy="420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rot="10800000">
            <a:off x="7889175" y="4179126"/>
            <a:ext cx="230662" cy="284465"/>
          </a:xfrm>
          <a:prstGeom prst="line">
            <a:avLst/>
          </a:prstGeom>
        </p:spPr>
        <p:style>
          <a:lnRef idx="1">
            <a:schemeClr val="accent1"/>
          </a:lnRef>
          <a:fillRef idx="0">
            <a:schemeClr val="accent1"/>
          </a:fillRef>
          <a:effectRef idx="0">
            <a:schemeClr val="accent1"/>
          </a:effectRef>
          <a:fontRef idx="minor">
            <a:schemeClr val="tx1"/>
          </a:fontRef>
        </p:style>
      </p:cxnSp>
      <p:pic>
        <p:nvPicPr>
          <p:cNvPr id="175" name="Picture 4" descr="\\.PSF\Parallels Share\Virtualization Slides\Server-Physical-3U.png"/>
          <p:cNvPicPr>
            <a:picLocks noChangeAspect="1" noChangeArrowheads="1"/>
          </p:cNvPicPr>
          <p:nvPr/>
        </p:nvPicPr>
        <p:blipFill>
          <a:blip r:embed="rId10" cstate="print"/>
          <a:srcRect/>
          <a:stretch>
            <a:fillRect/>
          </a:stretch>
        </p:blipFill>
        <p:spPr bwMode="auto">
          <a:xfrm>
            <a:off x="5222175" y="4179125"/>
            <a:ext cx="702427" cy="609600"/>
          </a:xfrm>
          <a:prstGeom prst="rect">
            <a:avLst/>
          </a:prstGeom>
          <a:noFill/>
        </p:spPr>
      </p:pic>
      <p:sp>
        <p:nvSpPr>
          <p:cNvPr id="176" name="TextBox 175"/>
          <p:cNvSpPr txBox="1"/>
          <p:nvPr/>
        </p:nvSpPr>
        <p:spPr>
          <a:xfrm>
            <a:off x="5222175" y="4192127"/>
            <a:ext cx="685800" cy="415498"/>
          </a:xfrm>
          <a:prstGeom prst="rect">
            <a:avLst/>
          </a:prstGeom>
          <a:noFill/>
        </p:spPr>
        <p:txBody>
          <a:bodyPr wrap="square" rtlCol="0">
            <a:spAutoFit/>
          </a:bodyPr>
          <a:lstStyle/>
          <a:p>
            <a:pPr algn="ctr" defTabSz="914400" fontAlgn="auto">
              <a:spcBef>
                <a:spcPts val="0"/>
              </a:spcBef>
              <a:spcAft>
                <a:spcPts val="0"/>
              </a:spcAft>
            </a:pPr>
            <a:r>
              <a:rPr lang="en-US" sz="1050" b="1" dirty="0" smtClean="0">
                <a:latin typeface="Calibri"/>
              </a:rPr>
              <a:t>Failover Server</a:t>
            </a:r>
            <a:endParaRPr lang="en-US" sz="1050" b="1" dirty="0">
              <a:latin typeface="Calibri"/>
            </a:endParaRPr>
          </a:p>
        </p:txBody>
      </p:sp>
      <p:cxnSp>
        <p:nvCxnSpPr>
          <p:cNvPr id="177" name="Straight Connector 176"/>
          <p:cNvCxnSpPr/>
          <p:nvPr/>
        </p:nvCxnSpPr>
        <p:spPr>
          <a:xfrm>
            <a:off x="7836725" y="4624450"/>
            <a:ext cx="3048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78" name="Picture 10" descr="\\.PSF\Parallels Share\DDC\Application-Virtual-SQL.png"/>
          <p:cNvPicPr>
            <a:picLocks noChangeAspect="1" noChangeArrowheads="1"/>
          </p:cNvPicPr>
          <p:nvPr/>
        </p:nvPicPr>
        <p:blipFill>
          <a:blip r:embed="rId16" cstate="print">
            <a:duotone>
              <a:prstClr val="black"/>
              <a:schemeClr val="accent6">
                <a:tint val="45000"/>
                <a:satMod val="400000"/>
              </a:schemeClr>
            </a:duotone>
          </a:blip>
          <a:srcRect/>
          <a:stretch>
            <a:fillRect/>
          </a:stretch>
        </p:blipFill>
        <p:spPr bwMode="auto">
          <a:xfrm>
            <a:off x="7232075" y="5052950"/>
            <a:ext cx="304800" cy="304800"/>
          </a:xfrm>
          <a:prstGeom prst="rect">
            <a:avLst/>
          </a:prstGeom>
          <a:noFill/>
        </p:spPr>
      </p:pic>
      <p:pic>
        <p:nvPicPr>
          <p:cNvPr id="179" name="Picture 10" descr="\\.PSF\Parallels Share\DDC\Application-Virtual-SQL.png"/>
          <p:cNvPicPr>
            <a:picLocks noChangeAspect="1" noChangeArrowheads="1"/>
          </p:cNvPicPr>
          <p:nvPr/>
        </p:nvPicPr>
        <p:blipFill>
          <a:blip r:embed="rId16" cstate="print">
            <a:duotone>
              <a:prstClr val="black"/>
              <a:schemeClr val="accent6">
                <a:tint val="45000"/>
                <a:satMod val="400000"/>
              </a:schemeClr>
            </a:duotone>
          </a:blip>
          <a:srcRect/>
          <a:stretch>
            <a:fillRect/>
          </a:stretch>
        </p:blipFill>
        <p:spPr bwMode="auto">
          <a:xfrm>
            <a:off x="6553200" y="5029200"/>
            <a:ext cx="304800" cy="304800"/>
          </a:xfrm>
          <a:prstGeom prst="rect">
            <a:avLst/>
          </a:prstGeom>
          <a:noFill/>
        </p:spPr>
      </p:pic>
      <p:sp>
        <p:nvSpPr>
          <p:cNvPr id="180" name="Rectangle 179"/>
          <p:cNvSpPr/>
          <p:nvPr/>
        </p:nvSpPr>
        <p:spPr>
          <a:xfrm>
            <a:off x="7877300" y="1435925"/>
            <a:ext cx="843456" cy="212834"/>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fontAlgn="auto">
              <a:spcBef>
                <a:spcPts val="0"/>
              </a:spcBef>
              <a:spcAft>
                <a:spcPts val="0"/>
              </a:spcAft>
            </a:pPr>
            <a:r>
              <a:rPr lang="en-US" sz="1200" dirty="0" smtClean="0">
                <a:solidFill>
                  <a:srgbClr val="FF6600"/>
                </a:solidFill>
                <a:effectLst>
                  <a:outerShdw blurRad="38100" dist="38100" dir="2700000" algn="tl">
                    <a:srgbClr val="000000">
                      <a:alpha val="43137"/>
                    </a:srgbClr>
                  </a:outerShdw>
                </a:effectLst>
              </a:rPr>
              <a:t>VM</a:t>
            </a:r>
            <a:endParaRPr lang="en-US" sz="1200" dirty="0">
              <a:solidFill>
                <a:srgbClr val="FF6600"/>
              </a:solidFill>
              <a:effectLst>
                <a:outerShdw blurRad="38100" dist="38100" dir="2700000" algn="tl">
                  <a:srgbClr val="000000">
                    <a:alpha val="43137"/>
                  </a:srgbClr>
                </a:outerShdw>
              </a:effectLst>
            </a:endParaRPr>
          </a:p>
        </p:txBody>
      </p:sp>
      <p:sp>
        <p:nvSpPr>
          <p:cNvPr id="181" name="Rectangle 180"/>
          <p:cNvSpPr/>
          <p:nvPr/>
        </p:nvSpPr>
        <p:spPr>
          <a:xfrm>
            <a:off x="5813800" y="5070649"/>
            <a:ext cx="538096" cy="276999"/>
          </a:xfrm>
          <a:prstGeom prst="rect">
            <a:avLst/>
          </a:prstGeom>
        </p:spPr>
        <p:txBody>
          <a:bodyPr wrap="none">
            <a:spAutoFit/>
          </a:bodyPr>
          <a:lstStyle/>
          <a:p>
            <a:pPr algn="ctr" defTabSz="914400" fontAlgn="auto">
              <a:spcBef>
                <a:spcPts val="0"/>
              </a:spcBef>
              <a:spcAft>
                <a:spcPts val="0"/>
              </a:spcAft>
            </a:pPr>
            <a:r>
              <a:rPr lang="en-US" sz="1200" b="1" dirty="0" smtClean="0">
                <a:latin typeface="Calibri"/>
              </a:rPr>
              <a:t>Index</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113"/>
            <a:ext cx="8382000" cy="553998"/>
          </a:xfrm>
        </p:spPr>
        <p:txBody>
          <a:bodyPr/>
          <a:lstStyle/>
          <a:p>
            <a:r>
              <a:rPr lang="en-US" sz="4000" dirty="0" smtClean="0"/>
              <a:t>Partner Evidence: SharePoint Virtualization</a:t>
            </a:r>
            <a:endParaRPr lang="en-US" sz="4000" dirty="0"/>
          </a:p>
        </p:txBody>
      </p:sp>
      <p:grpSp>
        <p:nvGrpSpPr>
          <p:cNvPr id="11" name="Group 10"/>
          <p:cNvGrpSpPr/>
          <p:nvPr/>
        </p:nvGrpSpPr>
        <p:grpSpPr>
          <a:xfrm>
            <a:off x="3124200" y="585949"/>
            <a:ext cx="5791200" cy="4114800"/>
            <a:chOff x="3124200" y="1066800"/>
            <a:chExt cx="5791200" cy="4114800"/>
          </a:xfrm>
        </p:grpSpPr>
        <p:sp>
          <p:nvSpPr>
            <p:cNvPr id="4" name="Rounded Rectangle 3"/>
            <p:cNvSpPr/>
            <p:nvPr/>
          </p:nvSpPr>
          <p:spPr bwMode="auto">
            <a:xfrm>
              <a:off x="3124200" y="1066800"/>
              <a:ext cx="5791200" cy="41148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pic>
          <p:nvPicPr>
            <p:cNvPr id="5" name="Picture 2"/>
            <p:cNvPicPr>
              <a:picLocks noChangeAspect="1" noChangeArrowheads="1"/>
            </p:cNvPicPr>
            <p:nvPr/>
          </p:nvPicPr>
          <p:blipFill>
            <a:blip r:embed="rId3" cstate="print"/>
            <a:srcRect/>
            <a:stretch>
              <a:fillRect/>
            </a:stretch>
          </p:blipFill>
          <p:spPr bwMode="auto">
            <a:xfrm>
              <a:off x="3200400" y="1121114"/>
              <a:ext cx="5638800" cy="3984286"/>
            </a:xfrm>
            <a:prstGeom prst="rect">
              <a:avLst/>
            </a:prstGeom>
            <a:noFill/>
            <a:ln w="9525">
              <a:solidFill>
                <a:schemeClr val="accent1"/>
              </a:solidFill>
              <a:miter lim="800000"/>
              <a:headEnd/>
              <a:tailEnd/>
            </a:ln>
            <a:effectLst/>
          </p:spPr>
        </p:pic>
        <p:pic>
          <p:nvPicPr>
            <p:cNvPr id="7" name="Picture 7"/>
            <p:cNvPicPr>
              <a:picLocks noChangeAspect="1" noChangeArrowheads="1"/>
            </p:cNvPicPr>
            <p:nvPr/>
          </p:nvPicPr>
          <p:blipFill>
            <a:blip r:embed="rId4" cstate="print"/>
            <a:srcRect/>
            <a:stretch>
              <a:fillRect/>
            </a:stretch>
          </p:blipFill>
          <p:spPr bwMode="auto">
            <a:xfrm>
              <a:off x="5549901" y="4572000"/>
              <a:ext cx="1231899" cy="457200"/>
            </a:xfrm>
            <a:prstGeom prst="rect">
              <a:avLst/>
            </a:prstGeom>
            <a:noFill/>
            <a:ln w="9525">
              <a:noFill/>
              <a:miter lim="800000"/>
              <a:headEnd/>
              <a:tailEnd/>
            </a:ln>
            <a:effectLst/>
          </p:spPr>
        </p:pic>
      </p:grpSp>
      <p:sp>
        <p:nvSpPr>
          <p:cNvPr id="8" name="Rectangle 7"/>
          <p:cNvSpPr/>
          <p:nvPr/>
        </p:nvSpPr>
        <p:spPr>
          <a:xfrm>
            <a:off x="4114800" y="6477000"/>
            <a:ext cx="4876800" cy="215444"/>
          </a:xfrm>
          <a:prstGeom prst="rect">
            <a:avLst/>
          </a:prstGeom>
        </p:spPr>
        <p:txBody>
          <a:bodyPr wrap="square">
            <a:spAutoFit/>
          </a:bodyPr>
          <a:lstStyle/>
          <a:p>
            <a:pPr defTabSz="914363" fontAlgn="auto">
              <a:spcBef>
                <a:spcPts val="0"/>
              </a:spcBef>
              <a:spcAft>
                <a:spcPts val="0"/>
              </a:spcAft>
            </a:pPr>
            <a:r>
              <a:rPr lang="en-US" sz="800" b="1" dirty="0" smtClean="0">
                <a:solidFill>
                  <a:prstClr val="white"/>
                </a:solidFill>
                <a:latin typeface="Calibri"/>
              </a:rPr>
              <a:t>Source: </a:t>
            </a:r>
            <a:r>
              <a:rPr lang="en-US" sz="800" dirty="0" smtClean="0">
                <a:solidFill>
                  <a:prstClr val="white"/>
                </a:solidFill>
                <a:latin typeface="Calibri"/>
              </a:rPr>
              <a:t>EMC Virtual Architecture for Microsoft Office SharePoint Server 2007 Enabled by Hyper-V (whitepaper)</a:t>
            </a:r>
          </a:p>
        </p:txBody>
      </p:sp>
      <p:sp>
        <p:nvSpPr>
          <p:cNvPr id="10" name="Rectangle 9"/>
          <p:cNvSpPr/>
          <p:nvPr/>
        </p:nvSpPr>
        <p:spPr>
          <a:xfrm>
            <a:off x="193344" y="6531592"/>
            <a:ext cx="1905000" cy="246221"/>
          </a:xfrm>
          <a:prstGeom prst="rect">
            <a:avLst/>
          </a:prstGeom>
        </p:spPr>
        <p:txBody>
          <a:bodyPr wrap="square">
            <a:spAutoFit/>
          </a:bodyPr>
          <a:lstStyle/>
          <a:p>
            <a:pPr defTabSz="914363" fontAlgn="auto">
              <a:spcBef>
                <a:spcPts val="0"/>
              </a:spcBef>
              <a:spcAft>
                <a:spcPts val="0"/>
              </a:spcAft>
            </a:pPr>
            <a:r>
              <a:rPr lang="en-US" sz="1000" dirty="0" smtClean="0">
                <a:solidFill>
                  <a:schemeClr val="bg1"/>
                </a:solidFill>
                <a:latin typeface="Calibri"/>
                <a:hlinkClick r:id="rId5"/>
              </a:rPr>
              <a:t>Click here for more information</a:t>
            </a:r>
            <a:endParaRPr lang="en-US" sz="1000" dirty="0" smtClean="0">
              <a:solidFill>
                <a:schemeClr val="bg1"/>
              </a:solidFill>
              <a:latin typeface="Calibri"/>
            </a:endParaRPr>
          </a:p>
        </p:txBody>
      </p:sp>
      <p:sp>
        <p:nvSpPr>
          <p:cNvPr id="12" name="TextBox 11"/>
          <p:cNvSpPr txBox="1"/>
          <p:nvPr/>
        </p:nvSpPr>
        <p:spPr>
          <a:xfrm>
            <a:off x="197217" y="4753303"/>
            <a:ext cx="8741970" cy="1785104"/>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pPr marL="166688" indent="-166688" defTabSz="914400" fontAlgn="auto">
              <a:spcBef>
                <a:spcPts val="0"/>
              </a:spcBef>
              <a:spcAft>
                <a:spcPts val="600"/>
              </a:spcAft>
              <a:buClr>
                <a:srgbClr val="4B7B8A"/>
              </a:buClr>
            </a:pPr>
            <a:r>
              <a:rPr lang="en-US" b="1" u="sng" dirty="0" smtClean="0"/>
              <a:t>VIRTUAL MACHINE SPECIFICATIONS</a:t>
            </a:r>
          </a:p>
          <a:p>
            <a:pPr marL="166688" indent="-166688" defTabSz="914400" fontAlgn="auto">
              <a:spcBef>
                <a:spcPts val="0"/>
              </a:spcBef>
              <a:spcAft>
                <a:spcPts val="600"/>
              </a:spcAft>
              <a:buClr>
                <a:srgbClr val="4B7B8A"/>
              </a:buClr>
              <a:buFont typeface="Arial" pitchFamily="34" charset="0"/>
              <a:buChar char="•"/>
            </a:pPr>
            <a:r>
              <a:rPr lang="en-US" b="1" dirty="0" smtClean="0"/>
              <a:t>1 Index server </a:t>
            </a:r>
            <a:r>
              <a:rPr lang="en-US" dirty="0" smtClean="0"/>
              <a:t>dedicated for crawling: 4 CPUs, 6 GB RAM per VM</a:t>
            </a:r>
          </a:p>
          <a:p>
            <a:pPr marL="166688" indent="-166688" defTabSz="914400" fontAlgn="auto">
              <a:spcBef>
                <a:spcPts val="0"/>
              </a:spcBef>
              <a:spcAft>
                <a:spcPts val="600"/>
              </a:spcAft>
              <a:buClr>
                <a:srgbClr val="4B7B8A"/>
              </a:buClr>
              <a:buFont typeface="Arial" pitchFamily="34" charset="0"/>
              <a:buChar char="•"/>
            </a:pPr>
            <a:r>
              <a:rPr lang="en-US" b="1" dirty="0" smtClean="0"/>
              <a:t>10 Web Front End &amp; Query servers: </a:t>
            </a:r>
            <a:r>
              <a:rPr lang="en-US" dirty="0" smtClean="0"/>
              <a:t>4 CPUs, 4 GB RAM per VM</a:t>
            </a:r>
          </a:p>
          <a:p>
            <a:pPr marL="166688" indent="-166688" defTabSz="914400" fontAlgn="auto">
              <a:spcBef>
                <a:spcPts val="0"/>
              </a:spcBef>
              <a:spcAft>
                <a:spcPts val="600"/>
              </a:spcAft>
              <a:buClr>
                <a:srgbClr val="4B7B8A"/>
              </a:buClr>
              <a:buFont typeface="Arial" pitchFamily="34" charset="0"/>
              <a:buChar char="•"/>
            </a:pPr>
            <a:r>
              <a:rPr lang="en-US" b="1" dirty="0" smtClean="0"/>
              <a:t>2 Application servers</a:t>
            </a:r>
            <a:r>
              <a:rPr lang="en-US" dirty="0" smtClean="0"/>
              <a:t>: 2 CPUs, 2 GB RAM per VM</a:t>
            </a:r>
          </a:p>
          <a:p>
            <a:pPr marL="166688" indent="-166688" defTabSz="914400" fontAlgn="auto">
              <a:spcBef>
                <a:spcPts val="0"/>
              </a:spcBef>
              <a:spcAft>
                <a:spcPts val="600"/>
              </a:spcAft>
              <a:buClr>
                <a:srgbClr val="4B7B8A"/>
              </a:buClr>
              <a:buFont typeface="Arial" pitchFamily="34" charset="0"/>
              <a:buChar char="•"/>
            </a:pPr>
            <a:r>
              <a:rPr lang="en-US" b="1" dirty="0" smtClean="0"/>
              <a:t>2 Domain controllers</a:t>
            </a:r>
            <a:r>
              <a:rPr lang="en-US" dirty="0" smtClean="0"/>
              <a:t>: 2 CPUs, 2 GB RAM per VM</a:t>
            </a:r>
            <a:endParaRPr lang="en-US" b="1" dirty="0" smtClean="0"/>
          </a:p>
        </p:txBody>
      </p:sp>
      <p:sp>
        <p:nvSpPr>
          <p:cNvPr id="13" name="Text Placeholder 2"/>
          <p:cNvSpPr>
            <a:spLocks noGrp="1"/>
          </p:cNvSpPr>
          <p:nvPr>
            <p:ph type="body" sz="quarter" idx="10"/>
          </p:nvPr>
        </p:nvSpPr>
        <p:spPr>
          <a:xfrm>
            <a:off x="176049" y="607509"/>
            <a:ext cx="2874579" cy="4092827"/>
          </a:xfrm>
        </p:spPr>
        <p:style>
          <a:lnRef idx="0">
            <a:schemeClr val="accent1"/>
          </a:lnRef>
          <a:fillRef idx="3">
            <a:schemeClr val="accent1"/>
          </a:fillRef>
          <a:effectRef idx="3">
            <a:schemeClr val="accent1"/>
          </a:effectRef>
          <a:fontRef idx="minor">
            <a:schemeClr val="lt1"/>
          </a:fontRef>
        </p:style>
        <p:txBody>
          <a:bodyPr/>
          <a:lstStyle/>
          <a:p>
            <a:pPr algn="ctr">
              <a:buNone/>
            </a:pPr>
            <a:r>
              <a:rPr lang="en-US" sz="1800" b="1" u="sng" dirty="0" smtClean="0">
                <a:solidFill>
                  <a:schemeClr val="tx1"/>
                </a:solidFill>
              </a:rPr>
              <a:t>DESCRIPTION</a:t>
            </a:r>
          </a:p>
          <a:p>
            <a:r>
              <a:rPr lang="en-US" sz="1800" dirty="0" smtClean="0">
                <a:solidFill>
                  <a:schemeClr val="tx1"/>
                </a:solidFill>
              </a:rPr>
              <a:t>Deployment with mix of physical &amp; virtual servers</a:t>
            </a:r>
          </a:p>
          <a:p>
            <a:r>
              <a:rPr lang="en-US" sz="1800" dirty="0" smtClean="0">
                <a:solidFill>
                  <a:schemeClr val="tx1"/>
                </a:solidFill>
              </a:rPr>
              <a:t>Web, Query and Application roles are deployed virtual; database role is deployed physical</a:t>
            </a:r>
          </a:p>
          <a:p>
            <a:r>
              <a:rPr lang="en-US" sz="1800" dirty="0" smtClean="0">
                <a:solidFill>
                  <a:schemeClr val="tx1"/>
                </a:solidFill>
              </a:rPr>
              <a:t>Maintains resource optimization with PRO</a:t>
            </a:r>
          </a:p>
          <a:p>
            <a:pPr algn="ctr">
              <a:buNone/>
            </a:pPr>
            <a:r>
              <a:rPr lang="en-US" sz="1800" b="1" u="sng" dirty="0" smtClean="0">
                <a:solidFill>
                  <a:schemeClr val="tx1"/>
                </a:solidFill>
              </a:rPr>
              <a:t>RESULTS</a:t>
            </a:r>
            <a:endParaRPr lang="en-US" sz="1800" u="sng" dirty="0" smtClean="0">
              <a:solidFill>
                <a:schemeClr val="tx1"/>
              </a:solidFill>
            </a:endParaRPr>
          </a:p>
          <a:p>
            <a:r>
              <a:rPr lang="en-US" sz="1800" dirty="0" smtClean="0">
                <a:solidFill>
                  <a:schemeClr val="tx1"/>
                </a:solidFill>
              </a:rPr>
              <a:t>Average response time of </a:t>
            </a:r>
            <a:r>
              <a:rPr lang="en-US" sz="1800" b="1" dirty="0" smtClean="0">
                <a:solidFill>
                  <a:srgbClr val="F6AE1E"/>
                </a:solidFill>
              </a:rPr>
              <a:t>under 3-5 seconds</a:t>
            </a:r>
            <a:r>
              <a:rPr lang="en-US" sz="1800" b="1" dirty="0" smtClean="0">
                <a:solidFill>
                  <a:prstClr val="black"/>
                </a:solidFill>
              </a:rPr>
              <a:t> </a:t>
            </a:r>
            <a:r>
              <a:rPr lang="en-US" sz="1800" dirty="0" smtClean="0">
                <a:solidFill>
                  <a:schemeClr val="tx1"/>
                </a:solidFill>
              </a:rPr>
              <a:t>with</a:t>
            </a:r>
            <a:r>
              <a:rPr lang="en-US" sz="1800" b="1" dirty="0" smtClean="0">
                <a:solidFill>
                  <a:schemeClr val="tx1"/>
                </a:solidFill>
              </a:rPr>
              <a:t> </a:t>
            </a:r>
            <a:r>
              <a:rPr lang="en-US" sz="1800" b="1" dirty="0" smtClean="0">
                <a:solidFill>
                  <a:srgbClr val="F6AE1E"/>
                </a:solidFill>
              </a:rPr>
              <a:t>1% concurrency </a:t>
            </a:r>
            <a:r>
              <a:rPr lang="en-US" sz="1800" dirty="0" smtClean="0">
                <a:solidFill>
                  <a:schemeClr val="tx1"/>
                </a:solidFill>
              </a:rPr>
              <a:t>with</a:t>
            </a:r>
            <a:r>
              <a:rPr lang="en-US" sz="1800" b="1" dirty="0" smtClean="0">
                <a:solidFill>
                  <a:schemeClr val="tx1"/>
                </a:solidFill>
              </a:rPr>
              <a:t> </a:t>
            </a:r>
            <a:r>
              <a:rPr lang="en-US" sz="1800" dirty="0" smtClean="0">
                <a:solidFill>
                  <a:schemeClr val="tx1"/>
                </a:solidFill>
              </a:rPr>
              <a:t>a heavy user load profile of</a:t>
            </a:r>
            <a:r>
              <a:rPr lang="en-US" sz="1800" dirty="0" smtClean="0">
                <a:solidFill>
                  <a:prstClr val="black"/>
                </a:solidFill>
              </a:rPr>
              <a:t> </a:t>
            </a:r>
            <a:r>
              <a:rPr lang="en-US" sz="1800" b="1" dirty="0" smtClean="0">
                <a:solidFill>
                  <a:srgbClr val="F6AE1E"/>
                </a:solidFill>
              </a:rPr>
              <a:t>over 300K user capacity</a:t>
            </a:r>
            <a:endParaRPr lang="en-US" sz="1800" dirty="0">
              <a:solidFill>
                <a:schemeClr val="tx1"/>
              </a:solidFill>
            </a:endParaRP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SharePoint Virtualization Best Practices</a:t>
            </a:r>
            <a:endParaRPr lang="en-US" sz="4400" dirty="0"/>
          </a:p>
        </p:txBody>
      </p:sp>
      <p:graphicFrame>
        <p:nvGraphicFramePr>
          <p:cNvPr id="5" name="Table 4"/>
          <p:cNvGraphicFramePr>
            <a:graphicFrameLocks noGrp="1"/>
          </p:cNvGraphicFramePr>
          <p:nvPr/>
        </p:nvGraphicFramePr>
        <p:xfrm>
          <a:off x="119063" y="1030288"/>
          <a:ext cx="8915400" cy="4837269"/>
        </p:xfrm>
        <a:graphic>
          <a:graphicData uri="http://schemas.openxmlformats.org/drawingml/2006/table">
            <a:tbl>
              <a:tblPr firstRow="1" bandRow="1">
                <a:tableStyleId>{91EBBBCC-DAD2-459C-BE2E-F6DE35CF9A28}</a:tableStyleId>
              </a:tblPr>
              <a:tblGrid>
                <a:gridCol w="994491"/>
                <a:gridCol w="7920909"/>
              </a:tblGrid>
              <a:tr h="340770">
                <a:tc>
                  <a:txBody>
                    <a:bodyPr/>
                    <a:lstStyle/>
                    <a:p>
                      <a:endParaRPr lang="en-US" sz="1600" dirty="0"/>
                    </a:p>
                  </a:txBody>
                  <a:tcPr>
                    <a:lnR w="12700" cap="flat" cmpd="sng" algn="ctr">
                      <a:solidFill>
                        <a:schemeClr val="tx1">
                          <a:lumMod val="95000"/>
                        </a:schemeClr>
                      </a:solidFill>
                      <a:prstDash val="solid"/>
                      <a:round/>
                      <a:headEnd type="none" w="med" len="med"/>
                      <a:tailEnd type="none" w="med" len="med"/>
                    </a:lnR>
                    <a:solidFill>
                      <a:srgbClr val="5A94A8"/>
                    </a:solidFill>
                  </a:tcPr>
                </a:tc>
                <a:tc>
                  <a:txBody>
                    <a:bodyPr/>
                    <a:lstStyle/>
                    <a:p>
                      <a:pPr algn="ctr"/>
                      <a:r>
                        <a:rPr lang="en-US" sz="1600" dirty="0" smtClean="0"/>
                        <a:t>Best Practices and Recommendations</a:t>
                      </a:r>
                      <a:endParaRPr lang="en-US" sz="1600" dirty="0"/>
                    </a:p>
                  </a:txBody>
                  <a:tcPr>
                    <a:lnL w="12700" cap="flat" cmpd="sng" algn="ctr">
                      <a:solidFill>
                        <a:schemeClr val="tx1">
                          <a:lumMod val="95000"/>
                        </a:schemeClr>
                      </a:solidFill>
                      <a:prstDash val="solid"/>
                      <a:round/>
                      <a:headEnd type="none" w="med" len="med"/>
                      <a:tailEnd type="none" w="med" len="med"/>
                    </a:lnL>
                    <a:solidFill>
                      <a:srgbClr val="5A94A8"/>
                    </a:solidFill>
                  </a:tcPr>
                </a:tc>
              </a:tr>
              <a:tr h="838557">
                <a:tc>
                  <a:txBody>
                    <a:bodyPr/>
                    <a:lstStyle/>
                    <a:p>
                      <a:r>
                        <a:rPr lang="en-US" sz="1600" b="1" dirty="0" smtClean="0"/>
                        <a:t>CPU</a:t>
                      </a:r>
                      <a:endParaRPr lang="en-US" sz="1600" b="1" dirty="0"/>
                    </a:p>
                  </a:txBody>
                  <a:tcPr anchor="ctr">
                    <a:lnR w="12700" cap="flat" cmpd="sng" algn="ctr">
                      <a:solidFill>
                        <a:schemeClr val="tx1">
                          <a:lumMod val="95000"/>
                        </a:schemeClr>
                      </a:solidFill>
                      <a:prstDash val="solid"/>
                      <a:round/>
                      <a:headEnd type="none" w="med" len="med"/>
                      <a:tailEnd type="none" w="med" len="med"/>
                    </a:lnR>
                  </a:tcPr>
                </a:tc>
                <a:tc>
                  <a:txBody>
                    <a:bodyPr/>
                    <a:lstStyle/>
                    <a:p>
                      <a:pPr marL="109538" indent="-109538" algn="l" rtl="0" eaLnBrk="1" latinLnBrk="0" hangingPunct="1">
                        <a:buFont typeface="Arial"/>
                        <a:buChar char="•"/>
                      </a:pPr>
                      <a:r>
                        <a:rPr kumimoji="0" lang="en-US" sz="1400" kern="1200" dirty="0" smtClean="0"/>
                        <a:t>Configure a 1-to-1 mapping of virtual processor to logical processors for best performance </a:t>
                      </a:r>
                    </a:p>
                    <a:p>
                      <a:pPr marL="109538" indent="-109538">
                        <a:buFont typeface="Arial"/>
                        <a:buChar char="•"/>
                      </a:pPr>
                      <a:r>
                        <a:rPr lang="en-US" sz="1400" dirty="0" smtClean="0"/>
                        <a:t>Be aware of “CPU bound” issues</a:t>
                      </a:r>
                      <a:endParaRPr lang="en-US" sz="1400" dirty="0"/>
                    </a:p>
                  </a:txBody>
                  <a:tcPr anchor="ctr">
                    <a:lnL w="12700" cap="flat" cmpd="sng" algn="ctr">
                      <a:solidFill>
                        <a:schemeClr val="tx1">
                          <a:lumMod val="95000"/>
                        </a:schemeClr>
                      </a:solidFill>
                      <a:prstDash val="solid"/>
                      <a:round/>
                      <a:headEnd type="none" w="med" len="med"/>
                      <a:tailEnd type="none" w="med" len="med"/>
                    </a:lnL>
                  </a:tcPr>
                </a:tc>
              </a:tr>
              <a:tr h="728920">
                <a:tc>
                  <a:txBody>
                    <a:bodyPr/>
                    <a:lstStyle/>
                    <a:p>
                      <a:r>
                        <a:rPr lang="en-US" sz="1600" b="1" dirty="0" smtClean="0"/>
                        <a:t>Memory</a:t>
                      </a:r>
                      <a:endParaRPr lang="en-US" sz="1600" b="1" dirty="0"/>
                    </a:p>
                  </a:txBody>
                  <a:tcPr anchor="ctr">
                    <a:lnR w="12700" cap="flat" cmpd="sng" algn="ctr">
                      <a:solidFill>
                        <a:schemeClr val="tx1">
                          <a:lumMod val="95000"/>
                        </a:schemeClr>
                      </a:solidFill>
                      <a:prstDash val="solid"/>
                      <a:round/>
                      <a:headEnd type="none" w="med" len="med"/>
                      <a:tailEnd type="none" w="med" len="med"/>
                    </a:lnR>
                  </a:tcPr>
                </a:tc>
                <a:tc>
                  <a:txBody>
                    <a:bodyPr/>
                    <a:lstStyle/>
                    <a:p>
                      <a:pPr marL="109538" indent="-109538">
                        <a:buFont typeface="Arial"/>
                        <a:buChar char="•"/>
                      </a:pPr>
                      <a:r>
                        <a:rPr lang="en-US" sz="1400" dirty="0" smtClean="0"/>
                        <a:t>Ensure</a:t>
                      </a:r>
                      <a:r>
                        <a:rPr lang="en-US" sz="1400" baseline="0" dirty="0" smtClean="0"/>
                        <a:t> enough </a:t>
                      </a:r>
                      <a:r>
                        <a:rPr lang="en-US" sz="1400" dirty="0" smtClean="0"/>
                        <a:t>memory is</a:t>
                      </a:r>
                      <a:r>
                        <a:rPr lang="en-US" sz="1400" baseline="0" dirty="0" smtClean="0"/>
                        <a:t> allocated to each virtual machine</a:t>
                      </a:r>
                      <a:endParaRPr lang="en-US" sz="1400" dirty="0" smtClean="0"/>
                    </a:p>
                  </a:txBody>
                  <a:tcPr anchor="ctr">
                    <a:lnL w="12700" cap="flat" cmpd="sng" algn="ctr">
                      <a:solidFill>
                        <a:schemeClr val="tx1">
                          <a:lumMod val="95000"/>
                        </a:schemeClr>
                      </a:solidFill>
                      <a:prstDash val="solid"/>
                      <a:round/>
                      <a:headEnd type="none" w="med" len="med"/>
                      <a:tailEnd type="none" w="med" len="med"/>
                    </a:lnL>
                  </a:tcPr>
                </a:tc>
              </a:tr>
              <a:tr h="869236">
                <a:tc>
                  <a:txBody>
                    <a:bodyPr/>
                    <a:lstStyle/>
                    <a:p>
                      <a:r>
                        <a:rPr lang="en-US" sz="1600" b="1" dirty="0" smtClean="0"/>
                        <a:t>Disk</a:t>
                      </a:r>
                      <a:endParaRPr lang="en-US" sz="1600" b="1" dirty="0"/>
                    </a:p>
                  </a:txBody>
                  <a:tcPr anchor="ctr">
                    <a:lnR w="12700" cap="flat" cmpd="sng" algn="ctr">
                      <a:solidFill>
                        <a:schemeClr val="tx1">
                          <a:lumMod val="95000"/>
                        </a:schemeClr>
                      </a:solidFill>
                      <a:prstDash val="solid"/>
                      <a:round/>
                      <a:headEnd type="none" w="med" len="med"/>
                      <a:tailEnd type="none" w="med" len="med"/>
                    </a:lnR>
                  </a:tcPr>
                </a:tc>
                <a:tc>
                  <a:txBody>
                    <a:bodyPr/>
                    <a:lstStyle/>
                    <a:p>
                      <a:pPr marL="109538" indent="-109538">
                        <a:buFont typeface="Arial"/>
                        <a:buChar char="•"/>
                      </a:pPr>
                      <a:r>
                        <a:rPr lang="en-US" sz="1400" dirty="0" smtClean="0"/>
                        <a:t>Be aware of underlying disk read write contention between different virtual</a:t>
                      </a:r>
                      <a:r>
                        <a:rPr lang="en-US" sz="1400" baseline="0" dirty="0" smtClean="0"/>
                        <a:t> machines </a:t>
                      </a:r>
                      <a:r>
                        <a:rPr lang="en-US" sz="1400" dirty="0" smtClean="0"/>
                        <a:t>to their virtual hard disks </a:t>
                      </a:r>
                    </a:p>
                    <a:p>
                      <a:pPr marL="109538" indent="-109538">
                        <a:buFont typeface="Arial"/>
                        <a:buChar char="•"/>
                      </a:pPr>
                      <a:r>
                        <a:rPr lang="en-US" sz="1400" dirty="0" smtClean="0"/>
                        <a:t>Ensure SAN is configured correctly</a:t>
                      </a:r>
                      <a:endParaRPr lang="en-US" sz="1400" dirty="0"/>
                    </a:p>
                  </a:txBody>
                  <a:tcPr anchor="ctr">
                    <a:lnL w="12700" cap="flat" cmpd="sng" algn="ctr">
                      <a:solidFill>
                        <a:schemeClr val="tx1">
                          <a:lumMod val="95000"/>
                        </a:schemeClr>
                      </a:solidFill>
                      <a:prstDash val="solid"/>
                      <a:round/>
                      <a:headEnd type="none" w="med" len="med"/>
                      <a:tailEnd type="none" w="med" len="med"/>
                    </a:lnL>
                  </a:tcPr>
                </a:tc>
              </a:tr>
              <a:tr h="888048">
                <a:tc>
                  <a:txBody>
                    <a:bodyPr/>
                    <a:lstStyle/>
                    <a:p>
                      <a:r>
                        <a:rPr lang="en-US" sz="1600" b="1" dirty="0" smtClean="0"/>
                        <a:t>Network</a:t>
                      </a:r>
                      <a:endParaRPr lang="en-US" sz="1600" b="1" dirty="0"/>
                    </a:p>
                  </a:txBody>
                  <a:tcPr anchor="ctr">
                    <a:lnR w="12700" cap="flat" cmpd="sng" algn="ctr">
                      <a:solidFill>
                        <a:schemeClr val="tx1">
                          <a:lumMod val="95000"/>
                        </a:schemeClr>
                      </a:solidFill>
                      <a:prstDash val="solid"/>
                      <a:round/>
                      <a:headEnd type="none" w="med" len="med"/>
                      <a:tailEnd type="none" w="med" len="med"/>
                    </a:lnR>
                  </a:tcPr>
                </a:tc>
                <a:tc>
                  <a:txBody>
                    <a:bodyPr/>
                    <a:lstStyle/>
                    <a:p>
                      <a:pPr marL="109538" indent="-109538">
                        <a:buFont typeface="Arial"/>
                        <a:buChar char="•"/>
                      </a:pPr>
                      <a:r>
                        <a:rPr lang="en-US" sz="1400" dirty="0" smtClean="0"/>
                        <a:t>Use VLAN tagging for security </a:t>
                      </a:r>
                    </a:p>
                    <a:p>
                      <a:pPr marL="109538" indent="-109538">
                        <a:buFont typeface="Arial"/>
                        <a:buChar char="•"/>
                      </a:pPr>
                      <a:r>
                        <a:rPr lang="en-US" sz="1400" dirty="0" smtClean="0"/>
                        <a:t>Associate SharePoint® virtual</a:t>
                      </a:r>
                      <a:r>
                        <a:rPr lang="en-US" sz="1400" baseline="0" dirty="0" smtClean="0"/>
                        <a:t> machines</a:t>
                      </a:r>
                      <a:r>
                        <a:rPr lang="en-US" sz="1400" dirty="0" smtClean="0"/>
                        <a:t> to the same virtual switch </a:t>
                      </a:r>
                    </a:p>
                  </a:txBody>
                  <a:tcPr anchor="ctr">
                    <a:lnL w="12700" cap="flat" cmpd="sng" algn="ctr">
                      <a:solidFill>
                        <a:schemeClr val="tx1">
                          <a:lumMod val="95000"/>
                        </a:schemeClr>
                      </a:solidFill>
                      <a:prstDash val="solid"/>
                      <a:round/>
                      <a:headEnd type="none" w="med" len="med"/>
                      <a:tailEnd type="none" w="med" len="med"/>
                    </a:lnL>
                  </a:tcPr>
                </a:tc>
              </a:tr>
              <a:tr h="1171738">
                <a:tc>
                  <a:txBody>
                    <a:bodyPr/>
                    <a:lstStyle/>
                    <a:p>
                      <a:r>
                        <a:rPr lang="en-US" sz="1600" b="1" dirty="0" smtClean="0"/>
                        <a:t>Others</a:t>
                      </a:r>
                      <a:endParaRPr lang="en-US" sz="1600" b="1" dirty="0"/>
                    </a:p>
                  </a:txBody>
                  <a:tcPr anchor="ctr">
                    <a:lnR w="12700" cap="flat" cmpd="sng" algn="ctr">
                      <a:solidFill>
                        <a:schemeClr val="tx1">
                          <a:lumMod val="95000"/>
                        </a:schemeClr>
                      </a:solidFill>
                      <a:prstDash val="solid"/>
                      <a:round/>
                      <a:headEnd type="none" w="med" len="med"/>
                      <a:tailEnd type="none" w="med" len="med"/>
                    </a:lnR>
                  </a:tcPr>
                </a:tc>
                <a:tc>
                  <a:txBody>
                    <a:bodyPr/>
                    <a:lstStyle/>
                    <a:p>
                      <a:pPr marL="109538" marR="0" indent="-109538" algn="l" defTabSz="914400" rtl="0" eaLnBrk="1" fontAlgn="auto" latinLnBrk="0" hangingPunct="1">
                        <a:lnSpc>
                          <a:spcPct val="100000"/>
                        </a:lnSpc>
                        <a:spcBef>
                          <a:spcPts val="0"/>
                        </a:spcBef>
                        <a:spcAft>
                          <a:spcPts val="0"/>
                        </a:spcAft>
                        <a:buClrTx/>
                        <a:buSzTx/>
                        <a:buFont typeface="Arial"/>
                        <a:buChar char="•"/>
                        <a:tabLst/>
                        <a:defRPr/>
                      </a:pPr>
                      <a:r>
                        <a:rPr lang="en-US" sz="1400" dirty="0" smtClean="0"/>
                        <a:t>Ensure that integration components are installed on the virtual machine </a:t>
                      </a:r>
                      <a:endParaRPr kumimoji="0" lang="en-US" sz="1400" kern="1200" dirty="0" smtClean="0"/>
                    </a:p>
                    <a:p>
                      <a:pPr marL="109538" marR="0" indent="-109538" algn="l" defTabSz="914400" rtl="0" eaLnBrk="1" fontAlgn="auto" latinLnBrk="0" hangingPunct="1">
                        <a:lnSpc>
                          <a:spcPct val="100000"/>
                        </a:lnSpc>
                        <a:spcBef>
                          <a:spcPts val="0"/>
                        </a:spcBef>
                        <a:spcAft>
                          <a:spcPts val="0"/>
                        </a:spcAft>
                        <a:buClrTx/>
                        <a:buSzTx/>
                        <a:buFont typeface="Arial"/>
                        <a:buChar char="•"/>
                        <a:tabLst/>
                        <a:defRPr/>
                      </a:pPr>
                      <a:r>
                        <a:rPr kumimoji="0" lang="en-US" sz="1400" kern="1200" dirty="0" smtClean="0"/>
                        <a:t>Do not use other host roles (use</a:t>
                      </a:r>
                      <a:r>
                        <a:rPr kumimoji="0" lang="en-US" sz="1400" kern="1200" baseline="0" dirty="0" smtClean="0"/>
                        <a:t> server core)</a:t>
                      </a:r>
                      <a:endParaRPr kumimoji="0" lang="en-US" sz="1400" kern="1200" dirty="0" smtClean="0"/>
                    </a:p>
                    <a:p>
                      <a:pPr marL="109538" marR="0" indent="-109538" algn="l" defTabSz="914400" rtl="0" eaLnBrk="1" fontAlgn="auto" latinLnBrk="0" hangingPunct="1">
                        <a:lnSpc>
                          <a:spcPct val="100000"/>
                        </a:lnSpc>
                        <a:spcBef>
                          <a:spcPts val="0"/>
                        </a:spcBef>
                        <a:spcAft>
                          <a:spcPts val="0"/>
                        </a:spcAft>
                        <a:buClrTx/>
                        <a:buSzTx/>
                        <a:buFont typeface="Arial"/>
                        <a:buChar char="•"/>
                        <a:tabLst/>
                        <a:defRPr/>
                      </a:pPr>
                      <a:r>
                        <a:rPr lang="en-US" sz="1400" dirty="0" smtClean="0"/>
                        <a:t>Avoid single</a:t>
                      </a:r>
                      <a:r>
                        <a:rPr lang="en-US" sz="1400" baseline="0" dirty="0" smtClean="0"/>
                        <a:t> point of failure: </a:t>
                      </a:r>
                      <a:r>
                        <a:rPr lang="en-US" sz="1400" dirty="0" smtClean="0"/>
                        <a:t>load balance your virtual</a:t>
                      </a:r>
                      <a:r>
                        <a:rPr lang="en-US" sz="1400" baseline="0" dirty="0" smtClean="0"/>
                        <a:t> machines</a:t>
                      </a:r>
                      <a:r>
                        <a:rPr lang="en-US" sz="1400" dirty="0" smtClean="0"/>
                        <a:t> across hosts and cluster virtual machines</a:t>
                      </a:r>
                    </a:p>
                  </a:txBody>
                  <a:tcPr anchor="ctr">
                    <a:lnL w="12700" cap="flat" cmpd="sng" algn="ctr">
                      <a:solidFill>
                        <a:schemeClr val="tx1">
                          <a:lumMod val="95000"/>
                        </a:schemeClr>
                      </a:solidFill>
                      <a:prstDash val="solid"/>
                      <a:round/>
                      <a:headEnd type="none" w="med" len="med"/>
                      <a:tailEnd type="none" w="med" len="med"/>
                    </a:lnL>
                  </a:tcPr>
                </a:tc>
              </a:tr>
            </a:tbl>
          </a:graphicData>
        </a:graphic>
      </p:graphicFrame>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0" y="2819400"/>
            <a:ext cx="9144000" cy="1200329"/>
          </a:xfrm>
          <a:prstGeom prst="rect">
            <a:avLst/>
          </a:prstGeom>
          <a:noFill/>
          <a:ln w="9525">
            <a:noFill/>
            <a:miter lim="800000"/>
            <a:headEnd/>
            <a:tailEnd/>
          </a:ln>
        </p:spPr>
        <p:txBody>
          <a:bodyPr>
            <a:spAutoFit/>
          </a:bodyPr>
          <a:lstStyle/>
          <a:p>
            <a:pPr algn="ctr" defTabSz="914400"/>
            <a:r>
              <a:rPr lang="en-US" sz="2800" dirty="0" smtClean="0">
                <a:solidFill>
                  <a:srgbClr val="FFFFFF"/>
                </a:solidFill>
                <a:latin typeface="Calibri" pitchFamily="34" charset="0"/>
              </a:rPr>
              <a:t>Virtualization Deployment </a:t>
            </a:r>
            <a:r>
              <a:rPr lang="en-US" sz="2800" dirty="0">
                <a:solidFill>
                  <a:srgbClr val="FFFFFF"/>
                </a:solidFill>
                <a:latin typeface="Calibri" pitchFamily="34" charset="0"/>
              </a:rPr>
              <a:t>Scenarios </a:t>
            </a:r>
            <a:r>
              <a:rPr lang="en-US" sz="2800" dirty="0" smtClean="0">
                <a:solidFill>
                  <a:srgbClr val="FFFFFF"/>
                </a:solidFill>
                <a:latin typeface="Calibri" pitchFamily="34" charset="0"/>
              </a:rPr>
              <a:t>for</a:t>
            </a:r>
          </a:p>
          <a:p>
            <a:pPr algn="ctr" defTabSz="914400"/>
            <a:r>
              <a:rPr lang="en-US" sz="4400" b="1" dirty="0" smtClean="0">
                <a:solidFill>
                  <a:srgbClr val="FFFFFF"/>
                </a:solidFill>
                <a:latin typeface="Calibri" pitchFamily="34" charset="0"/>
              </a:rPr>
              <a:t>Microsoft Exchange Server</a:t>
            </a:r>
            <a:endParaRPr lang="en-US" sz="4400" b="1" dirty="0">
              <a:solidFill>
                <a:srgbClr val="FFFFFF"/>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720197"/>
          </a:xfrm>
        </p:spPr>
        <p:txBody>
          <a:bodyPr/>
          <a:lstStyle/>
          <a:p>
            <a:pPr eaLnBrk="1" hangingPunct="1">
              <a:defRPr/>
            </a:pPr>
            <a:r>
              <a:rPr lang="en-US" sz="4800" b="0" kern="1200" spc="-150" dirty="0">
                <a:gradFill>
                  <a:gsLst>
                    <a:gs pos="0">
                      <a:schemeClr val="tx1"/>
                    </a:gs>
                    <a:gs pos="86000">
                      <a:schemeClr val="tx1"/>
                    </a:gs>
                  </a:gsLst>
                  <a:lin ang="5400000" scaled="0"/>
                </a:gradFill>
                <a:effectLst/>
                <a:latin typeface="Segoe UI"/>
                <a:ea typeface="+mn-ea"/>
                <a:cs typeface="Arial"/>
              </a:rPr>
              <a:t>Deployment Recommendations</a:t>
            </a:r>
            <a:endParaRPr lang="en-US" dirty="0" smtClean="0">
              <a:solidFill>
                <a:srgbClr val="FFC000"/>
              </a:solidFill>
            </a:endParaRPr>
          </a:p>
        </p:txBody>
      </p:sp>
      <p:sp>
        <p:nvSpPr>
          <p:cNvPr id="58385" name="Rectangle 17"/>
          <p:cNvSpPr>
            <a:spLocks noGrp="1" noChangeArrowheads="1"/>
          </p:cNvSpPr>
          <p:nvPr>
            <p:ph idx="1"/>
          </p:nvPr>
        </p:nvSpPr>
        <p:spPr>
          <a:xfrm>
            <a:off x="109538" y="1377950"/>
            <a:ext cx="8756650" cy="5869299"/>
          </a:xfrm>
        </p:spPr>
        <p:txBody>
          <a:bodyPr/>
          <a:lstStyle/>
          <a:p>
            <a:pPr marL="457200" indent="-457200" eaLnBrk="1" hangingPunct="1">
              <a:lnSpc>
                <a:spcPct val="90000"/>
              </a:lnSpc>
              <a:spcBef>
                <a:spcPts val="672"/>
              </a:spcBef>
              <a:spcAft>
                <a:spcPts val="0"/>
              </a:spcAft>
              <a:buSzPts val="2800"/>
              <a:buFont typeface="Arial"/>
              <a:buChar char="•"/>
            </a:pPr>
            <a:r>
              <a:rPr lang="en-US" sz="2800" kern="1200" dirty="0">
                <a:gradFill>
                  <a:gsLst>
                    <a:gs pos="0">
                      <a:schemeClr val="tx1"/>
                    </a:gs>
                    <a:gs pos="86000">
                      <a:schemeClr val="tx1"/>
                    </a:gs>
                  </a:gsLst>
                  <a:lin ang="5400000" scaled="0"/>
                </a:gradFill>
                <a:effectLst/>
              </a:rPr>
              <a:t>Exchange application is not </a:t>
            </a:r>
            <a:r>
              <a:rPr lang="en-US" sz="2800" kern="1200" dirty="0" smtClean="0">
                <a:gradFill>
                  <a:gsLst>
                    <a:gs pos="0">
                      <a:schemeClr val="tx1"/>
                    </a:gs>
                    <a:gs pos="86000">
                      <a:schemeClr val="tx1"/>
                    </a:gs>
                  </a:gsLst>
                  <a:lin ang="5400000" scaled="0"/>
                </a:gradFill>
                <a:effectLst/>
              </a:rPr>
              <a:t>‘virtualization aware’</a:t>
            </a:r>
          </a:p>
          <a:p>
            <a:pPr marL="457200" indent="-457200" eaLnBrk="1" hangingPunct="1">
              <a:lnSpc>
                <a:spcPct val="90000"/>
              </a:lnSpc>
              <a:spcBef>
                <a:spcPts val="672"/>
              </a:spcBef>
              <a:spcAft>
                <a:spcPts val="0"/>
              </a:spcAft>
            </a:pPr>
            <a:r>
              <a:rPr lang="en-US" sz="2800" kern="1200" dirty="0" smtClean="0">
                <a:gradFill>
                  <a:gsLst>
                    <a:gs pos="0">
                      <a:schemeClr val="tx1"/>
                    </a:gs>
                    <a:gs pos="86000">
                      <a:schemeClr val="tx1"/>
                    </a:gs>
                  </a:gsLst>
                  <a:lin ang="5400000" scaled="0"/>
                </a:gradFill>
                <a:effectLst/>
              </a:rPr>
              <a:t>Core Exchange Design Principles Still Apply</a:t>
            </a:r>
            <a:endParaRPr lang="en-US" dirty="0">
              <a:effectLst/>
            </a:endParaRPr>
          </a:p>
          <a:p>
            <a:pPr marL="859536" indent="-393192" eaLnBrk="1" hangingPunct="1">
              <a:lnSpc>
                <a:spcPct val="90000"/>
              </a:lnSpc>
              <a:spcBef>
                <a:spcPts val="576"/>
              </a:spcBef>
              <a:spcAft>
                <a:spcPts val="0"/>
              </a:spcAft>
            </a:pPr>
            <a:r>
              <a:rPr lang="en-US" sz="2400" kern="1200" dirty="0">
                <a:gradFill>
                  <a:gsLst>
                    <a:gs pos="0">
                      <a:schemeClr val="tx1"/>
                    </a:gs>
                    <a:gs pos="86000">
                      <a:schemeClr val="tx1"/>
                    </a:gs>
                  </a:gsLst>
                  <a:lin ang="5400000" scaled="0"/>
                </a:gradFill>
                <a:effectLst/>
              </a:rPr>
              <a:t>Design for Performance, Reliability and </a:t>
            </a:r>
            <a:r>
              <a:rPr lang="en-US" sz="2400" kern="1200" dirty="0" smtClean="0">
                <a:gradFill>
                  <a:gsLst>
                    <a:gs pos="0">
                      <a:schemeClr val="tx1"/>
                    </a:gs>
                    <a:gs pos="86000">
                      <a:schemeClr val="tx1"/>
                    </a:gs>
                  </a:gsLst>
                  <a:lin ang="5400000" scaled="0"/>
                </a:gradFill>
                <a:effectLst/>
              </a:rPr>
              <a:t>Capacity</a:t>
            </a:r>
            <a:endParaRPr lang="en-US" dirty="0">
              <a:effectLst/>
            </a:endParaRPr>
          </a:p>
          <a:p>
            <a:pPr marL="859536" indent="-393192" eaLnBrk="1" hangingPunct="1">
              <a:lnSpc>
                <a:spcPct val="90000"/>
              </a:lnSpc>
              <a:spcBef>
                <a:spcPts val="576"/>
              </a:spcBef>
              <a:spcAft>
                <a:spcPts val="0"/>
              </a:spcAft>
            </a:pPr>
            <a:r>
              <a:rPr lang="en-US" sz="2400" kern="1200" dirty="0">
                <a:gradFill>
                  <a:gsLst>
                    <a:gs pos="0">
                      <a:schemeClr val="tx1"/>
                    </a:gs>
                    <a:gs pos="86000">
                      <a:schemeClr val="tx1"/>
                    </a:gs>
                  </a:gsLst>
                  <a:lin ang="5400000" scaled="0"/>
                </a:gradFill>
                <a:effectLst/>
              </a:rPr>
              <a:t>Design for Usage Profiles (CAS/MBX)</a:t>
            </a:r>
            <a:endParaRPr lang="en-US" dirty="0">
              <a:effectLst/>
            </a:endParaRPr>
          </a:p>
          <a:p>
            <a:pPr marL="859536" indent="-393192" eaLnBrk="1" hangingPunct="1">
              <a:lnSpc>
                <a:spcPct val="90000"/>
              </a:lnSpc>
              <a:spcBef>
                <a:spcPts val="576"/>
              </a:spcBef>
              <a:spcAft>
                <a:spcPts val="0"/>
              </a:spcAft>
            </a:pPr>
            <a:r>
              <a:rPr lang="en-US" sz="2400" kern="1200" dirty="0">
                <a:gradFill>
                  <a:gsLst>
                    <a:gs pos="0">
                      <a:schemeClr val="tx1"/>
                    </a:gs>
                    <a:gs pos="86000">
                      <a:schemeClr val="tx1"/>
                    </a:gs>
                  </a:gsLst>
                  <a:lin ang="5400000" scaled="0"/>
                </a:gradFill>
                <a:effectLst/>
              </a:rPr>
              <a:t>Design for Message Profiles (Hub/Edge</a:t>
            </a:r>
            <a:r>
              <a:rPr lang="en-US" sz="2400" kern="1200" dirty="0" smtClean="0">
                <a:gradFill>
                  <a:gsLst>
                    <a:gs pos="0">
                      <a:schemeClr val="tx1"/>
                    </a:gs>
                    <a:gs pos="86000">
                      <a:schemeClr val="tx1"/>
                    </a:gs>
                  </a:gsLst>
                  <a:lin ang="5400000" scaled="0"/>
                </a:gradFill>
                <a:effectLst/>
              </a:rPr>
              <a:t>)</a:t>
            </a:r>
          </a:p>
          <a:p>
            <a:pPr marL="457200" indent="-457200" eaLnBrk="1" hangingPunct="1">
              <a:lnSpc>
                <a:spcPct val="90000"/>
              </a:lnSpc>
              <a:spcBef>
                <a:spcPts val="672"/>
              </a:spcBef>
              <a:spcAft>
                <a:spcPts val="0"/>
              </a:spcAft>
              <a:buSzPts val="2800"/>
              <a:buFont typeface="Arial"/>
              <a:buChar char="•"/>
            </a:pPr>
            <a:r>
              <a:rPr lang="en-US" sz="2800" kern="1200" dirty="0" smtClean="0">
                <a:gradFill>
                  <a:gsLst>
                    <a:gs pos="0">
                      <a:schemeClr val="tx1"/>
                    </a:gs>
                    <a:gs pos="86000">
                      <a:schemeClr val="tx1"/>
                    </a:gs>
                  </a:gsLst>
                  <a:lin ang="5400000" scaled="0"/>
                </a:gradFill>
                <a:effectLst/>
              </a:rPr>
              <a:t>Virtualization Design Principles Now Apply</a:t>
            </a:r>
          </a:p>
          <a:p>
            <a:pPr marL="857250" lvl="1" indent="-457200" eaLnBrk="1" hangingPunct="1">
              <a:lnSpc>
                <a:spcPct val="90000"/>
              </a:lnSpc>
              <a:spcBef>
                <a:spcPts val="672"/>
              </a:spcBef>
              <a:spcAft>
                <a:spcPts val="0"/>
              </a:spcAft>
              <a:buSzPts val="2800"/>
              <a:buFont typeface="Arial"/>
              <a:buChar char="•"/>
            </a:pPr>
            <a:r>
              <a:rPr lang="en-US" sz="2400" kern="1200" dirty="0" smtClean="0">
                <a:gradFill>
                  <a:gsLst>
                    <a:gs pos="0">
                      <a:schemeClr val="tx1"/>
                    </a:gs>
                    <a:gs pos="86000">
                      <a:schemeClr val="tx1"/>
                    </a:gs>
                  </a:gsLst>
                  <a:lin ang="5400000" scaled="0"/>
                </a:gradFill>
                <a:effectLst/>
              </a:rPr>
              <a:t>Design for Performance, Reliability and Capacity</a:t>
            </a:r>
            <a:endParaRPr lang="en-US" sz="2800" kern="1200" dirty="0" smtClean="0">
              <a:gradFill>
                <a:gsLst>
                  <a:gs pos="0">
                    <a:schemeClr val="tx1"/>
                  </a:gs>
                  <a:gs pos="86000">
                    <a:schemeClr val="tx1"/>
                  </a:gs>
                </a:gsLst>
                <a:lin ang="5400000" scaled="0"/>
              </a:gradFill>
              <a:effectLst/>
            </a:endParaRPr>
          </a:p>
          <a:p>
            <a:pPr marL="857250" lvl="1" indent="-457200" eaLnBrk="1" hangingPunct="1">
              <a:lnSpc>
                <a:spcPct val="90000"/>
              </a:lnSpc>
              <a:spcBef>
                <a:spcPts val="672"/>
              </a:spcBef>
              <a:spcAft>
                <a:spcPts val="0"/>
              </a:spcAft>
              <a:buSzPts val="2800"/>
              <a:buFont typeface="Arial"/>
              <a:buChar char="•"/>
            </a:pPr>
            <a:r>
              <a:rPr lang="en-US" sz="2400" kern="1200" dirty="0" smtClean="0">
                <a:gradFill>
                  <a:gsLst>
                    <a:gs pos="0">
                      <a:schemeClr val="tx1"/>
                    </a:gs>
                    <a:gs pos="86000">
                      <a:schemeClr val="tx1"/>
                    </a:gs>
                  </a:gsLst>
                  <a:lin ang="5400000" scaled="0"/>
                </a:gradFill>
                <a:effectLst/>
              </a:rPr>
              <a:t>Virtual machines should be sized specific to the Exchange </a:t>
            </a:r>
            <a:r>
              <a:rPr lang="en-US" sz="2400" kern="1200" dirty="0">
                <a:gradFill>
                  <a:gsLst>
                    <a:gs pos="0">
                      <a:schemeClr val="tx1"/>
                    </a:gs>
                    <a:gs pos="86000">
                      <a:schemeClr val="tx1"/>
                    </a:gs>
                  </a:gsLst>
                  <a:lin ang="5400000" scaled="0"/>
                </a:gradFill>
                <a:effectLst/>
              </a:rPr>
              <a:t>r</a:t>
            </a:r>
            <a:r>
              <a:rPr lang="en-US" sz="2400" kern="1200" dirty="0" smtClean="0">
                <a:gradFill>
                  <a:gsLst>
                    <a:gs pos="0">
                      <a:schemeClr val="tx1"/>
                    </a:gs>
                    <a:gs pos="86000">
                      <a:schemeClr val="tx1"/>
                    </a:gs>
                  </a:gsLst>
                  <a:lin ang="5400000" scaled="0"/>
                </a:gradFill>
                <a:effectLst/>
              </a:rPr>
              <a:t>ole (EDGE, HUB, CAS, MBX, multi-role)</a:t>
            </a:r>
          </a:p>
          <a:p>
            <a:pPr marL="857250" lvl="1" indent="-457200" eaLnBrk="1" hangingPunct="1">
              <a:lnSpc>
                <a:spcPct val="90000"/>
              </a:lnSpc>
              <a:spcBef>
                <a:spcPts val="672"/>
              </a:spcBef>
              <a:spcAft>
                <a:spcPts val="0"/>
              </a:spcAft>
              <a:buSzPts val="2800"/>
              <a:buFont typeface="Arial"/>
              <a:buChar char="•"/>
            </a:pPr>
            <a:r>
              <a:rPr lang="en-US" sz="2400" kern="1200" dirty="0" smtClean="0">
                <a:gradFill>
                  <a:gsLst>
                    <a:gs pos="0">
                      <a:schemeClr val="tx1"/>
                    </a:gs>
                    <a:gs pos="86000">
                      <a:schemeClr val="tx1"/>
                    </a:gs>
                  </a:gsLst>
                  <a:lin ang="5400000" scaled="0"/>
                </a:gradFill>
                <a:effectLst/>
              </a:rPr>
              <a:t>Hosts should be sized to accommodate the guests that they will support</a:t>
            </a:r>
            <a:endParaRPr lang="en-US" sz="2400" dirty="0">
              <a:effectLst/>
            </a:endParaRPr>
          </a:p>
          <a:p>
            <a:pPr marL="0" indent="0" eaLnBrk="1" hangingPunct="1">
              <a:lnSpc>
                <a:spcPct val="90000"/>
              </a:lnSpc>
              <a:spcBef>
                <a:spcPts val="672"/>
              </a:spcBef>
              <a:spcAft>
                <a:spcPts val="0"/>
              </a:spcAft>
              <a:buSzPts val="2800"/>
              <a:buNone/>
            </a:pPr>
            <a:endParaRPr lang="en-US" sz="2400" kern="1200" dirty="0" smtClean="0">
              <a:gradFill>
                <a:gsLst>
                  <a:gs pos="0">
                    <a:schemeClr val="tx1"/>
                  </a:gs>
                  <a:gs pos="86000">
                    <a:schemeClr val="tx1"/>
                  </a:gs>
                </a:gsLst>
                <a:lin ang="5400000" scaled="0"/>
              </a:gradFill>
              <a:effectLst/>
              <a:latin typeface="Segoe UI"/>
            </a:endParaRPr>
          </a:p>
          <a:p>
            <a:pPr marL="859536" indent="-393192" eaLnBrk="1" hangingPunct="1">
              <a:lnSpc>
                <a:spcPct val="90000"/>
              </a:lnSpc>
              <a:spcBef>
                <a:spcPts val="576"/>
              </a:spcBef>
              <a:spcAft>
                <a:spcPts val="0"/>
              </a:spcAft>
            </a:pPr>
            <a:endParaRPr lang="en-US" dirty="0" smtClean="0">
              <a:effectLst/>
            </a:endParaRPr>
          </a:p>
          <a:p>
            <a:pPr lvl="1"/>
            <a:endParaRPr lang="en-US" sz="1800" dirty="0"/>
          </a:p>
        </p:txBody>
      </p:sp>
    </p:spTree>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pPr eaLnBrk="1" hangingPunct="1">
              <a:defRPr/>
            </a:pPr>
            <a:r>
              <a:rPr lang="en-US" b="0" dirty="0" smtClean="0">
                <a:effectLst/>
                <a:latin typeface="Segoe UI" pitchFamily="34" charset="0"/>
                <a:ea typeface="Segoe UI" pitchFamily="34" charset="0"/>
                <a:cs typeface="Segoe UI" pitchFamily="34" charset="0"/>
              </a:rPr>
              <a:t>What We Will Cover</a:t>
            </a:r>
          </a:p>
        </p:txBody>
      </p:sp>
      <p:sp>
        <p:nvSpPr>
          <p:cNvPr id="58385" name="Rectangle 17"/>
          <p:cNvSpPr>
            <a:spLocks noGrp="1" noChangeArrowheads="1"/>
          </p:cNvSpPr>
          <p:nvPr>
            <p:ph idx="1"/>
          </p:nvPr>
        </p:nvSpPr>
        <p:spPr>
          <a:xfrm>
            <a:off x="109538" y="1581150"/>
            <a:ext cx="8756650" cy="2850011"/>
          </a:xfrm>
        </p:spPr>
        <p:txBody>
          <a:bodyPr/>
          <a:lstStyle/>
          <a:p>
            <a:pPr eaLnBrk="1" hangingPunct="1">
              <a:defRPr/>
            </a:pPr>
            <a:r>
              <a:rPr lang="en-US" dirty="0" smtClean="0"/>
              <a:t>Why Microsoft Virtualization for Microsoft Server Applications?</a:t>
            </a:r>
          </a:p>
          <a:p>
            <a:pPr eaLnBrk="1" hangingPunct="1">
              <a:defRPr/>
            </a:pPr>
            <a:r>
              <a:rPr lang="en-US" dirty="0" smtClean="0"/>
              <a:t>SQL Server Virtualization Scenarios</a:t>
            </a:r>
          </a:p>
          <a:p>
            <a:pPr lvl="1">
              <a:defRPr/>
            </a:pPr>
            <a:r>
              <a:rPr lang="en-US" dirty="0" smtClean="0"/>
              <a:t>Consolidation, BI and HA Scenarios</a:t>
            </a:r>
          </a:p>
          <a:p>
            <a:pPr lvl="1">
              <a:defRPr/>
            </a:pPr>
            <a:r>
              <a:rPr lang="en-US" dirty="0" smtClean="0"/>
              <a:t>Scalability Tests, Best Practices, Sizing Guidelines</a:t>
            </a:r>
          </a:p>
          <a:p>
            <a:pPr eaLnBrk="1" hangingPunct="1">
              <a:defRPr/>
            </a:pPr>
            <a:r>
              <a:rPr lang="en-US" dirty="0" smtClean="0"/>
              <a:t>SharePoint Virtualization Best Practices</a:t>
            </a:r>
          </a:p>
          <a:p>
            <a:pPr eaLnBrk="1" hangingPunct="1">
              <a:defRPr/>
            </a:pPr>
            <a:r>
              <a:rPr lang="en-US" dirty="0" smtClean="0"/>
              <a:t>Exchange Virtualization Best Practices</a:t>
            </a:r>
          </a:p>
          <a:p>
            <a:pPr eaLnBrk="1" hangingPunct="1">
              <a:defRPr/>
            </a:pPr>
            <a:r>
              <a:rPr lang="en-US" dirty="0" smtClean="0"/>
              <a:t>Links to Reference Material</a:t>
            </a:r>
          </a:p>
        </p:txBody>
      </p:sp>
    </p:spTree>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2499"/>
            <a:ext cx="8382000" cy="664797"/>
          </a:xfrm>
        </p:spPr>
        <p:txBody>
          <a:bodyPr/>
          <a:lstStyle/>
          <a:p>
            <a:r>
              <a:rPr lang="en-US" dirty="0" smtClean="0"/>
              <a:t>Exchange 2010 Sizing Guidance</a:t>
            </a:r>
            <a:endParaRPr lang="en-US" dirty="0"/>
          </a:p>
        </p:txBody>
      </p:sp>
      <p:graphicFrame>
        <p:nvGraphicFramePr>
          <p:cNvPr id="4" name="Content Placeholder 3"/>
          <p:cNvGraphicFramePr>
            <a:graphicFrameLocks noGrp="1"/>
          </p:cNvGraphicFramePr>
          <p:nvPr>
            <p:ph idx="1"/>
          </p:nvPr>
        </p:nvGraphicFramePr>
        <p:xfrm>
          <a:off x="102476" y="856941"/>
          <a:ext cx="8907515" cy="3937000"/>
        </p:xfrm>
        <a:graphic>
          <a:graphicData uri="http://schemas.openxmlformats.org/drawingml/2006/table">
            <a:tbl>
              <a:tblPr firstRow="1" bandRow="1">
                <a:tableStyleId>{5C22544A-7EE6-4342-B048-85BDC9FD1C3A}</a:tableStyleId>
              </a:tblPr>
              <a:tblGrid>
                <a:gridCol w="608727"/>
                <a:gridCol w="879582"/>
                <a:gridCol w="813456"/>
                <a:gridCol w="867104"/>
                <a:gridCol w="985345"/>
                <a:gridCol w="890751"/>
                <a:gridCol w="811925"/>
                <a:gridCol w="945931"/>
                <a:gridCol w="2104694"/>
              </a:tblGrid>
              <a:tr h="370840">
                <a:tc>
                  <a:txBody>
                    <a:bodyPr/>
                    <a:lstStyle/>
                    <a:p>
                      <a:r>
                        <a:rPr lang="en-US" dirty="0" smtClean="0"/>
                        <a:t>Role</a:t>
                      </a:r>
                      <a:endParaRPr lang="en-US" dirty="0"/>
                    </a:p>
                  </a:txBody>
                  <a:tcPr/>
                </a:tc>
                <a:tc gridSpan="3">
                  <a:txBody>
                    <a:bodyPr/>
                    <a:lstStyle/>
                    <a:p>
                      <a:r>
                        <a:rPr lang="en-US" dirty="0" smtClean="0"/>
                        <a:t>Physical Deployment</a:t>
                      </a:r>
                      <a:endParaRPr lang="en-US" dirty="0"/>
                    </a:p>
                  </a:txBody>
                  <a:tcPr>
                    <a:lnR w="12700" cap="flat" cmpd="sng" algn="ctr">
                      <a:solidFill>
                        <a:schemeClr val="tx1"/>
                      </a:solidFill>
                      <a:prstDash val="solid"/>
                      <a:round/>
                      <a:headEnd type="none" w="med" len="med"/>
                      <a:tailEnd type="none" w="med" len="med"/>
                    </a:lnR>
                  </a:tcPr>
                </a:tc>
                <a:tc hMerge="1">
                  <a:txBody>
                    <a:bodyPr/>
                    <a:lstStyle/>
                    <a:p>
                      <a:endParaRPr lang="en-US" dirty="0"/>
                    </a:p>
                  </a:txBody>
                  <a:tcPr/>
                </a:tc>
                <a:tc hMerge="1">
                  <a:txBody>
                    <a:bodyPr/>
                    <a:lstStyle/>
                    <a:p>
                      <a:endParaRPr lang="en-US" dirty="0"/>
                    </a:p>
                  </a:txBody>
                  <a:tcPr/>
                </a:tc>
                <a:tc gridSpan="4">
                  <a:txBody>
                    <a:bodyPr/>
                    <a:lstStyle/>
                    <a:p>
                      <a:r>
                        <a:rPr lang="en-US" dirty="0" smtClean="0"/>
                        <a:t>Virtual Deployment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r>
                        <a:rPr lang="en-US" dirty="0" smtClean="0"/>
                        <a:t>Notes</a:t>
                      </a:r>
                      <a:endParaRPr lang="en-US" dirty="0"/>
                    </a:p>
                  </a:txBody>
                  <a:tcPr>
                    <a:lnL w="12700" cap="flat" cmpd="sng" algn="ctr">
                      <a:solidFill>
                        <a:schemeClr val="tx1"/>
                      </a:solidFill>
                      <a:prstDash val="solid"/>
                      <a:round/>
                      <a:headEnd type="none" w="med" len="med"/>
                      <a:tailEnd type="none" w="med" len="med"/>
                    </a:lnL>
                  </a:tcPr>
                </a:tc>
              </a:tr>
              <a:tr h="370840">
                <a:tc>
                  <a:txBody>
                    <a:bodyPr/>
                    <a:lstStyle/>
                    <a:p>
                      <a:endParaRPr lang="en-US" sz="1200" dirty="0"/>
                    </a:p>
                  </a:txBody>
                  <a:tcPr/>
                </a:tc>
                <a:tc>
                  <a:txBody>
                    <a:bodyPr/>
                    <a:lstStyle/>
                    <a:p>
                      <a:r>
                        <a:rPr lang="en-US" sz="1200" dirty="0" smtClean="0"/>
                        <a:t>Maximum</a:t>
                      </a:r>
                      <a:r>
                        <a:rPr lang="en-US" sz="1200" baseline="0" dirty="0" smtClean="0"/>
                        <a:t> </a:t>
                      </a:r>
                      <a:r>
                        <a:rPr lang="en-US" sz="1200" dirty="0" smtClean="0"/>
                        <a:t>Processor Cores</a:t>
                      </a:r>
                      <a:endParaRPr lang="en-US" sz="1200" dirty="0"/>
                    </a:p>
                  </a:txBody>
                  <a:tcPr/>
                </a:tc>
                <a:tc>
                  <a:txBody>
                    <a:bodyPr/>
                    <a:lstStyle/>
                    <a:p>
                      <a:r>
                        <a:rPr lang="en-US" sz="1200" dirty="0" smtClean="0"/>
                        <a:t>Memory Sizing</a:t>
                      </a:r>
                      <a:endParaRPr lang="en-US" sz="1200" dirty="0"/>
                    </a:p>
                  </a:txBody>
                  <a:tcPr/>
                </a:tc>
                <a:tc>
                  <a:txBody>
                    <a:bodyPr/>
                    <a:lstStyle/>
                    <a:p>
                      <a:r>
                        <a:rPr lang="en-US" sz="1200" dirty="0" smtClean="0"/>
                        <a:t>Processor Core : MBX</a:t>
                      </a:r>
                      <a:r>
                        <a:rPr lang="en-US" sz="1200" baseline="0" dirty="0" smtClean="0"/>
                        <a:t> </a:t>
                      </a:r>
                      <a:r>
                        <a:rPr lang="en-US" sz="1200" dirty="0" smtClean="0"/>
                        <a:t>Ratio</a:t>
                      </a:r>
                      <a:endParaRPr lang="en-US" sz="1200" dirty="0"/>
                    </a:p>
                  </a:txBody>
                  <a:tcPr>
                    <a:lnR w="12700" cap="flat" cmpd="sng" algn="ctr">
                      <a:solidFill>
                        <a:schemeClr val="tx1"/>
                      </a:solidFill>
                      <a:prstDash val="solid"/>
                      <a:round/>
                      <a:headEnd type="none" w="med" len="med"/>
                      <a:tailEnd type="none" w="med" len="med"/>
                    </a:lnR>
                  </a:tcPr>
                </a:tc>
                <a:tc>
                  <a:txBody>
                    <a:bodyPr/>
                    <a:lstStyle/>
                    <a:p>
                      <a:r>
                        <a:rPr lang="en-US" sz="1200" dirty="0" smtClean="0"/>
                        <a:t>Maximum Virtual Processors</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Memory Sizing</a:t>
                      </a:r>
                      <a:endParaRPr lang="en-US" sz="1200" dirty="0"/>
                    </a:p>
                  </a:txBody>
                  <a:tcPr/>
                </a:tc>
                <a:tc>
                  <a:txBody>
                    <a:bodyPr/>
                    <a:lstStyle/>
                    <a:p>
                      <a:r>
                        <a:rPr lang="en-US" sz="1200" dirty="0" smtClean="0"/>
                        <a:t>Standard VM</a:t>
                      </a:r>
                      <a:endParaRPr lang="en-US" sz="1200" dirty="0"/>
                    </a:p>
                  </a:txBody>
                  <a:tcPr/>
                </a:tc>
                <a:tc>
                  <a:txBody>
                    <a:bodyPr/>
                    <a:lstStyle/>
                    <a:p>
                      <a:r>
                        <a:rPr lang="en-US" sz="1200" dirty="0" smtClean="0"/>
                        <a:t>Standard VM Ratio</a:t>
                      </a:r>
                      <a:endParaRPr lang="en-US" sz="1200" dirty="0"/>
                    </a:p>
                  </a:txBody>
                  <a:tcPr>
                    <a:lnR w="12700" cap="flat" cmpd="sng" algn="ctr">
                      <a:solidFill>
                        <a:schemeClr val="tx1"/>
                      </a:solidFill>
                      <a:prstDash val="solid"/>
                      <a:round/>
                      <a:headEnd type="none" w="med" len="med"/>
                      <a:tailEnd type="none" w="med" len="med"/>
                    </a:lnR>
                  </a:tcPr>
                </a:tc>
                <a:tc>
                  <a:txBody>
                    <a:bodyPr/>
                    <a:lstStyle/>
                    <a:p>
                      <a:endParaRPr lang="en-US" sz="1400" dirty="0"/>
                    </a:p>
                  </a:txBody>
                  <a:tcPr>
                    <a:lnL w="12700" cap="flat" cmpd="sng" algn="ctr">
                      <a:solidFill>
                        <a:schemeClr val="tx1"/>
                      </a:solidFill>
                      <a:prstDash val="solid"/>
                      <a:round/>
                      <a:headEnd type="none" w="med" len="med"/>
                      <a:tailEnd type="none" w="med" len="med"/>
                    </a:lnL>
                  </a:tcPr>
                </a:tc>
              </a:tr>
              <a:tr h="370840">
                <a:tc>
                  <a:txBody>
                    <a:bodyPr/>
                    <a:lstStyle/>
                    <a:p>
                      <a:r>
                        <a:rPr lang="en-US" sz="1200" b="1" dirty="0" smtClean="0"/>
                        <a:t>Edge/</a:t>
                      </a:r>
                    </a:p>
                    <a:p>
                      <a:r>
                        <a:rPr lang="en-US" sz="1200" b="1" dirty="0" smtClean="0"/>
                        <a:t>Hub</a:t>
                      </a:r>
                      <a:endParaRPr lang="en-US" sz="1200" b="1" dirty="0"/>
                    </a:p>
                  </a:txBody>
                  <a:tcPr/>
                </a:tc>
                <a:tc>
                  <a:txBody>
                    <a:bodyPr/>
                    <a:lstStyle/>
                    <a:p>
                      <a:r>
                        <a:rPr lang="en-US" sz="1200" dirty="0" smtClean="0"/>
                        <a:t>12 processor cores</a:t>
                      </a:r>
                      <a:endParaRPr lang="en-US" sz="1200" dirty="0"/>
                    </a:p>
                  </a:txBody>
                  <a:tcPr/>
                </a:tc>
                <a:tc>
                  <a:txBody>
                    <a:bodyPr/>
                    <a:lstStyle/>
                    <a:p>
                      <a:r>
                        <a:rPr lang="en-US" sz="1200" dirty="0" smtClean="0"/>
                        <a:t>1 GB per processor core</a:t>
                      </a:r>
                      <a:endParaRPr lang="en-US" sz="1200" dirty="0"/>
                    </a:p>
                  </a:txBody>
                  <a:tcPr/>
                </a:tc>
                <a:tc>
                  <a:txBody>
                    <a:bodyPr/>
                    <a:lstStyle/>
                    <a:p>
                      <a:pPr>
                        <a:buFont typeface="Arial" pitchFamily="34" charset="0"/>
                        <a:buChar char="•"/>
                      </a:pPr>
                      <a:r>
                        <a:rPr lang="en-US" sz="1200" dirty="0" smtClean="0"/>
                        <a:t> 1:5 with Anti-Virus</a:t>
                      </a:r>
                    </a:p>
                    <a:p>
                      <a:pPr>
                        <a:buFont typeface="Arial" pitchFamily="34" charset="0"/>
                        <a:buChar char="•"/>
                      </a:pPr>
                      <a:r>
                        <a:rPr lang="en-US" sz="1200" dirty="0" smtClean="0"/>
                        <a:t> 1:7 with no AV</a:t>
                      </a:r>
                      <a:endParaRPr lang="en-US" sz="1200" dirty="0"/>
                    </a:p>
                  </a:txBody>
                  <a:tcPr>
                    <a:lnR w="12700" cap="flat" cmpd="sng" algn="ctr">
                      <a:solidFill>
                        <a:schemeClr val="tx1"/>
                      </a:solidFill>
                      <a:prstDash val="solid"/>
                      <a:round/>
                      <a:headEnd type="none" w="med" len="med"/>
                      <a:tailEnd type="none" w="med" len="med"/>
                    </a:lnR>
                  </a:tcPr>
                </a:tc>
                <a:tc>
                  <a:txBody>
                    <a:bodyPr/>
                    <a:lstStyle/>
                    <a:p>
                      <a:r>
                        <a:rPr lang="en-US" sz="1200" dirty="0" smtClean="0"/>
                        <a:t>4 virtual processors</a:t>
                      </a:r>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1 GB per processor core</a:t>
                      </a: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VPs + 4GB</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1 HUB VM : 5 MBX VMs</a:t>
                      </a:r>
                      <a:endParaRPr lang="en-US" sz="1200" dirty="0"/>
                    </a:p>
                  </a:txBody>
                  <a:tcPr>
                    <a:lnR w="12700" cap="flat" cmpd="sng" algn="ctr">
                      <a:solidFill>
                        <a:schemeClr val="tx1"/>
                      </a:solidFill>
                      <a:prstDash val="solid"/>
                      <a:round/>
                      <a:headEnd type="none" w="med" len="med"/>
                      <a:tailEnd type="none" w="med" len="med"/>
                    </a:lnR>
                  </a:tcPr>
                </a:tc>
                <a:tc>
                  <a:txBody>
                    <a:bodyPr/>
                    <a:lstStyle/>
                    <a:p>
                      <a:r>
                        <a:rPr lang="en-US" sz="1200" dirty="0" smtClean="0"/>
                        <a:t>To accommodate peak I/O (e.g. processing queue) locate Transport DB + Logs on separate spindles</a:t>
                      </a:r>
                    </a:p>
                  </a:txBody>
                  <a:tcPr>
                    <a:lnL w="12700" cap="flat" cmpd="sng" algn="ctr">
                      <a:solidFill>
                        <a:schemeClr val="tx1"/>
                      </a:solidFill>
                      <a:prstDash val="solid"/>
                      <a:round/>
                      <a:headEnd type="none" w="med" len="med"/>
                      <a:tailEnd type="none" w="med" len="med"/>
                    </a:lnL>
                  </a:tcPr>
                </a:tc>
              </a:tr>
              <a:tr h="370840">
                <a:tc>
                  <a:txBody>
                    <a:bodyPr/>
                    <a:lstStyle/>
                    <a:p>
                      <a:r>
                        <a:rPr lang="en-US" sz="1200" b="1" dirty="0" smtClean="0"/>
                        <a:t>CAS</a:t>
                      </a:r>
                      <a:endParaRPr lang="en-US" sz="1200" b="1" dirty="0"/>
                    </a:p>
                  </a:txBody>
                  <a:tcPr/>
                </a:tc>
                <a:tc>
                  <a:txBody>
                    <a:bodyPr/>
                    <a:lstStyle/>
                    <a:p>
                      <a:r>
                        <a:rPr lang="en-US" sz="1200" dirty="0" smtClean="0"/>
                        <a:t>12 processor cores</a:t>
                      </a:r>
                      <a:endParaRPr lang="en-US" sz="1200" dirty="0"/>
                    </a:p>
                  </a:txBody>
                  <a:tcPr/>
                </a:tc>
                <a:tc>
                  <a:txBody>
                    <a:bodyPr/>
                    <a:lstStyle/>
                    <a:p>
                      <a:r>
                        <a:rPr lang="en-US" sz="1200" dirty="0" smtClean="0"/>
                        <a:t>2GB per processor core</a:t>
                      </a:r>
                      <a:endParaRPr lang="en-US" sz="1200" dirty="0"/>
                    </a:p>
                  </a:txBody>
                  <a:tcPr/>
                </a:tc>
                <a:tc>
                  <a:txBody>
                    <a:bodyPr/>
                    <a:lstStyle/>
                    <a:p>
                      <a:r>
                        <a:rPr lang="en-US" sz="1200" dirty="0" smtClean="0"/>
                        <a:t>3:4</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virtual processors</a:t>
                      </a:r>
                    </a:p>
                  </a:txBody>
                  <a:tcPr>
                    <a:lnL w="12700" cap="flat" cmpd="sng" algn="ctr">
                      <a:solidFill>
                        <a:schemeClr val="tx1"/>
                      </a:solidFill>
                      <a:prstDash val="solid"/>
                      <a:round/>
                      <a:headEnd type="none" w="med" len="med"/>
                      <a:tailEnd type="none" w="med" len="med"/>
                    </a:lnL>
                  </a:tcPr>
                </a:tc>
                <a:tc>
                  <a:txBody>
                    <a:bodyPr/>
                    <a:lstStyle/>
                    <a:p>
                      <a:r>
                        <a:rPr lang="en-US" sz="1200" dirty="0" smtClean="0"/>
                        <a:t>2 GB per processor core</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VPs + 8GB</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fr-FR" sz="1200" dirty="0" smtClean="0"/>
                        <a:t>3 CAS </a:t>
                      </a:r>
                      <a:r>
                        <a:rPr lang="fr-FR" sz="1200" dirty="0" err="1" smtClean="0"/>
                        <a:t>VMs</a:t>
                      </a:r>
                      <a:r>
                        <a:rPr lang="fr-FR" sz="1200" dirty="0" smtClean="0"/>
                        <a:t> : 4 MBX </a:t>
                      </a:r>
                      <a:r>
                        <a:rPr lang="fr-FR" sz="1200" dirty="0" err="1" smtClean="0"/>
                        <a:t>VMs</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mn-lt"/>
                          <a:ea typeface="+mn-ea"/>
                          <a:cs typeface="+mn-cs"/>
                        </a:rPr>
                        <a:t>Detailed guidance to be available by early Dec</a:t>
                      </a:r>
                      <a:endParaRPr lang="en-US" sz="1200" dirty="0"/>
                    </a:p>
                  </a:txBody>
                  <a:tcPr>
                    <a:lnL w="12700" cap="flat" cmpd="sng" algn="ctr">
                      <a:solidFill>
                        <a:schemeClr val="tx1"/>
                      </a:solidFill>
                      <a:prstDash val="solid"/>
                      <a:round/>
                      <a:headEnd type="none" w="med" len="med"/>
                      <a:tailEnd type="none" w="med" len="med"/>
                    </a:lnL>
                  </a:tcPr>
                </a:tc>
              </a:tr>
              <a:tr h="370840">
                <a:tc>
                  <a:txBody>
                    <a:bodyPr/>
                    <a:lstStyle/>
                    <a:p>
                      <a:r>
                        <a:rPr lang="en-US" sz="1200" b="1" dirty="0" smtClean="0"/>
                        <a:t>CAS/ Hub Multi-Role</a:t>
                      </a:r>
                      <a:endParaRPr lang="en-US" sz="1200" b="1" dirty="0"/>
                    </a:p>
                  </a:txBody>
                  <a:tcPr/>
                </a:tc>
                <a:tc>
                  <a:txBody>
                    <a:bodyPr/>
                    <a:lstStyle/>
                    <a:p>
                      <a:r>
                        <a:rPr lang="en-US" sz="1200" dirty="0" smtClean="0"/>
                        <a:t>12 processor cores</a:t>
                      </a:r>
                      <a:endParaRPr lang="en-US" sz="1200" dirty="0"/>
                    </a:p>
                  </a:txBody>
                  <a:tcPr/>
                </a:tc>
                <a:tc>
                  <a:txBody>
                    <a:bodyPr/>
                    <a:lstStyle/>
                    <a:p>
                      <a:r>
                        <a:rPr lang="en-US" sz="1200" dirty="0" smtClean="0"/>
                        <a:t>2GB per processor core</a:t>
                      </a:r>
                      <a:endParaRPr lang="en-US" sz="1200" dirty="0"/>
                    </a:p>
                  </a:txBody>
                  <a:tcPr/>
                </a:tc>
                <a:tc>
                  <a:txBody>
                    <a:bodyPr/>
                    <a:lstStyle/>
                    <a:p>
                      <a:r>
                        <a:rPr lang="en-US" sz="1200" dirty="0" smtClean="0"/>
                        <a:t>1:1</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virtual processors</a:t>
                      </a:r>
                    </a:p>
                  </a:txBody>
                  <a:tcPr>
                    <a:lnL w="12700" cap="flat" cmpd="sng" algn="ctr">
                      <a:solidFill>
                        <a:schemeClr val="tx1"/>
                      </a:solidFill>
                      <a:prstDash val="solid"/>
                      <a:round/>
                      <a:headEnd type="none" w="med" len="med"/>
                      <a:tailEnd type="none" w="med" len="med"/>
                    </a:lnL>
                  </a:tcPr>
                </a:tc>
                <a:tc>
                  <a:txBody>
                    <a:bodyPr/>
                    <a:lstStyle/>
                    <a:p>
                      <a:r>
                        <a:rPr lang="en-US" sz="1200" dirty="0" smtClean="0"/>
                        <a:t>2 GB per processor core</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VPs + 8GB</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fr-FR" sz="1200" dirty="0" smtClean="0"/>
                        <a:t>1 CAS/HUB VM : 1 MBX VM</a:t>
                      </a:r>
                      <a:endParaRPr lang="en-US" sz="1200" dirty="0"/>
                    </a:p>
                  </a:txBody>
                  <a:tcPr>
                    <a:lnR w="12700" cap="flat" cmpd="sng" algn="ctr">
                      <a:solidFill>
                        <a:schemeClr val="tx1"/>
                      </a:solidFill>
                      <a:prstDash val="solid"/>
                      <a:round/>
                      <a:headEnd type="none" w="med" len="med"/>
                      <a:tailEnd type="none" w="med" len="med"/>
                    </a:lnR>
                  </a:tcPr>
                </a:tc>
                <a:tc>
                  <a:txBody>
                    <a:bodyPr/>
                    <a:lstStyle/>
                    <a:p>
                      <a:r>
                        <a:rPr lang="en-US" sz="1200" dirty="0" smtClean="0"/>
                        <a:t>Simplifies core ratio. Better balanced workloads on typical</a:t>
                      </a:r>
                      <a:r>
                        <a:rPr lang="en-US" sz="1200" baseline="0" dirty="0" smtClean="0"/>
                        <a:t> servers which have 8, 16 or 24 core counts.</a:t>
                      </a:r>
                      <a:endParaRPr lang="en-US" sz="1200" dirty="0"/>
                    </a:p>
                  </a:txBody>
                  <a:tcPr>
                    <a:lnL w="12700" cap="flat" cmpd="sng" algn="ctr">
                      <a:solidFill>
                        <a:schemeClr val="tx1"/>
                      </a:solidFill>
                      <a:prstDash val="solid"/>
                      <a:round/>
                      <a:headEnd type="none" w="med" len="med"/>
                      <a:tailEnd type="none" w="med" len="med"/>
                    </a:lnL>
                  </a:tcPr>
                </a:tc>
              </a:tr>
              <a:tr h="370840">
                <a:tc>
                  <a:txBody>
                    <a:bodyPr/>
                    <a:lstStyle/>
                    <a:p>
                      <a:r>
                        <a:rPr lang="en-US" sz="1200" b="1" dirty="0" smtClean="0"/>
                        <a:t>MBX</a:t>
                      </a:r>
                      <a:endParaRPr lang="en-US" sz="1200" b="1" dirty="0"/>
                    </a:p>
                  </a:txBody>
                  <a:tcPr/>
                </a:tc>
                <a:tc>
                  <a:txBody>
                    <a:bodyPr/>
                    <a:lstStyle/>
                    <a:p>
                      <a:r>
                        <a:rPr lang="en-US" sz="1200" dirty="0" smtClean="0"/>
                        <a:t>12 processor cores</a:t>
                      </a:r>
                      <a:endParaRPr lang="en-US" sz="12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4GB + 3-30MB per MBX</a:t>
                      </a:r>
                      <a:endParaRPr lang="en-US" sz="1200" dirty="0"/>
                    </a:p>
                  </a:txBody>
                  <a:tcPr/>
                </a:tc>
                <a:tc>
                  <a:txBody>
                    <a:bodyPr/>
                    <a:lstStyle/>
                    <a:p>
                      <a:r>
                        <a:rPr lang="en-US" sz="1200" dirty="0" smtClean="0"/>
                        <a:t>N/A</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virtual processors</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4GB + 3-30MB per MBX</a:t>
                      </a:r>
                      <a:endParaRPr lang="en-US" sz="1200" dirty="0"/>
                    </a:p>
                  </a:txBody>
                  <a:tcPr>
                    <a:lnB w="12700" cap="flat" cmpd="sng" algn="ctr">
                      <a:solidFill>
                        <a:schemeClr val="tx1"/>
                      </a:solidFill>
                      <a:prstDash val="solid"/>
                      <a:round/>
                      <a:headEnd type="none" w="med" len="med"/>
                      <a:tailEnd type="none" w="med" len="med"/>
                    </a:lnB>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4GB + 3-30MB per MBX</a:t>
                      </a:r>
                      <a:endParaRPr lang="en-US" sz="1200" dirty="0"/>
                    </a:p>
                  </a:txBody>
                  <a:tcPr>
                    <a:lnB w="12700" cap="flat" cmpd="sng" algn="ctr">
                      <a:solidFill>
                        <a:schemeClr val="tx1"/>
                      </a:solidFill>
                      <a:prstDash val="solid"/>
                      <a:round/>
                      <a:headEnd type="none" w="med" len="med"/>
                      <a:tailEnd type="none" w="med" len="med"/>
                    </a:lnB>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4 VPs + 16-24GB </a:t>
                      </a:r>
                      <a:endParaRPr lang="en-US"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t>Adjust for number of mailboxes and database cache for send/receive profile</a:t>
                      </a:r>
                      <a:endParaRPr lang="en-US" sz="1200" dirty="0"/>
                    </a:p>
                  </a:txBody>
                  <a:tcPr>
                    <a:lnL w="12700" cap="flat" cmpd="sng" algn="ctr">
                      <a:solidFill>
                        <a:schemeClr val="tx1"/>
                      </a:solidFill>
                      <a:prstDash val="solid"/>
                      <a:round/>
                      <a:headEnd type="none" w="med" len="med"/>
                      <a:tailEnd type="none" w="med" len="med"/>
                    </a:lnL>
                  </a:tcPr>
                </a:tc>
              </a:tr>
            </a:tbl>
          </a:graphicData>
        </a:graphic>
      </p:graphicFrame>
      <p:grpSp>
        <p:nvGrpSpPr>
          <p:cNvPr id="5" name="Group 4"/>
          <p:cNvGrpSpPr/>
          <p:nvPr/>
        </p:nvGrpSpPr>
        <p:grpSpPr>
          <a:xfrm>
            <a:off x="3314909" y="4829239"/>
            <a:ext cx="5167038" cy="2102764"/>
            <a:chOff x="249848" y="1519570"/>
            <a:chExt cx="8743811" cy="5801952"/>
          </a:xfrm>
        </p:grpSpPr>
        <p:graphicFrame>
          <p:nvGraphicFramePr>
            <p:cNvPr id="6" name="Object 5"/>
            <p:cNvGraphicFramePr>
              <a:graphicFrameLocks noChangeAspect="1"/>
            </p:cNvGraphicFramePr>
            <p:nvPr>
              <p:extLst/>
            </p:nvPr>
          </p:nvGraphicFramePr>
          <p:xfrm>
            <a:off x="249848" y="1758820"/>
            <a:ext cx="4261763" cy="5562702"/>
          </p:xfrm>
          <a:graphic>
            <a:graphicData uri="http://schemas.openxmlformats.org/presentationml/2006/ole">
              <p:oleObj spid="_x0000_s80898" name="Visio" r:id="rId4" imgW="3037843" imgH="4147113" progId="">
                <p:embed/>
              </p:oleObj>
            </a:graphicData>
          </a:graphic>
        </p:graphicFrame>
        <p:sp>
          <p:nvSpPr>
            <p:cNvPr id="7" name="TextBox 6"/>
            <p:cNvSpPr txBox="1"/>
            <p:nvPr/>
          </p:nvSpPr>
          <p:spPr>
            <a:xfrm>
              <a:off x="676593" y="4557049"/>
              <a:ext cx="1700707" cy="849219"/>
            </a:xfrm>
            <a:prstGeom prst="rect">
              <a:avLst/>
            </a:prstGeom>
            <a:noFill/>
          </p:spPr>
          <p:txBody>
            <a:bodyPr wrap="square" rtlCol="0">
              <a:spAutoFit/>
            </a:bodyPr>
            <a:lstStyle/>
            <a:p>
              <a:pPr>
                <a:buNone/>
              </a:pPr>
              <a:r>
                <a:rPr lang="en-US" sz="1400" dirty="0" smtClean="0"/>
                <a:t>8 cores</a:t>
              </a:r>
              <a:endParaRPr lang="en-US" sz="1400" dirty="0"/>
            </a:p>
          </p:txBody>
        </p:sp>
        <p:graphicFrame>
          <p:nvGraphicFramePr>
            <p:cNvPr id="8" name="Object 7"/>
            <p:cNvGraphicFramePr>
              <a:graphicFrameLocks noChangeAspect="1"/>
            </p:cNvGraphicFramePr>
            <p:nvPr>
              <p:extLst/>
            </p:nvPr>
          </p:nvGraphicFramePr>
          <p:xfrm>
            <a:off x="5363305" y="1519570"/>
            <a:ext cx="3630354" cy="5163577"/>
          </p:xfrm>
          <a:graphic>
            <a:graphicData uri="http://schemas.openxmlformats.org/presentationml/2006/ole">
              <p:oleObj spid="_x0000_s80899" name="Visio" r:id="rId5" imgW="3472839" imgH="5198055" progId="">
                <p:embed/>
              </p:oleObj>
            </a:graphicData>
          </a:graphic>
        </p:graphicFrame>
        <p:graphicFrame>
          <p:nvGraphicFramePr>
            <p:cNvPr id="9" name="Object 6"/>
            <p:cNvGraphicFramePr>
              <a:graphicFrameLocks noChangeAspect="1"/>
            </p:cNvGraphicFramePr>
            <p:nvPr/>
          </p:nvGraphicFramePr>
          <p:xfrm>
            <a:off x="2339035" y="1629392"/>
            <a:ext cx="2916597" cy="3631199"/>
          </p:xfrm>
          <a:graphic>
            <a:graphicData uri="http://schemas.openxmlformats.org/presentationml/2006/ole">
              <p:oleObj spid="_x0000_s80900" name="Visio" r:id="rId6" imgW="2105032" imgH="2535236" progId="">
                <p:embed/>
              </p:oleObj>
            </a:graphicData>
          </a:graphic>
        </p:graphicFrame>
        <p:sp>
          <p:nvSpPr>
            <p:cNvPr id="10" name="TextBox 9"/>
            <p:cNvSpPr txBox="1"/>
            <p:nvPr/>
          </p:nvSpPr>
          <p:spPr>
            <a:xfrm>
              <a:off x="3124314" y="5258764"/>
              <a:ext cx="1530628" cy="849219"/>
            </a:xfrm>
            <a:prstGeom prst="rect">
              <a:avLst/>
            </a:prstGeom>
            <a:noFill/>
          </p:spPr>
          <p:txBody>
            <a:bodyPr wrap="square" rtlCol="0">
              <a:spAutoFit/>
            </a:bodyPr>
            <a:lstStyle/>
            <a:p>
              <a:pPr>
                <a:buNone/>
              </a:pPr>
              <a:r>
                <a:rPr lang="en-US" sz="1400" dirty="0" smtClean="0"/>
                <a:t>16 cores</a:t>
              </a:r>
              <a:endParaRPr lang="en-US" sz="1400" dirty="0"/>
            </a:p>
          </p:txBody>
        </p:sp>
        <p:sp>
          <p:nvSpPr>
            <p:cNvPr id="11" name="TextBox 10"/>
            <p:cNvSpPr txBox="1"/>
            <p:nvPr/>
          </p:nvSpPr>
          <p:spPr>
            <a:xfrm>
              <a:off x="6780214" y="6122439"/>
              <a:ext cx="1799922" cy="849219"/>
            </a:xfrm>
            <a:prstGeom prst="rect">
              <a:avLst/>
            </a:prstGeom>
            <a:noFill/>
          </p:spPr>
          <p:txBody>
            <a:bodyPr wrap="square" rtlCol="0">
              <a:spAutoFit/>
            </a:bodyPr>
            <a:lstStyle/>
            <a:p>
              <a:pPr>
                <a:buNone/>
              </a:pPr>
              <a:r>
                <a:rPr lang="en-US" sz="1400" dirty="0" smtClean="0"/>
                <a:t>24 cores</a:t>
              </a:r>
              <a:endParaRPr lang="en-US" sz="1400" dirty="0"/>
            </a:p>
          </p:txBody>
        </p:sp>
      </p:grpSp>
      <p:sp>
        <p:nvSpPr>
          <p:cNvPr id="12" name="Rectangle 11"/>
          <p:cNvSpPr/>
          <p:nvPr/>
        </p:nvSpPr>
        <p:spPr bwMode="auto">
          <a:xfrm>
            <a:off x="3255579" y="862975"/>
            <a:ext cx="5761672" cy="3971575"/>
          </a:xfrm>
          <a:prstGeom prst="rect">
            <a:avLst/>
          </a:prstGeom>
          <a:noFill/>
          <a:ln w="38100">
            <a:solidFill>
              <a:schemeClr val="accent3"/>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tangle 19"/>
          <p:cNvSpPr txBox="1">
            <a:spLocks noChangeArrowheads="1"/>
          </p:cNvSpPr>
          <p:nvPr/>
        </p:nvSpPr>
        <p:spPr>
          <a:xfrm>
            <a:off x="111234" y="4987764"/>
            <a:ext cx="2616200"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0" i="0" u="none" strike="noStrike" kern="1200" cap="none" spc="-150" normalizeH="0" baseline="0" noProof="0" dirty="0" smtClean="0">
                <a:ln w="3175">
                  <a:noFill/>
                </a:ln>
                <a:gradFill>
                  <a:gsLst>
                    <a:gs pos="0">
                      <a:schemeClr val="tx1"/>
                    </a:gs>
                    <a:gs pos="86000">
                      <a:schemeClr val="tx1"/>
                    </a:gs>
                  </a:gsLst>
                  <a:lin ang="5400000" scaled="0"/>
                </a:gradFill>
                <a:effectLst/>
                <a:uLnTx/>
                <a:uFillTx/>
                <a:latin typeface="Segoe UI"/>
                <a:ea typeface="+mn-ea"/>
                <a:cs typeface="Arial"/>
              </a:rPr>
              <a:t>CAS / HUB Multi-Role Server </a:t>
            </a:r>
            <a:endParaRPr kumimoji="0" lang="en-US" b="0" i="0" u="none" strike="noStrike" kern="1200" cap="none" spc="-150" normalizeH="0" baseline="0" noProof="0" dirty="0" smtClean="0">
              <a:ln w="3175">
                <a:noFill/>
              </a:ln>
              <a:solidFill>
                <a:srgbClr val="FFC000"/>
              </a:solidFill>
              <a:effectLst/>
              <a:uLnTx/>
              <a:uFillTx/>
              <a:latin typeface="+mj-lt"/>
              <a:ea typeface="+mn-ea"/>
              <a:cs typeface="Arial" charset="0"/>
            </a:endParaRP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Segoe UI"/>
                <a:cs typeface="Arial"/>
              </a:rPr>
              <a:t>Mailbox Server Guidelines</a:t>
            </a:r>
            <a:endParaRPr lang="en-US" dirty="0"/>
          </a:p>
        </p:txBody>
      </p:sp>
      <p:sp>
        <p:nvSpPr>
          <p:cNvPr id="5" name="Text Placeholder 4"/>
          <p:cNvSpPr>
            <a:spLocks noGrp="1"/>
          </p:cNvSpPr>
          <p:nvPr>
            <p:ph type="body" idx="1"/>
          </p:nvPr>
        </p:nvSpPr>
        <p:spPr>
          <a:xfrm>
            <a:off x="381000" y="1127234"/>
            <a:ext cx="4114800" cy="976817"/>
          </a:xfrm>
        </p:spPr>
        <p:txBody>
          <a:bodyPr/>
          <a:lstStyle/>
          <a:p>
            <a:r>
              <a:rPr lang="en-US" sz="2400" dirty="0" smtClean="0">
                <a:gradFill>
                  <a:gsLst>
                    <a:gs pos="0">
                      <a:schemeClr val="tx1"/>
                    </a:gs>
                    <a:gs pos="86000">
                      <a:schemeClr val="tx1"/>
                    </a:gs>
                  </a:gsLst>
                  <a:lin ang="5400000" scaled="0"/>
                </a:gradFill>
              </a:rPr>
              <a:t>Database Cache requirements are the same for physical and virtual deployments</a:t>
            </a:r>
            <a:endParaRPr lang="en-US" sz="2400" dirty="0" smtClean="0"/>
          </a:p>
        </p:txBody>
      </p:sp>
      <p:graphicFrame>
        <p:nvGraphicFramePr>
          <p:cNvPr id="9" name="Table 8"/>
          <p:cNvGraphicFramePr>
            <a:graphicFrameLocks noGrp="1"/>
          </p:cNvGraphicFramePr>
          <p:nvPr>
            <p:extLst/>
          </p:nvPr>
        </p:nvGraphicFramePr>
        <p:xfrm>
          <a:off x="402370" y="2222938"/>
          <a:ext cx="3657252" cy="3870960"/>
        </p:xfrm>
        <a:graphic>
          <a:graphicData uri="http://schemas.openxmlformats.org/drawingml/2006/table">
            <a:tbl>
              <a:tblPr firstRow="1" bandRow="1">
                <a:tableStyleId>{5C22544A-7EE6-4342-B048-85BDC9FD1C3A}</a:tableStyleId>
              </a:tblPr>
              <a:tblGrid>
                <a:gridCol w="1828626"/>
                <a:gridCol w="1828626"/>
              </a:tblGrid>
              <a:tr h="495440">
                <a:tc>
                  <a:txBody>
                    <a:bodyPr/>
                    <a:lstStyle/>
                    <a:p>
                      <a:pPr algn="ctr"/>
                      <a:r>
                        <a:rPr lang="en-US" sz="1400" dirty="0" smtClean="0">
                          <a:solidFill>
                            <a:schemeClr val="bg2"/>
                          </a:solidFill>
                        </a:rPr>
                        <a:t>Total Send + Receive</a:t>
                      </a:r>
                    </a:p>
                    <a:p>
                      <a:pPr algn="ctr"/>
                      <a:r>
                        <a:rPr lang="en-US" sz="1400" dirty="0" smtClean="0">
                          <a:solidFill>
                            <a:schemeClr val="bg2"/>
                          </a:solidFill>
                        </a:rPr>
                        <a:t>(75k message size)</a:t>
                      </a:r>
                      <a:endParaRPr lang="en-US" sz="1400" dirty="0">
                        <a:solidFill>
                          <a:schemeClr val="bg2"/>
                        </a:solidFill>
                      </a:endParaRPr>
                    </a:p>
                  </a:txBody>
                  <a:tcPr/>
                </a:tc>
                <a:tc>
                  <a:txBody>
                    <a:bodyPr/>
                    <a:lstStyle/>
                    <a:p>
                      <a:pPr algn="ctr"/>
                      <a:r>
                        <a:rPr lang="en-US" sz="1400" dirty="0" smtClean="0">
                          <a:solidFill>
                            <a:schemeClr val="bg2"/>
                          </a:solidFill>
                        </a:rPr>
                        <a:t>Database Cache</a:t>
                      </a:r>
                    </a:p>
                    <a:p>
                      <a:pPr algn="ctr"/>
                      <a:r>
                        <a:rPr lang="en-US" sz="1400" dirty="0" smtClean="0">
                          <a:solidFill>
                            <a:schemeClr val="bg2"/>
                          </a:solidFill>
                        </a:rPr>
                        <a:t>Per Mailbox (MB)</a:t>
                      </a:r>
                      <a:endParaRPr lang="en-US" sz="1400" dirty="0">
                        <a:solidFill>
                          <a:schemeClr val="bg2"/>
                        </a:solidFill>
                      </a:endParaRPr>
                    </a:p>
                  </a:txBody>
                  <a:tcPr/>
                </a:tc>
              </a:tr>
              <a:tr h="283108">
                <a:tc>
                  <a:txBody>
                    <a:bodyPr/>
                    <a:lstStyle/>
                    <a:p>
                      <a:r>
                        <a:rPr lang="en-US" sz="1600" dirty="0" smtClean="0"/>
                        <a:t>50</a:t>
                      </a:r>
                      <a:endParaRPr lang="en-US" sz="1600" dirty="0"/>
                    </a:p>
                  </a:txBody>
                  <a:tcPr/>
                </a:tc>
                <a:tc>
                  <a:txBody>
                    <a:bodyPr/>
                    <a:lstStyle/>
                    <a:p>
                      <a:pPr algn="ctr"/>
                      <a:r>
                        <a:rPr lang="en-US" sz="1600" dirty="0" smtClean="0"/>
                        <a:t>3</a:t>
                      </a:r>
                      <a:endParaRPr lang="en-US" sz="1600" dirty="0"/>
                    </a:p>
                  </a:txBody>
                  <a:tcPr/>
                </a:tc>
              </a:tr>
              <a:tr h="283108">
                <a:tc>
                  <a:txBody>
                    <a:bodyPr/>
                    <a:lstStyle/>
                    <a:p>
                      <a:r>
                        <a:rPr lang="en-US" sz="1600" dirty="0" smtClean="0"/>
                        <a:t>100</a:t>
                      </a:r>
                      <a:endParaRPr lang="en-US" sz="1600" dirty="0"/>
                    </a:p>
                  </a:txBody>
                  <a:tcPr/>
                </a:tc>
                <a:tc>
                  <a:txBody>
                    <a:bodyPr/>
                    <a:lstStyle/>
                    <a:p>
                      <a:pPr algn="ctr"/>
                      <a:r>
                        <a:rPr lang="en-US" sz="1600" dirty="0" smtClean="0"/>
                        <a:t>6</a:t>
                      </a:r>
                      <a:endParaRPr lang="en-US" sz="1600" dirty="0"/>
                    </a:p>
                  </a:txBody>
                  <a:tcPr/>
                </a:tc>
              </a:tr>
              <a:tr h="283108">
                <a:tc>
                  <a:txBody>
                    <a:bodyPr/>
                    <a:lstStyle/>
                    <a:p>
                      <a:r>
                        <a:rPr lang="en-US" sz="1600" dirty="0" smtClean="0"/>
                        <a:t>150</a:t>
                      </a:r>
                      <a:endParaRPr lang="en-US" sz="1600" dirty="0"/>
                    </a:p>
                  </a:txBody>
                  <a:tcPr/>
                </a:tc>
                <a:tc>
                  <a:txBody>
                    <a:bodyPr/>
                    <a:lstStyle/>
                    <a:p>
                      <a:pPr algn="ctr"/>
                      <a:r>
                        <a:rPr lang="en-US" sz="1600" dirty="0" smtClean="0"/>
                        <a:t>9</a:t>
                      </a:r>
                      <a:endParaRPr lang="en-US" sz="1600" dirty="0"/>
                    </a:p>
                  </a:txBody>
                  <a:tcPr/>
                </a:tc>
              </a:tr>
              <a:tr h="283108">
                <a:tc>
                  <a:txBody>
                    <a:bodyPr/>
                    <a:lstStyle/>
                    <a:p>
                      <a:r>
                        <a:rPr lang="en-US" sz="1600" dirty="0" smtClean="0"/>
                        <a:t>200</a:t>
                      </a:r>
                      <a:endParaRPr lang="en-US" sz="1600" dirty="0"/>
                    </a:p>
                  </a:txBody>
                  <a:tcPr/>
                </a:tc>
                <a:tc>
                  <a:txBody>
                    <a:bodyPr/>
                    <a:lstStyle/>
                    <a:p>
                      <a:pPr algn="ctr"/>
                      <a:r>
                        <a:rPr lang="en-US" sz="1600" dirty="0" smtClean="0"/>
                        <a:t>12</a:t>
                      </a:r>
                      <a:endParaRPr lang="en-US" sz="1600" dirty="0"/>
                    </a:p>
                  </a:txBody>
                  <a:tcPr/>
                </a:tc>
              </a:tr>
              <a:tr h="283108">
                <a:tc>
                  <a:txBody>
                    <a:bodyPr/>
                    <a:lstStyle/>
                    <a:p>
                      <a:r>
                        <a:rPr lang="en-US" sz="1600" dirty="0" smtClean="0"/>
                        <a:t>250</a:t>
                      </a:r>
                      <a:endParaRPr lang="en-US" sz="1600" dirty="0"/>
                    </a:p>
                  </a:txBody>
                  <a:tcPr/>
                </a:tc>
                <a:tc>
                  <a:txBody>
                    <a:bodyPr/>
                    <a:lstStyle/>
                    <a:p>
                      <a:pPr algn="ctr"/>
                      <a:r>
                        <a:rPr lang="en-US" sz="1600" dirty="0" smtClean="0"/>
                        <a:t>15</a:t>
                      </a:r>
                      <a:endParaRPr lang="en-US" sz="1600" dirty="0"/>
                    </a:p>
                  </a:txBody>
                  <a:tcPr/>
                </a:tc>
              </a:tr>
              <a:tr h="283108">
                <a:tc>
                  <a:txBody>
                    <a:bodyPr/>
                    <a:lstStyle/>
                    <a:p>
                      <a:r>
                        <a:rPr lang="en-US" sz="1600" dirty="0" smtClean="0"/>
                        <a:t>300</a:t>
                      </a:r>
                      <a:endParaRPr lang="en-US" sz="1600" dirty="0"/>
                    </a:p>
                  </a:txBody>
                  <a:tcPr/>
                </a:tc>
                <a:tc>
                  <a:txBody>
                    <a:bodyPr/>
                    <a:lstStyle/>
                    <a:p>
                      <a:pPr algn="ctr"/>
                      <a:r>
                        <a:rPr lang="en-US" sz="1600" dirty="0" smtClean="0"/>
                        <a:t>18</a:t>
                      </a:r>
                      <a:endParaRPr lang="en-US" sz="1600" dirty="0"/>
                    </a:p>
                  </a:txBody>
                  <a:tcPr/>
                </a:tc>
              </a:tr>
              <a:tr h="283108">
                <a:tc>
                  <a:txBody>
                    <a:bodyPr/>
                    <a:lstStyle/>
                    <a:p>
                      <a:r>
                        <a:rPr lang="en-US" sz="1600" dirty="0" smtClean="0"/>
                        <a:t>350</a:t>
                      </a:r>
                      <a:endParaRPr lang="en-US" sz="1600" dirty="0"/>
                    </a:p>
                  </a:txBody>
                  <a:tcPr/>
                </a:tc>
                <a:tc>
                  <a:txBody>
                    <a:bodyPr/>
                    <a:lstStyle/>
                    <a:p>
                      <a:pPr algn="ctr"/>
                      <a:r>
                        <a:rPr lang="en-US" sz="1600" dirty="0" smtClean="0"/>
                        <a:t>21</a:t>
                      </a:r>
                      <a:endParaRPr lang="en-US" sz="1600" dirty="0"/>
                    </a:p>
                  </a:txBody>
                  <a:tcPr/>
                </a:tc>
              </a:tr>
              <a:tr h="283108">
                <a:tc>
                  <a:txBody>
                    <a:bodyPr/>
                    <a:lstStyle/>
                    <a:p>
                      <a:r>
                        <a:rPr lang="en-US" sz="1600" dirty="0" smtClean="0"/>
                        <a:t>400</a:t>
                      </a:r>
                      <a:endParaRPr lang="en-US" sz="1600" dirty="0"/>
                    </a:p>
                  </a:txBody>
                  <a:tcPr/>
                </a:tc>
                <a:tc>
                  <a:txBody>
                    <a:bodyPr/>
                    <a:lstStyle/>
                    <a:p>
                      <a:pPr algn="ctr"/>
                      <a:r>
                        <a:rPr lang="en-US" sz="1600" dirty="0" smtClean="0"/>
                        <a:t>24</a:t>
                      </a:r>
                      <a:endParaRPr lang="en-US" sz="1600" dirty="0"/>
                    </a:p>
                  </a:txBody>
                  <a:tcPr/>
                </a:tc>
              </a:tr>
              <a:tr h="283108">
                <a:tc>
                  <a:txBody>
                    <a:bodyPr/>
                    <a:lstStyle/>
                    <a:p>
                      <a:r>
                        <a:rPr lang="en-US" sz="1600" dirty="0" smtClean="0"/>
                        <a:t>450</a:t>
                      </a:r>
                      <a:endParaRPr lang="en-US" sz="1600" dirty="0"/>
                    </a:p>
                  </a:txBody>
                  <a:tcPr/>
                </a:tc>
                <a:tc>
                  <a:txBody>
                    <a:bodyPr/>
                    <a:lstStyle/>
                    <a:p>
                      <a:pPr algn="ctr"/>
                      <a:r>
                        <a:rPr lang="en-US" sz="1600" dirty="0" smtClean="0"/>
                        <a:t>27</a:t>
                      </a:r>
                      <a:endParaRPr lang="en-US" sz="1600" dirty="0"/>
                    </a:p>
                  </a:txBody>
                  <a:tcPr/>
                </a:tc>
              </a:tr>
              <a:tr h="283108">
                <a:tc>
                  <a:txBody>
                    <a:bodyPr/>
                    <a:lstStyle/>
                    <a:p>
                      <a:r>
                        <a:rPr lang="en-US" sz="1600" dirty="0" smtClean="0"/>
                        <a:t>500</a:t>
                      </a:r>
                      <a:endParaRPr lang="en-US" sz="1600" dirty="0"/>
                    </a:p>
                  </a:txBody>
                  <a:tcPr/>
                </a:tc>
                <a:tc>
                  <a:txBody>
                    <a:bodyPr/>
                    <a:lstStyle/>
                    <a:p>
                      <a:pPr algn="ctr"/>
                      <a:r>
                        <a:rPr lang="en-US" sz="1600" dirty="0" smtClean="0"/>
                        <a:t>30</a:t>
                      </a:r>
                      <a:endParaRPr lang="en-US" sz="1600" dirty="0"/>
                    </a:p>
                  </a:txBody>
                  <a:tcPr/>
                </a:tc>
              </a:tr>
            </a:tbl>
          </a:graphicData>
        </a:graphic>
      </p:graphicFrame>
      <p:graphicFrame>
        <p:nvGraphicFramePr>
          <p:cNvPr id="10" name="Table 9"/>
          <p:cNvGraphicFramePr>
            <a:graphicFrameLocks noGrp="1"/>
          </p:cNvGraphicFramePr>
          <p:nvPr>
            <p:extLst/>
          </p:nvPr>
        </p:nvGraphicFramePr>
        <p:xfrm>
          <a:off x="4505872" y="2597874"/>
          <a:ext cx="4228224" cy="3383280"/>
        </p:xfrm>
        <a:graphic>
          <a:graphicData uri="http://schemas.openxmlformats.org/drawingml/2006/table">
            <a:tbl>
              <a:tblPr firstRow="1" bandRow="1">
                <a:tableStyleId>{5C22544A-7EE6-4342-B048-85BDC9FD1C3A}</a:tableStyleId>
              </a:tblPr>
              <a:tblGrid>
                <a:gridCol w="1532321"/>
                <a:gridCol w="1286495"/>
                <a:gridCol w="1409408"/>
              </a:tblGrid>
              <a:tr h="630672">
                <a:tc>
                  <a:txBody>
                    <a:bodyPr/>
                    <a:lstStyle/>
                    <a:p>
                      <a:pPr algn="ctr"/>
                      <a:r>
                        <a:rPr lang="en-US" sz="1400" dirty="0" smtClean="0">
                          <a:solidFill>
                            <a:schemeClr val="bg2"/>
                          </a:solidFill>
                        </a:rPr>
                        <a:t>Total Send + Receive</a:t>
                      </a:r>
                    </a:p>
                    <a:p>
                      <a:pPr algn="ctr"/>
                      <a:r>
                        <a:rPr lang="en-US" sz="1400" dirty="0" smtClean="0">
                          <a:solidFill>
                            <a:schemeClr val="bg2"/>
                          </a:solidFill>
                        </a:rPr>
                        <a:t>(75k message size)</a:t>
                      </a:r>
                      <a:endParaRPr lang="en-US" sz="1400" dirty="0">
                        <a:solidFill>
                          <a:schemeClr val="bg2"/>
                        </a:solidFill>
                      </a:endParaRPr>
                    </a:p>
                  </a:txBody>
                  <a:tcPr/>
                </a:tc>
                <a:tc>
                  <a:txBody>
                    <a:bodyPr/>
                    <a:lstStyle/>
                    <a:p>
                      <a:pPr algn="ctr"/>
                      <a:r>
                        <a:rPr lang="en-US" sz="1400" dirty="0" smtClean="0">
                          <a:solidFill>
                            <a:schemeClr val="bg2"/>
                          </a:solidFill>
                        </a:rPr>
                        <a:t>Users Per Core</a:t>
                      </a:r>
                    </a:p>
                    <a:p>
                      <a:pPr algn="ctr"/>
                      <a:r>
                        <a:rPr lang="en-US" sz="1400" dirty="0" smtClean="0">
                          <a:solidFill>
                            <a:schemeClr val="bg2"/>
                          </a:solidFill>
                        </a:rPr>
                        <a:t>Physical MBX Role</a:t>
                      </a:r>
                      <a:endParaRPr lang="en-US" sz="1400" dirty="0">
                        <a:solidFill>
                          <a:schemeClr val="bg2"/>
                        </a:solidFill>
                      </a:endParaRPr>
                    </a:p>
                  </a:txBody>
                  <a:tcPr/>
                </a:tc>
                <a:tc>
                  <a:txBody>
                    <a:bodyPr/>
                    <a:lstStyle/>
                    <a:p>
                      <a:pPr algn="ctr"/>
                      <a:r>
                        <a:rPr lang="en-US" sz="1400" dirty="0" smtClean="0">
                          <a:solidFill>
                            <a:schemeClr val="bg2"/>
                          </a:solidFill>
                        </a:rPr>
                        <a:t>Users Per VP</a:t>
                      </a:r>
                    </a:p>
                    <a:p>
                      <a:pPr algn="ctr"/>
                      <a:r>
                        <a:rPr lang="en-US" sz="1400" dirty="0" smtClean="0">
                          <a:solidFill>
                            <a:schemeClr val="bg2"/>
                          </a:solidFill>
                        </a:rPr>
                        <a:t>Virtual</a:t>
                      </a:r>
                      <a:r>
                        <a:rPr lang="en-US" sz="1400" baseline="0" dirty="0" smtClean="0">
                          <a:solidFill>
                            <a:schemeClr val="bg2"/>
                          </a:solidFill>
                        </a:rPr>
                        <a:t> MBX Role</a:t>
                      </a:r>
                      <a:endParaRPr lang="en-US" sz="1400" dirty="0">
                        <a:solidFill>
                          <a:schemeClr val="bg2"/>
                        </a:solidFill>
                      </a:endParaRPr>
                    </a:p>
                  </a:txBody>
                  <a:tcPr/>
                </a:tc>
              </a:tr>
              <a:tr h="245772">
                <a:tc>
                  <a:txBody>
                    <a:bodyPr/>
                    <a:lstStyle/>
                    <a:p>
                      <a:r>
                        <a:rPr lang="en-US" sz="1400" dirty="0" smtClean="0"/>
                        <a:t>50</a:t>
                      </a:r>
                      <a:endParaRPr lang="en-US" sz="1400" dirty="0"/>
                    </a:p>
                  </a:txBody>
                  <a:tcPr/>
                </a:tc>
                <a:tc>
                  <a:txBody>
                    <a:bodyPr/>
                    <a:lstStyle/>
                    <a:p>
                      <a:pPr algn="ctr"/>
                      <a:r>
                        <a:rPr lang="en-US" sz="1400" dirty="0" smtClean="0"/>
                        <a:t>1000</a:t>
                      </a:r>
                      <a:endParaRPr lang="en-US" sz="1400" dirty="0"/>
                    </a:p>
                  </a:txBody>
                  <a:tcPr/>
                </a:tc>
                <a:tc>
                  <a:txBody>
                    <a:bodyPr/>
                    <a:lstStyle/>
                    <a:p>
                      <a:pPr algn="ctr"/>
                      <a:r>
                        <a:rPr lang="en-US" sz="1400" dirty="0" smtClean="0"/>
                        <a:t>900</a:t>
                      </a:r>
                      <a:endParaRPr lang="en-US" sz="1400" dirty="0"/>
                    </a:p>
                  </a:txBody>
                  <a:tcPr/>
                </a:tc>
              </a:tr>
              <a:tr h="245772">
                <a:tc>
                  <a:txBody>
                    <a:bodyPr/>
                    <a:lstStyle/>
                    <a:p>
                      <a:r>
                        <a:rPr lang="en-US" sz="1400" dirty="0" smtClean="0"/>
                        <a:t>100</a:t>
                      </a:r>
                      <a:endParaRPr lang="en-US" sz="1400" dirty="0"/>
                    </a:p>
                  </a:txBody>
                  <a:tcPr/>
                </a:tc>
                <a:tc>
                  <a:txBody>
                    <a:bodyPr/>
                    <a:lstStyle/>
                    <a:p>
                      <a:pPr algn="ctr"/>
                      <a:r>
                        <a:rPr lang="en-US" sz="1400" dirty="0" smtClean="0"/>
                        <a:t>900</a:t>
                      </a:r>
                      <a:endParaRPr lang="en-US" sz="1400" dirty="0"/>
                    </a:p>
                  </a:txBody>
                  <a:tcPr/>
                </a:tc>
                <a:tc>
                  <a:txBody>
                    <a:bodyPr/>
                    <a:lstStyle/>
                    <a:p>
                      <a:pPr algn="ctr"/>
                      <a:r>
                        <a:rPr lang="en-US" sz="1400" dirty="0" smtClean="0"/>
                        <a:t>810</a:t>
                      </a:r>
                      <a:endParaRPr lang="en-US" sz="1400" dirty="0"/>
                    </a:p>
                  </a:txBody>
                  <a:tcPr/>
                </a:tc>
              </a:tr>
              <a:tr h="245772">
                <a:tc>
                  <a:txBody>
                    <a:bodyPr/>
                    <a:lstStyle/>
                    <a:p>
                      <a:r>
                        <a:rPr lang="en-US" sz="1400" dirty="0" smtClean="0"/>
                        <a:t>150</a:t>
                      </a:r>
                      <a:endParaRPr lang="en-US" sz="1400" dirty="0"/>
                    </a:p>
                  </a:txBody>
                  <a:tcPr/>
                </a:tc>
                <a:tc>
                  <a:txBody>
                    <a:bodyPr/>
                    <a:lstStyle/>
                    <a:p>
                      <a:pPr algn="ctr"/>
                      <a:r>
                        <a:rPr lang="en-US" sz="1400" dirty="0" smtClean="0"/>
                        <a:t>800</a:t>
                      </a:r>
                      <a:endParaRPr lang="en-US" sz="1400" dirty="0"/>
                    </a:p>
                  </a:txBody>
                  <a:tcPr/>
                </a:tc>
                <a:tc>
                  <a:txBody>
                    <a:bodyPr/>
                    <a:lstStyle/>
                    <a:p>
                      <a:pPr algn="ctr"/>
                      <a:r>
                        <a:rPr lang="en-US" sz="1400" dirty="0" smtClean="0"/>
                        <a:t>720</a:t>
                      </a:r>
                      <a:endParaRPr lang="en-US" sz="1400" dirty="0"/>
                    </a:p>
                  </a:txBody>
                  <a:tcPr/>
                </a:tc>
              </a:tr>
              <a:tr h="245772">
                <a:tc>
                  <a:txBody>
                    <a:bodyPr/>
                    <a:lstStyle/>
                    <a:p>
                      <a:r>
                        <a:rPr lang="en-US" sz="1400" dirty="0" smtClean="0"/>
                        <a:t>200</a:t>
                      </a:r>
                      <a:endParaRPr lang="en-US" sz="1400" dirty="0"/>
                    </a:p>
                  </a:txBody>
                  <a:tcPr/>
                </a:tc>
                <a:tc>
                  <a:txBody>
                    <a:bodyPr/>
                    <a:lstStyle/>
                    <a:p>
                      <a:pPr algn="ctr"/>
                      <a:r>
                        <a:rPr lang="en-US" sz="1400" dirty="0" smtClean="0"/>
                        <a:t>700</a:t>
                      </a:r>
                      <a:endParaRPr lang="en-US" sz="1400" dirty="0"/>
                    </a:p>
                  </a:txBody>
                  <a:tcPr/>
                </a:tc>
                <a:tc>
                  <a:txBody>
                    <a:bodyPr/>
                    <a:lstStyle/>
                    <a:p>
                      <a:pPr algn="ctr"/>
                      <a:r>
                        <a:rPr lang="en-US" sz="1400" dirty="0" smtClean="0"/>
                        <a:t>630</a:t>
                      </a:r>
                      <a:endParaRPr lang="en-US" sz="1400" dirty="0"/>
                    </a:p>
                  </a:txBody>
                  <a:tcPr/>
                </a:tc>
              </a:tr>
              <a:tr h="245772">
                <a:tc>
                  <a:txBody>
                    <a:bodyPr/>
                    <a:lstStyle/>
                    <a:p>
                      <a:r>
                        <a:rPr lang="en-US" sz="1400" dirty="0" smtClean="0"/>
                        <a:t>250</a:t>
                      </a:r>
                      <a:endParaRPr lang="en-US" sz="1400" dirty="0"/>
                    </a:p>
                  </a:txBody>
                  <a:tcPr/>
                </a:tc>
                <a:tc>
                  <a:txBody>
                    <a:bodyPr/>
                    <a:lstStyle/>
                    <a:p>
                      <a:pPr algn="ctr"/>
                      <a:r>
                        <a:rPr lang="en-US" sz="1400" dirty="0" smtClean="0"/>
                        <a:t>600</a:t>
                      </a:r>
                      <a:endParaRPr lang="en-US" sz="1400" dirty="0"/>
                    </a:p>
                  </a:txBody>
                  <a:tcPr/>
                </a:tc>
                <a:tc>
                  <a:txBody>
                    <a:bodyPr/>
                    <a:lstStyle/>
                    <a:p>
                      <a:pPr algn="ctr"/>
                      <a:r>
                        <a:rPr lang="en-US" sz="1400" dirty="0" smtClean="0"/>
                        <a:t>540</a:t>
                      </a:r>
                      <a:endParaRPr lang="en-US" sz="1400" dirty="0"/>
                    </a:p>
                  </a:txBody>
                  <a:tcPr/>
                </a:tc>
              </a:tr>
              <a:tr h="245772">
                <a:tc>
                  <a:txBody>
                    <a:bodyPr/>
                    <a:lstStyle/>
                    <a:p>
                      <a:r>
                        <a:rPr lang="en-US" sz="1400" dirty="0" smtClean="0"/>
                        <a:t>300</a:t>
                      </a:r>
                      <a:endParaRPr lang="en-US" sz="1400" dirty="0"/>
                    </a:p>
                  </a:txBody>
                  <a:tcPr/>
                </a:tc>
                <a:tc>
                  <a:txBody>
                    <a:bodyPr/>
                    <a:lstStyle/>
                    <a:p>
                      <a:pPr algn="ctr"/>
                      <a:r>
                        <a:rPr lang="en-US" sz="1400" dirty="0" smtClean="0"/>
                        <a:t>500</a:t>
                      </a:r>
                      <a:endParaRPr lang="en-US" sz="1400" dirty="0"/>
                    </a:p>
                  </a:txBody>
                  <a:tcPr/>
                </a:tc>
                <a:tc>
                  <a:txBody>
                    <a:bodyPr/>
                    <a:lstStyle/>
                    <a:p>
                      <a:pPr algn="ctr"/>
                      <a:r>
                        <a:rPr lang="en-US" sz="1400" dirty="0" smtClean="0"/>
                        <a:t>450</a:t>
                      </a:r>
                      <a:endParaRPr lang="en-US" sz="1400" dirty="0"/>
                    </a:p>
                  </a:txBody>
                  <a:tcPr/>
                </a:tc>
              </a:tr>
              <a:tr h="245772">
                <a:tc>
                  <a:txBody>
                    <a:bodyPr/>
                    <a:lstStyle/>
                    <a:p>
                      <a:r>
                        <a:rPr lang="en-US" sz="1400" dirty="0" smtClean="0"/>
                        <a:t>350</a:t>
                      </a:r>
                      <a:endParaRPr lang="en-US" sz="1400" dirty="0"/>
                    </a:p>
                  </a:txBody>
                  <a:tcPr/>
                </a:tc>
                <a:tc>
                  <a:txBody>
                    <a:bodyPr/>
                    <a:lstStyle/>
                    <a:p>
                      <a:pPr algn="ctr"/>
                      <a:r>
                        <a:rPr lang="en-US" sz="1400" dirty="0" smtClean="0"/>
                        <a:t>400</a:t>
                      </a:r>
                      <a:endParaRPr lang="en-US" sz="1400" dirty="0"/>
                    </a:p>
                  </a:txBody>
                  <a:tcPr/>
                </a:tc>
                <a:tc>
                  <a:txBody>
                    <a:bodyPr/>
                    <a:lstStyle/>
                    <a:p>
                      <a:pPr algn="ctr"/>
                      <a:r>
                        <a:rPr lang="en-US" sz="1400" dirty="0" smtClean="0"/>
                        <a:t>360</a:t>
                      </a:r>
                      <a:endParaRPr lang="en-US" sz="1400" dirty="0"/>
                    </a:p>
                  </a:txBody>
                  <a:tcPr/>
                </a:tc>
              </a:tr>
              <a:tr h="245772">
                <a:tc>
                  <a:txBody>
                    <a:bodyPr/>
                    <a:lstStyle/>
                    <a:p>
                      <a:r>
                        <a:rPr lang="en-US" sz="1400" dirty="0" smtClean="0"/>
                        <a:t>400</a:t>
                      </a:r>
                      <a:endParaRPr lang="en-US" sz="1400" dirty="0"/>
                    </a:p>
                  </a:txBody>
                  <a:tcPr/>
                </a:tc>
                <a:tc>
                  <a:txBody>
                    <a:bodyPr/>
                    <a:lstStyle/>
                    <a:p>
                      <a:pPr algn="ctr"/>
                      <a:r>
                        <a:rPr lang="en-US" sz="1400" dirty="0" smtClean="0"/>
                        <a:t>300</a:t>
                      </a:r>
                      <a:endParaRPr lang="en-US" sz="1400" dirty="0"/>
                    </a:p>
                  </a:txBody>
                  <a:tcPr/>
                </a:tc>
                <a:tc>
                  <a:txBody>
                    <a:bodyPr/>
                    <a:lstStyle/>
                    <a:p>
                      <a:pPr algn="ctr"/>
                      <a:r>
                        <a:rPr lang="en-US" sz="1400" dirty="0" smtClean="0"/>
                        <a:t>270</a:t>
                      </a:r>
                      <a:endParaRPr lang="en-US" sz="1400" dirty="0"/>
                    </a:p>
                  </a:txBody>
                  <a:tcPr/>
                </a:tc>
              </a:tr>
            </a:tbl>
          </a:graphicData>
        </a:graphic>
      </p:graphicFrame>
      <p:sp>
        <p:nvSpPr>
          <p:cNvPr id="11" name="Text Placeholder 10"/>
          <p:cNvSpPr>
            <a:spLocks noGrp="1"/>
          </p:cNvSpPr>
          <p:nvPr>
            <p:ph type="body" sz="quarter" idx="3"/>
          </p:nvPr>
        </p:nvSpPr>
        <p:spPr>
          <a:xfrm>
            <a:off x="4488321" y="859233"/>
            <a:ext cx="4450727" cy="1646851"/>
          </a:xfrm>
        </p:spPr>
        <p:txBody>
          <a:bodyPr/>
          <a:lstStyle/>
          <a:p>
            <a:r>
              <a:rPr lang="en-US" dirty="0" smtClean="0">
                <a:solidFill>
                  <a:schemeClr val="tx1"/>
                </a:solidFill>
              </a:rPr>
              <a:t>Virtual Processor </a:t>
            </a:r>
            <a:r>
              <a:rPr lang="en-US" sz="2400" dirty="0" smtClean="0">
                <a:solidFill>
                  <a:schemeClr val="tx1"/>
                </a:solidFill>
                <a:ea typeface="Calibri"/>
                <a:cs typeface="Calibri"/>
              </a:rPr>
              <a:t>≠ Logical Processor</a:t>
            </a:r>
          </a:p>
          <a:p>
            <a:pPr>
              <a:buFont typeface="Arial" pitchFamily="34" charset="0"/>
              <a:buChar char="•"/>
            </a:pPr>
            <a:r>
              <a:rPr lang="en-US" sz="1800" b="0" dirty="0" smtClean="0">
                <a:cs typeface="Calibri"/>
              </a:rPr>
              <a:t> </a:t>
            </a:r>
            <a:r>
              <a:rPr lang="en-US" sz="1800" b="0" dirty="0" smtClean="0">
                <a:gradFill>
                  <a:gsLst>
                    <a:gs pos="0">
                      <a:schemeClr val="tx1"/>
                    </a:gs>
                    <a:gs pos="86000">
                      <a:schemeClr val="tx1"/>
                    </a:gs>
                  </a:gsLst>
                  <a:lin ang="5400000" scaled="0"/>
                </a:gradFill>
              </a:rPr>
              <a:t>Hypervisor and the Virtualization Stack consume CPU</a:t>
            </a:r>
          </a:p>
          <a:p>
            <a:pPr>
              <a:buFont typeface="Arial" pitchFamily="34" charset="0"/>
              <a:buChar char="•"/>
            </a:pPr>
            <a:r>
              <a:rPr lang="en-US" sz="1800" b="0" dirty="0" smtClean="0">
                <a:gradFill>
                  <a:gsLst>
                    <a:gs pos="0">
                      <a:schemeClr val="tx1"/>
                    </a:gs>
                    <a:gs pos="86000">
                      <a:schemeClr val="tx1"/>
                    </a:gs>
                  </a:gsLst>
                  <a:lin ang="5400000" scaled="0"/>
                </a:gradFill>
              </a:rPr>
              <a:t> </a:t>
            </a:r>
            <a:r>
              <a:rPr lang="en-US" sz="1800" dirty="0" smtClean="0">
                <a:gradFill>
                  <a:gsLst>
                    <a:gs pos="0">
                      <a:schemeClr val="tx1"/>
                    </a:gs>
                    <a:gs pos="86000">
                      <a:schemeClr val="tx1"/>
                    </a:gs>
                  </a:gsLst>
                  <a:lin ang="5400000" scaled="0"/>
                </a:gradFill>
              </a:rPr>
              <a:t>Reduce recommended MBX count by ~10%</a:t>
            </a: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smtClean="0">
                <a:effectLst/>
                <a:latin typeface="Segoe UI"/>
                <a:ea typeface="+mn-ea"/>
                <a:cs typeface="Arial"/>
              </a:rPr>
              <a:t>Mailbox </a:t>
            </a:r>
            <a:r>
              <a:rPr lang="en-US" sz="4800" b="0" kern="1200" spc="-150" dirty="0">
                <a:effectLst/>
                <a:latin typeface="Segoe UI"/>
                <a:ea typeface="+mn-ea"/>
                <a:cs typeface="Arial"/>
              </a:rPr>
              <a:t>Storage Configuration</a:t>
            </a:r>
            <a:endParaRPr lang="en-US" dirty="0" smtClean="0"/>
          </a:p>
        </p:txBody>
      </p:sp>
      <p:sp>
        <p:nvSpPr>
          <p:cNvPr id="58385" name="Rectangle 17"/>
          <p:cNvSpPr>
            <a:spLocks noGrp="1" noChangeArrowheads="1"/>
          </p:cNvSpPr>
          <p:nvPr>
            <p:ph idx="1"/>
          </p:nvPr>
        </p:nvSpPr>
        <p:spPr>
          <a:xfrm>
            <a:off x="109538" y="1174750"/>
            <a:ext cx="8756650" cy="3736920"/>
          </a:xfrm>
        </p:spPr>
        <p:txBody>
          <a:bodyPr/>
          <a:lstStyle/>
          <a:p>
            <a:pPr marL="457200" indent="-457200" eaLnBrk="1" hangingPunct="1">
              <a:lnSpc>
                <a:spcPct val="90000"/>
              </a:lnSpc>
              <a:spcBef>
                <a:spcPts val="672"/>
              </a:spcBef>
              <a:spcAft>
                <a:spcPts val="0"/>
              </a:spcAft>
            </a:pPr>
            <a:r>
              <a:rPr lang="en-US" kern="1200" dirty="0" smtClean="0">
                <a:gradFill>
                  <a:gsLst>
                    <a:gs pos="0">
                      <a:schemeClr val="tx1"/>
                    </a:gs>
                    <a:gs pos="86000">
                      <a:schemeClr val="tx1"/>
                    </a:gs>
                  </a:gsLst>
                  <a:lin ang="5400000" scaled="0"/>
                </a:gradFill>
                <a:effectLst/>
              </a:rPr>
              <a:t>Virtual SCSI (</a:t>
            </a:r>
            <a:r>
              <a:rPr lang="en-US" kern="1200" dirty="0" err="1" smtClean="0">
                <a:gradFill>
                  <a:gsLst>
                    <a:gs pos="0">
                      <a:schemeClr val="tx1"/>
                    </a:gs>
                    <a:gs pos="86000">
                      <a:schemeClr val="tx1"/>
                    </a:gs>
                  </a:gsLst>
                  <a:lin ang="5400000" scaled="0"/>
                </a:gradFill>
                <a:effectLst/>
              </a:rPr>
              <a:t>passthrough</a:t>
            </a:r>
            <a:r>
              <a:rPr lang="en-US" kern="1200" dirty="0" smtClean="0">
                <a:gradFill>
                  <a:gsLst>
                    <a:gs pos="0">
                      <a:schemeClr val="tx1"/>
                    </a:gs>
                    <a:gs pos="86000">
                      <a:schemeClr val="tx1"/>
                    </a:gs>
                  </a:gsLst>
                  <a:lin ang="5400000" scaled="0"/>
                </a:gradFill>
                <a:effectLst/>
              </a:rPr>
              <a:t> or fixed disk)</a:t>
            </a:r>
          </a:p>
          <a:p>
            <a:pPr marL="859536" lvl="0" indent="-393192" eaLnBrk="1" hangingPunct="1">
              <a:lnSpc>
                <a:spcPct val="90000"/>
              </a:lnSpc>
              <a:spcBef>
                <a:spcPts val="576"/>
              </a:spcBef>
              <a:spcAft>
                <a:spcPts val="0"/>
              </a:spcAft>
            </a:pPr>
            <a:r>
              <a:rPr lang="en-US" sz="2600" dirty="0" smtClean="0"/>
              <a:t>Recommended configuration for database and log volumes</a:t>
            </a:r>
          </a:p>
          <a:p>
            <a:pPr marL="457200" indent="-457200" eaLnBrk="1" hangingPunct="1">
              <a:lnSpc>
                <a:spcPct val="90000"/>
              </a:lnSpc>
              <a:spcBef>
                <a:spcPts val="672"/>
              </a:spcBef>
              <a:spcAft>
                <a:spcPts val="0"/>
              </a:spcAft>
            </a:pPr>
            <a:r>
              <a:rPr lang="en-US" sz="2800" kern="1200" dirty="0" err="1" smtClean="0">
                <a:gradFill>
                  <a:gsLst>
                    <a:gs pos="0">
                      <a:schemeClr val="tx1"/>
                    </a:gs>
                    <a:gs pos="86000">
                      <a:schemeClr val="tx1"/>
                    </a:gs>
                  </a:gsLst>
                  <a:lin ang="5400000" scaled="0"/>
                </a:gradFill>
                <a:effectLst/>
              </a:rPr>
              <a:t>iSCSI</a:t>
            </a:r>
            <a:endParaRPr lang="en-US" sz="2800" kern="1200" dirty="0" smtClean="0">
              <a:gradFill>
                <a:gsLst>
                  <a:gs pos="0">
                    <a:schemeClr val="tx1"/>
                  </a:gs>
                  <a:gs pos="86000">
                    <a:schemeClr val="tx1"/>
                  </a:gs>
                </a:gsLst>
                <a:lin ang="5400000" scaled="0"/>
              </a:gradFill>
              <a:effectLst/>
            </a:endParaRPr>
          </a:p>
          <a:p>
            <a:pPr marL="859536" lvl="0" indent="-393192" eaLnBrk="1" hangingPunct="1">
              <a:lnSpc>
                <a:spcPct val="90000"/>
              </a:lnSpc>
              <a:spcBef>
                <a:spcPts val="576"/>
              </a:spcBef>
              <a:spcAft>
                <a:spcPts val="0"/>
              </a:spcAft>
            </a:pPr>
            <a:r>
              <a:rPr lang="en-US" sz="2600" dirty="0" smtClean="0"/>
              <a:t>Standard best practice for </a:t>
            </a:r>
            <a:r>
              <a:rPr lang="en-US" sz="2600" dirty="0" err="1" smtClean="0"/>
              <a:t>iSCSI</a:t>
            </a:r>
            <a:r>
              <a:rPr lang="en-US" sz="2600" dirty="0" smtClean="0"/>
              <a:t> connected storage apply (dedicated NIC, jumbo frames, offload, etc.)</a:t>
            </a:r>
          </a:p>
          <a:p>
            <a:pPr marL="859536" lvl="0" indent="-393192" eaLnBrk="1" hangingPunct="1">
              <a:lnSpc>
                <a:spcPct val="90000"/>
              </a:lnSpc>
              <a:spcBef>
                <a:spcPts val="576"/>
              </a:spcBef>
              <a:spcAft>
                <a:spcPts val="0"/>
              </a:spcAft>
            </a:pPr>
            <a:r>
              <a:rPr lang="en-US" sz="2600" dirty="0" err="1" smtClean="0"/>
              <a:t>iSCSI</a:t>
            </a:r>
            <a:r>
              <a:rPr lang="en-US" sz="2600" dirty="0" smtClean="0"/>
              <a:t> initiator in the guest is supported but need to account for reduced performance </a:t>
            </a:r>
            <a:endParaRPr lang="en-US" sz="2600" dirty="0" smtClean="0">
              <a:effectLst/>
            </a:endParaRPr>
          </a:p>
          <a:p>
            <a:pPr lvl="1"/>
            <a:endParaRPr lang="en-US" sz="1800" dirty="0"/>
          </a:p>
        </p:txBody>
      </p:sp>
    </p:spTree>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smtClean="0">
                <a:effectLst/>
                <a:latin typeface="Segoe UI"/>
                <a:ea typeface="+mn-ea"/>
                <a:cs typeface="Arial"/>
              </a:rPr>
              <a:t>Exchange 2010 High Availability</a:t>
            </a:r>
            <a:endParaRPr lang="en-US" dirty="0" smtClean="0"/>
          </a:p>
        </p:txBody>
      </p:sp>
      <p:sp>
        <p:nvSpPr>
          <p:cNvPr id="58385" name="Rectangle 17"/>
          <p:cNvSpPr>
            <a:spLocks noGrp="1" noChangeArrowheads="1"/>
          </p:cNvSpPr>
          <p:nvPr>
            <p:ph idx="1"/>
          </p:nvPr>
        </p:nvSpPr>
        <p:spPr>
          <a:xfrm>
            <a:off x="109538" y="1286510"/>
            <a:ext cx="8756650" cy="5186548"/>
          </a:xfrm>
        </p:spPr>
        <p:txBody>
          <a:bodyPr/>
          <a:lstStyle/>
          <a:p>
            <a:pPr marL="457200" indent="-457200" eaLnBrk="1" hangingPunct="1">
              <a:lnSpc>
                <a:spcPct val="90000"/>
              </a:lnSpc>
              <a:spcBef>
                <a:spcPts val="672"/>
              </a:spcBef>
              <a:spcAft>
                <a:spcPts val="0"/>
              </a:spcAft>
            </a:pPr>
            <a:r>
              <a:rPr lang="en-US" kern="1200" dirty="0" smtClean="0">
                <a:gradFill>
                  <a:gsLst>
                    <a:gs pos="0">
                      <a:schemeClr val="tx1"/>
                    </a:gs>
                    <a:gs pos="86000">
                      <a:schemeClr val="tx1"/>
                    </a:gs>
                  </a:gsLst>
                  <a:lin ang="5400000" scaled="0"/>
                </a:gradFill>
                <a:effectLst/>
              </a:rPr>
              <a:t>Database Availability Group (DAG)</a:t>
            </a:r>
          </a:p>
          <a:p>
            <a:pPr marL="859536" lvl="0" indent="-393192" eaLnBrk="1" hangingPunct="1">
              <a:lnSpc>
                <a:spcPct val="90000"/>
              </a:lnSpc>
              <a:spcBef>
                <a:spcPts val="576"/>
              </a:spcBef>
              <a:spcAft>
                <a:spcPts val="0"/>
              </a:spcAft>
            </a:pPr>
            <a:r>
              <a:rPr lang="en-US" sz="2400" dirty="0" smtClean="0"/>
              <a:t>A group </a:t>
            </a:r>
            <a:r>
              <a:rPr lang="en-US" sz="2400" dirty="0"/>
              <a:t>of up to 16 Exchange Server 2010 Mailbox servers that provide automatic database-level </a:t>
            </a:r>
            <a:r>
              <a:rPr lang="en-US" sz="2400" dirty="0" smtClean="0"/>
              <a:t>recovery</a:t>
            </a:r>
          </a:p>
          <a:p>
            <a:pPr marL="859536" lvl="0" indent="-393192" eaLnBrk="1" hangingPunct="1">
              <a:lnSpc>
                <a:spcPct val="90000"/>
              </a:lnSpc>
              <a:spcBef>
                <a:spcPts val="576"/>
              </a:spcBef>
              <a:spcAft>
                <a:spcPts val="0"/>
              </a:spcAft>
            </a:pPr>
            <a:r>
              <a:rPr lang="en-US" sz="2400" dirty="0" smtClean="0"/>
              <a:t>Uses </a:t>
            </a:r>
            <a:r>
              <a:rPr lang="en-US" sz="2400" dirty="0"/>
              <a:t>continuous </a:t>
            </a:r>
            <a:r>
              <a:rPr lang="en-US" sz="2400" dirty="0" smtClean="0"/>
              <a:t>log replication</a:t>
            </a:r>
            <a:r>
              <a:rPr lang="en-US" sz="2400" dirty="0"/>
              <a:t> and a subset of Windows Failover </a:t>
            </a:r>
            <a:r>
              <a:rPr lang="en-US" sz="2400" dirty="0" smtClean="0"/>
              <a:t>Clustering technologies</a:t>
            </a:r>
          </a:p>
          <a:p>
            <a:pPr marL="859536" lvl="0" indent="-393192" eaLnBrk="1" hangingPunct="1">
              <a:lnSpc>
                <a:spcPct val="90000"/>
              </a:lnSpc>
              <a:spcBef>
                <a:spcPts val="576"/>
              </a:spcBef>
              <a:spcAft>
                <a:spcPts val="0"/>
              </a:spcAft>
            </a:pPr>
            <a:r>
              <a:rPr lang="en-US" sz="2400" dirty="0" smtClean="0"/>
              <a:t>Can </a:t>
            </a:r>
            <a:r>
              <a:rPr lang="en-US" sz="2400" dirty="0"/>
              <a:t>e</a:t>
            </a:r>
            <a:r>
              <a:rPr lang="en-US" sz="2400" dirty="0" smtClean="0"/>
              <a:t>xtend across multiple datacenters/AD sites</a:t>
            </a:r>
            <a:endParaRPr lang="en-US" sz="2800" kern="1200" dirty="0">
              <a:gradFill>
                <a:gsLst>
                  <a:gs pos="0">
                    <a:schemeClr val="tx1"/>
                  </a:gs>
                  <a:gs pos="86000">
                    <a:schemeClr val="tx1"/>
                  </a:gs>
                </a:gsLst>
                <a:lin ang="5400000" scaled="0"/>
              </a:gradFill>
              <a:effectLst/>
            </a:endParaRPr>
          </a:p>
          <a:p>
            <a:pPr marL="457200" indent="-457200" eaLnBrk="1" hangingPunct="1">
              <a:lnSpc>
                <a:spcPct val="90000"/>
              </a:lnSpc>
              <a:spcBef>
                <a:spcPts val="672"/>
              </a:spcBef>
              <a:spcAft>
                <a:spcPts val="0"/>
              </a:spcAft>
            </a:pPr>
            <a:r>
              <a:rPr lang="en-US" kern="1200" dirty="0" smtClean="0">
                <a:gradFill>
                  <a:gsLst>
                    <a:gs pos="0">
                      <a:schemeClr val="tx1"/>
                    </a:gs>
                    <a:gs pos="86000">
                      <a:schemeClr val="tx1"/>
                    </a:gs>
                  </a:gsLst>
                  <a:lin ang="5400000" scaled="0"/>
                </a:gradFill>
                <a:effectLst/>
              </a:rPr>
              <a:t>Benefits of Exchange Native Data Protection</a:t>
            </a:r>
            <a:endParaRPr lang="en-US" dirty="0">
              <a:effectLst/>
            </a:endParaRPr>
          </a:p>
          <a:p>
            <a:pPr marL="859536" indent="-393192" eaLnBrk="1" hangingPunct="1">
              <a:lnSpc>
                <a:spcPct val="90000"/>
              </a:lnSpc>
              <a:spcBef>
                <a:spcPts val="576"/>
              </a:spcBef>
              <a:spcAft>
                <a:spcPts val="0"/>
              </a:spcAft>
            </a:pPr>
            <a:r>
              <a:rPr lang="en-US" sz="2400" dirty="0" smtClean="0">
                <a:effectLst/>
              </a:rPr>
              <a:t>Protection from database, server or network failure</a:t>
            </a:r>
          </a:p>
          <a:p>
            <a:pPr marL="859536" indent="-393192" eaLnBrk="1" hangingPunct="1">
              <a:lnSpc>
                <a:spcPct val="90000"/>
              </a:lnSpc>
              <a:spcBef>
                <a:spcPts val="576"/>
              </a:spcBef>
              <a:spcAft>
                <a:spcPts val="0"/>
              </a:spcAft>
            </a:pPr>
            <a:r>
              <a:rPr lang="en-US" sz="2400" dirty="0" smtClean="0">
                <a:effectLst/>
              </a:rPr>
              <a:t>Automatic </a:t>
            </a:r>
            <a:r>
              <a:rPr lang="en-US" sz="2400" dirty="0">
                <a:effectLst/>
              </a:rPr>
              <a:t>failover protection and manual switchover control is provided at the mailbox database level instead of at the server level</a:t>
            </a:r>
            <a:r>
              <a:rPr lang="en-US" sz="2400" dirty="0" smtClean="0">
                <a:effectLst/>
              </a:rPr>
              <a:t>.</a:t>
            </a:r>
          </a:p>
          <a:p>
            <a:pPr marL="859536" indent="-393192" eaLnBrk="1" hangingPunct="1">
              <a:lnSpc>
                <a:spcPct val="90000"/>
              </a:lnSpc>
              <a:spcBef>
                <a:spcPts val="576"/>
              </a:spcBef>
              <a:spcAft>
                <a:spcPts val="0"/>
              </a:spcAft>
            </a:pPr>
            <a:r>
              <a:rPr lang="en-US" sz="2400" dirty="0" smtClean="0">
                <a:effectLst/>
              </a:rPr>
              <a:t>Support for up to 16 copies, support for lag copies</a:t>
            </a:r>
            <a:endParaRPr lang="en-US" sz="2400" dirty="0">
              <a:effectLst/>
            </a:endParaRPr>
          </a:p>
          <a:p>
            <a:pPr lvl="1"/>
            <a:endParaRPr lang="en-US" sz="1800" dirty="0"/>
          </a:p>
        </p:txBody>
      </p:sp>
    </p:spTree>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smtClean="0">
                <a:effectLst/>
                <a:latin typeface="Segoe UI"/>
                <a:ea typeface="+mn-ea"/>
                <a:cs typeface="Arial"/>
              </a:rPr>
              <a:t>Host Based Failover Clustering</a:t>
            </a:r>
            <a:endParaRPr lang="en-US" dirty="0" smtClean="0"/>
          </a:p>
        </p:txBody>
      </p:sp>
      <p:sp>
        <p:nvSpPr>
          <p:cNvPr id="58385" name="Rectangle 17"/>
          <p:cNvSpPr>
            <a:spLocks noGrp="1" noChangeArrowheads="1"/>
          </p:cNvSpPr>
          <p:nvPr>
            <p:ph idx="1"/>
          </p:nvPr>
        </p:nvSpPr>
        <p:spPr>
          <a:xfrm>
            <a:off x="127000" y="1377950"/>
            <a:ext cx="8884920" cy="5221942"/>
          </a:xfrm>
        </p:spPr>
        <p:txBody>
          <a:bodyPr/>
          <a:lstStyle/>
          <a:p>
            <a:pPr marL="457200" indent="-457200" eaLnBrk="1" hangingPunct="1">
              <a:lnSpc>
                <a:spcPct val="90000"/>
              </a:lnSpc>
              <a:spcBef>
                <a:spcPts val="672"/>
              </a:spcBef>
              <a:spcAft>
                <a:spcPts val="0"/>
              </a:spcAft>
            </a:pPr>
            <a:r>
              <a:rPr lang="en-US" kern="1200" dirty="0" smtClean="0">
                <a:gradFill>
                  <a:gsLst>
                    <a:gs pos="0">
                      <a:schemeClr val="tx1"/>
                    </a:gs>
                    <a:gs pos="86000">
                      <a:schemeClr val="tx1"/>
                    </a:gs>
                  </a:gsLst>
                  <a:lin ang="5400000" scaled="0"/>
                </a:gradFill>
                <a:effectLst/>
              </a:rPr>
              <a:t>Host Based Failover Clustering HA</a:t>
            </a:r>
          </a:p>
          <a:p>
            <a:pPr marL="859536" lvl="0" indent="-393192" eaLnBrk="1" hangingPunct="1">
              <a:lnSpc>
                <a:spcPct val="90000"/>
              </a:lnSpc>
              <a:spcBef>
                <a:spcPts val="576"/>
              </a:spcBef>
              <a:spcAft>
                <a:spcPts val="0"/>
              </a:spcAft>
            </a:pPr>
            <a:r>
              <a:rPr lang="en-US" sz="2300" kern="1200" dirty="0" smtClean="0">
                <a:gradFill>
                  <a:gsLst>
                    <a:gs pos="0">
                      <a:srgbClr val="FFFFFF"/>
                    </a:gs>
                    <a:gs pos="86000">
                      <a:srgbClr val="FFFFFF"/>
                    </a:gs>
                  </a:gsLst>
                  <a:lin ang="5400000" scaled="0"/>
                </a:gradFill>
                <a:effectLst/>
              </a:rPr>
              <a:t>Using Host Based Failover Clustering and automatically failing VMs to an alternate cluster node in the event of a critical hardware issue (virtualization platform independent)</a:t>
            </a:r>
            <a:endParaRPr lang="en-US" sz="2300" dirty="0" smtClean="0">
              <a:solidFill>
                <a:srgbClr val="FFFFFF"/>
              </a:solidFill>
              <a:effectLst/>
            </a:endParaRPr>
          </a:p>
          <a:p>
            <a:pPr marL="457200" indent="-457200" eaLnBrk="1" hangingPunct="1">
              <a:lnSpc>
                <a:spcPct val="90000"/>
              </a:lnSpc>
              <a:spcBef>
                <a:spcPts val="672"/>
              </a:spcBef>
              <a:spcAft>
                <a:spcPts val="0"/>
              </a:spcAft>
            </a:pPr>
            <a:r>
              <a:rPr lang="en-US" kern="1200" dirty="0" smtClean="0">
                <a:gradFill>
                  <a:gsLst>
                    <a:gs pos="0">
                      <a:schemeClr val="tx1"/>
                    </a:gs>
                    <a:gs pos="86000">
                      <a:schemeClr val="tx1"/>
                    </a:gs>
                  </a:gsLst>
                  <a:lin ang="5400000" scaled="0"/>
                </a:gradFill>
                <a:effectLst/>
              </a:rPr>
              <a:t>What you need to be aware of:</a:t>
            </a:r>
            <a:endParaRPr lang="en-US" dirty="0">
              <a:effectLst/>
            </a:endParaRPr>
          </a:p>
          <a:p>
            <a:pPr marL="859536" indent="-393192" eaLnBrk="1" hangingPunct="1">
              <a:lnSpc>
                <a:spcPct val="90000"/>
              </a:lnSpc>
              <a:spcBef>
                <a:spcPts val="576"/>
              </a:spcBef>
              <a:spcAft>
                <a:spcPts val="0"/>
              </a:spcAft>
            </a:pPr>
            <a:r>
              <a:rPr lang="en-US" sz="2400" kern="1200" dirty="0" smtClean="0">
                <a:gradFill>
                  <a:gsLst>
                    <a:gs pos="0">
                      <a:schemeClr val="tx1"/>
                    </a:gs>
                    <a:gs pos="86000">
                      <a:schemeClr val="tx1"/>
                    </a:gs>
                  </a:gsLst>
                  <a:lin ang="5400000" scaled="0"/>
                </a:gradFill>
                <a:effectLst/>
              </a:rPr>
              <a:t>Not an Exchange Aware Solution</a:t>
            </a:r>
          </a:p>
          <a:p>
            <a:pPr marL="859536" indent="-393192" eaLnBrk="1" hangingPunct="1">
              <a:lnSpc>
                <a:spcPct val="90000"/>
              </a:lnSpc>
              <a:spcBef>
                <a:spcPts val="576"/>
              </a:spcBef>
              <a:spcAft>
                <a:spcPts val="0"/>
              </a:spcAft>
            </a:pPr>
            <a:r>
              <a:rPr lang="en-US" sz="2400" kern="1200" dirty="0" smtClean="0">
                <a:gradFill>
                  <a:gsLst>
                    <a:gs pos="0">
                      <a:schemeClr val="tx1"/>
                    </a:gs>
                    <a:gs pos="86000">
                      <a:schemeClr val="tx1"/>
                    </a:gs>
                  </a:gsLst>
                  <a:lin ang="5400000" scaled="0"/>
                </a:gradFill>
                <a:effectLst/>
              </a:rPr>
              <a:t>Only protects against server hardware/network failure</a:t>
            </a:r>
          </a:p>
          <a:p>
            <a:pPr marL="859536" indent="-393192" eaLnBrk="1" hangingPunct="1">
              <a:lnSpc>
                <a:spcPct val="90000"/>
              </a:lnSpc>
              <a:spcBef>
                <a:spcPts val="576"/>
              </a:spcBef>
              <a:spcAft>
                <a:spcPts val="0"/>
              </a:spcAft>
            </a:pPr>
            <a:r>
              <a:rPr lang="en-US" sz="2400" kern="1200" dirty="0" smtClean="0">
                <a:gradFill>
                  <a:gsLst>
                    <a:gs pos="0">
                      <a:schemeClr val="tx1"/>
                    </a:gs>
                    <a:gs pos="86000">
                      <a:schemeClr val="tx1"/>
                    </a:gs>
                  </a:gsLst>
                  <a:lin ang="5400000" scaled="0"/>
                </a:gradFill>
                <a:effectLst/>
              </a:rPr>
              <a:t>No HA in the event of storage failure / data corruption</a:t>
            </a:r>
            <a:endParaRPr lang="en-US" dirty="0">
              <a:effectLst/>
            </a:endParaRPr>
          </a:p>
          <a:p>
            <a:pPr marL="859536" indent="-393192" eaLnBrk="1" hangingPunct="1">
              <a:lnSpc>
                <a:spcPct val="90000"/>
              </a:lnSpc>
              <a:spcBef>
                <a:spcPts val="576"/>
              </a:spcBef>
              <a:spcAft>
                <a:spcPts val="0"/>
              </a:spcAft>
            </a:pPr>
            <a:r>
              <a:rPr lang="en-US" sz="2400" kern="1200" dirty="0" smtClean="0">
                <a:gradFill>
                  <a:gsLst>
                    <a:gs pos="0">
                      <a:schemeClr val="tx1"/>
                    </a:gs>
                    <a:gs pos="86000">
                      <a:schemeClr val="tx1"/>
                    </a:gs>
                  </a:gsLst>
                  <a:lin ang="5400000" scaled="0"/>
                </a:gradFill>
                <a:effectLst/>
              </a:rPr>
              <a:t>Trend is larger mailboxes = larger database sizes = longer time to recover from data loss = DAG</a:t>
            </a:r>
          </a:p>
          <a:p>
            <a:pPr marL="859536" indent="-393192" eaLnBrk="1" hangingPunct="1">
              <a:lnSpc>
                <a:spcPct val="90000"/>
              </a:lnSpc>
              <a:spcBef>
                <a:spcPts val="576"/>
              </a:spcBef>
              <a:spcAft>
                <a:spcPts val="0"/>
              </a:spcAft>
            </a:pPr>
            <a:r>
              <a:rPr lang="en-US" sz="2400" kern="1200" dirty="0" smtClean="0">
                <a:gradFill>
                  <a:gsLst>
                    <a:gs pos="0">
                      <a:schemeClr val="tx1"/>
                    </a:gs>
                    <a:gs pos="86000">
                      <a:schemeClr val="tx1"/>
                    </a:gs>
                  </a:gsLst>
                  <a:lin ang="5400000" scaled="0"/>
                </a:gradFill>
                <a:effectLst/>
              </a:rPr>
              <a:t>Not supported for MBX VMs that are members of a DAG</a:t>
            </a:r>
          </a:p>
          <a:p>
            <a:pPr marL="466344" indent="0" eaLnBrk="1" hangingPunct="1">
              <a:lnSpc>
                <a:spcPct val="90000"/>
              </a:lnSpc>
              <a:spcBef>
                <a:spcPts val="576"/>
              </a:spcBef>
              <a:spcAft>
                <a:spcPts val="0"/>
              </a:spcAft>
              <a:buNone/>
            </a:pPr>
            <a:endParaRPr lang="en-US" sz="2400" kern="1200" dirty="0" smtClean="0">
              <a:gradFill>
                <a:gsLst>
                  <a:gs pos="0">
                    <a:schemeClr val="tx1"/>
                  </a:gs>
                  <a:gs pos="86000">
                    <a:schemeClr val="tx1"/>
                  </a:gs>
                </a:gsLst>
                <a:lin ang="5400000" scaled="0"/>
              </a:gradFill>
              <a:effectLst/>
              <a:latin typeface="Segoe UI"/>
            </a:endParaRPr>
          </a:p>
          <a:p>
            <a:pPr marL="457200" lvl="1" indent="0">
              <a:buNone/>
            </a:pPr>
            <a:endParaRPr lang="en-US" sz="1800" dirty="0"/>
          </a:p>
        </p:txBody>
      </p:sp>
    </p:spTree>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smtClean="0">
                <a:effectLst/>
                <a:latin typeface="Segoe UI"/>
                <a:ea typeface="+mn-ea"/>
                <a:cs typeface="Arial"/>
              </a:rPr>
              <a:t>Live </a:t>
            </a:r>
            <a:r>
              <a:rPr lang="en-US" sz="4800" b="0" kern="1200" spc="-150" dirty="0">
                <a:effectLst/>
                <a:latin typeface="Segoe UI"/>
                <a:ea typeface="+mn-ea"/>
                <a:cs typeface="Arial"/>
              </a:rPr>
              <a:t>Migration and Exchange 2010</a:t>
            </a:r>
            <a:endParaRPr lang="en-US" dirty="0" smtClean="0"/>
          </a:p>
        </p:txBody>
      </p:sp>
      <p:sp>
        <p:nvSpPr>
          <p:cNvPr id="58385" name="Rectangle 17"/>
          <p:cNvSpPr>
            <a:spLocks noGrp="1" noChangeArrowheads="1"/>
          </p:cNvSpPr>
          <p:nvPr>
            <p:ph idx="1"/>
          </p:nvPr>
        </p:nvSpPr>
        <p:spPr>
          <a:xfrm>
            <a:off x="109538" y="1377950"/>
            <a:ext cx="8756650" cy="4777718"/>
          </a:xfrm>
        </p:spPr>
        <p:txBody>
          <a:bodyPr/>
          <a:lstStyle/>
          <a:p>
            <a:pPr marL="457200" indent="-457200" eaLnBrk="1" hangingPunct="1">
              <a:lnSpc>
                <a:spcPct val="90000"/>
              </a:lnSpc>
              <a:spcBef>
                <a:spcPts val="768"/>
              </a:spcBef>
              <a:spcAft>
                <a:spcPts val="0"/>
              </a:spcAft>
            </a:pPr>
            <a:r>
              <a:rPr lang="en-US" kern="1200" dirty="0" smtClean="0">
                <a:gradFill>
                  <a:gsLst>
                    <a:gs pos="0">
                      <a:schemeClr val="tx1"/>
                    </a:gs>
                    <a:gs pos="86000">
                      <a:schemeClr val="tx1"/>
                    </a:gs>
                  </a:gsLst>
                  <a:lin ang="5400000" scaled="0"/>
                </a:gradFill>
                <a:effectLst/>
              </a:rPr>
              <a:t>Physical </a:t>
            </a:r>
            <a:r>
              <a:rPr lang="en-US" kern="1200" dirty="0">
                <a:gradFill>
                  <a:gsLst>
                    <a:gs pos="0">
                      <a:schemeClr val="tx1"/>
                    </a:gs>
                    <a:gs pos="86000">
                      <a:schemeClr val="tx1"/>
                    </a:gs>
                  </a:gsLst>
                  <a:lin ang="5400000" scaled="0"/>
                </a:gradFill>
                <a:effectLst/>
              </a:rPr>
              <a:t>Computer Maintenance</a:t>
            </a:r>
          </a:p>
          <a:p>
            <a:pPr marL="859536" indent="-393192" eaLnBrk="1" hangingPunct="1">
              <a:lnSpc>
                <a:spcPct val="90000"/>
              </a:lnSpc>
              <a:spcBef>
                <a:spcPts val="672"/>
              </a:spcBef>
              <a:spcAft>
                <a:spcPts val="0"/>
              </a:spcAft>
            </a:pPr>
            <a:r>
              <a:rPr lang="en-US" sz="2800" kern="1200" dirty="0" smtClean="0">
                <a:gradFill>
                  <a:gsLst>
                    <a:gs pos="0">
                      <a:schemeClr val="tx1"/>
                    </a:gs>
                    <a:gs pos="86000">
                      <a:schemeClr val="tx1"/>
                    </a:gs>
                  </a:gsLst>
                  <a:lin ang="5400000" scaled="0"/>
                </a:gradFill>
                <a:effectLst/>
              </a:rPr>
              <a:t>Operating </a:t>
            </a:r>
            <a:r>
              <a:rPr lang="en-US" sz="2800" kern="1200" dirty="0">
                <a:gradFill>
                  <a:gsLst>
                    <a:gs pos="0">
                      <a:schemeClr val="tx1"/>
                    </a:gs>
                    <a:gs pos="86000">
                      <a:schemeClr val="tx1"/>
                    </a:gs>
                  </a:gsLst>
                  <a:lin ang="5400000" scaled="0"/>
                </a:gradFill>
                <a:effectLst/>
              </a:rPr>
              <a:t>System/Application Updates</a:t>
            </a:r>
          </a:p>
          <a:p>
            <a:pPr marL="457200" indent="0" eaLnBrk="1" hangingPunct="1">
              <a:lnSpc>
                <a:spcPct val="90000"/>
              </a:lnSpc>
              <a:spcBef>
                <a:spcPts val="672"/>
              </a:spcBef>
              <a:spcAft>
                <a:spcPts val="0"/>
              </a:spcAft>
            </a:pPr>
            <a:r>
              <a:rPr lang="en-US" sz="2800" kern="1200" dirty="0">
                <a:gradFill>
                  <a:gsLst>
                    <a:gs pos="0">
                      <a:schemeClr val="tx1"/>
                    </a:gs>
                    <a:gs pos="86000">
                      <a:schemeClr val="tx1"/>
                    </a:gs>
                  </a:gsLst>
                  <a:lin ang="5400000" scaled="0"/>
                </a:gradFill>
                <a:effectLst/>
              </a:rPr>
              <a:t>   </a:t>
            </a:r>
            <a:r>
              <a:rPr lang="en-US" sz="2800" kern="1200" dirty="0" smtClean="0">
                <a:gradFill>
                  <a:gsLst>
                    <a:gs pos="0">
                      <a:schemeClr val="tx1"/>
                    </a:gs>
                    <a:gs pos="86000">
                      <a:schemeClr val="tx1"/>
                    </a:gs>
                  </a:gsLst>
                  <a:lin ang="5400000" scaled="0"/>
                </a:gradFill>
                <a:effectLst/>
              </a:rPr>
              <a:t>Hardware </a:t>
            </a:r>
            <a:r>
              <a:rPr lang="en-US" sz="2800" kern="1200" dirty="0">
                <a:gradFill>
                  <a:gsLst>
                    <a:gs pos="0">
                      <a:schemeClr val="tx1"/>
                    </a:gs>
                    <a:gs pos="86000">
                      <a:schemeClr val="tx1"/>
                    </a:gs>
                  </a:gsLst>
                  <a:lin ang="5400000" scaled="0"/>
                </a:gradFill>
                <a:effectLst/>
              </a:rPr>
              <a:t>Maintenance</a:t>
            </a:r>
          </a:p>
          <a:p>
            <a:pPr marL="457200" indent="-457200" eaLnBrk="1" hangingPunct="1">
              <a:lnSpc>
                <a:spcPct val="90000"/>
              </a:lnSpc>
              <a:spcBef>
                <a:spcPts val="768"/>
              </a:spcBef>
              <a:spcAft>
                <a:spcPts val="0"/>
              </a:spcAft>
            </a:pPr>
            <a:r>
              <a:rPr lang="en-US" kern="1200" dirty="0" smtClean="0">
                <a:gradFill>
                  <a:gsLst>
                    <a:gs pos="0">
                      <a:schemeClr val="tx1"/>
                    </a:gs>
                    <a:gs pos="86000">
                      <a:schemeClr val="tx1"/>
                    </a:gs>
                  </a:gsLst>
                  <a:lin ang="5400000" scaled="0"/>
                </a:gradFill>
                <a:effectLst/>
              </a:rPr>
              <a:t>Rebalancing </a:t>
            </a:r>
            <a:r>
              <a:rPr lang="en-US" kern="1200" dirty="0">
                <a:gradFill>
                  <a:gsLst>
                    <a:gs pos="0">
                      <a:schemeClr val="tx1"/>
                    </a:gs>
                    <a:gs pos="86000">
                      <a:schemeClr val="tx1"/>
                    </a:gs>
                  </a:gsLst>
                  <a:lin ang="5400000" scaled="0"/>
                </a:gradFill>
                <a:effectLst/>
              </a:rPr>
              <a:t>Workloads</a:t>
            </a:r>
            <a:endParaRPr lang="en-US" dirty="0">
              <a:effectLst/>
            </a:endParaRPr>
          </a:p>
          <a:p>
            <a:pPr marL="859536" indent="-393192" eaLnBrk="1" hangingPunct="1">
              <a:lnSpc>
                <a:spcPct val="90000"/>
              </a:lnSpc>
              <a:spcBef>
                <a:spcPts val="672"/>
              </a:spcBef>
              <a:spcAft>
                <a:spcPts val="0"/>
              </a:spcAft>
            </a:pPr>
            <a:r>
              <a:rPr lang="en-US" sz="2800" kern="1200" dirty="0">
                <a:gradFill>
                  <a:gsLst>
                    <a:gs pos="0">
                      <a:schemeClr val="tx1"/>
                    </a:gs>
                    <a:gs pos="86000">
                      <a:schemeClr val="tx1"/>
                    </a:gs>
                  </a:gsLst>
                  <a:lin ang="5400000" scaled="0"/>
                </a:gradFill>
                <a:effectLst/>
              </a:rPr>
              <a:t>Dynamic Redistribution of VM’s to o</a:t>
            </a:r>
            <a:r>
              <a:rPr lang="en-US" sz="2800" kern="1200" dirty="0" smtClean="0">
                <a:gradFill>
                  <a:gsLst>
                    <a:gs pos="0">
                      <a:schemeClr val="tx1"/>
                    </a:gs>
                    <a:gs pos="86000">
                      <a:schemeClr val="tx1"/>
                    </a:gs>
                  </a:gsLst>
                  <a:lin ang="5400000" scaled="0"/>
                </a:gradFill>
                <a:effectLst/>
              </a:rPr>
              <a:t>ptimize workload </a:t>
            </a:r>
            <a:r>
              <a:rPr lang="en-US" sz="2800" kern="1200" dirty="0">
                <a:gradFill>
                  <a:gsLst>
                    <a:gs pos="0">
                      <a:schemeClr val="tx1"/>
                    </a:gs>
                    <a:gs pos="86000">
                      <a:schemeClr val="tx1"/>
                    </a:gs>
                  </a:gsLst>
                  <a:lin ang="5400000" scaled="0"/>
                </a:gradFill>
                <a:effectLst/>
              </a:rPr>
              <a:t>on </a:t>
            </a:r>
            <a:r>
              <a:rPr lang="en-US" sz="2800" kern="1200" dirty="0" smtClean="0">
                <a:gradFill>
                  <a:gsLst>
                    <a:gs pos="0">
                      <a:schemeClr val="tx1"/>
                    </a:gs>
                    <a:gs pos="86000">
                      <a:schemeClr val="tx1"/>
                    </a:gs>
                  </a:gsLst>
                  <a:lin ang="5400000" scaled="0"/>
                </a:gradFill>
                <a:effectLst/>
              </a:rPr>
              <a:t>physical </a:t>
            </a:r>
            <a:r>
              <a:rPr lang="en-US" sz="2800" kern="1200" dirty="0">
                <a:gradFill>
                  <a:gsLst>
                    <a:gs pos="0">
                      <a:schemeClr val="tx1"/>
                    </a:gs>
                    <a:gs pos="86000">
                      <a:schemeClr val="tx1"/>
                    </a:gs>
                  </a:gsLst>
                  <a:lin ang="5400000" scaled="0"/>
                </a:gradFill>
                <a:effectLst/>
              </a:rPr>
              <a:t>h</a:t>
            </a:r>
            <a:r>
              <a:rPr lang="en-US" sz="2800" kern="1200" dirty="0" smtClean="0">
                <a:gradFill>
                  <a:gsLst>
                    <a:gs pos="0">
                      <a:schemeClr val="tx1"/>
                    </a:gs>
                    <a:gs pos="86000">
                      <a:schemeClr val="tx1"/>
                    </a:gs>
                  </a:gsLst>
                  <a:lin ang="5400000" scaled="0"/>
                </a:gradFill>
                <a:effectLst/>
              </a:rPr>
              <a:t>ardware</a:t>
            </a:r>
            <a:endParaRPr lang="en-US" sz="2800" dirty="0">
              <a:effectLst/>
            </a:endParaRPr>
          </a:p>
          <a:p>
            <a:pPr marL="457200" indent="-457200" eaLnBrk="1" hangingPunct="1">
              <a:lnSpc>
                <a:spcPct val="90000"/>
              </a:lnSpc>
              <a:spcBef>
                <a:spcPts val="768"/>
              </a:spcBef>
              <a:spcAft>
                <a:spcPts val="0"/>
              </a:spcAft>
            </a:pPr>
            <a:r>
              <a:rPr lang="en-US" kern="1200" dirty="0">
                <a:gradFill>
                  <a:gsLst>
                    <a:gs pos="0">
                      <a:schemeClr val="tx1"/>
                    </a:gs>
                    <a:gs pos="86000">
                      <a:schemeClr val="tx1"/>
                    </a:gs>
                  </a:gsLst>
                  <a:lin ang="5400000" scaled="0"/>
                </a:gradFill>
                <a:effectLst/>
              </a:rPr>
              <a:t>Green IT</a:t>
            </a:r>
            <a:endParaRPr lang="en-US" dirty="0">
              <a:effectLst/>
            </a:endParaRPr>
          </a:p>
          <a:p>
            <a:pPr marL="859536" indent="-393192" eaLnBrk="1" hangingPunct="1">
              <a:lnSpc>
                <a:spcPct val="90000"/>
              </a:lnSpc>
              <a:spcBef>
                <a:spcPts val="672"/>
              </a:spcBef>
              <a:spcAft>
                <a:spcPts val="0"/>
              </a:spcAft>
            </a:pPr>
            <a:r>
              <a:rPr lang="en-US" sz="2800" kern="1200" dirty="0">
                <a:gradFill>
                  <a:gsLst>
                    <a:gs pos="0">
                      <a:schemeClr val="tx1"/>
                    </a:gs>
                    <a:gs pos="86000">
                      <a:schemeClr val="tx1"/>
                    </a:gs>
                  </a:gsLst>
                  <a:lin ang="5400000" scaled="0"/>
                </a:gradFill>
                <a:effectLst/>
              </a:rPr>
              <a:t>‘Off Peak’ Virtual Machine Consolidation </a:t>
            </a:r>
          </a:p>
          <a:p>
            <a:pPr marL="859536" indent="-393192" eaLnBrk="1" hangingPunct="1">
              <a:lnSpc>
                <a:spcPct val="90000"/>
              </a:lnSpc>
              <a:spcBef>
                <a:spcPts val="576"/>
              </a:spcBef>
              <a:spcAft>
                <a:spcPts val="0"/>
              </a:spcAft>
            </a:pPr>
            <a:endParaRPr lang="en-US" dirty="0">
              <a:effectLst/>
            </a:endParaRPr>
          </a:p>
          <a:p>
            <a:pPr lvl="1"/>
            <a:endParaRPr lang="en-US" sz="1800" dirty="0"/>
          </a:p>
        </p:txBody>
      </p:sp>
    </p:spTree>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664797"/>
          </a:xfrm>
        </p:spPr>
        <p:txBody>
          <a:bodyPr/>
          <a:lstStyle/>
          <a:p>
            <a:pPr eaLnBrk="1" hangingPunct="1">
              <a:defRPr/>
            </a:pPr>
            <a:r>
              <a:rPr lang="en-US" sz="4800" b="0" kern="1200" spc="-150" dirty="0">
                <a:effectLst/>
                <a:latin typeface="Segoe UI"/>
                <a:ea typeface="+mn-ea"/>
                <a:cs typeface="Arial"/>
              </a:rPr>
              <a:t>Support Guidelines</a:t>
            </a:r>
            <a:endParaRPr lang="en-US" dirty="0" smtClean="0"/>
          </a:p>
        </p:txBody>
      </p:sp>
      <p:sp>
        <p:nvSpPr>
          <p:cNvPr id="58385" name="Rectangle 17"/>
          <p:cNvSpPr>
            <a:spLocks noGrp="1" noChangeArrowheads="1"/>
          </p:cNvSpPr>
          <p:nvPr>
            <p:ph idx="1"/>
          </p:nvPr>
        </p:nvSpPr>
        <p:spPr>
          <a:xfrm>
            <a:off x="109538" y="1581150"/>
            <a:ext cx="8756650" cy="3658950"/>
          </a:xfrm>
        </p:spPr>
        <p:txBody>
          <a:bodyPr/>
          <a:lstStyle/>
          <a:p>
            <a:pPr eaLnBrk="1" hangingPunct="1">
              <a:defRPr/>
            </a:pPr>
            <a:r>
              <a:rPr lang="en-US" kern="1200" dirty="0" smtClean="0">
                <a:gradFill>
                  <a:gsLst>
                    <a:gs pos="0">
                      <a:schemeClr val="tx1"/>
                    </a:gs>
                    <a:gs pos="86000">
                      <a:schemeClr val="tx1"/>
                    </a:gs>
                  </a:gsLst>
                  <a:lin ang="5400000" scaled="0"/>
                </a:gradFill>
                <a:effectLst/>
              </a:rPr>
              <a:t>TechNet </a:t>
            </a:r>
            <a:r>
              <a:rPr lang="en-US" kern="1200" dirty="0">
                <a:gradFill>
                  <a:gsLst>
                    <a:gs pos="0">
                      <a:schemeClr val="tx1"/>
                    </a:gs>
                    <a:gs pos="86000">
                      <a:schemeClr val="tx1"/>
                    </a:gs>
                  </a:gsLst>
                  <a:lin ang="5400000" scaled="0"/>
                </a:gradFill>
                <a:effectLst/>
              </a:rPr>
              <a:t>is the </a:t>
            </a:r>
            <a:r>
              <a:rPr lang="en-US" b="1" kern="1200" dirty="0">
                <a:gradFill>
                  <a:gsLst>
                    <a:gs pos="0">
                      <a:schemeClr val="tx1"/>
                    </a:gs>
                    <a:gs pos="86000">
                      <a:schemeClr val="tx1"/>
                    </a:gs>
                  </a:gsLst>
                  <a:lin ang="5400000" scaled="0"/>
                </a:gradFill>
                <a:effectLst/>
              </a:rPr>
              <a:t>single</a:t>
            </a:r>
            <a:r>
              <a:rPr lang="en-US" kern="1200" dirty="0">
                <a:gradFill>
                  <a:gsLst>
                    <a:gs pos="0">
                      <a:schemeClr val="tx1"/>
                    </a:gs>
                    <a:gs pos="86000">
                      <a:schemeClr val="tx1"/>
                    </a:gs>
                  </a:gsLst>
                  <a:lin ang="5400000" scaled="0"/>
                </a:gradFill>
                <a:effectLst/>
              </a:rPr>
              <a:t> source: </a:t>
            </a:r>
            <a:br>
              <a:rPr lang="en-US" kern="1200" dirty="0">
                <a:gradFill>
                  <a:gsLst>
                    <a:gs pos="0">
                      <a:schemeClr val="tx1"/>
                    </a:gs>
                    <a:gs pos="86000">
                      <a:schemeClr val="tx1"/>
                    </a:gs>
                  </a:gsLst>
                  <a:lin ang="5400000" scaled="0"/>
                </a:gradFill>
                <a:effectLst/>
              </a:rPr>
            </a:br>
            <a:r>
              <a:rPr lang="en-US" sz="1800" kern="1200" dirty="0">
                <a:gradFill>
                  <a:gsLst>
                    <a:gs pos="0">
                      <a:schemeClr val="tx1"/>
                    </a:gs>
                    <a:gs pos="86000">
                      <a:schemeClr val="tx1"/>
                    </a:gs>
                  </a:gsLst>
                  <a:lin ang="5400000" scaled="0"/>
                </a:gradFill>
                <a:effectLst/>
              </a:rPr>
              <a:t>http://technet.microsoft.com/en-us/library/cc794548.aspx</a:t>
            </a:r>
            <a:endParaRPr lang="en-US" kern="1200" dirty="0">
              <a:gradFill>
                <a:gsLst>
                  <a:gs pos="0">
                    <a:schemeClr val="tx1"/>
                  </a:gs>
                  <a:gs pos="86000">
                    <a:schemeClr val="tx1"/>
                  </a:gs>
                </a:gsLst>
                <a:lin ang="5400000" scaled="0"/>
              </a:gradFill>
              <a:effectLst/>
            </a:endParaRPr>
          </a:p>
          <a:p>
            <a:pPr marL="457200" indent="-457200" eaLnBrk="1" hangingPunct="1">
              <a:lnSpc>
                <a:spcPct val="90000"/>
              </a:lnSpc>
              <a:spcBef>
                <a:spcPts val="768"/>
              </a:spcBef>
              <a:spcAft>
                <a:spcPts val="0"/>
              </a:spcAft>
            </a:pPr>
            <a:r>
              <a:rPr lang="en-US" kern="1200" dirty="0">
                <a:gradFill>
                  <a:gsLst>
                    <a:gs pos="0">
                      <a:schemeClr val="tx1"/>
                    </a:gs>
                    <a:gs pos="86000">
                      <a:schemeClr val="tx1"/>
                    </a:gs>
                  </a:gsLst>
                  <a:lin ang="5400000" scaled="0"/>
                </a:gradFill>
                <a:effectLst/>
              </a:rPr>
              <a:t>SVVP Support Policy Wizard is a great tool:</a:t>
            </a:r>
            <a:br>
              <a:rPr lang="en-US" kern="1200" dirty="0">
                <a:gradFill>
                  <a:gsLst>
                    <a:gs pos="0">
                      <a:schemeClr val="tx1"/>
                    </a:gs>
                    <a:gs pos="86000">
                      <a:schemeClr val="tx1"/>
                    </a:gs>
                  </a:gsLst>
                  <a:lin ang="5400000" scaled="0"/>
                </a:gradFill>
                <a:effectLst/>
              </a:rPr>
            </a:br>
            <a:r>
              <a:rPr lang="en-US" sz="1800" kern="1200" dirty="0">
                <a:gradFill>
                  <a:gsLst>
                    <a:gs pos="0">
                      <a:schemeClr val="tx1"/>
                    </a:gs>
                    <a:gs pos="86000">
                      <a:schemeClr val="tx1"/>
                    </a:gs>
                  </a:gsLst>
                  <a:lin ang="5400000" scaled="0"/>
                </a:gradFill>
                <a:effectLst/>
              </a:rPr>
              <a:t>http://www.windowsservercatalog.com/svvp.aspx?svvppage=svvpwizard.htm</a:t>
            </a:r>
            <a:endParaRPr lang="en-US" kern="1200" dirty="0">
              <a:gradFill>
                <a:gsLst>
                  <a:gs pos="0">
                    <a:schemeClr val="tx1"/>
                  </a:gs>
                  <a:gs pos="86000">
                    <a:schemeClr val="tx1"/>
                  </a:gs>
                </a:gsLst>
                <a:lin ang="5400000" scaled="0"/>
              </a:gradFill>
              <a:effectLst/>
            </a:endParaRPr>
          </a:p>
          <a:p>
            <a:pPr marL="859536" indent="-393192" eaLnBrk="1" hangingPunct="1">
              <a:lnSpc>
                <a:spcPct val="90000"/>
              </a:lnSpc>
              <a:spcBef>
                <a:spcPts val="672"/>
              </a:spcBef>
              <a:spcAft>
                <a:spcPts val="0"/>
              </a:spcAft>
            </a:pPr>
            <a:r>
              <a:rPr lang="en-US" sz="2800" kern="1200" dirty="0">
                <a:gradFill>
                  <a:gsLst>
                    <a:gs pos="0">
                      <a:schemeClr val="tx1"/>
                    </a:gs>
                    <a:gs pos="86000">
                      <a:schemeClr val="tx1"/>
                    </a:gs>
                  </a:gsLst>
                  <a:lin ang="5400000" scaled="0"/>
                </a:gradFill>
                <a:effectLst/>
              </a:rPr>
              <a:t>Always confirm SPW results with our TechNet article</a:t>
            </a:r>
            <a:endParaRPr lang="en-US" dirty="0">
              <a:effectLst/>
            </a:endParaRPr>
          </a:p>
          <a:p>
            <a:pPr marL="457200" indent="-457200" eaLnBrk="1" hangingPunct="1">
              <a:lnSpc>
                <a:spcPct val="90000"/>
              </a:lnSpc>
              <a:spcBef>
                <a:spcPts val="768"/>
              </a:spcBef>
              <a:spcAft>
                <a:spcPts val="0"/>
              </a:spcAft>
            </a:pPr>
            <a:r>
              <a:rPr lang="en-US" kern="1200" dirty="0">
                <a:gradFill>
                  <a:gsLst>
                    <a:gs pos="0">
                      <a:schemeClr val="tx1"/>
                    </a:gs>
                    <a:gs pos="86000">
                      <a:schemeClr val="tx1"/>
                    </a:gs>
                  </a:gsLst>
                  <a:lin ang="5400000" scaled="0"/>
                </a:gradFill>
                <a:effectLst/>
              </a:rPr>
              <a:t>Check back for updates</a:t>
            </a:r>
            <a:endParaRPr lang="en-US" dirty="0">
              <a:effectLst/>
            </a:endParaRPr>
          </a:p>
          <a:p>
            <a:r>
              <a:rPr lang="en-US" kern="1200" dirty="0">
                <a:gradFill>
                  <a:gsLst>
                    <a:gs pos="0">
                      <a:schemeClr val="tx1"/>
                    </a:gs>
                    <a:gs pos="86000">
                      <a:schemeClr val="tx1"/>
                    </a:gs>
                  </a:gsLst>
                  <a:lin ang="5400000" scaled="0"/>
                </a:gradFill>
                <a:effectLst/>
              </a:rPr>
              <a:t>Clarifications published frequently</a:t>
            </a:r>
            <a:endParaRPr lang="en-US" dirty="0" smtClean="0"/>
          </a:p>
        </p:txBody>
      </p:sp>
    </p:spTree>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a:xfrm>
            <a:off x="127000" y="127000"/>
            <a:ext cx="9017000" cy="1191095"/>
          </a:xfrm>
        </p:spPr>
        <p:txBody>
          <a:bodyPr/>
          <a:lstStyle/>
          <a:p>
            <a:pPr eaLnBrk="1" hangingPunct="1">
              <a:defRPr/>
            </a:pPr>
            <a:r>
              <a:rPr lang="en-US" sz="4800" b="0" kern="1200" spc="-150" dirty="0">
                <a:effectLst/>
                <a:latin typeface="Segoe UI"/>
                <a:ea typeface="+mn-ea"/>
                <a:cs typeface="Arial"/>
              </a:rPr>
              <a:t>Supportability Quick Reference</a:t>
            </a:r>
            <a:br>
              <a:rPr lang="en-US" sz="4800" b="0" kern="1200" spc="-150" dirty="0">
                <a:effectLst/>
                <a:latin typeface="Segoe UI"/>
                <a:ea typeface="+mn-ea"/>
                <a:cs typeface="Arial"/>
              </a:rPr>
            </a:br>
            <a:r>
              <a:rPr lang="en-US" sz="3600" b="0" kern="1200" spc="-150" dirty="0">
                <a:solidFill>
                  <a:srgbClr val="FFC000"/>
                </a:solidFill>
                <a:effectLst/>
                <a:latin typeface="Segoe UI"/>
                <a:ea typeface="+mn-ea"/>
                <a:cs typeface="Arial"/>
              </a:rPr>
              <a:t>Exchange </a:t>
            </a:r>
            <a:r>
              <a:rPr lang="en-US" sz="3600" b="0" kern="1200" spc="-150" dirty="0" smtClean="0">
                <a:solidFill>
                  <a:srgbClr val="FFC000"/>
                </a:solidFill>
                <a:effectLst/>
                <a:latin typeface="Segoe UI"/>
                <a:ea typeface="+mn-ea"/>
                <a:cs typeface="Arial"/>
              </a:rPr>
              <a:t>2010</a:t>
            </a:r>
            <a:endParaRPr lang="en-US" dirty="0" smtClean="0">
              <a:solidFill>
                <a:srgbClr val="FFC000"/>
              </a:solidFill>
            </a:endParaRPr>
          </a:p>
        </p:txBody>
      </p:sp>
      <p:sp>
        <p:nvSpPr>
          <p:cNvPr id="58385" name="Rectangle 17"/>
          <p:cNvSpPr>
            <a:spLocks noGrp="1" noChangeArrowheads="1"/>
          </p:cNvSpPr>
          <p:nvPr>
            <p:ph idx="1"/>
          </p:nvPr>
        </p:nvSpPr>
        <p:spPr>
          <a:xfrm>
            <a:off x="109538" y="1377950"/>
            <a:ext cx="8756650" cy="5231689"/>
          </a:xfrm>
        </p:spPr>
        <p:txBody>
          <a:bodyPr/>
          <a:lstStyle/>
          <a:p>
            <a:pPr marL="457200" indent="-457200" eaLnBrk="1" hangingPunct="1">
              <a:lnSpc>
                <a:spcPct val="90000"/>
              </a:lnSpc>
              <a:spcBef>
                <a:spcPts val="480"/>
              </a:spcBef>
              <a:spcAft>
                <a:spcPts val="0"/>
              </a:spcAft>
            </a:pPr>
            <a:r>
              <a:rPr lang="en-US" sz="2800" kern="1200" dirty="0" smtClean="0">
                <a:gradFill>
                  <a:gsLst>
                    <a:gs pos="0">
                      <a:schemeClr val="tx1"/>
                    </a:gs>
                    <a:gs pos="86000">
                      <a:schemeClr val="tx1"/>
                    </a:gs>
                  </a:gsLst>
                  <a:lin ang="5400000" scaled="0"/>
                </a:gradFill>
                <a:effectLst/>
              </a:rPr>
              <a:t>Supported</a:t>
            </a:r>
            <a:endParaRPr lang="en-US" sz="2000" dirty="0" smtClean="0">
              <a:effectLst/>
            </a:endParaRPr>
          </a:p>
          <a:p>
            <a:pPr marL="859536" indent="-393192" eaLnBrk="1" hangingPunct="1">
              <a:lnSpc>
                <a:spcPct val="90000"/>
              </a:lnSpc>
              <a:spcBef>
                <a:spcPts val="432"/>
              </a:spcBef>
              <a:spcAft>
                <a:spcPts val="0"/>
              </a:spcAft>
            </a:pPr>
            <a:r>
              <a:rPr lang="en-US" sz="1800" kern="1200" dirty="0" smtClean="0">
                <a:gradFill>
                  <a:gsLst>
                    <a:gs pos="0">
                      <a:schemeClr val="tx1"/>
                    </a:gs>
                    <a:gs pos="86000">
                      <a:schemeClr val="tx1"/>
                    </a:gs>
                  </a:gsLst>
                  <a:lin ang="5400000" scaled="0"/>
                </a:gradFill>
                <a:effectLst/>
              </a:rPr>
              <a:t>Root</a:t>
            </a:r>
            <a:r>
              <a:rPr lang="en-US" sz="1800" kern="1200" dirty="0">
                <a:gradFill>
                  <a:gsLst>
                    <a:gs pos="0">
                      <a:schemeClr val="tx1"/>
                    </a:gs>
                    <a:gs pos="86000">
                      <a:schemeClr val="tx1"/>
                    </a:gs>
                  </a:gsLst>
                  <a:lin ang="5400000" scaled="0"/>
                </a:gradFill>
                <a:effectLst/>
              </a:rPr>
              <a:t>: Hyper-V or </a:t>
            </a:r>
            <a:r>
              <a:rPr lang="en-US" sz="1800" kern="1200" dirty="0" smtClean="0">
                <a:gradFill>
                  <a:gsLst>
                    <a:gs pos="0">
                      <a:schemeClr val="tx1"/>
                    </a:gs>
                    <a:gs pos="86000">
                      <a:schemeClr val="tx1"/>
                    </a:gs>
                  </a:gsLst>
                  <a:lin ang="5400000" scaled="0"/>
                </a:gradFill>
                <a:effectLst/>
              </a:rPr>
              <a:t>any virtualization platform in SVVP</a:t>
            </a:r>
            <a:endParaRPr lang="en-US" dirty="0">
              <a:effectLst/>
            </a:endParaRPr>
          </a:p>
          <a:p>
            <a:pPr marL="859536" indent="-393192" eaLnBrk="1" hangingPunct="1">
              <a:lnSpc>
                <a:spcPct val="90000"/>
              </a:lnSpc>
              <a:spcBef>
                <a:spcPts val="432"/>
              </a:spcBef>
              <a:spcAft>
                <a:spcPts val="0"/>
              </a:spcAft>
            </a:pPr>
            <a:r>
              <a:rPr lang="en-US" sz="1800" kern="1200" dirty="0">
                <a:gradFill>
                  <a:gsLst>
                    <a:gs pos="0">
                      <a:schemeClr val="tx1"/>
                    </a:gs>
                    <a:gs pos="86000">
                      <a:schemeClr val="tx1"/>
                    </a:gs>
                  </a:gsLst>
                  <a:lin ang="5400000" scaled="0"/>
                </a:gradFill>
                <a:effectLst/>
              </a:rPr>
              <a:t>Guest:</a:t>
            </a:r>
            <a:endParaRPr lang="en-US" dirty="0">
              <a:effectLst/>
            </a:endParaRPr>
          </a:p>
          <a:p>
            <a:pPr marL="1261872" indent="-402336" eaLnBrk="1" hangingPunct="1">
              <a:lnSpc>
                <a:spcPct val="90000"/>
              </a:lnSpc>
              <a:spcBef>
                <a:spcPts val="384"/>
              </a:spcBef>
              <a:spcAft>
                <a:spcPts val="0"/>
              </a:spcAft>
            </a:pPr>
            <a:r>
              <a:rPr lang="en-US" sz="1600" kern="1200" dirty="0">
                <a:gradFill>
                  <a:gsLst>
                    <a:gs pos="0">
                      <a:schemeClr val="tx1"/>
                    </a:gs>
                    <a:gs pos="86000">
                      <a:schemeClr val="tx1"/>
                    </a:gs>
                  </a:gsLst>
                  <a:lin ang="5400000" scaled="0"/>
                </a:gradFill>
                <a:effectLst/>
              </a:rPr>
              <a:t>Exchange </a:t>
            </a:r>
            <a:r>
              <a:rPr lang="en-US" sz="1600" kern="1200" dirty="0">
                <a:solidFill>
                  <a:srgbClr val="FFFF00"/>
                </a:solidFill>
                <a:effectLst/>
              </a:rPr>
              <a:t>2010</a:t>
            </a:r>
            <a:endParaRPr lang="en-US" dirty="0">
              <a:effectLst/>
            </a:endParaRPr>
          </a:p>
          <a:p>
            <a:pPr marL="1261872" indent="-402336" eaLnBrk="1" hangingPunct="1">
              <a:lnSpc>
                <a:spcPct val="90000"/>
              </a:lnSpc>
              <a:spcBef>
                <a:spcPts val="384"/>
              </a:spcBef>
              <a:spcAft>
                <a:spcPts val="0"/>
              </a:spcAft>
            </a:pPr>
            <a:r>
              <a:rPr lang="en-US" sz="1600" kern="1200" dirty="0">
                <a:gradFill>
                  <a:gsLst>
                    <a:gs pos="0">
                      <a:schemeClr val="tx1"/>
                    </a:gs>
                    <a:gs pos="86000">
                      <a:schemeClr val="tx1"/>
                    </a:gs>
                  </a:gsLst>
                  <a:lin ang="5400000" scaled="0"/>
                </a:gradFill>
                <a:effectLst/>
              </a:rPr>
              <a:t>Windows 2008 </a:t>
            </a:r>
            <a:r>
              <a:rPr lang="en-US" sz="1600" kern="1200" dirty="0">
                <a:solidFill>
                  <a:srgbClr val="FFFF00"/>
                </a:solidFill>
                <a:effectLst/>
              </a:rPr>
              <a:t>SP2 or R2</a:t>
            </a:r>
            <a:endParaRPr lang="en-US" dirty="0">
              <a:effectLst/>
            </a:endParaRPr>
          </a:p>
          <a:p>
            <a:pPr marL="1261872" indent="-402336" eaLnBrk="1" hangingPunct="1">
              <a:lnSpc>
                <a:spcPct val="90000"/>
              </a:lnSpc>
              <a:spcBef>
                <a:spcPts val="384"/>
              </a:spcBef>
              <a:spcAft>
                <a:spcPts val="0"/>
              </a:spcAft>
            </a:pPr>
            <a:r>
              <a:rPr lang="en-US" sz="1600" kern="1200" dirty="0">
                <a:gradFill>
                  <a:gsLst>
                    <a:gs pos="0">
                      <a:schemeClr val="tx1"/>
                    </a:gs>
                    <a:gs pos="86000">
                      <a:schemeClr val="tx1"/>
                    </a:gs>
                  </a:gsLst>
                  <a:lin ang="5400000" scaled="0"/>
                </a:gradFill>
                <a:effectLst/>
              </a:rPr>
              <a:t>Mailbox, Client Access, Hub Transport, Edge roles</a:t>
            </a:r>
            <a:endParaRPr lang="en-US" dirty="0">
              <a:effectLst/>
            </a:endParaRPr>
          </a:p>
          <a:p>
            <a:pPr marL="1261872" indent="-402336" eaLnBrk="1" hangingPunct="1">
              <a:lnSpc>
                <a:spcPct val="90000"/>
              </a:lnSpc>
              <a:spcBef>
                <a:spcPts val="384"/>
              </a:spcBef>
              <a:spcAft>
                <a:spcPts val="0"/>
              </a:spcAft>
            </a:pPr>
            <a:r>
              <a:rPr lang="en-US" sz="1600" kern="1200" dirty="0">
                <a:gradFill>
                  <a:gsLst>
                    <a:gs pos="0">
                      <a:schemeClr val="tx1"/>
                    </a:gs>
                    <a:gs pos="86000">
                      <a:schemeClr val="tx1"/>
                    </a:gs>
                  </a:gsLst>
                  <a:lin ang="5400000" scaled="0"/>
                </a:gradFill>
                <a:effectLst/>
              </a:rPr>
              <a:t>Meets basic Exchange system requirements</a:t>
            </a:r>
            <a:endParaRPr lang="en-US" dirty="0">
              <a:effectLst/>
            </a:endParaRPr>
          </a:p>
          <a:p>
            <a:pPr marL="1261872" indent="-402336" eaLnBrk="1" hangingPunct="1">
              <a:lnSpc>
                <a:spcPct val="90000"/>
              </a:lnSpc>
              <a:spcBef>
                <a:spcPts val="384"/>
              </a:spcBef>
              <a:spcAft>
                <a:spcPts val="0"/>
              </a:spcAft>
            </a:pPr>
            <a:r>
              <a:rPr lang="en-US" sz="1600" kern="1200" dirty="0">
                <a:gradFill>
                  <a:gsLst>
                    <a:gs pos="0">
                      <a:schemeClr val="tx1"/>
                    </a:gs>
                    <a:gs pos="86000">
                      <a:schemeClr val="tx1"/>
                    </a:gs>
                  </a:gsLst>
                  <a:lin ang="5400000" scaled="0"/>
                </a:gradFill>
                <a:effectLst/>
              </a:rPr>
              <a:t>Storage is fixed VHD, SCSI pass through, or </a:t>
            </a:r>
            <a:r>
              <a:rPr lang="en-US" sz="1600" kern="1200" dirty="0" err="1">
                <a:gradFill>
                  <a:gsLst>
                    <a:gs pos="0">
                      <a:schemeClr val="tx1"/>
                    </a:gs>
                    <a:gs pos="86000">
                      <a:schemeClr val="tx1"/>
                    </a:gs>
                  </a:gsLst>
                  <a:lin ang="5400000" scaled="0"/>
                </a:gradFill>
                <a:effectLst/>
              </a:rPr>
              <a:t>iSCSI</a:t>
            </a:r>
            <a:endParaRPr lang="en-US" sz="1600" kern="1200" dirty="0">
              <a:gradFill>
                <a:gsLst>
                  <a:gs pos="0">
                    <a:schemeClr val="tx1"/>
                  </a:gs>
                  <a:gs pos="86000">
                    <a:schemeClr val="tx1"/>
                  </a:gs>
                </a:gsLst>
                <a:lin ang="5400000" scaled="0"/>
              </a:gradFill>
              <a:effectLst/>
            </a:endParaRPr>
          </a:p>
          <a:p>
            <a:pPr marL="457200" indent="-457200" eaLnBrk="1" hangingPunct="1">
              <a:lnSpc>
                <a:spcPct val="90000"/>
              </a:lnSpc>
              <a:spcBef>
                <a:spcPts val="480"/>
              </a:spcBef>
              <a:spcAft>
                <a:spcPts val="0"/>
              </a:spcAft>
            </a:pPr>
            <a:r>
              <a:rPr lang="en-US" sz="2800" kern="1200" dirty="0">
                <a:gradFill>
                  <a:gsLst>
                    <a:gs pos="0">
                      <a:schemeClr val="tx1"/>
                    </a:gs>
                    <a:gs pos="86000">
                      <a:schemeClr val="tx1"/>
                    </a:gs>
                  </a:gsLst>
                  <a:lin ang="5400000" scaled="0"/>
                </a:gradFill>
                <a:effectLst/>
              </a:rPr>
              <a:t>Not Supported</a:t>
            </a:r>
            <a:endParaRPr lang="en-US" sz="2800" dirty="0">
              <a:effectLst/>
            </a:endParaRPr>
          </a:p>
          <a:p>
            <a:pPr marL="859536" indent="-393192" eaLnBrk="1" hangingPunct="1">
              <a:lnSpc>
                <a:spcPct val="90000"/>
              </a:lnSpc>
              <a:spcBef>
                <a:spcPts val="432"/>
              </a:spcBef>
              <a:spcAft>
                <a:spcPts val="0"/>
              </a:spcAft>
            </a:pPr>
            <a:r>
              <a:rPr lang="en-US" sz="1800" kern="1200" dirty="0">
                <a:gradFill>
                  <a:gsLst>
                    <a:gs pos="0">
                      <a:schemeClr val="tx1"/>
                    </a:gs>
                    <a:gs pos="86000">
                      <a:schemeClr val="tx1"/>
                    </a:gs>
                  </a:gsLst>
                  <a:lin ang="5400000" scaled="0"/>
                </a:gradFill>
                <a:effectLst/>
              </a:rPr>
              <a:t>Combination of Exchange Mailbox HA </a:t>
            </a:r>
            <a:r>
              <a:rPr lang="en-US" sz="1800" kern="1200" dirty="0" smtClean="0">
                <a:gradFill>
                  <a:gsLst>
                    <a:gs pos="0">
                      <a:schemeClr val="tx1"/>
                    </a:gs>
                    <a:gs pos="86000">
                      <a:schemeClr val="tx1"/>
                    </a:gs>
                  </a:gsLst>
                  <a:lin ang="5400000" scaled="0"/>
                </a:gradFill>
                <a:effectLst/>
              </a:rPr>
              <a:t>(i.e. Mailbox servers in a DAG) and any host/hypervisor-based </a:t>
            </a:r>
            <a:r>
              <a:rPr lang="en-US" sz="1800" kern="1200" dirty="0">
                <a:gradFill>
                  <a:gsLst>
                    <a:gs pos="0">
                      <a:schemeClr val="tx1"/>
                    </a:gs>
                    <a:gs pos="86000">
                      <a:schemeClr val="tx1"/>
                    </a:gs>
                  </a:gsLst>
                  <a:lin ang="5400000" scaled="0"/>
                </a:gradFill>
                <a:effectLst/>
              </a:rPr>
              <a:t>clustering or migration </a:t>
            </a:r>
            <a:r>
              <a:rPr lang="en-US" sz="1800" kern="1200" smtClean="0">
                <a:gradFill>
                  <a:gsLst>
                    <a:gs pos="0">
                      <a:schemeClr val="tx1"/>
                    </a:gs>
                    <a:gs pos="86000">
                      <a:schemeClr val="tx1"/>
                    </a:gs>
                  </a:gsLst>
                  <a:lin ang="5400000" scaled="0"/>
                </a:gradFill>
                <a:effectLst/>
              </a:rPr>
              <a:t>technologies (</a:t>
            </a:r>
            <a:r>
              <a:rPr lang="en-US" sz="1800" kern="1200" dirty="0" smtClean="0">
                <a:gradFill>
                  <a:gsLst>
                    <a:gs pos="0">
                      <a:schemeClr val="tx1"/>
                    </a:gs>
                    <a:gs pos="86000">
                      <a:schemeClr val="tx1"/>
                    </a:gs>
                  </a:gsLst>
                  <a:lin ang="5400000" scaled="0"/>
                </a:gradFill>
                <a:effectLst/>
              </a:rPr>
              <a:t>e.g. Microsoft Live Migration, VMware V-Motion, etc.)</a:t>
            </a:r>
            <a:endParaRPr lang="en-US" dirty="0">
              <a:effectLst/>
            </a:endParaRPr>
          </a:p>
          <a:p>
            <a:pPr marL="859536" indent="-393192" eaLnBrk="1" hangingPunct="1">
              <a:lnSpc>
                <a:spcPct val="90000"/>
              </a:lnSpc>
              <a:spcBef>
                <a:spcPts val="432"/>
              </a:spcBef>
              <a:spcAft>
                <a:spcPts val="0"/>
              </a:spcAft>
            </a:pPr>
            <a:r>
              <a:rPr lang="en-US" sz="1800" kern="1200" dirty="0">
                <a:gradFill>
                  <a:gsLst>
                    <a:gs pos="0">
                      <a:schemeClr val="tx1"/>
                    </a:gs>
                    <a:gs pos="86000">
                      <a:schemeClr val="tx1"/>
                    </a:gs>
                  </a:gsLst>
                  <a:lin ang="5400000" scaled="0"/>
                </a:gradFill>
                <a:effectLst/>
              </a:rPr>
              <a:t>Snapshots, differencing/delta disks</a:t>
            </a:r>
            <a:endParaRPr lang="en-US" dirty="0">
              <a:effectLst/>
            </a:endParaRPr>
          </a:p>
          <a:p>
            <a:pPr marL="859536" indent="-393192" eaLnBrk="1" hangingPunct="1">
              <a:lnSpc>
                <a:spcPct val="90000"/>
              </a:lnSpc>
              <a:spcBef>
                <a:spcPts val="432"/>
              </a:spcBef>
              <a:spcAft>
                <a:spcPts val="0"/>
              </a:spcAft>
            </a:pPr>
            <a:r>
              <a:rPr lang="en-US" sz="1800" kern="1200" dirty="0" smtClean="0">
                <a:gradFill>
                  <a:gsLst>
                    <a:gs pos="0">
                      <a:schemeClr val="tx1"/>
                    </a:gs>
                    <a:gs pos="86000">
                      <a:schemeClr val="tx1"/>
                    </a:gs>
                  </a:gsLst>
                  <a:lin ang="5400000" scaled="0"/>
                </a:gradFill>
                <a:effectLst/>
              </a:rPr>
              <a:t>Unified </a:t>
            </a:r>
            <a:r>
              <a:rPr lang="en-US" sz="1800" kern="1200" dirty="0">
                <a:gradFill>
                  <a:gsLst>
                    <a:gs pos="0">
                      <a:schemeClr val="tx1"/>
                    </a:gs>
                    <a:gs pos="86000">
                      <a:schemeClr val="tx1"/>
                    </a:gs>
                  </a:gsLst>
                  <a:lin ang="5400000" scaled="0"/>
                </a:gradFill>
                <a:effectLst/>
              </a:rPr>
              <a:t>Messaging role</a:t>
            </a:r>
            <a:endParaRPr lang="en-US" dirty="0">
              <a:effectLst/>
            </a:endParaRPr>
          </a:p>
          <a:p>
            <a:pPr marL="859536" indent="-393192" eaLnBrk="1" hangingPunct="1">
              <a:lnSpc>
                <a:spcPct val="90000"/>
              </a:lnSpc>
              <a:spcBef>
                <a:spcPts val="432"/>
              </a:spcBef>
              <a:spcAft>
                <a:spcPts val="0"/>
              </a:spcAft>
            </a:pPr>
            <a:r>
              <a:rPr lang="en-US" sz="1800" kern="1200" dirty="0">
                <a:gradFill>
                  <a:gsLst>
                    <a:gs pos="0">
                      <a:schemeClr val="tx1"/>
                    </a:gs>
                    <a:gs pos="86000">
                      <a:schemeClr val="tx1"/>
                    </a:gs>
                  </a:gsLst>
                  <a:lin ang="5400000" scaled="0"/>
                </a:gradFill>
                <a:effectLst/>
              </a:rPr>
              <a:t>Virtual/logical </a:t>
            </a:r>
            <a:r>
              <a:rPr lang="en-US" sz="1800" kern="1200" dirty="0" smtClean="0">
                <a:gradFill>
                  <a:gsLst>
                    <a:gs pos="0">
                      <a:schemeClr val="tx1"/>
                    </a:gs>
                    <a:gs pos="86000">
                      <a:schemeClr val="tx1"/>
                    </a:gs>
                  </a:gsLst>
                  <a:lin ang="5400000" scaled="0"/>
                </a:gradFill>
                <a:effectLst/>
              </a:rPr>
              <a:t>processor </a:t>
            </a:r>
            <a:r>
              <a:rPr lang="en-US" sz="1800" kern="1200" dirty="0">
                <a:gradFill>
                  <a:gsLst>
                    <a:gs pos="0">
                      <a:schemeClr val="tx1"/>
                    </a:gs>
                    <a:gs pos="86000">
                      <a:schemeClr val="tx1"/>
                    </a:gs>
                  </a:gsLst>
                  <a:lin ang="5400000" scaled="0"/>
                </a:gradFill>
                <a:effectLst/>
              </a:rPr>
              <a:t>ratio greater than 2:1</a:t>
            </a:r>
            <a:endParaRPr lang="en-US" dirty="0">
              <a:effectLst/>
            </a:endParaRPr>
          </a:p>
          <a:p>
            <a:pPr marL="859536" indent="-393192" eaLnBrk="1" hangingPunct="1">
              <a:lnSpc>
                <a:spcPct val="90000"/>
              </a:lnSpc>
              <a:spcBef>
                <a:spcPts val="432"/>
              </a:spcBef>
              <a:spcAft>
                <a:spcPts val="0"/>
              </a:spcAft>
            </a:pPr>
            <a:r>
              <a:rPr lang="en-US" sz="1800" kern="1200" dirty="0">
                <a:gradFill>
                  <a:gsLst>
                    <a:gs pos="0">
                      <a:schemeClr val="tx1"/>
                    </a:gs>
                    <a:gs pos="86000">
                      <a:schemeClr val="tx1"/>
                    </a:gs>
                  </a:gsLst>
                  <a:lin ang="5400000" scaled="0"/>
                </a:gradFill>
                <a:effectLst/>
              </a:rPr>
              <a:t>Applications running in root </a:t>
            </a:r>
            <a:r>
              <a:rPr lang="en-US" sz="1800" kern="1200" dirty="0" smtClean="0">
                <a:gradFill>
                  <a:gsLst>
                    <a:gs pos="0">
                      <a:schemeClr val="tx1"/>
                    </a:gs>
                    <a:gs pos="86000">
                      <a:schemeClr val="tx1"/>
                    </a:gs>
                  </a:gsLst>
                  <a:lin ang="5400000" scaled="0"/>
                </a:gradFill>
                <a:effectLst/>
              </a:rPr>
              <a:t>partition (excluding AV)</a:t>
            </a:r>
            <a:endParaRPr lang="en-US" dirty="0">
              <a:effectLst/>
            </a:endParaRPr>
          </a:p>
          <a:p>
            <a:pPr lvl="1"/>
            <a:endParaRPr lang="en-US" sz="1800" dirty="0"/>
          </a:p>
        </p:txBody>
      </p:sp>
    </p:spTree>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1358"/>
            <a:ext cx="8382000" cy="553998"/>
          </a:xfrm>
        </p:spPr>
        <p:txBody>
          <a:bodyPr/>
          <a:lstStyle/>
          <a:p>
            <a:r>
              <a:rPr lang="en-US" sz="4000" dirty="0" smtClean="0"/>
              <a:t>Partner Evidence: Exchange Virtualization</a:t>
            </a:r>
            <a:endParaRPr lang="en-US" sz="4000" dirty="0"/>
          </a:p>
        </p:txBody>
      </p:sp>
      <p:sp>
        <p:nvSpPr>
          <p:cNvPr id="3" name="Content Placeholder 2"/>
          <p:cNvSpPr>
            <a:spLocks noGrp="1"/>
          </p:cNvSpPr>
          <p:nvPr>
            <p:ph idx="1"/>
          </p:nvPr>
        </p:nvSpPr>
        <p:spPr>
          <a:xfrm>
            <a:off x="381000" y="821649"/>
            <a:ext cx="8382000" cy="4561205"/>
          </a:xfrm>
        </p:spPr>
        <p:txBody>
          <a:bodyPr/>
          <a:lstStyle/>
          <a:p>
            <a:r>
              <a:rPr lang="en-US" dirty="0" smtClean="0"/>
              <a:t>HP recommended configurations for Exchange 2010 virtualization using Hyper-V R2</a:t>
            </a:r>
          </a:p>
          <a:p>
            <a:pPr lvl="1"/>
            <a:r>
              <a:rPr lang="en-US" dirty="0" smtClean="0"/>
              <a:t>Sizing for 20,000 users, 512 MB mailboxes</a:t>
            </a:r>
          </a:p>
          <a:p>
            <a:pPr lvl="2"/>
            <a:r>
              <a:rPr lang="en-US" dirty="0" smtClean="0"/>
              <a:t>All roles virtualized and Live Migration for MBX servers</a:t>
            </a:r>
          </a:p>
          <a:p>
            <a:pPr lvl="2"/>
            <a:r>
              <a:rPr lang="en-US" dirty="0" smtClean="0"/>
              <a:t>Hardware: HP </a:t>
            </a:r>
            <a:r>
              <a:rPr lang="en-US" dirty="0" err="1" smtClean="0"/>
              <a:t>ProLiant</a:t>
            </a:r>
            <a:r>
              <a:rPr lang="en-US" dirty="0" smtClean="0"/>
              <a:t> BL460c G6 (BL460c G6) server blade and HP StorageWorks 8400 Enterprise Virtual Array (EVA8400) storage systems </a:t>
            </a:r>
          </a:p>
          <a:p>
            <a:pPr lvl="3">
              <a:buNone/>
            </a:pPr>
            <a:r>
              <a:rPr lang="en-US" sz="1800" dirty="0" smtClean="0">
                <a:hlinkClick r:id="rId3"/>
              </a:rPr>
              <a:t>http://h20195.www2.hp.com/V2/GetPDF.aspx/4AA1-2127ENW.pdf</a:t>
            </a:r>
            <a:endParaRPr lang="en-US" sz="1800" dirty="0" smtClean="0"/>
          </a:p>
          <a:p>
            <a:pPr lvl="1"/>
            <a:r>
              <a:rPr lang="en-US" dirty="0" smtClean="0"/>
              <a:t>Sizing for 5,000 users, 256 MB mailboxes</a:t>
            </a:r>
          </a:p>
          <a:p>
            <a:pPr lvl="2"/>
            <a:r>
              <a:rPr lang="en-US" dirty="0" smtClean="0"/>
              <a:t>All roles virtualized and Live Migration for MBX servers</a:t>
            </a:r>
          </a:p>
          <a:p>
            <a:pPr lvl="2"/>
            <a:r>
              <a:rPr lang="en-US" dirty="0" smtClean="0"/>
              <a:t>Hardware: HP </a:t>
            </a:r>
            <a:r>
              <a:rPr lang="en-US" dirty="0" err="1" smtClean="0"/>
              <a:t>ProLiant</a:t>
            </a:r>
            <a:r>
              <a:rPr lang="en-US" dirty="0" smtClean="0"/>
              <a:t> BL460c G6 (BL460c G6) server blades and HP </a:t>
            </a:r>
            <a:r>
              <a:rPr lang="en-US" dirty="0" err="1" smtClean="0"/>
              <a:t>LeftHand</a:t>
            </a:r>
            <a:r>
              <a:rPr lang="en-US" dirty="0" smtClean="0"/>
              <a:t> P4500 (P4500) storage systems</a:t>
            </a:r>
          </a:p>
          <a:p>
            <a:pPr lvl="3">
              <a:buNone/>
            </a:pPr>
            <a:r>
              <a:rPr lang="en-US" sz="1800" dirty="0" smtClean="0">
                <a:hlinkClick r:id="rId4"/>
              </a:rPr>
              <a:t>http://h20195.www2.hp.com/V2/GetPDF.aspx/4AA1-9895ENW.pdf</a:t>
            </a:r>
            <a:endParaRPr lang="en-US" sz="1800" dirty="0" smtClean="0"/>
          </a:p>
          <a:p>
            <a:pPr lvl="1"/>
            <a:endParaRPr lang="en-US" dirty="0"/>
          </a:p>
        </p:txBody>
      </p:sp>
      <p:pic>
        <p:nvPicPr>
          <p:cNvPr id="4" name="Picture 11" descr="Hewlett-Packard (HP)"/>
          <p:cNvPicPr>
            <a:picLocks noChangeAspect="1" noChangeArrowheads="1"/>
          </p:cNvPicPr>
          <p:nvPr/>
        </p:nvPicPr>
        <p:blipFill>
          <a:blip r:embed="rId5" cstate="print"/>
          <a:srcRect/>
          <a:stretch>
            <a:fillRect/>
          </a:stretch>
        </p:blipFill>
        <p:spPr bwMode="auto">
          <a:xfrm>
            <a:off x="7504429" y="1315718"/>
            <a:ext cx="1427316" cy="621007"/>
          </a:xfrm>
          <a:prstGeom prst="rect">
            <a:avLst/>
          </a:prstGeom>
          <a:noFill/>
          <a:ln w="9525">
            <a:noFill/>
            <a:miter lim="800000"/>
            <a:headEnd/>
            <a:tailEnd/>
          </a:ln>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21" name="Rectangle 5"/>
          <p:cNvSpPr>
            <a:spLocks noGrp="1" noChangeArrowheads="1"/>
          </p:cNvSpPr>
          <p:nvPr>
            <p:ph type="title"/>
          </p:nvPr>
        </p:nvSpPr>
        <p:spPr/>
        <p:txBody>
          <a:bodyPr/>
          <a:lstStyle/>
          <a:p>
            <a:pPr eaLnBrk="1" hangingPunct="1">
              <a:defRPr/>
            </a:pPr>
            <a:r>
              <a:rPr lang="en-US" smtClean="0"/>
              <a:t>For More Information…</a:t>
            </a:r>
          </a:p>
        </p:txBody>
      </p:sp>
      <p:sp>
        <p:nvSpPr>
          <p:cNvPr id="572419" name="Rectangle 3"/>
          <p:cNvSpPr>
            <a:spLocks noGrp="1" noChangeArrowheads="1"/>
          </p:cNvSpPr>
          <p:nvPr>
            <p:ph idx="1"/>
          </p:nvPr>
        </p:nvSpPr>
        <p:spPr>
          <a:xfrm>
            <a:off x="109538" y="938048"/>
            <a:ext cx="8756650" cy="5274787"/>
          </a:xfrm>
        </p:spPr>
        <p:txBody>
          <a:bodyPr lIns="92075" tIns="46038" rIns="92075" bIns="46038">
            <a:normAutofit fontScale="92500" lnSpcReduction="10000"/>
          </a:bodyPr>
          <a:lstStyle/>
          <a:p>
            <a:pPr eaLnBrk="1" hangingPunct="1">
              <a:buNone/>
              <a:defRPr/>
            </a:pPr>
            <a:r>
              <a:rPr lang="en-US" sz="2400" b="1" dirty="0" smtClean="0">
                <a:solidFill>
                  <a:schemeClr val="tx1"/>
                </a:solidFill>
              </a:rPr>
              <a:t>Virtualization</a:t>
            </a:r>
          </a:p>
          <a:p>
            <a:pPr eaLnBrk="1" hangingPunct="1">
              <a:defRPr/>
            </a:pPr>
            <a:r>
              <a:rPr lang="en-US" sz="2400" dirty="0" smtClean="0"/>
              <a:t>Windows Server 2008 R2 Hyper-V</a:t>
            </a:r>
          </a:p>
          <a:p>
            <a:pPr marL="400050" lvl="1" indent="0" eaLnBrk="1" hangingPunct="1">
              <a:buNone/>
              <a:defRPr/>
            </a:pPr>
            <a:r>
              <a:rPr lang="en-US" sz="1600" dirty="0" smtClean="0">
                <a:hlinkClick r:id="rId3"/>
              </a:rPr>
              <a:t>http</a:t>
            </a:r>
            <a:r>
              <a:rPr lang="en-US" sz="1600" dirty="0">
                <a:hlinkClick r:id="rId3"/>
              </a:rPr>
              <a:t>://</a:t>
            </a:r>
            <a:r>
              <a:rPr lang="en-US" sz="1600" dirty="0" smtClean="0">
                <a:hlinkClick r:id="rId3"/>
              </a:rPr>
              <a:t>www.microsoft.com/windowsserver2008/en/us/hyperv-main.aspx</a:t>
            </a:r>
            <a:endParaRPr lang="en-US" sz="1600" dirty="0" smtClean="0"/>
          </a:p>
          <a:p>
            <a:pPr lvl="0" eaLnBrk="1" hangingPunct="1">
              <a:defRPr/>
            </a:pPr>
            <a:r>
              <a:rPr lang="en-US" sz="2400" dirty="0" smtClean="0"/>
              <a:t>Windows Virtualization Team Blog</a:t>
            </a:r>
          </a:p>
          <a:p>
            <a:pPr marL="400050" lvl="1" indent="0" eaLnBrk="1" hangingPunct="1">
              <a:buNone/>
              <a:defRPr/>
            </a:pPr>
            <a:r>
              <a:rPr lang="en-US" sz="1600" dirty="0" smtClean="0">
                <a:solidFill>
                  <a:srgbClr val="FFFFFF"/>
                </a:solidFill>
                <a:hlinkClick r:id="rId4"/>
              </a:rPr>
              <a:t>http</a:t>
            </a:r>
            <a:r>
              <a:rPr lang="en-US" sz="1600" dirty="0">
                <a:solidFill>
                  <a:srgbClr val="FFFFFF"/>
                </a:solidFill>
                <a:hlinkClick r:id="rId4"/>
              </a:rPr>
              <a:t>://</a:t>
            </a:r>
            <a:r>
              <a:rPr lang="en-US" sz="1600" dirty="0" smtClean="0">
                <a:solidFill>
                  <a:srgbClr val="FFFFFF"/>
                </a:solidFill>
                <a:hlinkClick r:id="rId4"/>
              </a:rPr>
              <a:t>blogs.technet.com/virtualization</a:t>
            </a:r>
            <a:r>
              <a:rPr lang="en-US" sz="1600" dirty="0" smtClean="0">
                <a:solidFill>
                  <a:srgbClr val="FFFFFF"/>
                </a:solidFill>
              </a:rPr>
              <a:t> </a:t>
            </a:r>
            <a:endParaRPr lang="en-US" sz="1600" b="1" u="sng" dirty="0">
              <a:solidFill>
                <a:schemeClr val="hlink"/>
              </a:solidFill>
            </a:endParaRPr>
          </a:p>
          <a:p>
            <a:pPr lvl="0" eaLnBrk="1" hangingPunct="1">
              <a:defRPr/>
            </a:pPr>
            <a:r>
              <a:rPr lang="en-US" sz="2400" dirty="0">
                <a:effectLst/>
              </a:rPr>
              <a:t>Infrastructure Planning and Design Guides for </a:t>
            </a:r>
            <a:r>
              <a:rPr lang="en-US" sz="2400" dirty="0" smtClean="0">
                <a:effectLst/>
              </a:rPr>
              <a:t>Virtualization</a:t>
            </a:r>
          </a:p>
          <a:p>
            <a:pPr marL="400050" lvl="1" indent="0" eaLnBrk="1" hangingPunct="1">
              <a:buNone/>
              <a:defRPr/>
            </a:pPr>
            <a:r>
              <a:rPr lang="en-US" sz="1600" dirty="0" smtClean="0">
                <a:solidFill>
                  <a:srgbClr val="FFC000"/>
                </a:solidFill>
                <a:effectLst>
                  <a:outerShdw blurRad="38100" dist="38100" dir="2700000" algn="tl">
                    <a:srgbClr val="000000">
                      <a:alpha val="43137"/>
                    </a:srgbClr>
                  </a:outerShdw>
                </a:effectLst>
                <a:hlinkClick r:id="rId5"/>
              </a:rPr>
              <a:t>http://technet.microsoft.com/en-us/solutionaccelerators/ee395429.aspx?SA_CE=VIRT-IPD-WEB-MSCOM-2009-09-21</a:t>
            </a:r>
            <a:r>
              <a:rPr lang="en-US" sz="1600" dirty="0" smtClean="0">
                <a:solidFill>
                  <a:srgbClr val="FFC000"/>
                </a:solidFill>
                <a:effectLst>
                  <a:outerShdw blurRad="38100" dist="38100" dir="2700000" algn="tl">
                    <a:srgbClr val="000000">
                      <a:alpha val="43137"/>
                    </a:srgbClr>
                  </a:outerShdw>
                </a:effectLst>
              </a:rPr>
              <a:t> </a:t>
            </a:r>
          </a:p>
          <a:p>
            <a:pPr eaLnBrk="1" hangingPunct="1">
              <a:defRPr/>
            </a:pPr>
            <a:r>
              <a:rPr lang="en-US" sz="2400" dirty="0" smtClean="0"/>
              <a:t>Microsoft Virtualization Solutions</a:t>
            </a:r>
          </a:p>
          <a:p>
            <a:pPr marL="342900" lvl="1" indent="-342900" eaLnBrk="1" hangingPunct="1">
              <a:buNone/>
              <a:defRPr/>
            </a:pPr>
            <a:r>
              <a:rPr lang="en-US" sz="2400" dirty="0" smtClean="0"/>
              <a:t>	</a:t>
            </a:r>
            <a:r>
              <a:rPr lang="en-US" sz="1600" dirty="0" smtClean="0">
                <a:hlinkClick r:id="rId6"/>
              </a:rPr>
              <a:t>http://www.microsoft.com/virtualization/en/us/solution-business-apps.aspx</a:t>
            </a:r>
            <a:r>
              <a:rPr lang="en-US" sz="1600" dirty="0" smtClean="0"/>
              <a:t>  </a:t>
            </a:r>
            <a:endParaRPr lang="en-US" sz="2400" dirty="0" smtClean="0"/>
          </a:p>
          <a:p>
            <a:pPr eaLnBrk="1" hangingPunct="1">
              <a:buNone/>
              <a:defRPr/>
            </a:pPr>
            <a:r>
              <a:rPr lang="en-US" sz="2400" b="1" dirty="0" smtClean="0">
                <a:solidFill>
                  <a:schemeClr val="tx1"/>
                </a:solidFill>
              </a:rPr>
              <a:t>Exchange</a:t>
            </a:r>
            <a:endParaRPr lang="en-US" sz="2000" dirty="0" smtClean="0"/>
          </a:p>
          <a:p>
            <a:pPr>
              <a:defRPr/>
            </a:pPr>
            <a:r>
              <a:rPr lang="en-US" sz="2400" dirty="0" smtClean="0"/>
              <a:t>Exchange Virtualization Best Practices Webcast</a:t>
            </a:r>
          </a:p>
          <a:p>
            <a:pPr marL="400050" lvl="1" indent="0">
              <a:buNone/>
              <a:defRPr/>
            </a:pPr>
            <a:r>
              <a:rPr lang="en-US" sz="1600" dirty="0" smtClean="0">
                <a:hlinkClick r:id="rId7"/>
              </a:rPr>
              <a:t>http://msevents.microsoft.com/CUI/WebCastEventDetails.aspx?culture=en-US&amp;EventID=1032428204&amp;CountryCode=US</a:t>
            </a:r>
            <a:endParaRPr lang="en-US" sz="1600" dirty="0" smtClean="0"/>
          </a:p>
          <a:p>
            <a:pPr eaLnBrk="1" hangingPunct="1">
              <a:defRPr/>
            </a:pPr>
            <a:r>
              <a:rPr lang="en-US" sz="2400" dirty="0" smtClean="0"/>
              <a:t>Exchange Server 2010 Guidance</a:t>
            </a:r>
          </a:p>
          <a:p>
            <a:pPr marL="400050" lvl="1" indent="0" eaLnBrk="1" hangingPunct="1">
              <a:buNone/>
              <a:defRPr/>
            </a:pPr>
            <a:r>
              <a:rPr lang="en-US" sz="1600" dirty="0" smtClean="0">
                <a:hlinkClick r:id="rId8"/>
              </a:rPr>
              <a:t>http</a:t>
            </a:r>
            <a:r>
              <a:rPr lang="en-US" sz="1600" dirty="0">
                <a:hlinkClick r:id="rId8"/>
              </a:rPr>
              <a:t>://technet.microsoft.com/en-us/library/bb124558(EXCHG.140).</a:t>
            </a:r>
            <a:r>
              <a:rPr lang="en-US" sz="1600" dirty="0" smtClean="0">
                <a:hlinkClick r:id="rId8"/>
              </a:rPr>
              <a:t>aspx</a:t>
            </a:r>
            <a:r>
              <a:rPr lang="en-US" sz="1600" dirty="0" smtClean="0"/>
              <a:t> </a:t>
            </a:r>
          </a:p>
          <a:p>
            <a:pPr eaLnBrk="1" hangingPunct="1">
              <a:defRPr/>
            </a:pPr>
            <a:r>
              <a:rPr lang="en-US" sz="2400" dirty="0" smtClean="0"/>
              <a:t>Exchange Team Blog</a:t>
            </a:r>
          </a:p>
          <a:p>
            <a:pPr marL="400050" lvl="1" indent="0" eaLnBrk="1" hangingPunct="1">
              <a:buNone/>
              <a:defRPr/>
            </a:pPr>
            <a:r>
              <a:rPr lang="en-US" sz="1600" dirty="0" smtClean="0">
                <a:hlinkClick r:id="rId9"/>
              </a:rPr>
              <a:t>http://blogs.technet.com/exchange</a:t>
            </a:r>
            <a:endParaRPr lang="en-US" sz="1600"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Trends</a:t>
            </a:r>
            <a:endParaRPr lang="en-US" dirty="0"/>
          </a:p>
        </p:txBody>
      </p:sp>
      <p:sp>
        <p:nvSpPr>
          <p:cNvPr id="3" name="Content Placeholder 2"/>
          <p:cNvSpPr>
            <a:spLocks noGrp="1"/>
          </p:cNvSpPr>
          <p:nvPr>
            <p:ph idx="1"/>
          </p:nvPr>
        </p:nvSpPr>
        <p:spPr/>
        <p:txBody>
          <a:bodyPr/>
          <a:lstStyle/>
          <a:p>
            <a:endParaRPr lang="en-US"/>
          </a:p>
        </p:txBody>
      </p:sp>
      <p:sp>
        <p:nvSpPr>
          <p:cNvPr id="4" name="Rounded Rectangle 3"/>
          <p:cNvSpPr/>
          <p:nvPr/>
        </p:nvSpPr>
        <p:spPr>
          <a:xfrm>
            <a:off x="228600" y="990600"/>
            <a:ext cx="8794750" cy="5334000"/>
          </a:xfrm>
          <a:prstGeom prst="roundRect">
            <a:avLst>
              <a:gd name="adj" fmla="val 4344"/>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graphicFrame>
        <p:nvGraphicFramePr>
          <p:cNvPr id="5" name="Chart 4"/>
          <p:cNvGraphicFramePr/>
          <p:nvPr/>
        </p:nvGraphicFramePr>
        <p:xfrm>
          <a:off x="762000" y="1524000"/>
          <a:ext cx="7248181"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4"/>
          <p:cNvSpPr>
            <a:spLocks noChangeArrowheads="1"/>
          </p:cNvSpPr>
          <p:nvPr/>
        </p:nvSpPr>
        <p:spPr bwMode="auto">
          <a:xfrm>
            <a:off x="304800" y="6096000"/>
            <a:ext cx="8129588" cy="215900"/>
          </a:xfrm>
          <a:prstGeom prst="rect">
            <a:avLst/>
          </a:prstGeom>
          <a:noFill/>
          <a:ln w="9525">
            <a:noFill/>
            <a:miter lim="800000"/>
            <a:headEnd/>
            <a:tailEnd/>
          </a:ln>
        </p:spPr>
        <p:txBody>
          <a:bodyPr>
            <a:spAutoFit/>
          </a:bodyPr>
          <a:lstStyle/>
          <a:p>
            <a:pPr defTabSz="914400"/>
            <a:r>
              <a:rPr lang="en-US" sz="800">
                <a:solidFill>
                  <a:srgbClr val="000000"/>
                </a:solidFill>
                <a:latin typeface="Calibri" pitchFamily="34" charset="0"/>
              </a:rPr>
              <a:t>Source: </a:t>
            </a:r>
            <a:r>
              <a:rPr lang="en-US" sz="800" i="1">
                <a:solidFill>
                  <a:srgbClr val="000000"/>
                </a:solidFill>
                <a:latin typeface="Calibri" pitchFamily="34" charset="0"/>
              </a:rPr>
              <a:t>Virtualization and Management: Trends, Forecasts, and Recommendations</a:t>
            </a:r>
            <a:r>
              <a:rPr lang="en-US" sz="800">
                <a:solidFill>
                  <a:srgbClr val="000000"/>
                </a:solidFill>
                <a:latin typeface="Calibri" pitchFamily="34" charset="0"/>
              </a:rPr>
              <a:t>; Enterprise Management Associates (EMA); April 2008</a:t>
            </a:r>
          </a:p>
        </p:txBody>
      </p:sp>
      <p:graphicFrame>
        <p:nvGraphicFramePr>
          <p:cNvPr id="7" name="Table 6"/>
          <p:cNvGraphicFramePr>
            <a:graphicFrameLocks noGrp="1"/>
          </p:cNvGraphicFramePr>
          <p:nvPr/>
        </p:nvGraphicFramePr>
        <p:xfrm>
          <a:off x="228600" y="1143000"/>
          <a:ext cx="8763000" cy="304800"/>
        </p:xfrm>
        <a:graphic>
          <a:graphicData uri="http://schemas.openxmlformats.org/drawingml/2006/table">
            <a:tbl>
              <a:tblPr/>
              <a:tblGrid>
                <a:gridCol w="8763000"/>
              </a:tblGrid>
              <a:tr h="304800">
                <a:tc>
                  <a:txBody>
                    <a:bodyPr/>
                    <a:lstStyle/>
                    <a:p>
                      <a:pPr algn="ctr" fontAlgn="b"/>
                      <a:r>
                        <a:rPr lang="en-US" sz="1800" b="1" i="1" u="none" strike="noStrike" dirty="0" smtClean="0">
                          <a:solidFill>
                            <a:schemeClr val="bg1"/>
                          </a:solidFill>
                          <a:latin typeface="+mn-lt"/>
                        </a:rPr>
                        <a:t>“What types of workloads have you deployed virtualization technology for 2006 vs. 2008”</a:t>
                      </a:r>
                      <a:endParaRPr lang="en-US" sz="1800" b="1" i="1" u="none" strike="noStrike" dirty="0">
                        <a:solidFill>
                          <a:schemeClr val="bg1"/>
                        </a:solidFill>
                        <a:latin typeface="+mn-lt"/>
                      </a:endParaRPr>
                    </a:p>
                  </a:txBody>
                  <a:tcPr marL="0" marR="0" marT="0" marB="0" anchor="b">
                    <a:lnL>
                      <a:noFill/>
                    </a:lnL>
                    <a:lnR>
                      <a:noFill/>
                    </a:lnR>
                    <a:lnT>
                      <a:noFill/>
                    </a:lnT>
                    <a:lnB>
                      <a:noFill/>
                    </a:lnB>
                  </a:tcPr>
                </a:tc>
              </a:tr>
            </a:tbl>
          </a:graphicData>
        </a:graphic>
      </p:graphicFrame>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21" name="Rectangle 5"/>
          <p:cNvSpPr>
            <a:spLocks noGrp="1" noChangeArrowheads="1"/>
          </p:cNvSpPr>
          <p:nvPr>
            <p:ph type="title"/>
          </p:nvPr>
        </p:nvSpPr>
        <p:spPr/>
        <p:txBody>
          <a:bodyPr/>
          <a:lstStyle/>
          <a:p>
            <a:pPr eaLnBrk="1" hangingPunct="1">
              <a:defRPr/>
            </a:pPr>
            <a:r>
              <a:rPr lang="en-US" smtClean="0"/>
              <a:t>For More Information…</a:t>
            </a:r>
          </a:p>
        </p:txBody>
      </p:sp>
      <p:sp>
        <p:nvSpPr>
          <p:cNvPr id="572419" name="Rectangle 3"/>
          <p:cNvSpPr>
            <a:spLocks noGrp="1" noChangeArrowheads="1"/>
          </p:cNvSpPr>
          <p:nvPr>
            <p:ph idx="1"/>
          </p:nvPr>
        </p:nvSpPr>
        <p:spPr>
          <a:xfrm>
            <a:off x="109538" y="938048"/>
            <a:ext cx="8756650" cy="5274787"/>
          </a:xfrm>
        </p:spPr>
        <p:txBody>
          <a:bodyPr lIns="92075" tIns="46038" rIns="92075" bIns="46038"/>
          <a:lstStyle/>
          <a:p>
            <a:pPr eaLnBrk="1" hangingPunct="1">
              <a:buNone/>
              <a:defRPr/>
            </a:pPr>
            <a:r>
              <a:rPr lang="en-US" sz="2400" b="1" dirty="0" smtClean="0">
                <a:solidFill>
                  <a:schemeClr val="tx1"/>
                </a:solidFill>
              </a:rPr>
              <a:t>SQL Server</a:t>
            </a:r>
          </a:p>
          <a:p>
            <a:pPr eaLnBrk="1" hangingPunct="1">
              <a:defRPr/>
            </a:pPr>
            <a:r>
              <a:rPr lang="en-US" sz="2400" dirty="0" smtClean="0"/>
              <a:t>SQL Server Virtualization</a:t>
            </a:r>
          </a:p>
          <a:p>
            <a:pPr marL="400050" lvl="1" indent="0">
              <a:buNone/>
              <a:defRPr/>
            </a:pPr>
            <a:r>
              <a:rPr lang="en-US" sz="1600" u="sng" dirty="0" smtClean="0">
                <a:latin typeface="Calibri" pitchFamily="34" charset="0"/>
                <a:hlinkClick r:id="rId3"/>
              </a:rPr>
              <a:t>http://www.microsoft.com/sqlserver/2008/en/us/virtualization.aspx</a:t>
            </a:r>
            <a:endParaRPr lang="en-US" sz="1600" dirty="0" smtClean="0"/>
          </a:p>
          <a:p>
            <a:pPr lvl="0" eaLnBrk="1" hangingPunct="1">
              <a:defRPr/>
            </a:pPr>
            <a:r>
              <a:rPr lang="en-US" sz="2400" dirty="0" smtClean="0"/>
              <a:t>SQL Server Whitepapers</a:t>
            </a:r>
          </a:p>
          <a:p>
            <a:pPr marL="400050" lvl="1" indent="0">
              <a:buNone/>
              <a:defRPr/>
            </a:pPr>
            <a:r>
              <a:rPr lang="en-US" sz="1600" dirty="0" smtClean="0">
                <a:latin typeface="Calibri" pitchFamily="34" charset="0"/>
                <a:hlinkClick r:id="rId4"/>
              </a:rPr>
              <a:t>http://www.microsoft.com/sqlserver/2008/en/us/white-papers.aspx</a:t>
            </a:r>
            <a:r>
              <a:rPr lang="en-US" sz="1600" dirty="0" smtClean="0">
                <a:solidFill>
                  <a:srgbClr val="FFFFFF"/>
                </a:solidFill>
              </a:rPr>
              <a:t> </a:t>
            </a:r>
            <a:endParaRPr lang="en-US" sz="1600" dirty="0" smtClean="0"/>
          </a:p>
          <a:p>
            <a:pPr lvl="0">
              <a:defRPr/>
            </a:pPr>
            <a:r>
              <a:rPr lang="en-US" sz="2400" dirty="0" smtClean="0"/>
              <a:t>SQL Server Virtualization Best Practices Webcast</a:t>
            </a:r>
          </a:p>
          <a:p>
            <a:pPr marL="400050" lvl="1" indent="0">
              <a:buNone/>
              <a:defRPr/>
            </a:pPr>
            <a:r>
              <a:rPr lang="en-US" sz="1600" dirty="0" smtClean="0">
                <a:latin typeface="Calibri" pitchFamily="34" charset="0"/>
                <a:hlinkClick r:id="rId5"/>
              </a:rPr>
              <a:t>http://msevents.microsoft.com/CUI/WebCastEventDetails.aspx?EventID=1032428764&amp;EventCategory=5&amp;culture=en-US&amp;CountryCode=US</a:t>
            </a:r>
            <a:r>
              <a:rPr lang="en-US" sz="1600" dirty="0" smtClean="0">
                <a:solidFill>
                  <a:srgbClr val="FFFFFF"/>
                </a:solidFill>
              </a:rPr>
              <a:t> </a:t>
            </a:r>
            <a:endParaRPr lang="en-US" sz="1600" b="1" u="sng" dirty="0" smtClean="0">
              <a:solidFill>
                <a:schemeClr val="hlink"/>
              </a:solidFill>
            </a:endParaRPr>
          </a:p>
          <a:p>
            <a:pPr eaLnBrk="1" hangingPunct="1">
              <a:buNone/>
              <a:defRPr/>
            </a:pPr>
            <a:r>
              <a:rPr lang="en-US" sz="2400" b="1" dirty="0" smtClean="0">
                <a:solidFill>
                  <a:schemeClr val="tx1"/>
                </a:solidFill>
              </a:rPr>
              <a:t>SharePoint</a:t>
            </a:r>
          </a:p>
          <a:p>
            <a:pPr eaLnBrk="1" hangingPunct="1">
              <a:defRPr/>
            </a:pPr>
            <a:r>
              <a:rPr lang="en-US" sz="2400" dirty="0" smtClean="0"/>
              <a:t>Solutions for Optimizing SharePoint</a:t>
            </a:r>
          </a:p>
          <a:p>
            <a:pPr marL="400050" lvl="1" indent="0">
              <a:buNone/>
              <a:defRPr/>
            </a:pPr>
            <a:r>
              <a:rPr lang="en-US" sz="1600" u="sng" dirty="0" smtClean="0">
                <a:latin typeface="Calibri" pitchFamily="34" charset="0"/>
                <a:hlinkClick r:id="rId6"/>
              </a:rPr>
              <a:t>http://www.microsoft.com/systemcenter/en/us/managing-microsoft-applications/optimizing-sharepoint.aspx</a:t>
            </a:r>
            <a:r>
              <a:rPr lang="en-US" sz="1600" dirty="0" smtClean="0"/>
              <a:t> </a:t>
            </a:r>
          </a:p>
          <a:p>
            <a:pPr>
              <a:defRPr/>
            </a:pPr>
            <a:r>
              <a:rPr lang="en-US" sz="2400" dirty="0" smtClean="0"/>
              <a:t>Microsoft Virtualization Solutions</a:t>
            </a:r>
          </a:p>
          <a:p>
            <a:pPr marL="342900" lvl="1" indent="-342900">
              <a:buNone/>
              <a:defRPr/>
            </a:pPr>
            <a:r>
              <a:rPr lang="en-US" sz="2400" dirty="0" smtClean="0"/>
              <a:t>	</a:t>
            </a:r>
            <a:r>
              <a:rPr lang="en-US" sz="1600" dirty="0" smtClean="0">
                <a:hlinkClick r:id="rId7"/>
              </a:rPr>
              <a:t>http://www.microsoft.com/virtualization/en/us/solution-business-apps.aspx</a:t>
            </a:r>
            <a:r>
              <a:rPr lang="en-US" sz="1600" dirty="0" smtClean="0"/>
              <a:t>  </a:t>
            </a:r>
            <a:endParaRPr lang="en-US" sz="2400" dirty="0" smtClean="0"/>
          </a:p>
          <a:p>
            <a:pPr eaLnBrk="1" hangingPunct="1">
              <a:defRPr/>
            </a:pPr>
            <a:r>
              <a:rPr lang="en-US" sz="2400" dirty="0" smtClean="0"/>
              <a:t>Microsoft Consulting Services UK SharePoint Blog</a:t>
            </a:r>
          </a:p>
          <a:p>
            <a:pPr marL="400050" lvl="1" indent="0">
              <a:buNone/>
              <a:defRPr/>
            </a:pPr>
            <a:r>
              <a:rPr lang="en-US" sz="1600" dirty="0" smtClean="0">
                <a:latin typeface="Calibri" pitchFamily="34" charset="0"/>
                <a:hlinkClick r:id="rId8"/>
              </a:rPr>
              <a:t>http://blogs.msdn.com/uksharepoint/archive/2009/03/04/topic-1-recommendations-for-optimizing-the-performance-of-a-virtualized-sharepoint-environment.aspx</a:t>
            </a:r>
            <a:endParaRPr lang="en-US" sz="1600" dirty="0" smtClean="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Customers are Reaping the Benefits</a:t>
            </a:r>
          </a:p>
        </p:txBody>
      </p:sp>
      <p:sp>
        <p:nvSpPr>
          <p:cNvPr id="22" name="Rectangle 21"/>
          <p:cNvSpPr/>
          <p:nvPr/>
        </p:nvSpPr>
        <p:spPr>
          <a:xfrm>
            <a:off x="76200" y="4876800"/>
            <a:ext cx="5257800" cy="1447800"/>
          </a:xfrm>
          <a:prstGeom prst="rect">
            <a:avLst/>
          </a:prstGeom>
          <a:solidFill>
            <a:schemeClr val="accent3">
              <a:lumMod val="7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23" name="Rectangle 22"/>
          <p:cNvSpPr/>
          <p:nvPr/>
        </p:nvSpPr>
        <p:spPr>
          <a:xfrm>
            <a:off x="76200" y="2971800"/>
            <a:ext cx="5257800" cy="1447800"/>
          </a:xfrm>
          <a:prstGeom prst="rect">
            <a:avLst/>
          </a:prstGeom>
          <a:solidFill>
            <a:schemeClr val="accent1">
              <a:lumMod val="50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24" name="Rectangle 23"/>
          <p:cNvSpPr/>
          <p:nvPr/>
        </p:nvSpPr>
        <p:spPr>
          <a:xfrm>
            <a:off x="76200" y="990600"/>
            <a:ext cx="5257800" cy="1447800"/>
          </a:xfrm>
          <a:prstGeom prst="rect">
            <a:avLst/>
          </a:prstGeom>
          <a:solidFill>
            <a:schemeClr val="accent4">
              <a:lumMod val="7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pic>
        <p:nvPicPr>
          <p:cNvPr id="25" name="Picture 3" descr="E:\Clip_Installer\DVD_ART\Artwork_Imagery\Shapes and Graphics\Newspaper headline quotes\headline quote white square.png"/>
          <p:cNvPicPr>
            <a:picLocks noChangeAspect="1" noChangeArrowheads="1"/>
          </p:cNvPicPr>
          <p:nvPr/>
        </p:nvPicPr>
        <p:blipFill>
          <a:blip r:embed="rId3" cstate="print">
            <a:duotone>
              <a:prstClr val="black"/>
              <a:schemeClr val="accent1">
                <a:tint val="45000"/>
                <a:satMod val="400000"/>
              </a:schemeClr>
            </a:duotone>
            <a:lum bright="22000" contrast="-8000"/>
          </a:blip>
          <a:srcRect/>
          <a:stretch>
            <a:fillRect/>
          </a:stretch>
        </p:blipFill>
        <p:spPr bwMode="auto">
          <a:xfrm flipH="1">
            <a:off x="4479541" y="4648200"/>
            <a:ext cx="4588259" cy="1828800"/>
          </a:xfrm>
          <a:prstGeom prst="rect">
            <a:avLst/>
          </a:prstGeom>
          <a:noFill/>
          <a:ln w="9525">
            <a:noFill/>
            <a:miter lim="800000"/>
            <a:headEnd/>
            <a:tailEnd/>
          </a:ln>
        </p:spPr>
      </p:pic>
      <p:pic>
        <p:nvPicPr>
          <p:cNvPr id="26" name="Picture 3" descr="E:\Clip_Installer\DVD_ART\Artwork_Imagery\Shapes and Graphics\Newspaper headline quotes\headline quote white square.png"/>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flipH="1">
            <a:off x="4419600" y="2743200"/>
            <a:ext cx="4588259" cy="1828800"/>
          </a:xfrm>
          <a:prstGeom prst="rect">
            <a:avLst/>
          </a:prstGeom>
          <a:noFill/>
          <a:ln w="9525">
            <a:noFill/>
            <a:miter lim="800000"/>
            <a:headEnd/>
            <a:tailEnd/>
          </a:ln>
        </p:spPr>
      </p:pic>
      <p:sp>
        <p:nvSpPr>
          <p:cNvPr id="27" name="Content Placeholder 1"/>
          <p:cNvSpPr txBox="1">
            <a:spLocks/>
          </p:cNvSpPr>
          <p:nvPr/>
        </p:nvSpPr>
        <p:spPr>
          <a:xfrm>
            <a:off x="228600" y="1433513"/>
            <a:ext cx="4751388" cy="990600"/>
          </a:xfrm>
          <a:prstGeom prst="rect">
            <a:avLst/>
          </a:prstGeom>
        </p:spPr>
        <p:txBody>
          <a:bodyPr/>
          <a:lstStyle/>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Reduce server sprawl, save space</a:t>
            </a:r>
            <a:endParaRPr lang="en-US" sz="700" dirty="0">
              <a:solidFill>
                <a:prstClr val="white"/>
              </a:solidFill>
              <a:latin typeface="+mn-lt"/>
            </a:endParaRPr>
          </a:p>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Save on power and cooling costs</a:t>
            </a:r>
          </a:p>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Optimize usage of current hardware resources</a:t>
            </a:r>
          </a:p>
          <a:p>
            <a:pPr marL="274320" lvl="1" indent="-274320" defTabSz="914400" fontAlgn="auto">
              <a:lnSpc>
                <a:spcPct val="90000"/>
              </a:lnSpc>
              <a:spcBef>
                <a:spcPts val="0"/>
              </a:spcBef>
              <a:spcAft>
                <a:spcPts val="0"/>
              </a:spcAft>
              <a:buClr>
                <a:prstClr val="white"/>
              </a:buClr>
              <a:buSzPct val="80000"/>
              <a:buFont typeface="Wingdings 2"/>
              <a:buChar char=""/>
              <a:defRPr/>
            </a:pPr>
            <a:endParaRPr lang="en-US" sz="1400" dirty="0">
              <a:solidFill>
                <a:prstClr val="white"/>
              </a:solidFill>
              <a:latin typeface="+mn-lt"/>
            </a:endParaRPr>
          </a:p>
          <a:p>
            <a:pPr marL="708660" lvl="1" indent="-342900" defTabSz="914400" fontAlgn="auto">
              <a:spcBef>
                <a:spcPts val="0"/>
              </a:spcBef>
              <a:spcAft>
                <a:spcPts val="0"/>
              </a:spcAft>
              <a:buClr>
                <a:srgbClr val="4B7B8A"/>
              </a:buClr>
              <a:buSzPct val="80000"/>
              <a:defRPr/>
            </a:pPr>
            <a:endParaRPr lang="en-US" sz="1400" dirty="0">
              <a:solidFill>
                <a:prstClr val="white"/>
              </a:solidFill>
              <a:latin typeface="+mn-lt"/>
            </a:endParaRP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p:txBody>
      </p:sp>
      <p:sp>
        <p:nvSpPr>
          <p:cNvPr id="28" name="Content Placeholder 1"/>
          <p:cNvSpPr txBox="1">
            <a:spLocks/>
          </p:cNvSpPr>
          <p:nvPr/>
        </p:nvSpPr>
        <p:spPr>
          <a:xfrm>
            <a:off x="228600" y="3436938"/>
            <a:ext cx="4551363" cy="1058862"/>
          </a:xfrm>
          <a:prstGeom prst="rect">
            <a:avLst/>
          </a:prstGeom>
        </p:spPr>
        <p:txBody>
          <a:bodyPr/>
          <a:lstStyle/>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Increase availability of business applications</a:t>
            </a:r>
          </a:p>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Delivers cost effective high availability</a:t>
            </a:r>
            <a:endParaRPr lang="en-US" sz="700" dirty="0">
              <a:solidFill>
                <a:prstClr val="white"/>
              </a:solidFill>
              <a:latin typeface="+mn-lt"/>
            </a:endParaRPr>
          </a:p>
          <a:p>
            <a:pPr marL="177800" indent="-177800" defTabSz="914400" fontAlgn="auto">
              <a:spcBef>
                <a:spcPts val="0"/>
              </a:spcBef>
              <a:spcAft>
                <a:spcPts val="0"/>
              </a:spcAft>
              <a:buClr>
                <a:prstClr val="white"/>
              </a:buClr>
              <a:buFont typeface="Arial" pitchFamily="34" charset="0"/>
              <a:buChar char="•"/>
              <a:defRPr/>
            </a:pPr>
            <a:r>
              <a:rPr lang="en-US" sz="1400" dirty="0">
                <a:solidFill>
                  <a:prstClr val="white"/>
                </a:solidFill>
                <a:latin typeface="+mn-lt"/>
              </a:rPr>
              <a:t>Improve service levels, less downtime</a:t>
            </a: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a:p>
            <a:pPr marL="342900" indent="-342900" defTabSz="914400" fontAlgn="auto">
              <a:spcBef>
                <a:spcPts val="0"/>
              </a:spcBef>
              <a:spcAft>
                <a:spcPts val="0"/>
              </a:spcAft>
              <a:buClr>
                <a:srgbClr val="4B7B8A"/>
              </a:buClr>
              <a:buSzPct val="80000"/>
              <a:buFont typeface="Wingdings 2"/>
              <a:buNone/>
              <a:defRPr/>
            </a:pPr>
            <a:endParaRPr lang="en-US" sz="1400" b="1" dirty="0">
              <a:solidFill>
                <a:prstClr val="black"/>
              </a:solidFill>
              <a:effectLst>
                <a:outerShdw blurRad="38100" dist="38100" dir="2700000" algn="tl">
                  <a:srgbClr val="000000">
                    <a:alpha val="43137"/>
                  </a:srgbClr>
                </a:outerShdw>
              </a:effectLst>
              <a:latin typeface="+mn-lt"/>
            </a:endParaRPr>
          </a:p>
        </p:txBody>
      </p:sp>
      <p:sp>
        <p:nvSpPr>
          <p:cNvPr id="29" name="Content Placeholder 1"/>
          <p:cNvSpPr txBox="1">
            <a:spLocks/>
          </p:cNvSpPr>
          <p:nvPr/>
        </p:nvSpPr>
        <p:spPr>
          <a:xfrm>
            <a:off x="152400" y="5286375"/>
            <a:ext cx="4483100" cy="1190625"/>
          </a:xfrm>
          <a:prstGeom prst="rect">
            <a:avLst/>
          </a:prstGeom>
        </p:spPr>
        <p:txBody>
          <a:bodyPr/>
          <a:lstStyle/>
          <a:p>
            <a:pPr marL="177800" lvl="1" indent="-177800" defTabSz="914400">
              <a:lnSpc>
                <a:spcPct val="90000"/>
              </a:lnSpc>
              <a:buClr>
                <a:srgbClr val="FFFFFF"/>
              </a:buClr>
              <a:buFont typeface="Arial" charset="0"/>
              <a:buChar char="•"/>
            </a:pPr>
            <a:r>
              <a:rPr lang="en-US" sz="1400">
                <a:solidFill>
                  <a:srgbClr val="FFFFFF"/>
                </a:solidFill>
                <a:latin typeface="Calibri" pitchFamily="34" charset="0"/>
              </a:rPr>
              <a:t>Rapidly provision business applications</a:t>
            </a:r>
            <a:endParaRPr lang="en-US" sz="700">
              <a:solidFill>
                <a:srgbClr val="FFFFFF"/>
              </a:solidFill>
              <a:latin typeface="Calibri" pitchFamily="34" charset="0"/>
            </a:endParaRPr>
          </a:p>
          <a:p>
            <a:pPr marL="177800" lvl="1" indent="-177800" defTabSz="914400">
              <a:lnSpc>
                <a:spcPct val="90000"/>
              </a:lnSpc>
              <a:buClr>
                <a:srgbClr val="FFFFFF"/>
              </a:buClr>
              <a:buFont typeface="Arial" charset="0"/>
              <a:buChar char="•"/>
            </a:pPr>
            <a:r>
              <a:rPr lang="en-US" sz="1400">
                <a:solidFill>
                  <a:srgbClr val="FFFFFF"/>
                </a:solidFill>
                <a:latin typeface="Calibri" pitchFamily="34" charset="0"/>
              </a:rPr>
              <a:t>Quickly test applications</a:t>
            </a:r>
          </a:p>
          <a:p>
            <a:pPr marL="177800" lvl="1" indent="-177800" defTabSz="914400">
              <a:lnSpc>
                <a:spcPct val="90000"/>
              </a:lnSpc>
              <a:buClr>
                <a:srgbClr val="FFFFFF"/>
              </a:buClr>
              <a:buFont typeface="Arial" charset="0"/>
              <a:buChar char="•"/>
            </a:pPr>
            <a:r>
              <a:rPr lang="en-US" sz="1400">
                <a:solidFill>
                  <a:srgbClr val="FFFFFF"/>
                </a:solidFill>
                <a:latin typeface="Calibri" pitchFamily="34" charset="0"/>
              </a:rPr>
              <a:t>Increase administrative flexibility </a:t>
            </a:r>
          </a:p>
          <a:p>
            <a:pPr marL="177800" lvl="1" indent="-177800" defTabSz="914400">
              <a:lnSpc>
                <a:spcPct val="90000"/>
              </a:lnSpc>
              <a:buClr>
                <a:srgbClr val="425760"/>
              </a:buClr>
            </a:pPr>
            <a:endParaRPr lang="en-US" sz="1400">
              <a:solidFill>
                <a:srgbClr val="000000"/>
              </a:solidFill>
              <a:latin typeface="Calibri" pitchFamily="34" charset="0"/>
            </a:endParaRPr>
          </a:p>
        </p:txBody>
      </p:sp>
      <p:sp>
        <p:nvSpPr>
          <p:cNvPr id="30" name="TextBox 22"/>
          <p:cNvSpPr txBox="1">
            <a:spLocks noChangeArrowheads="1"/>
          </p:cNvSpPr>
          <p:nvPr/>
        </p:nvSpPr>
        <p:spPr bwMode="auto">
          <a:xfrm>
            <a:off x="238125" y="1060450"/>
            <a:ext cx="4348163" cy="369888"/>
          </a:xfrm>
          <a:prstGeom prst="rect">
            <a:avLst/>
          </a:prstGeom>
          <a:noFill/>
          <a:ln w="9525">
            <a:noFill/>
            <a:miter lim="800000"/>
            <a:headEnd/>
            <a:tailEnd/>
          </a:ln>
        </p:spPr>
        <p:txBody>
          <a:bodyPr>
            <a:spAutoFit/>
          </a:bodyPr>
          <a:lstStyle/>
          <a:p>
            <a:pPr defTabSz="914400"/>
            <a:r>
              <a:rPr lang="en-US" b="1">
                <a:solidFill>
                  <a:srgbClr val="FFFFFF"/>
                </a:solidFill>
                <a:latin typeface="Calibri" pitchFamily="34" charset="0"/>
              </a:rPr>
              <a:t>Save Costs: Improve Resource Utilization</a:t>
            </a:r>
          </a:p>
        </p:txBody>
      </p:sp>
      <p:sp>
        <p:nvSpPr>
          <p:cNvPr id="31" name="TextBox 23"/>
          <p:cNvSpPr txBox="1">
            <a:spLocks noChangeArrowheads="1"/>
          </p:cNvSpPr>
          <p:nvPr/>
        </p:nvSpPr>
        <p:spPr bwMode="auto">
          <a:xfrm>
            <a:off x="231775" y="3121025"/>
            <a:ext cx="4343400" cy="368300"/>
          </a:xfrm>
          <a:prstGeom prst="rect">
            <a:avLst/>
          </a:prstGeom>
          <a:noFill/>
          <a:ln w="9525">
            <a:noFill/>
            <a:miter lim="800000"/>
            <a:headEnd/>
            <a:tailEnd/>
          </a:ln>
        </p:spPr>
        <p:txBody>
          <a:bodyPr>
            <a:spAutoFit/>
          </a:bodyPr>
          <a:lstStyle/>
          <a:p>
            <a:pPr defTabSz="914400">
              <a:spcBef>
                <a:spcPts val="600"/>
              </a:spcBef>
              <a:buClr>
                <a:srgbClr val="4B7B8A"/>
              </a:buClr>
              <a:buSzPct val="70000"/>
            </a:pPr>
            <a:r>
              <a:rPr lang="en-US" b="1" dirty="0">
                <a:solidFill>
                  <a:srgbClr val="FFFFFF"/>
                </a:solidFill>
                <a:latin typeface="Calibri" pitchFamily="34" charset="0"/>
              </a:rPr>
              <a:t>Enhanced Business Continuity</a:t>
            </a:r>
          </a:p>
        </p:txBody>
      </p:sp>
      <p:sp>
        <p:nvSpPr>
          <p:cNvPr id="32" name="TextBox 24"/>
          <p:cNvSpPr txBox="1">
            <a:spLocks noChangeArrowheads="1"/>
          </p:cNvSpPr>
          <p:nvPr/>
        </p:nvSpPr>
        <p:spPr bwMode="auto">
          <a:xfrm>
            <a:off x="247650" y="4922838"/>
            <a:ext cx="4206875" cy="369887"/>
          </a:xfrm>
          <a:prstGeom prst="rect">
            <a:avLst/>
          </a:prstGeom>
          <a:noFill/>
          <a:ln w="9525">
            <a:noFill/>
            <a:miter lim="800000"/>
            <a:headEnd/>
            <a:tailEnd/>
          </a:ln>
        </p:spPr>
        <p:txBody>
          <a:bodyPr>
            <a:spAutoFit/>
          </a:bodyPr>
          <a:lstStyle/>
          <a:p>
            <a:pPr defTabSz="914400">
              <a:spcBef>
                <a:spcPts val="600"/>
              </a:spcBef>
              <a:buClr>
                <a:srgbClr val="4B7B8A"/>
              </a:buClr>
              <a:buSzPct val="70000"/>
            </a:pPr>
            <a:r>
              <a:rPr lang="en-US" b="1">
                <a:solidFill>
                  <a:srgbClr val="FFFFFF"/>
                </a:solidFill>
                <a:latin typeface="Calibri" pitchFamily="34" charset="0"/>
              </a:rPr>
              <a:t>Agile and Efficient Management </a:t>
            </a:r>
          </a:p>
        </p:txBody>
      </p:sp>
      <p:sp>
        <p:nvSpPr>
          <p:cNvPr id="33" name="Rectangle 58"/>
          <p:cNvSpPr>
            <a:spLocks noChangeArrowheads="1"/>
          </p:cNvSpPr>
          <p:nvPr/>
        </p:nvSpPr>
        <p:spPr bwMode="auto">
          <a:xfrm>
            <a:off x="4968875" y="4765675"/>
            <a:ext cx="3657600" cy="877888"/>
          </a:xfrm>
          <a:prstGeom prst="rect">
            <a:avLst/>
          </a:prstGeom>
          <a:noFill/>
          <a:ln w="9525">
            <a:noFill/>
            <a:miter lim="800000"/>
            <a:headEnd/>
            <a:tailEnd/>
          </a:ln>
        </p:spPr>
        <p:txBody>
          <a:bodyPr>
            <a:spAutoFit/>
          </a:bodyPr>
          <a:lstStyle/>
          <a:p>
            <a:pPr defTabSz="914400"/>
            <a:endParaRPr lang="en-US" sz="900" b="1">
              <a:solidFill>
                <a:srgbClr val="000000"/>
              </a:solidFill>
              <a:latin typeface="Calibri" pitchFamily="34" charset="0"/>
            </a:endParaRPr>
          </a:p>
          <a:p>
            <a:pPr defTabSz="914400"/>
            <a:r>
              <a:rPr lang="en-US" sz="1400" b="1">
                <a:solidFill>
                  <a:srgbClr val="000000"/>
                </a:solidFill>
                <a:latin typeface="Calibri" pitchFamily="34" charset="0"/>
              </a:rPr>
              <a:t>“</a:t>
            </a:r>
            <a:r>
              <a:rPr lang="en-US" sz="1400">
                <a:solidFill>
                  <a:srgbClr val="000000"/>
                </a:solidFill>
                <a:latin typeface="Calibri" pitchFamily="34" charset="0"/>
              </a:rPr>
              <a:t>Building a physical server took almost </a:t>
            </a:r>
            <a:r>
              <a:rPr lang="en-US" sz="1400" b="1">
                <a:solidFill>
                  <a:srgbClr val="000000"/>
                </a:solidFill>
                <a:latin typeface="Calibri" pitchFamily="34" charset="0"/>
              </a:rPr>
              <a:t>four hours before virtualization</a:t>
            </a:r>
            <a:r>
              <a:rPr lang="en-US" sz="1400">
                <a:solidFill>
                  <a:srgbClr val="000000"/>
                </a:solidFill>
                <a:latin typeface="Calibri" pitchFamily="34" charset="0"/>
              </a:rPr>
              <a:t>. Hyper-V™ has helped decrease this time to </a:t>
            </a:r>
            <a:r>
              <a:rPr lang="en-US" sz="1400" b="1">
                <a:solidFill>
                  <a:srgbClr val="000000"/>
                </a:solidFill>
                <a:latin typeface="Calibri" pitchFamily="34" charset="0"/>
              </a:rPr>
              <a:t>20 minutes.</a:t>
            </a:r>
            <a:r>
              <a:rPr lang="en-US" sz="1400">
                <a:solidFill>
                  <a:srgbClr val="000000"/>
                </a:solidFill>
                <a:latin typeface="Calibri" pitchFamily="34" charset="0"/>
              </a:rPr>
              <a:t>”</a:t>
            </a:r>
          </a:p>
        </p:txBody>
      </p:sp>
      <p:sp>
        <p:nvSpPr>
          <p:cNvPr id="34" name="Rectangle 30"/>
          <p:cNvSpPr>
            <a:spLocks noChangeArrowheads="1"/>
          </p:cNvSpPr>
          <p:nvPr/>
        </p:nvSpPr>
        <p:spPr bwMode="auto">
          <a:xfrm>
            <a:off x="5586413" y="5716588"/>
            <a:ext cx="3048000" cy="431800"/>
          </a:xfrm>
          <a:prstGeom prst="rect">
            <a:avLst/>
          </a:prstGeom>
          <a:noFill/>
          <a:ln w="9525">
            <a:noFill/>
            <a:miter lim="800000"/>
            <a:headEnd/>
            <a:tailEnd/>
          </a:ln>
        </p:spPr>
        <p:txBody>
          <a:bodyPr>
            <a:spAutoFit/>
          </a:bodyPr>
          <a:lstStyle/>
          <a:p>
            <a:pPr algn="r" defTabSz="914400"/>
            <a:r>
              <a:rPr lang="en-US" sz="1100" b="1" i="1">
                <a:solidFill>
                  <a:srgbClr val="000000"/>
                </a:solidFill>
                <a:latin typeface="Calibri" pitchFamily="34" charset="0"/>
              </a:rPr>
              <a:t>Vito Forte, Chief Information Officer</a:t>
            </a:r>
          </a:p>
          <a:p>
            <a:pPr algn="r" defTabSz="914400"/>
            <a:r>
              <a:rPr lang="en-US" sz="1100" b="1" i="1">
                <a:solidFill>
                  <a:srgbClr val="000000"/>
                </a:solidFill>
                <a:latin typeface="Calibri" pitchFamily="34" charset="0"/>
              </a:rPr>
              <a:t>WorleyParsons </a:t>
            </a:r>
          </a:p>
        </p:txBody>
      </p:sp>
      <p:sp>
        <p:nvSpPr>
          <p:cNvPr id="35" name="Rectangle 58"/>
          <p:cNvSpPr>
            <a:spLocks noChangeArrowheads="1"/>
          </p:cNvSpPr>
          <p:nvPr/>
        </p:nvSpPr>
        <p:spPr bwMode="auto">
          <a:xfrm>
            <a:off x="4800600" y="2895600"/>
            <a:ext cx="3851275" cy="954088"/>
          </a:xfrm>
          <a:prstGeom prst="rect">
            <a:avLst/>
          </a:prstGeom>
          <a:noFill/>
          <a:ln w="9525">
            <a:noFill/>
            <a:miter lim="800000"/>
            <a:headEnd/>
            <a:tailEnd/>
          </a:ln>
        </p:spPr>
        <p:txBody>
          <a:bodyPr>
            <a:spAutoFit/>
          </a:bodyPr>
          <a:lstStyle/>
          <a:p>
            <a:pPr defTabSz="914400"/>
            <a:r>
              <a:rPr lang="en-US" sz="1400">
                <a:solidFill>
                  <a:srgbClr val="000000"/>
                </a:solidFill>
                <a:latin typeface="Calibri" pitchFamily="34" charset="0"/>
              </a:rPr>
              <a:t>“We can </a:t>
            </a:r>
            <a:r>
              <a:rPr lang="en-US" sz="1400" b="1">
                <a:solidFill>
                  <a:srgbClr val="000000"/>
                </a:solidFill>
                <a:latin typeface="Calibri" pitchFamily="34" charset="0"/>
              </a:rPr>
              <a:t>no longer tolerate service interruptions.  </a:t>
            </a:r>
            <a:r>
              <a:rPr lang="en-US" sz="1400">
                <a:solidFill>
                  <a:srgbClr val="000000"/>
                </a:solidFill>
                <a:latin typeface="Calibri" pitchFamily="34" charset="0"/>
              </a:rPr>
              <a:t>With virtualization, we are creating a redundant data center in Normandy to ensure business continuity” </a:t>
            </a:r>
            <a:endParaRPr lang="en-US" sz="1400" i="1">
              <a:solidFill>
                <a:srgbClr val="000000"/>
              </a:solidFill>
              <a:latin typeface="Calibri" pitchFamily="34" charset="0"/>
            </a:endParaRPr>
          </a:p>
        </p:txBody>
      </p:sp>
      <p:sp>
        <p:nvSpPr>
          <p:cNvPr id="36" name="Rectangle 33"/>
          <p:cNvSpPr>
            <a:spLocks noChangeArrowheads="1"/>
          </p:cNvSpPr>
          <p:nvPr/>
        </p:nvSpPr>
        <p:spPr bwMode="auto">
          <a:xfrm>
            <a:off x="4832350" y="3876675"/>
            <a:ext cx="3886200" cy="430213"/>
          </a:xfrm>
          <a:prstGeom prst="rect">
            <a:avLst/>
          </a:prstGeom>
          <a:noFill/>
          <a:ln w="9525">
            <a:noFill/>
            <a:miter lim="800000"/>
            <a:headEnd/>
            <a:tailEnd/>
          </a:ln>
        </p:spPr>
        <p:txBody>
          <a:bodyPr>
            <a:spAutoFit/>
          </a:bodyPr>
          <a:lstStyle/>
          <a:p>
            <a:pPr algn="r" defTabSz="914400"/>
            <a:r>
              <a:rPr lang="en-US" sz="1100" b="1" i="1">
                <a:solidFill>
                  <a:srgbClr val="000000"/>
                </a:solidFill>
                <a:latin typeface="Calibri" pitchFamily="34" charset="0"/>
              </a:rPr>
              <a:t>Amaury Pitrou, Projects Architecture, </a:t>
            </a:r>
            <a:br>
              <a:rPr lang="en-US" sz="1100" b="1" i="1">
                <a:solidFill>
                  <a:srgbClr val="000000"/>
                </a:solidFill>
                <a:latin typeface="Calibri" pitchFamily="34" charset="0"/>
              </a:rPr>
            </a:br>
            <a:r>
              <a:rPr lang="en-US" sz="1100" b="1" i="1">
                <a:solidFill>
                  <a:srgbClr val="000000"/>
                </a:solidFill>
                <a:latin typeface="Calibri" pitchFamily="34" charset="0"/>
              </a:rPr>
              <a:t>Desktops and Mobility Director Bouygues Constructions</a:t>
            </a:r>
          </a:p>
        </p:txBody>
      </p:sp>
      <p:pic>
        <p:nvPicPr>
          <p:cNvPr id="37" name="Picture 3" descr="E:\Clip_Installer\DVD_ART\Artwork_Imagery\Shapes and Graphics\Newspaper headline quotes\headline quote white square.png"/>
          <p:cNvPicPr>
            <a:picLocks noChangeAspect="1" noChangeArrowheads="1"/>
          </p:cNvPicPr>
          <p:nvPr/>
        </p:nvPicPr>
        <p:blipFill>
          <a:blip r:embed="rId3" cstate="print">
            <a:duotone>
              <a:prstClr val="black"/>
              <a:schemeClr val="accent1">
                <a:tint val="45000"/>
                <a:satMod val="400000"/>
              </a:schemeClr>
            </a:duotone>
            <a:lum bright="21000" contrast="-8000"/>
          </a:blip>
          <a:srcRect/>
          <a:stretch>
            <a:fillRect/>
          </a:stretch>
        </p:blipFill>
        <p:spPr bwMode="auto">
          <a:xfrm flipH="1">
            <a:off x="4435857" y="838200"/>
            <a:ext cx="4588259" cy="1828800"/>
          </a:xfrm>
          <a:prstGeom prst="rect">
            <a:avLst/>
          </a:prstGeom>
          <a:noFill/>
          <a:ln w="9525">
            <a:noFill/>
            <a:miter lim="800000"/>
            <a:headEnd/>
            <a:tailEnd/>
          </a:ln>
        </p:spPr>
      </p:pic>
      <p:sp>
        <p:nvSpPr>
          <p:cNvPr id="38" name="Rectangle 58"/>
          <p:cNvSpPr>
            <a:spLocks noChangeArrowheads="1"/>
          </p:cNvSpPr>
          <p:nvPr/>
        </p:nvSpPr>
        <p:spPr bwMode="auto">
          <a:xfrm>
            <a:off x="4843463" y="1006475"/>
            <a:ext cx="3810000" cy="954088"/>
          </a:xfrm>
          <a:prstGeom prst="rect">
            <a:avLst/>
          </a:prstGeom>
          <a:noFill/>
          <a:ln w="9525">
            <a:noFill/>
            <a:miter lim="800000"/>
            <a:headEnd/>
            <a:tailEnd/>
          </a:ln>
        </p:spPr>
        <p:txBody>
          <a:bodyPr>
            <a:spAutoFit/>
          </a:bodyPr>
          <a:lstStyle/>
          <a:p>
            <a:pPr defTabSz="914400"/>
            <a:r>
              <a:rPr lang="en-US" sz="1400">
                <a:solidFill>
                  <a:srgbClr val="000000"/>
                </a:solidFill>
                <a:latin typeface="Calibri" pitchFamily="34" charset="0"/>
              </a:rPr>
              <a:t>“By the time we hit our </a:t>
            </a:r>
            <a:r>
              <a:rPr lang="en-US" sz="1400" b="1">
                <a:solidFill>
                  <a:srgbClr val="000000"/>
                </a:solidFill>
                <a:latin typeface="Calibri" pitchFamily="34" charset="0"/>
              </a:rPr>
              <a:t>fifth virtual machine </a:t>
            </a:r>
            <a:r>
              <a:rPr lang="en-US" sz="1400">
                <a:solidFill>
                  <a:srgbClr val="000000"/>
                </a:solidFill>
                <a:latin typeface="Calibri" pitchFamily="34" charset="0"/>
              </a:rPr>
              <a:t>on a host, we’ve usually </a:t>
            </a:r>
            <a:r>
              <a:rPr lang="en-US" sz="1400" b="1">
                <a:solidFill>
                  <a:srgbClr val="000000"/>
                </a:solidFill>
                <a:latin typeface="Calibri" pitchFamily="34" charset="0"/>
              </a:rPr>
              <a:t>paid for the host</a:t>
            </a:r>
            <a:r>
              <a:rPr lang="en-US" sz="1400">
                <a:solidFill>
                  <a:srgbClr val="000000"/>
                </a:solidFill>
                <a:latin typeface="Calibri" pitchFamily="34" charset="0"/>
              </a:rPr>
              <a:t>. Long term, we will be able to reduce our total data center holdings by </a:t>
            </a:r>
            <a:r>
              <a:rPr lang="en-US" sz="1400" b="1">
                <a:solidFill>
                  <a:srgbClr val="000000"/>
                </a:solidFill>
                <a:latin typeface="Calibri" pitchFamily="34" charset="0"/>
              </a:rPr>
              <a:t>75 percent.</a:t>
            </a:r>
            <a:r>
              <a:rPr lang="en-US" sz="1400">
                <a:solidFill>
                  <a:srgbClr val="000000"/>
                </a:solidFill>
                <a:latin typeface="Calibri" pitchFamily="34" charset="0"/>
              </a:rPr>
              <a:t>”</a:t>
            </a:r>
            <a:endParaRPr lang="en-US" sz="1400" i="1">
              <a:solidFill>
                <a:srgbClr val="000000"/>
              </a:solidFill>
              <a:latin typeface="Calibri" pitchFamily="34" charset="0"/>
            </a:endParaRPr>
          </a:p>
        </p:txBody>
      </p:sp>
      <p:sp>
        <p:nvSpPr>
          <p:cNvPr id="39" name="Rectangle 38"/>
          <p:cNvSpPr>
            <a:spLocks noChangeArrowheads="1"/>
          </p:cNvSpPr>
          <p:nvPr/>
        </p:nvSpPr>
        <p:spPr bwMode="auto">
          <a:xfrm>
            <a:off x="4816475" y="2008188"/>
            <a:ext cx="3886200" cy="430212"/>
          </a:xfrm>
          <a:prstGeom prst="rect">
            <a:avLst/>
          </a:prstGeom>
          <a:noFill/>
          <a:ln w="9525">
            <a:noFill/>
            <a:miter lim="800000"/>
            <a:headEnd/>
            <a:tailEnd/>
          </a:ln>
        </p:spPr>
        <p:txBody>
          <a:bodyPr>
            <a:spAutoFit/>
          </a:bodyPr>
          <a:lstStyle/>
          <a:p>
            <a:pPr algn="r" defTabSz="914400"/>
            <a:r>
              <a:rPr lang="en-US" sz="1100" b="1" i="1">
                <a:solidFill>
                  <a:srgbClr val="000000"/>
                </a:solidFill>
                <a:latin typeface="Calibri" pitchFamily="34" charset="0"/>
              </a:rPr>
              <a:t>Robert McSkinsky, Senior Systems Administrator,</a:t>
            </a:r>
          </a:p>
          <a:p>
            <a:pPr algn="r" defTabSz="914400"/>
            <a:r>
              <a:rPr lang="en-US" sz="1100" b="1" i="1">
                <a:solidFill>
                  <a:srgbClr val="000000"/>
                </a:solidFill>
                <a:latin typeface="Calibri" pitchFamily="34" charset="0"/>
              </a:rPr>
              <a:t> Dartmouth-Hitchcock Medical Center</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5592"/>
            <a:ext cx="8382000" cy="498598"/>
          </a:xfrm>
        </p:spPr>
        <p:txBody>
          <a:bodyPr/>
          <a:lstStyle/>
          <a:p>
            <a:r>
              <a:rPr lang="en-US" sz="3600" dirty="0"/>
              <a:t>Microsoft Virtualization for Server </a:t>
            </a:r>
            <a:r>
              <a:rPr lang="en-US" sz="3600" dirty="0" smtClean="0"/>
              <a:t>Applications</a:t>
            </a:r>
            <a:endParaRPr lang="en-US" sz="3600" dirty="0"/>
          </a:p>
        </p:txBody>
      </p:sp>
      <p:grpSp>
        <p:nvGrpSpPr>
          <p:cNvPr id="26" name="Group 25"/>
          <p:cNvGrpSpPr/>
          <p:nvPr/>
        </p:nvGrpSpPr>
        <p:grpSpPr>
          <a:xfrm>
            <a:off x="341584" y="712082"/>
            <a:ext cx="8991600" cy="5025690"/>
            <a:chOff x="381000" y="1579188"/>
            <a:chExt cx="8991600" cy="5025690"/>
          </a:xfrm>
        </p:grpSpPr>
        <p:sp>
          <p:nvSpPr>
            <p:cNvPr id="4" name="Rectangle 3"/>
            <p:cNvSpPr/>
            <p:nvPr/>
          </p:nvSpPr>
          <p:spPr>
            <a:xfrm>
              <a:off x="381000" y="4931988"/>
              <a:ext cx="8534400" cy="1672890"/>
            </a:xfrm>
            <a:prstGeom prst="rect">
              <a:avLst/>
            </a:prstGeom>
            <a:ln>
              <a:noFill/>
            </a:ln>
            <a:effectLst/>
            <a:scene3d>
              <a:camera prst="orthographicFront">
                <a:rot lat="0" lon="0" rev="0"/>
              </a:camera>
              <a:lightRig rig="glow" dir="tl">
                <a:rot lat="0" lon="0" rev="4800000"/>
              </a:lightRig>
            </a:scene3d>
            <a:sp3d prstMaterial="matte">
              <a:bevelT w="127000" h="63500"/>
            </a:sp3d>
          </p:spPr>
          <p:style>
            <a:lnRef idx="0">
              <a:schemeClr val="accent5"/>
            </a:lnRef>
            <a:fillRef idx="3">
              <a:schemeClr val="accent5"/>
            </a:fillRef>
            <a:effectRef idx="3">
              <a:schemeClr val="accent5"/>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5" name="TextBox 7"/>
            <p:cNvSpPr txBox="1">
              <a:spLocks noChangeArrowheads="1"/>
            </p:cNvSpPr>
            <p:nvPr/>
          </p:nvSpPr>
          <p:spPr bwMode="auto">
            <a:xfrm>
              <a:off x="388883" y="5049020"/>
              <a:ext cx="6367463" cy="368300"/>
            </a:xfrm>
            <a:prstGeom prst="rect">
              <a:avLst/>
            </a:prstGeom>
            <a:noFill/>
            <a:ln w="9525">
              <a:noFill/>
              <a:miter lim="800000"/>
              <a:headEnd/>
              <a:tailEnd/>
            </a:ln>
          </p:spPr>
          <p:txBody>
            <a:bodyPr>
              <a:spAutoFit/>
            </a:bodyPr>
            <a:lstStyle/>
            <a:p>
              <a:pPr algn="ctr" defTabSz="914400"/>
              <a:r>
                <a:rPr lang="en-US" b="1" dirty="0" smtClean="0">
                  <a:solidFill>
                    <a:schemeClr val="bg1"/>
                  </a:solidFill>
                  <a:latin typeface="Calibri" pitchFamily="34" charset="0"/>
                </a:rPr>
                <a:t>Virtualization </a:t>
              </a:r>
              <a:r>
                <a:rPr lang="en-US" b="1" dirty="0">
                  <a:solidFill>
                    <a:schemeClr val="bg1"/>
                  </a:solidFill>
                  <a:latin typeface="Calibri" pitchFamily="34" charset="0"/>
                </a:rPr>
                <a:t>Platform</a:t>
              </a:r>
            </a:p>
          </p:txBody>
        </p:sp>
        <p:sp>
          <p:nvSpPr>
            <p:cNvPr id="6" name="Rectangle 5"/>
            <p:cNvSpPr/>
            <p:nvPr/>
          </p:nvSpPr>
          <p:spPr>
            <a:xfrm>
              <a:off x="381000" y="1579188"/>
              <a:ext cx="6368143" cy="3276600"/>
            </a:xfrm>
            <a:prstGeom prst="rect">
              <a:avLst/>
            </a:prstGeom>
            <a:ln>
              <a:noFill/>
            </a:ln>
            <a:effectLst/>
            <a:scene3d>
              <a:camera prst="orthographicFront">
                <a:rot lat="0" lon="0" rev="0"/>
              </a:camera>
              <a:lightRig rig="glow" dir="tl">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7" name="TextBox 13"/>
            <p:cNvSpPr txBox="1">
              <a:spLocks noChangeArrowheads="1"/>
            </p:cNvSpPr>
            <p:nvPr/>
          </p:nvSpPr>
          <p:spPr bwMode="auto">
            <a:xfrm>
              <a:off x="2459038" y="1655388"/>
              <a:ext cx="3179762" cy="369888"/>
            </a:xfrm>
            <a:prstGeom prst="rect">
              <a:avLst/>
            </a:prstGeom>
            <a:noFill/>
            <a:ln w="9525">
              <a:noFill/>
              <a:miter lim="800000"/>
              <a:headEnd/>
              <a:tailEnd/>
            </a:ln>
          </p:spPr>
          <p:txBody>
            <a:bodyPr>
              <a:spAutoFit/>
            </a:bodyPr>
            <a:lstStyle/>
            <a:p>
              <a:pPr defTabSz="914400"/>
              <a:r>
                <a:rPr lang="en-US" b="1" dirty="0">
                  <a:solidFill>
                    <a:schemeClr val="bg1"/>
                  </a:solidFill>
                  <a:latin typeface="Calibri" pitchFamily="34" charset="0"/>
                </a:rPr>
                <a:t>Business Critical Applications</a:t>
              </a:r>
            </a:p>
          </p:txBody>
        </p:sp>
        <p:sp>
          <p:nvSpPr>
            <p:cNvPr id="8" name="Rectangle 7"/>
            <p:cNvSpPr/>
            <p:nvPr/>
          </p:nvSpPr>
          <p:spPr>
            <a:xfrm>
              <a:off x="6824062" y="1583704"/>
              <a:ext cx="2091338" cy="5021174"/>
            </a:xfrm>
            <a:prstGeom prst="rect">
              <a:avLst/>
            </a:prstGeom>
            <a:ln>
              <a:noFill/>
            </a:ln>
            <a:effectLst/>
            <a:scene3d>
              <a:camera prst="orthographicFront">
                <a:rot lat="0" lon="0" rev="0"/>
              </a:camera>
              <a:lightRig rig="glow" dir="tl">
                <a:rot lat="0" lon="0" rev="4800000"/>
              </a:lightRig>
            </a:scene3d>
            <a:sp3d prstMaterial="matte">
              <a:bevelT w="127000" h="63500"/>
            </a:sp3d>
          </p:spPr>
          <p:style>
            <a:lnRef idx="0">
              <a:schemeClr val="accent2"/>
            </a:lnRef>
            <a:fillRef idx="3">
              <a:schemeClr val="accent2"/>
            </a:fillRef>
            <a:effectRef idx="3">
              <a:schemeClr val="accent2"/>
            </a:effectRef>
            <a:fontRef idx="minor">
              <a:schemeClr val="lt1"/>
            </a:fontRef>
          </p:style>
          <p:txBody>
            <a:bodyPr anchor="ctr"/>
            <a:lstStyle/>
            <a:p>
              <a:pPr algn="ctr" defTabSz="914400" fontAlgn="auto">
                <a:spcBef>
                  <a:spcPts val="0"/>
                </a:spcBef>
                <a:spcAft>
                  <a:spcPts val="0"/>
                </a:spcAft>
                <a:defRPr/>
              </a:pPr>
              <a:endParaRPr lang="en-US" dirty="0">
                <a:solidFill>
                  <a:prstClr val="white"/>
                </a:solidFill>
              </a:endParaRPr>
            </a:p>
          </p:txBody>
        </p:sp>
        <p:sp>
          <p:nvSpPr>
            <p:cNvPr id="9" name="TextBox 15"/>
            <p:cNvSpPr txBox="1">
              <a:spLocks noChangeArrowheads="1"/>
            </p:cNvSpPr>
            <p:nvPr/>
          </p:nvSpPr>
          <p:spPr bwMode="auto">
            <a:xfrm>
              <a:off x="7086600" y="1655388"/>
              <a:ext cx="1573213" cy="646113"/>
            </a:xfrm>
            <a:prstGeom prst="rect">
              <a:avLst/>
            </a:prstGeom>
            <a:noFill/>
            <a:ln w="9525">
              <a:noFill/>
              <a:miter lim="800000"/>
              <a:headEnd/>
              <a:tailEnd/>
            </a:ln>
          </p:spPr>
          <p:txBody>
            <a:bodyPr>
              <a:spAutoFit/>
            </a:bodyPr>
            <a:lstStyle/>
            <a:p>
              <a:pPr algn="ctr" defTabSz="914400"/>
              <a:r>
                <a:rPr lang="en-US" b="1" dirty="0">
                  <a:solidFill>
                    <a:schemeClr val="bg1"/>
                  </a:solidFill>
                  <a:latin typeface="Calibri" pitchFamily="34" charset="0"/>
                </a:rPr>
                <a:t>Management </a:t>
              </a:r>
            </a:p>
            <a:p>
              <a:pPr algn="ctr" defTabSz="914400"/>
              <a:r>
                <a:rPr lang="en-US" b="1" dirty="0">
                  <a:solidFill>
                    <a:schemeClr val="bg1"/>
                  </a:solidFill>
                  <a:latin typeface="Calibri" pitchFamily="34" charset="0"/>
                </a:rPr>
                <a:t>Platform</a:t>
              </a:r>
            </a:p>
          </p:txBody>
        </p:sp>
        <p:pic>
          <p:nvPicPr>
            <p:cNvPr id="10" name="Picture 10" descr="Logo-Systems-Center"/>
            <p:cNvPicPr>
              <a:picLocks noChangeAspect="1" noChangeArrowheads="1"/>
            </p:cNvPicPr>
            <p:nvPr/>
          </p:nvPicPr>
          <p:blipFill>
            <a:blip r:embed="rId3"/>
            <a:srcRect/>
            <a:stretch>
              <a:fillRect/>
            </a:stretch>
          </p:blipFill>
          <p:spPr bwMode="auto">
            <a:xfrm>
              <a:off x="6865938" y="4931988"/>
              <a:ext cx="1897062" cy="457200"/>
            </a:xfrm>
            <a:prstGeom prst="rect">
              <a:avLst/>
            </a:prstGeom>
            <a:noFill/>
            <a:ln w="9525">
              <a:noFill/>
              <a:miter lim="800000"/>
              <a:headEnd/>
              <a:tailEnd/>
            </a:ln>
          </p:spPr>
        </p:pic>
        <p:sp>
          <p:nvSpPr>
            <p:cNvPr id="11" name="Rectangle 10"/>
            <p:cNvSpPr/>
            <p:nvPr/>
          </p:nvSpPr>
          <p:spPr>
            <a:xfrm>
              <a:off x="1663269" y="2120221"/>
              <a:ext cx="2397418" cy="607655"/>
            </a:xfrm>
            <a:prstGeom prst="rect">
              <a:avLst/>
            </a:prstGeom>
            <a:solidFill>
              <a:schemeClr val="tx1">
                <a:lumMod val="8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fontAlgn="auto">
                <a:spcBef>
                  <a:spcPts val="0"/>
                </a:spcBef>
                <a:spcAft>
                  <a:spcPts val="0"/>
                </a:spcAft>
                <a:defRPr/>
              </a:pPr>
              <a:endParaRPr lang="en-US" sz="1000" b="1" dirty="0">
                <a:solidFill>
                  <a:prstClr val="black"/>
                </a:solidFill>
              </a:endParaRPr>
            </a:p>
            <a:p>
              <a:pPr algn="ctr" defTabSz="914400" fontAlgn="auto">
                <a:spcBef>
                  <a:spcPts val="0"/>
                </a:spcBef>
                <a:spcAft>
                  <a:spcPts val="0"/>
                </a:spcAft>
                <a:defRPr/>
              </a:pPr>
              <a:r>
                <a:rPr lang="en-US" sz="1600" b="1" dirty="0">
                  <a:solidFill>
                    <a:prstClr val="black"/>
                  </a:solidFill>
                </a:rPr>
                <a:t>Enterprise Applications</a:t>
              </a:r>
            </a:p>
          </p:txBody>
        </p:sp>
        <p:sp>
          <p:nvSpPr>
            <p:cNvPr id="12" name="Rectangle 11"/>
            <p:cNvSpPr/>
            <p:nvPr/>
          </p:nvSpPr>
          <p:spPr>
            <a:xfrm>
              <a:off x="4175791" y="2120221"/>
              <a:ext cx="2483919" cy="607655"/>
            </a:xfrm>
            <a:prstGeom prst="rect">
              <a:avLst/>
            </a:prstGeom>
            <a:solidFill>
              <a:schemeClr val="tx1">
                <a:lumMod val="8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r>
                <a:rPr lang="en-US" sz="1600" b="1" dirty="0">
                  <a:solidFill>
                    <a:prstClr val="black"/>
                  </a:solidFill>
                </a:rPr>
                <a:t>Line Of Business (LOB) Custom Applications</a:t>
              </a:r>
            </a:p>
          </p:txBody>
        </p:sp>
        <p:sp>
          <p:nvSpPr>
            <p:cNvPr id="13" name="Rectangle 12"/>
            <p:cNvSpPr/>
            <p:nvPr/>
          </p:nvSpPr>
          <p:spPr>
            <a:xfrm>
              <a:off x="1677786" y="3108876"/>
              <a:ext cx="1598814" cy="1541319"/>
            </a:xfrm>
            <a:prstGeom prst="rect">
              <a:avLst/>
            </a:prstGeom>
            <a:solidFill>
              <a:schemeClr val="tx1">
                <a:lumMod val="8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fontAlgn="auto">
                <a:spcBef>
                  <a:spcPts val="0"/>
                </a:spcBef>
                <a:spcAft>
                  <a:spcPts val="0"/>
                </a:spcAft>
                <a:defRPr/>
              </a:pPr>
              <a:endParaRPr lang="en-US" sz="1000" b="1" dirty="0">
                <a:solidFill>
                  <a:prstClr val="black"/>
                </a:solidFill>
              </a:endParaRPr>
            </a:p>
            <a:p>
              <a:pPr algn="ctr" defTabSz="914400" fontAlgn="auto">
                <a:spcBef>
                  <a:spcPts val="0"/>
                </a:spcBef>
                <a:spcAft>
                  <a:spcPts val="0"/>
                </a:spcAft>
                <a:defRPr/>
              </a:pPr>
              <a:r>
                <a:rPr lang="en-US" sz="1600" b="1" dirty="0">
                  <a:solidFill>
                    <a:prstClr val="black"/>
                  </a:solidFill>
                </a:rPr>
                <a:t>Database</a:t>
              </a:r>
            </a:p>
          </p:txBody>
        </p:sp>
        <p:sp>
          <p:nvSpPr>
            <p:cNvPr id="14" name="Rectangle 13"/>
            <p:cNvSpPr/>
            <p:nvPr/>
          </p:nvSpPr>
          <p:spPr>
            <a:xfrm>
              <a:off x="5105400" y="3108876"/>
              <a:ext cx="1539209" cy="1548988"/>
            </a:xfrm>
            <a:prstGeom prst="rect">
              <a:avLst/>
            </a:prstGeom>
            <a:solidFill>
              <a:schemeClr val="tx1">
                <a:lumMod val="8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fontAlgn="auto">
                <a:spcBef>
                  <a:spcPts val="0"/>
                </a:spcBef>
                <a:spcAft>
                  <a:spcPts val="0"/>
                </a:spcAft>
                <a:defRPr/>
              </a:pPr>
              <a:endParaRPr lang="en-US" sz="1000" b="1" dirty="0">
                <a:solidFill>
                  <a:prstClr val="black"/>
                </a:solidFill>
              </a:endParaRPr>
            </a:p>
            <a:p>
              <a:pPr algn="ctr" defTabSz="914400" fontAlgn="auto">
                <a:spcBef>
                  <a:spcPts val="0"/>
                </a:spcBef>
                <a:spcAft>
                  <a:spcPts val="0"/>
                </a:spcAft>
                <a:defRPr/>
              </a:pPr>
              <a:r>
                <a:rPr lang="en-US" sz="1600" b="1" dirty="0">
                  <a:solidFill>
                    <a:prstClr val="black"/>
                  </a:solidFill>
                </a:rPr>
                <a:t>Communication</a:t>
              </a:r>
            </a:p>
          </p:txBody>
        </p:sp>
        <p:sp>
          <p:nvSpPr>
            <p:cNvPr id="15" name="TextBox 47"/>
            <p:cNvSpPr txBox="1">
              <a:spLocks noChangeArrowheads="1"/>
            </p:cNvSpPr>
            <p:nvPr/>
          </p:nvSpPr>
          <p:spPr bwMode="auto">
            <a:xfrm>
              <a:off x="477838" y="2074488"/>
              <a:ext cx="1198562" cy="523220"/>
            </a:xfrm>
            <a:prstGeom prst="rect">
              <a:avLst/>
            </a:prstGeom>
            <a:noFill/>
            <a:ln w="9525">
              <a:noFill/>
              <a:miter lim="800000"/>
              <a:headEnd/>
              <a:tailEnd/>
            </a:ln>
          </p:spPr>
          <p:txBody>
            <a:bodyPr>
              <a:spAutoFit/>
            </a:bodyPr>
            <a:lstStyle/>
            <a:p>
              <a:pPr algn="ctr" defTabSz="914400"/>
              <a:r>
                <a:rPr lang="en-US" sz="1400" b="1" dirty="0">
                  <a:solidFill>
                    <a:schemeClr val="bg1"/>
                  </a:solidFill>
                  <a:latin typeface="Calibri" pitchFamily="34" charset="0"/>
                </a:rPr>
                <a:t>Business Applications</a:t>
              </a:r>
            </a:p>
          </p:txBody>
        </p:sp>
        <p:sp>
          <p:nvSpPr>
            <p:cNvPr id="16" name="TextBox 49"/>
            <p:cNvSpPr txBox="1">
              <a:spLocks noChangeArrowheads="1"/>
            </p:cNvSpPr>
            <p:nvPr/>
          </p:nvSpPr>
          <p:spPr bwMode="auto">
            <a:xfrm>
              <a:off x="433388" y="3501651"/>
              <a:ext cx="1198562" cy="738187"/>
            </a:xfrm>
            <a:prstGeom prst="rect">
              <a:avLst/>
            </a:prstGeom>
            <a:noFill/>
            <a:ln w="9525">
              <a:noFill/>
              <a:miter lim="800000"/>
              <a:headEnd/>
              <a:tailEnd/>
            </a:ln>
          </p:spPr>
          <p:txBody>
            <a:bodyPr>
              <a:spAutoFit/>
            </a:bodyPr>
            <a:lstStyle/>
            <a:p>
              <a:pPr algn="ctr" defTabSz="914400"/>
              <a:r>
                <a:rPr lang="en-US" sz="1400" b="1" dirty="0">
                  <a:solidFill>
                    <a:schemeClr val="bg1"/>
                  </a:solidFill>
                  <a:latin typeface="Calibri" pitchFamily="34" charset="0"/>
                </a:rPr>
                <a:t>Microsoft</a:t>
              </a:r>
            </a:p>
            <a:p>
              <a:pPr algn="ctr" defTabSz="914400"/>
              <a:r>
                <a:rPr lang="en-US" sz="1400" b="1" dirty="0">
                  <a:solidFill>
                    <a:schemeClr val="bg1"/>
                  </a:solidFill>
                  <a:latin typeface="Calibri" pitchFamily="34" charset="0"/>
                </a:rPr>
                <a:t>Server</a:t>
              </a:r>
            </a:p>
            <a:p>
              <a:pPr algn="ctr" defTabSz="914400"/>
              <a:r>
                <a:rPr lang="en-US" sz="1400" b="1" dirty="0">
                  <a:solidFill>
                    <a:schemeClr val="bg1"/>
                  </a:solidFill>
                  <a:latin typeface="Calibri" pitchFamily="34" charset="0"/>
                </a:rPr>
                <a:t>Applications</a:t>
              </a:r>
            </a:p>
          </p:txBody>
        </p:sp>
        <p:cxnSp>
          <p:nvCxnSpPr>
            <p:cNvPr id="17" name="Straight Connector 16"/>
            <p:cNvCxnSpPr/>
            <p:nvPr/>
          </p:nvCxnSpPr>
          <p:spPr>
            <a:xfrm flipV="1">
              <a:off x="544513" y="2880938"/>
              <a:ext cx="6103937" cy="15875"/>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18" name="Picture 2" descr="https://mediabank.partners.extranet.microsoft.com/transfer/rad8E61E/0/SQL08_h_rgb.png"/>
            <p:cNvPicPr>
              <a:picLocks noChangeAspect="1" noChangeArrowheads="1"/>
            </p:cNvPicPr>
            <p:nvPr/>
          </p:nvPicPr>
          <p:blipFill>
            <a:blip r:embed="rId4"/>
            <a:srcRect/>
            <a:stretch>
              <a:fillRect/>
            </a:stretch>
          </p:blipFill>
          <p:spPr bwMode="auto">
            <a:xfrm>
              <a:off x="1774825" y="3733426"/>
              <a:ext cx="1346200" cy="290512"/>
            </a:xfrm>
            <a:prstGeom prst="rect">
              <a:avLst/>
            </a:prstGeom>
            <a:noFill/>
            <a:ln w="9525">
              <a:noFill/>
              <a:miter lim="800000"/>
              <a:headEnd/>
              <a:tailEnd/>
            </a:ln>
          </p:spPr>
        </p:pic>
        <p:sp>
          <p:nvSpPr>
            <p:cNvPr id="20" name="Rectangle 19"/>
            <p:cNvSpPr/>
            <p:nvPr/>
          </p:nvSpPr>
          <p:spPr>
            <a:xfrm>
              <a:off x="3429000" y="3108876"/>
              <a:ext cx="1539209" cy="1548988"/>
            </a:xfrm>
            <a:prstGeom prst="rect">
              <a:avLst/>
            </a:prstGeom>
            <a:solidFill>
              <a:schemeClr val="tx1">
                <a:lumMod val="8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4400" fontAlgn="auto">
                <a:spcBef>
                  <a:spcPts val="0"/>
                </a:spcBef>
                <a:spcAft>
                  <a:spcPts val="0"/>
                </a:spcAft>
                <a:defRPr/>
              </a:pPr>
              <a:endParaRPr lang="en-US" sz="1000" b="1" dirty="0">
                <a:solidFill>
                  <a:prstClr val="black"/>
                </a:solidFill>
              </a:endParaRPr>
            </a:p>
            <a:p>
              <a:pPr algn="ctr" defTabSz="914400" fontAlgn="auto">
                <a:spcBef>
                  <a:spcPts val="0"/>
                </a:spcBef>
                <a:spcAft>
                  <a:spcPts val="0"/>
                </a:spcAft>
                <a:defRPr/>
              </a:pPr>
              <a:r>
                <a:rPr lang="en-US" sz="1600" b="1" dirty="0">
                  <a:solidFill>
                    <a:prstClr val="black"/>
                  </a:solidFill>
                </a:rPr>
                <a:t>Collaboration</a:t>
              </a:r>
            </a:p>
          </p:txBody>
        </p:sp>
        <p:pic>
          <p:nvPicPr>
            <p:cNvPr id="21" name="Picture 6" descr="https://mediabank.partners.extranet.microsoft.com/transfer/rad8E61E/2/ofc-ShrPtSvr07-2_rgb.png"/>
            <p:cNvPicPr>
              <a:picLocks noChangeAspect="1" noChangeArrowheads="1"/>
            </p:cNvPicPr>
            <p:nvPr/>
          </p:nvPicPr>
          <p:blipFill>
            <a:blip r:embed="rId5"/>
            <a:srcRect/>
            <a:stretch>
              <a:fillRect/>
            </a:stretch>
          </p:blipFill>
          <p:spPr bwMode="auto">
            <a:xfrm>
              <a:off x="3581400" y="3719138"/>
              <a:ext cx="1262063" cy="381000"/>
            </a:xfrm>
            <a:prstGeom prst="rect">
              <a:avLst/>
            </a:prstGeom>
            <a:noFill/>
            <a:ln w="9525">
              <a:noFill/>
              <a:miter lim="800000"/>
              <a:headEnd/>
              <a:tailEnd/>
            </a:ln>
          </p:spPr>
        </p:pic>
        <p:sp>
          <p:nvSpPr>
            <p:cNvPr id="22" name="TextBox 27"/>
            <p:cNvSpPr txBox="1">
              <a:spLocks noChangeArrowheads="1"/>
            </p:cNvSpPr>
            <p:nvPr/>
          </p:nvSpPr>
          <p:spPr bwMode="auto">
            <a:xfrm>
              <a:off x="2395538" y="5857501"/>
              <a:ext cx="1143000" cy="307975"/>
            </a:xfrm>
            <a:prstGeom prst="rect">
              <a:avLst/>
            </a:prstGeom>
            <a:noFill/>
            <a:ln w="9525">
              <a:noFill/>
              <a:miter lim="800000"/>
              <a:headEnd/>
              <a:tailEnd/>
            </a:ln>
          </p:spPr>
          <p:txBody>
            <a:bodyPr>
              <a:spAutoFit/>
            </a:bodyPr>
            <a:lstStyle/>
            <a:p>
              <a:pPr defTabSz="914400"/>
              <a:r>
                <a:rPr lang="en-US" sz="1400">
                  <a:solidFill>
                    <a:srgbClr val="000000"/>
                  </a:solidFill>
                  <a:latin typeface="Calibri" pitchFamily="34" charset="0"/>
                </a:rPr>
                <a:t>Hyper-V™</a:t>
              </a:r>
            </a:p>
          </p:txBody>
        </p:sp>
        <p:pic>
          <p:nvPicPr>
            <p:cNvPr id="23" name="Picture 29" descr="New Picture (67).png"/>
            <p:cNvPicPr>
              <a:picLocks noChangeAspect="1"/>
            </p:cNvPicPr>
            <p:nvPr/>
          </p:nvPicPr>
          <p:blipFill>
            <a:blip r:embed="rId6"/>
            <a:srcRect/>
            <a:stretch>
              <a:fillRect/>
            </a:stretch>
          </p:blipFill>
          <p:spPr bwMode="auto">
            <a:xfrm>
              <a:off x="1981200" y="5541588"/>
              <a:ext cx="2847975" cy="419100"/>
            </a:xfrm>
            <a:prstGeom prst="rect">
              <a:avLst/>
            </a:prstGeom>
            <a:noFill/>
            <a:ln w="9525">
              <a:noFill/>
              <a:miter lim="800000"/>
              <a:headEnd/>
              <a:tailEnd/>
            </a:ln>
          </p:spPr>
        </p:pic>
        <p:pic>
          <p:nvPicPr>
            <p:cNvPr id="24" name="Picture 4"/>
            <p:cNvPicPr>
              <a:picLocks noChangeAspect="1" noChangeArrowheads="1"/>
            </p:cNvPicPr>
            <p:nvPr/>
          </p:nvPicPr>
          <p:blipFill>
            <a:blip r:embed="rId7"/>
            <a:srcRect/>
            <a:stretch>
              <a:fillRect/>
            </a:stretch>
          </p:blipFill>
          <p:spPr bwMode="auto">
            <a:xfrm>
              <a:off x="6375400" y="2554015"/>
              <a:ext cx="2997200" cy="1892300"/>
            </a:xfrm>
            <a:prstGeom prst="rect">
              <a:avLst/>
            </a:prstGeom>
            <a:noFill/>
            <a:ln w="9525">
              <a:noFill/>
              <a:miter lim="800000"/>
              <a:headEnd/>
              <a:tailEnd/>
            </a:ln>
          </p:spPr>
        </p:pic>
        <p:pic>
          <p:nvPicPr>
            <p:cNvPr id="27" name="Picture 26" descr="ExchangeSvr2010_h_rgb.png"/>
            <p:cNvPicPr>
              <a:picLocks noChangeAspect="1"/>
            </p:cNvPicPr>
            <p:nvPr/>
          </p:nvPicPr>
          <p:blipFill>
            <a:blip r:embed="rId8"/>
            <a:stretch>
              <a:fillRect/>
            </a:stretch>
          </p:blipFill>
          <p:spPr>
            <a:xfrm>
              <a:off x="5147837" y="3743260"/>
              <a:ext cx="1418502" cy="300595"/>
            </a:xfrm>
            <a:prstGeom prst="rect">
              <a:avLst/>
            </a:prstGeom>
          </p:spPr>
        </p:pic>
      </p:grpSp>
      <p:sp>
        <p:nvSpPr>
          <p:cNvPr id="25" name="TextBox 24"/>
          <p:cNvSpPr txBox="1"/>
          <p:nvPr/>
        </p:nvSpPr>
        <p:spPr>
          <a:xfrm>
            <a:off x="370491" y="5815445"/>
            <a:ext cx="8513379" cy="830997"/>
          </a:xfrm>
          <a:prstGeom prst="rect">
            <a:avLst/>
          </a:prstGeom>
          <a:noFill/>
        </p:spPr>
        <p:txBody>
          <a:bodyPr wrap="square" rtlCol="0">
            <a:spAutoFit/>
          </a:bodyPr>
          <a:lstStyle/>
          <a:p>
            <a:pPr algn="ctr"/>
            <a:r>
              <a:rPr lang="en-US" sz="2400" b="1" dirty="0" smtClean="0"/>
              <a:t>Microsoft Virtualization = </a:t>
            </a:r>
            <a:r>
              <a:rPr lang="en-US" sz="2400" b="1" dirty="0" smtClean="0">
                <a:solidFill>
                  <a:srgbClr val="FFC000"/>
                </a:solidFill>
              </a:rPr>
              <a:t>Windows Server 2008 R2 Hyper-V</a:t>
            </a:r>
          </a:p>
          <a:p>
            <a:pPr algn="ctr"/>
            <a:r>
              <a:rPr lang="en-US" sz="2400" b="1" dirty="0" smtClean="0"/>
              <a:t> +</a:t>
            </a:r>
            <a:r>
              <a:rPr lang="en-US" sz="2400" b="1" dirty="0" smtClean="0">
                <a:solidFill>
                  <a:srgbClr val="FFC000"/>
                </a:solidFill>
              </a:rPr>
              <a:t> System Center</a:t>
            </a:r>
            <a:endParaRPr lang="en-US" sz="2400" b="1" dirty="0">
              <a:solidFill>
                <a:srgbClr val="FFC000"/>
              </a:solidFil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0188"/>
            <a:ext cx="9144000" cy="373949"/>
          </a:xfrm>
        </p:spPr>
        <p:txBody>
          <a:bodyPr/>
          <a:lstStyle/>
          <a:p>
            <a:pPr algn="ctr"/>
            <a:r>
              <a:rPr lang="en-US" sz="2700" dirty="0"/>
              <a:t>Microsoft </a:t>
            </a:r>
            <a:r>
              <a:rPr lang="en-US" sz="2700" dirty="0" smtClean="0"/>
              <a:t>Virtualization: The </a:t>
            </a:r>
            <a:r>
              <a:rPr lang="en-US" sz="2700" dirty="0"/>
              <a:t>Best Choice for Microsoft Server Applications</a:t>
            </a:r>
          </a:p>
        </p:txBody>
      </p:sp>
      <p:sp>
        <p:nvSpPr>
          <p:cNvPr id="4" name="Rounded Rectangle 3"/>
          <p:cNvSpPr/>
          <p:nvPr/>
        </p:nvSpPr>
        <p:spPr bwMode="auto">
          <a:xfrm>
            <a:off x="385950" y="654859"/>
            <a:ext cx="2514600" cy="5257800"/>
          </a:xfrm>
          <a:prstGeom prst="roundRect">
            <a:avLst>
              <a:gd name="adj" fmla="val 13686"/>
            </a:avLst>
          </a:prstGeom>
          <a:ln>
            <a:noFill/>
            <a:headEnd/>
            <a:tailEnd/>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dk1"/>
          </a:lnRef>
          <a:fillRef idx="3">
            <a:schemeClr val="dk1"/>
          </a:fillRef>
          <a:effectRef idx="3">
            <a:schemeClr val="dk1"/>
          </a:effectRef>
          <a:fontRef idx="minor">
            <a:schemeClr val="lt1"/>
          </a:fontRef>
        </p:style>
        <p:txBody>
          <a:bodyPr lIns="147687" tIns="492289" rIns="147687" bIns="73843"/>
          <a:lstStyle/>
          <a:p>
            <a:pPr marL="286922" indent="-286922" defTabSz="1106012" eaLnBrk="0" fontAlgn="auto" hangingPunct="0">
              <a:lnSpc>
                <a:spcPct val="90000"/>
              </a:lnSpc>
              <a:spcBef>
                <a:spcPct val="30000"/>
              </a:spcBef>
              <a:spcAft>
                <a:spcPts val="0"/>
              </a:spcAft>
              <a:buClr>
                <a:srgbClr val="050595"/>
              </a:buClr>
              <a:buSzPct val="95000"/>
              <a:buFontTx/>
              <a:buBlip>
                <a:blip r:embed="rId3"/>
              </a:buBlip>
              <a:tabLst>
                <a:tab pos="514476" algn="l"/>
              </a:tabLst>
              <a:defRPr/>
            </a:pPr>
            <a:endParaRPr lang="en-US" dirty="0">
              <a:solidFill>
                <a:srgbClr val="000000"/>
              </a:solidFill>
              <a:latin typeface="Segoe"/>
            </a:endParaRPr>
          </a:p>
        </p:txBody>
      </p:sp>
      <p:sp>
        <p:nvSpPr>
          <p:cNvPr id="5" name="Rounded Rectangle 4"/>
          <p:cNvSpPr/>
          <p:nvPr/>
        </p:nvSpPr>
        <p:spPr bwMode="auto">
          <a:xfrm>
            <a:off x="6253350" y="654859"/>
            <a:ext cx="2514600" cy="5257800"/>
          </a:xfrm>
          <a:prstGeom prst="roundRect">
            <a:avLst>
              <a:gd name="adj" fmla="val 13686"/>
            </a:avLst>
          </a:prstGeom>
          <a:ln>
            <a:noFill/>
            <a:headEnd/>
            <a:tailEnd/>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dk1"/>
          </a:lnRef>
          <a:fillRef idx="3">
            <a:schemeClr val="dk1"/>
          </a:fillRef>
          <a:effectRef idx="3">
            <a:schemeClr val="dk1"/>
          </a:effectRef>
          <a:fontRef idx="minor">
            <a:schemeClr val="lt1"/>
          </a:fontRef>
        </p:style>
        <p:txBody>
          <a:bodyPr lIns="147687" tIns="492289" rIns="147687" bIns="73843"/>
          <a:lstStyle/>
          <a:p>
            <a:pPr marL="286922" indent="-286922" defTabSz="1106012" eaLnBrk="0" fontAlgn="auto" hangingPunct="0">
              <a:lnSpc>
                <a:spcPct val="90000"/>
              </a:lnSpc>
              <a:spcBef>
                <a:spcPct val="30000"/>
              </a:spcBef>
              <a:spcAft>
                <a:spcPts val="0"/>
              </a:spcAft>
              <a:buClr>
                <a:srgbClr val="050595"/>
              </a:buClr>
              <a:buSzPct val="95000"/>
              <a:buFontTx/>
              <a:buBlip>
                <a:blip r:embed="rId3"/>
              </a:buBlip>
              <a:tabLst>
                <a:tab pos="514476" algn="l"/>
              </a:tabLst>
              <a:defRPr/>
            </a:pPr>
            <a:endParaRPr lang="en-US" dirty="0">
              <a:solidFill>
                <a:srgbClr val="000000"/>
              </a:solidFill>
              <a:latin typeface="Segoe"/>
            </a:endParaRPr>
          </a:p>
        </p:txBody>
      </p:sp>
      <p:sp>
        <p:nvSpPr>
          <p:cNvPr id="6" name="Rounded Rectangle 5"/>
          <p:cNvSpPr/>
          <p:nvPr/>
        </p:nvSpPr>
        <p:spPr bwMode="auto">
          <a:xfrm>
            <a:off x="3281550" y="654859"/>
            <a:ext cx="2514600" cy="5257800"/>
          </a:xfrm>
          <a:prstGeom prst="roundRect">
            <a:avLst>
              <a:gd name="adj" fmla="val 13686"/>
            </a:avLst>
          </a:prstGeom>
          <a:ln>
            <a:headEnd/>
            <a:tailEnd/>
          </a:ln>
        </p:spPr>
        <p:style>
          <a:lnRef idx="0">
            <a:schemeClr val="accent1"/>
          </a:lnRef>
          <a:fillRef idx="3">
            <a:schemeClr val="accent1"/>
          </a:fillRef>
          <a:effectRef idx="3">
            <a:schemeClr val="accent1"/>
          </a:effectRef>
          <a:fontRef idx="minor">
            <a:schemeClr val="lt1"/>
          </a:fontRef>
        </p:style>
        <p:txBody>
          <a:bodyPr lIns="147687" tIns="492289" rIns="147687" bIns="73843"/>
          <a:lstStyle/>
          <a:p>
            <a:pPr marL="286922" indent="-286922" defTabSz="1106012" eaLnBrk="0" fontAlgn="auto" hangingPunct="0">
              <a:lnSpc>
                <a:spcPct val="90000"/>
              </a:lnSpc>
              <a:spcBef>
                <a:spcPct val="30000"/>
              </a:spcBef>
              <a:spcAft>
                <a:spcPts val="0"/>
              </a:spcAft>
              <a:buClr>
                <a:srgbClr val="050595"/>
              </a:buClr>
              <a:buSzPct val="95000"/>
              <a:buFontTx/>
              <a:buBlip>
                <a:blip r:embed="rId3"/>
              </a:buBlip>
              <a:tabLst>
                <a:tab pos="514476" algn="l"/>
              </a:tabLst>
              <a:defRPr/>
            </a:pPr>
            <a:endParaRPr lang="en-US" dirty="0">
              <a:solidFill>
                <a:srgbClr val="000000"/>
              </a:solidFill>
              <a:latin typeface="Segoe"/>
            </a:endParaRPr>
          </a:p>
        </p:txBody>
      </p:sp>
      <p:sp>
        <p:nvSpPr>
          <p:cNvPr id="7" name="Rectangle 6"/>
          <p:cNvSpPr/>
          <p:nvPr/>
        </p:nvSpPr>
        <p:spPr>
          <a:xfrm>
            <a:off x="398463" y="800100"/>
            <a:ext cx="2501900" cy="1108075"/>
          </a:xfrm>
          <a:prstGeom prst="rect">
            <a:avLst/>
          </a:prstGeom>
          <a:noFill/>
          <a:effectLst>
            <a:outerShdw blurRad="50800" dist="38100" dir="2700000" algn="tl" rotWithShape="0">
              <a:prstClr val="black">
                <a:alpha val="40000"/>
              </a:prstClr>
            </a:outerShdw>
          </a:effectLst>
        </p:spPr>
        <p:txBody>
          <a:bodyPr lIns="91436" tIns="45718" rIns="91436" bIns="45718">
            <a:spAutoFit/>
          </a:bodyPr>
          <a:lstStyle/>
          <a:p>
            <a:pPr algn="ctr" defTabSz="914363" fontAlgn="auto">
              <a:spcBef>
                <a:spcPts val="0"/>
              </a:spcBef>
              <a:spcAft>
                <a:spcPts val="0"/>
              </a:spcAft>
              <a:defRPr/>
            </a:pPr>
            <a:r>
              <a:rPr lang="en-US" sz="2200" b="1" spc="-150" dirty="0">
                <a:ln w="18415" cmpd="sng">
                  <a:noFill/>
                  <a:prstDash val="solid"/>
                </a:ln>
                <a:effectLst>
                  <a:outerShdw blurRad="38100" dist="38100" dir="2700000" algn="tl">
                    <a:srgbClr val="000000">
                      <a:alpha val="43137"/>
                    </a:srgbClr>
                  </a:outerShdw>
                </a:effectLst>
                <a:latin typeface="+mn-lt"/>
              </a:rPr>
              <a:t>Microsoft Server Applications Built for Windows</a:t>
            </a:r>
          </a:p>
        </p:txBody>
      </p:sp>
      <p:sp>
        <p:nvSpPr>
          <p:cNvPr id="8" name="Rectangle 7"/>
          <p:cNvSpPr/>
          <p:nvPr/>
        </p:nvSpPr>
        <p:spPr>
          <a:xfrm>
            <a:off x="6253163" y="808038"/>
            <a:ext cx="2514600" cy="768350"/>
          </a:xfrm>
          <a:prstGeom prst="rect">
            <a:avLst/>
          </a:prstGeom>
          <a:noFill/>
          <a:effectLst>
            <a:outerShdw blurRad="50800" dist="38100" dir="2700000" algn="tl" rotWithShape="0">
              <a:prstClr val="black">
                <a:alpha val="40000"/>
              </a:prstClr>
            </a:outerShdw>
          </a:effectLst>
        </p:spPr>
        <p:txBody>
          <a:bodyPr lIns="91436" tIns="45718" rIns="91436" bIns="45718">
            <a:spAutoFit/>
          </a:bodyPr>
          <a:lstStyle/>
          <a:p>
            <a:pPr algn="ctr" defTabSz="914363" fontAlgn="auto">
              <a:spcBef>
                <a:spcPts val="0"/>
              </a:spcBef>
              <a:spcAft>
                <a:spcPts val="0"/>
              </a:spcAft>
              <a:defRPr/>
            </a:pPr>
            <a:r>
              <a:rPr lang="en-US" sz="2200" b="1" spc="-150" dirty="0">
                <a:ln w="18415" cmpd="sng">
                  <a:noFill/>
                  <a:prstDash val="solid"/>
                </a:ln>
                <a:effectLst>
                  <a:outerShdw blurRad="38100" dist="38100" dir="2700000" algn="tl">
                    <a:srgbClr val="000000">
                      <a:alpha val="43137"/>
                    </a:srgbClr>
                  </a:outerShdw>
                </a:effectLst>
                <a:latin typeface="+mn-lt"/>
              </a:rPr>
              <a:t>Low Cost </a:t>
            </a:r>
          </a:p>
          <a:p>
            <a:pPr algn="ctr" defTabSz="914363" fontAlgn="auto">
              <a:spcBef>
                <a:spcPts val="0"/>
              </a:spcBef>
              <a:spcAft>
                <a:spcPts val="0"/>
              </a:spcAft>
              <a:defRPr/>
            </a:pPr>
            <a:r>
              <a:rPr lang="en-US" sz="2200" b="1" spc="-150" dirty="0">
                <a:ln w="18415" cmpd="sng">
                  <a:noFill/>
                  <a:prstDash val="solid"/>
                </a:ln>
                <a:effectLst>
                  <a:outerShdw blurRad="38100" dist="38100" dir="2700000" algn="tl">
                    <a:srgbClr val="000000">
                      <a:alpha val="43137"/>
                    </a:srgbClr>
                  </a:outerShdw>
                </a:effectLst>
                <a:latin typeface="+mn-lt"/>
              </a:rPr>
              <a:t>Complete Solution</a:t>
            </a:r>
          </a:p>
        </p:txBody>
      </p:sp>
      <p:sp>
        <p:nvSpPr>
          <p:cNvPr id="9" name="Rectangle 8"/>
          <p:cNvSpPr/>
          <p:nvPr/>
        </p:nvSpPr>
        <p:spPr>
          <a:xfrm>
            <a:off x="3281363" y="800100"/>
            <a:ext cx="2514600" cy="769938"/>
          </a:xfrm>
          <a:prstGeom prst="rect">
            <a:avLst/>
          </a:prstGeom>
          <a:noFill/>
          <a:effectLst>
            <a:outerShdw blurRad="50800" dist="38100" dir="2700000" algn="tl" rotWithShape="0">
              <a:prstClr val="black">
                <a:alpha val="40000"/>
              </a:prstClr>
            </a:outerShdw>
          </a:effectLst>
        </p:spPr>
        <p:txBody>
          <a:bodyPr lIns="91436" tIns="45718" rIns="91436" bIns="45718">
            <a:spAutoFit/>
          </a:bodyPr>
          <a:lstStyle/>
          <a:p>
            <a:pPr algn="ctr" defTabSz="914363" fontAlgn="auto">
              <a:spcBef>
                <a:spcPts val="0"/>
              </a:spcBef>
              <a:spcAft>
                <a:spcPts val="0"/>
              </a:spcAft>
              <a:defRPr/>
            </a:pPr>
            <a:r>
              <a:rPr lang="en-US" sz="2200" b="1" spc="-150" dirty="0">
                <a:ln w="18415" cmpd="sng">
                  <a:noFill/>
                  <a:prstDash val="solid"/>
                </a:ln>
                <a:effectLst>
                  <a:outerShdw blurRad="38100" dist="38100" dir="2700000" algn="tl">
                    <a:srgbClr val="000000">
                      <a:alpha val="43137"/>
                    </a:srgbClr>
                  </a:outerShdw>
                </a:effectLst>
                <a:latin typeface="+mn-lt"/>
              </a:rPr>
              <a:t>Complete </a:t>
            </a:r>
          </a:p>
          <a:p>
            <a:pPr algn="ctr" defTabSz="914363" fontAlgn="auto">
              <a:spcBef>
                <a:spcPts val="0"/>
              </a:spcBef>
              <a:spcAft>
                <a:spcPts val="0"/>
              </a:spcAft>
              <a:defRPr/>
            </a:pPr>
            <a:r>
              <a:rPr lang="en-US" sz="2200" b="1" spc="-150" dirty="0">
                <a:ln w="18415" cmpd="sng">
                  <a:noFill/>
                  <a:prstDash val="solid"/>
                </a:ln>
                <a:effectLst>
                  <a:outerShdw blurRad="38100" dist="38100" dir="2700000" algn="tl">
                    <a:srgbClr val="000000">
                      <a:alpha val="43137"/>
                    </a:srgbClr>
                  </a:outerShdw>
                </a:effectLst>
                <a:latin typeface="+mn-lt"/>
              </a:rPr>
              <a:t>Management Solution</a:t>
            </a:r>
          </a:p>
        </p:txBody>
      </p:sp>
      <p:sp>
        <p:nvSpPr>
          <p:cNvPr id="10" name="TextBox 67"/>
          <p:cNvSpPr txBox="1">
            <a:spLocks noChangeArrowheads="1"/>
          </p:cNvSpPr>
          <p:nvPr/>
        </p:nvSpPr>
        <p:spPr bwMode="auto">
          <a:xfrm>
            <a:off x="3597275" y="4238625"/>
            <a:ext cx="1828800" cy="584200"/>
          </a:xfrm>
          <a:prstGeom prst="rect">
            <a:avLst/>
          </a:prstGeom>
          <a:noFill/>
          <a:ln w="9525">
            <a:noFill/>
            <a:miter lim="800000"/>
            <a:headEnd/>
            <a:tailEnd/>
          </a:ln>
        </p:spPr>
        <p:txBody>
          <a:bodyPr>
            <a:spAutoFit/>
          </a:bodyPr>
          <a:lstStyle/>
          <a:p>
            <a:pPr algn="ctr"/>
            <a:r>
              <a:rPr lang="en-US" sz="1600" b="1">
                <a:latin typeface="Calibri" pitchFamily="34" charset="0"/>
              </a:rPr>
              <a:t>*Physical &amp; Virtual Management</a:t>
            </a:r>
          </a:p>
        </p:txBody>
      </p:sp>
      <p:sp>
        <p:nvSpPr>
          <p:cNvPr id="11" name="TextBox 68"/>
          <p:cNvSpPr txBox="1">
            <a:spLocks noChangeArrowheads="1"/>
          </p:cNvSpPr>
          <p:nvPr/>
        </p:nvSpPr>
        <p:spPr bwMode="auto">
          <a:xfrm>
            <a:off x="3487738" y="5041900"/>
            <a:ext cx="2057400" cy="584200"/>
          </a:xfrm>
          <a:prstGeom prst="rect">
            <a:avLst/>
          </a:prstGeom>
          <a:noFill/>
          <a:ln w="9525">
            <a:noFill/>
            <a:miter lim="800000"/>
            <a:headEnd/>
            <a:tailEnd/>
          </a:ln>
        </p:spPr>
        <p:txBody>
          <a:bodyPr>
            <a:spAutoFit/>
          </a:bodyPr>
          <a:lstStyle/>
          <a:p>
            <a:pPr algn="ctr"/>
            <a:r>
              <a:rPr lang="en-US" sz="1600" b="1">
                <a:latin typeface="Calibri" pitchFamily="34" charset="0"/>
              </a:rPr>
              <a:t>*Cross Platform and Hypervisor Support</a:t>
            </a:r>
          </a:p>
        </p:txBody>
      </p:sp>
      <p:sp>
        <p:nvSpPr>
          <p:cNvPr id="12" name="TextBox 69"/>
          <p:cNvSpPr txBox="1">
            <a:spLocks noChangeArrowheads="1"/>
          </p:cNvSpPr>
          <p:nvPr/>
        </p:nvSpPr>
        <p:spPr bwMode="auto">
          <a:xfrm>
            <a:off x="3333750" y="3306763"/>
            <a:ext cx="2362200" cy="584200"/>
          </a:xfrm>
          <a:prstGeom prst="rect">
            <a:avLst/>
          </a:prstGeom>
          <a:noFill/>
          <a:ln w="9525">
            <a:noFill/>
            <a:miter lim="800000"/>
            <a:headEnd/>
            <a:tailEnd/>
          </a:ln>
        </p:spPr>
        <p:txBody>
          <a:bodyPr>
            <a:spAutoFit/>
          </a:bodyPr>
          <a:lstStyle/>
          <a:p>
            <a:pPr algn="ctr"/>
            <a:r>
              <a:rPr lang="en-US" sz="1600" b="1">
                <a:latin typeface="Calibri" pitchFamily="34" charset="0"/>
              </a:rPr>
              <a:t>*Deep Application  Knowledge</a:t>
            </a:r>
          </a:p>
        </p:txBody>
      </p:sp>
      <p:sp>
        <p:nvSpPr>
          <p:cNvPr id="13" name="TextBox 43"/>
          <p:cNvSpPr txBox="1">
            <a:spLocks noChangeArrowheads="1"/>
          </p:cNvSpPr>
          <p:nvPr/>
        </p:nvSpPr>
        <p:spPr bwMode="auto">
          <a:xfrm>
            <a:off x="538163" y="3248025"/>
            <a:ext cx="2133600" cy="584200"/>
          </a:xfrm>
          <a:prstGeom prst="rect">
            <a:avLst/>
          </a:prstGeom>
          <a:noFill/>
          <a:ln w="9525">
            <a:noFill/>
            <a:miter lim="800000"/>
            <a:headEnd/>
            <a:tailEnd/>
          </a:ln>
        </p:spPr>
        <p:txBody>
          <a:bodyPr>
            <a:spAutoFit/>
          </a:bodyPr>
          <a:lstStyle/>
          <a:p>
            <a:pPr algn="ctr"/>
            <a:r>
              <a:rPr lang="en-US" sz="1600" b="1">
                <a:latin typeface="Calibri" pitchFamily="34" charset="0"/>
              </a:rPr>
              <a:t>*Built-in Virtualization with One-stop Support</a:t>
            </a:r>
          </a:p>
        </p:txBody>
      </p:sp>
      <p:sp>
        <p:nvSpPr>
          <p:cNvPr id="14" name="TextBox 46"/>
          <p:cNvSpPr txBox="1">
            <a:spLocks noChangeArrowheads="1"/>
          </p:cNvSpPr>
          <p:nvPr/>
        </p:nvSpPr>
        <p:spPr bwMode="auto">
          <a:xfrm>
            <a:off x="233363" y="4975225"/>
            <a:ext cx="2667000" cy="585788"/>
          </a:xfrm>
          <a:prstGeom prst="rect">
            <a:avLst/>
          </a:prstGeom>
          <a:noFill/>
          <a:ln w="9525">
            <a:noFill/>
            <a:miter lim="800000"/>
            <a:headEnd/>
            <a:tailEnd/>
          </a:ln>
        </p:spPr>
        <p:txBody>
          <a:bodyPr>
            <a:spAutoFit/>
          </a:bodyPr>
          <a:lstStyle/>
          <a:p>
            <a:pPr algn="ctr"/>
            <a:r>
              <a:rPr lang="en-US" sz="1600">
                <a:latin typeface="Calibri" pitchFamily="34" charset="0"/>
              </a:rPr>
              <a:t>Increased</a:t>
            </a:r>
          </a:p>
          <a:p>
            <a:pPr algn="ctr"/>
            <a:r>
              <a:rPr lang="en-US" sz="1600">
                <a:latin typeface="Calibri" pitchFamily="34" charset="0"/>
              </a:rPr>
              <a:t>Deployment Options</a:t>
            </a:r>
          </a:p>
        </p:txBody>
      </p:sp>
      <p:sp>
        <p:nvSpPr>
          <p:cNvPr id="15" name="TextBox 47"/>
          <p:cNvSpPr txBox="1">
            <a:spLocks noChangeArrowheads="1"/>
          </p:cNvSpPr>
          <p:nvPr/>
        </p:nvSpPr>
        <p:spPr bwMode="auto">
          <a:xfrm>
            <a:off x="690563" y="4186238"/>
            <a:ext cx="1676400" cy="584200"/>
          </a:xfrm>
          <a:prstGeom prst="rect">
            <a:avLst/>
          </a:prstGeom>
          <a:noFill/>
          <a:ln w="9525">
            <a:noFill/>
            <a:miter lim="800000"/>
            <a:headEnd/>
            <a:tailEnd/>
          </a:ln>
        </p:spPr>
        <p:txBody>
          <a:bodyPr>
            <a:spAutoFit/>
          </a:bodyPr>
          <a:lstStyle/>
          <a:p>
            <a:pPr algn="ctr"/>
            <a:r>
              <a:rPr lang="en-US" sz="1600" b="1">
                <a:latin typeface="Calibri" pitchFamily="34" charset="0"/>
              </a:rPr>
              <a:t>*Large Partner Ecosystem</a:t>
            </a:r>
          </a:p>
        </p:txBody>
      </p:sp>
      <p:sp>
        <p:nvSpPr>
          <p:cNvPr id="16" name="Rectangle 78"/>
          <p:cNvSpPr>
            <a:spLocks noChangeArrowheads="1"/>
          </p:cNvSpPr>
          <p:nvPr/>
        </p:nvSpPr>
        <p:spPr bwMode="auto">
          <a:xfrm>
            <a:off x="6384925" y="3154363"/>
            <a:ext cx="2286000" cy="830262"/>
          </a:xfrm>
          <a:prstGeom prst="rect">
            <a:avLst/>
          </a:prstGeom>
          <a:noFill/>
          <a:ln w="9525">
            <a:noFill/>
            <a:miter lim="800000"/>
            <a:headEnd/>
            <a:tailEnd/>
          </a:ln>
        </p:spPr>
        <p:txBody>
          <a:bodyPr>
            <a:spAutoFit/>
          </a:bodyPr>
          <a:lstStyle/>
          <a:p>
            <a:pPr algn="ctr"/>
            <a:r>
              <a:rPr lang="en-US" sz="1600" b="1">
                <a:latin typeface="Calibri" pitchFamily="34" charset="0"/>
              </a:rPr>
              <a:t>*A comparable solution can cost up to six                times more</a:t>
            </a:r>
            <a:r>
              <a:rPr lang="en-US" sz="1600">
                <a:latin typeface="Calibri" pitchFamily="34" charset="0"/>
              </a:rPr>
              <a:t>†</a:t>
            </a:r>
          </a:p>
        </p:txBody>
      </p:sp>
      <p:sp>
        <p:nvSpPr>
          <p:cNvPr id="17" name="Rectangle 80"/>
          <p:cNvSpPr>
            <a:spLocks noChangeArrowheads="1"/>
          </p:cNvSpPr>
          <p:nvPr/>
        </p:nvSpPr>
        <p:spPr bwMode="auto">
          <a:xfrm>
            <a:off x="6657975" y="4233863"/>
            <a:ext cx="1600200" cy="584200"/>
          </a:xfrm>
          <a:prstGeom prst="rect">
            <a:avLst/>
          </a:prstGeom>
          <a:noFill/>
          <a:ln w="9525">
            <a:noFill/>
            <a:miter lim="800000"/>
            <a:headEnd/>
            <a:tailEnd/>
          </a:ln>
        </p:spPr>
        <p:txBody>
          <a:bodyPr>
            <a:spAutoFit/>
          </a:bodyPr>
          <a:lstStyle/>
          <a:p>
            <a:pPr algn="ctr"/>
            <a:r>
              <a:rPr lang="en-US" sz="1600" b="1">
                <a:latin typeface="Calibri" pitchFamily="34" charset="0"/>
              </a:rPr>
              <a:t>*Lower Ongoing Costs</a:t>
            </a:r>
          </a:p>
        </p:txBody>
      </p:sp>
      <p:sp>
        <p:nvSpPr>
          <p:cNvPr id="18" name="Rectangle 82"/>
          <p:cNvSpPr>
            <a:spLocks noChangeArrowheads="1"/>
          </p:cNvSpPr>
          <p:nvPr/>
        </p:nvSpPr>
        <p:spPr bwMode="auto">
          <a:xfrm>
            <a:off x="6481763" y="5076825"/>
            <a:ext cx="2057400" cy="584200"/>
          </a:xfrm>
          <a:prstGeom prst="rect">
            <a:avLst/>
          </a:prstGeom>
          <a:noFill/>
          <a:ln w="9525">
            <a:noFill/>
            <a:miter lim="800000"/>
            <a:headEnd/>
            <a:tailEnd/>
          </a:ln>
        </p:spPr>
        <p:txBody>
          <a:bodyPr>
            <a:spAutoFit/>
          </a:bodyPr>
          <a:lstStyle/>
          <a:p>
            <a:pPr algn="ctr"/>
            <a:r>
              <a:rPr lang="en-US" sz="1600">
                <a:latin typeface="Calibri" pitchFamily="34" charset="0"/>
              </a:rPr>
              <a:t>Virtualization-friendly</a:t>
            </a:r>
          </a:p>
          <a:p>
            <a:pPr algn="ctr"/>
            <a:r>
              <a:rPr lang="en-US" sz="1600">
                <a:latin typeface="Calibri" pitchFamily="34" charset="0"/>
              </a:rPr>
              <a:t>Licensing</a:t>
            </a:r>
          </a:p>
        </p:txBody>
      </p:sp>
      <p:pic>
        <p:nvPicPr>
          <p:cNvPr id="19" name="Picture 1" descr="Arrows and blocks Royalty Free Stock Photo"/>
          <p:cNvPicPr>
            <a:picLocks noChangeAspect="1" noChangeArrowheads="1"/>
          </p:cNvPicPr>
          <p:nvPr/>
        </p:nvPicPr>
        <p:blipFill>
          <a:blip r:embed="rId4"/>
          <a:srcRect/>
          <a:stretch>
            <a:fillRect/>
          </a:stretch>
        </p:blipFill>
        <p:spPr bwMode="auto">
          <a:xfrm>
            <a:off x="3738563" y="1851025"/>
            <a:ext cx="1625600" cy="1219200"/>
          </a:xfrm>
          <a:prstGeom prst="rect">
            <a:avLst/>
          </a:prstGeom>
          <a:noFill/>
          <a:ln w="9525">
            <a:noFill/>
            <a:miter lim="800000"/>
            <a:headEnd/>
            <a:tailEnd/>
          </a:ln>
        </p:spPr>
      </p:pic>
      <p:pic>
        <p:nvPicPr>
          <p:cNvPr id="20" name="Picture 88" descr="iStock_000009046950XSmall.png"/>
          <p:cNvPicPr>
            <a:picLocks noChangeAspect="1"/>
          </p:cNvPicPr>
          <p:nvPr/>
        </p:nvPicPr>
        <p:blipFill>
          <a:blip r:embed="rId5"/>
          <a:srcRect/>
          <a:stretch>
            <a:fillRect/>
          </a:stretch>
        </p:blipFill>
        <p:spPr bwMode="auto">
          <a:xfrm>
            <a:off x="6634163" y="1546225"/>
            <a:ext cx="1550987" cy="1676400"/>
          </a:xfrm>
          <a:prstGeom prst="rect">
            <a:avLst/>
          </a:prstGeom>
          <a:noFill/>
          <a:ln w="9525">
            <a:noFill/>
            <a:miter lim="800000"/>
            <a:headEnd/>
            <a:tailEnd/>
          </a:ln>
        </p:spPr>
      </p:pic>
      <p:pic>
        <p:nvPicPr>
          <p:cNvPr id="21" name="Picture 2"/>
          <p:cNvPicPr>
            <a:picLocks noChangeAspect="1" noChangeArrowheads="1"/>
          </p:cNvPicPr>
          <p:nvPr/>
        </p:nvPicPr>
        <p:blipFill>
          <a:blip r:embed="rId6"/>
          <a:srcRect/>
          <a:stretch>
            <a:fillRect/>
          </a:stretch>
        </p:blipFill>
        <p:spPr bwMode="auto">
          <a:xfrm>
            <a:off x="960438" y="2097088"/>
            <a:ext cx="1100137" cy="822325"/>
          </a:xfrm>
          <a:prstGeom prst="rect">
            <a:avLst/>
          </a:prstGeom>
          <a:noFill/>
          <a:ln w="9525">
            <a:noFill/>
            <a:miter lim="800000"/>
            <a:headEnd/>
            <a:tailEnd/>
          </a:ln>
        </p:spPr>
      </p:pic>
      <p:sp>
        <p:nvSpPr>
          <p:cNvPr id="22" name="Rounded Rectangle 21"/>
          <p:cNvSpPr/>
          <p:nvPr/>
        </p:nvSpPr>
        <p:spPr>
          <a:xfrm>
            <a:off x="1087516" y="4054120"/>
            <a:ext cx="914400" cy="457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b="1" dirty="0"/>
          </a:p>
        </p:txBody>
      </p:sp>
      <p:sp>
        <p:nvSpPr>
          <p:cNvPr id="23" name="Rounded Rectangle 22"/>
          <p:cNvSpPr/>
          <p:nvPr/>
        </p:nvSpPr>
        <p:spPr>
          <a:xfrm>
            <a:off x="1087516" y="4845859"/>
            <a:ext cx="914400" cy="457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b="1" dirty="0"/>
          </a:p>
        </p:txBody>
      </p:sp>
      <p:sp>
        <p:nvSpPr>
          <p:cNvPr id="24" name="Rounded Rectangle 23"/>
          <p:cNvSpPr/>
          <p:nvPr/>
        </p:nvSpPr>
        <p:spPr>
          <a:xfrm>
            <a:off x="4119750" y="4054120"/>
            <a:ext cx="914400" cy="457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5" name="Rounded Rectangle 24"/>
          <p:cNvSpPr/>
          <p:nvPr/>
        </p:nvSpPr>
        <p:spPr>
          <a:xfrm>
            <a:off x="4119750" y="4918872"/>
            <a:ext cx="914400" cy="457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63" fontAlgn="auto">
              <a:spcBef>
                <a:spcPts val="0"/>
              </a:spcBef>
              <a:spcAft>
                <a:spcPts val="0"/>
              </a:spcAft>
              <a:defRPr/>
            </a:pPr>
            <a:endParaRPr lang="en-US" dirty="0"/>
          </a:p>
        </p:txBody>
      </p:sp>
      <p:sp>
        <p:nvSpPr>
          <p:cNvPr id="26" name="Rounded Rectangle 25"/>
          <p:cNvSpPr/>
          <p:nvPr/>
        </p:nvSpPr>
        <p:spPr>
          <a:xfrm flipV="1">
            <a:off x="7015350" y="4913005"/>
            <a:ext cx="914400" cy="71425"/>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dk1"/>
          </a:lnRef>
          <a:fillRef idx="3">
            <a:schemeClr val="dk1"/>
          </a:fillRef>
          <a:effectRef idx="3">
            <a:schemeClr val="dk1"/>
          </a:effectRef>
          <a:fontRef idx="minor">
            <a:schemeClr val="lt1"/>
          </a:fontRef>
        </p:style>
        <p:txBody>
          <a:bodyPr anchor="ctr"/>
          <a:lstStyle/>
          <a:p>
            <a:pPr algn="ctr" defTabSz="914363" fontAlgn="auto">
              <a:spcBef>
                <a:spcPts val="0"/>
              </a:spcBef>
              <a:spcAft>
                <a:spcPts val="0"/>
              </a:spcAft>
              <a:defRPr/>
            </a:pPr>
            <a:endParaRPr lang="en-US" b="1" dirty="0"/>
          </a:p>
        </p:txBody>
      </p:sp>
      <p:sp>
        <p:nvSpPr>
          <p:cNvPr id="27" name="TextBox 31"/>
          <p:cNvSpPr txBox="1">
            <a:spLocks noChangeArrowheads="1"/>
          </p:cNvSpPr>
          <p:nvPr/>
        </p:nvSpPr>
        <p:spPr bwMode="auto">
          <a:xfrm>
            <a:off x="315913" y="5902325"/>
            <a:ext cx="5181600" cy="368300"/>
          </a:xfrm>
          <a:prstGeom prst="rect">
            <a:avLst/>
          </a:prstGeom>
          <a:noFill/>
          <a:ln w="9525">
            <a:noFill/>
            <a:miter lim="800000"/>
            <a:headEnd/>
            <a:tailEnd/>
          </a:ln>
        </p:spPr>
        <p:txBody>
          <a:bodyPr>
            <a:spAutoFit/>
          </a:bodyPr>
          <a:lstStyle/>
          <a:p>
            <a:pPr defTabSz="914400"/>
            <a:r>
              <a:rPr lang="en-US" b="1" dirty="0">
                <a:solidFill>
                  <a:srgbClr val="FFFFFF"/>
                </a:solidFill>
                <a:latin typeface="Calibri" pitchFamily="34" charset="0"/>
              </a:rPr>
              <a:t>*Only </a:t>
            </a:r>
            <a:r>
              <a:rPr lang="en-US" b="1" dirty="0" smtClean="0">
                <a:solidFill>
                  <a:srgbClr val="FFFFFF"/>
                </a:solidFill>
                <a:latin typeface="Calibri" pitchFamily="34" charset="0"/>
              </a:rPr>
              <a:t>available with </a:t>
            </a:r>
            <a:r>
              <a:rPr lang="en-US" b="1" dirty="0">
                <a:solidFill>
                  <a:srgbClr val="FFFFFF"/>
                </a:solidFill>
                <a:latin typeface="Calibri" pitchFamily="34" charset="0"/>
              </a:rPr>
              <a:t>Microsoft Virtualization </a:t>
            </a:r>
          </a:p>
        </p:txBody>
      </p:sp>
      <p:sp>
        <p:nvSpPr>
          <p:cNvPr id="28" name="Rounded Rectangle 27"/>
          <p:cNvSpPr/>
          <p:nvPr/>
        </p:nvSpPr>
        <p:spPr>
          <a:xfrm>
            <a:off x="7015350" y="4061557"/>
            <a:ext cx="914400" cy="7620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l">
              <a:rot lat="0" lon="0" rev="4800000"/>
            </a:lightRig>
          </a:scene3d>
          <a:sp3d prstMaterial="matte">
            <a:bevelT w="127000" h="63500"/>
          </a:sp3d>
        </p:spPr>
        <p:style>
          <a:lnRef idx="0">
            <a:schemeClr val="dk1"/>
          </a:lnRef>
          <a:fillRef idx="3">
            <a:schemeClr val="dk1"/>
          </a:fillRef>
          <a:effectRef idx="3">
            <a:schemeClr val="dk1"/>
          </a:effectRef>
          <a:fontRef idx="minor">
            <a:schemeClr val="lt1"/>
          </a:fontRef>
        </p:style>
        <p:txBody>
          <a:bodyPr anchor="ctr"/>
          <a:lstStyle/>
          <a:p>
            <a:pPr algn="ctr" defTabSz="914363" fontAlgn="auto">
              <a:spcBef>
                <a:spcPts val="0"/>
              </a:spcBef>
              <a:spcAft>
                <a:spcPts val="0"/>
              </a:spcAft>
              <a:defRPr/>
            </a:pPr>
            <a:endParaRPr lang="en-US" b="1" dirty="0"/>
          </a:p>
        </p:txBody>
      </p:sp>
      <p:sp>
        <p:nvSpPr>
          <p:cNvPr id="29" name="TextBox 33"/>
          <p:cNvSpPr txBox="1">
            <a:spLocks noChangeArrowheads="1"/>
          </p:cNvSpPr>
          <p:nvPr/>
        </p:nvSpPr>
        <p:spPr bwMode="auto">
          <a:xfrm>
            <a:off x="338138" y="6254750"/>
            <a:ext cx="8370887" cy="984250"/>
          </a:xfrm>
          <a:prstGeom prst="rect">
            <a:avLst/>
          </a:prstGeom>
          <a:noFill/>
          <a:ln w="9525">
            <a:noFill/>
            <a:miter lim="800000"/>
            <a:headEnd/>
            <a:tailEnd/>
          </a:ln>
        </p:spPr>
        <p:txBody>
          <a:bodyPr>
            <a:spAutoFit/>
          </a:bodyPr>
          <a:lstStyle/>
          <a:p>
            <a:r>
              <a:rPr lang="en-US" sz="800" dirty="0">
                <a:latin typeface="Calibri" pitchFamily="34" charset="0"/>
              </a:rPr>
              <a:t>†Based on a comparison of Microsoft® System Center Server Management Suite Datacenter with VMware® </a:t>
            </a:r>
            <a:r>
              <a:rPr lang="en-US" sz="800" dirty="0" err="1">
                <a:latin typeface="Calibri" pitchFamily="34" charset="0"/>
              </a:rPr>
              <a:t>vSphere</a:t>
            </a:r>
            <a:r>
              <a:rPr lang="en-US" sz="800" dirty="0">
                <a:latin typeface="Calibri" pitchFamily="34" charset="0"/>
              </a:rPr>
              <a:t> Enterprise Plus with VMware </a:t>
            </a:r>
            <a:r>
              <a:rPr lang="en-US" sz="800" dirty="0" err="1">
                <a:latin typeface="Calibri" pitchFamily="34" charset="0"/>
              </a:rPr>
              <a:t>vCenter</a:t>
            </a:r>
            <a:r>
              <a:rPr lang="en-US" sz="800" dirty="0">
                <a:latin typeface="Calibri" pitchFamily="34" charset="0"/>
              </a:rPr>
              <a:t> Server.. Assumes a five host configuration, 2 processors on each host, 2 years support costs for both products, and no operating system costs included.. The Microsoft solution can use either the free Microsoft Hyper-V Server 2008 R2 hypervisor or an existing Windows Server 2008 R2 hypervisor.  Based on Microsoft estimated retail prices and published VMware prices available at </a:t>
            </a:r>
            <a:r>
              <a:rPr lang="en-US" sz="800" u="sng" dirty="0">
                <a:latin typeface="Calibri" pitchFamily="34" charset="0"/>
                <a:hlinkClick r:id="rId7"/>
              </a:rPr>
              <a:t>https://www.vmware.com/vmwarestore</a:t>
            </a:r>
            <a:r>
              <a:rPr lang="en-US" sz="800" dirty="0">
                <a:latin typeface="Calibri" pitchFamily="34" charset="0"/>
              </a:rPr>
              <a:t> as of 08/04/2009 for purchases in the United States. Actual reseller prices may vary. </a:t>
            </a:r>
          </a:p>
          <a:p>
            <a:endParaRPr lang="en-US" sz="800" dirty="0">
              <a:latin typeface="Calibri" pitchFamily="34" charset="0"/>
            </a:endParaRPr>
          </a:p>
          <a:p>
            <a:endParaRPr lang="en-US" dirty="0">
              <a:latin typeface="Calibri" pitchFamily="34"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0" y="2819400"/>
            <a:ext cx="9144000" cy="1200329"/>
          </a:xfrm>
          <a:prstGeom prst="rect">
            <a:avLst/>
          </a:prstGeom>
          <a:noFill/>
          <a:ln w="9525">
            <a:noFill/>
            <a:miter lim="800000"/>
            <a:headEnd/>
            <a:tailEnd/>
          </a:ln>
        </p:spPr>
        <p:txBody>
          <a:bodyPr>
            <a:spAutoFit/>
          </a:bodyPr>
          <a:lstStyle/>
          <a:p>
            <a:pPr algn="ctr" defTabSz="914400"/>
            <a:r>
              <a:rPr lang="en-US" sz="2800" dirty="0" smtClean="0">
                <a:solidFill>
                  <a:srgbClr val="FFFFFF"/>
                </a:solidFill>
                <a:latin typeface="Calibri" pitchFamily="34" charset="0"/>
              </a:rPr>
              <a:t>Virtualization Deployment </a:t>
            </a:r>
            <a:r>
              <a:rPr lang="en-US" sz="2800" dirty="0">
                <a:solidFill>
                  <a:srgbClr val="FFFFFF"/>
                </a:solidFill>
                <a:latin typeface="Calibri" pitchFamily="34" charset="0"/>
              </a:rPr>
              <a:t>Scenarios </a:t>
            </a:r>
            <a:r>
              <a:rPr lang="en-US" sz="2800" dirty="0" smtClean="0">
                <a:solidFill>
                  <a:srgbClr val="FFFFFF"/>
                </a:solidFill>
                <a:latin typeface="Calibri" pitchFamily="34" charset="0"/>
              </a:rPr>
              <a:t>for</a:t>
            </a:r>
          </a:p>
          <a:p>
            <a:pPr algn="ctr" defTabSz="914400"/>
            <a:r>
              <a:rPr lang="en-US" sz="4400" b="1" dirty="0" smtClean="0">
                <a:solidFill>
                  <a:srgbClr val="FFFFFF"/>
                </a:solidFill>
                <a:latin typeface="Calibri" pitchFamily="34" charset="0"/>
              </a:rPr>
              <a:t>Microsoft SQL </a:t>
            </a:r>
            <a:r>
              <a:rPr lang="en-US" sz="4400" b="1" dirty="0">
                <a:solidFill>
                  <a:srgbClr val="FFFFFF"/>
                </a:solidFill>
                <a:latin typeface="Calibri" pitchFamily="34" charset="0"/>
              </a:rPr>
              <a:t>Server</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077200" cy="762000"/>
          </a:xfrm>
        </p:spPr>
        <p:txBody>
          <a:bodyPr>
            <a:normAutofit/>
          </a:bodyPr>
          <a:lstStyle/>
          <a:p>
            <a:r>
              <a:rPr lang="en-US" sz="4000" dirty="0" smtClean="0"/>
              <a:t>SQL Server Consolidation </a:t>
            </a:r>
            <a:endParaRPr lang="en-US" sz="4000" dirty="0"/>
          </a:p>
        </p:txBody>
      </p:sp>
      <p:sp>
        <p:nvSpPr>
          <p:cNvPr id="5" name="TextBox 4"/>
          <p:cNvSpPr txBox="1"/>
          <p:nvPr/>
        </p:nvSpPr>
        <p:spPr>
          <a:xfrm rot="16200000">
            <a:off x="-2021334" y="3288912"/>
            <a:ext cx="4660891"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defTabSz="914400" fontAlgn="auto">
              <a:spcBef>
                <a:spcPts val="0"/>
              </a:spcBef>
              <a:spcAft>
                <a:spcPts val="0"/>
              </a:spcAft>
            </a:pPr>
            <a:r>
              <a:rPr lang="en-US" sz="2800" dirty="0">
                <a:latin typeface="Calibri"/>
              </a:rPr>
              <a:t>Higher Isolation, Higher Costs</a:t>
            </a:r>
          </a:p>
        </p:txBody>
      </p:sp>
      <p:sp>
        <p:nvSpPr>
          <p:cNvPr id="6" name="TextBox 5"/>
          <p:cNvSpPr txBox="1"/>
          <p:nvPr/>
        </p:nvSpPr>
        <p:spPr>
          <a:xfrm rot="5400000">
            <a:off x="6638282" y="3264330"/>
            <a:ext cx="4488216"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defTabSz="914400" fontAlgn="auto">
              <a:spcBef>
                <a:spcPts val="0"/>
              </a:spcBef>
              <a:spcAft>
                <a:spcPts val="0"/>
              </a:spcAft>
            </a:pPr>
            <a:r>
              <a:rPr lang="en-US" sz="2800" dirty="0">
                <a:latin typeface="Calibri"/>
              </a:rPr>
              <a:t>Higher Density, Lower Costs </a:t>
            </a:r>
          </a:p>
        </p:txBody>
      </p:sp>
      <p:sp>
        <p:nvSpPr>
          <p:cNvPr id="16" name="TextBox 15"/>
          <p:cNvSpPr txBox="1"/>
          <p:nvPr/>
        </p:nvSpPr>
        <p:spPr>
          <a:xfrm>
            <a:off x="5638800" y="3886200"/>
            <a:ext cx="2438400" cy="246221"/>
          </a:xfrm>
          <a:prstGeom prst="rect">
            <a:avLst/>
          </a:prstGeom>
          <a:noFill/>
        </p:spPr>
        <p:txBody>
          <a:bodyPr wrap="square" rtlCol="0">
            <a:spAutoFit/>
          </a:bodyPr>
          <a:lstStyle/>
          <a:p>
            <a:pPr algn="ctr" defTabSz="914400" fontAlgn="auto">
              <a:spcBef>
                <a:spcPts val="0"/>
              </a:spcBef>
              <a:spcAft>
                <a:spcPts val="0"/>
              </a:spcAft>
            </a:pPr>
            <a:r>
              <a:rPr lang="en-US" sz="1000" dirty="0" err="1" smtClean="0">
                <a:latin typeface="Tahoma" pitchFamily="34" charset="0"/>
                <a:ea typeface="Tahoma" pitchFamily="34" charset="0"/>
                <a:cs typeface="Tahoma" pitchFamily="34" charset="0"/>
              </a:rPr>
              <a:t>MyServer</a:t>
            </a:r>
            <a:endParaRPr lang="en-US" sz="1000" dirty="0">
              <a:latin typeface="Tahoma" pitchFamily="34" charset="0"/>
              <a:ea typeface="Tahoma" pitchFamily="34" charset="0"/>
              <a:cs typeface="Tahoma" pitchFamily="34" charset="0"/>
            </a:endParaRPr>
          </a:p>
        </p:txBody>
      </p:sp>
      <p:sp>
        <p:nvSpPr>
          <p:cNvPr id="25" name="TextBox 24"/>
          <p:cNvSpPr txBox="1"/>
          <p:nvPr/>
        </p:nvSpPr>
        <p:spPr>
          <a:xfrm>
            <a:off x="5664608" y="3475939"/>
            <a:ext cx="1316259" cy="369332"/>
          </a:xfrm>
          <a:prstGeom prst="rect">
            <a:avLst/>
          </a:prstGeom>
          <a:noFill/>
        </p:spPr>
        <p:txBody>
          <a:bodyPr wrap="none" rtlCol="0">
            <a:spAutoFit/>
          </a:bodyPr>
          <a:lstStyle/>
          <a:p>
            <a:pPr algn="ctr" defTabSz="914400" fontAlgn="auto">
              <a:spcBef>
                <a:spcPts val="0"/>
              </a:spcBef>
              <a:spcAft>
                <a:spcPts val="0"/>
              </a:spcAft>
            </a:pPr>
            <a:r>
              <a:rPr lang="en-US" dirty="0" smtClean="0">
                <a:latin typeface="Calibri"/>
              </a:rPr>
              <a:t>Databases </a:t>
            </a:r>
            <a:endParaRPr lang="en-US" dirty="0">
              <a:latin typeface="Calibri"/>
            </a:endParaRPr>
          </a:p>
        </p:txBody>
      </p:sp>
      <p:sp>
        <p:nvSpPr>
          <p:cNvPr id="26" name="TextBox 25"/>
          <p:cNvSpPr txBox="1"/>
          <p:nvPr/>
        </p:nvSpPr>
        <p:spPr>
          <a:xfrm>
            <a:off x="4127985" y="3477933"/>
            <a:ext cx="1176348" cy="646331"/>
          </a:xfrm>
          <a:prstGeom prst="rect">
            <a:avLst/>
          </a:prstGeom>
          <a:noFill/>
        </p:spPr>
        <p:txBody>
          <a:bodyPr wrap="none" rtlCol="0">
            <a:spAutoFit/>
          </a:bodyPr>
          <a:lstStyle/>
          <a:p>
            <a:pPr defTabSz="914400" fontAlgn="auto">
              <a:spcBef>
                <a:spcPts val="0"/>
              </a:spcBef>
              <a:spcAft>
                <a:spcPts val="0"/>
              </a:spcAft>
            </a:pPr>
            <a:r>
              <a:rPr lang="en-US" dirty="0">
                <a:latin typeface="Calibri"/>
              </a:rPr>
              <a:t>Instances</a:t>
            </a:r>
          </a:p>
          <a:p>
            <a:pPr defTabSz="914400" fontAlgn="auto">
              <a:spcBef>
                <a:spcPts val="0"/>
              </a:spcBef>
              <a:spcAft>
                <a:spcPts val="0"/>
              </a:spcAft>
            </a:pPr>
            <a:endParaRPr lang="en-US" dirty="0">
              <a:latin typeface="Calibri"/>
            </a:endParaRPr>
          </a:p>
        </p:txBody>
      </p:sp>
      <p:sp>
        <p:nvSpPr>
          <p:cNvPr id="27" name="TextBox 26"/>
          <p:cNvSpPr txBox="1"/>
          <p:nvPr/>
        </p:nvSpPr>
        <p:spPr>
          <a:xfrm>
            <a:off x="694751" y="3412832"/>
            <a:ext cx="1503874" cy="646331"/>
          </a:xfrm>
          <a:prstGeom prst="rect">
            <a:avLst/>
          </a:prstGeom>
          <a:noFill/>
          <a:ln>
            <a:noFill/>
          </a:ln>
        </p:spPr>
        <p:txBody>
          <a:bodyPr wrap="none" rtlCol="0">
            <a:spAutoFit/>
          </a:bodyPr>
          <a:lstStyle/>
          <a:p>
            <a:pPr algn="ctr" defTabSz="914400" fontAlgn="auto">
              <a:spcBef>
                <a:spcPts val="0"/>
              </a:spcBef>
              <a:spcAft>
                <a:spcPts val="0"/>
              </a:spcAft>
            </a:pPr>
            <a:r>
              <a:rPr lang="en-US" dirty="0">
                <a:latin typeface="Calibri"/>
              </a:rPr>
              <a:t>IT </a:t>
            </a:r>
            <a:r>
              <a:rPr lang="en-US" dirty="0" smtClean="0">
                <a:latin typeface="Calibri"/>
              </a:rPr>
              <a:t>Managed</a:t>
            </a:r>
            <a:endParaRPr lang="en-US" dirty="0">
              <a:latin typeface="Calibri"/>
            </a:endParaRPr>
          </a:p>
          <a:p>
            <a:pPr algn="ctr" defTabSz="914400" fontAlgn="auto">
              <a:spcBef>
                <a:spcPts val="0"/>
              </a:spcBef>
              <a:spcAft>
                <a:spcPts val="0"/>
              </a:spcAft>
            </a:pPr>
            <a:r>
              <a:rPr lang="en-US" dirty="0">
                <a:latin typeface="Calibri"/>
              </a:rPr>
              <a:t>Environment</a:t>
            </a:r>
          </a:p>
        </p:txBody>
      </p:sp>
      <p:sp>
        <p:nvSpPr>
          <p:cNvPr id="28" name="TextBox 27"/>
          <p:cNvSpPr txBox="1"/>
          <p:nvPr/>
        </p:nvSpPr>
        <p:spPr>
          <a:xfrm>
            <a:off x="2388008" y="3412832"/>
            <a:ext cx="1207383" cy="646331"/>
          </a:xfrm>
          <a:prstGeom prst="rect">
            <a:avLst/>
          </a:prstGeom>
          <a:noFill/>
        </p:spPr>
        <p:txBody>
          <a:bodyPr wrap="none" rtlCol="0">
            <a:spAutoFit/>
          </a:bodyPr>
          <a:lstStyle/>
          <a:p>
            <a:pPr algn="ctr" defTabSz="914400" fontAlgn="auto">
              <a:spcBef>
                <a:spcPts val="0"/>
              </a:spcBef>
              <a:spcAft>
                <a:spcPts val="0"/>
              </a:spcAft>
            </a:pPr>
            <a:r>
              <a:rPr lang="en-US" dirty="0">
                <a:latin typeface="Calibri"/>
              </a:rPr>
              <a:t>Virtual</a:t>
            </a:r>
          </a:p>
          <a:p>
            <a:pPr algn="ctr" defTabSz="914400" fontAlgn="auto">
              <a:spcBef>
                <a:spcPts val="0"/>
              </a:spcBef>
              <a:spcAft>
                <a:spcPts val="0"/>
              </a:spcAft>
            </a:pPr>
            <a:r>
              <a:rPr lang="en-US" dirty="0">
                <a:latin typeface="Calibri"/>
              </a:rPr>
              <a:t>Machines</a:t>
            </a:r>
          </a:p>
        </p:txBody>
      </p:sp>
      <p:sp>
        <p:nvSpPr>
          <p:cNvPr id="42" name="TextBox 41"/>
          <p:cNvSpPr txBox="1"/>
          <p:nvPr/>
        </p:nvSpPr>
        <p:spPr>
          <a:xfrm>
            <a:off x="7239000" y="3505200"/>
            <a:ext cx="1125629" cy="369332"/>
          </a:xfrm>
          <a:prstGeom prst="rect">
            <a:avLst/>
          </a:prstGeom>
          <a:noFill/>
        </p:spPr>
        <p:txBody>
          <a:bodyPr wrap="none" rtlCol="0">
            <a:spAutoFit/>
          </a:bodyPr>
          <a:lstStyle/>
          <a:p>
            <a:pPr defTabSz="914400" fontAlgn="auto">
              <a:spcBef>
                <a:spcPts val="0"/>
              </a:spcBef>
              <a:spcAft>
                <a:spcPts val="0"/>
              </a:spcAft>
            </a:pPr>
            <a:r>
              <a:rPr lang="en-US" dirty="0">
                <a:latin typeface="Calibri"/>
              </a:rPr>
              <a:t>Schemas</a:t>
            </a:r>
          </a:p>
        </p:txBody>
      </p:sp>
      <p:cxnSp>
        <p:nvCxnSpPr>
          <p:cNvPr id="49" name="Straight Connector 48"/>
          <p:cNvCxnSpPr/>
          <p:nvPr/>
        </p:nvCxnSpPr>
        <p:spPr>
          <a:xfrm rot="5400000">
            <a:off x="-768870" y="4076700"/>
            <a:ext cx="5562600" cy="1588"/>
          </a:xfrm>
          <a:prstGeom prst="line">
            <a:avLst/>
          </a:prstGeom>
          <a:ln w="25400">
            <a:solidFill>
              <a:schemeClr val="bg1">
                <a:lumMod val="65000"/>
                <a:alpha val="22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800894" y="4075906"/>
            <a:ext cx="5562600" cy="1588"/>
          </a:xfrm>
          <a:prstGeom prst="line">
            <a:avLst/>
          </a:prstGeom>
          <a:ln w="25400">
            <a:solidFill>
              <a:schemeClr val="bg1">
                <a:lumMod val="65000"/>
                <a:alpha val="22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2468331" y="4228306"/>
            <a:ext cx="5562600" cy="1588"/>
          </a:xfrm>
          <a:prstGeom prst="line">
            <a:avLst/>
          </a:prstGeom>
          <a:ln w="25400">
            <a:solidFill>
              <a:schemeClr val="bg1">
                <a:lumMod val="65000"/>
                <a:alpha val="22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4153694" y="4075906"/>
            <a:ext cx="5562600" cy="1588"/>
          </a:xfrm>
          <a:prstGeom prst="line">
            <a:avLst/>
          </a:prstGeom>
          <a:ln w="25400">
            <a:solidFill>
              <a:schemeClr val="bg1">
                <a:lumMod val="65000"/>
                <a:alpha val="22000"/>
              </a:schemeClr>
            </a:solidFill>
          </a:ln>
        </p:spPr>
        <p:style>
          <a:lnRef idx="1">
            <a:schemeClr val="accent1"/>
          </a:lnRef>
          <a:fillRef idx="0">
            <a:schemeClr val="accent1"/>
          </a:fillRef>
          <a:effectRef idx="0">
            <a:schemeClr val="accent1"/>
          </a:effectRef>
          <a:fontRef idx="minor">
            <a:schemeClr val="tx1"/>
          </a:fontRef>
        </p:style>
      </p:cxnSp>
      <p:sp>
        <p:nvSpPr>
          <p:cNvPr id="4" name="Left-Right Arrow 3"/>
          <p:cNvSpPr/>
          <p:nvPr/>
        </p:nvSpPr>
        <p:spPr>
          <a:xfrm>
            <a:off x="609600" y="3048000"/>
            <a:ext cx="8001000" cy="440313"/>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tx1"/>
              </a:solidFill>
              <a:latin typeface="Calibri"/>
            </a:endParaRPr>
          </a:p>
        </p:txBody>
      </p:sp>
      <p:sp>
        <p:nvSpPr>
          <p:cNvPr id="57" name="Footer Placeholder 4"/>
          <p:cNvSpPr txBox="1">
            <a:spLocks/>
          </p:cNvSpPr>
          <p:nvPr/>
        </p:nvSpPr>
        <p:spPr>
          <a:xfrm>
            <a:off x="2971800" y="6569075"/>
            <a:ext cx="2895600" cy="365125"/>
          </a:xfrm>
          <a:prstGeom prst="rect">
            <a:avLst/>
          </a:prstGeom>
        </p:spPr>
        <p:txBody>
          <a:bodyPr/>
          <a:lstStyle/>
          <a:p>
            <a:pPr algn="ctr" defTabSz="914363" fontAlgn="auto">
              <a:spcBef>
                <a:spcPts val="0"/>
              </a:spcBef>
              <a:spcAft>
                <a:spcPts val="0"/>
              </a:spcAft>
              <a:defRPr/>
            </a:pPr>
            <a:r>
              <a:rPr lang="en-US" sz="1400" dirty="0">
                <a:solidFill>
                  <a:srgbClr val="FFFFFF"/>
                </a:solidFill>
                <a:latin typeface="Calibri"/>
              </a:rPr>
              <a:t>Microsoft Confidential</a:t>
            </a:r>
          </a:p>
        </p:txBody>
      </p:sp>
      <p:cxnSp>
        <p:nvCxnSpPr>
          <p:cNvPr id="45" name="Straight Connector 44"/>
          <p:cNvCxnSpPr/>
          <p:nvPr/>
        </p:nvCxnSpPr>
        <p:spPr>
          <a:xfrm>
            <a:off x="838200" y="1066800"/>
            <a:ext cx="76962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40642" name="Picture 2"/>
          <p:cNvPicPr>
            <a:picLocks noChangeAspect="1" noChangeArrowheads="1"/>
          </p:cNvPicPr>
          <p:nvPr/>
        </p:nvPicPr>
        <p:blipFill>
          <a:blip r:embed="rId3" cstate="print"/>
          <a:srcRect r="38173" b="28248"/>
          <a:stretch>
            <a:fillRect/>
          </a:stretch>
        </p:blipFill>
        <p:spPr bwMode="auto">
          <a:xfrm>
            <a:off x="2362200" y="4038600"/>
            <a:ext cx="1418771" cy="1752600"/>
          </a:xfrm>
          <a:prstGeom prst="rect">
            <a:avLst/>
          </a:prstGeom>
          <a:noFill/>
          <a:ln w="9525">
            <a:noFill/>
            <a:miter lim="800000"/>
            <a:headEnd/>
            <a:tailEnd/>
          </a:ln>
          <a:effectLst/>
        </p:spPr>
      </p:pic>
      <p:grpSp>
        <p:nvGrpSpPr>
          <p:cNvPr id="3" name="Group 60"/>
          <p:cNvGrpSpPr/>
          <p:nvPr/>
        </p:nvGrpSpPr>
        <p:grpSpPr>
          <a:xfrm>
            <a:off x="3962400" y="3962400"/>
            <a:ext cx="1429407" cy="1768475"/>
            <a:chOff x="3657600" y="4327525"/>
            <a:chExt cx="1429407" cy="1768475"/>
          </a:xfrm>
        </p:grpSpPr>
        <p:sp>
          <p:nvSpPr>
            <p:cNvPr id="52" name="Rectangle 51"/>
            <p:cNvSpPr/>
            <p:nvPr/>
          </p:nvSpPr>
          <p:spPr bwMode="auto">
            <a:xfrm>
              <a:off x="3657600" y="4343400"/>
              <a:ext cx="1425271" cy="17526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ndParaRPr>
            </a:p>
          </p:txBody>
        </p:sp>
        <p:pic>
          <p:nvPicPr>
            <p:cNvPr id="31" name="Picture 8"/>
            <p:cNvPicPr>
              <a:picLocks noChangeAspect="1" noChangeArrowheads="1"/>
            </p:cNvPicPr>
            <p:nvPr/>
          </p:nvPicPr>
          <p:blipFill>
            <a:blip r:embed="rId4" cstate="print"/>
            <a:srcRect/>
            <a:stretch>
              <a:fillRect/>
            </a:stretch>
          </p:blipFill>
          <p:spPr bwMode="auto">
            <a:xfrm>
              <a:off x="3657600" y="4984552"/>
              <a:ext cx="455611" cy="228600"/>
            </a:xfrm>
            <a:prstGeom prst="rect">
              <a:avLst/>
            </a:prstGeom>
            <a:noFill/>
            <a:ln w="9525">
              <a:noFill/>
              <a:miter lim="800000"/>
              <a:headEnd/>
              <a:tailEnd/>
            </a:ln>
            <a:effectLst/>
          </p:spPr>
        </p:pic>
        <p:sp>
          <p:nvSpPr>
            <p:cNvPr id="32" name="TextBox 31"/>
            <p:cNvSpPr txBox="1"/>
            <p:nvPr/>
          </p:nvSpPr>
          <p:spPr>
            <a:xfrm>
              <a:off x="4090218" y="4724400"/>
              <a:ext cx="981023" cy="246221"/>
            </a:xfrm>
            <a:prstGeom prst="rect">
              <a:avLst/>
            </a:prstGeom>
            <a:solidFill>
              <a:schemeClr val="tx1"/>
            </a:solidFill>
          </p:spPr>
          <p:txBody>
            <a:bodyPr wrap="square" rtlCol="0">
              <a:spAutoFit/>
            </a:bodyPr>
            <a:lstStyle/>
            <a:p>
              <a:pPr defTabSz="914400" fontAlgn="auto">
                <a:spcBef>
                  <a:spcPts val="0"/>
                </a:spcBef>
                <a:spcAft>
                  <a:spcPts val="0"/>
                </a:spcAft>
              </a:pPr>
              <a:r>
                <a:rPr lang="en-US" sz="1000" dirty="0" smtClean="0">
                  <a:solidFill>
                    <a:schemeClr val="bg1"/>
                  </a:solidFill>
                  <a:latin typeface="Tahoma" pitchFamily="34" charset="0"/>
                  <a:ea typeface="Tahoma" pitchFamily="34" charset="0"/>
                  <a:cs typeface="Tahoma" pitchFamily="34" charset="0"/>
                </a:rPr>
                <a:t>Sales_1</a:t>
              </a:r>
              <a:endParaRPr lang="en-US" sz="1000" dirty="0">
                <a:solidFill>
                  <a:schemeClr val="bg1"/>
                </a:solidFill>
                <a:latin typeface="Tahoma" pitchFamily="34" charset="0"/>
                <a:ea typeface="Tahoma" pitchFamily="34" charset="0"/>
                <a:cs typeface="Tahoma" pitchFamily="34" charset="0"/>
              </a:endParaRPr>
            </a:p>
          </p:txBody>
        </p:sp>
        <p:sp>
          <p:nvSpPr>
            <p:cNvPr id="33" name="TextBox 32"/>
            <p:cNvSpPr txBox="1"/>
            <p:nvPr/>
          </p:nvSpPr>
          <p:spPr>
            <a:xfrm>
              <a:off x="4090218" y="4967645"/>
              <a:ext cx="981023" cy="246221"/>
            </a:xfrm>
            <a:prstGeom prst="rect">
              <a:avLst/>
            </a:prstGeom>
            <a:solidFill>
              <a:schemeClr val="tx1"/>
            </a:solidFill>
          </p:spPr>
          <p:txBody>
            <a:bodyPr wrap="square" rtlCol="0">
              <a:spAutoFit/>
            </a:bodyPr>
            <a:lstStyle/>
            <a:p>
              <a:pPr defTabSz="914400" fontAlgn="auto">
                <a:spcBef>
                  <a:spcPts val="0"/>
                </a:spcBef>
                <a:spcAft>
                  <a:spcPts val="0"/>
                </a:spcAft>
              </a:pPr>
              <a:r>
                <a:rPr lang="en-US" sz="1000" dirty="0" smtClean="0">
                  <a:solidFill>
                    <a:schemeClr val="bg1"/>
                  </a:solidFill>
                  <a:latin typeface="Tahoma" pitchFamily="34" charset="0"/>
                  <a:ea typeface="Tahoma" pitchFamily="34" charset="0"/>
                  <a:cs typeface="Tahoma" pitchFamily="34" charset="0"/>
                </a:rPr>
                <a:t>Marketing_1</a:t>
              </a:r>
              <a:endParaRPr lang="en-US" sz="1000" dirty="0">
                <a:solidFill>
                  <a:schemeClr val="bg1"/>
                </a:solidFill>
                <a:latin typeface="Tahoma" pitchFamily="34" charset="0"/>
                <a:ea typeface="Tahoma" pitchFamily="34" charset="0"/>
                <a:cs typeface="Tahoma" pitchFamily="34" charset="0"/>
              </a:endParaRPr>
            </a:p>
          </p:txBody>
        </p:sp>
        <p:sp>
          <p:nvSpPr>
            <p:cNvPr id="34" name="TextBox 33"/>
            <p:cNvSpPr txBox="1"/>
            <p:nvPr/>
          </p:nvSpPr>
          <p:spPr>
            <a:xfrm>
              <a:off x="4090218" y="5210890"/>
              <a:ext cx="996789" cy="246221"/>
            </a:xfrm>
            <a:prstGeom prst="rect">
              <a:avLst/>
            </a:prstGeom>
            <a:solidFill>
              <a:schemeClr val="tx1"/>
            </a:solidFill>
          </p:spPr>
          <p:txBody>
            <a:bodyPr wrap="square" rtlCol="0">
              <a:spAutoFit/>
            </a:bodyPr>
            <a:lstStyle/>
            <a:p>
              <a:pPr defTabSz="914400" fontAlgn="auto">
                <a:spcBef>
                  <a:spcPts val="0"/>
                </a:spcBef>
                <a:spcAft>
                  <a:spcPts val="0"/>
                </a:spcAft>
              </a:pPr>
              <a:r>
                <a:rPr lang="en-US" sz="1000" dirty="0" smtClean="0">
                  <a:solidFill>
                    <a:schemeClr val="bg1"/>
                  </a:solidFill>
                  <a:latin typeface="Tahoma" pitchFamily="34" charset="0"/>
                  <a:ea typeface="Tahoma" pitchFamily="34" charset="0"/>
                  <a:cs typeface="Tahoma" pitchFamily="34" charset="0"/>
                </a:rPr>
                <a:t>Online_Sales</a:t>
              </a:r>
              <a:endParaRPr lang="en-US" sz="1000" dirty="0">
                <a:solidFill>
                  <a:schemeClr val="bg1"/>
                </a:solidFill>
                <a:latin typeface="Tahoma" pitchFamily="34" charset="0"/>
                <a:ea typeface="Tahoma" pitchFamily="34" charset="0"/>
                <a:cs typeface="Tahoma" pitchFamily="34" charset="0"/>
              </a:endParaRPr>
            </a:p>
          </p:txBody>
        </p:sp>
        <p:pic>
          <p:nvPicPr>
            <p:cNvPr id="50" name="Picture 8"/>
            <p:cNvPicPr>
              <a:picLocks noChangeAspect="1" noChangeArrowheads="1"/>
            </p:cNvPicPr>
            <p:nvPr/>
          </p:nvPicPr>
          <p:blipFill>
            <a:blip r:embed="rId4" cstate="print"/>
            <a:srcRect/>
            <a:stretch>
              <a:fillRect/>
            </a:stretch>
          </p:blipFill>
          <p:spPr bwMode="auto">
            <a:xfrm>
              <a:off x="3657600" y="5231590"/>
              <a:ext cx="455611" cy="228600"/>
            </a:xfrm>
            <a:prstGeom prst="rect">
              <a:avLst/>
            </a:prstGeom>
            <a:noFill/>
            <a:ln w="9525">
              <a:noFill/>
              <a:miter lim="800000"/>
              <a:headEnd/>
              <a:tailEnd/>
            </a:ln>
            <a:effectLst/>
          </p:spPr>
        </p:pic>
        <p:pic>
          <p:nvPicPr>
            <p:cNvPr id="51" name="Picture 8"/>
            <p:cNvPicPr>
              <a:picLocks noChangeAspect="1" noChangeArrowheads="1"/>
            </p:cNvPicPr>
            <p:nvPr/>
          </p:nvPicPr>
          <p:blipFill>
            <a:blip r:embed="rId4" cstate="print"/>
            <a:srcRect/>
            <a:stretch>
              <a:fillRect/>
            </a:stretch>
          </p:blipFill>
          <p:spPr bwMode="auto">
            <a:xfrm>
              <a:off x="3657600" y="4737514"/>
              <a:ext cx="455611" cy="228600"/>
            </a:xfrm>
            <a:prstGeom prst="rect">
              <a:avLst/>
            </a:prstGeom>
            <a:noFill/>
            <a:ln w="9525">
              <a:noFill/>
              <a:miter lim="800000"/>
              <a:headEnd/>
              <a:tailEnd/>
            </a:ln>
            <a:effectLst/>
          </p:spPr>
        </p:pic>
        <p:pic>
          <p:nvPicPr>
            <p:cNvPr id="240647" name="Picture 7"/>
            <p:cNvPicPr>
              <a:picLocks noChangeAspect="1" noChangeArrowheads="1"/>
            </p:cNvPicPr>
            <p:nvPr/>
          </p:nvPicPr>
          <p:blipFill>
            <a:blip r:embed="rId5" cstate="print"/>
            <a:srcRect l="1479"/>
            <a:stretch>
              <a:fillRect/>
            </a:stretch>
          </p:blipFill>
          <p:spPr bwMode="auto">
            <a:xfrm>
              <a:off x="3657600" y="4327525"/>
              <a:ext cx="1423988" cy="357188"/>
            </a:xfrm>
            <a:prstGeom prst="rect">
              <a:avLst/>
            </a:prstGeom>
            <a:noFill/>
            <a:ln w="9525">
              <a:noFill/>
              <a:miter lim="800000"/>
              <a:headEnd/>
              <a:tailEnd/>
            </a:ln>
            <a:effectLst/>
          </p:spPr>
        </p:pic>
        <p:sp>
          <p:nvSpPr>
            <p:cNvPr id="56" name="TextBox 55"/>
            <p:cNvSpPr txBox="1"/>
            <p:nvPr/>
          </p:nvSpPr>
          <p:spPr>
            <a:xfrm>
              <a:off x="4090218" y="5454135"/>
              <a:ext cx="981023" cy="246221"/>
            </a:xfrm>
            <a:prstGeom prst="rect">
              <a:avLst/>
            </a:prstGeom>
            <a:solidFill>
              <a:schemeClr val="tx1"/>
            </a:solidFill>
          </p:spPr>
          <p:txBody>
            <a:bodyPr wrap="square" rtlCol="0">
              <a:spAutoFit/>
            </a:bodyPr>
            <a:lstStyle/>
            <a:p>
              <a:pPr defTabSz="914400" fontAlgn="auto">
                <a:spcBef>
                  <a:spcPts val="0"/>
                </a:spcBef>
                <a:spcAft>
                  <a:spcPts val="0"/>
                </a:spcAft>
              </a:pPr>
              <a:r>
                <a:rPr lang="en-US" sz="1000" dirty="0" smtClean="0">
                  <a:solidFill>
                    <a:schemeClr val="bg1"/>
                  </a:solidFill>
                  <a:latin typeface="Tahoma" pitchFamily="34" charset="0"/>
                  <a:ea typeface="Tahoma" pitchFamily="34" charset="0"/>
                  <a:cs typeface="Tahoma" pitchFamily="34" charset="0"/>
                </a:rPr>
                <a:t>ERP_10</a:t>
              </a:r>
              <a:endParaRPr lang="en-US" sz="1000" dirty="0">
                <a:solidFill>
                  <a:schemeClr val="bg1"/>
                </a:solidFill>
                <a:latin typeface="Tahoma" pitchFamily="34" charset="0"/>
                <a:ea typeface="Tahoma" pitchFamily="34" charset="0"/>
                <a:cs typeface="Tahoma" pitchFamily="34" charset="0"/>
              </a:endParaRPr>
            </a:p>
          </p:txBody>
        </p:sp>
        <p:sp>
          <p:nvSpPr>
            <p:cNvPr id="58" name="TextBox 57"/>
            <p:cNvSpPr txBox="1"/>
            <p:nvPr/>
          </p:nvSpPr>
          <p:spPr>
            <a:xfrm>
              <a:off x="4090218" y="5697379"/>
              <a:ext cx="981023" cy="246221"/>
            </a:xfrm>
            <a:prstGeom prst="rect">
              <a:avLst/>
            </a:prstGeom>
            <a:solidFill>
              <a:schemeClr val="tx1"/>
            </a:solidFill>
          </p:spPr>
          <p:txBody>
            <a:bodyPr wrap="square" rtlCol="0">
              <a:spAutoFit/>
            </a:bodyPr>
            <a:lstStyle/>
            <a:p>
              <a:pPr defTabSz="914400" fontAlgn="auto">
                <a:spcBef>
                  <a:spcPts val="0"/>
                </a:spcBef>
                <a:spcAft>
                  <a:spcPts val="0"/>
                </a:spcAft>
              </a:pPr>
              <a:r>
                <a:rPr lang="en-US" sz="1000" dirty="0" smtClean="0">
                  <a:solidFill>
                    <a:schemeClr val="bg1"/>
                  </a:solidFill>
                  <a:latin typeface="Tahoma" pitchFamily="34" charset="0"/>
                  <a:ea typeface="Tahoma" pitchFamily="34" charset="0"/>
                  <a:cs typeface="Tahoma" pitchFamily="34" charset="0"/>
                </a:rPr>
                <a:t>ERP_10</a:t>
              </a:r>
              <a:endParaRPr lang="en-US" sz="1000" dirty="0">
                <a:solidFill>
                  <a:schemeClr val="bg1"/>
                </a:solidFill>
                <a:latin typeface="Tahoma" pitchFamily="34" charset="0"/>
                <a:ea typeface="Tahoma" pitchFamily="34" charset="0"/>
                <a:cs typeface="Tahoma" pitchFamily="34" charset="0"/>
              </a:endParaRPr>
            </a:p>
          </p:txBody>
        </p:sp>
        <p:pic>
          <p:nvPicPr>
            <p:cNvPr id="59" name="Picture 8"/>
            <p:cNvPicPr>
              <a:picLocks noChangeAspect="1" noChangeArrowheads="1"/>
            </p:cNvPicPr>
            <p:nvPr/>
          </p:nvPicPr>
          <p:blipFill>
            <a:blip r:embed="rId4" cstate="print"/>
            <a:srcRect/>
            <a:stretch>
              <a:fillRect/>
            </a:stretch>
          </p:blipFill>
          <p:spPr bwMode="auto">
            <a:xfrm>
              <a:off x="3657600" y="5467962"/>
              <a:ext cx="455611" cy="228600"/>
            </a:xfrm>
            <a:prstGeom prst="rect">
              <a:avLst/>
            </a:prstGeom>
            <a:noFill/>
            <a:ln w="9525">
              <a:noFill/>
              <a:miter lim="800000"/>
              <a:headEnd/>
              <a:tailEnd/>
            </a:ln>
            <a:effectLst/>
          </p:spPr>
        </p:pic>
        <p:pic>
          <p:nvPicPr>
            <p:cNvPr id="60" name="Picture 8"/>
            <p:cNvPicPr>
              <a:picLocks noChangeAspect="1" noChangeArrowheads="1"/>
            </p:cNvPicPr>
            <p:nvPr/>
          </p:nvPicPr>
          <p:blipFill>
            <a:blip r:embed="rId4" cstate="print"/>
            <a:srcRect/>
            <a:stretch>
              <a:fillRect/>
            </a:stretch>
          </p:blipFill>
          <p:spPr bwMode="auto">
            <a:xfrm>
              <a:off x="3657600" y="5715000"/>
              <a:ext cx="455611" cy="228600"/>
            </a:xfrm>
            <a:prstGeom prst="rect">
              <a:avLst/>
            </a:prstGeom>
            <a:noFill/>
            <a:ln w="9525">
              <a:noFill/>
              <a:miter lim="800000"/>
              <a:headEnd/>
              <a:tailEnd/>
            </a:ln>
            <a:effectLst/>
          </p:spPr>
        </p:pic>
      </p:grpSp>
      <p:grpSp>
        <p:nvGrpSpPr>
          <p:cNvPr id="7" name="Group 73"/>
          <p:cNvGrpSpPr/>
          <p:nvPr/>
        </p:nvGrpSpPr>
        <p:grpSpPr>
          <a:xfrm>
            <a:off x="5638800" y="3962400"/>
            <a:ext cx="1486135" cy="1762125"/>
            <a:chOff x="5367338" y="4348163"/>
            <a:chExt cx="1486135" cy="1762125"/>
          </a:xfrm>
        </p:grpSpPr>
        <p:sp>
          <p:nvSpPr>
            <p:cNvPr id="67" name="Rectangle 66"/>
            <p:cNvSpPr/>
            <p:nvPr/>
          </p:nvSpPr>
          <p:spPr bwMode="auto">
            <a:xfrm>
              <a:off x="5372100" y="4495800"/>
              <a:ext cx="1447800" cy="1614488"/>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ndParaRPr>
            </a:p>
          </p:txBody>
        </p:sp>
        <p:pic>
          <p:nvPicPr>
            <p:cNvPr id="1031" name="Picture 7"/>
            <p:cNvPicPr>
              <a:picLocks noChangeAspect="1" noChangeArrowheads="1"/>
            </p:cNvPicPr>
            <p:nvPr/>
          </p:nvPicPr>
          <p:blipFill>
            <a:blip r:embed="rId6" cstate="print"/>
            <a:srcRect r="38301"/>
            <a:stretch>
              <a:fillRect/>
            </a:stretch>
          </p:blipFill>
          <p:spPr bwMode="auto">
            <a:xfrm>
              <a:off x="5405515" y="4800600"/>
              <a:ext cx="1381048" cy="1066800"/>
            </a:xfrm>
            <a:prstGeom prst="rect">
              <a:avLst/>
            </a:prstGeom>
            <a:noFill/>
            <a:ln w="9525">
              <a:noFill/>
              <a:miter lim="800000"/>
              <a:headEnd/>
              <a:tailEnd/>
            </a:ln>
            <a:effectLst/>
          </p:spPr>
        </p:pic>
        <p:sp>
          <p:nvSpPr>
            <p:cNvPr id="14" name="Rectangle 13"/>
            <p:cNvSpPr/>
            <p:nvPr/>
          </p:nvSpPr>
          <p:spPr>
            <a:xfrm>
              <a:off x="5740295" y="4776789"/>
              <a:ext cx="1060555" cy="2026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rgbClr val="FFFFFF"/>
                </a:solidFill>
                <a:latin typeface="Calibri"/>
              </a:endParaRPr>
            </a:p>
          </p:txBody>
        </p:sp>
        <p:sp>
          <p:nvSpPr>
            <p:cNvPr id="15" name="Rectangle 14"/>
            <p:cNvSpPr/>
            <p:nvPr/>
          </p:nvSpPr>
          <p:spPr>
            <a:xfrm>
              <a:off x="6091315" y="5410200"/>
              <a:ext cx="709535"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rgbClr val="FFFFFF"/>
                </a:solidFill>
                <a:latin typeface="Calibri"/>
              </a:endParaRPr>
            </a:p>
          </p:txBody>
        </p:sp>
        <p:sp>
          <p:nvSpPr>
            <p:cNvPr id="17" name="TextBox 16"/>
            <p:cNvSpPr txBox="1"/>
            <p:nvPr/>
          </p:nvSpPr>
          <p:spPr>
            <a:xfrm>
              <a:off x="6034088" y="5386550"/>
              <a:ext cx="741636" cy="215444"/>
            </a:xfrm>
            <a:prstGeom prst="rect">
              <a:avLst/>
            </a:prstGeom>
            <a:solidFill>
              <a:schemeClr val="tx1"/>
            </a:solidFill>
          </p:spPr>
          <p:txBody>
            <a:bodyPr wrap="square" rtlCol="0">
              <a:spAutoFit/>
            </a:bodyPr>
            <a:lstStyle/>
            <a:p>
              <a:pPr defTabSz="914400" fontAlgn="auto">
                <a:spcBef>
                  <a:spcPts val="0"/>
                </a:spcBef>
                <a:spcAft>
                  <a:spcPts val="0"/>
                </a:spcAft>
              </a:pPr>
              <a:r>
                <a:rPr lang="en-US" sz="800" dirty="0">
                  <a:solidFill>
                    <a:srgbClr val="000000"/>
                  </a:solidFill>
                  <a:latin typeface="Tahoma" pitchFamily="34" charset="0"/>
                  <a:ea typeface="Tahoma" pitchFamily="34" charset="0"/>
                  <a:cs typeface="Tahoma" pitchFamily="34" charset="0"/>
                </a:rPr>
                <a:t>DB_1</a:t>
              </a:r>
            </a:p>
          </p:txBody>
        </p:sp>
        <p:sp>
          <p:nvSpPr>
            <p:cNvPr id="21" name="TextBox 20"/>
            <p:cNvSpPr txBox="1"/>
            <p:nvPr/>
          </p:nvSpPr>
          <p:spPr>
            <a:xfrm>
              <a:off x="6034087" y="5666060"/>
              <a:ext cx="725872" cy="215444"/>
            </a:xfrm>
            <a:prstGeom prst="rect">
              <a:avLst/>
            </a:prstGeom>
            <a:solidFill>
              <a:schemeClr val="tx1"/>
            </a:solidFill>
          </p:spPr>
          <p:txBody>
            <a:bodyPr wrap="square" rtlCol="0">
              <a:spAutoFit/>
            </a:bodyPr>
            <a:lstStyle/>
            <a:p>
              <a:pPr defTabSz="914400" fontAlgn="auto">
                <a:spcBef>
                  <a:spcPts val="0"/>
                </a:spcBef>
                <a:spcAft>
                  <a:spcPts val="0"/>
                </a:spcAft>
              </a:pPr>
              <a:r>
                <a:rPr lang="en-US" sz="800" dirty="0">
                  <a:solidFill>
                    <a:srgbClr val="000000"/>
                  </a:solidFill>
                  <a:latin typeface="Tahoma" pitchFamily="34" charset="0"/>
                  <a:ea typeface="Tahoma" pitchFamily="34" charset="0"/>
                  <a:cs typeface="Tahoma" pitchFamily="34" charset="0"/>
                </a:rPr>
                <a:t>DB_3</a:t>
              </a:r>
            </a:p>
          </p:txBody>
        </p:sp>
        <p:sp>
          <p:nvSpPr>
            <p:cNvPr id="20" name="TextBox 19"/>
            <p:cNvSpPr txBox="1"/>
            <p:nvPr/>
          </p:nvSpPr>
          <p:spPr>
            <a:xfrm>
              <a:off x="6032838" y="5538950"/>
              <a:ext cx="719238" cy="215444"/>
            </a:xfrm>
            <a:prstGeom prst="rect">
              <a:avLst/>
            </a:prstGeom>
            <a:solidFill>
              <a:schemeClr val="tx1"/>
            </a:solidFill>
          </p:spPr>
          <p:txBody>
            <a:bodyPr wrap="square" rtlCol="0">
              <a:spAutoFit/>
            </a:bodyPr>
            <a:lstStyle/>
            <a:p>
              <a:pPr defTabSz="914400" fontAlgn="auto">
                <a:spcBef>
                  <a:spcPts val="0"/>
                </a:spcBef>
                <a:spcAft>
                  <a:spcPts val="0"/>
                </a:spcAft>
              </a:pPr>
              <a:r>
                <a:rPr lang="en-US" sz="800" dirty="0">
                  <a:solidFill>
                    <a:srgbClr val="000000"/>
                  </a:solidFill>
                  <a:latin typeface="Tahoma" pitchFamily="34" charset="0"/>
                  <a:ea typeface="Tahoma" pitchFamily="34" charset="0"/>
                  <a:cs typeface="Tahoma" pitchFamily="34" charset="0"/>
                </a:rPr>
                <a:t>DB_2</a:t>
              </a:r>
            </a:p>
          </p:txBody>
        </p:sp>
        <p:sp>
          <p:nvSpPr>
            <p:cNvPr id="23" name="Oval 22"/>
            <p:cNvSpPr/>
            <p:nvPr/>
          </p:nvSpPr>
          <p:spPr>
            <a:xfrm>
              <a:off x="5557915" y="5334000"/>
              <a:ext cx="12192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rgbClr val="FFFFFF"/>
                </a:solidFill>
                <a:latin typeface="Calibri"/>
              </a:endParaRPr>
            </a:p>
          </p:txBody>
        </p:sp>
        <p:pic>
          <p:nvPicPr>
            <p:cNvPr id="63" name="Picture 7"/>
            <p:cNvPicPr>
              <a:picLocks noChangeAspect="1" noChangeArrowheads="1"/>
            </p:cNvPicPr>
            <p:nvPr/>
          </p:nvPicPr>
          <p:blipFill>
            <a:blip r:embed="rId5" cstate="print"/>
            <a:srcRect l="1479" r="-2635"/>
            <a:stretch>
              <a:fillRect/>
            </a:stretch>
          </p:blipFill>
          <p:spPr bwMode="auto">
            <a:xfrm>
              <a:off x="5367338" y="4348163"/>
              <a:ext cx="1486135" cy="357188"/>
            </a:xfrm>
            <a:prstGeom prst="rect">
              <a:avLst/>
            </a:prstGeom>
            <a:noFill/>
            <a:ln w="9525">
              <a:noFill/>
              <a:miter lim="800000"/>
              <a:headEnd/>
              <a:tailEnd/>
            </a:ln>
            <a:effectLst/>
          </p:spPr>
        </p:pic>
        <p:sp>
          <p:nvSpPr>
            <p:cNvPr id="66" name="TextBox 65"/>
            <p:cNvSpPr txBox="1"/>
            <p:nvPr/>
          </p:nvSpPr>
          <p:spPr>
            <a:xfrm>
              <a:off x="5695950" y="4776787"/>
              <a:ext cx="1085850" cy="230832"/>
            </a:xfrm>
            <a:prstGeom prst="rect">
              <a:avLst/>
            </a:prstGeom>
            <a:solidFill>
              <a:schemeClr val="tx1"/>
            </a:solidFill>
          </p:spPr>
          <p:txBody>
            <a:bodyPr wrap="square" rtlCol="0">
              <a:spAutoFit/>
            </a:bodyPr>
            <a:lstStyle/>
            <a:p>
              <a:pPr defTabSz="914400" fontAlgn="auto">
                <a:spcBef>
                  <a:spcPts val="0"/>
                </a:spcBef>
                <a:spcAft>
                  <a:spcPts val="0"/>
                </a:spcAft>
              </a:pPr>
              <a:r>
                <a:rPr lang="en-US" sz="900" b="1" dirty="0" smtClean="0">
                  <a:solidFill>
                    <a:srgbClr val="000000"/>
                  </a:solidFill>
                  <a:latin typeface="Courier New" pitchFamily="49" charset="0"/>
                  <a:ea typeface="Tahoma" pitchFamily="34" charset="0"/>
                  <a:cs typeface="Courier New" pitchFamily="49" charset="0"/>
                </a:rPr>
                <a:t>Consolidate_1</a:t>
              </a:r>
              <a:endParaRPr lang="en-US" sz="900" b="1" dirty="0">
                <a:solidFill>
                  <a:srgbClr val="000000"/>
                </a:solidFill>
                <a:latin typeface="Courier New" pitchFamily="49" charset="0"/>
                <a:ea typeface="Tahoma" pitchFamily="34" charset="0"/>
                <a:cs typeface="Courier New" pitchFamily="49" charset="0"/>
              </a:endParaRPr>
            </a:p>
          </p:txBody>
        </p:sp>
      </p:grpSp>
      <p:grpSp>
        <p:nvGrpSpPr>
          <p:cNvPr id="8" name="Group 68"/>
          <p:cNvGrpSpPr/>
          <p:nvPr/>
        </p:nvGrpSpPr>
        <p:grpSpPr>
          <a:xfrm>
            <a:off x="7162800" y="3962400"/>
            <a:ext cx="1566862" cy="1990725"/>
            <a:chOff x="6967538" y="4343400"/>
            <a:chExt cx="1566862" cy="1990725"/>
          </a:xfrm>
        </p:grpSpPr>
        <p:sp>
          <p:nvSpPr>
            <p:cNvPr id="62" name="Rectangle 61"/>
            <p:cNvSpPr/>
            <p:nvPr/>
          </p:nvSpPr>
          <p:spPr bwMode="auto">
            <a:xfrm>
              <a:off x="6972300" y="4352925"/>
              <a:ext cx="1428750" cy="19812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ndParaRPr>
            </a:p>
          </p:txBody>
        </p:sp>
        <p:pic>
          <p:nvPicPr>
            <p:cNvPr id="1035" name="Picture 11"/>
            <p:cNvPicPr>
              <a:picLocks noChangeAspect="1" noChangeArrowheads="1"/>
            </p:cNvPicPr>
            <p:nvPr/>
          </p:nvPicPr>
          <p:blipFill>
            <a:blip r:embed="rId7" cstate="print"/>
            <a:srcRect r="9300"/>
            <a:stretch>
              <a:fillRect/>
            </a:stretch>
          </p:blipFill>
          <p:spPr bwMode="auto">
            <a:xfrm>
              <a:off x="7679870" y="5776913"/>
              <a:ext cx="625930" cy="485775"/>
            </a:xfrm>
            <a:prstGeom prst="rect">
              <a:avLst/>
            </a:prstGeom>
            <a:noFill/>
            <a:ln w="9525">
              <a:noFill/>
              <a:miter lim="800000"/>
              <a:headEnd/>
              <a:tailEnd/>
            </a:ln>
            <a:effectLst/>
          </p:spPr>
        </p:pic>
        <p:pic>
          <p:nvPicPr>
            <p:cNvPr id="1036" name="Picture 12"/>
            <p:cNvPicPr>
              <a:picLocks noChangeAspect="1" noChangeArrowheads="1"/>
            </p:cNvPicPr>
            <p:nvPr/>
          </p:nvPicPr>
          <p:blipFill>
            <a:blip r:embed="rId8" cstate="print"/>
            <a:srcRect t="59627" r="15000"/>
            <a:stretch>
              <a:fillRect/>
            </a:stretch>
          </p:blipFill>
          <p:spPr bwMode="auto">
            <a:xfrm>
              <a:off x="7010400" y="5172075"/>
              <a:ext cx="1295400" cy="619125"/>
            </a:xfrm>
            <a:prstGeom prst="rect">
              <a:avLst/>
            </a:prstGeom>
            <a:noFill/>
            <a:ln w="9525">
              <a:noFill/>
              <a:miter lim="800000"/>
              <a:headEnd/>
              <a:tailEnd/>
            </a:ln>
            <a:effectLst/>
          </p:spPr>
        </p:pic>
        <p:sp>
          <p:nvSpPr>
            <p:cNvPr id="43" name="Oval 42"/>
            <p:cNvSpPr/>
            <p:nvPr/>
          </p:nvSpPr>
          <p:spPr>
            <a:xfrm>
              <a:off x="7315200" y="5638800"/>
              <a:ext cx="12192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rgbClr val="FFFFFF"/>
                </a:solidFill>
                <a:latin typeface="Calibri"/>
              </a:endParaRPr>
            </a:p>
          </p:txBody>
        </p:sp>
        <p:pic>
          <p:nvPicPr>
            <p:cNvPr id="64" name="Picture 12"/>
            <p:cNvPicPr>
              <a:picLocks noChangeAspect="1" noChangeArrowheads="1"/>
            </p:cNvPicPr>
            <p:nvPr/>
          </p:nvPicPr>
          <p:blipFill>
            <a:blip r:embed="rId8" cstate="print"/>
            <a:srcRect r="12500" b="60248"/>
            <a:stretch>
              <a:fillRect/>
            </a:stretch>
          </p:blipFill>
          <p:spPr bwMode="auto">
            <a:xfrm>
              <a:off x="7010400" y="4724400"/>
              <a:ext cx="1333500" cy="609600"/>
            </a:xfrm>
            <a:prstGeom prst="rect">
              <a:avLst/>
            </a:prstGeom>
            <a:noFill/>
            <a:ln w="9525">
              <a:noFill/>
              <a:miter lim="800000"/>
              <a:headEnd/>
              <a:tailEnd/>
            </a:ln>
            <a:effectLst/>
          </p:spPr>
        </p:pic>
        <p:pic>
          <p:nvPicPr>
            <p:cNvPr id="68" name="Picture 7"/>
            <p:cNvPicPr>
              <a:picLocks noChangeAspect="1" noChangeArrowheads="1"/>
            </p:cNvPicPr>
            <p:nvPr/>
          </p:nvPicPr>
          <p:blipFill>
            <a:blip r:embed="rId5" cstate="print"/>
            <a:srcRect l="1479" r="-2635"/>
            <a:stretch>
              <a:fillRect/>
            </a:stretch>
          </p:blipFill>
          <p:spPr bwMode="auto">
            <a:xfrm>
              <a:off x="6967538" y="4343400"/>
              <a:ext cx="1462087" cy="357188"/>
            </a:xfrm>
            <a:prstGeom prst="rect">
              <a:avLst/>
            </a:prstGeom>
            <a:noFill/>
            <a:ln w="9525">
              <a:noFill/>
              <a:miter lim="800000"/>
              <a:headEnd/>
              <a:tailEnd/>
            </a:ln>
            <a:effectLst/>
          </p:spPr>
        </p:pic>
      </p:grpSp>
      <p:grpSp>
        <p:nvGrpSpPr>
          <p:cNvPr id="9" name="Group 74"/>
          <p:cNvGrpSpPr/>
          <p:nvPr/>
        </p:nvGrpSpPr>
        <p:grpSpPr>
          <a:xfrm>
            <a:off x="914400" y="4038600"/>
            <a:ext cx="1219200" cy="1981200"/>
            <a:chOff x="609600" y="4365345"/>
            <a:chExt cx="1219200" cy="1981200"/>
          </a:xfrm>
        </p:grpSpPr>
        <p:pic>
          <p:nvPicPr>
            <p:cNvPr id="240644" name="Picture 4"/>
            <p:cNvPicPr>
              <a:picLocks noChangeAspect="1" noChangeArrowheads="1"/>
            </p:cNvPicPr>
            <p:nvPr/>
          </p:nvPicPr>
          <p:blipFill>
            <a:blip r:embed="rId9" cstate="print"/>
            <a:srcRect r="15789"/>
            <a:stretch>
              <a:fillRect/>
            </a:stretch>
          </p:blipFill>
          <p:spPr bwMode="auto">
            <a:xfrm>
              <a:off x="609601" y="4365345"/>
              <a:ext cx="1219199" cy="1229852"/>
            </a:xfrm>
            <a:prstGeom prst="rect">
              <a:avLst/>
            </a:prstGeom>
            <a:noFill/>
            <a:ln w="9525">
              <a:noFill/>
              <a:miter lim="800000"/>
              <a:headEnd/>
              <a:tailEnd/>
            </a:ln>
            <a:effectLst/>
          </p:spPr>
        </p:pic>
        <p:pic>
          <p:nvPicPr>
            <p:cNvPr id="240645" name="Picture 5"/>
            <p:cNvPicPr>
              <a:picLocks noChangeAspect="1" noChangeArrowheads="1"/>
            </p:cNvPicPr>
            <p:nvPr/>
          </p:nvPicPr>
          <p:blipFill>
            <a:blip r:embed="rId10" cstate="print"/>
            <a:srcRect r="15789" b="37819"/>
            <a:stretch>
              <a:fillRect/>
            </a:stretch>
          </p:blipFill>
          <p:spPr bwMode="auto">
            <a:xfrm>
              <a:off x="609600" y="5584545"/>
              <a:ext cx="1219200" cy="762000"/>
            </a:xfrm>
            <a:prstGeom prst="rect">
              <a:avLst/>
            </a:prstGeom>
            <a:noFill/>
            <a:ln w="9525">
              <a:noFill/>
              <a:miter lim="800000"/>
              <a:headEnd/>
              <a:tailEnd/>
            </a:ln>
            <a:effectLst/>
          </p:spPr>
        </p:pic>
      </p:grpSp>
      <p:sp>
        <p:nvSpPr>
          <p:cNvPr id="86" name="Content Placeholder 2"/>
          <p:cNvSpPr txBox="1">
            <a:spLocks/>
          </p:cNvSpPr>
          <p:nvPr/>
        </p:nvSpPr>
        <p:spPr>
          <a:xfrm>
            <a:off x="990600" y="1295401"/>
            <a:ext cx="6172200" cy="1676400"/>
          </a:xfrm>
          <a:prstGeom prst="rect">
            <a:avLst/>
          </a:prstGeom>
        </p:spPr>
        <p:txBody>
          <a:bodyPr/>
          <a:lstStyle/>
          <a:p>
            <a:pPr marL="342900" indent="-342900" defTabSz="914363">
              <a:lnSpc>
                <a:spcPct val="120000"/>
              </a:lnSpc>
              <a:spcBef>
                <a:spcPct val="20000"/>
              </a:spcBef>
              <a:buClr>
                <a:srgbClr val="FF0000"/>
              </a:buClr>
              <a:buSzPct val="75000"/>
              <a:buFont typeface="Wingdings 3" pitchFamily="8" charset="2"/>
              <a:buChar char="u"/>
              <a:defRPr/>
            </a:pPr>
            <a:r>
              <a:rPr lang="en-US" sz="2000" dirty="0" smtClean="0">
                <a:latin typeface="Calibri" pitchFamily="34" charset="0"/>
              </a:rPr>
              <a:t>Currently a variety of consolidation strategies exist and are utilized.</a:t>
            </a:r>
          </a:p>
          <a:p>
            <a:pPr marL="342900" indent="-342900" defTabSz="914363">
              <a:lnSpc>
                <a:spcPct val="120000"/>
              </a:lnSpc>
              <a:spcBef>
                <a:spcPct val="20000"/>
              </a:spcBef>
              <a:buClr>
                <a:srgbClr val="FF0000"/>
              </a:buClr>
              <a:buSzPct val="75000"/>
              <a:buFont typeface="Wingdings 3" pitchFamily="8" charset="2"/>
              <a:buChar char="u"/>
              <a:defRPr/>
            </a:pPr>
            <a:r>
              <a:rPr lang="en-US" sz="2000" dirty="0" smtClean="0">
                <a:latin typeface="Calibri" pitchFamily="34" charset="0"/>
              </a:rPr>
              <a:t>Typically, as isolation goes up, density goes down and operation cost goes up.</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1]">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TechEd09_Europe[1]</Template>
  <TotalTime>1273</TotalTime>
  <Words>9215</Words>
  <Application>Microsoft Office PowerPoint</Application>
  <PresentationFormat>On-screen Show (4:3)</PresentationFormat>
  <Paragraphs>1091</Paragraphs>
  <Slides>43</Slides>
  <Notes>35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TechEd09_Europe[1]</vt:lpstr>
      <vt:lpstr>Visio</vt:lpstr>
      <vt:lpstr>Slide 1</vt:lpstr>
      <vt:lpstr>Virtualisation Scenarios for Business Critical Applications</vt:lpstr>
      <vt:lpstr>What We Will Cover</vt:lpstr>
      <vt:lpstr>Virtualization Trends</vt:lpstr>
      <vt:lpstr>Customers are Reaping the Benefits</vt:lpstr>
      <vt:lpstr>Microsoft Virtualization for Server Applications</vt:lpstr>
      <vt:lpstr>Microsoft Virtualization: The Best Choice for Microsoft Server Applications</vt:lpstr>
      <vt:lpstr>Slide 8</vt:lpstr>
      <vt:lpstr>SQL Server Consolidation </vt:lpstr>
      <vt:lpstr>Consolidation Considerations</vt:lpstr>
      <vt:lpstr>Virtual Memory &amp; Second-Level Translation</vt:lpstr>
      <vt:lpstr>SQL Server Consolidation Scalability</vt:lpstr>
      <vt:lpstr>SQL Server Consolidation Scalability</vt:lpstr>
      <vt:lpstr>Virtualization for SQL Server Business Intelligence</vt:lpstr>
      <vt:lpstr>Remote Site Consolidation with DB Mirroring</vt:lpstr>
      <vt:lpstr>Hyper-V Live Migration</vt:lpstr>
      <vt:lpstr>SQL Server with Live Migration</vt:lpstr>
      <vt:lpstr>Performance &amp; Resource Optimization</vt:lpstr>
      <vt:lpstr>PRO Pack Technologies</vt:lpstr>
      <vt:lpstr>Hyper-V Configuration Guidelines</vt:lpstr>
      <vt:lpstr>SQL Server Best Practices</vt:lpstr>
      <vt:lpstr>Slide 22</vt:lpstr>
      <vt:lpstr>What is a SharePoint Farm?</vt:lpstr>
      <vt:lpstr>SharePoint Roles &amp; Virtualization Considerations</vt:lpstr>
      <vt:lpstr>Production Farm – Physical &amp; Virtual Mix</vt:lpstr>
      <vt:lpstr>Partner Evidence: SharePoint Virtualization</vt:lpstr>
      <vt:lpstr>SharePoint Virtualization Best Practices</vt:lpstr>
      <vt:lpstr>Slide 28</vt:lpstr>
      <vt:lpstr>Deployment Recommendations</vt:lpstr>
      <vt:lpstr>Exchange 2010 Sizing Guidance</vt:lpstr>
      <vt:lpstr>Mailbox Server Guidelines</vt:lpstr>
      <vt:lpstr>Mailbox Storage Configuration</vt:lpstr>
      <vt:lpstr>Exchange 2010 High Availability</vt:lpstr>
      <vt:lpstr>Host Based Failover Clustering</vt:lpstr>
      <vt:lpstr>Live Migration and Exchange 2010</vt:lpstr>
      <vt:lpstr>Support Guidelines</vt:lpstr>
      <vt:lpstr>Supportability Quick Reference Exchange 2010</vt:lpstr>
      <vt:lpstr>Partner Evidence: Exchange Virtualization</vt:lpstr>
      <vt:lpstr>For More Information…</vt:lpstr>
      <vt:lpstr>For More Information…</vt:lpstr>
      <vt:lpstr>Resources</vt:lpstr>
      <vt:lpstr>Slide 42</vt:lpstr>
      <vt:lpstr>Slide 43</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Vipul Shah</dc:creator>
  <dc:description>Template: Slidework LLC
Formatting:
Event Date: May 11 - 15, 2009
Event Location: Los Angeles, CA
Audience:</dc:description>
  <cp:lastModifiedBy>bofc</cp:lastModifiedBy>
  <cp:revision>198</cp:revision>
  <dcterms:created xsi:type="dcterms:W3CDTF">2009-11-09T08:12:39Z</dcterms:created>
  <dcterms:modified xsi:type="dcterms:W3CDTF">2009-11-17T13:35:37Z</dcterms:modified>
</cp:coreProperties>
</file>