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1" r:id="rId2"/>
  </p:sldMasterIdLst>
  <p:notesMasterIdLst>
    <p:notesMasterId r:id="rId35"/>
  </p:notesMasterIdLst>
  <p:handoutMasterIdLst>
    <p:handoutMasterId r:id="rId36"/>
  </p:handoutMasterIdLst>
  <p:sldIdLst>
    <p:sldId id="256" r:id="rId3"/>
    <p:sldId id="257" r:id="rId4"/>
    <p:sldId id="283" r:id="rId5"/>
    <p:sldId id="317" r:id="rId6"/>
    <p:sldId id="320" r:id="rId7"/>
    <p:sldId id="286" r:id="rId8"/>
    <p:sldId id="288" r:id="rId9"/>
    <p:sldId id="289" r:id="rId10"/>
    <p:sldId id="321" r:id="rId11"/>
    <p:sldId id="291" r:id="rId12"/>
    <p:sldId id="292" r:id="rId13"/>
    <p:sldId id="294" r:id="rId14"/>
    <p:sldId id="300" r:id="rId15"/>
    <p:sldId id="301" r:id="rId16"/>
    <p:sldId id="302" r:id="rId17"/>
    <p:sldId id="303" r:id="rId18"/>
    <p:sldId id="305" r:id="rId19"/>
    <p:sldId id="306" r:id="rId20"/>
    <p:sldId id="295" r:id="rId21"/>
    <p:sldId id="323" r:id="rId22"/>
    <p:sldId id="324" r:id="rId23"/>
    <p:sldId id="325" r:id="rId24"/>
    <p:sldId id="307" r:id="rId25"/>
    <p:sldId id="330" r:id="rId26"/>
    <p:sldId id="309" r:id="rId27"/>
    <p:sldId id="331" r:id="rId28"/>
    <p:sldId id="311" r:id="rId29"/>
    <p:sldId id="313" r:id="rId30"/>
    <p:sldId id="314" r:id="rId31"/>
    <p:sldId id="328" r:id="rId32"/>
    <p:sldId id="329" r:id="rId33"/>
    <p:sldId id="318"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697" autoAdjust="0"/>
    <p:restoredTop sz="83083" autoAdjust="0"/>
  </p:normalViewPr>
  <p:slideViewPr>
    <p:cSldViewPr snapToGrid="0">
      <p:cViewPr varScale="1">
        <p:scale>
          <a:sx n="90" d="100"/>
          <a:sy n="90" d="100"/>
        </p:scale>
        <p:origin x="-324"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F88352-E8CF-4EDC-8EEC-45F0FBA160A7}" type="doc">
      <dgm:prSet loTypeId="urn:microsoft.com/office/officeart/2005/8/layout/chevron1" loCatId="process" qsTypeId="urn:microsoft.com/office/officeart/2005/8/quickstyle/3d1" qsCatId="3D" csTypeId="urn:microsoft.com/office/officeart/2005/8/colors/accent2_2" csCatId="accent2" phldr="1"/>
      <dgm:spPr/>
    </dgm:pt>
    <dgm:pt modelId="{19AA570B-231F-4A57-8F36-6101C83251F3}">
      <dgm:prSet phldrT="[Text]"/>
      <dgm:spPr/>
      <dgm:t>
        <a:bodyPr/>
        <a:lstStyle/>
        <a:p>
          <a:r>
            <a:rPr lang="en-US" dirty="0" smtClean="0"/>
            <a:t>Essentials</a:t>
          </a:r>
        </a:p>
        <a:p>
          <a:r>
            <a:rPr lang="en-US" dirty="0" smtClean="0"/>
            <a:t>2007</a:t>
          </a:r>
          <a:endParaRPr lang="en-US" dirty="0"/>
        </a:p>
      </dgm:t>
    </dgm:pt>
    <dgm:pt modelId="{9A4F4565-B659-42B5-B2C1-576850E5F956}" type="parTrans" cxnId="{BE06A390-69A0-417B-B303-26ED4B336DD9}">
      <dgm:prSet/>
      <dgm:spPr/>
      <dgm:t>
        <a:bodyPr/>
        <a:lstStyle/>
        <a:p>
          <a:endParaRPr lang="en-US"/>
        </a:p>
      </dgm:t>
    </dgm:pt>
    <dgm:pt modelId="{BBDB11EE-C45F-46FC-83BB-894AEE5BAF9A}" type="sibTrans" cxnId="{BE06A390-69A0-417B-B303-26ED4B336DD9}">
      <dgm:prSet/>
      <dgm:spPr/>
      <dgm:t>
        <a:bodyPr/>
        <a:lstStyle/>
        <a:p>
          <a:endParaRPr lang="en-US"/>
        </a:p>
      </dgm:t>
    </dgm:pt>
    <dgm:pt modelId="{8F357F3D-93FD-4791-B851-96A1BAC59B9F}">
      <dgm:prSet phldrT="[Text]" custT="1"/>
      <dgm:spPr/>
      <dgm:t>
        <a:bodyPr/>
        <a:lstStyle/>
        <a:p>
          <a:r>
            <a:rPr lang="en-US" sz="2800" dirty="0" smtClean="0"/>
            <a:t>SP1</a:t>
          </a:r>
          <a:endParaRPr lang="en-US" sz="2800" dirty="0"/>
        </a:p>
      </dgm:t>
    </dgm:pt>
    <dgm:pt modelId="{5D011265-43E4-44F0-904C-BF3449A4F4A3}" type="parTrans" cxnId="{0184AA56-A1FD-4851-A96E-06046B36C737}">
      <dgm:prSet/>
      <dgm:spPr/>
      <dgm:t>
        <a:bodyPr/>
        <a:lstStyle/>
        <a:p>
          <a:endParaRPr lang="en-US"/>
        </a:p>
      </dgm:t>
    </dgm:pt>
    <dgm:pt modelId="{1B4454AA-13A0-4BF2-B177-850DB7EA0150}" type="sibTrans" cxnId="{0184AA56-A1FD-4851-A96E-06046B36C737}">
      <dgm:prSet/>
      <dgm:spPr/>
      <dgm:t>
        <a:bodyPr/>
        <a:lstStyle/>
        <a:p>
          <a:endParaRPr lang="en-US"/>
        </a:p>
      </dgm:t>
    </dgm:pt>
    <dgm:pt modelId="{4F978DFA-E42C-457B-B9DA-B5C69F3A35A3}">
      <dgm:prSet phldrT="[Text]"/>
      <dgm:spPr/>
      <dgm:t>
        <a:bodyPr/>
        <a:lstStyle/>
        <a:p>
          <a:r>
            <a:rPr lang="en-US" dirty="0" smtClean="0"/>
            <a:t>Essentials </a:t>
          </a:r>
        </a:p>
        <a:p>
          <a:r>
            <a:rPr lang="en-US" dirty="0" smtClean="0"/>
            <a:t>2010</a:t>
          </a:r>
          <a:endParaRPr lang="en-US" dirty="0"/>
        </a:p>
      </dgm:t>
    </dgm:pt>
    <dgm:pt modelId="{135554CB-F658-41D1-9258-D8EF856463E5}" type="parTrans" cxnId="{312F50F6-11D2-4B86-938F-4CE969BB7A48}">
      <dgm:prSet/>
      <dgm:spPr/>
      <dgm:t>
        <a:bodyPr/>
        <a:lstStyle/>
        <a:p>
          <a:endParaRPr lang="en-US"/>
        </a:p>
      </dgm:t>
    </dgm:pt>
    <dgm:pt modelId="{D2693561-6650-4426-8A2D-649F58C49FC3}" type="sibTrans" cxnId="{312F50F6-11D2-4B86-938F-4CE969BB7A48}">
      <dgm:prSet/>
      <dgm:spPr/>
      <dgm:t>
        <a:bodyPr/>
        <a:lstStyle/>
        <a:p>
          <a:endParaRPr lang="en-US"/>
        </a:p>
      </dgm:t>
    </dgm:pt>
    <dgm:pt modelId="{2AAFC558-74EE-4DD1-89B7-0B98EBA886C9}" type="pres">
      <dgm:prSet presAssocID="{5BF88352-E8CF-4EDC-8EEC-45F0FBA160A7}" presName="Name0" presStyleCnt="0">
        <dgm:presLayoutVars>
          <dgm:dir/>
          <dgm:animLvl val="lvl"/>
          <dgm:resizeHandles val="exact"/>
        </dgm:presLayoutVars>
      </dgm:prSet>
      <dgm:spPr/>
    </dgm:pt>
    <dgm:pt modelId="{F8E8B186-795F-41FB-BDA7-A1FDD03F7F2E}" type="pres">
      <dgm:prSet presAssocID="{19AA570B-231F-4A57-8F36-6101C83251F3}" presName="parTxOnly" presStyleLbl="node1" presStyleIdx="0" presStyleCnt="3" custScaleX="87558">
        <dgm:presLayoutVars>
          <dgm:chMax val="0"/>
          <dgm:chPref val="0"/>
          <dgm:bulletEnabled val="1"/>
        </dgm:presLayoutVars>
      </dgm:prSet>
      <dgm:spPr/>
      <dgm:t>
        <a:bodyPr/>
        <a:lstStyle/>
        <a:p>
          <a:endParaRPr lang="en-US"/>
        </a:p>
      </dgm:t>
    </dgm:pt>
    <dgm:pt modelId="{5079DEDF-6170-4050-95A8-FE4F89117873}" type="pres">
      <dgm:prSet presAssocID="{BBDB11EE-C45F-46FC-83BB-894AEE5BAF9A}" presName="parTxOnlySpace" presStyleCnt="0"/>
      <dgm:spPr/>
    </dgm:pt>
    <dgm:pt modelId="{947512DB-EC88-4016-8C37-932441C8752B}" type="pres">
      <dgm:prSet presAssocID="{8F357F3D-93FD-4791-B851-96A1BAC59B9F}" presName="parTxOnly" presStyleLbl="node1" presStyleIdx="1" presStyleCnt="3" custScaleX="66632" custLinFactNeighborX="-17166" custLinFactNeighborY="-1321">
        <dgm:presLayoutVars>
          <dgm:chMax val="0"/>
          <dgm:chPref val="0"/>
          <dgm:bulletEnabled val="1"/>
        </dgm:presLayoutVars>
      </dgm:prSet>
      <dgm:spPr/>
      <dgm:t>
        <a:bodyPr/>
        <a:lstStyle/>
        <a:p>
          <a:endParaRPr lang="en-US"/>
        </a:p>
      </dgm:t>
    </dgm:pt>
    <dgm:pt modelId="{F7123AE3-7775-42DE-B628-2A60CEAE80BD}" type="pres">
      <dgm:prSet presAssocID="{1B4454AA-13A0-4BF2-B177-850DB7EA0150}" presName="parTxOnlySpace" presStyleCnt="0"/>
      <dgm:spPr/>
    </dgm:pt>
    <dgm:pt modelId="{ECA25593-D90D-455C-B9DF-5D17D2559B60}" type="pres">
      <dgm:prSet presAssocID="{4F978DFA-E42C-457B-B9DA-B5C69F3A35A3}" presName="parTxOnly" presStyleLbl="node1" presStyleIdx="2" presStyleCnt="3" custScaleX="122399" custLinFactNeighborX="-38019">
        <dgm:presLayoutVars>
          <dgm:chMax val="0"/>
          <dgm:chPref val="0"/>
          <dgm:bulletEnabled val="1"/>
        </dgm:presLayoutVars>
      </dgm:prSet>
      <dgm:spPr/>
      <dgm:t>
        <a:bodyPr/>
        <a:lstStyle/>
        <a:p>
          <a:endParaRPr lang="en-US"/>
        </a:p>
      </dgm:t>
    </dgm:pt>
  </dgm:ptLst>
  <dgm:cxnLst>
    <dgm:cxn modelId="{312F50F6-11D2-4B86-938F-4CE969BB7A48}" srcId="{5BF88352-E8CF-4EDC-8EEC-45F0FBA160A7}" destId="{4F978DFA-E42C-457B-B9DA-B5C69F3A35A3}" srcOrd="2" destOrd="0" parTransId="{135554CB-F658-41D1-9258-D8EF856463E5}" sibTransId="{D2693561-6650-4426-8A2D-649F58C49FC3}"/>
    <dgm:cxn modelId="{AF6A28B9-1799-42D5-B410-F13FF938F618}" type="presOf" srcId="{4F978DFA-E42C-457B-B9DA-B5C69F3A35A3}" destId="{ECA25593-D90D-455C-B9DF-5D17D2559B60}" srcOrd="0" destOrd="0" presId="urn:microsoft.com/office/officeart/2005/8/layout/chevron1"/>
    <dgm:cxn modelId="{3EC2CEF6-3E7B-465A-8153-8AD180AF1F99}" type="presOf" srcId="{8F357F3D-93FD-4791-B851-96A1BAC59B9F}" destId="{947512DB-EC88-4016-8C37-932441C8752B}" srcOrd="0" destOrd="0" presId="urn:microsoft.com/office/officeart/2005/8/layout/chevron1"/>
    <dgm:cxn modelId="{68ED2376-3758-441B-A46E-1D2E37F51419}" type="presOf" srcId="{19AA570B-231F-4A57-8F36-6101C83251F3}" destId="{F8E8B186-795F-41FB-BDA7-A1FDD03F7F2E}" srcOrd="0" destOrd="0" presId="urn:microsoft.com/office/officeart/2005/8/layout/chevron1"/>
    <dgm:cxn modelId="{0184AA56-A1FD-4851-A96E-06046B36C737}" srcId="{5BF88352-E8CF-4EDC-8EEC-45F0FBA160A7}" destId="{8F357F3D-93FD-4791-B851-96A1BAC59B9F}" srcOrd="1" destOrd="0" parTransId="{5D011265-43E4-44F0-904C-BF3449A4F4A3}" sibTransId="{1B4454AA-13A0-4BF2-B177-850DB7EA0150}"/>
    <dgm:cxn modelId="{BE06A390-69A0-417B-B303-26ED4B336DD9}" srcId="{5BF88352-E8CF-4EDC-8EEC-45F0FBA160A7}" destId="{19AA570B-231F-4A57-8F36-6101C83251F3}" srcOrd="0" destOrd="0" parTransId="{9A4F4565-B659-42B5-B2C1-576850E5F956}" sibTransId="{BBDB11EE-C45F-46FC-83BB-894AEE5BAF9A}"/>
    <dgm:cxn modelId="{21E090E1-FB7C-49A1-8115-983929517265}" type="presOf" srcId="{5BF88352-E8CF-4EDC-8EEC-45F0FBA160A7}" destId="{2AAFC558-74EE-4DD1-89B7-0B98EBA886C9}" srcOrd="0" destOrd="0" presId="urn:microsoft.com/office/officeart/2005/8/layout/chevron1"/>
    <dgm:cxn modelId="{F54A4D2F-692C-4DCA-AAE5-454968F5F8FB}" type="presParOf" srcId="{2AAFC558-74EE-4DD1-89B7-0B98EBA886C9}" destId="{F8E8B186-795F-41FB-BDA7-A1FDD03F7F2E}" srcOrd="0" destOrd="0" presId="urn:microsoft.com/office/officeart/2005/8/layout/chevron1"/>
    <dgm:cxn modelId="{2C660B81-9E2B-49DE-AC89-D928B87A3E3D}" type="presParOf" srcId="{2AAFC558-74EE-4DD1-89B7-0B98EBA886C9}" destId="{5079DEDF-6170-4050-95A8-FE4F89117873}" srcOrd="1" destOrd="0" presId="urn:microsoft.com/office/officeart/2005/8/layout/chevron1"/>
    <dgm:cxn modelId="{BF89DA89-61E8-49C9-B9CA-2A1ED4B7AB75}" type="presParOf" srcId="{2AAFC558-74EE-4DD1-89B7-0B98EBA886C9}" destId="{947512DB-EC88-4016-8C37-932441C8752B}" srcOrd="2" destOrd="0" presId="urn:microsoft.com/office/officeart/2005/8/layout/chevron1"/>
    <dgm:cxn modelId="{B236F6D8-9595-4D0B-AF9B-349D84D72263}" type="presParOf" srcId="{2AAFC558-74EE-4DD1-89B7-0B98EBA886C9}" destId="{F7123AE3-7775-42DE-B628-2A60CEAE80BD}" srcOrd="3" destOrd="0" presId="urn:microsoft.com/office/officeart/2005/8/layout/chevron1"/>
    <dgm:cxn modelId="{E4989BE3-1435-49BE-8604-6ED23EE71219}" type="presParOf" srcId="{2AAFC558-74EE-4DD1-89B7-0B98EBA886C9}" destId="{ECA25593-D90D-455C-B9DF-5D17D2559B60}"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E8B186-795F-41FB-BDA7-A1FDD03F7F2E}">
      <dsp:nvSpPr>
        <dsp:cNvPr id="0" name=""/>
        <dsp:cNvSpPr/>
      </dsp:nvSpPr>
      <dsp:spPr>
        <a:xfrm>
          <a:off x="855" y="283212"/>
          <a:ext cx="2846674" cy="1300475"/>
        </a:xfrm>
        <a:prstGeom prst="chevron">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dirty="0" smtClean="0"/>
            <a:t>Essentials</a:t>
          </a:r>
        </a:p>
        <a:p>
          <a:pPr lvl="0" algn="ctr" defTabSz="1200150">
            <a:lnSpc>
              <a:spcPct val="90000"/>
            </a:lnSpc>
            <a:spcBef>
              <a:spcPct val="0"/>
            </a:spcBef>
            <a:spcAft>
              <a:spcPct val="35000"/>
            </a:spcAft>
          </a:pPr>
          <a:r>
            <a:rPr lang="en-US" sz="2700" kern="1200" dirty="0" smtClean="0"/>
            <a:t>2007</a:t>
          </a:r>
          <a:endParaRPr lang="en-US" sz="2700" kern="1200" dirty="0"/>
        </a:p>
      </dsp:txBody>
      <dsp:txXfrm>
        <a:off x="855" y="283212"/>
        <a:ext cx="2846674" cy="1300475"/>
      </dsp:txXfrm>
    </dsp:sp>
    <dsp:sp modelId="{947512DB-EC88-4016-8C37-932441C8752B}">
      <dsp:nvSpPr>
        <dsp:cNvPr id="0" name=""/>
        <dsp:cNvSpPr/>
      </dsp:nvSpPr>
      <dsp:spPr>
        <a:xfrm>
          <a:off x="2466601" y="266033"/>
          <a:ext cx="2166331" cy="1300475"/>
        </a:xfrm>
        <a:prstGeom prst="chevron">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n-US" sz="2800" kern="1200" dirty="0" smtClean="0"/>
            <a:t>SP1</a:t>
          </a:r>
          <a:endParaRPr lang="en-US" sz="2800" kern="1200" dirty="0"/>
        </a:p>
      </dsp:txBody>
      <dsp:txXfrm>
        <a:off x="2466601" y="266033"/>
        <a:ext cx="2166331" cy="1300475"/>
      </dsp:txXfrm>
    </dsp:sp>
    <dsp:sp modelId="{ECA25593-D90D-455C-B9DF-5D17D2559B60}">
      <dsp:nvSpPr>
        <dsp:cNvPr id="0" name=""/>
        <dsp:cNvSpPr/>
      </dsp:nvSpPr>
      <dsp:spPr>
        <a:xfrm>
          <a:off x="4240016" y="283212"/>
          <a:ext cx="3979421" cy="1300475"/>
        </a:xfrm>
        <a:prstGeom prst="chevron">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en-US" sz="2700" kern="1200" dirty="0" smtClean="0"/>
            <a:t>Essentials </a:t>
          </a:r>
        </a:p>
        <a:p>
          <a:pPr lvl="0" algn="ctr" defTabSz="1200150">
            <a:lnSpc>
              <a:spcPct val="90000"/>
            </a:lnSpc>
            <a:spcBef>
              <a:spcPct val="0"/>
            </a:spcBef>
            <a:spcAft>
              <a:spcPct val="35000"/>
            </a:spcAft>
          </a:pPr>
          <a:r>
            <a:rPr lang="en-US" sz="2700" kern="1200" dirty="0" smtClean="0"/>
            <a:t>2010</a:t>
          </a:r>
          <a:endParaRPr lang="en-US" sz="2700" kern="1200" dirty="0"/>
        </a:p>
      </dsp:txBody>
      <dsp:txXfrm>
        <a:off x="4240016" y="283212"/>
        <a:ext cx="3979421" cy="130047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mgt311_teched_europe_final.pptx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Arial" pitchFamily="34" charset="0"/>
            </a:endParaRPr>
          </a:p>
        </p:txBody>
      </p:sp>
      <p:sp>
        <p:nvSpPr>
          <p:cNvPr id="7" name="Slide Number Placeholder 6"/>
          <p:cNvSpPr>
            <a:spLocks noGrp="1"/>
          </p:cNvSpPr>
          <p:nvPr>
            <p:ph type="sldNum" sz="quarter" idx="13"/>
          </p:nvPr>
        </p:nvSpPr>
        <p:spPr>
          <a:xfrm>
            <a:off x="6172200" y="8685213"/>
            <a:ext cx="684213" cy="457200"/>
          </a:xfrm>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lnSpcReduction="10000"/>
          </a:bodyPr>
          <a:lstStyle/>
          <a:p>
            <a:pPr lvl="1">
              <a:buNone/>
            </a:pPr>
            <a:endParaRPr lang="en-US" dirty="0" smtClean="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Arial" pitchFamily="34" charset="0"/>
            </a:endParaRPr>
          </a:p>
        </p:txBody>
      </p:sp>
      <p:sp>
        <p:nvSpPr>
          <p:cNvPr id="7" name="Slide Number Placeholder 6"/>
          <p:cNvSpPr>
            <a:spLocks noGrp="1"/>
          </p:cNvSpPr>
          <p:nvPr>
            <p:ph type="sldNum" sz="quarter" idx="13"/>
          </p:nvPr>
        </p:nvSpPr>
        <p:spPr>
          <a:xfrm>
            <a:off x="6172200" y="8685213"/>
            <a:ext cx="684213" cy="457200"/>
          </a:xfrm>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Arial" pitchFamily="34" charset="0"/>
            </a:endParaRPr>
          </a:p>
        </p:txBody>
      </p:sp>
      <p:sp>
        <p:nvSpPr>
          <p:cNvPr id="7" name="Slide Number Placeholder 6"/>
          <p:cNvSpPr>
            <a:spLocks noGrp="1"/>
          </p:cNvSpPr>
          <p:nvPr>
            <p:ph type="sldNum" sz="quarter" idx="13"/>
          </p:nvPr>
        </p:nvSpPr>
        <p:spPr>
          <a:xfrm>
            <a:off x="6172200" y="8685213"/>
            <a:ext cx="684213" cy="457200"/>
          </a:xfrm>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Arial" pitchFamily="34" charset="0"/>
            </a:endParaRPr>
          </a:p>
        </p:txBody>
      </p:sp>
      <p:sp>
        <p:nvSpPr>
          <p:cNvPr id="7" name="Slide Number Placeholder 6"/>
          <p:cNvSpPr>
            <a:spLocks noGrp="1"/>
          </p:cNvSpPr>
          <p:nvPr>
            <p:ph type="sldNum" sz="quarter" idx="13"/>
          </p:nvPr>
        </p:nvSpPr>
        <p:spPr>
          <a:xfrm>
            <a:off x="6172200" y="8685213"/>
            <a:ext cx="684213" cy="457200"/>
          </a:xfrm>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0" dirty="0"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defTabSz="914219">
              <a:defRPr/>
            </a:pPr>
            <a:endParaRPr lang="en-US" dirty="0">
              <a:solidFill>
                <a:prstClr val="black"/>
              </a:solidFill>
              <a:latin typeface="Calibri"/>
            </a:endParaRPr>
          </a:p>
        </p:txBody>
      </p:sp>
      <p:sp>
        <p:nvSpPr>
          <p:cNvPr id="23555" name="Rectangle 34817"/>
          <p:cNvSpPr>
            <a:spLocks noGrp="1" noRot="1" noChangeAspect="1" noChangeArrowheads="1" noTextEdit="1"/>
          </p:cNvSpPr>
          <p:nvPr>
            <p:ph type="sldImg"/>
          </p:nvPr>
        </p:nvSpPr>
        <p:spPr>
          <a:xfrm>
            <a:off x="1143000" y="685800"/>
            <a:ext cx="4572000" cy="3429000"/>
          </a:xfrm>
          <a:ln cap="flat">
            <a:headEnd type="none" w="med" len="med"/>
            <a:tailEnd type="none" w="med" len="med"/>
          </a:ln>
        </p:spPr>
      </p:sp>
      <p:sp>
        <p:nvSpPr>
          <p:cNvPr id="25604" name="Rectangle 519170"/>
          <p:cNvSpPr>
            <a:spLocks noGrp="1" noChangeArrowheads="1"/>
          </p:cNvSpPr>
          <p:nvPr>
            <p:ph type="body" idx="3"/>
          </p:nvPr>
        </p:nvSpPr>
        <p:spPr>
          <a:xfrm>
            <a:off x="358353" y="4385445"/>
            <a:ext cx="6021388" cy="4419600"/>
          </a:xfrm>
        </p:spPr>
        <p:txBody>
          <a:bodyPr lIns="93141" tIns="46569" rIns="93141" bIns="46569"/>
          <a:lstStyle/>
          <a:p>
            <a:pPr marL="226973" indent="-226973">
              <a:defRPr/>
            </a:pPr>
            <a:endParaRPr lang="en-US" dirty="0" smtClean="0"/>
          </a:p>
        </p:txBody>
      </p:sp>
      <p:sp>
        <p:nvSpPr>
          <p:cNvPr id="5" name="Header Placeholder 4"/>
          <p:cNvSpPr>
            <a:spLocks noGrp="1"/>
          </p:cNvSpPr>
          <p:nvPr>
            <p:ph type="hdr"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a:xfrm>
            <a:off x="0" y="8685213"/>
            <a:ext cx="6172200" cy="457200"/>
          </a:xfrm>
          <a:prstGeom prst="rect">
            <a:avLst/>
          </a:prstGeom>
        </p:spPr>
        <p:txBody>
          <a:bodyPr/>
          <a:lstStyle/>
          <a:p>
            <a:endParaRPr lang="en-US" dirty="0"/>
          </a:p>
        </p:txBody>
      </p:sp>
      <p:sp>
        <p:nvSpPr>
          <p:cNvPr id="7" name="Slide Number Placeholder 6"/>
          <p:cNvSpPr>
            <a:spLocks noGrp="1"/>
          </p:cNvSpPr>
          <p:nvPr>
            <p:ph type="sldNum" sz="quarter" idx="13"/>
          </p:nvPr>
        </p:nvSpPr>
        <p:spPr>
          <a:xfrm>
            <a:off x="6172200" y="8685213"/>
            <a:ext cx="684213" cy="457200"/>
          </a:xfrm>
          <a:prstGeom prst="rect">
            <a:avLst/>
          </a:prstGeom>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
        <p:nvSpPr>
          <p:cNvPr id="5" name="Header Placeholder 4"/>
          <p:cNvSpPr>
            <a:spLocks noGrp="1"/>
          </p:cNvSpPr>
          <p:nvPr>
            <p:ph type="hdr" sz="quarter" idx="1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defTabSz="914219">
              <a:defRPr/>
            </a:pPr>
            <a:endParaRPr lang="en-US" dirty="0">
              <a:solidFill>
                <a:prstClr val="black"/>
              </a:solidFill>
              <a:latin typeface="Calibri"/>
            </a:endParaRPr>
          </a:p>
        </p:txBody>
      </p:sp>
      <p:sp>
        <p:nvSpPr>
          <p:cNvPr id="23555" name="Rectangle 34817"/>
          <p:cNvSpPr>
            <a:spLocks noGrp="1" noRot="1" noChangeAspect="1" noChangeArrowheads="1" noTextEdit="1"/>
          </p:cNvSpPr>
          <p:nvPr>
            <p:ph type="sldImg"/>
          </p:nvPr>
        </p:nvSpPr>
        <p:spPr>
          <a:xfrm>
            <a:off x="399947" y="686113"/>
            <a:ext cx="6058107" cy="3429000"/>
          </a:xfrm>
          <a:ln cap="flat">
            <a:headEnd type="none" w="med" len="med"/>
            <a:tailEnd type="none" w="med" len="med"/>
          </a:ln>
        </p:spPr>
      </p:sp>
      <p:sp>
        <p:nvSpPr>
          <p:cNvPr id="25604" name="Rectangle 519170"/>
          <p:cNvSpPr>
            <a:spLocks noGrp="1" noChangeArrowheads="1"/>
          </p:cNvSpPr>
          <p:nvPr>
            <p:ph type="body" idx="3"/>
          </p:nvPr>
        </p:nvSpPr>
        <p:spPr>
          <a:xfrm>
            <a:off x="358353" y="4385445"/>
            <a:ext cx="6021388" cy="4419600"/>
          </a:xfrm>
        </p:spPr>
        <p:txBody>
          <a:bodyPr lIns="93141" tIns="46569" rIns="93141" bIns="46569"/>
          <a:lstStyle/>
          <a:p>
            <a:pPr marL="226973" indent="-226973">
              <a:defRPr/>
            </a:pPr>
            <a:endParaRPr lang="en-US" dirty="0" smtClean="0"/>
          </a:p>
        </p:txBody>
      </p:sp>
      <p:sp>
        <p:nvSpPr>
          <p:cNvPr id="5" name="Header Placeholder 4"/>
          <p:cNvSpPr>
            <a:spLocks noGrp="1"/>
          </p:cNvSpPr>
          <p:nvPr>
            <p:ph type="hdr"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a:noFill/>
        </p:spPr>
        <p:txBody>
          <a:bodyPr/>
          <a:lstStyle/>
          <a:p>
            <a:endParaRPr lang="en-US" smtClean="0"/>
          </a:p>
        </p:txBody>
      </p:sp>
      <p:sp>
        <p:nvSpPr>
          <p:cNvPr id="24579" name="Rectangle 6"/>
          <p:cNvSpPr>
            <a:spLocks noGrp="1" noChangeArrowheads="1"/>
          </p:cNvSpPr>
          <p:nvPr>
            <p:ph type="ftr" sz="quarter" idx="4"/>
          </p:nvPr>
        </p:nvSpPr>
        <p:spPr>
          <a:noFill/>
        </p:spPr>
        <p:txBody>
          <a:bodyPr/>
          <a:lstStyle/>
          <a:p>
            <a:pPr eaLnBrk="1" hangingPunct="1"/>
            <a:endParaRPr lang="en-US" smtClean="0"/>
          </a:p>
        </p:txBody>
      </p:sp>
      <p:sp>
        <p:nvSpPr>
          <p:cNvPr id="24580" name="Rectangle 7"/>
          <p:cNvSpPr>
            <a:spLocks noGrp="1" noChangeArrowheads="1"/>
          </p:cNvSpPr>
          <p:nvPr>
            <p:ph type="sldNum" sz="quarter" idx="5"/>
          </p:nvPr>
        </p:nvSpPr>
        <p:spPr>
          <a:noFill/>
        </p:spPr>
        <p:txBody>
          <a:bodyPr/>
          <a:lstStyle/>
          <a:p>
            <a:endParaRPr lang="en-US" smtClean="0"/>
          </a:p>
        </p:txBody>
      </p:sp>
      <p:sp>
        <p:nvSpPr>
          <p:cNvPr id="24581" name="Rectangle 2"/>
          <p:cNvSpPr>
            <a:spLocks noGrp="1" noRot="1" noChangeAspect="1" noChangeArrowheads="1" noTextEdit="1"/>
          </p:cNvSpPr>
          <p:nvPr>
            <p:ph type="sldImg"/>
          </p:nvPr>
        </p:nvSpPr>
        <p:spPr>
          <a:xfrm>
            <a:off x="1144588" y="687388"/>
            <a:ext cx="4570412" cy="3427412"/>
          </a:xfrm>
          <a:ln/>
        </p:spPr>
      </p:sp>
      <p:sp>
        <p:nvSpPr>
          <p:cNvPr id="24582" name="Rectangle 4"/>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dt" sz="quarter" idx="1"/>
          </p:nvPr>
        </p:nvSpPr>
        <p:spPr>
          <a:noFill/>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defTabSz="914219">
              <a:defRPr/>
            </a:pPr>
            <a:endParaRPr lang="en-US" dirty="0">
              <a:solidFill>
                <a:prstClr val="black"/>
              </a:solidFill>
              <a:latin typeface="Calibri"/>
            </a:endParaRPr>
          </a:p>
        </p:txBody>
      </p:sp>
      <p:sp>
        <p:nvSpPr>
          <p:cNvPr id="23555" name="Rectangle 34817"/>
          <p:cNvSpPr>
            <a:spLocks noGrp="1" noRot="1" noChangeAspect="1" noChangeArrowheads="1" noTextEdit="1"/>
          </p:cNvSpPr>
          <p:nvPr>
            <p:ph type="sldImg"/>
          </p:nvPr>
        </p:nvSpPr>
        <p:spPr>
          <a:xfrm>
            <a:off x="1143000" y="685800"/>
            <a:ext cx="4572000" cy="3429000"/>
          </a:xfrm>
          <a:ln cap="flat">
            <a:headEnd type="none" w="med" len="med"/>
            <a:tailEnd type="none" w="med" len="med"/>
          </a:ln>
        </p:spPr>
      </p:sp>
      <p:sp>
        <p:nvSpPr>
          <p:cNvPr id="25604" name="Rectangle 519170"/>
          <p:cNvSpPr>
            <a:spLocks noGrp="1" noChangeArrowheads="1"/>
          </p:cNvSpPr>
          <p:nvPr>
            <p:ph type="body" idx="3"/>
          </p:nvPr>
        </p:nvSpPr>
        <p:spPr>
          <a:xfrm>
            <a:off x="358353" y="4385445"/>
            <a:ext cx="6021388" cy="4419600"/>
          </a:xfrm>
        </p:spPr>
        <p:txBody>
          <a:bodyPr lIns="93141" tIns="46569" rIns="93141" bIns="46569"/>
          <a:lstStyle/>
          <a:p>
            <a:pPr marL="226973" indent="-226973">
              <a:defRPr/>
            </a:pPr>
            <a:endParaRPr lang="en-US" dirty="0" smtClean="0"/>
          </a:p>
        </p:txBody>
      </p:sp>
      <p:sp>
        <p:nvSpPr>
          <p:cNvPr id="5" name="Header Placeholder 4"/>
          <p:cNvSpPr>
            <a:spLocks noGrp="1"/>
          </p:cNvSpPr>
          <p:nvPr>
            <p:ph type="hdr"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with Subhead NO Content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a:noFill/>
          <a:ln w="9525">
            <a:noFill/>
            <a:miter lim="800000"/>
            <a:headEnd/>
            <a:tailEnd/>
          </a:ln>
          <a:effectLst/>
        </p:spPr>
        <p:txBody>
          <a:bodyPr vert="horz" wrap="square" lIns="0" tIns="45716" rIns="91432" bIns="45716"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lvl1pPr algn="l" defTabSz="914289" rtl="0" eaLnBrk="1" fontAlgn="base" latinLnBrk="0" hangingPunct="1">
              <a:lnSpc>
                <a:spcPct val="90000"/>
              </a:lnSpc>
              <a:spcBef>
                <a:spcPct val="0"/>
              </a:spcBef>
              <a:spcAft>
                <a:spcPct val="0"/>
              </a:spcAft>
              <a:buNone/>
              <a:defRPr lang="en-US" sz="4000" b="0" kern="1200" cap="none" spc="-125" baseline="0" dirty="0">
                <a:ln w="3175">
                  <a:noFill/>
                </a:ln>
                <a:solidFill>
                  <a:schemeClr val="bg1"/>
                </a:solidFill>
                <a:effectLst/>
                <a:latin typeface="+mj-lt"/>
                <a:ea typeface="+mj-ea"/>
                <a:cs typeface="+mj-cs"/>
              </a:defRPr>
            </a:lvl1pPr>
          </a:lstStyle>
          <a:p>
            <a:r>
              <a:rPr lang="en-US" dirty="0" smtClean="0"/>
              <a:t>Click to Edit Title Text</a:t>
            </a:r>
            <a:endParaRPr lang="en-US" dirty="0"/>
          </a:p>
        </p:txBody>
      </p:sp>
      <p:sp>
        <p:nvSpPr>
          <p:cNvPr id="6" name="Text Placeholder 2"/>
          <p:cNvSpPr>
            <a:spLocks noGrp="1"/>
          </p:cNvSpPr>
          <p:nvPr userDrawn="1">
            <p:ph type="body" sz="quarter" idx="10" hasCustomPrompt="1"/>
          </p:nvPr>
        </p:nvSpPr>
        <p:spPr bwMode="black">
          <a:xfrm>
            <a:off x="368301" y="776170"/>
            <a:ext cx="8394700" cy="429348"/>
          </a:xfrm>
        </p:spPr>
        <p:txBody>
          <a:bodyPr vert="horz" wrap="square" lIns="0" tIns="0" rIns="91432" bIns="0" rtlCol="0">
            <a:spAutoFit/>
          </a:bodyPr>
          <a:lstStyle>
            <a:lvl1pPr marL="384907" indent="-384907" algn="l" defTabSz="914252" rtl="0" eaLnBrk="1" latinLnBrk="0" hangingPunct="1">
              <a:lnSpc>
                <a:spcPct val="90000"/>
              </a:lnSpc>
              <a:spcBef>
                <a:spcPct val="20000"/>
              </a:spcBef>
              <a:buFontTx/>
              <a:buNone/>
              <a:defRPr lang="en-US" sz="3100" b="0" kern="1200" baseline="0">
                <a:ln w="18415" cmpd="sng">
                  <a:noFill/>
                  <a:prstDash val="solid"/>
                </a:ln>
                <a:solidFill>
                  <a:srgbClr val="FFFFCC"/>
                </a:solidFill>
                <a:effectLst>
                  <a:outerShdw blurRad="60007" dist="310007" dir="7680000" sy="30000" kx="1300200" algn="ctr" rotWithShape="0">
                    <a:prstClr val="black">
                      <a:alpha val="32000"/>
                    </a:prstClr>
                  </a:outerShdw>
                </a:effectLst>
                <a:latin typeface="Arial Narrow" pitchFamily="34" charset="0"/>
                <a:ea typeface="+mn-ea"/>
                <a:cs typeface="+mn-cs"/>
              </a:defRPr>
            </a:lvl1pPr>
          </a:lstStyle>
          <a:p>
            <a:r>
              <a:rPr lang="en-US" dirty="0" smtClean="0">
                <a:effectLst>
                  <a:outerShdw blurRad="60007" dist="310007" dir="7680000" sy="30000" kx="1300200" algn="ctr" rotWithShape="0">
                    <a:prstClr val="black">
                      <a:alpha val="32000"/>
                    </a:prstClr>
                  </a:outerShdw>
                </a:effectLst>
              </a:rPr>
              <a:t>Click to edit subtitle text</a:t>
            </a:r>
            <a:endParaRPr>
              <a:effectLst>
                <a:outerShdw blurRad="60007" dist="310007" dir="7680000" sy="30000" kx="1300200" algn="ctr" rotWithShape="0">
                  <a:prstClr val="black">
                    <a:alpha val="32000"/>
                  </a:prstClr>
                </a:outerShdw>
              </a:effectLst>
            </a:endParaRP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grpSp>
        <p:nvGrpSpPr>
          <p:cNvPr id="3" name="Group 17"/>
          <p:cNvGrpSpPr/>
          <p:nvPr userDrawn="1"/>
        </p:nvGrpSpPr>
        <p:grpSpPr>
          <a:xfrm>
            <a:off x="177878" y="4"/>
            <a:ext cx="8867291" cy="1781175"/>
            <a:chOff x="-1202653" y="3255616"/>
            <a:chExt cx="8867291" cy="1781175"/>
          </a:xfrm>
        </p:grpSpPr>
        <p:pic>
          <p:nvPicPr>
            <p:cNvPr id="6" name="Rectangle 20482"/>
            <p:cNvPicPr>
              <a:picLocks noChangeAspect="1" noChangeArrowheads="1"/>
            </p:cNvPicPr>
            <p:nvPr/>
          </p:nvPicPr>
          <p:blipFill>
            <a:blip r:embed="rId2"/>
            <a:srcRect/>
            <a:stretch>
              <a:fillRect/>
            </a:stretch>
          </p:blipFill>
          <p:spPr bwMode="ltGray">
            <a:xfrm>
              <a:off x="-1130112" y="3255616"/>
              <a:ext cx="8794750" cy="1781175"/>
            </a:xfrm>
            <a:prstGeom prst="rect">
              <a:avLst/>
            </a:prstGeom>
            <a:noFill/>
            <a:ln w="9525">
              <a:noFill/>
              <a:miter lim="800000"/>
              <a:headEnd/>
              <a:tailEnd/>
            </a:ln>
          </p:spPr>
        </p:pic>
        <p:sp>
          <p:nvSpPr>
            <p:cNvPr id="8" name="TextBox 7"/>
            <p:cNvSpPr txBox="1">
              <a:spLocks noChangeArrowheads="1"/>
            </p:cNvSpPr>
            <p:nvPr/>
          </p:nvSpPr>
          <p:spPr bwMode="auto">
            <a:xfrm>
              <a:off x="-1202653" y="4431266"/>
              <a:ext cx="2058988" cy="461665"/>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289" rtl="0" eaLnBrk="0" hangingPunct="0">
                <a:lnSpc>
                  <a:spcPct val="90000"/>
                </a:lnSpc>
                <a:spcBef>
                  <a:spcPct val="20000"/>
                </a:spcBef>
                <a:defRPr/>
              </a:pPr>
              <a:r>
                <a:rPr lang="en-US" sz="1500" b="1" kern="1200" dirty="0">
                  <a:solidFill>
                    <a:srgbClr val="FFFFFF"/>
                  </a:solidFill>
                  <a:latin typeface="Segoe"/>
                  <a:ea typeface="+mn-ea"/>
                  <a:cs typeface="+mn-cs"/>
                </a:rPr>
                <a:t>Unified</a:t>
              </a:r>
            </a:p>
            <a:p>
              <a:pPr algn="ctr" defTabSz="914289" rtl="0" eaLnBrk="0" hangingPunct="0">
                <a:lnSpc>
                  <a:spcPct val="90000"/>
                </a:lnSpc>
                <a:spcBef>
                  <a:spcPct val="20000"/>
                </a:spcBef>
                <a:defRPr/>
              </a:pPr>
              <a:r>
                <a:rPr lang="en-US" sz="1500" b="1" kern="1200" dirty="0">
                  <a:solidFill>
                    <a:srgbClr val="FFFFFF"/>
                  </a:solidFill>
                  <a:latin typeface="Segoe"/>
                  <a:ea typeface="+mn-ea"/>
                  <a:cs typeface="+mn-cs"/>
                </a:rPr>
                <a:t>Experience</a:t>
              </a:r>
              <a:endParaRPr lang="en-US" sz="1500" kern="1200" dirty="0">
                <a:solidFill>
                  <a:srgbClr val="FFFFFF"/>
                </a:solidFill>
                <a:latin typeface="Segoe"/>
                <a:ea typeface="+mn-ea"/>
                <a:cs typeface="+mn-cs"/>
              </a:endParaRPr>
            </a:p>
          </p:txBody>
        </p:sp>
        <p:grpSp>
          <p:nvGrpSpPr>
            <p:cNvPr id="4" name="Group 16"/>
            <p:cNvGrpSpPr>
              <a:grpSpLocks/>
            </p:cNvGrpSpPr>
            <p:nvPr/>
          </p:nvGrpSpPr>
          <p:grpSpPr bwMode="auto">
            <a:xfrm>
              <a:off x="-968201" y="3477180"/>
              <a:ext cx="1590675" cy="936625"/>
              <a:chOff x="254" y="2002"/>
              <a:chExt cx="1002" cy="590"/>
            </a:xfrm>
          </p:grpSpPr>
          <p:pic>
            <p:nvPicPr>
              <p:cNvPr id="10" name="Picture 17"/>
              <p:cNvPicPr preferRelativeResize="0">
                <a:picLocks noChangeAspect="1" noChangeArrowheads="1"/>
              </p:cNvPicPr>
              <p:nvPr/>
            </p:nvPicPr>
            <p:blipFill>
              <a:blip r:embed="rId3"/>
              <a:srcRect/>
              <a:stretch>
                <a:fillRect/>
              </a:stretch>
            </p:blipFill>
            <p:spPr bwMode="auto">
              <a:xfrm>
                <a:off x="254" y="2124"/>
                <a:ext cx="1002" cy="468"/>
              </a:xfrm>
              <a:prstGeom prst="rect">
                <a:avLst/>
              </a:prstGeom>
              <a:noFill/>
              <a:ln w="9525">
                <a:noFill/>
                <a:miter lim="800000"/>
                <a:headEnd/>
                <a:tailEnd/>
              </a:ln>
            </p:spPr>
          </p:pic>
          <p:pic>
            <p:nvPicPr>
              <p:cNvPr id="11" name="Picture 18" descr="screen"/>
              <p:cNvPicPr>
                <a:picLocks noChangeAspect="1" noChangeArrowheads="1"/>
              </p:cNvPicPr>
              <p:nvPr/>
            </p:nvPicPr>
            <p:blipFill>
              <a:blip r:embed="rId4"/>
              <a:srcRect/>
              <a:stretch>
                <a:fillRect/>
              </a:stretch>
            </p:blipFill>
            <p:spPr bwMode="auto">
              <a:xfrm>
                <a:off x="439" y="2002"/>
                <a:ext cx="650" cy="517"/>
              </a:xfrm>
              <a:prstGeom prst="rect">
                <a:avLst/>
              </a:prstGeom>
              <a:noFill/>
              <a:ln w="9525">
                <a:noFill/>
                <a:miter lim="800000"/>
                <a:headEnd/>
                <a:tailEnd/>
              </a:ln>
            </p:spPr>
          </p:pic>
        </p:grpSp>
      </p:grpSp>
      <p:sp>
        <p:nvSpPr>
          <p:cNvPr id="2" name="Title 1"/>
          <p:cNvSpPr>
            <a:spLocks noGrp="1"/>
          </p:cNvSpPr>
          <p:nvPr>
            <p:ph type="title"/>
          </p:nvPr>
        </p:nvSpPr>
        <p:spPr>
          <a:xfrm>
            <a:off x="2009960" y="211355"/>
            <a:ext cx="6753045" cy="664797"/>
          </a:xfrm>
        </p:spPr>
        <p:txBody>
          <a:bodyPr anchor="ctr"/>
          <a:lstStyle/>
          <a:p>
            <a:r>
              <a:rPr lang="en-US" dirty="0" smtClean="0"/>
              <a:t>Click to edit Master title style</a:t>
            </a:r>
            <a:endParaRPr lang="en-US" dirty="0"/>
          </a:p>
        </p:txBody>
      </p:sp>
      <p:sp>
        <p:nvSpPr>
          <p:cNvPr id="5" name="Content Placeholder 2"/>
          <p:cNvSpPr>
            <a:spLocks noGrp="1"/>
          </p:cNvSpPr>
          <p:nvPr>
            <p:ph idx="1"/>
          </p:nvPr>
        </p:nvSpPr>
        <p:spPr>
          <a:xfrm>
            <a:off x="381000" y="1863317"/>
            <a:ext cx="8382000" cy="2135969"/>
          </a:xfrm>
        </p:spPr>
        <p:txBody>
          <a:bodyPr/>
          <a:lstStyle>
            <a:lvl1pPr>
              <a:lnSpc>
                <a:spcPct val="90000"/>
              </a:lnSpc>
              <a:buFont typeface="Arial" pitchFamily="34" charset="0"/>
              <a:buChar char="•"/>
              <a:defRPr/>
            </a:lvl1pPr>
            <a:lvl2pPr>
              <a:lnSpc>
                <a:spcPct val="90000"/>
              </a:lnSpc>
              <a:buFont typeface="Arial" pitchFamily="34" charset="0"/>
              <a:buChar char="•"/>
              <a:defRPr/>
            </a:lvl2pPr>
            <a:lvl3pPr>
              <a:lnSpc>
                <a:spcPct val="90000"/>
              </a:lnSpc>
              <a:buFont typeface="Arial" pitchFamily="34" charset="0"/>
              <a:buChar char="•"/>
              <a:defRPr/>
            </a:lvl3pPr>
            <a:lvl4pPr>
              <a:lnSpc>
                <a:spcPct val="90000"/>
              </a:lnSpc>
              <a:buFont typeface="Arial" pitchFamily="34" charset="0"/>
              <a:buChar char="•"/>
              <a:defRPr/>
            </a:lvl4pPr>
            <a:lvl5pPr>
              <a:lnSpc>
                <a:spcPct val="90000"/>
              </a:lnSpc>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2" name="Rectangle 20481"/>
          <p:cNvPicPr>
            <a:picLocks noChangeAspect="1" noChangeArrowheads="1"/>
          </p:cNvPicPr>
          <p:nvPr userDrawn="1"/>
        </p:nvPicPr>
        <p:blipFill>
          <a:blip r:embed="rId2"/>
          <a:srcRect/>
          <a:stretch>
            <a:fillRect/>
          </a:stretch>
        </p:blipFill>
        <p:spPr bwMode="ltGray">
          <a:xfrm>
            <a:off x="248836" y="1"/>
            <a:ext cx="8851900" cy="1765300"/>
          </a:xfrm>
          <a:prstGeom prst="rect">
            <a:avLst/>
          </a:prstGeom>
          <a:noFill/>
          <a:ln w="9525">
            <a:noFill/>
            <a:miter lim="800000"/>
            <a:headEnd/>
            <a:tailEnd/>
          </a:ln>
        </p:spPr>
      </p:pic>
      <p:sp>
        <p:nvSpPr>
          <p:cNvPr id="13" name="TextBox 12"/>
          <p:cNvSpPr txBox="1">
            <a:spLocks noChangeArrowheads="1"/>
          </p:cNvSpPr>
          <p:nvPr userDrawn="1"/>
        </p:nvSpPr>
        <p:spPr bwMode="auto">
          <a:xfrm>
            <a:off x="194363" y="1163651"/>
            <a:ext cx="2066925" cy="461665"/>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289" rtl="0" eaLnBrk="0" hangingPunct="0">
              <a:lnSpc>
                <a:spcPct val="90000"/>
              </a:lnSpc>
              <a:spcBef>
                <a:spcPct val="20000"/>
              </a:spcBef>
              <a:defRPr/>
            </a:pPr>
            <a:r>
              <a:rPr lang="en-US" sz="1500" b="1" kern="1200" dirty="0">
                <a:solidFill>
                  <a:srgbClr val="FFFFFF"/>
                </a:solidFill>
                <a:latin typeface="Segoe"/>
                <a:ea typeface="+mn-ea"/>
                <a:cs typeface="+mn-cs"/>
              </a:rPr>
              <a:t>Increased</a:t>
            </a:r>
          </a:p>
          <a:p>
            <a:pPr algn="ctr" defTabSz="914289" rtl="0" eaLnBrk="0" hangingPunct="0">
              <a:lnSpc>
                <a:spcPct val="90000"/>
              </a:lnSpc>
              <a:spcBef>
                <a:spcPct val="20000"/>
              </a:spcBef>
              <a:defRPr/>
            </a:pPr>
            <a:r>
              <a:rPr lang="en-US" sz="1500" b="1" kern="1200" dirty="0">
                <a:solidFill>
                  <a:srgbClr val="FFFFFF"/>
                </a:solidFill>
                <a:latin typeface="Segoe"/>
                <a:ea typeface="+mn-ea"/>
                <a:cs typeface="+mn-cs"/>
              </a:rPr>
              <a:t>Efficiency</a:t>
            </a:r>
            <a:endParaRPr lang="en-US" sz="1500" kern="1200" dirty="0">
              <a:solidFill>
                <a:srgbClr val="FFFFFF"/>
              </a:solidFill>
              <a:latin typeface="Segoe"/>
              <a:ea typeface="+mn-ea"/>
              <a:cs typeface="+mn-cs"/>
            </a:endParaRPr>
          </a:p>
        </p:txBody>
      </p:sp>
      <p:grpSp>
        <p:nvGrpSpPr>
          <p:cNvPr id="3" name="Group 16"/>
          <p:cNvGrpSpPr/>
          <p:nvPr userDrawn="1"/>
        </p:nvGrpSpPr>
        <p:grpSpPr>
          <a:xfrm>
            <a:off x="445979" y="201395"/>
            <a:ext cx="1563688" cy="912812"/>
            <a:chOff x="197143" y="201395"/>
            <a:chExt cx="1563688" cy="912812"/>
          </a:xfrm>
        </p:grpSpPr>
        <p:pic>
          <p:nvPicPr>
            <p:cNvPr id="15" name="Picture 20"/>
            <p:cNvPicPr preferRelativeResize="0">
              <a:picLocks noChangeArrowheads="1"/>
            </p:cNvPicPr>
            <p:nvPr/>
          </p:nvPicPr>
          <p:blipFill>
            <a:blip r:embed="rId3"/>
            <a:srcRect/>
            <a:stretch>
              <a:fillRect/>
            </a:stretch>
          </p:blipFill>
          <p:spPr bwMode="auto">
            <a:xfrm>
              <a:off x="197143" y="390307"/>
              <a:ext cx="1563688" cy="723900"/>
            </a:xfrm>
            <a:prstGeom prst="rect">
              <a:avLst/>
            </a:prstGeom>
            <a:noFill/>
            <a:ln w="9525">
              <a:noFill/>
              <a:miter lim="800000"/>
              <a:headEnd/>
              <a:tailEnd/>
            </a:ln>
          </p:spPr>
        </p:pic>
        <p:grpSp>
          <p:nvGrpSpPr>
            <p:cNvPr id="4" name="Group 21"/>
            <p:cNvGrpSpPr>
              <a:grpSpLocks/>
            </p:cNvGrpSpPr>
            <p:nvPr/>
          </p:nvGrpSpPr>
          <p:grpSpPr bwMode="auto">
            <a:xfrm>
              <a:off x="454319" y="201395"/>
              <a:ext cx="1120774" cy="877887"/>
              <a:chOff x="-2875" y="-256"/>
              <a:chExt cx="2204" cy="2077"/>
            </a:xfrm>
          </p:grpSpPr>
          <p:pic>
            <p:nvPicPr>
              <p:cNvPr id="17" name="Picture 22" descr="XP icon my computer"/>
              <p:cNvPicPr>
                <a:picLocks noChangeAspect="1" noChangeArrowheads="1"/>
              </p:cNvPicPr>
              <p:nvPr/>
            </p:nvPicPr>
            <p:blipFill>
              <a:blip r:embed="rId4"/>
              <a:srcRect/>
              <a:stretch>
                <a:fillRect/>
              </a:stretch>
            </p:blipFill>
            <p:spPr bwMode="auto">
              <a:xfrm>
                <a:off x="-1339" y="1153"/>
                <a:ext cx="668" cy="668"/>
              </a:xfrm>
              <a:prstGeom prst="rect">
                <a:avLst/>
              </a:prstGeom>
              <a:noFill/>
              <a:ln w="9525">
                <a:noFill/>
                <a:miter lim="800000"/>
                <a:headEnd/>
                <a:tailEnd/>
              </a:ln>
            </p:spPr>
          </p:pic>
          <p:pic>
            <p:nvPicPr>
              <p:cNvPr id="18" name="Picture 23" descr="XP icon my computer"/>
              <p:cNvPicPr>
                <a:picLocks noChangeAspect="1" noChangeArrowheads="1"/>
              </p:cNvPicPr>
              <p:nvPr/>
            </p:nvPicPr>
            <p:blipFill>
              <a:blip r:embed="rId4"/>
              <a:srcRect/>
              <a:stretch>
                <a:fillRect/>
              </a:stretch>
            </p:blipFill>
            <p:spPr bwMode="auto">
              <a:xfrm>
                <a:off x="-2095" y="1153"/>
                <a:ext cx="668" cy="668"/>
              </a:xfrm>
              <a:prstGeom prst="rect">
                <a:avLst/>
              </a:prstGeom>
              <a:noFill/>
              <a:ln w="9525">
                <a:noFill/>
                <a:miter lim="800000"/>
                <a:headEnd/>
                <a:tailEnd/>
              </a:ln>
            </p:spPr>
          </p:pic>
          <p:pic>
            <p:nvPicPr>
              <p:cNvPr id="19" name="Picture 24" descr="XP icon my computer"/>
              <p:cNvPicPr>
                <a:picLocks noChangeAspect="1" noChangeArrowheads="1"/>
              </p:cNvPicPr>
              <p:nvPr/>
            </p:nvPicPr>
            <p:blipFill>
              <a:blip r:embed="rId4"/>
              <a:srcRect/>
              <a:stretch>
                <a:fillRect/>
              </a:stretch>
            </p:blipFill>
            <p:spPr bwMode="auto">
              <a:xfrm>
                <a:off x="-2875" y="1153"/>
                <a:ext cx="668" cy="668"/>
              </a:xfrm>
              <a:prstGeom prst="rect">
                <a:avLst/>
              </a:prstGeom>
              <a:noFill/>
              <a:ln w="9525">
                <a:noFill/>
                <a:miter lim="800000"/>
                <a:headEnd/>
                <a:tailEnd/>
              </a:ln>
            </p:spPr>
          </p:pic>
          <p:pic>
            <p:nvPicPr>
              <p:cNvPr id="20" name="Picture 25" descr="arrow 0 blue arrow curved 3"/>
              <p:cNvPicPr>
                <a:picLocks noChangeAspect="1" noChangeArrowheads="1"/>
              </p:cNvPicPr>
              <p:nvPr/>
            </p:nvPicPr>
            <p:blipFill>
              <a:blip r:embed="rId5"/>
              <a:srcRect/>
              <a:stretch>
                <a:fillRect/>
              </a:stretch>
            </p:blipFill>
            <p:spPr bwMode="auto">
              <a:xfrm flipH="1" flipV="1">
                <a:off x="-1566" y="229"/>
                <a:ext cx="800" cy="970"/>
              </a:xfrm>
              <a:prstGeom prst="rect">
                <a:avLst/>
              </a:prstGeom>
              <a:noFill/>
              <a:ln w="9525">
                <a:noFill/>
                <a:miter lim="800000"/>
                <a:headEnd/>
                <a:tailEnd/>
              </a:ln>
            </p:spPr>
          </p:pic>
          <p:pic>
            <p:nvPicPr>
              <p:cNvPr id="21" name="Picture 26" descr="arrow 0 blue arrow curved 3"/>
              <p:cNvPicPr>
                <a:picLocks noChangeAspect="1" noChangeArrowheads="1"/>
              </p:cNvPicPr>
              <p:nvPr/>
            </p:nvPicPr>
            <p:blipFill>
              <a:blip r:embed="rId5"/>
              <a:srcRect/>
              <a:stretch>
                <a:fillRect/>
              </a:stretch>
            </p:blipFill>
            <p:spPr bwMode="auto">
              <a:xfrm flipV="1">
                <a:off x="-2782" y="229"/>
                <a:ext cx="800" cy="970"/>
              </a:xfrm>
              <a:prstGeom prst="rect">
                <a:avLst/>
              </a:prstGeom>
              <a:noFill/>
              <a:ln w="9525">
                <a:noFill/>
                <a:miter lim="800000"/>
                <a:headEnd/>
                <a:tailEnd/>
              </a:ln>
            </p:spPr>
          </p:pic>
          <p:pic>
            <p:nvPicPr>
              <p:cNvPr id="22" name="Picture 27" descr="arrow 0 blue shadow arrow right"/>
              <p:cNvPicPr>
                <a:picLocks noChangeAspect="1" noChangeArrowheads="1"/>
              </p:cNvPicPr>
              <p:nvPr/>
            </p:nvPicPr>
            <p:blipFill>
              <a:blip r:embed="rId6"/>
              <a:srcRect/>
              <a:stretch>
                <a:fillRect/>
              </a:stretch>
            </p:blipFill>
            <p:spPr bwMode="auto">
              <a:xfrm rot="5400000">
                <a:off x="-2264" y="455"/>
                <a:ext cx="1034" cy="418"/>
              </a:xfrm>
              <a:prstGeom prst="rect">
                <a:avLst/>
              </a:prstGeom>
              <a:noFill/>
              <a:ln w="9525">
                <a:noFill/>
                <a:miter lim="800000"/>
                <a:headEnd/>
                <a:tailEnd/>
              </a:ln>
            </p:spPr>
          </p:pic>
          <p:pic>
            <p:nvPicPr>
              <p:cNvPr id="23" name="Picture 28" descr="Server"/>
              <p:cNvPicPr>
                <a:picLocks noChangeAspect="1" noChangeArrowheads="1"/>
              </p:cNvPicPr>
              <p:nvPr/>
            </p:nvPicPr>
            <p:blipFill>
              <a:blip r:embed="rId7"/>
              <a:srcRect/>
              <a:stretch>
                <a:fillRect/>
              </a:stretch>
            </p:blipFill>
            <p:spPr bwMode="auto">
              <a:xfrm>
                <a:off x="-2019" y="-256"/>
                <a:ext cx="546" cy="804"/>
              </a:xfrm>
              <a:prstGeom prst="rect">
                <a:avLst/>
              </a:prstGeom>
              <a:noFill/>
              <a:ln w="9525">
                <a:noFill/>
                <a:miter lim="800000"/>
                <a:headEnd/>
                <a:tailEnd/>
              </a:ln>
            </p:spPr>
          </p:pic>
        </p:grpSp>
      </p:grpSp>
      <p:sp>
        <p:nvSpPr>
          <p:cNvPr id="2" name="Title 1"/>
          <p:cNvSpPr>
            <a:spLocks noGrp="1"/>
          </p:cNvSpPr>
          <p:nvPr>
            <p:ph type="title"/>
          </p:nvPr>
        </p:nvSpPr>
        <p:spPr>
          <a:xfrm>
            <a:off x="2009960" y="211355"/>
            <a:ext cx="6753045" cy="664797"/>
          </a:xfrm>
        </p:spPr>
        <p:txBody>
          <a:bodyPr anchor="ctr"/>
          <a:lstStyle/>
          <a:p>
            <a:r>
              <a:rPr lang="en-US" dirty="0" smtClean="0"/>
              <a:t>Click to edit Master title style</a:t>
            </a:r>
            <a:endParaRPr lang="en-US" dirty="0"/>
          </a:p>
        </p:txBody>
      </p:sp>
      <p:sp>
        <p:nvSpPr>
          <p:cNvPr id="5" name="Content Placeholder 2"/>
          <p:cNvSpPr>
            <a:spLocks noGrp="1"/>
          </p:cNvSpPr>
          <p:nvPr>
            <p:ph idx="1"/>
          </p:nvPr>
        </p:nvSpPr>
        <p:spPr>
          <a:xfrm>
            <a:off x="381000" y="1863317"/>
            <a:ext cx="8382000" cy="2135969"/>
          </a:xfrm>
        </p:spPr>
        <p:txBody>
          <a:bodyPr/>
          <a:lstStyle>
            <a:lvl1pPr>
              <a:lnSpc>
                <a:spcPct val="90000"/>
              </a:lnSpc>
              <a:buFont typeface="Arial" pitchFamily="34" charset="0"/>
              <a:buChar char="•"/>
              <a:defRPr/>
            </a:lvl1pPr>
            <a:lvl2pPr>
              <a:lnSpc>
                <a:spcPct val="90000"/>
              </a:lnSpc>
              <a:buFont typeface="Arial" pitchFamily="34" charset="0"/>
              <a:buChar char="•"/>
              <a:defRPr/>
            </a:lvl2pPr>
            <a:lvl3pPr>
              <a:lnSpc>
                <a:spcPct val="90000"/>
              </a:lnSpc>
              <a:buFont typeface="Arial" pitchFamily="34" charset="0"/>
              <a:buChar char="•"/>
              <a:defRPr/>
            </a:lvl3pPr>
            <a:lvl4pPr>
              <a:lnSpc>
                <a:spcPct val="90000"/>
              </a:lnSpc>
              <a:buFont typeface="Arial" pitchFamily="34" charset="0"/>
              <a:buChar char="•"/>
              <a:defRPr/>
            </a:lvl4pPr>
            <a:lvl5pPr>
              <a:lnSpc>
                <a:spcPct val="90000"/>
              </a:lnSpc>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grpSp>
        <p:nvGrpSpPr>
          <p:cNvPr id="3" name="Group 17"/>
          <p:cNvGrpSpPr/>
          <p:nvPr userDrawn="1"/>
        </p:nvGrpSpPr>
        <p:grpSpPr>
          <a:xfrm>
            <a:off x="166110" y="2"/>
            <a:ext cx="9059186" cy="1782763"/>
            <a:chOff x="18712" y="0"/>
            <a:chExt cx="9059186" cy="1782763"/>
          </a:xfrm>
        </p:grpSpPr>
        <p:pic>
          <p:nvPicPr>
            <p:cNvPr id="21" name="Rectangle 20483"/>
            <p:cNvPicPr>
              <a:picLocks noChangeAspect="1" noChangeArrowheads="1"/>
            </p:cNvPicPr>
            <p:nvPr/>
          </p:nvPicPr>
          <p:blipFill>
            <a:blip r:embed="rId2"/>
            <a:srcRect/>
            <a:stretch>
              <a:fillRect/>
            </a:stretch>
          </p:blipFill>
          <p:spPr bwMode="ltGray">
            <a:xfrm>
              <a:off x="110111" y="0"/>
              <a:ext cx="8967787" cy="1782763"/>
            </a:xfrm>
            <a:prstGeom prst="rect">
              <a:avLst/>
            </a:prstGeom>
            <a:noFill/>
            <a:ln w="9525">
              <a:noFill/>
              <a:miter lim="800000"/>
              <a:headEnd/>
              <a:tailEnd/>
            </a:ln>
          </p:spPr>
        </p:pic>
        <p:sp>
          <p:nvSpPr>
            <p:cNvPr id="22" name="TextBox 21"/>
            <p:cNvSpPr txBox="1">
              <a:spLocks noChangeArrowheads="1"/>
            </p:cNvSpPr>
            <p:nvPr/>
          </p:nvSpPr>
          <p:spPr bwMode="auto">
            <a:xfrm>
              <a:off x="18712" y="1098083"/>
              <a:ext cx="2052637" cy="415498"/>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289" rtl="0" eaLnBrk="0" hangingPunct="0">
                <a:lnSpc>
                  <a:spcPct val="90000"/>
                </a:lnSpc>
                <a:spcBef>
                  <a:spcPct val="20000"/>
                </a:spcBef>
                <a:defRPr/>
              </a:pPr>
              <a:r>
                <a:rPr lang="en-US" sz="1500" b="1" kern="1200" dirty="0">
                  <a:solidFill>
                    <a:srgbClr val="FFFFFF"/>
                  </a:solidFill>
                  <a:latin typeface="Segoe"/>
                  <a:ea typeface="+mn-ea"/>
                  <a:cs typeface="+mn-cs"/>
                </a:rPr>
                <a:t>Proactive </a:t>
              </a:r>
              <a:br>
                <a:rPr lang="en-US" sz="1500" b="1" kern="1200" dirty="0">
                  <a:solidFill>
                    <a:srgbClr val="FFFFFF"/>
                  </a:solidFill>
                  <a:latin typeface="Segoe"/>
                  <a:ea typeface="+mn-ea"/>
                  <a:cs typeface="+mn-cs"/>
                </a:rPr>
              </a:br>
              <a:r>
                <a:rPr lang="en-US" sz="1500" b="1" kern="1200" dirty="0">
                  <a:solidFill>
                    <a:srgbClr val="FFFFFF"/>
                  </a:solidFill>
                  <a:latin typeface="Segoe"/>
                  <a:ea typeface="+mn-ea"/>
                  <a:cs typeface="+mn-cs"/>
                </a:rPr>
                <a:t>Management</a:t>
              </a:r>
              <a:endParaRPr lang="en-US" sz="1500" kern="1200" dirty="0">
                <a:solidFill>
                  <a:srgbClr val="FFFFFF"/>
                </a:solidFill>
                <a:latin typeface="Segoe"/>
                <a:ea typeface="+mn-ea"/>
                <a:cs typeface="+mn-cs"/>
              </a:endParaRPr>
            </a:p>
          </p:txBody>
        </p:sp>
        <p:grpSp>
          <p:nvGrpSpPr>
            <p:cNvPr id="4" name="Group 12"/>
            <p:cNvGrpSpPr>
              <a:grpSpLocks/>
            </p:cNvGrpSpPr>
            <p:nvPr/>
          </p:nvGrpSpPr>
          <p:grpSpPr bwMode="auto">
            <a:xfrm>
              <a:off x="284440" y="269082"/>
              <a:ext cx="1587500" cy="823913"/>
              <a:chOff x="462" y="947"/>
              <a:chExt cx="1000" cy="519"/>
            </a:xfrm>
          </p:grpSpPr>
          <p:pic>
            <p:nvPicPr>
              <p:cNvPr id="25" name="Rectangle 20507"/>
              <p:cNvPicPr>
                <a:picLocks noChangeArrowheads="1"/>
              </p:cNvPicPr>
              <p:nvPr/>
            </p:nvPicPr>
            <p:blipFill>
              <a:blip r:embed="rId3"/>
              <a:srcRect/>
              <a:stretch>
                <a:fillRect/>
              </a:stretch>
            </p:blipFill>
            <p:spPr bwMode="auto">
              <a:xfrm>
                <a:off x="462" y="949"/>
                <a:ext cx="1000" cy="444"/>
              </a:xfrm>
              <a:prstGeom prst="rect">
                <a:avLst/>
              </a:prstGeom>
              <a:noFill/>
              <a:ln w="9525">
                <a:noFill/>
                <a:miter lim="800000"/>
                <a:headEnd/>
                <a:tailEnd/>
              </a:ln>
            </p:spPr>
          </p:pic>
          <p:pic>
            <p:nvPicPr>
              <p:cNvPr id="26" name="Picture 14" descr="Security Download all no shadow"/>
              <p:cNvPicPr>
                <a:picLocks noChangeAspect="1" noChangeArrowheads="1"/>
              </p:cNvPicPr>
              <p:nvPr/>
            </p:nvPicPr>
            <p:blipFill>
              <a:blip r:embed="rId4"/>
              <a:srcRect/>
              <a:stretch>
                <a:fillRect/>
              </a:stretch>
            </p:blipFill>
            <p:spPr bwMode="auto">
              <a:xfrm>
                <a:off x="748" y="947"/>
                <a:ext cx="396" cy="417"/>
              </a:xfrm>
              <a:prstGeom prst="rect">
                <a:avLst/>
              </a:prstGeom>
              <a:noFill/>
              <a:ln w="9525">
                <a:noFill/>
                <a:miter lim="800000"/>
                <a:headEnd/>
                <a:tailEnd/>
              </a:ln>
            </p:spPr>
          </p:pic>
          <p:pic>
            <p:nvPicPr>
              <p:cNvPr id="27" name="Picture 15" descr="snooping magnifying glass red"/>
              <p:cNvPicPr>
                <a:picLocks noChangeAspect="1" noChangeArrowheads="1"/>
              </p:cNvPicPr>
              <p:nvPr/>
            </p:nvPicPr>
            <p:blipFill>
              <a:blip r:embed="rId5"/>
              <a:srcRect/>
              <a:stretch>
                <a:fillRect/>
              </a:stretch>
            </p:blipFill>
            <p:spPr bwMode="auto">
              <a:xfrm>
                <a:off x="595" y="980"/>
                <a:ext cx="560" cy="486"/>
              </a:xfrm>
              <a:prstGeom prst="rect">
                <a:avLst/>
              </a:prstGeom>
              <a:noFill/>
              <a:ln w="9525">
                <a:noFill/>
                <a:miter lim="800000"/>
                <a:headEnd/>
                <a:tailEnd/>
              </a:ln>
            </p:spPr>
          </p:pic>
        </p:grpSp>
      </p:grpSp>
      <p:sp>
        <p:nvSpPr>
          <p:cNvPr id="2" name="Title 1"/>
          <p:cNvSpPr>
            <a:spLocks noGrp="1"/>
          </p:cNvSpPr>
          <p:nvPr>
            <p:ph type="title"/>
          </p:nvPr>
        </p:nvSpPr>
        <p:spPr>
          <a:xfrm>
            <a:off x="2009960" y="211355"/>
            <a:ext cx="6753045" cy="664797"/>
          </a:xfrm>
        </p:spPr>
        <p:txBody>
          <a:bodyPr anchor="ctr"/>
          <a:lstStyle/>
          <a:p>
            <a:r>
              <a:rPr lang="en-US" dirty="0" smtClean="0"/>
              <a:t>Click to edit Master title style</a:t>
            </a:r>
            <a:endParaRPr lang="en-US" dirty="0"/>
          </a:p>
        </p:txBody>
      </p:sp>
      <p:sp>
        <p:nvSpPr>
          <p:cNvPr id="5" name="Content Placeholder 2"/>
          <p:cNvSpPr>
            <a:spLocks noGrp="1"/>
          </p:cNvSpPr>
          <p:nvPr>
            <p:ph idx="1"/>
          </p:nvPr>
        </p:nvSpPr>
        <p:spPr>
          <a:xfrm>
            <a:off x="381000" y="1863317"/>
            <a:ext cx="8382000" cy="2135969"/>
          </a:xfrm>
        </p:spPr>
        <p:txBody>
          <a:bodyPr/>
          <a:lstStyle>
            <a:lvl1pPr>
              <a:lnSpc>
                <a:spcPct val="90000"/>
              </a:lnSpc>
              <a:buFont typeface="Arial" pitchFamily="34" charset="0"/>
              <a:buChar char="•"/>
              <a:defRPr/>
            </a:lvl1pPr>
            <a:lvl2pPr>
              <a:lnSpc>
                <a:spcPct val="90000"/>
              </a:lnSpc>
              <a:buFont typeface="Arial" pitchFamily="34" charset="0"/>
              <a:buChar char="•"/>
              <a:defRPr/>
            </a:lvl2pPr>
            <a:lvl3pPr>
              <a:lnSpc>
                <a:spcPct val="90000"/>
              </a:lnSpc>
              <a:buFont typeface="Arial" pitchFamily="34" charset="0"/>
              <a:buChar char="•"/>
              <a:defRPr/>
            </a:lvl3pPr>
            <a:lvl4pPr>
              <a:lnSpc>
                <a:spcPct val="90000"/>
              </a:lnSpc>
              <a:buFont typeface="Arial" pitchFamily="34" charset="0"/>
              <a:buChar char="•"/>
              <a:defRPr/>
            </a:lvl4pPr>
            <a:lvl5pPr>
              <a:lnSpc>
                <a:spcPct val="90000"/>
              </a:lnSpc>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 id="2147483727" r:id="rId12"/>
    <p:sldLayoutId id="2147483728" r:id="rId13"/>
    <p:sldLayoutId id="2147483729" r:id="rId14"/>
    <p:sldLayoutId id="2147483730"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technet.microsoft.com/en-us/sce/cc462787.aspx"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7.png"/><Relationship Id="rId12"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16.png"/><Relationship Id="rId11" Type="http://schemas.openxmlformats.org/officeDocument/2006/relationships/image" Target="../media/image10.png"/><Relationship Id="rId5" Type="http://schemas.openxmlformats.org/officeDocument/2006/relationships/image" Target="../media/image15.png"/><Relationship Id="rId15" Type="http://schemas.openxmlformats.org/officeDocument/2006/relationships/image" Target="../media/image14.png"/><Relationship Id="rId10" Type="http://schemas.openxmlformats.org/officeDocument/2006/relationships/image" Target="../media/image8.png"/><Relationship Id="rId4" Type="http://schemas.openxmlformats.org/officeDocument/2006/relationships/image" Target="../media/image6.png"/><Relationship Id="rId9" Type="http://schemas.openxmlformats.org/officeDocument/2006/relationships/image" Target="../media/image7.png"/><Relationship Id="rId14"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openxmlformats.org/officeDocument/2006/relationships/hyperlink" Target="http://blogs.technet.com/" TargetMode="External"/><Relationship Id="rId3" Type="http://schemas.openxmlformats.org/officeDocument/2006/relationships/hyperlink" Target="http://www.microsoft.com/sce" TargetMode="External"/><Relationship Id="rId7" Type="http://schemas.openxmlformats.org/officeDocument/2006/relationships/hyperlink" Target="http://www.microsoft.com/technet/sce/selfhelp.mspx"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hyperlink" Target="http://www.microsoft.com/systemcenter/" TargetMode="External"/><Relationship Id="rId5" Type="http://schemas.openxmlformats.org/officeDocument/2006/relationships/hyperlink" Target="http://www.microsoft.com/virtualization" TargetMode="External"/><Relationship Id="rId10" Type="http://schemas.openxmlformats.org/officeDocument/2006/relationships/hyperlink" Target="http://twitter.com/SCessentials" TargetMode="External"/><Relationship Id="rId4" Type="http://schemas.openxmlformats.org/officeDocument/2006/relationships/hyperlink" Target="http://technet.microsoft.com/sce/default.aspx" TargetMode="External"/><Relationship Id="rId9" Type="http://schemas.openxmlformats.org/officeDocument/2006/relationships/hyperlink" Target="http://twitter.com/DMills_MS"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7.png"/><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6.png"/><Relationship Id="rId11" Type="http://schemas.openxmlformats.org/officeDocument/2006/relationships/image" Target="../media/image10.png"/><Relationship Id="rId5" Type="http://schemas.openxmlformats.org/officeDocument/2006/relationships/image" Target="../media/image15.png"/><Relationship Id="rId15" Type="http://schemas.openxmlformats.org/officeDocument/2006/relationships/image" Target="../media/image14.png"/><Relationship Id="rId10" Type="http://schemas.openxmlformats.org/officeDocument/2006/relationships/image" Target="../media/image8.png"/><Relationship Id="rId4" Type="http://schemas.openxmlformats.org/officeDocument/2006/relationships/image" Target="../media/image6.png"/><Relationship Id="rId9" Type="http://schemas.openxmlformats.org/officeDocument/2006/relationships/image" Target="../media/image7.png"/><Relationship Id="rId1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7.png"/><Relationship Id="rId12"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6.png"/><Relationship Id="rId11" Type="http://schemas.openxmlformats.org/officeDocument/2006/relationships/image" Target="../media/image10.png"/><Relationship Id="rId5" Type="http://schemas.openxmlformats.org/officeDocument/2006/relationships/image" Target="../media/image15.png"/><Relationship Id="rId15" Type="http://schemas.openxmlformats.org/officeDocument/2006/relationships/image" Target="../media/image14.png"/><Relationship Id="rId10" Type="http://schemas.openxmlformats.org/officeDocument/2006/relationships/image" Target="../media/image8.png"/><Relationship Id="rId4" Type="http://schemas.openxmlformats.org/officeDocument/2006/relationships/image" Target="../media/image6.png"/><Relationship Id="rId9" Type="http://schemas.openxmlformats.org/officeDocument/2006/relationships/image" Target="../media/image7.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Unified Console</a:t>
            </a:r>
            <a:endParaRPr lang="en-US" dirty="0"/>
          </a:p>
        </p:txBody>
      </p:sp>
      <p:sp>
        <p:nvSpPr>
          <p:cNvPr id="3" name="Content Placeholder 2"/>
          <p:cNvSpPr>
            <a:spLocks noGrp="1"/>
          </p:cNvSpPr>
          <p:nvPr>
            <p:ph idx="1"/>
          </p:nvPr>
        </p:nvSpPr>
        <p:spPr>
          <a:xfrm>
            <a:off x="284633" y="2073463"/>
            <a:ext cx="4801850" cy="4942892"/>
          </a:xfrm>
        </p:spPr>
        <p:txBody>
          <a:bodyPr/>
          <a:lstStyle/>
          <a:p>
            <a:r>
              <a:rPr lang="en-US" sz="2000" dirty="0" smtClean="0"/>
              <a:t>Single view of the IT environment</a:t>
            </a:r>
          </a:p>
          <a:p>
            <a:pPr lvl="1"/>
            <a:r>
              <a:rPr lang="en-US" sz="1800" dirty="0" smtClean="0"/>
              <a:t>Overviews w/ summaries and health</a:t>
            </a:r>
          </a:p>
          <a:p>
            <a:pPr lvl="1"/>
            <a:r>
              <a:rPr lang="en-US" sz="1800" dirty="0" smtClean="0"/>
              <a:t>Integrated virtualization that’s simple to use</a:t>
            </a:r>
          </a:p>
          <a:p>
            <a:pPr lvl="1"/>
            <a:r>
              <a:rPr lang="en-US" sz="1800" dirty="0" smtClean="0"/>
              <a:t>Easy to find workspaces w/ pertinent data</a:t>
            </a:r>
          </a:p>
          <a:p>
            <a:pPr lvl="1"/>
            <a:r>
              <a:rPr lang="en-US" sz="1800" dirty="0" smtClean="0"/>
              <a:t>In-line tasks, reporting and help</a:t>
            </a:r>
            <a:endParaRPr lang="en-US" sz="2000" dirty="0" smtClean="0"/>
          </a:p>
          <a:p>
            <a:r>
              <a:rPr lang="en-US" sz="2000" dirty="0" smtClean="0"/>
              <a:t>New in 2010</a:t>
            </a:r>
          </a:p>
          <a:p>
            <a:pPr lvl="1"/>
            <a:r>
              <a:rPr lang="en-US" sz="1800" dirty="0" smtClean="0"/>
              <a:t>Overview pages w/ contextual click-thru</a:t>
            </a:r>
          </a:p>
          <a:p>
            <a:pPr lvl="1"/>
            <a:r>
              <a:rPr lang="en-US" sz="1800" dirty="0" smtClean="0"/>
              <a:t>Streamlined group creation for common attributes</a:t>
            </a:r>
          </a:p>
          <a:p>
            <a:pPr lvl="1"/>
            <a:r>
              <a:rPr lang="en-US" sz="1800" dirty="0" smtClean="0"/>
              <a:t>Notification Banners for new MP’s</a:t>
            </a:r>
          </a:p>
          <a:p>
            <a:pPr lvl="1"/>
            <a:r>
              <a:rPr lang="en-US" sz="1800" dirty="0" smtClean="0"/>
              <a:t>Streamlined management tasks</a:t>
            </a:r>
          </a:p>
          <a:p>
            <a:pPr lvl="1"/>
            <a:r>
              <a:rPr lang="en-US" sz="1800" dirty="0" smtClean="0"/>
              <a:t>Custom views w/ search support</a:t>
            </a:r>
            <a:endParaRPr lang="en-US" sz="2000" dirty="0" smtClean="0"/>
          </a:p>
          <a:p>
            <a:pPr lvl="1">
              <a:buNone/>
            </a:pPr>
            <a:endParaRPr lang="en-US" dirty="0"/>
          </a:p>
        </p:txBody>
      </p:sp>
      <p:pic>
        <p:nvPicPr>
          <p:cNvPr id="3074" name="Picture 2" descr="\\smfiles\scratch\ravichin\MMS-Screenshots\ComputerSpaceOverview.jpg"/>
          <p:cNvPicPr>
            <a:picLocks noChangeAspect="1" noChangeArrowheads="1"/>
          </p:cNvPicPr>
          <p:nvPr/>
        </p:nvPicPr>
        <p:blipFill>
          <a:blip r:embed="rId3"/>
          <a:srcRect/>
          <a:stretch>
            <a:fillRect/>
          </a:stretch>
        </p:blipFill>
        <p:spPr bwMode="auto">
          <a:xfrm>
            <a:off x="4171845" y="2133600"/>
            <a:ext cx="4813506" cy="3886200"/>
          </a:xfrm>
          <a:prstGeom prst="rect">
            <a:avLst/>
          </a:prstGeom>
          <a:noFill/>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Inventory &amp; Reports</a:t>
            </a:r>
            <a:endParaRPr lang="en-US" dirty="0"/>
          </a:p>
        </p:txBody>
      </p:sp>
      <p:sp>
        <p:nvSpPr>
          <p:cNvPr id="6" name="Content Placeholder 6"/>
          <p:cNvSpPr>
            <a:spLocks noGrp="1"/>
          </p:cNvSpPr>
          <p:nvPr>
            <p:ph idx="1"/>
          </p:nvPr>
        </p:nvSpPr>
        <p:spPr>
          <a:xfrm>
            <a:off x="381000" y="1868557"/>
            <a:ext cx="4591154" cy="4943279"/>
          </a:xfrm>
        </p:spPr>
        <p:txBody>
          <a:bodyPr/>
          <a:lstStyle/>
          <a:p>
            <a:pPr>
              <a:buNone/>
            </a:pPr>
            <a:r>
              <a:rPr lang="en-US" sz="2000" dirty="0" smtClean="0"/>
              <a:t>Keep track of hardware and software assets </a:t>
            </a:r>
          </a:p>
          <a:p>
            <a:pPr lvl="1">
              <a:buNone/>
            </a:pPr>
            <a:r>
              <a:rPr lang="en-US" sz="1600" dirty="0" smtClean="0"/>
              <a:t>60+ HW &amp; SW inventory attributes </a:t>
            </a:r>
          </a:p>
          <a:p>
            <a:pPr lvl="2">
              <a:buNone/>
            </a:pPr>
            <a:r>
              <a:rPr lang="en-US" sz="1200" dirty="0" smtClean="0"/>
              <a:t>HW – WMI properties</a:t>
            </a:r>
          </a:p>
          <a:p>
            <a:pPr lvl="2">
              <a:buNone/>
            </a:pPr>
            <a:r>
              <a:rPr lang="en-US" sz="1200" dirty="0" smtClean="0"/>
              <a:t>SW – Add/Remove Programs</a:t>
            </a:r>
          </a:p>
          <a:p>
            <a:pPr lvl="1">
              <a:buNone/>
            </a:pPr>
            <a:r>
              <a:rPr lang="en-US" sz="1600" dirty="0" smtClean="0"/>
              <a:t>Inventory is preset and reported every 22 hours</a:t>
            </a:r>
          </a:p>
          <a:p>
            <a:pPr lvl="2">
              <a:buNone/>
            </a:pPr>
            <a:r>
              <a:rPr lang="en-US" sz="1200" dirty="0" smtClean="0"/>
              <a:t>Inventoried only if a change is detected</a:t>
            </a:r>
          </a:p>
          <a:p>
            <a:pPr lvl="2">
              <a:buNone/>
            </a:pPr>
            <a:r>
              <a:rPr lang="en-US" sz="1200" dirty="0" smtClean="0"/>
              <a:t>Delivered from signed inventory rules  file</a:t>
            </a:r>
            <a:endParaRPr lang="en-US" sz="2000" dirty="0" smtClean="0"/>
          </a:p>
          <a:p>
            <a:pPr>
              <a:buNone/>
            </a:pPr>
            <a:r>
              <a:rPr lang="en-US" sz="2000" dirty="0" smtClean="0"/>
              <a:t>Visibility thru ready-to-use reports</a:t>
            </a:r>
          </a:p>
          <a:p>
            <a:pPr lvl="1">
              <a:buNone/>
            </a:pPr>
            <a:r>
              <a:rPr lang="en-US" sz="1600" dirty="0" smtClean="0"/>
              <a:t>Daily Health Report providing quick status</a:t>
            </a:r>
          </a:p>
          <a:p>
            <a:pPr lvl="1">
              <a:buNone/>
            </a:pPr>
            <a:r>
              <a:rPr lang="en-US" sz="1600" dirty="0" smtClean="0"/>
              <a:t>180 reports available</a:t>
            </a:r>
          </a:p>
          <a:p>
            <a:pPr lvl="1">
              <a:buNone/>
            </a:pPr>
            <a:r>
              <a:rPr lang="en-US" sz="1600" dirty="0" smtClean="0"/>
              <a:t>New reports available w/ each imported MP</a:t>
            </a:r>
          </a:p>
          <a:p>
            <a:pPr lvl="1">
              <a:buNone/>
            </a:pPr>
            <a:r>
              <a:rPr lang="en-US" sz="1600" dirty="0" smtClean="0"/>
              <a:t>Key reports on each overview page</a:t>
            </a:r>
            <a:endParaRPr lang="en-US" sz="1900" dirty="0" smtClean="0"/>
          </a:p>
          <a:p>
            <a:pPr>
              <a:buNone/>
            </a:pPr>
            <a:r>
              <a:rPr lang="en-US" sz="2000" dirty="0" smtClean="0"/>
              <a:t>New in 2010</a:t>
            </a:r>
          </a:p>
          <a:p>
            <a:pPr lvl="1">
              <a:buNone/>
            </a:pPr>
            <a:r>
              <a:rPr lang="en-US" sz="1500" dirty="0" smtClean="0"/>
              <a:t>Virtualization Candidates</a:t>
            </a:r>
          </a:p>
          <a:p>
            <a:pPr lvl="1">
              <a:buNone/>
            </a:pPr>
            <a:r>
              <a:rPr lang="en-US" sz="1500" dirty="0" smtClean="0"/>
              <a:t>Host Virtual Machine Utilization</a:t>
            </a:r>
          </a:p>
          <a:p>
            <a:pPr lvl="1">
              <a:buNone/>
            </a:pPr>
            <a:r>
              <a:rPr lang="en-US" sz="1500" dirty="0" smtClean="0"/>
              <a:t>Security &amp; Critical Update Compliance Report</a:t>
            </a:r>
          </a:p>
        </p:txBody>
      </p:sp>
      <p:pic>
        <p:nvPicPr>
          <p:cNvPr id="7" name="Picture 2" descr="Sample_Report"/>
          <p:cNvPicPr>
            <a:picLocks noChangeAspect="1" noChangeArrowheads="1"/>
          </p:cNvPicPr>
          <p:nvPr/>
        </p:nvPicPr>
        <p:blipFill>
          <a:blip r:embed="rId3" cstate="print"/>
          <a:stretch>
            <a:fillRect/>
          </a:stretch>
        </p:blipFill>
        <p:spPr>
          <a:xfrm>
            <a:off x="4572001" y="2514600"/>
            <a:ext cx="4344531" cy="6019800"/>
          </a:xfrm>
          <a:prstGeom prst="rect">
            <a:avLst/>
          </a:prstGeom>
          <a:noFill/>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smtClean="0"/>
              <a:t>Essentials Overview</a:t>
            </a:r>
            <a:endParaRPr lang="en-US" dirty="0"/>
          </a:p>
        </p:txBody>
      </p:sp>
      <p:sp>
        <p:nvSpPr>
          <p:cNvPr id="13" name="Text Placeholder 12"/>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Essentials Monitoring</a:t>
            </a:r>
            <a:endParaRPr lang="en-US" dirty="0"/>
          </a:p>
        </p:txBody>
      </p:sp>
      <p:sp>
        <p:nvSpPr>
          <p:cNvPr id="3" name="Content Placeholder 2"/>
          <p:cNvSpPr>
            <a:spLocks noGrp="1"/>
          </p:cNvSpPr>
          <p:nvPr>
            <p:ph idx="1"/>
          </p:nvPr>
        </p:nvSpPr>
        <p:spPr>
          <a:xfrm>
            <a:off x="3400023" y="2183417"/>
            <a:ext cx="5743978" cy="4191917"/>
          </a:xfrm>
        </p:spPr>
        <p:txBody>
          <a:bodyPr/>
          <a:lstStyle/>
          <a:p>
            <a:pPr>
              <a:buNone/>
            </a:pPr>
            <a:r>
              <a:rPr lang="en-US" sz="2000" dirty="0" smtClean="0"/>
              <a:t>Monitor your IT environment end-to-end</a:t>
            </a:r>
          </a:p>
          <a:p>
            <a:pPr lvl="1">
              <a:buNone/>
            </a:pPr>
            <a:r>
              <a:rPr lang="en-US" sz="1800" dirty="0" smtClean="0"/>
              <a:t>Rich knowledge out of the box to help diagnose &amp; fix alerts</a:t>
            </a:r>
          </a:p>
          <a:p>
            <a:pPr lvl="1">
              <a:buNone/>
            </a:pPr>
            <a:r>
              <a:rPr lang="en-US" sz="1800" dirty="0" smtClean="0"/>
              <a:t>Simple in-line tasks to click and “fix it now.” </a:t>
            </a:r>
          </a:p>
          <a:p>
            <a:pPr lvl="1">
              <a:buNone/>
            </a:pPr>
            <a:r>
              <a:rPr lang="en-US" sz="1800" dirty="0" smtClean="0"/>
              <a:t>Remote control support for managed clients &amp; servers</a:t>
            </a:r>
          </a:p>
          <a:p>
            <a:pPr lvl="1">
              <a:buNone/>
            </a:pPr>
            <a:r>
              <a:rPr lang="en-US" sz="1800" dirty="0" smtClean="0"/>
              <a:t>Ability to customize monitoring</a:t>
            </a:r>
          </a:p>
          <a:p>
            <a:pPr lvl="1">
              <a:buNone/>
            </a:pPr>
            <a:r>
              <a:rPr lang="en-US" sz="1800" dirty="0" smtClean="0"/>
              <a:t>Network devices with SNMPv1 or v2</a:t>
            </a:r>
          </a:p>
          <a:p>
            <a:pPr lvl="1">
              <a:buNone/>
            </a:pPr>
            <a:r>
              <a:rPr lang="en-US" sz="1800" dirty="0" smtClean="0"/>
              <a:t>Notification of problems via email, pager, or SMS</a:t>
            </a:r>
          </a:p>
          <a:p>
            <a:pPr>
              <a:buNone/>
            </a:pPr>
            <a:endParaRPr lang="en-US" sz="2000" dirty="0" smtClean="0"/>
          </a:p>
          <a:p>
            <a:pPr>
              <a:buNone/>
            </a:pPr>
            <a:r>
              <a:rPr lang="en-US" sz="2000" dirty="0" smtClean="0"/>
              <a:t>2010 Investments</a:t>
            </a:r>
          </a:p>
          <a:p>
            <a:pPr lvl="1">
              <a:buNone/>
            </a:pPr>
            <a:r>
              <a:rPr lang="en-US" sz="1800" dirty="0" smtClean="0"/>
              <a:t>Monitoring import &amp; maintenance via the web</a:t>
            </a:r>
          </a:p>
          <a:p>
            <a:pPr lvl="1">
              <a:buNone/>
            </a:pPr>
            <a:r>
              <a:rPr lang="en-US" sz="1800" dirty="0" smtClean="0"/>
              <a:t>Inline Notification Creation</a:t>
            </a:r>
          </a:p>
          <a:p>
            <a:pPr lvl="1">
              <a:buNone/>
            </a:pPr>
            <a:r>
              <a:rPr lang="en-US" sz="1800" dirty="0" smtClean="0"/>
              <a:t>Service Level Wizards &amp; Reports</a:t>
            </a:r>
            <a:endParaRPr lang="en-US" sz="2000" dirty="0" smtClean="0"/>
          </a:p>
        </p:txBody>
      </p:sp>
      <p:pic>
        <p:nvPicPr>
          <p:cNvPr id="132098" name="Picture 2"/>
          <p:cNvPicPr>
            <a:picLocks noChangeAspect="1" noChangeArrowheads="1"/>
          </p:cNvPicPr>
          <p:nvPr/>
        </p:nvPicPr>
        <p:blipFill>
          <a:blip r:embed="rId3"/>
          <a:srcRect/>
          <a:stretch>
            <a:fillRect/>
          </a:stretch>
        </p:blipFill>
        <p:spPr bwMode="auto">
          <a:xfrm>
            <a:off x="218942" y="2176875"/>
            <a:ext cx="3412901" cy="3142109"/>
          </a:xfrm>
          <a:prstGeom prst="rect">
            <a:avLst/>
          </a:prstGeom>
          <a:ln>
            <a:noFill/>
          </a:ln>
          <a:effectLst>
            <a:reflection blurRad="6350" stA="50000" endA="300" endPos="55500" dist="508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Essentials Monitoring</a:t>
            </a:r>
            <a:endParaRPr lang="en-US" dirty="0"/>
          </a:p>
        </p:txBody>
      </p:sp>
      <p:sp>
        <p:nvSpPr>
          <p:cNvPr id="7" name="Content Placeholder 2"/>
          <p:cNvSpPr>
            <a:spLocks noGrp="1"/>
          </p:cNvSpPr>
          <p:nvPr>
            <p:ph idx="1"/>
          </p:nvPr>
        </p:nvSpPr>
        <p:spPr>
          <a:xfrm>
            <a:off x="257144" y="2004060"/>
            <a:ext cx="5743978" cy="4124206"/>
          </a:xfrm>
        </p:spPr>
        <p:txBody>
          <a:bodyPr/>
          <a:lstStyle/>
          <a:p>
            <a:endParaRPr lang="en-US" sz="2400" dirty="0" smtClean="0"/>
          </a:p>
          <a:p>
            <a:pPr>
              <a:buNone/>
            </a:pPr>
            <a:r>
              <a:rPr lang="en-US" sz="2000" dirty="0" smtClean="0"/>
              <a:t>Management Packs</a:t>
            </a:r>
          </a:p>
          <a:p>
            <a:pPr lvl="1">
              <a:buNone/>
            </a:pPr>
            <a:r>
              <a:rPr lang="en-US" sz="1800" dirty="0" smtClean="0"/>
              <a:t>Essentials uses same MP’s as Operations Manager</a:t>
            </a:r>
          </a:p>
          <a:p>
            <a:pPr lvl="1">
              <a:buNone/>
            </a:pPr>
            <a:r>
              <a:rPr lang="en-US" sz="1800" dirty="0" smtClean="0"/>
              <a:t>Refined for midsized environments to cut noise</a:t>
            </a:r>
          </a:p>
          <a:p>
            <a:pPr lvl="1">
              <a:buNone/>
            </a:pPr>
            <a:r>
              <a:rPr lang="en-US" sz="1800" dirty="0" smtClean="0"/>
              <a:t>Add custom monitoring from partners &amp; vendors</a:t>
            </a:r>
          </a:p>
          <a:p>
            <a:pPr lvl="1">
              <a:buNone/>
            </a:pPr>
            <a:r>
              <a:rPr lang="en-US" sz="1800" dirty="0" smtClean="0"/>
              <a:t>Microsoft MP’s available for download</a:t>
            </a:r>
          </a:p>
          <a:p>
            <a:pPr lvl="2">
              <a:buNone/>
            </a:pPr>
            <a:r>
              <a:rPr lang="en-US" sz="1400" u="sng" dirty="0" smtClean="0">
                <a:hlinkClick r:id="rId3"/>
              </a:rPr>
              <a:t>http://technet.microsoft.com/en-us/sce/cc462787.aspx</a:t>
            </a:r>
            <a:endParaRPr lang="en-US" sz="1400" u="sng" dirty="0" smtClean="0"/>
          </a:p>
          <a:p>
            <a:pPr lvl="0">
              <a:buNone/>
            </a:pPr>
            <a:endParaRPr lang="en-US" sz="2000" dirty="0" smtClean="0"/>
          </a:p>
          <a:p>
            <a:pPr lvl="0">
              <a:buNone/>
            </a:pPr>
            <a:r>
              <a:rPr lang="en-US" sz="2000" dirty="0" smtClean="0"/>
              <a:t>Remote Troubleshooting</a:t>
            </a:r>
          </a:p>
          <a:p>
            <a:pPr lvl="1">
              <a:buNone/>
            </a:pPr>
            <a:r>
              <a:rPr lang="en-US" sz="1800" dirty="0" smtClean="0"/>
              <a:t>Detailed information on user’s PC configuration</a:t>
            </a:r>
          </a:p>
          <a:p>
            <a:pPr lvl="1">
              <a:buNone/>
            </a:pPr>
            <a:r>
              <a:rPr lang="en-US" sz="1800" dirty="0" smtClean="0"/>
              <a:t>Perform remote tasks right from the console</a:t>
            </a:r>
          </a:p>
          <a:p>
            <a:pPr lvl="2">
              <a:buNone/>
            </a:pPr>
            <a:r>
              <a:rPr lang="en-US" sz="1400" dirty="0" smtClean="0"/>
              <a:t>Ping, List Processes, </a:t>
            </a:r>
            <a:r>
              <a:rPr lang="en-US" sz="1400" dirty="0" err="1" smtClean="0"/>
              <a:t>IPConfig</a:t>
            </a:r>
            <a:r>
              <a:rPr lang="en-US" sz="1400" dirty="0" smtClean="0"/>
              <a:t>, etc.</a:t>
            </a:r>
          </a:p>
        </p:txBody>
      </p:sp>
      <p:pic>
        <p:nvPicPr>
          <p:cNvPr id="1026" name="Picture 2"/>
          <p:cNvPicPr>
            <a:picLocks noChangeAspect="1" noChangeArrowheads="1"/>
          </p:cNvPicPr>
          <p:nvPr/>
        </p:nvPicPr>
        <p:blipFill>
          <a:blip r:embed="rId4"/>
          <a:srcRect/>
          <a:stretch>
            <a:fillRect/>
          </a:stretch>
        </p:blipFill>
        <p:spPr bwMode="auto">
          <a:xfrm>
            <a:off x="4700603" y="1981202"/>
            <a:ext cx="4215476" cy="4086225"/>
          </a:xfrm>
          <a:prstGeom prst="rect">
            <a:avLst/>
          </a:prstGeom>
          <a:noFill/>
          <a:ln w="9525">
            <a:noFill/>
            <a:miter lim="800000"/>
            <a:headEnd/>
            <a:tailEnd/>
          </a:ln>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smtClean="0"/>
              <a:t>Monitoring</a:t>
            </a:r>
            <a:endParaRPr lang="en-US" dirty="0"/>
          </a:p>
        </p:txBody>
      </p:sp>
      <p:sp>
        <p:nvSpPr>
          <p:cNvPr id="13" name="Text Placeholder 12"/>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Software </a:t>
            </a:r>
            <a:r>
              <a:rPr/>
              <a:t>Deployment </a:t>
            </a:r>
            <a:endParaRPr lang="en-US" dirty="0"/>
          </a:p>
        </p:txBody>
      </p:sp>
      <p:sp>
        <p:nvSpPr>
          <p:cNvPr id="7" name="Content Placeholder 6"/>
          <p:cNvSpPr>
            <a:spLocks noGrp="1"/>
          </p:cNvSpPr>
          <p:nvPr>
            <p:ph idx="1"/>
          </p:nvPr>
        </p:nvSpPr>
        <p:spPr>
          <a:xfrm>
            <a:off x="227469" y="1998210"/>
            <a:ext cx="4876979" cy="4416594"/>
          </a:xfrm>
        </p:spPr>
        <p:txBody>
          <a:bodyPr/>
          <a:lstStyle/>
          <a:p>
            <a:pPr>
              <a:buNone/>
            </a:pPr>
            <a:r>
              <a:rPr lang="en-US" sz="1800" dirty="0" smtClean="0"/>
              <a:t>Quickly Administer &amp; Distribute Software</a:t>
            </a:r>
          </a:p>
          <a:p>
            <a:pPr lvl="1">
              <a:buNone/>
            </a:pPr>
            <a:r>
              <a:rPr lang="en-US" sz="1800" dirty="0" smtClean="0"/>
              <a:t>Deploy software applications for clients &amp; servers</a:t>
            </a:r>
          </a:p>
          <a:p>
            <a:pPr lvl="1">
              <a:buNone/>
            </a:pPr>
            <a:r>
              <a:rPr lang="en-US" sz="1800" dirty="0" smtClean="0"/>
              <a:t>Simple 5-step application install wizard</a:t>
            </a:r>
          </a:p>
          <a:p>
            <a:pPr lvl="1">
              <a:buNone/>
            </a:pPr>
            <a:r>
              <a:rPr lang="en-US" sz="1800" dirty="0" smtClean="0"/>
              <a:t>Support for MSI and EXE applications</a:t>
            </a:r>
          </a:p>
          <a:p>
            <a:pPr lvl="1">
              <a:buNone/>
            </a:pPr>
            <a:r>
              <a:rPr lang="en-US" sz="1800" dirty="0" smtClean="0"/>
              <a:t>Deployment status reporting</a:t>
            </a:r>
          </a:p>
          <a:p>
            <a:pPr lvl="1">
              <a:buNone/>
            </a:pPr>
            <a:r>
              <a:rPr lang="en-US" sz="1800" dirty="0" smtClean="0"/>
              <a:t>Install now support</a:t>
            </a:r>
          </a:p>
          <a:p>
            <a:pPr lvl="1">
              <a:buNone/>
            </a:pPr>
            <a:r>
              <a:rPr lang="en-US" sz="1800" dirty="0" smtClean="0"/>
              <a:t>Easily uninstall applications deployed</a:t>
            </a:r>
          </a:p>
          <a:p>
            <a:pPr>
              <a:buNone/>
            </a:pPr>
            <a:endParaRPr lang="en-US" sz="1800" dirty="0" smtClean="0"/>
          </a:p>
          <a:p>
            <a:pPr>
              <a:buNone/>
            </a:pPr>
            <a:r>
              <a:rPr lang="en-US" sz="1800" dirty="0" smtClean="0"/>
              <a:t>New in 2010</a:t>
            </a:r>
          </a:p>
          <a:p>
            <a:pPr lvl="1">
              <a:buNone/>
            </a:pPr>
            <a:r>
              <a:rPr lang="en-US" sz="1800" dirty="0" smtClean="0"/>
              <a:t>Support for common targeting filters</a:t>
            </a:r>
          </a:p>
          <a:p>
            <a:pPr lvl="1">
              <a:buNone/>
            </a:pPr>
            <a:r>
              <a:rPr lang="en-US" sz="1800" dirty="0" smtClean="0"/>
              <a:t>Modify properties of existing packages</a:t>
            </a:r>
          </a:p>
          <a:p>
            <a:pPr lvl="1">
              <a:buNone/>
            </a:pPr>
            <a:r>
              <a:rPr lang="en-US" sz="1800" dirty="0" smtClean="0"/>
              <a:t>Localized title/description during package creation </a:t>
            </a:r>
          </a:p>
        </p:txBody>
      </p:sp>
      <p:pic>
        <p:nvPicPr>
          <p:cNvPr id="191490" name="Picture 2"/>
          <p:cNvPicPr>
            <a:picLocks noChangeAspect="1" noChangeArrowheads="1"/>
          </p:cNvPicPr>
          <p:nvPr/>
        </p:nvPicPr>
        <p:blipFill>
          <a:blip r:embed="rId3"/>
          <a:srcRect/>
          <a:stretch>
            <a:fillRect/>
          </a:stretch>
        </p:blipFill>
        <p:spPr bwMode="auto">
          <a:xfrm>
            <a:off x="4074858" y="2209800"/>
            <a:ext cx="5069143" cy="3890552"/>
          </a:xfrm>
          <a:prstGeom prst="rect">
            <a:avLst/>
          </a:prstGeom>
          <a:noFill/>
          <a:ln w="9525">
            <a:noFill/>
            <a:miter lim="800000"/>
            <a:headEnd/>
            <a:tailEnd/>
          </a:ln>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Update Management</a:t>
            </a:r>
            <a:endParaRPr lang="en-US" dirty="0"/>
          </a:p>
        </p:txBody>
      </p:sp>
      <p:sp>
        <p:nvSpPr>
          <p:cNvPr id="6" name="Content Placeholder 2"/>
          <p:cNvSpPr txBox="1">
            <a:spLocks/>
          </p:cNvSpPr>
          <p:nvPr/>
        </p:nvSpPr>
        <p:spPr>
          <a:xfrm>
            <a:off x="341800" y="2057402"/>
            <a:ext cx="4973345" cy="3551742"/>
          </a:xfrm>
          <a:prstGeom prst="rect">
            <a:avLst/>
          </a:prstGeom>
        </p:spPr>
        <p:txBody>
          <a:bodyPr vert="horz" wrap="square" lIns="0" tIns="0" rIns="0" bIns="0" rtlCol="0">
            <a:spAutoFit/>
          </a:bodyPr>
          <a:lstStyle/>
          <a:p>
            <a:pPr marL="396859" indent="-396859">
              <a:lnSpc>
                <a:spcPct val="90000"/>
              </a:lnSpc>
              <a:spcBef>
                <a:spcPct val="20000"/>
              </a:spcBef>
              <a:buClr>
                <a:srgbClr val="F3AF35"/>
              </a:buClr>
              <a:buSzPct val="85000"/>
            </a:pPr>
            <a:r>
              <a:rPr lang="en-US" dirty="0" smtClean="0"/>
              <a:t>Easily Configure &amp; Track IT Updates</a:t>
            </a:r>
          </a:p>
          <a:p>
            <a:pPr marL="854021" lvl="1" indent="-396859">
              <a:lnSpc>
                <a:spcPct val="90000"/>
              </a:lnSpc>
              <a:spcBef>
                <a:spcPct val="20000"/>
              </a:spcBef>
              <a:buClr>
                <a:srgbClr val="F3AF35"/>
              </a:buClr>
              <a:buSzPct val="85000"/>
            </a:pPr>
            <a:r>
              <a:rPr lang="en-US" sz="1600" dirty="0" smtClean="0"/>
              <a:t>Update management for Microsoft and 3</a:t>
            </a:r>
            <a:r>
              <a:rPr lang="en-US" sz="1600" baseline="30000" dirty="0" smtClean="0"/>
              <a:t>rd</a:t>
            </a:r>
            <a:r>
              <a:rPr lang="en-US" sz="1600" dirty="0" smtClean="0"/>
              <a:t> parties</a:t>
            </a:r>
          </a:p>
          <a:p>
            <a:pPr marL="854021" lvl="1" indent="-396859">
              <a:lnSpc>
                <a:spcPct val="90000"/>
              </a:lnSpc>
              <a:spcBef>
                <a:spcPct val="20000"/>
              </a:spcBef>
              <a:buClr>
                <a:srgbClr val="F3AF35"/>
              </a:buClr>
              <a:buSzPct val="85000"/>
            </a:pPr>
            <a:r>
              <a:rPr lang="en-US" sz="1600" dirty="0" smtClean="0"/>
              <a:t>Multi-member group support for flexible targeting</a:t>
            </a:r>
          </a:p>
          <a:p>
            <a:pPr marL="854021" lvl="1" indent="-396859">
              <a:lnSpc>
                <a:spcPct val="90000"/>
              </a:lnSpc>
              <a:spcBef>
                <a:spcPct val="20000"/>
              </a:spcBef>
              <a:buClr>
                <a:srgbClr val="F3AF35"/>
              </a:buClr>
              <a:buSzPct val="85000"/>
            </a:pPr>
            <a:r>
              <a:rPr lang="en-US" sz="1600" dirty="0" smtClean="0"/>
              <a:t>Compliance &amp; status reports across the IT environment</a:t>
            </a:r>
          </a:p>
          <a:p>
            <a:pPr marL="854021" lvl="1" indent="-396859">
              <a:lnSpc>
                <a:spcPct val="90000"/>
              </a:lnSpc>
              <a:spcBef>
                <a:spcPct val="20000"/>
              </a:spcBef>
              <a:buClr>
                <a:srgbClr val="F3AF35"/>
              </a:buClr>
              <a:buSzPct val="85000"/>
            </a:pPr>
            <a:r>
              <a:rPr lang="en-US" sz="1600" dirty="0" smtClean="0"/>
              <a:t>“Big Red Button” for installation of pressing updates</a:t>
            </a:r>
          </a:p>
          <a:p>
            <a:pPr marL="854021" lvl="1" indent="-396859">
              <a:lnSpc>
                <a:spcPct val="90000"/>
              </a:lnSpc>
              <a:spcBef>
                <a:spcPct val="20000"/>
              </a:spcBef>
              <a:buClr>
                <a:srgbClr val="F3AF35"/>
              </a:buClr>
              <a:buSzPct val="85000"/>
            </a:pPr>
            <a:r>
              <a:rPr lang="en-US" sz="1600" dirty="0" smtClean="0"/>
              <a:t>Built upon WSUS technology</a:t>
            </a:r>
          </a:p>
          <a:p>
            <a:pPr marL="396859" indent="-396859">
              <a:lnSpc>
                <a:spcPct val="90000"/>
              </a:lnSpc>
              <a:spcBef>
                <a:spcPct val="20000"/>
              </a:spcBef>
              <a:buClr>
                <a:srgbClr val="F3AF35"/>
              </a:buClr>
              <a:buSzPct val="85000"/>
              <a:defRPr/>
            </a:pPr>
            <a:endParaRPr lang="en-US" sz="1600" dirty="0" smtClean="0"/>
          </a:p>
          <a:p>
            <a:pPr marL="396859" indent="-396859">
              <a:lnSpc>
                <a:spcPct val="90000"/>
              </a:lnSpc>
              <a:spcBef>
                <a:spcPct val="20000"/>
              </a:spcBef>
              <a:buClr>
                <a:srgbClr val="F3AF35"/>
              </a:buClr>
              <a:buSzPct val="85000"/>
              <a:defRPr/>
            </a:pPr>
            <a:r>
              <a:rPr lang="en-US" dirty="0" smtClean="0"/>
              <a:t>New in 2010</a:t>
            </a:r>
          </a:p>
          <a:p>
            <a:pPr marL="914361" lvl="1" indent="-396859">
              <a:lnSpc>
                <a:spcPct val="90000"/>
              </a:lnSpc>
              <a:spcBef>
                <a:spcPct val="20000"/>
              </a:spcBef>
              <a:buClr>
                <a:srgbClr val="F3AF35"/>
              </a:buClr>
              <a:buSzPct val="85000"/>
            </a:pPr>
            <a:r>
              <a:rPr lang="en-US" sz="1600" dirty="0" smtClean="0"/>
              <a:t>Auto-manage the software updates needed</a:t>
            </a:r>
          </a:p>
          <a:p>
            <a:pPr marL="914361" lvl="1" indent="-396859">
              <a:lnSpc>
                <a:spcPct val="90000"/>
              </a:lnSpc>
              <a:spcBef>
                <a:spcPct val="20000"/>
              </a:spcBef>
              <a:buClr>
                <a:srgbClr val="F3AF35"/>
              </a:buClr>
              <a:buSzPct val="85000"/>
            </a:pPr>
            <a:r>
              <a:rPr lang="en-US" sz="1600" dirty="0" smtClean="0"/>
              <a:t>Auto-approval deadlines- “Set and Forget”</a:t>
            </a:r>
          </a:p>
          <a:p>
            <a:pPr marL="914361" lvl="1" indent="-396859">
              <a:lnSpc>
                <a:spcPct val="90000"/>
              </a:lnSpc>
              <a:spcBef>
                <a:spcPct val="20000"/>
              </a:spcBef>
              <a:buClr>
                <a:srgbClr val="F3AF35"/>
              </a:buClr>
              <a:buSzPct val="85000"/>
            </a:pPr>
            <a:r>
              <a:rPr lang="en-US" sz="1600" dirty="0" smtClean="0"/>
              <a:t>Ability to sync with MU multiple times daily</a:t>
            </a:r>
          </a:p>
          <a:p>
            <a:pPr marL="914361" lvl="1" indent="-396859">
              <a:lnSpc>
                <a:spcPct val="90000"/>
              </a:lnSpc>
              <a:spcBef>
                <a:spcPct val="20000"/>
              </a:spcBef>
              <a:buClr>
                <a:srgbClr val="F3AF35"/>
              </a:buClr>
              <a:buSzPct val="85000"/>
            </a:pPr>
            <a:r>
              <a:rPr lang="en-US" sz="1600" dirty="0" smtClean="0"/>
              <a:t>Simple view for ‘Needed updates’</a:t>
            </a:r>
          </a:p>
        </p:txBody>
      </p:sp>
      <p:pic>
        <p:nvPicPr>
          <p:cNvPr id="2050" name="Picture 2" descr="image002"/>
          <p:cNvPicPr>
            <a:picLocks noChangeAspect="1" noChangeArrowheads="1"/>
          </p:cNvPicPr>
          <p:nvPr/>
        </p:nvPicPr>
        <p:blipFill>
          <a:blip r:embed="rId3"/>
          <a:srcRect/>
          <a:stretch>
            <a:fillRect/>
          </a:stretch>
        </p:blipFill>
        <p:spPr bwMode="auto">
          <a:xfrm>
            <a:off x="4623515" y="1981200"/>
            <a:ext cx="4520485" cy="4267200"/>
          </a:xfrm>
          <a:prstGeom prst="rect">
            <a:avLst/>
          </a:prstGeom>
          <a:noFill/>
          <a:ln w="9525">
            <a:noFill/>
            <a:miter lim="800000"/>
            <a:headEnd/>
            <a:tailEnd/>
          </a:ln>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smtClean="0"/>
              <a:t>Updates</a:t>
            </a:r>
            <a:endParaRPr lang="en-US" dirty="0"/>
          </a:p>
        </p:txBody>
      </p:sp>
      <p:sp>
        <p:nvSpPr>
          <p:cNvPr id="13" name="Text Placeholder 12"/>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960" y="-121044"/>
            <a:ext cx="6925318" cy="1329595"/>
          </a:xfrm>
        </p:spPr>
        <p:txBody>
          <a:bodyPr/>
          <a:lstStyle/>
          <a:p>
            <a:r>
              <a:rPr dirty="0" smtClean="0"/>
              <a:t>Virtual Machine Management</a:t>
            </a:r>
            <a:endParaRPr lang="en-US" dirty="0"/>
          </a:p>
        </p:txBody>
      </p:sp>
      <p:sp>
        <p:nvSpPr>
          <p:cNvPr id="5" name="Content Placeholder 2"/>
          <p:cNvSpPr>
            <a:spLocks noGrp="1"/>
          </p:cNvSpPr>
          <p:nvPr>
            <p:ph idx="1"/>
          </p:nvPr>
        </p:nvSpPr>
        <p:spPr>
          <a:xfrm>
            <a:off x="381002" y="2015086"/>
            <a:ext cx="4705483" cy="4690515"/>
          </a:xfrm>
        </p:spPr>
        <p:txBody>
          <a:bodyPr/>
          <a:lstStyle/>
          <a:p>
            <a:pPr>
              <a:buNone/>
            </a:pPr>
            <a:r>
              <a:rPr lang="en-US" sz="2000" dirty="0" smtClean="0"/>
              <a:t>Maximize your resources</a:t>
            </a:r>
          </a:p>
          <a:p>
            <a:pPr lvl="1">
              <a:buNone/>
            </a:pPr>
            <a:r>
              <a:rPr lang="en-US" sz="1600" dirty="0" smtClean="0"/>
              <a:t>Virtualization management incorporated</a:t>
            </a:r>
          </a:p>
          <a:p>
            <a:pPr lvl="1">
              <a:buNone/>
            </a:pPr>
            <a:r>
              <a:rPr lang="en-US" sz="1600" dirty="0" smtClean="0"/>
              <a:t>Reduced learning curve with workspace integration </a:t>
            </a:r>
          </a:p>
          <a:p>
            <a:pPr lvl="1">
              <a:buNone/>
            </a:pPr>
            <a:r>
              <a:rPr lang="en-US" sz="1600" dirty="0" smtClean="0"/>
              <a:t>Comprehensive monitoring of total physical and virtual server environments</a:t>
            </a:r>
          </a:p>
          <a:p>
            <a:pPr lvl="1">
              <a:buNone/>
            </a:pPr>
            <a:r>
              <a:rPr lang="en-US" sz="1600" kern="0" dirty="0" smtClean="0"/>
              <a:t>Rapid provisioning of new hosts and virtual machines</a:t>
            </a:r>
          </a:p>
          <a:p>
            <a:pPr lvl="1">
              <a:buNone/>
            </a:pPr>
            <a:r>
              <a:rPr lang="en-US" sz="1600" kern="0" dirty="0" smtClean="0"/>
              <a:t>Fast and reliable P2V and V2V conversion</a:t>
            </a:r>
          </a:p>
          <a:p>
            <a:pPr>
              <a:buNone/>
            </a:pPr>
            <a:endParaRPr lang="en-US" sz="2000" dirty="0" smtClean="0"/>
          </a:p>
          <a:p>
            <a:pPr>
              <a:buNone/>
            </a:pPr>
            <a:r>
              <a:rPr lang="en-US" sz="2000" dirty="0" smtClean="0"/>
              <a:t>Flexibility for your environment</a:t>
            </a:r>
          </a:p>
          <a:p>
            <a:pPr lvl="1">
              <a:buNone/>
            </a:pPr>
            <a:r>
              <a:rPr lang="en-US" sz="1600" dirty="0" smtClean="0"/>
              <a:t>Win 2008 Server &amp; Hyper-V for new 64-bit</a:t>
            </a:r>
          </a:p>
          <a:p>
            <a:pPr lvl="1">
              <a:buNone/>
            </a:pPr>
            <a:r>
              <a:rPr lang="en-US" sz="1600" dirty="0" smtClean="0"/>
              <a:t>Win 2003 Server &amp; Virtual Server for 32-bit</a:t>
            </a:r>
          </a:p>
          <a:p>
            <a:pPr lvl="1">
              <a:buNone/>
            </a:pPr>
            <a:r>
              <a:rPr lang="en-US" sz="1600" dirty="0" smtClean="0"/>
              <a:t>Virtualization as a setup component</a:t>
            </a:r>
          </a:p>
          <a:p>
            <a:pPr lvl="1">
              <a:buNone/>
            </a:pPr>
            <a:r>
              <a:rPr lang="en-US" sz="1600" dirty="0" smtClean="0"/>
              <a:t>Import of existing virtual servers &amp; </a:t>
            </a:r>
            <a:r>
              <a:rPr lang="en-US" sz="1600" dirty="0" err="1" smtClean="0"/>
              <a:t>VMWare</a:t>
            </a:r>
            <a:endParaRPr lang="en-US" sz="1600" dirty="0" smtClean="0"/>
          </a:p>
          <a:p>
            <a:pPr lvl="1"/>
            <a:endParaRPr lang="en-US" sz="1800" dirty="0" smtClean="0"/>
          </a:p>
        </p:txBody>
      </p:sp>
      <p:sp>
        <p:nvSpPr>
          <p:cNvPr id="3" name="TextBox 2"/>
          <p:cNvSpPr txBox="1"/>
          <p:nvPr/>
        </p:nvSpPr>
        <p:spPr>
          <a:xfrm>
            <a:off x="609600" y="6670769"/>
            <a:ext cx="2926080" cy="478971"/>
          </a:xfrm>
          <a:prstGeom prst="rect">
            <a:avLst/>
          </a:prstGeom>
          <a:noFill/>
        </p:spPr>
        <p:txBody>
          <a:bodyPr wrap="square" lIns="91436" tIns="45719" rIns="91436" bIns="45719" rtlCol="0">
            <a:spAutoFit/>
          </a:bodyPr>
          <a:lstStyle/>
          <a:p>
            <a:endParaRPr lang="en-US" sz="2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4" name="Picture 2"/>
          <p:cNvPicPr>
            <a:picLocks noChangeAspect="1" noChangeArrowheads="1"/>
          </p:cNvPicPr>
          <p:nvPr/>
        </p:nvPicPr>
        <p:blipFill>
          <a:blip r:embed="rId3"/>
          <a:srcRect/>
          <a:stretch>
            <a:fillRect/>
          </a:stretch>
        </p:blipFill>
        <p:spPr bwMode="auto">
          <a:xfrm>
            <a:off x="4514836" y="2209800"/>
            <a:ext cx="4495233" cy="3352800"/>
          </a:xfrm>
          <a:prstGeom prst="rect">
            <a:avLst/>
          </a:prstGeom>
          <a:noFill/>
          <a:ln w="9525">
            <a:noFill/>
            <a:miter lim="800000"/>
            <a:headEnd/>
            <a:tailEnd/>
          </a:ln>
          <a:effectLst>
            <a:reflection blurRad="6350" stA="50000" endA="300" endPos="5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1651" y="3842263"/>
            <a:ext cx="7921912" cy="1337595"/>
          </a:xfrm>
        </p:spPr>
        <p:txBody>
          <a:bodyPr/>
          <a:lstStyle/>
          <a:p>
            <a:r>
              <a:rPr lang="en-US" sz="3200" dirty="0" smtClean="0"/>
              <a:t>Microsoft System Center Essentials 2010 - Integrated Virtual and Physical IT Management for Medium-Sized Businesses</a:t>
            </a:r>
            <a:endParaRPr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863715" y="5510173"/>
            <a:ext cx="3812443" cy="977713"/>
          </a:xfrm>
        </p:spPr>
        <p:txBody>
          <a:bodyPr/>
          <a:lstStyle/>
          <a:p>
            <a:r>
              <a:rPr lang="en-US" dirty="0" smtClean="0"/>
              <a:t>Ravi Kiran Chintalapudi</a:t>
            </a:r>
          </a:p>
          <a:p>
            <a:r>
              <a:rPr lang="en-US" dirty="0" smtClean="0">
                <a:solidFill>
                  <a:schemeClr val="tx1"/>
                </a:solidFill>
              </a:rPr>
              <a:t>Program Manager</a:t>
            </a:r>
            <a:endParaRPr lang="en-US" dirty="0" smtClean="0"/>
          </a:p>
          <a:p>
            <a:r>
              <a:rPr lang="en-US" dirty="0" smtClean="0">
                <a:solidFill>
                  <a:schemeClr val="tx1"/>
                </a:solidFill>
              </a:rPr>
              <a:t>Microsoft</a:t>
            </a:r>
          </a:p>
        </p:txBody>
      </p:sp>
      <p:sp>
        <p:nvSpPr>
          <p:cNvPr id="4" name="Subtitle 2"/>
          <p:cNvSpPr txBox="1">
            <a:spLocks/>
          </p:cNvSpPr>
          <p:nvPr/>
        </p:nvSpPr>
        <p:spPr bwMode="white">
          <a:xfrm>
            <a:off x="326402" y="5494183"/>
            <a:ext cx="3812443" cy="928388"/>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Eamon O’Reilly</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Group Program Manager</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Microsoft</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960" y="-121044"/>
            <a:ext cx="7611118" cy="1329595"/>
          </a:xfrm>
        </p:spPr>
        <p:txBody>
          <a:bodyPr/>
          <a:lstStyle/>
          <a:p>
            <a:r>
              <a:rPr dirty="0" smtClean="0"/>
              <a:t>Virtual Machine Management</a:t>
            </a:r>
            <a:endParaRPr lang="en-US" dirty="0"/>
          </a:p>
        </p:txBody>
      </p:sp>
      <p:sp>
        <p:nvSpPr>
          <p:cNvPr id="4" name="Content Placeholder 2"/>
          <p:cNvSpPr>
            <a:spLocks noGrp="1"/>
          </p:cNvSpPr>
          <p:nvPr>
            <p:ph idx="1"/>
          </p:nvPr>
        </p:nvSpPr>
        <p:spPr>
          <a:xfrm>
            <a:off x="381002" y="2057401"/>
            <a:ext cx="4705483" cy="4384277"/>
          </a:xfrm>
        </p:spPr>
        <p:txBody>
          <a:bodyPr/>
          <a:lstStyle/>
          <a:p>
            <a:pPr>
              <a:buNone/>
            </a:pPr>
            <a:r>
              <a:rPr lang="en-US" sz="2000" dirty="0" smtClean="0"/>
              <a:t>2010 Virtualization Features</a:t>
            </a:r>
          </a:p>
          <a:p>
            <a:pPr lvl="1">
              <a:buNone/>
            </a:pPr>
            <a:r>
              <a:rPr lang="en-US" sz="1800" dirty="0" smtClean="0"/>
              <a:t>Host Configuration</a:t>
            </a:r>
          </a:p>
          <a:p>
            <a:pPr lvl="1">
              <a:buNone/>
            </a:pPr>
            <a:r>
              <a:rPr lang="en-US" sz="1800" dirty="0" smtClean="0"/>
              <a:t>Virtual Machine Creation</a:t>
            </a:r>
          </a:p>
          <a:p>
            <a:pPr lvl="1">
              <a:buNone/>
            </a:pPr>
            <a:r>
              <a:rPr lang="en-US" sz="1800" dirty="0" smtClean="0"/>
              <a:t>Copy VM from another server (P2V or V2V)</a:t>
            </a:r>
          </a:p>
          <a:p>
            <a:pPr lvl="1">
              <a:buNone/>
            </a:pPr>
            <a:r>
              <a:rPr lang="en-US" sz="1800" dirty="0" smtClean="0"/>
              <a:t>Snapshots of VM’s for quick backups</a:t>
            </a:r>
          </a:p>
          <a:p>
            <a:pPr lvl="1">
              <a:buNone/>
            </a:pPr>
            <a:r>
              <a:rPr lang="en-US" sz="1800" dirty="0" smtClean="0"/>
              <a:t>Intelligent Placement</a:t>
            </a:r>
          </a:p>
          <a:p>
            <a:pPr>
              <a:buNone/>
            </a:pPr>
            <a:endParaRPr lang="en-US" sz="2000" dirty="0" smtClean="0"/>
          </a:p>
          <a:p>
            <a:pPr>
              <a:buNone/>
            </a:pPr>
            <a:r>
              <a:rPr lang="en-US" sz="2000" dirty="0" smtClean="0"/>
              <a:t>Simplicity from the start</a:t>
            </a:r>
          </a:p>
          <a:p>
            <a:pPr lvl="1">
              <a:buNone/>
            </a:pPr>
            <a:r>
              <a:rPr lang="en-US" sz="1800" dirty="0" smtClean="0"/>
              <a:t>Pre-configured virtual machine templates</a:t>
            </a:r>
          </a:p>
          <a:p>
            <a:pPr lvl="1">
              <a:buNone/>
            </a:pPr>
            <a:r>
              <a:rPr lang="en-US" sz="1800" dirty="0" smtClean="0"/>
              <a:t>Short task based wizards</a:t>
            </a:r>
          </a:p>
          <a:p>
            <a:pPr lvl="1">
              <a:buNone/>
            </a:pPr>
            <a:r>
              <a:rPr lang="en-US" sz="1800" dirty="0" smtClean="0"/>
              <a:t>Automated network configuration</a:t>
            </a:r>
          </a:p>
          <a:p>
            <a:pPr lvl="1">
              <a:buNone/>
            </a:pPr>
            <a:r>
              <a:rPr lang="en-US" sz="1800" dirty="0" smtClean="0"/>
              <a:t>Enterprise-class functionality for midsized businesses</a:t>
            </a:r>
          </a:p>
        </p:txBody>
      </p:sp>
      <p:sp>
        <p:nvSpPr>
          <p:cNvPr id="3" name="TextBox 2"/>
          <p:cNvSpPr txBox="1"/>
          <p:nvPr/>
        </p:nvSpPr>
        <p:spPr>
          <a:xfrm>
            <a:off x="609600" y="6670769"/>
            <a:ext cx="2926080" cy="478971"/>
          </a:xfrm>
          <a:prstGeom prst="rect">
            <a:avLst/>
          </a:prstGeom>
          <a:noFill/>
        </p:spPr>
        <p:txBody>
          <a:bodyPr wrap="square" lIns="91436" tIns="45719" rIns="91436" bIns="45719" rtlCol="0">
            <a:spAutoFit/>
          </a:bodyPr>
          <a:lstStyle/>
          <a:p>
            <a:endParaRPr lang="en-US" sz="2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5" name="Picture 3" descr="\\smfiles\scratch\ravichin\MMS-Screenshots\ImportVirtualHardDisk.jpg"/>
          <p:cNvPicPr>
            <a:picLocks noChangeAspect="1" noChangeArrowheads="1"/>
          </p:cNvPicPr>
          <p:nvPr/>
        </p:nvPicPr>
        <p:blipFill>
          <a:blip r:embed="rId3"/>
          <a:srcRect/>
          <a:stretch>
            <a:fillRect/>
          </a:stretch>
        </p:blipFill>
        <p:spPr bwMode="auto">
          <a:xfrm>
            <a:off x="4914989" y="2286000"/>
            <a:ext cx="4171846" cy="3429000"/>
          </a:xfrm>
          <a:prstGeom prst="rect">
            <a:avLst/>
          </a:prstGeom>
          <a:noFill/>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960" y="-121044"/>
            <a:ext cx="7640936" cy="1329595"/>
          </a:xfrm>
        </p:spPr>
        <p:txBody>
          <a:bodyPr/>
          <a:lstStyle/>
          <a:p>
            <a:r>
              <a:rPr dirty="0" smtClean="0"/>
              <a:t>Physical-to-Virtual Conversion</a:t>
            </a:r>
            <a:endParaRPr lang="en-US" dirty="0"/>
          </a:p>
        </p:txBody>
      </p:sp>
      <p:sp>
        <p:nvSpPr>
          <p:cNvPr id="7" name="Content Placeholder 6"/>
          <p:cNvSpPr>
            <a:spLocks noGrp="1"/>
          </p:cNvSpPr>
          <p:nvPr>
            <p:ph idx="1"/>
          </p:nvPr>
        </p:nvSpPr>
        <p:spPr>
          <a:xfrm>
            <a:off x="227468" y="2103395"/>
            <a:ext cx="5773654" cy="4875181"/>
          </a:xfrm>
        </p:spPr>
        <p:txBody>
          <a:bodyPr/>
          <a:lstStyle/>
          <a:p>
            <a:pPr>
              <a:buNone/>
            </a:pPr>
            <a:r>
              <a:rPr lang="en-US" sz="2000" dirty="0" smtClean="0"/>
              <a:t>Intuitive and easy to use</a:t>
            </a:r>
          </a:p>
          <a:p>
            <a:pPr lvl="1">
              <a:buNone/>
            </a:pPr>
            <a:r>
              <a:rPr lang="en-US" sz="1800" dirty="0" smtClean="0"/>
              <a:t>Core feature of Essentials, no additional infrastructure or costs per conversion </a:t>
            </a:r>
          </a:p>
          <a:p>
            <a:pPr lvl="1">
              <a:buNone/>
            </a:pPr>
            <a:r>
              <a:rPr lang="en-US" sz="1800" dirty="0" smtClean="0"/>
              <a:t>5 step wizard based experience</a:t>
            </a:r>
          </a:p>
          <a:p>
            <a:pPr lvl="1">
              <a:buNone/>
            </a:pPr>
            <a:r>
              <a:rPr lang="en-US" sz="1800" dirty="0" smtClean="0"/>
              <a:t>Automatically retrieves source configuration</a:t>
            </a:r>
          </a:p>
          <a:p>
            <a:pPr lvl="1">
              <a:buNone/>
            </a:pPr>
            <a:r>
              <a:rPr lang="en-US" sz="1800" dirty="0" smtClean="0"/>
              <a:t>Configurable storage, memory, CPU, etc.</a:t>
            </a:r>
          </a:p>
          <a:p>
            <a:pPr lvl="1">
              <a:buNone/>
            </a:pPr>
            <a:r>
              <a:rPr lang="en-US" sz="1800" dirty="0" smtClean="0"/>
              <a:t>Preserves network settings and MAC addresses</a:t>
            </a:r>
          </a:p>
          <a:p>
            <a:pPr lvl="1">
              <a:buNone/>
            </a:pPr>
            <a:r>
              <a:rPr lang="en-US" sz="1800" dirty="0" smtClean="0"/>
              <a:t>Optional source shutdown</a:t>
            </a:r>
          </a:p>
          <a:p>
            <a:pPr lvl="1">
              <a:buNone/>
            </a:pPr>
            <a:endParaRPr lang="en-US" sz="1800" dirty="0" smtClean="0"/>
          </a:p>
          <a:p>
            <a:pPr>
              <a:buNone/>
            </a:pPr>
            <a:r>
              <a:rPr lang="en-US" sz="1800" dirty="0" smtClean="0"/>
              <a:t>Intelligent Placement to identify hosts</a:t>
            </a:r>
          </a:p>
          <a:p>
            <a:pPr lvl="1">
              <a:buNone/>
            </a:pPr>
            <a:r>
              <a:rPr lang="en-US" sz="1600" dirty="0" smtClean="0"/>
              <a:t>Automatically determines best host for a VM</a:t>
            </a:r>
          </a:p>
          <a:p>
            <a:pPr lvl="1">
              <a:buNone/>
            </a:pPr>
            <a:r>
              <a:rPr lang="en-US" sz="1600" dirty="0" smtClean="0"/>
              <a:t>Uses VM properties and host configuration</a:t>
            </a:r>
          </a:p>
          <a:p>
            <a:pPr lvl="1">
              <a:buNone/>
            </a:pPr>
            <a:r>
              <a:rPr lang="en-US" sz="1600" dirty="0" smtClean="0"/>
              <a:t>Factors in Memory, Disk size, Network, CPU</a:t>
            </a:r>
          </a:p>
          <a:p>
            <a:pPr lvl="1">
              <a:buNone/>
            </a:pPr>
            <a:r>
              <a:rPr lang="en-US" sz="1600" dirty="0" smtClean="0"/>
              <a:t>Recommendations for easy decision</a:t>
            </a:r>
          </a:p>
          <a:p>
            <a:pPr lvl="1"/>
            <a:endParaRPr lang="en-US" sz="2000" dirty="0" smtClean="0"/>
          </a:p>
        </p:txBody>
      </p:sp>
      <p:pic>
        <p:nvPicPr>
          <p:cNvPr id="8" name="Picture 7" descr="C:\Users\SSOLANKI\AppData\Local\Temp\msohtmlclip1\01\clip_image001.png"/>
          <p:cNvPicPr>
            <a:picLocks noChangeAspect="1" noChangeArrowheads="1"/>
          </p:cNvPicPr>
          <p:nvPr/>
        </p:nvPicPr>
        <p:blipFill>
          <a:blip r:embed="rId3"/>
          <a:srcRect/>
          <a:stretch>
            <a:fillRect/>
          </a:stretch>
        </p:blipFill>
        <p:spPr bwMode="auto">
          <a:xfrm>
            <a:off x="5117768" y="2743200"/>
            <a:ext cx="4026232" cy="3562491"/>
          </a:xfrm>
          <a:prstGeom prst="rect">
            <a:avLst/>
          </a:prstGeom>
          <a:noFill/>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Virtualization Machine Management</a:t>
            </a:r>
            <a:endParaRPr lang="en-US" dirty="0"/>
          </a:p>
        </p:txBody>
      </p:sp>
      <p:sp>
        <p:nvSpPr>
          <p:cNvPr id="13" name="Text Placeholder 12"/>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960" y="266754"/>
            <a:ext cx="6753045" cy="553998"/>
          </a:xfrm>
        </p:spPr>
        <p:txBody>
          <a:bodyPr/>
          <a:lstStyle/>
          <a:p>
            <a:r>
              <a:rPr sz="4000" dirty="0" smtClean="0"/>
              <a:t>Installing  &amp; Configuring Essentials</a:t>
            </a:r>
            <a:endParaRPr lang="en-US" sz="4000" dirty="0"/>
          </a:p>
        </p:txBody>
      </p:sp>
      <p:sp>
        <p:nvSpPr>
          <p:cNvPr id="7" name="Content Placeholder 6"/>
          <p:cNvSpPr>
            <a:spLocks noGrp="1"/>
          </p:cNvSpPr>
          <p:nvPr>
            <p:ph idx="1"/>
          </p:nvPr>
        </p:nvSpPr>
        <p:spPr>
          <a:xfrm>
            <a:off x="284633" y="1828802"/>
            <a:ext cx="4819813" cy="4555093"/>
          </a:xfrm>
        </p:spPr>
        <p:txBody>
          <a:bodyPr/>
          <a:lstStyle/>
          <a:p>
            <a:pPr>
              <a:buNone/>
            </a:pPr>
            <a:r>
              <a:rPr lang="en-US" sz="2000" dirty="0" smtClean="0"/>
              <a:t>Setup</a:t>
            </a:r>
          </a:p>
          <a:p>
            <a:pPr>
              <a:buNone/>
            </a:pPr>
            <a:r>
              <a:rPr lang="en-US" sz="1800" dirty="0" smtClean="0"/>
              <a:t>	</a:t>
            </a:r>
            <a:r>
              <a:rPr lang="en-US" sz="1600" dirty="0" smtClean="0"/>
              <a:t>Abstracts the complex process of installing</a:t>
            </a:r>
          </a:p>
          <a:p>
            <a:pPr>
              <a:buNone/>
            </a:pPr>
            <a:r>
              <a:rPr lang="en-US" sz="1600" dirty="0" smtClean="0"/>
              <a:t>	Simple 10-screen setup</a:t>
            </a:r>
          </a:p>
          <a:p>
            <a:pPr>
              <a:buNone/>
            </a:pPr>
            <a:r>
              <a:rPr lang="en-US" sz="1600" dirty="0" smtClean="0"/>
              <a:t>	Automated Prerequisite Remediation</a:t>
            </a:r>
          </a:p>
          <a:p>
            <a:pPr>
              <a:buNone/>
            </a:pPr>
            <a:r>
              <a:rPr lang="en-US" sz="1600" dirty="0" smtClean="0"/>
              <a:t>	Modular Setup of Components </a:t>
            </a:r>
          </a:p>
          <a:p>
            <a:pPr>
              <a:buNone/>
            </a:pPr>
            <a:r>
              <a:rPr lang="en-US" sz="1600" dirty="0" smtClean="0"/>
              <a:t>	Dynamic updates at install time</a:t>
            </a:r>
          </a:p>
          <a:p>
            <a:pPr>
              <a:buNone/>
            </a:pPr>
            <a:r>
              <a:rPr lang="en-US" sz="1600" dirty="0" smtClean="0"/>
              <a:t>	Core Management Packs Only</a:t>
            </a:r>
          </a:p>
          <a:p>
            <a:pPr>
              <a:buNone/>
            </a:pPr>
            <a:endParaRPr lang="en-US" sz="1400" dirty="0" smtClean="0"/>
          </a:p>
          <a:p>
            <a:pPr>
              <a:buNone/>
            </a:pPr>
            <a:r>
              <a:rPr lang="en-US" sz="2000" dirty="0" smtClean="0"/>
              <a:t>Configuration</a:t>
            </a:r>
          </a:p>
          <a:p>
            <a:pPr>
              <a:buNone/>
            </a:pPr>
            <a:r>
              <a:rPr lang="en-US" sz="1600" dirty="0" smtClean="0"/>
              <a:t>	Simple to configure, guided step-by-step</a:t>
            </a:r>
          </a:p>
          <a:p>
            <a:pPr>
              <a:buNone/>
            </a:pPr>
            <a:r>
              <a:rPr lang="en-US" sz="1800" dirty="0" smtClean="0"/>
              <a:t>	</a:t>
            </a:r>
            <a:r>
              <a:rPr lang="en-US" sz="1600" dirty="0" smtClean="0"/>
              <a:t>Wizard-driven experience for initial configuration</a:t>
            </a:r>
          </a:p>
          <a:p>
            <a:pPr>
              <a:buNone/>
            </a:pPr>
            <a:r>
              <a:rPr lang="en-US" sz="1600" dirty="0" smtClean="0"/>
              <a:t>	Extended criteria for Scheduled Discovery</a:t>
            </a:r>
          </a:p>
          <a:p>
            <a:pPr>
              <a:buNone/>
            </a:pPr>
            <a:r>
              <a:rPr lang="en-US" sz="1600" dirty="0" smtClean="0"/>
              <a:t>	Policy conflict detection</a:t>
            </a:r>
          </a:p>
          <a:p>
            <a:pPr>
              <a:buNone/>
            </a:pPr>
            <a:r>
              <a:rPr lang="en-US" sz="1600" dirty="0" smtClean="0"/>
              <a:t>	Monitoring Configuration Wizard </a:t>
            </a:r>
          </a:p>
          <a:p>
            <a:pPr lvl="2">
              <a:buNone/>
            </a:pPr>
            <a:r>
              <a:rPr lang="en-US" sz="1600" dirty="0" smtClean="0"/>
              <a:t>recommends monitoring experience</a:t>
            </a:r>
          </a:p>
          <a:p>
            <a:pPr lvl="2">
              <a:buNone/>
            </a:pPr>
            <a:r>
              <a:rPr lang="en-US" sz="1600" dirty="0" smtClean="0"/>
              <a:t>automatically imports and updates MP’s</a:t>
            </a:r>
            <a:endParaRPr lang="en-US" sz="1050" dirty="0" smtClean="0"/>
          </a:p>
        </p:txBody>
      </p:sp>
      <p:pic>
        <p:nvPicPr>
          <p:cNvPr id="4099" name="Picture 3"/>
          <p:cNvPicPr>
            <a:picLocks noChangeAspect="1" noChangeArrowheads="1"/>
          </p:cNvPicPr>
          <p:nvPr/>
        </p:nvPicPr>
        <p:blipFill>
          <a:blip r:embed="rId3"/>
          <a:srcRect/>
          <a:stretch>
            <a:fillRect/>
          </a:stretch>
        </p:blipFill>
        <p:spPr bwMode="auto">
          <a:xfrm>
            <a:off x="5257979" y="2362200"/>
            <a:ext cx="3638063" cy="3657600"/>
          </a:xfrm>
          <a:prstGeom prst="rect">
            <a:avLst/>
          </a:prstGeom>
          <a:noFill/>
          <a:ln w="9525">
            <a:noFill/>
            <a:miter lim="800000"/>
            <a:headEnd/>
            <a:tailEnd/>
          </a:ln>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Rectangle 20481"/>
          <p:cNvPicPr>
            <a:picLocks noChangeAspect="1" noChangeArrowheads="1"/>
          </p:cNvPicPr>
          <p:nvPr/>
        </p:nvPicPr>
        <p:blipFill>
          <a:blip r:embed="rId3"/>
          <a:srcRect/>
          <a:stretch>
            <a:fillRect/>
          </a:stretch>
        </p:blipFill>
        <p:spPr bwMode="ltGray">
          <a:xfrm>
            <a:off x="704315" y="4506217"/>
            <a:ext cx="8040721" cy="1765300"/>
          </a:xfrm>
          <a:prstGeom prst="rect">
            <a:avLst/>
          </a:prstGeom>
          <a:noFill/>
          <a:ln w="9525">
            <a:noFill/>
            <a:miter lim="800000"/>
            <a:headEnd/>
            <a:tailEnd/>
          </a:ln>
        </p:spPr>
      </p:pic>
      <p:pic>
        <p:nvPicPr>
          <p:cNvPr id="8195" name="Rectangle 20482"/>
          <p:cNvPicPr>
            <a:picLocks noChangeAspect="1" noChangeArrowheads="1"/>
          </p:cNvPicPr>
          <p:nvPr/>
        </p:nvPicPr>
        <p:blipFill>
          <a:blip r:embed="rId4"/>
          <a:srcRect/>
          <a:stretch>
            <a:fillRect/>
          </a:stretch>
        </p:blipFill>
        <p:spPr bwMode="ltGray">
          <a:xfrm>
            <a:off x="670759" y="1347738"/>
            <a:ext cx="8326546" cy="1781175"/>
          </a:xfrm>
          <a:prstGeom prst="rect">
            <a:avLst/>
          </a:prstGeom>
          <a:noFill/>
          <a:ln w="9525">
            <a:noFill/>
            <a:miter lim="800000"/>
            <a:headEnd/>
            <a:tailEnd/>
          </a:ln>
        </p:spPr>
      </p:pic>
      <p:pic>
        <p:nvPicPr>
          <p:cNvPr id="8196" name="Rectangle 20483"/>
          <p:cNvPicPr>
            <a:picLocks noChangeAspect="1" noChangeArrowheads="1"/>
          </p:cNvPicPr>
          <p:nvPr/>
        </p:nvPicPr>
        <p:blipFill>
          <a:blip r:embed="rId5"/>
          <a:srcRect/>
          <a:stretch>
            <a:fillRect/>
          </a:stretch>
        </p:blipFill>
        <p:spPr bwMode="ltGray">
          <a:xfrm>
            <a:off x="679150" y="2923632"/>
            <a:ext cx="8212214" cy="1782763"/>
          </a:xfrm>
          <a:prstGeom prst="rect">
            <a:avLst/>
          </a:prstGeom>
          <a:noFill/>
          <a:ln w="9525">
            <a:noFill/>
            <a:miter lim="800000"/>
            <a:headEnd/>
            <a:tailEnd/>
          </a:ln>
        </p:spPr>
      </p:pic>
      <p:sp>
        <p:nvSpPr>
          <p:cNvPr id="8197" name="Title 518149"/>
          <p:cNvSpPr>
            <a:spLocks noGrp="1" noChangeArrowheads="1"/>
          </p:cNvSpPr>
          <p:nvPr>
            <p:ph type="title"/>
          </p:nvPr>
        </p:nvSpPr>
        <p:spPr>
          <a:xfrm>
            <a:off x="381000" y="305689"/>
            <a:ext cx="8382000" cy="664797"/>
          </a:xfrm>
        </p:spPr>
        <p:txBody>
          <a:bodyPr/>
          <a:lstStyle/>
          <a:p>
            <a:pPr algn="ctr"/>
            <a:r>
              <a:rPr spc="-150" dirty="0" smtClean="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rPr>
              <a:t>Thank You &amp; Answer Questions</a:t>
            </a:r>
          </a:p>
        </p:txBody>
      </p:sp>
      <p:sp>
        <p:nvSpPr>
          <p:cNvPr id="518155" name="TextBox 518154"/>
          <p:cNvSpPr txBox="1">
            <a:spLocks noChangeArrowheads="1"/>
          </p:cNvSpPr>
          <p:nvPr/>
        </p:nvSpPr>
        <p:spPr bwMode="auto">
          <a:xfrm>
            <a:off x="958317" y="5518866"/>
            <a:ext cx="2066925" cy="430887"/>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Increased</a:t>
            </a:r>
          </a:p>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Efficiency</a:t>
            </a:r>
            <a:endParaRPr lang="en-US" sz="1400" kern="1200" dirty="0">
              <a:solidFill>
                <a:srgbClr val="FFFFFF"/>
              </a:solidFill>
              <a:latin typeface="Segoe"/>
              <a:ea typeface="+mn-ea"/>
              <a:cs typeface="+mn-cs"/>
            </a:endParaRPr>
          </a:p>
        </p:txBody>
      </p:sp>
      <p:sp>
        <p:nvSpPr>
          <p:cNvPr id="518156" name="TextBox 518155"/>
          <p:cNvSpPr txBox="1">
            <a:spLocks noChangeArrowheads="1"/>
          </p:cNvSpPr>
          <p:nvPr/>
        </p:nvSpPr>
        <p:spPr bwMode="auto">
          <a:xfrm>
            <a:off x="962284" y="2347224"/>
            <a:ext cx="2058988" cy="430887"/>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Unified</a:t>
            </a:r>
          </a:p>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Experience</a:t>
            </a:r>
            <a:endParaRPr lang="en-US" sz="1400" kern="1200" dirty="0">
              <a:solidFill>
                <a:srgbClr val="FFFFFF"/>
              </a:solidFill>
              <a:latin typeface="Segoe"/>
              <a:ea typeface="+mn-ea"/>
              <a:cs typeface="+mn-cs"/>
            </a:endParaRPr>
          </a:p>
        </p:txBody>
      </p:sp>
      <p:sp>
        <p:nvSpPr>
          <p:cNvPr id="518158" name="TextBox 518157"/>
          <p:cNvSpPr txBox="1">
            <a:spLocks noChangeArrowheads="1"/>
          </p:cNvSpPr>
          <p:nvPr/>
        </p:nvSpPr>
        <p:spPr bwMode="auto">
          <a:xfrm>
            <a:off x="965467" y="3826639"/>
            <a:ext cx="2052637" cy="387798"/>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Proactive </a:t>
            </a:r>
            <a:br>
              <a:rPr lang="en-US" sz="1400" b="1" kern="1200" dirty="0">
                <a:solidFill>
                  <a:srgbClr val="FFFFFF"/>
                </a:solidFill>
                <a:latin typeface="Segoe"/>
                <a:ea typeface="+mn-ea"/>
                <a:cs typeface="+mn-cs"/>
              </a:rPr>
            </a:br>
            <a:r>
              <a:rPr lang="en-US" sz="1400" b="1" kern="1200" dirty="0">
                <a:solidFill>
                  <a:srgbClr val="FFFFFF"/>
                </a:solidFill>
                <a:latin typeface="Segoe"/>
                <a:ea typeface="+mn-ea"/>
                <a:cs typeface="+mn-cs"/>
              </a:rPr>
              <a:t>Management</a:t>
            </a:r>
            <a:endParaRPr lang="en-US" sz="1400" kern="1200" dirty="0">
              <a:solidFill>
                <a:srgbClr val="FFFFFF"/>
              </a:solidFill>
              <a:latin typeface="Segoe"/>
              <a:ea typeface="+mn-ea"/>
              <a:cs typeface="+mn-cs"/>
            </a:endParaRPr>
          </a:p>
        </p:txBody>
      </p:sp>
      <p:grpSp>
        <p:nvGrpSpPr>
          <p:cNvPr id="2" name="Group 12"/>
          <p:cNvGrpSpPr>
            <a:grpSpLocks/>
          </p:cNvGrpSpPr>
          <p:nvPr/>
        </p:nvGrpSpPr>
        <p:grpSpPr bwMode="auto">
          <a:xfrm>
            <a:off x="1198028" y="2997644"/>
            <a:ext cx="1587500" cy="823913"/>
            <a:chOff x="455" y="947"/>
            <a:chExt cx="1000" cy="519"/>
          </a:xfrm>
        </p:grpSpPr>
        <p:pic>
          <p:nvPicPr>
            <p:cNvPr id="8218" name="Rectangle 20507"/>
            <p:cNvPicPr>
              <a:picLocks noChangeArrowheads="1"/>
            </p:cNvPicPr>
            <p:nvPr/>
          </p:nvPicPr>
          <p:blipFill>
            <a:blip r:embed="rId6"/>
            <a:srcRect/>
            <a:stretch>
              <a:fillRect/>
            </a:stretch>
          </p:blipFill>
          <p:spPr bwMode="auto">
            <a:xfrm>
              <a:off x="455" y="949"/>
              <a:ext cx="1000" cy="444"/>
            </a:xfrm>
            <a:prstGeom prst="rect">
              <a:avLst/>
            </a:prstGeom>
            <a:noFill/>
            <a:ln w="9525">
              <a:noFill/>
              <a:miter lim="800000"/>
              <a:headEnd/>
              <a:tailEnd/>
            </a:ln>
          </p:spPr>
        </p:pic>
        <p:pic>
          <p:nvPicPr>
            <p:cNvPr id="8219" name="Picture 14" descr="Security Download all no shadow"/>
            <p:cNvPicPr>
              <a:picLocks noChangeAspect="1" noChangeArrowheads="1"/>
            </p:cNvPicPr>
            <p:nvPr/>
          </p:nvPicPr>
          <p:blipFill>
            <a:blip r:embed="rId7"/>
            <a:srcRect/>
            <a:stretch>
              <a:fillRect/>
            </a:stretch>
          </p:blipFill>
          <p:spPr bwMode="auto">
            <a:xfrm>
              <a:off x="748" y="947"/>
              <a:ext cx="396" cy="417"/>
            </a:xfrm>
            <a:prstGeom prst="rect">
              <a:avLst/>
            </a:prstGeom>
            <a:noFill/>
            <a:ln w="9525">
              <a:noFill/>
              <a:miter lim="800000"/>
              <a:headEnd/>
              <a:tailEnd/>
            </a:ln>
          </p:spPr>
        </p:pic>
        <p:pic>
          <p:nvPicPr>
            <p:cNvPr id="8220" name="Picture 15" descr="snooping magnifying glass red"/>
            <p:cNvPicPr>
              <a:picLocks noChangeAspect="1" noChangeArrowheads="1"/>
            </p:cNvPicPr>
            <p:nvPr/>
          </p:nvPicPr>
          <p:blipFill>
            <a:blip r:embed="rId8"/>
            <a:srcRect/>
            <a:stretch>
              <a:fillRect/>
            </a:stretch>
          </p:blipFill>
          <p:spPr bwMode="auto">
            <a:xfrm>
              <a:off x="602" y="980"/>
              <a:ext cx="560" cy="486"/>
            </a:xfrm>
            <a:prstGeom prst="rect">
              <a:avLst/>
            </a:prstGeom>
            <a:noFill/>
            <a:ln w="9525">
              <a:noFill/>
              <a:miter lim="800000"/>
              <a:headEnd/>
              <a:tailEnd/>
            </a:ln>
          </p:spPr>
        </p:pic>
      </p:grpSp>
      <p:grpSp>
        <p:nvGrpSpPr>
          <p:cNvPr id="3" name="Group 16"/>
          <p:cNvGrpSpPr>
            <a:grpSpLocks/>
          </p:cNvGrpSpPr>
          <p:nvPr/>
        </p:nvGrpSpPr>
        <p:grpSpPr bwMode="auto">
          <a:xfrm>
            <a:off x="1196442" y="1393129"/>
            <a:ext cx="1590675" cy="936625"/>
            <a:chOff x="462" y="2002"/>
            <a:chExt cx="1002" cy="590"/>
          </a:xfrm>
        </p:grpSpPr>
        <p:pic>
          <p:nvPicPr>
            <p:cNvPr id="8216" name="Picture 17"/>
            <p:cNvPicPr preferRelativeResize="0">
              <a:picLocks noChangeAspect="1" noChangeArrowheads="1"/>
            </p:cNvPicPr>
            <p:nvPr/>
          </p:nvPicPr>
          <p:blipFill>
            <a:blip r:embed="rId9"/>
            <a:srcRect/>
            <a:stretch>
              <a:fillRect/>
            </a:stretch>
          </p:blipFill>
          <p:spPr bwMode="auto">
            <a:xfrm>
              <a:off x="462" y="2124"/>
              <a:ext cx="1002" cy="468"/>
            </a:xfrm>
            <a:prstGeom prst="rect">
              <a:avLst/>
            </a:prstGeom>
            <a:noFill/>
            <a:ln w="9525">
              <a:noFill/>
              <a:miter lim="800000"/>
              <a:headEnd/>
              <a:tailEnd/>
            </a:ln>
          </p:spPr>
        </p:pic>
        <p:pic>
          <p:nvPicPr>
            <p:cNvPr id="8217" name="Picture 18" descr="screen"/>
            <p:cNvPicPr>
              <a:picLocks noChangeAspect="1" noChangeArrowheads="1"/>
            </p:cNvPicPr>
            <p:nvPr/>
          </p:nvPicPr>
          <p:blipFill>
            <a:blip r:embed="rId10"/>
            <a:srcRect/>
            <a:stretch>
              <a:fillRect/>
            </a:stretch>
          </p:blipFill>
          <p:spPr bwMode="auto">
            <a:xfrm>
              <a:off x="647" y="2002"/>
              <a:ext cx="650" cy="517"/>
            </a:xfrm>
            <a:prstGeom prst="rect">
              <a:avLst/>
            </a:prstGeom>
            <a:noFill/>
            <a:ln w="9525">
              <a:noFill/>
              <a:miter lim="800000"/>
              <a:headEnd/>
              <a:tailEnd/>
            </a:ln>
          </p:spPr>
        </p:pic>
      </p:grpSp>
      <p:grpSp>
        <p:nvGrpSpPr>
          <p:cNvPr id="4" name="Group 19"/>
          <p:cNvGrpSpPr>
            <a:grpSpLocks/>
          </p:cNvGrpSpPr>
          <p:nvPr/>
        </p:nvGrpSpPr>
        <p:grpSpPr bwMode="auto">
          <a:xfrm>
            <a:off x="1209934" y="4556610"/>
            <a:ext cx="1563688" cy="912812"/>
            <a:chOff x="445" y="3069"/>
            <a:chExt cx="985" cy="575"/>
          </a:xfrm>
        </p:grpSpPr>
        <p:pic>
          <p:nvPicPr>
            <p:cNvPr id="8207" name="Picture 20"/>
            <p:cNvPicPr preferRelativeResize="0">
              <a:picLocks noChangeArrowheads="1"/>
            </p:cNvPicPr>
            <p:nvPr/>
          </p:nvPicPr>
          <p:blipFill>
            <a:blip r:embed="rId11"/>
            <a:srcRect/>
            <a:stretch>
              <a:fillRect/>
            </a:stretch>
          </p:blipFill>
          <p:spPr bwMode="auto">
            <a:xfrm>
              <a:off x="445" y="3188"/>
              <a:ext cx="985" cy="456"/>
            </a:xfrm>
            <a:prstGeom prst="rect">
              <a:avLst/>
            </a:prstGeom>
            <a:noFill/>
            <a:ln w="9525">
              <a:noFill/>
              <a:miter lim="800000"/>
              <a:headEnd/>
              <a:tailEnd/>
            </a:ln>
          </p:spPr>
        </p:pic>
        <p:grpSp>
          <p:nvGrpSpPr>
            <p:cNvPr id="5" name="Group 21"/>
            <p:cNvGrpSpPr>
              <a:grpSpLocks/>
            </p:cNvGrpSpPr>
            <p:nvPr/>
          </p:nvGrpSpPr>
          <p:grpSpPr bwMode="auto">
            <a:xfrm>
              <a:off x="608" y="3069"/>
              <a:ext cx="705" cy="553"/>
              <a:chOff x="-2875" y="-256"/>
              <a:chExt cx="2204" cy="2077"/>
            </a:xfrm>
          </p:grpSpPr>
          <p:pic>
            <p:nvPicPr>
              <p:cNvPr id="8209" name="Picture 22" descr="XP icon my computer"/>
              <p:cNvPicPr>
                <a:picLocks noChangeAspect="1" noChangeArrowheads="1"/>
              </p:cNvPicPr>
              <p:nvPr/>
            </p:nvPicPr>
            <p:blipFill>
              <a:blip r:embed="rId12"/>
              <a:srcRect/>
              <a:stretch>
                <a:fillRect/>
              </a:stretch>
            </p:blipFill>
            <p:spPr bwMode="auto">
              <a:xfrm>
                <a:off x="-1339" y="1153"/>
                <a:ext cx="668" cy="668"/>
              </a:xfrm>
              <a:prstGeom prst="rect">
                <a:avLst/>
              </a:prstGeom>
              <a:noFill/>
              <a:ln w="9525">
                <a:noFill/>
                <a:miter lim="800000"/>
                <a:headEnd/>
                <a:tailEnd/>
              </a:ln>
            </p:spPr>
          </p:pic>
          <p:pic>
            <p:nvPicPr>
              <p:cNvPr id="8210" name="Picture 23" descr="XP icon my computer"/>
              <p:cNvPicPr>
                <a:picLocks noChangeAspect="1" noChangeArrowheads="1"/>
              </p:cNvPicPr>
              <p:nvPr/>
            </p:nvPicPr>
            <p:blipFill>
              <a:blip r:embed="rId12"/>
              <a:srcRect/>
              <a:stretch>
                <a:fillRect/>
              </a:stretch>
            </p:blipFill>
            <p:spPr bwMode="auto">
              <a:xfrm>
                <a:off x="-2095" y="1153"/>
                <a:ext cx="668" cy="668"/>
              </a:xfrm>
              <a:prstGeom prst="rect">
                <a:avLst/>
              </a:prstGeom>
              <a:noFill/>
              <a:ln w="9525">
                <a:noFill/>
                <a:miter lim="800000"/>
                <a:headEnd/>
                <a:tailEnd/>
              </a:ln>
            </p:spPr>
          </p:pic>
          <p:pic>
            <p:nvPicPr>
              <p:cNvPr id="8211" name="Picture 24" descr="XP icon my computer"/>
              <p:cNvPicPr>
                <a:picLocks noChangeAspect="1" noChangeArrowheads="1"/>
              </p:cNvPicPr>
              <p:nvPr/>
            </p:nvPicPr>
            <p:blipFill>
              <a:blip r:embed="rId12"/>
              <a:srcRect/>
              <a:stretch>
                <a:fillRect/>
              </a:stretch>
            </p:blipFill>
            <p:spPr bwMode="auto">
              <a:xfrm>
                <a:off x="-2875" y="1153"/>
                <a:ext cx="668" cy="668"/>
              </a:xfrm>
              <a:prstGeom prst="rect">
                <a:avLst/>
              </a:prstGeom>
              <a:noFill/>
              <a:ln w="9525">
                <a:noFill/>
                <a:miter lim="800000"/>
                <a:headEnd/>
                <a:tailEnd/>
              </a:ln>
            </p:spPr>
          </p:pic>
          <p:pic>
            <p:nvPicPr>
              <p:cNvPr id="8212" name="Picture 25" descr="arrow 0 blue arrow curved 3"/>
              <p:cNvPicPr>
                <a:picLocks noChangeAspect="1" noChangeArrowheads="1"/>
              </p:cNvPicPr>
              <p:nvPr/>
            </p:nvPicPr>
            <p:blipFill>
              <a:blip r:embed="rId13"/>
              <a:srcRect/>
              <a:stretch>
                <a:fillRect/>
              </a:stretch>
            </p:blipFill>
            <p:spPr bwMode="auto">
              <a:xfrm flipH="1" flipV="1">
                <a:off x="-1566" y="229"/>
                <a:ext cx="800" cy="970"/>
              </a:xfrm>
              <a:prstGeom prst="rect">
                <a:avLst/>
              </a:prstGeom>
              <a:noFill/>
              <a:ln w="9525">
                <a:noFill/>
                <a:miter lim="800000"/>
                <a:headEnd/>
                <a:tailEnd/>
              </a:ln>
            </p:spPr>
          </p:pic>
          <p:pic>
            <p:nvPicPr>
              <p:cNvPr id="8213" name="Picture 26" descr="arrow 0 blue arrow curved 3"/>
              <p:cNvPicPr>
                <a:picLocks noChangeAspect="1" noChangeArrowheads="1"/>
              </p:cNvPicPr>
              <p:nvPr/>
            </p:nvPicPr>
            <p:blipFill>
              <a:blip r:embed="rId13"/>
              <a:srcRect/>
              <a:stretch>
                <a:fillRect/>
              </a:stretch>
            </p:blipFill>
            <p:spPr bwMode="auto">
              <a:xfrm flipV="1">
                <a:off x="-2782" y="229"/>
                <a:ext cx="800" cy="970"/>
              </a:xfrm>
              <a:prstGeom prst="rect">
                <a:avLst/>
              </a:prstGeom>
              <a:noFill/>
              <a:ln w="9525">
                <a:noFill/>
                <a:miter lim="800000"/>
                <a:headEnd/>
                <a:tailEnd/>
              </a:ln>
            </p:spPr>
          </p:pic>
          <p:pic>
            <p:nvPicPr>
              <p:cNvPr id="8214" name="Picture 27" descr="arrow 0 blue shadow arrow right"/>
              <p:cNvPicPr>
                <a:picLocks noChangeAspect="1" noChangeArrowheads="1"/>
              </p:cNvPicPr>
              <p:nvPr/>
            </p:nvPicPr>
            <p:blipFill>
              <a:blip r:embed="rId14"/>
              <a:srcRect/>
              <a:stretch>
                <a:fillRect/>
              </a:stretch>
            </p:blipFill>
            <p:spPr bwMode="auto">
              <a:xfrm rot="5400000">
                <a:off x="-2264" y="455"/>
                <a:ext cx="1034" cy="418"/>
              </a:xfrm>
              <a:prstGeom prst="rect">
                <a:avLst/>
              </a:prstGeom>
              <a:noFill/>
              <a:ln w="9525">
                <a:noFill/>
                <a:miter lim="800000"/>
                <a:headEnd/>
                <a:tailEnd/>
              </a:ln>
            </p:spPr>
          </p:pic>
          <p:pic>
            <p:nvPicPr>
              <p:cNvPr id="8215" name="Picture 28" descr="Server"/>
              <p:cNvPicPr>
                <a:picLocks noChangeAspect="1" noChangeArrowheads="1"/>
              </p:cNvPicPr>
              <p:nvPr/>
            </p:nvPicPr>
            <p:blipFill>
              <a:blip r:embed="rId15"/>
              <a:srcRect/>
              <a:stretch>
                <a:fillRect/>
              </a:stretch>
            </p:blipFill>
            <p:spPr bwMode="auto">
              <a:xfrm>
                <a:off x="-2019" y="-256"/>
                <a:ext cx="546" cy="804"/>
              </a:xfrm>
              <a:prstGeom prst="rect">
                <a:avLst/>
              </a:prstGeom>
              <a:noFill/>
              <a:ln w="9525">
                <a:noFill/>
                <a:miter lim="800000"/>
                <a:headEnd/>
                <a:tailEnd/>
              </a:ln>
            </p:spPr>
          </p:pic>
        </p:grpSp>
      </p:grpSp>
      <p:sp>
        <p:nvSpPr>
          <p:cNvPr id="35" name="Rectangle 34"/>
          <p:cNvSpPr/>
          <p:nvPr/>
        </p:nvSpPr>
        <p:spPr>
          <a:xfrm>
            <a:off x="3600197" y="1628769"/>
            <a:ext cx="4570809" cy="830997"/>
          </a:xfrm>
          <a:prstGeom prst="rect">
            <a:avLst/>
          </a:prstGeom>
        </p:spPr>
        <p:txBody>
          <a:bodyPr>
            <a:spAutoFit/>
          </a:bodyPr>
          <a:lstStyle/>
          <a:p>
            <a:pPr marL="114295" lvl="1" indent="-114295" defTabSz="577826">
              <a:lnSpc>
                <a:spcPct val="90000"/>
              </a:lnSpc>
              <a:spcBef>
                <a:spcPct val="0"/>
              </a:spcBef>
              <a:spcAft>
                <a:spcPct val="15000"/>
              </a:spcAft>
              <a:buChar char="••"/>
            </a:pPr>
            <a:r>
              <a:rPr lang="en-US" sz="1600" dirty="0" smtClean="0"/>
              <a:t>Integrated Virtualization Management</a:t>
            </a:r>
          </a:p>
          <a:p>
            <a:pPr marL="114295" lvl="1" indent="-114295" defTabSz="577826">
              <a:lnSpc>
                <a:spcPct val="90000"/>
              </a:lnSpc>
              <a:spcBef>
                <a:spcPct val="0"/>
              </a:spcBef>
              <a:spcAft>
                <a:spcPct val="15000"/>
              </a:spcAft>
              <a:buChar char="••"/>
            </a:pPr>
            <a:r>
              <a:rPr lang="en-US" sz="1600" dirty="0" smtClean="0"/>
              <a:t>Dynamic Computer Grouping</a:t>
            </a:r>
          </a:p>
          <a:p>
            <a:pPr marL="114295" lvl="1" indent="-114295" defTabSz="577826">
              <a:lnSpc>
                <a:spcPct val="90000"/>
              </a:lnSpc>
              <a:spcBef>
                <a:spcPct val="0"/>
              </a:spcBef>
              <a:spcAft>
                <a:spcPct val="15000"/>
              </a:spcAft>
              <a:buFontTx/>
              <a:buChar char="••"/>
            </a:pPr>
            <a:r>
              <a:rPr lang="en-US" sz="1600" dirty="0" smtClean="0"/>
              <a:t>Server limit increased to 50</a:t>
            </a:r>
          </a:p>
        </p:txBody>
      </p:sp>
      <p:sp>
        <p:nvSpPr>
          <p:cNvPr id="38" name="Rectangle 37"/>
          <p:cNvSpPr/>
          <p:nvPr/>
        </p:nvSpPr>
        <p:spPr>
          <a:xfrm>
            <a:off x="3600197" y="3228969"/>
            <a:ext cx="4570809" cy="830997"/>
          </a:xfrm>
          <a:prstGeom prst="rect">
            <a:avLst/>
          </a:prstGeom>
        </p:spPr>
        <p:txBody>
          <a:bodyPr>
            <a:spAutoFit/>
          </a:bodyPr>
          <a:lstStyle/>
          <a:p>
            <a:pPr marL="114295" lvl="1" indent="-114295" defTabSz="577826">
              <a:lnSpc>
                <a:spcPct val="90000"/>
              </a:lnSpc>
              <a:spcBef>
                <a:spcPct val="0"/>
              </a:spcBef>
              <a:spcAft>
                <a:spcPct val="15000"/>
              </a:spcAft>
              <a:buChar char="••"/>
            </a:pPr>
            <a:r>
              <a:rPr lang="en-US" sz="1600" dirty="0" smtClean="0"/>
              <a:t>Auto-Manage Updates &amp; Deadline</a:t>
            </a:r>
          </a:p>
          <a:p>
            <a:pPr marL="114295" lvl="1" indent="-114295" defTabSz="577826">
              <a:lnSpc>
                <a:spcPct val="90000"/>
              </a:lnSpc>
              <a:spcBef>
                <a:spcPct val="0"/>
              </a:spcBef>
              <a:spcAft>
                <a:spcPct val="15000"/>
              </a:spcAft>
              <a:buChar char="••"/>
            </a:pPr>
            <a:r>
              <a:rPr lang="en-US" sz="1600" dirty="0" smtClean="0"/>
              <a:t>Software Distribution Targeting</a:t>
            </a:r>
          </a:p>
          <a:p>
            <a:pPr marL="114295" lvl="1" indent="-114295" defTabSz="577826">
              <a:lnSpc>
                <a:spcPct val="90000"/>
              </a:lnSpc>
              <a:spcBef>
                <a:spcPct val="0"/>
              </a:spcBef>
              <a:spcAft>
                <a:spcPct val="15000"/>
              </a:spcAft>
              <a:buChar char="••"/>
            </a:pPr>
            <a:r>
              <a:rPr lang="en-US" sz="1600" dirty="0" smtClean="0"/>
              <a:t>Management Pack Importer for Monitoring</a:t>
            </a:r>
          </a:p>
        </p:txBody>
      </p:sp>
      <p:sp>
        <p:nvSpPr>
          <p:cNvPr id="41" name="Rectangle 40"/>
          <p:cNvSpPr/>
          <p:nvPr/>
        </p:nvSpPr>
        <p:spPr>
          <a:xfrm>
            <a:off x="3600197" y="4829169"/>
            <a:ext cx="4570809" cy="830997"/>
          </a:xfrm>
          <a:prstGeom prst="rect">
            <a:avLst/>
          </a:prstGeom>
        </p:spPr>
        <p:txBody>
          <a:bodyPr>
            <a:spAutoFit/>
          </a:bodyPr>
          <a:lstStyle/>
          <a:p>
            <a:pPr marL="114300" lvl="1" indent="-114300" defTabSz="577850">
              <a:lnSpc>
                <a:spcPct val="90000"/>
              </a:lnSpc>
              <a:spcBef>
                <a:spcPct val="0"/>
              </a:spcBef>
              <a:spcAft>
                <a:spcPct val="15000"/>
              </a:spcAft>
              <a:buChar char="••"/>
            </a:pPr>
            <a:r>
              <a:rPr lang="en-US" sz="1600" dirty="0" smtClean="0"/>
              <a:t>Quick provisioning of new virtual machines</a:t>
            </a:r>
          </a:p>
          <a:p>
            <a:pPr marL="114300" lvl="1" indent="-114300" defTabSz="577850">
              <a:lnSpc>
                <a:spcPct val="90000"/>
              </a:lnSpc>
              <a:spcBef>
                <a:spcPct val="0"/>
              </a:spcBef>
              <a:spcAft>
                <a:spcPct val="15000"/>
              </a:spcAft>
              <a:buChar char="••"/>
            </a:pPr>
            <a:r>
              <a:rPr lang="en-US" sz="1600" dirty="0" smtClean="0"/>
              <a:t>Easy machine conversions from physical-to-virtual</a:t>
            </a:r>
          </a:p>
          <a:p>
            <a:pPr marL="114300" lvl="1" indent="-114300" defTabSz="577850">
              <a:lnSpc>
                <a:spcPct val="90000"/>
              </a:lnSpc>
              <a:spcBef>
                <a:spcPct val="0"/>
              </a:spcBef>
              <a:spcAft>
                <a:spcPct val="15000"/>
              </a:spcAft>
              <a:buChar char="••"/>
            </a:pPr>
            <a:r>
              <a:rPr lang="en-US" sz="1600" dirty="0" smtClean="0"/>
              <a:t>Intelligent placement of virtual workloads </a:t>
            </a:r>
          </a:p>
        </p:txBody>
      </p:sp>
      <p:sp>
        <p:nvSpPr>
          <p:cNvPr id="29" name="Text Placeholder 518150"/>
          <p:cNvSpPr>
            <a:spLocks noGrp="1" noChangeArrowheads="1"/>
          </p:cNvSpPr>
          <p:nvPr>
            <p:ph type="body" sz="quarter" idx="10"/>
          </p:nvPr>
        </p:nvSpPr>
        <p:spPr>
          <a:xfrm>
            <a:off x="225687" y="1071902"/>
            <a:ext cx="8775700" cy="332399"/>
          </a:xfrm>
        </p:spPr>
        <p:txBody>
          <a:bodyPr/>
          <a:lstStyle/>
          <a:p>
            <a:pPr marL="0" indent="0"/>
            <a:r>
              <a:rPr lang="en-US" sz="2400" dirty="0" smtClean="0"/>
              <a:t>Integrated Virtual and Physical IT Management for Medium-Sized Businesses</a:t>
            </a:r>
            <a:endParaRPr sz="24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dirty="0" smtClean="0"/>
              <a:t>System Center Essentials Resources</a:t>
            </a:r>
            <a:endParaRPr lang="en-US" dirty="0" smtClean="0"/>
          </a:p>
        </p:txBody>
      </p:sp>
      <p:sp>
        <p:nvSpPr>
          <p:cNvPr id="70659" name="Rectangle 3"/>
          <p:cNvSpPr>
            <a:spLocks noGrp="1" noChangeArrowheads="1"/>
          </p:cNvSpPr>
          <p:nvPr>
            <p:ph sz="quarter" idx="10"/>
          </p:nvPr>
        </p:nvSpPr>
        <p:spPr>
          <a:xfrm>
            <a:off x="368300" y="1122361"/>
            <a:ext cx="8385048" cy="1070704"/>
          </a:xfrm>
          <a:prstGeom prst="roundRect">
            <a:avLst>
              <a:gd name="adj" fmla="val 17167"/>
            </a:avLst>
          </a:prstGeom>
        </p:spPr>
        <p:txBody>
          <a:bodyPr/>
          <a:lstStyle/>
          <a:p>
            <a:endParaRPr lang="en-GB" dirty="0" smtClean="0"/>
          </a:p>
          <a:p>
            <a:r>
              <a:rPr lang="en-GB" sz="2400" dirty="0" smtClean="0"/>
              <a:t>Beta now available on</a:t>
            </a:r>
            <a:r>
              <a:rPr lang="en-US" sz="2400" kern="0" dirty="0" smtClean="0">
                <a:solidFill>
                  <a:srgbClr val="FFFFFF"/>
                </a:solidFill>
                <a:effectLst>
                  <a:outerShdw blurRad="38100" dist="38100" dir="2700000" algn="tl">
                    <a:srgbClr val="000000">
                      <a:alpha val="43137"/>
                    </a:srgbClr>
                  </a:outerShdw>
                </a:effectLst>
                <a:latin typeface="+mn-lt"/>
              </a:rPr>
              <a:t> </a:t>
            </a:r>
            <a:r>
              <a:rPr lang="en-US" sz="2400" kern="0" dirty="0" smtClean="0">
                <a:solidFill>
                  <a:srgbClr val="FFFFFF"/>
                </a:solidFill>
                <a:effectLst>
                  <a:outerShdw blurRad="38100" dist="38100" dir="2700000" algn="tl">
                    <a:srgbClr val="000000">
                      <a:alpha val="43137"/>
                    </a:srgbClr>
                  </a:outerShdw>
                </a:effectLst>
                <a:latin typeface="+mn-lt"/>
                <a:hlinkClick r:id="rId3"/>
              </a:rPr>
              <a:t>http://www.microsoft.com/sce</a:t>
            </a:r>
            <a:endParaRPr lang="en-US" sz="1800" kern="0" dirty="0" smtClean="0">
              <a:solidFill>
                <a:srgbClr val="FFFFFF"/>
              </a:solidFill>
              <a:effectLst>
                <a:outerShdw blurRad="38100" dist="38100" dir="2700000" algn="tl">
                  <a:srgbClr val="000000">
                    <a:alpha val="43137"/>
                  </a:srgbClr>
                </a:outerShdw>
              </a:effectLst>
              <a:latin typeface="+mn-lt"/>
            </a:endParaRPr>
          </a:p>
          <a:p>
            <a:pPr marL="0" lvl="1" indent="0">
              <a:buNone/>
            </a:pPr>
            <a:r>
              <a:rPr lang="en-US" sz="1800" kern="0" dirty="0" smtClean="0">
                <a:solidFill>
                  <a:srgbClr val="FFFFFF"/>
                </a:solidFill>
                <a:effectLst>
                  <a:outerShdw blurRad="38100" dist="38100" dir="2700000" algn="tl">
                    <a:srgbClr val="000000">
                      <a:alpha val="43137"/>
                    </a:srgbClr>
                  </a:outerShdw>
                </a:effectLst>
                <a:latin typeface="+mn-lt"/>
              </a:rPr>
              <a:t>Tech Center (for documentation and downloads): </a:t>
            </a:r>
            <a:r>
              <a:rPr lang="en-US" sz="1800" kern="0" dirty="0" smtClean="0">
                <a:solidFill>
                  <a:srgbClr val="FFFFFF"/>
                </a:solidFill>
                <a:effectLst>
                  <a:outerShdw blurRad="38100" dist="38100" dir="2700000" algn="tl">
                    <a:srgbClr val="000000">
                      <a:alpha val="43137"/>
                    </a:srgbClr>
                  </a:outerShdw>
                </a:effectLst>
                <a:latin typeface="+mn-lt"/>
                <a:hlinkClick r:id="rId4"/>
              </a:rPr>
              <a:t>http://technet.microsoft.com/sce/default.aspx </a:t>
            </a:r>
            <a:endParaRPr lang="en-US" sz="1800" kern="0" dirty="0" smtClean="0">
              <a:solidFill>
                <a:srgbClr val="FFFFFF"/>
              </a:solidFill>
              <a:effectLst>
                <a:outerShdw blurRad="38100" dist="38100" dir="2700000" algn="tl">
                  <a:srgbClr val="000000">
                    <a:alpha val="43137"/>
                  </a:srgbClr>
                </a:outerShdw>
              </a:effectLst>
              <a:latin typeface="+mn-lt"/>
            </a:endParaRPr>
          </a:p>
        </p:txBody>
      </p:sp>
      <p:sp>
        <p:nvSpPr>
          <p:cNvPr id="4" name="Content Placeholder 3"/>
          <p:cNvSpPr>
            <a:spLocks noGrp="1"/>
          </p:cNvSpPr>
          <p:nvPr>
            <p:ph sz="quarter" idx="11"/>
          </p:nvPr>
        </p:nvSpPr>
        <p:spPr>
          <a:xfrm>
            <a:off x="355600" y="2284473"/>
            <a:ext cx="8385048" cy="713434"/>
          </a:xfrm>
        </p:spPr>
        <p:txBody>
          <a:bodyPr/>
          <a:lstStyle/>
          <a:p>
            <a:r>
              <a:rPr dirty="0" smtClean="0"/>
              <a:t>Microsoft Virtualization Homepage</a:t>
            </a:r>
            <a:br>
              <a:rPr dirty="0" smtClean="0"/>
            </a:br>
            <a:r>
              <a:rPr dirty="0" smtClean="0">
                <a:hlinkClick r:id="rId5"/>
              </a:rPr>
              <a:t>http://www.microsoft.com/virtualization </a:t>
            </a:r>
            <a:endParaRPr lang="en-GB" dirty="0"/>
          </a:p>
        </p:txBody>
      </p:sp>
      <p:sp>
        <p:nvSpPr>
          <p:cNvPr id="5" name="Content Placeholder 4"/>
          <p:cNvSpPr>
            <a:spLocks noGrp="1"/>
          </p:cNvSpPr>
          <p:nvPr>
            <p:ph sz="quarter" idx="12"/>
          </p:nvPr>
        </p:nvSpPr>
        <p:spPr>
          <a:xfrm>
            <a:off x="348163" y="3089315"/>
            <a:ext cx="8385048" cy="713434"/>
          </a:xfrm>
        </p:spPr>
        <p:txBody>
          <a:bodyPr/>
          <a:lstStyle/>
          <a:p>
            <a:r>
              <a:rPr dirty="0" smtClean="0"/>
              <a:t>Microsoft System Center Homepage</a:t>
            </a:r>
            <a:br>
              <a:rPr dirty="0" smtClean="0"/>
            </a:br>
            <a:r>
              <a:rPr dirty="0" smtClean="0">
                <a:hlinkClick r:id="rId6"/>
              </a:rPr>
              <a:t>http://www.microsoft.com/systemcenter/</a:t>
            </a:r>
            <a:endParaRPr dirty="0" smtClean="0"/>
          </a:p>
        </p:txBody>
      </p:sp>
      <p:sp>
        <p:nvSpPr>
          <p:cNvPr id="6" name="Content Placeholder 5"/>
          <p:cNvSpPr>
            <a:spLocks noGrp="1"/>
          </p:cNvSpPr>
          <p:nvPr>
            <p:ph sz="quarter" idx="13"/>
          </p:nvPr>
        </p:nvSpPr>
        <p:spPr>
          <a:xfrm>
            <a:off x="310063" y="4699000"/>
            <a:ext cx="8385048" cy="1298828"/>
          </a:xfrm>
        </p:spPr>
        <p:txBody>
          <a:bodyPr/>
          <a:lstStyle/>
          <a:p>
            <a:r>
              <a:rPr dirty="0" smtClean="0"/>
              <a:t>Self Help Resources</a:t>
            </a:r>
          </a:p>
          <a:p>
            <a:r>
              <a:rPr dirty="0" smtClean="0"/>
              <a:t>TechNet </a:t>
            </a:r>
            <a:r>
              <a:rPr dirty="0" smtClean="0">
                <a:hlinkClick r:id="rId7"/>
              </a:rPr>
              <a:t>http://www.microsoft.com/technet/sce/selfhelp.mspx </a:t>
            </a:r>
            <a:endParaRPr dirty="0" smtClean="0"/>
          </a:p>
          <a:p>
            <a:r>
              <a:rPr dirty="0" smtClean="0"/>
              <a:t>Product Blog: </a:t>
            </a:r>
            <a:r>
              <a:rPr lang="en-US" dirty="0" smtClean="0">
                <a:hlinkClick r:id="rId8"/>
              </a:rPr>
              <a:t>http://blogs.technet.com/systemcenteressentials</a:t>
            </a:r>
            <a:r>
              <a:rPr lang="en-US" dirty="0" smtClean="0"/>
              <a:t> </a:t>
            </a:r>
          </a:p>
        </p:txBody>
      </p:sp>
      <p:sp>
        <p:nvSpPr>
          <p:cNvPr id="7" name="Content Placeholder 4"/>
          <p:cNvSpPr txBox="1">
            <a:spLocks/>
          </p:cNvSpPr>
          <p:nvPr/>
        </p:nvSpPr>
        <p:spPr>
          <a:xfrm>
            <a:off x="360863" y="3894157"/>
            <a:ext cx="8385048" cy="713434"/>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marL="0" marR="0" lvl="0" indent="-396875" algn="l" defTabSz="914099" rtl="0" eaLnBrk="1" fontAlgn="base" latinLnBrk="0" hangingPunct="1">
              <a:lnSpc>
                <a:spcPct val="90000"/>
              </a:lnSpc>
              <a:spcBef>
                <a:spcPct val="0"/>
              </a:spcBef>
              <a:spcAft>
                <a:spcPct val="0"/>
              </a:spcAft>
              <a:buClrTx/>
              <a:buSzTx/>
              <a:buFont typeface="Arial" pitchFamily="34" charset="0"/>
              <a:buNone/>
              <a:tabLst/>
              <a:defRPr/>
            </a:pPr>
            <a:r>
              <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rPr>
              <a:t>Twitter</a:t>
            </a:r>
            <a:br>
              <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rPr>
            </a:br>
            <a:r>
              <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rPr>
              <a:t>System Center Midsize Business: </a:t>
            </a:r>
            <a:r>
              <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hlinkClick r:id="rId9"/>
              </a:rPr>
              <a:t>http://twitter.com/DMills_MS</a:t>
            </a:r>
            <a:endPar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endParaRPr>
          </a:p>
          <a:p>
            <a:pPr marL="0" marR="0" lvl="0" indent="-396875" algn="l" defTabSz="914099" rtl="0" eaLnBrk="1" fontAlgn="base" latinLnBrk="0" hangingPunct="1">
              <a:lnSpc>
                <a:spcPct val="90000"/>
              </a:lnSpc>
              <a:spcBef>
                <a:spcPct val="0"/>
              </a:spcBef>
              <a:spcAft>
                <a:spcPct val="0"/>
              </a:spcAft>
              <a:buClrTx/>
              <a:buSzTx/>
              <a:buFont typeface="Arial" pitchFamily="34" charset="0"/>
              <a:buNone/>
              <a:tabLst/>
              <a:defRPr/>
            </a:pPr>
            <a:r>
              <a:rPr lang="en-US" dirty="0" smtClean="0">
                <a:solidFill>
                  <a:srgbClr val="FFFFFF"/>
                </a:solidFill>
                <a:effectLst>
                  <a:outerShdw blurRad="38100" dist="38100" dir="2700000" algn="tl">
                    <a:srgbClr val="000000">
                      <a:alpha val="43137"/>
                    </a:srgbClr>
                  </a:outerShdw>
                </a:effectLst>
              </a:rPr>
              <a:t>System Center Essentials: </a:t>
            </a:r>
            <a:r>
              <a:rPr lang="en-US" dirty="0" smtClean="0">
                <a:solidFill>
                  <a:srgbClr val="FFFFFF"/>
                </a:solidFill>
                <a:effectLst>
                  <a:outerShdw blurRad="38100" dist="38100" dir="2700000" algn="tl">
                    <a:srgbClr val="000000">
                      <a:alpha val="43137"/>
                    </a:srgbClr>
                  </a:outerShdw>
                </a:effectLst>
                <a:hlinkClick r:id="rId10"/>
              </a:rPr>
              <a:t>http://twitter.com/SCessentials</a:t>
            </a:r>
            <a:r>
              <a:rPr lang="en-US" dirty="0" smtClean="0">
                <a:solidFill>
                  <a:srgbClr val="FFFFFF"/>
                </a:solidFill>
                <a:effectLst>
                  <a:outerShdw blurRad="38100" dist="38100" dir="2700000" algn="tl">
                    <a:srgbClr val="000000">
                      <a:alpha val="43137"/>
                    </a:srgbClr>
                  </a:outerShdw>
                </a:effectLst>
              </a:rPr>
              <a:t> </a:t>
            </a:r>
            <a:endParaRPr kumimoji="0" lang="en-US" sz="1800" b="0"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rrowheads="1"/>
          </p:cNvPicPr>
          <p:nvPr/>
        </p:nvPicPr>
        <p:blipFill>
          <a:blip r:embed="rId3"/>
          <a:srcRect/>
          <a:stretch>
            <a:fillRect/>
          </a:stretch>
        </p:blipFill>
        <p:spPr bwMode="black">
          <a:xfrm>
            <a:off x="2327685" y="2787389"/>
            <a:ext cx="4488630" cy="1283229"/>
          </a:xfrm>
          <a:prstGeom prst="rect">
            <a:avLst/>
          </a:prstGeom>
          <a:noFill/>
        </p:spPr>
      </p:pic>
      <p:sp>
        <p:nvSpPr>
          <p:cNvPr id="5" name="Text Box 3"/>
          <p:cNvSpPr txBox="1">
            <a:spLocks noChangeArrowheads="1"/>
          </p:cNvSpPr>
          <p:nvPr/>
        </p:nvSpPr>
        <p:spPr bwMode="blackWhite">
          <a:xfrm>
            <a:off x="374946" y="6106193"/>
            <a:ext cx="8382000" cy="523202"/>
          </a:xfrm>
          <a:prstGeom prst="rect">
            <a:avLst/>
          </a:prstGeom>
          <a:noFill/>
          <a:ln w="12700">
            <a:noFill/>
            <a:miter lim="800000"/>
            <a:headEnd type="none" w="sm" len="sm"/>
            <a:tailEnd type="none" w="sm" len="sm"/>
          </a:ln>
          <a:effectLst/>
        </p:spPr>
        <p:txBody>
          <a:bodyPr vert="horz" wrap="square" lIns="91421" tIns="45711" rIns="91421" bIns="45711" numCol="1" anchor="t" anchorCtr="0" compatLnSpc="1">
            <a:prstTxWarp prst="textNoShape">
              <a:avLst/>
            </a:prstTxWarp>
            <a:spAutoFit/>
          </a:bodyPr>
          <a:lstStyle/>
          <a:p>
            <a:pPr algn="ctr" defTabSz="914061" eaLnBrk="0" hangingPunct="0"/>
            <a:r>
              <a:rPr lang="en-US" sz="700" dirty="0">
                <a:latin typeface="Segoe" pitchFamily="34" charset="0"/>
                <a:cs typeface="Arial" charset="0"/>
              </a:rPr>
              <a:t>© </a:t>
            </a:r>
            <a:r>
              <a:rPr lang="en-US" sz="700" dirty="0" smtClean="0">
                <a:latin typeface="Segoe" pitchFamily="34" charset="0"/>
                <a:cs typeface="Arial" charset="0"/>
              </a:rPr>
              <a:t>2009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61"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9"/>
          </a:xfrm>
        </p:spPr>
        <p:txBody>
          <a:bodyPr/>
          <a:lstStyle/>
          <a:p>
            <a:r>
              <a:rPr sz="3600"/>
              <a:t>Feature Comparison With </a:t>
            </a:r>
            <a:r>
              <a:rPr sz="3600" err="1"/>
              <a:t>OpsMgr</a:t>
            </a:r>
            <a:r>
              <a:rPr sz="3600"/>
              <a:t> 2007</a:t>
            </a:r>
          </a:p>
        </p:txBody>
      </p:sp>
      <p:graphicFrame>
        <p:nvGraphicFramePr>
          <p:cNvPr id="6" name="Table 5"/>
          <p:cNvGraphicFramePr>
            <a:graphicFrameLocks/>
          </p:cNvGraphicFramePr>
          <p:nvPr/>
        </p:nvGraphicFramePr>
        <p:xfrm>
          <a:off x="368302" y="1402350"/>
          <a:ext cx="8407399" cy="5195903"/>
        </p:xfrm>
        <a:graphic>
          <a:graphicData uri="http://schemas.openxmlformats.org/drawingml/2006/table">
            <a:tbl>
              <a:tblPr firstRow="1" bandRow="1" bandCol="1">
                <a:tableStyleId>{5940675A-B579-460E-94D1-54222C63F5DA}</a:tableStyleId>
              </a:tblPr>
              <a:tblGrid>
                <a:gridCol w="3628157"/>
                <a:gridCol w="1055160"/>
                <a:gridCol w="1201862"/>
                <a:gridCol w="2522220"/>
              </a:tblGrid>
              <a:tr h="538480">
                <a:tc>
                  <a:txBody>
                    <a:bodyPr/>
                    <a:lstStyle/>
                    <a:p>
                      <a:r>
                        <a:rPr lang="en-US" sz="1500" b="1" baseline="0" dirty="0" smtClean="0">
                          <a:solidFill>
                            <a:schemeClr val="tx1"/>
                          </a:solidFill>
                          <a:effectLst>
                            <a:outerShdw blurRad="38100" dist="38100" dir="2700000" algn="tl">
                              <a:srgbClr val="000000">
                                <a:alpha val="43137"/>
                              </a:srgbClr>
                            </a:outerShdw>
                          </a:effectLst>
                        </a:rPr>
                        <a:t>Monitoring</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err="1" smtClean="0">
                          <a:solidFill>
                            <a:schemeClr val="tx1"/>
                          </a:solidFill>
                          <a:effectLst>
                            <a:outerShdw blurRad="38100" dist="38100" dir="2700000" algn="tl">
                              <a:srgbClr val="000000">
                                <a:alpha val="43137"/>
                              </a:srgbClr>
                            </a:outerShdw>
                          </a:effectLst>
                        </a:rPr>
                        <a:t>OpsMgr</a:t>
                      </a:r>
                      <a:r>
                        <a:rPr lang="en-US" sz="1500" b="1" baseline="0" dirty="0" smtClean="0">
                          <a:solidFill>
                            <a:schemeClr val="tx1"/>
                          </a:solidFill>
                          <a:effectLst>
                            <a:outerShdw blurRad="38100" dist="38100" dir="2700000" algn="tl">
                              <a:srgbClr val="000000">
                                <a:alpha val="43137"/>
                              </a:srgbClr>
                            </a:outerShdw>
                          </a:effectLst>
                        </a:rPr>
                        <a:t> 2007</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Essentials 2010*</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Essentials 2010 difference</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r>
              <a:tr h="457200">
                <a:tc>
                  <a:txBody>
                    <a:bodyPr/>
                    <a:lstStyle/>
                    <a:p>
                      <a:r>
                        <a:rPr lang="en-US" sz="1200" dirty="0" smtClean="0">
                          <a:solidFill>
                            <a:schemeClr val="tx1"/>
                          </a:solidFill>
                        </a:rPr>
                        <a:t>Monitoring of Windows Servers,</a:t>
                      </a:r>
                      <a:r>
                        <a:rPr lang="en-US" sz="1200" baseline="0" dirty="0" smtClean="0">
                          <a:solidFill>
                            <a:schemeClr val="tx1"/>
                          </a:solidFill>
                        </a:rPr>
                        <a:t> Clients, </a:t>
                      </a:r>
                      <a:br>
                        <a:rPr lang="en-US" sz="1200" baseline="0" dirty="0" smtClean="0">
                          <a:solidFill>
                            <a:schemeClr val="tx1"/>
                          </a:solidFill>
                        </a:rPr>
                      </a:br>
                      <a:r>
                        <a:rPr lang="en-US" sz="1200" baseline="0" dirty="0" smtClean="0">
                          <a:solidFill>
                            <a:schemeClr val="tx1"/>
                          </a:solidFill>
                        </a:rPr>
                        <a:t>Hardware, Software and Services</a:t>
                      </a:r>
                      <a:endParaRPr lang="en-US" sz="1200" b="1"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100" dirty="0" smtClean="0">
                          <a:solidFill>
                            <a:schemeClr val="tx1"/>
                          </a:solidFill>
                        </a:rPr>
                        <a:t>Essentials ships with a Network </a:t>
                      </a:r>
                      <a:br>
                        <a:rPr lang="en-US" sz="1100" dirty="0" smtClean="0">
                          <a:solidFill>
                            <a:schemeClr val="tx1"/>
                          </a:solidFill>
                        </a:rPr>
                      </a:br>
                      <a:r>
                        <a:rPr lang="en-US" sz="1100" dirty="0" smtClean="0">
                          <a:solidFill>
                            <a:schemeClr val="tx1"/>
                          </a:solidFill>
                        </a:rPr>
                        <a:t>device management pack</a:t>
                      </a:r>
                      <a:endParaRPr lang="en-US" sz="1100" dirty="0">
                        <a:solidFill>
                          <a:schemeClr val="tx1"/>
                        </a:solidFill>
                      </a:endParaRPr>
                    </a:p>
                  </a:txBody>
                  <a:tcPr>
                    <a:solidFill>
                      <a:schemeClr val="bg1">
                        <a:alpha val="40000"/>
                      </a:schemeClr>
                    </a:solidFill>
                  </a:tcPr>
                </a:tc>
              </a:tr>
              <a:tr h="335280">
                <a:tc>
                  <a:txBody>
                    <a:bodyPr/>
                    <a:lstStyle/>
                    <a:p>
                      <a:r>
                        <a:rPr lang="en-US" sz="1200" dirty="0" smtClean="0">
                          <a:solidFill>
                            <a:schemeClr val="tx1"/>
                          </a:solidFill>
                        </a:rPr>
                        <a:t>Management Packs with</a:t>
                      </a:r>
                      <a:r>
                        <a:rPr lang="en-US" sz="1200" baseline="0" dirty="0" smtClean="0">
                          <a:solidFill>
                            <a:schemeClr val="tx1"/>
                          </a:solidFill>
                        </a:rPr>
                        <a:t> Expert Knowledge</a:t>
                      </a:r>
                      <a:endParaRPr lang="en-US" sz="1200" b="1" dirty="0">
                        <a:solidFill>
                          <a:schemeClr val="tx1"/>
                        </a:solidFill>
                      </a:endParaRPr>
                    </a:p>
                  </a:txBody>
                  <a:tcPr>
                    <a:solidFill>
                      <a:schemeClr val="bg1">
                        <a:alpha val="20000"/>
                      </a:schemeClr>
                    </a:solidFill>
                  </a:tcPr>
                </a:tc>
                <a:tc>
                  <a:txBody>
                    <a:bodyPr/>
                    <a:lstStyle/>
                    <a:p>
                      <a:pPr algn="ctr"/>
                      <a:r>
                        <a:rPr lang="en-US" sz="1600" dirty="0" smtClean="0">
                          <a:solidFill>
                            <a:schemeClr val="tx1"/>
                          </a:solidFill>
                        </a:rPr>
                        <a:t>√</a:t>
                      </a:r>
                      <a:endParaRPr lang="en-US" sz="1600" b="1"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100" b="0" dirty="0">
                        <a:solidFill>
                          <a:schemeClr val="tx1"/>
                        </a:solidFill>
                      </a:endParaRPr>
                    </a:p>
                  </a:txBody>
                  <a:tcPr>
                    <a:solidFill>
                      <a:schemeClr val="bg1">
                        <a:alpha val="20000"/>
                      </a:schemeClr>
                    </a:solidFill>
                  </a:tcPr>
                </a:tc>
              </a:tr>
              <a:tr h="3800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solidFill>
                            <a:schemeClr val="tx1"/>
                          </a:solidFill>
                        </a:rPr>
                        <a:t>Agentless</a:t>
                      </a:r>
                      <a:r>
                        <a:rPr lang="en-US" sz="1200" dirty="0" smtClean="0">
                          <a:solidFill>
                            <a:schemeClr val="tx1"/>
                          </a:solidFill>
                        </a:rPr>
                        <a:t> Exception Monitoring (AEM)</a:t>
                      </a:r>
                      <a:endParaRPr lang="en-US" sz="1200" b="1" dirty="0" smtClean="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p>
                  </a:txBody>
                  <a:tcPr>
                    <a:solidFill>
                      <a:schemeClr val="bg1">
                        <a:alpha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0" dirty="0" smtClean="0">
                        <a:solidFill>
                          <a:schemeClr val="tx1"/>
                        </a:solidFill>
                      </a:endParaRPr>
                    </a:p>
                  </a:txBody>
                  <a:tcPr>
                    <a:solidFill>
                      <a:schemeClr val="bg1">
                        <a:alpha val="40000"/>
                      </a:schemeClr>
                    </a:solidFill>
                  </a:tcP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Add Monitoring Wizard</a:t>
                      </a:r>
                      <a:endParaRPr lang="en-US" sz="1200" b="1" dirty="0" smtClean="0">
                        <a:solidFill>
                          <a:schemeClr val="tx1"/>
                        </a:solidFill>
                      </a:endParaRPr>
                    </a:p>
                    <a:p>
                      <a:endParaRPr lang="en-US" sz="1200" b="1"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endParaRPr lang="en-US" sz="160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endParaRPr lang="en-US" sz="1600" dirty="0">
                        <a:solidFill>
                          <a:schemeClr val="tx1"/>
                        </a:solidFill>
                      </a:endParaRPr>
                    </a:p>
                  </a:txBody>
                  <a:tcPr>
                    <a:solidFill>
                      <a:schemeClr val="bg1">
                        <a:alpha val="20000"/>
                      </a:schemeClr>
                    </a:solidFill>
                  </a:tcPr>
                </a:tc>
                <a:tc>
                  <a:txBody>
                    <a:bodyPr/>
                    <a:lstStyle/>
                    <a:p>
                      <a:pPr algn="l">
                        <a:buFont typeface="Arial" pitchFamily="34" charset="0"/>
                        <a:buNone/>
                      </a:pPr>
                      <a:endParaRPr lang="en-US" sz="1200" b="0" baseline="0" dirty="0" smtClean="0">
                        <a:solidFill>
                          <a:schemeClr val="tx1"/>
                        </a:solidFill>
                      </a:endParaRPr>
                    </a:p>
                  </a:txBody>
                  <a:tcPr>
                    <a:solidFill>
                      <a:schemeClr val="bg1">
                        <a:alpha val="20000"/>
                      </a:schemeClr>
                    </a:solidFill>
                  </a:tcPr>
                </a:tc>
              </a:tr>
              <a:tr h="457200">
                <a:tc>
                  <a:txBody>
                    <a:bodyPr/>
                    <a:lstStyle/>
                    <a:p>
                      <a:r>
                        <a:rPr lang="en-US" sz="1200" dirty="0" smtClean="0">
                          <a:solidFill>
                            <a:schemeClr val="tx1"/>
                          </a:solidFill>
                        </a:rPr>
                        <a:t>Reporting</a:t>
                      </a:r>
                      <a:endParaRPr lang="en-US" sz="1200" b="1"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endParaRPr lang="en-US" sz="1600"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endParaRPr lang="en-US" sz="1600" dirty="0">
                        <a:solidFill>
                          <a:schemeClr val="tx1"/>
                        </a:solidFill>
                      </a:endParaRPr>
                    </a:p>
                  </a:txBody>
                  <a:tcPr>
                    <a:solidFill>
                      <a:schemeClr val="bg1">
                        <a:alpha val="40000"/>
                      </a:schemeClr>
                    </a:solidFill>
                  </a:tcPr>
                </a:tc>
                <a:tc>
                  <a:txBody>
                    <a:bodyPr/>
                    <a:lstStyle/>
                    <a:p>
                      <a:pPr algn="l">
                        <a:buFont typeface="Arial" pitchFamily="34" charset="0"/>
                        <a:buNone/>
                      </a:pPr>
                      <a:r>
                        <a:rPr lang="en-US" sz="1200" baseline="0" dirty="0" smtClean="0">
                          <a:solidFill>
                            <a:schemeClr val="tx1"/>
                          </a:solidFill>
                        </a:rPr>
                        <a:t>Essentials data storage limited to 40 days. No report authoring </a:t>
                      </a:r>
                    </a:p>
                  </a:txBody>
                  <a:tcPr>
                    <a:solidFill>
                      <a:schemeClr val="bg1">
                        <a:alpha val="40000"/>
                      </a:schemeClr>
                    </a:solidFill>
                  </a:tcPr>
                </a:tc>
              </a:tr>
              <a:tr h="640080">
                <a:tc>
                  <a:txBody>
                    <a:bodyPr/>
                    <a:lstStyle/>
                    <a:p>
                      <a:r>
                        <a:rPr lang="en-US" sz="1200" dirty="0" smtClean="0">
                          <a:solidFill>
                            <a:schemeClr val="tx1"/>
                          </a:solidFill>
                        </a:rPr>
                        <a:t>Branch office monitoring</a:t>
                      </a:r>
                      <a:endParaRPr lang="en-US" sz="1200" b="1"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smtClean="0">
                          <a:solidFill>
                            <a:schemeClr val="tx1"/>
                          </a:solidFill>
                        </a:rPr>
                        <a:t>Essentials</a:t>
                      </a:r>
                      <a:r>
                        <a:rPr lang="en-US" sz="1200" baseline="0" dirty="0" smtClean="0">
                          <a:solidFill>
                            <a:schemeClr val="tx1"/>
                          </a:solidFill>
                        </a:rPr>
                        <a:t> 2010 is a single server solution; no tiered connection </a:t>
                      </a:r>
                      <a:br>
                        <a:rPr lang="en-US" sz="1200" baseline="0" dirty="0" smtClean="0">
                          <a:solidFill>
                            <a:schemeClr val="tx1"/>
                          </a:solidFill>
                        </a:rPr>
                      </a:br>
                      <a:r>
                        <a:rPr lang="en-US" sz="1200" baseline="0" dirty="0" smtClean="0">
                          <a:solidFill>
                            <a:schemeClr val="tx1"/>
                          </a:solidFill>
                        </a:rPr>
                        <a:t>of servers</a:t>
                      </a:r>
                      <a:endParaRPr lang="en-US" sz="1200" b="0" dirty="0" smtClean="0">
                        <a:solidFill>
                          <a:schemeClr val="tx1"/>
                        </a:solidFill>
                      </a:endParaRPr>
                    </a:p>
                  </a:txBody>
                  <a:tcPr>
                    <a:solidFill>
                      <a:schemeClr val="bg1">
                        <a:alpha val="20000"/>
                      </a:schemeClr>
                    </a:solidFill>
                  </a:tcPr>
                </a:tc>
              </a:tr>
              <a:tr h="457200">
                <a:tc>
                  <a:txBody>
                    <a:bodyPr/>
                    <a:lstStyle/>
                    <a:p>
                      <a:r>
                        <a:rPr lang="en-US" sz="1200" dirty="0" smtClean="0">
                          <a:solidFill>
                            <a:schemeClr val="tx1"/>
                          </a:solidFill>
                        </a:rPr>
                        <a:t>Role-based</a:t>
                      </a:r>
                      <a:r>
                        <a:rPr lang="en-US" sz="1200" baseline="0" dirty="0" smtClean="0">
                          <a:solidFill>
                            <a:schemeClr val="tx1"/>
                          </a:solidFill>
                        </a:rPr>
                        <a:t> security</a:t>
                      </a:r>
                      <a:endParaRPr lang="en-US" sz="1200" b="1"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endParaRPr>
                    </a:p>
                  </a:txBody>
                  <a:tcPr>
                    <a:solidFill>
                      <a:schemeClr val="bg1">
                        <a:alpha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Local or domain admin only for Essentials 2010 server</a:t>
                      </a:r>
                      <a:endParaRPr lang="en-US" sz="1200" b="0" dirty="0" smtClean="0">
                        <a:solidFill>
                          <a:schemeClr val="tx1"/>
                        </a:solidFill>
                      </a:endParaRPr>
                    </a:p>
                  </a:txBody>
                  <a:tcPr>
                    <a:solidFill>
                      <a:schemeClr val="bg1">
                        <a:alpha val="40000"/>
                      </a:schemeClr>
                    </a:solidFill>
                  </a:tcPr>
                </a:tc>
              </a:tr>
              <a:tr h="365756">
                <a:tc>
                  <a:txBody>
                    <a:bodyPr/>
                    <a:lstStyle/>
                    <a:p>
                      <a:r>
                        <a:rPr lang="en-US" sz="1200" dirty="0" smtClean="0">
                          <a:solidFill>
                            <a:schemeClr val="tx1"/>
                          </a:solidFill>
                        </a:rPr>
                        <a:t>Connector</a:t>
                      </a:r>
                      <a:r>
                        <a:rPr lang="en-US" sz="1200" baseline="0" dirty="0" smtClean="0">
                          <a:solidFill>
                            <a:schemeClr val="tx1"/>
                          </a:solidFill>
                        </a:rPr>
                        <a:t>  Framework</a:t>
                      </a:r>
                      <a:endParaRPr lang="en-US" sz="1200" b="1"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20000"/>
                      </a:schemeClr>
                    </a:solidFill>
                  </a:tcPr>
                </a:tc>
                <a:tc>
                  <a:txBody>
                    <a:bodyPr/>
                    <a:lstStyle/>
                    <a:p>
                      <a:endParaRPr lang="en-US" sz="1600" dirty="0">
                        <a:solidFill>
                          <a:schemeClr val="tx1"/>
                        </a:solidFill>
                      </a:endParaRP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0" dirty="0" smtClean="0">
                        <a:solidFill>
                          <a:schemeClr val="tx1"/>
                        </a:solidFill>
                      </a:endParaRPr>
                    </a:p>
                  </a:txBody>
                  <a:tcPr>
                    <a:solidFill>
                      <a:schemeClr val="bg1">
                        <a:alpha val="20000"/>
                      </a:schemeClr>
                    </a:solidFill>
                  </a:tcPr>
                </a:tc>
              </a:tr>
              <a:tr h="365756">
                <a:tc>
                  <a:txBody>
                    <a:bodyPr/>
                    <a:lstStyle/>
                    <a:p>
                      <a:r>
                        <a:rPr lang="en-US" sz="1200" dirty="0" smtClean="0">
                          <a:solidFill>
                            <a:schemeClr val="tx1"/>
                          </a:solidFill>
                        </a:rPr>
                        <a:t>Audit</a:t>
                      </a:r>
                      <a:r>
                        <a:rPr lang="en-US" sz="1200" baseline="0" dirty="0" smtClean="0">
                          <a:solidFill>
                            <a:schemeClr val="tx1"/>
                          </a:solidFill>
                        </a:rPr>
                        <a:t> Collection Services</a:t>
                      </a:r>
                      <a:endParaRPr lang="en-US" sz="1200" b="1"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40000"/>
                      </a:schemeClr>
                    </a:solidFill>
                  </a:tcPr>
                </a:tc>
                <a:tc>
                  <a:txBody>
                    <a:bodyPr/>
                    <a:lstStyle/>
                    <a:p>
                      <a:endParaRPr lang="en-US" sz="1600" dirty="0">
                        <a:solidFill>
                          <a:schemeClr val="tx1"/>
                        </a:solidFill>
                      </a:endParaRPr>
                    </a:p>
                  </a:txBody>
                  <a:tcPr>
                    <a:solidFill>
                      <a:schemeClr val="bg1">
                        <a:alpha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0" dirty="0" smtClean="0">
                        <a:solidFill>
                          <a:schemeClr val="tx1"/>
                        </a:solidFill>
                      </a:endParaRPr>
                    </a:p>
                  </a:txBody>
                  <a:tcPr>
                    <a:solidFill>
                      <a:schemeClr val="bg1">
                        <a:alpha val="40000"/>
                      </a:schemeClr>
                    </a:solidFill>
                  </a:tcPr>
                </a:tc>
              </a:tr>
              <a:tr h="365756">
                <a:tc>
                  <a:txBody>
                    <a:bodyPr/>
                    <a:lstStyle/>
                    <a:p>
                      <a:r>
                        <a:rPr lang="en-US" sz="1200" b="0" dirty="0" smtClean="0">
                          <a:solidFill>
                            <a:schemeClr val="tx1"/>
                          </a:solidFill>
                        </a:rPr>
                        <a:t>Web Console</a:t>
                      </a:r>
                      <a:endParaRPr lang="en-US" sz="1200" b="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20000"/>
                      </a:schemeClr>
                    </a:solidFill>
                  </a:tcPr>
                </a:tc>
                <a:tc>
                  <a:txBody>
                    <a:bodyPr/>
                    <a:lstStyle/>
                    <a:p>
                      <a:endParaRPr lang="en-US" sz="1600" dirty="0">
                        <a:solidFill>
                          <a:schemeClr val="tx1"/>
                        </a:solidFill>
                      </a:endParaRP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0" dirty="0" smtClean="0">
                        <a:solidFill>
                          <a:schemeClr val="tx1"/>
                        </a:solidFill>
                      </a:endParaRPr>
                    </a:p>
                  </a:txBody>
                  <a:tcPr>
                    <a:solidFill>
                      <a:schemeClr val="bg1">
                        <a:alpha val="20000"/>
                      </a:schemeClr>
                    </a:solidFill>
                  </a:tcPr>
                </a:tc>
              </a:tr>
              <a:tr h="365756">
                <a:tc>
                  <a:txBody>
                    <a:bodyPr/>
                    <a:lstStyle/>
                    <a:p>
                      <a:r>
                        <a:rPr lang="en-US" sz="1200" b="0" dirty="0" smtClean="0">
                          <a:solidFill>
                            <a:schemeClr val="tx1"/>
                          </a:solidFill>
                        </a:rPr>
                        <a:t>Cross-platform support</a:t>
                      </a:r>
                      <a:endParaRPr lang="en-US" sz="1200" b="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20000"/>
                      </a:schemeClr>
                    </a:solidFill>
                  </a:tcPr>
                </a:tc>
                <a:tc>
                  <a:txBody>
                    <a:bodyPr/>
                    <a:lstStyle/>
                    <a:p>
                      <a:endParaRPr lang="en-US" sz="1600" dirty="0">
                        <a:solidFill>
                          <a:schemeClr val="tx1"/>
                        </a:solidFill>
                      </a:endParaRP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0" dirty="0" smtClean="0">
                        <a:solidFill>
                          <a:schemeClr val="tx1"/>
                        </a:solidFill>
                      </a:endParaRPr>
                    </a:p>
                  </a:txBody>
                  <a:tcPr>
                    <a:solidFill>
                      <a:schemeClr val="bg1">
                        <a:alpha val="2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9"/>
          </a:xfrm>
        </p:spPr>
        <p:txBody>
          <a:bodyPr/>
          <a:lstStyle/>
          <a:p>
            <a:r>
              <a:rPr sz="3600" dirty="0"/>
              <a:t>Feature Comparison With </a:t>
            </a:r>
            <a:r>
              <a:rPr sz="3600" dirty="0" err="1"/>
              <a:t>ConfigMgr</a:t>
            </a:r>
            <a:r>
              <a:rPr sz="3600" dirty="0"/>
              <a:t> 2007</a:t>
            </a:r>
          </a:p>
        </p:txBody>
      </p:sp>
      <p:graphicFrame>
        <p:nvGraphicFramePr>
          <p:cNvPr id="6" name="Table 5"/>
          <p:cNvGraphicFramePr>
            <a:graphicFrameLocks noGrp="1"/>
          </p:cNvGraphicFramePr>
          <p:nvPr/>
        </p:nvGraphicFramePr>
        <p:xfrm>
          <a:off x="368300" y="1402033"/>
          <a:ext cx="8407400" cy="4829487"/>
        </p:xfrm>
        <a:graphic>
          <a:graphicData uri="http://schemas.openxmlformats.org/drawingml/2006/table">
            <a:tbl>
              <a:tblPr firstRow="1" bandRow="1">
                <a:tableStyleId>{5940675A-B579-460E-94D1-54222C63F5DA}</a:tableStyleId>
              </a:tblPr>
              <a:tblGrid>
                <a:gridCol w="3362960"/>
                <a:gridCol w="1345184"/>
                <a:gridCol w="1177035"/>
                <a:gridCol w="2522221"/>
              </a:tblGrid>
              <a:tr h="538480">
                <a:tc>
                  <a:txBody>
                    <a:bodyPr/>
                    <a:lstStyle/>
                    <a:p>
                      <a:r>
                        <a:rPr lang="en-US" sz="1500" b="1" baseline="0" dirty="0" smtClean="0">
                          <a:solidFill>
                            <a:schemeClr val="tx1"/>
                          </a:solidFill>
                          <a:effectLst>
                            <a:outerShdw blurRad="38100" dist="38100" dir="2700000" algn="tl">
                              <a:srgbClr val="000000">
                                <a:alpha val="43137"/>
                              </a:srgbClr>
                            </a:outerShdw>
                          </a:effectLst>
                        </a:rPr>
                        <a:t>Configuration</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err="1" smtClean="0">
                          <a:solidFill>
                            <a:schemeClr val="tx1"/>
                          </a:solidFill>
                          <a:effectLst>
                            <a:outerShdw blurRad="38100" dist="38100" dir="2700000" algn="tl">
                              <a:srgbClr val="000000">
                                <a:alpha val="43137"/>
                              </a:srgbClr>
                            </a:outerShdw>
                          </a:effectLst>
                        </a:rPr>
                        <a:t>ConfigMgr</a:t>
                      </a:r>
                      <a:r>
                        <a:rPr lang="en-US" sz="1500" b="1" baseline="0" dirty="0" smtClean="0">
                          <a:solidFill>
                            <a:schemeClr val="tx1"/>
                          </a:solidFill>
                          <a:effectLst>
                            <a:outerShdw blurRad="38100" dist="38100" dir="2700000" algn="tl">
                              <a:srgbClr val="000000">
                                <a:alpha val="43137"/>
                              </a:srgbClr>
                            </a:outerShdw>
                          </a:effectLst>
                        </a:rPr>
                        <a:t> 2007</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Essentials 2010*</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Essentials 2007 difference</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r>
              <a:tr h="386877">
                <a:tc>
                  <a:txBody>
                    <a:bodyPr/>
                    <a:lstStyle/>
                    <a:p>
                      <a:r>
                        <a:rPr lang="en-US" sz="1200" dirty="0" smtClean="0">
                          <a:solidFill>
                            <a:schemeClr val="tx1"/>
                          </a:solidFill>
                        </a:rPr>
                        <a:t>Patch </a:t>
                      </a:r>
                      <a:r>
                        <a:rPr lang="en-US" sz="1200" baseline="0" dirty="0" smtClean="0">
                          <a:solidFill>
                            <a:schemeClr val="tx1"/>
                          </a:solidFill>
                        </a:rPr>
                        <a:t>Mgmt (Microsoft and Third party)</a:t>
                      </a:r>
                      <a:endParaRPr lang="en-US" sz="1200" b="1"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b="0" dirty="0">
                        <a:solidFill>
                          <a:schemeClr val="tx1"/>
                        </a:solidFill>
                      </a:endParaRPr>
                    </a:p>
                  </a:txBody>
                  <a:tcPr>
                    <a:solidFill>
                      <a:schemeClr val="bg1">
                        <a:alpha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tx1"/>
                        </a:solidFill>
                      </a:endParaRPr>
                    </a:p>
                  </a:txBody>
                  <a:tcPr>
                    <a:solidFill>
                      <a:schemeClr val="bg1">
                        <a:alpha val="40000"/>
                      </a:schemeClr>
                    </a:solidFill>
                  </a:tcPr>
                </a:tc>
              </a:tr>
              <a:tr h="822960">
                <a:tc>
                  <a:txBody>
                    <a:bodyPr/>
                    <a:lstStyle/>
                    <a:p>
                      <a:r>
                        <a:rPr lang="en-US" sz="1200" dirty="0" smtClean="0">
                          <a:solidFill>
                            <a:schemeClr val="tx1"/>
                          </a:solidFill>
                        </a:rPr>
                        <a:t>Software Distribution</a:t>
                      </a:r>
                      <a:endParaRPr lang="en-US" sz="1200" b="1"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dirty="0">
                        <a:solidFill>
                          <a:schemeClr val="tx1"/>
                        </a:solidFill>
                      </a:endParaRP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rPr>
                        <a:t>Essentials</a:t>
                      </a:r>
                      <a:r>
                        <a:rPr lang="en-US" sz="1200" b="0" baseline="0" dirty="0" smtClean="0">
                          <a:solidFill>
                            <a:schemeClr val="tx1"/>
                          </a:solidFill>
                        </a:rPr>
                        <a:t> offers</a:t>
                      </a:r>
                      <a:r>
                        <a:rPr lang="en-US" sz="1200" b="0" dirty="0" smtClean="0">
                          <a:solidFill>
                            <a:schemeClr val="tx1"/>
                          </a:solidFill>
                        </a:rPr>
                        <a:t> basic .MSI and .EXE</a:t>
                      </a:r>
                      <a:r>
                        <a:rPr lang="en-US" sz="1200" b="0" baseline="0" dirty="0" smtClean="0">
                          <a:solidFill>
                            <a:schemeClr val="tx1"/>
                          </a:solidFill>
                        </a:rPr>
                        <a:t> deployment with optional command line parameters. No advanced packaging capability.</a:t>
                      </a:r>
                      <a:endParaRPr lang="en-US" sz="1200" b="0" dirty="0">
                        <a:solidFill>
                          <a:schemeClr val="tx1"/>
                        </a:solidFill>
                      </a:endParaRPr>
                    </a:p>
                  </a:txBody>
                  <a:tcPr>
                    <a:solidFill>
                      <a:schemeClr val="bg1">
                        <a:alpha val="20000"/>
                      </a:schemeClr>
                    </a:solidFill>
                  </a:tcPr>
                </a:tc>
              </a:tr>
              <a:tr h="838852">
                <a:tc>
                  <a:txBody>
                    <a:bodyPr/>
                    <a:lstStyle/>
                    <a:p>
                      <a:r>
                        <a:rPr lang="en-US" sz="1200" dirty="0" smtClean="0">
                          <a:solidFill>
                            <a:schemeClr val="tx1"/>
                          </a:solidFill>
                        </a:rPr>
                        <a:t>Hardware and Software Inventory</a:t>
                      </a:r>
                      <a:endParaRPr lang="en-US" sz="1200" b="1"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endParaRPr lang="en-US" sz="1600" b="0"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a:t>
                      </a:r>
                      <a:endParaRPr lang="en-US" sz="1600" b="0" dirty="0">
                        <a:solidFill>
                          <a:schemeClr val="tx1"/>
                        </a:solidFill>
                      </a:endParaRPr>
                    </a:p>
                  </a:txBody>
                  <a:tcPr>
                    <a:solidFill>
                      <a:schemeClr val="bg1">
                        <a:alpha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0" dirty="0" smtClean="0">
                          <a:solidFill>
                            <a:schemeClr val="tx1"/>
                          </a:solidFill>
                        </a:rPr>
                        <a:t>Essentials collects</a:t>
                      </a:r>
                      <a:r>
                        <a:rPr lang="en-US" sz="1200" b="0" baseline="0" dirty="0" smtClean="0">
                          <a:solidFill>
                            <a:schemeClr val="tx1"/>
                          </a:solidFill>
                        </a:rPr>
                        <a:t> 60+ fixed software and hardware attributes. Configuration Manager 2007 inventory is extensible</a:t>
                      </a:r>
                      <a:endParaRPr lang="en-US" sz="1200" b="0" dirty="0">
                        <a:solidFill>
                          <a:schemeClr val="tx1"/>
                        </a:solidFill>
                      </a:endParaRPr>
                    </a:p>
                  </a:txBody>
                  <a:tcPr>
                    <a:solidFill>
                      <a:schemeClr val="bg1">
                        <a:alpha val="40000"/>
                      </a:schemeClr>
                    </a:solidFill>
                  </a:tcPr>
                </a:tc>
              </a:tr>
              <a:tr h="736247">
                <a:tc>
                  <a:txBody>
                    <a:bodyPr/>
                    <a:lstStyle/>
                    <a:p>
                      <a:r>
                        <a:rPr lang="en-US" sz="1200" b="0" dirty="0" smtClean="0">
                          <a:solidFill>
                            <a:schemeClr val="tx1"/>
                          </a:solidFill>
                        </a:rPr>
                        <a:t>Branch office updates and</a:t>
                      </a:r>
                      <a:r>
                        <a:rPr lang="en-US" sz="1200" b="0" baseline="0" dirty="0" smtClean="0">
                          <a:solidFill>
                            <a:schemeClr val="tx1"/>
                          </a:solidFill>
                        </a:rPr>
                        <a:t> software dist.</a:t>
                      </a:r>
                      <a:endParaRPr lang="en-US" sz="1200" b="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b="0" dirty="0" smtClean="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endParaRPr lang="en-US" sz="1600" b="0" dirty="0" smtClean="0">
                        <a:solidFill>
                          <a:schemeClr val="tx1"/>
                        </a:solidFill>
                      </a:endParaRPr>
                    </a:p>
                  </a:txBody>
                  <a:tcPr>
                    <a:solidFill>
                      <a:schemeClr val="bg1">
                        <a:alpha val="2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smtClean="0">
                          <a:solidFill>
                            <a:schemeClr val="tx1"/>
                          </a:solidFill>
                        </a:rPr>
                        <a:t>Essentials is a</a:t>
                      </a:r>
                      <a:r>
                        <a:rPr lang="en-US" sz="1200" baseline="0" dirty="0" smtClean="0">
                          <a:solidFill>
                            <a:schemeClr val="tx1"/>
                          </a:solidFill>
                        </a:rPr>
                        <a:t> single server solution using BITS 2.0 (bandwidth aware). </a:t>
                      </a:r>
                      <a:r>
                        <a:rPr lang="en-US" sz="1200" b="0" dirty="0" smtClean="0">
                          <a:solidFill>
                            <a:schemeClr val="tx1"/>
                          </a:solidFill>
                        </a:rPr>
                        <a:t>No</a:t>
                      </a:r>
                      <a:r>
                        <a:rPr lang="en-US" sz="1200" b="0" baseline="0" dirty="0" smtClean="0">
                          <a:solidFill>
                            <a:schemeClr val="tx1"/>
                          </a:solidFill>
                        </a:rPr>
                        <a:t> site replication servers</a:t>
                      </a:r>
                      <a:endParaRPr lang="en-US" sz="1200" dirty="0">
                        <a:solidFill>
                          <a:schemeClr val="tx1"/>
                        </a:solidFill>
                      </a:endParaRPr>
                    </a:p>
                  </a:txBody>
                  <a:tcPr>
                    <a:solidFill>
                      <a:schemeClr val="bg1">
                        <a:alpha val="20000"/>
                      </a:schemeClr>
                    </a:solidFill>
                  </a:tcPr>
                </a:tc>
              </a:tr>
              <a:tr h="386877">
                <a:tc>
                  <a:txBody>
                    <a:bodyPr/>
                    <a:lstStyle/>
                    <a:p>
                      <a:r>
                        <a:rPr lang="en-US" sz="1200" dirty="0" smtClean="0">
                          <a:solidFill>
                            <a:schemeClr val="tx1"/>
                          </a:solidFill>
                        </a:rPr>
                        <a:t>Operating</a:t>
                      </a:r>
                      <a:r>
                        <a:rPr lang="en-US" sz="1200" baseline="0" dirty="0" smtClean="0">
                          <a:solidFill>
                            <a:schemeClr val="tx1"/>
                          </a:solidFill>
                        </a:rPr>
                        <a:t> System</a:t>
                      </a:r>
                      <a:r>
                        <a:rPr lang="en-US" sz="1200" dirty="0" smtClean="0">
                          <a:solidFill>
                            <a:schemeClr val="tx1"/>
                          </a:solidFill>
                        </a:rPr>
                        <a:t> Deployment</a:t>
                      </a:r>
                      <a:endParaRPr lang="en-US" sz="1200" b="1" dirty="0">
                        <a:solidFill>
                          <a:schemeClr val="tx1"/>
                        </a:solidFill>
                      </a:endParaRPr>
                    </a:p>
                  </a:txBody>
                  <a:tcPr>
                    <a:solidFill>
                      <a:schemeClr val="bg1">
                        <a:alpha val="40000"/>
                      </a:schemeClr>
                    </a:solidFill>
                  </a:tcPr>
                </a:tc>
                <a:tc>
                  <a:txBody>
                    <a:bodyPr/>
                    <a:lstStyle/>
                    <a:p>
                      <a:pPr algn="ctr"/>
                      <a:r>
                        <a:rPr lang="en-US" sz="1600" dirty="0" smtClean="0">
                          <a:solidFill>
                            <a:schemeClr val="tx1"/>
                          </a:solidFill>
                        </a:rPr>
                        <a:t>√</a:t>
                      </a:r>
                      <a:endParaRPr lang="en-US" sz="1600" b="1" dirty="0">
                        <a:solidFill>
                          <a:schemeClr val="tx1"/>
                        </a:solidFill>
                      </a:endParaRPr>
                    </a:p>
                  </a:txBody>
                  <a:tcPr>
                    <a:solidFill>
                      <a:schemeClr val="bg1">
                        <a:alpha val="40000"/>
                      </a:schemeClr>
                    </a:solidFill>
                  </a:tcPr>
                </a:tc>
                <a:tc>
                  <a:txBody>
                    <a:bodyPr/>
                    <a:lstStyle/>
                    <a:p>
                      <a:endParaRPr lang="en-US" sz="1600" dirty="0">
                        <a:solidFill>
                          <a:schemeClr val="tx1"/>
                        </a:solidFill>
                      </a:endParaRPr>
                    </a:p>
                  </a:txBody>
                  <a:tcPr>
                    <a:solidFill>
                      <a:schemeClr val="bg1">
                        <a:alpha val="40000"/>
                      </a:schemeClr>
                    </a:solidFill>
                  </a:tcPr>
                </a:tc>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endParaRPr lang="en-US" sz="1200" b="0" dirty="0" smtClean="0">
                        <a:solidFill>
                          <a:schemeClr val="tx1"/>
                        </a:solidFill>
                      </a:endParaRPr>
                    </a:p>
                  </a:txBody>
                  <a:tcPr>
                    <a:solidFill>
                      <a:schemeClr val="bg1">
                        <a:alpha val="40000"/>
                      </a:schemeClr>
                    </a:solidFill>
                  </a:tcPr>
                </a:tc>
              </a:tr>
              <a:tr h="386877">
                <a:tc>
                  <a:txBody>
                    <a:bodyPr/>
                    <a:lstStyle/>
                    <a:p>
                      <a:r>
                        <a:rPr lang="en-US" sz="1200" dirty="0" smtClean="0">
                          <a:solidFill>
                            <a:schemeClr val="tx1"/>
                          </a:solidFill>
                        </a:rPr>
                        <a:t>Desired Configuration management</a:t>
                      </a:r>
                      <a:endParaRPr lang="en-US" sz="1200" b="1"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20000"/>
                      </a:schemeClr>
                    </a:solidFill>
                  </a:tcPr>
                </a:tc>
                <a:tc>
                  <a:txBody>
                    <a:bodyPr/>
                    <a:lstStyle/>
                    <a:p>
                      <a:endParaRPr lang="en-US" sz="1600" dirty="0">
                        <a:solidFill>
                          <a:schemeClr val="tx1"/>
                        </a:solidFill>
                      </a:endParaRPr>
                    </a:p>
                  </a:txBody>
                  <a:tcPr>
                    <a:solidFill>
                      <a:schemeClr val="bg1">
                        <a:alpha val="20000"/>
                      </a:schemeClr>
                    </a:solidFill>
                  </a:tcPr>
                </a:tc>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solidFill>
                      <a:schemeClr val="bg1">
                        <a:alpha val="20000"/>
                      </a:schemeClr>
                    </a:solidFill>
                  </a:tcPr>
                </a:tc>
              </a:tr>
              <a:tr h="386877">
                <a:tc>
                  <a:txBody>
                    <a:bodyPr/>
                    <a:lstStyle/>
                    <a:p>
                      <a:r>
                        <a:rPr lang="en-US" sz="1200" b="0" dirty="0" smtClean="0">
                          <a:solidFill>
                            <a:schemeClr val="tx1"/>
                          </a:solidFill>
                        </a:rPr>
                        <a:t>Wake on LAN</a:t>
                      </a:r>
                      <a:endParaRPr lang="en-US" sz="1200" b="0" dirty="0">
                        <a:solidFill>
                          <a:schemeClr val="tx1"/>
                        </a:solidFill>
                      </a:endParaRPr>
                    </a:p>
                  </a:txBody>
                  <a:tcPr>
                    <a:solidFill>
                      <a:schemeClr val="bg1">
                        <a:alpha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40000"/>
                      </a:schemeClr>
                    </a:solidFill>
                  </a:tcPr>
                </a:tc>
                <a:tc>
                  <a:txBody>
                    <a:bodyPr/>
                    <a:lstStyle/>
                    <a:p>
                      <a:endParaRPr lang="en-US" sz="1600" dirty="0">
                        <a:solidFill>
                          <a:schemeClr val="tx1"/>
                        </a:solidFill>
                      </a:endParaRPr>
                    </a:p>
                  </a:txBody>
                  <a:tcPr>
                    <a:solidFill>
                      <a:schemeClr val="bg1">
                        <a:alpha val="40000"/>
                      </a:schemeClr>
                    </a:solidFill>
                  </a:tcPr>
                </a:tc>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solidFill>
                      <a:schemeClr val="bg1">
                        <a:alpha val="40000"/>
                      </a:schemeClr>
                    </a:solidFill>
                  </a:tcPr>
                </a:tc>
              </a:tr>
              <a:tr h="335280">
                <a:tc>
                  <a:txBody>
                    <a:bodyPr/>
                    <a:lstStyle/>
                    <a:p>
                      <a:r>
                        <a:rPr lang="en-US" sz="1200" b="0" dirty="0" smtClean="0">
                          <a:solidFill>
                            <a:schemeClr val="tx1"/>
                          </a:solidFill>
                        </a:rPr>
                        <a:t>Network Address Protection (NAP) integration</a:t>
                      </a:r>
                      <a:endParaRPr lang="en-US" sz="1200" b="0" dirty="0">
                        <a:solidFill>
                          <a:schemeClr val="tx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a:t>
                      </a:r>
                    </a:p>
                  </a:txBody>
                  <a:tcPr>
                    <a:solidFill>
                      <a:schemeClr val="bg1">
                        <a:alpha val="20000"/>
                      </a:schemeClr>
                    </a:solidFill>
                  </a:tcPr>
                </a:tc>
                <a:tc>
                  <a:txBody>
                    <a:bodyPr/>
                    <a:lstStyle/>
                    <a:p>
                      <a:endParaRPr lang="en-US" sz="1600" dirty="0">
                        <a:solidFill>
                          <a:schemeClr val="tx1"/>
                        </a:solidFill>
                      </a:endParaRPr>
                    </a:p>
                  </a:txBody>
                  <a:tcPr>
                    <a:solidFill>
                      <a:schemeClr val="bg1">
                        <a:alpha val="20000"/>
                      </a:schemeClr>
                    </a:solidFill>
                  </a:tcPr>
                </a:tc>
                <a:tc>
                  <a:txBody>
                    <a:bodyPr/>
                    <a:lstStyle/>
                    <a:p>
                      <a:pPr marL="0" marR="0" indent="0" algn="l" defTabSz="914364"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solidFill>
                      <a:schemeClr val="bg1">
                        <a:alpha val="2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Session Objectives and Takeaways</a:t>
            </a:r>
            <a:endParaRPr lang="en-US" dirty="0"/>
          </a:p>
        </p:txBody>
      </p:sp>
      <p:sp>
        <p:nvSpPr>
          <p:cNvPr id="6" name="Text Placeholder 5"/>
          <p:cNvSpPr>
            <a:spLocks noGrp="1"/>
          </p:cNvSpPr>
          <p:nvPr>
            <p:ph type="body" sz="quarter" idx="10"/>
          </p:nvPr>
        </p:nvSpPr>
        <p:spPr>
          <a:xfrm>
            <a:off x="381000" y="1615013"/>
            <a:ext cx="8382000" cy="4187073"/>
          </a:xfrm>
        </p:spPr>
        <p:txBody>
          <a:bodyPr/>
          <a:lstStyle/>
          <a:p>
            <a:pPr>
              <a:buFont typeface="Arial" pitchFamily="34" charset="0"/>
              <a:buChar char="•"/>
              <a:defRPr/>
            </a:pPr>
            <a:r>
              <a:rPr lang="en-US" dirty="0" smtClean="0"/>
              <a:t>Session Objective(s):  </a:t>
            </a:r>
          </a:p>
          <a:p>
            <a:pPr lvl="1">
              <a:buFont typeface="Arial" pitchFamily="34" charset="0"/>
              <a:buChar char="•"/>
              <a:defRPr/>
            </a:pPr>
            <a:r>
              <a:rPr lang="en-US" dirty="0" smtClean="0"/>
              <a:t>Understand why Microsoft built System Center Essentials</a:t>
            </a:r>
          </a:p>
          <a:p>
            <a:pPr lvl="1">
              <a:buFont typeface="Arial" pitchFamily="34" charset="0"/>
              <a:buChar char="•"/>
              <a:defRPr/>
            </a:pPr>
            <a:r>
              <a:rPr lang="en-US" dirty="0" smtClean="0"/>
              <a:t>Learn IT Management capabilities of System Center Essentials</a:t>
            </a:r>
          </a:p>
          <a:p>
            <a:pPr lvl="1">
              <a:buFont typeface="Arial" pitchFamily="34" charset="0"/>
              <a:buChar char="•"/>
              <a:defRPr/>
            </a:pPr>
            <a:r>
              <a:rPr lang="en-US" dirty="0" smtClean="0"/>
              <a:t>Introduce new capabilities available in Essentials 2010</a:t>
            </a:r>
          </a:p>
          <a:p>
            <a:pPr lvl="1">
              <a:buFont typeface="Arial" pitchFamily="34" charset="0"/>
              <a:buChar char="•"/>
              <a:defRPr/>
            </a:pPr>
            <a:r>
              <a:rPr lang="en-US" dirty="0" smtClean="0"/>
              <a:t>Demonstrate how Essentials makes IT management easier</a:t>
            </a:r>
          </a:p>
          <a:p>
            <a:pPr>
              <a:buFont typeface="Arial" pitchFamily="34" charset="0"/>
              <a:buChar char="•"/>
              <a:defRPr/>
            </a:pPr>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0" y="950025"/>
            <a:ext cx="9144000" cy="5308271"/>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79425" y="3821373"/>
            <a:ext cx="8296085" cy="532263"/>
          </a:xfrm>
          <a:prstGeom prst="rect">
            <a:avLst/>
          </a:prstGeom>
          <a:solidFill>
            <a:schemeClr val="accent1">
              <a:alpha val="2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7" name="Rectangle 6"/>
          <p:cNvSpPr/>
          <p:nvPr/>
        </p:nvSpPr>
        <p:spPr>
          <a:xfrm>
            <a:off x="7219667" y="968992"/>
            <a:ext cx="1556840" cy="5298458"/>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8" name="Rectangle 7"/>
          <p:cNvSpPr/>
          <p:nvPr/>
        </p:nvSpPr>
        <p:spPr>
          <a:xfrm>
            <a:off x="4544704" y="968992"/>
            <a:ext cx="1310185" cy="5298458"/>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graphicFrame>
        <p:nvGraphicFramePr>
          <p:cNvPr id="4" name="Table 3"/>
          <p:cNvGraphicFramePr>
            <a:graphicFrameLocks noGrp="1"/>
          </p:cNvGraphicFramePr>
          <p:nvPr/>
        </p:nvGraphicFramePr>
        <p:xfrm>
          <a:off x="1" y="899492"/>
          <a:ext cx="8636000" cy="5436983"/>
        </p:xfrm>
        <a:graphic>
          <a:graphicData uri="http://schemas.openxmlformats.org/drawingml/2006/table">
            <a:tbl>
              <a:tblPr firstRow="1" bandRow="1">
                <a:tableStyleId>{9D7B26C5-4107-4FEC-AEDC-1716B250A1EF}</a:tableStyleId>
              </a:tblPr>
              <a:tblGrid>
                <a:gridCol w="1606202"/>
                <a:gridCol w="1209581"/>
                <a:gridCol w="1692717"/>
                <a:gridCol w="1320800"/>
                <a:gridCol w="1397000"/>
                <a:gridCol w="1409700"/>
              </a:tblGrid>
              <a:tr h="535608">
                <a:tc>
                  <a:txBody>
                    <a:bodyPr/>
                    <a:lstStyle/>
                    <a:p>
                      <a:pPr algn="r"/>
                      <a:endParaRPr lang="en-US" sz="1100" b="1" dirty="0">
                        <a:solidFill>
                          <a:schemeClr val="bg1"/>
                        </a:solidFill>
                      </a:endParaRPr>
                    </a:p>
                  </a:txBody>
                  <a:tcPr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err="1" smtClean="0">
                          <a:solidFill>
                            <a:schemeClr val="bg1"/>
                          </a:solidFill>
                        </a:rPr>
                        <a:t>vSphere</a:t>
                      </a:r>
                      <a:r>
                        <a:rPr lang="en-US" sz="1200" dirty="0" smtClean="0">
                          <a:solidFill>
                            <a:schemeClr val="bg1"/>
                          </a:solidFill>
                        </a:rPr>
                        <a:t> </a:t>
                      </a:r>
                      <a:br>
                        <a:rPr lang="en-US" sz="1200" dirty="0" smtClean="0">
                          <a:solidFill>
                            <a:schemeClr val="bg1"/>
                          </a:solidFill>
                        </a:rPr>
                      </a:br>
                      <a:r>
                        <a:rPr lang="en-US" sz="1200" dirty="0" smtClean="0">
                          <a:solidFill>
                            <a:schemeClr val="bg1"/>
                          </a:solidFill>
                        </a:rPr>
                        <a:t>Essentials</a:t>
                      </a:r>
                      <a:endParaRPr lang="en-US" sz="1200" dirty="0">
                        <a:solidFill>
                          <a:schemeClr val="bg1"/>
                        </a:solidFill>
                      </a:endParaRPr>
                    </a:p>
                  </a:txBody>
                  <a:tcPr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err="1" smtClean="0">
                          <a:solidFill>
                            <a:schemeClr val="bg1"/>
                          </a:solidFill>
                        </a:rPr>
                        <a:t>vSphere</a:t>
                      </a:r>
                      <a:r>
                        <a:rPr lang="en-US" sz="1200" baseline="0" dirty="0" smtClean="0">
                          <a:solidFill>
                            <a:schemeClr val="bg1"/>
                          </a:solidFill>
                        </a:rPr>
                        <a:t> Essentials Plus</a:t>
                      </a:r>
                      <a:endParaRPr lang="en-US" sz="1200" dirty="0">
                        <a:solidFill>
                          <a:schemeClr val="bg1"/>
                        </a:solidFill>
                      </a:endParaRPr>
                    </a:p>
                  </a:txBody>
                  <a:tcPr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smtClean="0">
                          <a:solidFill>
                            <a:schemeClr val="bg1"/>
                          </a:solidFill>
                        </a:rPr>
                        <a:t>VMM Workgroup</a:t>
                      </a:r>
                      <a:r>
                        <a:rPr lang="en-US" sz="1200" baseline="0" dirty="0" smtClean="0">
                          <a:solidFill>
                            <a:schemeClr val="bg1"/>
                          </a:solidFill>
                        </a:rPr>
                        <a:t> Edition (WGE)</a:t>
                      </a:r>
                      <a:endParaRPr lang="en-US" sz="1200" dirty="0">
                        <a:solidFill>
                          <a:schemeClr val="bg1"/>
                        </a:solidFill>
                      </a:endParaRPr>
                    </a:p>
                  </a:txBody>
                  <a:tcPr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err="1" smtClean="0">
                          <a:solidFill>
                            <a:schemeClr val="bg1"/>
                          </a:solidFill>
                        </a:rPr>
                        <a:t>vSphere</a:t>
                      </a:r>
                      <a:r>
                        <a:rPr lang="en-US" sz="1200" baseline="0" dirty="0" smtClean="0">
                          <a:solidFill>
                            <a:schemeClr val="bg1"/>
                          </a:solidFill>
                        </a:rPr>
                        <a:t> Essentials Plus</a:t>
                      </a:r>
                      <a:endParaRPr lang="en-US" sz="1200" dirty="0">
                        <a:solidFill>
                          <a:schemeClr val="bg1"/>
                        </a:solidFill>
                      </a:endParaRPr>
                    </a:p>
                  </a:txBody>
                  <a:tcPr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smtClean="0">
                          <a:solidFill>
                            <a:schemeClr val="bg1"/>
                          </a:solidFill>
                        </a:rPr>
                        <a:t>VMM WGE + SCE</a:t>
                      </a:r>
                      <a:endParaRPr lang="en-US" sz="1200" dirty="0">
                        <a:solidFill>
                          <a:schemeClr val="bg1"/>
                        </a:solidFill>
                      </a:endParaRPr>
                    </a:p>
                  </a:txBody>
                  <a:tcPr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784080">
                <a:tc>
                  <a:txBody>
                    <a:bodyPr/>
                    <a:lstStyle/>
                    <a:p>
                      <a:pPr algn="r"/>
                      <a:r>
                        <a:rPr lang="en-US" sz="1100" dirty="0" smtClean="0">
                          <a:solidFill>
                            <a:schemeClr val="bg1"/>
                          </a:solidFill>
                        </a:rPr>
                        <a:t>Price</a:t>
                      </a:r>
                      <a:endParaRPr lang="en-US" sz="1100" b="1"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100" dirty="0" smtClean="0">
                          <a:solidFill>
                            <a:schemeClr val="bg1"/>
                          </a:solidFill>
                        </a:rPr>
                        <a:t>$1</a:t>
                      </a:r>
                      <a:r>
                        <a:rPr lang="en-US" sz="1100" baseline="0" dirty="0" smtClean="0">
                          <a:solidFill>
                            <a:schemeClr val="bg1"/>
                          </a:solidFill>
                        </a:rPr>
                        <a:t>,098</a:t>
                      </a:r>
                      <a:r>
                        <a:rPr lang="en-US" sz="1100" dirty="0" smtClean="0">
                          <a:solidFill>
                            <a:schemeClr val="bg1"/>
                          </a:solidFill>
                        </a:rPr>
                        <a:t> x 2 = $2,196</a:t>
                      </a: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100" dirty="0" smtClean="0">
                          <a:solidFill>
                            <a:schemeClr val="bg1"/>
                          </a:solidFill>
                        </a:rPr>
                        <a:t>$4,388 </a:t>
                      </a:r>
                    </a:p>
                    <a:p>
                      <a:pPr algn="ctr"/>
                      <a:r>
                        <a:rPr lang="en-US" sz="1100" dirty="0" smtClean="0">
                          <a:solidFill>
                            <a:schemeClr val="bg1"/>
                          </a:solidFill>
                        </a:rPr>
                        <a:t>x 2 = $8,776.28</a:t>
                      </a:r>
                      <a:endParaRPr lang="en-US" sz="1100"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100" dirty="0" smtClean="0">
                          <a:solidFill>
                            <a:schemeClr val="bg1"/>
                          </a:solidFill>
                        </a:rPr>
                        <a:t>$757 +</a:t>
                      </a:r>
                    </a:p>
                    <a:p>
                      <a:pPr algn="ctr"/>
                      <a:r>
                        <a:rPr lang="en-US" sz="1100" dirty="0" smtClean="0">
                          <a:solidFill>
                            <a:schemeClr val="bg1"/>
                          </a:solidFill>
                        </a:rPr>
                        <a:t>$0 (WS08R2</a:t>
                      </a:r>
                      <a:br>
                        <a:rPr lang="en-US" sz="1100" dirty="0" smtClean="0">
                          <a:solidFill>
                            <a:schemeClr val="bg1"/>
                          </a:solidFill>
                        </a:rPr>
                      </a:br>
                      <a:r>
                        <a:rPr lang="en-US" sz="1100" dirty="0" smtClean="0">
                          <a:solidFill>
                            <a:schemeClr val="bg1"/>
                          </a:solidFill>
                        </a:rPr>
                        <a:t>or HV R2) =</a:t>
                      </a:r>
                      <a:br>
                        <a:rPr lang="en-US" sz="1100" dirty="0" smtClean="0">
                          <a:solidFill>
                            <a:schemeClr val="bg1"/>
                          </a:solidFill>
                        </a:rPr>
                      </a:br>
                      <a:r>
                        <a:rPr lang="en-US" sz="1100" dirty="0" smtClean="0">
                          <a:solidFill>
                            <a:schemeClr val="bg1"/>
                          </a:solidFill>
                        </a:rPr>
                        <a:t>$757</a:t>
                      </a:r>
                      <a:endParaRPr lang="en-US" sz="1100"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100" dirty="0" smtClean="0">
                          <a:solidFill>
                            <a:schemeClr val="bg1"/>
                          </a:solidFill>
                        </a:rPr>
                        <a:t>$4,388 </a:t>
                      </a:r>
                    </a:p>
                    <a:p>
                      <a:pPr algn="ctr"/>
                      <a:r>
                        <a:rPr lang="en-US" sz="1100" dirty="0" smtClean="0">
                          <a:solidFill>
                            <a:schemeClr val="bg1"/>
                          </a:solidFill>
                        </a:rPr>
                        <a:t>x 2 = $8,776.28</a:t>
                      </a:r>
                      <a:endParaRPr lang="en-US" sz="1100"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100" dirty="0" smtClean="0">
                          <a:solidFill>
                            <a:schemeClr val="bg1"/>
                          </a:solidFill>
                        </a:rPr>
                        <a:t>$757 + $0 + $2,411 </a:t>
                      </a:r>
                      <a:r>
                        <a:rPr lang="en-US" sz="1100" baseline="0" dirty="0" smtClean="0">
                          <a:solidFill>
                            <a:schemeClr val="bg1"/>
                          </a:solidFill>
                        </a:rPr>
                        <a:t>[SCE with 10 Server/ 50 Desktop CALs] </a:t>
                      </a:r>
                      <a:r>
                        <a:rPr lang="en-US" sz="1100" dirty="0" smtClean="0">
                          <a:solidFill>
                            <a:schemeClr val="bg1"/>
                          </a:solidFill>
                        </a:rPr>
                        <a:t>=</a:t>
                      </a:r>
                      <a:br>
                        <a:rPr lang="en-US" sz="1100" dirty="0" smtClean="0">
                          <a:solidFill>
                            <a:schemeClr val="bg1"/>
                          </a:solidFill>
                        </a:rPr>
                      </a:br>
                      <a:r>
                        <a:rPr lang="en-US" sz="1100" dirty="0" smtClean="0">
                          <a:solidFill>
                            <a:schemeClr val="bg1"/>
                          </a:solidFill>
                        </a:rPr>
                        <a:t>$3,168</a:t>
                      </a:r>
                    </a:p>
                  </a:txBody>
                  <a:tcPr>
                    <a:lnT w="12700" cap="flat" cmpd="sng" algn="ctr">
                      <a:solidFill>
                        <a:schemeClr val="bg1"/>
                      </a:solidFill>
                      <a:prstDash val="solid"/>
                      <a:round/>
                      <a:headEnd type="none" w="med" len="med"/>
                      <a:tailEnd type="none" w="med" len="med"/>
                    </a:lnT>
                    <a:solidFill>
                      <a:schemeClr val="bg1">
                        <a:alpha val="20000"/>
                      </a:schemeClr>
                    </a:solidFill>
                  </a:tcPr>
                </a:tc>
              </a:tr>
              <a:tr h="365135">
                <a:tc>
                  <a:txBody>
                    <a:bodyPr/>
                    <a:lstStyle/>
                    <a:p>
                      <a:pPr algn="r"/>
                      <a:r>
                        <a:rPr lang="en-US" sz="1100" b="1" dirty="0" smtClean="0">
                          <a:solidFill>
                            <a:schemeClr val="bg1"/>
                          </a:solidFill>
                        </a:rPr>
                        <a:t>Cost Difference</a:t>
                      </a:r>
                      <a:endParaRPr lang="en-US" sz="1100" b="1" dirty="0">
                        <a:solidFill>
                          <a:schemeClr val="bg1"/>
                        </a:solidFill>
                      </a:endParaRPr>
                    </a:p>
                  </a:txBody>
                  <a:tcPr/>
                </a:tc>
                <a:tc>
                  <a:txBody>
                    <a:bodyPr/>
                    <a:lstStyle/>
                    <a:p>
                      <a:pPr algn="ctr"/>
                      <a:r>
                        <a:rPr lang="en-US" sz="1100" b="1" dirty="0" smtClean="0">
                          <a:solidFill>
                            <a:schemeClr val="bg1"/>
                          </a:solidFill>
                        </a:rPr>
                        <a:t>2.9x</a:t>
                      </a:r>
                      <a:r>
                        <a:rPr lang="en-US" sz="1100" dirty="0" smtClean="0">
                          <a:solidFill>
                            <a:schemeClr val="bg1"/>
                          </a:solidFill>
                        </a:rPr>
                        <a:t> more expensive</a:t>
                      </a:r>
                      <a:endParaRPr lang="en-US" sz="1100" dirty="0">
                        <a:solidFill>
                          <a:schemeClr val="bg1"/>
                        </a:solidFill>
                      </a:endParaRPr>
                    </a:p>
                  </a:txBody>
                  <a:tcPr/>
                </a:tc>
                <a:tc>
                  <a:txBody>
                    <a:bodyPr/>
                    <a:lstStyle/>
                    <a:p>
                      <a:pPr algn="ctr"/>
                      <a:r>
                        <a:rPr lang="en-US" sz="1100" b="1" dirty="0" smtClean="0">
                          <a:solidFill>
                            <a:schemeClr val="bg1"/>
                          </a:solidFill>
                          <a:sym typeface="Wingdings" pitchFamily="2" charset="2"/>
                        </a:rPr>
                        <a:t>11.59x</a:t>
                      </a:r>
                      <a:r>
                        <a:rPr lang="en-US" sz="1100" dirty="0" smtClean="0">
                          <a:solidFill>
                            <a:schemeClr val="bg1"/>
                          </a:solidFill>
                          <a:sym typeface="Wingdings" pitchFamily="2" charset="2"/>
                        </a:rPr>
                        <a:t> m</a:t>
                      </a:r>
                      <a:r>
                        <a:rPr lang="en-US" sz="1100" baseline="0" dirty="0" smtClean="0">
                          <a:solidFill>
                            <a:schemeClr val="bg1"/>
                          </a:solidFill>
                          <a:sym typeface="Wingdings" pitchFamily="2" charset="2"/>
                        </a:rPr>
                        <a:t>ore expensive</a:t>
                      </a: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r>
                        <a:rPr lang="en-US" sz="1100" b="1" dirty="0" smtClean="0">
                          <a:solidFill>
                            <a:schemeClr val="bg1"/>
                          </a:solidFill>
                          <a:sym typeface="Wingdings" pitchFamily="2" charset="2"/>
                        </a:rPr>
                        <a:t>2.77x</a:t>
                      </a:r>
                      <a:r>
                        <a:rPr lang="en-US" sz="1100" baseline="0" dirty="0" smtClean="0">
                          <a:solidFill>
                            <a:schemeClr val="bg1"/>
                          </a:solidFill>
                          <a:sym typeface="Wingdings" pitchFamily="2" charset="2"/>
                        </a:rPr>
                        <a:t> more expensive</a:t>
                      </a:r>
                      <a:endParaRPr lang="en-US" sz="1100" dirty="0">
                        <a:solidFill>
                          <a:schemeClr val="bg1"/>
                        </a:solidFill>
                      </a:endParaRPr>
                    </a:p>
                  </a:txBody>
                  <a:tcPr/>
                </a:tc>
                <a:tc>
                  <a:txBody>
                    <a:bodyPr/>
                    <a:lstStyle/>
                    <a:p>
                      <a:pPr algn="ctr"/>
                      <a:endParaRPr lang="en-US" sz="1100" dirty="0">
                        <a:solidFill>
                          <a:schemeClr val="bg1"/>
                        </a:solidFill>
                      </a:endParaRPr>
                    </a:p>
                  </a:txBody>
                  <a:tcPr/>
                </a:tc>
              </a:tr>
              <a:tr h="224698">
                <a:tc>
                  <a:txBody>
                    <a:bodyPr/>
                    <a:lstStyle/>
                    <a:p>
                      <a:pPr algn="r"/>
                      <a:r>
                        <a:rPr lang="en-US" sz="1100" dirty="0" smtClean="0">
                          <a:solidFill>
                            <a:schemeClr val="bg1"/>
                          </a:solidFill>
                        </a:rPr>
                        <a:t>vSMP Support</a:t>
                      </a:r>
                      <a:endParaRPr lang="en-US" sz="1100" b="1"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rPr>
                        <a:t>4-way</a:t>
                      </a:r>
                      <a:endParaRPr lang="en-US" sz="1100"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rPr>
                        <a:t>4-way</a:t>
                      </a:r>
                      <a:endParaRPr lang="en-US" sz="1100"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rPr>
                        <a:t>4-way</a:t>
                      </a:r>
                      <a:endParaRPr lang="en-US" sz="1100"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rPr>
                        <a:t>4-way</a:t>
                      </a:r>
                      <a:endParaRPr lang="en-US" sz="1100"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rPr>
                        <a:t>4-way</a:t>
                      </a:r>
                      <a:endParaRPr lang="en-US" sz="1100" dirty="0">
                        <a:solidFill>
                          <a:schemeClr val="bg1"/>
                        </a:solidFill>
                      </a:endParaRPr>
                    </a:p>
                  </a:txBody>
                  <a:tcPr>
                    <a:solidFill>
                      <a:schemeClr val="bg1">
                        <a:alpha val="20000"/>
                      </a:schemeClr>
                    </a:solidFill>
                  </a:tcPr>
                </a:tc>
              </a:tr>
              <a:tr h="224698">
                <a:tc>
                  <a:txBody>
                    <a:bodyPr/>
                    <a:lstStyle/>
                    <a:p>
                      <a:pPr algn="r"/>
                      <a:r>
                        <a:rPr lang="en-US" sz="1100" dirty="0" smtClean="0">
                          <a:solidFill>
                            <a:schemeClr val="bg1"/>
                          </a:solidFill>
                        </a:rPr>
                        <a:t>Physical</a:t>
                      </a:r>
                      <a:r>
                        <a:rPr lang="en-US" sz="1100" baseline="0" dirty="0" smtClean="0">
                          <a:solidFill>
                            <a:schemeClr val="bg1"/>
                          </a:solidFill>
                        </a:rPr>
                        <a:t> Memory</a:t>
                      </a:r>
                      <a:endParaRPr lang="en-US" sz="1100" b="1"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bg1"/>
                          </a:solidFill>
                        </a:rPr>
                        <a:t>256GB</a:t>
                      </a:r>
                      <a:endParaRPr lang="en-US" sz="11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smtClean="0">
                          <a:solidFill>
                            <a:schemeClr val="bg1"/>
                          </a:solidFill>
                        </a:rPr>
                        <a:t>256GB</a:t>
                      </a:r>
                      <a:endParaRPr lang="en-US" sz="1100" dirty="0" smtClean="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bg1"/>
                          </a:solidFill>
                        </a:rPr>
                        <a:t>1TB</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bg1"/>
                          </a:solidFill>
                        </a:rPr>
                        <a:t>256GB</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bg1"/>
                          </a:solidFill>
                        </a:rPr>
                        <a:t>1TB</a:t>
                      </a:r>
                    </a:p>
                  </a:txBody>
                  <a:tcPr/>
                </a:tc>
              </a:tr>
              <a:tr h="646008">
                <a:tc>
                  <a:txBody>
                    <a:bodyPr/>
                    <a:lstStyle/>
                    <a:p>
                      <a:pPr algn="r"/>
                      <a:r>
                        <a:rPr lang="en-US" sz="1100" dirty="0" smtClean="0">
                          <a:solidFill>
                            <a:schemeClr val="bg1"/>
                          </a:solidFill>
                        </a:rPr>
                        <a:t>System</a:t>
                      </a:r>
                      <a:r>
                        <a:rPr lang="en-US" sz="1100" baseline="0" dirty="0" smtClean="0">
                          <a:solidFill>
                            <a:schemeClr val="bg1"/>
                          </a:solidFill>
                        </a:rPr>
                        <a:t/>
                      </a:r>
                      <a:br>
                        <a:rPr lang="en-US" sz="1100" baseline="0" dirty="0" smtClean="0">
                          <a:solidFill>
                            <a:schemeClr val="bg1"/>
                          </a:solidFill>
                        </a:rPr>
                      </a:br>
                      <a:r>
                        <a:rPr lang="en-US" sz="1100" baseline="0" dirty="0" smtClean="0">
                          <a:solidFill>
                            <a:schemeClr val="bg1"/>
                          </a:solidFill>
                        </a:rPr>
                        <a:t>Updates</a:t>
                      </a:r>
                      <a:endParaRPr lang="en-US" sz="1100" b="1"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sym typeface="Wingdings"/>
                        </a:rPr>
                        <a:t/>
                      </a:r>
                      <a:br>
                        <a:rPr lang="en-US" sz="1100" dirty="0" smtClean="0">
                          <a:solidFill>
                            <a:schemeClr val="bg1"/>
                          </a:solidFill>
                          <a:sym typeface="Wingdings"/>
                        </a:rPr>
                      </a:br>
                      <a:r>
                        <a:rPr lang="en-US" sz="1100" dirty="0" smtClean="0">
                          <a:solidFill>
                            <a:schemeClr val="bg1"/>
                          </a:solidFill>
                          <a:sym typeface="Wingdings"/>
                        </a:rPr>
                        <a:t>(Host/OS</a:t>
                      </a:r>
                      <a:r>
                        <a:rPr lang="en-US" sz="1100" baseline="0" dirty="0" smtClean="0">
                          <a:solidFill>
                            <a:schemeClr val="bg1"/>
                          </a:solidFill>
                          <a:sym typeface="Wingdings"/>
                        </a:rPr>
                        <a:t> only)</a:t>
                      </a:r>
                      <a:endParaRPr lang="en-US" sz="1100"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sym typeface="Wingdings"/>
                        </a:rPr>
                        <a:t/>
                      </a:r>
                      <a:br>
                        <a:rPr lang="en-US" sz="1100" dirty="0" smtClean="0">
                          <a:solidFill>
                            <a:schemeClr val="bg1"/>
                          </a:solidFill>
                          <a:sym typeface="Wingdings"/>
                        </a:rPr>
                      </a:br>
                      <a:r>
                        <a:rPr lang="en-US" sz="1100" dirty="0" smtClean="0">
                          <a:solidFill>
                            <a:schemeClr val="bg1"/>
                          </a:solidFill>
                          <a:sym typeface="Wingdings"/>
                        </a:rPr>
                        <a:t>(Host/OS</a:t>
                      </a:r>
                      <a:r>
                        <a:rPr lang="en-US" sz="1100" baseline="0" dirty="0" smtClean="0">
                          <a:solidFill>
                            <a:schemeClr val="bg1"/>
                          </a:solidFill>
                          <a:sym typeface="Wingdings"/>
                        </a:rPr>
                        <a:t> only)</a:t>
                      </a: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r>
                        <a:rPr lang="en-US" sz="1100" dirty="0" smtClean="0">
                          <a:solidFill>
                            <a:schemeClr val="bg1"/>
                          </a:solidFill>
                          <a:sym typeface="Wingdings"/>
                        </a:rPr>
                        <a:t/>
                      </a:r>
                      <a:br>
                        <a:rPr lang="en-US" sz="1100" dirty="0" smtClean="0">
                          <a:solidFill>
                            <a:schemeClr val="bg1"/>
                          </a:solidFill>
                          <a:sym typeface="Wingdings"/>
                        </a:rPr>
                      </a:br>
                      <a:r>
                        <a:rPr lang="en-US" sz="1100" dirty="0" smtClean="0">
                          <a:solidFill>
                            <a:schemeClr val="bg1"/>
                          </a:solidFill>
                          <a:sym typeface="Wingdings"/>
                        </a:rPr>
                        <a:t>(Host/OS</a:t>
                      </a:r>
                      <a:r>
                        <a:rPr lang="en-US" sz="1100" baseline="0" dirty="0" smtClean="0">
                          <a:solidFill>
                            <a:schemeClr val="bg1"/>
                          </a:solidFill>
                          <a:sym typeface="Wingdings"/>
                        </a:rPr>
                        <a:t> only)</a:t>
                      </a:r>
                      <a:endParaRPr lang="en-US" sz="11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bg1"/>
                          </a:solidFill>
                          <a:sym typeface="Wingdings"/>
                        </a:rPr>
                        <a:t/>
                      </a:r>
                      <a:br>
                        <a:rPr lang="en-US" sz="1100" dirty="0" smtClean="0">
                          <a:solidFill>
                            <a:schemeClr val="bg1"/>
                          </a:solidFill>
                          <a:sym typeface="Wingdings"/>
                        </a:rPr>
                      </a:br>
                      <a:r>
                        <a:rPr lang="en-US" sz="1100" dirty="0" smtClean="0">
                          <a:solidFill>
                            <a:schemeClr val="bg1"/>
                          </a:solidFill>
                          <a:sym typeface="Wingdings"/>
                        </a:rPr>
                        <a:t>(HW/Host/OS</a:t>
                      </a:r>
                      <a:r>
                        <a:rPr lang="en-US" sz="1100" baseline="0" dirty="0" smtClean="0">
                          <a:solidFill>
                            <a:schemeClr val="bg1"/>
                          </a:solidFill>
                          <a:sym typeface="Wingdings"/>
                        </a:rPr>
                        <a:t>/MS Apps/ 3</a:t>
                      </a:r>
                      <a:r>
                        <a:rPr lang="en-US" sz="1100" baseline="30000" dirty="0" smtClean="0">
                          <a:solidFill>
                            <a:schemeClr val="bg1"/>
                          </a:solidFill>
                          <a:sym typeface="Wingdings"/>
                        </a:rPr>
                        <a:t>rd</a:t>
                      </a:r>
                      <a:r>
                        <a:rPr lang="en-US" sz="1100" baseline="0" dirty="0" smtClean="0">
                          <a:solidFill>
                            <a:schemeClr val="bg1"/>
                          </a:solidFill>
                          <a:sym typeface="Wingdings"/>
                        </a:rPr>
                        <a:t> Party Apps)</a:t>
                      </a:r>
                      <a:endParaRPr lang="en-US" sz="1100" dirty="0">
                        <a:solidFill>
                          <a:schemeClr val="bg1"/>
                        </a:solidFill>
                      </a:endParaRPr>
                    </a:p>
                  </a:txBody>
                  <a:tcPr>
                    <a:solidFill>
                      <a:schemeClr val="bg1">
                        <a:alpha val="20000"/>
                      </a:schemeClr>
                    </a:solidFill>
                  </a:tcPr>
                </a:tc>
              </a:tr>
              <a:tr h="224698">
                <a:tc>
                  <a:txBody>
                    <a:bodyPr/>
                    <a:lstStyle/>
                    <a:p>
                      <a:pPr algn="r"/>
                      <a:r>
                        <a:rPr lang="en-US" sz="1100" dirty="0" smtClean="0">
                          <a:solidFill>
                            <a:schemeClr val="bg1"/>
                          </a:solidFill>
                        </a:rPr>
                        <a:t>HA/Clustering</a:t>
                      </a:r>
                      <a:endParaRPr lang="en-US" sz="1100" b="1"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r>
              <a:tr h="224698">
                <a:tc>
                  <a:txBody>
                    <a:bodyPr/>
                    <a:lstStyle/>
                    <a:p>
                      <a:pPr algn="r"/>
                      <a:r>
                        <a:rPr lang="en-US" sz="1100" dirty="0" smtClean="0">
                          <a:solidFill>
                            <a:schemeClr val="bg1"/>
                          </a:solidFill>
                        </a:rPr>
                        <a:t>Live Migration</a:t>
                      </a:r>
                      <a:endParaRPr lang="en-US" sz="1100" b="1"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solidFill>
                      <a:schemeClr val="bg1">
                        <a:alpha val="20000"/>
                      </a:schemeClr>
                    </a:solidFill>
                  </a:tcPr>
                </a:tc>
              </a:tr>
              <a:tr h="224698">
                <a:tc>
                  <a:txBody>
                    <a:bodyPr/>
                    <a:lstStyle/>
                    <a:p>
                      <a:pPr algn="r"/>
                      <a:r>
                        <a:rPr lang="en-US" sz="1100" dirty="0" smtClean="0">
                          <a:solidFill>
                            <a:schemeClr val="bg1"/>
                          </a:solidFill>
                        </a:rPr>
                        <a:t>Backup/Recovery</a:t>
                      </a:r>
                      <a:endParaRPr lang="en-US" sz="1100" b="1" dirty="0">
                        <a:solidFill>
                          <a:schemeClr val="bg1"/>
                        </a:solidFill>
                      </a:endParaRPr>
                    </a:p>
                  </a:txBody>
                  <a:tcPr/>
                </a:tc>
                <a:tc>
                  <a:txBody>
                    <a:bodyPr/>
                    <a:lstStyle/>
                    <a:p>
                      <a:pPr algn="ctr"/>
                      <a:endParaRPr lang="en-US" sz="11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tc>
                <a:tc>
                  <a:txBody>
                    <a:bodyPr/>
                    <a:lstStyle/>
                    <a:p>
                      <a:pPr algn="ctr"/>
                      <a:endParaRPr lang="en-US" sz="11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tc>
                <a:tc>
                  <a:txBody>
                    <a:bodyPr/>
                    <a:lstStyle/>
                    <a:p>
                      <a:pPr algn="ctr"/>
                      <a:endParaRPr lang="en-US" sz="1100" dirty="0">
                        <a:solidFill>
                          <a:schemeClr val="bg1"/>
                        </a:solidFill>
                      </a:endParaRPr>
                    </a:p>
                  </a:txBody>
                  <a:tcPr/>
                </a:tc>
              </a:tr>
              <a:tr h="224698">
                <a:tc>
                  <a:txBody>
                    <a:bodyPr/>
                    <a:lstStyle/>
                    <a:p>
                      <a:pPr algn="r"/>
                      <a:r>
                        <a:rPr lang="en-US" sz="1100" dirty="0" smtClean="0">
                          <a:solidFill>
                            <a:schemeClr val="bg1"/>
                          </a:solidFill>
                        </a:rPr>
                        <a:t>Cross Hypervisor</a:t>
                      </a:r>
                      <a:endParaRPr lang="en-US" sz="1100" b="1"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r>
              <a:tr h="365135">
                <a:tc>
                  <a:txBody>
                    <a:bodyPr/>
                    <a:lstStyle/>
                    <a:p>
                      <a:pPr algn="r"/>
                      <a:r>
                        <a:rPr lang="en-US" sz="1100" dirty="0" smtClean="0">
                          <a:solidFill>
                            <a:schemeClr val="bg1"/>
                          </a:solidFill>
                        </a:rPr>
                        <a:t>Server &amp; Desktop Management</a:t>
                      </a:r>
                      <a:endParaRPr lang="en-US" sz="1100" b="1" dirty="0">
                        <a:solidFill>
                          <a:schemeClr val="bg1"/>
                        </a:solidFill>
                      </a:endParaRPr>
                    </a:p>
                  </a:txBody>
                  <a:tcPr/>
                </a:tc>
                <a:tc>
                  <a:txBody>
                    <a:bodyPr/>
                    <a:lstStyle/>
                    <a:p>
                      <a:pPr algn="ctr"/>
                      <a:endParaRPr lang="en-US" sz="11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p>
                      <a:pPr algn="ctr"/>
                      <a:endParaRPr lang="en-US" sz="11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a:solidFill>
                          <a:schemeClr val="bg1"/>
                        </a:solidFill>
                      </a:endParaRPr>
                    </a:p>
                  </a:txBody>
                  <a:tcPr/>
                </a:tc>
              </a:tr>
              <a:tr h="281607">
                <a:tc>
                  <a:txBody>
                    <a:bodyPr/>
                    <a:lstStyle/>
                    <a:p>
                      <a:pPr algn="r"/>
                      <a:r>
                        <a:rPr lang="en-US" sz="1100" dirty="0" smtClean="0">
                          <a:solidFill>
                            <a:schemeClr val="bg1"/>
                          </a:solidFill>
                        </a:rPr>
                        <a:t>In-guest</a:t>
                      </a:r>
                      <a:r>
                        <a:rPr lang="en-US" sz="1100" baseline="0" dirty="0" smtClean="0">
                          <a:solidFill>
                            <a:schemeClr val="bg1"/>
                          </a:solidFill>
                        </a:rPr>
                        <a:t> Monitoring</a:t>
                      </a:r>
                      <a:endParaRPr lang="en-US" sz="1100" b="1"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solidFill>
                      <a:schemeClr val="bg1">
                        <a:alpha val="20000"/>
                      </a:schemeClr>
                    </a:solidFill>
                  </a:tcPr>
                </a:tc>
                <a:tc>
                  <a:txBody>
                    <a:bodyPr/>
                    <a:lstStyle/>
                    <a:p>
                      <a:pPr algn="ctr"/>
                      <a:endParaRPr lang="en-US" sz="11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solidFill>
                      <a:schemeClr val="bg1">
                        <a:alpha val="20000"/>
                      </a:schemeClr>
                    </a:solidFill>
                  </a:tcPr>
                </a:tc>
              </a:tr>
              <a:tr h="224698">
                <a:tc>
                  <a:txBody>
                    <a:bodyPr/>
                    <a:lstStyle/>
                    <a:p>
                      <a:pPr algn="r"/>
                      <a:r>
                        <a:rPr lang="en-US" sz="1100" dirty="0" smtClean="0">
                          <a:solidFill>
                            <a:schemeClr val="bg1"/>
                          </a:solidFill>
                        </a:rPr>
                        <a:t>DRS/PRO</a:t>
                      </a:r>
                      <a:endParaRPr lang="en-US" sz="1100" b="1"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c>
                  <a:txBody>
                    <a:bodyPr/>
                    <a:lstStyle/>
                    <a:p>
                      <a:pPr algn="ctr"/>
                      <a:endParaRPr lang="en-US" sz="1100" dirty="0">
                        <a:solidFill>
                          <a:schemeClr val="bg1"/>
                        </a:solidFill>
                      </a:endParaRPr>
                    </a:p>
                  </a:txBody>
                  <a:tcPr/>
                </a:tc>
              </a:tr>
              <a:tr h="263600">
                <a:tc>
                  <a:txBody>
                    <a:bodyPr/>
                    <a:lstStyle/>
                    <a:p>
                      <a:pPr algn="r"/>
                      <a:r>
                        <a:rPr lang="en-US" sz="1100" dirty="0" smtClean="0">
                          <a:solidFill>
                            <a:schemeClr val="bg1"/>
                          </a:solidFill>
                        </a:rPr>
                        <a:t>HW/SW Inventory</a:t>
                      </a:r>
                      <a:endParaRPr lang="en-US" sz="1100" b="1" dirty="0">
                        <a:solidFill>
                          <a:schemeClr val="bg1"/>
                        </a:solidFill>
                      </a:endParaRPr>
                    </a:p>
                  </a:txBody>
                  <a:tcPr>
                    <a:lnB>
                      <a:noFill/>
                    </a:lnB>
                    <a:solidFill>
                      <a:schemeClr val="bg1">
                        <a:alpha val="20000"/>
                      </a:schemeClr>
                    </a:solidFill>
                  </a:tcPr>
                </a:tc>
                <a:tc>
                  <a:txBody>
                    <a:bodyPr/>
                    <a:lstStyle/>
                    <a:p>
                      <a:pPr algn="ctr"/>
                      <a:endParaRPr lang="en-US" sz="1100" dirty="0">
                        <a:solidFill>
                          <a:schemeClr val="bg1"/>
                        </a:solidFill>
                      </a:endParaRPr>
                    </a:p>
                  </a:txBody>
                  <a:tcPr>
                    <a:lnB>
                      <a:noFill/>
                    </a:lnB>
                    <a:solidFill>
                      <a:schemeClr val="bg1">
                        <a:alpha val="20000"/>
                      </a:schemeClr>
                    </a:solidFill>
                  </a:tcPr>
                </a:tc>
                <a:tc>
                  <a:txBody>
                    <a:bodyPr/>
                    <a:lstStyle/>
                    <a:p>
                      <a:pPr algn="ctr"/>
                      <a:endParaRPr lang="en-US" sz="1100" dirty="0">
                        <a:solidFill>
                          <a:schemeClr val="bg1"/>
                        </a:solidFill>
                      </a:endParaRPr>
                    </a:p>
                  </a:txBody>
                  <a:tcPr>
                    <a:lnB>
                      <a:noFill/>
                    </a:lnB>
                    <a:solidFill>
                      <a:schemeClr val="bg1">
                        <a:alpha val="20000"/>
                      </a:schemeClr>
                    </a:solidFill>
                  </a:tcPr>
                </a:tc>
                <a:tc>
                  <a:txBody>
                    <a:bodyPr/>
                    <a:lstStyle/>
                    <a:p>
                      <a:pPr algn="ctr"/>
                      <a:endParaRPr lang="en-US" sz="1100" dirty="0">
                        <a:solidFill>
                          <a:schemeClr val="bg1"/>
                        </a:solidFill>
                      </a:endParaRPr>
                    </a:p>
                  </a:txBody>
                  <a:tcPr>
                    <a:lnB>
                      <a:noFill/>
                    </a:lnB>
                    <a:solidFill>
                      <a:schemeClr val="bg1">
                        <a:alpha val="20000"/>
                      </a:schemeClr>
                    </a:solidFill>
                  </a:tcPr>
                </a:tc>
                <a:tc>
                  <a:txBody>
                    <a:bodyPr/>
                    <a:lstStyle/>
                    <a:p>
                      <a:pPr algn="ctr"/>
                      <a:endParaRPr lang="en-US" sz="1100" dirty="0">
                        <a:solidFill>
                          <a:schemeClr val="bg1"/>
                        </a:solidFill>
                      </a:endParaRPr>
                    </a:p>
                  </a:txBody>
                  <a:tcPr>
                    <a:lnB>
                      <a:noFill/>
                    </a:lnB>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chemeClr val="bg1"/>
                        </a:solidFill>
                      </a:endParaRPr>
                    </a:p>
                  </a:txBody>
                  <a:tcPr>
                    <a:lnB>
                      <a:noFill/>
                    </a:lnB>
                    <a:solidFill>
                      <a:schemeClr val="bg1">
                        <a:alpha val="20000"/>
                      </a:schemeClr>
                    </a:solidFill>
                  </a:tcPr>
                </a:tc>
              </a:tr>
              <a:tr h="224698">
                <a:tc>
                  <a:txBody>
                    <a:bodyPr/>
                    <a:lstStyle/>
                    <a:p>
                      <a:pPr algn="r"/>
                      <a:r>
                        <a:rPr lang="en-US" sz="1100" dirty="0" smtClean="0">
                          <a:solidFill>
                            <a:schemeClr val="bg1"/>
                          </a:solidFill>
                        </a:rPr>
                        <a:t>SW Deployment</a:t>
                      </a:r>
                      <a:endParaRPr lang="en-US" sz="1100" b="1" dirty="0">
                        <a:solidFill>
                          <a:schemeClr val="bg1"/>
                        </a:solidFill>
                      </a:endParaRPr>
                    </a:p>
                  </a:txBody>
                  <a:tcPr>
                    <a:lnL>
                      <a:noFill/>
                    </a:lnL>
                    <a:lnR>
                      <a:noFill/>
                    </a:lnR>
                    <a:lnT>
                      <a:noFill/>
                    </a:lnT>
                    <a:lnB w="12700" cmpd="sng">
                      <a:noFill/>
                    </a:lnB>
                    <a:lnTlToBr w="12700" cmpd="sng">
                      <a:noFill/>
                      <a:prstDash val="solid"/>
                    </a:lnTlToBr>
                    <a:lnBlToTr w="12700" cmpd="sng">
                      <a:noFill/>
                      <a:prstDash val="solid"/>
                    </a:lnBlToTr>
                  </a:tcPr>
                </a:tc>
                <a:tc>
                  <a:txBody>
                    <a:bodyPr/>
                    <a:lstStyle/>
                    <a:p>
                      <a:pPr algn="ctr"/>
                      <a:endParaRPr lang="en-US" sz="1100" dirty="0">
                        <a:solidFill>
                          <a:schemeClr val="bg1"/>
                        </a:solidFill>
                      </a:endParaRPr>
                    </a:p>
                  </a:txBody>
                  <a:tcPr>
                    <a:lnL>
                      <a:noFill/>
                    </a:lnL>
                    <a:lnR>
                      <a:noFill/>
                    </a:lnR>
                    <a:lnT>
                      <a:noFill/>
                    </a:lnT>
                    <a:lnB w="12700" cmpd="sng">
                      <a:noFill/>
                    </a:lnB>
                    <a:lnTlToBr w="12700" cmpd="sng">
                      <a:noFill/>
                      <a:prstDash val="solid"/>
                    </a:lnTlToBr>
                    <a:lnBlToTr w="12700" cmpd="sng">
                      <a:noFill/>
                      <a:prstDash val="solid"/>
                    </a:lnBlToTr>
                  </a:tcPr>
                </a:tc>
                <a:tc>
                  <a:txBody>
                    <a:bodyPr/>
                    <a:lstStyle/>
                    <a:p>
                      <a:pPr algn="ctr"/>
                      <a:endParaRPr lang="en-US" sz="1100" dirty="0">
                        <a:solidFill>
                          <a:schemeClr val="bg1"/>
                        </a:solidFill>
                      </a:endParaRPr>
                    </a:p>
                  </a:txBody>
                  <a:tcPr>
                    <a:lnL>
                      <a:noFill/>
                    </a:lnL>
                    <a:lnR>
                      <a:noFill/>
                    </a:lnR>
                    <a:lnT>
                      <a:noFill/>
                    </a:lnT>
                    <a:lnB w="12700" cmpd="sng">
                      <a:noFill/>
                    </a:lnB>
                    <a:lnTlToBr w="12700" cmpd="sng">
                      <a:noFill/>
                      <a:prstDash val="solid"/>
                    </a:lnTlToBr>
                    <a:lnBlToTr w="12700" cmpd="sng">
                      <a:noFill/>
                      <a:prstDash val="solid"/>
                    </a:lnBlToTr>
                  </a:tcPr>
                </a:tc>
                <a:tc>
                  <a:txBody>
                    <a:bodyPr/>
                    <a:lstStyle/>
                    <a:p>
                      <a:pPr algn="ctr"/>
                      <a:endParaRPr lang="en-US" sz="1100" dirty="0">
                        <a:solidFill>
                          <a:schemeClr val="bg1"/>
                        </a:solidFill>
                      </a:endParaRPr>
                    </a:p>
                  </a:txBody>
                  <a:tcPr>
                    <a:lnL>
                      <a:noFill/>
                    </a:lnL>
                    <a:lnR>
                      <a:noFill/>
                    </a:lnR>
                    <a:lnT>
                      <a:noFill/>
                    </a:lnT>
                    <a:lnB w="12700" cmpd="sng">
                      <a:noFill/>
                    </a:lnB>
                    <a:lnTlToBr w="12700" cmpd="sng">
                      <a:noFill/>
                      <a:prstDash val="solid"/>
                    </a:lnTlToBr>
                    <a:lnBlToTr w="12700" cmpd="sng">
                      <a:noFill/>
                      <a:prstDash val="solid"/>
                    </a:lnBlToTr>
                  </a:tcPr>
                </a:tc>
                <a:tc>
                  <a:txBody>
                    <a:bodyPr/>
                    <a:lstStyle/>
                    <a:p>
                      <a:pPr algn="ctr"/>
                      <a:endParaRPr lang="en-US" sz="1100" dirty="0">
                        <a:solidFill>
                          <a:schemeClr val="bg1"/>
                        </a:solidFill>
                      </a:endParaRPr>
                    </a:p>
                  </a:txBody>
                  <a:tcPr>
                    <a:lnL>
                      <a:noFill/>
                    </a:lnL>
                    <a:lnR>
                      <a:noFill/>
                    </a:lnR>
                    <a:lnT>
                      <a:noFill/>
                    </a:lnT>
                    <a:lnB w="12700" cmpd="sng">
                      <a:noFill/>
                    </a:lnB>
                    <a:lnTlToBr w="12700" cmpd="sng">
                      <a:noFill/>
                      <a:prstDash val="solid"/>
                    </a:lnTlToBr>
                    <a:lnBlToTr w="12700" cmpd="sng">
                      <a:noFill/>
                      <a:prstDash val="solid"/>
                    </a:lnBlToTr>
                  </a:tcPr>
                </a:tc>
                <a:tc>
                  <a:txBody>
                    <a:bodyPr/>
                    <a:lstStyle/>
                    <a:p>
                      <a:pPr algn="ctr"/>
                      <a:endParaRPr lang="en-US" sz="1100" dirty="0">
                        <a:solidFill>
                          <a:schemeClr val="bg1"/>
                        </a:solidFill>
                      </a:endParaRPr>
                    </a:p>
                  </a:txBody>
                  <a:tcPr>
                    <a:lnL>
                      <a:noFill/>
                    </a:lnL>
                    <a:lnR>
                      <a:noFill/>
                    </a:lnR>
                    <a:lnT>
                      <a:noFill/>
                    </a:lnT>
                    <a:lnB w="12700" cmpd="sng">
                      <a:noFill/>
                    </a:lnB>
                    <a:lnTlToBr w="12700" cmpd="sng">
                      <a:noFill/>
                      <a:prstDash val="solid"/>
                    </a:lnTlToBr>
                    <a:lnBlToTr w="12700" cmpd="sng">
                      <a:noFill/>
                      <a:prstDash val="solid"/>
                    </a:lnBlToTr>
                  </a:tcPr>
                </a:tc>
              </a:tr>
            </a:tbl>
          </a:graphicData>
        </a:graphic>
      </p:graphicFrame>
      <p:pic>
        <p:nvPicPr>
          <p:cNvPr id="9" name="Picture 8" descr="checkmark.png"/>
          <p:cNvPicPr>
            <a:picLocks noChangeAspect="1"/>
          </p:cNvPicPr>
          <p:nvPr/>
        </p:nvPicPr>
        <p:blipFill>
          <a:blip r:embed="rId3" cstate="print">
            <a:lum bright="100000"/>
          </a:blip>
          <a:stretch>
            <a:fillRect/>
          </a:stretch>
        </p:blipFill>
        <p:spPr>
          <a:xfrm>
            <a:off x="2054878" y="3119517"/>
            <a:ext cx="279069" cy="334883"/>
          </a:xfrm>
          <a:prstGeom prst="rect">
            <a:avLst/>
          </a:prstGeom>
        </p:spPr>
      </p:pic>
      <p:pic>
        <p:nvPicPr>
          <p:cNvPr id="10" name="Picture 9" descr="checkmark.png"/>
          <p:cNvPicPr>
            <a:picLocks noChangeAspect="1"/>
          </p:cNvPicPr>
          <p:nvPr/>
        </p:nvPicPr>
        <p:blipFill>
          <a:blip r:embed="rId3" cstate="print">
            <a:lum bright="100000"/>
          </a:blip>
          <a:stretch>
            <a:fillRect/>
          </a:stretch>
        </p:blipFill>
        <p:spPr>
          <a:xfrm>
            <a:off x="3560680" y="3132217"/>
            <a:ext cx="279069" cy="334883"/>
          </a:xfrm>
          <a:prstGeom prst="rect">
            <a:avLst/>
          </a:prstGeom>
        </p:spPr>
      </p:pic>
      <p:pic>
        <p:nvPicPr>
          <p:cNvPr id="11" name="Picture 10" descr="checkmark.png"/>
          <p:cNvPicPr>
            <a:picLocks noChangeAspect="1"/>
          </p:cNvPicPr>
          <p:nvPr/>
        </p:nvPicPr>
        <p:blipFill>
          <a:blip r:embed="rId3" cstate="print">
            <a:lum bright="100000"/>
          </a:blip>
          <a:stretch>
            <a:fillRect/>
          </a:stretch>
        </p:blipFill>
        <p:spPr>
          <a:xfrm>
            <a:off x="6398656" y="3144917"/>
            <a:ext cx="279069" cy="334883"/>
          </a:xfrm>
          <a:prstGeom prst="rect">
            <a:avLst/>
          </a:prstGeom>
        </p:spPr>
      </p:pic>
      <p:pic>
        <p:nvPicPr>
          <p:cNvPr id="12" name="Picture 11" descr="checkmark.png"/>
          <p:cNvPicPr>
            <a:picLocks noChangeAspect="1"/>
          </p:cNvPicPr>
          <p:nvPr/>
        </p:nvPicPr>
        <p:blipFill>
          <a:blip r:embed="rId3" cstate="print">
            <a:lum bright="100000"/>
          </a:blip>
          <a:stretch>
            <a:fillRect/>
          </a:stretch>
        </p:blipFill>
        <p:spPr>
          <a:xfrm>
            <a:off x="7799446" y="3119517"/>
            <a:ext cx="279069" cy="334883"/>
          </a:xfrm>
          <a:prstGeom prst="rect">
            <a:avLst/>
          </a:prstGeom>
        </p:spPr>
      </p:pic>
      <p:pic>
        <p:nvPicPr>
          <p:cNvPr id="13" name="Picture 12" descr="checkmark.png"/>
          <p:cNvPicPr>
            <a:picLocks noChangeAspect="1"/>
          </p:cNvPicPr>
          <p:nvPr/>
        </p:nvPicPr>
        <p:blipFill>
          <a:blip r:embed="rId3" cstate="print">
            <a:lum bright="100000"/>
          </a:blip>
          <a:stretch>
            <a:fillRect/>
          </a:stretch>
        </p:blipFill>
        <p:spPr>
          <a:xfrm>
            <a:off x="3687680" y="3813184"/>
            <a:ext cx="279069" cy="334883"/>
          </a:xfrm>
          <a:prstGeom prst="rect">
            <a:avLst/>
          </a:prstGeom>
        </p:spPr>
      </p:pic>
      <p:pic>
        <p:nvPicPr>
          <p:cNvPr id="14" name="Picture 13" descr="checkmark.png"/>
          <p:cNvPicPr>
            <a:picLocks noChangeAspect="1"/>
          </p:cNvPicPr>
          <p:nvPr/>
        </p:nvPicPr>
        <p:blipFill>
          <a:blip r:embed="rId3" cstate="print">
            <a:lum bright="100000"/>
          </a:blip>
          <a:stretch>
            <a:fillRect/>
          </a:stretch>
        </p:blipFill>
        <p:spPr>
          <a:xfrm>
            <a:off x="5120695" y="3813184"/>
            <a:ext cx="279069" cy="334883"/>
          </a:xfrm>
          <a:prstGeom prst="rect">
            <a:avLst/>
          </a:prstGeom>
        </p:spPr>
      </p:pic>
      <p:pic>
        <p:nvPicPr>
          <p:cNvPr id="15" name="Picture 14" descr="checkmark.png"/>
          <p:cNvPicPr>
            <a:picLocks noChangeAspect="1"/>
          </p:cNvPicPr>
          <p:nvPr/>
        </p:nvPicPr>
        <p:blipFill>
          <a:blip r:embed="rId3" cstate="print">
            <a:lum bright="100000"/>
          </a:blip>
          <a:stretch>
            <a:fillRect/>
          </a:stretch>
        </p:blipFill>
        <p:spPr>
          <a:xfrm>
            <a:off x="5120695" y="4045197"/>
            <a:ext cx="279069" cy="334883"/>
          </a:xfrm>
          <a:prstGeom prst="rect">
            <a:avLst/>
          </a:prstGeom>
        </p:spPr>
      </p:pic>
      <p:pic>
        <p:nvPicPr>
          <p:cNvPr id="16" name="Picture 15" descr="checkmark.png"/>
          <p:cNvPicPr>
            <a:picLocks noChangeAspect="1"/>
          </p:cNvPicPr>
          <p:nvPr/>
        </p:nvPicPr>
        <p:blipFill>
          <a:blip r:embed="rId3" cstate="print">
            <a:lum bright="100000"/>
          </a:blip>
          <a:stretch>
            <a:fillRect/>
          </a:stretch>
        </p:blipFill>
        <p:spPr>
          <a:xfrm>
            <a:off x="6424056" y="3813184"/>
            <a:ext cx="279069" cy="334883"/>
          </a:xfrm>
          <a:prstGeom prst="rect">
            <a:avLst/>
          </a:prstGeom>
        </p:spPr>
      </p:pic>
      <p:pic>
        <p:nvPicPr>
          <p:cNvPr id="17" name="Picture 16" descr="checkmark.png"/>
          <p:cNvPicPr>
            <a:picLocks noChangeAspect="1"/>
          </p:cNvPicPr>
          <p:nvPr/>
        </p:nvPicPr>
        <p:blipFill>
          <a:blip r:embed="rId3" cstate="print">
            <a:lum bright="100000"/>
          </a:blip>
          <a:stretch>
            <a:fillRect/>
          </a:stretch>
        </p:blipFill>
        <p:spPr>
          <a:xfrm>
            <a:off x="7850246" y="3813184"/>
            <a:ext cx="279069" cy="334883"/>
          </a:xfrm>
          <a:prstGeom prst="rect">
            <a:avLst/>
          </a:prstGeom>
        </p:spPr>
      </p:pic>
      <p:pic>
        <p:nvPicPr>
          <p:cNvPr id="18" name="Picture 17" descr="checkmark.png"/>
          <p:cNvPicPr>
            <a:picLocks noChangeAspect="1"/>
          </p:cNvPicPr>
          <p:nvPr/>
        </p:nvPicPr>
        <p:blipFill>
          <a:blip r:embed="rId3" cstate="print">
            <a:lum bright="100000"/>
          </a:blip>
          <a:stretch>
            <a:fillRect/>
          </a:stretch>
        </p:blipFill>
        <p:spPr>
          <a:xfrm>
            <a:off x="7850246" y="4031548"/>
            <a:ext cx="279069" cy="334883"/>
          </a:xfrm>
          <a:prstGeom prst="rect">
            <a:avLst/>
          </a:prstGeom>
        </p:spPr>
      </p:pic>
      <p:pic>
        <p:nvPicPr>
          <p:cNvPr id="19" name="Picture 18" descr="checkmark.png"/>
          <p:cNvPicPr>
            <a:picLocks noChangeAspect="1"/>
          </p:cNvPicPr>
          <p:nvPr/>
        </p:nvPicPr>
        <p:blipFill>
          <a:blip r:embed="rId3" cstate="print">
            <a:lum bright="100000"/>
          </a:blip>
          <a:stretch>
            <a:fillRect/>
          </a:stretch>
        </p:blipFill>
        <p:spPr>
          <a:xfrm>
            <a:off x="3687680" y="4290856"/>
            <a:ext cx="279069" cy="334883"/>
          </a:xfrm>
          <a:prstGeom prst="rect">
            <a:avLst/>
          </a:prstGeom>
        </p:spPr>
      </p:pic>
      <p:pic>
        <p:nvPicPr>
          <p:cNvPr id="20" name="Picture 19" descr="checkmark.png"/>
          <p:cNvPicPr>
            <a:picLocks noChangeAspect="1"/>
          </p:cNvPicPr>
          <p:nvPr/>
        </p:nvPicPr>
        <p:blipFill>
          <a:blip r:embed="rId3" cstate="print">
            <a:lum bright="100000"/>
          </a:blip>
          <a:stretch>
            <a:fillRect/>
          </a:stretch>
        </p:blipFill>
        <p:spPr>
          <a:xfrm>
            <a:off x="5120695" y="4536516"/>
            <a:ext cx="279069" cy="334883"/>
          </a:xfrm>
          <a:prstGeom prst="rect">
            <a:avLst/>
          </a:prstGeom>
        </p:spPr>
      </p:pic>
      <p:pic>
        <p:nvPicPr>
          <p:cNvPr id="21" name="Picture 20" descr="checkmark.png"/>
          <p:cNvPicPr>
            <a:picLocks noChangeAspect="1"/>
          </p:cNvPicPr>
          <p:nvPr/>
        </p:nvPicPr>
        <p:blipFill>
          <a:blip r:embed="rId3" cstate="print">
            <a:lum bright="100000"/>
          </a:blip>
          <a:stretch>
            <a:fillRect/>
          </a:stretch>
        </p:blipFill>
        <p:spPr>
          <a:xfrm>
            <a:off x="6424056" y="4304503"/>
            <a:ext cx="279069" cy="334883"/>
          </a:xfrm>
          <a:prstGeom prst="rect">
            <a:avLst/>
          </a:prstGeom>
        </p:spPr>
      </p:pic>
      <p:pic>
        <p:nvPicPr>
          <p:cNvPr id="22" name="Picture 21" descr="checkmark.png"/>
          <p:cNvPicPr>
            <a:picLocks noChangeAspect="1"/>
          </p:cNvPicPr>
          <p:nvPr/>
        </p:nvPicPr>
        <p:blipFill>
          <a:blip r:embed="rId3" cstate="print">
            <a:lum bright="100000"/>
          </a:blip>
          <a:stretch>
            <a:fillRect/>
          </a:stretch>
        </p:blipFill>
        <p:spPr>
          <a:xfrm>
            <a:off x="7850246" y="4509219"/>
            <a:ext cx="279069" cy="334883"/>
          </a:xfrm>
          <a:prstGeom prst="rect">
            <a:avLst/>
          </a:prstGeom>
        </p:spPr>
      </p:pic>
      <p:pic>
        <p:nvPicPr>
          <p:cNvPr id="23" name="Picture 22" descr="checkmark.png"/>
          <p:cNvPicPr>
            <a:picLocks noChangeAspect="1"/>
          </p:cNvPicPr>
          <p:nvPr/>
        </p:nvPicPr>
        <p:blipFill>
          <a:blip r:embed="rId3" cstate="print">
            <a:lum bright="100000"/>
          </a:blip>
          <a:stretch>
            <a:fillRect/>
          </a:stretch>
        </p:blipFill>
        <p:spPr>
          <a:xfrm>
            <a:off x="7850246" y="4877710"/>
            <a:ext cx="279069" cy="334883"/>
          </a:xfrm>
          <a:prstGeom prst="rect">
            <a:avLst/>
          </a:prstGeom>
        </p:spPr>
      </p:pic>
      <p:pic>
        <p:nvPicPr>
          <p:cNvPr id="24" name="Picture 23" descr="checkmark.png"/>
          <p:cNvPicPr>
            <a:picLocks noChangeAspect="1"/>
          </p:cNvPicPr>
          <p:nvPr/>
        </p:nvPicPr>
        <p:blipFill>
          <a:blip r:embed="rId3" cstate="print">
            <a:lum bright="100000"/>
          </a:blip>
          <a:stretch>
            <a:fillRect/>
          </a:stretch>
        </p:blipFill>
        <p:spPr>
          <a:xfrm>
            <a:off x="7877542" y="5177960"/>
            <a:ext cx="279069" cy="334883"/>
          </a:xfrm>
          <a:prstGeom prst="rect">
            <a:avLst/>
          </a:prstGeom>
        </p:spPr>
      </p:pic>
      <p:pic>
        <p:nvPicPr>
          <p:cNvPr id="25" name="Picture 24" descr="checkmark.png"/>
          <p:cNvPicPr>
            <a:picLocks noChangeAspect="1"/>
          </p:cNvPicPr>
          <p:nvPr/>
        </p:nvPicPr>
        <p:blipFill>
          <a:blip r:embed="rId3" cstate="print">
            <a:lum bright="100000"/>
          </a:blip>
          <a:stretch>
            <a:fillRect/>
          </a:stretch>
        </p:blipFill>
        <p:spPr>
          <a:xfrm>
            <a:off x="7850246" y="5427602"/>
            <a:ext cx="279069" cy="334883"/>
          </a:xfrm>
          <a:prstGeom prst="rect">
            <a:avLst/>
          </a:prstGeom>
        </p:spPr>
      </p:pic>
      <p:pic>
        <p:nvPicPr>
          <p:cNvPr id="26" name="Picture 25" descr="checkmark.png"/>
          <p:cNvPicPr>
            <a:picLocks noChangeAspect="1"/>
          </p:cNvPicPr>
          <p:nvPr/>
        </p:nvPicPr>
        <p:blipFill>
          <a:blip r:embed="rId3" cstate="print">
            <a:lum bright="100000"/>
          </a:blip>
          <a:stretch>
            <a:fillRect/>
          </a:stretch>
        </p:blipFill>
        <p:spPr>
          <a:xfrm>
            <a:off x="7850246" y="5714205"/>
            <a:ext cx="279069" cy="334883"/>
          </a:xfrm>
          <a:prstGeom prst="rect">
            <a:avLst/>
          </a:prstGeom>
        </p:spPr>
      </p:pic>
      <p:pic>
        <p:nvPicPr>
          <p:cNvPr id="27" name="Picture 26" descr="checkmark.png"/>
          <p:cNvPicPr>
            <a:picLocks noChangeAspect="1"/>
          </p:cNvPicPr>
          <p:nvPr/>
        </p:nvPicPr>
        <p:blipFill>
          <a:blip r:embed="rId3" cstate="print">
            <a:lum bright="100000"/>
          </a:blip>
          <a:stretch>
            <a:fillRect/>
          </a:stretch>
        </p:blipFill>
        <p:spPr>
          <a:xfrm>
            <a:off x="7850246" y="5932567"/>
            <a:ext cx="279069" cy="334883"/>
          </a:xfrm>
          <a:prstGeom prst="rect">
            <a:avLst/>
          </a:prstGeom>
        </p:spPr>
      </p:pic>
      <p:sp>
        <p:nvSpPr>
          <p:cNvPr id="28" name="Down Arrow 27"/>
          <p:cNvSpPr/>
          <p:nvPr/>
        </p:nvSpPr>
        <p:spPr>
          <a:xfrm rot="5400000">
            <a:off x="7861324" y="2400446"/>
            <a:ext cx="136478" cy="204716"/>
          </a:xfrm>
          <a:prstGeom prst="downArrow">
            <a:avLst>
              <a:gd name="adj1" fmla="val 50000"/>
              <a:gd name="adj2" fmla="val 953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29" name="Down Arrow 28"/>
          <p:cNvSpPr/>
          <p:nvPr/>
        </p:nvSpPr>
        <p:spPr>
          <a:xfrm rot="5400000">
            <a:off x="5094312" y="2400446"/>
            <a:ext cx="136478" cy="204716"/>
          </a:xfrm>
          <a:prstGeom prst="downArrow">
            <a:avLst>
              <a:gd name="adj1" fmla="val 50000"/>
              <a:gd name="adj2" fmla="val 953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32" name="Title 31"/>
          <p:cNvSpPr>
            <a:spLocks noGrp="1"/>
          </p:cNvSpPr>
          <p:nvPr>
            <p:ph type="title"/>
          </p:nvPr>
        </p:nvSpPr>
        <p:spPr>
          <a:xfrm>
            <a:off x="203200" y="190501"/>
            <a:ext cx="8763000" cy="723899"/>
          </a:xfrm>
        </p:spPr>
        <p:txBody>
          <a:bodyPr/>
          <a:lstStyle/>
          <a:p>
            <a:r>
              <a:rPr lang="en-US" b="1" dirty="0" smtClean="0"/>
              <a:t>SMB </a:t>
            </a:r>
            <a:r>
              <a:rPr lang="en-US" b="1" dirty="0" err="1" smtClean="0"/>
              <a:t>vSphere</a:t>
            </a:r>
            <a:r>
              <a:rPr lang="en-US" b="1" dirty="0" smtClean="0"/>
              <a:t> vs. Microsoft</a:t>
            </a:r>
            <a:br>
              <a:rPr lang="en-US" b="1" dirty="0" smtClean="0"/>
            </a:b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0" y="997527"/>
            <a:ext cx="9144000" cy="526076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65114" y="4408227"/>
            <a:ext cx="8132975" cy="627797"/>
          </a:xfrm>
          <a:prstGeom prst="rect">
            <a:avLst/>
          </a:prstGeom>
          <a:solidFill>
            <a:schemeClr val="accent1">
              <a:alpha val="2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graphicFrame>
        <p:nvGraphicFramePr>
          <p:cNvPr id="4" name="Table 3"/>
          <p:cNvGraphicFramePr>
            <a:graphicFrameLocks noGrp="1"/>
          </p:cNvGraphicFramePr>
          <p:nvPr/>
        </p:nvGraphicFramePr>
        <p:xfrm>
          <a:off x="254001" y="996286"/>
          <a:ext cx="8597898" cy="5198461"/>
        </p:xfrm>
        <a:graphic>
          <a:graphicData uri="http://schemas.openxmlformats.org/drawingml/2006/table">
            <a:tbl>
              <a:tblPr firstRow="1" bandRow="1">
                <a:tableStyleId>{9D7B26C5-4107-4FEC-AEDC-1716B250A1EF}</a:tableStyleId>
              </a:tblPr>
              <a:tblGrid>
                <a:gridCol w="3149220"/>
                <a:gridCol w="1816226"/>
                <a:gridCol w="1816226"/>
                <a:gridCol w="1816226"/>
              </a:tblGrid>
              <a:tr h="593431">
                <a:tc>
                  <a:txBody>
                    <a:bodyPr/>
                    <a:lstStyle/>
                    <a:p>
                      <a:pPr algn="ctr"/>
                      <a:endParaRPr lang="en-US" sz="1200" b="1" dirty="0">
                        <a:solidFill>
                          <a:schemeClr val="bg1"/>
                        </a:solidFill>
                      </a:endParaRPr>
                    </a:p>
                  </a:txBody>
                  <a:tcPr>
                    <a:lnB w="12700" cap="flat" cmpd="sng" algn="ctr">
                      <a:solidFill>
                        <a:schemeClr val="bg1"/>
                      </a:solidFill>
                      <a:prstDash val="solid"/>
                      <a:round/>
                      <a:headEnd type="none" w="med" len="med"/>
                      <a:tailEnd type="none" w="med" len="med"/>
                    </a:lnB>
                  </a:tcPr>
                </a:tc>
                <a:tc>
                  <a:txBody>
                    <a:bodyPr/>
                    <a:lstStyle/>
                    <a:p>
                      <a:pPr algn="ctr"/>
                      <a:r>
                        <a:rPr lang="en-US" sz="1400" dirty="0" smtClean="0">
                          <a:solidFill>
                            <a:schemeClr val="bg1"/>
                          </a:solidFill>
                        </a:rPr>
                        <a:t>VMware </a:t>
                      </a:r>
                      <a:r>
                        <a:rPr lang="en-US" sz="1400" dirty="0" err="1" smtClean="0">
                          <a:solidFill>
                            <a:schemeClr val="bg1"/>
                          </a:solidFill>
                        </a:rPr>
                        <a:t>ESXi</a:t>
                      </a:r>
                      <a:r>
                        <a:rPr lang="en-US" sz="1400" dirty="0" smtClean="0">
                          <a:solidFill>
                            <a:schemeClr val="bg1"/>
                          </a:solidFill>
                        </a:rPr>
                        <a:t> 3</a:t>
                      </a:r>
                      <a:endParaRPr lang="en-US" sz="1400" dirty="0">
                        <a:solidFill>
                          <a:schemeClr val="bg1"/>
                        </a:solidFill>
                      </a:endParaRPr>
                    </a:p>
                  </a:txBody>
                  <a:tcPr anchor="b">
                    <a:lnB w="12700" cap="flat" cmpd="sng" algn="ctr">
                      <a:solidFill>
                        <a:schemeClr val="bg1"/>
                      </a:solidFill>
                      <a:prstDash val="solid"/>
                      <a:round/>
                      <a:headEnd type="none" w="med" len="med"/>
                      <a:tailEnd type="none" w="med" len="med"/>
                    </a:lnB>
                  </a:tcPr>
                </a:tc>
                <a:tc>
                  <a:txBody>
                    <a:bodyPr/>
                    <a:lstStyle/>
                    <a:p>
                      <a:pPr algn="ctr"/>
                      <a:r>
                        <a:rPr lang="en-US" sz="1400" dirty="0" smtClean="0">
                          <a:solidFill>
                            <a:schemeClr val="bg1"/>
                          </a:solidFill>
                        </a:rPr>
                        <a:t>VMware </a:t>
                      </a:r>
                      <a:r>
                        <a:rPr lang="en-US" sz="1400" dirty="0" err="1" smtClean="0">
                          <a:solidFill>
                            <a:schemeClr val="bg1"/>
                          </a:solidFill>
                        </a:rPr>
                        <a:t>ESXi</a:t>
                      </a:r>
                      <a:r>
                        <a:rPr lang="en-US" sz="1400" dirty="0" smtClean="0">
                          <a:solidFill>
                            <a:schemeClr val="bg1"/>
                          </a:solidFill>
                        </a:rPr>
                        <a:t> 4</a:t>
                      </a:r>
                      <a:endParaRPr lang="en-US" sz="1400" dirty="0">
                        <a:solidFill>
                          <a:schemeClr val="bg1"/>
                        </a:solidFill>
                      </a:endParaRPr>
                    </a:p>
                  </a:txBody>
                  <a:tcPr anchor="b">
                    <a:lnB w="12700" cap="flat" cmpd="sng" algn="ctr">
                      <a:solidFill>
                        <a:schemeClr val="bg1"/>
                      </a:solidFill>
                      <a:prstDash val="solid"/>
                      <a:round/>
                      <a:headEnd type="none" w="med" len="med"/>
                      <a:tailEnd type="none" w="med" len="med"/>
                    </a:lnB>
                  </a:tcPr>
                </a:tc>
                <a:tc>
                  <a:txBody>
                    <a:bodyPr/>
                    <a:lstStyle/>
                    <a:p>
                      <a:pPr algn="ctr"/>
                      <a:r>
                        <a:rPr lang="en-US" sz="1400" dirty="0" smtClean="0">
                          <a:solidFill>
                            <a:schemeClr val="bg1"/>
                          </a:solidFill>
                        </a:rPr>
                        <a:t>Hyper-V Server </a:t>
                      </a:r>
                      <a:br>
                        <a:rPr lang="en-US" sz="1400" dirty="0" smtClean="0">
                          <a:solidFill>
                            <a:schemeClr val="bg1"/>
                          </a:solidFill>
                        </a:rPr>
                      </a:br>
                      <a:r>
                        <a:rPr lang="en-US" sz="1400" dirty="0" smtClean="0">
                          <a:solidFill>
                            <a:schemeClr val="bg1"/>
                          </a:solidFill>
                        </a:rPr>
                        <a:t>2008 R2</a:t>
                      </a:r>
                      <a:endParaRPr lang="en-US" sz="1400" b="1" dirty="0">
                        <a:solidFill>
                          <a:schemeClr val="bg1"/>
                        </a:solidFill>
                      </a:endParaRPr>
                    </a:p>
                  </a:txBody>
                  <a:tcPr anchor="b">
                    <a:lnB w="12700" cap="flat" cmpd="sng" algn="ctr">
                      <a:solidFill>
                        <a:schemeClr val="bg1"/>
                      </a:solidFill>
                      <a:prstDash val="solid"/>
                      <a:round/>
                      <a:headEnd type="none" w="med" len="med"/>
                      <a:tailEnd type="none" w="med" len="med"/>
                    </a:lnB>
                  </a:tcPr>
                </a:tc>
              </a:tr>
              <a:tr h="261493">
                <a:tc>
                  <a:txBody>
                    <a:bodyPr/>
                    <a:lstStyle/>
                    <a:p>
                      <a:pPr algn="r"/>
                      <a:r>
                        <a:rPr lang="en-US" sz="1200" dirty="0" smtClean="0">
                          <a:solidFill>
                            <a:schemeClr val="bg1"/>
                          </a:solidFill>
                        </a:rPr>
                        <a:t>Price</a:t>
                      </a:r>
                      <a:endParaRPr lang="en-US" sz="1200" b="1"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200" dirty="0" smtClean="0">
                          <a:solidFill>
                            <a:schemeClr val="bg1"/>
                          </a:solidFill>
                        </a:rPr>
                        <a:t>$0</a:t>
                      </a:r>
                      <a:endParaRPr lang="en-US" sz="1200"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200" dirty="0" smtClean="0">
                          <a:solidFill>
                            <a:schemeClr val="bg1"/>
                          </a:solidFill>
                        </a:rPr>
                        <a:t>$0</a:t>
                      </a:r>
                      <a:endParaRPr lang="en-US" sz="1200"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c>
                  <a:txBody>
                    <a:bodyPr/>
                    <a:lstStyle/>
                    <a:p>
                      <a:pPr algn="ctr"/>
                      <a:r>
                        <a:rPr lang="en-US" sz="1200" dirty="0" smtClean="0">
                          <a:solidFill>
                            <a:schemeClr val="bg1"/>
                          </a:solidFill>
                        </a:rPr>
                        <a:t>$0</a:t>
                      </a:r>
                      <a:endParaRPr lang="en-US" sz="1200" dirty="0">
                        <a:solidFill>
                          <a:schemeClr val="bg1"/>
                        </a:solidFill>
                      </a:endParaRPr>
                    </a:p>
                  </a:txBody>
                  <a:tcPr>
                    <a:lnT w="12700" cap="flat" cmpd="sng" algn="ctr">
                      <a:solidFill>
                        <a:schemeClr val="bg1"/>
                      </a:solidFill>
                      <a:prstDash val="solid"/>
                      <a:round/>
                      <a:headEnd type="none" w="med" len="med"/>
                      <a:tailEnd type="none" w="med" len="med"/>
                    </a:lnT>
                    <a:solidFill>
                      <a:schemeClr val="bg1">
                        <a:alpha val="20000"/>
                      </a:schemeClr>
                    </a:solidFill>
                  </a:tcPr>
                </a:tc>
              </a:tr>
              <a:tr h="371265">
                <a:tc>
                  <a:txBody>
                    <a:bodyPr/>
                    <a:lstStyle/>
                    <a:p>
                      <a:pPr algn="r"/>
                      <a:r>
                        <a:rPr lang="en-US" sz="1200" dirty="0" smtClean="0">
                          <a:solidFill>
                            <a:schemeClr val="bg1"/>
                          </a:solidFill>
                        </a:rPr>
                        <a:t>Bare-metal Hypervisor</a:t>
                      </a:r>
                      <a:endParaRPr lang="en-US" sz="1200" b="1" dirty="0">
                        <a:solidFill>
                          <a:schemeClr val="bg1"/>
                        </a:solidFill>
                      </a:endParaRPr>
                    </a:p>
                  </a:txBody>
                  <a:tcPr/>
                </a:tc>
                <a:tc>
                  <a:txBody>
                    <a:bodyPr/>
                    <a:lstStyle/>
                    <a:p>
                      <a:pPr algn="ctr"/>
                      <a:r>
                        <a:rPr lang="en-US" sz="1200" dirty="0" smtClean="0">
                          <a:solidFill>
                            <a:schemeClr val="bg1"/>
                          </a:solidFill>
                        </a:rPr>
                        <a:t>32-bit</a:t>
                      </a:r>
                      <a:endParaRPr lang="en-US" sz="1200" dirty="0">
                        <a:solidFill>
                          <a:schemeClr val="bg1"/>
                        </a:solidFill>
                      </a:endParaRPr>
                    </a:p>
                  </a:txBody>
                  <a:tcPr/>
                </a:tc>
                <a:tc>
                  <a:txBody>
                    <a:bodyPr/>
                    <a:lstStyle/>
                    <a:p>
                      <a:pPr algn="ctr"/>
                      <a:r>
                        <a:rPr lang="en-US" sz="1200" dirty="0" smtClean="0">
                          <a:solidFill>
                            <a:schemeClr val="bg1"/>
                          </a:solidFill>
                        </a:rPr>
                        <a:t>64-bit</a:t>
                      </a:r>
                      <a:endParaRPr lang="en-US" sz="1200" dirty="0">
                        <a:solidFill>
                          <a:schemeClr val="bg1"/>
                        </a:solidFill>
                      </a:endParaRPr>
                    </a:p>
                  </a:txBody>
                  <a:tcPr/>
                </a:tc>
                <a:tc>
                  <a:txBody>
                    <a:bodyPr/>
                    <a:lstStyle/>
                    <a:p>
                      <a:pPr algn="ctr"/>
                      <a:r>
                        <a:rPr lang="en-US" sz="1200" dirty="0" smtClean="0">
                          <a:solidFill>
                            <a:schemeClr val="bg1"/>
                          </a:solidFill>
                          <a:sym typeface="Wingdings" pitchFamily="2" charset="2"/>
                        </a:rPr>
                        <a:t>64-bit</a:t>
                      </a:r>
                      <a:endParaRPr lang="en-US" sz="1200" dirty="0">
                        <a:solidFill>
                          <a:schemeClr val="bg1"/>
                        </a:solidFill>
                      </a:endParaRPr>
                    </a:p>
                  </a:txBody>
                  <a:tcPr/>
                </a:tc>
              </a:tr>
              <a:tr h="371265">
                <a:tc>
                  <a:txBody>
                    <a:bodyPr/>
                    <a:lstStyle/>
                    <a:p>
                      <a:pPr algn="r"/>
                      <a:r>
                        <a:rPr lang="en-US" sz="1200" dirty="0" smtClean="0">
                          <a:solidFill>
                            <a:schemeClr val="bg1"/>
                          </a:solidFill>
                        </a:rPr>
                        <a:t>Boot from Flash</a:t>
                      </a:r>
                      <a:endParaRPr lang="en-US" sz="1200" b="1"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a:txBody>
                  <a:tcPr>
                    <a:solidFill>
                      <a:schemeClr val="bg1">
                        <a:alpha val="20000"/>
                      </a:schemeClr>
                    </a:solidFill>
                  </a:tcPr>
                </a:tc>
                <a:tc>
                  <a:txBody>
                    <a:bodyPr/>
                    <a:lstStyle/>
                    <a:p>
                      <a:pPr algn="ctr"/>
                      <a:endParaRPr lang="en-US" sz="1200" dirty="0">
                        <a:solidFill>
                          <a:schemeClr val="bg1"/>
                        </a:solidFill>
                      </a:endParaRPr>
                    </a:p>
                  </a:txBody>
                  <a:tcPr>
                    <a:solidFill>
                      <a:schemeClr val="bg1">
                        <a:alpha val="20000"/>
                      </a:schemeClr>
                    </a:solidFill>
                  </a:tcPr>
                </a:tc>
                <a:tc>
                  <a:txBody>
                    <a:bodyPr/>
                    <a:lstStyle/>
                    <a:p>
                      <a:pPr algn="ctr"/>
                      <a:endParaRPr lang="en-US" sz="1200" dirty="0">
                        <a:solidFill>
                          <a:schemeClr val="bg1"/>
                        </a:solidFill>
                      </a:endParaRPr>
                    </a:p>
                  </a:txBody>
                  <a:tcPr>
                    <a:solidFill>
                      <a:schemeClr val="bg1">
                        <a:alpha val="20000"/>
                      </a:schemeClr>
                    </a:solidFill>
                  </a:tcPr>
                </a:tc>
              </a:tr>
              <a:tr h="412168">
                <a:tc>
                  <a:txBody>
                    <a:bodyPr/>
                    <a:lstStyle/>
                    <a:p>
                      <a:pPr algn="r"/>
                      <a:r>
                        <a:rPr lang="en-US" sz="1200" dirty="0" smtClean="0">
                          <a:solidFill>
                            <a:schemeClr val="bg1"/>
                          </a:solidFill>
                        </a:rPr>
                        <a:t>Host Processors</a:t>
                      </a:r>
                      <a:endParaRPr lang="en-US" sz="1200" b="1"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32 Logical Processors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64 Logical Processors</a:t>
                      </a:r>
                    </a:p>
                    <a:p>
                      <a:pPr algn="ctr"/>
                      <a:endParaRPr lang="en-US" sz="1200" dirty="0">
                        <a:solidFill>
                          <a:schemeClr val="bg1"/>
                        </a:solidFill>
                      </a:endParaRPr>
                    </a:p>
                  </a:txBody>
                  <a:tcPr/>
                </a:tc>
                <a:tc>
                  <a:txBody>
                    <a:bodyPr/>
                    <a:lstStyle/>
                    <a:p>
                      <a:pPr algn="ctr"/>
                      <a:r>
                        <a:rPr lang="en-US" sz="1200" dirty="0" smtClean="0">
                          <a:solidFill>
                            <a:schemeClr val="bg1"/>
                          </a:solidFill>
                        </a:rPr>
                        <a:t>64 Logical Processors</a:t>
                      </a:r>
                      <a:endParaRPr lang="en-US" sz="1200" dirty="0">
                        <a:solidFill>
                          <a:schemeClr val="bg1"/>
                        </a:solidFill>
                      </a:endParaRPr>
                    </a:p>
                  </a:txBody>
                  <a:tcPr/>
                </a:tc>
              </a:tr>
              <a:tr h="371265">
                <a:tc>
                  <a:txBody>
                    <a:bodyPr/>
                    <a:lstStyle/>
                    <a:p>
                      <a:pPr algn="r"/>
                      <a:r>
                        <a:rPr lang="en-US" sz="1200" dirty="0" smtClean="0">
                          <a:solidFill>
                            <a:schemeClr val="bg1"/>
                          </a:solidFill>
                        </a:rPr>
                        <a:t>vSMP Support</a:t>
                      </a:r>
                      <a:endParaRPr lang="en-US" sz="1200" b="1" dirty="0">
                        <a:solidFill>
                          <a:schemeClr val="bg1"/>
                        </a:solidFill>
                      </a:endParaRPr>
                    </a:p>
                  </a:txBody>
                  <a:tcPr>
                    <a:solidFill>
                      <a:schemeClr val="bg1">
                        <a:alpha val="20000"/>
                      </a:schemeClr>
                    </a:solidFill>
                  </a:tcPr>
                </a:tc>
                <a:tc>
                  <a:txBody>
                    <a:bodyPr/>
                    <a:lstStyle/>
                    <a:p>
                      <a:pPr algn="ctr"/>
                      <a:r>
                        <a:rPr lang="en-US" sz="1200" dirty="0" smtClean="0">
                          <a:solidFill>
                            <a:schemeClr val="bg1"/>
                          </a:solidFill>
                        </a:rPr>
                        <a:t>4-way</a:t>
                      </a:r>
                      <a:endParaRPr lang="en-US" sz="1200" dirty="0">
                        <a:solidFill>
                          <a:schemeClr val="bg1"/>
                        </a:solidFill>
                      </a:endParaRPr>
                    </a:p>
                  </a:txBody>
                  <a:tcPr>
                    <a:solidFill>
                      <a:schemeClr val="bg1">
                        <a:alpha val="20000"/>
                      </a:schemeClr>
                    </a:solidFill>
                  </a:tcPr>
                </a:tc>
                <a:tc>
                  <a:txBody>
                    <a:bodyPr/>
                    <a:lstStyle/>
                    <a:p>
                      <a:pPr algn="ctr"/>
                      <a:r>
                        <a:rPr lang="en-US" sz="1200" dirty="0" smtClean="0">
                          <a:solidFill>
                            <a:schemeClr val="bg1"/>
                          </a:solidFill>
                        </a:rPr>
                        <a:t>4-way</a:t>
                      </a:r>
                      <a:endParaRPr lang="en-US" sz="1200" dirty="0">
                        <a:solidFill>
                          <a:schemeClr val="bg1"/>
                        </a:solidFill>
                      </a:endParaRPr>
                    </a:p>
                  </a:txBody>
                  <a:tcPr>
                    <a:solidFill>
                      <a:schemeClr val="bg1">
                        <a:alpha val="20000"/>
                      </a:schemeClr>
                    </a:solidFill>
                  </a:tcPr>
                </a:tc>
                <a:tc>
                  <a:txBody>
                    <a:bodyPr/>
                    <a:lstStyle/>
                    <a:p>
                      <a:pPr algn="ctr"/>
                      <a:r>
                        <a:rPr lang="en-US" sz="1200" dirty="0" smtClean="0">
                          <a:solidFill>
                            <a:schemeClr val="bg1"/>
                          </a:solidFill>
                        </a:rPr>
                        <a:t>4-way</a:t>
                      </a:r>
                      <a:endParaRPr lang="en-US" sz="1200" dirty="0">
                        <a:solidFill>
                          <a:schemeClr val="bg1"/>
                        </a:solidFill>
                      </a:endParaRPr>
                    </a:p>
                  </a:txBody>
                  <a:tcPr>
                    <a:solidFill>
                      <a:schemeClr val="bg1">
                        <a:alpha val="20000"/>
                      </a:schemeClr>
                    </a:solidFill>
                  </a:tcPr>
                </a:tc>
              </a:tr>
              <a:tr h="371265">
                <a:tc>
                  <a:txBody>
                    <a:bodyPr/>
                    <a:lstStyle/>
                    <a:p>
                      <a:pPr algn="r"/>
                      <a:r>
                        <a:rPr lang="en-US" sz="1200" dirty="0" smtClean="0">
                          <a:solidFill>
                            <a:schemeClr val="bg1"/>
                          </a:solidFill>
                        </a:rPr>
                        <a:t>Host Physical</a:t>
                      </a:r>
                      <a:r>
                        <a:rPr lang="en-US" sz="1200" baseline="0" dirty="0" smtClean="0">
                          <a:solidFill>
                            <a:schemeClr val="bg1"/>
                          </a:solidFill>
                        </a:rPr>
                        <a:t> Memory</a:t>
                      </a:r>
                      <a:endParaRPr lang="en-US" sz="1200" b="1" dirty="0">
                        <a:solidFill>
                          <a:schemeClr val="bg1"/>
                        </a:solidFill>
                      </a:endParaRPr>
                    </a:p>
                  </a:txBody>
                  <a:tcPr/>
                </a:tc>
                <a:tc>
                  <a:txBody>
                    <a:bodyPr/>
                    <a:lstStyle/>
                    <a:p>
                      <a:pPr algn="ctr"/>
                      <a:r>
                        <a:rPr lang="en-US" sz="1200" dirty="0" smtClean="0">
                          <a:solidFill>
                            <a:schemeClr val="bg1"/>
                          </a:solidFill>
                        </a:rPr>
                        <a:t>256GB</a:t>
                      </a:r>
                      <a:endParaRPr lang="en-US" sz="1200" dirty="0">
                        <a:solidFill>
                          <a:schemeClr val="bg1"/>
                        </a:solidFill>
                      </a:endParaRPr>
                    </a:p>
                  </a:txBody>
                  <a:tcPr/>
                </a:tc>
                <a:tc>
                  <a:txBody>
                    <a:bodyPr/>
                    <a:lstStyle/>
                    <a:p>
                      <a:pPr algn="ctr"/>
                      <a:r>
                        <a:rPr lang="en-US" sz="1200" dirty="0" smtClean="0">
                          <a:solidFill>
                            <a:schemeClr val="bg1"/>
                          </a:solidFill>
                        </a:rPr>
                        <a:t>1TB</a:t>
                      </a:r>
                      <a:endParaRPr lang="en-US" sz="1200" dirty="0">
                        <a:solidFill>
                          <a:schemeClr val="bg1"/>
                        </a:solidFill>
                      </a:endParaRPr>
                    </a:p>
                  </a:txBody>
                  <a:tcPr/>
                </a:tc>
                <a:tc>
                  <a:txBody>
                    <a:bodyPr/>
                    <a:lstStyle/>
                    <a:p>
                      <a:pPr algn="ctr"/>
                      <a:r>
                        <a:rPr lang="en-US" sz="1200" dirty="0" smtClean="0">
                          <a:solidFill>
                            <a:schemeClr val="bg1"/>
                          </a:solidFill>
                        </a:rPr>
                        <a:t>1TB</a:t>
                      </a:r>
                      <a:endParaRPr lang="en-US" sz="1200" dirty="0">
                        <a:solidFill>
                          <a:schemeClr val="bg1"/>
                        </a:solidFill>
                      </a:endParaRPr>
                    </a:p>
                  </a:txBody>
                  <a:tcPr/>
                </a:tc>
              </a:tr>
              <a:tr h="371265">
                <a:tc>
                  <a:txBody>
                    <a:bodyPr/>
                    <a:lstStyle/>
                    <a:p>
                      <a:pPr algn="r"/>
                      <a:r>
                        <a:rPr lang="en-US" sz="1200" dirty="0" smtClean="0">
                          <a:solidFill>
                            <a:schemeClr val="bg1"/>
                          </a:solidFill>
                        </a:rPr>
                        <a:t>Virtual</a:t>
                      </a:r>
                      <a:r>
                        <a:rPr lang="en-US" sz="1200" baseline="0" dirty="0" smtClean="0">
                          <a:solidFill>
                            <a:schemeClr val="bg1"/>
                          </a:solidFill>
                        </a:rPr>
                        <a:t> Machine Memory</a:t>
                      </a:r>
                      <a:endParaRPr lang="en-US" sz="1200" b="1" dirty="0">
                        <a:solidFill>
                          <a:schemeClr val="bg1"/>
                        </a:solidFill>
                      </a:endParaRPr>
                    </a:p>
                  </a:txBody>
                  <a:tcPr>
                    <a:solidFill>
                      <a:schemeClr val="bg1">
                        <a:alpha val="20000"/>
                      </a:schemeClr>
                    </a:solidFill>
                  </a:tcPr>
                </a:tc>
                <a:tc>
                  <a:txBody>
                    <a:bodyPr/>
                    <a:lstStyle/>
                    <a:p>
                      <a:pPr algn="ctr"/>
                      <a:r>
                        <a:rPr lang="en-US" sz="1200" dirty="0" smtClean="0">
                          <a:solidFill>
                            <a:schemeClr val="bg1"/>
                          </a:solidFill>
                        </a:rPr>
                        <a:t>64GB</a:t>
                      </a:r>
                      <a:endParaRPr lang="en-US" sz="1200" dirty="0">
                        <a:solidFill>
                          <a:schemeClr val="bg1"/>
                        </a:solidFill>
                      </a:endParaRPr>
                    </a:p>
                  </a:txBody>
                  <a:tcPr>
                    <a:solidFill>
                      <a:schemeClr val="bg1">
                        <a:alpha val="20000"/>
                      </a:schemeClr>
                    </a:solidFill>
                  </a:tcPr>
                </a:tc>
                <a:tc>
                  <a:txBody>
                    <a:bodyPr/>
                    <a:lstStyle/>
                    <a:p>
                      <a:pPr algn="ctr"/>
                      <a:r>
                        <a:rPr lang="en-US" sz="1200" dirty="0" smtClean="0">
                          <a:solidFill>
                            <a:schemeClr val="bg1"/>
                          </a:solidFill>
                        </a:rPr>
                        <a:t>255GB</a:t>
                      </a:r>
                      <a:endParaRPr lang="en-US" sz="1200" dirty="0">
                        <a:solidFill>
                          <a:schemeClr val="bg1"/>
                        </a:solidFill>
                      </a:endParaRPr>
                    </a:p>
                  </a:txBody>
                  <a:tcPr>
                    <a:solidFill>
                      <a:schemeClr val="bg1">
                        <a:alpha val="20000"/>
                      </a:schemeClr>
                    </a:solidFill>
                  </a:tcPr>
                </a:tc>
                <a:tc>
                  <a:txBody>
                    <a:bodyPr/>
                    <a:lstStyle/>
                    <a:p>
                      <a:pPr algn="ctr"/>
                      <a:r>
                        <a:rPr lang="en-US" sz="1200" dirty="0" smtClean="0">
                          <a:solidFill>
                            <a:schemeClr val="bg1"/>
                          </a:solidFill>
                        </a:rPr>
                        <a:t>64GB</a:t>
                      </a:r>
                      <a:endParaRPr lang="en-US" sz="1200" dirty="0">
                        <a:solidFill>
                          <a:schemeClr val="bg1"/>
                        </a:solidFill>
                      </a:endParaRPr>
                    </a:p>
                  </a:txBody>
                  <a:tcPr>
                    <a:solidFill>
                      <a:schemeClr val="bg1">
                        <a:alpha val="20000"/>
                      </a:schemeClr>
                    </a:solidFill>
                  </a:tcPr>
                </a:tc>
              </a:tr>
              <a:tr h="250245">
                <a:tc>
                  <a:txBody>
                    <a:bodyPr/>
                    <a:lstStyle/>
                    <a:p>
                      <a:pPr algn="r"/>
                      <a:r>
                        <a:rPr lang="en-US" sz="1200" dirty="0" smtClean="0">
                          <a:solidFill>
                            <a:schemeClr val="bg1"/>
                          </a:solidFill>
                        </a:rPr>
                        <a:t>Free Remote Management Client</a:t>
                      </a:r>
                      <a:endParaRPr lang="en-US" sz="1200" b="1" dirty="0">
                        <a:solidFill>
                          <a:schemeClr val="bg1"/>
                        </a:solidFill>
                      </a:endParaRPr>
                    </a:p>
                  </a:txBody>
                  <a:tcPr/>
                </a:tc>
                <a:tc>
                  <a:txBody>
                    <a:bodyPr/>
                    <a:lstStyle/>
                    <a:p>
                      <a:pPr algn="ctr"/>
                      <a:endParaRPr lang="en-US" sz="1200" dirty="0">
                        <a:solidFill>
                          <a:schemeClr val="bg1"/>
                        </a:solidFill>
                      </a:endParaRPr>
                    </a:p>
                  </a:txBody>
                  <a:tcPr/>
                </a:tc>
                <a:tc>
                  <a:txBody>
                    <a:bodyPr/>
                    <a:lstStyle/>
                    <a:p>
                      <a:pPr algn="ctr"/>
                      <a:endParaRPr lang="en-US" sz="12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a:txBody>
                  <a:tcPr/>
                </a:tc>
              </a:tr>
              <a:tr h="250245">
                <a:tc>
                  <a:txBody>
                    <a:bodyPr/>
                    <a:lstStyle/>
                    <a:p>
                      <a:pPr algn="r"/>
                      <a:r>
                        <a:rPr lang="en-US" sz="1200" dirty="0" smtClean="0">
                          <a:solidFill>
                            <a:schemeClr val="bg1"/>
                          </a:solidFill>
                        </a:rPr>
                        <a:t>Live Migration</a:t>
                      </a:r>
                      <a:endParaRPr lang="en-US" sz="1200" b="1" dirty="0">
                        <a:solidFill>
                          <a:schemeClr val="bg1"/>
                        </a:solidFill>
                      </a:endParaRPr>
                    </a:p>
                  </a:txBody>
                  <a:tcPr>
                    <a:solidFill>
                      <a:schemeClr val="bg1">
                        <a:alpha val="20000"/>
                      </a:schemeClr>
                    </a:solidFill>
                  </a:tcPr>
                </a:tc>
                <a:tc>
                  <a:txBody>
                    <a:bodyPr/>
                    <a:lstStyle/>
                    <a:p>
                      <a:pPr algn="ctr"/>
                      <a:endParaRPr lang="en-US" sz="1200" dirty="0">
                        <a:solidFill>
                          <a:schemeClr val="bg1"/>
                        </a:solidFill>
                      </a:endParaRPr>
                    </a:p>
                  </a:txBody>
                  <a:tcPr>
                    <a:solidFill>
                      <a:schemeClr val="bg1">
                        <a:alpha val="20000"/>
                      </a:schemeClr>
                    </a:solidFill>
                  </a:tcPr>
                </a:tc>
                <a:tc>
                  <a:txBody>
                    <a:bodyPr/>
                    <a:lstStyle/>
                    <a:p>
                      <a:pPr algn="ctr"/>
                      <a:endParaRPr lang="en-US" sz="12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a:txBody>
                  <a:tcPr>
                    <a:solidFill>
                      <a:schemeClr val="bg1">
                        <a:alpha val="20000"/>
                      </a:schemeClr>
                    </a:solidFill>
                  </a:tcPr>
                </a:tc>
              </a:tr>
              <a:tr h="371265">
                <a:tc>
                  <a:txBody>
                    <a:bodyPr/>
                    <a:lstStyle/>
                    <a:p>
                      <a:pPr algn="r"/>
                      <a:r>
                        <a:rPr lang="en-US" sz="1200" dirty="0" smtClean="0">
                          <a:solidFill>
                            <a:schemeClr val="bg1"/>
                          </a:solidFill>
                        </a:rPr>
                        <a:t>High Availability</a:t>
                      </a:r>
                      <a:r>
                        <a:rPr lang="en-US" sz="1200" baseline="0" dirty="0" smtClean="0">
                          <a:solidFill>
                            <a:schemeClr val="bg1"/>
                          </a:solidFill>
                        </a:rPr>
                        <a:t>/Failover Clustering</a:t>
                      </a:r>
                      <a:endParaRPr lang="en-US" sz="1200" b="1" dirty="0">
                        <a:solidFill>
                          <a:schemeClr val="bg1"/>
                        </a:solidFill>
                      </a:endParaRPr>
                    </a:p>
                  </a:txBody>
                  <a:tcPr/>
                </a:tc>
                <a:tc>
                  <a:txBody>
                    <a:bodyPr/>
                    <a:lstStyle/>
                    <a:p>
                      <a:pPr algn="ctr"/>
                      <a:endParaRPr lang="en-US" sz="1200" dirty="0">
                        <a:solidFill>
                          <a:schemeClr val="bg1"/>
                        </a:solidFill>
                      </a:endParaRPr>
                    </a:p>
                  </a:txBody>
                  <a:tcPr/>
                </a:tc>
                <a:tc>
                  <a:txBody>
                    <a:bodyPr/>
                    <a:lstStyle/>
                    <a:p>
                      <a:pPr algn="ctr"/>
                      <a:endParaRPr lang="en-US" sz="12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a:txBody>
                  <a:tcPr/>
                </a:tc>
              </a:tr>
              <a:tr h="412168">
                <a:tc>
                  <a:txBody>
                    <a:bodyPr/>
                    <a:lstStyle/>
                    <a:p>
                      <a:pPr algn="r"/>
                      <a:r>
                        <a:rPr lang="en-US" sz="1200" dirty="0" smtClean="0">
                          <a:solidFill>
                            <a:schemeClr val="bg1"/>
                          </a:solidFill>
                        </a:rPr>
                        <a:t>Host</a:t>
                      </a:r>
                      <a:r>
                        <a:rPr lang="en-US" sz="1200" baseline="0" dirty="0" smtClean="0">
                          <a:solidFill>
                            <a:schemeClr val="bg1"/>
                          </a:solidFill>
                        </a:rPr>
                        <a:t> based console for </a:t>
                      </a:r>
                      <a:br>
                        <a:rPr lang="en-US" sz="1200" baseline="0" dirty="0" smtClean="0">
                          <a:solidFill>
                            <a:schemeClr val="bg1"/>
                          </a:solidFill>
                        </a:rPr>
                      </a:br>
                      <a:r>
                        <a:rPr lang="en-US" sz="1200" dirty="0" smtClean="0">
                          <a:solidFill>
                            <a:schemeClr val="bg1"/>
                          </a:solidFill>
                        </a:rPr>
                        <a:t>configuration and troubleshooting</a:t>
                      </a:r>
                      <a:endParaRPr lang="en-US" sz="1200" b="1" dirty="0">
                        <a:solidFill>
                          <a:schemeClr val="bg1"/>
                        </a:solidFill>
                      </a:endParaRPr>
                    </a:p>
                  </a:txBody>
                  <a:tcPr>
                    <a:solidFill>
                      <a:schemeClr val="bg1">
                        <a:alpha val="20000"/>
                      </a:schemeClr>
                    </a:solidFill>
                  </a:tcPr>
                </a:tc>
                <a:tc>
                  <a:txBody>
                    <a:bodyPr/>
                    <a:lstStyle/>
                    <a:p>
                      <a:pPr algn="ctr"/>
                      <a:endParaRPr lang="en-US" sz="1200" dirty="0">
                        <a:solidFill>
                          <a:schemeClr val="bg1"/>
                        </a:solidFill>
                      </a:endParaRPr>
                    </a:p>
                  </a:txBody>
                  <a:tcPr>
                    <a:solidFill>
                      <a:schemeClr val="bg1">
                        <a:alpha val="20000"/>
                      </a:schemeClr>
                    </a:solidFill>
                  </a:tcPr>
                </a:tc>
                <a:tc>
                  <a:txBody>
                    <a:bodyPr/>
                    <a:lstStyle/>
                    <a:p>
                      <a:pPr algn="ctr"/>
                      <a:endParaRPr lang="en-US" sz="1200" dirty="0">
                        <a:solidFill>
                          <a:schemeClr val="bg1"/>
                        </a:solidFill>
                      </a:endParaRPr>
                    </a:p>
                  </a:txBody>
                  <a:tcPr>
                    <a:solidFill>
                      <a:schemeClr val="bg1">
                        <a:alpha val="2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a:txBody>
                  <a:tcPr>
                    <a:solidFill>
                      <a:schemeClr val="bg1">
                        <a:alpha val="20000"/>
                      </a:schemeClr>
                    </a:solidFill>
                  </a:tcPr>
                </a:tc>
              </a:tr>
              <a:tr h="574091">
                <a:tc>
                  <a:txBody>
                    <a:bodyPr/>
                    <a:lstStyle/>
                    <a:p>
                      <a:pPr algn="r"/>
                      <a:r>
                        <a:rPr lang="en-US" sz="1200" dirty="0" smtClean="0">
                          <a:solidFill>
                            <a:schemeClr val="bg1"/>
                          </a:solidFill>
                        </a:rPr>
                        <a:t>Compatibility with Centralized </a:t>
                      </a:r>
                      <a:br>
                        <a:rPr lang="en-US" sz="1200" dirty="0" smtClean="0">
                          <a:solidFill>
                            <a:schemeClr val="bg1"/>
                          </a:solidFill>
                        </a:rPr>
                      </a:br>
                      <a:r>
                        <a:rPr lang="en-US" sz="1200" dirty="0" smtClean="0">
                          <a:solidFill>
                            <a:schemeClr val="bg1"/>
                          </a:solidFill>
                        </a:rPr>
                        <a:t>Multi-host Management  </a:t>
                      </a:r>
                      <a:br>
                        <a:rPr lang="en-US" sz="1200" dirty="0" smtClean="0">
                          <a:solidFill>
                            <a:schemeClr val="bg1"/>
                          </a:solidFill>
                        </a:rPr>
                      </a:br>
                      <a:r>
                        <a:rPr lang="en-US" sz="1200" dirty="0" smtClean="0">
                          <a:solidFill>
                            <a:schemeClr val="bg1"/>
                          </a:solidFill>
                        </a:rPr>
                        <a:t>(</a:t>
                      </a:r>
                      <a:r>
                        <a:rPr lang="en-US" sz="1200" dirty="0" err="1" smtClean="0">
                          <a:solidFill>
                            <a:schemeClr val="bg1"/>
                          </a:solidFill>
                        </a:rPr>
                        <a:t>vCenter</a:t>
                      </a:r>
                      <a:r>
                        <a:rPr lang="en-US" sz="1200" baseline="0" dirty="0" smtClean="0">
                          <a:solidFill>
                            <a:schemeClr val="bg1"/>
                          </a:solidFill>
                        </a:rPr>
                        <a:t>/VMM)</a:t>
                      </a:r>
                      <a:endParaRPr lang="en-US" sz="1200" b="1" dirty="0">
                        <a:solidFill>
                          <a:schemeClr val="bg1"/>
                        </a:solidFill>
                      </a:endParaRPr>
                    </a:p>
                  </a:txBody>
                  <a:tcPr>
                    <a:lnB w="12700" cap="flat" cmpd="sng" algn="ctr">
                      <a:solidFill>
                        <a:schemeClr val="bg1"/>
                      </a:solidFill>
                      <a:prstDash val="solid"/>
                      <a:round/>
                      <a:headEnd type="none" w="med" len="med"/>
                      <a:tailEnd type="none" w="med" len="med"/>
                    </a:lnB>
                  </a:tcPr>
                </a:tc>
                <a:tc>
                  <a:txBody>
                    <a:bodyPr/>
                    <a:lstStyle/>
                    <a:p>
                      <a:pPr algn="ctr"/>
                      <a:r>
                        <a:rPr lang="en-US" sz="1200" dirty="0" smtClean="0">
                          <a:solidFill>
                            <a:schemeClr val="bg1"/>
                          </a:solidFill>
                        </a:rPr>
                        <a:t>(Only with per host upgrade to</a:t>
                      </a:r>
                      <a:r>
                        <a:rPr lang="en-US" sz="1200" baseline="0" dirty="0" smtClean="0">
                          <a:solidFill>
                            <a:schemeClr val="bg1"/>
                          </a:solidFill>
                        </a:rPr>
                        <a:t> full VI3 license $2-4K)</a:t>
                      </a:r>
                      <a:endParaRPr lang="en-US" sz="1200" dirty="0">
                        <a:solidFill>
                          <a:schemeClr val="bg1"/>
                        </a:solidFill>
                      </a:endParaRPr>
                    </a:p>
                  </a:txBody>
                  <a:tcPr>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(Only with per host upgrade to</a:t>
                      </a:r>
                      <a:r>
                        <a:rPr lang="en-US" sz="1200" baseline="0" dirty="0" smtClean="0">
                          <a:solidFill>
                            <a:schemeClr val="bg1"/>
                          </a:solidFill>
                        </a:rPr>
                        <a:t> full </a:t>
                      </a:r>
                      <a:r>
                        <a:rPr lang="en-US" sz="1200" baseline="0" dirty="0" err="1" smtClean="0">
                          <a:solidFill>
                            <a:schemeClr val="bg1"/>
                          </a:solidFill>
                        </a:rPr>
                        <a:t>vSphere</a:t>
                      </a:r>
                      <a:r>
                        <a:rPr lang="en-US" sz="1200" baseline="0" dirty="0" smtClean="0">
                          <a:solidFill>
                            <a:schemeClr val="bg1"/>
                          </a:solidFill>
                        </a:rPr>
                        <a:t> license $2-4K)</a:t>
                      </a:r>
                      <a:endParaRPr lang="en-US" sz="1200" dirty="0" smtClean="0">
                        <a:solidFill>
                          <a:schemeClr val="bg1"/>
                        </a:solidFill>
                      </a:endParaRPr>
                    </a:p>
                  </a:txBody>
                  <a:tcPr>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sym typeface="Wingdings"/>
                        </a:rPr>
                        <a:t> </a:t>
                      </a:r>
                      <a:endParaRPr lang="en-US" sz="1200" dirty="0" smtClean="0">
                        <a:solidFill>
                          <a:schemeClr val="bg1"/>
                        </a:solidFill>
                      </a:endParaRPr>
                    </a:p>
                    <a:p>
                      <a:pPr algn="ctr"/>
                      <a:r>
                        <a:rPr lang="en-US" sz="1200" dirty="0" smtClean="0">
                          <a:solidFill>
                            <a:schemeClr val="bg1"/>
                          </a:solidFill>
                        </a:rPr>
                        <a:t>(free with VMM server license, no per host cost)</a:t>
                      </a:r>
                      <a:endParaRPr lang="en-US" sz="1200" dirty="0">
                        <a:solidFill>
                          <a:schemeClr val="bg1"/>
                        </a:solidFill>
                      </a:endParaRPr>
                    </a:p>
                  </a:txBody>
                  <a:tcPr>
                    <a:lnB w="12700" cap="flat" cmpd="sng" algn="ctr">
                      <a:solidFill>
                        <a:schemeClr val="bg1"/>
                      </a:solidFill>
                      <a:prstDash val="solid"/>
                      <a:round/>
                      <a:headEnd type="none" w="med" len="med"/>
                      <a:tailEnd type="none" w="med" len="med"/>
                    </a:lnB>
                  </a:tcPr>
                </a:tc>
              </a:tr>
            </a:tbl>
          </a:graphicData>
        </a:graphic>
      </p:graphicFrame>
      <p:pic>
        <p:nvPicPr>
          <p:cNvPr id="8" name="Picture 7" descr="checkmark.png"/>
          <p:cNvPicPr>
            <a:picLocks noChangeAspect="1"/>
          </p:cNvPicPr>
          <p:nvPr/>
        </p:nvPicPr>
        <p:blipFill>
          <a:blip r:embed="rId3" cstate="print">
            <a:lum bright="100000"/>
          </a:blip>
          <a:stretch>
            <a:fillRect/>
          </a:stretch>
        </p:blipFill>
        <p:spPr>
          <a:xfrm>
            <a:off x="4151708" y="2230044"/>
            <a:ext cx="279069" cy="334883"/>
          </a:xfrm>
          <a:prstGeom prst="rect">
            <a:avLst/>
          </a:prstGeom>
        </p:spPr>
      </p:pic>
      <p:pic>
        <p:nvPicPr>
          <p:cNvPr id="9" name="Picture 8" descr="checkmark.png"/>
          <p:cNvPicPr>
            <a:picLocks noChangeAspect="1"/>
          </p:cNvPicPr>
          <p:nvPr/>
        </p:nvPicPr>
        <p:blipFill>
          <a:blip r:embed="rId3" cstate="print">
            <a:lum bright="100000"/>
          </a:blip>
          <a:stretch>
            <a:fillRect/>
          </a:stretch>
        </p:blipFill>
        <p:spPr>
          <a:xfrm>
            <a:off x="5857679" y="2230044"/>
            <a:ext cx="279069" cy="334883"/>
          </a:xfrm>
          <a:prstGeom prst="rect">
            <a:avLst/>
          </a:prstGeom>
        </p:spPr>
      </p:pic>
      <p:pic>
        <p:nvPicPr>
          <p:cNvPr id="10" name="Picture 9" descr="checkmark.png"/>
          <p:cNvPicPr>
            <a:picLocks noChangeAspect="1"/>
          </p:cNvPicPr>
          <p:nvPr/>
        </p:nvPicPr>
        <p:blipFill>
          <a:blip r:embed="rId3" cstate="print">
            <a:lum bright="100000"/>
          </a:blip>
          <a:stretch>
            <a:fillRect/>
          </a:stretch>
        </p:blipFill>
        <p:spPr>
          <a:xfrm>
            <a:off x="7710992" y="2242744"/>
            <a:ext cx="279069" cy="334883"/>
          </a:xfrm>
          <a:prstGeom prst="rect">
            <a:avLst/>
          </a:prstGeom>
        </p:spPr>
      </p:pic>
      <p:pic>
        <p:nvPicPr>
          <p:cNvPr id="11" name="Picture 10" descr="checkmark.png"/>
          <p:cNvPicPr>
            <a:picLocks noChangeAspect="1"/>
          </p:cNvPicPr>
          <p:nvPr/>
        </p:nvPicPr>
        <p:blipFill>
          <a:blip r:embed="rId3" cstate="print">
            <a:lum bright="100000"/>
          </a:blip>
          <a:stretch>
            <a:fillRect/>
          </a:stretch>
        </p:blipFill>
        <p:spPr>
          <a:xfrm>
            <a:off x="7710992" y="4115708"/>
            <a:ext cx="279069" cy="334883"/>
          </a:xfrm>
          <a:prstGeom prst="rect">
            <a:avLst/>
          </a:prstGeom>
        </p:spPr>
      </p:pic>
      <p:pic>
        <p:nvPicPr>
          <p:cNvPr id="12" name="Picture 11" descr="checkmark.png"/>
          <p:cNvPicPr>
            <a:picLocks noChangeAspect="1"/>
          </p:cNvPicPr>
          <p:nvPr/>
        </p:nvPicPr>
        <p:blipFill>
          <a:blip r:embed="rId3" cstate="print">
            <a:lum bright="100000"/>
          </a:blip>
          <a:stretch>
            <a:fillRect/>
          </a:stretch>
        </p:blipFill>
        <p:spPr>
          <a:xfrm>
            <a:off x="5857679" y="4117983"/>
            <a:ext cx="279069" cy="334883"/>
          </a:xfrm>
          <a:prstGeom prst="rect">
            <a:avLst/>
          </a:prstGeom>
        </p:spPr>
      </p:pic>
      <p:pic>
        <p:nvPicPr>
          <p:cNvPr id="13" name="Picture 12" descr="checkmark.png"/>
          <p:cNvPicPr>
            <a:picLocks noChangeAspect="1"/>
          </p:cNvPicPr>
          <p:nvPr/>
        </p:nvPicPr>
        <p:blipFill>
          <a:blip r:embed="rId3" cstate="print">
            <a:lum bright="100000"/>
          </a:blip>
          <a:stretch>
            <a:fillRect/>
          </a:stretch>
        </p:blipFill>
        <p:spPr>
          <a:xfrm>
            <a:off x="4151708" y="4104335"/>
            <a:ext cx="279069" cy="334883"/>
          </a:xfrm>
          <a:prstGeom prst="rect">
            <a:avLst/>
          </a:prstGeom>
        </p:spPr>
      </p:pic>
      <p:sp>
        <p:nvSpPr>
          <p:cNvPr id="14" name="Title 13"/>
          <p:cNvSpPr>
            <a:spLocks noGrp="1"/>
          </p:cNvSpPr>
          <p:nvPr>
            <p:ph type="title"/>
          </p:nvPr>
        </p:nvSpPr>
        <p:spPr>
          <a:xfrm>
            <a:off x="381000" y="230188"/>
            <a:ext cx="8547100" cy="664797"/>
          </a:xfrm>
        </p:spPr>
        <p:txBody>
          <a:bodyPr/>
          <a:lstStyle/>
          <a:p>
            <a:r>
              <a:rPr lang="en-US" dirty="0" smtClean="0"/>
              <a:t>Free Hypervisor Feature Comparison</a:t>
            </a:r>
            <a:endParaRPr lang="en-US" dirty="0"/>
          </a:p>
        </p:txBody>
      </p:sp>
      <p:pic>
        <p:nvPicPr>
          <p:cNvPr id="17" name="Picture 16" descr="checkmark.png"/>
          <p:cNvPicPr>
            <a:picLocks noChangeAspect="1"/>
          </p:cNvPicPr>
          <p:nvPr/>
        </p:nvPicPr>
        <p:blipFill>
          <a:blip r:embed="rId3" cstate="print">
            <a:lum bright="100000"/>
          </a:blip>
          <a:stretch>
            <a:fillRect/>
          </a:stretch>
        </p:blipFill>
        <p:spPr>
          <a:xfrm>
            <a:off x="7710992" y="4399847"/>
            <a:ext cx="279069" cy="334883"/>
          </a:xfrm>
          <a:prstGeom prst="rect">
            <a:avLst/>
          </a:prstGeom>
        </p:spPr>
      </p:pic>
      <p:pic>
        <p:nvPicPr>
          <p:cNvPr id="18" name="Picture 17" descr="checkmark.png"/>
          <p:cNvPicPr>
            <a:picLocks noChangeAspect="1"/>
          </p:cNvPicPr>
          <p:nvPr/>
        </p:nvPicPr>
        <p:blipFill>
          <a:blip r:embed="rId3" cstate="print">
            <a:lum bright="100000"/>
          </a:blip>
          <a:stretch>
            <a:fillRect/>
          </a:stretch>
        </p:blipFill>
        <p:spPr>
          <a:xfrm>
            <a:off x="7710992" y="4651194"/>
            <a:ext cx="279069" cy="334883"/>
          </a:xfrm>
          <a:prstGeom prst="rect">
            <a:avLst/>
          </a:prstGeom>
        </p:spPr>
      </p:pic>
      <p:pic>
        <p:nvPicPr>
          <p:cNvPr id="19" name="Picture 18" descr="checkmark.png"/>
          <p:cNvPicPr>
            <a:picLocks noChangeAspect="1"/>
          </p:cNvPicPr>
          <p:nvPr/>
        </p:nvPicPr>
        <p:blipFill>
          <a:blip r:embed="rId3" cstate="print">
            <a:lum bright="100000"/>
          </a:blip>
          <a:stretch>
            <a:fillRect/>
          </a:stretch>
        </p:blipFill>
        <p:spPr>
          <a:xfrm>
            <a:off x="7710992" y="5036552"/>
            <a:ext cx="279069" cy="334883"/>
          </a:xfrm>
          <a:prstGeom prst="rect">
            <a:avLst/>
          </a:prstGeom>
        </p:spPr>
      </p:pic>
      <p:pic>
        <p:nvPicPr>
          <p:cNvPr id="20" name="Picture 19" descr="checkmark.png"/>
          <p:cNvPicPr>
            <a:picLocks noChangeAspect="1"/>
          </p:cNvPicPr>
          <p:nvPr/>
        </p:nvPicPr>
        <p:blipFill>
          <a:blip r:embed="rId3" cstate="print">
            <a:lum bright="100000"/>
          </a:blip>
          <a:stretch>
            <a:fillRect/>
          </a:stretch>
        </p:blipFill>
        <p:spPr>
          <a:xfrm>
            <a:off x="7710992" y="5465698"/>
            <a:ext cx="279069" cy="334883"/>
          </a:xfrm>
          <a:prstGeom prst="rect">
            <a:avLst/>
          </a:prstGeom>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9"/>
          </a:xfrm>
        </p:spPr>
        <p:txBody>
          <a:bodyPr/>
          <a:lstStyle/>
          <a:p>
            <a:r>
              <a:rPr sz="3600" dirty="0"/>
              <a:t>Feature Comparison With </a:t>
            </a:r>
            <a:r>
              <a:rPr sz="3600" dirty="0" smtClean="0"/>
              <a:t>Hyper-V &amp; VMM</a:t>
            </a:r>
            <a:endParaRPr sz="3600" dirty="0"/>
          </a:p>
        </p:txBody>
      </p:sp>
      <p:graphicFrame>
        <p:nvGraphicFramePr>
          <p:cNvPr id="6" name="Table 5"/>
          <p:cNvGraphicFramePr>
            <a:graphicFrameLocks noGrp="1"/>
          </p:cNvGraphicFramePr>
          <p:nvPr/>
        </p:nvGraphicFramePr>
        <p:xfrm>
          <a:off x="627623" y="856829"/>
          <a:ext cx="7602929" cy="5952998"/>
        </p:xfrm>
        <a:graphic>
          <a:graphicData uri="http://schemas.openxmlformats.org/drawingml/2006/table">
            <a:tbl>
              <a:tblPr firstRow="1" bandRow="1">
                <a:tableStyleId>{5940675A-B579-460E-94D1-54222C63F5DA}</a:tableStyleId>
              </a:tblPr>
              <a:tblGrid>
                <a:gridCol w="2286595"/>
                <a:gridCol w="1714947"/>
                <a:gridCol w="1772111"/>
                <a:gridCol w="1829276"/>
              </a:tblGrid>
              <a:tr h="341497">
                <a:tc>
                  <a:txBody>
                    <a:bodyPr/>
                    <a:lstStyle/>
                    <a:p>
                      <a:r>
                        <a:rPr lang="en-US" sz="1500" b="1" baseline="0" dirty="0" smtClean="0">
                          <a:solidFill>
                            <a:schemeClr val="tx1"/>
                          </a:solidFill>
                          <a:effectLst>
                            <a:outerShdw blurRad="38100" dist="38100" dir="2700000" algn="tl">
                              <a:srgbClr val="000000">
                                <a:alpha val="43137"/>
                              </a:srgbClr>
                            </a:outerShdw>
                          </a:effectLst>
                        </a:rPr>
                        <a:t>Configuration</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Hyper-V Console</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Essentials 2010</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c>
                  <a:txBody>
                    <a:bodyPr/>
                    <a:lstStyle/>
                    <a:p>
                      <a:pPr algn="ctr"/>
                      <a:r>
                        <a:rPr lang="en-US" sz="1500" b="1" baseline="0" dirty="0" smtClean="0">
                          <a:solidFill>
                            <a:schemeClr val="tx1"/>
                          </a:solidFill>
                          <a:effectLst>
                            <a:outerShdw blurRad="38100" dist="38100" dir="2700000" algn="tl">
                              <a:srgbClr val="000000">
                                <a:alpha val="43137"/>
                              </a:srgbClr>
                            </a:outerShdw>
                          </a:effectLst>
                        </a:rPr>
                        <a:t>VMM</a:t>
                      </a:r>
                      <a:endParaRPr lang="en-US" sz="1500" b="1" baseline="0" dirty="0">
                        <a:solidFill>
                          <a:schemeClr val="tx1"/>
                        </a:solidFill>
                        <a:effectLst>
                          <a:outerShdw blurRad="38100" dist="38100" dir="2700000" algn="tl">
                            <a:srgbClr val="000000">
                              <a:alpha val="43137"/>
                            </a:srgbClr>
                          </a:outerShdw>
                        </a:effectLst>
                      </a:endParaRPr>
                    </a:p>
                  </a:txBody>
                  <a:tcPr>
                    <a:solidFill>
                      <a:srgbClr val="3497AE">
                        <a:alpha val="80000"/>
                      </a:srgbClr>
                    </a:solidFill>
                  </a:tcPr>
                </a:tc>
              </a:tr>
              <a:tr h="240809">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smtClean="0">
                          <a:solidFill>
                            <a:schemeClr val="tx1"/>
                          </a:solidFill>
                          <a:latin typeface="Calibri"/>
                          <a:ea typeface="Times New Roman"/>
                          <a:cs typeface="Calibri"/>
                        </a:rPr>
                        <a:t>Templates</a:t>
                      </a: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smtClean="0">
                          <a:solidFill>
                            <a:schemeClr val="tx1"/>
                          </a:solidFill>
                          <a:latin typeface="Calibri"/>
                          <a:ea typeface="Times New Roman"/>
                          <a:cs typeface="Calibri"/>
                        </a:rPr>
                        <a:t>VM Cloning</a:t>
                      </a: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27665">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smtClean="0">
                          <a:solidFill>
                            <a:schemeClr val="tx1"/>
                          </a:solidFill>
                          <a:latin typeface="Calibri"/>
                          <a:ea typeface="Times New Roman"/>
                          <a:cs typeface="Calibri"/>
                        </a:rPr>
                        <a:t>Candidate Identification</a:t>
                      </a: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smtClean="0">
                          <a:solidFill>
                            <a:schemeClr val="tx1"/>
                          </a:solidFill>
                          <a:latin typeface="Calibri"/>
                          <a:ea typeface="Times New Roman"/>
                          <a:cs typeface="Calibri"/>
                        </a:rPr>
                        <a:t>Physical to Virtual Conversion</a:t>
                      </a: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endParaRPr lang="en-US" sz="1100" b="1" kern="1200" dirty="0" smtClean="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40809">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smtClean="0">
                          <a:solidFill>
                            <a:schemeClr val="tx1"/>
                          </a:solidFill>
                          <a:latin typeface="Calibri"/>
                          <a:ea typeface="Times New Roman"/>
                          <a:cs typeface="Calibri"/>
                        </a:rPr>
                        <a:t>Virtual to Virtual Conversion</a:t>
                      </a: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endParaRPr lang="en-US" sz="1100" b="1" kern="1200" dirty="0">
                        <a:solidFill>
                          <a:schemeClr val="tx1"/>
                        </a:solidFill>
                        <a:latin typeface="Calibri"/>
                        <a:ea typeface="Times New Roman"/>
                        <a:cs typeface="Calibri"/>
                      </a:endParaRPr>
                    </a:p>
                  </a:txBody>
                  <a:tcP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40809">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Migration across physical machines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40809">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Virtualization Reports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Monitoring VMs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Physical resource optimization (PRO)</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Library</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Provisioning</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VM configuration &amp; properties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VM state</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Checkpoints (Snapshots)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64 bit guest OS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Hardware Assisted Virtualization</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Live thumbnail</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Synthetic Network Support</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Import VM (multiple VHD + snapshot)</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Configure advanced network settings</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Inspect Disk</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Export VM</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r>
              <a:tr h="20869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VMWare Management</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r h="112963">
                <a:tc>
                  <a:txBody>
                    <a:bodyPr/>
                    <a:lstStyle/>
                    <a:p>
                      <a:pPr marL="0" marR="0" indent="0" algn="l"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Self-service console</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 </a:t>
                      </a:r>
                    </a:p>
                  </a:txBody>
                  <a:tcPr marL="51448" marR="51448" marT="0" marB="0" anchor="ctr">
                    <a:noFill/>
                  </a:tcPr>
                </a:tc>
                <a:tc>
                  <a:txBody>
                    <a:bodyPr/>
                    <a:lstStyle/>
                    <a:p>
                      <a:pPr marL="0" marR="0" indent="0" algn="ctr" defTabSz="914363" rtl="0" eaLnBrk="1" fontAlgn="auto" latinLnBrk="0" hangingPunct="1">
                        <a:lnSpc>
                          <a:spcPct val="115000"/>
                        </a:lnSpc>
                        <a:spcBef>
                          <a:spcPts val="0"/>
                        </a:spcBef>
                        <a:spcAft>
                          <a:spcPts val="0"/>
                        </a:spcAft>
                        <a:buClrTx/>
                        <a:buSzTx/>
                        <a:buFontTx/>
                        <a:buNone/>
                        <a:tabLst/>
                        <a:defRPr/>
                      </a:pPr>
                      <a:r>
                        <a:rPr lang="en-US" sz="1100" b="1" kern="1200" dirty="0">
                          <a:solidFill>
                            <a:schemeClr val="tx1"/>
                          </a:solidFill>
                          <a:latin typeface="Calibri"/>
                          <a:ea typeface="Times New Roman"/>
                          <a:cs typeface="Calibri"/>
                        </a:rPr>
                        <a:t>X</a:t>
                      </a:r>
                    </a:p>
                  </a:txBody>
                  <a:tcPr marL="51448" marR="51448" marT="0" marB="0" anchor="ctr">
                    <a:noFill/>
                  </a:tcPr>
                </a:tc>
              </a:tr>
            </a:tbl>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415082" y="1724568"/>
            <a:ext cx="2571750" cy="1631206"/>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r>
              <a:rPr lang="en-US" sz="2000" dirty="0" smtClean="0"/>
              <a:t>“Keeping OS </a:t>
            </a:r>
            <a:br>
              <a:rPr lang="en-US" sz="2000" dirty="0" smtClean="0"/>
            </a:br>
            <a:r>
              <a:rPr lang="en-US" sz="2000" dirty="0" smtClean="0"/>
              <a:t>and applications updated with the latest patches is time-consuming”</a:t>
            </a:r>
            <a:endParaRPr lang="en-US" sz="2000" dirty="0"/>
          </a:p>
        </p:txBody>
      </p:sp>
      <p:sp>
        <p:nvSpPr>
          <p:cNvPr id="6" name="Rectangle 4"/>
          <p:cNvSpPr>
            <a:spLocks noChangeArrowheads="1"/>
          </p:cNvSpPr>
          <p:nvPr/>
        </p:nvSpPr>
        <p:spPr bwMode="auto">
          <a:xfrm>
            <a:off x="368302" y="1176342"/>
            <a:ext cx="8407399" cy="707887"/>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pPr algn="ctr"/>
            <a:r>
              <a:rPr lang="en-US" sz="2000" dirty="0" smtClean="0"/>
              <a:t>“E-mail is critical for my company, </a:t>
            </a:r>
            <a:br>
              <a:rPr lang="en-US" sz="2000" dirty="0" smtClean="0"/>
            </a:br>
            <a:r>
              <a:rPr lang="en-US" sz="2000" dirty="0" smtClean="0"/>
              <a:t>server downtime is bad for business”</a:t>
            </a:r>
            <a:endParaRPr lang="en-US" sz="2000" dirty="0"/>
          </a:p>
        </p:txBody>
      </p:sp>
      <p:sp>
        <p:nvSpPr>
          <p:cNvPr id="7" name="Rectangle 5"/>
          <p:cNvSpPr>
            <a:spLocks noChangeArrowheads="1"/>
          </p:cNvSpPr>
          <p:nvPr/>
        </p:nvSpPr>
        <p:spPr bwMode="auto">
          <a:xfrm>
            <a:off x="228600" y="1752601"/>
            <a:ext cx="2622550" cy="1323429"/>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r>
              <a:rPr lang="en-US" sz="2000" dirty="0" smtClean="0"/>
              <a:t>“Software installation for desktops should </a:t>
            </a:r>
            <a:br>
              <a:rPr lang="en-US" sz="2000" dirty="0" smtClean="0"/>
            </a:br>
            <a:r>
              <a:rPr lang="en-US" sz="2000" dirty="0" smtClean="0"/>
              <a:t>be quick and easy –it’s not!”</a:t>
            </a:r>
            <a:endParaRPr lang="en-US" sz="2000" dirty="0"/>
          </a:p>
        </p:txBody>
      </p:sp>
      <p:sp>
        <p:nvSpPr>
          <p:cNvPr id="8" name="Rectangle 6"/>
          <p:cNvSpPr>
            <a:spLocks noChangeArrowheads="1"/>
          </p:cNvSpPr>
          <p:nvPr/>
        </p:nvSpPr>
        <p:spPr bwMode="auto">
          <a:xfrm>
            <a:off x="227469" y="4617190"/>
            <a:ext cx="2724976" cy="1631206"/>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r>
              <a:rPr lang="en-US" sz="2000" dirty="0" smtClean="0"/>
              <a:t>“End-user troubleshooting is manual for us –telephone, e-mail, and remote desktop”</a:t>
            </a:r>
            <a:endParaRPr lang="en-US" sz="2000" dirty="0"/>
          </a:p>
        </p:txBody>
      </p:sp>
      <p:sp>
        <p:nvSpPr>
          <p:cNvPr id="9" name="Rectangle 7"/>
          <p:cNvSpPr>
            <a:spLocks noChangeArrowheads="1"/>
          </p:cNvSpPr>
          <p:nvPr/>
        </p:nvSpPr>
        <p:spPr bwMode="auto">
          <a:xfrm>
            <a:off x="6334120" y="4640992"/>
            <a:ext cx="2514600" cy="1631216"/>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r>
              <a:rPr lang="en-US" sz="2000" dirty="0" smtClean="0"/>
              <a:t>“Our hardware and software inventory is in spreadsheets. </a:t>
            </a:r>
            <a:br>
              <a:rPr lang="en-US" sz="2000" dirty="0" smtClean="0"/>
            </a:br>
            <a:r>
              <a:rPr lang="en-US" sz="2000" dirty="0" smtClean="0"/>
              <a:t>It’s hard to pull it </a:t>
            </a:r>
            <a:br>
              <a:rPr lang="en-US" sz="2000" dirty="0" smtClean="0"/>
            </a:br>
            <a:r>
              <a:rPr lang="en-US" sz="2000" dirty="0" smtClean="0"/>
              <a:t>all together”</a:t>
            </a:r>
            <a:endParaRPr lang="en-US" sz="2000" dirty="0"/>
          </a:p>
        </p:txBody>
      </p:sp>
      <p:pic>
        <p:nvPicPr>
          <p:cNvPr id="10" name="Picture 8"/>
          <p:cNvPicPr>
            <a:picLocks noChangeAspect="1" noChangeArrowheads="1"/>
          </p:cNvPicPr>
          <p:nvPr/>
        </p:nvPicPr>
        <p:blipFill>
          <a:blip r:embed="rId3"/>
          <a:srcRect/>
          <a:stretch>
            <a:fillRect/>
          </a:stretch>
        </p:blipFill>
        <p:spPr bwMode="auto">
          <a:xfrm>
            <a:off x="2971810" y="2133600"/>
            <a:ext cx="3063875"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itle 1"/>
          <p:cNvSpPr>
            <a:spLocks noGrp="1"/>
          </p:cNvSpPr>
          <p:nvPr>
            <p:ph type="title"/>
          </p:nvPr>
        </p:nvSpPr>
        <p:spPr/>
        <p:txBody>
          <a:bodyPr/>
          <a:lstStyle/>
          <a:p>
            <a:r>
              <a:rPr lang="en-US" dirty="0" smtClean="0"/>
              <a:t>IT Pressures of midsized businesses</a:t>
            </a:r>
            <a:endParaRPr lang="en-US" dirty="0"/>
          </a:p>
        </p:txBody>
      </p:sp>
      <p:sp>
        <p:nvSpPr>
          <p:cNvPr id="11" name="Rectangle 3"/>
          <p:cNvSpPr>
            <a:spLocks noChangeArrowheads="1"/>
          </p:cNvSpPr>
          <p:nvPr/>
        </p:nvSpPr>
        <p:spPr bwMode="auto">
          <a:xfrm>
            <a:off x="6388576" y="3416648"/>
            <a:ext cx="2571750" cy="1015653"/>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r>
              <a:rPr lang="en-US" sz="2000" dirty="0" smtClean="0"/>
              <a:t>“Need to reduce hardware costs: Server power, cooling…”</a:t>
            </a:r>
            <a:endParaRPr lang="en-US" sz="2000" dirty="0"/>
          </a:p>
        </p:txBody>
      </p:sp>
      <p:sp>
        <p:nvSpPr>
          <p:cNvPr id="13" name="Rectangle 3"/>
          <p:cNvSpPr>
            <a:spLocks noChangeArrowheads="1"/>
          </p:cNvSpPr>
          <p:nvPr/>
        </p:nvSpPr>
        <p:spPr bwMode="auto">
          <a:xfrm>
            <a:off x="227469" y="3251548"/>
            <a:ext cx="2571750" cy="1323429"/>
          </a:xfrm>
          <a:prstGeom prst="rect">
            <a:avLst/>
          </a:prstGeom>
          <a:noFill/>
          <a:ln w="9525">
            <a:noFill/>
            <a:miter lim="800000"/>
            <a:headEnd/>
            <a:tailEnd/>
          </a:ln>
          <a:effectLst/>
        </p:spPr>
        <p:txBody>
          <a:bodyPr vert="horz" wrap="square" lIns="91428" tIns="45715" rIns="91428" bIns="45715" numCol="1" anchor="t" anchorCtr="0" compatLnSpc="1">
            <a:prstTxWarp prst="textNoShape">
              <a:avLst/>
            </a:prstTxWarp>
            <a:spAutoFit/>
          </a:bodyPr>
          <a:lstStyle/>
          <a:p>
            <a:r>
              <a:rPr lang="en-US" sz="2000" dirty="0" smtClean="0"/>
              <a:t>“I’m expected to do more and save money without any more staff”</a:t>
            </a:r>
            <a:endParaRPr lang="en-US" sz="20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Rectangle 20481"/>
          <p:cNvPicPr>
            <a:picLocks noChangeAspect="1" noChangeArrowheads="1"/>
          </p:cNvPicPr>
          <p:nvPr/>
        </p:nvPicPr>
        <p:blipFill>
          <a:blip r:embed="rId3"/>
          <a:srcRect/>
          <a:stretch>
            <a:fillRect/>
          </a:stretch>
        </p:blipFill>
        <p:spPr bwMode="ltGray">
          <a:xfrm>
            <a:off x="246996" y="4974027"/>
            <a:ext cx="8851900" cy="1765300"/>
          </a:xfrm>
          <a:prstGeom prst="rect">
            <a:avLst/>
          </a:prstGeom>
          <a:noFill/>
          <a:ln w="9525">
            <a:noFill/>
            <a:miter lim="800000"/>
            <a:headEnd/>
            <a:tailEnd/>
          </a:ln>
        </p:spPr>
      </p:pic>
      <p:pic>
        <p:nvPicPr>
          <p:cNvPr id="8195" name="Rectangle 20482"/>
          <p:cNvPicPr>
            <a:picLocks noChangeAspect="1" noChangeArrowheads="1"/>
          </p:cNvPicPr>
          <p:nvPr/>
        </p:nvPicPr>
        <p:blipFill>
          <a:blip r:embed="rId4"/>
          <a:srcRect/>
          <a:stretch>
            <a:fillRect/>
          </a:stretch>
        </p:blipFill>
        <p:spPr bwMode="ltGray">
          <a:xfrm>
            <a:off x="246996" y="1790382"/>
            <a:ext cx="8794750" cy="1781175"/>
          </a:xfrm>
          <a:prstGeom prst="rect">
            <a:avLst/>
          </a:prstGeom>
          <a:noFill/>
          <a:ln w="9525">
            <a:noFill/>
            <a:miter lim="800000"/>
            <a:headEnd/>
            <a:tailEnd/>
          </a:ln>
        </p:spPr>
      </p:pic>
      <p:pic>
        <p:nvPicPr>
          <p:cNvPr id="8196" name="Rectangle 20483"/>
          <p:cNvPicPr>
            <a:picLocks noChangeAspect="1" noChangeArrowheads="1"/>
          </p:cNvPicPr>
          <p:nvPr/>
        </p:nvPicPr>
        <p:blipFill>
          <a:blip r:embed="rId5"/>
          <a:srcRect/>
          <a:stretch>
            <a:fillRect/>
          </a:stretch>
        </p:blipFill>
        <p:spPr bwMode="ltGray">
          <a:xfrm>
            <a:off x="246998" y="3391444"/>
            <a:ext cx="8967787" cy="1782763"/>
          </a:xfrm>
          <a:prstGeom prst="rect">
            <a:avLst/>
          </a:prstGeom>
          <a:noFill/>
          <a:ln w="9525">
            <a:noFill/>
            <a:miter lim="800000"/>
            <a:headEnd/>
            <a:tailEnd/>
          </a:ln>
        </p:spPr>
      </p:pic>
      <p:sp>
        <p:nvSpPr>
          <p:cNvPr id="8197" name="Title 518149"/>
          <p:cNvSpPr>
            <a:spLocks noGrp="1" noChangeArrowheads="1"/>
          </p:cNvSpPr>
          <p:nvPr>
            <p:ph type="title"/>
          </p:nvPr>
        </p:nvSpPr>
        <p:spPr/>
        <p:txBody>
          <a:bodyPr/>
          <a:lstStyle/>
          <a:p>
            <a:r>
              <a:rPr sz="4800" spc="-151" smtClean="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rPr>
              <a:t>System </a:t>
            </a:r>
            <a:r>
              <a:rPr sz="4400" spc="-151" smtClean="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rPr>
              <a:t>Center</a:t>
            </a:r>
            <a:r>
              <a:rPr sz="4800" spc="-151" smtClean="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rPr>
              <a:t> Essentials</a:t>
            </a:r>
          </a:p>
        </p:txBody>
      </p:sp>
      <p:sp>
        <p:nvSpPr>
          <p:cNvPr id="518151" name="Text Placeholder 518150"/>
          <p:cNvSpPr>
            <a:spLocks noGrp="1" noChangeArrowheads="1"/>
          </p:cNvSpPr>
          <p:nvPr>
            <p:ph type="body" sz="quarter" idx="10"/>
          </p:nvPr>
        </p:nvSpPr>
        <p:spPr>
          <a:xfrm>
            <a:off x="368300" y="1239682"/>
            <a:ext cx="8775700" cy="332399"/>
          </a:xfrm>
        </p:spPr>
        <p:txBody>
          <a:bodyPr/>
          <a:lstStyle/>
          <a:p>
            <a:pPr marL="0" indent="0"/>
            <a:r>
              <a:rPr sz="2400" smtClean="0"/>
              <a:t>Unified solution for midsize businesses</a:t>
            </a:r>
            <a:endParaRPr sz="2400" dirty="0"/>
          </a:p>
        </p:txBody>
      </p:sp>
      <p:sp>
        <p:nvSpPr>
          <p:cNvPr id="518153" name="Rectangle 518152"/>
          <p:cNvSpPr>
            <a:spLocks noChangeArrowheads="1"/>
          </p:cNvSpPr>
          <p:nvPr/>
        </p:nvSpPr>
        <p:spPr bwMode="auto">
          <a:xfrm>
            <a:off x="2412124" y="2111226"/>
            <a:ext cx="6363576" cy="877149"/>
          </a:xfrm>
          <a:prstGeom prst="rect">
            <a:avLst/>
          </a:prstGeom>
          <a:noFill/>
          <a:ln w="9525">
            <a:noFill/>
            <a:miter lim="800000"/>
            <a:headEnd/>
            <a:tailEnd/>
          </a:ln>
        </p:spPr>
        <p:txBody>
          <a:bodyPr wrap="square" lIns="91424" tIns="45713" rIns="91424" bIns="45713" anchor="ctr">
            <a:spAutoFit/>
          </a:bodyPr>
          <a:lstStyle/>
          <a:p>
            <a:pPr defTabSz="914289" eaLnBrk="0" hangingPunct="0">
              <a:lnSpc>
                <a:spcPct val="85000"/>
              </a:lnSpc>
              <a:spcBef>
                <a:spcPct val="30000"/>
              </a:spcBef>
              <a:buClr>
                <a:srgbClr val="4495D1"/>
              </a:buClr>
              <a:buSzPct val="95000"/>
              <a:defRPr/>
            </a:pPr>
            <a:r>
              <a:rPr lang="en-US" sz="2000" dirty="0">
                <a:solidFill>
                  <a:srgbClr val="FFFFFF"/>
                </a:solidFill>
                <a:latin typeface="Segoe"/>
              </a:rPr>
              <a:t>A unified solution with a single console for managing your </a:t>
            </a:r>
            <a:r>
              <a:rPr lang="en-US" sz="2000" dirty="0" smtClean="0">
                <a:solidFill>
                  <a:srgbClr val="FFFFFF"/>
                </a:solidFill>
                <a:latin typeface="Segoe"/>
              </a:rPr>
              <a:t>physical and virtual servers</a:t>
            </a:r>
            <a:r>
              <a:rPr lang="en-US" sz="2000" dirty="0">
                <a:solidFill>
                  <a:srgbClr val="FFFFFF"/>
                </a:solidFill>
                <a:latin typeface="Segoe"/>
              </a:rPr>
              <a:t>, </a:t>
            </a:r>
            <a:r>
              <a:rPr lang="en-US" sz="2000" dirty="0" smtClean="0">
                <a:solidFill>
                  <a:srgbClr val="FFFFFF"/>
                </a:solidFill>
                <a:latin typeface="Segoe"/>
              </a:rPr>
              <a:t>desktops, </a:t>
            </a:r>
            <a:r>
              <a:rPr lang="en-US" sz="2000" dirty="0">
                <a:solidFill>
                  <a:srgbClr val="FFFFFF"/>
                </a:solidFill>
                <a:latin typeface="Segoe"/>
              </a:rPr>
              <a:t>hardware, software, and </a:t>
            </a:r>
            <a:r>
              <a:rPr lang="en-US" sz="2000" dirty="0" smtClean="0">
                <a:solidFill>
                  <a:srgbClr val="FFFFFF"/>
                </a:solidFill>
                <a:latin typeface="Segoe"/>
              </a:rPr>
              <a:t>IT </a:t>
            </a:r>
            <a:r>
              <a:rPr lang="en-US" sz="2000" dirty="0">
                <a:solidFill>
                  <a:srgbClr val="FFFFFF"/>
                </a:solidFill>
                <a:latin typeface="Segoe"/>
              </a:rPr>
              <a:t>services</a:t>
            </a:r>
          </a:p>
        </p:txBody>
      </p:sp>
      <p:sp>
        <p:nvSpPr>
          <p:cNvPr id="518154" name="Rectangle 518153"/>
          <p:cNvSpPr>
            <a:spLocks noChangeArrowheads="1"/>
          </p:cNvSpPr>
          <p:nvPr/>
        </p:nvSpPr>
        <p:spPr bwMode="auto">
          <a:xfrm>
            <a:off x="2412124" y="5417747"/>
            <a:ext cx="6363576" cy="877149"/>
          </a:xfrm>
          <a:prstGeom prst="rect">
            <a:avLst/>
          </a:prstGeom>
          <a:noFill/>
          <a:ln w="9525">
            <a:noFill/>
            <a:miter lim="800000"/>
            <a:headEnd/>
            <a:tailEnd/>
          </a:ln>
        </p:spPr>
        <p:txBody>
          <a:bodyPr wrap="square" lIns="91424" tIns="45713" rIns="91424" bIns="45713" anchor="ctr">
            <a:spAutoFit/>
          </a:bodyPr>
          <a:lstStyle/>
          <a:p>
            <a:pPr defTabSz="914289" eaLnBrk="0" hangingPunct="0">
              <a:lnSpc>
                <a:spcPct val="85000"/>
              </a:lnSpc>
              <a:spcBef>
                <a:spcPct val="30000"/>
              </a:spcBef>
              <a:buClr>
                <a:srgbClr val="4495D1"/>
              </a:buClr>
              <a:buSzPct val="95000"/>
              <a:defRPr/>
            </a:pPr>
            <a:r>
              <a:rPr lang="en-US" sz="2000" dirty="0">
                <a:solidFill>
                  <a:srgbClr val="FFFFFF"/>
                </a:solidFill>
                <a:latin typeface="Segoe"/>
              </a:rPr>
              <a:t>Simple execution of complex management tasks like troubleshooting end user issues, monitoring, </a:t>
            </a:r>
            <a:r>
              <a:rPr lang="en-US" sz="2000" dirty="0" smtClean="0">
                <a:solidFill>
                  <a:srgbClr val="FFFFFF"/>
                </a:solidFill>
                <a:latin typeface="Segoe"/>
              </a:rPr>
              <a:t>creating and managing virtual servers, </a:t>
            </a:r>
            <a:r>
              <a:rPr lang="en-US" sz="2000" dirty="0">
                <a:solidFill>
                  <a:srgbClr val="FFFFFF"/>
                </a:solidFill>
                <a:latin typeface="Segoe"/>
              </a:rPr>
              <a:t>software deployment</a:t>
            </a:r>
          </a:p>
        </p:txBody>
      </p:sp>
      <p:sp>
        <p:nvSpPr>
          <p:cNvPr id="518155" name="TextBox 518154"/>
          <p:cNvSpPr txBox="1">
            <a:spLocks noChangeArrowheads="1"/>
          </p:cNvSpPr>
          <p:nvPr/>
        </p:nvSpPr>
        <p:spPr bwMode="auto">
          <a:xfrm>
            <a:off x="500998" y="6137680"/>
            <a:ext cx="2066925" cy="461665"/>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289" eaLnBrk="0" hangingPunct="0">
              <a:lnSpc>
                <a:spcPct val="90000"/>
              </a:lnSpc>
              <a:spcBef>
                <a:spcPct val="20000"/>
              </a:spcBef>
              <a:defRPr/>
            </a:pPr>
            <a:r>
              <a:rPr lang="en-US" sz="1500" b="1" dirty="0">
                <a:solidFill>
                  <a:srgbClr val="FFFFFF"/>
                </a:solidFill>
                <a:latin typeface="Segoe"/>
              </a:rPr>
              <a:t>Increased</a:t>
            </a:r>
          </a:p>
          <a:p>
            <a:pPr algn="ctr" defTabSz="914289" eaLnBrk="0" hangingPunct="0">
              <a:lnSpc>
                <a:spcPct val="90000"/>
              </a:lnSpc>
              <a:spcBef>
                <a:spcPct val="20000"/>
              </a:spcBef>
              <a:defRPr/>
            </a:pPr>
            <a:r>
              <a:rPr lang="en-US" sz="1500" b="1" dirty="0">
                <a:solidFill>
                  <a:srgbClr val="FFFFFF"/>
                </a:solidFill>
                <a:latin typeface="Segoe"/>
              </a:rPr>
              <a:t>Efficiency</a:t>
            </a:r>
            <a:endParaRPr lang="en-US" sz="1500" dirty="0">
              <a:solidFill>
                <a:srgbClr val="FFFFFF"/>
              </a:solidFill>
              <a:latin typeface="Segoe"/>
            </a:endParaRPr>
          </a:p>
        </p:txBody>
      </p:sp>
      <p:sp>
        <p:nvSpPr>
          <p:cNvPr id="518156" name="TextBox 518155"/>
          <p:cNvSpPr txBox="1">
            <a:spLocks noChangeArrowheads="1"/>
          </p:cNvSpPr>
          <p:nvPr/>
        </p:nvSpPr>
        <p:spPr bwMode="auto">
          <a:xfrm>
            <a:off x="504965" y="2966039"/>
            <a:ext cx="2058988" cy="461665"/>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289" eaLnBrk="0" hangingPunct="0">
              <a:lnSpc>
                <a:spcPct val="90000"/>
              </a:lnSpc>
              <a:spcBef>
                <a:spcPct val="20000"/>
              </a:spcBef>
              <a:defRPr/>
            </a:pPr>
            <a:r>
              <a:rPr lang="en-US" sz="1500" b="1" dirty="0">
                <a:solidFill>
                  <a:srgbClr val="FFFFFF"/>
                </a:solidFill>
                <a:latin typeface="Segoe"/>
              </a:rPr>
              <a:t>Unified</a:t>
            </a:r>
          </a:p>
          <a:p>
            <a:pPr algn="ctr" defTabSz="914289" eaLnBrk="0" hangingPunct="0">
              <a:lnSpc>
                <a:spcPct val="90000"/>
              </a:lnSpc>
              <a:spcBef>
                <a:spcPct val="20000"/>
              </a:spcBef>
              <a:defRPr/>
            </a:pPr>
            <a:r>
              <a:rPr lang="en-US" sz="1500" b="1" dirty="0">
                <a:solidFill>
                  <a:srgbClr val="FFFFFF"/>
                </a:solidFill>
                <a:latin typeface="Segoe"/>
              </a:rPr>
              <a:t>Experience</a:t>
            </a:r>
            <a:endParaRPr lang="en-US" sz="1500" dirty="0">
              <a:solidFill>
                <a:srgbClr val="FFFFFF"/>
              </a:solidFill>
              <a:latin typeface="Segoe"/>
            </a:endParaRPr>
          </a:p>
        </p:txBody>
      </p:sp>
      <p:sp>
        <p:nvSpPr>
          <p:cNvPr id="518158" name="TextBox 518157"/>
          <p:cNvSpPr txBox="1">
            <a:spLocks noChangeArrowheads="1"/>
          </p:cNvSpPr>
          <p:nvPr/>
        </p:nvSpPr>
        <p:spPr bwMode="auto">
          <a:xfrm>
            <a:off x="508150" y="4445450"/>
            <a:ext cx="2052637" cy="415498"/>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289" eaLnBrk="0" hangingPunct="0">
              <a:lnSpc>
                <a:spcPct val="90000"/>
              </a:lnSpc>
              <a:spcBef>
                <a:spcPct val="20000"/>
              </a:spcBef>
              <a:defRPr/>
            </a:pPr>
            <a:r>
              <a:rPr lang="en-US" sz="1500" b="1" dirty="0">
                <a:solidFill>
                  <a:srgbClr val="FFFFFF"/>
                </a:solidFill>
                <a:latin typeface="Segoe"/>
              </a:rPr>
              <a:t>Proactive </a:t>
            </a:r>
            <a:br>
              <a:rPr lang="en-US" sz="1500" b="1" dirty="0">
                <a:solidFill>
                  <a:srgbClr val="FFFFFF"/>
                </a:solidFill>
                <a:latin typeface="Segoe"/>
              </a:rPr>
            </a:br>
            <a:r>
              <a:rPr lang="en-US" sz="1500" b="1" dirty="0">
                <a:solidFill>
                  <a:srgbClr val="FFFFFF"/>
                </a:solidFill>
                <a:latin typeface="Segoe"/>
              </a:rPr>
              <a:t>Management</a:t>
            </a:r>
            <a:endParaRPr lang="en-US" sz="1500" dirty="0">
              <a:solidFill>
                <a:srgbClr val="FFFFFF"/>
              </a:solidFill>
              <a:latin typeface="Segoe"/>
            </a:endParaRPr>
          </a:p>
        </p:txBody>
      </p:sp>
      <p:grpSp>
        <p:nvGrpSpPr>
          <p:cNvPr id="2" name="Group 12"/>
          <p:cNvGrpSpPr>
            <a:grpSpLocks/>
          </p:cNvGrpSpPr>
          <p:nvPr/>
        </p:nvGrpSpPr>
        <p:grpSpPr bwMode="auto">
          <a:xfrm>
            <a:off x="740709" y="3616455"/>
            <a:ext cx="1587500" cy="823913"/>
            <a:chOff x="455" y="947"/>
            <a:chExt cx="1000" cy="519"/>
          </a:xfrm>
        </p:grpSpPr>
        <p:pic>
          <p:nvPicPr>
            <p:cNvPr id="8218" name="Rectangle 20507"/>
            <p:cNvPicPr>
              <a:picLocks noChangeArrowheads="1"/>
            </p:cNvPicPr>
            <p:nvPr/>
          </p:nvPicPr>
          <p:blipFill>
            <a:blip r:embed="rId6"/>
            <a:srcRect/>
            <a:stretch>
              <a:fillRect/>
            </a:stretch>
          </p:blipFill>
          <p:spPr bwMode="auto">
            <a:xfrm>
              <a:off x="455" y="949"/>
              <a:ext cx="1000" cy="444"/>
            </a:xfrm>
            <a:prstGeom prst="rect">
              <a:avLst/>
            </a:prstGeom>
            <a:noFill/>
            <a:ln w="9525">
              <a:noFill/>
              <a:miter lim="800000"/>
              <a:headEnd/>
              <a:tailEnd/>
            </a:ln>
          </p:spPr>
        </p:pic>
        <p:pic>
          <p:nvPicPr>
            <p:cNvPr id="8219" name="Picture 14" descr="Security Download all no shadow"/>
            <p:cNvPicPr>
              <a:picLocks noChangeAspect="1" noChangeArrowheads="1"/>
            </p:cNvPicPr>
            <p:nvPr/>
          </p:nvPicPr>
          <p:blipFill>
            <a:blip r:embed="rId7"/>
            <a:srcRect/>
            <a:stretch>
              <a:fillRect/>
            </a:stretch>
          </p:blipFill>
          <p:spPr bwMode="auto">
            <a:xfrm>
              <a:off x="748" y="947"/>
              <a:ext cx="396" cy="417"/>
            </a:xfrm>
            <a:prstGeom prst="rect">
              <a:avLst/>
            </a:prstGeom>
            <a:noFill/>
            <a:ln w="9525">
              <a:noFill/>
              <a:miter lim="800000"/>
              <a:headEnd/>
              <a:tailEnd/>
            </a:ln>
          </p:spPr>
        </p:pic>
        <p:pic>
          <p:nvPicPr>
            <p:cNvPr id="8220" name="Picture 15" descr="snooping magnifying glass red"/>
            <p:cNvPicPr>
              <a:picLocks noChangeAspect="1" noChangeArrowheads="1"/>
            </p:cNvPicPr>
            <p:nvPr/>
          </p:nvPicPr>
          <p:blipFill>
            <a:blip r:embed="rId8"/>
            <a:srcRect/>
            <a:stretch>
              <a:fillRect/>
            </a:stretch>
          </p:blipFill>
          <p:spPr bwMode="auto">
            <a:xfrm>
              <a:off x="602" y="980"/>
              <a:ext cx="560" cy="486"/>
            </a:xfrm>
            <a:prstGeom prst="rect">
              <a:avLst/>
            </a:prstGeom>
            <a:noFill/>
            <a:ln w="9525">
              <a:noFill/>
              <a:miter lim="800000"/>
              <a:headEnd/>
              <a:tailEnd/>
            </a:ln>
          </p:spPr>
        </p:pic>
      </p:grpSp>
      <p:grpSp>
        <p:nvGrpSpPr>
          <p:cNvPr id="3" name="Group 16"/>
          <p:cNvGrpSpPr>
            <a:grpSpLocks/>
          </p:cNvGrpSpPr>
          <p:nvPr/>
        </p:nvGrpSpPr>
        <p:grpSpPr bwMode="auto">
          <a:xfrm>
            <a:off x="739123" y="2011942"/>
            <a:ext cx="1590675" cy="936625"/>
            <a:chOff x="462" y="2002"/>
            <a:chExt cx="1002" cy="590"/>
          </a:xfrm>
        </p:grpSpPr>
        <p:pic>
          <p:nvPicPr>
            <p:cNvPr id="8216" name="Picture 17"/>
            <p:cNvPicPr preferRelativeResize="0">
              <a:picLocks noChangeAspect="1" noChangeArrowheads="1"/>
            </p:cNvPicPr>
            <p:nvPr/>
          </p:nvPicPr>
          <p:blipFill>
            <a:blip r:embed="rId9"/>
            <a:srcRect/>
            <a:stretch>
              <a:fillRect/>
            </a:stretch>
          </p:blipFill>
          <p:spPr bwMode="auto">
            <a:xfrm>
              <a:off x="462" y="2124"/>
              <a:ext cx="1002" cy="468"/>
            </a:xfrm>
            <a:prstGeom prst="rect">
              <a:avLst/>
            </a:prstGeom>
            <a:noFill/>
            <a:ln w="9525">
              <a:noFill/>
              <a:miter lim="800000"/>
              <a:headEnd/>
              <a:tailEnd/>
            </a:ln>
          </p:spPr>
        </p:pic>
        <p:pic>
          <p:nvPicPr>
            <p:cNvPr id="8217" name="Picture 18" descr="screen"/>
            <p:cNvPicPr>
              <a:picLocks noChangeAspect="1" noChangeArrowheads="1"/>
            </p:cNvPicPr>
            <p:nvPr/>
          </p:nvPicPr>
          <p:blipFill>
            <a:blip r:embed="rId10"/>
            <a:srcRect/>
            <a:stretch>
              <a:fillRect/>
            </a:stretch>
          </p:blipFill>
          <p:spPr bwMode="auto">
            <a:xfrm>
              <a:off x="647" y="2002"/>
              <a:ext cx="650" cy="517"/>
            </a:xfrm>
            <a:prstGeom prst="rect">
              <a:avLst/>
            </a:prstGeom>
            <a:noFill/>
            <a:ln w="9525">
              <a:noFill/>
              <a:miter lim="800000"/>
              <a:headEnd/>
              <a:tailEnd/>
            </a:ln>
          </p:spPr>
        </p:pic>
      </p:grpSp>
      <p:grpSp>
        <p:nvGrpSpPr>
          <p:cNvPr id="4" name="Group 19"/>
          <p:cNvGrpSpPr>
            <a:grpSpLocks/>
          </p:cNvGrpSpPr>
          <p:nvPr/>
        </p:nvGrpSpPr>
        <p:grpSpPr bwMode="auto">
          <a:xfrm>
            <a:off x="752615" y="5175422"/>
            <a:ext cx="1563688" cy="912812"/>
            <a:chOff x="445" y="3069"/>
            <a:chExt cx="985" cy="575"/>
          </a:xfrm>
        </p:grpSpPr>
        <p:pic>
          <p:nvPicPr>
            <p:cNvPr id="8207" name="Picture 20"/>
            <p:cNvPicPr preferRelativeResize="0">
              <a:picLocks noChangeArrowheads="1"/>
            </p:cNvPicPr>
            <p:nvPr/>
          </p:nvPicPr>
          <p:blipFill>
            <a:blip r:embed="rId11"/>
            <a:srcRect/>
            <a:stretch>
              <a:fillRect/>
            </a:stretch>
          </p:blipFill>
          <p:spPr bwMode="auto">
            <a:xfrm>
              <a:off x="445" y="3188"/>
              <a:ext cx="985" cy="456"/>
            </a:xfrm>
            <a:prstGeom prst="rect">
              <a:avLst/>
            </a:prstGeom>
            <a:noFill/>
            <a:ln w="9525">
              <a:noFill/>
              <a:miter lim="800000"/>
              <a:headEnd/>
              <a:tailEnd/>
            </a:ln>
          </p:spPr>
        </p:pic>
        <p:grpSp>
          <p:nvGrpSpPr>
            <p:cNvPr id="5" name="Group 21"/>
            <p:cNvGrpSpPr>
              <a:grpSpLocks/>
            </p:cNvGrpSpPr>
            <p:nvPr/>
          </p:nvGrpSpPr>
          <p:grpSpPr bwMode="auto">
            <a:xfrm>
              <a:off x="608" y="3069"/>
              <a:ext cx="705" cy="553"/>
              <a:chOff x="-2875" y="-256"/>
              <a:chExt cx="2204" cy="2077"/>
            </a:xfrm>
          </p:grpSpPr>
          <p:pic>
            <p:nvPicPr>
              <p:cNvPr id="8209" name="Picture 22" descr="XP icon my computer"/>
              <p:cNvPicPr>
                <a:picLocks noChangeAspect="1" noChangeArrowheads="1"/>
              </p:cNvPicPr>
              <p:nvPr/>
            </p:nvPicPr>
            <p:blipFill>
              <a:blip r:embed="rId12"/>
              <a:srcRect/>
              <a:stretch>
                <a:fillRect/>
              </a:stretch>
            </p:blipFill>
            <p:spPr bwMode="auto">
              <a:xfrm>
                <a:off x="-1339" y="1153"/>
                <a:ext cx="668" cy="668"/>
              </a:xfrm>
              <a:prstGeom prst="rect">
                <a:avLst/>
              </a:prstGeom>
              <a:noFill/>
              <a:ln w="9525">
                <a:noFill/>
                <a:miter lim="800000"/>
                <a:headEnd/>
                <a:tailEnd/>
              </a:ln>
            </p:spPr>
          </p:pic>
          <p:pic>
            <p:nvPicPr>
              <p:cNvPr id="8210" name="Picture 23" descr="XP icon my computer"/>
              <p:cNvPicPr>
                <a:picLocks noChangeAspect="1" noChangeArrowheads="1"/>
              </p:cNvPicPr>
              <p:nvPr/>
            </p:nvPicPr>
            <p:blipFill>
              <a:blip r:embed="rId12"/>
              <a:srcRect/>
              <a:stretch>
                <a:fillRect/>
              </a:stretch>
            </p:blipFill>
            <p:spPr bwMode="auto">
              <a:xfrm>
                <a:off x="-2095" y="1153"/>
                <a:ext cx="668" cy="668"/>
              </a:xfrm>
              <a:prstGeom prst="rect">
                <a:avLst/>
              </a:prstGeom>
              <a:noFill/>
              <a:ln w="9525">
                <a:noFill/>
                <a:miter lim="800000"/>
                <a:headEnd/>
                <a:tailEnd/>
              </a:ln>
            </p:spPr>
          </p:pic>
          <p:pic>
            <p:nvPicPr>
              <p:cNvPr id="8211" name="Picture 24" descr="XP icon my computer"/>
              <p:cNvPicPr>
                <a:picLocks noChangeAspect="1" noChangeArrowheads="1"/>
              </p:cNvPicPr>
              <p:nvPr/>
            </p:nvPicPr>
            <p:blipFill>
              <a:blip r:embed="rId12"/>
              <a:srcRect/>
              <a:stretch>
                <a:fillRect/>
              </a:stretch>
            </p:blipFill>
            <p:spPr bwMode="auto">
              <a:xfrm>
                <a:off x="-2875" y="1153"/>
                <a:ext cx="668" cy="668"/>
              </a:xfrm>
              <a:prstGeom prst="rect">
                <a:avLst/>
              </a:prstGeom>
              <a:noFill/>
              <a:ln w="9525">
                <a:noFill/>
                <a:miter lim="800000"/>
                <a:headEnd/>
                <a:tailEnd/>
              </a:ln>
            </p:spPr>
          </p:pic>
          <p:pic>
            <p:nvPicPr>
              <p:cNvPr id="8212" name="Picture 25" descr="arrow 0 blue arrow curved 3"/>
              <p:cNvPicPr>
                <a:picLocks noChangeAspect="1" noChangeArrowheads="1"/>
              </p:cNvPicPr>
              <p:nvPr/>
            </p:nvPicPr>
            <p:blipFill>
              <a:blip r:embed="rId13"/>
              <a:srcRect/>
              <a:stretch>
                <a:fillRect/>
              </a:stretch>
            </p:blipFill>
            <p:spPr bwMode="auto">
              <a:xfrm flipH="1" flipV="1">
                <a:off x="-1566" y="229"/>
                <a:ext cx="800" cy="970"/>
              </a:xfrm>
              <a:prstGeom prst="rect">
                <a:avLst/>
              </a:prstGeom>
              <a:noFill/>
              <a:ln w="9525">
                <a:noFill/>
                <a:miter lim="800000"/>
                <a:headEnd/>
                <a:tailEnd/>
              </a:ln>
            </p:spPr>
          </p:pic>
          <p:pic>
            <p:nvPicPr>
              <p:cNvPr id="8213" name="Picture 26" descr="arrow 0 blue arrow curved 3"/>
              <p:cNvPicPr>
                <a:picLocks noChangeAspect="1" noChangeArrowheads="1"/>
              </p:cNvPicPr>
              <p:nvPr/>
            </p:nvPicPr>
            <p:blipFill>
              <a:blip r:embed="rId13"/>
              <a:srcRect/>
              <a:stretch>
                <a:fillRect/>
              </a:stretch>
            </p:blipFill>
            <p:spPr bwMode="auto">
              <a:xfrm flipV="1">
                <a:off x="-2782" y="229"/>
                <a:ext cx="800" cy="970"/>
              </a:xfrm>
              <a:prstGeom prst="rect">
                <a:avLst/>
              </a:prstGeom>
              <a:noFill/>
              <a:ln w="9525">
                <a:noFill/>
                <a:miter lim="800000"/>
                <a:headEnd/>
                <a:tailEnd/>
              </a:ln>
            </p:spPr>
          </p:pic>
          <p:pic>
            <p:nvPicPr>
              <p:cNvPr id="8214" name="Picture 27" descr="arrow 0 blue shadow arrow right"/>
              <p:cNvPicPr>
                <a:picLocks noChangeAspect="1" noChangeArrowheads="1"/>
              </p:cNvPicPr>
              <p:nvPr/>
            </p:nvPicPr>
            <p:blipFill>
              <a:blip r:embed="rId14"/>
              <a:srcRect/>
              <a:stretch>
                <a:fillRect/>
              </a:stretch>
            </p:blipFill>
            <p:spPr bwMode="auto">
              <a:xfrm rot="5400000">
                <a:off x="-2264" y="455"/>
                <a:ext cx="1034" cy="418"/>
              </a:xfrm>
              <a:prstGeom prst="rect">
                <a:avLst/>
              </a:prstGeom>
              <a:noFill/>
              <a:ln w="9525">
                <a:noFill/>
                <a:miter lim="800000"/>
                <a:headEnd/>
                <a:tailEnd/>
              </a:ln>
            </p:spPr>
          </p:pic>
          <p:pic>
            <p:nvPicPr>
              <p:cNvPr id="8215" name="Picture 28" descr="Server"/>
              <p:cNvPicPr>
                <a:picLocks noChangeAspect="1" noChangeArrowheads="1"/>
              </p:cNvPicPr>
              <p:nvPr/>
            </p:nvPicPr>
            <p:blipFill>
              <a:blip r:embed="rId15"/>
              <a:srcRect/>
              <a:stretch>
                <a:fillRect/>
              </a:stretch>
            </p:blipFill>
            <p:spPr bwMode="auto">
              <a:xfrm>
                <a:off x="-2019" y="-256"/>
                <a:ext cx="546" cy="804"/>
              </a:xfrm>
              <a:prstGeom prst="rect">
                <a:avLst/>
              </a:prstGeom>
              <a:noFill/>
              <a:ln w="9525">
                <a:noFill/>
                <a:miter lim="800000"/>
                <a:headEnd/>
                <a:tailEnd/>
              </a:ln>
            </p:spPr>
          </p:pic>
        </p:grpSp>
      </p:grpSp>
      <p:sp>
        <p:nvSpPr>
          <p:cNvPr id="31" name="Rectangle 30"/>
          <p:cNvSpPr/>
          <p:nvPr/>
        </p:nvSpPr>
        <p:spPr>
          <a:xfrm>
            <a:off x="2412124" y="3928875"/>
            <a:ext cx="6363576" cy="707887"/>
          </a:xfrm>
          <a:prstGeom prst="rect">
            <a:avLst/>
          </a:prstGeom>
        </p:spPr>
        <p:txBody>
          <a:bodyPr wrap="square" lIns="91432" tIns="45716" rIns="91432" bIns="45716">
            <a:spAutoFit/>
          </a:bodyPr>
          <a:lstStyle/>
          <a:p>
            <a:pPr defTabSz="914289"/>
            <a:r>
              <a:rPr lang="en-US" sz="2000" dirty="0">
                <a:solidFill>
                  <a:srgbClr val="FFFFFF"/>
                </a:solidFill>
                <a:latin typeface="Segoe"/>
              </a:rPr>
              <a:t>Monitoring, troubleshooting and asset tracking to keep your IT environment secure and up-to-date</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Line 2"/>
          <p:cNvSpPr>
            <a:spLocks noChangeShapeType="1"/>
          </p:cNvSpPr>
          <p:nvPr/>
        </p:nvSpPr>
        <p:spPr bwMode="auto">
          <a:xfrm>
            <a:off x="639764" y="3158223"/>
            <a:ext cx="8189913" cy="0"/>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705539" name="Line 3"/>
          <p:cNvSpPr>
            <a:spLocks noChangeShapeType="1"/>
          </p:cNvSpPr>
          <p:nvPr/>
        </p:nvSpPr>
        <p:spPr bwMode="auto">
          <a:xfrm>
            <a:off x="2876550" y="3048685"/>
            <a:ext cx="0" cy="188912"/>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705540" name="Line 4"/>
          <p:cNvSpPr>
            <a:spLocks noChangeShapeType="1"/>
          </p:cNvSpPr>
          <p:nvPr/>
        </p:nvSpPr>
        <p:spPr bwMode="auto">
          <a:xfrm>
            <a:off x="5224462" y="3053461"/>
            <a:ext cx="0" cy="188913"/>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705541" name="Line 5"/>
          <p:cNvSpPr>
            <a:spLocks noChangeShapeType="1"/>
          </p:cNvSpPr>
          <p:nvPr/>
        </p:nvSpPr>
        <p:spPr bwMode="auto">
          <a:xfrm>
            <a:off x="6846887" y="3067735"/>
            <a:ext cx="0" cy="188912"/>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705542" name="Line 6"/>
          <p:cNvSpPr>
            <a:spLocks noChangeShapeType="1"/>
          </p:cNvSpPr>
          <p:nvPr/>
        </p:nvSpPr>
        <p:spPr bwMode="auto">
          <a:xfrm>
            <a:off x="1739900" y="3061385"/>
            <a:ext cx="0" cy="188912"/>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705543" name="Line 7"/>
          <p:cNvSpPr>
            <a:spLocks noChangeShapeType="1"/>
          </p:cNvSpPr>
          <p:nvPr/>
        </p:nvSpPr>
        <p:spPr bwMode="auto">
          <a:xfrm>
            <a:off x="815975" y="3064560"/>
            <a:ext cx="0" cy="188912"/>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6152" name="Text Box 8"/>
          <p:cNvSpPr txBox="1">
            <a:spLocks noChangeArrowheads="1"/>
          </p:cNvSpPr>
          <p:nvPr/>
        </p:nvSpPr>
        <p:spPr bwMode="auto">
          <a:xfrm>
            <a:off x="1581151" y="2797861"/>
            <a:ext cx="341752" cy="261608"/>
          </a:xfrm>
          <a:prstGeom prst="rect">
            <a:avLst/>
          </a:prstGeom>
          <a:noFill/>
          <a:ln w="9525">
            <a:noFill/>
            <a:miter lim="800000"/>
            <a:headEnd/>
            <a:tailEnd/>
          </a:ln>
        </p:spPr>
        <p:txBody>
          <a:bodyPr wrap="none" lIns="91436" tIns="45719" rIns="91436" bIns="45719">
            <a:spAutoFit/>
          </a:bodyPr>
          <a:lstStyle/>
          <a:p>
            <a:r>
              <a:rPr lang="en-US" sz="1100" b="1" dirty="0">
                <a:latin typeface="Arial" charset="0"/>
              </a:rPr>
              <a:t>25</a:t>
            </a:r>
          </a:p>
        </p:txBody>
      </p:sp>
      <p:sp>
        <p:nvSpPr>
          <p:cNvPr id="6153" name="Text Box 9"/>
          <p:cNvSpPr txBox="1">
            <a:spLocks noChangeArrowheads="1"/>
          </p:cNvSpPr>
          <p:nvPr/>
        </p:nvSpPr>
        <p:spPr bwMode="auto">
          <a:xfrm>
            <a:off x="2706240" y="2797861"/>
            <a:ext cx="341752" cy="261608"/>
          </a:xfrm>
          <a:prstGeom prst="rect">
            <a:avLst/>
          </a:prstGeom>
          <a:noFill/>
          <a:ln w="9525">
            <a:noFill/>
            <a:miter lim="800000"/>
            <a:headEnd/>
            <a:tailEnd/>
          </a:ln>
        </p:spPr>
        <p:txBody>
          <a:bodyPr wrap="none" lIns="91436" tIns="45719" rIns="91436" bIns="45719">
            <a:spAutoFit/>
          </a:bodyPr>
          <a:lstStyle/>
          <a:p>
            <a:r>
              <a:rPr lang="en-US" sz="1100" b="1" dirty="0">
                <a:latin typeface="Arial" charset="0"/>
              </a:rPr>
              <a:t>50</a:t>
            </a:r>
          </a:p>
        </p:txBody>
      </p:sp>
      <p:sp>
        <p:nvSpPr>
          <p:cNvPr id="6154" name="Text Box 10"/>
          <p:cNvSpPr txBox="1">
            <a:spLocks noChangeArrowheads="1"/>
          </p:cNvSpPr>
          <p:nvPr/>
        </p:nvSpPr>
        <p:spPr bwMode="auto">
          <a:xfrm>
            <a:off x="5029200" y="2797861"/>
            <a:ext cx="420300" cy="261608"/>
          </a:xfrm>
          <a:prstGeom prst="rect">
            <a:avLst/>
          </a:prstGeom>
          <a:noFill/>
          <a:ln w="9525">
            <a:noFill/>
            <a:miter lim="800000"/>
            <a:headEnd/>
            <a:tailEnd/>
          </a:ln>
        </p:spPr>
        <p:txBody>
          <a:bodyPr wrap="none" lIns="91436" tIns="45719" rIns="91436" bIns="45719">
            <a:spAutoFit/>
          </a:bodyPr>
          <a:lstStyle/>
          <a:p>
            <a:r>
              <a:rPr lang="en-US" sz="1100" b="1" dirty="0">
                <a:latin typeface="Arial" charset="0"/>
              </a:rPr>
              <a:t>250</a:t>
            </a:r>
          </a:p>
        </p:txBody>
      </p:sp>
      <p:sp>
        <p:nvSpPr>
          <p:cNvPr id="6155" name="Text Box 11"/>
          <p:cNvSpPr txBox="1">
            <a:spLocks noChangeArrowheads="1"/>
          </p:cNvSpPr>
          <p:nvPr/>
        </p:nvSpPr>
        <p:spPr bwMode="auto">
          <a:xfrm>
            <a:off x="6629401" y="2797861"/>
            <a:ext cx="420300" cy="261608"/>
          </a:xfrm>
          <a:prstGeom prst="rect">
            <a:avLst/>
          </a:prstGeom>
          <a:noFill/>
          <a:ln w="9525">
            <a:noFill/>
            <a:miter lim="800000"/>
            <a:headEnd/>
            <a:tailEnd/>
          </a:ln>
        </p:spPr>
        <p:txBody>
          <a:bodyPr wrap="none" lIns="91436" tIns="45719" rIns="91436" bIns="45719">
            <a:spAutoFit/>
          </a:bodyPr>
          <a:lstStyle/>
          <a:p>
            <a:r>
              <a:rPr lang="en-US" sz="1100" b="1" dirty="0">
                <a:latin typeface="Arial" charset="0"/>
              </a:rPr>
              <a:t>500</a:t>
            </a:r>
          </a:p>
        </p:txBody>
      </p:sp>
      <p:sp>
        <p:nvSpPr>
          <p:cNvPr id="6156" name="Text Box 12"/>
          <p:cNvSpPr txBox="1">
            <a:spLocks noChangeArrowheads="1"/>
          </p:cNvSpPr>
          <p:nvPr/>
        </p:nvSpPr>
        <p:spPr bwMode="auto">
          <a:xfrm>
            <a:off x="685801" y="2797861"/>
            <a:ext cx="341752" cy="261608"/>
          </a:xfrm>
          <a:prstGeom prst="rect">
            <a:avLst/>
          </a:prstGeom>
          <a:noFill/>
          <a:ln w="9525">
            <a:noFill/>
            <a:miter lim="800000"/>
            <a:headEnd/>
            <a:tailEnd/>
          </a:ln>
        </p:spPr>
        <p:txBody>
          <a:bodyPr wrap="none" lIns="91436" tIns="45719" rIns="91436" bIns="45719">
            <a:spAutoFit/>
          </a:bodyPr>
          <a:lstStyle/>
          <a:p>
            <a:r>
              <a:rPr lang="en-US" sz="1100" b="1" dirty="0">
                <a:latin typeface="Arial" charset="0"/>
              </a:rPr>
              <a:t>10</a:t>
            </a:r>
          </a:p>
        </p:txBody>
      </p:sp>
      <p:sp>
        <p:nvSpPr>
          <p:cNvPr id="705549" name="Rectangle 13"/>
          <p:cNvSpPr>
            <a:spLocks noChangeArrowheads="1"/>
          </p:cNvSpPr>
          <p:nvPr/>
        </p:nvSpPr>
        <p:spPr bwMode="auto">
          <a:xfrm>
            <a:off x="2819407" y="3581408"/>
            <a:ext cx="2409825" cy="511175"/>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sp>
        <p:nvSpPr>
          <p:cNvPr id="6158" name="Rectangle 14"/>
          <p:cNvSpPr>
            <a:spLocks noChangeArrowheads="1"/>
          </p:cNvSpPr>
          <p:nvPr/>
        </p:nvSpPr>
        <p:spPr bwMode="auto">
          <a:xfrm>
            <a:off x="571501" y="2220913"/>
            <a:ext cx="1257300" cy="433388"/>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6" tIns="45719" rIns="91436" bIns="45719" anchor="ctr"/>
          <a:lstStyle/>
          <a:p>
            <a:pPr algn="ctr"/>
            <a:r>
              <a:rPr lang="en-US" sz="1200" dirty="0">
                <a:latin typeface="Arial" charset="0"/>
              </a:rPr>
              <a:t>Small Business</a:t>
            </a:r>
          </a:p>
        </p:txBody>
      </p:sp>
      <p:sp>
        <p:nvSpPr>
          <p:cNvPr id="6159" name="Rectangle 15"/>
          <p:cNvSpPr>
            <a:spLocks noChangeArrowheads="1"/>
          </p:cNvSpPr>
          <p:nvPr/>
        </p:nvSpPr>
        <p:spPr bwMode="auto">
          <a:xfrm>
            <a:off x="1828800" y="2220913"/>
            <a:ext cx="5027612" cy="433388"/>
          </a:xfrm>
          <a:prstGeom prst="rect">
            <a:avLst/>
          </a:prstGeom>
          <a:solidFill>
            <a:schemeClr val="accent2">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wrap="none" lIns="91436" tIns="45719" rIns="91436" bIns="45719" anchor="ctr"/>
          <a:lstStyle/>
          <a:p>
            <a:pPr algn="ctr"/>
            <a:r>
              <a:rPr lang="en-US" sz="1200" dirty="0" smtClean="0">
                <a:latin typeface="Arial" charset="0"/>
              </a:rPr>
              <a:t>Midsize Business</a:t>
            </a:r>
            <a:endParaRPr lang="en-US" sz="1200" dirty="0">
              <a:latin typeface="Arial" charset="0"/>
            </a:endParaRPr>
          </a:p>
        </p:txBody>
      </p:sp>
      <p:sp>
        <p:nvSpPr>
          <p:cNvPr id="705552" name="Line 16"/>
          <p:cNvSpPr>
            <a:spLocks noChangeShapeType="1"/>
          </p:cNvSpPr>
          <p:nvPr/>
        </p:nvSpPr>
        <p:spPr bwMode="auto">
          <a:xfrm>
            <a:off x="2895600" y="2508251"/>
            <a:ext cx="0" cy="127000"/>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705553" name="Line 17"/>
          <p:cNvSpPr>
            <a:spLocks noChangeShapeType="1"/>
          </p:cNvSpPr>
          <p:nvPr/>
        </p:nvSpPr>
        <p:spPr bwMode="auto">
          <a:xfrm>
            <a:off x="5199062" y="2514600"/>
            <a:ext cx="0" cy="127000"/>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6162" name="Text Box 18"/>
          <p:cNvSpPr txBox="1">
            <a:spLocks noChangeArrowheads="1"/>
          </p:cNvSpPr>
          <p:nvPr/>
        </p:nvSpPr>
        <p:spPr bwMode="auto">
          <a:xfrm>
            <a:off x="1828807" y="2489201"/>
            <a:ext cx="973335" cy="215442"/>
          </a:xfrm>
          <a:prstGeom prst="rect">
            <a:avLst/>
          </a:prstGeom>
          <a:noFill/>
          <a:ln w="9525">
            <a:noFill/>
            <a:miter lim="800000"/>
            <a:headEnd/>
            <a:tailEnd/>
          </a:ln>
        </p:spPr>
        <p:txBody>
          <a:bodyPr wrap="none" lIns="91436" tIns="45719" rIns="91436" bIns="45719">
            <a:spAutoFit/>
          </a:bodyPr>
          <a:lstStyle/>
          <a:p>
            <a:r>
              <a:rPr lang="en-US" sz="800" dirty="0">
                <a:latin typeface="Arial" charset="0"/>
              </a:rPr>
              <a:t>Lower Midmarket</a:t>
            </a:r>
          </a:p>
        </p:txBody>
      </p:sp>
      <p:sp>
        <p:nvSpPr>
          <p:cNvPr id="6163" name="Text Box 19"/>
          <p:cNvSpPr txBox="1">
            <a:spLocks noChangeArrowheads="1"/>
          </p:cNvSpPr>
          <p:nvPr/>
        </p:nvSpPr>
        <p:spPr bwMode="auto">
          <a:xfrm>
            <a:off x="3657606" y="2489201"/>
            <a:ext cx="915627" cy="215442"/>
          </a:xfrm>
          <a:prstGeom prst="rect">
            <a:avLst/>
          </a:prstGeom>
          <a:noFill/>
          <a:ln w="9525">
            <a:noFill/>
            <a:miter lim="800000"/>
            <a:headEnd/>
            <a:tailEnd/>
          </a:ln>
        </p:spPr>
        <p:txBody>
          <a:bodyPr wrap="none" lIns="91436" tIns="45719" rIns="91436" bIns="45719">
            <a:spAutoFit/>
          </a:bodyPr>
          <a:lstStyle/>
          <a:p>
            <a:r>
              <a:rPr lang="en-US" sz="800" dirty="0">
                <a:latin typeface="Arial" charset="0"/>
              </a:rPr>
              <a:t>Core Midmarket</a:t>
            </a:r>
          </a:p>
        </p:txBody>
      </p:sp>
      <p:sp>
        <p:nvSpPr>
          <p:cNvPr id="6164" name="Text Box 20"/>
          <p:cNvSpPr txBox="1">
            <a:spLocks noChangeArrowheads="1"/>
          </p:cNvSpPr>
          <p:nvPr/>
        </p:nvSpPr>
        <p:spPr bwMode="auto">
          <a:xfrm>
            <a:off x="5507044" y="2476501"/>
            <a:ext cx="973335" cy="215442"/>
          </a:xfrm>
          <a:prstGeom prst="rect">
            <a:avLst/>
          </a:prstGeom>
          <a:noFill/>
          <a:ln w="9525">
            <a:noFill/>
            <a:miter lim="800000"/>
            <a:headEnd/>
            <a:tailEnd/>
          </a:ln>
        </p:spPr>
        <p:txBody>
          <a:bodyPr wrap="none" lIns="91436" tIns="45719" rIns="91436" bIns="45719">
            <a:spAutoFit/>
          </a:bodyPr>
          <a:lstStyle/>
          <a:p>
            <a:r>
              <a:rPr lang="en-US" sz="800" dirty="0">
                <a:latin typeface="Arial" charset="0"/>
              </a:rPr>
              <a:t>Upper Midmarket</a:t>
            </a:r>
          </a:p>
        </p:txBody>
      </p:sp>
      <p:sp>
        <p:nvSpPr>
          <p:cNvPr id="6165" name="Rectangle 21"/>
          <p:cNvSpPr>
            <a:spLocks noChangeArrowheads="1"/>
          </p:cNvSpPr>
          <p:nvPr/>
        </p:nvSpPr>
        <p:spPr bwMode="auto">
          <a:xfrm>
            <a:off x="6872294" y="2220912"/>
            <a:ext cx="1954213" cy="4318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6" tIns="45719" rIns="91436" bIns="45719" anchor="ctr"/>
          <a:lstStyle/>
          <a:p>
            <a:pPr algn="ctr"/>
            <a:r>
              <a:rPr lang="en-US" sz="1200" dirty="0">
                <a:latin typeface="Arial" charset="0"/>
              </a:rPr>
              <a:t>Enterprise</a:t>
            </a:r>
          </a:p>
        </p:txBody>
      </p:sp>
      <p:sp>
        <p:nvSpPr>
          <p:cNvPr id="6166" name="Text Box 22"/>
          <p:cNvSpPr txBox="1">
            <a:spLocks noChangeArrowheads="1"/>
          </p:cNvSpPr>
          <p:nvPr/>
        </p:nvSpPr>
        <p:spPr bwMode="auto">
          <a:xfrm rot="-5400000">
            <a:off x="-122083" y="2095592"/>
            <a:ext cx="812064" cy="430885"/>
          </a:xfrm>
          <a:prstGeom prst="rect">
            <a:avLst/>
          </a:prstGeom>
          <a:noFill/>
          <a:ln w="9525">
            <a:noFill/>
            <a:miter lim="800000"/>
            <a:headEnd/>
            <a:tailEnd/>
          </a:ln>
        </p:spPr>
        <p:txBody>
          <a:bodyPr wrap="square" lIns="91436" tIns="45719" rIns="91436" bIns="45719">
            <a:spAutoFit/>
          </a:bodyPr>
          <a:lstStyle/>
          <a:p>
            <a:pPr algn="ctr"/>
            <a:r>
              <a:rPr lang="en-US" sz="1100" dirty="0">
                <a:latin typeface="Arial" charset="0"/>
              </a:rPr>
              <a:t>MS Segment</a:t>
            </a:r>
          </a:p>
        </p:txBody>
      </p:sp>
      <p:sp>
        <p:nvSpPr>
          <p:cNvPr id="6167" name="Text Box 23"/>
          <p:cNvSpPr txBox="1">
            <a:spLocks noChangeArrowheads="1"/>
          </p:cNvSpPr>
          <p:nvPr/>
        </p:nvSpPr>
        <p:spPr bwMode="auto">
          <a:xfrm rot="-5400000">
            <a:off x="-57488" y="2814199"/>
            <a:ext cx="646331" cy="430885"/>
          </a:xfrm>
          <a:prstGeom prst="rect">
            <a:avLst/>
          </a:prstGeom>
          <a:noFill/>
          <a:ln w="9525">
            <a:noFill/>
            <a:miter lim="800000"/>
            <a:headEnd/>
            <a:tailEnd/>
          </a:ln>
        </p:spPr>
        <p:txBody>
          <a:bodyPr wrap="square" lIns="91436" tIns="45719" rIns="91436" bIns="45719">
            <a:spAutoFit/>
          </a:bodyPr>
          <a:lstStyle/>
          <a:p>
            <a:pPr algn="ctr"/>
            <a:r>
              <a:rPr lang="en-US" sz="1100" b="1" dirty="0">
                <a:latin typeface="Arial" charset="0"/>
              </a:rPr>
              <a:t># of PCs</a:t>
            </a:r>
          </a:p>
        </p:txBody>
      </p:sp>
      <p:sp>
        <p:nvSpPr>
          <p:cNvPr id="6169" name="Rectangle 25"/>
          <p:cNvSpPr>
            <a:spLocks noChangeArrowheads="1"/>
          </p:cNvSpPr>
          <p:nvPr/>
        </p:nvSpPr>
        <p:spPr bwMode="auto">
          <a:xfrm>
            <a:off x="573094" y="2038359"/>
            <a:ext cx="887413" cy="180975"/>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6" tIns="45719" rIns="91436" bIns="45719" anchor="ctr"/>
          <a:lstStyle/>
          <a:p>
            <a:pPr algn="ctr"/>
            <a:r>
              <a:rPr lang="en-US" sz="1100" dirty="0">
                <a:latin typeface="Arial" charset="0"/>
              </a:rPr>
              <a:t>Home Users</a:t>
            </a:r>
          </a:p>
        </p:txBody>
      </p:sp>
      <p:sp>
        <p:nvSpPr>
          <p:cNvPr id="6170" name="Text Box 26"/>
          <p:cNvSpPr txBox="1">
            <a:spLocks noChangeArrowheads="1"/>
          </p:cNvSpPr>
          <p:nvPr/>
        </p:nvSpPr>
        <p:spPr bwMode="auto">
          <a:xfrm rot="-5400000">
            <a:off x="-302419" y="1174127"/>
            <a:ext cx="1085851" cy="261608"/>
          </a:xfrm>
          <a:prstGeom prst="rect">
            <a:avLst/>
          </a:prstGeom>
          <a:noFill/>
          <a:ln w="9525">
            <a:noFill/>
            <a:miter lim="800000"/>
            <a:headEnd/>
            <a:tailEnd/>
          </a:ln>
        </p:spPr>
        <p:txBody>
          <a:bodyPr wrap="square" lIns="91436" tIns="45719" rIns="91436" bIns="45719">
            <a:spAutoFit/>
          </a:bodyPr>
          <a:lstStyle/>
          <a:p>
            <a:pPr algn="ctr"/>
            <a:r>
              <a:rPr lang="en-US" sz="1100" dirty="0">
                <a:latin typeface="Arial" charset="0"/>
              </a:rPr>
              <a:t>User </a:t>
            </a:r>
            <a:r>
              <a:rPr lang="en-US" sz="1100" dirty="0" smtClean="0">
                <a:latin typeface="Arial" charset="0"/>
              </a:rPr>
              <a:t>info</a:t>
            </a:r>
            <a:endParaRPr lang="en-US" sz="1100" dirty="0">
              <a:latin typeface="Arial" charset="0"/>
            </a:endParaRPr>
          </a:p>
        </p:txBody>
      </p:sp>
      <p:sp>
        <p:nvSpPr>
          <p:cNvPr id="6171" name="Rectangle 27"/>
          <p:cNvSpPr>
            <a:spLocks noChangeArrowheads="1"/>
          </p:cNvSpPr>
          <p:nvPr/>
        </p:nvSpPr>
        <p:spPr bwMode="auto">
          <a:xfrm>
            <a:off x="587382" y="844550"/>
            <a:ext cx="1774825" cy="25876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6" tIns="45719" rIns="91436" bIns="45719" anchor="ctr"/>
          <a:lstStyle/>
          <a:p>
            <a:pPr algn="ctr"/>
            <a:r>
              <a:rPr lang="en-US" sz="1200" dirty="0">
                <a:latin typeface="Arial" charset="0"/>
              </a:rPr>
              <a:t>Do It Yourselfer (DIY)*</a:t>
            </a:r>
          </a:p>
        </p:txBody>
      </p:sp>
      <p:sp>
        <p:nvSpPr>
          <p:cNvPr id="6172" name="Rectangle 28"/>
          <p:cNvSpPr>
            <a:spLocks noChangeArrowheads="1"/>
          </p:cNvSpPr>
          <p:nvPr/>
        </p:nvSpPr>
        <p:spPr bwMode="auto">
          <a:xfrm>
            <a:off x="1828807" y="1123951"/>
            <a:ext cx="5013325" cy="277812"/>
          </a:xfrm>
          <a:prstGeom prst="rect">
            <a:avLst/>
          </a:prstGeom>
          <a:solidFill>
            <a:schemeClr val="accent2">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wrap="none" lIns="91436" tIns="45719" rIns="91436" bIns="45719" anchor="ctr"/>
          <a:lstStyle/>
          <a:p>
            <a:pPr algn="ctr"/>
            <a:r>
              <a:rPr lang="en-US" sz="1200" dirty="0">
                <a:latin typeface="Arial" charset="0"/>
              </a:rPr>
              <a:t>IT Generalist</a:t>
            </a:r>
          </a:p>
        </p:txBody>
      </p:sp>
      <p:sp>
        <p:nvSpPr>
          <p:cNvPr id="6173" name="Rectangle 29"/>
          <p:cNvSpPr>
            <a:spLocks noChangeArrowheads="1"/>
          </p:cNvSpPr>
          <p:nvPr/>
        </p:nvSpPr>
        <p:spPr bwMode="auto">
          <a:xfrm>
            <a:off x="6135694" y="836615"/>
            <a:ext cx="2703513" cy="26511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6" tIns="45719" rIns="91436" bIns="45719" anchor="ctr"/>
          <a:lstStyle/>
          <a:p>
            <a:pPr algn="ctr"/>
            <a:r>
              <a:rPr lang="en-US" sz="1200" dirty="0">
                <a:latin typeface="Arial" charset="0"/>
              </a:rPr>
              <a:t>IT Specialist</a:t>
            </a:r>
          </a:p>
        </p:txBody>
      </p:sp>
      <p:sp>
        <p:nvSpPr>
          <p:cNvPr id="6174" name="Text Box 30"/>
          <p:cNvSpPr txBox="1">
            <a:spLocks noChangeArrowheads="1"/>
          </p:cNvSpPr>
          <p:nvPr/>
        </p:nvSpPr>
        <p:spPr bwMode="auto">
          <a:xfrm>
            <a:off x="585794" y="1431931"/>
            <a:ext cx="1439863" cy="507829"/>
          </a:xfrm>
          <a:prstGeom prst="rect">
            <a:avLst/>
          </a:prstGeom>
          <a:noFill/>
          <a:ln w="9525">
            <a:noFill/>
            <a:miter lim="800000"/>
            <a:headEnd/>
            <a:tailEnd/>
          </a:ln>
        </p:spPr>
        <p:txBody>
          <a:bodyPr lIns="91436" tIns="45719" rIns="91436" bIns="45719">
            <a:spAutoFit/>
          </a:bodyPr>
          <a:lstStyle/>
          <a:p>
            <a:r>
              <a:rPr lang="en-US" sz="900" b="1" dirty="0">
                <a:latin typeface="Arial" charset="0"/>
              </a:rPr>
              <a:t>Manages server as secondary responsibility</a:t>
            </a:r>
          </a:p>
        </p:txBody>
      </p:sp>
      <p:sp>
        <p:nvSpPr>
          <p:cNvPr id="6175" name="Text Box 31"/>
          <p:cNvSpPr txBox="1">
            <a:spLocks noChangeArrowheads="1"/>
          </p:cNvSpPr>
          <p:nvPr/>
        </p:nvSpPr>
        <p:spPr bwMode="auto">
          <a:xfrm>
            <a:off x="2360619" y="1468441"/>
            <a:ext cx="1108075" cy="646329"/>
          </a:xfrm>
          <a:prstGeom prst="rect">
            <a:avLst/>
          </a:prstGeom>
          <a:noFill/>
          <a:ln w="9525">
            <a:noFill/>
            <a:miter lim="800000"/>
            <a:headEnd/>
            <a:tailEnd/>
          </a:ln>
        </p:spPr>
        <p:txBody>
          <a:bodyPr lIns="91436" tIns="45719" rIns="91436" bIns="45719">
            <a:spAutoFit/>
          </a:bodyPr>
          <a:lstStyle/>
          <a:p>
            <a:r>
              <a:rPr lang="en-US" sz="900" b="1" dirty="0">
                <a:latin typeface="Arial" charset="0"/>
              </a:rPr>
              <a:t>Manages server as primary but shared responsibility</a:t>
            </a:r>
          </a:p>
        </p:txBody>
      </p:sp>
      <p:sp>
        <p:nvSpPr>
          <p:cNvPr id="6176" name="Text Box 32"/>
          <p:cNvSpPr txBox="1">
            <a:spLocks noChangeArrowheads="1"/>
          </p:cNvSpPr>
          <p:nvPr/>
        </p:nvSpPr>
        <p:spPr bwMode="auto">
          <a:xfrm>
            <a:off x="3560763" y="1468439"/>
            <a:ext cx="1528763" cy="369330"/>
          </a:xfrm>
          <a:prstGeom prst="rect">
            <a:avLst/>
          </a:prstGeom>
          <a:noFill/>
          <a:ln w="9525">
            <a:noFill/>
            <a:miter lim="800000"/>
            <a:headEnd/>
            <a:tailEnd/>
          </a:ln>
        </p:spPr>
        <p:txBody>
          <a:bodyPr lIns="91436" tIns="45719" rIns="91436" bIns="45719">
            <a:spAutoFit/>
          </a:bodyPr>
          <a:lstStyle/>
          <a:p>
            <a:r>
              <a:rPr lang="en-US" sz="900" b="1" dirty="0">
                <a:latin typeface="Arial" charset="0"/>
              </a:rPr>
              <a:t>1-2 full time IT Generalists</a:t>
            </a:r>
          </a:p>
        </p:txBody>
      </p:sp>
      <p:sp>
        <p:nvSpPr>
          <p:cNvPr id="6177" name="Text Box 33"/>
          <p:cNvSpPr txBox="1">
            <a:spLocks noChangeArrowheads="1"/>
          </p:cNvSpPr>
          <p:nvPr/>
        </p:nvSpPr>
        <p:spPr bwMode="auto">
          <a:xfrm>
            <a:off x="5183188" y="1522413"/>
            <a:ext cx="1528763" cy="507829"/>
          </a:xfrm>
          <a:prstGeom prst="rect">
            <a:avLst/>
          </a:prstGeom>
          <a:noFill/>
          <a:ln w="9525">
            <a:noFill/>
            <a:miter lim="800000"/>
            <a:headEnd/>
            <a:tailEnd/>
          </a:ln>
        </p:spPr>
        <p:txBody>
          <a:bodyPr lIns="91436" tIns="45719" rIns="91436" bIns="45719">
            <a:spAutoFit/>
          </a:bodyPr>
          <a:lstStyle/>
          <a:p>
            <a:r>
              <a:rPr lang="en-US" sz="900" b="1" dirty="0">
                <a:latin typeface="Arial" charset="0"/>
              </a:rPr>
              <a:t>5-10 full time IT Generalists with some area of focus</a:t>
            </a:r>
          </a:p>
        </p:txBody>
      </p:sp>
      <p:sp>
        <p:nvSpPr>
          <p:cNvPr id="6178" name="Text Box 34"/>
          <p:cNvSpPr txBox="1">
            <a:spLocks noChangeArrowheads="1"/>
          </p:cNvSpPr>
          <p:nvPr/>
        </p:nvSpPr>
        <p:spPr bwMode="auto">
          <a:xfrm>
            <a:off x="7056437" y="1549400"/>
            <a:ext cx="1528763" cy="235976"/>
          </a:xfrm>
          <a:prstGeom prst="rect">
            <a:avLst/>
          </a:prstGeom>
          <a:noFill/>
          <a:ln w="9525">
            <a:noFill/>
            <a:miter lim="800000"/>
            <a:headEnd/>
            <a:tailEnd/>
          </a:ln>
        </p:spPr>
        <p:txBody>
          <a:bodyPr lIns="91436" tIns="45719" rIns="91436" bIns="45719">
            <a:spAutoFit/>
          </a:bodyPr>
          <a:lstStyle/>
          <a:p>
            <a:r>
              <a:rPr lang="en-US" sz="900" b="1" dirty="0">
                <a:latin typeface="Arial" charset="0"/>
              </a:rPr>
              <a:t>Specialists per workload</a:t>
            </a:r>
          </a:p>
        </p:txBody>
      </p:sp>
      <p:sp>
        <p:nvSpPr>
          <p:cNvPr id="705571" name="Rectangle 35"/>
          <p:cNvSpPr>
            <a:spLocks noGrp="1" noChangeArrowheads="1"/>
          </p:cNvSpPr>
          <p:nvPr>
            <p:ph type="title"/>
          </p:nvPr>
        </p:nvSpPr>
        <p:spPr>
          <a:xfrm>
            <a:off x="381000" y="230200"/>
            <a:ext cx="8382000" cy="332399"/>
          </a:xfrm>
        </p:spPr>
        <p:txBody>
          <a:bodyPr/>
          <a:lstStyle/>
          <a:p>
            <a:pPr eaLnBrk="1" hangingPunct="1">
              <a:defRPr/>
            </a:pPr>
            <a:r>
              <a:rPr sz="2400"/>
              <a:t>System Center Family of Products</a:t>
            </a:r>
          </a:p>
        </p:txBody>
      </p:sp>
      <p:sp>
        <p:nvSpPr>
          <p:cNvPr id="705573" name="Rectangle 37"/>
          <p:cNvSpPr>
            <a:spLocks noChangeArrowheads="1"/>
          </p:cNvSpPr>
          <p:nvPr/>
        </p:nvSpPr>
        <p:spPr bwMode="auto">
          <a:xfrm>
            <a:off x="2819406" y="4495814"/>
            <a:ext cx="4020671" cy="749286"/>
          </a:xfrm>
          <a:prstGeom prst="rect">
            <a:avLst/>
          </a:prstGeom>
          <a:solidFill>
            <a:schemeClr val="accent3">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wrap="none" lIns="91436" tIns="45719" rIns="91436" bIns="45719" anchor="ctr"/>
          <a:lstStyle/>
          <a:p>
            <a:pPr>
              <a:defRPr/>
            </a:pPr>
            <a:endParaRPr lang="en-US"/>
          </a:p>
        </p:txBody>
      </p:sp>
      <p:sp>
        <p:nvSpPr>
          <p:cNvPr id="705574" name="Rectangle 38"/>
          <p:cNvSpPr>
            <a:spLocks noChangeArrowheads="1"/>
          </p:cNvSpPr>
          <p:nvPr/>
        </p:nvSpPr>
        <p:spPr bwMode="auto">
          <a:xfrm>
            <a:off x="504827" y="3581408"/>
            <a:ext cx="2314575" cy="511175"/>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sp>
        <p:nvSpPr>
          <p:cNvPr id="705575" name="Line 39"/>
          <p:cNvSpPr>
            <a:spLocks noChangeShapeType="1"/>
          </p:cNvSpPr>
          <p:nvPr/>
        </p:nvSpPr>
        <p:spPr bwMode="auto">
          <a:xfrm>
            <a:off x="3886200" y="3048685"/>
            <a:ext cx="0" cy="188912"/>
          </a:xfrm>
          <a:prstGeom prst="line">
            <a:avLst/>
          </a:prstGeom>
          <a:noFill/>
          <a:ln w="9525">
            <a:solidFill>
              <a:schemeClr val="tx1"/>
            </a:solidFill>
            <a:round/>
            <a:headEnd/>
            <a:tailEnd/>
          </a:ln>
          <a:effectLst/>
        </p:spPr>
        <p:txBody>
          <a:bodyPr lIns="91436" tIns="45719" rIns="91436" bIns="45719"/>
          <a:lstStyle/>
          <a:p>
            <a:pPr>
              <a:defRPr/>
            </a:pPr>
            <a:endParaRPr lang="en-US"/>
          </a:p>
        </p:txBody>
      </p:sp>
      <p:sp>
        <p:nvSpPr>
          <p:cNvPr id="6184" name="Text Box 40"/>
          <p:cNvSpPr txBox="1">
            <a:spLocks noChangeArrowheads="1"/>
          </p:cNvSpPr>
          <p:nvPr/>
        </p:nvSpPr>
        <p:spPr bwMode="auto">
          <a:xfrm>
            <a:off x="3657601" y="2797861"/>
            <a:ext cx="420300" cy="261608"/>
          </a:xfrm>
          <a:prstGeom prst="rect">
            <a:avLst/>
          </a:prstGeom>
          <a:noFill/>
          <a:ln w="9525">
            <a:noFill/>
            <a:miter lim="800000"/>
            <a:headEnd/>
            <a:tailEnd/>
          </a:ln>
        </p:spPr>
        <p:txBody>
          <a:bodyPr wrap="none" lIns="91436" tIns="45719" rIns="91436" bIns="45719">
            <a:spAutoFit/>
          </a:bodyPr>
          <a:lstStyle/>
          <a:p>
            <a:r>
              <a:rPr lang="en-US" sz="1100" b="1" dirty="0">
                <a:latin typeface="Arial" charset="0"/>
              </a:rPr>
              <a:t>100</a:t>
            </a:r>
          </a:p>
        </p:txBody>
      </p:sp>
      <p:sp>
        <p:nvSpPr>
          <p:cNvPr id="705583" name="Line 47"/>
          <p:cNvSpPr>
            <a:spLocks noChangeShapeType="1"/>
          </p:cNvSpPr>
          <p:nvPr/>
        </p:nvSpPr>
        <p:spPr bwMode="auto">
          <a:xfrm flipV="1">
            <a:off x="4481688" y="4114812"/>
            <a:ext cx="318911" cy="344311"/>
          </a:xfrm>
          <a:prstGeom prst="line">
            <a:avLst/>
          </a:prstGeom>
          <a:noFill/>
          <a:ln w="25400">
            <a:solidFill>
              <a:schemeClr val="tx1"/>
            </a:solidFill>
            <a:prstDash val="sysDot"/>
            <a:round/>
            <a:headEnd/>
            <a:tailEnd type="triangle" w="med" len="med"/>
          </a:ln>
          <a:effectLst/>
        </p:spPr>
        <p:txBody>
          <a:bodyPr lIns="91436" tIns="45719" rIns="91436" bIns="45719" anchor="ctr"/>
          <a:lstStyle/>
          <a:p>
            <a:pPr>
              <a:defRPr/>
            </a:pPr>
            <a:endParaRPr lang="en-US" dirty="0">
              <a:ln>
                <a:solidFill>
                  <a:srgbClr val="33CCFF"/>
                </a:solidFill>
              </a:ln>
              <a:solidFill>
                <a:srgbClr val="33CCFF"/>
              </a:solidFill>
            </a:endParaRPr>
          </a:p>
        </p:txBody>
      </p:sp>
      <p:pic>
        <p:nvPicPr>
          <p:cNvPr id="6190" name="Picture 50" descr="SC-ConfigMgr07_bL_r"/>
          <p:cNvPicPr>
            <a:picLocks noChangeAspect="1" noChangeArrowheads="1"/>
          </p:cNvPicPr>
          <p:nvPr/>
        </p:nvPicPr>
        <p:blipFill>
          <a:blip r:embed="rId3"/>
          <a:srcRect/>
          <a:stretch>
            <a:fillRect/>
          </a:stretch>
        </p:blipFill>
        <p:spPr bwMode="auto">
          <a:xfrm>
            <a:off x="6921876" y="4918088"/>
            <a:ext cx="1800523" cy="445035"/>
          </a:xfrm>
          <a:prstGeom prst="rect">
            <a:avLst/>
          </a:prstGeom>
          <a:noFill/>
          <a:ln w="9525">
            <a:noFill/>
            <a:miter lim="800000"/>
            <a:headEnd/>
            <a:tailEnd/>
          </a:ln>
        </p:spPr>
      </p:pic>
      <p:pic>
        <p:nvPicPr>
          <p:cNvPr id="6191" name="Picture 51" descr="OpsMgr2007"/>
          <p:cNvPicPr>
            <a:picLocks noChangeAspect="1" noChangeArrowheads="1"/>
          </p:cNvPicPr>
          <p:nvPr/>
        </p:nvPicPr>
        <p:blipFill>
          <a:blip r:embed="rId4"/>
          <a:srcRect/>
          <a:stretch>
            <a:fillRect/>
          </a:stretch>
        </p:blipFill>
        <p:spPr bwMode="auto">
          <a:xfrm>
            <a:off x="6921876" y="4297363"/>
            <a:ext cx="1539875" cy="431800"/>
          </a:xfrm>
          <a:prstGeom prst="rect">
            <a:avLst/>
          </a:prstGeom>
          <a:noFill/>
          <a:ln w="9525">
            <a:noFill/>
            <a:miter lim="800000"/>
            <a:headEnd/>
            <a:tailEnd/>
          </a:ln>
        </p:spPr>
      </p:pic>
      <p:sp>
        <p:nvSpPr>
          <p:cNvPr id="49" name="Rectangle 13"/>
          <p:cNvSpPr>
            <a:spLocks noChangeArrowheads="1"/>
          </p:cNvSpPr>
          <p:nvPr/>
        </p:nvSpPr>
        <p:spPr bwMode="auto">
          <a:xfrm>
            <a:off x="6862769" y="4240226"/>
            <a:ext cx="1971675" cy="511175"/>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sp>
        <p:nvSpPr>
          <p:cNvPr id="50" name="Rectangle 13"/>
          <p:cNvSpPr>
            <a:spLocks noChangeArrowheads="1"/>
          </p:cNvSpPr>
          <p:nvPr/>
        </p:nvSpPr>
        <p:spPr bwMode="auto">
          <a:xfrm>
            <a:off x="6853244" y="4829189"/>
            <a:ext cx="1971675" cy="581025"/>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pic>
        <p:nvPicPr>
          <p:cNvPr id="1035" name="Picture 11" descr="C:\Users\renegar\Pictures\Product Logos\WEBS\Win-EssnBizSrvr08_h_rgb_r.png"/>
          <p:cNvPicPr>
            <a:picLocks noChangeAspect="1" noChangeArrowheads="1"/>
          </p:cNvPicPr>
          <p:nvPr/>
        </p:nvPicPr>
        <p:blipFill>
          <a:blip r:embed="rId5" cstate="print"/>
          <a:srcRect/>
          <a:stretch>
            <a:fillRect/>
          </a:stretch>
        </p:blipFill>
        <p:spPr bwMode="auto">
          <a:xfrm>
            <a:off x="2895606" y="3657605"/>
            <a:ext cx="2285061" cy="371475"/>
          </a:xfrm>
          <a:prstGeom prst="rect">
            <a:avLst/>
          </a:prstGeom>
          <a:noFill/>
        </p:spPr>
      </p:pic>
      <p:pic>
        <p:nvPicPr>
          <p:cNvPr id="1038" name="Picture 14" descr="C:\Users\renegar\Pictures\Product Logos\SBS\Win-SmBizSrvr08_rgb_r.png"/>
          <p:cNvPicPr>
            <a:picLocks noChangeAspect="1" noChangeArrowheads="1"/>
          </p:cNvPicPr>
          <p:nvPr/>
        </p:nvPicPr>
        <p:blipFill>
          <a:blip r:embed="rId6" cstate="print"/>
          <a:srcRect/>
          <a:stretch>
            <a:fillRect/>
          </a:stretch>
        </p:blipFill>
        <p:spPr bwMode="auto">
          <a:xfrm>
            <a:off x="533400" y="3657601"/>
            <a:ext cx="2057400" cy="369651"/>
          </a:xfrm>
          <a:prstGeom prst="rect">
            <a:avLst/>
          </a:prstGeom>
          <a:noFill/>
        </p:spPr>
      </p:pic>
      <p:sp>
        <p:nvSpPr>
          <p:cNvPr id="48" name="Text Box 24"/>
          <p:cNvSpPr txBox="1">
            <a:spLocks noChangeArrowheads="1"/>
          </p:cNvSpPr>
          <p:nvPr/>
        </p:nvSpPr>
        <p:spPr bwMode="auto">
          <a:xfrm rot="-5400000">
            <a:off x="-220505" y="3693183"/>
            <a:ext cx="901201" cy="323163"/>
          </a:xfrm>
          <a:prstGeom prst="rect">
            <a:avLst/>
          </a:prstGeom>
          <a:noFill/>
          <a:ln w="9525">
            <a:noFill/>
            <a:miter lim="800000"/>
            <a:headEnd/>
            <a:tailEnd/>
          </a:ln>
        </p:spPr>
        <p:txBody>
          <a:bodyPr wrap="none" lIns="91436" tIns="45719" rIns="91436" bIns="45719">
            <a:spAutoFit/>
          </a:bodyPr>
          <a:lstStyle/>
          <a:p>
            <a:r>
              <a:rPr lang="en-US" sz="1500" dirty="0" smtClean="0">
                <a:latin typeface="Arial" charset="0"/>
              </a:rPr>
              <a:t>Platform</a:t>
            </a:r>
            <a:endParaRPr lang="en-US" sz="1500" dirty="0">
              <a:latin typeface="Arial" charset="0"/>
            </a:endParaRPr>
          </a:p>
        </p:txBody>
      </p:sp>
      <p:sp>
        <p:nvSpPr>
          <p:cNvPr id="51" name="Text Box 24"/>
          <p:cNvSpPr txBox="1">
            <a:spLocks noChangeArrowheads="1"/>
          </p:cNvSpPr>
          <p:nvPr/>
        </p:nvSpPr>
        <p:spPr bwMode="auto">
          <a:xfrm rot="-5400000">
            <a:off x="-347990" y="5017791"/>
            <a:ext cx="1371603" cy="784828"/>
          </a:xfrm>
          <a:prstGeom prst="rect">
            <a:avLst/>
          </a:prstGeom>
          <a:noFill/>
          <a:ln w="9525">
            <a:noFill/>
            <a:miter lim="800000"/>
            <a:headEnd/>
            <a:tailEnd/>
          </a:ln>
        </p:spPr>
        <p:txBody>
          <a:bodyPr wrap="square" lIns="91436" tIns="45719" rIns="91436" bIns="45719">
            <a:spAutoFit/>
          </a:bodyPr>
          <a:lstStyle/>
          <a:p>
            <a:pPr algn="ctr"/>
            <a:r>
              <a:rPr lang="en-US" sz="1500" dirty="0" smtClean="0">
                <a:latin typeface="Arial" charset="0"/>
              </a:rPr>
              <a:t>System Center Products</a:t>
            </a:r>
            <a:endParaRPr lang="en-US" sz="1500" dirty="0">
              <a:latin typeface="Arial" charset="0"/>
            </a:endParaRPr>
          </a:p>
        </p:txBody>
      </p:sp>
      <p:sp>
        <p:nvSpPr>
          <p:cNvPr id="52" name="Rectangle 13"/>
          <p:cNvSpPr>
            <a:spLocks noChangeArrowheads="1"/>
          </p:cNvSpPr>
          <p:nvPr/>
        </p:nvSpPr>
        <p:spPr bwMode="auto">
          <a:xfrm>
            <a:off x="2819407" y="5438789"/>
            <a:ext cx="3975847" cy="581025"/>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pic>
        <p:nvPicPr>
          <p:cNvPr id="2" name="Picture 2" descr="C:\Users\renegar\Pictures\Product Logos\System Center\SysCenter-VMM_bL_r.png"/>
          <p:cNvPicPr>
            <a:picLocks noChangeAspect="1" noChangeArrowheads="1"/>
          </p:cNvPicPr>
          <p:nvPr/>
        </p:nvPicPr>
        <p:blipFill>
          <a:blip r:embed="rId7"/>
          <a:srcRect/>
          <a:stretch>
            <a:fillRect/>
          </a:stretch>
        </p:blipFill>
        <p:spPr bwMode="auto">
          <a:xfrm>
            <a:off x="6921882" y="5549167"/>
            <a:ext cx="1733549" cy="446663"/>
          </a:xfrm>
          <a:prstGeom prst="rect">
            <a:avLst/>
          </a:prstGeom>
          <a:noFill/>
        </p:spPr>
      </p:pic>
      <p:sp>
        <p:nvSpPr>
          <p:cNvPr id="53" name="Rectangle 13"/>
          <p:cNvSpPr>
            <a:spLocks noChangeArrowheads="1"/>
          </p:cNvSpPr>
          <p:nvPr/>
        </p:nvSpPr>
        <p:spPr bwMode="auto">
          <a:xfrm>
            <a:off x="6858007" y="5459519"/>
            <a:ext cx="1971675" cy="581025"/>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sp>
        <p:nvSpPr>
          <p:cNvPr id="54" name="Rectangle 13"/>
          <p:cNvSpPr>
            <a:spLocks noChangeArrowheads="1"/>
          </p:cNvSpPr>
          <p:nvPr/>
        </p:nvSpPr>
        <p:spPr bwMode="auto">
          <a:xfrm>
            <a:off x="2819400" y="6096001"/>
            <a:ext cx="6019800" cy="533400"/>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pic>
        <p:nvPicPr>
          <p:cNvPr id="55" name="Picture 2" descr="C:\Users\renegar\Pictures\Product Logos\System Center\SysCenter-VMM_bL_r.png"/>
          <p:cNvPicPr>
            <a:picLocks noChangeAspect="1" noChangeArrowheads="1"/>
          </p:cNvPicPr>
          <p:nvPr/>
        </p:nvPicPr>
        <p:blipFill>
          <a:blip r:embed="rId7"/>
          <a:srcRect/>
          <a:stretch>
            <a:fillRect/>
          </a:stretch>
        </p:blipFill>
        <p:spPr bwMode="auto">
          <a:xfrm>
            <a:off x="2877678" y="5522272"/>
            <a:ext cx="1733549" cy="446663"/>
          </a:xfrm>
          <a:prstGeom prst="rect">
            <a:avLst/>
          </a:prstGeom>
          <a:noFill/>
        </p:spPr>
      </p:pic>
      <p:pic>
        <p:nvPicPr>
          <p:cNvPr id="3" name="Picture 2" descr="C:\Users\renegar\Pictures\Product Logos\System Center\SysCenter-DPM_bL_r.png"/>
          <p:cNvPicPr>
            <a:picLocks noChangeAspect="1" noChangeArrowheads="1"/>
          </p:cNvPicPr>
          <p:nvPr/>
        </p:nvPicPr>
        <p:blipFill>
          <a:blip r:embed="rId8"/>
          <a:srcRect/>
          <a:stretch>
            <a:fillRect/>
          </a:stretch>
        </p:blipFill>
        <p:spPr bwMode="auto">
          <a:xfrm>
            <a:off x="2895602" y="6157117"/>
            <a:ext cx="1676398" cy="436659"/>
          </a:xfrm>
          <a:prstGeom prst="rect">
            <a:avLst/>
          </a:prstGeom>
          <a:noFill/>
        </p:spPr>
      </p:pic>
      <p:sp>
        <p:nvSpPr>
          <p:cNvPr id="56" name="TextBox 55"/>
          <p:cNvSpPr txBox="1"/>
          <p:nvPr/>
        </p:nvSpPr>
        <p:spPr>
          <a:xfrm>
            <a:off x="4571853" y="5742815"/>
            <a:ext cx="1356454" cy="276997"/>
          </a:xfrm>
          <a:prstGeom prst="rect">
            <a:avLst/>
          </a:prstGeom>
          <a:noFill/>
        </p:spPr>
        <p:txBody>
          <a:bodyPr wrap="none" lIns="91436" tIns="45719" rIns="91436" bIns="45719" rtlCol="0">
            <a:spAutoFit/>
          </a:bodyPr>
          <a:lstStyle/>
          <a:p>
            <a:r>
              <a:rPr lang="en-US" sz="1200" dirty="0" smtClean="0"/>
              <a:t>Workgroup Edition</a:t>
            </a:r>
            <a:endParaRPr lang="en-US" sz="1200" dirty="0"/>
          </a:p>
        </p:txBody>
      </p:sp>
      <p:pic>
        <p:nvPicPr>
          <p:cNvPr id="1027" name="Picture 3" descr="C:\Users\renegar\Pictures\Product Logos\WS08_h_rgb_r.png"/>
          <p:cNvPicPr>
            <a:picLocks noChangeAspect="1" noChangeArrowheads="1"/>
          </p:cNvPicPr>
          <p:nvPr/>
        </p:nvPicPr>
        <p:blipFill>
          <a:blip r:embed="rId9"/>
          <a:srcRect/>
          <a:stretch>
            <a:fillRect/>
          </a:stretch>
        </p:blipFill>
        <p:spPr bwMode="auto">
          <a:xfrm>
            <a:off x="5797556" y="3581400"/>
            <a:ext cx="2508245" cy="381000"/>
          </a:xfrm>
          <a:prstGeom prst="rect">
            <a:avLst/>
          </a:prstGeom>
          <a:noFill/>
        </p:spPr>
      </p:pic>
      <p:sp>
        <p:nvSpPr>
          <p:cNvPr id="58" name="Rectangle 13"/>
          <p:cNvSpPr>
            <a:spLocks noChangeArrowheads="1"/>
          </p:cNvSpPr>
          <p:nvPr/>
        </p:nvSpPr>
        <p:spPr bwMode="auto">
          <a:xfrm>
            <a:off x="493059" y="3381377"/>
            <a:ext cx="8346141" cy="708180"/>
          </a:xfrm>
          <a:prstGeom prst="rect">
            <a:avLst/>
          </a:prstGeom>
          <a:noFill/>
          <a:ln w="9525">
            <a:solidFill>
              <a:schemeClr val="tx1"/>
            </a:solidFill>
            <a:prstDash val="dash"/>
            <a:miter lim="800000"/>
            <a:headEnd/>
            <a:tailEnd/>
          </a:ln>
          <a:effectLst/>
        </p:spPr>
        <p:txBody>
          <a:bodyPr wrap="none" lIns="91436" tIns="45719" rIns="91436" bIns="45719" anchor="ctr"/>
          <a:lstStyle/>
          <a:p>
            <a:pPr>
              <a:defRPr/>
            </a:pPr>
            <a:endParaRPr lang="en-US"/>
          </a:p>
        </p:txBody>
      </p:sp>
      <p:pic>
        <p:nvPicPr>
          <p:cNvPr id="59" name="Picture 58" descr="SysCnt_Essn2010_h_rgb_r.png"/>
          <p:cNvPicPr>
            <a:picLocks noChangeAspect="1"/>
          </p:cNvPicPr>
          <p:nvPr/>
        </p:nvPicPr>
        <p:blipFill>
          <a:blip r:embed="rId10"/>
          <a:stretch>
            <a:fillRect/>
          </a:stretch>
        </p:blipFill>
        <p:spPr>
          <a:xfrm>
            <a:off x="2952750" y="4572240"/>
            <a:ext cx="2051050" cy="587133"/>
          </a:xfrm>
          <a:prstGeom prst="rect">
            <a:avLst/>
          </a:prstGeo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4" name="Text Box 4"/>
          <p:cNvSpPr txBox="1">
            <a:spLocks noChangeArrowheads="1"/>
          </p:cNvSpPr>
          <p:nvPr/>
        </p:nvSpPr>
        <p:spPr bwMode="auto">
          <a:xfrm>
            <a:off x="366716" y="3276601"/>
            <a:ext cx="5432203" cy="2646878"/>
          </a:xfrm>
          <a:prstGeom prst="rect">
            <a:avLst/>
          </a:prstGeom>
        </p:spPr>
        <p:txBody>
          <a:bodyPr vert="horz" wrap="square" lIns="0" tIns="0" rIns="0" bIns="0" rtlCol="0">
            <a:spAutoFit/>
          </a:bodyPr>
          <a:lstStyle/>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Unified management experience</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Virtualization creation &amp; management</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Simple setup</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Comprehensive monitoring</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Update management</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Software and hardware inventory</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Software deployment</a:t>
            </a:r>
          </a:p>
          <a:p>
            <a:pPr marL="457199" indent="-396859">
              <a:lnSpc>
                <a:spcPct val="90000"/>
              </a:lnSpc>
              <a:spcBef>
                <a:spcPct val="20000"/>
              </a:spcBef>
              <a:buSzPct val="125000"/>
              <a:buFont typeface="Arial" pitchFamily="34" charset="0"/>
              <a:buChar char="•"/>
              <a:defRPr/>
            </a:pPr>
            <a:r>
              <a:rPr lang="en-US" sz="2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Integrated reporting</a:t>
            </a:r>
            <a:endPar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906247" name="Rectangle 7"/>
          <p:cNvSpPr>
            <a:spLocks noChangeArrowheads="1"/>
          </p:cNvSpPr>
          <p:nvPr/>
        </p:nvSpPr>
        <p:spPr bwMode="auto">
          <a:xfrm>
            <a:off x="298852" y="2000079"/>
            <a:ext cx="5073457" cy="1200321"/>
          </a:xfrm>
          <a:prstGeom prst="rect">
            <a:avLst/>
          </a:prstGeom>
          <a:noFill/>
          <a:ln w="9525" algn="ctr">
            <a:noFill/>
            <a:miter lim="800000"/>
            <a:headEnd/>
            <a:tailEnd/>
          </a:ln>
          <a:effectLst/>
        </p:spPr>
        <p:txBody>
          <a:bodyPr wrap="square" lIns="91432" tIns="45716" rIns="91432" bIns="45716">
            <a:spAutoFit/>
          </a:bodyPr>
          <a:lstStyle/>
          <a:p>
            <a:pPr>
              <a:defRPr/>
            </a:pPr>
            <a:r>
              <a:rPr lang="en-US" sz="2400" i="1" dirty="0">
                <a:solidFill>
                  <a:schemeClr val="tx2"/>
                </a:solidFill>
                <a:effectLst>
                  <a:outerShdw blurRad="38100" dist="38100" dir="2700000" algn="tl">
                    <a:srgbClr val="000000">
                      <a:alpha val="43137"/>
                    </a:srgbClr>
                  </a:outerShdw>
                </a:effectLst>
                <a:latin typeface="Segoe Semibold"/>
              </a:rPr>
              <a:t>Integrated management designed for medium sized companies with </a:t>
            </a:r>
            <a:r>
              <a:rPr lang="en-US" sz="2400" i="1" dirty="0" smtClean="0">
                <a:solidFill>
                  <a:schemeClr val="tx2"/>
                </a:solidFill>
                <a:effectLst>
                  <a:outerShdw blurRad="38100" dist="38100" dir="2700000" algn="tl">
                    <a:srgbClr val="000000">
                      <a:alpha val="43137"/>
                    </a:srgbClr>
                  </a:outerShdw>
                </a:effectLst>
                <a:latin typeface="Segoe Semibold"/>
              </a:rPr>
              <a:t>up </a:t>
            </a:r>
            <a:r>
              <a:rPr lang="en-US" sz="2400" i="1" dirty="0">
                <a:solidFill>
                  <a:schemeClr val="tx2"/>
                </a:solidFill>
                <a:effectLst>
                  <a:outerShdw blurRad="38100" dist="38100" dir="2700000" algn="tl">
                    <a:srgbClr val="000000">
                      <a:alpha val="43137"/>
                    </a:srgbClr>
                  </a:outerShdw>
                </a:effectLst>
                <a:latin typeface="Segoe Semibold"/>
              </a:rPr>
              <a:t>to </a:t>
            </a:r>
            <a:r>
              <a:rPr lang="en-US" sz="2400" i="1" dirty="0" smtClean="0">
                <a:solidFill>
                  <a:schemeClr val="tx2"/>
                </a:solidFill>
                <a:effectLst>
                  <a:outerShdw blurRad="38100" dist="38100" dir="2700000" algn="tl">
                    <a:srgbClr val="000000">
                      <a:alpha val="43137"/>
                    </a:srgbClr>
                  </a:outerShdw>
                </a:effectLst>
                <a:latin typeface="Segoe Semibold"/>
              </a:rPr>
              <a:t>50 </a:t>
            </a:r>
            <a:r>
              <a:rPr lang="en-US" sz="2400" i="1" dirty="0">
                <a:solidFill>
                  <a:schemeClr val="tx2"/>
                </a:solidFill>
                <a:effectLst>
                  <a:outerShdw blurRad="38100" dist="38100" dir="2700000" algn="tl">
                    <a:srgbClr val="000000">
                      <a:alpha val="43137"/>
                    </a:srgbClr>
                  </a:outerShdw>
                </a:effectLst>
                <a:latin typeface="Segoe Semibold"/>
              </a:rPr>
              <a:t>servers and 500 Clients</a:t>
            </a:r>
          </a:p>
        </p:txBody>
      </p:sp>
      <p:pic>
        <p:nvPicPr>
          <p:cNvPr id="9" name="Picture 8" descr="SysCnt_Essn2010_h_rgb_r.png"/>
          <p:cNvPicPr>
            <a:picLocks noChangeAspect="1"/>
          </p:cNvPicPr>
          <p:nvPr/>
        </p:nvPicPr>
        <p:blipFill>
          <a:blip r:embed="rId3"/>
          <a:stretch>
            <a:fillRect/>
          </a:stretch>
        </p:blipFill>
        <p:spPr>
          <a:xfrm>
            <a:off x="247650" y="229002"/>
            <a:ext cx="4991100" cy="1428751"/>
          </a:xfrm>
          <a:prstGeom prst="rect">
            <a:avLst/>
          </a:prstGeom>
        </p:spPr>
      </p:pic>
      <p:pic>
        <p:nvPicPr>
          <p:cNvPr id="1026" name="Picture 1" descr="http://portals/itproux/designpatterns/Pages/Overview_Pages/Images/Alt_Interactivity_05_TilesRestState_Overview.png"/>
          <p:cNvPicPr>
            <a:picLocks noChangeAspect="1" noChangeArrowheads="1"/>
          </p:cNvPicPr>
          <p:nvPr/>
        </p:nvPicPr>
        <p:blipFill>
          <a:blip r:embed="rId4"/>
          <a:srcRect/>
          <a:stretch>
            <a:fillRect/>
          </a:stretch>
        </p:blipFill>
        <p:spPr bwMode="auto">
          <a:xfrm>
            <a:off x="4383512" y="1219200"/>
            <a:ext cx="4760488" cy="4648200"/>
          </a:xfrm>
          <a:prstGeom prst="rect">
            <a:avLst/>
          </a:prstGeom>
          <a:noFill/>
          <a:ln w="9525">
            <a:noFill/>
            <a:miter lim="800000"/>
            <a:headEnd/>
            <a:tailEnd/>
          </a:ln>
          <a:effectLst>
            <a:reflection blurRad="6350" stA="52000" endA="300" endPos="35000" dir="5400000" sy="-100000" algn="bl" rotWithShape="0"/>
          </a:effectLst>
          <a:scene3d>
            <a:camera prst="perspectiveContrastingLeftFacing"/>
            <a:lightRig rig="threePt" dir="t"/>
          </a:scene3d>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Roadmap for Essentials</a:t>
            </a:r>
            <a:endParaRPr lang="en-US" dirty="0"/>
          </a:p>
        </p:txBody>
      </p:sp>
      <p:graphicFrame>
        <p:nvGraphicFramePr>
          <p:cNvPr id="3" name="Diagram 2"/>
          <p:cNvGraphicFramePr/>
          <p:nvPr/>
        </p:nvGraphicFramePr>
        <p:xfrm>
          <a:off x="457200" y="1981201"/>
          <a:ext cx="8343900" cy="1866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descr="C:\Program Files\Microsoft Resource DVD Artwork\DVD_ART\Artwork_Imagery\Shapes and Graphics\timeline\timeline.png"/>
          <p:cNvPicPr>
            <a:picLocks noChangeAspect="1" noChangeArrowheads="1"/>
          </p:cNvPicPr>
          <p:nvPr/>
        </p:nvPicPr>
        <p:blipFill>
          <a:blip r:embed="rId8"/>
          <a:srcRect/>
          <a:stretch>
            <a:fillRect/>
          </a:stretch>
        </p:blipFill>
        <p:spPr bwMode="auto">
          <a:xfrm>
            <a:off x="381806" y="3599815"/>
            <a:ext cx="8762195" cy="802289"/>
          </a:xfrm>
          <a:prstGeom prst="rect">
            <a:avLst/>
          </a:prstGeom>
          <a:noFill/>
        </p:spPr>
      </p:pic>
      <p:grpSp>
        <p:nvGrpSpPr>
          <p:cNvPr id="5" name="Group 45"/>
          <p:cNvGrpSpPr/>
          <p:nvPr/>
        </p:nvGrpSpPr>
        <p:grpSpPr>
          <a:xfrm>
            <a:off x="1274387" y="3689045"/>
            <a:ext cx="936317" cy="1636514"/>
            <a:chOff x="6495875" y="2640888"/>
            <a:chExt cx="936318" cy="1636514"/>
          </a:xfrm>
        </p:grpSpPr>
        <p:sp>
          <p:nvSpPr>
            <p:cNvPr id="66" name="Rectangle 65"/>
            <p:cNvSpPr/>
            <p:nvPr/>
          </p:nvSpPr>
          <p:spPr>
            <a:xfrm>
              <a:off x="6527321" y="3261739"/>
              <a:ext cx="666274" cy="1015663"/>
            </a:xfrm>
            <a:prstGeom prst="rect">
              <a:avLst/>
            </a:prstGeom>
            <a:noFill/>
          </p:spPr>
          <p:txBody>
            <a:bodyPr wrap="none" lIns="91440" tIns="45720" rIns="91440" bIns="45720">
              <a:spAutoFit/>
            </a:bodyPr>
            <a:lstStyle/>
            <a:p>
              <a:pPr algn="ctr"/>
              <a:r>
                <a:rPr lang="en-US" sz="2000" dirty="0" smtClean="0">
                  <a:latin typeface="Calibri" pitchFamily="34" charset="0"/>
                </a:rPr>
                <a:t>May</a:t>
              </a:r>
            </a:p>
            <a:p>
              <a:pPr algn="ctr"/>
              <a:r>
                <a:rPr lang="en-US" sz="2000" dirty="0" smtClean="0">
                  <a:latin typeface="Calibri" pitchFamily="34" charset="0"/>
                </a:rPr>
                <a:t>‘07</a:t>
              </a:r>
            </a:p>
            <a:p>
              <a:pPr algn="ctr"/>
              <a:r>
                <a:rPr lang="en-US" sz="2000" dirty="0" smtClean="0">
                  <a:latin typeface="Calibri" pitchFamily="34" charset="0"/>
                </a:rPr>
                <a:t>RTM</a:t>
              </a:r>
            </a:p>
          </p:txBody>
        </p:sp>
        <p:pic>
          <p:nvPicPr>
            <p:cNvPr id="67"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495875" y="2640888"/>
              <a:ext cx="936318" cy="663225"/>
            </a:xfrm>
            <a:prstGeom prst="rect">
              <a:avLst/>
            </a:prstGeom>
            <a:noFill/>
          </p:spPr>
        </p:pic>
      </p:grpSp>
      <p:grpSp>
        <p:nvGrpSpPr>
          <p:cNvPr id="6" name="Group 45"/>
          <p:cNvGrpSpPr/>
          <p:nvPr/>
        </p:nvGrpSpPr>
        <p:grpSpPr>
          <a:xfrm>
            <a:off x="3028546" y="3676344"/>
            <a:ext cx="954294" cy="1944290"/>
            <a:chOff x="6477898" y="2640888"/>
            <a:chExt cx="954295" cy="1944290"/>
          </a:xfrm>
        </p:grpSpPr>
        <p:sp>
          <p:nvSpPr>
            <p:cNvPr id="71" name="Rectangle 70"/>
            <p:cNvSpPr/>
            <p:nvPr/>
          </p:nvSpPr>
          <p:spPr>
            <a:xfrm>
              <a:off x="6477898" y="3261739"/>
              <a:ext cx="929392" cy="1323439"/>
            </a:xfrm>
            <a:prstGeom prst="rect">
              <a:avLst/>
            </a:prstGeom>
            <a:noFill/>
          </p:spPr>
          <p:txBody>
            <a:bodyPr wrap="square" lIns="91440" tIns="45720" rIns="91440" bIns="45720">
              <a:spAutoFit/>
            </a:bodyPr>
            <a:lstStyle/>
            <a:p>
              <a:pPr algn="ctr"/>
              <a:r>
                <a:rPr lang="en-US" sz="2000" dirty="0" smtClean="0">
                  <a:latin typeface="Calibri" pitchFamily="34" charset="0"/>
                </a:rPr>
                <a:t>March ’08</a:t>
              </a:r>
            </a:p>
            <a:p>
              <a:pPr algn="ctr"/>
              <a:r>
                <a:rPr lang="en-US" sz="2000" dirty="0" smtClean="0">
                  <a:latin typeface="Calibri" pitchFamily="34" charset="0"/>
                </a:rPr>
                <a:t>SP1</a:t>
              </a:r>
            </a:p>
            <a:p>
              <a:pPr algn="ctr"/>
              <a:endParaRPr lang="en-US" sz="2000" dirty="0" smtClean="0">
                <a:latin typeface="Calibri" pitchFamily="34" charset="0"/>
              </a:endParaRPr>
            </a:p>
          </p:txBody>
        </p:sp>
        <p:pic>
          <p:nvPicPr>
            <p:cNvPr id="72"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495875" y="2640888"/>
              <a:ext cx="936318" cy="663225"/>
            </a:xfrm>
            <a:prstGeom prst="rect">
              <a:avLst/>
            </a:prstGeom>
            <a:noFill/>
          </p:spPr>
        </p:pic>
      </p:grpSp>
      <p:grpSp>
        <p:nvGrpSpPr>
          <p:cNvPr id="7" name="Group 45"/>
          <p:cNvGrpSpPr/>
          <p:nvPr/>
        </p:nvGrpSpPr>
        <p:grpSpPr>
          <a:xfrm>
            <a:off x="4503426" y="3676345"/>
            <a:ext cx="919478" cy="1636514"/>
            <a:chOff x="6495875" y="2640888"/>
            <a:chExt cx="936318" cy="1636514"/>
          </a:xfrm>
        </p:grpSpPr>
        <p:sp>
          <p:nvSpPr>
            <p:cNvPr id="76" name="Rectangle 75"/>
            <p:cNvSpPr/>
            <p:nvPr/>
          </p:nvSpPr>
          <p:spPr>
            <a:xfrm>
              <a:off x="6506037" y="3261739"/>
              <a:ext cx="708837" cy="1015663"/>
            </a:xfrm>
            <a:prstGeom prst="rect">
              <a:avLst/>
            </a:prstGeom>
            <a:noFill/>
          </p:spPr>
          <p:txBody>
            <a:bodyPr wrap="none" lIns="91440" tIns="45720" rIns="91440" bIns="45720">
              <a:spAutoFit/>
            </a:bodyPr>
            <a:lstStyle/>
            <a:p>
              <a:pPr algn="ctr"/>
              <a:r>
                <a:rPr lang="en-US" sz="2000" dirty="0" smtClean="0">
                  <a:latin typeface="Calibri" pitchFamily="34" charset="0"/>
                </a:rPr>
                <a:t>May </a:t>
              </a:r>
            </a:p>
            <a:p>
              <a:pPr algn="ctr"/>
              <a:r>
                <a:rPr lang="en-US" sz="2000" dirty="0" smtClean="0">
                  <a:latin typeface="Calibri" pitchFamily="34" charset="0"/>
                </a:rPr>
                <a:t>’09</a:t>
              </a:r>
            </a:p>
            <a:p>
              <a:pPr algn="ctr"/>
              <a:r>
                <a:rPr lang="en-US" sz="2000" dirty="0" smtClean="0">
                  <a:latin typeface="Calibri" pitchFamily="34" charset="0"/>
                </a:rPr>
                <a:t>CTP</a:t>
              </a:r>
            </a:p>
          </p:txBody>
        </p:sp>
        <p:pic>
          <p:nvPicPr>
            <p:cNvPr id="77"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495875" y="2640888"/>
              <a:ext cx="936318" cy="663225"/>
            </a:xfrm>
            <a:prstGeom prst="rect">
              <a:avLst/>
            </a:prstGeom>
            <a:noFill/>
          </p:spPr>
        </p:pic>
      </p:grpSp>
      <p:grpSp>
        <p:nvGrpSpPr>
          <p:cNvPr id="8" name="Group 45"/>
          <p:cNvGrpSpPr/>
          <p:nvPr/>
        </p:nvGrpSpPr>
        <p:grpSpPr>
          <a:xfrm>
            <a:off x="5428598" y="3676345"/>
            <a:ext cx="936317" cy="1636514"/>
            <a:chOff x="6495875" y="2640888"/>
            <a:chExt cx="936318" cy="1636514"/>
          </a:xfrm>
        </p:grpSpPr>
        <p:sp>
          <p:nvSpPr>
            <p:cNvPr id="81" name="Rectangle 80"/>
            <p:cNvSpPr/>
            <p:nvPr/>
          </p:nvSpPr>
          <p:spPr>
            <a:xfrm>
              <a:off x="6595648" y="3261739"/>
              <a:ext cx="657873" cy="1015663"/>
            </a:xfrm>
            <a:prstGeom prst="rect">
              <a:avLst/>
            </a:prstGeom>
            <a:noFill/>
          </p:spPr>
          <p:txBody>
            <a:bodyPr wrap="none" lIns="91440" tIns="45720" rIns="91440" bIns="45720">
              <a:spAutoFit/>
            </a:bodyPr>
            <a:lstStyle/>
            <a:p>
              <a:pPr algn="ctr"/>
              <a:r>
                <a:rPr lang="en-US" sz="2000" dirty="0" smtClean="0">
                  <a:latin typeface="Calibri" pitchFamily="34" charset="0"/>
                </a:rPr>
                <a:t>Sept</a:t>
              </a:r>
            </a:p>
            <a:p>
              <a:pPr algn="ctr"/>
              <a:r>
                <a:rPr lang="en-US" sz="2000" dirty="0" smtClean="0">
                  <a:latin typeface="Calibri" pitchFamily="34" charset="0"/>
                </a:rPr>
                <a:t>‘09</a:t>
              </a:r>
            </a:p>
            <a:p>
              <a:pPr algn="ctr"/>
              <a:r>
                <a:rPr lang="en-US" sz="2000" dirty="0" smtClean="0">
                  <a:latin typeface="Calibri" pitchFamily="34" charset="0"/>
                </a:rPr>
                <a:t>Beta</a:t>
              </a:r>
            </a:p>
          </p:txBody>
        </p:sp>
        <p:pic>
          <p:nvPicPr>
            <p:cNvPr id="82"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495875" y="2640888"/>
              <a:ext cx="936318" cy="663225"/>
            </a:xfrm>
            <a:prstGeom prst="rect">
              <a:avLst/>
            </a:prstGeom>
            <a:noFill/>
          </p:spPr>
        </p:pic>
      </p:grpSp>
      <p:grpSp>
        <p:nvGrpSpPr>
          <p:cNvPr id="9" name="Group 45"/>
          <p:cNvGrpSpPr/>
          <p:nvPr/>
        </p:nvGrpSpPr>
        <p:grpSpPr>
          <a:xfrm>
            <a:off x="7324984" y="3676345"/>
            <a:ext cx="970603" cy="1636514"/>
            <a:chOff x="6601290" y="2678988"/>
            <a:chExt cx="970603" cy="1636514"/>
          </a:xfrm>
        </p:grpSpPr>
        <p:sp>
          <p:nvSpPr>
            <p:cNvPr id="86" name="Rectangle 85"/>
            <p:cNvSpPr/>
            <p:nvPr/>
          </p:nvSpPr>
          <p:spPr>
            <a:xfrm>
              <a:off x="6601290" y="3299839"/>
              <a:ext cx="899605" cy="1015663"/>
            </a:xfrm>
            <a:prstGeom prst="rect">
              <a:avLst/>
            </a:prstGeom>
            <a:noFill/>
          </p:spPr>
          <p:txBody>
            <a:bodyPr wrap="none" lIns="91440" tIns="45720" rIns="91440" bIns="45720">
              <a:spAutoFit/>
            </a:bodyPr>
            <a:lstStyle/>
            <a:p>
              <a:pPr algn="ctr"/>
              <a:r>
                <a:rPr lang="en-US" sz="2000" dirty="0" smtClean="0">
                  <a:latin typeface="Calibri" pitchFamily="34" charset="0"/>
                </a:rPr>
                <a:t>Spring </a:t>
              </a:r>
            </a:p>
            <a:p>
              <a:pPr algn="ctr"/>
              <a:r>
                <a:rPr lang="en-US" sz="2000" dirty="0" smtClean="0">
                  <a:latin typeface="Calibri" pitchFamily="34" charset="0"/>
                </a:rPr>
                <a:t>’10</a:t>
              </a:r>
            </a:p>
            <a:p>
              <a:pPr algn="ctr"/>
              <a:r>
                <a:rPr lang="en-US" sz="2000" dirty="0" smtClean="0">
                  <a:latin typeface="Calibri" pitchFamily="34" charset="0"/>
                </a:rPr>
                <a:t>RTM</a:t>
              </a:r>
            </a:p>
          </p:txBody>
        </p:sp>
        <p:pic>
          <p:nvPicPr>
            <p:cNvPr id="87"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635575" y="2678988"/>
              <a:ext cx="936318" cy="663225"/>
            </a:xfrm>
            <a:prstGeom prst="rect">
              <a:avLst/>
            </a:prstGeom>
            <a:noFill/>
          </p:spPr>
        </p:pic>
      </p:grpSp>
      <p:pic>
        <p:nvPicPr>
          <p:cNvPr id="20"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393799" y="3663645"/>
            <a:ext cx="936317" cy="663225"/>
          </a:xfrm>
          <a:prstGeom prst="rect">
            <a:avLst/>
          </a:prstGeom>
          <a:noFill/>
        </p:spPr>
      </p:pic>
      <p:sp>
        <p:nvSpPr>
          <p:cNvPr id="21" name="Rectangle 20"/>
          <p:cNvSpPr/>
          <p:nvPr/>
        </p:nvSpPr>
        <p:spPr>
          <a:xfrm>
            <a:off x="6420460" y="4309896"/>
            <a:ext cx="905696" cy="1015663"/>
          </a:xfrm>
          <a:prstGeom prst="rect">
            <a:avLst/>
          </a:prstGeom>
          <a:noFill/>
        </p:spPr>
        <p:txBody>
          <a:bodyPr wrap="none" lIns="91440" tIns="45720" rIns="91440" bIns="45720">
            <a:spAutoFit/>
          </a:bodyPr>
          <a:lstStyle/>
          <a:p>
            <a:pPr algn="ctr"/>
            <a:r>
              <a:rPr lang="en-US" sz="2000" dirty="0" smtClean="0">
                <a:latin typeface="Calibri" pitchFamily="34" charset="0"/>
              </a:rPr>
              <a:t>Winter</a:t>
            </a:r>
          </a:p>
          <a:p>
            <a:pPr algn="ctr"/>
            <a:r>
              <a:rPr lang="en-US" sz="2000" dirty="0" smtClean="0">
                <a:latin typeface="Calibri" pitchFamily="34" charset="0"/>
              </a:rPr>
              <a:t>‘10</a:t>
            </a:r>
          </a:p>
          <a:p>
            <a:pPr algn="ctr"/>
            <a:r>
              <a:rPr lang="en-US" sz="2000" dirty="0" smtClean="0">
                <a:latin typeface="Calibri" pitchFamily="34" charset="0"/>
              </a:rPr>
              <a:t>RC</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Rectangle 20481"/>
          <p:cNvPicPr>
            <a:picLocks noChangeAspect="1" noChangeArrowheads="1"/>
          </p:cNvPicPr>
          <p:nvPr/>
        </p:nvPicPr>
        <p:blipFill>
          <a:blip r:embed="rId3"/>
          <a:srcRect/>
          <a:stretch>
            <a:fillRect/>
          </a:stretch>
        </p:blipFill>
        <p:spPr bwMode="ltGray">
          <a:xfrm>
            <a:off x="704315" y="4355215"/>
            <a:ext cx="8040721" cy="1765300"/>
          </a:xfrm>
          <a:prstGeom prst="rect">
            <a:avLst/>
          </a:prstGeom>
          <a:noFill/>
          <a:ln w="9525">
            <a:noFill/>
            <a:miter lim="800000"/>
            <a:headEnd/>
            <a:tailEnd/>
          </a:ln>
        </p:spPr>
      </p:pic>
      <p:pic>
        <p:nvPicPr>
          <p:cNvPr id="8195" name="Rectangle 20482"/>
          <p:cNvPicPr>
            <a:picLocks noChangeAspect="1" noChangeArrowheads="1"/>
          </p:cNvPicPr>
          <p:nvPr/>
        </p:nvPicPr>
        <p:blipFill>
          <a:blip r:embed="rId4"/>
          <a:srcRect/>
          <a:stretch>
            <a:fillRect/>
          </a:stretch>
        </p:blipFill>
        <p:spPr bwMode="ltGray">
          <a:xfrm>
            <a:off x="704315" y="1171569"/>
            <a:ext cx="8326546" cy="1781175"/>
          </a:xfrm>
          <a:prstGeom prst="rect">
            <a:avLst/>
          </a:prstGeom>
          <a:noFill/>
          <a:ln w="9525">
            <a:noFill/>
            <a:miter lim="800000"/>
            <a:headEnd/>
            <a:tailEnd/>
          </a:ln>
        </p:spPr>
      </p:pic>
      <p:pic>
        <p:nvPicPr>
          <p:cNvPr id="8196" name="Rectangle 20483"/>
          <p:cNvPicPr>
            <a:picLocks noChangeAspect="1" noChangeArrowheads="1"/>
          </p:cNvPicPr>
          <p:nvPr/>
        </p:nvPicPr>
        <p:blipFill>
          <a:blip r:embed="rId5"/>
          <a:srcRect/>
          <a:stretch>
            <a:fillRect/>
          </a:stretch>
        </p:blipFill>
        <p:spPr bwMode="ltGray">
          <a:xfrm>
            <a:off x="704317" y="2772630"/>
            <a:ext cx="8212214" cy="1782763"/>
          </a:xfrm>
          <a:prstGeom prst="rect">
            <a:avLst/>
          </a:prstGeom>
          <a:noFill/>
          <a:ln w="9525">
            <a:noFill/>
            <a:miter lim="800000"/>
            <a:headEnd/>
            <a:tailEnd/>
          </a:ln>
        </p:spPr>
      </p:pic>
      <p:sp>
        <p:nvSpPr>
          <p:cNvPr id="8197" name="Title 518149"/>
          <p:cNvSpPr>
            <a:spLocks noGrp="1" noChangeArrowheads="1"/>
          </p:cNvSpPr>
          <p:nvPr>
            <p:ph type="title"/>
          </p:nvPr>
        </p:nvSpPr>
        <p:spPr/>
        <p:txBody>
          <a:bodyPr/>
          <a:lstStyle/>
          <a:p>
            <a:r>
              <a:rPr spc="-150" dirty="0" smtClean="0">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rPr>
              <a:t>Key Investments for Essentials 2010</a:t>
            </a:r>
          </a:p>
        </p:txBody>
      </p:sp>
      <p:sp>
        <p:nvSpPr>
          <p:cNvPr id="518155" name="TextBox 518154"/>
          <p:cNvSpPr txBox="1">
            <a:spLocks noChangeArrowheads="1"/>
          </p:cNvSpPr>
          <p:nvPr/>
        </p:nvSpPr>
        <p:spPr bwMode="auto">
          <a:xfrm>
            <a:off x="958317" y="5518866"/>
            <a:ext cx="2066925" cy="430887"/>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Increased</a:t>
            </a:r>
          </a:p>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Efficiency</a:t>
            </a:r>
            <a:endParaRPr lang="en-US" sz="1400" kern="1200" dirty="0">
              <a:solidFill>
                <a:srgbClr val="FFFFFF"/>
              </a:solidFill>
              <a:latin typeface="Segoe"/>
              <a:ea typeface="+mn-ea"/>
              <a:cs typeface="+mn-cs"/>
            </a:endParaRPr>
          </a:p>
        </p:txBody>
      </p:sp>
      <p:sp>
        <p:nvSpPr>
          <p:cNvPr id="518156" name="TextBox 518155"/>
          <p:cNvSpPr txBox="1">
            <a:spLocks noChangeArrowheads="1"/>
          </p:cNvSpPr>
          <p:nvPr/>
        </p:nvSpPr>
        <p:spPr bwMode="auto">
          <a:xfrm>
            <a:off x="962284" y="2347224"/>
            <a:ext cx="2058988" cy="430887"/>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Unified</a:t>
            </a:r>
          </a:p>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Experience</a:t>
            </a:r>
            <a:endParaRPr lang="en-US" sz="1400" kern="1200" dirty="0">
              <a:solidFill>
                <a:srgbClr val="FFFFFF"/>
              </a:solidFill>
              <a:latin typeface="Segoe"/>
              <a:ea typeface="+mn-ea"/>
              <a:cs typeface="+mn-cs"/>
            </a:endParaRPr>
          </a:p>
        </p:txBody>
      </p:sp>
      <p:sp>
        <p:nvSpPr>
          <p:cNvPr id="518158" name="TextBox 518157"/>
          <p:cNvSpPr txBox="1">
            <a:spLocks noChangeArrowheads="1"/>
          </p:cNvSpPr>
          <p:nvPr/>
        </p:nvSpPr>
        <p:spPr bwMode="auto">
          <a:xfrm>
            <a:off x="965467" y="3826639"/>
            <a:ext cx="2052637" cy="387798"/>
          </a:xfrm>
          <a:prstGeom prst="rect">
            <a:avLst/>
          </a:prstGeom>
          <a:noFill/>
          <a:ln w="9525" cap="flat" cmpd="sng" algn="ctr">
            <a:noFill/>
            <a:prstDash val="solid"/>
            <a:miter lim="800000"/>
            <a:headEnd type="none" w="med" len="med"/>
            <a:tailEnd type="none" w="med" len="med"/>
          </a:ln>
          <a:effectLst/>
        </p:spPr>
        <p:txBody>
          <a:bodyPr lIns="0" tIns="0" rIns="0" bIns="0" anchor="ctr">
            <a:spAutoFit/>
          </a:bodyPr>
          <a:lstStyle/>
          <a:p>
            <a:pPr algn="ctr" defTabSz="914327" rtl="0" eaLnBrk="0" hangingPunct="0">
              <a:lnSpc>
                <a:spcPct val="90000"/>
              </a:lnSpc>
              <a:spcBef>
                <a:spcPct val="20000"/>
              </a:spcBef>
              <a:defRPr/>
            </a:pPr>
            <a:r>
              <a:rPr lang="en-US" sz="1400" b="1" kern="1200" dirty="0">
                <a:solidFill>
                  <a:srgbClr val="FFFFFF"/>
                </a:solidFill>
                <a:latin typeface="Segoe"/>
                <a:ea typeface="+mn-ea"/>
                <a:cs typeface="+mn-cs"/>
              </a:rPr>
              <a:t>Proactive </a:t>
            </a:r>
            <a:br>
              <a:rPr lang="en-US" sz="1400" b="1" kern="1200" dirty="0">
                <a:solidFill>
                  <a:srgbClr val="FFFFFF"/>
                </a:solidFill>
                <a:latin typeface="Segoe"/>
                <a:ea typeface="+mn-ea"/>
                <a:cs typeface="+mn-cs"/>
              </a:rPr>
            </a:br>
            <a:r>
              <a:rPr lang="en-US" sz="1400" b="1" kern="1200" dirty="0">
                <a:solidFill>
                  <a:srgbClr val="FFFFFF"/>
                </a:solidFill>
                <a:latin typeface="Segoe"/>
                <a:ea typeface="+mn-ea"/>
                <a:cs typeface="+mn-cs"/>
              </a:rPr>
              <a:t>Management</a:t>
            </a:r>
            <a:endParaRPr lang="en-US" sz="1400" kern="1200" dirty="0">
              <a:solidFill>
                <a:srgbClr val="FFFFFF"/>
              </a:solidFill>
              <a:latin typeface="Segoe"/>
              <a:ea typeface="+mn-ea"/>
              <a:cs typeface="+mn-cs"/>
            </a:endParaRPr>
          </a:p>
        </p:txBody>
      </p:sp>
      <p:grpSp>
        <p:nvGrpSpPr>
          <p:cNvPr id="2" name="Group 12"/>
          <p:cNvGrpSpPr>
            <a:grpSpLocks/>
          </p:cNvGrpSpPr>
          <p:nvPr/>
        </p:nvGrpSpPr>
        <p:grpSpPr bwMode="auto">
          <a:xfrm>
            <a:off x="1198028" y="2997644"/>
            <a:ext cx="1587500" cy="823913"/>
            <a:chOff x="455" y="947"/>
            <a:chExt cx="1000" cy="519"/>
          </a:xfrm>
        </p:grpSpPr>
        <p:pic>
          <p:nvPicPr>
            <p:cNvPr id="8218" name="Rectangle 20507"/>
            <p:cNvPicPr>
              <a:picLocks noChangeArrowheads="1"/>
            </p:cNvPicPr>
            <p:nvPr/>
          </p:nvPicPr>
          <p:blipFill>
            <a:blip r:embed="rId6"/>
            <a:srcRect/>
            <a:stretch>
              <a:fillRect/>
            </a:stretch>
          </p:blipFill>
          <p:spPr bwMode="auto">
            <a:xfrm>
              <a:off x="455" y="949"/>
              <a:ext cx="1000" cy="444"/>
            </a:xfrm>
            <a:prstGeom prst="rect">
              <a:avLst/>
            </a:prstGeom>
            <a:noFill/>
            <a:ln w="9525">
              <a:noFill/>
              <a:miter lim="800000"/>
              <a:headEnd/>
              <a:tailEnd/>
            </a:ln>
          </p:spPr>
        </p:pic>
        <p:pic>
          <p:nvPicPr>
            <p:cNvPr id="8219" name="Picture 14" descr="Security Download all no shadow"/>
            <p:cNvPicPr>
              <a:picLocks noChangeAspect="1" noChangeArrowheads="1"/>
            </p:cNvPicPr>
            <p:nvPr/>
          </p:nvPicPr>
          <p:blipFill>
            <a:blip r:embed="rId7"/>
            <a:srcRect/>
            <a:stretch>
              <a:fillRect/>
            </a:stretch>
          </p:blipFill>
          <p:spPr bwMode="auto">
            <a:xfrm>
              <a:off x="748" y="947"/>
              <a:ext cx="396" cy="417"/>
            </a:xfrm>
            <a:prstGeom prst="rect">
              <a:avLst/>
            </a:prstGeom>
            <a:noFill/>
            <a:ln w="9525">
              <a:noFill/>
              <a:miter lim="800000"/>
              <a:headEnd/>
              <a:tailEnd/>
            </a:ln>
          </p:spPr>
        </p:pic>
        <p:pic>
          <p:nvPicPr>
            <p:cNvPr id="8220" name="Picture 15" descr="snooping magnifying glass red"/>
            <p:cNvPicPr>
              <a:picLocks noChangeAspect="1" noChangeArrowheads="1"/>
            </p:cNvPicPr>
            <p:nvPr/>
          </p:nvPicPr>
          <p:blipFill>
            <a:blip r:embed="rId8"/>
            <a:srcRect/>
            <a:stretch>
              <a:fillRect/>
            </a:stretch>
          </p:blipFill>
          <p:spPr bwMode="auto">
            <a:xfrm>
              <a:off x="602" y="980"/>
              <a:ext cx="560" cy="486"/>
            </a:xfrm>
            <a:prstGeom prst="rect">
              <a:avLst/>
            </a:prstGeom>
            <a:noFill/>
            <a:ln w="9525">
              <a:noFill/>
              <a:miter lim="800000"/>
              <a:headEnd/>
              <a:tailEnd/>
            </a:ln>
          </p:spPr>
        </p:pic>
      </p:grpSp>
      <p:grpSp>
        <p:nvGrpSpPr>
          <p:cNvPr id="3" name="Group 16"/>
          <p:cNvGrpSpPr>
            <a:grpSpLocks/>
          </p:cNvGrpSpPr>
          <p:nvPr/>
        </p:nvGrpSpPr>
        <p:grpSpPr bwMode="auto">
          <a:xfrm>
            <a:off x="1196442" y="1393129"/>
            <a:ext cx="1590675" cy="936625"/>
            <a:chOff x="462" y="2002"/>
            <a:chExt cx="1002" cy="590"/>
          </a:xfrm>
        </p:grpSpPr>
        <p:pic>
          <p:nvPicPr>
            <p:cNvPr id="8216" name="Picture 17"/>
            <p:cNvPicPr preferRelativeResize="0">
              <a:picLocks noChangeAspect="1" noChangeArrowheads="1"/>
            </p:cNvPicPr>
            <p:nvPr/>
          </p:nvPicPr>
          <p:blipFill>
            <a:blip r:embed="rId9"/>
            <a:srcRect/>
            <a:stretch>
              <a:fillRect/>
            </a:stretch>
          </p:blipFill>
          <p:spPr bwMode="auto">
            <a:xfrm>
              <a:off x="462" y="2124"/>
              <a:ext cx="1002" cy="468"/>
            </a:xfrm>
            <a:prstGeom prst="rect">
              <a:avLst/>
            </a:prstGeom>
            <a:noFill/>
            <a:ln w="9525">
              <a:noFill/>
              <a:miter lim="800000"/>
              <a:headEnd/>
              <a:tailEnd/>
            </a:ln>
          </p:spPr>
        </p:pic>
        <p:pic>
          <p:nvPicPr>
            <p:cNvPr id="8217" name="Picture 18" descr="screen"/>
            <p:cNvPicPr>
              <a:picLocks noChangeAspect="1" noChangeArrowheads="1"/>
            </p:cNvPicPr>
            <p:nvPr/>
          </p:nvPicPr>
          <p:blipFill>
            <a:blip r:embed="rId10"/>
            <a:srcRect/>
            <a:stretch>
              <a:fillRect/>
            </a:stretch>
          </p:blipFill>
          <p:spPr bwMode="auto">
            <a:xfrm>
              <a:off x="647" y="2002"/>
              <a:ext cx="650" cy="517"/>
            </a:xfrm>
            <a:prstGeom prst="rect">
              <a:avLst/>
            </a:prstGeom>
            <a:noFill/>
            <a:ln w="9525">
              <a:noFill/>
              <a:miter lim="800000"/>
              <a:headEnd/>
              <a:tailEnd/>
            </a:ln>
          </p:spPr>
        </p:pic>
      </p:grpSp>
      <p:grpSp>
        <p:nvGrpSpPr>
          <p:cNvPr id="4" name="Group 19"/>
          <p:cNvGrpSpPr>
            <a:grpSpLocks/>
          </p:cNvGrpSpPr>
          <p:nvPr/>
        </p:nvGrpSpPr>
        <p:grpSpPr bwMode="auto">
          <a:xfrm>
            <a:off x="1209934" y="4556610"/>
            <a:ext cx="1563688" cy="912812"/>
            <a:chOff x="445" y="3069"/>
            <a:chExt cx="985" cy="575"/>
          </a:xfrm>
        </p:grpSpPr>
        <p:pic>
          <p:nvPicPr>
            <p:cNvPr id="8207" name="Picture 20"/>
            <p:cNvPicPr preferRelativeResize="0">
              <a:picLocks noChangeArrowheads="1"/>
            </p:cNvPicPr>
            <p:nvPr/>
          </p:nvPicPr>
          <p:blipFill>
            <a:blip r:embed="rId11"/>
            <a:srcRect/>
            <a:stretch>
              <a:fillRect/>
            </a:stretch>
          </p:blipFill>
          <p:spPr bwMode="auto">
            <a:xfrm>
              <a:off x="445" y="3188"/>
              <a:ext cx="985" cy="456"/>
            </a:xfrm>
            <a:prstGeom prst="rect">
              <a:avLst/>
            </a:prstGeom>
            <a:noFill/>
            <a:ln w="9525">
              <a:noFill/>
              <a:miter lim="800000"/>
              <a:headEnd/>
              <a:tailEnd/>
            </a:ln>
          </p:spPr>
        </p:pic>
        <p:grpSp>
          <p:nvGrpSpPr>
            <p:cNvPr id="5" name="Group 21"/>
            <p:cNvGrpSpPr>
              <a:grpSpLocks/>
            </p:cNvGrpSpPr>
            <p:nvPr/>
          </p:nvGrpSpPr>
          <p:grpSpPr bwMode="auto">
            <a:xfrm>
              <a:off x="608" y="3069"/>
              <a:ext cx="705" cy="553"/>
              <a:chOff x="-2875" y="-256"/>
              <a:chExt cx="2204" cy="2077"/>
            </a:xfrm>
          </p:grpSpPr>
          <p:pic>
            <p:nvPicPr>
              <p:cNvPr id="8209" name="Picture 22" descr="XP icon my computer"/>
              <p:cNvPicPr>
                <a:picLocks noChangeAspect="1" noChangeArrowheads="1"/>
              </p:cNvPicPr>
              <p:nvPr/>
            </p:nvPicPr>
            <p:blipFill>
              <a:blip r:embed="rId12"/>
              <a:srcRect/>
              <a:stretch>
                <a:fillRect/>
              </a:stretch>
            </p:blipFill>
            <p:spPr bwMode="auto">
              <a:xfrm>
                <a:off x="-1339" y="1153"/>
                <a:ext cx="668" cy="668"/>
              </a:xfrm>
              <a:prstGeom prst="rect">
                <a:avLst/>
              </a:prstGeom>
              <a:noFill/>
              <a:ln w="9525">
                <a:noFill/>
                <a:miter lim="800000"/>
                <a:headEnd/>
                <a:tailEnd/>
              </a:ln>
            </p:spPr>
          </p:pic>
          <p:pic>
            <p:nvPicPr>
              <p:cNvPr id="8210" name="Picture 23" descr="XP icon my computer"/>
              <p:cNvPicPr>
                <a:picLocks noChangeAspect="1" noChangeArrowheads="1"/>
              </p:cNvPicPr>
              <p:nvPr/>
            </p:nvPicPr>
            <p:blipFill>
              <a:blip r:embed="rId12"/>
              <a:srcRect/>
              <a:stretch>
                <a:fillRect/>
              </a:stretch>
            </p:blipFill>
            <p:spPr bwMode="auto">
              <a:xfrm>
                <a:off x="-2095" y="1153"/>
                <a:ext cx="668" cy="668"/>
              </a:xfrm>
              <a:prstGeom prst="rect">
                <a:avLst/>
              </a:prstGeom>
              <a:noFill/>
              <a:ln w="9525">
                <a:noFill/>
                <a:miter lim="800000"/>
                <a:headEnd/>
                <a:tailEnd/>
              </a:ln>
            </p:spPr>
          </p:pic>
          <p:pic>
            <p:nvPicPr>
              <p:cNvPr id="8211" name="Picture 24" descr="XP icon my computer"/>
              <p:cNvPicPr>
                <a:picLocks noChangeAspect="1" noChangeArrowheads="1"/>
              </p:cNvPicPr>
              <p:nvPr/>
            </p:nvPicPr>
            <p:blipFill>
              <a:blip r:embed="rId12"/>
              <a:srcRect/>
              <a:stretch>
                <a:fillRect/>
              </a:stretch>
            </p:blipFill>
            <p:spPr bwMode="auto">
              <a:xfrm>
                <a:off x="-2875" y="1153"/>
                <a:ext cx="668" cy="668"/>
              </a:xfrm>
              <a:prstGeom prst="rect">
                <a:avLst/>
              </a:prstGeom>
              <a:noFill/>
              <a:ln w="9525">
                <a:noFill/>
                <a:miter lim="800000"/>
                <a:headEnd/>
                <a:tailEnd/>
              </a:ln>
            </p:spPr>
          </p:pic>
          <p:pic>
            <p:nvPicPr>
              <p:cNvPr id="8212" name="Picture 25" descr="arrow 0 blue arrow curved 3"/>
              <p:cNvPicPr>
                <a:picLocks noChangeAspect="1" noChangeArrowheads="1"/>
              </p:cNvPicPr>
              <p:nvPr/>
            </p:nvPicPr>
            <p:blipFill>
              <a:blip r:embed="rId13"/>
              <a:srcRect/>
              <a:stretch>
                <a:fillRect/>
              </a:stretch>
            </p:blipFill>
            <p:spPr bwMode="auto">
              <a:xfrm flipH="1" flipV="1">
                <a:off x="-1566" y="229"/>
                <a:ext cx="800" cy="970"/>
              </a:xfrm>
              <a:prstGeom prst="rect">
                <a:avLst/>
              </a:prstGeom>
              <a:noFill/>
              <a:ln w="9525">
                <a:noFill/>
                <a:miter lim="800000"/>
                <a:headEnd/>
                <a:tailEnd/>
              </a:ln>
            </p:spPr>
          </p:pic>
          <p:pic>
            <p:nvPicPr>
              <p:cNvPr id="8213" name="Picture 26" descr="arrow 0 blue arrow curved 3"/>
              <p:cNvPicPr>
                <a:picLocks noChangeAspect="1" noChangeArrowheads="1"/>
              </p:cNvPicPr>
              <p:nvPr/>
            </p:nvPicPr>
            <p:blipFill>
              <a:blip r:embed="rId13"/>
              <a:srcRect/>
              <a:stretch>
                <a:fillRect/>
              </a:stretch>
            </p:blipFill>
            <p:spPr bwMode="auto">
              <a:xfrm flipV="1">
                <a:off x="-2782" y="229"/>
                <a:ext cx="800" cy="970"/>
              </a:xfrm>
              <a:prstGeom prst="rect">
                <a:avLst/>
              </a:prstGeom>
              <a:noFill/>
              <a:ln w="9525">
                <a:noFill/>
                <a:miter lim="800000"/>
                <a:headEnd/>
                <a:tailEnd/>
              </a:ln>
            </p:spPr>
          </p:pic>
          <p:pic>
            <p:nvPicPr>
              <p:cNvPr id="8214" name="Picture 27" descr="arrow 0 blue shadow arrow right"/>
              <p:cNvPicPr>
                <a:picLocks noChangeAspect="1" noChangeArrowheads="1"/>
              </p:cNvPicPr>
              <p:nvPr/>
            </p:nvPicPr>
            <p:blipFill>
              <a:blip r:embed="rId14"/>
              <a:srcRect/>
              <a:stretch>
                <a:fillRect/>
              </a:stretch>
            </p:blipFill>
            <p:spPr bwMode="auto">
              <a:xfrm rot="5400000">
                <a:off x="-2264" y="455"/>
                <a:ext cx="1034" cy="418"/>
              </a:xfrm>
              <a:prstGeom prst="rect">
                <a:avLst/>
              </a:prstGeom>
              <a:noFill/>
              <a:ln w="9525">
                <a:noFill/>
                <a:miter lim="800000"/>
                <a:headEnd/>
                <a:tailEnd/>
              </a:ln>
            </p:spPr>
          </p:pic>
          <p:pic>
            <p:nvPicPr>
              <p:cNvPr id="8215" name="Picture 28" descr="Server"/>
              <p:cNvPicPr>
                <a:picLocks noChangeAspect="1" noChangeArrowheads="1"/>
              </p:cNvPicPr>
              <p:nvPr/>
            </p:nvPicPr>
            <p:blipFill>
              <a:blip r:embed="rId15"/>
              <a:srcRect/>
              <a:stretch>
                <a:fillRect/>
              </a:stretch>
            </p:blipFill>
            <p:spPr bwMode="auto">
              <a:xfrm>
                <a:off x="-2019" y="-256"/>
                <a:ext cx="546" cy="804"/>
              </a:xfrm>
              <a:prstGeom prst="rect">
                <a:avLst/>
              </a:prstGeom>
              <a:noFill/>
              <a:ln w="9525">
                <a:noFill/>
                <a:miter lim="800000"/>
                <a:headEnd/>
                <a:tailEnd/>
              </a:ln>
            </p:spPr>
          </p:pic>
        </p:grpSp>
      </p:grpSp>
      <p:sp>
        <p:nvSpPr>
          <p:cNvPr id="35" name="Rectangle 34"/>
          <p:cNvSpPr/>
          <p:nvPr/>
        </p:nvSpPr>
        <p:spPr>
          <a:xfrm>
            <a:off x="3600197" y="1628769"/>
            <a:ext cx="4570809" cy="830997"/>
          </a:xfrm>
          <a:prstGeom prst="rect">
            <a:avLst/>
          </a:prstGeom>
        </p:spPr>
        <p:txBody>
          <a:bodyPr>
            <a:spAutoFit/>
          </a:bodyPr>
          <a:lstStyle/>
          <a:p>
            <a:pPr marL="114295" lvl="1" indent="-114295" defTabSz="577826">
              <a:lnSpc>
                <a:spcPct val="90000"/>
              </a:lnSpc>
              <a:spcBef>
                <a:spcPct val="0"/>
              </a:spcBef>
              <a:spcAft>
                <a:spcPct val="15000"/>
              </a:spcAft>
              <a:buChar char="••"/>
            </a:pPr>
            <a:r>
              <a:rPr lang="en-US" sz="1600" dirty="0" smtClean="0"/>
              <a:t>Integrated Virtualization Management</a:t>
            </a:r>
          </a:p>
          <a:p>
            <a:pPr marL="114295" lvl="1" indent="-114295" defTabSz="577826">
              <a:lnSpc>
                <a:spcPct val="90000"/>
              </a:lnSpc>
              <a:spcBef>
                <a:spcPct val="0"/>
              </a:spcBef>
              <a:spcAft>
                <a:spcPct val="15000"/>
              </a:spcAft>
              <a:buChar char="••"/>
            </a:pPr>
            <a:r>
              <a:rPr lang="en-US" sz="1600" dirty="0" smtClean="0"/>
              <a:t>Dynamic Computer Grouping</a:t>
            </a:r>
          </a:p>
          <a:p>
            <a:pPr marL="114295" lvl="1" indent="-114295" defTabSz="577826">
              <a:lnSpc>
                <a:spcPct val="90000"/>
              </a:lnSpc>
              <a:spcBef>
                <a:spcPct val="0"/>
              </a:spcBef>
              <a:spcAft>
                <a:spcPct val="15000"/>
              </a:spcAft>
              <a:buFontTx/>
              <a:buChar char="••"/>
            </a:pPr>
            <a:r>
              <a:rPr lang="en-US" sz="1600" dirty="0" smtClean="0"/>
              <a:t>Server limit increased to 50</a:t>
            </a:r>
          </a:p>
        </p:txBody>
      </p:sp>
      <p:sp>
        <p:nvSpPr>
          <p:cNvPr id="38" name="Rectangle 37"/>
          <p:cNvSpPr/>
          <p:nvPr/>
        </p:nvSpPr>
        <p:spPr>
          <a:xfrm>
            <a:off x="3600197" y="3228969"/>
            <a:ext cx="4570809" cy="830997"/>
          </a:xfrm>
          <a:prstGeom prst="rect">
            <a:avLst/>
          </a:prstGeom>
        </p:spPr>
        <p:txBody>
          <a:bodyPr>
            <a:spAutoFit/>
          </a:bodyPr>
          <a:lstStyle/>
          <a:p>
            <a:pPr marL="114295" lvl="1" indent="-114295" defTabSz="577826">
              <a:lnSpc>
                <a:spcPct val="90000"/>
              </a:lnSpc>
              <a:spcBef>
                <a:spcPct val="0"/>
              </a:spcBef>
              <a:spcAft>
                <a:spcPct val="15000"/>
              </a:spcAft>
              <a:buChar char="••"/>
            </a:pPr>
            <a:r>
              <a:rPr lang="en-US" sz="1600" dirty="0" smtClean="0"/>
              <a:t>Auto-Manage Updates &amp; Deadline</a:t>
            </a:r>
          </a:p>
          <a:p>
            <a:pPr marL="114295" lvl="1" indent="-114295" defTabSz="577826">
              <a:lnSpc>
                <a:spcPct val="90000"/>
              </a:lnSpc>
              <a:spcBef>
                <a:spcPct val="0"/>
              </a:spcBef>
              <a:spcAft>
                <a:spcPct val="15000"/>
              </a:spcAft>
              <a:buChar char="••"/>
            </a:pPr>
            <a:r>
              <a:rPr lang="en-US" sz="1600" dirty="0" smtClean="0"/>
              <a:t>Software Distribution Targeting</a:t>
            </a:r>
          </a:p>
          <a:p>
            <a:pPr marL="114295" lvl="1" indent="-114295" defTabSz="577826">
              <a:lnSpc>
                <a:spcPct val="90000"/>
              </a:lnSpc>
              <a:spcBef>
                <a:spcPct val="0"/>
              </a:spcBef>
              <a:spcAft>
                <a:spcPct val="15000"/>
              </a:spcAft>
              <a:buChar char="••"/>
            </a:pPr>
            <a:r>
              <a:rPr lang="en-US" sz="1600" dirty="0" smtClean="0"/>
              <a:t>Management Pack Importer for Monitoring</a:t>
            </a:r>
          </a:p>
        </p:txBody>
      </p:sp>
      <p:sp>
        <p:nvSpPr>
          <p:cNvPr id="41" name="Rectangle 40"/>
          <p:cNvSpPr/>
          <p:nvPr/>
        </p:nvSpPr>
        <p:spPr>
          <a:xfrm>
            <a:off x="3600197" y="4829169"/>
            <a:ext cx="4570809" cy="830997"/>
          </a:xfrm>
          <a:prstGeom prst="rect">
            <a:avLst/>
          </a:prstGeom>
        </p:spPr>
        <p:txBody>
          <a:bodyPr>
            <a:spAutoFit/>
          </a:bodyPr>
          <a:lstStyle/>
          <a:p>
            <a:pPr marL="114300" lvl="1" indent="-114300" defTabSz="577850">
              <a:lnSpc>
                <a:spcPct val="90000"/>
              </a:lnSpc>
              <a:spcBef>
                <a:spcPct val="0"/>
              </a:spcBef>
              <a:spcAft>
                <a:spcPct val="15000"/>
              </a:spcAft>
              <a:buChar char="••"/>
            </a:pPr>
            <a:r>
              <a:rPr lang="en-US" sz="1600" dirty="0" smtClean="0"/>
              <a:t>Quick provisioning of new virtual machines</a:t>
            </a:r>
          </a:p>
          <a:p>
            <a:pPr marL="114300" lvl="1" indent="-114300" defTabSz="577850">
              <a:lnSpc>
                <a:spcPct val="90000"/>
              </a:lnSpc>
              <a:spcBef>
                <a:spcPct val="0"/>
              </a:spcBef>
              <a:spcAft>
                <a:spcPct val="15000"/>
              </a:spcAft>
              <a:buChar char="••"/>
            </a:pPr>
            <a:r>
              <a:rPr lang="en-US" sz="1600" dirty="0" smtClean="0"/>
              <a:t>Easy machine conversions from physical-to-virtual</a:t>
            </a:r>
          </a:p>
          <a:p>
            <a:pPr marL="114300" lvl="1" indent="-114300" defTabSz="577850">
              <a:lnSpc>
                <a:spcPct val="90000"/>
              </a:lnSpc>
              <a:spcBef>
                <a:spcPct val="0"/>
              </a:spcBef>
              <a:spcAft>
                <a:spcPct val="15000"/>
              </a:spcAft>
              <a:buChar char="••"/>
            </a:pPr>
            <a:r>
              <a:rPr lang="en-US" sz="1600" dirty="0" smtClean="0"/>
              <a:t>Intelligent placement of virtual workloads </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914</TotalTime>
  <Words>1818</Words>
  <Application>Microsoft Office PowerPoint</Application>
  <PresentationFormat>On-screen Show (4:3)</PresentationFormat>
  <Paragraphs>526</Paragraphs>
  <Slides>32</Slides>
  <Notes>31</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TechEd_Europe</vt:lpstr>
      <vt:lpstr>TechEd09_Europe template</vt:lpstr>
      <vt:lpstr>Slide 1</vt:lpstr>
      <vt:lpstr>Microsoft System Center Essentials 2010 - Integrated Virtual and Physical IT Management for Medium-Sized Businesses</vt:lpstr>
      <vt:lpstr>Session Objectives and Takeaways</vt:lpstr>
      <vt:lpstr>IT Pressures of midsized businesses</vt:lpstr>
      <vt:lpstr>System Center Essentials</vt:lpstr>
      <vt:lpstr>System Center Family of Products</vt:lpstr>
      <vt:lpstr>Slide 7</vt:lpstr>
      <vt:lpstr>The Roadmap for Essentials</vt:lpstr>
      <vt:lpstr>Key Investments for Essentials 2010</vt:lpstr>
      <vt:lpstr>Unified Console</vt:lpstr>
      <vt:lpstr>Inventory &amp; Reports</vt:lpstr>
      <vt:lpstr>Essentials Overview</vt:lpstr>
      <vt:lpstr>Essentials Monitoring</vt:lpstr>
      <vt:lpstr>Essentials Monitoring</vt:lpstr>
      <vt:lpstr>Monitoring</vt:lpstr>
      <vt:lpstr>Software Deployment </vt:lpstr>
      <vt:lpstr>Update Management</vt:lpstr>
      <vt:lpstr>Updates</vt:lpstr>
      <vt:lpstr>Virtual Machine Management</vt:lpstr>
      <vt:lpstr>Virtual Machine Management</vt:lpstr>
      <vt:lpstr>Physical-to-Virtual Conversion</vt:lpstr>
      <vt:lpstr>Virtualization Machine Management</vt:lpstr>
      <vt:lpstr>Installing  &amp; Configuring Essentials</vt:lpstr>
      <vt:lpstr>Thank You &amp; Answer Questions</vt:lpstr>
      <vt:lpstr>System Center Essentials Resources</vt:lpstr>
      <vt:lpstr>Slide 26</vt:lpstr>
      <vt:lpstr>Slide 27</vt:lpstr>
      <vt:lpstr>Feature Comparison With OpsMgr 2007</vt:lpstr>
      <vt:lpstr>Feature Comparison With ConfigMgr 2007</vt:lpstr>
      <vt:lpstr>SMB vSphere vs. Microsoft </vt:lpstr>
      <vt:lpstr>Free Hypervisor Feature Comparison</vt:lpstr>
      <vt:lpstr>Feature Comparison With Hyper-V &amp; VMM</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Eamon O'Reilly</dc:creator>
  <dc:description>Tech·Ed Europe 2009</dc:description>
  <cp:lastModifiedBy>cn_user</cp:lastModifiedBy>
  <cp:revision>34</cp:revision>
  <dcterms:created xsi:type="dcterms:W3CDTF">2009-03-17T17:00:19Z</dcterms:created>
  <dcterms:modified xsi:type="dcterms:W3CDTF">2009-11-08T20:14:41Z</dcterms:modified>
</cp:coreProperties>
</file>