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0" r:id="rId1"/>
    <p:sldMasterId id="2147483757" r:id="rId2"/>
  </p:sldMasterIdLst>
  <p:notesMasterIdLst>
    <p:notesMasterId r:id="rId28"/>
  </p:notesMasterIdLst>
  <p:handoutMasterIdLst>
    <p:handoutMasterId r:id="rId29"/>
  </p:handoutMasterIdLst>
  <p:sldIdLst>
    <p:sldId id="438" r:id="rId3"/>
    <p:sldId id="411" r:id="rId4"/>
    <p:sldId id="452" r:id="rId5"/>
    <p:sldId id="413" r:id="rId6"/>
    <p:sldId id="454" r:id="rId7"/>
    <p:sldId id="415" r:id="rId8"/>
    <p:sldId id="449" r:id="rId9"/>
    <p:sldId id="450" r:id="rId10"/>
    <p:sldId id="447" r:id="rId11"/>
    <p:sldId id="421" r:id="rId12"/>
    <p:sldId id="451" r:id="rId13"/>
    <p:sldId id="437" r:id="rId14"/>
    <p:sldId id="423" r:id="rId15"/>
    <p:sldId id="386" r:id="rId16"/>
    <p:sldId id="445" r:id="rId17"/>
    <p:sldId id="406" r:id="rId18"/>
    <p:sldId id="436" r:id="rId19"/>
    <p:sldId id="446" r:id="rId20"/>
    <p:sldId id="448" r:id="rId21"/>
    <p:sldId id="455" r:id="rId22"/>
    <p:sldId id="444" r:id="rId23"/>
    <p:sldId id="440" r:id="rId24"/>
    <p:sldId id="456" r:id="rId25"/>
    <p:sldId id="439" r:id="rId26"/>
    <p:sldId id="443" r:id="rId27"/>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ul Ross" initials="PR" lastIdx="9" clrIdx="0"/>
  <p:cmAuthor id="1" name="michael" initials="m"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7598D9"/>
    <a:srgbClr val="C9E8FF"/>
    <a:srgbClr val="005A9E"/>
    <a:srgbClr val="053295"/>
    <a:srgbClr val="0779D7"/>
    <a:srgbClr val="7598C0"/>
    <a:srgbClr val="0383BD"/>
    <a:srgbClr val="000000"/>
    <a:srgbClr val="0070C0"/>
    <a:srgbClr val="FFFF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4970" autoAdjust="0"/>
    <p:restoredTop sz="84597" autoAdjust="0"/>
  </p:normalViewPr>
  <p:slideViewPr>
    <p:cSldViewPr snapToGrid="0">
      <p:cViewPr>
        <p:scale>
          <a:sx n="100" d="100"/>
          <a:sy n="100" d="100"/>
        </p:scale>
        <p:origin x="-312" y="-78"/>
      </p:cViewPr>
      <p:guideLst>
        <p:guide orient="horz" pos="1839"/>
        <p:guide orient="horz" pos="2231"/>
        <p:guide orient="horz" pos="2583"/>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84" d="100"/>
          <a:sy n="84" d="100"/>
        </p:scale>
        <p:origin x="-2940" y="-96"/>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r>
              <a:rPr lang="en-US" sz="1400" smtClean="0"/>
              <a:t>Tech·Ed Europe 2009</a:t>
            </a:r>
            <a:endParaRPr lang="en-US" sz="1400"/>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r>
              <a:rPr lang="en-US" sz="1400" smtClean="0"/>
              <a:t>11/10/2009</a:t>
            </a:r>
            <a:endParaRPr lang="en-US" sz="1400"/>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r>
              <a:rPr lang="en-US" sz="1400" smtClean="0"/>
              <a:t>mgt310_nappi.pptx</a:t>
            </a:r>
            <a:endParaRPr lang="en-US" sz="1400"/>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BF97A39A-2BF0-486C-96E5-3CDF311F3138}" type="slidenum">
              <a:rPr lang="en-US" sz="1400" smtClean="0"/>
              <a:pPr/>
              <a:t>‹#›</a:t>
            </a:fld>
            <a:endParaRPr lang="en-US" sz="140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9632DDC8-CFFC-4511-9035-057F5114B80F}" type="datetimeFigureOut">
              <a:rPr lang="en-US" smtClean="0"/>
              <a:pPr/>
              <a:t>11/10/2009</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3820DD12-A92A-4280-AFC1-FF1CA624587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69227" y="464820"/>
            <a:ext cx="3820019" cy="2848637"/>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5506" indent="-235506">
              <a:buNone/>
            </a:pPr>
            <a:endParaRPr lang="en-US" baseline="0" dirty="0" smtClean="0"/>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pPr marL="349415" indent="-349415">
              <a:lnSpc>
                <a:spcPct val="115000"/>
              </a:lnSpc>
            </a:pPr>
            <a:endParaRPr lang="en-US"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pPr marL="349415" indent="-349415">
              <a:lnSpc>
                <a:spcPct val="115000"/>
              </a:lnSpc>
            </a:pPr>
            <a:endParaRPr lang="en-US"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5790"/>
            <a:ext cx="5608320" cy="418338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noTextEdit="1"/>
          </p:cNvSpPr>
          <p:nvPr>
            <p:ph type="sldImg"/>
          </p:nvPr>
        </p:nvSpPr>
        <p:spPr bwMode="auto">
          <a:xfrm>
            <a:off x="1181100" y="696913"/>
            <a:ext cx="4648200" cy="3486150"/>
          </a:xfrm>
          <a:noFill/>
          <a:ln>
            <a:solidFill>
              <a:srgbClr val="000000"/>
            </a:solidFill>
            <a:miter lim="800000"/>
            <a:headEnd/>
            <a:tailEnd/>
          </a:ln>
        </p:spPr>
      </p:sp>
      <p:sp>
        <p:nvSpPr>
          <p:cNvPr id="55298" name="Notes Placeholder 2"/>
          <p:cNvSpPr>
            <a:spLocks noGrp="1"/>
          </p:cNvSpPr>
          <p:nvPr>
            <p:ph type="body" idx="1"/>
          </p:nvPr>
        </p:nvSpPr>
        <p:spPr bwMode="auto">
          <a:xfrm>
            <a:off x="701040" y="4415793"/>
            <a:ext cx="5608320" cy="4183380"/>
          </a:xfrm>
          <a:prstGeom prst="rect">
            <a:avLst/>
          </a:prstGeom>
          <a:noFill/>
        </p:spPr>
        <p:txBody>
          <a:bodyPr wrap="square" lIns="93138" tIns="46568" rIns="93138" bIns="46568" numCol="1" anchor="t" anchorCtr="0" compatLnSpc="1">
            <a:prstTxWarp prst="textNoShape">
              <a:avLst/>
            </a:prstTxWarp>
            <a:normAutofit/>
          </a:bodyPr>
          <a:lstStyle/>
          <a:p>
            <a:endParaRPr lang="en-US" dirty="0" smtClean="0"/>
          </a:p>
        </p:txBody>
      </p:sp>
      <p:sp>
        <p:nvSpPr>
          <p:cNvPr id="55299" name="Slide Number Placeholder 3"/>
          <p:cNvSpPr txBox="1">
            <a:spLocks noGrp="1"/>
          </p:cNvSpPr>
          <p:nvPr/>
        </p:nvSpPr>
        <p:spPr bwMode="auto">
          <a:xfrm>
            <a:off x="6309361" y="8829969"/>
            <a:ext cx="699418" cy="464820"/>
          </a:xfrm>
          <a:prstGeom prst="rect">
            <a:avLst/>
          </a:prstGeom>
          <a:noFill/>
          <a:ln w="9525">
            <a:noFill/>
            <a:miter lim="800000"/>
            <a:headEnd/>
            <a:tailEnd/>
          </a:ln>
        </p:spPr>
        <p:txBody>
          <a:bodyPr lIns="93138" tIns="46568" rIns="93138" bIns="46568" anchor="b"/>
          <a:lstStyle/>
          <a:p>
            <a:pPr algn="r" defTabSz="912017"/>
            <a:endParaRPr lang="en-US" sz="1200" dirty="0">
              <a:latin typeface="Calibri" pitchFamily="34" charset="0"/>
            </a:endParaRPr>
          </a:p>
        </p:txBody>
      </p:sp>
      <p:sp>
        <p:nvSpPr>
          <p:cNvPr id="55300" name="Footer Placeholder 7"/>
          <p:cNvSpPr txBox="1">
            <a:spLocks noGrp="1"/>
          </p:cNvSpPr>
          <p:nvPr/>
        </p:nvSpPr>
        <p:spPr bwMode="auto">
          <a:xfrm>
            <a:off x="0" y="8829969"/>
            <a:ext cx="6309360" cy="464820"/>
          </a:xfrm>
          <a:prstGeom prst="rect">
            <a:avLst/>
          </a:prstGeom>
          <a:noFill/>
          <a:ln w="9525">
            <a:noFill/>
            <a:miter lim="800000"/>
            <a:headEnd/>
            <a:tailEnd/>
          </a:ln>
        </p:spPr>
        <p:txBody>
          <a:bodyPr lIns="93138" tIns="46568" rIns="93138" bIns="46568" anchor="b"/>
          <a:lstStyle/>
          <a:p>
            <a:pPr defTabSz="912017"/>
            <a:endParaRPr lang="en-US" sz="500" dirty="0">
              <a:solidFill>
                <a:srgbClr val="000000"/>
              </a:solidFill>
              <a:latin typeface="Segoe"/>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69227" y="464820"/>
            <a:ext cx="3820019" cy="2848637"/>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pPr>
              <a:lnSpc>
                <a:spcPct val="115000"/>
              </a:lnSpc>
            </a:pPr>
            <a:endParaRPr lang="en-US" dirty="0"/>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p:spPr>
      </p:sp>
      <p:sp>
        <p:nvSpPr>
          <p:cNvPr id="184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5790"/>
            <a:ext cx="5608320" cy="4183380"/>
          </a:xfrm>
          <a:prstGeom prst="rect">
            <a:avLst/>
          </a:prstGeom>
        </p:spPr>
        <p:txBody>
          <a:bodyPr>
            <a:normAutofit/>
          </a:bodyPr>
          <a:lstStyle/>
          <a:p>
            <a:endParaRPr lang="en-US" dirty="0"/>
          </a:p>
        </p:txBody>
      </p:sp>
      <p:sp>
        <p:nvSpPr>
          <p:cNvPr id="4" name="Header Placeholder 3"/>
          <p:cNvSpPr>
            <a:spLocks noGrp="1"/>
          </p:cNvSpPr>
          <p:nvPr>
            <p:ph type="hdr" sz="quarter" idx="10"/>
          </p:nvPr>
        </p:nvSpPr>
        <p:spPr/>
        <p:txBody>
          <a:bodyPr/>
          <a:lstStyle/>
          <a:p>
            <a:pPr>
              <a:defRPr/>
            </a:pPr>
            <a:endParaRPr lang="en-US" dirty="0"/>
          </a:p>
        </p:txBody>
      </p:sp>
      <p:sp>
        <p:nvSpPr>
          <p:cNvPr id="5" name="Date Placeholder 4"/>
          <p:cNvSpPr>
            <a:spLocks noGrp="1"/>
          </p:cNvSpPr>
          <p:nvPr>
            <p:ph type="dt" idx="11"/>
          </p:nvPr>
        </p:nvSpPr>
        <p:spPr/>
        <p:txBody>
          <a:bodyPr/>
          <a:lstStyle/>
          <a:p>
            <a:pPr>
              <a:defRPr/>
            </a:pPr>
            <a:endParaRPr lang="en-US" dirty="0"/>
          </a:p>
        </p:txBody>
      </p:sp>
      <p:sp>
        <p:nvSpPr>
          <p:cNvPr id="6" name="Footer Placeholder 5"/>
          <p:cNvSpPr>
            <a:spLocks noGrp="1"/>
          </p:cNvSpPr>
          <p:nvPr>
            <p:ph type="ftr" sz="quarter" idx="12"/>
          </p:nvPr>
        </p:nvSpPr>
        <p:spPr/>
        <p:txBody>
          <a:bodyPr/>
          <a:lstStyle/>
          <a:p>
            <a:pPr>
              <a:defRPr/>
            </a:pPr>
            <a:endParaRPr lang="en-US" dirty="0"/>
          </a:p>
        </p:txBody>
      </p:sp>
      <p:sp>
        <p:nvSpPr>
          <p:cNvPr id="7" name="Slide Number Placeholder 6"/>
          <p:cNvSpPr>
            <a:spLocks noGrp="1"/>
          </p:cNvSpPr>
          <p:nvPr>
            <p:ph type="sldNum" sz="quarter" idx="13"/>
          </p:nvPr>
        </p:nvSpPr>
        <p:spPr/>
        <p:txBody>
          <a:bodyPr/>
          <a:lstStyle/>
          <a:p>
            <a:pPr>
              <a:defRPr/>
            </a:pP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NOTE layout - user must hide slide">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
        <p:txBody>
          <a:bodyPr/>
          <a:lstStyle>
            <a:lvl1pPr>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black">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bwMode="gray">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Calibr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Light background developer co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8" name="Picture 7" descr="white-green code shape.png"/>
          <p:cNvPicPr>
            <a:picLocks noChangeAspect="1"/>
          </p:cNvPicPr>
          <p:nvPr/>
        </p:nvPicPr>
        <p:blipFill>
          <a:blip r:embed="rId3" cstate="print"/>
          <a:stretch>
            <a:fillRect/>
          </a:stretch>
        </p:blipFill>
        <p:spPr bwMode="white">
          <a:xfrm>
            <a:off x="0" y="0"/>
            <a:ext cx="9144000" cy="6858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387055" y="1572364"/>
            <a:ext cx="8346073" cy="1698927"/>
          </a:xfrm>
        </p:spPr>
        <p:txBody>
          <a:bodyPr/>
          <a:lstStyle>
            <a:lvl1pPr marL="0" indent="0">
              <a:lnSpc>
                <a:spcPct val="80000"/>
              </a:lnSpc>
              <a:buFontTx/>
              <a:buNone/>
              <a:defRPr sz="2800" b="0">
                <a:solidFill>
                  <a:srgbClr val="000000"/>
                </a:solidFill>
                <a:latin typeface="Consolas" pitchFamily="49" charset="0"/>
                <a:cs typeface="Courier New" pitchFamily="49" charset="0"/>
              </a:defRPr>
            </a:lvl1pPr>
            <a:lvl2pPr marL="457200" indent="6350">
              <a:lnSpc>
                <a:spcPct val="80000"/>
              </a:lnSpc>
              <a:buFontTx/>
              <a:buNone/>
              <a:defRPr sz="2400" b="0">
                <a:solidFill>
                  <a:srgbClr val="000000"/>
                </a:solidFill>
                <a:latin typeface="Consolas" pitchFamily="49" charset="0"/>
                <a:cs typeface="Courier New" pitchFamily="49" charset="0"/>
              </a:defRPr>
            </a:lvl2pPr>
            <a:lvl3pPr marL="796925" indent="0">
              <a:lnSpc>
                <a:spcPct val="80000"/>
              </a:lnSpc>
              <a:buFontTx/>
              <a:buNone/>
              <a:defRPr sz="2000" b="0">
                <a:solidFill>
                  <a:srgbClr val="000000"/>
                </a:solidFill>
                <a:latin typeface="Consolas" pitchFamily="49" charset="0"/>
                <a:cs typeface="Courier New" pitchFamily="49" charset="0"/>
              </a:defRPr>
            </a:lvl3pPr>
            <a:lvl4pPr marL="1147763" indent="20638">
              <a:lnSpc>
                <a:spcPct val="80000"/>
              </a:lnSpc>
              <a:buFontTx/>
              <a:buNone/>
              <a:defRPr sz="2000" b="0">
                <a:solidFill>
                  <a:srgbClr val="000000"/>
                </a:solidFill>
                <a:latin typeface="Consolas" pitchFamily="49" charset="0"/>
                <a:cs typeface="Courier New" pitchFamily="49" charset="0"/>
              </a:defRPr>
            </a:lvl4pPr>
            <a:lvl5pPr marL="1489075" indent="0">
              <a:lnSpc>
                <a:spcPct val="80000"/>
              </a:lnSpc>
              <a:buFontTx/>
              <a:buNone/>
              <a:defRPr sz="2000" b="0">
                <a:solidFill>
                  <a:srgbClr val="000000"/>
                </a:solidFill>
                <a:latin typeface="Consolas"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Related Content Layou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83464" y="289367"/>
            <a:ext cx="8229600" cy="1034608"/>
          </a:xfrm>
        </p:spPr>
        <p:txBody>
          <a:bodyPr anchor="t" anchorCtr="0"/>
          <a:lstStyle/>
          <a:p>
            <a:r>
              <a:rPr lang="en-US" smtClean="0"/>
              <a:t>Click to edit Master title style</a:t>
            </a:r>
            <a:endParaRPr lang="en-US" dirty="0"/>
          </a:p>
        </p:txBody>
      </p:sp>
      <p:sp>
        <p:nvSpPr>
          <p:cNvPr id="3" name="Slide Number Placeholder 2"/>
          <p:cNvSpPr>
            <a:spLocks noGrp="1"/>
          </p:cNvSpPr>
          <p:nvPr>
            <p:ph type="sldNum" sz="quarter" idx="10"/>
          </p:nvPr>
        </p:nvSpPr>
        <p:spPr>
          <a:xfrm>
            <a:off x="4378325" y="6356350"/>
            <a:ext cx="387350" cy="365125"/>
          </a:xfrm>
          <a:prstGeom prst="rect">
            <a:avLst/>
          </a:prstGeom>
        </p:spPr>
        <p:txBody>
          <a:bodyPr/>
          <a:lstStyle/>
          <a:p>
            <a:pPr>
              <a:defRPr/>
            </a:pPr>
            <a:fld id="{6875B22E-4EDC-B840-A696-F535A7F2E043}" type="slidenum">
              <a:rPr lang="en-US" smtClean="0"/>
              <a:pPr>
                <a:defRPr/>
              </a:pPr>
              <a:t>‹#›</a:t>
            </a:fld>
            <a:endParaRPr lang="en-US" dirty="0"/>
          </a:p>
        </p:txBody>
      </p:sp>
    </p:spTree>
    <p:extLst>
      <p:ext uri="{BB962C8B-B14F-4D97-AF65-F5344CB8AC3E}">
        <p14:creationId xmlns="" xmlns:p14="http://schemas.microsoft.com/office/powerpoint/2007/7/12/main" val="354624990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799"/>
            <a:ext cx="8382000"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MSconfidential.png"/>
          <p:cNvPicPr>
            <a:picLocks noChangeAspect="1"/>
          </p:cNvPicPr>
          <p:nvPr/>
        </p:nvPicPr>
        <p:blipFill>
          <a:blip r:embed="rId2" cstate="print"/>
          <a:stretch>
            <a:fillRect/>
          </a:stretch>
        </p:blipFill>
        <p:spPr bwMode="invGray">
          <a:xfrm>
            <a:off x="3550921" y="6477000"/>
            <a:ext cx="2042159" cy="304800"/>
          </a:xfrm>
          <a:prstGeom prst="rect">
            <a:avLst/>
          </a:prstGeom>
        </p:spPr>
      </p:pic>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bwMode="lt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MSconfidential.png"/>
          <p:cNvPicPr>
            <a:picLocks noChangeAspect="1"/>
          </p:cNvPicPr>
          <p:nvPr/>
        </p:nvPicPr>
        <p:blipFill>
          <a:blip r:embed="rId2" cstate="print"/>
          <a:stretch>
            <a:fillRect/>
          </a:stretch>
        </p:blipFill>
        <p:spPr bwMode="invGray">
          <a:xfrm>
            <a:off x="3550921" y="6477000"/>
            <a:ext cx="2042159" cy="304800"/>
          </a:xfrm>
          <a:prstGeom prst="rect">
            <a:avLst/>
          </a:prstGeom>
        </p:spPr>
      </p:pic>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7"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52" r:id="rId12"/>
    <p:sldLayoutId id="2147483753" r:id="rId13"/>
    <p:sldLayoutId id="2147483755" r:id="rId14"/>
    <p:sldLayoutId id="2147483756" r:id="rId15"/>
  </p:sldLayoutIdLst>
  <p:transition>
    <p:fade/>
  </p:transition>
  <p:txStyles>
    <p:titleStyle>
      <a:lvl1pPr algn="l" defTabSz="914363" rtl="0" eaLnBrk="1" latinLnBrk="0" hangingPunct="1">
        <a:lnSpc>
          <a:spcPct val="90000"/>
        </a:lnSpc>
        <a:spcBef>
          <a:spcPct val="0"/>
        </a:spcBef>
        <a:buNone/>
        <a:defRPr lang="en-US" sz="40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8"/>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9"/>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9"/>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9"/>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9"/>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58"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44.jpeg"/></Relationships>
</file>

<file path=ppt/slides/_rels/slide11.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21.png"/><Relationship Id="rId7" Type="http://schemas.openxmlformats.org/officeDocument/2006/relationships/image" Target="../media/image47.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9.png"/><Relationship Id="rId7" Type="http://schemas.openxmlformats.org/officeDocument/2006/relationships/image" Target="../media/image52.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11.png"/><Relationship Id="rId9" Type="http://schemas.openxmlformats.org/officeDocument/2006/relationships/image" Target="../media/image54.png"/></Relationships>
</file>

<file path=ppt/slides/_rels/slide1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58.png"/><Relationship Id="rId5" Type="http://schemas.openxmlformats.org/officeDocument/2006/relationships/image" Target="../media/image20.png"/><Relationship Id="rId4" Type="http://schemas.openxmlformats.org/officeDocument/2006/relationships/image" Target="../media/image57.jpeg"/></Relationships>
</file>

<file path=ppt/slides/_rels/slide1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1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65.jpeg"/><Relationship Id="rId4" Type="http://schemas.openxmlformats.org/officeDocument/2006/relationships/image" Target="../media/image64.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11.png"/><Relationship Id="rId7"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image" Target="../media/image24.png"/><Relationship Id="rId11" Type="http://schemas.openxmlformats.org/officeDocument/2006/relationships/image" Target="../media/image70.png"/><Relationship Id="rId5" Type="http://schemas.openxmlformats.org/officeDocument/2006/relationships/image" Target="../media/image66.png"/><Relationship Id="rId10" Type="http://schemas.openxmlformats.org/officeDocument/2006/relationships/image" Target="../media/image69.png"/><Relationship Id="rId4" Type="http://schemas.openxmlformats.org/officeDocument/2006/relationships/image" Target="../media/image33.png"/><Relationship Id="rId9" Type="http://schemas.openxmlformats.org/officeDocument/2006/relationships/image" Target="../media/image68.png"/></Relationships>
</file>

<file path=ppt/slides/_rels/slide1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19.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openxmlformats.org/officeDocument/2006/relationships/image" Target="../media/image71.png"/><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connect.microsoft.com/"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hyperlink" Target="http://www.microsoft.com/systemcenter/en/us/service-manager.aspx" TargetMode="External"/><Relationship Id="rId4" Type="http://schemas.openxmlformats.org/officeDocument/2006/relationships/hyperlink" Target="http://blogs.technet.com/servicemanager"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2.png"/><Relationship Id="rId7" Type="http://schemas.openxmlformats.org/officeDocument/2006/relationships/image" Target="../media/image76.png"/><Relationship Id="rId12" Type="http://schemas.openxmlformats.org/officeDocument/2006/relationships/image" Target="../media/image81.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75.png"/><Relationship Id="rId11" Type="http://schemas.openxmlformats.org/officeDocument/2006/relationships/image" Target="../media/image80.png"/><Relationship Id="rId5" Type="http://schemas.openxmlformats.org/officeDocument/2006/relationships/image" Target="../media/image74.png"/><Relationship Id="rId10" Type="http://schemas.openxmlformats.org/officeDocument/2006/relationships/image" Target="../media/image79.png"/><Relationship Id="rId4" Type="http://schemas.openxmlformats.org/officeDocument/2006/relationships/image" Target="../media/image73.png"/><Relationship Id="rId9" Type="http://schemas.openxmlformats.org/officeDocument/2006/relationships/image" Target="../media/image7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5.pn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png"/><Relationship Id="rId17" Type="http://schemas.openxmlformats.org/officeDocument/2006/relationships/image" Target="../media/image29.png"/><Relationship Id="rId2" Type="http://schemas.openxmlformats.org/officeDocument/2006/relationships/notesSlide" Target="../notesSlides/notesSlide5.xml"/><Relationship Id="rId16" Type="http://schemas.openxmlformats.org/officeDocument/2006/relationships/image" Target="../media/image28.png"/><Relationship Id="rId20"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23" Type="http://schemas.openxmlformats.org/officeDocument/2006/relationships/image" Target="../media/image35.png"/><Relationship Id="rId10" Type="http://schemas.openxmlformats.org/officeDocument/2006/relationships/image" Target="../media/image22.png"/><Relationship Id="rId19" Type="http://schemas.openxmlformats.org/officeDocument/2006/relationships/image" Target="../media/image31.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36.png"/></Relationships>
</file>

<file path=ppt/slides/_rels/slide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39.jpeg"/><Relationship Id="rId4" Type="http://schemas.openxmlformats.org/officeDocument/2006/relationships/image" Target="../media/image38.jpeg"/></Relationships>
</file>

<file path=ppt/slides/_rels/slide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42.png"/><Relationship Id="rId4" Type="http://schemas.openxmlformats.org/officeDocument/2006/relationships/image" Target="../media/image41.png"/></Relationships>
</file>

<file path=ppt/slides/_rels/slide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hidden">
          <a:xfrm>
            <a:off x="0" y="3847605"/>
            <a:ext cx="4714504" cy="1163782"/>
          </a:xfrm>
          <a:prstGeom prst="rect">
            <a:avLst/>
          </a:prstGeom>
          <a:gradFill flip="none" rotWithShape="1">
            <a:gsLst>
              <a:gs pos="0">
                <a:schemeClr val="bg1">
                  <a:lumMod val="85000"/>
                  <a:lumOff val="15000"/>
                </a:schemeClr>
              </a:gs>
              <a:gs pos="100000">
                <a:srgbClr val="000000">
                  <a:alpha val="0"/>
                </a:srgbClr>
              </a:gs>
            </a:gsLst>
            <a:lin ang="5400000" scaled="1"/>
            <a:tileRect/>
          </a:gradFill>
          <a:ln w="9525">
            <a:noFill/>
            <a:miter lim="800000"/>
            <a:headEnd/>
            <a:tailEnd/>
          </a:ln>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9" name="Round Same Side Corner Rectangle 8"/>
          <p:cNvSpPr/>
          <p:nvPr/>
        </p:nvSpPr>
        <p:spPr bwMode="hidden">
          <a:xfrm rot="16200000">
            <a:off x="3723537" y="2556473"/>
            <a:ext cx="3727611" cy="1935678"/>
          </a:xfrm>
          <a:prstGeom prst="round2SameRect">
            <a:avLst>
              <a:gd name="adj1" fmla="val 13276"/>
              <a:gd name="adj2" fmla="val 0"/>
            </a:avLst>
          </a:prstGeom>
          <a:gradFill flip="none" rotWithShape="1">
            <a:gsLst>
              <a:gs pos="0">
                <a:schemeClr val="accent2"/>
              </a:gs>
              <a:gs pos="24000">
                <a:schemeClr val="accent2">
                  <a:alpha val="65000"/>
                </a:schemeClr>
              </a:gs>
              <a:gs pos="35000">
                <a:schemeClr val="accent2">
                  <a:alpha val="75000"/>
                </a:scheme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B/>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25" name="Rounded Rectangle 24"/>
          <p:cNvSpPr/>
          <p:nvPr/>
        </p:nvSpPr>
        <p:spPr bwMode="black">
          <a:xfrm>
            <a:off x="4750131" y="3233860"/>
            <a:ext cx="4729940" cy="2031096"/>
          </a:xfrm>
          <a:prstGeom prst="roundRect">
            <a:avLst>
              <a:gd name="adj" fmla="val 6645"/>
            </a:avLst>
          </a:prstGeom>
          <a:gradFill flip="none" rotWithShape="1">
            <a:gsLst>
              <a:gs pos="0">
                <a:schemeClr val="bg1">
                  <a:lumMod val="85000"/>
                  <a:lumOff val="15000"/>
                </a:schemeClr>
              </a:gs>
              <a:gs pos="100000">
                <a:srgbClr val="000000">
                  <a:alpha val="0"/>
                </a:srgbClr>
              </a:gs>
            </a:gsLst>
            <a:lin ang="0" scaled="1"/>
            <a:tileRect/>
          </a:gradFill>
          <a:ln w="9525">
            <a:noFill/>
            <a:miter lim="800000"/>
            <a:headEnd/>
            <a:tailEnd/>
          </a:ln>
          <a:effectLst>
            <a:outerShdw blurRad="50800" dist="38100" dir="10800000" algn="r" rotWithShape="0">
              <a:prstClr val="black">
                <a:alpha val="40000"/>
              </a:prstClr>
            </a:outerShdw>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12" name="Rounded Rectangle 11"/>
          <p:cNvSpPr/>
          <p:nvPr/>
        </p:nvSpPr>
        <p:spPr bwMode="black">
          <a:xfrm>
            <a:off x="4750131" y="1797075"/>
            <a:ext cx="4729940" cy="1351992"/>
          </a:xfrm>
          <a:prstGeom prst="roundRect">
            <a:avLst>
              <a:gd name="adj" fmla="val 8935"/>
            </a:avLst>
          </a:prstGeom>
          <a:gradFill flip="none" rotWithShape="1">
            <a:gsLst>
              <a:gs pos="0">
                <a:schemeClr val="bg1">
                  <a:lumMod val="85000"/>
                  <a:lumOff val="15000"/>
                </a:schemeClr>
              </a:gs>
              <a:gs pos="100000">
                <a:srgbClr val="000000">
                  <a:alpha val="0"/>
                </a:srgbClr>
              </a:gs>
            </a:gsLst>
            <a:lin ang="0" scaled="1"/>
            <a:tileRect/>
          </a:gradFill>
          <a:ln w="9525">
            <a:noFill/>
            <a:miter lim="800000"/>
            <a:headEnd/>
            <a:tailEnd/>
          </a:ln>
          <a:effectLst>
            <a:outerShdw blurRad="50800" dist="38100" dir="10800000" algn="r" rotWithShape="0">
              <a:prstClr val="black">
                <a:alpha val="40000"/>
              </a:prstClr>
            </a:outerShdw>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18" name="TextBox 17"/>
          <p:cNvSpPr txBox="1"/>
          <p:nvPr/>
        </p:nvSpPr>
        <p:spPr>
          <a:xfrm>
            <a:off x="5142016" y="1904147"/>
            <a:ext cx="3538846" cy="1140320"/>
          </a:xfrm>
          <a:prstGeom prst="rect">
            <a:avLst/>
          </a:prstGeom>
          <a:noFill/>
        </p:spPr>
        <p:txBody>
          <a:bodyPr wrap="square" lIns="68586" tIns="34294" rIns="68586" bIns="34294" rtlCol="0">
            <a:spAutoFit/>
          </a:bodyPr>
          <a:lstStyle/>
          <a:p>
            <a:pPr marL="0" lvl="1" indent="-284163" defTabSz="1096873" fontAlgn="base">
              <a:lnSpc>
                <a:spcPct val="90000"/>
              </a:lnSpc>
              <a:spcBef>
                <a:spcPct val="0"/>
              </a:spcBef>
              <a:spcAft>
                <a:spcPts val="600"/>
              </a:spcAft>
              <a:buClr>
                <a:srgbClr val="F3AF35"/>
              </a:buClr>
              <a:buSzPct val="85000"/>
              <a:defRPr/>
            </a:pPr>
            <a:r>
              <a:rPr lang="en-US" dirty="0" smtClean="0">
                <a:gradFill flip="none" rotWithShape="1">
                  <a:gsLst>
                    <a:gs pos="0">
                      <a:schemeClr val="tx1"/>
                    </a:gs>
                    <a:gs pos="100000">
                      <a:schemeClr val="accent3">
                        <a:lumMod val="40000"/>
                        <a:lumOff val="60000"/>
                      </a:schemeClr>
                    </a:gs>
                  </a:gsLst>
                  <a:lin ang="5400000" scaled="1"/>
                  <a:tileRect/>
                </a:gradFill>
              </a:rPr>
              <a:t>Integrated across System Center</a:t>
            </a:r>
          </a:p>
          <a:p>
            <a:pPr marL="344488" lvl="1" indent="-233363" defTabSz="914363" fontAlgn="base">
              <a:lnSpc>
                <a:spcPct val="90000"/>
              </a:lnSpc>
              <a:spcBef>
                <a:spcPct val="20000"/>
              </a:spcBef>
              <a:spcAft>
                <a:spcPts val="600"/>
              </a:spcAft>
              <a:buClr>
                <a:schemeClr val="accent2">
                  <a:lumMod val="75000"/>
                </a:schemeClr>
              </a:buClr>
              <a:buSzPct val="80000"/>
              <a:buBlip>
                <a:blip r:embed="rId3"/>
              </a:buBlip>
              <a:defRPr/>
            </a:pPr>
            <a:r>
              <a:rPr lang="en-US" sz="1400" dirty="0" smtClean="0">
                <a:solidFill>
                  <a:schemeClr val="accent1">
                    <a:lumMod val="60000"/>
                    <a:lumOff val="40000"/>
                    <a:alpha val="99000"/>
                  </a:schemeClr>
                </a:solidFill>
              </a:rPr>
              <a:t>Demonstrate performance</a:t>
            </a:r>
          </a:p>
          <a:p>
            <a:pPr marL="344488" lvl="1" indent="-233363" defTabSz="914363" fontAlgn="base">
              <a:lnSpc>
                <a:spcPct val="90000"/>
              </a:lnSpc>
              <a:spcBef>
                <a:spcPct val="20000"/>
              </a:spcBef>
              <a:spcAft>
                <a:spcPts val="600"/>
              </a:spcAft>
              <a:buClr>
                <a:schemeClr val="accent2">
                  <a:lumMod val="75000"/>
                </a:schemeClr>
              </a:buClr>
              <a:buSzPct val="80000"/>
              <a:buBlip>
                <a:blip r:embed="rId3"/>
              </a:buBlip>
              <a:defRPr/>
            </a:pPr>
            <a:r>
              <a:rPr lang="en-US" sz="1400" dirty="0" smtClean="0">
                <a:solidFill>
                  <a:schemeClr val="accent1">
                    <a:lumMod val="60000"/>
                    <a:lumOff val="40000"/>
                    <a:alpha val="99000"/>
                  </a:schemeClr>
                </a:solidFill>
              </a:rPr>
              <a:t>Identify opportunities for </a:t>
            </a:r>
            <a:br>
              <a:rPr lang="en-US" sz="1400" dirty="0" smtClean="0">
                <a:solidFill>
                  <a:schemeClr val="accent1">
                    <a:lumMod val="60000"/>
                    <a:lumOff val="40000"/>
                    <a:alpha val="99000"/>
                  </a:schemeClr>
                </a:solidFill>
              </a:rPr>
            </a:br>
            <a:r>
              <a:rPr lang="en-US" sz="1400" dirty="0" smtClean="0">
                <a:solidFill>
                  <a:schemeClr val="accent1">
                    <a:lumMod val="60000"/>
                    <a:lumOff val="40000"/>
                    <a:alpha val="99000"/>
                  </a:schemeClr>
                </a:solidFill>
              </a:rPr>
              <a:t>service improvements</a:t>
            </a:r>
          </a:p>
        </p:txBody>
      </p:sp>
      <p:sp>
        <p:nvSpPr>
          <p:cNvPr id="19" name="TextBox 18"/>
          <p:cNvSpPr txBox="1"/>
          <p:nvPr/>
        </p:nvSpPr>
        <p:spPr>
          <a:xfrm>
            <a:off x="5153892" y="3337616"/>
            <a:ext cx="3538846" cy="1823584"/>
          </a:xfrm>
          <a:prstGeom prst="rect">
            <a:avLst/>
          </a:prstGeom>
          <a:noFill/>
        </p:spPr>
        <p:txBody>
          <a:bodyPr wrap="square" lIns="68586" tIns="34294" rIns="68586" bIns="34294" rtlCol="0">
            <a:spAutoFit/>
          </a:bodyPr>
          <a:lstStyle/>
          <a:p>
            <a:pPr marL="0" lvl="1" indent="-284163" defTabSz="1096873" fontAlgn="base">
              <a:lnSpc>
                <a:spcPct val="90000"/>
              </a:lnSpc>
              <a:spcBef>
                <a:spcPct val="0"/>
              </a:spcBef>
              <a:spcAft>
                <a:spcPts val="600"/>
              </a:spcAft>
              <a:buClr>
                <a:srgbClr val="F3AF35"/>
              </a:buClr>
              <a:buSzPct val="85000"/>
              <a:defRPr/>
            </a:pPr>
            <a:r>
              <a:rPr lang="en-US" dirty="0" smtClean="0">
                <a:gradFill flip="none" rotWithShape="1">
                  <a:gsLst>
                    <a:gs pos="0">
                      <a:schemeClr val="tx1"/>
                    </a:gs>
                    <a:gs pos="100000">
                      <a:schemeClr val="accent3">
                        <a:lumMod val="40000"/>
                        <a:lumOff val="60000"/>
                      </a:schemeClr>
                    </a:gs>
                  </a:gsLst>
                  <a:lin ang="5400000" scaled="1"/>
                  <a:tileRect/>
                </a:gradFill>
              </a:rPr>
              <a:t>Data Warehouse </a:t>
            </a:r>
            <a:br>
              <a:rPr lang="en-US" dirty="0" smtClean="0">
                <a:gradFill flip="none" rotWithShape="1">
                  <a:gsLst>
                    <a:gs pos="0">
                      <a:schemeClr val="tx1"/>
                    </a:gs>
                    <a:gs pos="100000">
                      <a:schemeClr val="accent3">
                        <a:lumMod val="40000"/>
                        <a:lumOff val="60000"/>
                      </a:schemeClr>
                    </a:gs>
                  </a:gsLst>
                  <a:lin ang="5400000" scaled="1"/>
                  <a:tileRect/>
                </a:gradFill>
              </a:rPr>
            </a:br>
            <a:r>
              <a:rPr lang="en-US" dirty="0" smtClean="0">
                <a:gradFill flip="none" rotWithShape="1">
                  <a:gsLst>
                    <a:gs pos="0">
                      <a:schemeClr val="tx1"/>
                    </a:gs>
                    <a:gs pos="100000">
                      <a:schemeClr val="accent3">
                        <a:lumMod val="40000"/>
                        <a:lumOff val="60000"/>
                      </a:schemeClr>
                    </a:gs>
                  </a:gsLst>
                  <a:lin ang="5400000" scaled="1"/>
                  <a:tileRect/>
                </a:gradFill>
              </a:rPr>
              <a:t>repository database</a:t>
            </a:r>
          </a:p>
          <a:p>
            <a:pPr marL="344488" lvl="1" indent="-233363" defTabSz="914363" fontAlgn="base">
              <a:lnSpc>
                <a:spcPct val="90000"/>
              </a:lnSpc>
              <a:spcBef>
                <a:spcPct val="20000"/>
              </a:spcBef>
              <a:spcAft>
                <a:spcPts val="600"/>
              </a:spcAft>
              <a:buClr>
                <a:schemeClr val="accent2">
                  <a:lumMod val="75000"/>
                </a:schemeClr>
              </a:buClr>
              <a:buSzPct val="80000"/>
              <a:buBlip>
                <a:blip r:embed="rId3"/>
              </a:buBlip>
              <a:defRPr/>
            </a:pPr>
            <a:r>
              <a:rPr lang="en-US" sz="1400" dirty="0" smtClean="0">
                <a:solidFill>
                  <a:schemeClr val="accent1">
                    <a:lumMod val="60000"/>
                    <a:lumOff val="40000"/>
                    <a:alpha val="99000"/>
                  </a:schemeClr>
                </a:solidFill>
              </a:rPr>
              <a:t>Database Performance</a:t>
            </a:r>
          </a:p>
          <a:p>
            <a:pPr marL="344488" lvl="1" indent="-233363" defTabSz="914363" fontAlgn="base">
              <a:lnSpc>
                <a:spcPct val="90000"/>
              </a:lnSpc>
              <a:spcBef>
                <a:spcPct val="20000"/>
              </a:spcBef>
              <a:spcAft>
                <a:spcPts val="600"/>
              </a:spcAft>
              <a:buClr>
                <a:schemeClr val="accent2">
                  <a:lumMod val="75000"/>
                </a:schemeClr>
              </a:buClr>
              <a:buSzPct val="80000"/>
              <a:buBlip>
                <a:blip r:embed="rId3"/>
              </a:buBlip>
              <a:defRPr/>
            </a:pPr>
            <a:r>
              <a:rPr lang="en-US" sz="1400" dirty="0" smtClean="0">
                <a:solidFill>
                  <a:schemeClr val="accent1">
                    <a:lumMod val="60000"/>
                    <a:lumOff val="40000"/>
                    <a:alpha val="99000"/>
                  </a:schemeClr>
                </a:solidFill>
              </a:rPr>
              <a:t>Model data and prune to the right subsets</a:t>
            </a:r>
          </a:p>
          <a:p>
            <a:pPr marL="344488" lvl="1" indent="-233363" defTabSz="914363" fontAlgn="base">
              <a:lnSpc>
                <a:spcPct val="90000"/>
              </a:lnSpc>
              <a:spcBef>
                <a:spcPct val="20000"/>
              </a:spcBef>
              <a:spcAft>
                <a:spcPts val="600"/>
              </a:spcAft>
              <a:buClr>
                <a:schemeClr val="accent2">
                  <a:lumMod val="75000"/>
                </a:schemeClr>
              </a:buClr>
              <a:buSzPct val="80000"/>
              <a:buBlip>
                <a:blip r:embed="rId3"/>
              </a:buBlip>
              <a:defRPr/>
            </a:pPr>
            <a:r>
              <a:rPr lang="en-US" sz="1400" dirty="0" smtClean="0">
                <a:solidFill>
                  <a:schemeClr val="accent1">
                    <a:lumMod val="60000"/>
                    <a:lumOff val="40000"/>
                    <a:alpha val="99000"/>
                  </a:schemeClr>
                </a:solidFill>
              </a:rPr>
              <a:t>Built on SQL Reporting services</a:t>
            </a:r>
          </a:p>
          <a:p>
            <a:pPr marL="344488" lvl="1" indent="-233363" defTabSz="914363" fontAlgn="base">
              <a:lnSpc>
                <a:spcPct val="90000"/>
              </a:lnSpc>
              <a:spcBef>
                <a:spcPct val="20000"/>
              </a:spcBef>
              <a:spcAft>
                <a:spcPts val="600"/>
              </a:spcAft>
              <a:buClr>
                <a:schemeClr val="accent2">
                  <a:lumMod val="75000"/>
                </a:schemeClr>
              </a:buClr>
              <a:buSzPct val="80000"/>
              <a:buBlip>
                <a:blip r:embed="rId3"/>
              </a:buBlip>
              <a:defRPr/>
            </a:pPr>
            <a:r>
              <a:rPr lang="en-US" sz="1400" dirty="0" smtClean="0">
                <a:solidFill>
                  <a:schemeClr val="accent1">
                    <a:lumMod val="60000"/>
                    <a:lumOff val="40000"/>
                    <a:alpha val="99000"/>
                  </a:schemeClr>
                </a:solidFill>
              </a:rPr>
              <a:t>Model-driven </a:t>
            </a:r>
          </a:p>
        </p:txBody>
      </p:sp>
      <p:sp>
        <p:nvSpPr>
          <p:cNvPr id="14" name="Title 1"/>
          <p:cNvSpPr txBox="1">
            <a:spLocks/>
          </p:cNvSpPr>
          <p:nvPr/>
        </p:nvSpPr>
        <p:spPr>
          <a:xfrm>
            <a:off x="381000" y="230188"/>
            <a:ext cx="8382000" cy="498598"/>
          </a:xfrm>
          <a:prstGeom prst="rect">
            <a:avLst/>
          </a:prstGeom>
        </p:spPr>
        <p:txBody>
          <a:bodyPr vert="horz" wrap="square" lIns="0" tIns="0" rIns="0" bIns="0" rtlCol="0" anchor="t">
            <a:spAutoFit/>
          </a:bodyPr>
          <a:lstStyle/>
          <a:p>
            <a:pPr defTabSz="914363">
              <a:lnSpc>
                <a:spcPct val="90000"/>
              </a:lnSpc>
              <a:spcBef>
                <a:spcPct val="0"/>
              </a:spcBef>
            </a:pPr>
            <a:r>
              <a:rPr lang="en-US" sz="3600" spc="-100" dirty="0" smtClean="0">
                <a:ln w="3175">
                  <a:noFill/>
                </a:ln>
                <a:solidFill>
                  <a:srgbClr val="CCFFCC"/>
                </a:solidFill>
                <a:latin typeface="+mj-lt"/>
                <a:cs typeface="Arial" charset="0"/>
              </a:rPr>
              <a:t>Data Warehouse: Business Intelligence for IT</a:t>
            </a:r>
            <a:endParaRPr lang="en-US" sz="2400" spc="-100" dirty="0">
              <a:ln w="3175">
                <a:noFill/>
              </a:ln>
              <a:solidFill>
                <a:schemeClr val="tx2">
                  <a:alpha val="99000"/>
                </a:schemeClr>
              </a:solidFill>
              <a:latin typeface="+mj-lt"/>
              <a:cs typeface="Arial" charset="0"/>
            </a:endParaRPr>
          </a:p>
        </p:txBody>
      </p:sp>
      <p:pic>
        <p:nvPicPr>
          <p:cNvPr id="16" name="Picture 2" descr="image002"/>
          <p:cNvPicPr>
            <a:picLocks noChangeAspect="1" noChangeArrowheads="1"/>
          </p:cNvPicPr>
          <p:nvPr/>
        </p:nvPicPr>
        <p:blipFill>
          <a:blip r:embed="rId4" cstate="print"/>
          <a:stretch>
            <a:fillRect/>
          </a:stretch>
        </p:blipFill>
        <p:spPr bwMode="auto">
          <a:xfrm>
            <a:off x="622403" y="1155956"/>
            <a:ext cx="3403775" cy="4241543"/>
          </a:xfrm>
          <a:prstGeom prst="rect">
            <a:avLst/>
          </a:prstGeom>
          <a:noFill/>
          <a:ln w="9525">
            <a:noFill/>
            <a:miter lim="800000"/>
            <a:headEnd/>
            <a:tailEnd/>
          </a:ln>
          <a:effectLst>
            <a:reflection blurRad="6350" stA="52000" endA="300" endPos="35000" dir="5400000" sy="-100000" algn="bl" rotWithShape="0"/>
          </a:effectLst>
          <a:scene3d>
            <a:camera prst="perspectiveContrastingRightFacing"/>
            <a:lightRig rig="threePt" dir="t"/>
          </a:scene3d>
        </p:spPr>
      </p:pic>
      <p:sp>
        <p:nvSpPr>
          <p:cNvPr id="10" name="Rectangle 9"/>
          <p:cNvSpPr/>
          <p:nvPr/>
        </p:nvSpPr>
        <p:spPr>
          <a:xfrm>
            <a:off x="1347849" y="6496570"/>
            <a:ext cx="6448302" cy="258530"/>
          </a:xfrm>
          <a:prstGeom prst="rect">
            <a:avLst/>
          </a:prstGeom>
        </p:spPr>
        <p:txBody>
          <a:bodyPr wrap="square" lIns="91436" tIns="45719" rIns="91436" bIns="45719">
            <a:spAutoFit/>
          </a:bodyPr>
          <a:lstStyle/>
          <a:p>
            <a:pPr algn="ctr" defTabSz="1096873" fontAlgn="base">
              <a:lnSpc>
                <a:spcPct val="90000"/>
              </a:lnSpc>
              <a:spcBef>
                <a:spcPct val="0"/>
              </a:spcBef>
              <a:spcAft>
                <a:spcPct val="0"/>
              </a:spcAft>
              <a:buClr>
                <a:srgbClr val="F3AF35"/>
              </a:buClr>
              <a:buSzPct val="85000"/>
              <a:defRPr/>
            </a:pPr>
            <a:r>
              <a:rPr lang="en-US" sz="1200" dirty="0" smtClean="0">
                <a:solidFill>
                  <a:schemeClr val="bg1">
                    <a:lumMod val="65000"/>
                    <a:lumOff val="35000"/>
                    <a:alpha val="99000"/>
                  </a:schemeClr>
                </a:solidFill>
                <a:effectLst>
                  <a:outerShdw blurRad="38100" dist="38100" dir="2700000" algn="tl">
                    <a:srgbClr val="000000">
                      <a:alpha val="43137"/>
                    </a:srgbClr>
                  </a:outerShdw>
                </a:effectLst>
              </a:rPr>
              <a:t>INTEGRATED  | EFFICIENT | BUSINESS ALIGNED </a:t>
            </a:r>
            <a:endParaRPr lang="en-US" sz="1200" dirty="0">
              <a:solidFill>
                <a:schemeClr val="bg1">
                  <a:lumMod val="65000"/>
                  <a:lumOff val="35000"/>
                  <a:alpha val="99000"/>
                </a:schemeClr>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ounded Rectangle 25"/>
          <p:cNvSpPr/>
          <p:nvPr/>
        </p:nvSpPr>
        <p:spPr bwMode="black">
          <a:xfrm rot="10800000">
            <a:off x="-768802" y="3069943"/>
            <a:ext cx="3942308" cy="1111624"/>
          </a:xfrm>
          <a:prstGeom prst="roundRect">
            <a:avLst>
              <a:gd name="adj" fmla="val 10486"/>
            </a:avLst>
          </a:prstGeom>
          <a:gradFill flip="none" rotWithShape="1">
            <a:gsLst>
              <a:gs pos="0">
                <a:schemeClr val="bg1">
                  <a:lumMod val="85000"/>
                  <a:lumOff val="15000"/>
                </a:schemeClr>
              </a:gs>
              <a:gs pos="100000">
                <a:srgbClr val="000000">
                  <a:alpha val="0"/>
                </a:srgbClr>
              </a:gs>
            </a:gsLst>
            <a:lin ang="0" scaled="1"/>
            <a:tileRect/>
          </a:gradFill>
          <a:ln w="9525">
            <a:noFill/>
            <a:miter lim="800000"/>
            <a:headEnd/>
            <a:tailEnd/>
          </a:ln>
          <a:effectLst>
            <a:outerShdw blurRad="50800" dist="38100" dir="10800000" algn="r" rotWithShape="0">
              <a:prstClr val="black">
                <a:alpha val="40000"/>
              </a:prstClr>
            </a:outerShdw>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pic>
        <p:nvPicPr>
          <p:cNvPr id="41" name="Picture 75" descr="UX-Blend.png"/>
          <p:cNvPicPr>
            <a:picLocks noChangeAspect="1"/>
          </p:cNvPicPr>
          <p:nvPr/>
        </p:nvPicPr>
        <p:blipFill>
          <a:blip r:embed="rId3" cstate="print">
            <a:lum bright="-30000" contrast="44000"/>
          </a:blip>
          <a:srcRect/>
          <a:stretch>
            <a:fillRect/>
          </a:stretch>
        </p:blipFill>
        <p:spPr bwMode="auto">
          <a:xfrm rot="5400000">
            <a:off x="519835" y="1957705"/>
            <a:ext cx="4776514" cy="3470320"/>
          </a:xfrm>
          <a:prstGeom prst="rect">
            <a:avLst/>
          </a:prstGeom>
          <a:noFill/>
          <a:ln w="9525">
            <a:noFill/>
            <a:miter lim="800000"/>
            <a:headEnd/>
            <a:tailEnd/>
          </a:ln>
        </p:spPr>
      </p:pic>
      <p:sp>
        <p:nvSpPr>
          <p:cNvPr id="39" name="Title 1"/>
          <p:cNvSpPr txBox="1">
            <a:spLocks/>
          </p:cNvSpPr>
          <p:nvPr/>
        </p:nvSpPr>
        <p:spPr>
          <a:xfrm>
            <a:off x="381000" y="230188"/>
            <a:ext cx="8382000" cy="830997"/>
          </a:xfrm>
          <a:prstGeom prst="rect">
            <a:avLst/>
          </a:prstGeom>
        </p:spPr>
        <p:txBody>
          <a:bodyPr vert="horz" wrap="square" lIns="0" tIns="0" rIns="0" bIns="0" rtlCol="0" anchor="t">
            <a:spAutoFit/>
          </a:bodyPr>
          <a:lstStyle/>
          <a:p>
            <a:pPr defTabSz="914363">
              <a:lnSpc>
                <a:spcPct val="90000"/>
              </a:lnSpc>
              <a:spcBef>
                <a:spcPct val="0"/>
              </a:spcBef>
            </a:pPr>
            <a:r>
              <a:rPr lang="en-US" sz="3600" spc="-100" dirty="0" smtClean="0">
                <a:ln w="3175">
                  <a:noFill/>
                </a:ln>
                <a:solidFill>
                  <a:srgbClr val="CCFFCC"/>
                </a:solidFill>
                <a:latin typeface="+mj-lt"/>
                <a:cs typeface="Arial" charset="0"/>
              </a:rPr>
              <a:t>Service Manager </a:t>
            </a:r>
            <a:br>
              <a:rPr lang="en-US" sz="3600" spc="-100" dirty="0" smtClean="0">
                <a:ln w="3175">
                  <a:noFill/>
                </a:ln>
                <a:solidFill>
                  <a:srgbClr val="CCFFCC"/>
                </a:solidFill>
                <a:latin typeface="+mj-lt"/>
                <a:cs typeface="Arial" charset="0"/>
              </a:rPr>
            </a:br>
            <a:r>
              <a:rPr lang="en-US" sz="2400" spc="-100" dirty="0" smtClean="0">
                <a:ln w="3175">
                  <a:noFill/>
                </a:ln>
                <a:solidFill>
                  <a:schemeClr val="tx2">
                    <a:alpha val="99000"/>
                  </a:schemeClr>
                </a:solidFill>
                <a:latin typeface="+mj-lt"/>
                <a:cs typeface="Arial" charset="0"/>
              </a:rPr>
              <a:t>Driving Service Management Outcomes</a:t>
            </a:r>
            <a:endParaRPr lang="en-US" sz="2400" spc="-100" dirty="0">
              <a:ln w="3175">
                <a:noFill/>
              </a:ln>
              <a:solidFill>
                <a:schemeClr val="tx2">
                  <a:alpha val="99000"/>
                </a:schemeClr>
              </a:solidFill>
              <a:latin typeface="+mj-lt"/>
              <a:cs typeface="Arial" charset="0"/>
            </a:endParaRPr>
          </a:p>
        </p:txBody>
      </p:sp>
      <p:sp>
        <p:nvSpPr>
          <p:cNvPr id="47" name="TextBox 46"/>
          <p:cNvSpPr txBox="1"/>
          <p:nvPr/>
        </p:nvSpPr>
        <p:spPr>
          <a:xfrm>
            <a:off x="1422244" y="3228440"/>
            <a:ext cx="1949829" cy="830997"/>
          </a:xfrm>
          <a:prstGeom prst="rect">
            <a:avLst/>
          </a:prstGeom>
          <a:noFill/>
        </p:spPr>
        <p:txBody>
          <a:bodyPr wrap="square" lIns="0" tIns="0" rIns="0" bIns="0" rtlCol="0">
            <a:spAutoFit/>
          </a:bodyPr>
          <a:lstStyle/>
          <a:p>
            <a:pPr>
              <a:lnSpc>
                <a:spcPct val="90000"/>
              </a:lnSpc>
            </a:pPr>
            <a:r>
              <a:rPr lang="en-US" sz="2000" dirty="0" smtClean="0">
                <a:solidFill>
                  <a:schemeClr val="tx1">
                    <a:alpha val="99000"/>
                  </a:schemeClr>
                </a:solidFill>
                <a:effectLst>
                  <a:outerShdw blurRad="38100" dist="38100" dir="2700000" algn="tl">
                    <a:srgbClr val="000000">
                      <a:alpha val="43137"/>
                    </a:srgbClr>
                  </a:outerShdw>
                </a:effectLst>
              </a:rPr>
              <a:t>IT SERVICE MANAGEMENT  GOALS</a:t>
            </a:r>
          </a:p>
        </p:txBody>
      </p:sp>
      <p:sp>
        <p:nvSpPr>
          <p:cNvPr id="18" name="Rectangle 17"/>
          <p:cNvSpPr/>
          <p:nvPr/>
        </p:nvSpPr>
        <p:spPr>
          <a:xfrm>
            <a:off x="1347849" y="6496570"/>
            <a:ext cx="6448302" cy="258530"/>
          </a:xfrm>
          <a:prstGeom prst="rect">
            <a:avLst/>
          </a:prstGeom>
        </p:spPr>
        <p:txBody>
          <a:bodyPr wrap="square" lIns="91436" tIns="45719" rIns="91436" bIns="45719">
            <a:spAutoFit/>
          </a:bodyPr>
          <a:lstStyle/>
          <a:p>
            <a:pPr algn="ctr" defTabSz="1096873" fontAlgn="base">
              <a:lnSpc>
                <a:spcPct val="90000"/>
              </a:lnSpc>
              <a:spcBef>
                <a:spcPct val="0"/>
              </a:spcBef>
              <a:spcAft>
                <a:spcPct val="0"/>
              </a:spcAft>
              <a:buClr>
                <a:srgbClr val="F3AF35"/>
              </a:buClr>
              <a:buSzPct val="85000"/>
              <a:defRPr/>
            </a:pPr>
            <a:r>
              <a:rPr lang="en-US" sz="1200" dirty="0" smtClean="0">
                <a:solidFill>
                  <a:schemeClr val="bg1">
                    <a:lumMod val="65000"/>
                    <a:lumOff val="35000"/>
                    <a:alpha val="99000"/>
                  </a:schemeClr>
                </a:solidFill>
                <a:effectLst>
                  <a:outerShdw blurRad="38100" dist="38100" dir="2700000" algn="tl">
                    <a:srgbClr val="000000">
                      <a:alpha val="43137"/>
                    </a:srgbClr>
                  </a:outerShdw>
                </a:effectLst>
              </a:rPr>
              <a:t>INTEGRATED  | EFFICIENT | BUSINESS ALIGNED </a:t>
            </a:r>
            <a:endParaRPr lang="en-US" sz="1200" dirty="0">
              <a:solidFill>
                <a:schemeClr val="bg1">
                  <a:lumMod val="65000"/>
                  <a:lumOff val="35000"/>
                  <a:alpha val="99000"/>
                </a:schemeClr>
              </a:solidFill>
              <a:effectLst>
                <a:outerShdw blurRad="38100" dist="38100" dir="2700000" algn="tl">
                  <a:srgbClr val="000000">
                    <a:alpha val="43137"/>
                  </a:srgbClr>
                </a:outerShdw>
              </a:effectLst>
            </a:endParaRPr>
          </a:p>
        </p:txBody>
      </p:sp>
      <p:grpSp>
        <p:nvGrpSpPr>
          <p:cNvPr id="27" name="Group 26"/>
          <p:cNvGrpSpPr/>
          <p:nvPr/>
        </p:nvGrpSpPr>
        <p:grpSpPr>
          <a:xfrm>
            <a:off x="3021633" y="4571706"/>
            <a:ext cx="6667396" cy="1423781"/>
            <a:chOff x="3040683" y="1333206"/>
            <a:chExt cx="6667396" cy="1423781"/>
          </a:xfrm>
        </p:grpSpPr>
        <p:sp>
          <p:nvSpPr>
            <p:cNvPr id="52" name="Round Same Side Corner Rectangle 51"/>
            <p:cNvSpPr/>
            <p:nvPr/>
          </p:nvSpPr>
          <p:spPr bwMode="hidden">
            <a:xfrm rot="16200000">
              <a:off x="5538275" y="-646859"/>
              <a:ext cx="1423781" cy="5383911"/>
            </a:xfrm>
            <a:prstGeom prst="round2SameRect">
              <a:avLst>
                <a:gd name="adj1" fmla="val 15048"/>
                <a:gd name="adj2" fmla="val 0"/>
              </a:avLst>
            </a:prstGeom>
            <a:gradFill flip="none" rotWithShape="1">
              <a:gsLst>
                <a:gs pos="0">
                  <a:schemeClr val="accent2"/>
                </a:gs>
                <a:gs pos="24000">
                  <a:schemeClr val="accent2">
                    <a:alpha val="65000"/>
                  </a:schemeClr>
                </a:gs>
                <a:gs pos="35000">
                  <a:schemeClr val="accent2">
                    <a:alpha val="75000"/>
                  </a:scheme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B/>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5" name="Rounded Rectangle 54"/>
            <p:cNvSpPr/>
            <p:nvPr/>
          </p:nvSpPr>
          <p:spPr bwMode="black">
            <a:xfrm>
              <a:off x="5593279" y="1433517"/>
              <a:ext cx="4114800" cy="1223159"/>
            </a:xfrm>
            <a:prstGeom prst="roundRect">
              <a:avLst>
                <a:gd name="adj" fmla="val 10486"/>
              </a:avLst>
            </a:prstGeom>
            <a:gradFill flip="none" rotWithShape="1">
              <a:gsLst>
                <a:gs pos="0">
                  <a:schemeClr val="bg1">
                    <a:lumMod val="85000"/>
                    <a:lumOff val="15000"/>
                  </a:schemeClr>
                </a:gs>
                <a:gs pos="100000">
                  <a:srgbClr val="000000">
                    <a:alpha val="0"/>
                  </a:srgbClr>
                </a:gs>
              </a:gsLst>
              <a:lin ang="0" scaled="1"/>
              <a:tileRect/>
            </a:gradFill>
            <a:ln w="9525">
              <a:noFill/>
              <a:miter lim="800000"/>
              <a:headEnd/>
              <a:tailEnd/>
            </a:ln>
            <a:effectLst>
              <a:outerShdw blurRad="50800" dist="38100" dir="10800000" algn="r" rotWithShape="0">
                <a:prstClr val="black">
                  <a:alpha val="40000"/>
                </a:prstClr>
              </a:outerShdw>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58" name="TextBox 57"/>
            <p:cNvSpPr txBox="1"/>
            <p:nvPr/>
          </p:nvSpPr>
          <p:spPr>
            <a:xfrm>
              <a:off x="4204683" y="1906597"/>
              <a:ext cx="1281718" cy="276999"/>
            </a:xfrm>
            <a:prstGeom prst="rect">
              <a:avLst/>
            </a:prstGeom>
            <a:noFill/>
          </p:spPr>
          <p:txBody>
            <a:bodyPr wrap="square" lIns="0" tIns="0" rIns="0" bIns="0" rtlCol="0">
              <a:spAutoFit/>
            </a:bodyPr>
            <a:lstStyle/>
            <a:p>
              <a:pPr>
                <a:lnSpc>
                  <a:spcPct val="90000"/>
                </a:lnSpc>
              </a:pPr>
              <a:r>
                <a:rPr lang="en-US" sz="2000" dirty="0" smtClean="0">
                  <a:gradFill flip="none" rotWithShape="1">
                    <a:gsLst>
                      <a:gs pos="0">
                        <a:schemeClr val="tx1"/>
                      </a:gs>
                      <a:gs pos="100000">
                        <a:schemeClr val="accent2"/>
                      </a:gs>
                    </a:gsLst>
                    <a:lin ang="5400000" scaled="1"/>
                    <a:tileRect/>
                  </a:gradFill>
                  <a:effectLst>
                    <a:outerShdw blurRad="38100" dist="38100" dir="2700000" algn="tl">
                      <a:srgbClr val="000000">
                        <a:alpha val="43137"/>
                      </a:srgbClr>
                    </a:outerShdw>
                  </a:effectLst>
                </a:rPr>
                <a:t>BUSINESS</a:t>
              </a:r>
            </a:p>
          </p:txBody>
        </p:sp>
        <p:sp>
          <p:nvSpPr>
            <p:cNvPr id="61" name="TextBox 60"/>
            <p:cNvSpPr txBox="1"/>
            <p:nvPr/>
          </p:nvSpPr>
          <p:spPr>
            <a:xfrm>
              <a:off x="5605155" y="1448775"/>
              <a:ext cx="3538846" cy="1192642"/>
            </a:xfrm>
            <a:prstGeom prst="rect">
              <a:avLst/>
            </a:prstGeom>
            <a:noFill/>
          </p:spPr>
          <p:txBody>
            <a:bodyPr wrap="square" lIns="68586" tIns="34294" rIns="68586" bIns="34294" rtlCol="0">
              <a:spAutoFit/>
            </a:bodyPr>
            <a:lstStyle/>
            <a:p>
              <a:pPr marL="344488" lvl="1" indent="-233363" defTabSz="914363" fontAlgn="base">
                <a:lnSpc>
                  <a:spcPct val="90000"/>
                </a:lnSpc>
                <a:spcAft>
                  <a:spcPts val="600"/>
                </a:spcAft>
                <a:buClr>
                  <a:schemeClr val="accent2">
                    <a:lumMod val="75000"/>
                  </a:schemeClr>
                </a:buClr>
                <a:buSzPct val="80000"/>
                <a:buBlip>
                  <a:blip r:embed="rId4"/>
                </a:buBlip>
                <a:defRPr/>
              </a:pPr>
              <a:r>
                <a:rPr lang="en-US" sz="1400" dirty="0" smtClean="0">
                  <a:solidFill>
                    <a:schemeClr val="accent1">
                      <a:lumMod val="60000"/>
                      <a:lumOff val="40000"/>
                      <a:alpha val="99000"/>
                    </a:schemeClr>
                  </a:solidFill>
                </a:rPr>
                <a:t>Realize value of the IT investment</a:t>
              </a:r>
            </a:p>
            <a:p>
              <a:pPr marL="344488" lvl="1" indent="-233363" defTabSz="914363" fontAlgn="base">
                <a:lnSpc>
                  <a:spcPct val="90000"/>
                </a:lnSpc>
                <a:spcAft>
                  <a:spcPts val="600"/>
                </a:spcAft>
                <a:buClr>
                  <a:schemeClr val="accent2">
                    <a:lumMod val="75000"/>
                  </a:schemeClr>
                </a:buClr>
                <a:buSzPct val="80000"/>
                <a:buBlip>
                  <a:blip r:embed="rId4"/>
                </a:buBlip>
                <a:defRPr/>
              </a:pPr>
              <a:r>
                <a:rPr lang="en-US" sz="1400" dirty="0" smtClean="0">
                  <a:solidFill>
                    <a:schemeClr val="accent1">
                      <a:lumMod val="60000"/>
                      <a:lumOff val="40000"/>
                      <a:alpha val="99000"/>
                    </a:schemeClr>
                  </a:solidFill>
                </a:rPr>
                <a:t>Ensure IT governance, risk, </a:t>
              </a:r>
              <a:br>
                <a:rPr lang="en-US" sz="1400" dirty="0" smtClean="0">
                  <a:solidFill>
                    <a:schemeClr val="accent1">
                      <a:lumMod val="60000"/>
                      <a:lumOff val="40000"/>
                      <a:alpha val="99000"/>
                    </a:schemeClr>
                  </a:solidFill>
                </a:rPr>
              </a:br>
              <a:r>
                <a:rPr lang="en-US" sz="1400" dirty="0" smtClean="0">
                  <a:solidFill>
                    <a:schemeClr val="accent1">
                      <a:lumMod val="60000"/>
                      <a:lumOff val="40000"/>
                      <a:alpha val="99000"/>
                    </a:schemeClr>
                  </a:solidFill>
                </a:rPr>
                <a:t>and compliance </a:t>
              </a:r>
            </a:p>
            <a:p>
              <a:pPr marL="344488" lvl="1" indent="-233363" defTabSz="914363" fontAlgn="base">
                <a:lnSpc>
                  <a:spcPct val="90000"/>
                </a:lnSpc>
                <a:spcAft>
                  <a:spcPts val="600"/>
                </a:spcAft>
                <a:buClr>
                  <a:schemeClr val="accent2">
                    <a:lumMod val="75000"/>
                  </a:schemeClr>
                </a:buClr>
                <a:buSzPct val="80000"/>
                <a:buBlip>
                  <a:blip r:embed="rId4"/>
                </a:buBlip>
                <a:defRPr/>
              </a:pPr>
              <a:r>
                <a:rPr lang="en-US" sz="1400" dirty="0" smtClean="0">
                  <a:solidFill>
                    <a:schemeClr val="accent1">
                      <a:lumMod val="60000"/>
                      <a:lumOff val="40000"/>
                      <a:alpha val="99000"/>
                    </a:schemeClr>
                  </a:solidFill>
                </a:rPr>
                <a:t>Adapt to ever-changing needs </a:t>
              </a:r>
              <a:br>
                <a:rPr lang="en-US" sz="1400" dirty="0" smtClean="0">
                  <a:solidFill>
                    <a:schemeClr val="accent1">
                      <a:lumMod val="60000"/>
                      <a:lumOff val="40000"/>
                      <a:alpha val="99000"/>
                    </a:schemeClr>
                  </a:solidFill>
                </a:rPr>
              </a:br>
              <a:r>
                <a:rPr lang="en-US" sz="1400" dirty="0" smtClean="0">
                  <a:solidFill>
                    <a:schemeClr val="accent1">
                      <a:lumMod val="60000"/>
                      <a:lumOff val="40000"/>
                      <a:alpha val="99000"/>
                    </a:schemeClr>
                  </a:solidFill>
                </a:rPr>
                <a:t>of the organization</a:t>
              </a:r>
            </a:p>
          </p:txBody>
        </p:sp>
        <p:pic>
          <p:nvPicPr>
            <p:cNvPr id="4098" name="Picture 2" descr="C:\Users\roslyn.ADI\Desktop\DVD_ART36\Artwork_Imagery\Icons - Illustrations\_ REAL VISTA STYLE\clip board check list.png"/>
            <p:cNvPicPr>
              <a:picLocks noChangeAspect="1" noChangeArrowheads="1"/>
            </p:cNvPicPr>
            <p:nvPr/>
          </p:nvPicPr>
          <p:blipFill>
            <a:blip r:embed="rId5" cstate="print"/>
            <a:srcRect/>
            <a:stretch>
              <a:fillRect/>
            </a:stretch>
          </p:blipFill>
          <p:spPr bwMode="auto">
            <a:xfrm>
              <a:off x="3040683" y="1373730"/>
              <a:ext cx="1232453" cy="1232453"/>
            </a:xfrm>
            <a:prstGeom prst="rect">
              <a:avLst/>
            </a:prstGeom>
            <a:noFill/>
          </p:spPr>
        </p:pic>
      </p:grpSp>
      <p:grpSp>
        <p:nvGrpSpPr>
          <p:cNvPr id="28" name="Group 27"/>
          <p:cNvGrpSpPr/>
          <p:nvPr/>
        </p:nvGrpSpPr>
        <p:grpSpPr>
          <a:xfrm>
            <a:off x="3344500" y="1238771"/>
            <a:ext cx="6323375" cy="1426464"/>
            <a:chOff x="3372829" y="4467746"/>
            <a:chExt cx="6323375" cy="1426464"/>
          </a:xfrm>
        </p:grpSpPr>
        <p:sp>
          <p:nvSpPr>
            <p:cNvPr id="51" name="Round Same Side Corner Rectangle 50"/>
            <p:cNvSpPr/>
            <p:nvPr/>
          </p:nvSpPr>
          <p:spPr bwMode="hidden">
            <a:xfrm rot="16200000">
              <a:off x="5536937" y="2489022"/>
              <a:ext cx="1426464" cy="5383911"/>
            </a:xfrm>
            <a:prstGeom prst="round2SameRect">
              <a:avLst>
                <a:gd name="adj1" fmla="val 15048"/>
                <a:gd name="adj2" fmla="val 0"/>
              </a:avLst>
            </a:prstGeom>
            <a:gradFill flip="none" rotWithShape="1">
              <a:gsLst>
                <a:gs pos="0">
                  <a:schemeClr val="accent2"/>
                </a:gs>
                <a:gs pos="24000">
                  <a:schemeClr val="accent2">
                    <a:alpha val="65000"/>
                  </a:schemeClr>
                </a:gs>
                <a:gs pos="35000">
                  <a:schemeClr val="accent2">
                    <a:alpha val="75000"/>
                  </a:scheme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B/>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4" name="Rounded Rectangle 53"/>
            <p:cNvSpPr/>
            <p:nvPr/>
          </p:nvSpPr>
          <p:spPr bwMode="black">
            <a:xfrm>
              <a:off x="5581404" y="4569398"/>
              <a:ext cx="4114800" cy="1223159"/>
            </a:xfrm>
            <a:prstGeom prst="roundRect">
              <a:avLst>
                <a:gd name="adj" fmla="val 13400"/>
              </a:avLst>
            </a:prstGeom>
            <a:gradFill flip="none" rotWithShape="1">
              <a:gsLst>
                <a:gs pos="0">
                  <a:schemeClr val="bg1">
                    <a:lumMod val="85000"/>
                    <a:lumOff val="15000"/>
                  </a:schemeClr>
                </a:gs>
                <a:gs pos="100000">
                  <a:srgbClr val="000000">
                    <a:alpha val="0"/>
                  </a:srgbClr>
                </a:gs>
              </a:gsLst>
              <a:lin ang="0" scaled="1"/>
              <a:tileRect/>
            </a:gradFill>
            <a:ln w="9525">
              <a:noFill/>
              <a:miter lim="800000"/>
              <a:headEnd/>
              <a:tailEnd/>
            </a:ln>
            <a:effectLst>
              <a:outerShdw blurRad="50800" dist="38100" dir="10800000" algn="r" rotWithShape="0">
                <a:prstClr val="black">
                  <a:alpha val="40000"/>
                </a:prstClr>
              </a:outerShdw>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57" name="TextBox 56"/>
            <p:cNvSpPr txBox="1"/>
            <p:nvPr/>
          </p:nvSpPr>
          <p:spPr>
            <a:xfrm>
              <a:off x="4204683" y="4903978"/>
              <a:ext cx="1329219" cy="553998"/>
            </a:xfrm>
            <a:prstGeom prst="rect">
              <a:avLst/>
            </a:prstGeom>
            <a:noFill/>
          </p:spPr>
          <p:txBody>
            <a:bodyPr wrap="square" lIns="0" tIns="0" rIns="0" bIns="0" rtlCol="0">
              <a:spAutoFit/>
            </a:bodyPr>
            <a:lstStyle/>
            <a:p>
              <a:pPr>
                <a:lnSpc>
                  <a:spcPct val="90000"/>
                </a:lnSpc>
              </a:pPr>
              <a:r>
                <a:rPr lang="en-US" sz="2000" dirty="0" smtClean="0">
                  <a:gradFill flip="none" rotWithShape="1">
                    <a:gsLst>
                      <a:gs pos="0">
                        <a:schemeClr val="tx1"/>
                      </a:gs>
                      <a:gs pos="100000">
                        <a:schemeClr val="accent2"/>
                      </a:gs>
                    </a:gsLst>
                    <a:lin ang="5400000" scaled="1"/>
                    <a:tileRect/>
                  </a:gradFill>
                  <a:effectLst>
                    <a:outerShdw blurRad="38100" dist="38100" dir="2700000" algn="tl">
                      <a:srgbClr val="000000">
                        <a:alpha val="43137"/>
                      </a:srgbClr>
                    </a:outerShdw>
                  </a:effectLst>
                </a:rPr>
                <a:t>DATA CENTER </a:t>
              </a:r>
            </a:p>
          </p:txBody>
        </p:sp>
        <p:sp>
          <p:nvSpPr>
            <p:cNvPr id="60" name="TextBox 59"/>
            <p:cNvSpPr txBox="1"/>
            <p:nvPr/>
          </p:nvSpPr>
          <p:spPr>
            <a:xfrm>
              <a:off x="5605155" y="4584656"/>
              <a:ext cx="3538846" cy="1192642"/>
            </a:xfrm>
            <a:prstGeom prst="rect">
              <a:avLst/>
            </a:prstGeom>
            <a:noFill/>
          </p:spPr>
          <p:txBody>
            <a:bodyPr wrap="square" lIns="68586" tIns="34294" rIns="68586" bIns="34294" rtlCol="0">
              <a:spAutoFit/>
            </a:bodyPr>
            <a:lstStyle/>
            <a:p>
              <a:pPr marL="344488" lvl="1" indent="-233363" defTabSz="914363" fontAlgn="base">
                <a:lnSpc>
                  <a:spcPct val="90000"/>
                </a:lnSpc>
                <a:spcAft>
                  <a:spcPts val="600"/>
                </a:spcAft>
                <a:buClr>
                  <a:schemeClr val="accent2">
                    <a:lumMod val="75000"/>
                  </a:schemeClr>
                </a:buClr>
                <a:buSzPct val="80000"/>
                <a:buBlip>
                  <a:blip r:embed="rId4"/>
                </a:buBlip>
                <a:defRPr/>
              </a:pPr>
              <a:r>
                <a:rPr lang="en-US" sz="1400" dirty="0" smtClean="0">
                  <a:solidFill>
                    <a:schemeClr val="accent1">
                      <a:lumMod val="60000"/>
                      <a:lumOff val="40000"/>
                      <a:alpha val="99000"/>
                    </a:schemeClr>
                  </a:solidFill>
                </a:rPr>
                <a:t>Reduce downtime, </a:t>
              </a:r>
              <a:br>
                <a:rPr lang="en-US" sz="1400" dirty="0" smtClean="0">
                  <a:solidFill>
                    <a:schemeClr val="accent1">
                      <a:lumMod val="60000"/>
                      <a:lumOff val="40000"/>
                      <a:alpha val="99000"/>
                    </a:schemeClr>
                  </a:solidFill>
                </a:rPr>
              </a:br>
              <a:r>
                <a:rPr lang="en-US" sz="1400" dirty="0" smtClean="0">
                  <a:solidFill>
                    <a:schemeClr val="accent1">
                      <a:lumMod val="60000"/>
                      <a:lumOff val="40000"/>
                      <a:alpha val="99000"/>
                    </a:schemeClr>
                  </a:solidFill>
                </a:rPr>
                <a:t>lower time to resolution</a:t>
              </a:r>
            </a:p>
            <a:p>
              <a:pPr marL="344488" lvl="1" indent="-233363" defTabSz="914363" fontAlgn="base">
                <a:lnSpc>
                  <a:spcPct val="90000"/>
                </a:lnSpc>
                <a:spcAft>
                  <a:spcPts val="600"/>
                </a:spcAft>
                <a:buClr>
                  <a:schemeClr val="accent2">
                    <a:lumMod val="75000"/>
                  </a:schemeClr>
                </a:buClr>
                <a:buSzPct val="80000"/>
                <a:buBlip>
                  <a:blip r:embed="rId4"/>
                </a:buBlip>
                <a:defRPr/>
              </a:pPr>
              <a:r>
                <a:rPr lang="en-US" sz="1400" dirty="0" smtClean="0">
                  <a:solidFill>
                    <a:schemeClr val="accent1">
                      <a:lumMod val="60000"/>
                      <a:lumOff val="40000"/>
                      <a:alpha val="99000"/>
                    </a:schemeClr>
                  </a:solidFill>
                </a:rPr>
                <a:t>Improve reliability </a:t>
              </a:r>
            </a:p>
            <a:p>
              <a:pPr marL="344488" lvl="1" indent="-233363" defTabSz="914363" fontAlgn="base">
                <a:lnSpc>
                  <a:spcPct val="90000"/>
                </a:lnSpc>
                <a:spcAft>
                  <a:spcPts val="600"/>
                </a:spcAft>
                <a:buClr>
                  <a:schemeClr val="accent2">
                    <a:lumMod val="75000"/>
                  </a:schemeClr>
                </a:buClr>
                <a:buSzPct val="80000"/>
                <a:buBlip>
                  <a:blip r:embed="rId4"/>
                </a:buBlip>
                <a:defRPr/>
              </a:pPr>
              <a:r>
                <a:rPr lang="en-US" sz="1400" dirty="0" smtClean="0">
                  <a:solidFill>
                    <a:schemeClr val="accent1">
                      <a:lumMod val="60000"/>
                      <a:lumOff val="40000"/>
                      <a:alpha val="99000"/>
                    </a:schemeClr>
                  </a:solidFill>
                </a:rPr>
                <a:t>Simplify the management </a:t>
              </a:r>
              <a:br>
                <a:rPr lang="en-US" sz="1400" dirty="0" smtClean="0">
                  <a:solidFill>
                    <a:schemeClr val="accent1">
                      <a:lumMod val="60000"/>
                      <a:lumOff val="40000"/>
                      <a:alpha val="99000"/>
                    </a:schemeClr>
                  </a:solidFill>
                </a:rPr>
              </a:br>
              <a:r>
                <a:rPr lang="en-US" sz="1400" dirty="0" smtClean="0">
                  <a:solidFill>
                    <a:schemeClr val="accent1">
                      <a:lumMod val="60000"/>
                      <a:lumOff val="40000"/>
                      <a:alpha val="99000"/>
                    </a:schemeClr>
                  </a:solidFill>
                </a:rPr>
                <a:t>of  compliance and risk</a:t>
              </a:r>
            </a:p>
          </p:txBody>
        </p:sp>
        <p:pic>
          <p:nvPicPr>
            <p:cNvPr id="4100" name="Picture 4" descr="C:\Users\roslyn.ADI\Desktop\DVD_ART36\Artwork_Imagery\Icons - Illustrations\_ WINDOWS SERVER ICONS\Hardware\Virtual Servers 2.png"/>
            <p:cNvPicPr>
              <a:picLocks noChangeAspect="1" noChangeArrowheads="1"/>
            </p:cNvPicPr>
            <p:nvPr/>
          </p:nvPicPr>
          <p:blipFill>
            <a:blip r:embed="rId6" cstate="print"/>
            <a:srcRect/>
            <a:stretch>
              <a:fillRect/>
            </a:stretch>
          </p:blipFill>
          <p:spPr bwMode="auto">
            <a:xfrm>
              <a:off x="3372829" y="4769953"/>
              <a:ext cx="584062" cy="953722"/>
            </a:xfrm>
            <a:prstGeom prst="rect">
              <a:avLst/>
            </a:prstGeom>
            <a:noFill/>
          </p:spPr>
        </p:pic>
      </p:grpSp>
      <p:sp>
        <p:nvSpPr>
          <p:cNvPr id="20" name="Round Same Side Corner Rectangle 19"/>
          <p:cNvSpPr/>
          <p:nvPr/>
        </p:nvSpPr>
        <p:spPr bwMode="hidden">
          <a:xfrm rot="16200000">
            <a:off x="5538276" y="920412"/>
            <a:ext cx="1423781" cy="5383909"/>
          </a:xfrm>
          <a:prstGeom prst="round2SameRect">
            <a:avLst>
              <a:gd name="adj1" fmla="val 15048"/>
              <a:gd name="adj2" fmla="val 0"/>
            </a:avLst>
          </a:prstGeom>
          <a:gradFill flip="none" rotWithShape="1">
            <a:gsLst>
              <a:gs pos="0">
                <a:schemeClr val="accent2"/>
              </a:gs>
              <a:gs pos="24000">
                <a:schemeClr val="accent2">
                  <a:alpha val="65000"/>
                </a:schemeClr>
              </a:gs>
              <a:gs pos="35000">
                <a:schemeClr val="accent2">
                  <a:alpha val="75000"/>
                </a:scheme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B/>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21" name="Rounded Rectangle 20"/>
          <p:cNvSpPr/>
          <p:nvPr/>
        </p:nvSpPr>
        <p:spPr bwMode="black">
          <a:xfrm>
            <a:off x="5581403" y="3000787"/>
            <a:ext cx="4114800" cy="1223159"/>
          </a:xfrm>
          <a:prstGeom prst="roundRect">
            <a:avLst>
              <a:gd name="adj" fmla="val 12429"/>
            </a:avLst>
          </a:prstGeom>
          <a:gradFill flip="none" rotWithShape="1">
            <a:gsLst>
              <a:gs pos="0">
                <a:schemeClr val="bg1">
                  <a:lumMod val="85000"/>
                  <a:lumOff val="15000"/>
                </a:schemeClr>
              </a:gs>
              <a:gs pos="100000">
                <a:srgbClr val="000000">
                  <a:alpha val="0"/>
                </a:srgbClr>
              </a:gs>
            </a:gsLst>
            <a:lin ang="0" scaled="1"/>
            <a:tileRect/>
          </a:gradFill>
          <a:ln w="9525">
            <a:noFill/>
            <a:miter lim="800000"/>
            <a:headEnd/>
            <a:tailEnd/>
          </a:ln>
          <a:effectLst>
            <a:outerShdw blurRad="50800" dist="38100" dir="10800000" algn="r" rotWithShape="0">
              <a:prstClr val="black">
                <a:alpha val="40000"/>
              </a:prstClr>
            </a:outerShdw>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22" name="TextBox 21"/>
          <p:cNvSpPr txBox="1"/>
          <p:nvPr/>
        </p:nvSpPr>
        <p:spPr>
          <a:xfrm>
            <a:off x="4204682" y="3473867"/>
            <a:ext cx="1086133" cy="276999"/>
          </a:xfrm>
          <a:prstGeom prst="rect">
            <a:avLst/>
          </a:prstGeom>
          <a:noFill/>
        </p:spPr>
        <p:txBody>
          <a:bodyPr wrap="square" lIns="0" tIns="0" rIns="0" bIns="0" rtlCol="0">
            <a:spAutoFit/>
          </a:bodyPr>
          <a:lstStyle/>
          <a:p>
            <a:pPr>
              <a:lnSpc>
                <a:spcPct val="90000"/>
              </a:lnSpc>
            </a:pPr>
            <a:r>
              <a:rPr lang="en-US" sz="2000" dirty="0" smtClean="0">
                <a:gradFill flip="none" rotWithShape="1">
                  <a:gsLst>
                    <a:gs pos="0">
                      <a:schemeClr val="tx1"/>
                    </a:gs>
                    <a:gs pos="100000">
                      <a:schemeClr val="accent2"/>
                    </a:gs>
                  </a:gsLst>
                  <a:lin ang="5400000" scaled="1"/>
                  <a:tileRect/>
                </a:gradFill>
                <a:effectLst>
                  <a:outerShdw blurRad="38100" dist="38100" dir="2700000" algn="tl">
                    <a:srgbClr val="000000">
                      <a:alpha val="43137"/>
                    </a:srgbClr>
                  </a:outerShdw>
                </a:effectLst>
              </a:rPr>
              <a:t>END USER</a:t>
            </a:r>
          </a:p>
        </p:txBody>
      </p:sp>
      <p:sp>
        <p:nvSpPr>
          <p:cNvPr id="23" name="TextBox 22"/>
          <p:cNvSpPr txBox="1"/>
          <p:nvPr/>
        </p:nvSpPr>
        <p:spPr>
          <a:xfrm>
            <a:off x="5605154" y="3016045"/>
            <a:ext cx="3538846" cy="1192642"/>
          </a:xfrm>
          <a:prstGeom prst="rect">
            <a:avLst/>
          </a:prstGeom>
          <a:noFill/>
        </p:spPr>
        <p:txBody>
          <a:bodyPr wrap="square" lIns="68586" tIns="34294" rIns="68586" bIns="34294" rtlCol="0">
            <a:spAutoFit/>
          </a:bodyPr>
          <a:lstStyle/>
          <a:p>
            <a:pPr marL="344488" lvl="1" indent="-233363" defTabSz="914363" fontAlgn="base">
              <a:lnSpc>
                <a:spcPct val="90000"/>
              </a:lnSpc>
              <a:spcAft>
                <a:spcPts val="600"/>
              </a:spcAft>
              <a:buClr>
                <a:schemeClr val="accent2">
                  <a:lumMod val="75000"/>
                </a:schemeClr>
              </a:buClr>
              <a:buSzPct val="80000"/>
              <a:buBlip>
                <a:blip r:embed="rId4"/>
              </a:buBlip>
              <a:defRPr/>
            </a:pPr>
            <a:r>
              <a:rPr lang="en-US" sz="1400" dirty="0" smtClean="0">
                <a:solidFill>
                  <a:schemeClr val="accent1">
                    <a:lumMod val="60000"/>
                    <a:lumOff val="40000"/>
                    <a:alpha val="99000"/>
                  </a:schemeClr>
                </a:solidFill>
              </a:rPr>
              <a:t>Provide choice and flexibility </a:t>
            </a:r>
          </a:p>
          <a:p>
            <a:pPr marL="344488" lvl="1" indent="-233363" defTabSz="914363" fontAlgn="base">
              <a:lnSpc>
                <a:spcPct val="90000"/>
              </a:lnSpc>
              <a:spcAft>
                <a:spcPts val="600"/>
              </a:spcAft>
              <a:buClr>
                <a:schemeClr val="accent2">
                  <a:lumMod val="75000"/>
                </a:schemeClr>
              </a:buClr>
              <a:buSzPct val="80000"/>
              <a:buBlip>
                <a:blip r:embed="rId4"/>
              </a:buBlip>
              <a:defRPr/>
            </a:pPr>
            <a:r>
              <a:rPr lang="en-US" sz="1400" dirty="0" smtClean="0">
                <a:solidFill>
                  <a:schemeClr val="accent1">
                    <a:lumMod val="60000"/>
                    <a:lumOff val="40000"/>
                    <a:alpha val="99000"/>
                  </a:schemeClr>
                </a:solidFill>
              </a:rPr>
              <a:t>Deliver efficient support, </a:t>
            </a:r>
            <a:br>
              <a:rPr lang="en-US" sz="1400" dirty="0" smtClean="0">
                <a:solidFill>
                  <a:schemeClr val="accent1">
                    <a:lumMod val="60000"/>
                    <a:lumOff val="40000"/>
                    <a:alpha val="99000"/>
                  </a:schemeClr>
                </a:solidFill>
              </a:rPr>
            </a:br>
            <a:r>
              <a:rPr lang="en-US" sz="1400" dirty="0" smtClean="0">
                <a:solidFill>
                  <a:schemeClr val="accent1">
                    <a:lumMod val="60000"/>
                    <a:lumOff val="40000"/>
                    <a:alpha val="99000"/>
                  </a:schemeClr>
                </a:solidFill>
              </a:rPr>
              <a:t>anywhere, anytime</a:t>
            </a:r>
          </a:p>
          <a:p>
            <a:pPr marL="344488" lvl="1" indent="-233363" defTabSz="914363" fontAlgn="base">
              <a:lnSpc>
                <a:spcPct val="90000"/>
              </a:lnSpc>
              <a:spcAft>
                <a:spcPts val="600"/>
              </a:spcAft>
              <a:buClr>
                <a:schemeClr val="accent2">
                  <a:lumMod val="75000"/>
                </a:schemeClr>
              </a:buClr>
              <a:buSzPct val="80000"/>
              <a:buBlip>
                <a:blip r:embed="rId4"/>
              </a:buBlip>
              <a:defRPr/>
            </a:pPr>
            <a:r>
              <a:rPr lang="en-US" sz="1400" dirty="0" smtClean="0">
                <a:solidFill>
                  <a:schemeClr val="accent1">
                    <a:lumMod val="60000"/>
                    <a:lumOff val="40000"/>
                    <a:alpha val="99000"/>
                  </a:schemeClr>
                </a:solidFill>
              </a:rPr>
              <a:t>Increase responsiveness </a:t>
            </a:r>
            <a:br>
              <a:rPr lang="en-US" sz="1400" dirty="0" smtClean="0">
                <a:solidFill>
                  <a:schemeClr val="accent1">
                    <a:lumMod val="60000"/>
                    <a:lumOff val="40000"/>
                    <a:alpha val="99000"/>
                  </a:schemeClr>
                </a:solidFill>
              </a:rPr>
            </a:br>
            <a:r>
              <a:rPr lang="en-US" sz="1400" dirty="0" smtClean="0">
                <a:solidFill>
                  <a:schemeClr val="accent1">
                    <a:lumMod val="60000"/>
                    <a:lumOff val="40000"/>
                    <a:alpha val="99000"/>
                  </a:schemeClr>
                </a:solidFill>
              </a:rPr>
              <a:t>and satisfaction</a:t>
            </a:r>
          </a:p>
        </p:txBody>
      </p:sp>
      <p:pic>
        <p:nvPicPr>
          <p:cNvPr id="24" name="Picture 2" descr="C:\Users\roslyn.ADI\Desktop\DVD_ART36\Artwork_Imagery\Brand Photos\Scenarios\FY08 Brand - Business - No_exp\man casual working computer sitting window developer IW.png"/>
          <p:cNvPicPr>
            <a:picLocks noChangeAspect="1" noChangeArrowheads="1"/>
          </p:cNvPicPr>
          <p:nvPr/>
        </p:nvPicPr>
        <p:blipFill>
          <a:blip r:embed="rId7" cstate="print"/>
          <a:srcRect l="37805" t="23979" r="36385" b="17951"/>
          <a:stretch>
            <a:fillRect/>
          </a:stretch>
        </p:blipFill>
        <p:spPr bwMode="auto">
          <a:xfrm>
            <a:off x="3368873" y="3208515"/>
            <a:ext cx="576072" cy="861817"/>
          </a:xfrm>
          <a:prstGeom prst="roundRect">
            <a:avLst>
              <a:gd name="adj" fmla="val 9929"/>
            </a:avLst>
          </a:prstGeom>
          <a:noFill/>
          <a:effectLst>
            <a:outerShdw blurRad="50800" dist="38100" algn="l" rotWithShape="0">
              <a:prstClr val="black">
                <a:alpha val="40000"/>
              </a:prstClr>
            </a:outerShdw>
          </a:effectLst>
        </p:spPr>
      </p:pic>
      <p:pic>
        <p:nvPicPr>
          <p:cNvPr id="25" name="Picture 2" descr="C:\Users\roslyn.ADI\Desktop\DVD_ART36\Artwork_Imagery\Brand Photos\Scenarios\FY08 Brand - Business\man windows laptop sitting desk casual copy.png"/>
          <p:cNvPicPr>
            <a:picLocks noChangeAspect="1" noChangeArrowheads="1"/>
          </p:cNvPicPr>
          <p:nvPr/>
        </p:nvPicPr>
        <p:blipFill>
          <a:blip r:embed="rId8" cstate="print"/>
          <a:srcRect t="25832" r="52523" b="29289"/>
          <a:stretch>
            <a:fillRect/>
          </a:stretch>
        </p:blipFill>
        <p:spPr bwMode="auto">
          <a:xfrm>
            <a:off x="-382968" y="3057836"/>
            <a:ext cx="1598701" cy="1128155"/>
          </a:xfrm>
          <a:prstGeom prst="rect">
            <a:avLst/>
          </a:prstGeom>
          <a:noFill/>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6" name="Group 205"/>
          <p:cNvGrpSpPr/>
          <p:nvPr/>
        </p:nvGrpSpPr>
        <p:grpSpPr>
          <a:xfrm>
            <a:off x="127787" y="3655816"/>
            <a:ext cx="8885586" cy="2445028"/>
            <a:chOff x="127787" y="3655816"/>
            <a:chExt cx="8885586" cy="2445028"/>
          </a:xfrm>
        </p:grpSpPr>
        <p:grpSp>
          <p:nvGrpSpPr>
            <p:cNvPr id="140" name="Group 44"/>
            <p:cNvGrpSpPr/>
            <p:nvPr/>
          </p:nvGrpSpPr>
          <p:grpSpPr>
            <a:xfrm rot="10800000">
              <a:off x="127787" y="3655816"/>
              <a:ext cx="8885586" cy="2445028"/>
              <a:chOff x="119271" y="5436702"/>
              <a:chExt cx="8885586" cy="2445028"/>
            </a:xfrm>
          </p:grpSpPr>
          <p:sp>
            <p:nvSpPr>
              <p:cNvPr id="141" name="Rounded Rectangle 140"/>
              <p:cNvSpPr/>
              <p:nvPr/>
            </p:nvSpPr>
            <p:spPr bwMode="hidden">
              <a:xfrm rot="16200000">
                <a:off x="3980948" y="1575025"/>
                <a:ext cx="1162231" cy="8885586"/>
              </a:xfrm>
              <a:prstGeom prst="roundRect">
                <a:avLst>
                  <a:gd name="adj" fmla="val 31401"/>
                </a:avLst>
              </a:prstGeom>
              <a:gradFill flip="none" rotWithShape="1">
                <a:gsLst>
                  <a:gs pos="0">
                    <a:schemeClr val="bg1">
                      <a:lumMod val="85000"/>
                      <a:lumOff val="15000"/>
                    </a:schemeClr>
                  </a:gs>
                  <a:gs pos="100000">
                    <a:srgbClr val="000000">
                      <a:alpha val="0"/>
                    </a:srgbClr>
                  </a:gs>
                </a:gsLst>
                <a:lin ang="10800000" scaled="1"/>
                <a:tileRect/>
              </a:gradFill>
              <a:ln w="9525">
                <a:noFill/>
                <a:miter lim="800000"/>
                <a:headEnd/>
                <a:tailEnd/>
              </a:ln>
              <a:effectLst>
                <a:outerShdw blurRad="50800" dist="38100" dir="10800000" algn="r" rotWithShape="0">
                  <a:prstClr val="black">
                    <a:alpha val="40000"/>
                  </a:prstClr>
                </a:outerShdw>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142" name="Freeform 12"/>
              <p:cNvSpPr>
                <a:spLocks/>
              </p:cNvSpPr>
              <p:nvPr/>
            </p:nvSpPr>
            <p:spPr bwMode="auto">
              <a:xfrm>
                <a:off x="228606" y="5546034"/>
                <a:ext cx="8647039" cy="2335696"/>
              </a:xfrm>
              <a:prstGeom prst="roundRect">
                <a:avLst>
                  <a:gd name="adj" fmla="val 12456"/>
                </a:avLst>
              </a:prstGeom>
              <a:gradFill flip="none" rotWithShape="1">
                <a:gsLst>
                  <a:gs pos="0">
                    <a:schemeClr val="accent2">
                      <a:alpha val="85000"/>
                    </a:schemeClr>
                  </a:gs>
                  <a:gs pos="60000">
                    <a:schemeClr val="bg1">
                      <a:alpha val="0"/>
                    </a:schemeClr>
                  </a:gs>
                  <a:gs pos="100000">
                    <a:schemeClr val="bg1">
                      <a:alpha val="0"/>
                    </a:schemeClr>
                  </a:gs>
                </a:gsLst>
                <a:lin ang="5400000" scaled="1"/>
                <a:tileRect/>
              </a:gra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1888" tIns="60944" rIns="121888" bIns="60944" numCol="1" anchor="t" anchorCtr="0" compatLnSpc="1">
                <a:prstTxWarp prst="textNoShape">
                  <a:avLst/>
                </a:prstTxWarp>
              </a:bodyPr>
              <a:lstStyle/>
              <a:p>
                <a:pPr fontAlgn="base">
                  <a:spcBef>
                    <a:spcPct val="0"/>
                  </a:spcBef>
                  <a:spcAft>
                    <a:spcPct val="0"/>
                  </a:spcAft>
                  <a:defRPr/>
                </a:pPr>
                <a:endParaRPr lang="en-US" dirty="0"/>
              </a:p>
            </p:txBody>
          </p:sp>
        </p:grpSp>
        <p:pic>
          <p:nvPicPr>
            <p:cNvPr id="143" name="Picture 42" descr="System center Ops manager 2007 logo rev"/>
            <p:cNvPicPr>
              <a:picLocks noChangeAspect="1" noChangeArrowheads="1"/>
            </p:cNvPicPr>
            <p:nvPr/>
          </p:nvPicPr>
          <p:blipFill>
            <a:blip r:embed="rId3" cstate="print"/>
            <a:stretch>
              <a:fillRect/>
            </a:stretch>
          </p:blipFill>
          <p:spPr bwMode="auto">
            <a:xfrm>
              <a:off x="6943935" y="5192633"/>
              <a:ext cx="1577802" cy="438826"/>
            </a:xfrm>
            <a:prstGeom prst="rect">
              <a:avLst/>
            </a:prstGeom>
            <a:noFill/>
            <a:ln>
              <a:noFill/>
            </a:ln>
          </p:spPr>
        </p:pic>
        <p:pic>
          <p:nvPicPr>
            <p:cNvPr id="144" name="Picture 42" descr="System center Ops manager 2007 logo rev"/>
            <p:cNvPicPr>
              <a:picLocks noChangeAspect="1" noChangeArrowheads="1"/>
            </p:cNvPicPr>
            <p:nvPr/>
          </p:nvPicPr>
          <p:blipFill>
            <a:blip r:embed="rId3" cstate="print"/>
            <a:stretch>
              <a:fillRect/>
            </a:stretch>
          </p:blipFill>
          <p:spPr bwMode="auto">
            <a:xfrm>
              <a:off x="611374" y="5192633"/>
              <a:ext cx="1577802" cy="438826"/>
            </a:xfrm>
            <a:prstGeom prst="rect">
              <a:avLst/>
            </a:prstGeom>
            <a:noFill/>
            <a:ln>
              <a:noFill/>
            </a:ln>
          </p:spPr>
        </p:pic>
      </p:grpSp>
      <p:sp>
        <p:nvSpPr>
          <p:cNvPr id="201" name="Rectangle 200"/>
          <p:cNvSpPr/>
          <p:nvPr/>
        </p:nvSpPr>
        <p:spPr bwMode="hidden">
          <a:xfrm>
            <a:off x="-2" y="2580968"/>
            <a:ext cx="9144002" cy="917143"/>
          </a:xfrm>
          <a:prstGeom prst="rect">
            <a:avLst/>
          </a:prstGeom>
          <a:gradFill flip="none" rotWithShape="1">
            <a:gsLst>
              <a:gs pos="0">
                <a:schemeClr val="bg1">
                  <a:lumMod val="85000"/>
                  <a:lumOff val="15000"/>
                  <a:alpha val="62000"/>
                </a:schemeClr>
              </a:gs>
              <a:gs pos="100000">
                <a:srgbClr val="000000">
                  <a:alpha val="0"/>
                </a:srgbClr>
              </a:gs>
            </a:gsLst>
            <a:lin ang="5400000" scaled="1"/>
            <a:tileRect/>
          </a:gradFill>
          <a:ln w="9525">
            <a:noFill/>
            <a:miter lim="800000"/>
            <a:headEnd/>
            <a:tailEnd/>
          </a:ln>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grpSp>
        <p:nvGrpSpPr>
          <p:cNvPr id="204" name="Group 203"/>
          <p:cNvGrpSpPr/>
          <p:nvPr/>
        </p:nvGrpSpPr>
        <p:grpSpPr>
          <a:xfrm>
            <a:off x="7530736" y="3230087"/>
            <a:ext cx="1211280" cy="1876305"/>
            <a:chOff x="7530736" y="3230087"/>
            <a:chExt cx="1211280" cy="1876305"/>
          </a:xfrm>
        </p:grpSpPr>
        <p:sp>
          <p:nvSpPr>
            <p:cNvPr id="179" name="Rounded Rectangle 178"/>
            <p:cNvSpPr/>
            <p:nvPr/>
          </p:nvSpPr>
          <p:spPr bwMode="auto">
            <a:xfrm rot="16200000">
              <a:off x="7198223" y="3562600"/>
              <a:ext cx="1876305" cy="1211280"/>
            </a:xfrm>
            <a:prstGeom prst="roundRect">
              <a:avLst>
                <a:gd name="adj" fmla="val 10652"/>
              </a:avLst>
            </a:prstGeom>
            <a:solidFill>
              <a:schemeClr val="bg1"/>
            </a:solidFill>
            <a:ln w="12700">
              <a:gradFill>
                <a:gsLst>
                  <a:gs pos="0">
                    <a:schemeClr val="tx2">
                      <a:lumMod val="50000"/>
                    </a:schemeClr>
                  </a:gs>
                  <a:gs pos="100000">
                    <a:schemeClr val="tx2">
                      <a:lumMod val="50000"/>
                      <a:alpha val="0"/>
                    </a:schemeClr>
                  </a:gs>
                </a:gsLst>
                <a:lin ang="0" scaled="0"/>
              </a:gradFill>
              <a:headEnd type="none" w="med" len="med"/>
              <a:tailEnd type="none" w="med" len="med"/>
            </a:ln>
            <a:effectLst>
              <a:outerShdw blurRad="101600" dist="38100" algn="l" rotWithShape="0">
                <a:prstClr val="black">
                  <a:alpha val="76000"/>
                </a:prstClr>
              </a:outerShdw>
            </a:effectLst>
            <a:scene3d>
              <a:camera prst="orthographicFront">
                <a:rot lat="0" lon="0" rev="0"/>
              </a:camera>
              <a:lightRig rig="threePt" dir="t">
                <a:rot lat="0" lon="0" rev="9000000"/>
              </a:lightRig>
            </a:scene3d>
            <a:sp3d prstMaterial="flat">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endParaRPr>
            </a:p>
          </p:txBody>
        </p:sp>
        <p:sp>
          <p:nvSpPr>
            <p:cNvPr id="180" name="TextBox 179"/>
            <p:cNvSpPr txBox="1"/>
            <p:nvPr/>
          </p:nvSpPr>
          <p:spPr>
            <a:xfrm>
              <a:off x="7533118" y="4893061"/>
              <a:ext cx="1206517" cy="193899"/>
            </a:xfrm>
            <a:prstGeom prst="rect">
              <a:avLst/>
            </a:prstGeom>
            <a:noFill/>
          </p:spPr>
          <p:txBody>
            <a:bodyPr wrap="square" lIns="0" tIns="0" rIns="0" bIns="0" rtlCol="0">
              <a:spAutoFit/>
            </a:bodyPr>
            <a:lstStyle/>
            <a:p>
              <a:pPr algn="ctr">
                <a:lnSpc>
                  <a:spcPct val="90000"/>
                </a:lnSpc>
              </a:pPr>
              <a:r>
                <a:rPr lang="en-US" sz="1400" dirty="0" smtClean="0">
                  <a:gradFill flip="none" rotWithShape="1">
                    <a:gsLst>
                      <a:gs pos="0">
                        <a:schemeClr val="tx1"/>
                      </a:gs>
                      <a:gs pos="100000">
                        <a:schemeClr val="accent2"/>
                      </a:gs>
                    </a:gsLst>
                    <a:lin ang="5400000" scaled="1"/>
                    <a:tileRect/>
                  </a:gradFill>
                  <a:effectLst>
                    <a:outerShdw blurRad="38100" dist="38100" dir="2700000" algn="tl">
                      <a:srgbClr val="000000">
                        <a:alpha val="43137"/>
                      </a:srgbClr>
                    </a:outerShdw>
                  </a:effectLst>
                </a:rPr>
                <a:t>CONNECTOR</a:t>
              </a:r>
            </a:p>
          </p:txBody>
        </p:sp>
      </p:grpSp>
      <p:sp>
        <p:nvSpPr>
          <p:cNvPr id="70" name="Title 1"/>
          <p:cNvSpPr txBox="1">
            <a:spLocks/>
          </p:cNvSpPr>
          <p:nvPr/>
        </p:nvSpPr>
        <p:spPr>
          <a:xfrm>
            <a:off x="381000" y="230188"/>
            <a:ext cx="8382000" cy="830997"/>
          </a:xfrm>
          <a:prstGeom prst="rect">
            <a:avLst/>
          </a:prstGeom>
        </p:spPr>
        <p:txBody>
          <a:bodyPr vert="horz" wrap="square" lIns="0" tIns="0" rIns="0" bIns="0" rtlCol="0" anchor="t">
            <a:spAutoFit/>
          </a:bodyPr>
          <a:lstStyle/>
          <a:p>
            <a:pPr defTabSz="914363">
              <a:lnSpc>
                <a:spcPct val="90000"/>
              </a:lnSpc>
              <a:spcBef>
                <a:spcPct val="0"/>
              </a:spcBef>
            </a:pPr>
            <a:r>
              <a:rPr lang="en-US" sz="3600" spc="-100" dirty="0" smtClean="0">
                <a:ln w="3175">
                  <a:noFill/>
                </a:ln>
                <a:solidFill>
                  <a:srgbClr val="CCFFCC"/>
                </a:solidFill>
                <a:latin typeface="+mj-lt"/>
                <a:cs typeface="Arial" charset="0"/>
              </a:rPr>
              <a:t>Scenario – Datacenter Integration</a:t>
            </a:r>
            <a:br>
              <a:rPr lang="en-US" sz="3600" spc="-100" dirty="0" smtClean="0">
                <a:ln w="3175">
                  <a:noFill/>
                </a:ln>
                <a:solidFill>
                  <a:srgbClr val="CCFFCC"/>
                </a:solidFill>
                <a:latin typeface="+mj-lt"/>
                <a:cs typeface="Arial" charset="0"/>
              </a:rPr>
            </a:br>
            <a:r>
              <a:rPr lang="en-US" sz="2400" spc="-100" dirty="0" smtClean="0">
                <a:ln w="3175">
                  <a:noFill/>
                </a:ln>
                <a:solidFill>
                  <a:schemeClr val="tx2">
                    <a:alpha val="99000"/>
                  </a:schemeClr>
                </a:solidFill>
                <a:latin typeface="+mj-lt"/>
                <a:cs typeface="Arial" charset="0"/>
              </a:rPr>
              <a:t>Eliminating costly downtime through auto detection</a:t>
            </a:r>
            <a:endParaRPr lang="en-US" sz="2400" spc="-100" dirty="0">
              <a:ln w="3175">
                <a:noFill/>
              </a:ln>
              <a:solidFill>
                <a:schemeClr val="tx2">
                  <a:alpha val="99000"/>
                </a:schemeClr>
              </a:solidFill>
              <a:latin typeface="+mj-lt"/>
              <a:cs typeface="Arial" charset="0"/>
            </a:endParaRPr>
          </a:p>
        </p:txBody>
      </p:sp>
      <p:sp>
        <p:nvSpPr>
          <p:cNvPr id="123" name="Rectangle 122"/>
          <p:cNvSpPr/>
          <p:nvPr/>
        </p:nvSpPr>
        <p:spPr>
          <a:xfrm>
            <a:off x="1347849" y="6496570"/>
            <a:ext cx="6448302" cy="258530"/>
          </a:xfrm>
          <a:prstGeom prst="rect">
            <a:avLst/>
          </a:prstGeom>
        </p:spPr>
        <p:txBody>
          <a:bodyPr wrap="square" lIns="91436" tIns="45719" rIns="91436" bIns="45719">
            <a:spAutoFit/>
          </a:bodyPr>
          <a:lstStyle/>
          <a:p>
            <a:pPr algn="ctr" defTabSz="1096873" fontAlgn="base">
              <a:lnSpc>
                <a:spcPct val="90000"/>
              </a:lnSpc>
              <a:spcBef>
                <a:spcPct val="0"/>
              </a:spcBef>
              <a:spcAft>
                <a:spcPct val="0"/>
              </a:spcAft>
              <a:buClr>
                <a:srgbClr val="F3AF35"/>
              </a:buClr>
              <a:buSzPct val="85000"/>
              <a:defRPr/>
            </a:pPr>
            <a:r>
              <a:rPr lang="en-US" sz="1200" dirty="0" smtClean="0">
                <a:solidFill>
                  <a:schemeClr val="bg1">
                    <a:lumMod val="65000"/>
                    <a:lumOff val="35000"/>
                    <a:alpha val="99000"/>
                  </a:schemeClr>
                </a:solidFill>
                <a:effectLst>
                  <a:outerShdw blurRad="38100" dist="38100" dir="2700000" algn="tl">
                    <a:srgbClr val="000000">
                      <a:alpha val="43137"/>
                    </a:srgbClr>
                  </a:outerShdw>
                </a:effectLst>
              </a:rPr>
              <a:t>INTEGRATED  | EFFICIENT | BUSINESS ALIGNED </a:t>
            </a:r>
            <a:endParaRPr lang="en-US" sz="1200" dirty="0">
              <a:solidFill>
                <a:schemeClr val="bg1">
                  <a:lumMod val="65000"/>
                  <a:lumOff val="35000"/>
                  <a:alpha val="99000"/>
                </a:schemeClr>
              </a:solidFill>
              <a:effectLst>
                <a:outerShdw blurRad="38100" dist="38100" dir="2700000" algn="tl">
                  <a:srgbClr val="000000">
                    <a:alpha val="43137"/>
                  </a:srgbClr>
                </a:outerShdw>
              </a:effectLst>
            </a:endParaRPr>
          </a:p>
        </p:txBody>
      </p:sp>
      <p:grpSp>
        <p:nvGrpSpPr>
          <p:cNvPr id="202" name="Group 201"/>
          <p:cNvGrpSpPr/>
          <p:nvPr/>
        </p:nvGrpSpPr>
        <p:grpSpPr>
          <a:xfrm>
            <a:off x="127787" y="1196944"/>
            <a:ext cx="8885586" cy="2445028"/>
            <a:chOff x="127787" y="1196944"/>
            <a:chExt cx="8885586" cy="2445028"/>
          </a:xfrm>
        </p:grpSpPr>
        <p:grpSp>
          <p:nvGrpSpPr>
            <p:cNvPr id="55" name="Group 44"/>
            <p:cNvGrpSpPr/>
            <p:nvPr/>
          </p:nvGrpSpPr>
          <p:grpSpPr>
            <a:xfrm>
              <a:off x="127787" y="1196944"/>
              <a:ext cx="8885586" cy="2445028"/>
              <a:chOff x="119271" y="5436702"/>
              <a:chExt cx="8885586" cy="2445028"/>
            </a:xfrm>
          </p:grpSpPr>
          <p:sp>
            <p:nvSpPr>
              <p:cNvPr id="56" name="Rounded Rectangle 55"/>
              <p:cNvSpPr/>
              <p:nvPr/>
            </p:nvSpPr>
            <p:spPr bwMode="hidden">
              <a:xfrm rot="16200000">
                <a:off x="3980948" y="1575025"/>
                <a:ext cx="1162231" cy="8885586"/>
              </a:xfrm>
              <a:prstGeom prst="roundRect">
                <a:avLst>
                  <a:gd name="adj" fmla="val 31401"/>
                </a:avLst>
              </a:prstGeom>
              <a:gradFill flip="none" rotWithShape="1">
                <a:gsLst>
                  <a:gs pos="0">
                    <a:schemeClr val="bg1">
                      <a:lumMod val="85000"/>
                      <a:lumOff val="15000"/>
                    </a:schemeClr>
                  </a:gs>
                  <a:gs pos="100000">
                    <a:srgbClr val="000000">
                      <a:alpha val="0"/>
                    </a:srgbClr>
                  </a:gs>
                </a:gsLst>
                <a:lin ang="10800000" scaled="1"/>
                <a:tileRect/>
              </a:gradFill>
              <a:ln w="9525">
                <a:noFill/>
                <a:miter lim="800000"/>
                <a:headEnd/>
                <a:tailEnd/>
              </a:ln>
              <a:effectLst>
                <a:outerShdw blurRad="50800" dist="38100" dir="10800000" algn="r" rotWithShape="0">
                  <a:prstClr val="black">
                    <a:alpha val="40000"/>
                  </a:prstClr>
                </a:outerShdw>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60" name="Freeform 12"/>
              <p:cNvSpPr>
                <a:spLocks/>
              </p:cNvSpPr>
              <p:nvPr/>
            </p:nvSpPr>
            <p:spPr bwMode="auto">
              <a:xfrm>
                <a:off x="228606" y="5546034"/>
                <a:ext cx="8647039" cy="2335696"/>
              </a:xfrm>
              <a:prstGeom prst="roundRect">
                <a:avLst>
                  <a:gd name="adj" fmla="val 12456"/>
                </a:avLst>
              </a:prstGeom>
              <a:gradFill flip="none" rotWithShape="1">
                <a:gsLst>
                  <a:gs pos="0">
                    <a:schemeClr val="accent3">
                      <a:alpha val="82000"/>
                    </a:schemeClr>
                  </a:gs>
                  <a:gs pos="60000">
                    <a:schemeClr val="bg1">
                      <a:alpha val="0"/>
                    </a:schemeClr>
                  </a:gs>
                  <a:gs pos="100000">
                    <a:schemeClr val="bg1">
                      <a:alpha val="0"/>
                    </a:schemeClr>
                  </a:gs>
                </a:gsLst>
                <a:lin ang="5400000" scaled="1"/>
                <a:tileRect/>
              </a:gra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1888" tIns="60944" rIns="121888" bIns="60944" numCol="1" anchor="t" anchorCtr="0" compatLnSpc="1">
                <a:prstTxWarp prst="textNoShape">
                  <a:avLst/>
                </a:prstTxWarp>
              </a:bodyPr>
              <a:lstStyle/>
              <a:p>
                <a:pPr fontAlgn="base">
                  <a:spcBef>
                    <a:spcPct val="0"/>
                  </a:spcBef>
                  <a:spcAft>
                    <a:spcPct val="0"/>
                  </a:spcAft>
                  <a:defRPr/>
                </a:pPr>
                <a:endParaRPr lang="en-US" dirty="0"/>
              </a:p>
            </p:txBody>
          </p:sp>
        </p:grpSp>
        <p:pic>
          <p:nvPicPr>
            <p:cNvPr id="85" name="Picture 4" descr="C:\Users\Walter\Documents\Active Projects\XTC - SCSM Deck\SysCenter-SvcMgr_bL.png"/>
            <p:cNvPicPr>
              <a:picLocks noChangeAspect="1" noChangeArrowheads="1"/>
            </p:cNvPicPr>
            <p:nvPr/>
          </p:nvPicPr>
          <p:blipFill>
            <a:blip r:embed="rId4" cstate="print">
              <a:lum bright="100000"/>
            </a:blip>
            <a:stretch>
              <a:fillRect/>
            </a:stretch>
          </p:blipFill>
          <p:spPr bwMode="auto">
            <a:xfrm>
              <a:off x="3463465" y="1534862"/>
              <a:ext cx="2201587" cy="763924"/>
            </a:xfrm>
            <a:prstGeom prst="rect">
              <a:avLst/>
            </a:prstGeom>
            <a:noFill/>
            <a:ln>
              <a:noFill/>
            </a:ln>
            <a:effectLst/>
          </p:spPr>
        </p:pic>
      </p:grpSp>
      <p:grpSp>
        <p:nvGrpSpPr>
          <p:cNvPr id="205" name="Group 204"/>
          <p:cNvGrpSpPr/>
          <p:nvPr/>
        </p:nvGrpSpPr>
        <p:grpSpPr>
          <a:xfrm>
            <a:off x="2113812" y="3230087"/>
            <a:ext cx="2078179" cy="1876305"/>
            <a:chOff x="2113812" y="3230087"/>
            <a:chExt cx="2078179" cy="1876305"/>
          </a:xfrm>
        </p:grpSpPr>
        <p:sp>
          <p:nvSpPr>
            <p:cNvPr id="152" name="Rounded Rectangle 151"/>
            <p:cNvSpPr/>
            <p:nvPr/>
          </p:nvSpPr>
          <p:spPr bwMode="auto">
            <a:xfrm rot="16200000">
              <a:off x="2214749" y="3129150"/>
              <a:ext cx="1876305" cy="2078179"/>
            </a:xfrm>
            <a:prstGeom prst="roundRect">
              <a:avLst>
                <a:gd name="adj" fmla="val 10652"/>
              </a:avLst>
            </a:prstGeom>
            <a:solidFill>
              <a:schemeClr val="bg1"/>
            </a:solidFill>
            <a:ln w="12700">
              <a:gradFill>
                <a:gsLst>
                  <a:gs pos="0">
                    <a:schemeClr val="tx2">
                      <a:lumMod val="50000"/>
                    </a:schemeClr>
                  </a:gs>
                  <a:gs pos="100000">
                    <a:schemeClr val="tx2">
                      <a:lumMod val="50000"/>
                      <a:alpha val="0"/>
                    </a:schemeClr>
                  </a:gs>
                </a:gsLst>
                <a:lin ang="0" scaled="0"/>
              </a:gradFill>
              <a:headEnd type="none" w="med" len="med"/>
              <a:tailEnd type="none" w="med" len="med"/>
            </a:ln>
            <a:effectLst>
              <a:outerShdw blurRad="101600" dist="38100" algn="l" rotWithShape="0">
                <a:prstClr val="black">
                  <a:alpha val="76000"/>
                </a:prstClr>
              </a:outerShdw>
            </a:effectLst>
            <a:scene3d>
              <a:camera prst="orthographicFront">
                <a:rot lat="0" lon="0" rev="0"/>
              </a:camera>
              <a:lightRig rig="threePt" dir="t">
                <a:rot lat="0" lon="0" rev="9000000"/>
              </a:lightRig>
            </a:scene3d>
            <a:sp3d prstMaterial="flat">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endParaRPr>
            </a:p>
          </p:txBody>
        </p:sp>
        <p:sp>
          <p:nvSpPr>
            <p:cNvPr id="153" name="TextBox 152"/>
            <p:cNvSpPr txBox="1"/>
            <p:nvPr/>
          </p:nvSpPr>
          <p:spPr>
            <a:xfrm>
              <a:off x="2549643" y="4893062"/>
              <a:ext cx="1206517" cy="193899"/>
            </a:xfrm>
            <a:prstGeom prst="rect">
              <a:avLst/>
            </a:prstGeom>
            <a:noFill/>
          </p:spPr>
          <p:txBody>
            <a:bodyPr wrap="square" lIns="0" tIns="0" rIns="0" bIns="0" rtlCol="0">
              <a:spAutoFit/>
            </a:bodyPr>
            <a:lstStyle/>
            <a:p>
              <a:pPr algn="ctr">
                <a:lnSpc>
                  <a:spcPct val="90000"/>
                </a:lnSpc>
              </a:pPr>
              <a:r>
                <a:rPr lang="en-US" sz="1400" dirty="0" smtClean="0">
                  <a:gradFill flip="none" rotWithShape="1">
                    <a:gsLst>
                      <a:gs pos="0">
                        <a:schemeClr val="tx1"/>
                      </a:gs>
                      <a:gs pos="100000">
                        <a:schemeClr val="accent2"/>
                      </a:gs>
                    </a:gsLst>
                    <a:lin ang="5400000" scaled="1"/>
                    <a:tileRect/>
                  </a:gradFill>
                  <a:effectLst>
                    <a:outerShdw blurRad="38100" dist="38100" dir="2700000" algn="tl">
                      <a:srgbClr val="000000">
                        <a:alpha val="43137"/>
                      </a:srgbClr>
                    </a:outerShdw>
                  </a:effectLst>
                </a:rPr>
                <a:t>CONNECTOR</a:t>
              </a:r>
            </a:p>
          </p:txBody>
        </p:sp>
      </p:grpSp>
      <p:sp>
        <p:nvSpPr>
          <p:cNvPr id="154" name="Up-Down Arrow 153"/>
          <p:cNvSpPr/>
          <p:nvPr/>
        </p:nvSpPr>
        <p:spPr bwMode="auto">
          <a:xfrm flipH="1" flipV="1">
            <a:off x="894521" y="3408217"/>
            <a:ext cx="228600" cy="1472540"/>
          </a:xfrm>
          <a:prstGeom prst="upDownArrow">
            <a:avLst/>
          </a:prstGeom>
          <a:gradFill flip="none" rotWithShape="1">
            <a:gsLst>
              <a:gs pos="0">
                <a:schemeClr val="accent2"/>
              </a:gs>
              <a:gs pos="25000">
                <a:schemeClr val="accent2">
                  <a:lumMod val="75000"/>
                </a:schemeClr>
              </a:gs>
              <a:gs pos="75000">
                <a:schemeClr val="accent3">
                  <a:lumMod val="50000"/>
                </a:schemeClr>
              </a:gs>
              <a:gs pos="100000">
                <a:schemeClr val="accent3">
                  <a:lumMod val="75000"/>
                </a:schemeClr>
              </a:gs>
            </a:gsLst>
            <a:lin ang="5400000" scaled="1"/>
            <a:tileRect/>
          </a:gradFill>
          <a:ln w="38100">
            <a:noFill/>
            <a:headEnd type="none" w="med" len="med"/>
            <a:tailEnd type="none" w="med" len="med"/>
          </a:ln>
          <a:effectLst/>
          <a:scene3d>
            <a:camera prst="orthographicFront">
              <a:rot lat="0" lon="0" rev="0"/>
            </a:camera>
            <a:lightRig rig="threePt" dir="t">
              <a:rot lat="0" lon="0" rev="0"/>
            </a:lightRig>
          </a:scene3d>
          <a:sp3d prstMaterial="flat">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155" name="Up-Down Arrow 154"/>
          <p:cNvSpPr/>
          <p:nvPr/>
        </p:nvSpPr>
        <p:spPr bwMode="auto">
          <a:xfrm flipH="1" flipV="1">
            <a:off x="2315817" y="3408217"/>
            <a:ext cx="228600" cy="1472540"/>
          </a:xfrm>
          <a:prstGeom prst="upDownArrow">
            <a:avLst/>
          </a:prstGeom>
          <a:gradFill flip="none" rotWithShape="1">
            <a:gsLst>
              <a:gs pos="0">
                <a:schemeClr val="accent2"/>
              </a:gs>
              <a:gs pos="25000">
                <a:schemeClr val="accent2">
                  <a:lumMod val="75000"/>
                </a:schemeClr>
              </a:gs>
              <a:gs pos="75000">
                <a:schemeClr val="accent3">
                  <a:lumMod val="50000"/>
                </a:schemeClr>
              </a:gs>
              <a:gs pos="100000">
                <a:schemeClr val="accent3">
                  <a:lumMod val="75000"/>
                </a:schemeClr>
              </a:gs>
            </a:gsLst>
            <a:lin ang="5400000" scaled="1"/>
            <a:tileRect/>
          </a:gradFill>
          <a:ln w="38100">
            <a:noFill/>
            <a:headEnd type="none" w="med" len="med"/>
            <a:tailEnd type="none" w="med" len="med"/>
          </a:ln>
          <a:effectLst/>
          <a:scene3d>
            <a:camera prst="orthographicFront">
              <a:rot lat="0" lon="0" rev="0"/>
            </a:camera>
            <a:lightRig rig="threePt" dir="t">
              <a:rot lat="0" lon="0" rev="0"/>
            </a:lightRig>
          </a:scene3d>
          <a:sp3d prstMaterial="flat">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156" name="Up-Down Arrow 155"/>
          <p:cNvSpPr/>
          <p:nvPr/>
        </p:nvSpPr>
        <p:spPr bwMode="auto">
          <a:xfrm flipH="1" flipV="1">
            <a:off x="3737113" y="3408217"/>
            <a:ext cx="228600" cy="1472540"/>
          </a:xfrm>
          <a:prstGeom prst="upDownArrow">
            <a:avLst/>
          </a:prstGeom>
          <a:gradFill flip="none" rotWithShape="1">
            <a:gsLst>
              <a:gs pos="0">
                <a:schemeClr val="accent2"/>
              </a:gs>
              <a:gs pos="25000">
                <a:schemeClr val="accent2">
                  <a:lumMod val="75000"/>
                </a:schemeClr>
              </a:gs>
              <a:gs pos="75000">
                <a:schemeClr val="accent3">
                  <a:lumMod val="50000"/>
                </a:schemeClr>
              </a:gs>
              <a:gs pos="100000">
                <a:schemeClr val="accent3">
                  <a:lumMod val="75000"/>
                </a:schemeClr>
              </a:gs>
            </a:gsLst>
            <a:lin ang="5400000" scaled="1"/>
            <a:tileRect/>
          </a:gradFill>
          <a:ln w="38100">
            <a:noFill/>
            <a:headEnd type="none" w="med" len="med"/>
            <a:tailEnd type="none" w="med" len="med"/>
          </a:ln>
          <a:effectLst/>
          <a:scene3d>
            <a:camera prst="orthographicFront">
              <a:rot lat="0" lon="0" rev="0"/>
            </a:camera>
            <a:lightRig rig="threePt" dir="t">
              <a:rot lat="0" lon="0" rev="0"/>
            </a:lightRig>
          </a:scene3d>
          <a:sp3d prstMaterial="flat">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157" name="Up-Down Arrow 156"/>
          <p:cNvSpPr/>
          <p:nvPr/>
        </p:nvSpPr>
        <p:spPr bwMode="auto">
          <a:xfrm flipH="1" flipV="1">
            <a:off x="6579705" y="3408217"/>
            <a:ext cx="228600" cy="1472540"/>
          </a:xfrm>
          <a:prstGeom prst="upDownArrow">
            <a:avLst/>
          </a:prstGeom>
          <a:gradFill flip="none" rotWithShape="1">
            <a:gsLst>
              <a:gs pos="0">
                <a:schemeClr val="accent2"/>
              </a:gs>
              <a:gs pos="25000">
                <a:schemeClr val="accent2">
                  <a:lumMod val="75000"/>
                </a:schemeClr>
              </a:gs>
              <a:gs pos="75000">
                <a:schemeClr val="accent3">
                  <a:lumMod val="50000"/>
                </a:schemeClr>
              </a:gs>
              <a:gs pos="100000">
                <a:schemeClr val="accent3">
                  <a:lumMod val="75000"/>
                </a:schemeClr>
              </a:gs>
            </a:gsLst>
            <a:lin ang="5400000" scaled="1"/>
            <a:tileRect/>
          </a:gradFill>
          <a:ln w="38100">
            <a:noFill/>
            <a:headEnd type="none" w="med" len="med"/>
            <a:tailEnd type="none" w="med" len="med"/>
          </a:ln>
          <a:effectLst/>
          <a:scene3d>
            <a:camera prst="orthographicFront">
              <a:rot lat="0" lon="0" rev="0"/>
            </a:camera>
            <a:lightRig rig="threePt" dir="t">
              <a:rot lat="0" lon="0" rev="0"/>
            </a:lightRig>
          </a:scene3d>
          <a:sp3d prstMaterial="flat">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158" name="Up-Down Arrow 157"/>
          <p:cNvSpPr/>
          <p:nvPr/>
        </p:nvSpPr>
        <p:spPr bwMode="auto">
          <a:xfrm flipH="1" flipV="1">
            <a:off x="5158409" y="3408217"/>
            <a:ext cx="228600" cy="1472540"/>
          </a:xfrm>
          <a:prstGeom prst="upDownArrow">
            <a:avLst/>
          </a:prstGeom>
          <a:gradFill flip="none" rotWithShape="1">
            <a:gsLst>
              <a:gs pos="0">
                <a:schemeClr val="accent2"/>
              </a:gs>
              <a:gs pos="25000">
                <a:schemeClr val="accent2">
                  <a:lumMod val="75000"/>
                </a:schemeClr>
              </a:gs>
              <a:gs pos="75000">
                <a:schemeClr val="accent3">
                  <a:lumMod val="50000"/>
                </a:schemeClr>
              </a:gs>
              <a:gs pos="100000">
                <a:schemeClr val="accent3">
                  <a:lumMod val="75000"/>
                </a:schemeClr>
              </a:gs>
            </a:gsLst>
            <a:lin ang="5400000" scaled="1"/>
            <a:tileRect/>
          </a:gradFill>
          <a:ln w="38100">
            <a:noFill/>
            <a:headEnd type="none" w="med" len="med"/>
            <a:tailEnd type="none" w="med" len="med"/>
          </a:ln>
          <a:effectLst/>
          <a:scene3d>
            <a:camera prst="orthographicFront">
              <a:rot lat="0" lon="0" rev="0"/>
            </a:camera>
            <a:lightRig rig="threePt" dir="t">
              <a:rot lat="0" lon="0" rev="0"/>
            </a:lightRig>
          </a:scene3d>
          <a:sp3d prstMaterial="flat">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159" name="Up-Down Arrow 158"/>
          <p:cNvSpPr/>
          <p:nvPr/>
        </p:nvSpPr>
        <p:spPr bwMode="auto">
          <a:xfrm flipH="1" flipV="1">
            <a:off x="8010938" y="3408217"/>
            <a:ext cx="228600" cy="1472540"/>
          </a:xfrm>
          <a:prstGeom prst="upDownArrow">
            <a:avLst/>
          </a:prstGeom>
          <a:gradFill flip="none" rotWithShape="1">
            <a:gsLst>
              <a:gs pos="0">
                <a:schemeClr val="accent2"/>
              </a:gs>
              <a:gs pos="25000">
                <a:schemeClr val="accent2">
                  <a:lumMod val="75000"/>
                </a:schemeClr>
              </a:gs>
              <a:gs pos="75000">
                <a:schemeClr val="accent3">
                  <a:lumMod val="50000"/>
                </a:schemeClr>
              </a:gs>
              <a:gs pos="100000">
                <a:schemeClr val="accent3">
                  <a:lumMod val="75000"/>
                </a:schemeClr>
              </a:gs>
            </a:gsLst>
            <a:lin ang="5400000" scaled="1"/>
            <a:tileRect/>
          </a:gradFill>
          <a:ln w="38100">
            <a:noFill/>
            <a:headEnd type="none" w="med" len="med"/>
            <a:tailEnd type="none" w="med" len="med"/>
          </a:ln>
          <a:effectLst/>
          <a:scene3d>
            <a:camera prst="orthographicFront">
              <a:rot lat="0" lon="0" rev="0"/>
            </a:camera>
            <a:lightRig rig="threePt" dir="t">
              <a:rot lat="0" lon="0" rev="0"/>
            </a:lightRig>
          </a:scene3d>
          <a:sp3d prstMaterial="flat">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pic>
        <p:nvPicPr>
          <p:cNvPr id="160" name="Picture 2" descr="C:\Users\roslyn.ADI\Desktop\DVD_ART36\Artwork_Imagery\Icons - Illustrations\_ XML ICONS\XML Web Services front Triangle.png"/>
          <p:cNvPicPr>
            <a:picLocks noChangeAspect="1" noChangeArrowheads="1"/>
          </p:cNvPicPr>
          <p:nvPr/>
        </p:nvPicPr>
        <p:blipFill>
          <a:blip r:embed="rId5" cstate="print"/>
          <a:srcRect/>
          <a:stretch>
            <a:fillRect/>
          </a:stretch>
        </p:blipFill>
        <p:spPr bwMode="auto">
          <a:xfrm>
            <a:off x="2216729" y="3876257"/>
            <a:ext cx="426776" cy="407809"/>
          </a:xfrm>
          <a:prstGeom prst="rect">
            <a:avLst/>
          </a:prstGeom>
          <a:noFill/>
        </p:spPr>
      </p:pic>
      <p:pic>
        <p:nvPicPr>
          <p:cNvPr id="161" name="Picture 2" descr="C:\Users\roslyn.ADI\Desktop\DVD_ART36\Artwork_Imagery\Icons - Illustrations\_ MSN ICONS\MSN icon dashboard.png"/>
          <p:cNvPicPr>
            <a:picLocks noChangeAspect="1" noChangeArrowheads="1"/>
          </p:cNvPicPr>
          <p:nvPr/>
        </p:nvPicPr>
        <p:blipFill>
          <a:blip r:embed="rId6" cstate="print"/>
          <a:srcRect b="43554"/>
          <a:stretch>
            <a:fillRect/>
          </a:stretch>
        </p:blipFill>
        <p:spPr bwMode="auto">
          <a:xfrm>
            <a:off x="5021955" y="3848770"/>
            <a:ext cx="501509" cy="462783"/>
          </a:xfrm>
          <a:prstGeom prst="rect">
            <a:avLst/>
          </a:prstGeom>
          <a:noFill/>
        </p:spPr>
      </p:pic>
      <p:pic>
        <p:nvPicPr>
          <p:cNvPr id="162" name="Picture 3" descr="C:\Users\roslyn.ADI\Desktop\DVD_ART36\Artwork_Imagery\Icons - Illustrations\_ MSN ICONS\web page internet screen.png"/>
          <p:cNvPicPr>
            <a:picLocks noChangeAspect="1" noChangeArrowheads="1"/>
          </p:cNvPicPr>
          <p:nvPr/>
        </p:nvPicPr>
        <p:blipFill>
          <a:blip r:embed="rId7" cstate="print"/>
          <a:srcRect b="19195"/>
          <a:stretch>
            <a:fillRect/>
          </a:stretch>
        </p:blipFill>
        <p:spPr bwMode="auto">
          <a:xfrm>
            <a:off x="3633451" y="3874873"/>
            <a:ext cx="435925" cy="410577"/>
          </a:xfrm>
          <a:prstGeom prst="rect">
            <a:avLst/>
          </a:prstGeom>
          <a:noFill/>
        </p:spPr>
      </p:pic>
      <p:pic>
        <p:nvPicPr>
          <p:cNvPr id="163" name="Picture 3" descr="C:\Users\roslyn.ADI\Desktop\DVD_ART36\Artwork_Imagery\Icons - Illustrations\_ MSN ICONS\MSN icon appointment date time calendar.png"/>
          <p:cNvPicPr>
            <a:picLocks noChangeAspect="1" noChangeArrowheads="1"/>
          </p:cNvPicPr>
          <p:nvPr/>
        </p:nvPicPr>
        <p:blipFill>
          <a:blip r:embed="rId8" cstate="print"/>
          <a:srcRect b="43231"/>
          <a:stretch>
            <a:fillRect/>
          </a:stretch>
        </p:blipFill>
        <p:spPr bwMode="auto">
          <a:xfrm>
            <a:off x="720232" y="3812334"/>
            <a:ext cx="577178" cy="535655"/>
          </a:xfrm>
          <a:prstGeom prst="rect">
            <a:avLst/>
          </a:prstGeom>
          <a:noFill/>
        </p:spPr>
      </p:pic>
      <p:pic>
        <p:nvPicPr>
          <p:cNvPr id="164" name="Picture 4" descr="C:\Users\roslyn.ADI\Desktop\DVD_ART36\Artwork_Imagery\Icons - Illustrations\_ WINDOWS VISTA ICONS\Computer PC desktop.png"/>
          <p:cNvPicPr>
            <a:picLocks noChangeAspect="1" noChangeArrowheads="1"/>
          </p:cNvPicPr>
          <p:nvPr/>
        </p:nvPicPr>
        <p:blipFill>
          <a:blip r:embed="rId9" cstate="print"/>
          <a:srcRect/>
          <a:stretch>
            <a:fillRect/>
          </a:stretch>
        </p:blipFill>
        <p:spPr bwMode="auto">
          <a:xfrm>
            <a:off x="6398733" y="3737389"/>
            <a:ext cx="590545" cy="590545"/>
          </a:xfrm>
          <a:prstGeom prst="rect">
            <a:avLst/>
          </a:prstGeom>
          <a:noFill/>
        </p:spPr>
      </p:pic>
      <p:grpSp>
        <p:nvGrpSpPr>
          <p:cNvPr id="165" name="Group 87"/>
          <p:cNvGrpSpPr/>
          <p:nvPr/>
        </p:nvGrpSpPr>
        <p:grpSpPr>
          <a:xfrm>
            <a:off x="7909131" y="3767831"/>
            <a:ext cx="574715" cy="529661"/>
            <a:chOff x="4563815" y="4852410"/>
            <a:chExt cx="574715" cy="529661"/>
          </a:xfrm>
        </p:grpSpPr>
        <p:pic>
          <p:nvPicPr>
            <p:cNvPr id="166" name="Picture 165" descr="Configurations.png"/>
            <p:cNvPicPr>
              <a:picLocks noChangeAspect="1"/>
            </p:cNvPicPr>
            <p:nvPr/>
          </p:nvPicPr>
          <p:blipFill>
            <a:blip r:embed="rId10" cstate="print"/>
            <a:srcRect t="7992" b="10861"/>
            <a:stretch>
              <a:fillRect/>
            </a:stretch>
          </p:blipFill>
          <p:spPr bwMode="auto">
            <a:xfrm>
              <a:off x="4563815" y="4991951"/>
              <a:ext cx="480657" cy="390120"/>
            </a:xfrm>
            <a:prstGeom prst="rect">
              <a:avLst/>
            </a:prstGeom>
            <a:effectLst>
              <a:outerShdw blurRad="76200" dir="18900000" sy="23000" kx="-1200000" algn="bl" rotWithShape="0">
                <a:prstClr val="black">
                  <a:alpha val="20000"/>
                </a:prstClr>
              </a:outerShdw>
            </a:effectLst>
          </p:spPr>
        </p:pic>
        <p:pic>
          <p:nvPicPr>
            <p:cNvPr id="167" name="Picture 56" descr="Tablet Pen.png"/>
            <p:cNvPicPr>
              <a:picLocks noChangeAspect="1"/>
            </p:cNvPicPr>
            <p:nvPr/>
          </p:nvPicPr>
          <p:blipFill>
            <a:blip r:embed="rId11" cstate="print"/>
            <a:srcRect/>
            <a:stretch>
              <a:fillRect/>
            </a:stretch>
          </p:blipFill>
          <p:spPr bwMode="auto">
            <a:xfrm>
              <a:off x="4649149" y="4852410"/>
              <a:ext cx="489381" cy="490013"/>
            </a:xfrm>
            <a:prstGeom prst="rect">
              <a:avLst/>
            </a:prstGeom>
            <a:noFill/>
            <a:ln w="9525">
              <a:noFill/>
              <a:miter lim="800000"/>
              <a:headEnd/>
              <a:tailEnd/>
            </a:ln>
          </p:spPr>
        </p:pic>
      </p:grpSp>
      <p:sp>
        <p:nvSpPr>
          <p:cNvPr id="182" name="Down Arrow 181"/>
          <p:cNvSpPr/>
          <p:nvPr/>
        </p:nvSpPr>
        <p:spPr bwMode="auto">
          <a:xfrm rot="16200000" flipH="1">
            <a:off x="4427372" y="-1714542"/>
            <a:ext cx="218661" cy="8695723"/>
          </a:xfrm>
          <a:prstGeom prst="downArrow">
            <a:avLst/>
          </a:prstGeom>
          <a:gradFill flip="none" rotWithShape="1">
            <a:gsLst>
              <a:gs pos="0">
                <a:schemeClr val="accent3"/>
              </a:gs>
              <a:gs pos="35000">
                <a:schemeClr val="accent3">
                  <a:alpha val="50000"/>
                </a:schemeClr>
              </a:gs>
              <a:gs pos="100000">
                <a:schemeClr val="accent2">
                  <a:alpha val="0"/>
                </a:schemeClr>
              </a:gs>
            </a:gsLst>
            <a:lin ang="162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B/>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183" name="Group 182"/>
          <p:cNvGrpSpPr/>
          <p:nvPr/>
        </p:nvGrpSpPr>
        <p:grpSpPr>
          <a:xfrm>
            <a:off x="1818861" y="2338667"/>
            <a:ext cx="1222513" cy="966551"/>
            <a:chOff x="1818861" y="2338667"/>
            <a:chExt cx="1222513" cy="966551"/>
          </a:xfrm>
        </p:grpSpPr>
        <p:sp>
          <p:nvSpPr>
            <p:cNvPr id="184" name="Rounded Rectangle 183"/>
            <p:cNvSpPr/>
            <p:nvPr/>
          </p:nvSpPr>
          <p:spPr bwMode="black">
            <a:xfrm rot="10800000">
              <a:off x="1818861" y="2338667"/>
              <a:ext cx="1222513" cy="966551"/>
            </a:xfrm>
            <a:prstGeom prst="roundRect">
              <a:avLst>
                <a:gd name="adj" fmla="val 12495"/>
              </a:avLst>
            </a:prstGeom>
            <a:gradFill flip="none" rotWithShape="1">
              <a:gsLst>
                <a:gs pos="0">
                  <a:schemeClr val="accent3">
                    <a:alpha val="82000"/>
                  </a:schemeClr>
                </a:gs>
                <a:gs pos="60000">
                  <a:schemeClr val="bg1">
                    <a:alpha val="0"/>
                  </a:schemeClr>
                </a:gs>
                <a:gs pos="100000">
                  <a:schemeClr val="bg1">
                    <a:alpha val="0"/>
                  </a:schemeClr>
                </a:gs>
              </a:gsLst>
              <a:lin ang="5400000" scaled="0"/>
              <a:tileRect/>
            </a:gra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1888" tIns="60944" rIns="121888" bIns="60944" numCol="1" anchor="t" anchorCtr="0" compatLnSpc="1">
              <a:prstTxWarp prst="textNoShape">
                <a:avLst/>
              </a:prstTxWarp>
            </a:bodyPr>
            <a:lstStyle/>
            <a:p>
              <a:pPr fontAlgn="base">
                <a:spcBef>
                  <a:spcPct val="0"/>
                </a:spcBef>
                <a:spcAft>
                  <a:spcPct val="0"/>
                </a:spcAft>
                <a:defRPr/>
              </a:pPr>
              <a:endParaRPr lang="en-US" dirty="0" smtClean="0">
                <a:solidFill>
                  <a:schemeClr val="tx1"/>
                </a:solidFill>
              </a:endParaRPr>
            </a:p>
          </p:txBody>
        </p:sp>
        <p:sp>
          <p:nvSpPr>
            <p:cNvPr id="185" name="TextBox 184"/>
            <p:cNvSpPr txBox="1"/>
            <p:nvPr/>
          </p:nvSpPr>
          <p:spPr>
            <a:xfrm>
              <a:off x="1884207" y="2762145"/>
              <a:ext cx="1091820" cy="480131"/>
            </a:xfrm>
            <a:prstGeom prst="rect">
              <a:avLst/>
            </a:prstGeom>
            <a:noFill/>
          </p:spPr>
          <p:txBody>
            <a:bodyPr wrap="square" rtlCol="0">
              <a:spAutoFit/>
            </a:bodyPr>
            <a:lstStyle/>
            <a:p>
              <a:pPr algn="ctr">
                <a:lnSpc>
                  <a:spcPct val="90000"/>
                </a:lnSpc>
              </a:pPr>
              <a:r>
                <a:rPr lang="en-US" sz="1400" dirty="0" smtClean="0">
                  <a:solidFill>
                    <a:schemeClr val="tx1">
                      <a:alpha val="99000"/>
                    </a:schemeClr>
                  </a:solidFill>
                </a:rPr>
                <a:t>ALERT </a:t>
              </a:r>
              <a:br>
                <a:rPr lang="en-US" sz="1400" dirty="0" smtClean="0">
                  <a:solidFill>
                    <a:schemeClr val="tx1">
                      <a:alpha val="99000"/>
                    </a:schemeClr>
                  </a:solidFill>
                </a:rPr>
              </a:br>
              <a:r>
                <a:rPr lang="en-US" sz="1400" dirty="0" smtClean="0">
                  <a:solidFill>
                    <a:schemeClr val="tx1">
                      <a:alpha val="99000"/>
                    </a:schemeClr>
                  </a:solidFill>
                </a:rPr>
                <a:t>GENERATED</a:t>
              </a:r>
            </a:p>
          </p:txBody>
        </p:sp>
      </p:grpSp>
      <p:grpSp>
        <p:nvGrpSpPr>
          <p:cNvPr id="186" name="Group 185"/>
          <p:cNvGrpSpPr/>
          <p:nvPr/>
        </p:nvGrpSpPr>
        <p:grpSpPr>
          <a:xfrm>
            <a:off x="3240157" y="2338667"/>
            <a:ext cx="1222513" cy="966551"/>
            <a:chOff x="3240157" y="2338667"/>
            <a:chExt cx="1222513" cy="966551"/>
          </a:xfrm>
        </p:grpSpPr>
        <p:sp>
          <p:nvSpPr>
            <p:cNvPr id="187" name="Rounded Rectangle 186"/>
            <p:cNvSpPr/>
            <p:nvPr/>
          </p:nvSpPr>
          <p:spPr bwMode="black">
            <a:xfrm rot="10800000">
              <a:off x="3240157" y="2338667"/>
              <a:ext cx="1222513" cy="966551"/>
            </a:xfrm>
            <a:prstGeom prst="roundRect">
              <a:avLst>
                <a:gd name="adj" fmla="val 12495"/>
              </a:avLst>
            </a:prstGeom>
            <a:gradFill flip="none" rotWithShape="1">
              <a:gsLst>
                <a:gs pos="0">
                  <a:schemeClr val="accent3">
                    <a:alpha val="82000"/>
                  </a:schemeClr>
                </a:gs>
                <a:gs pos="60000">
                  <a:schemeClr val="bg1">
                    <a:alpha val="0"/>
                  </a:schemeClr>
                </a:gs>
                <a:gs pos="100000">
                  <a:schemeClr val="bg1">
                    <a:alpha val="0"/>
                  </a:schemeClr>
                </a:gs>
              </a:gsLst>
              <a:lin ang="5400000" scaled="0"/>
              <a:tileRect/>
            </a:gra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1888" tIns="60944" rIns="121888" bIns="60944" numCol="1" anchor="t" anchorCtr="0" compatLnSpc="1">
              <a:prstTxWarp prst="textNoShape">
                <a:avLst/>
              </a:prstTxWarp>
            </a:bodyPr>
            <a:lstStyle/>
            <a:p>
              <a:pPr fontAlgn="base">
                <a:spcBef>
                  <a:spcPct val="0"/>
                </a:spcBef>
                <a:spcAft>
                  <a:spcPct val="0"/>
                </a:spcAft>
                <a:defRPr/>
              </a:pPr>
              <a:endParaRPr lang="en-US" dirty="0" smtClean="0">
                <a:solidFill>
                  <a:schemeClr val="tx1"/>
                </a:solidFill>
              </a:endParaRPr>
            </a:p>
          </p:txBody>
        </p:sp>
        <p:sp>
          <p:nvSpPr>
            <p:cNvPr id="188" name="TextBox 187"/>
            <p:cNvSpPr txBox="1"/>
            <p:nvPr/>
          </p:nvSpPr>
          <p:spPr>
            <a:xfrm>
              <a:off x="3339548" y="2762145"/>
              <a:ext cx="1023730" cy="480131"/>
            </a:xfrm>
            <a:prstGeom prst="rect">
              <a:avLst/>
            </a:prstGeom>
            <a:noFill/>
          </p:spPr>
          <p:txBody>
            <a:bodyPr wrap="square" rtlCol="0">
              <a:spAutoFit/>
            </a:bodyPr>
            <a:lstStyle/>
            <a:p>
              <a:pPr algn="ctr">
                <a:lnSpc>
                  <a:spcPct val="90000"/>
                </a:lnSpc>
              </a:pPr>
              <a:r>
                <a:rPr lang="en-US" sz="1400" dirty="0" smtClean="0">
                  <a:solidFill>
                    <a:schemeClr val="tx1">
                      <a:alpha val="99000"/>
                    </a:schemeClr>
                  </a:solidFill>
                </a:rPr>
                <a:t>INCIDENT CREATED</a:t>
              </a:r>
            </a:p>
          </p:txBody>
        </p:sp>
      </p:grpSp>
      <p:grpSp>
        <p:nvGrpSpPr>
          <p:cNvPr id="189" name="Group 188"/>
          <p:cNvGrpSpPr/>
          <p:nvPr/>
        </p:nvGrpSpPr>
        <p:grpSpPr>
          <a:xfrm>
            <a:off x="6082749" y="2338667"/>
            <a:ext cx="1222513" cy="966551"/>
            <a:chOff x="6082749" y="2338667"/>
            <a:chExt cx="1222513" cy="966551"/>
          </a:xfrm>
        </p:grpSpPr>
        <p:sp>
          <p:nvSpPr>
            <p:cNvPr id="190" name="Rounded Rectangle 189"/>
            <p:cNvSpPr/>
            <p:nvPr/>
          </p:nvSpPr>
          <p:spPr bwMode="black">
            <a:xfrm rot="10800000">
              <a:off x="6082749" y="2338667"/>
              <a:ext cx="1222513" cy="966551"/>
            </a:xfrm>
            <a:prstGeom prst="roundRect">
              <a:avLst>
                <a:gd name="adj" fmla="val 12495"/>
              </a:avLst>
            </a:prstGeom>
            <a:gradFill flip="none" rotWithShape="1">
              <a:gsLst>
                <a:gs pos="0">
                  <a:schemeClr val="accent3">
                    <a:alpha val="82000"/>
                  </a:schemeClr>
                </a:gs>
                <a:gs pos="60000">
                  <a:schemeClr val="bg1">
                    <a:alpha val="0"/>
                  </a:schemeClr>
                </a:gs>
                <a:gs pos="100000">
                  <a:schemeClr val="bg1">
                    <a:alpha val="0"/>
                  </a:schemeClr>
                </a:gs>
              </a:gsLst>
              <a:lin ang="5400000" scaled="0"/>
              <a:tileRect/>
            </a:gra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1888" tIns="60944" rIns="121888" bIns="60944" numCol="1" anchor="t" anchorCtr="0" compatLnSpc="1">
              <a:prstTxWarp prst="textNoShape">
                <a:avLst/>
              </a:prstTxWarp>
            </a:bodyPr>
            <a:lstStyle/>
            <a:p>
              <a:pPr fontAlgn="base">
                <a:spcBef>
                  <a:spcPct val="0"/>
                </a:spcBef>
                <a:spcAft>
                  <a:spcPct val="0"/>
                </a:spcAft>
                <a:defRPr/>
              </a:pPr>
              <a:endParaRPr lang="en-US" dirty="0" smtClean="0">
                <a:solidFill>
                  <a:schemeClr val="tx1"/>
                </a:solidFill>
              </a:endParaRPr>
            </a:p>
          </p:txBody>
        </p:sp>
        <p:sp>
          <p:nvSpPr>
            <p:cNvPr id="191" name="TextBox 190"/>
            <p:cNvSpPr txBox="1"/>
            <p:nvPr/>
          </p:nvSpPr>
          <p:spPr>
            <a:xfrm>
              <a:off x="6082749" y="2762145"/>
              <a:ext cx="1222513" cy="480131"/>
            </a:xfrm>
            <a:prstGeom prst="rect">
              <a:avLst/>
            </a:prstGeom>
            <a:noFill/>
          </p:spPr>
          <p:txBody>
            <a:bodyPr wrap="square" rtlCol="0">
              <a:spAutoFit/>
            </a:bodyPr>
            <a:lstStyle/>
            <a:p>
              <a:pPr algn="ctr">
                <a:lnSpc>
                  <a:spcPct val="90000"/>
                </a:lnSpc>
              </a:pPr>
              <a:r>
                <a:rPr lang="en-US" sz="1400" dirty="0" smtClean="0">
                  <a:solidFill>
                    <a:schemeClr val="tx1">
                      <a:alpha val="99000"/>
                    </a:schemeClr>
                  </a:solidFill>
                </a:rPr>
                <a:t>INCIDENT RESOLVED</a:t>
              </a:r>
            </a:p>
          </p:txBody>
        </p:sp>
      </p:grpSp>
      <p:grpSp>
        <p:nvGrpSpPr>
          <p:cNvPr id="192" name="Group 191"/>
          <p:cNvGrpSpPr/>
          <p:nvPr/>
        </p:nvGrpSpPr>
        <p:grpSpPr>
          <a:xfrm>
            <a:off x="4661453" y="2338667"/>
            <a:ext cx="1222513" cy="966551"/>
            <a:chOff x="4661453" y="2338667"/>
            <a:chExt cx="1222513" cy="966551"/>
          </a:xfrm>
        </p:grpSpPr>
        <p:sp>
          <p:nvSpPr>
            <p:cNvPr id="193" name="Rounded Rectangle 192"/>
            <p:cNvSpPr/>
            <p:nvPr/>
          </p:nvSpPr>
          <p:spPr bwMode="black">
            <a:xfrm rot="10800000">
              <a:off x="4661453" y="2338667"/>
              <a:ext cx="1222513" cy="966551"/>
            </a:xfrm>
            <a:prstGeom prst="roundRect">
              <a:avLst>
                <a:gd name="adj" fmla="val 12495"/>
              </a:avLst>
            </a:prstGeom>
            <a:gradFill flip="none" rotWithShape="1">
              <a:gsLst>
                <a:gs pos="0">
                  <a:schemeClr val="accent3">
                    <a:alpha val="82000"/>
                  </a:schemeClr>
                </a:gs>
                <a:gs pos="60000">
                  <a:schemeClr val="bg1">
                    <a:alpha val="0"/>
                  </a:schemeClr>
                </a:gs>
                <a:gs pos="100000">
                  <a:schemeClr val="bg1">
                    <a:alpha val="0"/>
                  </a:schemeClr>
                </a:gs>
              </a:gsLst>
              <a:lin ang="5400000" scaled="0"/>
              <a:tileRect/>
            </a:gra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1888" tIns="60944" rIns="121888" bIns="60944" numCol="1" anchor="t" anchorCtr="0" compatLnSpc="1">
              <a:prstTxWarp prst="textNoShape">
                <a:avLst/>
              </a:prstTxWarp>
            </a:bodyPr>
            <a:lstStyle/>
            <a:p>
              <a:pPr fontAlgn="base">
                <a:spcBef>
                  <a:spcPct val="0"/>
                </a:spcBef>
                <a:spcAft>
                  <a:spcPct val="0"/>
                </a:spcAft>
                <a:defRPr/>
              </a:pPr>
              <a:endParaRPr lang="en-US" dirty="0" smtClean="0">
                <a:solidFill>
                  <a:schemeClr val="tx1"/>
                </a:solidFill>
              </a:endParaRPr>
            </a:p>
          </p:txBody>
        </p:sp>
        <p:sp>
          <p:nvSpPr>
            <p:cNvPr id="194" name="TextBox 193"/>
            <p:cNvSpPr txBox="1"/>
            <p:nvPr/>
          </p:nvSpPr>
          <p:spPr>
            <a:xfrm>
              <a:off x="4728542" y="2762145"/>
              <a:ext cx="1088334" cy="480131"/>
            </a:xfrm>
            <a:prstGeom prst="rect">
              <a:avLst/>
            </a:prstGeom>
            <a:noFill/>
          </p:spPr>
          <p:txBody>
            <a:bodyPr wrap="square" rtlCol="0">
              <a:spAutoFit/>
            </a:bodyPr>
            <a:lstStyle/>
            <a:p>
              <a:pPr algn="ctr">
                <a:lnSpc>
                  <a:spcPct val="90000"/>
                </a:lnSpc>
              </a:pPr>
              <a:r>
                <a:rPr lang="en-US" sz="1400" dirty="0" smtClean="0">
                  <a:solidFill>
                    <a:schemeClr val="tx1">
                      <a:alpha val="99000"/>
                    </a:schemeClr>
                  </a:solidFill>
                </a:rPr>
                <a:t>INCIDENT DIAGNOSED</a:t>
              </a:r>
            </a:p>
          </p:txBody>
        </p:sp>
      </p:grpSp>
      <p:grpSp>
        <p:nvGrpSpPr>
          <p:cNvPr id="195" name="Group 194"/>
          <p:cNvGrpSpPr/>
          <p:nvPr/>
        </p:nvGrpSpPr>
        <p:grpSpPr>
          <a:xfrm>
            <a:off x="7513982" y="2338667"/>
            <a:ext cx="1222513" cy="966551"/>
            <a:chOff x="7513982" y="2338667"/>
            <a:chExt cx="1222513" cy="966551"/>
          </a:xfrm>
        </p:grpSpPr>
        <p:sp>
          <p:nvSpPr>
            <p:cNvPr id="196" name="Rounded Rectangle 195"/>
            <p:cNvSpPr/>
            <p:nvPr/>
          </p:nvSpPr>
          <p:spPr bwMode="black">
            <a:xfrm rot="10800000">
              <a:off x="7513982" y="2338667"/>
              <a:ext cx="1222513" cy="966551"/>
            </a:xfrm>
            <a:prstGeom prst="roundRect">
              <a:avLst>
                <a:gd name="adj" fmla="val 12495"/>
              </a:avLst>
            </a:prstGeom>
            <a:gradFill flip="none" rotWithShape="1">
              <a:gsLst>
                <a:gs pos="0">
                  <a:schemeClr val="accent3">
                    <a:alpha val="82000"/>
                  </a:schemeClr>
                </a:gs>
                <a:gs pos="60000">
                  <a:schemeClr val="bg1">
                    <a:alpha val="0"/>
                  </a:schemeClr>
                </a:gs>
                <a:gs pos="100000">
                  <a:schemeClr val="bg1">
                    <a:alpha val="0"/>
                  </a:schemeClr>
                </a:gs>
              </a:gsLst>
              <a:lin ang="5400000" scaled="0"/>
              <a:tileRect/>
            </a:gra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1888" tIns="60944" rIns="121888" bIns="60944" numCol="1" anchor="t" anchorCtr="0" compatLnSpc="1">
              <a:prstTxWarp prst="textNoShape">
                <a:avLst/>
              </a:prstTxWarp>
            </a:bodyPr>
            <a:lstStyle/>
            <a:p>
              <a:pPr fontAlgn="base">
                <a:spcBef>
                  <a:spcPct val="0"/>
                </a:spcBef>
                <a:spcAft>
                  <a:spcPct val="0"/>
                </a:spcAft>
                <a:defRPr/>
              </a:pPr>
              <a:endParaRPr lang="en-US" dirty="0" smtClean="0">
                <a:solidFill>
                  <a:schemeClr val="tx1"/>
                </a:solidFill>
              </a:endParaRPr>
            </a:p>
          </p:txBody>
        </p:sp>
        <p:sp>
          <p:nvSpPr>
            <p:cNvPr id="197" name="TextBox 196"/>
            <p:cNvSpPr txBox="1"/>
            <p:nvPr/>
          </p:nvSpPr>
          <p:spPr>
            <a:xfrm>
              <a:off x="7513982" y="2762145"/>
              <a:ext cx="1222513" cy="480131"/>
            </a:xfrm>
            <a:prstGeom prst="rect">
              <a:avLst/>
            </a:prstGeom>
            <a:noFill/>
          </p:spPr>
          <p:txBody>
            <a:bodyPr wrap="square" rtlCol="0">
              <a:spAutoFit/>
            </a:bodyPr>
            <a:lstStyle/>
            <a:p>
              <a:pPr algn="ctr">
                <a:lnSpc>
                  <a:spcPct val="90000"/>
                </a:lnSpc>
              </a:pPr>
              <a:r>
                <a:rPr lang="en-US" sz="1400" dirty="0" smtClean="0">
                  <a:solidFill>
                    <a:schemeClr val="tx1">
                      <a:alpha val="99000"/>
                    </a:schemeClr>
                  </a:solidFill>
                </a:rPr>
                <a:t>INCIDENT </a:t>
              </a:r>
              <a:br>
                <a:rPr lang="en-US" sz="1400" dirty="0" smtClean="0">
                  <a:solidFill>
                    <a:schemeClr val="tx1">
                      <a:alpha val="99000"/>
                    </a:schemeClr>
                  </a:solidFill>
                </a:rPr>
              </a:br>
              <a:r>
                <a:rPr lang="en-US" sz="1400" dirty="0" smtClean="0">
                  <a:solidFill>
                    <a:schemeClr val="tx1">
                      <a:alpha val="99000"/>
                    </a:schemeClr>
                  </a:solidFill>
                </a:rPr>
                <a:t>CLOSED</a:t>
              </a:r>
            </a:p>
          </p:txBody>
        </p:sp>
      </p:grpSp>
      <p:grpSp>
        <p:nvGrpSpPr>
          <p:cNvPr id="198" name="Group 197"/>
          <p:cNvGrpSpPr/>
          <p:nvPr/>
        </p:nvGrpSpPr>
        <p:grpSpPr>
          <a:xfrm>
            <a:off x="397565" y="2338667"/>
            <a:ext cx="1222513" cy="966551"/>
            <a:chOff x="397565" y="2338667"/>
            <a:chExt cx="1222513" cy="966551"/>
          </a:xfrm>
        </p:grpSpPr>
        <p:sp>
          <p:nvSpPr>
            <p:cNvPr id="199" name="Rounded Rectangle 198"/>
            <p:cNvSpPr/>
            <p:nvPr/>
          </p:nvSpPr>
          <p:spPr bwMode="black">
            <a:xfrm rot="10800000">
              <a:off x="397565" y="2338667"/>
              <a:ext cx="1222513" cy="966551"/>
            </a:xfrm>
            <a:prstGeom prst="roundRect">
              <a:avLst>
                <a:gd name="adj" fmla="val 12495"/>
              </a:avLst>
            </a:prstGeom>
            <a:gradFill flip="none" rotWithShape="1">
              <a:gsLst>
                <a:gs pos="0">
                  <a:schemeClr val="accent3">
                    <a:alpha val="82000"/>
                  </a:schemeClr>
                </a:gs>
                <a:gs pos="60000">
                  <a:schemeClr val="bg1">
                    <a:alpha val="0"/>
                  </a:schemeClr>
                </a:gs>
                <a:gs pos="100000">
                  <a:schemeClr val="bg1">
                    <a:alpha val="0"/>
                  </a:schemeClr>
                </a:gs>
              </a:gsLst>
              <a:lin ang="5400000" scaled="0"/>
              <a:tileRect/>
            </a:gra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1888" tIns="60944" rIns="121888" bIns="60944" numCol="1" anchor="t" anchorCtr="0" compatLnSpc="1">
              <a:prstTxWarp prst="textNoShape">
                <a:avLst/>
              </a:prstTxWarp>
            </a:bodyPr>
            <a:lstStyle/>
            <a:p>
              <a:pPr fontAlgn="base">
                <a:spcBef>
                  <a:spcPct val="0"/>
                </a:spcBef>
                <a:spcAft>
                  <a:spcPct val="0"/>
                </a:spcAft>
                <a:defRPr/>
              </a:pPr>
              <a:endParaRPr lang="en-US" dirty="0" smtClean="0">
                <a:solidFill>
                  <a:schemeClr val="tx1"/>
                </a:solidFill>
              </a:endParaRPr>
            </a:p>
          </p:txBody>
        </p:sp>
        <p:sp>
          <p:nvSpPr>
            <p:cNvPr id="200" name="TextBox 199"/>
            <p:cNvSpPr txBox="1"/>
            <p:nvPr/>
          </p:nvSpPr>
          <p:spPr>
            <a:xfrm>
              <a:off x="437174" y="2741694"/>
              <a:ext cx="1143297" cy="480131"/>
            </a:xfrm>
            <a:prstGeom prst="rect">
              <a:avLst/>
            </a:prstGeom>
            <a:noFill/>
          </p:spPr>
          <p:txBody>
            <a:bodyPr wrap="square" rtlCol="0">
              <a:spAutoFit/>
            </a:bodyPr>
            <a:lstStyle/>
            <a:p>
              <a:pPr algn="ctr">
                <a:lnSpc>
                  <a:spcPct val="90000"/>
                </a:lnSpc>
              </a:pPr>
              <a:r>
                <a:rPr lang="en-US" sz="1400" dirty="0" smtClean="0">
                  <a:solidFill>
                    <a:schemeClr val="tx1">
                      <a:alpha val="99000"/>
                    </a:schemeClr>
                  </a:solidFill>
                </a:rPr>
                <a:t>SERVICE </a:t>
              </a:r>
              <a:br>
                <a:rPr lang="en-US" sz="1400" dirty="0" smtClean="0">
                  <a:solidFill>
                    <a:schemeClr val="tx1">
                      <a:alpha val="99000"/>
                    </a:schemeClr>
                  </a:solidFill>
                </a:rPr>
              </a:br>
              <a:r>
                <a:rPr lang="en-US" sz="1400" dirty="0" smtClean="0">
                  <a:solidFill>
                    <a:schemeClr val="tx1">
                      <a:alpha val="99000"/>
                    </a:schemeClr>
                  </a:solidFill>
                </a:rPr>
                <a:t>MONITORED</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2"/>
                                        </p:tgtEl>
                                        <p:attrNameLst>
                                          <p:attrName>style.visibility</p:attrName>
                                        </p:attrNameLst>
                                      </p:cBhvr>
                                      <p:to>
                                        <p:strVal val="visible"/>
                                      </p:to>
                                    </p:set>
                                    <p:animEffect transition="in" filter="fade">
                                      <p:cBhvr>
                                        <p:cTn id="7" dur="1000"/>
                                        <p:tgtEl>
                                          <p:spTgt spid="202"/>
                                        </p:tgtEl>
                                      </p:cBhvr>
                                    </p:animEffect>
                                    <p:anim calcmode="lin" valueType="num">
                                      <p:cBhvr>
                                        <p:cTn id="8" dur="1000" fill="hold"/>
                                        <p:tgtEl>
                                          <p:spTgt spid="202"/>
                                        </p:tgtEl>
                                        <p:attrNameLst>
                                          <p:attrName>ppt_x</p:attrName>
                                        </p:attrNameLst>
                                      </p:cBhvr>
                                      <p:tavLst>
                                        <p:tav tm="0">
                                          <p:val>
                                            <p:strVal val="#ppt_x"/>
                                          </p:val>
                                        </p:tav>
                                        <p:tav tm="100000">
                                          <p:val>
                                            <p:strVal val="#ppt_x"/>
                                          </p:val>
                                        </p:tav>
                                      </p:tavLst>
                                    </p:anim>
                                    <p:anim calcmode="lin" valueType="num">
                                      <p:cBhvr>
                                        <p:cTn id="9" dur="1000" fill="hold"/>
                                        <p:tgtEl>
                                          <p:spTgt spid="20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82"/>
                                        </p:tgtEl>
                                        <p:attrNameLst>
                                          <p:attrName>style.visibility</p:attrName>
                                        </p:attrNameLst>
                                      </p:cBhvr>
                                      <p:to>
                                        <p:strVal val="visible"/>
                                      </p:to>
                                    </p:set>
                                    <p:animEffect transition="in" filter="wipe(left)">
                                      <p:cBhvr>
                                        <p:cTn id="13" dur="1000"/>
                                        <p:tgtEl>
                                          <p:spTgt spid="182"/>
                                        </p:tgtEl>
                                      </p:cBhvr>
                                    </p:animEffect>
                                  </p:childTnLst>
                                </p:cTn>
                              </p:par>
                              <p:par>
                                <p:cTn id="14" presetID="47" presetClass="entr" presetSubtype="0" fill="hold" nodeType="withEffect">
                                  <p:stCondLst>
                                    <p:cond delay="0"/>
                                  </p:stCondLst>
                                  <p:childTnLst>
                                    <p:set>
                                      <p:cBhvr>
                                        <p:cTn id="15" dur="1" fill="hold">
                                          <p:stCondLst>
                                            <p:cond delay="0"/>
                                          </p:stCondLst>
                                        </p:cTn>
                                        <p:tgtEl>
                                          <p:spTgt spid="198"/>
                                        </p:tgtEl>
                                        <p:attrNameLst>
                                          <p:attrName>style.visibility</p:attrName>
                                        </p:attrNameLst>
                                      </p:cBhvr>
                                      <p:to>
                                        <p:strVal val="visible"/>
                                      </p:to>
                                    </p:set>
                                    <p:animEffect transition="in" filter="fade">
                                      <p:cBhvr>
                                        <p:cTn id="16" dur="500"/>
                                        <p:tgtEl>
                                          <p:spTgt spid="198"/>
                                        </p:tgtEl>
                                      </p:cBhvr>
                                    </p:animEffect>
                                    <p:anim calcmode="lin" valueType="num">
                                      <p:cBhvr>
                                        <p:cTn id="17" dur="500" fill="hold"/>
                                        <p:tgtEl>
                                          <p:spTgt spid="198"/>
                                        </p:tgtEl>
                                        <p:attrNameLst>
                                          <p:attrName>ppt_x</p:attrName>
                                        </p:attrNameLst>
                                      </p:cBhvr>
                                      <p:tavLst>
                                        <p:tav tm="0">
                                          <p:val>
                                            <p:strVal val="#ppt_x"/>
                                          </p:val>
                                        </p:tav>
                                        <p:tav tm="100000">
                                          <p:val>
                                            <p:strVal val="#ppt_x"/>
                                          </p:val>
                                        </p:tav>
                                      </p:tavLst>
                                    </p:anim>
                                    <p:anim calcmode="lin" valueType="num">
                                      <p:cBhvr>
                                        <p:cTn id="18" dur="500" fill="hold"/>
                                        <p:tgtEl>
                                          <p:spTgt spid="198"/>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83"/>
                                        </p:tgtEl>
                                        <p:attrNameLst>
                                          <p:attrName>style.visibility</p:attrName>
                                        </p:attrNameLst>
                                      </p:cBhvr>
                                      <p:to>
                                        <p:strVal val="visible"/>
                                      </p:to>
                                    </p:set>
                                    <p:animEffect transition="in" filter="fade">
                                      <p:cBhvr>
                                        <p:cTn id="21" dur="500"/>
                                        <p:tgtEl>
                                          <p:spTgt spid="183"/>
                                        </p:tgtEl>
                                      </p:cBhvr>
                                    </p:animEffect>
                                    <p:anim calcmode="lin" valueType="num">
                                      <p:cBhvr>
                                        <p:cTn id="22" dur="500" fill="hold"/>
                                        <p:tgtEl>
                                          <p:spTgt spid="183"/>
                                        </p:tgtEl>
                                        <p:attrNameLst>
                                          <p:attrName>ppt_x</p:attrName>
                                        </p:attrNameLst>
                                      </p:cBhvr>
                                      <p:tavLst>
                                        <p:tav tm="0">
                                          <p:val>
                                            <p:strVal val="#ppt_x"/>
                                          </p:val>
                                        </p:tav>
                                        <p:tav tm="100000">
                                          <p:val>
                                            <p:strVal val="#ppt_x"/>
                                          </p:val>
                                        </p:tav>
                                      </p:tavLst>
                                    </p:anim>
                                    <p:anim calcmode="lin" valueType="num">
                                      <p:cBhvr>
                                        <p:cTn id="23" dur="500" fill="hold"/>
                                        <p:tgtEl>
                                          <p:spTgt spid="183"/>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200"/>
                                  </p:stCondLst>
                                  <p:childTnLst>
                                    <p:set>
                                      <p:cBhvr>
                                        <p:cTn id="25" dur="1" fill="hold">
                                          <p:stCondLst>
                                            <p:cond delay="0"/>
                                          </p:stCondLst>
                                        </p:cTn>
                                        <p:tgtEl>
                                          <p:spTgt spid="186"/>
                                        </p:tgtEl>
                                        <p:attrNameLst>
                                          <p:attrName>style.visibility</p:attrName>
                                        </p:attrNameLst>
                                      </p:cBhvr>
                                      <p:to>
                                        <p:strVal val="visible"/>
                                      </p:to>
                                    </p:set>
                                    <p:animEffect transition="in" filter="fade">
                                      <p:cBhvr>
                                        <p:cTn id="26" dur="500"/>
                                        <p:tgtEl>
                                          <p:spTgt spid="186"/>
                                        </p:tgtEl>
                                      </p:cBhvr>
                                    </p:animEffect>
                                    <p:anim calcmode="lin" valueType="num">
                                      <p:cBhvr>
                                        <p:cTn id="27" dur="500" fill="hold"/>
                                        <p:tgtEl>
                                          <p:spTgt spid="186"/>
                                        </p:tgtEl>
                                        <p:attrNameLst>
                                          <p:attrName>ppt_x</p:attrName>
                                        </p:attrNameLst>
                                      </p:cBhvr>
                                      <p:tavLst>
                                        <p:tav tm="0">
                                          <p:val>
                                            <p:strVal val="#ppt_x"/>
                                          </p:val>
                                        </p:tav>
                                        <p:tav tm="100000">
                                          <p:val>
                                            <p:strVal val="#ppt_x"/>
                                          </p:val>
                                        </p:tav>
                                      </p:tavLst>
                                    </p:anim>
                                    <p:anim calcmode="lin" valueType="num">
                                      <p:cBhvr>
                                        <p:cTn id="28" dur="500" fill="hold"/>
                                        <p:tgtEl>
                                          <p:spTgt spid="186"/>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300"/>
                                  </p:stCondLst>
                                  <p:childTnLst>
                                    <p:set>
                                      <p:cBhvr>
                                        <p:cTn id="30" dur="1" fill="hold">
                                          <p:stCondLst>
                                            <p:cond delay="0"/>
                                          </p:stCondLst>
                                        </p:cTn>
                                        <p:tgtEl>
                                          <p:spTgt spid="192"/>
                                        </p:tgtEl>
                                        <p:attrNameLst>
                                          <p:attrName>style.visibility</p:attrName>
                                        </p:attrNameLst>
                                      </p:cBhvr>
                                      <p:to>
                                        <p:strVal val="visible"/>
                                      </p:to>
                                    </p:set>
                                    <p:animEffect transition="in" filter="fade">
                                      <p:cBhvr>
                                        <p:cTn id="31" dur="500"/>
                                        <p:tgtEl>
                                          <p:spTgt spid="192"/>
                                        </p:tgtEl>
                                      </p:cBhvr>
                                    </p:animEffect>
                                    <p:anim calcmode="lin" valueType="num">
                                      <p:cBhvr>
                                        <p:cTn id="32" dur="500" fill="hold"/>
                                        <p:tgtEl>
                                          <p:spTgt spid="192"/>
                                        </p:tgtEl>
                                        <p:attrNameLst>
                                          <p:attrName>ppt_x</p:attrName>
                                        </p:attrNameLst>
                                      </p:cBhvr>
                                      <p:tavLst>
                                        <p:tav tm="0">
                                          <p:val>
                                            <p:strVal val="#ppt_x"/>
                                          </p:val>
                                        </p:tav>
                                        <p:tav tm="100000">
                                          <p:val>
                                            <p:strVal val="#ppt_x"/>
                                          </p:val>
                                        </p:tav>
                                      </p:tavLst>
                                    </p:anim>
                                    <p:anim calcmode="lin" valueType="num">
                                      <p:cBhvr>
                                        <p:cTn id="33" dur="500" fill="hold"/>
                                        <p:tgtEl>
                                          <p:spTgt spid="192"/>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400"/>
                                  </p:stCondLst>
                                  <p:childTnLst>
                                    <p:set>
                                      <p:cBhvr>
                                        <p:cTn id="35" dur="1" fill="hold">
                                          <p:stCondLst>
                                            <p:cond delay="0"/>
                                          </p:stCondLst>
                                        </p:cTn>
                                        <p:tgtEl>
                                          <p:spTgt spid="189"/>
                                        </p:tgtEl>
                                        <p:attrNameLst>
                                          <p:attrName>style.visibility</p:attrName>
                                        </p:attrNameLst>
                                      </p:cBhvr>
                                      <p:to>
                                        <p:strVal val="visible"/>
                                      </p:to>
                                    </p:set>
                                    <p:animEffect transition="in" filter="fade">
                                      <p:cBhvr>
                                        <p:cTn id="36" dur="500"/>
                                        <p:tgtEl>
                                          <p:spTgt spid="189"/>
                                        </p:tgtEl>
                                      </p:cBhvr>
                                    </p:animEffect>
                                    <p:anim calcmode="lin" valueType="num">
                                      <p:cBhvr>
                                        <p:cTn id="37" dur="500" fill="hold"/>
                                        <p:tgtEl>
                                          <p:spTgt spid="189"/>
                                        </p:tgtEl>
                                        <p:attrNameLst>
                                          <p:attrName>ppt_x</p:attrName>
                                        </p:attrNameLst>
                                      </p:cBhvr>
                                      <p:tavLst>
                                        <p:tav tm="0">
                                          <p:val>
                                            <p:strVal val="#ppt_x"/>
                                          </p:val>
                                        </p:tav>
                                        <p:tav tm="100000">
                                          <p:val>
                                            <p:strVal val="#ppt_x"/>
                                          </p:val>
                                        </p:tav>
                                      </p:tavLst>
                                    </p:anim>
                                    <p:anim calcmode="lin" valueType="num">
                                      <p:cBhvr>
                                        <p:cTn id="38" dur="500" fill="hold"/>
                                        <p:tgtEl>
                                          <p:spTgt spid="189"/>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500"/>
                                  </p:stCondLst>
                                  <p:childTnLst>
                                    <p:set>
                                      <p:cBhvr>
                                        <p:cTn id="40" dur="1" fill="hold">
                                          <p:stCondLst>
                                            <p:cond delay="0"/>
                                          </p:stCondLst>
                                        </p:cTn>
                                        <p:tgtEl>
                                          <p:spTgt spid="195"/>
                                        </p:tgtEl>
                                        <p:attrNameLst>
                                          <p:attrName>style.visibility</p:attrName>
                                        </p:attrNameLst>
                                      </p:cBhvr>
                                      <p:to>
                                        <p:strVal val="visible"/>
                                      </p:to>
                                    </p:set>
                                    <p:animEffect transition="in" filter="fade">
                                      <p:cBhvr>
                                        <p:cTn id="41" dur="500"/>
                                        <p:tgtEl>
                                          <p:spTgt spid="195"/>
                                        </p:tgtEl>
                                      </p:cBhvr>
                                    </p:animEffect>
                                    <p:anim calcmode="lin" valueType="num">
                                      <p:cBhvr>
                                        <p:cTn id="42" dur="500" fill="hold"/>
                                        <p:tgtEl>
                                          <p:spTgt spid="195"/>
                                        </p:tgtEl>
                                        <p:attrNameLst>
                                          <p:attrName>ppt_x</p:attrName>
                                        </p:attrNameLst>
                                      </p:cBhvr>
                                      <p:tavLst>
                                        <p:tav tm="0">
                                          <p:val>
                                            <p:strVal val="#ppt_x"/>
                                          </p:val>
                                        </p:tav>
                                        <p:tav tm="100000">
                                          <p:val>
                                            <p:strVal val="#ppt_x"/>
                                          </p:val>
                                        </p:tav>
                                      </p:tavLst>
                                    </p:anim>
                                    <p:anim calcmode="lin" valueType="num">
                                      <p:cBhvr>
                                        <p:cTn id="43" dur="500" fill="hold"/>
                                        <p:tgtEl>
                                          <p:spTgt spid="195"/>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0"/>
                                  </p:stCondLst>
                                  <p:childTnLst>
                                    <p:set>
                                      <p:cBhvr>
                                        <p:cTn id="45" dur="1" fill="hold">
                                          <p:stCondLst>
                                            <p:cond delay="0"/>
                                          </p:stCondLst>
                                        </p:cTn>
                                        <p:tgtEl>
                                          <p:spTgt spid="201"/>
                                        </p:tgtEl>
                                        <p:attrNameLst>
                                          <p:attrName>style.visibility</p:attrName>
                                        </p:attrNameLst>
                                      </p:cBhvr>
                                      <p:to>
                                        <p:strVal val="visible"/>
                                      </p:to>
                                    </p:set>
                                    <p:animEffect transition="in" filter="fade">
                                      <p:cBhvr>
                                        <p:cTn id="46" dur="500"/>
                                        <p:tgtEl>
                                          <p:spTgt spid="201"/>
                                        </p:tgtEl>
                                      </p:cBhvr>
                                    </p:animEffect>
                                  </p:childTnLst>
                                </p:cTn>
                              </p:par>
                            </p:childTnLst>
                          </p:cTn>
                        </p:par>
                        <p:par>
                          <p:cTn id="47" fill="hold">
                            <p:stCondLst>
                              <p:cond delay="2000"/>
                            </p:stCondLst>
                            <p:childTnLst>
                              <p:par>
                                <p:cTn id="48" presetID="47" presetClass="entr" presetSubtype="0" fill="hold" nodeType="afterEffect">
                                  <p:stCondLst>
                                    <p:cond delay="0"/>
                                  </p:stCondLst>
                                  <p:childTnLst>
                                    <p:set>
                                      <p:cBhvr>
                                        <p:cTn id="49" dur="1" fill="hold">
                                          <p:stCondLst>
                                            <p:cond delay="0"/>
                                          </p:stCondLst>
                                        </p:cTn>
                                        <p:tgtEl>
                                          <p:spTgt spid="206"/>
                                        </p:tgtEl>
                                        <p:attrNameLst>
                                          <p:attrName>style.visibility</p:attrName>
                                        </p:attrNameLst>
                                      </p:cBhvr>
                                      <p:to>
                                        <p:strVal val="visible"/>
                                      </p:to>
                                    </p:set>
                                    <p:animEffect transition="in" filter="fade">
                                      <p:cBhvr>
                                        <p:cTn id="50" dur="1000"/>
                                        <p:tgtEl>
                                          <p:spTgt spid="206"/>
                                        </p:tgtEl>
                                      </p:cBhvr>
                                    </p:animEffect>
                                    <p:anim calcmode="lin" valueType="num">
                                      <p:cBhvr>
                                        <p:cTn id="51" dur="1000" fill="hold"/>
                                        <p:tgtEl>
                                          <p:spTgt spid="206"/>
                                        </p:tgtEl>
                                        <p:attrNameLst>
                                          <p:attrName>ppt_x</p:attrName>
                                        </p:attrNameLst>
                                      </p:cBhvr>
                                      <p:tavLst>
                                        <p:tav tm="0">
                                          <p:val>
                                            <p:strVal val="#ppt_x"/>
                                          </p:val>
                                        </p:tav>
                                        <p:tav tm="100000">
                                          <p:val>
                                            <p:strVal val="#ppt_x"/>
                                          </p:val>
                                        </p:tav>
                                      </p:tavLst>
                                    </p:anim>
                                    <p:anim calcmode="lin" valueType="num">
                                      <p:cBhvr>
                                        <p:cTn id="52" dur="1000" fill="hold"/>
                                        <p:tgtEl>
                                          <p:spTgt spid="206"/>
                                        </p:tgtEl>
                                        <p:attrNameLst>
                                          <p:attrName>ppt_y</p:attrName>
                                        </p:attrNameLst>
                                      </p:cBhvr>
                                      <p:tavLst>
                                        <p:tav tm="0">
                                          <p:val>
                                            <p:strVal val="#ppt_y-.1"/>
                                          </p:val>
                                        </p:tav>
                                        <p:tav tm="100000">
                                          <p:val>
                                            <p:strVal val="#ppt_y"/>
                                          </p:val>
                                        </p:tav>
                                      </p:tavLst>
                                    </p:anim>
                                  </p:childTnLst>
                                </p:cTn>
                              </p:par>
                            </p:childTnLst>
                          </p:cTn>
                        </p:par>
                        <p:par>
                          <p:cTn id="53" fill="hold">
                            <p:stCondLst>
                              <p:cond delay="3000"/>
                            </p:stCondLst>
                            <p:childTnLst>
                              <p:par>
                                <p:cTn id="54" presetID="16" presetClass="entr" presetSubtype="42" fill="hold" grpId="0" nodeType="afterEffect">
                                  <p:stCondLst>
                                    <p:cond delay="0"/>
                                  </p:stCondLst>
                                  <p:childTnLst>
                                    <p:set>
                                      <p:cBhvr>
                                        <p:cTn id="55" dur="1" fill="hold">
                                          <p:stCondLst>
                                            <p:cond delay="0"/>
                                          </p:stCondLst>
                                        </p:cTn>
                                        <p:tgtEl>
                                          <p:spTgt spid="154"/>
                                        </p:tgtEl>
                                        <p:attrNameLst>
                                          <p:attrName>style.visibility</p:attrName>
                                        </p:attrNameLst>
                                      </p:cBhvr>
                                      <p:to>
                                        <p:strVal val="visible"/>
                                      </p:to>
                                    </p:set>
                                    <p:animEffect transition="in" filter="barn(outHorizontal)">
                                      <p:cBhvr>
                                        <p:cTn id="56" dur="500"/>
                                        <p:tgtEl>
                                          <p:spTgt spid="154"/>
                                        </p:tgtEl>
                                      </p:cBhvr>
                                    </p:animEffect>
                                  </p:childTnLst>
                                </p:cTn>
                              </p:par>
                              <p:par>
                                <p:cTn id="57" presetID="10" presetClass="entr" presetSubtype="0" fill="hold" nodeType="withEffect">
                                  <p:stCondLst>
                                    <p:cond delay="0"/>
                                  </p:stCondLst>
                                  <p:childTnLst>
                                    <p:set>
                                      <p:cBhvr>
                                        <p:cTn id="58" dur="1" fill="hold">
                                          <p:stCondLst>
                                            <p:cond delay="0"/>
                                          </p:stCondLst>
                                        </p:cTn>
                                        <p:tgtEl>
                                          <p:spTgt spid="163"/>
                                        </p:tgtEl>
                                        <p:attrNameLst>
                                          <p:attrName>style.visibility</p:attrName>
                                        </p:attrNameLst>
                                      </p:cBhvr>
                                      <p:to>
                                        <p:strVal val="visible"/>
                                      </p:to>
                                    </p:set>
                                    <p:animEffect transition="in" filter="fade">
                                      <p:cBhvr>
                                        <p:cTn id="59" dur="1000"/>
                                        <p:tgtEl>
                                          <p:spTgt spid="163"/>
                                        </p:tgtEl>
                                      </p:cBhvr>
                                    </p:animEffect>
                                  </p:childTnLst>
                                </p:cTn>
                              </p:par>
                            </p:childTnLst>
                          </p:cTn>
                        </p:par>
                        <p:par>
                          <p:cTn id="60" fill="hold">
                            <p:stCondLst>
                              <p:cond delay="4000"/>
                            </p:stCondLst>
                            <p:childTnLst>
                              <p:par>
                                <p:cTn id="61" presetID="16" presetClass="entr" presetSubtype="42" fill="hold" grpId="0" nodeType="afterEffect">
                                  <p:stCondLst>
                                    <p:cond delay="0"/>
                                  </p:stCondLst>
                                  <p:childTnLst>
                                    <p:set>
                                      <p:cBhvr>
                                        <p:cTn id="62" dur="1" fill="hold">
                                          <p:stCondLst>
                                            <p:cond delay="0"/>
                                          </p:stCondLst>
                                        </p:cTn>
                                        <p:tgtEl>
                                          <p:spTgt spid="155"/>
                                        </p:tgtEl>
                                        <p:attrNameLst>
                                          <p:attrName>style.visibility</p:attrName>
                                        </p:attrNameLst>
                                      </p:cBhvr>
                                      <p:to>
                                        <p:strVal val="visible"/>
                                      </p:to>
                                    </p:set>
                                    <p:animEffect transition="in" filter="barn(outHorizontal)">
                                      <p:cBhvr>
                                        <p:cTn id="63" dur="500"/>
                                        <p:tgtEl>
                                          <p:spTgt spid="155"/>
                                        </p:tgtEl>
                                      </p:cBhvr>
                                    </p:animEffect>
                                  </p:childTnLst>
                                </p:cTn>
                              </p:par>
                              <p:par>
                                <p:cTn id="64" presetID="10" presetClass="entr" presetSubtype="0" fill="hold" nodeType="withEffect">
                                  <p:stCondLst>
                                    <p:cond delay="0"/>
                                  </p:stCondLst>
                                  <p:childTnLst>
                                    <p:set>
                                      <p:cBhvr>
                                        <p:cTn id="65" dur="1" fill="hold">
                                          <p:stCondLst>
                                            <p:cond delay="0"/>
                                          </p:stCondLst>
                                        </p:cTn>
                                        <p:tgtEl>
                                          <p:spTgt spid="160"/>
                                        </p:tgtEl>
                                        <p:attrNameLst>
                                          <p:attrName>style.visibility</p:attrName>
                                        </p:attrNameLst>
                                      </p:cBhvr>
                                      <p:to>
                                        <p:strVal val="visible"/>
                                      </p:to>
                                    </p:set>
                                    <p:animEffect transition="in" filter="fade">
                                      <p:cBhvr>
                                        <p:cTn id="66" dur="1000"/>
                                        <p:tgtEl>
                                          <p:spTgt spid="160"/>
                                        </p:tgtEl>
                                      </p:cBhvr>
                                    </p:animEffect>
                                  </p:childTnLst>
                                </p:cTn>
                              </p:par>
                            </p:childTnLst>
                          </p:cTn>
                        </p:par>
                        <p:par>
                          <p:cTn id="67" fill="hold">
                            <p:stCondLst>
                              <p:cond delay="5000"/>
                            </p:stCondLst>
                            <p:childTnLst>
                              <p:par>
                                <p:cTn id="68" presetID="16" presetClass="entr" presetSubtype="42" fill="hold" grpId="0" nodeType="afterEffect">
                                  <p:stCondLst>
                                    <p:cond delay="0"/>
                                  </p:stCondLst>
                                  <p:childTnLst>
                                    <p:set>
                                      <p:cBhvr>
                                        <p:cTn id="69" dur="1" fill="hold">
                                          <p:stCondLst>
                                            <p:cond delay="0"/>
                                          </p:stCondLst>
                                        </p:cTn>
                                        <p:tgtEl>
                                          <p:spTgt spid="156"/>
                                        </p:tgtEl>
                                        <p:attrNameLst>
                                          <p:attrName>style.visibility</p:attrName>
                                        </p:attrNameLst>
                                      </p:cBhvr>
                                      <p:to>
                                        <p:strVal val="visible"/>
                                      </p:to>
                                    </p:set>
                                    <p:animEffect transition="in" filter="barn(outHorizontal)">
                                      <p:cBhvr>
                                        <p:cTn id="70" dur="500"/>
                                        <p:tgtEl>
                                          <p:spTgt spid="156"/>
                                        </p:tgtEl>
                                      </p:cBhvr>
                                    </p:animEffect>
                                  </p:childTnLst>
                                </p:cTn>
                              </p:par>
                              <p:par>
                                <p:cTn id="71" presetID="10" presetClass="entr" presetSubtype="0" fill="hold" nodeType="withEffect">
                                  <p:stCondLst>
                                    <p:cond delay="0"/>
                                  </p:stCondLst>
                                  <p:childTnLst>
                                    <p:set>
                                      <p:cBhvr>
                                        <p:cTn id="72" dur="1" fill="hold">
                                          <p:stCondLst>
                                            <p:cond delay="0"/>
                                          </p:stCondLst>
                                        </p:cTn>
                                        <p:tgtEl>
                                          <p:spTgt spid="162"/>
                                        </p:tgtEl>
                                        <p:attrNameLst>
                                          <p:attrName>style.visibility</p:attrName>
                                        </p:attrNameLst>
                                      </p:cBhvr>
                                      <p:to>
                                        <p:strVal val="visible"/>
                                      </p:to>
                                    </p:set>
                                    <p:animEffect transition="in" filter="fade">
                                      <p:cBhvr>
                                        <p:cTn id="73" dur="1000"/>
                                        <p:tgtEl>
                                          <p:spTgt spid="162"/>
                                        </p:tgtEl>
                                      </p:cBhvr>
                                    </p:animEffect>
                                  </p:childTnLst>
                                </p:cTn>
                              </p:par>
                              <p:par>
                                <p:cTn id="74" presetID="10" presetClass="entr" presetSubtype="0" fill="hold" nodeType="withEffect">
                                  <p:stCondLst>
                                    <p:cond delay="0"/>
                                  </p:stCondLst>
                                  <p:childTnLst>
                                    <p:set>
                                      <p:cBhvr>
                                        <p:cTn id="75" dur="1" fill="hold">
                                          <p:stCondLst>
                                            <p:cond delay="0"/>
                                          </p:stCondLst>
                                        </p:cTn>
                                        <p:tgtEl>
                                          <p:spTgt spid="205"/>
                                        </p:tgtEl>
                                        <p:attrNameLst>
                                          <p:attrName>style.visibility</p:attrName>
                                        </p:attrNameLst>
                                      </p:cBhvr>
                                      <p:to>
                                        <p:strVal val="visible"/>
                                      </p:to>
                                    </p:set>
                                    <p:animEffect transition="in" filter="fade">
                                      <p:cBhvr>
                                        <p:cTn id="76" dur="1000"/>
                                        <p:tgtEl>
                                          <p:spTgt spid="205"/>
                                        </p:tgtEl>
                                      </p:cBhvr>
                                    </p:animEffect>
                                  </p:childTnLst>
                                </p:cTn>
                              </p:par>
                            </p:childTnLst>
                          </p:cTn>
                        </p:par>
                        <p:par>
                          <p:cTn id="77" fill="hold">
                            <p:stCondLst>
                              <p:cond delay="6000"/>
                            </p:stCondLst>
                            <p:childTnLst>
                              <p:par>
                                <p:cTn id="78" presetID="16" presetClass="entr" presetSubtype="42" fill="hold" nodeType="afterEffect">
                                  <p:stCondLst>
                                    <p:cond delay="0"/>
                                  </p:stCondLst>
                                  <p:childTnLst>
                                    <p:set>
                                      <p:cBhvr>
                                        <p:cTn id="79" dur="1" fill="hold">
                                          <p:stCondLst>
                                            <p:cond delay="0"/>
                                          </p:stCondLst>
                                        </p:cTn>
                                        <p:tgtEl>
                                          <p:spTgt spid="158"/>
                                        </p:tgtEl>
                                        <p:attrNameLst>
                                          <p:attrName>style.visibility</p:attrName>
                                        </p:attrNameLst>
                                      </p:cBhvr>
                                      <p:to>
                                        <p:strVal val="visible"/>
                                      </p:to>
                                    </p:set>
                                    <p:animEffect transition="in" filter="barn(outHorizontal)">
                                      <p:cBhvr>
                                        <p:cTn id="80" dur="500"/>
                                        <p:tgtEl>
                                          <p:spTgt spid="158"/>
                                        </p:tgtEl>
                                      </p:cBhvr>
                                    </p:animEffect>
                                  </p:childTnLst>
                                </p:cTn>
                              </p:par>
                              <p:par>
                                <p:cTn id="81" presetID="10" presetClass="entr" presetSubtype="0" fill="hold" nodeType="withEffect">
                                  <p:stCondLst>
                                    <p:cond delay="0"/>
                                  </p:stCondLst>
                                  <p:childTnLst>
                                    <p:set>
                                      <p:cBhvr>
                                        <p:cTn id="82" dur="1" fill="hold">
                                          <p:stCondLst>
                                            <p:cond delay="0"/>
                                          </p:stCondLst>
                                        </p:cTn>
                                        <p:tgtEl>
                                          <p:spTgt spid="161"/>
                                        </p:tgtEl>
                                        <p:attrNameLst>
                                          <p:attrName>style.visibility</p:attrName>
                                        </p:attrNameLst>
                                      </p:cBhvr>
                                      <p:to>
                                        <p:strVal val="visible"/>
                                      </p:to>
                                    </p:set>
                                    <p:animEffect transition="in" filter="fade">
                                      <p:cBhvr>
                                        <p:cTn id="83" dur="1000"/>
                                        <p:tgtEl>
                                          <p:spTgt spid="161"/>
                                        </p:tgtEl>
                                      </p:cBhvr>
                                    </p:animEffect>
                                  </p:childTnLst>
                                </p:cTn>
                              </p:par>
                            </p:childTnLst>
                          </p:cTn>
                        </p:par>
                        <p:par>
                          <p:cTn id="84" fill="hold">
                            <p:stCondLst>
                              <p:cond delay="7000"/>
                            </p:stCondLst>
                            <p:childTnLst>
                              <p:par>
                                <p:cTn id="85" presetID="16" presetClass="entr" presetSubtype="42" fill="hold" grpId="0" nodeType="afterEffect">
                                  <p:stCondLst>
                                    <p:cond delay="0"/>
                                  </p:stCondLst>
                                  <p:childTnLst>
                                    <p:set>
                                      <p:cBhvr>
                                        <p:cTn id="86" dur="1" fill="hold">
                                          <p:stCondLst>
                                            <p:cond delay="0"/>
                                          </p:stCondLst>
                                        </p:cTn>
                                        <p:tgtEl>
                                          <p:spTgt spid="157"/>
                                        </p:tgtEl>
                                        <p:attrNameLst>
                                          <p:attrName>style.visibility</p:attrName>
                                        </p:attrNameLst>
                                      </p:cBhvr>
                                      <p:to>
                                        <p:strVal val="visible"/>
                                      </p:to>
                                    </p:set>
                                    <p:animEffect transition="in" filter="barn(outHorizontal)">
                                      <p:cBhvr>
                                        <p:cTn id="87" dur="500"/>
                                        <p:tgtEl>
                                          <p:spTgt spid="157"/>
                                        </p:tgtEl>
                                      </p:cBhvr>
                                    </p:animEffect>
                                  </p:childTnLst>
                                </p:cTn>
                              </p:par>
                              <p:par>
                                <p:cTn id="88" presetID="10" presetClass="entr" presetSubtype="0" fill="hold" nodeType="withEffect">
                                  <p:stCondLst>
                                    <p:cond delay="0"/>
                                  </p:stCondLst>
                                  <p:childTnLst>
                                    <p:set>
                                      <p:cBhvr>
                                        <p:cTn id="89" dur="1" fill="hold">
                                          <p:stCondLst>
                                            <p:cond delay="0"/>
                                          </p:stCondLst>
                                        </p:cTn>
                                        <p:tgtEl>
                                          <p:spTgt spid="164"/>
                                        </p:tgtEl>
                                        <p:attrNameLst>
                                          <p:attrName>style.visibility</p:attrName>
                                        </p:attrNameLst>
                                      </p:cBhvr>
                                      <p:to>
                                        <p:strVal val="visible"/>
                                      </p:to>
                                    </p:set>
                                    <p:animEffect transition="in" filter="fade">
                                      <p:cBhvr>
                                        <p:cTn id="90" dur="1000"/>
                                        <p:tgtEl>
                                          <p:spTgt spid="164"/>
                                        </p:tgtEl>
                                      </p:cBhvr>
                                    </p:animEffect>
                                  </p:childTnLst>
                                </p:cTn>
                              </p:par>
                            </p:childTnLst>
                          </p:cTn>
                        </p:par>
                        <p:par>
                          <p:cTn id="91" fill="hold">
                            <p:stCondLst>
                              <p:cond delay="8000"/>
                            </p:stCondLst>
                            <p:childTnLst>
                              <p:par>
                                <p:cTn id="92" presetID="16" presetClass="entr" presetSubtype="42" fill="hold" grpId="0" nodeType="afterEffect">
                                  <p:stCondLst>
                                    <p:cond delay="0"/>
                                  </p:stCondLst>
                                  <p:childTnLst>
                                    <p:set>
                                      <p:cBhvr>
                                        <p:cTn id="93" dur="1" fill="hold">
                                          <p:stCondLst>
                                            <p:cond delay="0"/>
                                          </p:stCondLst>
                                        </p:cTn>
                                        <p:tgtEl>
                                          <p:spTgt spid="159"/>
                                        </p:tgtEl>
                                        <p:attrNameLst>
                                          <p:attrName>style.visibility</p:attrName>
                                        </p:attrNameLst>
                                      </p:cBhvr>
                                      <p:to>
                                        <p:strVal val="visible"/>
                                      </p:to>
                                    </p:set>
                                    <p:animEffect transition="in" filter="barn(outHorizontal)">
                                      <p:cBhvr>
                                        <p:cTn id="94" dur="500"/>
                                        <p:tgtEl>
                                          <p:spTgt spid="159"/>
                                        </p:tgtEl>
                                      </p:cBhvr>
                                    </p:animEffect>
                                  </p:childTnLst>
                                </p:cTn>
                              </p:par>
                              <p:par>
                                <p:cTn id="95" presetID="10" presetClass="entr" presetSubtype="0" fill="hold" nodeType="withEffect">
                                  <p:stCondLst>
                                    <p:cond delay="0"/>
                                  </p:stCondLst>
                                  <p:childTnLst>
                                    <p:set>
                                      <p:cBhvr>
                                        <p:cTn id="96" dur="1" fill="hold">
                                          <p:stCondLst>
                                            <p:cond delay="0"/>
                                          </p:stCondLst>
                                        </p:cTn>
                                        <p:tgtEl>
                                          <p:spTgt spid="165"/>
                                        </p:tgtEl>
                                        <p:attrNameLst>
                                          <p:attrName>style.visibility</p:attrName>
                                        </p:attrNameLst>
                                      </p:cBhvr>
                                      <p:to>
                                        <p:strVal val="visible"/>
                                      </p:to>
                                    </p:set>
                                    <p:animEffect transition="in" filter="fade">
                                      <p:cBhvr>
                                        <p:cTn id="97" dur="1000"/>
                                        <p:tgtEl>
                                          <p:spTgt spid="165"/>
                                        </p:tgtEl>
                                      </p:cBhvr>
                                    </p:animEffect>
                                  </p:childTnLst>
                                </p:cTn>
                              </p:par>
                              <p:par>
                                <p:cTn id="98" presetID="10" presetClass="entr" presetSubtype="0" fill="hold" nodeType="withEffect">
                                  <p:stCondLst>
                                    <p:cond delay="0"/>
                                  </p:stCondLst>
                                  <p:childTnLst>
                                    <p:set>
                                      <p:cBhvr>
                                        <p:cTn id="99" dur="1" fill="hold">
                                          <p:stCondLst>
                                            <p:cond delay="0"/>
                                          </p:stCondLst>
                                        </p:cTn>
                                        <p:tgtEl>
                                          <p:spTgt spid="204"/>
                                        </p:tgtEl>
                                        <p:attrNameLst>
                                          <p:attrName>style.visibility</p:attrName>
                                        </p:attrNameLst>
                                      </p:cBhvr>
                                      <p:to>
                                        <p:strVal val="visible"/>
                                      </p:to>
                                    </p:set>
                                    <p:animEffect transition="in" filter="fade">
                                      <p:cBhvr>
                                        <p:cTn id="100" dur="1000"/>
                                        <p:tgtEl>
                                          <p:spTgt spid="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 grpId="0" animBg="1"/>
      <p:bldP spid="154" grpId="0" animBg="1"/>
      <p:bldP spid="155" grpId="0" animBg="1"/>
      <p:bldP spid="156" grpId="0" animBg="1"/>
      <p:bldP spid="157" grpId="0" animBg="1"/>
      <p:bldP spid="159" grpId="0" animBg="1"/>
      <p:bldP spid="18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hidden">
          <a:xfrm>
            <a:off x="0" y="3847605"/>
            <a:ext cx="9144000" cy="1163782"/>
          </a:xfrm>
          <a:prstGeom prst="rect">
            <a:avLst/>
          </a:prstGeom>
          <a:gradFill flip="none" rotWithShape="1">
            <a:gsLst>
              <a:gs pos="0">
                <a:schemeClr val="bg1">
                  <a:lumMod val="85000"/>
                  <a:lumOff val="15000"/>
                </a:schemeClr>
              </a:gs>
              <a:gs pos="100000">
                <a:srgbClr val="000000">
                  <a:alpha val="0"/>
                </a:srgbClr>
              </a:gs>
            </a:gsLst>
            <a:lin ang="5400000" scaled="1"/>
            <a:tileRect/>
          </a:gradFill>
          <a:ln w="9525">
            <a:noFill/>
            <a:miter lim="800000"/>
            <a:headEnd/>
            <a:tailEnd/>
          </a:ln>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28" name="Round Same Side Corner Rectangle 27"/>
          <p:cNvSpPr/>
          <p:nvPr/>
        </p:nvSpPr>
        <p:spPr bwMode="hidden">
          <a:xfrm rot="16200000">
            <a:off x="3525159" y="3050144"/>
            <a:ext cx="4124367" cy="1935678"/>
          </a:xfrm>
          <a:prstGeom prst="round2SameRect">
            <a:avLst>
              <a:gd name="adj1" fmla="val 13276"/>
              <a:gd name="adj2" fmla="val 0"/>
            </a:avLst>
          </a:prstGeom>
          <a:gradFill flip="none" rotWithShape="1">
            <a:gsLst>
              <a:gs pos="0">
                <a:schemeClr val="accent2"/>
              </a:gs>
              <a:gs pos="24000">
                <a:schemeClr val="accent2">
                  <a:alpha val="65000"/>
                </a:schemeClr>
              </a:gs>
              <a:gs pos="35000">
                <a:schemeClr val="accent2">
                  <a:alpha val="75000"/>
                </a:scheme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B/>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pic>
        <p:nvPicPr>
          <p:cNvPr id="17" name="Picture 2" descr="C:\Users\roslyn.ADI\Desktop\DVD_ART36\Artwork_Imagery\Brand Photos\Scenarios\FY08 Brand - Business\man windows laptop sitting desk casual copy.png"/>
          <p:cNvPicPr>
            <a:picLocks noChangeAspect="1" noChangeArrowheads="1"/>
          </p:cNvPicPr>
          <p:nvPr/>
        </p:nvPicPr>
        <p:blipFill>
          <a:blip r:embed="rId3" cstate="print"/>
          <a:srcRect r="52523"/>
          <a:stretch>
            <a:fillRect/>
          </a:stretch>
        </p:blipFill>
        <p:spPr bwMode="auto">
          <a:xfrm>
            <a:off x="6246421" y="1896785"/>
            <a:ext cx="2897579" cy="4556216"/>
          </a:xfrm>
          <a:prstGeom prst="rect">
            <a:avLst/>
          </a:prstGeom>
          <a:noFill/>
        </p:spPr>
      </p:pic>
      <p:sp>
        <p:nvSpPr>
          <p:cNvPr id="21" name="Round Same Side Corner Rectangle 20"/>
          <p:cNvSpPr/>
          <p:nvPr/>
        </p:nvSpPr>
        <p:spPr bwMode="hidden">
          <a:xfrm rot="16200000">
            <a:off x="7069372" y="-1299124"/>
            <a:ext cx="1560444" cy="4536377"/>
          </a:xfrm>
          <a:prstGeom prst="round2SameRect">
            <a:avLst>
              <a:gd name="adj1" fmla="val 15254"/>
              <a:gd name="adj2" fmla="val 0"/>
            </a:avLst>
          </a:prstGeom>
          <a:gradFill flip="none" rotWithShape="1">
            <a:gsLst>
              <a:gs pos="0">
                <a:schemeClr val="accent3">
                  <a:alpha val="82000"/>
                </a:schemeClr>
              </a:gs>
              <a:gs pos="60000">
                <a:schemeClr val="bg1">
                  <a:alpha val="0"/>
                </a:schemeClr>
              </a:gs>
              <a:gs pos="100000">
                <a:schemeClr val="bg1">
                  <a:alpha val="0"/>
                </a:schemeClr>
              </a:gs>
            </a:gsLst>
            <a:lin ang="5400000" scaled="1"/>
            <a:tileRect/>
          </a:gra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1888" tIns="60944" rIns="121888" bIns="60944" numCol="1" anchor="t" anchorCtr="0" compatLnSpc="1">
            <a:prstTxWarp prst="textNoShape">
              <a:avLst/>
            </a:prstTxWarp>
          </a:bodyPr>
          <a:lstStyle/>
          <a:p>
            <a:pPr fontAlgn="base">
              <a:spcBef>
                <a:spcPct val="0"/>
              </a:spcBef>
              <a:spcAft>
                <a:spcPct val="0"/>
              </a:spcAft>
              <a:defRPr/>
            </a:pPr>
            <a:endParaRPr lang="en-US" dirty="0" smtClean="0"/>
          </a:p>
        </p:txBody>
      </p:sp>
      <p:sp>
        <p:nvSpPr>
          <p:cNvPr id="12" name="Title 1"/>
          <p:cNvSpPr txBox="1">
            <a:spLocks/>
          </p:cNvSpPr>
          <p:nvPr/>
        </p:nvSpPr>
        <p:spPr>
          <a:xfrm>
            <a:off x="381000" y="230188"/>
            <a:ext cx="8382000" cy="997196"/>
          </a:xfrm>
          <a:prstGeom prst="rect">
            <a:avLst/>
          </a:prstGeom>
        </p:spPr>
        <p:txBody>
          <a:bodyPr vert="horz" wrap="square" lIns="0" tIns="0" rIns="0" bIns="0" rtlCol="0" anchor="t">
            <a:spAutoFit/>
          </a:bodyPr>
          <a:lstStyle/>
          <a:p>
            <a:pPr defTabSz="914363">
              <a:lnSpc>
                <a:spcPct val="90000"/>
              </a:lnSpc>
              <a:spcBef>
                <a:spcPct val="0"/>
              </a:spcBef>
            </a:pPr>
            <a:r>
              <a:rPr lang="en-US" sz="3600" spc="-100" dirty="0" smtClean="0">
                <a:ln w="3175">
                  <a:noFill/>
                </a:ln>
                <a:solidFill>
                  <a:srgbClr val="CCFFCC"/>
                </a:solidFill>
                <a:latin typeface="+mj-lt"/>
                <a:cs typeface="Arial" charset="0"/>
              </a:rPr>
              <a:t>Scenario - Empowering the</a:t>
            </a:r>
          </a:p>
          <a:p>
            <a:pPr defTabSz="914363">
              <a:lnSpc>
                <a:spcPct val="90000"/>
              </a:lnSpc>
              <a:spcBef>
                <a:spcPct val="0"/>
              </a:spcBef>
            </a:pPr>
            <a:r>
              <a:rPr lang="en-US" sz="3600" spc="-100" dirty="0" smtClean="0">
                <a:ln w="3175">
                  <a:noFill/>
                </a:ln>
                <a:solidFill>
                  <a:srgbClr val="CCFFCC"/>
                </a:solidFill>
                <a:latin typeface="+mj-lt"/>
                <a:cs typeface="Arial" charset="0"/>
              </a:rPr>
              <a:t>End User </a:t>
            </a:r>
            <a:endParaRPr lang="en-US" sz="2400" spc="-100" dirty="0">
              <a:ln w="3175">
                <a:noFill/>
              </a:ln>
              <a:solidFill>
                <a:schemeClr val="tx2">
                  <a:alpha val="99000"/>
                </a:schemeClr>
              </a:solidFill>
              <a:latin typeface="+mj-lt"/>
              <a:cs typeface="Arial" charset="0"/>
            </a:endParaRPr>
          </a:p>
        </p:txBody>
      </p:sp>
      <p:pic>
        <p:nvPicPr>
          <p:cNvPr id="16" name="Picture 2" descr="http://blogs.technet.com/blogfiles/servicemanager/WindowsLiveWriter/TheEndUserSelfServicePortal_F089/SCSM_portal_home_page_2.jpg"/>
          <p:cNvPicPr>
            <a:picLocks noChangeAspect="1" noChangeArrowheads="1"/>
          </p:cNvPicPr>
          <p:nvPr/>
        </p:nvPicPr>
        <p:blipFill>
          <a:blip r:embed="rId4" cstate="print"/>
          <a:srcRect/>
          <a:stretch>
            <a:fillRect/>
          </a:stretch>
        </p:blipFill>
        <p:spPr bwMode="auto">
          <a:xfrm>
            <a:off x="260896" y="1468543"/>
            <a:ext cx="4833618" cy="3625214"/>
          </a:xfrm>
          <a:prstGeom prst="rect">
            <a:avLst/>
          </a:prstGeom>
          <a:noFill/>
          <a:ln w="9525">
            <a:noFill/>
            <a:miter lim="800000"/>
            <a:headEnd/>
            <a:tailEnd/>
          </a:ln>
          <a:effectLst>
            <a:reflection blurRad="6350" stA="52000" endA="300" endPos="35000" dir="5400000" sy="-100000" algn="bl" rotWithShape="0"/>
          </a:effectLst>
          <a:scene3d>
            <a:camera prst="perspectiveContrastingRightFacing"/>
            <a:lightRig rig="threePt" dir="t"/>
          </a:scene3d>
        </p:spPr>
      </p:pic>
      <p:pic>
        <p:nvPicPr>
          <p:cNvPr id="18" name="Picture 2" descr="C:\Users\mollie\Pictures\DVD_ART34\Artwork_Imagery\Shapes\Arrows\Straight\up big arrow transparent.png"/>
          <p:cNvPicPr>
            <a:picLocks noChangeAspect="1" noChangeArrowheads="1"/>
          </p:cNvPicPr>
          <p:nvPr/>
        </p:nvPicPr>
        <p:blipFill>
          <a:blip r:embed="rId5" cstate="print"/>
          <a:srcRect/>
          <a:stretch>
            <a:fillRect/>
          </a:stretch>
        </p:blipFill>
        <p:spPr bwMode="auto">
          <a:xfrm rot="5400000">
            <a:off x="4994624" y="2232197"/>
            <a:ext cx="1139549" cy="1473761"/>
          </a:xfrm>
          <a:prstGeom prst="rect">
            <a:avLst/>
          </a:prstGeom>
          <a:noFill/>
        </p:spPr>
      </p:pic>
      <p:sp>
        <p:nvSpPr>
          <p:cNvPr id="25" name="Rectangle 24"/>
          <p:cNvSpPr/>
          <p:nvPr/>
        </p:nvSpPr>
        <p:spPr>
          <a:xfrm>
            <a:off x="5783286" y="302823"/>
            <a:ext cx="3740725" cy="1354215"/>
          </a:xfrm>
          <a:prstGeom prst="rect">
            <a:avLst/>
          </a:prstGeom>
        </p:spPr>
        <p:txBody>
          <a:bodyPr wrap="square" lIns="91436" tIns="45719" rIns="91436" bIns="45719">
            <a:spAutoFit/>
          </a:bodyPr>
          <a:lstStyle/>
          <a:p>
            <a:pPr defTabSz="1096873" fontAlgn="base">
              <a:lnSpc>
                <a:spcPct val="90000"/>
              </a:lnSpc>
              <a:spcBef>
                <a:spcPct val="0"/>
              </a:spcBef>
              <a:spcAft>
                <a:spcPts val="1200"/>
              </a:spcAft>
              <a:buClr>
                <a:srgbClr val="F3AF35"/>
              </a:buClr>
              <a:buSzPct val="85000"/>
              <a:defRPr/>
            </a:pPr>
            <a:r>
              <a:rPr lang="en-US" sz="2000" dirty="0" smtClean="0">
                <a:gradFill flip="none" rotWithShape="1">
                  <a:gsLst>
                    <a:gs pos="0">
                      <a:schemeClr val="tx1"/>
                    </a:gs>
                    <a:gs pos="100000">
                      <a:schemeClr val="accent3"/>
                    </a:gs>
                  </a:gsLst>
                  <a:lin ang="5400000" scaled="1"/>
                  <a:tileRect/>
                </a:gradFill>
                <a:effectLst>
                  <a:outerShdw blurRad="38100" dist="38100" dir="2700000" algn="tl">
                    <a:srgbClr val="000000">
                      <a:alpha val="43137"/>
                    </a:srgbClr>
                  </a:outerShdw>
                </a:effectLst>
              </a:rPr>
              <a:t>The average cost of a </a:t>
            </a:r>
            <a:br>
              <a:rPr lang="en-US" sz="2000" dirty="0" smtClean="0">
                <a:gradFill flip="none" rotWithShape="1">
                  <a:gsLst>
                    <a:gs pos="0">
                      <a:schemeClr val="tx1"/>
                    </a:gs>
                    <a:gs pos="100000">
                      <a:schemeClr val="accent3"/>
                    </a:gs>
                  </a:gsLst>
                  <a:lin ang="5400000" scaled="1"/>
                  <a:tileRect/>
                </a:gradFill>
                <a:effectLst>
                  <a:outerShdw blurRad="38100" dist="38100" dir="2700000" algn="tl">
                    <a:srgbClr val="000000">
                      <a:alpha val="43137"/>
                    </a:srgbClr>
                  </a:outerShdw>
                </a:effectLst>
              </a:rPr>
            </a:br>
            <a:r>
              <a:rPr lang="en-US" sz="2000" dirty="0" smtClean="0">
                <a:gradFill flip="none" rotWithShape="1">
                  <a:gsLst>
                    <a:gs pos="0">
                      <a:schemeClr val="tx1"/>
                    </a:gs>
                    <a:gs pos="100000">
                      <a:schemeClr val="accent3"/>
                    </a:gs>
                  </a:gsLst>
                  <a:lin ang="5400000" scaled="1"/>
                  <a:tileRect/>
                </a:gradFill>
                <a:effectLst>
                  <a:outerShdw blurRad="38100" dist="38100" dir="2700000" algn="tl">
                    <a:srgbClr val="000000">
                      <a:alpha val="43137"/>
                    </a:srgbClr>
                  </a:outerShdw>
                </a:effectLst>
              </a:rPr>
              <a:t>single call is $25 to $30 </a:t>
            </a:r>
          </a:p>
          <a:p>
            <a:pPr defTabSz="1096873" fontAlgn="base">
              <a:lnSpc>
                <a:spcPct val="90000"/>
              </a:lnSpc>
              <a:spcBef>
                <a:spcPct val="0"/>
              </a:spcBef>
              <a:spcAft>
                <a:spcPts val="1200"/>
              </a:spcAft>
              <a:buClr>
                <a:srgbClr val="F3AF35"/>
              </a:buClr>
              <a:buSzPct val="85000"/>
              <a:defRPr/>
            </a:pPr>
            <a:r>
              <a:rPr lang="en-US" sz="2000" dirty="0" smtClean="0">
                <a:gradFill flip="none" rotWithShape="1">
                  <a:gsLst>
                    <a:gs pos="0">
                      <a:schemeClr val="tx1"/>
                    </a:gs>
                    <a:gs pos="100000">
                      <a:schemeClr val="accent3"/>
                    </a:gs>
                  </a:gsLst>
                  <a:lin ang="5400000" scaled="1"/>
                  <a:tileRect/>
                </a:gradFill>
                <a:effectLst>
                  <a:outerShdw blurRad="38100" dist="38100" dir="2700000" algn="tl">
                    <a:srgbClr val="000000">
                      <a:alpha val="43137"/>
                    </a:srgbClr>
                  </a:outerShdw>
                </a:effectLst>
              </a:rPr>
              <a:t>Self Service Portals </a:t>
            </a:r>
            <a:br>
              <a:rPr lang="en-US" sz="2000" dirty="0" smtClean="0">
                <a:gradFill flip="none" rotWithShape="1">
                  <a:gsLst>
                    <a:gs pos="0">
                      <a:schemeClr val="tx1"/>
                    </a:gs>
                    <a:gs pos="100000">
                      <a:schemeClr val="accent3"/>
                    </a:gs>
                  </a:gsLst>
                  <a:lin ang="5400000" scaled="1"/>
                  <a:tileRect/>
                </a:gradFill>
                <a:effectLst>
                  <a:outerShdw blurRad="38100" dist="38100" dir="2700000" algn="tl">
                    <a:srgbClr val="000000">
                      <a:alpha val="43137"/>
                    </a:srgbClr>
                  </a:outerShdw>
                </a:effectLst>
              </a:rPr>
            </a:br>
            <a:r>
              <a:rPr lang="en-US" sz="2000" dirty="0" smtClean="0">
                <a:gradFill flip="none" rotWithShape="1">
                  <a:gsLst>
                    <a:gs pos="0">
                      <a:schemeClr val="tx1"/>
                    </a:gs>
                    <a:gs pos="100000">
                      <a:schemeClr val="accent3"/>
                    </a:gs>
                  </a:gsLst>
                  <a:lin ang="5400000" scaled="1"/>
                  <a:tileRect/>
                </a:gradFill>
                <a:effectLst>
                  <a:outerShdw blurRad="38100" dist="38100" dir="2700000" algn="tl">
                    <a:srgbClr val="000000">
                      <a:alpha val="43137"/>
                    </a:srgbClr>
                  </a:outerShdw>
                </a:effectLst>
              </a:rPr>
              <a:t>reduce calls by 30%</a:t>
            </a:r>
          </a:p>
        </p:txBody>
      </p:sp>
      <p:sp>
        <p:nvSpPr>
          <p:cNvPr id="29" name="Rounded Rectangle 28"/>
          <p:cNvSpPr/>
          <p:nvPr/>
        </p:nvSpPr>
        <p:spPr bwMode="black">
          <a:xfrm>
            <a:off x="4750131" y="4085111"/>
            <a:ext cx="4729940" cy="1864427"/>
          </a:xfrm>
          <a:prstGeom prst="roundRect">
            <a:avLst>
              <a:gd name="adj" fmla="val 8935"/>
            </a:avLst>
          </a:prstGeom>
          <a:gradFill flip="none" rotWithShape="1">
            <a:gsLst>
              <a:gs pos="0">
                <a:schemeClr val="bg1">
                  <a:lumMod val="85000"/>
                  <a:lumOff val="15000"/>
                </a:schemeClr>
              </a:gs>
              <a:gs pos="100000">
                <a:srgbClr val="000000">
                  <a:alpha val="0"/>
                </a:srgbClr>
              </a:gs>
            </a:gsLst>
            <a:lin ang="0" scaled="1"/>
            <a:tileRect/>
          </a:gradFill>
          <a:ln w="9525">
            <a:noFill/>
            <a:miter lim="800000"/>
            <a:headEnd/>
            <a:tailEnd/>
          </a:ln>
          <a:effectLst>
            <a:outerShdw blurRad="50800" dist="38100" dir="10800000" algn="r" rotWithShape="0">
              <a:prstClr val="black">
                <a:alpha val="40000"/>
              </a:prstClr>
            </a:outerShdw>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30" name="TextBox 29"/>
          <p:cNvSpPr txBox="1"/>
          <p:nvPr/>
        </p:nvSpPr>
        <p:spPr>
          <a:xfrm>
            <a:off x="4963886" y="4192184"/>
            <a:ext cx="3538846" cy="1623529"/>
          </a:xfrm>
          <a:prstGeom prst="rect">
            <a:avLst/>
          </a:prstGeom>
          <a:noFill/>
        </p:spPr>
        <p:txBody>
          <a:bodyPr wrap="square" lIns="68586" tIns="34294" rIns="68586" bIns="34294" rtlCol="0">
            <a:spAutoFit/>
          </a:bodyPr>
          <a:lstStyle/>
          <a:p>
            <a:pPr marL="0" lvl="1" indent="-284163" defTabSz="1096873" fontAlgn="base">
              <a:lnSpc>
                <a:spcPct val="90000"/>
              </a:lnSpc>
              <a:spcBef>
                <a:spcPct val="0"/>
              </a:spcBef>
              <a:spcAft>
                <a:spcPts val="600"/>
              </a:spcAft>
              <a:buClr>
                <a:srgbClr val="F3AF35"/>
              </a:buClr>
              <a:buSzPct val="85000"/>
              <a:defRPr/>
            </a:pPr>
            <a:r>
              <a:rPr lang="en-US" dirty="0" smtClean="0">
                <a:gradFill flip="none" rotWithShape="1">
                  <a:gsLst>
                    <a:gs pos="0">
                      <a:schemeClr val="tx1"/>
                    </a:gs>
                    <a:gs pos="100000">
                      <a:schemeClr val="accent3">
                        <a:lumMod val="40000"/>
                        <a:lumOff val="60000"/>
                      </a:schemeClr>
                    </a:gs>
                  </a:gsLst>
                  <a:lin ang="5400000" scaled="1"/>
                  <a:tileRect/>
                </a:gradFill>
              </a:rPr>
              <a:t>Provision Software</a:t>
            </a:r>
          </a:p>
          <a:p>
            <a:pPr marL="0" lvl="1" indent="-284163" defTabSz="1096873" fontAlgn="base">
              <a:lnSpc>
                <a:spcPct val="90000"/>
              </a:lnSpc>
              <a:spcBef>
                <a:spcPct val="0"/>
              </a:spcBef>
              <a:spcAft>
                <a:spcPts val="600"/>
              </a:spcAft>
              <a:buClr>
                <a:srgbClr val="F3AF35"/>
              </a:buClr>
              <a:buSzPct val="85000"/>
              <a:defRPr/>
            </a:pPr>
            <a:r>
              <a:rPr lang="en-US" dirty="0" smtClean="0">
                <a:gradFill flip="none" rotWithShape="1">
                  <a:gsLst>
                    <a:gs pos="0">
                      <a:schemeClr val="tx1"/>
                    </a:gs>
                    <a:gs pos="100000">
                      <a:schemeClr val="accent3">
                        <a:lumMod val="40000"/>
                        <a:lumOff val="60000"/>
                      </a:schemeClr>
                    </a:gs>
                  </a:gsLst>
                  <a:lin ang="5400000" scaled="1"/>
                  <a:tileRect/>
                </a:gradFill>
              </a:rPr>
              <a:t>Reset Passwords</a:t>
            </a:r>
          </a:p>
          <a:p>
            <a:pPr marL="0" lvl="1" indent="-284163" defTabSz="1096873" fontAlgn="base">
              <a:lnSpc>
                <a:spcPct val="90000"/>
              </a:lnSpc>
              <a:spcBef>
                <a:spcPct val="0"/>
              </a:spcBef>
              <a:spcAft>
                <a:spcPts val="600"/>
              </a:spcAft>
              <a:buClr>
                <a:srgbClr val="F3AF35"/>
              </a:buClr>
              <a:buSzPct val="85000"/>
              <a:defRPr/>
            </a:pPr>
            <a:r>
              <a:rPr lang="en-US" dirty="0" smtClean="0">
                <a:gradFill flip="none" rotWithShape="1">
                  <a:gsLst>
                    <a:gs pos="0">
                      <a:schemeClr val="tx1"/>
                    </a:gs>
                    <a:gs pos="100000">
                      <a:schemeClr val="accent3">
                        <a:lumMod val="40000"/>
                        <a:lumOff val="60000"/>
                      </a:schemeClr>
                    </a:gs>
                  </a:gsLst>
                  <a:lin ang="5400000" scaled="1"/>
                  <a:tileRect/>
                </a:gradFill>
              </a:rPr>
              <a:t>Create/view service requests</a:t>
            </a:r>
          </a:p>
          <a:p>
            <a:pPr marL="0" lvl="1" indent="-284163" defTabSz="1096873" fontAlgn="base">
              <a:lnSpc>
                <a:spcPct val="90000"/>
              </a:lnSpc>
              <a:spcBef>
                <a:spcPct val="0"/>
              </a:spcBef>
              <a:spcAft>
                <a:spcPts val="600"/>
              </a:spcAft>
              <a:buClr>
                <a:srgbClr val="F3AF35"/>
              </a:buClr>
              <a:buSzPct val="85000"/>
              <a:defRPr/>
            </a:pPr>
            <a:r>
              <a:rPr lang="en-US" dirty="0" smtClean="0">
                <a:gradFill flip="none" rotWithShape="1">
                  <a:gsLst>
                    <a:gs pos="0">
                      <a:schemeClr val="tx1"/>
                    </a:gs>
                    <a:gs pos="100000">
                      <a:schemeClr val="accent3">
                        <a:lumMod val="40000"/>
                        <a:lumOff val="60000"/>
                      </a:schemeClr>
                    </a:gs>
                  </a:gsLst>
                  <a:lin ang="5400000" scaled="1"/>
                  <a:tileRect/>
                </a:gradFill>
              </a:rPr>
              <a:t>View announcements</a:t>
            </a:r>
          </a:p>
          <a:p>
            <a:pPr marL="0" lvl="1" indent="-284163" defTabSz="1096873" fontAlgn="base">
              <a:lnSpc>
                <a:spcPct val="90000"/>
              </a:lnSpc>
              <a:spcBef>
                <a:spcPct val="0"/>
              </a:spcBef>
              <a:spcAft>
                <a:spcPts val="600"/>
              </a:spcAft>
              <a:buClr>
                <a:srgbClr val="F3AF35"/>
              </a:buClr>
              <a:buSzPct val="85000"/>
              <a:defRPr/>
            </a:pPr>
            <a:r>
              <a:rPr lang="en-US" dirty="0" smtClean="0">
                <a:gradFill flip="none" rotWithShape="1">
                  <a:gsLst>
                    <a:gs pos="0">
                      <a:schemeClr val="tx1"/>
                    </a:gs>
                    <a:gs pos="100000">
                      <a:schemeClr val="accent3">
                        <a:lumMod val="40000"/>
                        <a:lumOff val="60000"/>
                      </a:schemeClr>
                    </a:gs>
                  </a:gsLst>
                  <a:lin ang="5400000" scaled="1"/>
                  <a:tileRect/>
                </a:gradFill>
              </a:rPr>
              <a:t>Search/view knowledge base</a:t>
            </a:r>
          </a:p>
        </p:txBody>
      </p:sp>
      <p:grpSp>
        <p:nvGrpSpPr>
          <p:cNvPr id="20" name="Group 19"/>
          <p:cNvGrpSpPr/>
          <p:nvPr/>
        </p:nvGrpSpPr>
        <p:grpSpPr>
          <a:xfrm>
            <a:off x="5319976" y="283027"/>
            <a:ext cx="415636" cy="443915"/>
            <a:chOff x="4191821" y="1304305"/>
            <a:chExt cx="415636" cy="443915"/>
          </a:xfrm>
        </p:grpSpPr>
        <p:sp>
          <p:nvSpPr>
            <p:cNvPr id="15" name="Oval 14"/>
            <p:cNvSpPr/>
            <p:nvPr/>
          </p:nvSpPr>
          <p:spPr bwMode="auto">
            <a:xfrm>
              <a:off x="4191821" y="1342480"/>
              <a:ext cx="405740" cy="405740"/>
            </a:xfrm>
            <a:prstGeom prst="ellipse">
              <a:avLst/>
            </a:prstGeom>
            <a:gradFill flip="none" rotWithShape="1">
              <a:gsLst>
                <a:gs pos="0">
                  <a:schemeClr val="accent2"/>
                </a:gs>
                <a:gs pos="24000">
                  <a:schemeClr val="accent2">
                    <a:alpha val="65000"/>
                  </a:schemeClr>
                </a:gs>
                <a:gs pos="35000">
                  <a:schemeClr val="accent2">
                    <a:alpha val="75000"/>
                  </a:schemeClr>
                </a:gs>
                <a:gs pos="100000">
                  <a:srgbClr val="0270DB">
                    <a:alpha val="0"/>
                  </a:srgbClr>
                </a:gs>
              </a:gsLst>
              <a:lin ang="5400000" scaled="1"/>
              <a:tileRect/>
            </a:gradFill>
            <a:ln w="38100">
              <a:solidFill>
                <a:schemeClr val="accent2"/>
              </a:solidFill>
              <a:headEnd type="none" w="med" len="med"/>
              <a:tailEnd type="none" w="med" len="med"/>
            </a:ln>
            <a:effectLst/>
            <a:scene3d>
              <a:camera prst="orthographicFront">
                <a:rot lat="0" lon="0" rev="0"/>
              </a:camera>
              <a:lightRig rig="threePt" dir="t">
                <a:rot lat="0" lon="0" rev="9000000"/>
              </a:lightRig>
            </a:scene3d>
            <a:sp3d prstMaterial="flat">
              <a:bevelT w="95250" h="95250"/>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pic>
          <p:nvPicPr>
            <p:cNvPr id="19" name="Picture 2" descr="C:\Program Files\Microsoft Resource DVD Artwork\DVD_ART\Artwork_Imagery\HARDWARE_IMAGERY\Illustration - Misc Hardware\Windows Vista Illustration Icons\Blue Check.png"/>
            <p:cNvPicPr>
              <a:picLocks noChangeAspect="1" noChangeArrowheads="1"/>
            </p:cNvPicPr>
            <p:nvPr/>
          </p:nvPicPr>
          <p:blipFill>
            <a:blip r:embed="rId6" cstate="print">
              <a:duotone>
                <a:schemeClr val="accent1">
                  <a:shade val="45000"/>
                  <a:satMod val="135000"/>
                </a:schemeClr>
                <a:prstClr val="white"/>
              </a:duotone>
            </a:blip>
            <a:srcRect/>
            <a:stretch>
              <a:fillRect/>
            </a:stretch>
          </p:blipFill>
          <p:spPr bwMode="auto">
            <a:xfrm>
              <a:off x="4269442" y="1304305"/>
              <a:ext cx="338015" cy="334749"/>
            </a:xfrm>
            <a:prstGeom prst="rect">
              <a:avLst/>
            </a:prstGeom>
            <a:noFill/>
          </p:spPr>
        </p:pic>
      </p:grpSp>
      <p:grpSp>
        <p:nvGrpSpPr>
          <p:cNvPr id="22" name="Group 21"/>
          <p:cNvGrpSpPr/>
          <p:nvPr/>
        </p:nvGrpSpPr>
        <p:grpSpPr>
          <a:xfrm>
            <a:off x="5319976" y="1078674"/>
            <a:ext cx="415636" cy="443915"/>
            <a:chOff x="4191821" y="1304305"/>
            <a:chExt cx="415636" cy="443915"/>
          </a:xfrm>
        </p:grpSpPr>
        <p:sp>
          <p:nvSpPr>
            <p:cNvPr id="23" name="Oval 22"/>
            <p:cNvSpPr/>
            <p:nvPr/>
          </p:nvSpPr>
          <p:spPr bwMode="auto">
            <a:xfrm>
              <a:off x="4191821" y="1342480"/>
              <a:ext cx="405740" cy="405740"/>
            </a:xfrm>
            <a:prstGeom prst="ellipse">
              <a:avLst/>
            </a:prstGeom>
            <a:gradFill flip="none" rotWithShape="1">
              <a:gsLst>
                <a:gs pos="0">
                  <a:schemeClr val="accent2"/>
                </a:gs>
                <a:gs pos="24000">
                  <a:schemeClr val="accent2">
                    <a:alpha val="65000"/>
                  </a:schemeClr>
                </a:gs>
                <a:gs pos="35000">
                  <a:schemeClr val="accent2">
                    <a:alpha val="75000"/>
                  </a:schemeClr>
                </a:gs>
                <a:gs pos="100000">
                  <a:srgbClr val="0270DB">
                    <a:alpha val="0"/>
                  </a:srgbClr>
                </a:gs>
              </a:gsLst>
              <a:lin ang="5400000" scaled="1"/>
              <a:tileRect/>
            </a:gradFill>
            <a:ln w="38100">
              <a:solidFill>
                <a:schemeClr val="accent2"/>
              </a:solidFill>
              <a:headEnd type="none" w="med" len="med"/>
              <a:tailEnd type="none" w="med" len="med"/>
            </a:ln>
            <a:effectLst/>
            <a:scene3d>
              <a:camera prst="orthographicFront">
                <a:rot lat="0" lon="0" rev="0"/>
              </a:camera>
              <a:lightRig rig="threePt" dir="t">
                <a:rot lat="0" lon="0" rev="9000000"/>
              </a:lightRig>
            </a:scene3d>
            <a:sp3d prstMaterial="flat">
              <a:bevelT w="95250" h="95250"/>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pic>
          <p:nvPicPr>
            <p:cNvPr id="24" name="Picture 2" descr="C:\Program Files\Microsoft Resource DVD Artwork\DVD_ART\Artwork_Imagery\HARDWARE_IMAGERY\Illustration - Misc Hardware\Windows Vista Illustration Icons\Blue Check.png"/>
            <p:cNvPicPr>
              <a:picLocks noChangeAspect="1" noChangeArrowheads="1"/>
            </p:cNvPicPr>
            <p:nvPr/>
          </p:nvPicPr>
          <p:blipFill>
            <a:blip r:embed="rId6" cstate="print">
              <a:duotone>
                <a:schemeClr val="accent1">
                  <a:shade val="45000"/>
                  <a:satMod val="135000"/>
                </a:schemeClr>
                <a:prstClr val="white"/>
              </a:duotone>
            </a:blip>
            <a:srcRect/>
            <a:stretch>
              <a:fillRect/>
            </a:stretch>
          </p:blipFill>
          <p:spPr bwMode="auto">
            <a:xfrm>
              <a:off x="4269442" y="1304305"/>
              <a:ext cx="338015" cy="334749"/>
            </a:xfrm>
            <a:prstGeom prst="rect">
              <a:avLst/>
            </a:prstGeom>
            <a:noFill/>
          </p:spPr>
        </p:pic>
      </p:grpSp>
      <p:sp>
        <p:nvSpPr>
          <p:cNvPr id="26" name="Rectangle 25"/>
          <p:cNvSpPr/>
          <p:nvPr/>
        </p:nvSpPr>
        <p:spPr>
          <a:xfrm>
            <a:off x="1347849" y="6496570"/>
            <a:ext cx="6448302" cy="258530"/>
          </a:xfrm>
          <a:prstGeom prst="rect">
            <a:avLst/>
          </a:prstGeom>
        </p:spPr>
        <p:txBody>
          <a:bodyPr wrap="square" lIns="91436" tIns="45719" rIns="91436" bIns="45719">
            <a:spAutoFit/>
          </a:bodyPr>
          <a:lstStyle/>
          <a:p>
            <a:pPr algn="ctr" defTabSz="1096873" fontAlgn="base">
              <a:lnSpc>
                <a:spcPct val="90000"/>
              </a:lnSpc>
              <a:spcBef>
                <a:spcPct val="0"/>
              </a:spcBef>
              <a:spcAft>
                <a:spcPct val="0"/>
              </a:spcAft>
              <a:buClr>
                <a:srgbClr val="F3AF35"/>
              </a:buClr>
              <a:buSzPct val="85000"/>
              <a:defRPr/>
            </a:pPr>
            <a:r>
              <a:rPr lang="en-US" sz="1200" dirty="0" smtClean="0">
                <a:solidFill>
                  <a:schemeClr val="bg1">
                    <a:lumMod val="65000"/>
                    <a:lumOff val="35000"/>
                    <a:alpha val="99000"/>
                  </a:schemeClr>
                </a:solidFill>
                <a:effectLst>
                  <a:outerShdw blurRad="38100" dist="38100" dir="2700000" algn="tl">
                    <a:srgbClr val="000000">
                      <a:alpha val="43137"/>
                    </a:srgbClr>
                  </a:outerShdw>
                </a:effectLst>
              </a:rPr>
              <a:t>INTEGRATED  | EFFICIENT | BUSINESS ALIGNED </a:t>
            </a:r>
            <a:endParaRPr lang="en-US" sz="1200" dirty="0">
              <a:solidFill>
                <a:schemeClr val="bg1">
                  <a:lumMod val="65000"/>
                  <a:lumOff val="35000"/>
                  <a:alpha val="99000"/>
                </a:schemeClr>
              </a:solidFill>
              <a:effectLst>
                <a:outerShdw blurRad="38100" dist="38100" dir="2700000" algn="tl">
                  <a:srgbClr val="000000">
                    <a:alpha val="43137"/>
                  </a:srgbClr>
                </a:outerShdw>
              </a:effectLst>
            </a:endParaRPr>
          </a:p>
        </p:txBody>
      </p:sp>
      <p:pic>
        <p:nvPicPr>
          <p:cNvPr id="27" name="Picture 2" descr="C:\Users\roslyn.ADI\Desktop\DVD_ART36\Artwork_Imagery\Brand Photos\Scenarios\FY08 Brand - Business\man windows laptop sitting desk casual copy.png"/>
          <p:cNvPicPr>
            <a:picLocks noChangeAspect="1" noChangeArrowheads="1"/>
          </p:cNvPicPr>
          <p:nvPr/>
        </p:nvPicPr>
        <p:blipFill>
          <a:blip r:embed="rId3" cstate="print"/>
          <a:srcRect t="19692" r="52523"/>
          <a:stretch>
            <a:fillRect/>
          </a:stretch>
        </p:blipFill>
        <p:spPr bwMode="auto">
          <a:xfrm>
            <a:off x="6246421" y="1943100"/>
            <a:ext cx="2897579" cy="3659001"/>
          </a:xfrm>
          <a:prstGeom prst="rect">
            <a:avLst/>
          </a:prstGeom>
          <a:noFill/>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5"/>
          <p:cNvSpPr>
            <a:spLocks/>
          </p:cNvSpPr>
          <p:nvPr/>
        </p:nvSpPr>
        <p:spPr bwMode="auto">
          <a:xfrm>
            <a:off x="0" y="-166465"/>
            <a:ext cx="9144000" cy="3622184"/>
          </a:xfrm>
          <a:prstGeom prst="rect">
            <a:avLst/>
          </a:prstGeom>
          <a:solidFill>
            <a:schemeClr val="bg1"/>
          </a:solidFill>
          <a:ln w="9525">
            <a:noFill/>
            <a:round/>
            <a:headEnd/>
            <a:tailEnd/>
          </a:ln>
        </p:spPr>
        <p:txBody>
          <a:bodyPr vert="horz" wrap="square" lIns="121893" tIns="60947" rIns="121893" bIns="60947" numCol="1" anchor="t" anchorCtr="0" compatLnSpc="1">
            <a:prstTxWarp prst="textNoShape">
              <a:avLst/>
            </a:prstTxWarp>
          </a:bodyPr>
          <a:lstStyle/>
          <a:p>
            <a:endParaRPr lang="en-US" kern="1200" dirty="0">
              <a:solidFill>
                <a:prstClr val="white"/>
              </a:solidFill>
              <a:latin typeface="Segoe"/>
              <a:ea typeface="+mn-ea"/>
              <a:cs typeface="+mn-cs"/>
            </a:endParaRPr>
          </a:p>
        </p:txBody>
      </p:sp>
      <p:pic>
        <p:nvPicPr>
          <p:cNvPr id="22" name="Picture 10" descr="\\PPT-Server2\Root\4-26 MMS on SERVER\Artwork\PPT_Art\Anderson\group-computer-telephone-cu.png"/>
          <p:cNvPicPr>
            <a:picLocks noChangeAspect="1" noChangeArrowheads="1"/>
          </p:cNvPicPr>
          <p:nvPr/>
        </p:nvPicPr>
        <p:blipFill>
          <a:blip r:embed="rId3" cstate="print"/>
          <a:srcRect l="20651" t="3632" r="32466" b="4064"/>
          <a:stretch>
            <a:fillRect/>
          </a:stretch>
        </p:blipFill>
        <p:spPr bwMode="auto">
          <a:xfrm>
            <a:off x="0" y="-158596"/>
            <a:ext cx="2205318" cy="3649942"/>
          </a:xfrm>
          <a:prstGeom prst="rect">
            <a:avLst/>
          </a:prstGeom>
          <a:noFill/>
          <a:ln>
            <a:noFill/>
          </a:ln>
        </p:spPr>
      </p:pic>
      <p:pic>
        <p:nvPicPr>
          <p:cNvPr id="1026" name="Picture 2" descr="C:\Users\roslyn.ADI\Desktop\DVD_ART36\Artwork_Imagery\Brand Photos\Scenarios\FY08 Brand - Business\man casual laptop smile copy.png"/>
          <p:cNvPicPr>
            <a:picLocks noChangeAspect="1" noChangeArrowheads="1"/>
          </p:cNvPicPr>
          <p:nvPr/>
        </p:nvPicPr>
        <p:blipFill>
          <a:blip r:embed="rId4" cstate="print"/>
          <a:srcRect l="6379" t="12476" r="59451" b="12357"/>
          <a:stretch>
            <a:fillRect/>
          </a:stretch>
        </p:blipFill>
        <p:spPr bwMode="auto">
          <a:xfrm>
            <a:off x="2285654" y="-158596"/>
            <a:ext cx="2179470" cy="3649942"/>
          </a:xfrm>
          <a:prstGeom prst="rect">
            <a:avLst/>
          </a:prstGeom>
          <a:noFill/>
        </p:spPr>
      </p:pic>
      <p:sp>
        <p:nvSpPr>
          <p:cNvPr id="15" name="Title 14"/>
          <p:cNvSpPr>
            <a:spLocks noGrp="1"/>
          </p:cNvSpPr>
          <p:nvPr>
            <p:ph type="ctrTitle"/>
          </p:nvPr>
        </p:nvSpPr>
        <p:spPr/>
        <p:txBody>
          <a:bodyPr/>
          <a:lstStyle/>
          <a:p>
            <a:r>
              <a:rPr dirty="0" smtClean="0"/>
              <a:t>Deliver Efficient and Responsive </a:t>
            </a:r>
            <a:br>
              <a:rPr dirty="0" smtClean="0"/>
            </a:br>
            <a:r>
              <a:rPr dirty="0" smtClean="0"/>
              <a:t>User-Centric Service</a:t>
            </a:r>
            <a:endParaRPr lang="en-US" dirty="0"/>
          </a:p>
        </p:txBody>
      </p:sp>
      <p:sp>
        <p:nvSpPr>
          <p:cNvPr id="17" name="Text Placeholder 16"/>
          <p:cNvSpPr>
            <a:spLocks noGrp="1"/>
          </p:cNvSpPr>
          <p:nvPr>
            <p:ph type="body" sz="quarter" idx="10"/>
          </p:nvPr>
        </p:nvSpPr>
        <p:spPr/>
        <p:txBody>
          <a:bodyPr/>
          <a:lstStyle/>
          <a:p>
            <a:r>
              <a:rPr smtClean="0"/>
              <a:t>demo</a:t>
            </a:r>
            <a:endParaRPr lang="en-US" dirty="0"/>
          </a:p>
        </p:txBody>
      </p:sp>
      <p:pic>
        <p:nvPicPr>
          <p:cNvPr id="2051" name="Picture 3" descr="C:\Users\roslyn.ADI\Desktop\DVD_ART36\Artwork_Imagery\Brand Photos\Scenarios\FY08 Brand - Business - No_exp\Woman glasses it pro Enterprise server.png"/>
          <p:cNvPicPr>
            <a:picLocks noChangeAspect="1" noChangeArrowheads="1"/>
          </p:cNvPicPr>
          <p:nvPr/>
        </p:nvPicPr>
        <p:blipFill>
          <a:blip r:embed="rId5" cstate="print"/>
          <a:srcRect l="37821" t="7322" r="27396" b="12226"/>
          <a:stretch>
            <a:fillRect/>
          </a:stretch>
        </p:blipFill>
        <p:spPr bwMode="auto">
          <a:xfrm>
            <a:off x="4545460" y="-179290"/>
            <a:ext cx="2259102" cy="3657599"/>
          </a:xfrm>
          <a:prstGeom prst="rect">
            <a:avLst/>
          </a:prstGeom>
          <a:noFill/>
        </p:spPr>
      </p:pic>
      <p:pic>
        <p:nvPicPr>
          <p:cNvPr id="1027" name="Picture 3" descr="C:\Users\roslyn.ADI\Desktop\DVD_ART36\Artwork_Imagery\Brand Photos\Scenarios\FY08 Brand - Business\man window suit copy.png"/>
          <p:cNvPicPr>
            <a:picLocks noChangeAspect="1" noChangeArrowheads="1"/>
          </p:cNvPicPr>
          <p:nvPr/>
        </p:nvPicPr>
        <p:blipFill>
          <a:blip r:embed="rId6" cstate="print"/>
          <a:srcRect l="54310" t="25383" r="16572" b="11467"/>
          <a:stretch>
            <a:fillRect/>
          </a:stretch>
        </p:blipFill>
        <p:spPr bwMode="auto">
          <a:xfrm>
            <a:off x="6884894" y="-179290"/>
            <a:ext cx="2259106" cy="3657596"/>
          </a:xfrm>
          <a:prstGeom prst="rect">
            <a:avLst/>
          </a:prstGeom>
          <a:noFill/>
        </p:spPr>
      </p:pic>
      <p:sp>
        <p:nvSpPr>
          <p:cNvPr id="9" name="Subtitle 4"/>
          <p:cNvSpPr>
            <a:spLocks noGrp="1"/>
          </p:cNvSpPr>
          <p:nvPr>
            <p:ph type="subTitle" idx="1"/>
          </p:nvPr>
        </p:nvSpPr>
        <p:spPr>
          <a:xfrm>
            <a:off x="5313421" y="5846610"/>
            <a:ext cx="3812443" cy="461665"/>
          </a:xfrm>
        </p:spPr>
        <p:txBody>
          <a:bodyPr/>
          <a:lstStyle/>
          <a:p>
            <a:r>
              <a:rPr lang="en-US" dirty="0" smtClean="0"/>
              <a:t>Charlie Chase</a:t>
            </a:r>
          </a:p>
          <a:p>
            <a:r>
              <a:rPr lang="en-US" dirty="0" smtClean="0"/>
              <a:t>Group Program Manager</a:t>
            </a:r>
          </a:p>
          <a:p>
            <a:r>
              <a:rPr lang="en-US" dirty="0" smtClean="0"/>
              <a:t>Microsoft Corporation</a:t>
            </a: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228600"/>
            <a:ext cx="8375946" cy="609398"/>
          </a:xfrm>
        </p:spPr>
        <p:txBody>
          <a:bodyPr/>
          <a:lstStyle/>
          <a:p>
            <a:r>
              <a:rPr lang="en-US" sz="4400" dirty="0" smtClean="0"/>
              <a:t>Service Manager Authoring Tool</a:t>
            </a:r>
            <a:endParaRPr lang="en-US" sz="4400" dirty="0">
              <a:solidFill>
                <a:schemeClr val="bg2"/>
              </a:solidFill>
            </a:endParaRPr>
          </a:p>
        </p:txBody>
      </p:sp>
      <p:sp>
        <p:nvSpPr>
          <p:cNvPr id="3" name="Content Placeholder 2"/>
          <p:cNvSpPr>
            <a:spLocks noGrp="1"/>
          </p:cNvSpPr>
          <p:nvPr>
            <p:ph idx="1"/>
          </p:nvPr>
        </p:nvSpPr>
        <p:spPr>
          <a:xfrm>
            <a:off x="457200" y="1152526"/>
            <a:ext cx="4471060" cy="4972050"/>
          </a:xfrm>
        </p:spPr>
        <p:txBody>
          <a:bodyPr>
            <a:normAutofit/>
          </a:bodyPr>
          <a:lstStyle/>
          <a:p>
            <a:pPr marL="400050" lvl="1" indent="-400050">
              <a:lnSpc>
                <a:spcPct val="100000"/>
              </a:lnSpc>
              <a:spcBef>
                <a:spcPts val="600"/>
              </a:spcBef>
            </a:pPr>
            <a:r>
              <a:rPr lang="en-US" sz="2000" b="1" dirty="0" smtClean="0"/>
              <a:t>Drag </a:t>
            </a:r>
            <a:r>
              <a:rPr lang="en-US" sz="2000" b="1" dirty="0" smtClean="0"/>
              <a:t>and drop designers – no code or XML required!</a:t>
            </a:r>
          </a:p>
          <a:p>
            <a:pPr marL="400050" lvl="1" indent="-400050">
              <a:lnSpc>
                <a:spcPct val="100000"/>
              </a:lnSpc>
              <a:spcBef>
                <a:spcPts val="600"/>
              </a:spcBef>
            </a:pPr>
            <a:r>
              <a:rPr lang="en-US" sz="2000" b="1" dirty="0" smtClean="0"/>
              <a:t>Forms customization</a:t>
            </a:r>
            <a:endParaRPr lang="en-US" sz="2000" dirty="0" smtClean="0"/>
          </a:p>
          <a:p>
            <a:pPr marL="744538" lvl="2" indent="-400050">
              <a:lnSpc>
                <a:spcPct val="100000"/>
              </a:lnSpc>
              <a:spcBef>
                <a:spcPts val="600"/>
              </a:spcBef>
              <a:buFont typeface="Arial" pitchFamily="34" charset="0"/>
              <a:buChar char="•"/>
            </a:pPr>
            <a:r>
              <a:rPr lang="en-US" sz="2000" dirty="0" smtClean="0"/>
              <a:t>Add/remove/move controls, change formatting, validation rules</a:t>
            </a:r>
          </a:p>
          <a:p>
            <a:pPr marL="400050" lvl="1" indent="-400050">
              <a:lnSpc>
                <a:spcPct val="100000"/>
              </a:lnSpc>
              <a:spcBef>
                <a:spcPts val="600"/>
              </a:spcBef>
            </a:pPr>
            <a:r>
              <a:rPr lang="en-US" sz="2000" b="1" dirty="0" smtClean="0"/>
              <a:t>Extend CMDB model</a:t>
            </a:r>
            <a:r>
              <a:rPr lang="en-US" sz="2000" dirty="0" smtClean="0"/>
              <a:t> </a:t>
            </a:r>
          </a:p>
          <a:p>
            <a:pPr marL="744538" lvl="2" indent="-400050">
              <a:lnSpc>
                <a:spcPct val="100000"/>
              </a:lnSpc>
              <a:spcBef>
                <a:spcPts val="600"/>
              </a:spcBef>
              <a:buFont typeface="Arial" pitchFamily="34" charset="0"/>
              <a:buChar char="•"/>
            </a:pPr>
            <a:r>
              <a:rPr lang="en-US" sz="2000" dirty="0" smtClean="0"/>
              <a:t>Add new classes, relationships, and properties</a:t>
            </a:r>
          </a:p>
          <a:p>
            <a:pPr marL="400050" lvl="1" indent="-400050">
              <a:lnSpc>
                <a:spcPct val="100000"/>
              </a:lnSpc>
              <a:spcBef>
                <a:spcPts val="600"/>
              </a:spcBef>
            </a:pPr>
            <a:r>
              <a:rPr lang="en-US" sz="2000" b="1" dirty="0" smtClean="0"/>
              <a:t>Workflow authoring</a:t>
            </a:r>
            <a:endParaRPr lang="en-US" sz="2000" b="1" dirty="0" smtClean="0">
              <a:solidFill>
                <a:schemeClr val="accent1"/>
              </a:solidFill>
            </a:endParaRPr>
          </a:p>
          <a:p>
            <a:pPr marL="744538" lvl="2" indent="-400050">
              <a:lnSpc>
                <a:spcPct val="100000"/>
              </a:lnSpc>
              <a:spcBef>
                <a:spcPts val="600"/>
              </a:spcBef>
              <a:buFont typeface="Arial" pitchFamily="34" charset="0"/>
              <a:buChar char="•"/>
            </a:pPr>
            <a:r>
              <a:rPr lang="en-US" sz="2000" dirty="0" smtClean="0"/>
              <a:t>Compose workflows using predefined activities</a:t>
            </a:r>
          </a:p>
          <a:p>
            <a:pPr marL="744538" lvl="2" indent="-400050">
              <a:lnSpc>
                <a:spcPct val="100000"/>
              </a:lnSpc>
              <a:spcBef>
                <a:spcPts val="600"/>
              </a:spcBef>
              <a:buFont typeface="Arial" pitchFamily="34" charset="0"/>
              <a:buChar char="•"/>
            </a:pPr>
            <a:r>
              <a:rPr lang="en-US" sz="2000" dirty="0" smtClean="0"/>
              <a:t>Define automated activity rules to execute these workflows</a:t>
            </a:r>
          </a:p>
          <a:p>
            <a:pPr marL="744538" lvl="2" indent="-400050">
              <a:lnSpc>
                <a:spcPct val="100000"/>
              </a:lnSpc>
              <a:spcBef>
                <a:spcPts val="600"/>
              </a:spcBef>
              <a:buFont typeface="Arial" pitchFamily="34" charset="0"/>
              <a:buChar char="•"/>
            </a:pPr>
            <a:endParaRPr lang="en-US" sz="2000" dirty="0" smtClean="0"/>
          </a:p>
        </p:txBody>
      </p:sp>
      <p:grpSp>
        <p:nvGrpSpPr>
          <p:cNvPr id="4" name="Group 10"/>
          <p:cNvGrpSpPr/>
          <p:nvPr/>
        </p:nvGrpSpPr>
        <p:grpSpPr>
          <a:xfrm>
            <a:off x="4753500" y="1290222"/>
            <a:ext cx="4089878" cy="4108497"/>
            <a:chOff x="4640764" y="1352851"/>
            <a:chExt cx="4089878" cy="4108497"/>
          </a:xfrm>
        </p:grpSpPr>
        <p:pic>
          <p:nvPicPr>
            <p:cNvPr id="7" name="Picture 2" descr="C:\Users\twright\Pictures\02_Computer_Class.jpg"/>
            <p:cNvPicPr>
              <a:picLocks noChangeAspect="1" noChangeArrowheads="1"/>
            </p:cNvPicPr>
            <p:nvPr/>
          </p:nvPicPr>
          <p:blipFill>
            <a:blip r:embed="rId3" cstate="print">
              <a:lum/>
            </a:blip>
            <a:srcRect/>
            <a:stretch>
              <a:fillRect/>
            </a:stretch>
          </p:blipFill>
          <p:spPr bwMode="auto">
            <a:xfrm>
              <a:off x="5747011" y="1352851"/>
              <a:ext cx="2983631" cy="2772307"/>
            </a:xfrm>
            <a:prstGeom prst="rect">
              <a:avLst/>
            </a:prstGeom>
            <a:noFill/>
            <a:ln>
              <a:noFill/>
            </a:ln>
            <a:effectLst>
              <a:reflection blurRad="6350" stA="52000" endA="300" endPos="35000" dir="5400000" sy="-100000" algn="bl" rotWithShape="0"/>
            </a:effectLst>
            <a:scene3d>
              <a:camera prst="perspectiveContrastingLeftFacing"/>
              <a:lightRig rig="threePt" dir="t"/>
            </a:scene3d>
          </p:spPr>
        </p:pic>
        <p:pic>
          <p:nvPicPr>
            <p:cNvPr id="8" name="Picture 2" descr="C:\Users\twright\Pictures\01_Computer_Form.jpg"/>
            <p:cNvPicPr>
              <a:picLocks noChangeAspect="1" noChangeArrowheads="1"/>
            </p:cNvPicPr>
            <p:nvPr/>
          </p:nvPicPr>
          <p:blipFill>
            <a:blip r:embed="rId4" cstate="print">
              <a:lum/>
            </a:blip>
            <a:srcRect/>
            <a:stretch>
              <a:fillRect/>
            </a:stretch>
          </p:blipFill>
          <p:spPr bwMode="auto">
            <a:xfrm>
              <a:off x="5286818" y="1872618"/>
              <a:ext cx="3068759" cy="2851405"/>
            </a:xfrm>
            <a:prstGeom prst="rect">
              <a:avLst/>
            </a:prstGeom>
            <a:noFill/>
            <a:ln>
              <a:noFill/>
            </a:ln>
            <a:effectLst>
              <a:reflection blurRad="6350" stA="52000" endA="300" endPos="35000" dir="5400000" sy="-100000" algn="bl" rotWithShape="0"/>
            </a:effectLst>
            <a:scene3d>
              <a:camera prst="perspectiveContrastingLeftFacing"/>
              <a:lightRig rig="threePt" dir="t"/>
            </a:scene3d>
          </p:spPr>
        </p:pic>
        <p:pic>
          <p:nvPicPr>
            <p:cNvPr id="9" name="Picture 2" descr="C:\Users\twright\Pictures\03_Warranty_Email_Workflow.jpg"/>
            <p:cNvPicPr>
              <a:picLocks noChangeAspect="1" noChangeArrowheads="1"/>
            </p:cNvPicPr>
            <p:nvPr/>
          </p:nvPicPr>
          <p:blipFill>
            <a:blip r:embed="rId5" cstate="print">
              <a:lum/>
            </a:blip>
            <a:srcRect/>
            <a:stretch>
              <a:fillRect/>
            </a:stretch>
          </p:blipFill>
          <p:spPr bwMode="auto">
            <a:xfrm>
              <a:off x="4640764" y="2556236"/>
              <a:ext cx="3126559" cy="2905112"/>
            </a:xfrm>
            <a:prstGeom prst="rect">
              <a:avLst/>
            </a:prstGeom>
            <a:noFill/>
            <a:ln>
              <a:noFill/>
            </a:ln>
            <a:effectLst>
              <a:reflection blurRad="6350" stA="52000" endA="300" endPos="35000" dir="5400000" sy="-100000" algn="bl" rotWithShape="0"/>
            </a:effectLst>
            <a:scene3d>
              <a:camera prst="perspectiveContrastingLeftFacing"/>
              <a:lightRig rig="threePt" dir="t"/>
            </a:scene3d>
          </p:spPr>
        </p:pic>
      </p:gr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dirty="0" smtClean="0"/>
              <a:t>Extending Service Manager</a:t>
            </a:r>
            <a:endParaRPr lang="en-US" dirty="0"/>
          </a:p>
        </p:txBody>
      </p:sp>
      <p:sp>
        <p:nvSpPr>
          <p:cNvPr id="8" name="Text Placeholder 7"/>
          <p:cNvSpPr>
            <a:spLocks noGrp="1"/>
          </p:cNvSpPr>
          <p:nvPr>
            <p:ph type="body" sz="quarter" idx="10"/>
          </p:nvPr>
        </p:nvSpPr>
        <p:spPr/>
        <p:txBody>
          <a:bodyPr/>
          <a:lstStyle/>
          <a:p>
            <a:r>
              <a:rPr smtClean="0"/>
              <a:t>demo</a:t>
            </a:r>
            <a:endParaRPr lang="en-US" dirty="0"/>
          </a:p>
        </p:txBody>
      </p:sp>
      <p:sp>
        <p:nvSpPr>
          <p:cNvPr id="5" name="Subtitle 4"/>
          <p:cNvSpPr txBox="1">
            <a:spLocks/>
          </p:cNvSpPr>
          <p:nvPr/>
        </p:nvSpPr>
        <p:spPr bwMode="white">
          <a:xfrm>
            <a:off x="5313421" y="5846610"/>
            <a:ext cx="3812443" cy="461665"/>
          </a:xfrm>
          <a:prstGeom prst="rect">
            <a:avLst/>
          </a:prstGeom>
        </p:spPr>
        <p:txBody>
          <a:bodyPr vert="horz" wrap="square" lIns="0" tIns="0" rIns="0" bIns="0" rtlCol="0">
            <a:noAutofit/>
          </a:bodyPr>
          <a:lstStyle/>
          <a:p>
            <a:pPr marL="0" marR="0" lvl="0" indent="0" algn="l" defTabSz="914363" rtl="0" eaLnBrk="1" fontAlgn="auto" latinLnBrk="0" hangingPunct="1">
              <a:lnSpc>
                <a:spcPct val="9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chemeClr val="tx1">
                    <a:tint val="75000"/>
                  </a:schemeClr>
                </a:solidFill>
                <a:effectLst/>
                <a:uLnTx/>
                <a:uFillTx/>
                <a:latin typeface="+mn-lt"/>
                <a:ea typeface="+mn-ea"/>
                <a:cs typeface="+mn-cs"/>
              </a:rPr>
              <a:t>Travis Wright</a:t>
            </a:r>
          </a:p>
          <a:p>
            <a:pPr marL="0" marR="0" lvl="0" indent="0" algn="l" defTabSz="914363" rtl="0" eaLnBrk="1" fontAlgn="auto" latinLnBrk="0" hangingPunct="1">
              <a:lnSpc>
                <a:spcPct val="9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chemeClr val="tx1">
                    <a:tint val="75000"/>
                  </a:schemeClr>
                </a:solidFill>
                <a:effectLst/>
                <a:uLnTx/>
                <a:uFillTx/>
                <a:latin typeface="+mn-lt"/>
                <a:ea typeface="+mn-ea"/>
                <a:cs typeface="+mn-cs"/>
              </a:rPr>
              <a:t>Senior Program Manager</a:t>
            </a:r>
          </a:p>
          <a:p>
            <a:pPr marL="0" marR="0" lvl="0" indent="0" algn="l" defTabSz="914363" rtl="0" eaLnBrk="1" fontAlgn="auto" latinLnBrk="0" hangingPunct="1">
              <a:lnSpc>
                <a:spcPct val="9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chemeClr val="tx1">
                    <a:tint val="75000"/>
                  </a:schemeClr>
                </a:solidFill>
                <a:effectLst/>
                <a:uLnTx/>
                <a:uFillTx/>
                <a:latin typeface="+mn-lt"/>
                <a:ea typeface="+mn-ea"/>
                <a:cs typeface="+mn-cs"/>
              </a:rPr>
              <a:t>Microsoft Corporation</a:t>
            </a: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Title 1"/>
          <p:cNvSpPr txBox="1">
            <a:spLocks/>
          </p:cNvSpPr>
          <p:nvPr/>
        </p:nvSpPr>
        <p:spPr>
          <a:xfrm>
            <a:off x="381000" y="230188"/>
            <a:ext cx="8382000" cy="830997"/>
          </a:xfrm>
          <a:prstGeom prst="rect">
            <a:avLst/>
          </a:prstGeom>
        </p:spPr>
        <p:txBody>
          <a:bodyPr vert="horz" wrap="square" lIns="0" tIns="0" rIns="0" bIns="0" rtlCol="0" anchor="t">
            <a:spAutoFit/>
          </a:bodyPr>
          <a:lstStyle/>
          <a:p>
            <a:pPr defTabSz="914363">
              <a:lnSpc>
                <a:spcPct val="90000"/>
              </a:lnSpc>
              <a:spcBef>
                <a:spcPct val="0"/>
              </a:spcBef>
            </a:pPr>
            <a:r>
              <a:rPr lang="en-US" sz="3600" spc="-100" dirty="0" smtClean="0">
                <a:ln w="3175">
                  <a:noFill/>
                </a:ln>
                <a:solidFill>
                  <a:srgbClr val="CCFFCC"/>
                </a:solidFill>
                <a:latin typeface="+mj-lt"/>
                <a:cs typeface="Arial" charset="0"/>
              </a:rPr>
              <a:t>Scenario - Automating Compliance</a:t>
            </a:r>
            <a:br>
              <a:rPr lang="en-US" sz="3600" spc="-100" dirty="0" smtClean="0">
                <a:ln w="3175">
                  <a:noFill/>
                </a:ln>
                <a:solidFill>
                  <a:srgbClr val="CCFFCC"/>
                </a:solidFill>
                <a:latin typeface="+mj-lt"/>
                <a:cs typeface="Arial" charset="0"/>
              </a:rPr>
            </a:br>
            <a:r>
              <a:rPr lang="en-US" sz="2400" spc="-100" dirty="0" smtClean="0">
                <a:ln w="3175">
                  <a:noFill/>
                </a:ln>
                <a:solidFill>
                  <a:schemeClr val="tx2">
                    <a:alpha val="99000"/>
                  </a:schemeClr>
                </a:solidFill>
                <a:latin typeface="+mj-lt"/>
                <a:cs typeface="Arial" charset="0"/>
              </a:rPr>
              <a:t>DCM Integration</a:t>
            </a:r>
            <a:endParaRPr lang="en-US" sz="2400" spc="-100" dirty="0">
              <a:ln w="3175">
                <a:noFill/>
              </a:ln>
              <a:solidFill>
                <a:schemeClr val="tx2">
                  <a:alpha val="99000"/>
                </a:schemeClr>
              </a:solidFill>
              <a:latin typeface="+mj-lt"/>
              <a:cs typeface="Arial" charset="0"/>
            </a:endParaRPr>
          </a:p>
        </p:txBody>
      </p:sp>
      <p:sp>
        <p:nvSpPr>
          <p:cNvPr id="120" name="Rectangle 119"/>
          <p:cNvSpPr/>
          <p:nvPr/>
        </p:nvSpPr>
        <p:spPr>
          <a:xfrm>
            <a:off x="1347849" y="6496570"/>
            <a:ext cx="6448302" cy="258530"/>
          </a:xfrm>
          <a:prstGeom prst="rect">
            <a:avLst/>
          </a:prstGeom>
        </p:spPr>
        <p:txBody>
          <a:bodyPr wrap="square" lIns="91436" tIns="45719" rIns="91436" bIns="45719">
            <a:spAutoFit/>
          </a:bodyPr>
          <a:lstStyle/>
          <a:p>
            <a:pPr algn="ctr" defTabSz="1096873" fontAlgn="base">
              <a:lnSpc>
                <a:spcPct val="90000"/>
              </a:lnSpc>
              <a:spcBef>
                <a:spcPct val="0"/>
              </a:spcBef>
              <a:spcAft>
                <a:spcPct val="0"/>
              </a:spcAft>
              <a:buClr>
                <a:srgbClr val="F3AF35"/>
              </a:buClr>
              <a:buSzPct val="85000"/>
              <a:defRPr/>
            </a:pPr>
            <a:r>
              <a:rPr lang="en-US" sz="1200" dirty="0" smtClean="0">
                <a:solidFill>
                  <a:schemeClr val="bg1">
                    <a:lumMod val="65000"/>
                    <a:lumOff val="35000"/>
                    <a:alpha val="99000"/>
                  </a:schemeClr>
                </a:solidFill>
                <a:effectLst>
                  <a:outerShdw blurRad="38100" dist="38100" dir="2700000" algn="tl">
                    <a:srgbClr val="000000">
                      <a:alpha val="43137"/>
                    </a:srgbClr>
                  </a:outerShdw>
                </a:effectLst>
              </a:rPr>
              <a:t>INTEGRATED  | EFFICIENT | BUSINESS ALIGNED </a:t>
            </a:r>
            <a:endParaRPr lang="en-US" sz="1200" dirty="0">
              <a:solidFill>
                <a:schemeClr val="bg1">
                  <a:lumMod val="65000"/>
                  <a:lumOff val="35000"/>
                  <a:alpha val="99000"/>
                </a:schemeClr>
              </a:solidFill>
              <a:effectLst>
                <a:outerShdw blurRad="38100" dist="38100" dir="2700000" algn="tl">
                  <a:srgbClr val="000000">
                    <a:alpha val="43137"/>
                  </a:srgbClr>
                </a:outerShdw>
              </a:effectLst>
            </a:endParaRPr>
          </a:p>
        </p:txBody>
      </p:sp>
      <p:grpSp>
        <p:nvGrpSpPr>
          <p:cNvPr id="2" name="Group 44"/>
          <p:cNvGrpSpPr/>
          <p:nvPr/>
        </p:nvGrpSpPr>
        <p:grpSpPr>
          <a:xfrm>
            <a:off x="127787" y="1196944"/>
            <a:ext cx="8885586" cy="2445028"/>
            <a:chOff x="119271" y="5436702"/>
            <a:chExt cx="8885586" cy="2445028"/>
          </a:xfrm>
        </p:grpSpPr>
        <p:sp>
          <p:nvSpPr>
            <p:cNvPr id="100" name="Rounded Rectangle 99"/>
            <p:cNvSpPr/>
            <p:nvPr/>
          </p:nvSpPr>
          <p:spPr bwMode="hidden">
            <a:xfrm rot="16200000">
              <a:off x="3980948" y="1575025"/>
              <a:ext cx="1162231" cy="8885586"/>
            </a:xfrm>
            <a:prstGeom prst="roundRect">
              <a:avLst>
                <a:gd name="adj" fmla="val 31401"/>
              </a:avLst>
            </a:prstGeom>
            <a:gradFill flip="none" rotWithShape="1">
              <a:gsLst>
                <a:gs pos="0">
                  <a:schemeClr val="bg1">
                    <a:lumMod val="85000"/>
                    <a:lumOff val="15000"/>
                  </a:schemeClr>
                </a:gs>
                <a:gs pos="100000">
                  <a:srgbClr val="000000">
                    <a:alpha val="0"/>
                  </a:srgbClr>
                </a:gs>
              </a:gsLst>
              <a:lin ang="10800000" scaled="1"/>
              <a:tileRect/>
            </a:gradFill>
            <a:ln w="9525">
              <a:noFill/>
              <a:miter lim="800000"/>
              <a:headEnd/>
              <a:tailEnd/>
            </a:ln>
            <a:effectLst>
              <a:outerShdw blurRad="50800" dist="38100" dir="10800000" algn="r" rotWithShape="0">
                <a:prstClr val="black">
                  <a:alpha val="40000"/>
                </a:prstClr>
              </a:outerShdw>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102" name="Freeform 12"/>
            <p:cNvSpPr>
              <a:spLocks/>
            </p:cNvSpPr>
            <p:nvPr/>
          </p:nvSpPr>
          <p:spPr bwMode="auto">
            <a:xfrm>
              <a:off x="228606" y="5546034"/>
              <a:ext cx="8647039" cy="2335696"/>
            </a:xfrm>
            <a:prstGeom prst="roundRect">
              <a:avLst>
                <a:gd name="adj" fmla="val 12456"/>
              </a:avLst>
            </a:prstGeom>
            <a:gradFill flip="none" rotWithShape="1">
              <a:gsLst>
                <a:gs pos="0">
                  <a:schemeClr val="accent3">
                    <a:alpha val="82000"/>
                  </a:schemeClr>
                </a:gs>
                <a:gs pos="60000">
                  <a:schemeClr val="bg1">
                    <a:alpha val="0"/>
                  </a:schemeClr>
                </a:gs>
                <a:gs pos="100000">
                  <a:schemeClr val="bg1">
                    <a:alpha val="0"/>
                  </a:schemeClr>
                </a:gs>
              </a:gsLst>
              <a:lin ang="5400000" scaled="1"/>
              <a:tileRect/>
            </a:gra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1888" tIns="60944" rIns="121888" bIns="60944" numCol="1" anchor="t" anchorCtr="0" compatLnSpc="1">
              <a:prstTxWarp prst="textNoShape">
                <a:avLst/>
              </a:prstTxWarp>
            </a:bodyPr>
            <a:lstStyle/>
            <a:p>
              <a:pPr fontAlgn="base">
                <a:spcBef>
                  <a:spcPct val="0"/>
                </a:spcBef>
                <a:spcAft>
                  <a:spcPct val="0"/>
                </a:spcAft>
                <a:defRPr/>
              </a:pPr>
              <a:endParaRPr lang="en-US" dirty="0"/>
            </a:p>
          </p:txBody>
        </p:sp>
      </p:grpSp>
      <p:pic>
        <p:nvPicPr>
          <p:cNvPr id="104" name="Picture 4" descr="C:\Users\Walter\Documents\Active Projects\XTC - SCSM Deck\SysCenter-SvcMgr_bL.png"/>
          <p:cNvPicPr>
            <a:picLocks noChangeAspect="1" noChangeArrowheads="1"/>
          </p:cNvPicPr>
          <p:nvPr/>
        </p:nvPicPr>
        <p:blipFill>
          <a:blip r:embed="rId3" cstate="print">
            <a:lum bright="100000"/>
          </a:blip>
          <a:stretch>
            <a:fillRect/>
          </a:stretch>
        </p:blipFill>
        <p:spPr bwMode="auto">
          <a:xfrm>
            <a:off x="3463465" y="1529543"/>
            <a:ext cx="2201587" cy="763924"/>
          </a:xfrm>
          <a:prstGeom prst="rect">
            <a:avLst/>
          </a:prstGeom>
          <a:noFill/>
          <a:ln>
            <a:noFill/>
          </a:ln>
          <a:effectLst/>
        </p:spPr>
      </p:pic>
      <p:sp>
        <p:nvSpPr>
          <p:cNvPr id="134" name="Rounded Rectangle 133"/>
          <p:cNvSpPr/>
          <p:nvPr/>
        </p:nvSpPr>
        <p:spPr bwMode="auto">
          <a:xfrm>
            <a:off x="406675" y="3241964"/>
            <a:ext cx="2633472" cy="2753801"/>
          </a:xfrm>
          <a:prstGeom prst="roundRect">
            <a:avLst>
              <a:gd name="adj" fmla="val 8653"/>
            </a:avLst>
          </a:prstGeom>
          <a:solidFill>
            <a:schemeClr val="bg1"/>
          </a:solidFill>
          <a:ln w="12700">
            <a:solidFill>
              <a:schemeClr val="tx2">
                <a:lumMod val="25000"/>
              </a:schemeClr>
            </a:solidFill>
            <a:headEnd type="none" w="med" len="med"/>
            <a:tailEnd type="none" w="med" len="med"/>
          </a:ln>
          <a:effectLst>
            <a:outerShdw blurRad="101600" dist="38100" algn="l" rotWithShape="0">
              <a:prstClr val="black">
                <a:alpha val="76000"/>
              </a:prstClr>
            </a:outerShdw>
          </a:effectLst>
          <a:scene3d>
            <a:camera prst="orthographicFront">
              <a:rot lat="0" lon="0" rev="0"/>
            </a:camera>
            <a:lightRig rig="threePt" dir="t">
              <a:rot lat="0" lon="0" rev="9000000"/>
            </a:lightRig>
          </a:scene3d>
          <a:sp3d prstMaterial="flat">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endParaRPr>
          </a:p>
        </p:txBody>
      </p:sp>
      <p:pic>
        <p:nvPicPr>
          <p:cNvPr id="135" name="Picture 3" descr="C:\Documents and Settings\Eva\My Documents\336\SysCnt-ConfigMgr_h_rgb_r.png"/>
          <p:cNvPicPr>
            <a:picLocks noChangeAspect="1" noChangeArrowheads="1"/>
          </p:cNvPicPr>
          <p:nvPr/>
        </p:nvPicPr>
        <p:blipFill>
          <a:blip r:embed="rId4" cstate="print">
            <a:lum bright="100000"/>
          </a:blip>
          <a:srcRect/>
          <a:stretch>
            <a:fillRect/>
          </a:stretch>
        </p:blipFill>
        <p:spPr bwMode="auto">
          <a:xfrm>
            <a:off x="954129" y="5470395"/>
            <a:ext cx="1548452" cy="402937"/>
          </a:xfrm>
          <a:prstGeom prst="rect">
            <a:avLst/>
          </a:prstGeom>
          <a:noFill/>
          <a:ln w="9525">
            <a:noFill/>
            <a:miter lim="800000"/>
            <a:headEnd/>
            <a:tailEnd/>
          </a:ln>
        </p:spPr>
      </p:pic>
      <p:sp>
        <p:nvSpPr>
          <p:cNvPr id="114" name="Rounded Rectangle 113"/>
          <p:cNvSpPr/>
          <p:nvPr/>
        </p:nvSpPr>
        <p:spPr bwMode="auto">
          <a:xfrm>
            <a:off x="6092686" y="3241964"/>
            <a:ext cx="2633472" cy="2753801"/>
          </a:xfrm>
          <a:prstGeom prst="roundRect">
            <a:avLst>
              <a:gd name="adj" fmla="val 7419"/>
            </a:avLst>
          </a:prstGeom>
          <a:solidFill>
            <a:schemeClr val="bg1"/>
          </a:solidFill>
          <a:ln w="12700">
            <a:solidFill>
              <a:schemeClr val="tx2">
                <a:lumMod val="25000"/>
              </a:schemeClr>
            </a:solidFill>
            <a:headEnd type="none" w="med" len="med"/>
            <a:tailEnd type="none" w="med" len="med"/>
          </a:ln>
          <a:effectLst>
            <a:outerShdw blurRad="101600" dist="38100" algn="l" rotWithShape="0">
              <a:prstClr val="black">
                <a:alpha val="76000"/>
              </a:prstClr>
            </a:outerShdw>
          </a:effectLst>
          <a:scene3d>
            <a:camera prst="orthographicFront">
              <a:rot lat="0" lon="0" rev="0"/>
            </a:camera>
            <a:lightRig rig="threePt" dir="t">
              <a:rot lat="0" lon="0" rev="9000000"/>
            </a:lightRig>
          </a:scene3d>
          <a:sp3d prstMaterial="flat">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endParaRPr>
          </a:p>
        </p:txBody>
      </p:sp>
      <p:pic>
        <p:nvPicPr>
          <p:cNvPr id="116" name="Picture 3" descr="C:\Documents and Settings\Eva\My Documents\336\SysCnt-ConfigMgr_h_rgb_r.png"/>
          <p:cNvPicPr>
            <a:picLocks noChangeAspect="1" noChangeArrowheads="1"/>
          </p:cNvPicPr>
          <p:nvPr/>
        </p:nvPicPr>
        <p:blipFill>
          <a:blip r:embed="rId4" cstate="print">
            <a:lum bright="100000"/>
          </a:blip>
          <a:srcRect/>
          <a:stretch>
            <a:fillRect/>
          </a:stretch>
        </p:blipFill>
        <p:spPr bwMode="auto">
          <a:xfrm>
            <a:off x="6659188" y="5470395"/>
            <a:ext cx="1548452" cy="402937"/>
          </a:xfrm>
          <a:prstGeom prst="rect">
            <a:avLst/>
          </a:prstGeom>
          <a:noFill/>
          <a:ln w="9525">
            <a:noFill/>
            <a:miter lim="800000"/>
            <a:headEnd/>
            <a:tailEnd/>
          </a:ln>
        </p:spPr>
      </p:pic>
      <p:sp>
        <p:nvSpPr>
          <p:cNvPr id="66" name="Rectangle 65"/>
          <p:cNvSpPr/>
          <p:nvPr/>
        </p:nvSpPr>
        <p:spPr bwMode="hidden">
          <a:xfrm>
            <a:off x="-2" y="2563713"/>
            <a:ext cx="9144002" cy="827188"/>
          </a:xfrm>
          <a:prstGeom prst="rect">
            <a:avLst/>
          </a:prstGeom>
          <a:gradFill flip="none" rotWithShape="1">
            <a:gsLst>
              <a:gs pos="0">
                <a:schemeClr val="bg1">
                  <a:lumMod val="85000"/>
                  <a:lumOff val="15000"/>
                </a:schemeClr>
              </a:gs>
              <a:gs pos="74000">
                <a:schemeClr val="bg1"/>
              </a:gs>
            </a:gsLst>
            <a:lin ang="5400000" scaled="1"/>
            <a:tileRect/>
          </a:gradFill>
          <a:ln w="9525">
            <a:noFill/>
            <a:miter lim="800000"/>
            <a:headEnd/>
            <a:tailEnd/>
          </a:ln>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97" name="Down Arrow 96"/>
          <p:cNvSpPr/>
          <p:nvPr/>
        </p:nvSpPr>
        <p:spPr bwMode="auto">
          <a:xfrm rot="16200000" flipH="1">
            <a:off x="4427372" y="-1734457"/>
            <a:ext cx="218661" cy="8695723"/>
          </a:xfrm>
          <a:prstGeom prst="downArrow">
            <a:avLst/>
          </a:prstGeom>
          <a:gradFill flip="none" rotWithShape="1">
            <a:gsLst>
              <a:gs pos="0">
                <a:schemeClr val="accent2"/>
              </a:gs>
              <a:gs pos="35000">
                <a:schemeClr val="accent2">
                  <a:alpha val="47000"/>
                </a:schemeClr>
              </a:gs>
              <a:gs pos="100000">
                <a:schemeClr val="accent2">
                  <a:alpha val="0"/>
                </a:schemeClr>
              </a:gs>
            </a:gsLst>
            <a:lin ang="162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B/>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0" name="Down Arrow 49"/>
          <p:cNvSpPr/>
          <p:nvPr/>
        </p:nvSpPr>
        <p:spPr bwMode="auto">
          <a:xfrm rot="10800000" flipH="1">
            <a:off x="761171" y="4011530"/>
            <a:ext cx="228600" cy="1188720"/>
          </a:xfrm>
          <a:prstGeom prst="downArrow">
            <a:avLst/>
          </a:prstGeom>
          <a:gradFill flip="none" rotWithShape="1">
            <a:gsLst>
              <a:gs pos="0">
                <a:schemeClr val="accent2"/>
              </a:gs>
              <a:gs pos="100000">
                <a:schemeClr val="accent3">
                  <a:lumMod val="75000"/>
                  <a:alpha val="0"/>
                </a:schemeClr>
              </a:gs>
            </a:gsLst>
            <a:lin ang="16200000" scaled="1"/>
            <a:tileRect/>
          </a:gradFill>
          <a:ln w="38100">
            <a:noFill/>
            <a:headEnd type="none" w="med" len="med"/>
            <a:tailEnd type="none" w="med" len="med"/>
          </a:ln>
          <a:effectLst/>
          <a:scene3d>
            <a:camera prst="orthographicFront">
              <a:rot lat="0" lon="0" rev="0"/>
            </a:camera>
            <a:lightRig rig="threePt" dir="t">
              <a:rot lat="0" lon="0" rev="0"/>
            </a:lightRig>
          </a:scene3d>
          <a:sp3d prstMaterial="flat">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107" name="Up Arrow 106"/>
          <p:cNvSpPr/>
          <p:nvPr/>
        </p:nvSpPr>
        <p:spPr bwMode="auto">
          <a:xfrm rot="10800000" flipH="1">
            <a:off x="1027871" y="4011530"/>
            <a:ext cx="228600" cy="1188720"/>
          </a:xfrm>
          <a:prstGeom prst="upArrow">
            <a:avLst/>
          </a:prstGeom>
          <a:gradFill flip="none" rotWithShape="1">
            <a:gsLst>
              <a:gs pos="0">
                <a:schemeClr val="accent2">
                  <a:alpha val="0"/>
                </a:schemeClr>
              </a:gs>
              <a:gs pos="100000">
                <a:schemeClr val="accent3">
                  <a:lumMod val="75000"/>
                </a:schemeClr>
              </a:gs>
            </a:gsLst>
            <a:lin ang="16200000" scaled="1"/>
            <a:tileRect/>
          </a:gradFill>
          <a:ln w="38100">
            <a:noFill/>
            <a:headEnd type="none" w="med" len="med"/>
            <a:tailEnd type="none" w="med" len="med"/>
          </a:ln>
          <a:effectLst/>
          <a:scene3d>
            <a:camera prst="orthographicFront">
              <a:rot lat="0" lon="0" rev="0"/>
            </a:camera>
            <a:lightRig rig="threePt" dir="t">
              <a:rot lat="0" lon="0" rev="0"/>
            </a:lightRig>
          </a:scene3d>
          <a:sp3d prstMaterial="flat">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3" name="Down Arrow 52"/>
          <p:cNvSpPr/>
          <p:nvPr/>
        </p:nvSpPr>
        <p:spPr bwMode="auto">
          <a:xfrm rot="10800000" flipH="1">
            <a:off x="3603763" y="4011530"/>
            <a:ext cx="228600" cy="1188720"/>
          </a:xfrm>
          <a:prstGeom prst="downArrow">
            <a:avLst/>
          </a:prstGeom>
          <a:gradFill flip="none" rotWithShape="1">
            <a:gsLst>
              <a:gs pos="0">
                <a:schemeClr val="accent2"/>
              </a:gs>
              <a:gs pos="100000">
                <a:schemeClr val="accent3">
                  <a:lumMod val="75000"/>
                  <a:alpha val="0"/>
                </a:schemeClr>
              </a:gs>
            </a:gsLst>
            <a:lin ang="16200000" scaled="1"/>
            <a:tileRect/>
          </a:gradFill>
          <a:ln w="38100">
            <a:noFill/>
            <a:headEnd type="none" w="med" len="med"/>
            <a:tailEnd type="none" w="med" len="med"/>
          </a:ln>
          <a:effectLst/>
          <a:scene3d>
            <a:camera prst="orthographicFront">
              <a:rot lat="0" lon="0" rev="0"/>
            </a:camera>
            <a:lightRig rig="threePt" dir="t">
              <a:rot lat="0" lon="0" rev="0"/>
            </a:lightRig>
          </a:scene3d>
          <a:sp3d prstMaterial="flat">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2" name="Up Arrow 51"/>
          <p:cNvSpPr/>
          <p:nvPr/>
        </p:nvSpPr>
        <p:spPr bwMode="auto">
          <a:xfrm rot="10800000" flipH="1">
            <a:off x="3870463" y="4011530"/>
            <a:ext cx="228600" cy="1188720"/>
          </a:xfrm>
          <a:prstGeom prst="upArrow">
            <a:avLst/>
          </a:prstGeom>
          <a:gradFill flip="none" rotWithShape="1">
            <a:gsLst>
              <a:gs pos="0">
                <a:schemeClr val="accent2">
                  <a:alpha val="0"/>
                </a:schemeClr>
              </a:gs>
              <a:gs pos="100000">
                <a:schemeClr val="accent3">
                  <a:lumMod val="75000"/>
                </a:schemeClr>
              </a:gs>
            </a:gsLst>
            <a:lin ang="16200000" scaled="1"/>
            <a:tileRect/>
          </a:gradFill>
          <a:ln w="38100">
            <a:noFill/>
            <a:headEnd type="none" w="med" len="med"/>
            <a:tailEnd type="none" w="med" len="med"/>
          </a:ln>
          <a:effectLst/>
          <a:scene3d>
            <a:camera prst="orthographicFront">
              <a:rot lat="0" lon="0" rev="0"/>
            </a:camera>
            <a:lightRig rig="threePt" dir="t">
              <a:rot lat="0" lon="0" rev="0"/>
            </a:lightRig>
          </a:scene3d>
          <a:sp3d prstMaterial="flat">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5" name="Down Arrow 54"/>
          <p:cNvSpPr/>
          <p:nvPr/>
        </p:nvSpPr>
        <p:spPr bwMode="auto">
          <a:xfrm rot="10800000" flipH="1">
            <a:off x="5025059" y="4011530"/>
            <a:ext cx="228600" cy="1188720"/>
          </a:xfrm>
          <a:prstGeom prst="downArrow">
            <a:avLst/>
          </a:prstGeom>
          <a:gradFill flip="none" rotWithShape="1">
            <a:gsLst>
              <a:gs pos="0">
                <a:schemeClr val="accent2"/>
              </a:gs>
              <a:gs pos="100000">
                <a:schemeClr val="accent3">
                  <a:lumMod val="75000"/>
                  <a:alpha val="0"/>
                </a:schemeClr>
              </a:gs>
            </a:gsLst>
            <a:lin ang="16200000" scaled="1"/>
            <a:tileRect/>
          </a:gradFill>
          <a:ln w="38100">
            <a:noFill/>
            <a:headEnd type="none" w="med" len="med"/>
            <a:tailEnd type="none" w="med" len="med"/>
          </a:ln>
          <a:effectLst/>
          <a:scene3d>
            <a:camera prst="orthographicFront">
              <a:rot lat="0" lon="0" rev="0"/>
            </a:camera>
            <a:lightRig rig="threePt" dir="t">
              <a:rot lat="0" lon="0" rev="0"/>
            </a:lightRig>
          </a:scene3d>
          <a:sp3d prstMaterial="flat">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4" name="Up Arrow 53"/>
          <p:cNvSpPr/>
          <p:nvPr/>
        </p:nvSpPr>
        <p:spPr bwMode="auto">
          <a:xfrm rot="10800000" flipH="1">
            <a:off x="5291759" y="4011530"/>
            <a:ext cx="228600" cy="1188720"/>
          </a:xfrm>
          <a:prstGeom prst="upArrow">
            <a:avLst/>
          </a:prstGeom>
          <a:gradFill flip="none" rotWithShape="1">
            <a:gsLst>
              <a:gs pos="0">
                <a:schemeClr val="accent2">
                  <a:alpha val="0"/>
                </a:schemeClr>
              </a:gs>
              <a:gs pos="100000">
                <a:schemeClr val="accent3">
                  <a:lumMod val="75000"/>
                </a:schemeClr>
              </a:gs>
            </a:gsLst>
            <a:lin ang="16200000" scaled="1"/>
            <a:tileRect/>
          </a:gradFill>
          <a:ln w="38100">
            <a:noFill/>
            <a:headEnd type="none" w="med" len="med"/>
            <a:tailEnd type="none" w="med" len="med"/>
          </a:ln>
          <a:effectLst/>
          <a:scene3d>
            <a:camera prst="orthographicFront">
              <a:rot lat="0" lon="0" rev="0"/>
            </a:camera>
            <a:lightRig rig="threePt" dir="t">
              <a:rot lat="0" lon="0" rev="0"/>
            </a:lightRig>
          </a:scene3d>
          <a:sp3d prstMaterial="flat">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Down Arrow 56"/>
          <p:cNvSpPr/>
          <p:nvPr/>
        </p:nvSpPr>
        <p:spPr bwMode="auto">
          <a:xfrm rot="10800000" flipH="1">
            <a:off x="6446355" y="4011530"/>
            <a:ext cx="228600" cy="1188720"/>
          </a:xfrm>
          <a:prstGeom prst="downArrow">
            <a:avLst/>
          </a:prstGeom>
          <a:gradFill flip="none" rotWithShape="1">
            <a:gsLst>
              <a:gs pos="0">
                <a:schemeClr val="accent2"/>
              </a:gs>
              <a:gs pos="100000">
                <a:schemeClr val="accent3">
                  <a:lumMod val="75000"/>
                  <a:alpha val="0"/>
                </a:schemeClr>
              </a:gs>
            </a:gsLst>
            <a:lin ang="16200000" scaled="1"/>
            <a:tileRect/>
          </a:gradFill>
          <a:ln w="38100">
            <a:noFill/>
            <a:headEnd type="none" w="med" len="med"/>
            <a:tailEnd type="none" w="med" len="med"/>
          </a:ln>
          <a:effectLst/>
          <a:scene3d>
            <a:camera prst="orthographicFront">
              <a:rot lat="0" lon="0" rev="0"/>
            </a:camera>
            <a:lightRig rig="threePt" dir="t">
              <a:rot lat="0" lon="0" rev="0"/>
            </a:lightRig>
          </a:scene3d>
          <a:sp3d prstMaterial="flat">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6" name="Up Arrow 55"/>
          <p:cNvSpPr/>
          <p:nvPr/>
        </p:nvSpPr>
        <p:spPr bwMode="auto">
          <a:xfrm rot="10800000" flipH="1">
            <a:off x="6713055" y="4011530"/>
            <a:ext cx="228600" cy="1188720"/>
          </a:xfrm>
          <a:prstGeom prst="upArrow">
            <a:avLst/>
          </a:prstGeom>
          <a:gradFill flip="none" rotWithShape="1">
            <a:gsLst>
              <a:gs pos="0">
                <a:schemeClr val="accent2">
                  <a:alpha val="0"/>
                </a:schemeClr>
              </a:gs>
              <a:gs pos="100000">
                <a:schemeClr val="accent3">
                  <a:lumMod val="75000"/>
                </a:schemeClr>
              </a:gs>
            </a:gsLst>
            <a:lin ang="16200000" scaled="1"/>
            <a:tileRect/>
          </a:gradFill>
          <a:ln w="38100">
            <a:noFill/>
            <a:headEnd type="none" w="med" len="med"/>
            <a:tailEnd type="none" w="med" len="med"/>
          </a:ln>
          <a:effectLst/>
          <a:scene3d>
            <a:camera prst="orthographicFront">
              <a:rot lat="0" lon="0" rev="0"/>
            </a:camera>
            <a:lightRig rig="threePt" dir="t">
              <a:rot lat="0" lon="0" rev="0"/>
            </a:lightRig>
          </a:scene3d>
          <a:sp3d prstMaterial="flat">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68" name="Group 67"/>
          <p:cNvGrpSpPr/>
          <p:nvPr/>
        </p:nvGrpSpPr>
        <p:grpSpPr>
          <a:xfrm>
            <a:off x="1818861" y="2537120"/>
            <a:ext cx="1222513" cy="966551"/>
            <a:chOff x="6098649" y="3912418"/>
            <a:chExt cx="1222513" cy="966551"/>
          </a:xfrm>
        </p:grpSpPr>
        <p:sp>
          <p:nvSpPr>
            <p:cNvPr id="69" name="Rounded Rectangle 68"/>
            <p:cNvSpPr/>
            <p:nvPr/>
          </p:nvSpPr>
          <p:spPr bwMode="black">
            <a:xfrm rot="10800000">
              <a:off x="6098649" y="3912418"/>
              <a:ext cx="1222513" cy="966551"/>
            </a:xfrm>
            <a:prstGeom prst="roundRect">
              <a:avLst>
                <a:gd name="adj" fmla="val 12495"/>
              </a:avLst>
            </a:prstGeom>
            <a:gradFill flip="none" rotWithShape="1">
              <a:gsLst>
                <a:gs pos="0">
                  <a:schemeClr val="accent2"/>
                </a:gs>
                <a:gs pos="35000">
                  <a:schemeClr val="accent2">
                    <a:alpha val="75000"/>
                  </a:scheme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B/>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70" name="TextBox 69"/>
            <p:cNvSpPr txBox="1"/>
            <p:nvPr/>
          </p:nvSpPr>
          <p:spPr>
            <a:xfrm>
              <a:off x="6367006" y="4117528"/>
              <a:ext cx="685800" cy="480131"/>
            </a:xfrm>
            <a:prstGeom prst="rect">
              <a:avLst/>
            </a:prstGeom>
            <a:noFill/>
          </p:spPr>
          <p:txBody>
            <a:bodyPr wrap="square" rtlCol="0">
              <a:spAutoFit/>
            </a:bodyPr>
            <a:lstStyle/>
            <a:p>
              <a:pPr algn="ctr">
                <a:lnSpc>
                  <a:spcPct val="90000"/>
                </a:lnSpc>
              </a:pPr>
              <a:r>
                <a:rPr lang="en-US" sz="1400" dirty="0" smtClean="0">
                  <a:solidFill>
                    <a:schemeClr val="tx1">
                      <a:alpha val="99000"/>
                    </a:schemeClr>
                  </a:solidFill>
                </a:rPr>
                <a:t>DCM DRIFT</a:t>
              </a:r>
              <a:endParaRPr lang="en-US" sz="1400" dirty="0">
                <a:solidFill>
                  <a:schemeClr val="tx1">
                    <a:alpha val="99000"/>
                  </a:schemeClr>
                </a:solidFill>
              </a:endParaRPr>
            </a:p>
          </p:txBody>
        </p:sp>
      </p:grpSp>
      <p:grpSp>
        <p:nvGrpSpPr>
          <p:cNvPr id="71" name="Group 70"/>
          <p:cNvGrpSpPr/>
          <p:nvPr/>
        </p:nvGrpSpPr>
        <p:grpSpPr>
          <a:xfrm>
            <a:off x="3240157" y="2537120"/>
            <a:ext cx="1222513" cy="1403872"/>
            <a:chOff x="4673378" y="3912418"/>
            <a:chExt cx="1222513" cy="1403872"/>
          </a:xfrm>
        </p:grpSpPr>
        <p:sp>
          <p:nvSpPr>
            <p:cNvPr id="72" name="Rounded Rectangle 71"/>
            <p:cNvSpPr/>
            <p:nvPr/>
          </p:nvSpPr>
          <p:spPr bwMode="black">
            <a:xfrm rot="10800000">
              <a:off x="4673378" y="3912418"/>
              <a:ext cx="1222513" cy="966551"/>
            </a:xfrm>
            <a:prstGeom prst="roundRect">
              <a:avLst>
                <a:gd name="adj" fmla="val 12495"/>
              </a:avLst>
            </a:prstGeom>
            <a:gradFill flip="none" rotWithShape="1">
              <a:gsLst>
                <a:gs pos="0">
                  <a:schemeClr val="accent2"/>
                </a:gs>
                <a:gs pos="35000">
                  <a:schemeClr val="accent2">
                    <a:alpha val="75000"/>
                  </a:scheme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B/>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73" name="TextBox 72"/>
            <p:cNvSpPr txBox="1"/>
            <p:nvPr/>
          </p:nvSpPr>
          <p:spPr>
            <a:xfrm>
              <a:off x="4772770" y="4117528"/>
              <a:ext cx="1023730" cy="480131"/>
            </a:xfrm>
            <a:prstGeom prst="rect">
              <a:avLst/>
            </a:prstGeom>
            <a:noFill/>
          </p:spPr>
          <p:txBody>
            <a:bodyPr wrap="square" rtlCol="0">
              <a:spAutoFit/>
            </a:bodyPr>
            <a:lstStyle/>
            <a:p>
              <a:pPr algn="ctr">
                <a:lnSpc>
                  <a:spcPct val="90000"/>
                </a:lnSpc>
              </a:pPr>
              <a:r>
                <a:rPr lang="en-US" sz="1400" dirty="0" smtClean="0">
                  <a:solidFill>
                    <a:schemeClr val="tx1">
                      <a:alpha val="99000"/>
                    </a:schemeClr>
                  </a:solidFill>
                </a:rPr>
                <a:t>INCIDENT CREATED</a:t>
              </a:r>
            </a:p>
          </p:txBody>
        </p:sp>
        <p:grpSp>
          <p:nvGrpSpPr>
            <p:cNvPr id="74" name="Group 57"/>
            <p:cNvGrpSpPr/>
            <p:nvPr/>
          </p:nvGrpSpPr>
          <p:grpSpPr>
            <a:xfrm rot="10800000">
              <a:off x="4901435" y="4599324"/>
              <a:ext cx="918338" cy="716966"/>
              <a:chOff x="4901435" y="4599324"/>
              <a:chExt cx="918338" cy="716966"/>
            </a:xfrm>
          </p:grpSpPr>
          <p:pic>
            <p:nvPicPr>
              <p:cNvPr id="75" name="Picture 74" descr="112.png"/>
              <p:cNvPicPr>
                <a:picLocks noChangeAspect="1"/>
              </p:cNvPicPr>
              <p:nvPr/>
            </p:nvPicPr>
            <p:blipFill>
              <a:blip r:embed="rId5" cstate="print"/>
              <a:srcRect b="5998"/>
              <a:stretch>
                <a:fillRect/>
              </a:stretch>
            </p:blipFill>
            <p:spPr bwMode="auto">
              <a:xfrm rot="10800000">
                <a:off x="4901435" y="4603749"/>
                <a:ext cx="759009" cy="712541"/>
              </a:xfrm>
              <a:prstGeom prst="rect">
                <a:avLst/>
              </a:prstGeom>
              <a:effectLst>
                <a:outerShdw blurRad="76200" dir="18900000" sy="23000" kx="-1200000" algn="bl" rotWithShape="0">
                  <a:prstClr val="black">
                    <a:alpha val="20000"/>
                  </a:prstClr>
                </a:outerShdw>
              </a:effectLst>
            </p:spPr>
          </p:pic>
          <p:pic>
            <p:nvPicPr>
              <p:cNvPr id="76" name="Picture 75" descr="52.png"/>
              <p:cNvPicPr>
                <a:picLocks noChangeAspect="1"/>
              </p:cNvPicPr>
              <p:nvPr/>
            </p:nvPicPr>
            <p:blipFill>
              <a:blip r:embed="rId6" cstate="print"/>
              <a:stretch>
                <a:fillRect/>
              </a:stretch>
            </p:blipFill>
            <p:spPr bwMode="auto">
              <a:xfrm rot="10800000">
                <a:off x="5366138" y="4599324"/>
                <a:ext cx="453635" cy="435932"/>
              </a:xfrm>
              <a:prstGeom prst="rect">
                <a:avLst/>
              </a:prstGeom>
              <a:noFill/>
              <a:ln>
                <a:noFill/>
              </a:ln>
              <a:effectLst>
                <a:outerShdw blurRad="76200" dir="18900000" sy="23000" kx="-1200000" algn="bl" rotWithShape="0">
                  <a:prstClr val="black">
                    <a:alpha val="20000"/>
                  </a:prstClr>
                </a:outerShdw>
              </a:effectLst>
            </p:spPr>
          </p:pic>
        </p:grpSp>
      </p:grpSp>
      <p:grpSp>
        <p:nvGrpSpPr>
          <p:cNvPr id="77" name="Group 76"/>
          <p:cNvGrpSpPr/>
          <p:nvPr/>
        </p:nvGrpSpPr>
        <p:grpSpPr>
          <a:xfrm>
            <a:off x="6082749" y="2537120"/>
            <a:ext cx="1222513" cy="1354176"/>
            <a:chOff x="1830787" y="3912418"/>
            <a:chExt cx="1222513" cy="1354176"/>
          </a:xfrm>
        </p:grpSpPr>
        <p:sp>
          <p:nvSpPr>
            <p:cNvPr id="78" name="Rounded Rectangle 77"/>
            <p:cNvSpPr/>
            <p:nvPr/>
          </p:nvSpPr>
          <p:spPr bwMode="black">
            <a:xfrm rot="10800000">
              <a:off x="1830787" y="3912418"/>
              <a:ext cx="1222513" cy="966551"/>
            </a:xfrm>
            <a:prstGeom prst="roundRect">
              <a:avLst>
                <a:gd name="adj" fmla="val 12495"/>
              </a:avLst>
            </a:prstGeom>
            <a:gradFill flip="none" rotWithShape="1">
              <a:gsLst>
                <a:gs pos="0">
                  <a:schemeClr val="accent2"/>
                </a:gs>
                <a:gs pos="35000">
                  <a:schemeClr val="accent2">
                    <a:alpha val="75000"/>
                  </a:scheme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B/>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79" name="TextBox 78"/>
            <p:cNvSpPr txBox="1"/>
            <p:nvPr/>
          </p:nvSpPr>
          <p:spPr>
            <a:xfrm>
              <a:off x="1830787" y="4117528"/>
              <a:ext cx="1222513" cy="480131"/>
            </a:xfrm>
            <a:prstGeom prst="rect">
              <a:avLst/>
            </a:prstGeom>
            <a:noFill/>
          </p:spPr>
          <p:txBody>
            <a:bodyPr wrap="square" rtlCol="0">
              <a:spAutoFit/>
            </a:bodyPr>
            <a:lstStyle/>
            <a:p>
              <a:pPr algn="ctr">
                <a:lnSpc>
                  <a:spcPct val="90000"/>
                </a:lnSpc>
              </a:pPr>
              <a:r>
                <a:rPr lang="en-US" sz="1400" dirty="0" smtClean="0">
                  <a:solidFill>
                    <a:schemeClr val="tx1">
                      <a:alpha val="99000"/>
                    </a:schemeClr>
                  </a:solidFill>
                </a:rPr>
                <a:t>CHANGE REQUESTED</a:t>
              </a:r>
            </a:p>
          </p:txBody>
        </p:sp>
        <p:grpSp>
          <p:nvGrpSpPr>
            <p:cNvPr id="80" name="Group 67"/>
            <p:cNvGrpSpPr/>
            <p:nvPr/>
          </p:nvGrpSpPr>
          <p:grpSpPr>
            <a:xfrm>
              <a:off x="2079706" y="4655636"/>
              <a:ext cx="845584" cy="610958"/>
              <a:chOff x="4734394" y="2813310"/>
              <a:chExt cx="991849" cy="716639"/>
            </a:xfrm>
          </p:grpSpPr>
          <p:pic>
            <p:nvPicPr>
              <p:cNvPr id="81" name="Picture 80" descr="Picture1.png"/>
              <p:cNvPicPr>
                <a:picLocks noChangeAspect="1"/>
              </p:cNvPicPr>
              <p:nvPr/>
            </p:nvPicPr>
            <p:blipFill>
              <a:blip r:embed="rId7" cstate="print"/>
              <a:stretch>
                <a:fillRect/>
              </a:stretch>
            </p:blipFill>
            <p:spPr>
              <a:xfrm>
                <a:off x="4734394" y="2813310"/>
                <a:ext cx="684551" cy="716639"/>
              </a:xfrm>
              <a:prstGeom prst="rect">
                <a:avLst/>
              </a:prstGeom>
            </p:spPr>
          </p:pic>
          <p:pic>
            <p:nvPicPr>
              <p:cNvPr id="82" name="Picture 81" descr="Configurations.png"/>
              <p:cNvPicPr>
                <a:picLocks noChangeAspect="1"/>
              </p:cNvPicPr>
              <p:nvPr/>
            </p:nvPicPr>
            <p:blipFill>
              <a:blip r:embed="rId8" cstate="print"/>
              <a:srcRect b="11680"/>
              <a:stretch>
                <a:fillRect/>
              </a:stretch>
            </p:blipFill>
            <p:spPr>
              <a:xfrm>
                <a:off x="5113519" y="2959047"/>
                <a:ext cx="612724" cy="541156"/>
              </a:xfrm>
              <a:prstGeom prst="rect">
                <a:avLst/>
              </a:prstGeom>
              <a:effectLst>
                <a:outerShdw blurRad="76200" dir="18900000" sy="23000" kx="-1200000" algn="bl" rotWithShape="0">
                  <a:prstClr val="black">
                    <a:alpha val="20000"/>
                  </a:prstClr>
                </a:outerShdw>
              </a:effectLst>
            </p:spPr>
          </p:pic>
        </p:grpSp>
      </p:grpSp>
      <p:grpSp>
        <p:nvGrpSpPr>
          <p:cNvPr id="83" name="Group 82"/>
          <p:cNvGrpSpPr/>
          <p:nvPr/>
        </p:nvGrpSpPr>
        <p:grpSpPr>
          <a:xfrm>
            <a:off x="4661453" y="2537120"/>
            <a:ext cx="1222513" cy="1271351"/>
            <a:chOff x="3248107" y="3912418"/>
            <a:chExt cx="1222513" cy="1271351"/>
          </a:xfrm>
        </p:grpSpPr>
        <p:sp>
          <p:nvSpPr>
            <p:cNvPr id="84" name="Rounded Rectangle 83"/>
            <p:cNvSpPr/>
            <p:nvPr/>
          </p:nvSpPr>
          <p:spPr bwMode="black">
            <a:xfrm rot="10800000">
              <a:off x="3248107" y="3912418"/>
              <a:ext cx="1222513" cy="966551"/>
            </a:xfrm>
            <a:prstGeom prst="roundRect">
              <a:avLst>
                <a:gd name="adj" fmla="val 12495"/>
              </a:avLst>
            </a:prstGeom>
            <a:gradFill flip="none" rotWithShape="1">
              <a:gsLst>
                <a:gs pos="0">
                  <a:schemeClr val="accent2"/>
                </a:gs>
                <a:gs pos="35000">
                  <a:schemeClr val="accent2">
                    <a:alpha val="75000"/>
                  </a:scheme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B/>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87" name="TextBox 86"/>
            <p:cNvSpPr txBox="1"/>
            <p:nvPr/>
          </p:nvSpPr>
          <p:spPr>
            <a:xfrm>
              <a:off x="3315197" y="4117528"/>
              <a:ext cx="1088334" cy="480131"/>
            </a:xfrm>
            <a:prstGeom prst="rect">
              <a:avLst/>
            </a:prstGeom>
            <a:noFill/>
          </p:spPr>
          <p:txBody>
            <a:bodyPr wrap="square" rtlCol="0">
              <a:spAutoFit/>
            </a:bodyPr>
            <a:lstStyle/>
            <a:p>
              <a:pPr algn="ctr">
                <a:lnSpc>
                  <a:spcPct val="90000"/>
                </a:lnSpc>
              </a:pPr>
              <a:r>
                <a:rPr lang="en-US" sz="1400" dirty="0" smtClean="0">
                  <a:solidFill>
                    <a:schemeClr val="tx1">
                      <a:alpha val="99000"/>
                    </a:schemeClr>
                  </a:solidFill>
                </a:rPr>
                <a:t>INCIDENT DIAGNOSED</a:t>
              </a:r>
            </a:p>
          </p:txBody>
        </p:sp>
        <p:pic>
          <p:nvPicPr>
            <p:cNvPr id="89" name="Picture 88" descr="Search magnifying glass.png"/>
            <p:cNvPicPr>
              <a:picLocks noChangeAspect="1"/>
            </p:cNvPicPr>
            <p:nvPr/>
          </p:nvPicPr>
          <p:blipFill>
            <a:blip r:embed="rId9" cstate="print"/>
            <a:stretch>
              <a:fillRect/>
            </a:stretch>
          </p:blipFill>
          <p:spPr>
            <a:xfrm>
              <a:off x="3591337" y="4574169"/>
              <a:ext cx="609600" cy="609600"/>
            </a:xfrm>
            <a:prstGeom prst="rect">
              <a:avLst/>
            </a:prstGeom>
            <a:ln>
              <a:noFill/>
            </a:ln>
            <a:effectLst>
              <a:outerShdw blurRad="292100" dist="139700" dir="2700000" algn="tl" rotWithShape="0">
                <a:srgbClr val="333333">
                  <a:alpha val="65000"/>
                </a:srgbClr>
              </a:outerShdw>
            </a:effectLst>
          </p:spPr>
        </p:pic>
      </p:grpSp>
      <p:grpSp>
        <p:nvGrpSpPr>
          <p:cNvPr id="98" name="Group 97"/>
          <p:cNvGrpSpPr/>
          <p:nvPr/>
        </p:nvGrpSpPr>
        <p:grpSpPr>
          <a:xfrm>
            <a:off x="7504043" y="2537120"/>
            <a:ext cx="1242390" cy="1322078"/>
            <a:chOff x="397565" y="3912418"/>
            <a:chExt cx="1242390" cy="1322078"/>
          </a:xfrm>
        </p:grpSpPr>
        <p:sp>
          <p:nvSpPr>
            <p:cNvPr id="99" name="Rounded Rectangle 98"/>
            <p:cNvSpPr/>
            <p:nvPr/>
          </p:nvSpPr>
          <p:spPr bwMode="black">
            <a:xfrm rot="10800000">
              <a:off x="397565" y="3912418"/>
              <a:ext cx="1222513" cy="966551"/>
            </a:xfrm>
            <a:prstGeom prst="roundRect">
              <a:avLst>
                <a:gd name="adj" fmla="val 12495"/>
              </a:avLst>
            </a:prstGeom>
            <a:gradFill flip="none" rotWithShape="1">
              <a:gsLst>
                <a:gs pos="0">
                  <a:schemeClr val="accent2"/>
                </a:gs>
                <a:gs pos="35000">
                  <a:schemeClr val="accent2">
                    <a:alpha val="75000"/>
                  </a:scheme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B/>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101" name="TextBox 100"/>
            <p:cNvSpPr txBox="1"/>
            <p:nvPr/>
          </p:nvSpPr>
          <p:spPr>
            <a:xfrm>
              <a:off x="417442" y="4117528"/>
              <a:ext cx="1222513" cy="480131"/>
            </a:xfrm>
            <a:prstGeom prst="rect">
              <a:avLst/>
            </a:prstGeom>
            <a:noFill/>
          </p:spPr>
          <p:txBody>
            <a:bodyPr wrap="square" rtlCol="0">
              <a:spAutoFit/>
            </a:bodyPr>
            <a:lstStyle/>
            <a:p>
              <a:pPr algn="ctr">
                <a:lnSpc>
                  <a:spcPct val="90000"/>
                </a:lnSpc>
              </a:pPr>
              <a:r>
                <a:rPr lang="en-US" sz="1400" dirty="0" smtClean="0">
                  <a:solidFill>
                    <a:schemeClr val="tx1">
                      <a:alpha val="99000"/>
                    </a:schemeClr>
                  </a:solidFill>
                </a:rPr>
                <a:t>REMEDIATION ACTION</a:t>
              </a:r>
            </a:p>
          </p:txBody>
        </p:sp>
        <p:grpSp>
          <p:nvGrpSpPr>
            <p:cNvPr id="103" name="Group 58"/>
            <p:cNvGrpSpPr/>
            <p:nvPr/>
          </p:nvGrpSpPr>
          <p:grpSpPr>
            <a:xfrm rot="10800000">
              <a:off x="556589" y="4580794"/>
              <a:ext cx="881271" cy="653702"/>
              <a:chOff x="556589" y="4580794"/>
              <a:chExt cx="881271" cy="653702"/>
            </a:xfrm>
          </p:grpSpPr>
          <p:pic>
            <p:nvPicPr>
              <p:cNvPr id="105" name="Picture 104" descr="Computer PC desktop machine.png"/>
              <p:cNvPicPr>
                <a:picLocks noChangeAspect="1"/>
              </p:cNvPicPr>
              <p:nvPr/>
            </p:nvPicPr>
            <p:blipFill>
              <a:blip r:embed="rId10" cstate="print"/>
              <a:stretch>
                <a:fillRect/>
              </a:stretch>
            </p:blipFill>
            <p:spPr>
              <a:xfrm rot="10800000">
                <a:off x="655981" y="4580794"/>
                <a:ext cx="781879" cy="652642"/>
              </a:xfrm>
              <a:prstGeom prst="rect">
                <a:avLst/>
              </a:prstGeom>
            </p:spPr>
          </p:pic>
          <p:pic>
            <p:nvPicPr>
              <p:cNvPr id="106" name="Picture 2" descr="C:\Users\roslyn.ADI\AppData\Local\Microsoft\Windows\Temporary Internet Files\Content.IE5\EWOWP8XZ\MCj04325300000[1].png"/>
              <p:cNvPicPr>
                <a:picLocks noChangeAspect="1" noChangeArrowheads="1"/>
              </p:cNvPicPr>
              <p:nvPr/>
            </p:nvPicPr>
            <p:blipFill>
              <a:blip r:embed="rId11" cstate="print"/>
              <a:srcRect/>
              <a:stretch>
                <a:fillRect/>
              </a:stretch>
            </p:blipFill>
            <p:spPr bwMode="auto">
              <a:xfrm rot="10800000">
                <a:off x="556589" y="4780022"/>
                <a:ext cx="661951" cy="454474"/>
              </a:xfrm>
              <a:prstGeom prst="rect">
                <a:avLst/>
              </a:prstGeom>
              <a:noFill/>
            </p:spPr>
          </p:pic>
        </p:grpSp>
      </p:grpSp>
      <p:grpSp>
        <p:nvGrpSpPr>
          <p:cNvPr id="108" name="Group 107"/>
          <p:cNvGrpSpPr/>
          <p:nvPr/>
        </p:nvGrpSpPr>
        <p:grpSpPr>
          <a:xfrm>
            <a:off x="397565" y="2537120"/>
            <a:ext cx="1222513" cy="1321018"/>
            <a:chOff x="7523920" y="3912418"/>
            <a:chExt cx="1222513" cy="1321018"/>
          </a:xfrm>
        </p:grpSpPr>
        <p:sp>
          <p:nvSpPr>
            <p:cNvPr id="109" name="Rounded Rectangle 108"/>
            <p:cNvSpPr/>
            <p:nvPr/>
          </p:nvSpPr>
          <p:spPr bwMode="black">
            <a:xfrm rot="10800000">
              <a:off x="7523920" y="3912418"/>
              <a:ext cx="1222513" cy="966551"/>
            </a:xfrm>
            <a:prstGeom prst="roundRect">
              <a:avLst>
                <a:gd name="adj" fmla="val 12495"/>
              </a:avLst>
            </a:prstGeom>
            <a:gradFill flip="none" rotWithShape="1">
              <a:gsLst>
                <a:gs pos="0">
                  <a:schemeClr val="accent2"/>
                </a:gs>
                <a:gs pos="35000">
                  <a:schemeClr val="accent2">
                    <a:alpha val="75000"/>
                  </a:scheme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B/>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110" name="TextBox 109"/>
            <p:cNvSpPr txBox="1"/>
            <p:nvPr/>
          </p:nvSpPr>
          <p:spPr>
            <a:xfrm>
              <a:off x="7593494" y="4097077"/>
              <a:ext cx="1083366" cy="480131"/>
            </a:xfrm>
            <a:prstGeom prst="rect">
              <a:avLst/>
            </a:prstGeom>
            <a:noFill/>
          </p:spPr>
          <p:txBody>
            <a:bodyPr wrap="square" rtlCol="0">
              <a:spAutoFit/>
            </a:bodyPr>
            <a:lstStyle/>
            <a:p>
              <a:pPr algn="ctr">
                <a:lnSpc>
                  <a:spcPct val="90000"/>
                </a:lnSpc>
              </a:pPr>
              <a:r>
                <a:rPr lang="en-US" sz="1400" dirty="0" smtClean="0">
                  <a:solidFill>
                    <a:schemeClr val="tx1">
                      <a:alpha val="99000"/>
                    </a:schemeClr>
                  </a:solidFill>
                </a:rPr>
                <a:t>CLIENT MANAGED</a:t>
              </a:r>
              <a:endParaRPr lang="en-US" sz="1400" dirty="0">
                <a:solidFill>
                  <a:schemeClr val="tx1">
                    <a:alpha val="99000"/>
                  </a:schemeClr>
                </a:solidFill>
              </a:endParaRPr>
            </a:p>
          </p:txBody>
        </p:sp>
        <p:pic>
          <p:nvPicPr>
            <p:cNvPr id="111" name="Picture 110" descr="Computer PC desktop machine.png"/>
            <p:cNvPicPr>
              <a:picLocks noChangeAspect="1"/>
            </p:cNvPicPr>
            <p:nvPr/>
          </p:nvPicPr>
          <p:blipFill>
            <a:blip r:embed="rId10" cstate="print"/>
            <a:stretch>
              <a:fillRect/>
            </a:stretch>
          </p:blipFill>
          <p:spPr>
            <a:xfrm>
              <a:off x="7752521" y="4580794"/>
              <a:ext cx="781879" cy="652642"/>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wipe(left)">
                                      <p:cBhvr>
                                        <p:cTn id="7" dur="500"/>
                                        <p:tgtEl>
                                          <p:spTgt spid="97"/>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6"/>
                                        </p:tgtEl>
                                        <p:attrNameLst>
                                          <p:attrName>style.visibility</p:attrName>
                                        </p:attrNameLst>
                                      </p:cBhvr>
                                      <p:to>
                                        <p:strVal val="visible"/>
                                      </p:to>
                                    </p:set>
                                    <p:animEffect transition="in" filter="wipe(up)">
                                      <p:cBhvr>
                                        <p:cTn id="10" dur="500"/>
                                        <p:tgtEl>
                                          <p:spTgt spid="66"/>
                                        </p:tgtEl>
                                      </p:cBhvr>
                                    </p:animEffect>
                                  </p:childTnLst>
                                </p:cTn>
                              </p:par>
                              <p:par>
                                <p:cTn id="11" presetID="42"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500"/>
                                  </p:stCondLst>
                                  <p:childTnLst>
                                    <p:set>
                                      <p:cBhvr>
                                        <p:cTn id="17" dur="1" fill="hold">
                                          <p:stCondLst>
                                            <p:cond delay="0"/>
                                          </p:stCondLst>
                                        </p:cTn>
                                        <p:tgtEl>
                                          <p:spTgt spid="104"/>
                                        </p:tgtEl>
                                        <p:attrNameLst>
                                          <p:attrName>style.visibility</p:attrName>
                                        </p:attrNameLst>
                                      </p:cBhvr>
                                      <p:to>
                                        <p:strVal val="visible"/>
                                      </p:to>
                                    </p:set>
                                    <p:animEffect transition="in" filter="fade">
                                      <p:cBhvr>
                                        <p:cTn id="18" dur="500"/>
                                        <p:tgtEl>
                                          <p:spTgt spid="104"/>
                                        </p:tgtEl>
                                      </p:cBhvr>
                                    </p:animEffect>
                                  </p:childTnLst>
                                </p:cTn>
                              </p:par>
                            </p:childTnLst>
                          </p:cTn>
                        </p:par>
                        <p:par>
                          <p:cTn id="19" fill="hold">
                            <p:stCondLst>
                              <p:cond delay="1000"/>
                            </p:stCondLst>
                            <p:childTnLst>
                              <p:par>
                                <p:cTn id="20" presetID="47" presetClass="entr" presetSubtype="0" fill="hold" nodeType="afterEffect">
                                  <p:stCondLst>
                                    <p:cond delay="0"/>
                                  </p:stCondLst>
                                  <p:childTnLst>
                                    <p:set>
                                      <p:cBhvr>
                                        <p:cTn id="21" dur="1" fill="hold">
                                          <p:stCondLst>
                                            <p:cond delay="0"/>
                                          </p:stCondLst>
                                        </p:cTn>
                                        <p:tgtEl>
                                          <p:spTgt spid="108"/>
                                        </p:tgtEl>
                                        <p:attrNameLst>
                                          <p:attrName>style.visibility</p:attrName>
                                        </p:attrNameLst>
                                      </p:cBhvr>
                                      <p:to>
                                        <p:strVal val="visible"/>
                                      </p:to>
                                    </p:set>
                                    <p:animEffect transition="in" filter="fade">
                                      <p:cBhvr>
                                        <p:cTn id="22" dur="1000"/>
                                        <p:tgtEl>
                                          <p:spTgt spid="108"/>
                                        </p:tgtEl>
                                      </p:cBhvr>
                                    </p:animEffect>
                                    <p:anim calcmode="lin" valueType="num">
                                      <p:cBhvr>
                                        <p:cTn id="23" dur="1000" fill="hold"/>
                                        <p:tgtEl>
                                          <p:spTgt spid="108"/>
                                        </p:tgtEl>
                                        <p:attrNameLst>
                                          <p:attrName>ppt_x</p:attrName>
                                        </p:attrNameLst>
                                      </p:cBhvr>
                                      <p:tavLst>
                                        <p:tav tm="0">
                                          <p:val>
                                            <p:strVal val="#ppt_x"/>
                                          </p:val>
                                        </p:tav>
                                        <p:tav tm="100000">
                                          <p:val>
                                            <p:strVal val="#ppt_x"/>
                                          </p:val>
                                        </p:tav>
                                      </p:tavLst>
                                    </p:anim>
                                    <p:anim calcmode="lin" valueType="num">
                                      <p:cBhvr>
                                        <p:cTn id="24" dur="1000" fill="hold"/>
                                        <p:tgtEl>
                                          <p:spTgt spid="108"/>
                                        </p:tgtEl>
                                        <p:attrNameLst>
                                          <p:attrName>ppt_y</p:attrName>
                                        </p:attrNameLst>
                                      </p:cBhvr>
                                      <p:tavLst>
                                        <p:tav tm="0">
                                          <p:val>
                                            <p:strVal val="#ppt_y-.1"/>
                                          </p:val>
                                        </p:tav>
                                        <p:tav tm="100000">
                                          <p:val>
                                            <p:strVal val="#ppt_y"/>
                                          </p:val>
                                        </p:tav>
                                      </p:tavLst>
                                    </p:anim>
                                  </p:childTnLst>
                                </p:cTn>
                              </p:par>
                              <p:par>
                                <p:cTn id="25" presetID="22" presetClass="entr" presetSubtype="4" fill="hold" grpId="0" nodeType="with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wipe(down)">
                                      <p:cBhvr>
                                        <p:cTn id="27" dur="500"/>
                                        <p:tgtEl>
                                          <p:spTgt spid="50"/>
                                        </p:tgtEl>
                                      </p:cBhvr>
                                    </p:animEffect>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107"/>
                                        </p:tgtEl>
                                        <p:attrNameLst>
                                          <p:attrName>style.visibility</p:attrName>
                                        </p:attrNameLst>
                                      </p:cBhvr>
                                      <p:to>
                                        <p:strVal val="visible"/>
                                      </p:to>
                                    </p:set>
                                    <p:animEffect transition="in" filter="wipe(up)">
                                      <p:cBhvr>
                                        <p:cTn id="31" dur="500"/>
                                        <p:tgtEl>
                                          <p:spTgt spid="107"/>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134"/>
                                        </p:tgtEl>
                                        <p:attrNameLst>
                                          <p:attrName>style.visibility</p:attrName>
                                        </p:attrNameLst>
                                      </p:cBhvr>
                                      <p:to>
                                        <p:strVal val="visible"/>
                                      </p:to>
                                    </p:set>
                                    <p:animEffect transition="in" filter="wipe(left)">
                                      <p:cBhvr>
                                        <p:cTn id="35" dur="500"/>
                                        <p:tgtEl>
                                          <p:spTgt spid="134"/>
                                        </p:tgtEl>
                                      </p:cBhvr>
                                    </p:animEffect>
                                  </p:childTnLst>
                                </p:cTn>
                              </p:par>
                              <p:par>
                                <p:cTn id="36" presetID="10" presetClass="entr" presetSubtype="0" fill="hold" nodeType="withEffect">
                                  <p:stCondLst>
                                    <p:cond delay="0"/>
                                  </p:stCondLst>
                                  <p:childTnLst>
                                    <p:set>
                                      <p:cBhvr>
                                        <p:cTn id="37" dur="1" fill="hold">
                                          <p:stCondLst>
                                            <p:cond delay="0"/>
                                          </p:stCondLst>
                                        </p:cTn>
                                        <p:tgtEl>
                                          <p:spTgt spid="135"/>
                                        </p:tgtEl>
                                        <p:attrNameLst>
                                          <p:attrName>style.visibility</p:attrName>
                                        </p:attrNameLst>
                                      </p:cBhvr>
                                      <p:to>
                                        <p:strVal val="visible"/>
                                      </p:to>
                                    </p:set>
                                    <p:animEffect transition="in" filter="fade">
                                      <p:cBhvr>
                                        <p:cTn id="38" dur="1000"/>
                                        <p:tgtEl>
                                          <p:spTgt spid="135"/>
                                        </p:tgtEl>
                                      </p:cBhvr>
                                    </p:animEffect>
                                  </p:childTnLst>
                                </p:cTn>
                              </p:par>
                            </p:childTnLst>
                          </p:cTn>
                        </p:par>
                        <p:par>
                          <p:cTn id="39" fill="hold">
                            <p:stCondLst>
                              <p:cond delay="3500"/>
                            </p:stCondLst>
                            <p:childTnLst>
                              <p:par>
                                <p:cTn id="40" presetID="47" presetClass="entr" presetSubtype="0" fill="hold" nodeType="afterEffect">
                                  <p:stCondLst>
                                    <p:cond delay="0"/>
                                  </p:stCondLst>
                                  <p:childTnLst>
                                    <p:set>
                                      <p:cBhvr>
                                        <p:cTn id="41" dur="1" fill="hold">
                                          <p:stCondLst>
                                            <p:cond delay="0"/>
                                          </p:stCondLst>
                                        </p:cTn>
                                        <p:tgtEl>
                                          <p:spTgt spid="68"/>
                                        </p:tgtEl>
                                        <p:attrNameLst>
                                          <p:attrName>style.visibility</p:attrName>
                                        </p:attrNameLst>
                                      </p:cBhvr>
                                      <p:to>
                                        <p:strVal val="visible"/>
                                      </p:to>
                                    </p:set>
                                    <p:animEffect transition="in" filter="fade">
                                      <p:cBhvr>
                                        <p:cTn id="42" dur="1000"/>
                                        <p:tgtEl>
                                          <p:spTgt spid="68"/>
                                        </p:tgtEl>
                                      </p:cBhvr>
                                    </p:animEffect>
                                    <p:anim calcmode="lin" valueType="num">
                                      <p:cBhvr>
                                        <p:cTn id="43" dur="1000" fill="hold"/>
                                        <p:tgtEl>
                                          <p:spTgt spid="68"/>
                                        </p:tgtEl>
                                        <p:attrNameLst>
                                          <p:attrName>ppt_x</p:attrName>
                                        </p:attrNameLst>
                                      </p:cBhvr>
                                      <p:tavLst>
                                        <p:tav tm="0">
                                          <p:val>
                                            <p:strVal val="#ppt_x"/>
                                          </p:val>
                                        </p:tav>
                                        <p:tav tm="100000">
                                          <p:val>
                                            <p:strVal val="#ppt_x"/>
                                          </p:val>
                                        </p:tav>
                                      </p:tavLst>
                                    </p:anim>
                                    <p:anim calcmode="lin" valueType="num">
                                      <p:cBhvr>
                                        <p:cTn id="44" dur="1000" fill="hold"/>
                                        <p:tgtEl>
                                          <p:spTgt spid="68"/>
                                        </p:tgtEl>
                                        <p:attrNameLst>
                                          <p:attrName>ppt_y</p:attrName>
                                        </p:attrNameLst>
                                      </p:cBhvr>
                                      <p:tavLst>
                                        <p:tav tm="0">
                                          <p:val>
                                            <p:strVal val="#ppt_y-.1"/>
                                          </p:val>
                                        </p:tav>
                                        <p:tav tm="100000">
                                          <p:val>
                                            <p:strVal val="#ppt_y"/>
                                          </p:val>
                                        </p:tav>
                                      </p:tavLst>
                                    </p:anim>
                                  </p:childTnLst>
                                </p:cTn>
                              </p:par>
                            </p:childTnLst>
                          </p:cTn>
                        </p:par>
                        <p:par>
                          <p:cTn id="45" fill="hold">
                            <p:stCondLst>
                              <p:cond delay="4500"/>
                            </p:stCondLst>
                            <p:childTnLst>
                              <p:par>
                                <p:cTn id="46" presetID="47" presetClass="entr" presetSubtype="0" fill="hold"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fade">
                                      <p:cBhvr>
                                        <p:cTn id="48" dur="1000"/>
                                        <p:tgtEl>
                                          <p:spTgt spid="71"/>
                                        </p:tgtEl>
                                      </p:cBhvr>
                                    </p:animEffect>
                                    <p:anim calcmode="lin" valueType="num">
                                      <p:cBhvr>
                                        <p:cTn id="49" dur="1000" fill="hold"/>
                                        <p:tgtEl>
                                          <p:spTgt spid="71"/>
                                        </p:tgtEl>
                                        <p:attrNameLst>
                                          <p:attrName>ppt_x</p:attrName>
                                        </p:attrNameLst>
                                      </p:cBhvr>
                                      <p:tavLst>
                                        <p:tav tm="0">
                                          <p:val>
                                            <p:strVal val="#ppt_x"/>
                                          </p:val>
                                        </p:tav>
                                        <p:tav tm="100000">
                                          <p:val>
                                            <p:strVal val="#ppt_x"/>
                                          </p:val>
                                        </p:tav>
                                      </p:tavLst>
                                    </p:anim>
                                    <p:anim calcmode="lin" valueType="num">
                                      <p:cBhvr>
                                        <p:cTn id="50" dur="1000" fill="hold"/>
                                        <p:tgtEl>
                                          <p:spTgt spid="71"/>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fade">
                                      <p:cBhvr>
                                        <p:cTn id="53" dur="500"/>
                                        <p:tgtEl>
                                          <p:spTgt spid="53"/>
                                        </p:tgtEl>
                                      </p:cBhvr>
                                    </p:animEffect>
                                    <p:anim calcmode="lin" valueType="num">
                                      <p:cBhvr>
                                        <p:cTn id="54" dur="500" fill="hold"/>
                                        <p:tgtEl>
                                          <p:spTgt spid="53"/>
                                        </p:tgtEl>
                                        <p:attrNameLst>
                                          <p:attrName>ppt_x</p:attrName>
                                        </p:attrNameLst>
                                      </p:cBhvr>
                                      <p:tavLst>
                                        <p:tav tm="0">
                                          <p:val>
                                            <p:strVal val="#ppt_x"/>
                                          </p:val>
                                        </p:tav>
                                        <p:tav tm="100000">
                                          <p:val>
                                            <p:strVal val="#ppt_x"/>
                                          </p:val>
                                        </p:tav>
                                      </p:tavLst>
                                    </p:anim>
                                    <p:anim calcmode="lin" valueType="num">
                                      <p:cBhvr>
                                        <p:cTn id="55" dur="500" fill="hold"/>
                                        <p:tgtEl>
                                          <p:spTgt spid="53"/>
                                        </p:tgtEl>
                                        <p:attrNameLst>
                                          <p:attrName>ppt_y</p:attrName>
                                        </p:attrNameLst>
                                      </p:cBhvr>
                                      <p:tavLst>
                                        <p:tav tm="0">
                                          <p:val>
                                            <p:strVal val="#ppt_y+.1"/>
                                          </p:val>
                                        </p:tav>
                                        <p:tav tm="100000">
                                          <p:val>
                                            <p:strVal val="#ppt_y"/>
                                          </p:val>
                                        </p:tav>
                                      </p:tavLst>
                                    </p:anim>
                                  </p:childTnLst>
                                </p:cTn>
                              </p:par>
                            </p:childTnLst>
                          </p:cTn>
                        </p:par>
                        <p:par>
                          <p:cTn id="56" fill="hold">
                            <p:stCondLst>
                              <p:cond delay="5500"/>
                            </p:stCondLst>
                            <p:childTnLst>
                              <p:par>
                                <p:cTn id="57" presetID="47" presetClass="entr" presetSubtype="0" fill="hold" grpId="0" nodeType="after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500"/>
                                        <p:tgtEl>
                                          <p:spTgt spid="52"/>
                                        </p:tgtEl>
                                      </p:cBhvr>
                                    </p:animEffect>
                                    <p:anim calcmode="lin" valueType="num">
                                      <p:cBhvr>
                                        <p:cTn id="60" dur="500" fill="hold"/>
                                        <p:tgtEl>
                                          <p:spTgt spid="52"/>
                                        </p:tgtEl>
                                        <p:attrNameLst>
                                          <p:attrName>ppt_x</p:attrName>
                                        </p:attrNameLst>
                                      </p:cBhvr>
                                      <p:tavLst>
                                        <p:tav tm="0">
                                          <p:val>
                                            <p:strVal val="#ppt_x"/>
                                          </p:val>
                                        </p:tav>
                                        <p:tav tm="100000">
                                          <p:val>
                                            <p:strVal val="#ppt_x"/>
                                          </p:val>
                                        </p:tav>
                                      </p:tavLst>
                                    </p:anim>
                                    <p:anim calcmode="lin" valueType="num">
                                      <p:cBhvr>
                                        <p:cTn id="61" dur="500" fill="hold"/>
                                        <p:tgtEl>
                                          <p:spTgt spid="52"/>
                                        </p:tgtEl>
                                        <p:attrNameLst>
                                          <p:attrName>ppt_y</p:attrName>
                                        </p:attrNameLst>
                                      </p:cBhvr>
                                      <p:tavLst>
                                        <p:tav tm="0">
                                          <p:val>
                                            <p:strVal val="#ppt_y-.1"/>
                                          </p:val>
                                        </p:tav>
                                        <p:tav tm="100000">
                                          <p:val>
                                            <p:strVal val="#ppt_y"/>
                                          </p:val>
                                        </p:tav>
                                      </p:tavLst>
                                    </p:anim>
                                  </p:childTnLst>
                                </p:cTn>
                              </p:par>
                            </p:childTnLst>
                          </p:cTn>
                        </p:par>
                        <p:par>
                          <p:cTn id="62" fill="hold">
                            <p:stCondLst>
                              <p:cond delay="6000"/>
                            </p:stCondLst>
                            <p:childTnLst>
                              <p:par>
                                <p:cTn id="63" presetID="47" presetClass="entr" presetSubtype="0" fill="hold" nodeType="afterEffect">
                                  <p:stCondLst>
                                    <p:cond delay="0"/>
                                  </p:stCondLst>
                                  <p:childTnLst>
                                    <p:set>
                                      <p:cBhvr>
                                        <p:cTn id="64" dur="1" fill="hold">
                                          <p:stCondLst>
                                            <p:cond delay="0"/>
                                          </p:stCondLst>
                                        </p:cTn>
                                        <p:tgtEl>
                                          <p:spTgt spid="83"/>
                                        </p:tgtEl>
                                        <p:attrNameLst>
                                          <p:attrName>style.visibility</p:attrName>
                                        </p:attrNameLst>
                                      </p:cBhvr>
                                      <p:to>
                                        <p:strVal val="visible"/>
                                      </p:to>
                                    </p:set>
                                    <p:animEffect transition="in" filter="fade">
                                      <p:cBhvr>
                                        <p:cTn id="65" dur="1000"/>
                                        <p:tgtEl>
                                          <p:spTgt spid="83"/>
                                        </p:tgtEl>
                                      </p:cBhvr>
                                    </p:animEffect>
                                    <p:anim calcmode="lin" valueType="num">
                                      <p:cBhvr>
                                        <p:cTn id="66" dur="1000" fill="hold"/>
                                        <p:tgtEl>
                                          <p:spTgt spid="83"/>
                                        </p:tgtEl>
                                        <p:attrNameLst>
                                          <p:attrName>ppt_x</p:attrName>
                                        </p:attrNameLst>
                                      </p:cBhvr>
                                      <p:tavLst>
                                        <p:tav tm="0">
                                          <p:val>
                                            <p:strVal val="#ppt_x"/>
                                          </p:val>
                                        </p:tav>
                                        <p:tav tm="100000">
                                          <p:val>
                                            <p:strVal val="#ppt_x"/>
                                          </p:val>
                                        </p:tav>
                                      </p:tavLst>
                                    </p:anim>
                                    <p:anim calcmode="lin" valueType="num">
                                      <p:cBhvr>
                                        <p:cTn id="67" dur="1000" fill="hold"/>
                                        <p:tgtEl>
                                          <p:spTgt spid="83"/>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500"/>
                                        <p:tgtEl>
                                          <p:spTgt spid="55"/>
                                        </p:tgtEl>
                                      </p:cBhvr>
                                    </p:animEffect>
                                    <p:anim calcmode="lin" valueType="num">
                                      <p:cBhvr>
                                        <p:cTn id="71" dur="500" fill="hold"/>
                                        <p:tgtEl>
                                          <p:spTgt spid="55"/>
                                        </p:tgtEl>
                                        <p:attrNameLst>
                                          <p:attrName>ppt_x</p:attrName>
                                        </p:attrNameLst>
                                      </p:cBhvr>
                                      <p:tavLst>
                                        <p:tav tm="0">
                                          <p:val>
                                            <p:strVal val="#ppt_x"/>
                                          </p:val>
                                        </p:tav>
                                        <p:tav tm="100000">
                                          <p:val>
                                            <p:strVal val="#ppt_x"/>
                                          </p:val>
                                        </p:tav>
                                      </p:tavLst>
                                    </p:anim>
                                    <p:anim calcmode="lin" valueType="num">
                                      <p:cBhvr>
                                        <p:cTn id="72" dur="500" fill="hold"/>
                                        <p:tgtEl>
                                          <p:spTgt spid="55"/>
                                        </p:tgtEl>
                                        <p:attrNameLst>
                                          <p:attrName>ppt_y</p:attrName>
                                        </p:attrNameLst>
                                      </p:cBhvr>
                                      <p:tavLst>
                                        <p:tav tm="0">
                                          <p:val>
                                            <p:strVal val="#ppt_y+.1"/>
                                          </p:val>
                                        </p:tav>
                                        <p:tav tm="100000">
                                          <p:val>
                                            <p:strVal val="#ppt_y"/>
                                          </p:val>
                                        </p:tav>
                                      </p:tavLst>
                                    </p:anim>
                                  </p:childTnLst>
                                </p:cTn>
                              </p:par>
                            </p:childTnLst>
                          </p:cTn>
                        </p:par>
                        <p:par>
                          <p:cTn id="73" fill="hold">
                            <p:stCondLst>
                              <p:cond delay="7000"/>
                            </p:stCondLst>
                            <p:childTnLst>
                              <p:par>
                                <p:cTn id="74" presetID="47" presetClass="entr" presetSubtype="0" fill="hold" grpId="0" nodeType="afterEffect">
                                  <p:stCondLst>
                                    <p:cond delay="0"/>
                                  </p:stCondLst>
                                  <p:childTnLst>
                                    <p:set>
                                      <p:cBhvr>
                                        <p:cTn id="75" dur="1" fill="hold">
                                          <p:stCondLst>
                                            <p:cond delay="0"/>
                                          </p:stCondLst>
                                        </p:cTn>
                                        <p:tgtEl>
                                          <p:spTgt spid="54"/>
                                        </p:tgtEl>
                                        <p:attrNameLst>
                                          <p:attrName>style.visibility</p:attrName>
                                        </p:attrNameLst>
                                      </p:cBhvr>
                                      <p:to>
                                        <p:strVal val="visible"/>
                                      </p:to>
                                    </p:set>
                                    <p:animEffect transition="in" filter="fade">
                                      <p:cBhvr>
                                        <p:cTn id="76" dur="500"/>
                                        <p:tgtEl>
                                          <p:spTgt spid="54"/>
                                        </p:tgtEl>
                                      </p:cBhvr>
                                    </p:animEffect>
                                    <p:anim calcmode="lin" valueType="num">
                                      <p:cBhvr>
                                        <p:cTn id="77" dur="500" fill="hold"/>
                                        <p:tgtEl>
                                          <p:spTgt spid="54"/>
                                        </p:tgtEl>
                                        <p:attrNameLst>
                                          <p:attrName>ppt_x</p:attrName>
                                        </p:attrNameLst>
                                      </p:cBhvr>
                                      <p:tavLst>
                                        <p:tav tm="0">
                                          <p:val>
                                            <p:strVal val="#ppt_x"/>
                                          </p:val>
                                        </p:tav>
                                        <p:tav tm="100000">
                                          <p:val>
                                            <p:strVal val="#ppt_x"/>
                                          </p:val>
                                        </p:tav>
                                      </p:tavLst>
                                    </p:anim>
                                    <p:anim calcmode="lin" valueType="num">
                                      <p:cBhvr>
                                        <p:cTn id="78" dur="500" fill="hold"/>
                                        <p:tgtEl>
                                          <p:spTgt spid="54"/>
                                        </p:tgtEl>
                                        <p:attrNameLst>
                                          <p:attrName>ppt_y</p:attrName>
                                        </p:attrNameLst>
                                      </p:cBhvr>
                                      <p:tavLst>
                                        <p:tav tm="0">
                                          <p:val>
                                            <p:strVal val="#ppt_y-.1"/>
                                          </p:val>
                                        </p:tav>
                                        <p:tav tm="100000">
                                          <p:val>
                                            <p:strVal val="#ppt_y"/>
                                          </p:val>
                                        </p:tav>
                                      </p:tavLst>
                                    </p:anim>
                                  </p:childTnLst>
                                </p:cTn>
                              </p:par>
                            </p:childTnLst>
                          </p:cTn>
                        </p:par>
                        <p:par>
                          <p:cTn id="79" fill="hold">
                            <p:stCondLst>
                              <p:cond delay="7500"/>
                            </p:stCondLst>
                            <p:childTnLst>
                              <p:par>
                                <p:cTn id="80" presetID="47" presetClass="entr" presetSubtype="0" fill="hold" nodeType="afterEffect">
                                  <p:stCondLst>
                                    <p:cond delay="0"/>
                                  </p:stCondLst>
                                  <p:childTnLst>
                                    <p:set>
                                      <p:cBhvr>
                                        <p:cTn id="81" dur="1" fill="hold">
                                          <p:stCondLst>
                                            <p:cond delay="0"/>
                                          </p:stCondLst>
                                        </p:cTn>
                                        <p:tgtEl>
                                          <p:spTgt spid="77"/>
                                        </p:tgtEl>
                                        <p:attrNameLst>
                                          <p:attrName>style.visibility</p:attrName>
                                        </p:attrNameLst>
                                      </p:cBhvr>
                                      <p:to>
                                        <p:strVal val="visible"/>
                                      </p:to>
                                    </p:set>
                                    <p:animEffect transition="in" filter="fade">
                                      <p:cBhvr>
                                        <p:cTn id="82" dur="1000"/>
                                        <p:tgtEl>
                                          <p:spTgt spid="77"/>
                                        </p:tgtEl>
                                      </p:cBhvr>
                                    </p:animEffect>
                                    <p:anim calcmode="lin" valueType="num">
                                      <p:cBhvr>
                                        <p:cTn id="83" dur="1000" fill="hold"/>
                                        <p:tgtEl>
                                          <p:spTgt spid="77"/>
                                        </p:tgtEl>
                                        <p:attrNameLst>
                                          <p:attrName>ppt_x</p:attrName>
                                        </p:attrNameLst>
                                      </p:cBhvr>
                                      <p:tavLst>
                                        <p:tav tm="0">
                                          <p:val>
                                            <p:strVal val="#ppt_x"/>
                                          </p:val>
                                        </p:tav>
                                        <p:tav tm="100000">
                                          <p:val>
                                            <p:strVal val="#ppt_x"/>
                                          </p:val>
                                        </p:tav>
                                      </p:tavLst>
                                    </p:anim>
                                    <p:anim calcmode="lin" valueType="num">
                                      <p:cBhvr>
                                        <p:cTn id="84" dur="1000" fill="hold"/>
                                        <p:tgtEl>
                                          <p:spTgt spid="77"/>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57"/>
                                        </p:tgtEl>
                                        <p:attrNameLst>
                                          <p:attrName>style.visibility</p:attrName>
                                        </p:attrNameLst>
                                      </p:cBhvr>
                                      <p:to>
                                        <p:strVal val="visible"/>
                                      </p:to>
                                    </p:set>
                                    <p:animEffect transition="in" filter="fade">
                                      <p:cBhvr>
                                        <p:cTn id="87" dur="1000"/>
                                        <p:tgtEl>
                                          <p:spTgt spid="57"/>
                                        </p:tgtEl>
                                      </p:cBhvr>
                                    </p:animEffect>
                                    <p:anim calcmode="lin" valueType="num">
                                      <p:cBhvr>
                                        <p:cTn id="88" dur="1000" fill="hold"/>
                                        <p:tgtEl>
                                          <p:spTgt spid="57"/>
                                        </p:tgtEl>
                                        <p:attrNameLst>
                                          <p:attrName>ppt_x</p:attrName>
                                        </p:attrNameLst>
                                      </p:cBhvr>
                                      <p:tavLst>
                                        <p:tav tm="0">
                                          <p:val>
                                            <p:strVal val="#ppt_x"/>
                                          </p:val>
                                        </p:tav>
                                        <p:tav tm="100000">
                                          <p:val>
                                            <p:strVal val="#ppt_x"/>
                                          </p:val>
                                        </p:tav>
                                      </p:tavLst>
                                    </p:anim>
                                    <p:anim calcmode="lin" valueType="num">
                                      <p:cBhvr>
                                        <p:cTn id="89" dur="1000" fill="hold"/>
                                        <p:tgtEl>
                                          <p:spTgt spid="57"/>
                                        </p:tgtEl>
                                        <p:attrNameLst>
                                          <p:attrName>ppt_y</p:attrName>
                                        </p:attrNameLst>
                                      </p:cBhvr>
                                      <p:tavLst>
                                        <p:tav tm="0">
                                          <p:val>
                                            <p:strVal val="#ppt_y+.1"/>
                                          </p:val>
                                        </p:tav>
                                        <p:tav tm="100000">
                                          <p:val>
                                            <p:strVal val="#ppt_y"/>
                                          </p:val>
                                        </p:tav>
                                      </p:tavLst>
                                    </p:anim>
                                  </p:childTnLst>
                                </p:cTn>
                              </p:par>
                            </p:childTnLst>
                          </p:cTn>
                        </p:par>
                        <p:par>
                          <p:cTn id="90" fill="hold">
                            <p:stCondLst>
                              <p:cond delay="8500"/>
                            </p:stCondLst>
                            <p:childTnLst>
                              <p:par>
                                <p:cTn id="91" presetID="47" presetClass="entr" presetSubtype="0" fill="hold" grpId="0" nodeType="afterEffect">
                                  <p:stCondLst>
                                    <p:cond delay="0"/>
                                  </p:stCondLst>
                                  <p:childTnLst>
                                    <p:set>
                                      <p:cBhvr>
                                        <p:cTn id="92" dur="1" fill="hold">
                                          <p:stCondLst>
                                            <p:cond delay="0"/>
                                          </p:stCondLst>
                                        </p:cTn>
                                        <p:tgtEl>
                                          <p:spTgt spid="56"/>
                                        </p:tgtEl>
                                        <p:attrNameLst>
                                          <p:attrName>style.visibility</p:attrName>
                                        </p:attrNameLst>
                                      </p:cBhvr>
                                      <p:to>
                                        <p:strVal val="visible"/>
                                      </p:to>
                                    </p:set>
                                    <p:animEffect transition="in" filter="fade">
                                      <p:cBhvr>
                                        <p:cTn id="93" dur="500"/>
                                        <p:tgtEl>
                                          <p:spTgt spid="56"/>
                                        </p:tgtEl>
                                      </p:cBhvr>
                                    </p:animEffect>
                                    <p:anim calcmode="lin" valueType="num">
                                      <p:cBhvr>
                                        <p:cTn id="94" dur="500" fill="hold"/>
                                        <p:tgtEl>
                                          <p:spTgt spid="56"/>
                                        </p:tgtEl>
                                        <p:attrNameLst>
                                          <p:attrName>ppt_x</p:attrName>
                                        </p:attrNameLst>
                                      </p:cBhvr>
                                      <p:tavLst>
                                        <p:tav tm="0">
                                          <p:val>
                                            <p:strVal val="#ppt_x"/>
                                          </p:val>
                                        </p:tav>
                                        <p:tav tm="100000">
                                          <p:val>
                                            <p:strVal val="#ppt_x"/>
                                          </p:val>
                                        </p:tav>
                                      </p:tavLst>
                                    </p:anim>
                                    <p:anim calcmode="lin" valueType="num">
                                      <p:cBhvr>
                                        <p:cTn id="95" dur="500" fill="hold"/>
                                        <p:tgtEl>
                                          <p:spTgt spid="56"/>
                                        </p:tgtEl>
                                        <p:attrNameLst>
                                          <p:attrName>ppt_y</p:attrName>
                                        </p:attrNameLst>
                                      </p:cBhvr>
                                      <p:tavLst>
                                        <p:tav tm="0">
                                          <p:val>
                                            <p:strVal val="#ppt_y-.1"/>
                                          </p:val>
                                        </p:tav>
                                        <p:tav tm="100000">
                                          <p:val>
                                            <p:strVal val="#ppt_y"/>
                                          </p:val>
                                        </p:tav>
                                      </p:tavLst>
                                    </p:anim>
                                  </p:childTnLst>
                                </p:cTn>
                              </p:par>
                            </p:childTnLst>
                          </p:cTn>
                        </p:par>
                        <p:par>
                          <p:cTn id="96" fill="hold">
                            <p:stCondLst>
                              <p:cond delay="9000"/>
                            </p:stCondLst>
                            <p:childTnLst>
                              <p:par>
                                <p:cTn id="97" presetID="22" presetClass="entr" presetSubtype="8" fill="hold" grpId="0" nodeType="afterEffect">
                                  <p:stCondLst>
                                    <p:cond delay="0"/>
                                  </p:stCondLst>
                                  <p:childTnLst>
                                    <p:set>
                                      <p:cBhvr>
                                        <p:cTn id="98" dur="1" fill="hold">
                                          <p:stCondLst>
                                            <p:cond delay="0"/>
                                          </p:stCondLst>
                                        </p:cTn>
                                        <p:tgtEl>
                                          <p:spTgt spid="114"/>
                                        </p:tgtEl>
                                        <p:attrNameLst>
                                          <p:attrName>style.visibility</p:attrName>
                                        </p:attrNameLst>
                                      </p:cBhvr>
                                      <p:to>
                                        <p:strVal val="visible"/>
                                      </p:to>
                                    </p:set>
                                    <p:animEffect transition="in" filter="wipe(left)">
                                      <p:cBhvr>
                                        <p:cTn id="99" dur="500"/>
                                        <p:tgtEl>
                                          <p:spTgt spid="114"/>
                                        </p:tgtEl>
                                      </p:cBhvr>
                                    </p:animEffect>
                                  </p:childTnLst>
                                </p:cTn>
                              </p:par>
                              <p:par>
                                <p:cTn id="100" presetID="10" presetClass="entr" presetSubtype="0" fill="hold" nodeType="withEffect">
                                  <p:stCondLst>
                                    <p:cond delay="0"/>
                                  </p:stCondLst>
                                  <p:childTnLst>
                                    <p:set>
                                      <p:cBhvr>
                                        <p:cTn id="101" dur="1" fill="hold">
                                          <p:stCondLst>
                                            <p:cond delay="0"/>
                                          </p:stCondLst>
                                        </p:cTn>
                                        <p:tgtEl>
                                          <p:spTgt spid="116"/>
                                        </p:tgtEl>
                                        <p:attrNameLst>
                                          <p:attrName>style.visibility</p:attrName>
                                        </p:attrNameLst>
                                      </p:cBhvr>
                                      <p:to>
                                        <p:strVal val="visible"/>
                                      </p:to>
                                    </p:set>
                                    <p:animEffect transition="in" filter="fade">
                                      <p:cBhvr>
                                        <p:cTn id="102" dur="1000"/>
                                        <p:tgtEl>
                                          <p:spTgt spid="116"/>
                                        </p:tgtEl>
                                      </p:cBhvr>
                                    </p:animEffect>
                                  </p:childTnLst>
                                </p:cTn>
                              </p:par>
                            </p:childTnLst>
                          </p:cTn>
                        </p:par>
                        <p:par>
                          <p:cTn id="103" fill="hold">
                            <p:stCondLst>
                              <p:cond delay="10000"/>
                            </p:stCondLst>
                            <p:childTnLst>
                              <p:par>
                                <p:cTn id="104" presetID="47" presetClass="entr" presetSubtype="0" fill="hold" nodeType="afterEffect">
                                  <p:stCondLst>
                                    <p:cond delay="0"/>
                                  </p:stCondLst>
                                  <p:childTnLst>
                                    <p:set>
                                      <p:cBhvr>
                                        <p:cTn id="105" dur="1" fill="hold">
                                          <p:stCondLst>
                                            <p:cond delay="0"/>
                                          </p:stCondLst>
                                        </p:cTn>
                                        <p:tgtEl>
                                          <p:spTgt spid="98"/>
                                        </p:tgtEl>
                                        <p:attrNameLst>
                                          <p:attrName>style.visibility</p:attrName>
                                        </p:attrNameLst>
                                      </p:cBhvr>
                                      <p:to>
                                        <p:strVal val="visible"/>
                                      </p:to>
                                    </p:set>
                                    <p:animEffect transition="in" filter="fade">
                                      <p:cBhvr>
                                        <p:cTn id="106" dur="1000"/>
                                        <p:tgtEl>
                                          <p:spTgt spid="98"/>
                                        </p:tgtEl>
                                      </p:cBhvr>
                                    </p:animEffect>
                                    <p:anim calcmode="lin" valueType="num">
                                      <p:cBhvr>
                                        <p:cTn id="107" dur="1000" fill="hold"/>
                                        <p:tgtEl>
                                          <p:spTgt spid="98"/>
                                        </p:tgtEl>
                                        <p:attrNameLst>
                                          <p:attrName>ppt_x</p:attrName>
                                        </p:attrNameLst>
                                      </p:cBhvr>
                                      <p:tavLst>
                                        <p:tav tm="0">
                                          <p:val>
                                            <p:strVal val="#ppt_x"/>
                                          </p:val>
                                        </p:tav>
                                        <p:tav tm="100000">
                                          <p:val>
                                            <p:strVal val="#ppt_x"/>
                                          </p:val>
                                        </p:tav>
                                      </p:tavLst>
                                    </p:anim>
                                    <p:anim calcmode="lin" valueType="num">
                                      <p:cBhvr>
                                        <p:cTn id="108" dur="100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animBg="1"/>
      <p:bldP spid="114" grpId="0" animBg="1"/>
      <p:bldP spid="66" grpId="0" animBg="1"/>
      <p:bldP spid="97" grpId="0" animBg="1"/>
      <p:bldP spid="50" grpId="0" animBg="1"/>
      <p:bldP spid="107" grpId="0" animBg="1"/>
      <p:bldP spid="53" grpId="0" animBg="1"/>
      <p:bldP spid="52" grpId="0" animBg="1"/>
      <p:bldP spid="55" grpId="0" animBg="1"/>
      <p:bldP spid="54" grpId="0" animBg="1"/>
      <p:bldP spid="57" grpId="0" animBg="1"/>
      <p:bldP spid="5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5"/>
          <p:cNvSpPr>
            <a:spLocks/>
          </p:cNvSpPr>
          <p:nvPr/>
        </p:nvSpPr>
        <p:spPr bwMode="auto">
          <a:xfrm>
            <a:off x="0" y="-166465"/>
            <a:ext cx="9144000" cy="3622184"/>
          </a:xfrm>
          <a:prstGeom prst="rect">
            <a:avLst/>
          </a:prstGeom>
          <a:solidFill>
            <a:schemeClr val="bg1"/>
          </a:solidFill>
          <a:ln w="9525">
            <a:noFill/>
            <a:round/>
            <a:headEnd/>
            <a:tailEnd/>
          </a:ln>
        </p:spPr>
        <p:txBody>
          <a:bodyPr vert="horz" wrap="square" lIns="121893" tIns="60947" rIns="121893" bIns="60947" numCol="1" anchor="t" anchorCtr="0" compatLnSpc="1">
            <a:prstTxWarp prst="textNoShape">
              <a:avLst/>
            </a:prstTxWarp>
          </a:bodyPr>
          <a:lstStyle/>
          <a:p>
            <a:endParaRPr lang="en-US" kern="1200" dirty="0">
              <a:solidFill>
                <a:prstClr val="white"/>
              </a:solidFill>
              <a:latin typeface="Segoe"/>
              <a:ea typeface="+mn-ea"/>
              <a:cs typeface="+mn-cs"/>
            </a:endParaRPr>
          </a:p>
        </p:txBody>
      </p:sp>
      <p:pic>
        <p:nvPicPr>
          <p:cNvPr id="22" name="Picture 10" descr="\\PPT-Server2\Root\4-26 MMS on SERVER\Artwork\PPT_Art\Anderson\group-computer-telephone-cu.png"/>
          <p:cNvPicPr>
            <a:picLocks noChangeAspect="1" noChangeArrowheads="1"/>
          </p:cNvPicPr>
          <p:nvPr/>
        </p:nvPicPr>
        <p:blipFill>
          <a:blip r:embed="rId3" cstate="print"/>
          <a:srcRect l="20651" t="3632" r="32466" b="4064"/>
          <a:stretch>
            <a:fillRect/>
          </a:stretch>
        </p:blipFill>
        <p:spPr bwMode="auto">
          <a:xfrm>
            <a:off x="0" y="-158596"/>
            <a:ext cx="2205318" cy="3649942"/>
          </a:xfrm>
          <a:prstGeom prst="rect">
            <a:avLst/>
          </a:prstGeom>
          <a:noFill/>
          <a:ln>
            <a:noFill/>
          </a:ln>
        </p:spPr>
      </p:pic>
      <p:pic>
        <p:nvPicPr>
          <p:cNvPr id="1026" name="Picture 2" descr="C:\Users\roslyn.ADI\Desktop\DVD_ART36\Artwork_Imagery\Brand Photos\Scenarios\FY08 Brand - Business\man casual laptop smile copy.png"/>
          <p:cNvPicPr>
            <a:picLocks noChangeAspect="1" noChangeArrowheads="1"/>
          </p:cNvPicPr>
          <p:nvPr/>
        </p:nvPicPr>
        <p:blipFill>
          <a:blip r:embed="rId4" cstate="print"/>
          <a:srcRect l="6379" t="12476" r="59451" b="12357"/>
          <a:stretch>
            <a:fillRect/>
          </a:stretch>
        </p:blipFill>
        <p:spPr bwMode="auto">
          <a:xfrm>
            <a:off x="2285654" y="-158596"/>
            <a:ext cx="2179470" cy="3649942"/>
          </a:xfrm>
          <a:prstGeom prst="rect">
            <a:avLst/>
          </a:prstGeom>
          <a:noFill/>
        </p:spPr>
      </p:pic>
      <p:sp>
        <p:nvSpPr>
          <p:cNvPr id="15" name="Title 14"/>
          <p:cNvSpPr>
            <a:spLocks noGrp="1"/>
          </p:cNvSpPr>
          <p:nvPr>
            <p:ph type="ctrTitle"/>
          </p:nvPr>
        </p:nvSpPr>
        <p:spPr/>
        <p:txBody>
          <a:bodyPr/>
          <a:lstStyle/>
          <a:p>
            <a:r>
              <a:rPr dirty="0" smtClean="0"/>
              <a:t>Managing Compliance and Risk</a:t>
            </a:r>
            <a:endParaRPr lang="en-US" dirty="0"/>
          </a:p>
        </p:txBody>
      </p:sp>
      <p:sp>
        <p:nvSpPr>
          <p:cNvPr id="17" name="Text Placeholder 16"/>
          <p:cNvSpPr>
            <a:spLocks noGrp="1"/>
          </p:cNvSpPr>
          <p:nvPr>
            <p:ph type="body" sz="quarter" idx="10"/>
          </p:nvPr>
        </p:nvSpPr>
        <p:spPr/>
        <p:txBody>
          <a:bodyPr/>
          <a:lstStyle/>
          <a:p>
            <a:r>
              <a:rPr smtClean="0"/>
              <a:t>demo</a:t>
            </a:r>
            <a:endParaRPr lang="en-US" dirty="0"/>
          </a:p>
        </p:txBody>
      </p:sp>
      <p:pic>
        <p:nvPicPr>
          <p:cNvPr id="2051" name="Picture 3" descr="C:\Users\roslyn.ADI\Desktop\DVD_ART36\Artwork_Imagery\Brand Photos\Scenarios\FY08 Brand - Business - No_exp\Woman glasses it pro Enterprise server.png"/>
          <p:cNvPicPr>
            <a:picLocks noChangeAspect="1" noChangeArrowheads="1"/>
          </p:cNvPicPr>
          <p:nvPr/>
        </p:nvPicPr>
        <p:blipFill>
          <a:blip r:embed="rId5" cstate="print"/>
          <a:srcRect l="37821" t="7322" r="27396" b="12226"/>
          <a:stretch>
            <a:fillRect/>
          </a:stretch>
        </p:blipFill>
        <p:spPr bwMode="auto">
          <a:xfrm>
            <a:off x="4545460" y="-179290"/>
            <a:ext cx="2259102" cy="3657599"/>
          </a:xfrm>
          <a:prstGeom prst="rect">
            <a:avLst/>
          </a:prstGeom>
          <a:noFill/>
        </p:spPr>
      </p:pic>
      <p:pic>
        <p:nvPicPr>
          <p:cNvPr id="1027" name="Picture 3" descr="C:\Users\roslyn.ADI\Desktop\DVD_ART36\Artwork_Imagery\Brand Photos\Scenarios\FY08 Brand - Business\man window suit copy.png"/>
          <p:cNvPicPr>
            <a:picLocks noChangeAspect="1" noChangeArrowheads="1"/>
          </p:cNvPicPr>
          <p:nvPr/>
        </p:nvPicPr>
        <p:blipFill>
          <a:blip r:embed="rId6" cstate="print"/>
          <a:srcRect l="54310" t="25383" r="16572" b="11467"/>
          <a:stretch>
            <a:fillRect/>
          </a:stretch>
        </p:blipFill>
        <p:spPr bwMode="auto">
          <a:xfrm>
            <a:off x="6884894" y="-179290"/>
            <a:ext cx="2259106" cy="3657596"/>
          </a:xfrm>
          <a:prstGeom prst="rect">
            <a:avLst/>
          </a:prstGeom>
          <a:noFill/>
        </p:spPr>
      </p:pic>
      <p:sp>
        <p:nvSpPr>
          <p:cNvPr id="9" name="Subtitle 4"/>
          <p:cNvSpPr>
            <a:spLocks noGrp="1"/>
          </p:cNvSpPr>
          <p:nvPr>
            <p:ph type="subTitle" idx="1"/>
          </p:nvPr>
        </p:nvSpPr>
        <p:spPr>
          <a:xfrm>
            <a:off x="5313421" y="5846610"/>
            <a:ext cx="3812443" cy="461665"/>
          </a:xfrm>
        </p:spPr>
        <p:txBody>
          <a:bodyPr/>
          <a:lstStyle/>
          <a:p>
            <a:r>
              <a:rPr lang="en-US" dirty="0" smtClean="0"/>
              <a:t>Charlie Chase</a:t>
            </a:r>
          </a:p>
          <a:p>
            <a:r>
              <a:rPr lang="en-US" dirty="0" smtClean="0"/>
              <a:t>Group Program Manager</a:t>
            </a:r>
          </a:p>
          <a:p>
            <a:r>
              <a:rPr lang="en-US" dirty="0" smtClean="0"/>
              <a:t>Microsoft Corporation</a:t>
            </a: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381000" y="230188"/>
            <a:ext cx="8382000" cy="1163395"/>
          </a:xfrm>
          <a:prstGeom prst="rect">
            <a:avLst/>
          </a:prstGeom>
        </p:spPr>
        <p:txBody>
          <a:bodyPr vert="horz" wrap="square" lIns="0" tIns="0" rIns="0" bIns="0" rtlCol="0" anchor="t">
            <a:spAutoFit/>
          </a:bodyPr>
          <a:lstStyle/>
          <a:p>
            <a:pPr lvl="0" defTabSz="914363">
              <a:lnSpc>
                <a:spcPct val="90000"/>
              </a:lnSpc>
              <a:spcBef>
                <a:spcPct val="0"/>
              </a:spcBef>
            </a:pPr>
            <a:r>
              <a:rPr lang="en-US" sz="3600" spc="-100" dirty="0" smtClean="0">
                <a:ln w="3175">
                  <a:noFill/>
                </a:ln>
                <a:solidFill>
                  <a:srgbClr val="CCFFCC"/>
                </a:solidFill>
                <a:latin typeface="+mj-lt"/>
                <a:cs typeface="Arial" charset="0"/>
              </a:rPr>
              <a:t>Summary – Service Manager 2010</a:t>
            </a:r>
          </a:p>
          <a:p>
            <a:pPr lvl="0" defTabSz="914363">
              <a:lnSpc>
                <a:spcPct val="90000"/>
              </a:lnSpc>
              <a:spcBef>
                <a:spcPct val="0"/>
              </a:spcBef>
            </a:pPr>
            <a:r>
              <a:rPr lang="en-US" sz="2400" i="1" spc="-100" dirty="0" smtClean="0">
                <a:ln w="3175">
                  <a:noFill/>
                </a:ln>
                <a:solidFill>
                  <a:schemeClr val="accent1">
                    <a:lumMod val="20000"/>
                    <a:lumOff val="80000"/>
                  </a:schemeClr>
                </a:solidFill>
                <a:latin typeface="+mj-lt"/>
                <a:cs typeface="Arial" charset="0"/>
              </a:rPr>
              <a:t>On Track for 1H 2010 RTM!</a:t>
            </a:r>
          </a:p>
          <a:p>
            <a:pPr lvl="0" defTabSz="914363">
              <a:lnSpc>
                <a:spcPct val="90000"/>
              </a:lnSpc>
              <a:spcBef>
                <a:spcPct val="0"/>
              </a:spcBef>
            </a:pPr>
            <a:endParaRPr lang="en-US" sz="2400" spc="-100" dirty="0">
              <a:ln w="3175">
                <a:noFill/>
              </a:ln>
              <a:solidFill>
                <a:schemeClr val="tx2">
                  <a:alpha val="99000"/>
                </a:schemeClr>
              </a:solidFill>
              <a:latin typeface="+mj-lt"/>
              <a:cs typeface="Arial" charset="0"/>
            </a:endParaRPr>
          </a:p>
        </p:txBody>
      </p:sp>
      <p:grpSp>
        <p:nvGrpSpPr>
          <p:cNvPr id="2" name="Group 23"/>
          <p:cNvGrpSpPr/>
          <p:nvPr/>
        </p:nvGrpSpPr>
        <p:grpSpPr>
          <a:xfrm>
            <a:off x="285981" y="1306282"/>
            <a:ext cx="3279480" cy="3083258"/>
            <a:chOff x="250355" y="1306282"/>
            <a:chExt cx="3279480" cy="3083258"/>
          </a:xfrm>
        </p:grpSpPr>
        <p:grpSp>
          <p:nvGrpSpPr>
            <p:cNvPr id="4" name="Group 53"/>
            <p:cNvGrpSpPr/>
            <p:nvPr/>
          </p:nvGrpSpPr>
          <p:grpSpPr>
            <a:xfrm>
              <a:off x="250355" y="1306282"/>
              <a:ext cx="3279480" cy="3083258"/>
              <a:chOff x="161364" y="1066568"/>
              <a:chExt cx="8888506" cy="5986528"/>
            </a:xfrm>
          </p:grpSpPr>
          <p:sp>
            <p:nvSpPr>
              <p:cNvPr id="7" name="&quot;GLASS&quot;; White to Transparent Linear; Shadow; 1pt stroke;"/>
              <p:cNvSpPr/>
              <p:nvPr/>
            </p:nvSpPr>
            <p:spPr bwMode="auto">
              <a:xfrm>
                <a:off x="161364" y="1066568"/>
                <a:ext cx="8888506" cy="5986528"/>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4099">
                  <a:defRPr/>
                </a:pPr>
                <a:endParaRPr lang="en-US" altLang="zh-CN" sz="2400" dirty="0" smtClean="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8" name="&quot;GLASS&quot;; White to Transparent Linear; Shadow; 1pt stroke;"/>
              <p:cNvSpPr/>
              <p:nvPr/>
            </p:nvSpPr>
            <p:spPr bwMode="auto">
              <a:xfrm>
                <a:off x="263685" y="1140792"/>
                <a:ext cx="8670763" cy="5814175"/>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4099">
                  <a:defRPr/>
                </a:pPr>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grpSp>
        <p:sp>
          <p:nvSpPr>
            <p:cNvPr id="6" name="Rectangle 5"/>
            <p:cNvSpPr/>
            <p:nvPr/>
          </p:nvSpPr>
          <p:spPr>
            <a:xfrm>
              <a:off x="707556" y="1708566"/>
              <a:ext cx="2553209" cy="1635576"/>
            </a:xfrm>
            <a:prstGeom prst="rect">
              <a:avLst/>
            </a:prstGeom>
            <a:noFill/>
            <a:ln>
              <a:no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t"/>
            <a:lstStyle/>
            <a:p>
              <a:pPr indent="-228600" defTabSz="914099">
                <a:lnSpc>
                  <a:spcPct val="90000"/>
                </a:lnSpc>
                <a:buClr>
                  <a:schemeClr val="tx2"/>
                </a:buClr>
                <a:buSzPct val="85000"/>
                <a:tabLst>
                  <a:tab pos="1371600" algn="l"/>
                </a:tabLst>
                <a:defRPr/>
              </a:pPr>
              <a:r>
                <a:rPr lang="en-US" b="1" dirty="0" smtClean="0">
                  <a:gradFill>
                    <a:gsLst>
                      <a:gs pos="50000">
                        <a:schemeClr val="tx1"/>
                      </a:gs>
                      <a:gs pos="100000">
                        <a:schemeClr val="tx1"/>
                      </a:gs>
                    </a:gsLst>
                    <a:lin ang="5400000" scaled="0"/>
                  </a:gradFill>
                  <a:latin typeface="+mn-lt"/>
                </a:rPr>
                <a:t>Flexible </a:t>
              </a:r>
              <a:r>
                <a:rPr lang="en-US" b="1" i="1" dirty="0" smtClean="0">
                  <a:gradFill>
                    <a:gsLst>
                      <a:gs pos="50000">
                        <a:schemeClr val="tx1"/>
                      </a:gs>
                      <a:gs pos="100000">
                        <a:schemeClr val="tx1"/>
                      </a:gs>
                    </a:gsLst>
                    <a:lin ang="5400000" scaled="0"/>
                  </a:gradFill>
                  <a:effectLst>
                    <a:outerShdw blurRad="38100" dist="38100" dir="2700000" algn="tl">
                      <a:srgbClr val="000000">
                        <a:alpha val="43137"/>
                      </a:srgbClr>
                    </a:outerShdw>
                  </a:effectLst>
                  <a:latin typeface="+mn-lt"/>
                </a:rPr>
                <a:t>solutions</a:t>
              </a:r>
              <a:r>
                <a:rPr lang="en-US" b="1" dirty="0" smtClean="0">
                  <a:gradFill>
                    <a:gsLst>
                      <a:gs pos="50000">
                        <a:schemeClr val="tx1"/>
                      </a:gs>
                      <a:gs pos="100000">
                        <a:schemeClr val="tx1"/>
                      </a:gs>
                    </a:gsLst>
                    <a:lin ang="5400000" scaled="0"/>
                  </a:gradFill>
                  <a:latin typeface="+mn-lt"/>
                </a:rPr>
                <a:t> to automate common IT processes</a:t>
              </a:r>
            </a:p>
            <a:p>
              <a:pPr marL="228600" indent="-228600" defTabSz="922975">
                <a:buClr>
                  <a:schemeClr val="tx2"/>
                </a:buClr>
                <a:buSzPct val="85000"/>
                <a:buBlip>
                  <a:blip r:embed="rId3"/>
                </a:buBlip>
                <a:tabLst>
                  <a:tab pos="1371600" algn="l"/>
                </a:tabLst>
                <a:defRPr/>
              </a:pPr>
              <a:r>
                <a:rPr lang="en-US" sz="1600" dirty="0" smtClean="0">
                  <a:gradFill>
                    <a:gsLst>
                      <a:gs pos="50000">
                        <a:schemeClr val="tx1"/>
                      </a:gs>
                      <a:gs pos="100000">
                        <a:schemeClr val="tx1"/>
                      </a:gs>
                    </a:gsLst>
                    <a:lin ang="5400000" scaled="0"/>
                  </a:gradFill>
                  <a:effectLst>
                    <a:outerShdw blurRad="38100" dist="38100" dir="2700000" algn="tl">
                      <a:srgbClr val="000000">
                        <a:alpha val="43137"/>
                      </a:srgbClr>
                    </a:outerShdw>
                  </a:effectLst>
                </a:rPr>
                <a:t>ITIL / MOF</a:t>
              </a:r>
            </a:p>
            <a:p>
              <a:pPr marL="228600" indent="-228600" defTabSz="922975">
                <a:buClr>
                  <a:schemeClr val="tx2"/>
                </a:buClr>
                <a:buSzPct val="85000"/>
                <a:buBlip>
                  <a:blip r:embed="rId3"/>
                </a:buBlip>
                <a:tabLst>
                  <a:tab pos="1371600" algn="l"/>
                </a:tabLst>
                <a:defRPr/>
              </a:pPr>
              <a:r>
                <a:rPr lang="en-US" sz="1600" dirty="0" smtClean="0">
                  <a:gradFill>
                    <a:gsLst>
                      <a:gs pos="50000">
                        <a:schemeClr val="tx1"/>
                      </a:gs>
                      <a:gs pos="100000">
                        <a:schemeClr val="tx1"/>
                      </a:gs>
                    </a:gsLst>
                    <a:lin ang="5400000" scaled="0"/>
                  </a:gradFill>
                  <a:effectLst>
                    <a:outerShdw blurRad="38100" dist="38100" dir="2700000" algn="tl">
                      <a:srgbClr val="000000">
                        <a:alpha val="43137"/>
                      </a:srgbClr>
                    </a:outerShdw>
                  </a:effectLst>
                </a:rPr>
                <a:t>Workflow orchestration</a:t>
              </a:r>
            </a:p>
            <a:p>
              <a:pPr marL="228600" indent="-228600" defTabSz="922975">
                <a:buClr>
                  <a:schemeClr val="tx2"/>
                </a:buClr>
                <a:buSzPct val="85000"/>
                <a:buBlip>
                  <a:blip r:embed="rId3"/>
                </a:buBlip>
                <a:tabLst>
                  <a:tab pos="1371600" algn="l"/>
                </a:tabLst>
                <a:defRPr/>
              </a:pPr>
              <a:r>
                <a:rPr lang="en-US" sz="1600" dirty="0" smtClean="0">
                  <a:gradFill>
                    <a:gsLst>
                      <a:gs pos="50000">
                        <a:schemeClr val="tx1"/>
                      </a:gs>
                      <a:gs pos="100000">
                        <a:schemeClr val="tx1"/>
                      </a:gs>
                    </a:gsLst>
                    <a:lin ang="5400000" scaled="0"/>
                  </a:gradFill>
                  <a:effectLst>
                    <a:outerShdw blurRad="38100" dist="38100" dir="2700000" algn="tl">
                      <a:srgbClr val="000000">
                        <a:alpha val="43137"/>
                      </a:srgbClr>
                    </a:outerShdw>
                  </a:effectLst>
                </a:rPr>
                <a:t>Self-service</a:t>
              </a:r>
            </a:p>
            <a:p>
              <a:pPr marL="228600" indent="-228600" defTabSz="922975">
                <a:buClr>
                  <a:schemeClr val="tx2"/>
                </a:buClr>
                <a:buSzPct val="85000"/>
                <a:buBlip>
                  <a:blip r:embed="rId3"/>
                </a:buBlip>
                <a:tabLst>
                  <a:tab pos="1371600" algn="l"/>
                </a:tabLst>
                <a:defRPr/>
              </a:pPr>
              <a:endParaRPr lang="en-US" sz="1600" dirty="0" smtClean="0">
                <a:gradFill>
                  <a:gsLst>
                    <a:gs pos="50000">
                      <a:schemeClr val="tx1"/>
                    </a:gs>
                    <a:gs pos="100000">
                      <a:schemeClr val="tx1"/>
                    </a:gs>
                  </a:gsLst>
                  <a:lin ang="5400000" scaled="0"/>
                </a:gradFill>
                <a:effectLst>
                  <a:outerShdw blurRad="38100" dist="38100" dir="2700000" algn="tl">
                    <a:srgbClr val="000000">
                      <a:alpha val="43137"/>
                    </a:srgbClr>
                  </a:outerShdw>
                </a:effectLst>
              </a:endParaRPr>
            </a:p>
            <a:p>
              <a:pPr marL="228600" indent="-228600" defTabSz="914099">
                <a:lnSpc>
                  <a:spcPct val="90000"/>
                </a:lnSpc>
                <a:buClr>
                  <a:schemeClr val="tx2"/>
                </a:buClr>
                <a:buSzPct val="85000"/>
                <a:buBlip>
                  <a:blip r:embed="rId3"/>
                </a:buBlip>
                <a:tabLst>
                  <a:tab pos="1371600" algn="l"/>
                </a:tabLst>
                <a:defRPr/>
              </a:pPr>
              <a:endParaRPr lang="en-US" sz="1600" dirty="0" smtClean="0">
                <a:gradFill>
                  <a:gsLst>
                    <a:gs pos="50000">
                      <a:schemeClr val="tx1"/>
                    </a:gs>
                    <a:gs pos="100000">
                      <a:schemeClr val="tx1"/>
                    </a:gs>
                  </a:gsLst>
                  <a:lin ang="5400000" scaled="0"/>
                </a:gradFill>
                <a:effectLst>
                  <a:outerShdw blurRad="38100" dist="38100" dir="2700000" algn="tl">
                    <a:srgbClr val="000000">
                      <a:alpha val="43137"/>
                    </a:srgbClr>
                  </a:outerShdw>
                </a:effectLst>
                <a:latin typeface="+mn-lt"/>
              </a:endParaRPr>
            </a:p>
            <a:p>
              <a:pPr indent="-228600" defTabSz="914099">
                <a:lnSpc>
                  <a:spcPct val="90000"/>
                </a:lnSpc>
                <a:buClr>
                  <a:schemeClr val="tx2"/>
                </a:buClr>
                <a:buSzPct val="85000"/>
                <a:tabLst>
                  <a:tab pos="1371600" algn="l"/>
                </a:tabLst>
                <a:defRPr/>
              </a:pPr>
              <a:endParaRPr lang="en-US" sz="1600" dirty="0" smtClean="0">
                <a:gradFill>
                  <a:gsLst>
                    <a:gs pos="50000">
                      <a:schemeClr val="tx1"/>
                    </a:gs>
                    <a:gs pos="100000">
                      <a:schemeClr val="tx1"/>
                    </a:gs>
                  </a:gsLst>
                  <a:lin ang="5400000" scaled="0"/>
                </a:gradFill>
                <a:effectLst>
                  <a:outerShdw blurRad="38100" dist="38100" dir="2700000" algn="tl">
                    <a:srgbClr val="000000">
                      <a:alpha val="43137"/>
                    </a:srgbClr>
                  </a:outerShdw>
                </a:effectLst>
                <a:latin typeface="+mn-lt"/>
              </a:endParaRPr>
            </a:p>
          </p:txBody>
        </p:sp>
      </p:grpSp>
      <p:grpSp>
        <p:nvGrpSpPr>
          <p:cNvPr id="5" name="Group 22"/>
          <p:cNvGrpSpPr/>
          <p:nvPr/>
        </p:nvGrpSpPr>
        <p:grpSpPr>
          <a:xfrm>
            <a:off x="3040073" y="1676400"/>
            <a:ext cx="3279480" cy="3083258"/>
            <a:chOff x="3004447" y="1763483"/>
            <a:chExt cx="3279480" cy="3083258"/>
          </a:xfrm>
        </p:grpSpPr>
        <p:grpSp>
          <p:nvGrpSpPr>
            <p:cNvPr id="9" name="Group 53"/>
            <p:cNvGrpSpPr/>
            <p:nvPr/>
          </p:nvGrpSpPr>
          <p:grpSpPr>
            <a:xfrm>
              <a:off x="3004447" y="1763483"/>
              <a:ext cx="3279480" cy="3083258"/>
              <a:chOff x="161364" y="1066568"/>
              <a:chExt cx="8888506" cy="5986528"/>
            </a:xfrm>
          </p:grpSpPr>
          <p:sp>
            <p:nvSpPr>
              <p:cNvPr id="12" name="&quot;GLASS&quot;; White to Transparent Linear; Shadow; 1pt stroke;"/>
              <p:cNvSpPr/>
              <p:nvPr/>
            </p:nvSpPr>
            <p:spPr bwMode="auto">
              <a:xfrm>
                <a:off x="161364" y="1066568"/>
                <a:ext cx="8888506" cy="5986528"/>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4099">
                  <a:defRPr/>
                </a:pPr>
                <a:endParaRPr lang="en-US" altLang="zh-CN" sz="2400" dirty="0" smtClean="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13" name="&quot;GLASS&quot;; White to Transparent Linear; Shadow; 1pt stroke;"/>
              <p:cNvSpPr/>
              <p:nvPr/>
            </p:nvSpPr>
            <p:spPr bwMode="auto">
              <a:xfrm>
                <a:off x="263685" y="1140792"/>
                <a:ext cx="8670763" cy="5814175"/>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4099">
                  <a:defRPr/>
                </a:pPr>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grpSp>
        <p:sp>
          <p:nvSpPr>
            <p:cNvPr id="11" name="Rectangle 10"/>
            <p:cNvSpPr/>
            <p:nvPr/>
          </p:nvSpPr>
          <p:spPr>
            <a:xfrm>
              <a:off x="3537849" y="2146716"/>
              <a:ext cx="2405751" cy="2320635"/>
            </a:xfrm>
            <a:prstGeom prst="rect">
              <a:avLst/>
            </a:prstGeom>
          </p:spPr>
          <p:txBody>
            <a:bodyPr wrap="square">
              <a:spAutoFit/>
            </a:bodyPr>
            <a:lstStyle/>
            <a:p>
              <a:pPr indent="-228600" defTabSz="922975">
                <a:lnSpc>
                  <a:spcPct val="90000"/>
                </a:lnSpc>
                <a:spcBef>
                  <a:spcPts val="0"/>
                </a:spcBef>
                <a:spcAft>
                  <a:spcPts val="600"/>
                </a:spcAft>
                <a:buClr>
                  <a:schemeClr val="tx2"/>
                </a:buClr>
                <a:buSzPct val="85000"/>
                <a:tabLst>
                  <a:tab pos="1371600" algn="l"/>
                </a:tabLst>
                <a:defRPr/>
              </a:pPr>
              <a:r>
                <a:rPr lang="en-US" b="1" dirty="0" smtClean="0">
                  <a:gradFill>
                    <a:gsLst>
                      <a:gs pos="50000">
                        <a:schemeClr val="tx1"/>
                      </a:gs>
                      <a:gs pos="100000">
                        <a:schemeClr val="tx1"/>
                      </a:gs>
                    </a:gsLst>
                    <a:lin ang="5400000" scaled="0"/>
                  </a:gradFill>
                  <a:latin typeface="+mn-lt"/>
                </a:rPr>
                <a:t>Deep </a:t>
              </a:r>
              <a:r>
                <a:rPr lang="en-US" b="1" i="1" dirty="0" smtClean="0">
                  <a:gradFill>
                    <a:gsLst>
                      <a:gs pos="50000">
                        <a:schemeClr val="tx1"/>
                      </a:gs>
                      <a:gs pos="100000">
                        <a:schemeClr val="tx1"/>
                      </a:gs>
                    </a:gsLst>
                    <a:lin ang="5400000" scaled="0"/>
                  </a:gradFill>
                  <a:effectLst>
                    <a:outerShdw blurRad="38100" dist="38100" dir="2700000" algn="tl">
                      <a:srgbClr val="000000">
                        <a:alpha val="43137"/>
                      </a:srgbClr>
                    </a:outerShdw>
                  </a:effectLst>
                  <a:latin typeface="+mn-lt"/>
                </a:rPr>
                <a:t>integration</a:t>
              </a:r>
              <a:r>
                <a:rPr lang="en-US" b="1" dirty="0" smtClean="0">
                  <a:gradFill>
                    <a:gsLst>
                      <a:gs pos="50000">
                        <a:schemeClr val="tx1"/>
                      </a:gs>
                      <a:gs pos="100000">
                        <a:schemeClr val="tx1"/>
                      </a:gs>
                    </a:gsLst>
                    <a:lin ang="5400000" scaled="0"/>
                  </a:gradFill>
                  <a:effectLst>
                    <a:outerShdw blurRad="38100" dist="38100" dir="2700000" algn="tl">
                      <a:srgbClr val="000000">
                        <a:alpha val="43137"/>
                      </a:srgbClr>
                    </a:outerShdw>
                  </a:effectLst>
                  <a:latin typeface="+mn-lt"/>
                </a:rPr>
                <a:t> </a:t>
              </a:r>
              <a:r>
                <a:rPr lang="en-US" b="1" dirty="0" smtClean="0">
                  <a:gradFill>
                    <a:gsLst>
                      <a:gs pos="50000">
                        <a:schemeClr val="tx1"/>
                      </a:gs>
                      <a:gs pos="100000">
                        <a:schemeClr val="tx1"/>
                      </a:gs>
                    </a:gsLst>
                    <a:lin ang="5400000" scaled="0"/>
                  </a:gradFill>
                  <a:latin typeface="+mn-lt"/>
                </a:rPr>
                <a:t>with other System Center products</a:t>
              </a:r>
            </a:p>
            <a:p>
              <a:pPr marL="228600" indent="-228600" defTabSz="922975">
                <a:lnSpc>
                  <a:spcPct val="90000"/>
                </a:lnSpc>
                <a:spcBef>
                  <a:spcPts val="0"/>
                </a:spcBef>
                <a:buClr>
                  <a:schemeClr val="tx2"/>
                </a:buClr>
                <a:buSzPct val="85000"/>
                <a:buBlip>
                  <a:blip r:embed="rId3"/>
                </a:buBlip>
                <a:tabLst>
                  <a:tab pos="1371600" algn="l"/>
                </a:tabLst>
                <a:defRPr/>
              </a:pPr>
              <a:r>
                <a:rPr lang="en-US" sz="1600" dirty="0" smtClean="0">
                  <a:gradFill>
                    <a:gsLst>
                      <a:gs pos="50000">
                        <a:schemeClr val="tx1"/>
                      </a:gs>
                      <a:gs pos="100000">
                        <a:schemeClr val="tx1"/>
                      </a:gs>
                    </a:gsLst>
                    <a:lin ang="5400000" scaled="0"/>
                  </a:gradFill>
                  <a:effectLst>
                    <a:outerShdw blurRad="38100" dist="38100" dir="2700000" algn="tl">
                      <a:srgbClr val="000000">
                        <a:alpha val="43137"/>
                      </a:srgbClr>
                    </a:outerShdw>
                  </a:effectLst>
                </a:rPr>
                <a:t>Configuration Manager</a:t>
              </a:r>
              <a:endParaRPr lang="en-US" sz="1600" dirty="0" smtClean="0">
                <a:gradFill>
                  <a:gsLst>
                    <a:gs pos="50000">
                      <a:schemeClr val="tx1"/>
                    </a:gs>
                    <a:gs pos="100000">
                      <a:schemeClr val="tx1"/>
                    </a:gs>
                  </a:gsLst>
                  <a:lin ang="5400000" scaled="0"/>
                </a:gradFill>
                <a:effectLst>
                  <a:outerShdw blurRad="38100" dist="38100" dir="2700000" algn="tl">
                    <a:srgbClr val="000000">
                      <a:alpha val="43137"/>
                    </a:srgbClr>
                  </a:outerShdw>
                </a:effectLst>
                <a:latin typeface="+mn-lt"/>
              </a:endParaRPr>
            </a:p>
            <a:p>
              <a:pPr marL="228600" indent="-228600" defTabSz="922975">
                <a:lnSpc>
                  <a:spcPct val="90000"/>
                </a:lnSpc>
                <a:spcBef>
                  <a:spcPct val="30000"/>
                </a:spcBef>
                <a:buClr>
                  <a:schemeClr val="tx2"/>
                </a:buClr>
                <a:buSzPct val="85000"/>
                <a:buBlip>
                  <a:blip r:embed="rId3"/>
                </a:buBlip>
                <a:tabLst>
                  <a:tab pos="1371600" algn="l"/>
                </a:tabLst>
                <a:defRPr/>
              </a:pPr>
              <a:r>
                <a:rPr lang="en-US" sz="1600" dirty="0" smtClean="0">
                  <a:gradFill>
                    <a:gsLst>
                      <a:gs pos="50000">
                        <a:schemeClr val="tx1"/>
                      </a:gs>
                      <a:gs pos="100000">
                        <a:schemeClr val="tx1"/>
                      </a:gs>
                    </a:gsLst>
                    <a:lin ang="5400000" scaled="0"/>
                  </a:gradFill>
                  <a:effectLst>
                    <a:outerShdw blurRad="38100" dist="38100" dir="2700000" algn="tl">
                      <a:srgbClr val="000000">
                        <a:alpha val="43137"/>
                      </a:srgbClr>
                    </a:outerShdw>
                  </a:effectLst>
                  <a:latin typeface="+mn-lt"/>
                </a:rPr>
                <a:t>Operations Manager</a:t>
              </a:r>
            </a:p>
            <a:p>
              <a:pPr marL="228600" indent="-228600" defTabSz="922975">
                <a:lnSpc>
                  <a:spcPct val="90000"/>
                </a:lnSpc>
                <a:spcBef>
                  <a:spcPct val="30000"/>
                </a:spcBef>
                <a:buClr>
                  <a:schemeClr val="tx2"/>
                </a:buClr>
                <a:buSzPct val="85000"/>
                <a:buBlip>
                  <a:blip r:embed="rId3"/>
                </a:buBlip>
                <a:tabLst>
                  <a:tab pos="1371600" algn="l"/>
                </a:tabLst>
                <a:defRPr/>
              </a:pPr>
              <a:r>
                <a:rPr lang="en-US" sz="1600" dirty="0" smtClean="0">
                  <a:gradFill>
                    <a:gsLst>
                      <a:gs pos="50000">
                        <a:schemeClr val="tx1"/>
                      </a:gs>
                      <a:gs pos="100000">
                        <a:schemeClr val="tx1"/>
                      </a:gs>
                    </a:gsLst>
                    <a:lin ang="5400000" scaled="0"/>
                  </a:gradFill>
                  <a:effectLst>
                    <a:outerShdw blurRad="38100" dist="38100" dir="2700000" algn="tl">
                      <a:srgbClr val="000000">
                        <a:alpha val="43137"/>
                      </a:srgbClr>
                    </a:outerShdw>
                  </a:effectLst>
                </a:rPr>
                <a:t>Active Directory</a:t>
              </a:r>
              <a:endParaRPr lang="en-US" sz="1600" dirty="0" smtClean="0">
                <a:gradFill>
                  <a:gsLst>
                    <a:gs pos="50000">
                      <a:schemeClr val="tx1"/>
                    </a:gs>
                    <a:gs pos="100000">
                      <a:schemeClr val="tx1"/>
                    </a:gs>
                  </a:gsLst>
                  <a:lin ang="5400000" scaled="0"/>
                </a:gradFill>
                <a:effectLst>
                  <a:outerShdw blurRad="38100" dist="38100" dir="2700000" algn="tl">
                    <a:srgbClr val="000000">
                      <a:alpha val="43137"/>
                    </a:srgbClr>
                  </a:outerShdw>
                </a:effectLst>
                <a:latin typeface="+mn-lt"/>
              </a:endParaRPr>
            </a:p>
            <a:p>
              <a:pPr marL="228600" indent="-228600" defTabSz="922975">
                <a:lnSpc>
                  <a:spcPct val="90000"/>
                </a:lnSpc>
                <a:spcBef>
                  <a:spcPct val="30000"/>
                </a:spcBef>
                <a:buClr>
                  <a:schemeClr val="tx2"/>
                </a:buClr>
                <a:buSzPct val="85000"/>
                <a:buBlip>
                  <a:blip r:embed="rId3"/>
                </a:buBlip>
                <a:tabLst>
                  <a:tab pos="1371600" algn="l"/>
                </a:tabLst>
                <a:defRPr/>
              </a:pPr>
              <a:endParaRPr lang="en-US" sz="1600" kern="0" dirty="0" smtClean="0">
                <a:effectLst>
                  <a:outerShdw blurRad="38100" dist="38100" dir="2700000" algn="tl">
                    <a:srgbClr val="000000">
                      <a:alpha val="43137"/>
                    </a:srgbClr>
                  </a:outerShdw>
                </a:effectLst>
              </a:endParaRPr>
            </a:p>
            <a:p>
              <a:pPr indent="-228600" defTabSz="922975">
                <a:lnSpc>
                  <a:spcPct val="90000"/>
                </a:lnSpc>
                <a:spcBef>
                  <a:spcPct val="30000"/>
                </a:spcBef>
                <a:spcAft>
                  <a:spcPts val="600"/>
                </a:spcAft>
                <a:buClr>
                  <a:schemeClr val="tx2"/>
                </a:buClr>
                <a:buSzPct val="85000"/>
                <a:tabLst>
                  <a:tab pos="1371600" algn="l"/>
                </a:tabLst>
                <a:defRPr/>
              </a:pPr>
              <a:endParaRPr lang="en-US" sz="1600" kern="0" dirty="0" smtClean="0">
                <a:effectLst>
                  <a:outerShdw blurRad="38100" dist="38100" dir="2700000" algn="tl">
                    <a:srgbClr val="000000">
                      <a:alpha val="43137"/>
                    </a:srgbClr>
                  </a:outerShdw>
                </a:effectLst>
                <a:latin typeface="+mn-lt"/>
              </a:endParaRPr>
            </a:p>
          </p:txBody>
        </p:sp>
      </p:grpSp>
      <p:grpSp>
        <p:nvGrpSpPr>
          <p:cNvPr id="10" name="Group 21"/>
          <p:cNvGrpSpPr/>
          <p:nvPr/>
        </p:nvGrpSpPr>
        <p:grpSpPr>
          <a:xfrm>
            <a:off x="5707073" y="2166257"/>
            <a:ext cx="3279480" cy="3083258"/>
            <a:chOff x="5671447" y="2253340"/>
            <a:chExt cx="3279480" cy="3083258"/>
          </a:xfrm>
        </p:grpSpPr>
        <p:grpSp>
          <p:nvGrpSpPr>
            <p:cNvPr id="14" name="Group 53"/>
            <p:cNvGrpSpPr/>
            <p:nvPr/>
          </p:nvGrpSpPr>
          <p:grpSpPr>
            <a:xfrm>
              <a:off x="5671447" y="2253340"/>
              <a:ext cx="3279480" cy="3083258"/>
              <a:chOff x="161364" y="1066568"/>
              <a:chExt cx="8888506" cy="5986528"/>
            </a:xfrm>
          </p:grpSpPr>
          <p:sp>
            <p:nvSpPr>
              <p:cNvPr id="17" name="&quot;GLASS&quot;; White to Transparent Linear; Shadow; 1pt stroke;"/>
              <p:cNvSpPr/>
              <p:nvPr/>
            </p:nvSpPr>
            <p:spPr bwMode="auto">
              <a:xfrm>
                <a:off x="161364" y="1066568"/>
                <a:ext cx="8888506" cy="5986528"/>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4099">
                  <a:defRPr/>
                </a:pPr>
                <a:endParaRPr lang="en-US" altLang="zh-CN" sz="2400" dirty="0" smtClean="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18" name="&quot;GLASS&quot;; White to Transparent Linear; Shadow; 1pt stroke;"/>
              <p:cNvSpPr/>
              <p:nvPr/>
            </p:nvSpPr>
            <p:spPr bwMode="auto">
              <a:xfrm>
                <a:off x="263685" y="1140792"/>
                <a:ext cx="8670763" cy="5814175"/>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4099">
                  <a:defRPr/>
                </a:pPr>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grpSp>
        <p:sp>
          <p:nvSpPr>
            <p:cNvPr id="16" name="Rectangle 15"/>
            <p:cNvSpPr/>
            <p:nvPr/>
          </p:nvSpPr>
          <p:spPr>
            <a:xfrm>
              <a:off x="6204849" y="2636573"/>
              <a:ext cx="2547265" cy="2643801"/>
            </a:xfrm>
            <a:prstGeom prst="rect">
              <a:avLst/>
            </a:prstGeom>
          </p:spPr>
          <p:txBody>
            <a:bodyPr wrap="square">
              <a:spAutoFit/>
            </a:bodyPr>
            <a:lstStyle/>
            <a:p>
              <a:pPr indent="-228600" defTabSz="922975">
                <a:lnSpc>
                  <a:spcPct val="90000"/>
                </a:lnSpc>
                <a:spcBef>
                  <a:spcPct val="30000"/>
                </a:spcBef>
                <a:spcAft>
                  <a:spcPts val="600"/>
                </a:spcAft>
                <a:buClr>
                  <a:schemeClr val="tx2"/>
                </a:buClr>
                <a:buSzPct val="85000"/>
                <a:tabLst>
                  <a:tab pos="1371600" algn="l"/>
                </a:tabLst>
                <a:defRPr/>
              </a:pPr>
              <a:r>
                <a:rPr lang="en-US" b="1" dirty="0" smtClean="0">
                  <a:gradFill>
                    <a:gsLst>
                      <a:gs pos="50000">
                        <a:schemeClr val="tx1"/>
                      </a:gs>
                      <a:gs pos="100000">
                        <a:schemeClr val="tx1"/>
                      </a:gs>
                    </a:gsLst>
                    <a:lin ang="5400000" scaled="0"/>
                  </a:gradFill>
                  <a:latin typeface="+mn-lt"/>
                </a:rPr>
                <a:t>Comprehensive, extensible </a:t>
              </a:r>
              <a:r>
                <a:rPr lang="en-US" b="1" i="1" dirty="0" smtClean="0">
                  <a:gradFill>
                    <a:gsLst>
                      <a:gs pos="50000">
                        <a:schemeClr val="tx1"/>
                      </a:gs>
                      <a:gs pos="100000">
                        <a:schemeClr val="tx1"/>
                      </a:gs>
                    </a:gsLst>
                    <a:lin ang="5400000" scaled="0"/>
                  </a:gradFill>
                  <a:effectLst>
                    <a:outerShdw blurRad="38100" dist="38100" dir="2700000" algn="tl">
                      <a:srgbClr val="000000">
                        <a:alpha val="43137"/>
                      </a:srgbClr>
                    </a:outerShdw>
                  </a:effectLst>
                  <a:latin typeface="+mn-lt"/>
                </a:rPr>
                <a:t>platform</a:t>
              </a:r>
              <a:r>
                <a:rPr lang="en-US" b="1" dirty="0" smtClean="0">
                  <a:gradFill>
                    <a:gsLst>
                      <a:gs pos="50000">
                        <a:schemeClr val="tx1"/>
                      </a:gs>
                      <a:gs pos="100000">
                        <a:schemeClr val="tx1"/>
                      </a:gs>
                    </a:gsLst>
                    <a:lin ang="5400000" scaled="0"/>
                  </a:gradFill>
                  <a:latin typeface="+mn-lt"/>
                </a:rPr>
                <a:t> for orchestrating people, processes, and systems</a:t>
              </a:r>
            </a:p>
            <a:p>
              <a:pPr marL="228600" indent="-228600" defTabSz="922975">
                <a:lnSpc>
                  <a:spcPct val="90000"/>
                </a:lnSpc>
                <a:spcBef>
                  <a:spcPct val="30000"/>
                </a:spcBef>
                <a:buClr>
                  <a:schemeClr val="tx2"/>
                </a:buClr>
                <a:buSzPct val="85000"/>
                <a:buBlip>
                  <a:blip r:embed="rId3"/>
                </a:buBlip>
                <a:tabLst>
                  <a:tab pos="1371600" algn="l"/>
                </a:tabLst>
                <a:defRPr/>
              </a:pPr>
              <a:r>
                <a:rPr lang="en-US" sz="1600" kern="0" dirty="0" smtClean="0">
                  <a:effectLst>
                    <a:outerShdw blurRad="38100" dist="38100" dir="2700000" algn="tl">
                      <a:srgbClr val="000000">
                        <a:alpha val="43137"/>
                      </a:srgbClr>
                    </a:outerShdw>
                  </a:effectLst>
                  <a:latin typeface="+mn-lt"/>
                </a:rPr>
                <a:t>Public SDK</a:t>
              </a:r>
            </a:p>
            <a:p>
              <a:pPr marL="228600" indent="-228600" defTabSz="922975">
                <a:lnSpc>
                  <a:spcPct val="90000"/>
                </a:lnSpc>
                <a:spcBef>
                  <a:spcPct val="30000"/>
                </a:spcBef>
                <a:buClr>
                  <a:schemeClr val="tx2"/>
                </a:buClr>
                <a:buSzPct val="85000"/>
                <a:buBlip>
                  <a:blip r:embed="rId3"/>
                </a:buBlip>
                <a:tabLst>
                  <a:tab pos="1371600" algn="l"/>
                </a:tabLst>
                <a:defRPr/>
              </a:pPr>
              <a:r>
                <a:rPr lang="en-US" sz="1600" kern="0" dirty="0" smtClean="0">
                  <a:effectLst>
                    <a:outerShdw blurRad="38100" dist="38100" dir="2700000" algn="tl">
                      <a:srgbClr val="000000">
                        <a:alpha val="43137"/>
                      </a:srgbClr>
                    </a:outerShdw>
                  </a:effectLst>
                </a:rPr>
                <a:t>T</a:t>
              </a:r>
              <a:r>
                <a:rPr lang="en-US" sz="1600" kern="0" dirty="0" smtClean="0">
                  <a:effectLst>
                    <a:outerShdw blurRad="38100" dist="38100" dir="2700000" algn="tl">
                      <a:srgbClr val="000000">
                        <a:alpha val="43137"/>
                      </a:srgbClr>
                    </a:outerShdw>
                  </a:effectLst>
                  <a:latin typeface="+mn-lt"/>
                </a:rPr>
                <a:t>ools for IT and Dev</a:t>
              </a:r>
            </a:p>
            <a:p>
              <a:pPr marL="228600" indent="-228600" defTabSz="922975">
                <a:lnSpc>
                  <a:spcPct val="90000"/>
                </a:lnSpc>
                <a:spcBef>
                  <a:spcPct val="30000"/>
                </a:spcBef>
                <a:buClr>
                  <a:schemeClr val="tx2"/>
                </a:buClr>
                <a:buSzPct val="85000"/>
                <a:buBlip>
                  <a:blip r:embed="rId3"/>
                </a:buBlip>
                <a:tabLst>
                  <a:tab pos="1371600" algn="l"/>
                </a:tabLst>
                <a:defRPr/>
              </a:pPr>
              <a:r>
                <a:rPr lang="en-US" sz="1600" kern="0" dirty="0" smtClean="0">
                  <a:effectLst>
                    <a:outerShdw blurRad="38100" dist="38100" dir="2700000" algn="tl">
                      <a:srgbClr val="000000">
                        <a:alpha val="43137"/>
                      </a:srgbClr>
                    </a:outerShdw>
                  </a:effectLst>
                </a:rPr>
                <a:t>Connectors</a:t>
              </a:r>
              <a:endParaRPr lang="en-US" sz="1600" kern="0" dirty="0" smtClean="0">
                <a:effectLst>
                  <a:outerShdw blurRad="38100" dist="38100" dir="2700000" algn="tl">
                    <a:srgbClr val="000000">
                      <a:alpha val="43137"/>
                    </a:srgbClr>
                  </a:outerShdw>
                </a:effectLst>
                <a:latin typeface="+mn-lt"/>
              </a:endParaRPr>
            </a:p>
            <a:p>
              <a:pPr marL="228600" indent="-228600" defTabSz="922975">
                <a:lnSpc>
                  <a:spcPct val="90000"/>
                </a:lnSpc>
                <a:spcBef>
                  <a:spcPct val="30000"/>
                </a:spcBef>
                <a:buClr>
                  <a:schemeClr val="tx2"/>
                </a:buClr>
                <a:buSzPct val="85000"/>
                <a:buBlip>
                  <a:blip r:embed="rId3"/>
                </a:buBlip>
                <a:tabLst>
                  <a:tab pos="1371600" algn="l"/>
                </a:tabLst>
                <a:defRPr/>
              </a:pPr>
              <a:endParaRPr lang="en-US" sz="1600" kern="0" dirty="0" smtClean="0">
                <a:effectLst>
                  <a:outerShdw blurRad="38100" dist="38100" dir="2700000" algn="tl">
                    <a:srgbClr val="000000">
                      <a:alpha val="43137"/>
                    </a:srgbClr>
                  </a:outerShdw>
                </a:effectLst>
              </a:endParaRPr>
            </a:p>
            <a:p>
              <a:pPr indent="-228600" defTabSz="922975">
                <a:lnSpc>
                  <a:spcPct val="90000"/>
                </a:lnSpc>
                <a:spcBef>
                  <a:spcPct val="30000"/>
                </a:spcBef>
                <a:spcAft>
                  <a:spcPts val="600"/>
                </a:spcAft>
                <a:buClr>
                  <a:schemeClr val="tx2"/>
                </a:buClr>
                <a:buSzPct val="85000"/>
                <a:tabLst>
                  <a:tab pos="1371600" algn="l"/>
                </a:tabLst>
                <a:defRPr/>
              </a:pPr>
              <a:endParaRPr lang="en-US" sz="1600" kern="0" dirty="0" smtClean="0">
                <a:effectLst>
                  <a:outerShdw blurRad="38100" dist="38100" dir="2700000" algn="tl">
                    <a:srgbClr val="000000">
                      <a:alpha val="43137"/>
                    </a:srgbClr>
                  </a:outerShdw>
                </a:effectLst>
                <a:latin typeface="+mn-lt"/>
              </a:endParaRPr>
            </a:p>
          </p:txBody>
        </p:sp>
      </p:grpSp>
      <p:grpSp>
        <p:nvGrpSpPr>
          <p:cNvPr id="15" name="Group 74"/>
          <p:cNvGrpSpPr>
            <a:grpSpLocks/>
          </p:cNvGrpSpPr>
          <p:nvPr/>
        </p:nvGrpSpPr>
        <p:grpSpPr bwMode="auto">
          <a:xfrm>
            <a:off x="176352" y="4293206"/>
            <a:ext cx="1672489" cy="854522"/>
            <a:chOff x="3599202" y="2936628"/>
            <a:chExt cx="1132399" cy="578159"/>
          </a:xfrm>
          <a:effectLst>
            <a:outerShdw blurRad="63500" sx="102000" sy="102000" algn="ctr" rotWithShape="0">
              <a:prstClr val="black">
                <a:alpha val="40000"/>
              </a:prstClr>
            </a:outerShdw>
          </a:effectLst>
        </p:grpSpPr>
        <p:sp>
          <p:nvSpPr>
            <p:cNvPr id="20" name="TextBox 119"/>
            <p:cNvSpPr txBox="1">
              <a:spLocks noChangeArrowheads="1"/>
            </p:cNvSpPr>
            <p:nvPr/>
          </p:nvSpPr>
          <p:spPr bwMode="auto">
            <a:xfrm>
              <a:off x="3599202" y="3415224"/>
              <a:ext cx="1132399" cy="99563"/>
            </a:xfrm>
            <a:prstGeom prst="rect">
              <a:avLst/>
            </a:prstGeom>
            <a:noFill/>
            <a:ln w="9525">
              <a:noFill/>
              <a:miter lim="800000"/>
              <a:headEnd/>
              <a:tailEnd/>
            </a:ln>
            <a:effectLst/>
          </p:spPr>
          <p:txBody>
            <a:bodyPr lIns="0" tIns="0" rIns="0" bIns="0">
              <a:spAutoFit/>
            </a:bodyPr>
            <a:lstStyle/>
            <a:p>
              <a:pPr algn="ctr" defTabSz="912813" eaLnBrk="0" hangingPunct="0">
                <a:lnSpc>
                  <a:spcPct val="80000"/>
                </a:lnSpc>
                <a:spcBef>
                  <a:spcPct val="20000"/>
                </a:spcBef>
              </a:pPr>
              <a:r>
                <a:rPr lang="en-US" sz="1100" dirty="0">
                  <a:solidFill>
                    <a:schemeClr val="tx1">
                      <a:lumMod val="85000"/>
                    </a:schemeClr>
                  </a:solidFill>
                  <a:latin typeface="+mj-lt"/>
                </a:rPr>
                <a:t>Incident and Problem</a:t>
              </a:r>
            </a:p>
          </p:txBody>
        </p:sp>
        <p:grpSp>
          <p:nvGrpSpPr>
            <p:cNvPr id="19" name="Group 67"/>
            <p:cNvGrpSpPr>
              <a:grpSpLocks/>
            </p:cNvGrpSpPr>
            <p:nvPr/>
          </p:nvGrpSpPr>
          <p:grpSpPr bwMode="auto">
            <a:xfrm>
              <a:off x="3813675" y="2936628"/>
              <a:ext cx="563156" cy="437696"/>
              <a:chOff x="3582119" y="1902224"/>
              <a:chExt cx="692379" cy="538514"/>
            </a:xfrm>
          </p:grpSpPr>
          <p:pic>
            <p:nvPicPr>
              <p:cNvPr id="22" name="Picture 21" descr="112.png"/>
              <p:cNvPicPr>
                <a:picLocks noChangeAspect="1"/>
              </p:cNvPicPr>
              <p:nvPr/>
            </p:nvPicPr>
            <p:blipFill>
              <a:blip r:embed="rId4" cstate="print"/>
              <a:srcRect/>
              <a:stretch>
                <a:fillRect/>
              </a:stretch>
            </p:blipFill>
            <p:spPr>
              <a:xfrm>
                <a:off x="3705019" y="1902224"/>
                <a:ext cx="569479" cy="534611"/>
              </a:xfrm>
              <a:prstGeom prst="rect">
                <a:avLst/>
              </a:prstGeom>
              <a:effectLst>
                <a:outerShdw blurRad="76200" dir="18900000" sy="23000" kx="-1200000" algn="bl" rotWithShape="0">
                  <a:prstClr val="black">
                    <a:alpha val="20000"/>
                  </a:prstClr>
                </a:outerShdw>
              </a:effectLst>
            </p:spPr>
          </p:pic>
          <p:pic>
            <p:nvPicPr>
              <p:cNvPr id="23" name="Picture 22" descr="52.png"/>
              <p:cNvPicPr>
                <a:picLocks noChangeAspect="1"/>
              </p:cNvPicPr>
              <p:nvPr/>
            </p:nvPicPr>
            <p:blipFill>
              <a:blip r:embed="rId5" cstate="print"/>
              <a:stretch>
                <a:fillRect/>
              </a:stretch>
            </p:blipFill>
            <p:spPr bwMode="auto">
              <a:xfrm>
                <a:off x="3582119" y="2113663"/>
                <a:ext cx="340358" cy="327075"/>
              </a:xfrm>
              <a:prstGeom prst="rect">
                <a:avLst/>
              </a:prstGeom>
              <a:noFill/>
              <a:ln>
                <a:noFill/>
              </a:ln>
              <a:effectLst>
                <a:outerShdw blurRad="76200" dir="18900000" sy="23000" kx="-1200000" algn="bl" rotWithShape="0">
                  <a:prstClr val="black">
                    <a:alpha val="20000"/>
                  </a:prstClr>
                </a:outerShdw>
              </a:effectLst>
            </p:spPr>
          </p:pic>
        </p:grpSp>
      </p:grpSp>
      <p:grpSp>
        <p:nvGrpSpPr>
          <p:cNvPr id="21" name="Group 30"/>
          <p:cNvGrpSpPr/>
          <p:nvPr/>
        </p:nvGrpSpPr>
        <p:grpSpPr>
          <a:xfrm>
            <a:off x="2277771" y="4657614"/>
            <a:ext cx="932778" cy="787004"/>
            <a:chOff x="4942967" y="3174505"/>
            <a:chExt cx="1108645" cy="935386"/>
          </a:xfrm>
        </p:grpSpPr>
        <p:sp>
          <p:nvSpPr>
            <p:cNvPr id="25" name="TextBox 119"/>
            <p:cNvSpPr txBox="1">
              <a:spLocks noChangeArrowheads="1"/>
            </p:cNvSpPr>
            <p:nvPr/>
          </p:nvSpPr>
          <p:spPr bwMode="auto">
            <a:xfrm>
              <a:off x="4989205" y="3982224"/>
              <a:ext cx="1024680" cy="127667"/>
            </a:xfrm>
            <a:prstGeom prst="rect">
              <a:avLst/>
            </a:prstGeom>
            <a:noFill/>
            <a:ln w="9525">
              <a:noFill/>
              <a:miter lim="800000"/>
              <a:headEnd/>
              <a:tailEnd/>
            </a:ln>
          </p:spPr>
          <p:txBody>
            <a:bodyPr wrap="square" lIns="0" tIns="0" rIns="0" bIns="0">
              <a:spAutoFit/>
            </a:bodyPr>
            <a:lstStyle/>
            <a:p>
              <a:pPr algn="ctr" defTabSz="912813" eaLnBrk="0" hangingPunct="0">
                <a:lnSpc>
                  <a:spcPct val="80000"/>
                </a:lnSpc>
                <a:spcBef>
                  <a:spcPct val="20000"/>
                </a:spcBef>
              </a:pPr>
              <a:r>
                <a:rPr lang="en-US" sz="1100" dirty="0" smtClean="0">
                  <a:solidFill>
                    <a:schemeClr val="tx1">
                      <a:lumMod val="85000"/>
                    </a:schemeClr>
                  </a:solidFill>
                  <a:latin typeface="+mj-lt"/>
                </a:rPr>
                <a:t>Change</a:t>
              </a:r>
              <a:endParaRPr lang="en-US" sz="1100" dirty="0">
                <a:solidFill>
                  <a:schemeClr val="tx1">
                    <a:lumMod val="85000"/>
                  </a:schemeClr>
                </a:solidFill>
                <a:latin typeface="+mj-lt"/>
              </a:endParaRPr>
            </a:p>
          </p:txBody>
        </p:sp>
        <p:grpSp>
          <p:nvGrpSpPr>
            <p:cNvPr id="24" name="Group 67"/>
            <p:cNvGrpSpPr/>
            <p:nvPr/>
          </p:nvGrpSpPr>
          <p:grpSpPr>
            <a:xfrm>
              <a:off x="4942961" y="3174505"/>
              <a:ext cx="1108644" cy="748450"/>
              <a:chOff x="4762291" y="2932446"/>
              <a:chExt cx="865320" cy="584180"/>
            </a:xfrm>
          </p:grpSpPr>
          <p:pic>
            <p:nvPicPr>
              <p:cNvPr id="27" name="Picture 26" descr="Picture1.png"/>
              <p:cNvPicPr>
                <a:picLocks noChangeAspect="1"/>
              </p:cNvPicPr>
              <p:nvPr/>
            </p:nvPicPr>
            <p:blipFill>
              <a:blip r:embed="rId6" cstate="print"/>
              <a:stretch>
                <a:fillRect/>
              </a:stretch>
            </p:blipFill>
            <p:spPr>
              <a:xfrm>
                <a:off x="4762291" y="2932446"/>
                <a:ext cx="558024" cy="584180"/>
              </a:xfrm>
              <a:prstGeom prst="rect">
                <a:avLst/>
              </a:prstGeom>
            </p:spPr>
          </p:pic>
          <p:pic>
            <p:nvPicPr>
              <p:cNvPr id="28" name="Picture 27" descr="Configurations.png"/>
              <p:cNvPicPr>
                <a:picLocks noChangeAspect="1"/>
              </p:cNvPicPr>
              <p:nvPr/>
            </p:nvPicPr>
            <p:blipFill>
              <a:blip r:embed="rId7" cstate="print"/>
              <a:srcRect/>
              <a:stretch>
                <a:fillRect/>
              </a:stretch>
            </p:blipFill>
            <p:spPr>
              <a:xfrm>
                <a:off x="5128138" y="3045748"/>
                <a:ext cx="499473" cy="441132"/>
              </a:xfrm>
              <a:prstGeom prst="rect">
                <a:avLst/>
              </a:prstGeom>
              <a:effectLst>
                <a:outerShdw blurRad="76200" dir="18900000" sy="23000" kx="-1200000" algn="bl" rotWithShape="0">
                  <a:prstClr val="black">
                    <a:alpha val="20000"/>
                  </a:prstClr>
                </a:outerShdw>
              </a:effectLst>
            </p:spPr>
          </p:pic>
        </p:grpSp>
      </p:grpSp>
      <p:grpSp>
        <p:nvGrpSpPr>
          <p:cNvPr id="26" name="Group 68"/>
          <p:cNvGrpSpPr>
            <a:grpSpLocks/>
          </p:cNvGrpSpPr>
          <p:nvPr/>
        </p:nvGrpSpPr>
        <p:grpSpPr bwMode="auto">
          <a:xfrm>
            <a:off x="1369200" y="5296330"/>
            <a:ext cx="650875" cy="755650"/>
            <a:chOff x="1871449" y="3453205"/>
            <a:chExt cx="650774" cy="754585"/>
          </a:xfrm>
        </p:grpSpPr>
        <p:sp>
          <p:nvSpPr>
            <p:cNvPr id="30" name="Text Box 77"/>
            <p:cNvSpPr txBox="1">
              <a:spLocks noChangeArrowheads="1"/>
            </p:cNvSpPr>
            <p:nvPr/>
          </p:nvSpPr>
          <p:spPr bwMode="auto">
            <a:xfrm>
              <a:off x="1906369" y="3977926"/>
              <a:ext cx="580935" cy="229864"/>
            </a:xfrm>
            <a:prstGeom prst="rect">
              <a:avLst/>
            </a:prstGeom>
            <a:noFill/>
            <a:ln w="9525" algn="ctr">
              <a:noFill/>
              <a:miter lim="800000"/>
              <a:headEnd/>
              <a:tailEnd/>
            </a:ln>
          </p:spPr>
          <p:txBody>
            <a:bodyPr/>
            <a:lstStyle/>
            <a:p>
              <a:pPr algn="ctr" defTabSz="912813" eaLnBrk="0" hangingPunct="0">
                <a:lnSpc>
                  <a:spcPct val="80000"/>
                </a:lnSpc>
              </a:pPr>
              <a:r>
                <a:rPr lang="en-US" sz="1100" dirty="0">
                  <a:solidFill>
                    <a:schemeClr val="tx1">
                      <a:alpha val="99000"/>
                    </a:schemeClr>
                  </a:solidFill>
                  <a:latin typeface="Segoe" pitchFamily="34" charset="0"/>
                </a:rPr>
                <a:t>Portal</a:t>
              </a:r>
            </a:p>
            <a:p>
              <a:pPr algn="ctr" defTabSz="912813" eaLnBrk="0" hangingPunct="0">
                <a:lnSpc>
                  <a:spcPct val="80000"/>
                </a:lnSpc>
              </a:pPr>
              <a:endParaRPr lang="en-US" sz="1100" dirty="0">
                <a:solidFill>
                  <a:schemeClr val="tx1">
                    <a:alpha val="99000"/>
                  </a:schemeClr>
                </a:solidFill>
                <a:latin typeface="Segoe" pitchFamily="34" charset="0"/>
              </a:endParaRPr>
            </a:p>
          </p:txBody>
        </p:sp>
        <p:pic>
          <p:nvPicPr>
            <p:cNvPr id="31" name="Picture 30" descr="15.png"/>
            <p:cNvPicPr>
              <a:picLocks noChangeAspect="1"/>
            </p:cNvPicPr>
            <p:nvPr/>
          </p:nvPicPr>
          <p:blipFill>
            <a:blip r:embed="rId8" cstate="print"/>
            <a:srcRect t="17500"/>
            <a:stretch>
              <a:fillRect/>
            </a:stretch>
          </p:blipFill>
          <p:spPr bwMode="auto">
            <a:xfrm>
              <a:off x="1871449" y="3453205"/>
              <a:ext cx="650774" cy="515210"/>
            </a:xfrm>
            <a:prstGeom prst="rect">
              <a:avLst/>
            </a:prstGeom>
            <a:effectLst>
              <a:outerShdw blurRad="76200" dir="18900000" sy="23000" kx="-1200000" algn="bl" rotWithShape="0">
                <a:prstClr val="black">
                  <a:alpha val="20000"/>
                </a:prstClr>
              </a:outerShdw>
            </a:effectLst>
          </p:spPr>
        </p:pic>
      </p:grpSp>
      <p:grpSp>
        <p:nvGrpSpPr>
          <p:cNvPr id="29" name="Group 72"/>
          <p:cNvGrpSpPr>
            <a:grpSpLocks/>
          </p:cNvGrpSpPr>
          <p:nvPr/>
        </p:nvGrpSpPr>
        <p:grpSpPr bwMode="auto">
          <a:xfrm>
            <a:off x="3467364" y="5289074"/>
            <a:ext cx="857250" cy="754062"/>
            <a:chOff x="6326484" y="3408160"/>
            <a:chExt cx="856980" cy="754588"/>
          </a:xfrm>
        </p:grpSpPr>
        <p:sp>
          <p:nvSpPr>
            <p:cNvPr id="33" name="Text Box 74"/>
            <p:cNvSpPr txBox="1">
              <a:spLocks noChangeArrowheads="1"/>
            </p:cNvSpPr>
            <p:nvPr/>
          </p:nvSpPr>
          <p:spPr bwMode="auto">
            <a:xfrm>
              <a:off x="6326484" y="3951464"/>
              <a:ext cx="856980" cy="211284"/>
            </a:xfrm>
            <a:prstGeom prst="rect">
              <a:avLst/>
            </a:prstGeom>
            <a:noFill/>
            <a:ln w="9525" algn="ctr">
              <a:noFill/>
              <a:miter lim="800000"/>
              <a:headEnd/>
              <a:tailEnd/>
            </a:ln>
          </p:spPr>
          <p:txBody>
            <a:bodyPr/>
            <a:lstStyle/>
            <a:p>
              <a:pPr algn="ctr" defTabSz="912813" eaLnBrk="0" hangingPunct="0">
                <a:lnSpc>
                  <a:spcPct val="80000"/>
                </a:lnSpc>
              </a:pPr>
              <a:r>
                <a:rPr lang="en-US" sz="1100" dirty="0">
                  <a:solidFill>
                    <a:schemeClr val="tx1">
                      <a:alpha val="99000"/>
                    </a:schemeClr>
                  </a:solidFill>
                  <a:latin typeface="Segoe" pitchFamily="34" charset="0"/>
                </a:rPr>
                <a:t>Workflows</a:t>
              </a:r>
              <a:br>
                <a:rPr lang="en-US" sz="1100" dirty="0">
                  <a:solidFill>
                    <a:schemeClr val="tx1">
                      <a:alpha val="99000"/>
                    </a:schemeClr>
                  </a:solidFill>
                  <a:latin typeface="Segoe" pitchFamily="34" charset="0"/>
                </a:rPr>
              </a:br>
              <a:endParaRPr lang="en-US" sz="1100" dirty="0">
                <a:solidFill>
                  <a:schemeClr val="tx1">
                    <a:alpha val="99000"/>
                  </a:schemeClr>
                </a:solidFill>
                <a:latin typeface="Segoe" pitchFamily="34" charset="0"/>
              </a:endParaRPr>
            </a:p>
          </p:txBody>
        </p:sp>
        <p:pic>
          <p:nvPicPr>
            <p:cNvPr id="34" name="Picture 2" descr="C:\Users\mitchelld\Desktop\Icons\For DVD\_Real Vista Style\organigram 256.png"/>
            <p:cNvPicPr>
              <a:picLocks noChangeAspect="1" noChangeArrowheads="1"/>
            </p:cNvPicPr>
            <p:nvPr/>
          </p:nvPicPr>
          <p:blipFill>
            <a:blip r:embed="rId9" cstate="print"/>
            <a:srcRect/>
            <a:stretch>
              <a:fillRect/>
            </a:stretch>
          </p:blipFill>
          <p:spPr bwMode="auto">
            <a:xfrm>
              <a:off x="6481466" y="3408160"/>
              <a:ext cx="512789" cy="563631"/>
            </a:xfrm>
            <a:prstGeom prst="rect">
              <a:avLst/>
            </a:prstGeom>
            <a:noFill/>
            <a:ln w="9525">
              <a:noFill/>
              <a:miter lim="800000"/>
              <a:headEnd/>
              <a:tailEnd/>
            </a:ln>
          </p:spPr>
        </p:pic>
      </p:grpSp>
      <p:grpSp>
        <p:nvGrpSpPr>
          <p:cNvPr id="32" name="Group 67"/>
          <p:cNvGrpSpPr>
            <a:grpSpLocks/>
          </p:cNvGrpSpPr>
          <p:nvPr/>
        </p:nvGrpSpPr>
        <p:grpSpPr bwMode="auto">
          <a:xfrm>
            <a:off x="5577720" y="5222752"/>
            <a:ext cx="909637" cy="676182"/>
            <a:chOff x="2762304" y="3322525"/>
            <a:chExt cx="910309" cy="674961"/>
          </a:xfrm>
        </p:grpSpPr>
        <p:sp>
          <p:nvSpPr>
            <p:cNvPr id="36" name="Text Box 77"/>
            <p:cNvSpPr txBox="1">
              <a:spLocks noChangeArrowheads="1"/>
            </p:cNvSpPr>
            <p:nvPr/>
          </p:nvSpPr>
          <p:spPr bwMode="auto">
            <a:xfrm>
              <a:off x="2762304" y="3826346"/>
              <a:ext cx="910309" cy="171140"/>
            </a:xfrm>
            <a:prstGeom prst="rect">
              <a:avLst/>
            </a:prstGeom>
            <a:noFill/>
            <a:ln w="9525" algn="ctr">
              <a:noFill/>
              <a:miter lim="800000"/>
              <a:headEnd/>
              <a:tailEnd/>
            </a:ln>
          </p:spPr>
          <p:txBody>
            <a:bodyPr/>
            <a:lstStyle/>
            <a:p>
              <a:pPr algn="ctr" defTabSz="912813" eaLnBrk="0" hangingPunct="0">
                <a:lnSpc>
                  <a:spcPct val="80000"/>
                </a:lnSpc>
              </a:pPr>
              <a:r>
                <a:rPr lang="en-US" sz="1100" dirty="0">
                  <a:solidFill>
                    <a:schemeClr val="tx1">
                      <a:alpha val="99000"/>
                    </a:schemeClr>
                  </a:solidFill>
                  <a:latin typeface="Segoe" pitchFamily="34" charset="0"/>
                </a:rPr>
                <a:t>Knowledge Base</a:t>
              </a:r>
            </a:p>
            <a:p>
              <a:pPr algn="ctr" defTabSz="912813" eaLnBrk="0" hangingPunct="0">
                <a:lnSpc>
                  <a:spcPct val="80000"/>
                </a:lnSpc>
              </a:pPr>
              <a:endParaRPr lang="en-US" sz="1100" dirty="0">
                <a:solidFill>
                  <a:schemeClr val="tx1">
                    <a:alpha val="99000"/>
                  </a:schemeClr>
                </a:solidFill>
                <a:latin typeface="Segoe" pitchFamily="34" charset="0"/>
              </a:endParaRPr>
            </a:p>
          </p:txBody>
        </p:sp>
        <p:pic>
          <p:nvPicPr>
            <p:cNvPr id="37" name="Picture 18" descr="C:\Documents and Settings\ashish.joshi\My Documents\My Pictures\Microsoft Clip Organizer\j0432645.png"/>
            <p:cNvPicPr>
              <a:picLocks noChangeAspect="1" noChangeArrowheads="1"/>
            </p:cNvPicPr>
            <p:nvPr/>
          </p:nvPicPr>
          <p:blipFill>
            <a:blip r:embed="rId10" cstate="print"/>
            <a:srcRect/>
            <a:stretch>
              <a:fillRect/>
            </a:stretch>
          </p:blipFill>
          <p:spPr bwMode="auto">
            <a:xfrm>
              <a:off x="2898930" y="3322525"/>
              <a:ext cx="637057" cy="572052"/>
            </a:xfrm>
            <a:prstGeom prst="rect">
              <a:avLst/>
            </a:prstGeom>
            <a:noFill/>
            <a:effectLst>
              <a:outerShdw blurRad="50800" dist="38100" dir="2700000" algn="tl" rotWithShape="0">
                <a:prstClr val="black">
                  <a:alpha val="40000"/>
                </a:prstClr>
              </a:outerShdw>
            </a:effectLst>
          </p:spPr>
        </p:pic>
      </p:grpSp>
      <p:grpSp>
        <p:nvGrpSpPr>
          <p:cNvPr id="35" name="Group 71"/>
          <p:cNvGrpSpPr>
            <a:grpSpLocks/>
          </p:cNvGrpSpPr>
          <p:nvPr/>
        </p:nvGrpSpPr>
        <p:grpSpPr bwMode="auto">
          <a:xfrm>
            <a:off x="7726362" y="5084603"/>
            <a:ext cx="1417638" cy="742950"/>
            <a:chOff x="5045291" y="3654137"/>
            <a:chExt cx="1417503" cy="742969"/>
          </a:xfrm>
        </p:grpSpPr>
        <p:sp>
          <p:nvSpPr>
            <p:cNvPr id="39" name="Text Box 45"/>
            <p:cNvSpPr txBox="1">
              <a:spLocks noChangeArrowheads="1"/>
            </p:cNvSpPr>
            <p:nvPr/>
          </p:nvSpPr>
          <p:spPr bwMode="auto">
            <a:xfrm>
              <a:off x="5045291" y="4174850"/>
              <a:ext cx="1417503" cy="222256"/>
            </a:xfrm>
            <a:prstGeom prst="rect">
              <a:avLst/>
            </a:prstGeom>
            <a:noFill/>
            <a:ln w="9525" algn="ctr">
              <a:noFill/>
              <a:miter lim="800000"/>
              <a:headEnd/>
              <a:tailEnd/>
            </a:ln>
          </p:spPr>
          <p:txBody>
            <a:bodyPr/>
            <a:lstStyle/>
            <a:p>
              <a:pPr algn="ctr" defTabSz="912813" eaLnBrk="0" hangingPunct="0">
                <a:lnSpc>
                  <a:spcPct val="80000"/>
                </a:lnSpc>
              </a:pPr>
              <a:r>
                <a:rPr lang="en-US" sz="1100" dirty="0">
                  <a:solidFill>
                    <a:schemeClr val="tx1">
                      <a:alpha val="99000"/>
                    </a:schemeClr>
                  </a:solidFill>
                  <a:latin typeface="Segoe" pitchFamily="34" charset="0"/>
                </a:rPr>
                <a:t>Data Warehouse</a:t>
              </a:r>
            </a:p>
            <a:p>
              <a:pPr algn="ctr" defTabSz="912813" eaLnBrk="0" hangingPunct="0">
                <a:lnSpc>
                  <a:spcPct val="80000"/>
                </a:lnSpc>
                <a:spcBef>
                  <a:spcPct val="20000"/>
                </a:spcBef>
              </a:pPr>
              <a:endParaRPr lang="en-US" sz="1100" dirty="0">
                <a:solidFill>
                  <a:schemeClr val="tx1">
                    <a:alpha val="99000"/>
                  </a:schemeClr>
                </a:solidFill>
                <a:latin typeface="Segoe" pitchFamily="34" charset="0"/>
              </a:endParaRPr>
            </a:p>
          </p:txBody>
        </p:sp>
        <p:pic>
          <p:nvPicPr>
            <p:cNvPr id="40" name="Picture 6" descr="C:\Users\mitchelld\Desktop\Icons\For DVD\_Real Vista Style\batch_process_256.png"/>
            <p:cNvPicPr>
              <a:picLocks noChangeAspect="1" noChangeArrowheads="1"/>
            </p:cNvPicPr>
            <p:nvPr/>
          </p:nvPicPr>
          <p:blipFill>
            <a:blip r:embed="rId11" cstate="print"/>
            <a:srcRect/>
            <a:stretch>
              <a:fillRect/>
            </a:stretch>
          </p:blipFill>
          <p:spPr bwMode="auto">
            <a:xfrm>
              <a:off x="5521496" y="3654137"/>
              <a:ext cx="465094" cy="596915"/>
            </a:xfrm>
            <a:prstGeom prst="rect">
              <a:avLst/>
            </a:prstGeom>
            <a:effectLst>
              <a:outerShdw blurRad="76200" dir="18900000" sy="23000" kx="-1200000" algn="bl" rotWithShape="0">
                <a:prstClr val="black">
                  <a:alpha val="20000"/>
                </a:prstClr>
              </a:outerShdw>
            </a:effectLst>
          </p:spPr>
        </p:pic>
      </p:grpSp>
      <p:grpSp>
        <p:nvGrpSpPr>
          <p:cNvPr id="38" name="Group 69"/>
          <p:cNvGrpSpPr>
            <a:grpSpLocks/>
          </p:cNvGrpSpPr>
          <p:nvPr/>
        </p:nvGrpSpPr>
        <p:grpSpPr bwMode="auto">
          <a:xfrm>
            <a:off x="6847574" y="5388229"/>
            <a:ext cx="635000" cy="769786"/>
            <a:chOff x="3720830" y="3686035"/>
            <a:chExt cx="634193" cy="769729"/>
          </a:xfrm>
        </p:grpSpPr>
        <p:sp>
          <p:nvSpPr>
            <p:cNvPr id="42" name="Text Box 45"/>
            <p:cNvSpPr txBox="1">
              <a:spLocks noChangeArrowheads="1"/>
            </p:cNvSpPr>
            <p:nvPr/>
          </p:nvSpPr>
          <p:spPr bwMode="auto">
            <a:xfrm>
              <a:off x="3720830" y="4224006"/>
              <a:ext cx="634193" cy="231758"/>
            </a:xfrm>
            <a:prstGeom prst="rect">
              <a:avLst/>
            </a:prstGeom>
            <a:noFill/>
            <a:ln w="9525" algn="ctr">
              <a:noFill/>
              <a:miter lim="800000"/>
              <a:headEnd/>
              <a:tailEnd/>
            </a:ln>
          </p:spPr>
          <p:txBody>
            <a:bodyPr/>
            <a:lstStyle/>
            <a:p>
              <a:pPr algn="ctr" defTabSz="912813" eaLnBrk="0" hangingPunct="0">
                <a:lnSpc>
                  <a:spcPct val="80000"/>
                </a:lnSpc>
                <a:spcBef>
                  <a:spcPct val="20000"/>
                </a:spcBef>
              </a:pPr>
              <a:r>
                <a:rPr lang="en-US" sz="1100" dirty="0">
                  <a:solidFill>
                    <a:schemeClr val="tx1">
                      <a:alpha val="99000"/>
                    </a:schemeClr>
                  </a:solidFill>
                  <a:latin typeface="Segoe" pitchFamily="34" charset="0"/>
                </a:rPr>
                <a:t>CMDB</a:t>
              </a:r>
            </a:p>
          </p:txBody>
        </p:sp>
        <p:pic>
          <p:nvPicPr>
            <p:cNvPr id="43" name="Picture 6" descr="C:\Users\mitchelld\Desktop\Icons\For DVD\_Real Vista Style\batch_process_256.png"/>
            <p:cNvPicPr>
              <a:picLocks noChangeAspect="1" noChangeArrowheads="1"/>
            </p:cNvPicPr>
            <p:nvPr/>
          </p:nvPicPr>
          <p:blipFill>
            <a:blip r:embed="rId11" cstate="print"/>
            <a:srcRect/>
            <a:stretch>
              <a:fillRect/>
            </a:stretch>
          </p:blipFill>
          <p:spPr bwMode="auto">
            <a:xfrm>
              <a:off x="3804861" y="3686035"/>
              <a:ext cx="466132" cy="596856"/>
            </a:xfrm>
            <a:prstGeom prst="rect">
              <a:avLst/>
            </a:prstGeom>
            <a:noFill/>
            <a:ln w="9525">
              <a:noFill/>
              <a:miter lim="800000"/>
              <a:headEnd/>
              <a:tailEnd/>
            </a:ln>
            <a:effectLst>
              <a:outerShdw blurRad="76200" dir="18900000" sy="23000" kx="-1200000" algn="bl" rotWithShape="0">
                <a:prstClr val="black">
                  <a:alpha val="20000"/>
                </a:prstClr>
              </a:outerShdw>
            </a:effectLst>
          </p:spPr>
        </p:pic>
      </p:grpSp>
      <p:grpSp>
        <p:nvGrpSpPr>
          <p:cNvPr id="41" name="Group 70"/>
          <p:cNvGrpSpPr>
            <a:grpSpLocks/>
          </p:cNvGrpSpPr>
          <p:nvPr/>
        </p:nvGrpSpPr>
        <p:grpSpPr bwMode="auto">
          <a:xfrm>
            <a:off x="4525868" y="4782059"/>
            <a:ext cx="839787" cy="852488"/>
            <a:chOff x="4778644" y="3155402"/>
            <a:chExt cx="839492" cy="852282"/>
          </a:xfrm>
        </p:grpSpPr>
        <p:sp>
          <p:nvSpPr>
            <p:cNvPr id="45" name="Text Box 77"/>
            <p:cNvSpPr txBox="1">
              <a:spLocks noChangeArrowheads="1"/>
            </p:cNvSpPr>
            <p:nvPr/>
          </p:nvSpPr>
          <p:spPr bwMode="auto">
            <a:xfrm>
              <a:off x="4778644" y="3798185"/>
              <a:ext cx="839492" cy="209499"/>
            </a:xfrm>
            <a:prstGeom prst="rect">
              <a:avLst/>
            </a:prstGeom>
            <a:noFill/>
            <a:ln w="9525" algn="ctr">
              <a:noFill/>
              <a:miter lim="800000"/>
              <a:headEnd/>
              <a:tailEnd/>
            </a:ln>
          </p:spPr>
          <p:txBody>
            <a:bodyPr/>
            <a:lstStyle/>
            <a:p>
              <a:pPr algn="ctr" defTabSz="912813" eaLnBrk="0" hangingPunct="0">
                <a:lnSpc>
                  <a:spcPct val="80000"/>
                </a:lnSpc>
              </a:pPr>
              <a:r>
                <a:rPr lang="en-US" sz="1100" dirty="0">
                  <a:solidFill>
                    <a:schemeClr val="tx1">
                      <a:alpha val="99000"/>
                    </a:schemeClr>
                  </a:solidFill>
                  <a:latin typeface="Segoe" pitchFamily="34" charset="0"/>
                </a:rPr>
                <a:t>Authoring</a:t>
              </a:r>
            </a:p>
          </p:txBody>
        </p:sp>
        <p:grpSp>
          <p:nvGrpSpPr>
            <p:cNvPr id="44" name="Group 66"/>
            <p:cNvGrpSpPr>
              <a:grpSpLocks/>
            </p:cNvGrpSpPr>
            <p:nvPr/>
          </p:nvGrpSpPr>
          <p:grpSpPr bwMode="auto">
            <a:xfrm>
              <a:off x="4918290" y="3155404"/>
              <a:ext cx="668586" cy="623738"/>
              <a:chOff x="4484595" y="3095486"/>
              <a:chExt cx="699588" cy="652659"/>
            </a:xfrm>
          </p:grpSpPr>
          <p:pic>
            <p:nvPicPr>
              <p:cNvPr id="47" name="Picture 46" descr="Configurations.png"/>
              <p:cNvPicPr>
                <a:picLocks noChangeAspect="1"/>
              </p:cNvPicPr>
              <p:nvPr/>
            </p:nvPicPr>
            <p:blipFill>
              <a:blip r:embed="rId12" cstate="print"/>
              <a:srcRect t="7992" b="10861"/>
              <a:stretch>
                <a:fillRect/>
              </a:stretch>
            </p:blipFill>
            <p:spPr bwMode="auto">
              <a:xfrm>
                <a:off x="4484595" y="3261557"/>
                <a:ext cx="599449" cy="486588"/>
              </a:xfrm>
              <a:prstGeom prst="rect">
                <a:avLst/>
              </a:prstGeom>
              <a:effectLst>
                <a:outerShdw blurRad="76200" dir="18900000" sy="23000" kx="-1200000" algn="bl" rotWithShape="0">
                  <a:prstClr val="black">
                    <a:alpha val="20000"/>
                  </a:prstClr>
                </a:outerShdw>
              </a:effectLst>
            </p:spPr>
          </p:pic>
          <p:pic>
            <p:nvPicPr>
              <p:cNvPr id="48" name="Picture 56" descr="Tablet Pen.png"/>
              <p:cNvPicPr>
                <a:picLocks noChangeAspect="1"/>
              </p:cNvPicPr>
              <p:nvPr/>
            </p:nvPicPr>
            <p:blipFill>
              <a:blip r:embed="rId13" cstate="print"/>
              <a:srcRect/>
              <a:stretch>
                <a:fillRect/>
              </a:stretch>
            </p:blipFill>
            <p:spPr bwMode="auto">
              <a:xfrm>
                <a:off x="4573854" y="3095486"/>
                <a:ext cx="610329" cy="611183"/>
              </a:xfrm>
              <a:prstGeom prst="rect">
                <a:avLst/>
              </a:prstGeom>
              <a:noFill/>
              <a:ln w="9525">
                <a:noFill/>
                <a:miter lim="800000"/>
                <a:headEnd/>
                <a:tailEnd/>
              </a:ln>
            </p:spPr>
          </p:pic>
        </p:grpSp>
      </p:gr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90250" y="3795999"/>
            <a:ext cx="8482300" cy="833151"/>
          </a:xfrm>
        </p:spPr>
        <p:txBody>
          <a:bodyPr>
            <a:noAutofit/>
          </a:bodyPr>
          <a:lstStyle/>
          <a:p>
            <a:r>
              <a:rPr lang="en-US" sz="4000" dirty="0" smtClean="0"/>
              <a:t>Improving User Service &amp; Business Alignment with System Center Service Manager 2010</a:t>
            </a:r>
            <a:br>
              <a:rPr lang="en-US" sz="4000" dirty="0" smtClean="0"/>
            </a:br>
            <a:r>
              <a:rPr lang="en-US" sz="4000" dirty="0" smtClean="0"/>
              <a:t>MGT310</a:t>
            </a:r>
            <a:endParaRPr lang="en-US" sz="4000" dirty="0"/>
          </a:p>
        </p:txBody>
      </p:sp>
      <p:sp>
        <p:nvSpPr>
          <p:cNvPr id="5" name="Subtitle 4"/>
          <p:cNvSpPr>
            <a:spLocks noGrp="1"/>
          </p:cNvSpPr>
          <p:nvPr>
            <p:ph type="subTitle" idx="1"/>
          </p:nvPr>
        </p:nvSpPr>
        <p:spPr>
          <a:xfrm>
            <a:off x="5313421" y="5036985"/>
            <a:ext cx="3812443" cy="461665"/>
          </a:xfrm>
        </p:spPr>
        <p:txBody>
          <a:bodyPr/>
          <a:lstStyle/>
          <a:p>
            <a:r>
              <a:rPr lang="en-US" sz="1800" b="1" dirty="0" smtClean="0"/>
              <a:t>Clare Henry </a:t>
            </a:r>
          </a:p>
          <a:p>
            <a:r>
              <a:rPr lang="en-US" sz="1800" dirty="0" smtClean="0"/>
              <a:t>Director Technical Product Marketing</a:t>
            </a:r>
          </a:p>
          <a:p>
            <a:endParaRPr lang="en-US" sz="1800" dirty="0" smtClean="0"/>
          </a:p>
          <a:p>
            <a:r>
              <a:rPr lang="en-US" sz="1800" b="1" dirty="0" smtClean="0"/>
              <a:t>Michael Nappi</a:t>
            </a:r>
          </a:p>
          <a:p>
            <a:r>
              <a:rPr lang="en-US" sz="1800" dirty="0" smtClean="0"/>
              <a:t>Product Unit Manager</a:t>
            </a:r>
          </a:p>
          <a:p>
            <a:endParaRPr lang="en-US" sz="1800" dirty="0" smtClean="0"/>
          </a:p>
          <a:p>
            <a:r>
              <a:rPr lang="en-US" sz="1800" dirty="0" smtClean="0"/>
              <a:t>Microsoft System Center </a:t>
            </a:r>
          </a:p>
          <a:p>
            <a:endParaRPr lang="en-US" dirty="0" smtClean="0"/>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116" y="209169"/>
            <a:ext cx="8382000" cy="498598"/>
          </a:xfrm>
        </p:spPr>
        <p:txBody>
          <a:bodyPr/>
          <a:lstStyle/>
          <a:p>
            <a:r>
              <a:rPr lang="en-US" sz="3600" dirty="0" smtClean="0"/>
              <a:t>Resources</a:t>
            </a:r>
            <a:endParaRPr lang="en-US" sz="3600" dirty="0"/>
          </a:p>
        </p:txBody>
      </p:sp>
      <p:sp>
        <p:nvSpPr>
          <p:cNvPr id="3" name="Text Placeholder 2"/>
          <p:cNvSpPr>
            <a:spLocks noGrp="1"/>
          </p:cNvSpPr>
          <p:nvPr>
            <p:ph idx="1"/>
          </p:nvPr>
        </p:nvSpPr>
        <p:spPr>
          <a:xfrm>
            <a:off x="477366" y="914400"/>
            <a:ext cx="8382000" cy="6691062"/>
          </a:xfrm>
        </p:spPr>
        <p:txBody>
          <a:bodyPr/>
          <a:lstStyle/>
          <a:p>
            <a:r>
              <a:rPr lang="en-US" sz="2800" dirty="0" smtClean="0"/>
              <a:t>Beta 2 available now from</a:t>
            </a:r>
          </a:p>
          <a:p>
            <a:pPr lvl="1"/>
            <a:r>
              <a:rPr lang="en-US" sz="2400" dirty="0" smtClean="0">
                <a:hlinkClick r:id="rId3"/>
              </a:rPr>
              <a:t>http://connect.microsoft.com</a:t>
            </a:r>
            <a:endParaRPr lang="en-US" sz="2400" dirty="0" smtClean="0"/>
          </a:p>
          <a:p>
            <a:endParaRPr lang="en-US" sz="1600" dirty="0" smtClean="0"/>
          </a:p>
          <a:p>
            <a:r>
              <a:rPr lang="en-US" sz="2800" dirty="0" smtClean="0"/>
              <a:t>Give us feedback through the Service Manager Forums</a:t>
            </a:r>
          </a:p>
          <a:p>
            <a:pPr lvl="1"/>
            <a:r>
              <a:rPr lang="en-US" sz="2400" dirty="0" smtClean="0">
                <a:hlinkClick r:id="rId4"/>
              </a:rPr>
              <a:t>http://social.technet.microsoft.com/Forums/en-US/category/servicemanager/</a:t>
            </a:r>
          </a:p>
          <a:p>
            <a:endParaRPr lang="en-US" sz="1600" dirty="0" smtClean="0"/>
          </a:p>
          <a:p>
            <a:r>
              <a:rPr lang="en-US" sz="2800" dirty="0" smtClean="0"/>
              <a:t>Read the Service Manager blogs</a:t>
            </a:r>
          </a:p>
          <a:p>
            <a:pPr lvl="1"/>
            <a:r>
              <a:rPr lang="en-US" sz="2400" dirty="0" smtClean="0">
                <a:hlinkClick r:id="rId4"/>
              </a:rPr>
              <a:t>http://blogs.technet.com/servicemanager</a:t>
            </a:r>
            <a:r>
              <a:rPr lang="en-US" sz="2400" dirty="0" smtClean="0"/>
              <a:t> </a:t>
            </a:r>
          </a:p>
          <a:p>
            <a:pPr lvl="1">
              <a:buNone/>
            </a:pPr>
            <a:endParaRPr lang="en-US" sz="1600" dirty="0" smtClean="0"/>
          </a:p>
          <a:p>
            <a:r>
              <a:rPr lang="en-US" sz="2800" dirty="0" smtClean="0"/>
              <a:t>Additional info available at: </a:t>
            </a:r>
          </a:p>
          <a:p>
            <a:pPr lvl="1"/>
            <a:r>
              <a:rPr lang="en-US" sz="2400" u="sng" dirty="0" smtClean="0">
                <a:hlinkClick r:id="rId5"/>
              </a:rPr>
              <a:t>http://www.microsoft.com/systemcenter/en/us/service-manager.aspx</a:t>
            </a:r>
            <a:endParaRPr lang="en-US" sz="2400" u="sng" dirty="0" smtClean="0"/>
          </a:p>
          <a:p>
            <a:pPr>
              <a:buNone/>
            </a:pPr>
            <a:endParaRPr lang="en-US" sz="2400" u="sng" dirty="0" smtClean="0"/>
          </a:p>
          <a:p>
            <a:endParaRPr lang="en-US" sz="2400" dirty="0" smtClean="0"/>
          </a:p>
          <a:p>
            <a:endParaRPr lang="en-US" sz="2400" dirty="0" smtClean="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8" name="Title 1"/>
          <p:cNvSpPr>
            <a:spLocks noGrp="1"/>
          </p:cNvSpPr>
          <p:nvPr>
            <p:ph type="title"/>
          </p:nvPr>
        </p:nvSpPr>
        <p:spPr>
          <a:xfrm>
            <a:off x="408710" y="285608"/>
            <a:ext cx="8382000" cy="498598"/>
          </a:xfrm>
        </p:spPr>
        <p:txBody>
          <a:bodyPr vert="horz" wrap="square" lIns="0" tIns="0" rIns="0" bIns="0" rtlCol="0" anchor="t">
            <a:spAutoFit/>
          </a:bodyPr>
          <a:lstStyle/>
          <a:p>
            <a:r>
              <a:rPr lang="en-US" sz="3600" dirty="0" smtClean="0"/>
              <a:t>System Center Roadmap</a:t>
            </a:r>
            <a:endParaRPr lang="en-US" sz="3600" dirty="0"/>
          </a:p>
        </p:txBody>
      </p:sp>
      <p:sp>
        <p:nvSpPr>
          <p:cNvPr id="74" name="Round Same Side Corner Rectangle 73"/>
          <p:cNvSpPr/>
          <p:nvPr/>
        </p:nvSpPr>
        <p:spPr bwMode="hidden">
          <a:xfrm>
            <a:off x="0" y="831277"/>
            <a:ext cx="9143999" cy="5874326"/>
          </a:xfrm>
          <a:prstGeom prst="round2SameRect">
            <a:avLst>
              <a:gd name="adj1" fmla="val 3026"/>
              <a:gd name="adj2" fmla="val 0"/>
            </a:avLst>
          </a:prstGeom>
          <a:gradFill flip="none" rotWithShape="1">
            <a:gsLst>
              <a:gs pos="0">
                <a:schemeClr val="accent2"/>
              </a:gs>
              <a:gs pos="24000">
                <a:schemeClr val="accent2">
                  <a:alpha val="65000"/>
                </a:schemeClr>
              </a:gs>
              <a:gs pos="35000">
                <a:schemeClr val="accent2">
                  <a:alpha val="75000"/>
                </a:schemeClr>
              </a:gs>
              <a:gs pos="100000">
                <a:schemeClr val="accent2"/>
              </a:gs>
            </a:gsLst>
            <a:lin ang="54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T w="95250" h="95250"/>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75" name="Rounded Rectangle 74"/>
          <p:cNvSpPr/>
          <p:nvPr/>
        </p:nvSpPr>
        <p:spPr bwMode="auto">
          <a:xfrm>
            <a:off x="7343168" y="945242"/>
            <a:ext cx="1400844" cy="5600700"/>
          </a:xfrm>
          <a:prstGeom prst="roundRect">
            <a:avLst>
              <a:gd name="adj" fmla="val 5445"/>
            </a:avLst>
          </a:prstGeom>
          <a:gradFill rotWithShape="1">
            <a:gsLst>
              <a:gs pos="0">
                <a:schemeClr val="bg1">
                  <a:lumMod val="85000"/>
                  <a:lumOff val="15000"/>
                </a:schemeClr>
              </a:gs>
              <a:gs pos="100000">
                <a:srgbClr val="000000">
                  <a:alpha val="51000"/>
                </a:srgbClr>
              </a:gs>
            </a:gsLst>
            <a:lin ang="5400000" scaled="1"/>
          </a:gradFill>
          <a:ln w="9525">
            <a:noFill/>
            <a:miter lim="800000"/>
            <a:headEnd/>
            <a:tailEnd/>
          </a:ln>
          <a:effectLst>
            <a:outerShdw blurRad="50800" dist="38100" dir="16200000" rotWithShape="0">
              <a:prstClr val="black">
                <a:alpha val="40000"/>
              </a:prstClr>
            </a:outerShdw>
          </a:effectLst>
        </p:spPr>
        <p:txBody>
          <a:bodyPr anchor="t" anchorCtr="0"/>
          <a:lstStyle/>
          <a:p>
            <a:pPr indent="-302827" algn="ctr" defTabSz="914099" fontAlgn="base">
              <a:lnSpc>
                <a:spcPct val="90000"/>
              </a:lnSpc>
              <a:spcBef>
                <a:spcPct val="0"/>
              </a:spcBef>
              <a:spcAft>
                <a:spcPct val="0"/>
              </a:spcAft>
              <a:buClr>
                <a:srgbClr val="777777"/>
              </a:buClr>
              <a:buSzPct val="130000"/>
              <a:buBlip>
                <a:blip r:embed="rId3"/>
              </a:buBlip>
              <a:defRPr/>
            </a:pPr>
            <a:endParaRPr lang="en-US" altLang="zh-CN" sz="2000" dirty="0">
              <a:solidFill>
                <a:srgbClr val="FFFFFF"/>
              </a:solidFill>
              <a:effectLst>
                <a:outerShdw blurRad="38100" dist="38100" dir="2700000" algn="tl">
                  <a:srgbClr val="000000">
                    <a:alpha val="43137"/>
                  </a:srgbClr>
                </a:outerShdw>
              </a:effectLst>
            </a:endParaRPr>
          </a:p>
        </p:txBody>
      </p:sp>
      <p:sp>
        <p:nvSpPr>
          <p:cNvPr id="76" name="Rounded Rectangle 75"/>
          <p:cNvSpPr/>
          <p:nvPr/>
        </p:nvSpPr>
        <p:spPr bwMode="auto">
          <a:xfrm>
            <a:off x="3077239" y="945242"/>
            <a:ext cx="1400844" cy="5600700"/>
          </a:xfrm>
          <a:prstGeom prst="roundRect">
            <a:avLst>
              <a:gd name="adj" fmla="val 5445"/>
            </a:avLst>
          </a:prstGeom>
          <a:gradFill rotWithShape="1">
            <a:gsLst>
              <a:gs pos="0">
                <a:schemeClr val="bg1">
                  <a:lumMod val="85000"/>
                  <a:lumOff val="15000"/>
                </a:schemeClr>
              </a:gs>
              <a:gs pos="100000">
                <a:srgbClr val="000000">
                  <a:alpha val="51000"/>
                </a:srgbClr>
              </a:gs>
            </a:gsLst>
            <a:lin ang="5400000" scaled="1"/>
          </a:gradFill>
          <a:ln w="9525">
            <a:noFill/>
            <a:miter lim="800000"/>
            <a:headEnd/>
            <a:tailEnd/>
          </a:ln>
          <a:effectLst>
            <a:outerShdw blurRad="50800" dist="38100" dir="16200000" rotWithShape="0">
              <a:prstClr val="black">
                <a:alpha val="40000"/>
              </a:prstClr>
            </a:outerShdw>
          </a:effectLst>
        </p:spPr>
        <p:txBody>
          <a:bodyPr anchor="t" anchorCtr="0"/>
          <a:lstStyle/>
          <a:p>
            <a:pPr marR="0" lvl="0" indent="-302827" algn="ctr" defTabSz="914099" fontAlgn="base">
              <a:lnSpc>
                <a:spcPct val="90000"/>
              </a:lnSpc>
              <a:spcBef>
                <a:spcPct val="0"/>
              </a:spcBef>
              <a:spcAft>
                <a:spcPct val="0"/>
              </a:spcAft>
              <a:buClr>
                <a:srgbClr val="777777"/>
              </a:buClr>
              <a:buSzPct val="130000"/>
              <a:buBlip>
                <a:blip r:embed="rId3"/>
              </a:buBlip>
              <a:tabLst/>
              <a:defRPr/>
            </a:pPr>
            <a:endParaRPr lang="en-US" altLang="zh-CN" sz="2000" dirty="0">
              <a:solidFill>
                <a:srgbClr val="FFFFFF"/>
              </a:solidFill>
              <a:effectLst>
                <a:outerShdw blurRad="38100" dist="38100" dir="2700000" algn="tl">
                  <a:srgbClr val="000000">
                    <a:alpha val="43137"/>
                  </a:srgbClr>
                </a:outerShdw>
              </a:effectLst>
            </a:endParaRPr>
          </a:p>
        </p:txBody>
      </p:sp>
      <p:sp>
        <p:nvSpPr>
          <p:cNvPr id="77" name="Rounded Rectangle 76"/>
          <p:cNvSpPr/>
          <p:nvPr/>
        </p:nvSpPr>
        <p:spPr bwMode="auto">
          <a:xfrm>
            <a:off x="4499215" y="945242"/>
            <a:ext cx="1400844" cy="5600700"/>
          </a:xfrm>
          <a:prstGeom prst="roundRect">
            <a:avLst>
              <a:gd name="adj" fmla="val 5445"/>
            </a:avLst>
          </a:prstGeom>
          <a:gradFill rotWithShape="1">
            <a:gsLst>
              <a:gs pos="0">
                <a:schemeClr val="bg1">
                  <a:lumMod val="85000"/>
                  <a:lumOff val="15000"/>
                </a:schemeClr>
              </a:gs>
              <a:gs pos="100000">
                <a:srgbClr val="000000">
                  <a:alpha val="51000"/>
                </a:srgbClr>
              </a:gs>
            </a:gsLst>
            <a:lin ang="5400000" scaled="1"/>
          </a:gradFill>
          <a:ln w="9525">
            <a:noFill/>
            <a:miter lim="800000"/>
            <a:headEnd/>
            <a:tailEnd/>
          </a:ln>
          <a:effectLst>
            <a:outerShdw blurRad="50800" dist="38100" dir="16200000" rotWithShape="0">
              <a:prstClr val="black">
                <a:alpha val="40000"/>
              </a:prstClr>
            </a:outerShdw>
          </a:effectLst>
        </p:spPr>
        <p:txBody>
          <a:bodyPr anchor="t" anchorCtr="0"/>
          <a:lstStyle/>
          <a:p>
            <a:pPr indent="-302827" algn="ctr" defTabSz="914099" fontAlgn="base">
              <a:lnSpc>
                <a:spcPct val="90000"/>
              </a:lnSpc>
              <a:spcBef>
                <a:spcPct val="0"/>
              </a:spcBef>
              <a:spcAft>
                <a:spcPct val="0"/>
              </a:spcAft>
              <a:buClr>
                <a:srgbClr val="777777"/>
              </a:buClr>
              <a:buSzPct val="130000"/>
              <a:buBlip>
                <a:blip r:embed="rId3"/>
              </a:buBlip>
              <a:defRPr/>
            </a:pPr>
            <a:endParaRPr lang="en-US" altLang="zh-CN" sz="2000" dirty="0">
              <a:solidFill>
                <a:srgbClr val="FFFFFF"/>
              </a:solidFill>
              <a:effectLst>
                <a:outerShdw blurRad="38100" dist="38100" dir="2700000" algn="tl">
                  <a:srgbClr val="000000">
                    <a:alpha val="43137"/>
                  </a:srgbClr>
                </a:outerShdw>
              </a:effectLst>
            </a:endParaRPr>
          </a:p>
        </p:txBody>
      </p:sp>
      <p:sp>
        <p:nvSpPr>
          <p:cNvPr id="80" name="Rounded Rectangle 79"/>
          <p:cNvSpPr/>
          <p:nvPr/>
        </p:nvSpPr>
        <p:spPr bwMode="auto">
          <a:xfrm>
            <a:off x="5921192" y="945242"/>
            <a:ext cx="1400844" cy="5600700"/>
          </a:xfrm>
          <a:prstGeom prst="roundRect">
            <a:avLst>
              <a:gd name="adj" fmla="val 5445"/>
            </a:avLst>
          </a:prstGeom>
          <a:gradFill rotWithShape="1">
            <a:gsLst>
              <a:gs pos="0">
                <a:schemeClr val="bg1">
                  <a:lumMod val="85000"/>
                  <a:lumOff val="15000"/>
                </a:schemeClr>
              </a:gs>
              <a:gs pos="100000">
                <a:srgbClr val="000000">
                  <a:alpha val="51000"/>
                </a:srgbClr>
              </a:gs>
            </a:gsLst>
            <a:lin ang="5400000" scaled="1"/>
          </a:gradFill>
          <a:ln w="9525">
            <a:noFill/>
            <a:miter lim="800000"/>
            <a:headEnd/>
            <a:tailEnd/>
          </a:ln>
          <a:effectLst>
            <a:outerShdw blurRad="50800" dist="38100" dir="16200000" rotWithShape="0">
              <a:prstClr val="black">
                <a:alpha val="40000"/>
              </a:prstClr>
            </a:outerShdw>
          </a:effectLst>
        </p:spPr>
        <p:txBody>
          <a:bodyPr anchor="t" anchorCtr="0"/>
          <a:lstStyle/>
          <a:p>
            <a:pPr indent="-302827" algn="ctr" defTabSz="914099" fontAlgn="base">
              <a:lnSpc>
                <a:spcPct val="90000"/>
              </a:lnSpc>
              <a:spcBef>
                <a:spcPct val="0"/>
              </a:spcBef>
              <a:spcAft>
                <a:spcPct val="0"/>
              </a:spcAft>
              <a:buClr>
                <a:srgbClr val="777777"/>
              </a:buClr>
              <a:buSzPct val="130000"/>
              <a:buBlip>
                <a:blip r:embed="rId3"/>
              </a:buBlip>
              <a:defRPr/>
            </a:pPr>
            <a:endParaRPr lang="en-US" altLang="zh-CN" sz="2000" dirty="0">
              <a:solidFill>
                <a:srgbClr val="FFFFFF"/>
              </a:solidFill>
              <a:effectLst>
                <a:outerShdw blurRad="38100" dist="38100" dir="2700000" algn="tl">
                  <a:srgbClr val="000000">
                    <a:alpha val="43137"/>
                  </a:srgbClr>
                </a:outerShdw>
              </a:effectLst>
            </a:endParaRPr>
          </a:p>
        </p:txBody>
      </p:sp>
      <p:sp>
        <p:nvSpPr>
          <p:cNvPr id="81" name="Rounded Rectangle 80"/>
          <p:cNvSpPr/>
          <p:nvPr/>
        </p:nvSpPr>
        <p:spPr bwMode="auto">
          <a:xfrm>
            <a:off x="401511" y="3961664"/>
            <a:ext cx="8334640" cy="655679"/>
          </a:xfrm>
          <a:prstGeom prst="roundRect">
            <a:avLst/>
          </a:prstGeom>
          <a:gradFill flip="none" rotWithShape="1">
            <a:gsLst>
              <a:gs pos="83000">
                <a:schemeClr val="bg1">
                  <a:alpha val="60000"/>
                </a:schemeClr>
              </a:gs>
              <a:gs pos="13000">
                <a:srgbClr val="000000">
                  <a:lumMod val="85000"/>
                  <a:lumOff val="15000"/>
                  <a:alpha val="30000"/>
                </a:srgbClr>
              </a:gs>
            </a:gsLst>
            <a:lin ang="5400000" scaled="0"/>
            <a:tileRect/>
          </a:gradFill>
          <a:ln w="19050" cap="flat" cmpd="sng" algn="ctr">
            <a:solidFill>
              <a:srgbClr val="FFFFFF">
                <a:alpha val="23922"/>
              </a:srgb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b="1" dirty="0">
              <a:solidFill>
                <a:srgbClr val="FFFFFF"/>
              </a:solidFill>
              <a:latin typeface="Segoe"/>
            </a:endParaRPr>
          </a:p>
        </p:txBody>
      </p:sp>
      <p:sp>
        <p:nvSpPr>
          <p:cNvPr id="86" name="Rounded Rectangle 85"/>
          <p:cNvSpPr/>
          <p:nvPr/>
        </p:nvSpPr>
        <p:spPr bwMode="auto">
          <a:xfrm>
            <a:off x="401511" y="2665981"/>
            <a:ext cx="8334640" cy="655679"/>
          </a:xfrm>
          <a:prstGeom prst="roundRect">
            <a:avLst/>
          </a:prstGeom>
          <a:gradFill flip="none" rotWithShape="1">
            <a:gsLst>
              <a:gs pos="83000">
                <a:schemeClr val="bg1">
                  <a:alpha val="60000"/>
                </a:schemeClr>
              </a:gs>
              <a:gs pos="13000">
                <a:srgbClr val="000000">
                  <a:lumMod val="85000"/>
                  <a:lumOff val="15000"/>
                  <a:alpha val="30000"/>
                </a:srgbClr>
              </a:gs>
            </a:gsLst>
            <a:lin ang="5400000" scaled="0"/>
            <a:tileRect/>
          </a:gradFill>
          <a:ln w="19050" cap="flat" cmpd="sng" algn="ctr">
            <a:solidFill>
              <a:srgbClr val="FFFFFF">
                <a:alpha val="23922"/>
              </a:srgb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b="1" dirty="0">
              <a:solidFill>
                <a:srgbClr val="FFFFFF"/>
              </a:solidFill>
              <a:latin typeface="Segoe"/>
            </a:endParaRPr>
          </a:p>
        </p:txBody>
      </p:sp>
      <p:sp>
        <p:nvSpPr>
          <p:cNvPr id="88" name="Rounded Rectangle 87"/>
          <p:cNvSpPr/>
          <p:nvPr/>
        </p:nvSpPr>
        <p:spPr bwMode="auto">
          <a:xfrm>
            <a:off x="401511" y="5253778"/>
            <a:ext cx="8334640" cy="655679"/>
          </a:xfrm>
          <a:prstGeom prst="roundRect">
            <a:avLst/>
          </a:prstGeom>
          <a:gradFill flip="none" rotWithShape="1">
            <a:gsLst>
              <a:gs pos="83000">
                <a:schemeClr val="bg1">
                  <a:alpha val="60000"/>
                </a:schemeClr>
              </a:gs>
              <a:gs pos="13000">
                <a:srgbClr val="000000">
                  <a:lumMod val="85000"/>
                  <a:lumOff val="15000"/>
                  <a:alpha val="30000"/>
                </a:srgbClr>
              </a:gs>
            </a:gsLst>
            <a:lin ang="5400000" scaled="0"/>
            <a:tileRect/>
          </a:gradFill>
          <a:ln w="19050" cap="flat" cmpd="sng" algn="ctr">
            <a:solidFill>
              <a:srgbClr val="FFFFFF">
                <a:alpha val="23922"/>
              </a:srgb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b="1" dirty="0">
              <a:solidFill>
                <a:srgbClr val="FFFFFF"/>
              </a:solidFill>
              <a:latin typeface="Segoe"/>
            </a:endParaRPr>
          </a:p>
        </p:txBody>
      </p:sp>
      <p:sp>
        <p:nvSpPr>
          <p:cNvPr id="90" name="Rounded Rectangle 89"/>
          <p:cNvSpPr/>
          <p:nvPr/>
        </p:nvSpPr>
        <p:spPr bwMode="auto">
          <a:xfrm>
            <a:off x="401511" y="5899836"/>
            <a:ext cx="8334640" cy="655679"/>
          </a:xfrm>
          <a:prstGeom prst="roundRect">
            <a:avLst/>
          </a:prstGeom>
          <a:gradFill flip="none" rotWithShape="1">
            <a:gsLst>
              <a:gs pos="83000">
                <a:schemeClr val="bg1">
                  <a:alpha val="60000"/>
                </a:schemeClr>
              </a:gs>
              <a:gs pos="13000">
                <a:srgbClr val="000000">
                  <a:lumMod val="85000"/>
                  <a:lumOff val="15000"/>
                  <a:alpha val="30000"/>
                </a:srgbClr>
              </a:gs>
            </a:gsLst>
            <a:lin ang="5400000" scaled="0"/>
            <a:tileRect/>
          </a:gradFill>
          <a:ln w="19050" cap="flat" cmpd="sng" algn="ctr">
            <a:solidFill>
              <a:srgbClr val="FFFFFF">
                <a:alpha val="23922"/>
              </a:srgb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b="1" dirty="0">
              <a:solidFill>
                <a:srgbClr val="FFFFFF"/>
              </a:solidFill>
              <a:latin typeface="Segoe"/>
            </a:endParaRPr>
          </a:p>
        </p:txBody>
      </p:sp>
      <p:sp>
        <p:nvSpPr>
          <p:cNvPr id="91" name="Rounded Rectangle 90"/>
          <p:cNvSpPr/>
          <p:nvPr/>
        </p:nvSpPr>
        <p:spPr bwMode="auto">
          <a:xfrm>
            <a:off x="401511" y="4607721"/>
            <a:ext cx="8334640" cy="655679"/>
          </a:xfrm>
          <a:prstGeom prst="roundRect">
            <a:avLst/>
          </a:prstGeom>
          <a:gradFill flip="none" rotWithShape="1">
            <a:gsLst>
              <a:gs pos="83000">
                <a:schemeClr val="bg1">
                  <a:alpha val="60000"/>
                </a:schemeClr>
              </a:gs>
              <a:gs pos="13000">
                <a:srgbClr val="000000">
                  <a:lumMod val="85000"/>
                  <a:lumOff val="15000"/>
                  <a:alpha val="30000"/>
                </a:srgbClr>
              </a:gs>
            </a:gsLst>
            <a:lin ang="5400000" scaled="0"/>
            <a:tileRect/>
          </a:gradFill>
          <a:ln w="19050" cap="flat" cmpd="sng" algn="ctr">
            <a:solidFill>
              <a:srgbClr val="FFFFFF">
                <a:alpha val="23922"/>
              </a:srgb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b="1" dirty="0">
              <a:solidFill>
                <a:srgbClr val="FFFFFF"/>
              </a:solidFill>
              <a:latin typeface="Segoe"/>
            </a:endParaRPr>
          </a:p>
        </p:txBody>
      </p:sp>
      <p:sp>
        <p:nvSpPr>
          <p:cNvPr id="92" name="Rounded Rectangle 91"/>
          <p:cNvSpPr/>
          <p:nvPr/>
        </p:nvSpPr>
        <p:spPr bwMode="auto">
          <a:xfrm>
            <a:off x="401511" y="3312037"/>
            <a:ext cx="8334640" cy="659248"/>
          </a:xfrm>
          <a:prstGeom prst="roundRect">
            <a:avLst/>
          </a:prstGeom>
          <a:gradFill flip="none" rotWithShape="1">
            <a:gsLst>
              <a:gs pos="83000">
                <a:schemeClr val="bg1">
                  <a:alpha val="60000"/>
                </a:schemeClr>
              </a:gs>
              <a:gs pos="13000">
                <a:srgbClr val="000000">
                  <a:lumMod val="85000"/>
                  <a:lumOff val="15000"/>
                  <a:alpha val="30000"/>
                </a:srgbClr>
              </a:gs>
            </a:gsLst>
            <a:lin ang="5400000" scaled="0"/>
            <a:tileRect/>
          </a:gradFill>
          <a:ln w="19050" cap="flat" cmpd="sng" algn="ctr">
            <a:solidFill>
              <a:srgbClr val="FFFFFF">
                <a:alpha val="23922"/>
              </a:srgb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b="1" dirty="0">
              <a:solidFill>
                <a:srgbClr val="FFFFFF"/>
              </a:solidFill>
              <a:latin typeface="Segoe"/>
            </a:endParaRPr>
          </a:p>
        </p:txBody>
      </p:sp>
      <p:sp>
        <p:nvSpPr>
          <p:cNvPr id="93" name="Rounded Rectangle 92"/>
          <p:cNvSpPr/>
          <p:nvPr/>
        </p:nvSpPr>
        <p:spPr bwMode="auto">
          <a:xfrm>
            <a:off x="401511" y="2019924"/>
            <a:ext cx="8334640" cy="655679"/>
          </a:xfrm>
          <a:prstGeom prst="roundRect">
            <a:avLst/>
          </a:prstGeom>
          <a:gradFill flip="none" rotWithShape="1">
            <a:gsLst>
              <a:gs pos="83000">
                <a:schemeClr val="bg1">
                  <a:alpha val="60000"/>
                </a:schemeClr>
              </a:gs>
              <a:gs pos="13000">
                <a:srgbClr val="000000">
                  <a:lumMod val="85000"/>
                  <a:lumOff val="15000"/>
                  <a:alpha val="30000"/>
                </a:srgbClr>
              </a:gs>
            </a:gsLst>
            <a:lin ang="5400000" scaled="0"/>
            <a:tileRect/>
          </a:gradFill>
          <a:ln w="19050" cap="flat" cmpd="sng" algn="ctr">
            <a:solidFill>
              <a:srgbClr val="FFFFFF">
                <a:alpha val="23922"/>
              </a:srgb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b="1" dirty="0">
              <a:solidFill>
                <a:srgbClr val="FFFFFF"/>
              </a:solidFill>
              <a:latin typeface="Segoe"/>
            </a:endParaRPr>
          </a:p>
        </p:txBody>
      </p:sp>
      <p:sp>
        <p:nvSpPr>
          <p:cNvPr id="94" name="Rounded Rectangle 93"/>
          <p:cNvSpPr/>
          <p:nvPr/>
        </p:nvSpPr>
        <p:spPr bwMode="auto">
          <a:xfrm>
            <a:off x="415802" y="1373867"/>
            <a:ext cx="8331782" cy="655679"/>
          </a:xfrm>
          <a:prstGeom prst="roundRect">
            <a:avLst/>
          </a:prstGeom>
          <a:gradFill flip="none" rotWithShape="1">
            <a:gsLst>
              <a:gs pos="83000">
                <a:schemeClr val="bg1">
                  <a:alpha val="60000"/>
                </a:schemeClr>
              </a:gs>
              <a:gs pos="13000">
                <a:srgbClr val="000000">
                  <a:lumMod val="85000"/>
                  <a:lumOff val="15000"/>
                  <a:alpha val="30000"/>
                </a:srgbClr>
              </a:gs>
            </a:gsLst>
            <a:lin ang="5400000" scaled="0"/>
            <a:tileRect/>
          </a:gradFill>
          <a:ln w="19050" cap="flat" cmpd="sng" algn="ctr">
            <a:solidFill>
              <a:srgbClr val="FFFFFF">
                <a:alpha val="23922"/>
              </a:srgb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b="1" dirty="0">
              <a:solidFill>
                <a:srgbClr val="FFFFFF"/>
              </a:solidFill>
              <a:latin typeface="Segoe"/>
            </a:endParaRPr>
          </a:p>
        </p:txBody>
      </p:sp>
      <p:sp>
        <p:nvSpPr>
          <p:cNvPr id="95" name="TextBox 94"/>
          <p:cNvSpPr txBox="1"/>
          <p:nvPr/>
        </p:nvSpPr>
        <p:spPr>
          <a:xfrm>
            <a:off x="2376833" y="1823150"/>
            <a:ext cx="990625" cy="369332"/>
          </a:xfrm>
          <a:prstGeom prst="rect">
            <a:avLst/>
          </a:prstGeom>
          <a:noFill/>
          <a:ln w="6350">
            <a:noFill/>
          </a:ln>
          <a:effectLst>
            <a:glow rad="228600">
              <a:srgbClr val="000000">
                <a:alpha val="27843"/>
              </a:srgbClr>
            </a:glow>
            <a:innerShdw blurRad="393700">
              <a:srgbClr val="000000">
                <a:alpha val="48000"/>
              </a:srgbClr>
            </a:innerShdw>
          </a:effectLst>
        </p:spPr>
        <p:txBody>
          <a:bodyPr>
            <a:spAutoFit/>
          </a:bodyPr>
          <a:lstStyle/>
          <a:p>
            <a:pPr algn="ctr" defTabSz="914363">
              <a:lnSpc>
                <a:spcPct val="90000"/>
              </a:lnSpc>
              <a:defRPr/>
            </a:pPr>
            <a:endParaRPr lang="en-US" sz="2000" dirty="0">
              <a:ln w="12700">
                <a:noFill/>
                <a:prstDash val="solid"/>
              </a:ln>
              <a:effectLst>
                <a:outerShdw blurRad="63500" sx="102000" sy="102000" algn="ctr" rotWithShape="0">
                  <a:prstClr val="black">
                    <a:alpha val="40000"/>
                  </a:prstClr>
                </a:outerShdw>
              </a:effectLst>
              <a:latin typeface="Segoe Black" pitchFamily="34" charset="0"/>
            </a:endParaRPr>
          </a:p>
        </p:txBody>
      </p:sp>
      <p:sp>
        <p:nvSpPr>
          <p:cNvPr id="97" name="TextBox 96"/>
          <p:cNvSpPr txBox="1"/>
          <p:nvPr/>
        </p:nvSpPr>
        <p:spPr>
          <a:xfrm>
            <a:off x="4493221" y="1712310"/>
            <a:ext cx="990622" cy="313932"/>
          </a:xfrm>
          <a:prstGeom prst="rect">
            <a:avLst/>
          </a:prstGeom>
          <a:noFill/>
          <a:ln w="6350">
            <a:noFill/>
          </a:ln>
          <a:effectLst>
            <a:glow rad="228600">
              <a:srgbClr val="000000">
                <a:alpha val="27843"/>
              </a:srgbClr>
            </a:glow>
            <a:innerShdw blurRad="393700">
              <a:srgbClr val="000000">
                <a:alpha val="48000"/>
              </a:srgbClr>
            </a:innerShdw>
          </a:effectLst>
        </p:spPr>
        <p:txBody>
          <a:bodyPr>
            <a:spAutoFit/>
          </a:bodyPr>
          <a:lstStyle/>
          <a:p>
            <a:pPr algn="ctr" defTabSz="914363">
              <a:lnSpc>
                <a:spcPct val="90000"/>
              </a:lnSpc>
              <a:defRPr/>
            </a:pPr>
            <a:endParaRPr lang="en-US" sz="1600" dirty="0">
              <a:ln w="12700">
                <a:noFill/>
                <a:prstDash val="solid"/>
              </a:ln>
              <a:effectLst>
                <a:outerShdw blurRad="63500" sx="102000" sy="102000" algn="ctr" rotWithShape="0">
                  <a:prstClr val="black">
                    <a:alpha val="40000"/>
                  </a:prstClr>
                </a:outerShdw>
              </a:effectLst>
              <a:latin typeface="Segoe Black" pitchFamily="34" charset="0"/>
            </a:endParaRPr>
          </a:p>
        </p:txBody>
      </p:sp>
      <p:sp>
        <p:nvSpPr>
          <p:cNvPr id="105" name="TextBox 104"/>
          <p:cNvSpPr txBox="1"/>
          <p:nvPr/>
        </p:nvSpPr>
        <p:spPr>
          <a:xfrm>
            <a:off x="6187536" y="1712310"/>
            <a:ext cx="990084" cy="313932"/>
          </a:xfrm>
          <a:prstGeom prst="rect">
            <a:avLst/>
          </a:prstGeom>
          <a:noFill/>
          <a:ln w="6350">
            <a:noFill/>
          </a:ln>
          <a:effectLst>
            <a:glow rad="228600">
              <a:srgbClr val="000000">
                <a:alpha val="27843"/>
              </a:srgbClr>
            </a:glow>
            <a:innerShdw blurRad="393700">
              <a:srgbClr val="000000">
                <a:alpha val="48000"/>
              </a:srgbClr>
            </a:innerShdw>
          </a:effectLst>
        </p:spPr>
        <p:txBody>
          <a:bodyPr>
            <a:spAutoFit/>
          </a:bodyPr>
          <a:lstStyle/>
          <a:p>
            <a:pPr algn="ctr" defTabSz="914363">
              <a:lnSpc>
                <a:spcPct val="90000"/>
              </a:lnSpc>
              <a:defRPr/>
            </a:pPr>
            <a:endParaRPr lang="en-US" sz="1600" dirty="0">
              <a:ln w="12700">
                <a:noFill/>
                <a:prstDash val="solid"/>
              </a:ln>
              <a:effectLst>
                <a:outerShdw blurRad="63500" sx="102000" sy="102000" algn="ctr" rotWithShape="0">
                  <a:prstClr val="black">
                    <a:alpha val="40000"/>
                  </a:prstClr>
                </a:outerShdw>
              </a:effectLst>
              <a:latin typeface="Segoe Black" pitchFamily="34" charset="0"/>
            </a:endParaRPr>
          </a:p>
        </p:txBody>
      </p:sp>
      <p:sp>
        <p:nvSpPr>
          <p:cNvPr id="106" name="RTM"/>
          <p:cNvSpPr/>
          <p:nvPr/>
        </p:nvSpPr>
        <p:spPr bwMode="auto">
          <a:xfrm>
            <a:off x="6120002" y="4077803"/>
            <a:ext cx="1000218" cy="456927"/>
          </a:xfrm>
          <a:prstGeom prst="round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square" lIns="0" tIns="0" rIns="0" bIns="0" numCol="1" rtlCol="0" anchor="ctr" anchorCtr="0" compatLnSpc="1">
            <a:prstTxWarp prst="textNoShape">
              <a:avLst/>
            </a:prstTxWarp>
          </a:bodyPr>
          <a:lstStyle/>
          <a:p>
            <a:pPr algn="ctr" fontAlgn="base">
              <a:lnSpc>
                <a:spcPct val="75000"/>
              </a:lnSpc>
              <a:spcBef>
                <a:spcPct val="0"/>
              </a:spcBef>
              <a:spcAft>
                <a:spcPct val="0"/>
              </a:spcAft>
              <a:buClr>
                <a:srgbClr val="FFFFFF"/>
              </a:buClr>
              <a:buSzPct val="95000"/>
              <a:tabLst>
                <a:tab pos="514476" algn="l"/>
              </a:tabLst>
              <a:defRPr/>
            </a:pPr>
            <a:r>
              <a:rPr lang="en-US" altLang="zh-CN" spc="-50" dirty="0" smtClean="0">
                <a:gradFill>
                  <a:gsLst>
                    <a:gs pos="0">
                      <a:schemeClr val="tx1"/>
                    </a:gs>
                    <a:gs pos="100000">
                      <a:schemeClr val="tx1"/>
                    </a:gs>
                  </a:gsLst>
                  <a:lin ang="5400000" scaled="1"/>
                </a:gradFill>
                <a:latin typeface="Segoe"/>
              </a:rPr>
              <a:t>2010</a:t>
            </a:r>
            <a:endParaRPr lang="en-US" altLang="zh-CN" spc="-50" dirty="0">
              <a:gradFill>
                <a:gsLst>
                  <a:gs pos="0">
                    <a:schemeClr val="tx1"/>
                  </a:gs>
                  <a:gs pos="100000">
                    <a:schemeClr val="tx1"/>
                  </a:gs>
                </a:gsLst>
                <a:lin ang="5400000" scaled="1"/>
              </a:gradFill>
              <a:latin typeface="Segoe"/>
            </a:endParaRPr>
          </a:p>
        </p:txBody>
      </p:sp>
      <p:sp>
        <p:nvSpPr>
          <p:cNvPr id="107" name="RTM"/>
          <p:cNvSpPr/>
          <p:nvPr/>
        </p:nvSpPr>
        <p:spPr bwMode="auto">
          <a:xfrm>
            <a:off x="7514825" y="2792247"/>
            <a:ext cx="1000218" cy="456927"/>
          </a:xfrm>
          <a:prstGeom prst="round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square" lIns="0" tIns="0" rIns="0" bIns="0" numCol="1" rtlCol="0" anchor="ctr" anchorCtr="0" compatLnSpc="1">
            <a:prstTxWarp prst="textNoShape">
              <a:avLst/>
            </a:prstTxWarp>
          </a:bodyPr>
          <a:lstStyle/>
          <a:p>
            <a:pPr algn="ctr" fontAlgn="base">
              <a:lnSpc>
                <a:spcPct val="75000"/>
              </a:lnSpc>
              <a:spcBef>
                <a:spcPct val="0"/>
              </a:spcBef>
              <a:spcAft>
                <a:spcPct val="0"/>
              </a:spcAft>
              <a:buClr>
                <a:srgbClr val="FFFFFF"/>
              </a:buClr>
              <a:buSzPct val="95000"/>
              <a:tabLst>
                <a:tab pos="514476" algn="l"/>
              </a:tabLst>
              <a:defRPr/>
            </a:pPr>
            <a:r>
              <a:rPr lang="en-US" altLang="zh-CN" spc="-50" dirty="0" smtClean="0">
                <a:gradFill>
                  <a:gsLst>
                    <a:gs pos="0">
                      <a:schemeClr val="tx1"/>
                    </a:gs>
                    <a:gs pos="100000">
                      <a:schemeClr val="tx1"/>
                    </a:gs>
                  </a:gsLst>
                  <a:lin ang="5400000" scaled="1"/>
                </a:gradFill>
                <a:latin typeface="Segoe"/>
              </a:rPr>
              <a:t>vNext</a:t>
            </a:r>
            <a:endParaRPr lang="en-US" altLang="zh-CN" spc="-50" dirty="0">
              <a:gradFill>
                <a:gsLst>
                  <a:gs pos="0">
                    <a:schemeClr val="tx1"/>
                  </a:gs>
                  <a:gs pos="100000">
                    <a:schemeClr val="tx1"/>
                  </a:gs>
                </a:gsLst>
                <a:lin ang="5400000" scaled="1"/>
              </a:gradFill>
              <a:latin typeface="Segoe"/>
            </a:endParaRPr>
          </a:p>
        </p:txBody>
      </p:sp>
      <p:sp>
        <p:nvSpPr>
          <p:cNvPr id="108" name="RTM"/>
          <p:cNvSpPr/>
          <p:nvPr/>
        </p:nvSpPr>
        <p:spPr bwMode="auto">
          <a:xfrm>
            <a:off x="7514825" y="2153545"/>
            <a:ext cx="1000218" cy="456927"/>
          </a:xfrm>
          <a:prstGeom prst="round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square" lIns="0" tIns="0" rIns="0" bIns="0" numCol="1" rtlCol="0" anchor="ctr" anchorCtr="0" compatLnSpc="1">
            <a:prstTxWarp prst="textNoShape">
              <a:avLst/>
            </a:prstTxWarp>
          </a:bodyPr>
          <a:lstStyle/>
          <a:p>
            <a:pPr algn="ctr" fontAlgn="base">
              <a:lnSpc>
                <a:spcPct val="75000"/>
              </a:lnSpc>
              <a:spcBef>
                <a:spcPct val="0"/>
              </a:spcBef>
              <a:spcAft>
                <a:spcPct val="0"/>
              </a:spcAft>
              <a:buClr>
                <a:srgbClr val="FFFFFF"/>
              </a:buClr>
              <a:buSzPct val="95000"/>
              <a:tabLst>
                <a:tab pos="514476" algn="l"/>
              </a:tabLst>
              <a:defRPr/>
            </a:pPr>
            <a:r>
              <a:rPr lang="en-US" altLang="zh-CN" spc="-50" dirty="0" smtClean="0">
                <a:gradFill>
                  <a:gsLst>
                    <a:gs pos="0">
                      <a:schemeClr val="tx1"/>
                    </a:gs>
                    <a:gs pos="100000">
                      <a:schemeClr val="tx1"/>
                    </a:gs>
                  </a:gsLst>
                  <a:lin ang="5400000" scaled="1"/>
                </a:gradFill>
                <a:latin typeface="Segoe"/>
              </a:rPr>
              <a:t>vNext</a:t>
            </a:r>
            <a:endParaRPr lang="en-US" altLang="zh-CN" spc="-50" dirty="0">
              <a:gradFill>
                <a:gsLst>
                  <a:gs pos="0">
                    <a:schemeClr val="tx1"/>
                  </a:gs>
                  <a:gs pos="100000">
                    <a:schemeClr val="tx1"/>
                  </a:gs>
                </a:gsLst>
                <a:lin ang="5400000" scaled="1"/>
              </a:gradFill>
              <a:latin typeface="Segoe"/>
            </a:endParaRPr>
          </a:p>
        </p:txBody>
      </p:sp>
      <p:sp>
        <p:nvSpPr>
          <p:cNvPr id="109" name="RTM"/>
          <p:cNvSpPr/>
          <p:nvPr/>
        </p:nvSpPr>
        <p:spPr bwMode="auto">
          <a:xfrm>
            <a:off x="7514825" y="1490150"/>
            <a:ext cx="1000218" cy="456927"/>
          </a:xfrm>
          <a:prstGeom prst="round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square" lIns="0" tIns="0" rIns="0" bIns="0" numCol="1" rtlCol="0" anchor="ctr" anchorCtr="0" compatLnSpc="1">
            <a:prstTxWarp prst="textNoShape">
              <a:avLst/>
            </a:prstTxWarp>
          </a:bodyPr>
          <a:lstStyle/>
          <a:p>
            <a:pPr algn="ctr" fontAlgn="base">
              <a:lnSpc>
                <a:spcPct val="75000"/>
              </a:lnSpc>
              <a:spcBef>
                <a:spcPct val="0"/>
              </a:spcBef>
              <a:spcAft>
                <a:spcPct val="0"/>
              </a:spcAft>
              <a:buClr>
                <a:srgbClr val="FFFFFF"/>
              </a:buClr>
              <a:buSzPct val="95000"/>
              <a:tabLst>
                <a:tab pos="514476" algn="l"/>
              </a:tabLst>
              <a:defRPr/>
            </a:pPr>
            <a:r>
              <a:rPr lang="en-US" altLang="zh-CN" spc="-50" dirty="0" smtClean="0">
                <a:gradFill>
                  <a:gsLst>
                    <a:gs pos="0">
                      <a:schemeClr val="tx1"/>
                    </a:gs>
                    <a:gs pos="100000">
                      <a:schemeClr val="tx1"/>
                    </a:gs>
                  </a:gsLst>
                  <a:lin ang="5400000" scaled="1"/>
                </a:gradFill>
                <a:latin typeface="Segoe"/>
              </a:rPr>
              <a:t>vNext</a:t>
            </a:r>
            <a:endParaRPr lang="en-US" altLang="zh-CN" spc="-50" dirty="0">
              <a:gradFill>
                <a:gsLst>
                  <a:gs pos="0">
                    <a:schemeClr val="tx1"/>
                  </a:gs>
                  <a:gs pos="100000">
                    <a:schemeClr val="tx1"/>
                  </a:gs>
                </a:gsLst>
                <a:lin ang="5400000" scaled="1"/>
              </a:gradFill>
              <a:latin typeface="Segoe"/>
            </a:endParaRPr>
          </a:p>
        </p:txBody>
      </p:sp>
      <p:sp>
        <p:nvSpPr>
          <p:cNvPr id="110" name="Beta 1"/>
          <p:cNvSpPr/>
          <p:nvPr/>
        </p:nvSpPr>
        <p:spPr bwMode="auto">
          <a:xfrm>
            <a:off x="6010511" y="5370677"/>
            <a:ext cx="1219200" cy="456927"/>
          </a:xfrm>
          <a:prstGeom prst="round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square" lIns="0" tIns="0" rIns="0" bIns="0" numCol="1" rtlCol="0" anchor="ctr" anchorCtr="0" compatLnSpc="1">
            <a:prstTxWarp prst="textNoShape">
              <a:avLst/>
            </a:prstTxWarp>
          </a:bodyPr>
          <a:lstStyle/>
          <a:p>
            <a:pPr algn="ctr" fontAlgn="base">
              <a:lnSpc>
                <a:spcPct val="75000"/>
              </a:lnSpc>
              <a:spcBef>
                <a:spcPct val="0"/>
              </a:spcBef>
              <a:spcAft>
                <a:spcPct val="0"/>
              </a:spcAft>
              <a:buClr>
                <a:srgbClr val="FFFFFF"/>
              </a:buClr>
              <a:buSzPct val="95000"/>
              <a:tabLst>
                <a:tab pos="514476" algn="l"/>
              </a:tabLst>
              <a:defRPr/>
            </a:pPr>
            <a:r>
              <a:rPr lang="en-US" altLang="zh-CN" spc="-50" dirty="0" smtClean="0">
                <a:gradFill>
                  <a:gsLst>
                    <a:gs pos="0">
                      <a:schemeClr val="tx1"/>
                    </a:gs>
                    <a:gs pos="100000">
                      <a:schemeClr val="tx1"/>
                    </a:gs>
                  </a:gsLst>
                  <a:lin ang="5400000" scaled="1"/>
                </a:gradFill>
                <a:latin typeface="Segoe"/>
              </a:rPr>
              <a:t>V1</a:t>
            </a:r>
            <a:endParaRPr lang="en-US" altLang="zh-CN" spc="-50" dirty="0">
              <a:gradFill>
                <a:gsLst>
                  <a:gs pos="0">
                    <a:schemeClr val="tx1"/>
                  </a:gs>
                  <a:gs pos="100000">
                    <a:schemeClr val="tx1"/>
                  </a:gs>
                </a:gsLst>
                <a:lin ang="5400000" scaled="1"/>
              </a:gradFill>
              <a:latin typeface="Segoe"/>
            </a:endParaRPr>
          </a:p>
        </p:txBody>
      </p:sp>
      <p:sp>
        <p:nvSpPr>
          <p:cNvPr id="113" name="Beta 1"/>
          <p:cNvSpPr/>
          <p:nvPr/>
        </p:nvSpPr>
        <p:spPr bwMode="auto">
          <a:xfrm>
            <a:off x="4588535" y="4738696"/>
            <a:ext cx="1219200" cy="456927"/>
          </a:xfrm>
          <a:prstGeom prst="round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square" lIns="0" tIns="0" rIns="0" bIns="0" numCol="1" rtlCol="0" anchor="ctr" anchorCtr="0" compatLnSpc="1">
            <a:prstTxWarp prst="textNoShape">
              <a:avLst/>
            </a:prstTxWarp>
          </a:bodyPr>
          <a:lstStyle/>
          <a:p>
            <a:pPr algn="ctr" fontAlgn="base">
              <a:lnSpc>
                <a:spcPct val="75000"/>
              </a:lnSpc>
              <a:spcBef>
                <a:spcPct val="0"/>
              </a:spcBef>
              <a:spcAft>
                <a:spcPct val="0"/>
              </a:spcAft>
              <a:buClr>
                <a:srgbClr val="FFFFFF"/>
              </a:buClr>
              <a:buSzPct val="95000"/>
              <a:tabLst>
                <a:tab pos="514476" algn="l"/>
              </a:tabLst>
              <a:defRPr/>
            </a:pPr>
            <a:r>
              <a:rPr lang="en-US" altLang="zh-CN" spc="-50" dirty="0" smtClean="0">
                <a:gradFill>
                  <a:gsLst>
                    <a:gs pos="0">
                      <a:schemeClr val="tx1"/>
                    </a:gs>
                    <a:gs pos="100000">
                      <a:schemeClr val="tx1"/>
                    </a:gs>
                  </a:gsLst>
                  <a:lin ang="5400000" scaled="1"/>
                </a:gradFill>
                <a:latin typeface="Segoe"/>
              </a:rPr>
              <a:t>2009 &amp; R2</a:t>
            </a:r>
            <a:endParaRPr lang="en-US" altLang="zh-CN" spc="-50" dirty="0">
              <a:gradFill>
                <a:gsLst>
                  <a:gs pos="0">
                    <a:schemeClr val="tx1"/>
                  </a:gs>
                  <a:gs pos="100000">
                    <a:schemeClr val="tx1"/>
                  </a:gs>
                </a:gsLst>
                <a:lin ang="5400000" scaled="1"/>
              </a:gradFill>
              <a:latin typeface="Segoe"/>
            </a:endParaRPr>
          </a:p>
        </p:txBody>
      </p:sp>
      <p:sp>
        <p:nvSpPr>
          <p:cNvPr id="114" name="RTM"/>
          <p:cNvSpPr/>
          <p:nvPr/>
        </p:nvSpPr>
        <p:spPr bwMode="auto">
          <a:xfrm>
            <a:off x="6120002" y="3436605"/>
            <a:ext cx="1000218" cy="456927"/>
          </a:xfrm>
          <a:prstGeom prst="round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square" lIns="0" tIns="0" rIns="0" bIns="0" numCol="1" rtlCol="0" anchor="ctr" anchorCtr="0" compatLnSpc="1">
            <a:prstTxWarp prst="textNoShape">
              <a:avLst/>
            </a:prstTxWarp>
          </a:bodyPr>
          <a:lstStyle/>
          <a:p>
            <a:pPr algn="ctr" fontAlgn="base">
              <a:lnSpc>
                <a:spcPct val="75000"/>
              </a:lnSpc>
              <a:spcBef>
                <a:spcPct val="0"/>
              </a:spcBef>
              <a:spcAft>
                <a:spcPct val="0"/>
              </a:spcAft>
              <a:buClr>
                <a:srgbClr val="FFFFFF"/>
              </a:buClr>
              <a:buSzPct val="95000"/>
              <a:tabLst>
                <a:tab pos="514476" algn="l"/>
              </a:tabLst>
              <a:defRPr/>
            </a:pPr>
            <a:r>
              <a:rPr lang="en-US" altLang="zh-CN" spc="-50" dirty="0" smtClean="0">
                <a:gradFill>
                  <a:gsLst>
                    <a:gs pos="0">
                      <a:schemeClr val="tx1"/>
                    </a:gs>
                    <a:gs pos="100000">
                      <a:schemeClr val="tx1"/>
                    </a:gs>
                  </a:gsLst>
                  <a:lin ang="5400000" scaled="1"/>
                </a:gradFill>
                <a:latin typeface="Segoe"/>
              </a:rPr>
              <a:t>2010</a:t>
            </a:r>
            <a:endParaRPr lang="en-US" altLang="zh-CN" spc="-50" dirty="0">
              <a:gradFill>
                <a:gsLst>
                  <a:gs pos="0">
                    <a:schemeClr val="tx1"/>
                  </a:gs>
                  <a:gs pos="100000">
                    <a:schemeClr val="tx1"/>
                  </a:gs>
                </a:gsLst>
                <a:lin ang="5400000" scaled="1"/>
              </a:gradFill>
              <a:latin typeface="Segoe"/>
            </a:endParaRPr>
          </a:p>
        </p:txBody>
      </p:sp>
      <p:sp>
        <p:nvSpPr>
          <p:cNvPr id="115" name="Beta 1"/>
          <p:cNvSpPr/>
          <p:nvPr/>
        </p:nvSpPr>
        <p:spPr bwMode="auto">
          <a:xfrm>
            <a:off x="4588535" y="1490150"/>
            <a:ext cx="1219200" cy="456927"/>
          </a:xfrm>
          <a:prstGeom prst="round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square" lIns="0" tIns="0" rIns="0" bIns="0" numCol="1" rtlCol="0" anchor="ctr" anchorCtr="0" compatLnSpc="1">
            <a:prstTxWarp prst="textNoShape">
              <a:avLst/>
            </a:prstTxWarp>
          </a:bodyPr>
          <a:lstStyle/>
          <a:p>
            <a:pPr algn="ctr" fontAlgn="base">
              <a:lnSpc>
                <a:spcPct val="75000"/>
              </a:lnSpc>
              <a:spcBef>
                <a:spcPct val="0"/>
              </a:spcBef>
              <a:spcAft>
                <a:spcPct val="0"/>
              </a:spcAft>
              <a:buClr>
                <a:srgbClr val="FFFFFF"/>
              </a:buClr>
              <a:buSzPct val="95000"/>
              <a:tabLst>
                <a:tab pos="514476" algn="l"/>
              </a:tabLst>
              <a:defRPr/>
            </a:pPr>
            <a:r>
              <a:rPr lang="en-US" altLang="zh-CN" spc="-50" dirty="0">
                <a:gradFill>
                  <a:gsLst>
                    <a:gs pos="0">
                      <a:schemeClr val="tx1"/>
                    </a:gs>
                    <a:gs pos="100000">
                      <a:schemeClr val="tx1"/>
                    </a:gs>
                  </a:gsLst>
                  <a:lin ang="5400000" scaled="1"/>
                </a:gradFill>
                <a:latin typeface="Segoe"/>
              </a:rPr>
              <a:t>2007 </a:t>
            </a:r>
            <a:r>
              <a:rPr lang="en-US" altLang="zh-CN" spc="-50" dirty="0" smtClean="0">
                <a:gradFill>
                  <a:gsLst>
                    <a:gs pos="0">
                      <a:schemeClr val="tx1"/>
                    </a:gs>
                    <a:gs pos="100000">
                      <a:schemeClr val="tx1"/>
                    </a:gs>
                  </a:gsLst>
                  <a:lin ang="5400000" scaled="1"/>
                </a:gradFill>
                <a:latin typeface="Segoe"/>
              </a:rPr>
              <a:t>R2</a:t>
            </a:r>
            <a:endParaRPr lang="en-US" altLang="zh-CN" spc="-50" dirty="0">
              <a:gradFill>
                <a:gsLst>
                  <a:gs pos="0">
                    <a:schemeClr val="tx1"/>
                  </a:gs>
                  <a:gs pos="100000">
                    <a:schemeClr val="tx1"/>
                  </a:gs>
                </a:gsLst>
                <a:lin ang="5400000" scaled="1"/>
              </a:gradFill>
              <a:latin typeface="Segoe"/>
            </a:endParaRPr>
          </a:p>
        </p:txBody>
      </p:sp>
      <p:pic>
        <p:nvPicPr>
          <p:cNvPr id="116" name="Picture 4" descr="C:\Documents and Settings\Eva\My Documents\336\SysCnt-DPM_h_rgb_r.png"/>
          <p:cNvPicPr>
            <a:picLocks noChangeAspect="1" noChangeArrowheads="1"/>
          </p:cNvPicPr>
          <p:nvPr/>
        </p:nvPicPr>
        <p:blipFill>
          <a:blip r:embed="rId4" cstate="print"/>
          <a:stretch>
            <a:fillRect/>
          </a:stretch>
        </p:blipFill>
        <p:spPr bwMode="auto">
          <a:xfrm>
            <a:off x="511796" y="3391269"/>
            <a:ext cx="2139696" cy="509245"/>
          </a:xfrm>
          <a:prstGeom prst="rect">
            <a:avLst/>
          </a:prstGeom>
          <a:noFill/>
          <a:ln>
            <a:noFill/>
          </a:ln>
        </p:spPr>
      </p:pic>
      <p:pic>
        <p:nvPicPr>
          <p:cNvPr id="117" name="Picture 5" descr="C:\Documents and Settings\Eva\My Documents\336\SysCnt-Essentials_h_rgb_r.png"/>
          <p:cNvPicPr>
            <a:picLocks noChangeAspect="1" noChangeArrowheads="1"/>
          </p:cNvPicPr>
          <p:nvPr/>
        </p:nvPicPr>
        <p:blipFill>
          <a:blip r:embed="rId5" cstate="print"/>
          <a:stretch>
            <a:fillRect/>
          </a:stretch>
        </p:blipFill>
        <p:spPr bwMode="auto">
          <a:xfrm>
            <a:off x="533065" y="5979047"/>
            <a:ext cx="1658199" cy="461011"/>
          </a:xfrm>
          <a:prstGeom prst="rect">
            <a:avLst/>
          </a:prstGeom>
          <a:noFill/>
          <a:ln>
            <a:noFill/>
          </a:ln>
        </p:spPr>
      </p:pic>
      <p:pic>
        <p:nvPicPr>
          <p:cNvPr id="118" name="Picture 6" descr="C:\Documents and Settings\Eva\My Documents\336\SysCnt-OprtnsMgr_h_rgb_r.png"/>
          <p:cNvPicPr>
            <a:picLocks noChangeAspect="1" noChangeArrowheads="1"/>
          </p:cNvPicPr>
          <p:nvPr/>
        </p:nvPicPr>
        <p:blipFill>
          <a:blip r:embed="rId6" cstate="print"/>
          <a:stretch>
            <a:fillRect/>
          </a:stretch>
        </p:blipFill>
        <p:spPr bwMode="auto">
          <a:xfrm>
            <a:off x="533063" y="1440541"/>
            <a:ext cx="1773936" cy="497272"/>
          </a:xfrm>
          <a:prstGeom prst="rect">
            <a:avLst/>
          </a:prstGeom>
          <a:noFill/>
          <a:ln>
            <a:noFill/>
          </a:ln>
        </p:spPr>
      </p:pic>
      <p:pic>
        <p:nvPicPr>
          <p:cNvPr id="119" name="Picture 7" descr="C:\Documents and Settings\Eva\My Documents\336\SysCnt-ServiceMgr_h_rgb_r.png"/>
          <p:cNvPicPr>
            <a:picLocks noChangeAspect="1" noChangeArrowheads="1"/>
          </p:cNvPicPr>
          <p:nvPr/>
        </p:nvPicPr>
        <p:blipFill>
          <a:blip r:embed="rId7" cstate="print"/>
          <a:stretch>
            <a:fillRect/>
          </a:stretch>
        </p:blipFill>
        <p:spPr bwMode="auto">
          <a:xfrm>
            <a:off x="529577" y="4022010"/>
            <a:ext cx="1706377" cy="514158"/>
          </a:xfrm>
          <a:prstGeom prst="rect">
            <a:avLst/>
          </a:prstGeom>
          <a:noFill/>
          <a:ln>
            <a:noFill/>
          </a:ln>
        </p:spPr>
      </p:pic>
      <p:sp>
        <p:nvSpPr>
          <p:cNvPr id="120" name="Beta 1"/>
          <p:cNvSpPr/>
          <p:nvPr/>
        </p:nvSpPr>
        <p:spPr bwMode="auto">
          <a:xfrm>
            <a:off x="3173704" y="2792247"/>
            <a:ext cx="1219200" cy="456927"/>
          </a:xfrm>
          <a:prstGeom prst="round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square" lIns="0" tIns="0" rIns="0" bIns="0" numCol="1" rtlCol="0" anchor="ctr" anchorCtr="0" compatLnSpc="1">
            <a:prstTxWarp prst="textNoShape">
              <a:avLst/>
            </a:prstTxWarp>
          </a:bodyPr>
          <a:lstStyle/>
          <a:p>
            <a:pPr algn="ctr" fontAlgn="base">
              <a:lnSpc>
                <a:spcPct val="75000"/>
              </a:lnSpc>
              <a:spcBef>
                <a:spcPct val="0"/>
              </a:spcBef>
              <a:spcAft>
                <a:spcPct val="0"/>
              </a:spcAft>
              <a:buClr>
                <a:srgbClr val="FFFFFF"/>
              </a:buClr>
              <a:buSzPct val="95000"/>
              <a:tabLst>
                <a:tab pos="514476" algn="l"/>
              </a:tabLst>
              <a:defRPr/>
            </a:pPr>
            <a:r>
              <a:rPr lang="en-US" altLang="zh-CN" spc="-50" dirty="0" smtClean="0">
                <a:gradFill>
                  <a:gsLst>
                    <a:gs pos="0">
                      <a:schemeClr val="tx1"/>
                    </a:gs>
                    <a:gs pos="100000">
                      <a:schemeClr val="tx1"/>
                    </a:gs>
                  </a:gsLst>
                  <a:lin ang="5400000" scaled="1"/>
                </a:gradFill>
                <a:latin typeface="Segoe"/>
              </a:rPr>
              <a:t>2007 R2</a:t>
            </a:r>
            <a:endParaRPr lang="en-US" altLang="zh-CN" spc="-50" dirty="0">
              <a:gradFill>
                <a:gsLst>
                  <a:gs pos="0">
                    <a:schemeClr val="tx1"/>
                  </a:gs>
                  <a:gs pos="100000">
                    <a:schemeClr val="tx1"/>
                  </a:gs>
                </a:gsLst>
                <a:lin ang="5400000" scaled="1"/>
              </a:gradFill>
              <a:latin typeface="Segoe"/>
            </a:endParaRPr>
          </a:p>
        </p:txBody>
      </p:sp>
      <p:sp>
        <p:nvSpPr>
          <p:cNvPr id="121" name="Beta 1"/>
          <p:cNvSpPr/>
          <p:nvPr/>
        </p:nvSpPr>
        <p:spPr bwMode="auto">
          <a:xfrm>
            <a:off x="3173704" y="3436605"/>
            <a:ext cx="1219200" cy="456927"/>
          </a:xfrm>
          <a:prstGeom prst="round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square" lIns="0" tIns="0" rIns="0" bIns="0" numCol="1" rtlCol="0" anchor="ctr" anchorCtr="0" compatLnSpc="1">
            <a:prstTxWarp prst="textNoShape">
              <a:avLst/>
            </a:prstTxWarp>
          </a:bodyPr>
          <a:lstStyle/>
          <a:p>
            <a:pPr algn="ctr" fontAlgn="base">
              <a:lnSpc>
                <a:spcPct val="75000"/>
              </a:lnSpc>
              <a:spcBef>
                <a:spcPct val="0"/>
              </a:spcBef>
              <a:spcAft>
                <a:spcPct val="0"/>
              </a:spcAft>
              <a:buClr>
                <a:srgbClr val="FFFFFF"/>
              </a:buClr>
              <a:buSzPct val="95000"/>
              <a:tabLst>
                <a:tab pos="514476" algn="l"/>
              </a:tabLst>
              <a:defRPr/>
            </a:pPr>
            <a:r>
              <a:rPr lang="en-US" altLang="zh-CN" spc="-50" dirty="0" smtClean="0">
                <a:gradFill>
                  <a:gsLst>
                    <a:gs pos="0">
                      <a:schemeClr val="tx1"/>
                    </a:gs>
                    <a:gs pos="100000">
                      <a:schemeClr val="tx1"/>
                    </a:gs>
                  </a:gsLst>
                  <a:lin ang="5400000" scaled="1"/>
                </a:gradFill>
                <a:latin typeface="Segoe"/>
              </a:rPr>
              <a:t>2007 SP1</a:t>
            </a:r>
            <a:endParaRPr lang="en-US" altLang="zh-CN" spc="-50" dirty="0">
              <a:gradFill>
                <a:gsLst>
                  <a:gs pos="0">
                    <a:schemeClr val="tx1"/>
                  </a:gs>
                  <a:gs pos="100000">
                    <a:schemeClr val="tx1"/>
                  </a:gs>
                </a:gsLst>
                <a:lin ang="5400000" scaled="1"/>
              </a:gradFill>
              <a:latin typeface="Segoe"/>
            </a:endParaRPr>
          </a:p>
        </p:txBody>
      </p:sp>
      <p:sp>
        <p:nvSpPr>
          <p:cNvPr id="122" name="Beta 1"/>
          <p:cNvSpPr/>
          <p:nvPr/>
        </p:nvSpPr>
        <p:spPr bwMode="auto">
          <a:xfrm>
            <a:off x="3173704" y="2153545"/>
            <a:ext cx="1219200" cy="456927"/>
          </a:xfrm>
          <a:prstGeom prst="round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square" lIns="0" tIns="0" rIns="0" bIns="0" numCol="1" rtlCol="0" anchor="ctr" anchorCtr="0" compatLnSpc="1">
            <a:prstTxWarp prst="textNoShape">
              <a:avLst/>
            </a:prstTxWarp>
          </a:bodyPr>
          <a:lstStyle/>
          <a:p>
            <a:pPr algn="ctr" fontAlgn="base">
              <a:lnSpc>
                <a:spcPct val="75000"/>
              </a:lnSpc>
              <a:spcBef>
                <a:spcPct val="0"/>
              </a:spcBef>
              <a:spcAft>
                <a:spcPct val="0"/>
              </a:spcAft>
              <a:buClr>
                <a:srgbClr val="FFFFFF"/>
              </a:buClr>
              <a:buSzPct val="95000"/>
              <a:tabLst>
                <a:tab pos="514476" algn="l"/>
              </a:tabLst>
              <a:defRPr/>
            </a:pPr>
            <a:r>
              <a:rPr lang="en-US" altLang="zh-CN" spc="-50" dirty="0">
                <a:gradFill>
                  <a:gsLst>
                    <a:gs pos="0">
                      <a:schemeClr val="tx1"/>
                    </a:gs>
                    <a:gs pos="100000">
                      <a:schemeClr val="tx1"/>
                    </a:gs>
                  </a:gsLst>
                  <a:lin ang="5400000" scaled="1"/>
                </a:gradFill>
                <a:latin typeface="Segoe"/>
              </a:rPr>
              <a:t>2008</a:t>
            </a:r>
          </a:p>
        </p:txBody>
      </p:sp>
      <p:sp>
        <p:nvSpPr>
          <p:cNvPr id="123" name="Beta 1"/>
          <p:cNvSpPr/>
          <p:nvPr/>
        </p:nvSpPr>
        <p:spPr bwMode="auto">
          <a:xfrm>
            <a:off x="3173704" y="4738696"/>
            <a:ext cx="1219200" cy="456927"/>
          </a:xfrm>
          <a:prstGeom prst="round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square" lIns="0" tIns="0" rIns="0" bIns="0" numCol="1" rtlCol="0" anchor="ctr" anchorCtr="0" compatLnSpc="1">
            <a:prstTxWarp prst="textNoShape">
              <a:avLst/>
            </a:prstTxWarp>
          </a:bodyPr>
          <a:lstStyle/>
          <a:p>
            <a:pPr algn="ctr" fontAlgn="base">
              <a:lnSpc>
                <a:spcPct val="75000"/>
              </a:lnSpc>
              <a:spcBef>
                <a:spcPct val="0"/>
              </a:spcBef>
              <a:spcAft>
                <a:spcPct val="0"/>
              </a:spcAft>
              <a:buClr>
                <a:srgbClr val="FFFFFF"/>
              </a:buClr>
              <a:buSzPct val="95000"/>
              <a:tabLst>
                <a:tab pos="514476" algn="l"/>
              </a:tabLst>
              <a:defRPr/>
            </a:pPr>
            <a:r>
              <a:rPr lang="en-US" altLang="zh-CN" spc="-50" dirty="0">
                <a:gradFill>
                  <a:gsLst>
                    <a:gs pos="0">
                      <a:schemeClr val="tx1"/>
                    </a:gs>
                    <a:gs pos="100000">
                      <a:schemeClr val="tx1"/>
                    </a:gs>
                  </a:gsLst>
                  <a:lin ang="5400000" scaled="1"/>
                </a:gradFill>
                <a:latin typeface="Segoe"/>
              </a:rPr>
              <a:t>2008</a:t>
            </a:r>
          </a:p>
        </p:txBody>
      </p:sp>
      <p:sp>
        <p:nvSpPr>
          <p:cNvPr id="124" name="Beta 1"/>
          <p:cNvSpPr/>
          <p:nvPr/>
        </p:nvSpPr>
        <p:spPr bwMode="auto">
          <a:xfrm>
            <a:off x="3173704" y="1490150"/>
            <a:ext cx="1219200" cy="456927"/>
          </a:xfrm>
          <a:prstGeom prst="round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square" lIns="0" tIns="0" rIns="0" bIns="0" numCol="1" rtlCol="0" anchor="ctr" anchorCtr="0" compatLnSpc="1">
            <a:prstTxWarp prst="textNoShape">
              <a:avLst/>
            </a:prstTxWarp>
          </a:bodyPr>
          <a:lstStyle/>
          <a:p>
            <a:pPr algn="ctr" fontAlgn="base">
              <a:lnSpc>
                <a:spcPct val="75000"/>
              </a:lnSpc>
              <a:spcBef>
                <a:spcPct val="0"/>
              </a:spcBef>
              <a:spcAft>
                <a:spcPct val="0"/>
              </a:spcAft>
              <a:buClr>
                <a:srgbClr val="FFFFFF"/>
              </a:buClr>
              <a:buSzPct val="95000"/>
              <a:tabLst>
                <a:tab pos="514476" algn="l"/>
              </a:tabLst>
              <a:defRPr/>
            </a:pPr>
            <a:r>
              <a:rPr lang="en-US" altLang="zh-CN" spc="-50" dirty="0">
                <a:gradFill>
                  <a:gsLst>
                    <a:gs pos="0">
                      <a:schemeClr val="tx1"/>
                    </a:gs>
                    <a:gs pos="100000">
                      <a:schemeClr val="tx1"/>
                    </a:gs>
                  </a:gsLst>
                  <a:lin ang="5400000" scaled="1"/>
                </a:gradFill>
                <a:latin typeface="Segoe"/>
              </a:rPr>
              <a:t>2007 SP1</a:t>
            </a:r>
          </a:p>
        </p:txBody>
      </p:sp>
      <p:sp>
        <p:nvSpPr>
          <p:cNvPr id="125" name="Beta 1"/>
          <p:cNvSpPr/>
          <p:nvPr/>
        </p:nvSpPr>
        <p:spPr bwMode="auto">
          <a:xfrm>
            <a:off x="3173704" y="6012995"/>
            <a:ext cx="1219200" cy="456927"/>
          </a:xfrm>
          <a:prstGeom prst="round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square" lIns="0" tIns="0" rIns="0" bIns="0" numCol="1" rtlCol="0" anchor="ctr" anchorCtr="0" compatLnSpc="1">
            <a:prstTxWarp prst="textNoShape">
              <a:avLst/>
            </a:prstTxWarp>
          </a:bodyPr>
          <a:lstStyle/>
          <a:p>
            <a:pPr algn="ctr" fontAlgn="base">
              <a:lnSpc>
                <a:spcPct val="75000"/>
              </a:lnSpc>
              <a:spcBef>
                <a:spcPct val="0"/>
              </a:spcBef>
              <a:spcAft>
                <a:spcPct val="0"/>
              </a:spcAft>
              <a:buClr>
                <a:srgbClr val="FFFFFF"/>
              </a:buClr>
              <a:buSzPct val="95000"/>
              <a:tabLst>
                <a:tab pos="514476" algn="l"/>
              </a:tabLst>
              <a:defRPr/>
            </a:pPr>
            <a:r>
              <a:rPr lang="en-US" altLang="zh-CN" spc="-50" dirty="0" smtClean="0">
                <a:gradFill>
                  <a:gsLst>
                    <a:gs pos="0">
                      <a:schemeClr val="tx1"/>
                    </a:gs>
                    <a:gs pos="100000">
                      <a:schemeClr val="tx1"/>
                    </a:gs>
                  </a:gsLst>
                  <a:lin ang="5400000" scaled="1"/>
                </a:gradFill>
                <a:latin typeface="Segoe"/>
              </a:rPr>
              <a:t>2007 SP1</a:t>
            </a:r>
            <a:endParaRPr lang="en-US" altLang="zh-CN" spc="-50" dirty="0">
              <a:gradFill>
                <a:gsLst>
                  <a:gs pos="0">
                    <a:schemeClr val="tx1"/>
                  </a:gs>
                  <a:gs pos="100000">
                    <a:schemeClr val="tx1"/>
                  </a:gs>
                </a:gsLst>
                <a:lin ang="5400000" scaled="1"/>
              </a:gradFill>
              <a:latin typeface="Segoe"/>
            </a:endParaRPr>
          </a:p>
        </p:txBody>
      </p:sp>
      <p:sp>
        <p:nvSpPr>
          <p:cNvPr id="126" name="Beta 1"/>
          <p:cNvSpPr/>
          <p:nvPr/>
        </p:nvSpPr>
        <p:spPr bwMode="auto">
          <a:xfrm>
            <a:off x="6010511" y="4738696"/>
            <a:ext cx="1219200" cy="456927"/>
          </a:xfrm>
          <a:prstGeom prst="round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square" lIns="0" tIns="0" rIns="0" bIns="0" numCol="1" rtlCol="0" anchor="ctr" anchorCtr="0" compatLnSpc="1">
            <a:prstTxWarp prst="textNoShape">
              <a:avLst/>
            </a:prstTxWarp>
          </a:bodyPr>
          <a:lstStyle/>
          <a:p>
            <a:pPr algn="ctr" fontAlgn="base">
              <a:lnSpc>
                <a:spcPct val="75000"/>
              </a:lnSpc>
              <a:spcBef>
                <a:spcPct val="0"/>
              </a:spcBef>
              <a:spcAft>
                <a:spcPct val="0"/>
              </a:spcAft>
              <a:buClr>
                <a:srgbClr val="FFFFFF"/>
              </a:buClr>
              <a:buSzPct val="95000"/>
              <a:tabLst>
                <a:tab pos="514476" algn="l"/>
              </a:tabLst>
              <a:defRPr/>
            </a:pPr>
            <a:r>
              <a:rPr lang="en-US" altLang="zh-CN" spc="-50" dirty="0" smtClean="0">
                <a:gradFill>
                  <a:gsLst>
                    <a:gs pos="0">
                      <a:schemeClr val="tx1"/>
                    </a:gs>
                    <a:gs pos="100000">
                      <a:schemeClr val="tx1"/>
                    </a:gs>
                  </a:gsLst>
                  <a:lin ang="5400000" scaled="1"/>
                </a:gradFill>
                <a:latin typeface="Segoe"/>
              </a:rPr>
              <a:t>2010 &amp; R2</a:t>
            </a:r>
            <a:endParaRPr lang="en-US" altLang="zh-CN" spc="-50" dirty="0">
              <a:gradFill>
                <a:gsLst>
                  <a:gs pos="0">
                    <a:schemeClr val="tx1"/>
                  </a:gs>
                  <a:gs pos="100000">
                    <a:schemeClr val="tx1"/>
                  </a:gs>
                </a:gsLst>
                <a:lin ang="5400000" scaled="1"/>
              </a:gradFill>
              <a:latin typeface="Segoe"/>
            </a:endParaRPr>
          </a:p>
        </p:txBody>
      </p:sp>
      <p:sp>
        <p:nvSpPr>
          <p:cNvPr id="127" name="Beta 1"/>
          <p:cNvSpPr/>
          <p:nvPr/>
        </p:nvSpPr>
        <p:spPr bwMode="auto">
          <a:xfrm>
            <a:off x="4585787" y="2153545"/>
            <a:ext cx="1219200" cy="456927"/>
          </a:xfrm>
          <a:prstGeom prst="round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square" lIns="0" tIns="0" rIns="0" bIns="0" numCol="1" rtlCol="0" anchor="ctr" anchorCtr="0" compatLnSpc="1">
            <a:prstTxWarp prst="textNoShape">
              <a:avLst/>
            </a:prstTxWarp>
          </a:bodyPr>
          <a:lstStyle/>
          <a:p>
            <a:pPr algn="ctr" fontAlgn="base">
              <a:lnSpc>
                <a:spcPct val="75000"/>
              </a:lnSpc>
              <a:spcBef>
                <a:spcPct val="0"/>
              </a:spcBef>
              <a:spcAft>
                <a:spcPct val="0"/>
              </a:spcAft>
              <a:buClr>
                <a:srgbClr val="FFFFFF"/>
              </a:buClr>
              <a:buSzPct val="95000"/>
              <a:tabLst>
                <a:tab pos="514476" algn="l"/>
              </a:tabLst>
              <a:defRPr/>
            </a:pPr>
            <a:r>
              <a:rPr lang="en-US" altLang="zh-CN" spc="-50" dirty="0" smtClean="0">
                <a:gradFill>
                  <a:gsLst>
                    <a:gs pos="0">
                      <a:schemeClr val="tx1"/>
                    </a:gs>
                    <a:gs pos="100000">
                      <a:schemeClr val="tx1"/>
                    </a:gs>
                  </a:gsLst>
                  <a:lin ang="5400000" scaled="1"/>
                </a:gradFill>
                <a:latin typeface="Segoe"/>
              </a:rPr>
              <a:t>2008 R2</a:t>
            </a:r>
            <a:endParaRPr lang="en-US" altLang="zh-CN" spc="-50" dirty="0">
              <a:gradFill>
                <a:gsLst>
                  <a:gs pos="0">
                    <a:schemeClr val="tx1"/>
                  </a:gs>
                  <a:gs pos="100000">
                    <a:schemeClr val="tx1"/>
                  </a:gs>
                </a:gsLst>
                <a:lin ang="5400000" scaled="1"/>
              </a:gradFill>
              <a:latin typeface="Segoe"/>
            </a:endParaRPr>
          </a:p>
        </p:txBody>
      </p:sp>
      <p:sp>
        <p:nvSpPr>
          <p:cNvPr id="128" name="Beta 1"/>
          <p:cNvSpPr/>
          <p:nvPr/>
        </p:nvSpPr>
        <p:spPr bwMode="auto">
          <a:xfrm>
            <a:off x="4612170" y="2792247"/>
            <a:ext cx="1219200" cy="456927"/>
          </a:xfrm>
          <a:prstGeom prst="round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square" lIns="0" tIns="0" rIns="0" bIns="0" numCol="1" rtlCol="0" anchor="ctr" anchorCtr="0" compatLnSpc="1">
            <a:prstTxWarp prst="textNoShape">
              <a:avLst/>
            </a:prstTxWarp>
          </a:bodyPr>
          <a:lstStyle/>
          <a:p>
            <a:pPr algn="ctr" fontAlgn="base">
              <a:lnSpc>
                <a:spcPct val="75000"/>
              </a:lnSpc>
              <a:spcBef>
                <a:spcPct val="0"/>
              </a:spcBef>
              <a:spcAft>
                <a:spcPct val="0"/>
              </a:spcAft>
              <a:buClr>
                <a:srgbClr val="FFFFFF"/>
              </a:buClr>
              <a:buSzPct val="95000"/>
              <a:tabLst>
                <a:tab pos="514476" algn="l"/>
              </a:tabLst>
              <a:defRPr/>
            </a:pPr>
            <a:r>
              <a:rPr lang="en-US" altLang="zh-CN" spc="-50" dirty="0">
                <a:gradFill>
                  <a:gsLst>
                    <a:gs pos="0">
                      <a:schemeClr val="tx1"/>
                    </a:gs>
                    <a:gs pos="100000">
                      <a:schemeClr val="tx1"/>
                    </a:gs>
                  </a:gsLst>
                  <a:lin ang="5400000" scaled="1"/>
                </a:gradFill>
                <a:latin typeface="Segoe"/>
              </a:rPr>
              <a:t>2007 </a:t>
            </a:r>
            <a:r>
              <a:rPr lang="en-US" altLang="zh-CN" spc="-50" dirty="0" smtClean="0">
                <a:gradFill>
                  <a:gsLst>
                    <a:gs pos="0">
                      <a:schemeClr val="tx1"/>
                    </a:gs>
                    <a:gs pos="100000">
                      <a:schemeClr val="tx1"/>
                    </a:gs>
                  </a:gsLst>
                  <a:lin ang="5400000" scaled="1"/>
                </a:gradFill>
                <a:latin typeface="Segoe"/>
              </a:rPr>
              <a:t>SP2</a:t>
            </a:r>
            <a:endParaRPr lang="en-US" altLang="zh-CN" spc="-50" dirty="0">
              <a:gradFill>
                <a:gsLst>
                  <a:gs pos="0">
                    <a:schemeClr val="tx1"/>
                  </a:gs>
                  <a:gs pos="100000">
                    <a:schemeClr val="tx1"/>
                  </a:gs>
                </a:gsLst>
                <a:lin ang="5400000" scaled="1"/>
              </a:gradFill>
              <a:latin typeface="Segoe"/>
            </a:endParaRPr>
          </a:p>
        </p:txBody>
      </p:sp>
      <p:sp>
        <p:nvSpPr>
          <p:cNvPr id="129" name="RTM"/>
          <p:cNvSpPr/>
          <p:nvPr/>
        </p:nvSpPr>
        <p:spPr bwMode="auto">
          <a:xfrm>
            <a:off x="7514825" y="5370677"/>
            <a:ext cx="1000218" cy="456927"/>
          </a:xfrm>
          <a:prstGeom prst="round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square" lIns="0" tIns="0" rIns="0" bIns="0" numCol="1" rtlCol="0" anchor="ctr" anchorCtr="0" compatLnSpc="1">
            <a:prstTxWarp prst="textNoShape">
              <a:avLst/>
            </a:prstTxWarp>
          </a:bodyPr>
          <a:lstStyle/>
          <a:p>
            <a:pPr algn="ctr" fontAlgn="base">
              <a:lnSpc>
                <a:spcPct val="75000"/>
              </a:lnSpc>
              <a:spcBef>
                <a:spcPct val="0"/>
              </a:spcBef>
              <a:spcAft>
                <a:spcPct val="0"/>
              </a:spcAft>
              <a:buClr>
                <a:srgbClr val="FFFFFF"/>
              </a:buClr>
              <a:buSzPct val="95000"/>
              <a:tabLst>
                <a:tab pos="514476" algn="l"/>
              </a:tabLst>
              <a:defRPr/>
            </a:pPr>
            <a:r>
              <a:rPr lang="en-US" altLang="zh-CN" spc="-50" dirty="0" smtClean="0">
                <a:gradFill>
                  <a:gsLst>
                    <a:gs pos="0">
                      <a:schemeClr val="tx1"/>
                    </a:gs>
                    <a:gs pos="100000">
                      <a:schemeClr val="tx1"/>
                    </a:gs>
                  </a:gsLst>
                  <a:lin ang="5400000" scaled="1"/>
                </a:gradFill>
                <a:latin typeface="Segoe"/>
              </a:rPr>
              <a:t>V2 &amp; V3</a:t>
            </a:r>
            <a:endParaRPr lang="en-US" altLang="zh-CN" spc="-50" dirty="0">
              <a:gradFill>
                <a:gsLst>
                  <a:gs pos="0">
                    <a:schemeClr val="tx1"/>
                  </a:gs>
                  <a:gs pos="100000">
                    <a:schemeClr val="tx1"/>
                  </a:gs>
                </a:gsLst>
                <a:lin ang="5400000" scaled="1"/>
              </a:gradFill>
              <a:latin typeface="Segoe"/>
            </a:endParaRPr>
          </a:p>
        </p:txBody>
      </p:sp>
      <p:sp>
        <p:nvSpPr>
          <p:cNvPr id="130" name="Rectangle 129"/>
          <p:cNvSpPr/>
          <p:nvPr/>
        </p:nvSpPr>
        <p:spPr>
          <a:xfrm>
            <a:off x="3035276" y="1009115"/>
            <a:ext cx="1410992" cy="295120"/>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a:lstStyle/>
          <a:p>
            <a:pPr marL="0" lvl="1" algn="ctr" defTabSz="1096873" fontAlgn="base">
              <a:lnSpc>
                <a:spcPct val="90000"/>
              </a:lnSpc>
              <a:spcBef>
                <a:spcPct val="0"/>
              </a:spcBef>
              <a:spcAft>
                <a:spcPct val="0"/>
              </a:spcAft>
              <a:buClr>
                <a:srgbClr val="F3AF35"/>
              </a:buClr>
              <a:buSzPct val="85000"/>
              <a:tabLst>
                <a:tab pos="1371600" algn="l"/>
              </a:tabLst>
              <a:defRPr/>
            </a:pPr>
            <a:r>
              <a:rPr lang="en-US" b="1" dirty="0" smtClean="0">
                <a:gradFill flip="none" rotWithShape="1">
                  <a:gsLst>
                    <a:gs pos="0">
                      <a:schemeClr val="tx1"/>
                    </a:gs>
                    <a:gs pos="100000">
                      <a:schemeClr val="accent1"/>
                    </a:gs>
                  </a:gsLst>
                  <a:lin ang="5400000" scaled="1"/>
                  <a:tileRect/>
                </a:gradFill>
                <a:latin typeface="Segoe" pitchFamily="34" charset="0"/>
              </a:rPr>
              <a:t>2008</a:t>
            </a:r>
            <a:endParaRPr lang="en-US" b="1" dirty="0">
              <a:gradFill flip="none" rotWithShape="1">
                <a:gsLst>
                  <a:gs pos="0">
                    <a:schemeClr val="tx1"/>
                  </a:gs>
                  <a:gs pos="100000">
                    <a:schemeClr val="accent1"/>
                  </a:gs>
                </a:gsLst>
                <a:lin ang="5400000" scaled="1"/>
                <a:tileRect/>
              </a:gradFill>
              <a:latin typeface="Segoe" pitchFamily="34" charset="0"/>
            </a:endParaRPr>
          </a:p>
        </p:txBody>
      </p:sp>
      <p:pic>
        <p:nvPicPr>
          <p:cNvPr id="131" name="Picture 5" descr="C:\Users\Public\Pictures\DVD_ART35\Logos\System Center Virtual Machine Manager 2008\system center virtual machine manager 2008 grid rev h.png"/>
          <p:cNvPicPr>
            <a:picLocks noChangeAspect="1" noChangeArrowheads="1"/>
          </p:cNvPicPr>
          <p:nvPr/>
        </p:nvPicPr>
        <p:blipFill>
          <a:blip r:embed="rId8" cstate="print"/>
          <a:srcRect/>
          <a:stretch>
            <a:fillRect/>
          </a:stretch>
        </p:blipFill>
        <p:spPr bwMode="auto">
          <a:xfrm>
            <a:off x="242083" y="2021567"/>
            <a:ext cx="2975611" cy="620682"/>
          </a:xfrm>
          <a:prstGeom prst="rect">
            <a:avLst/>
          </a:prstGeom>
          <a:noFill/>
        </p:spPr>
      </p:pic>
      <p:sp>
        <p:nvSpPr>
          <p:cNvPr id="132" name="Beta 1"/>
          <p:cNvSpPr/>
          <p:nvPr/>
        </p:nvSpPr>
        <p:spPr bwMode="auto">
          <a:xfrm>
            <a:off x="6019306" y="6012995"/>
            <a:ext cx="1219200" cy="456927"/>
          </a:xfrm>
          <a:prstGeom prst="round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square" lIns="0" tIns="0" rIns="0" bIns="0" numCol="1" rtlCol="0" anchor="ctr" anchorCtr="0" compatLnSpc="1">
            <a:prstTxWarp prst="textNoShape">
              <a:avLst/>
            </a:prstTxWarp>
          </a:bodyPr>
          <a:lstStyle/>
          <a:p>
            <a:pPr algn="ctr" fontAlgn="base">
              <a:lnSpc>
                <a:spcPct val="75000"/>
              </a:lnSpc>
              <a:spcBef>
                <a:spcPct val="0"/>
              </a:spcBef>
              <a:spcAft>
                <a:spcPct val="0"/>
              </a:spcAft>
              <a:buClr>
                <a:srgbClr val="FFFFFF"/>
              </a:buClr>
              <a:buSzPct val="95000"/>
              <a:tabLst>
                <a:tab pos="514476" algn="l"/>
              </a:tabLst>
              <a:defRPr/>
            </a:pPr>
            <a:r>
              <a:rPr lang="en-US" altLang="zh-CN" spc="-50" dirty="0" smtClean="0">
                <a:gradFill>
                  <a:gsLst>
                    <a:gs pos="0">
                      <a:schemeClr val="tx1"/>
                    </a:gs>
                    <a:gs pos="100000">
                      <a:schemeClr val="tx1"/>
                    </a:gs>
                  </a:gsLst>
                  <a:lin ang="5400000" scaled="1"/>
                </a:gradFill>
                <a:latin typeface="Segoe"/>
              </a:rPr>
              <a:t>2010</a:t>
            </a:r>
            <a:endParaRPr lang="en-US" altLang="zh-CN" spc="-50" dirty="0">
              <a:gradFill>
                <a:gsLst>
                  <a:gs pos="0">
                    <a:schemeClr val="tx1"/>
                  </a:gs>
                  <a:gs pos="100000">
                    <a:schemeClr val="tx1"/>
                  </a:gs>
                </a:gsLst>
                <a:lin ang="5400000" scaled="1"/>
              </a:gradFill>
              <a:latin typeface="Segoe"/>
            </a:endParaRPr>
          </a:p>
        </p:txBody>
      </p:sp>
      <p:pic>
        <p:nvPicPr>
          <p:cNvPr id="133" name="Picture 2" descr="\\server3\internalbin\Resource_DVD_Update_1\DVD_ART35_Update1_revMar09\Logos\System Center Configuration Manager\System Center Configuration Manager logo rev.png"/>
          <p:cNvPicPr>
            <a:picLocks noChangeAspect="1" noChangeArrowheads="1"/>
          </p:cNvPicPr>
          <p:nvPr/>
        </p:nvPicPr>
        <p:blipFill>
          <a:blip r:embed="rId9" cstate="print"/>
          <a:srcRect/>
          <a:stretch>
            <a:fillRect/>
          </a:stretch>
        </p:blipFill>
        <p:spPr bwMode="auto">
          <a:xfrm>
            <a:off x="509361" y="2723163"/>
            <a:ext cx="2029968" cy="532117"/>
          </a:xfrm>
          <a:prstGeom prst="rect">
            <a:avLst/>
          </a:prstGeom>
          <a:noFill/>
        </p:spPr>
      </p:pic>
      <p:pic>
        <p:nvPicPr>
          <p:cNvPr id="134" name="Picture 3" descr="C:\Documents and Settings\Eva\My Documents\Downloaded items\DTP-OptPack-SA_bL_r.png"/>
          <p:cNvPicPr>
            <a:picLocks noChangeAspect="1" noChangeArrowheads="1"/>
          </p:cNvPicPr>
          <p:nvPr/>
        </p:nvPicPr>
        <p:blipFill>
          <a:blip r:embed="rId10" cstate="print"/>
          <a:stretch>
            <a:fillRect/>
          </a:stretch>
        </p:blipFill>
        <p:spPr bwMode="auto">
          <a:xfrm>
            <a:off x="881784" y="4721346"/>
            <a:ext cx="2103120" cy="342160"/>
          </a:xfrm>
          <a:prstGeom prst="rect">
            <a:avLst/>
          </a:prstGeom>
          <a:noFill/>
          <a:ln>
            <a:noFill/>
          </a:ln>
        </p:spPr>
      </p:pic>
      <p:pic>
        <p:nvPicPr>
          <p:cNvPr id="135" name="Picture 4" descr="C:\Users\davidg\Pictures\DVD_ART34\Artwork_Imagery\Icons - Illustrations\_VIRTUALIZATION ICONS\Windows Logo.png"/>
          <p:cNvPicPr>
            <a:picLocks noChangeAspect="1" noChangeArrowheads="1"/>
          </p:cNvPicPr>
          <p:nvPr/>
        </p:nvPicPr>
        <p:blipFill>
          <a:blip r:embed="rId11" cstate="print"/>
          <a:srcRect/>
          <a:stretch>
            <a:fillRect/>
          </a:stretch>
        </p:blipFill>
        <p:spPr bwMode="auto">
          <a:xfrm>
            <a:off x="530131" y="4783029"/>
            <a:ext cx="270110" cy="241554"/>
          </a:xfrm>
          <a:prstGeom prst="rect">
            <a:avLst/>
          </a:prstGeom>
          <a:noFill/>
        </p:spPr>
      </p:pic>
      <p:sp>
        <p:nvSpPr>
          <p:cNvPr id="136" name="Beta 1"/>
          <p:cNvSpPr/>
          <p:nvPr/>
        </p:nvSpPr>
        <p:spPr bwMode="auto">
          <a:xfrm>
            <a:off x="7405334" y="4738696"/>
            <a:ext cx="1219200" cy="456927"/>
          </a:xfrm>
          <a:prstGeom prst="round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square" lIns="0" tIns="0" rIns="0" bIns="0" numCol="1" rtlCol="0" anchor="ctr" anchorCtr="0" compatLnSpc="1">
            <a:prstTxWarp prst="textNoShape">
              <a:avLst/>
            </a:prstTxWarp>
          </a:bodyPr>
          <a:lstStyle/>
          <a:p>
            <a:pPr algn="ctr" fontAlgn="base">
              <a:lnSpc>
                <a:spcPct val="75000"/>
              </a:lnSpc>
              <a:spcBef>
                <a:spcPct val="0"/>
              </a:spcBef>
              <a:spcAft>
                <a:spcPct val="0"/>
              </a:spcAft>
              <a:buClr>
                <a:srgbClr val="FFFFFF"/>
              </a:buClr>
              <a:buSzPct val="95000"/>
              <a:tabLst>
                <a:tab pos="514476" algn="l"/>
              </a:tabLst>
              <a:defRPr/>
            </a:pPr>
            <a:r>
              <a:rPr lang="en-US" altLang="zh-CN" spc="-50" dirty="0" smtClean="0">
                <a:gradFill>
                  <a:gsLst>
                    <a:gs pos="0">
                      <a:schemeClr val="tx1"/>
                    </a:gs>
                    <a:gs pos="100000">
                      <a:schemeClr val="tx1"/>
                    </a:gs>
                  </a:gsLst>
                  <a:lin ang="5400000" scaled="1"/>
                </a:gradFill>
                <a:latin typeface="Segoe"/>
              </a:rPr>
              <a:t>2011 &amp; R2</a:t>
            </a:r>
            <a:endParaRPr lang="en-US" altLang="zh-CN" spc="-50" dirty="0">
              <a:gradFill>
                <a:gsLst>
                  <a:gs pos="0">
                    <a:schemeClr val="tx1"/>
                  </a:gs>
                  <a:gs pos="100000">
                    <a:schemeClr val="tx1"/>
                  </a:gs>
                </a:gsLst>
                <a:lin ang="5400000" scaled="1"/>
              </a:gradFill>
              <a:latin typeface="Segoe"/>
            </a:endParaRPr>
          </a:p>
        </p:txBody>
      </p:sp>
      <p:sp>
        <p:nvSpPr>
          <p:cNvPr id="137" name="RTM"/>
          <p:cNvSpPr/>
          <p:nvPr/>
        </p:nvSpPr>
        <p:spPr bwMode="auto">
          <a:xfrm>
            <a:off x="7514825" y="4077803"/>
            <a:ext cx="1000218" cy="456927"/>
          </a:xfrm>
          <a:prstGeom prst="round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square" lIns="0" tIns="0" rIns="0" bIns="0" numCol="1" rtlCol="0" anchor="ctr" anchorCtr="0" compatLnSpc="1">
            <a:prstTxWarp prst="textNoShape">
              <a:avLst/>
            </a:prstTxWarp>
          </a:bodyPr>
          <a:lstStyle/>
          <a:p>
            <a:pPr algn="ctr" fontAlgn="base">
              <a:lnSpc>
                <a:spcPct val="75000"/>
              </a:lnSpc>
              <a:spcBef>
                <a:spcPct val="0"/>
              </a:spcBef>
              <a:spcAft>
                <a:spcPct val="0"/>
              </a:spcAft>
              <a:buClr>
                <a:srgbClr val="FFFFFF"/>
              </a:buClr>
              <a:buSzPct val="95000"/>
              <a:tabLst>
                <a:tab pos="514476" algn="l"/>
              </a:tabLst>
              <a:defRPr/>
            </a:pPr>
            <a:r>
              <a:rPr lang="en-US" altLang="zh-CN" spc="-50" dirty="0" smtClean="0">
                <a:gradFill>
                  <a:gsLst>
                    <a:gs pos="0">
                      <a:schemeClr val="tx1"/>
                    </a:gs>
                    <a:gs pos="100000">
                      <a:schemeClr val="tx1"/>
                    </a:gs>
                  </a:gsLst>
                  <a:lin ang="5400000" scaled="1"/>
                </a:gradFill>
                <a:latin typeface="Segoe"/>
              </a:rPr>
              <a:t>vNext</a:t>
            </a:r>
            <a:endParaRPr lang="en-US" altLang="zh-CN" spc="-50" dirty="0">
              <a:gradFill>
                <a:gsLst>
                  <a:gs pos="0">
                    <a:schemeClr val="tx1"/>
                  </a:gs>
                  <a:gs pos="100000">
                    <a:schemeClr val="tx1"/>
                  </a:gs>
                </a:gsLst>
                <a:lin ang="5400000" scaled="1"/>
              </a:gradFill>
              <a:latin typeface="Segoe"/>
            </a:endParaRPr>
          </a:p>
        </p:txBody>
      </p:sp>
      <p:sp>
        <p:nvSpPr>
          <p:cNvPr id="143" name="Beta 1"/>
          <p:cNvSpPr/>
          <p:nvPr/>
        </p:nvSpPr>
        <p:spPr bwMode="auto">
          <a:xfrm>
            <a:off x="5990232" y="2792247"/>
            <a:ext cx="1219200" cy="456927"/>
          </a:xfrm>
          <a:prstGeom prst="round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square" lIns="0" tIns="0" rIns="0" bIns="0" numCol="1" rtlCol="0" anchor="ctr" anchorCtr="0" compatLnSpc="1">
            <a:prstTxWarp prst="textNoShape">
              <a:avLst/>
            </a:prstTxWarp>
          </a:bodyPr>
          <a:lstStyle/>
          <a:p>
            <a:pPr algn="ctr" fontAlgn="base">
              <a:lnSpc>
                <a:spcPct val="75000"/>
              </a:lnSpc>
              <a:spcBef>
                <a:spcPct val="0"/>
              </a:spcBef>
              <a:spcAft>
                <a:spcPct val="0"/>
              </a:spcAft>
              <a:buClr>
                <a:srgbClr val="FFFFFF"/>
              </a:buClr>
              <a:buSzPct val="95000"/>
              <a:tabLst>
                <a:tab pos="514476" algn="l"/>
              </a:tabLst>
              <a:defRPr/>
            </a:pPr>
            <a:r>
              <a:rPr lang="en-US" altLang="zh-CN" spc="-50" dirty="0">
                <a:gradFill>
                  <a:gsLst>
                    <a:gs pos="0">
                      <a:schemeClr val="tx1"/>
                    </a:gs>
                    <a:gs pos="100000">
                      <a:schemeClr val="tx1"/>
                    </a:gs>
                  </a:gsLst>
                  <a:lin ang="5400000" scaled="1"/>
                </a:gradFill>
                <a:latin typeface="Segoe"/>
              </a:rPr>
              <a:t>2007 </a:t>
            </a:r>
            <a:r>
              <a:rPr lang="en-US" altLang="zh-CN" spc="-50" dirty="0" smtClean="0">
                <a:gradFill>
                  <a:gsLst>
                    <a:gs pos="0">
                      <a:schemeClr val="tx1"/>
                    </a:gs>
                    <a:gs pos="100000">
                      <a:schemeClr val="tx1"/>
                    </a:gs>
                  </a:gsLst>
                  <a:lin ang="5400000" scaled="1"/>
                </a:gradFill>
                <a:latin typeface="Segoe"/>
              </a:rPr>
              <a:t>R3</a:t>
            </a:r>
            <a:endParaRPr lang="en-US" altLang="zh-CN" spc="-50" dirty="0">
              <a:gradFill>
                <a:gsLst>
                  <a:gs pos="0">
                    <a:schemeClr val="tx1"/>
                  </a:gs>
                  <a:gs pos="100000">
                    <a:schemeClr val="tx1"/>
                  </a:gs>
                </a:gsLst>
                <a:lin ang="5400000" scaled="1"/>
              </a:gradFill>
              <a:latin typeface="Segoe"/>
            </a:endParaRPr>
          </a:p>
        </p:txBody>
      </p:sp>
      <p:sp>
        <p:nvSpPr>
          <p:cNvPr id="144" name="Rectangle 74"/>
          <p:cNvSpPr/>
          <p:nvPr/>
        </p:nvSpPr>
        <p:spPr>
          <a:xfrm>
            <a:off x="4476148" y="1009115"/>
            <a:ext cx="1410992" cy="295120"/>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a:lstStyle/>
          <a:p>
            <a:pPr marL="0" lvl="1" algn="ctr" defTabSz="1096873" fontAlgn="base">
              <a:lnSpc>
                <a:spcPct val="90000"/>
              </a:lnSpc>
              <a:spcBef>
                <a:spcPct val="0"/>
              </a:spcBef>
              <a:spcAft>
                <a:spcPct val="0"/>
              </a:spcAft>
              <a:buClr>
                <a:srgbClr val="F3AF35"/>
              </a:buClr>
              <a:buSzPct val="85000"/>
              <a:tabLst>
                <a:tab pos="1371600" algn="l"/>
              </a:tabLst>
              <a:defRPr/>
            </a:pPr>
            <a:r>
              <a:rPr lang="en-US" b="1" dirty="0" smtClean="0">
                <a:gradFill flip="none" rotWithShape="1">
                  <a:gsLst>
                    <a:gs pos="0">
                      <a:schemeClr val="tx1"/>
                    </a:gs>
                    <a:gs pos="100000">
                      <a:schemeClr val="accent1"/>
                    </a:gs>
                  </a:gsLst>
                  <a:lin ang="5400000" scaled="1"/>
                  <a:tileRect/>
                </a:gradFill>
                <a:latin typeface="Segoe" pitchFamily="34" charset="0"/>
              </a:rPr>
              <a:t>2009</a:t>
            </a:r>
            <a:endParaRPr lang="en-US" b="1" dirty="0">
              <a:gradFill flip="none" rotWithShape="1">
                <a:gsLst>
                  <a:gs pos="0">
                    <a:schemeClr val="tx1"/>
                  </a:gs>
                  <a:gs pos="100000">
                    <a:schemeClr val="accent1"/>
                  </a:gs>
                </a:gsLst>
                <a:lin ang="5400000" scaled="1"/>
                <a:tileRect/>
              </a:gradFill>
              <a:latin typeface="Segoe" pitchFamily="34" charset="0"/>
            </a:endParaRPr>
          </a:p>
        </p:txBody>
      </p:sp>
      <p:sp>
        <p:nvSpPr>
          <p:cNvPr id="145" name="Rectangle 144"/>
          <p:cNvSpPr/>
          <p:nvPr/>
        </p:nvSpPr>
        <p:spPr>
          <a:xfrm>
            <a:off x="5889311" y="1009115"/>
            <a:ext cx="1410992" cy="295120"/>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a:lstStyle/>
          <a:p>
            <a:pPr marL="0" lvl="1" algn="ctr" defTabSz="1096873" fontAlgn="base">
              <a:lnSpc>
                <a:spcPct val="90000"/>
              </a:lnSpc>
              <a:spcBef>
                <a:spcPct val="0"/>
              </a:spcBef>
              <a:spcAft>
                <a:spcPct val="0"/>
              </a:spcAft>
              <a:buClr>
                <a:srgbClr val="F3AF35"/>
              </a:buClr>
              <a:buSzPct val="85000"/>
              <a:tabLst>
                <a:tab pos="1371600" algn="l"/>
              </a:tabLst>
              <a:defRPr/>
            </a:pPr>
            <a:r>
              <a:rPr lang="en-US" b="1" dirty="0" smtClean="0">
                <a:gradFill flip="none" rotWithShape="1">
                  <a:gsLst>
                    <a:gs pos="0">
                      <a:schemeClr val="tx1"/>
                    </a:gs>
                    <a:gs pos="100000">
                      <a:schemeClr val="accent1"/>
                    </a:gs>
                  </a:gsLst>
                  <a:lin ang="5400000" scaled="1"/>
                  <a:tileRect/>
                </a:gradFill>
                <a:latin typeface="Segoe" pitchFamily="34" charset="0"/>
              </a:rPr>
              <a:t>2010</a:t>
            </a:r>
            <a:endParaRPr lang="en-US" b="1" dirty="0">
              <a:gradFill flip="none" rotWithShape="1">
                <a:gsLst>
                  <a:gs pos="0">
                    <a:schemeClr val="tx1"/>
                  </a:gs>
                  <a:gs pos="100000">
                    <a:schemeClr val="accent1"/>
                  </a:gs>
                </a:gsLst>
                <a:lin ang="5400000" scaled="1"/>
                <a:tileRect/>
              </a:gradFill>
              <a:latin typeface="Segoe" pitchFamily="34" charset="0"/>
            </a:endParaRPr>
          </a:p>
        </p:txBody>
      </p:sp>
      <p:sp>
        <p:nvSpPr>
          <p:cNvPr id="146" name="Rectangle 145"/>
          <p:cNvSpPr/>
          <p:nvPr/>
        </p:nvSpPr>
        <p:spPr>
          <a:xfrm>
            <a:off x="7302475" y="1009115"/>
            <a:ext cx="1410992" cy="295120"/>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a:lstStyle/>
          <a:p>
            <a:pPr marL="0" lvl="1" algn="ctr" defTabSz="1096873" fontAlgn="base">
              <a:lnSpc>
                <a:spcPct val="90000"/>
              </a:lnSpc>
              <a:spcBef>
                <a:spcPct val="0"/>
              </a:spcBef>
              <a:spcAft>
                <a:spcPct val="0"/>
              </a:spcAft>
              <a:buClr>
                <a:srgbClr val="F3AF35"/>
              </a:buClr>
              <a:buSzPct val="85000"/>
              <a:tabLst>
                <a:tab pos="1371600" algn="l"/>
              </a:tabLst>
              <a:defRPr/>
            </a:pPr>
            <a:r>
              <a:rPr lang="en-US" b="1" dirty="0" smtClean="0">
                <a:gradFill flip="none" rotWithShape="1">
                  <a:gsLst>
                    <a:gs pos="0">
                      <a:schemeClr val="tx1"/>
                    </a:gs>
                    <a:gs pos="100000">
                      <a:schemeClr val="accent1"/>
                    </a:gs>
                  </a:gsLst>
                  <a:lin ang="5400000" scaled="1"/>
                  <a:tileRect/>
                </a:gradFill>
                <a:latin typeface="Segoe" pitchFamily="34" charset="0"/>
              </a:rPr>
              <a:t>2011</a:t>
            </a:r>
            <a:endParaRPr lang="en-US" b="1" dirty="0">
              <a:gradFill flip="none" rotWithShape="1">
                <a:gsLst>
                  <a:gs pos="0">
                    <a:schemeClr val="tx1"/>
                  </a:gs>
                  <a:gs pos="100000">
                    <a:schemeClr val="accent1"/>
                  </a:gs>
                </a:gsLst>
                <a:lin ang="5400000" scaled="1"/>
                <a:tileRect/>
              </a:gradFill>
              <a:latin typeface="Segoe" pitchFamily="34" charset="0"/>
            </a:endParaRPr>
          </a:p>
        </p:txBody>
      </p:sp>
      <p:pic>
        <p:nvPicPr>
          <p:cNvPr id="58" name="Picture 57" descr="SysCnt-OnlineDskMgr_h_rgb_r.png"/>
          <p:cNvPicPr>
            <a:picLocks noChangeAspect="1"/>
          </p:cNvPicPr>
          <p:nvPr/>
        </p:nvPicPr>
        <p:blipFill>
          <a:blip r:embed="rId12" cstate="print"/>
          <a:stretch>
            <a:fillRect/>
          </a:stretch>
        </p:blipFill>
        <p:spPr>
          <a:xfrm>
            <a:off x="524404" y="5339950"/>
            <a:ext cx="2083329" cy="516820"/>
          </a:xfrm>
          <a:prstGeom prst="rect">
            <a:avLst/>
          </a:prstGeom>
        </p:spPr>
      </p:pic>
    </p:spTree>
    <p:extLst>
      <p:ext uri="{BB962C8B-B14F-4D97-AF65-F5344CB8AC3E}">
        <p14:creationId xmlns:p14="http://schemas.microsoft.com/office/powerpoint/2010/main" xmlns="" val="2885477398"/>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smtClean="0"/>
              <a:t>Related Content</a:t>
            </a:r>
            <a:endParaRPr lang="en-US" dirty="0"/>
          </a:p>
        </p:txBody>
      </p:sp>
      <p:sp>
        <p:nvSpPr>
          <p:cNvPr id="17" name="Content Placeholder 16"/>
          <p:cNvSpPr>
            <a:spLocks noGrp="1"/>
          </p:cNvSpPr>
          <p:nvPr>
            <p:ph sz="quarter" idx="10"/>
          </p:nvPr>
        </p:nvSpPr>
        <p:spPr/>
        <p:txBody>
          <a:bodyPr/>
          <a:lstStyle/>
          <a:p>
            <a:r>
              <a:rPr dirty="0" smtClean="0"/>
              <a:t>MGT10-IS: System Center Service Manager 2010 "Chalk Talk" </a:t>
            </a:r>
          </a:p>
          <a:p>
            <a:r>
              <a:rPr lang="en-US" dirty="0" smtClean="0"/>
              <a:t>Wednesday, 13:13-14:45, Interactive Theatre 5 - Yellow</a:t>
            </a:r>
            <a:endParaRPr dirty="0" smtClean="0"/>
          </a:p>
        </p:txBody>
      </p:sp>
      <p:sp>
        <p:nvSpPr>
          <p:cNvPr id="8" name="Rectangle 7"/>
          <p:cNvSpPr/>
          <p:nvPr/>
        </p:nvSpPr>
        <p:spPr bwMode="auto">
          <a:xfrm>
            <a:off x="-2298032" y="0"/>
            <a:ext cx="2141623" cy="2586789"/>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pPr defTabSz="914099" fontAlgn="base">
              <a:spcBef>
                <a:spcPct val="0"/>
              </a:spcBef>
              <a:spcAft>
                <a:spcPct val="0"/>
              </a:spcAft>
            </a:pPr>
            <a:r>
              <a:rPr lang="en-US" dirty="0" smtClean="0"/>
              <a:t>please list the Breakout Sessions, </a:t>
            </a:r>
            <a:br>
              <a:rPr lang="en-US" dirty="0" smtClean="0"/>
            </a:br>
            <a:r>
              <a:rPr lang="en-US" dirty="0" smtClean="0"/>
              <a:t>TLC Interactive Theaters and Labs </a:t>
            </a:r>
            <a:br>
              <a:rPr lang="en-US" dirty="0" smtClean="0"/>
            </a:br>
            <a:r>
              <a:rPr lang="en-US" dirty="0" smtClean="0"/>
              <a:t>that are related to your session.</a:t>
            </a: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17"/>
          <p:cNvSpPr/>
          <p:nvPr/>
        </p:nvSpPr>
        <p:spPr bwMode="auto">
          <a:xfrm>
            <a:off x="-37474" y="-60065"/>
            <a:ext cx="10109200" cy="6931025"/>
          </a:xfrm>
          <a:custGeom>
            <a:avLst/>
            <a:gdLst>
              <a:gd name="connsiteX0" fmla="*/ 0 w 6962775"/>
              <a:gd name="connsiteY0" fmla="*/ 0 h 3952875"/>
              <a:gd name="connsiteX1" fmla="*/ 6962775 w 6962775"/>
              <a:gd name="connsiteY1" fmla="*/ 3952875 h 3952875"/>
              <a:gd name="connsiteX2" fmla="*/ 6429375 w 6962775"/>
              <a:gd name="connsiteY2" fmla="*/ 3952875 h 3952875"/>
              <a:gd name="connsiteX3" fmla="*/ 0 w 6962775"/>
              <a:gd name="connsiteY3" fmla="*/ 552450 h 3952875"/>
              <a:gd name="connsiteX4" fmla="*/ 0 w 6962775"/>
              <a:gd name="connsiteY4" fmla="*/ 0 h 3952875"/>
              <a:gd name="connsiteX0" fmla="*/ 0 w 7188200"/>
              <a:gd name="connsiteY0" fmla="*/ 2978150 h 6931025"/>
              <a:gd name="connsiteX1" fmla="*/ 6962775 w 7188200"/>
              <a:gd name="connsiteY1" fmla="*/ 6931025 h 6931025"/>
              <a:gd name="connsiteX2" fmla="*/ 6429375 w 7188200"/>
              <a:gd name="connsiteY2" fmla="*/ 6931025 h 6931025"/>
              <a:gd name="connsiteX3" fmla="*/ 0 w 7188200"/>
              <a:gd name="connsiteY3" fmla="*/ 3530600 h 6931025"/>
              <a:gd name="connsiteX4" fmla="*/ 0 w 7188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09200" h="6931025">
                <a:moveTo>
                  <a:pt x="0" y="2978150"/>
                </a:moveTo>
                <a:cubicBezTo>
                  <a:pt x="7188200" y="0"/>
                  <a:pt x="10109200" y="2984500"/>
                  <a:pt x="6962775" y="6931025"/>
                </a:cubicBezTo>
                <a:lnTo>
                  <a:pt x="6429375" y="6931025"/>
                </a:lnTo>
                <a:cubicBezTo>
                  <a:pt x="6924675" y="4321175"/>
                  <a:pt x="4371975" y="2511425"/>
                  <a:pt x="0" y="3530600"/>
                </a:cubicBezTo>
                <a:lnTo>
                  <a:pt x="0" y="2978150"/>
                </a:lnTo>
                <a:close/>
              </a:path>
            </a:pathLst>
          </a:custGeom>
          <a:gradFill flip="none" rotWithShape="1">
            <a:gsLst>
              <a:gs pos="0">
                <a:schemeClr val="accent1">
                  <a:alpha val="30000"/>
                </a:schemeClr>
              </a:gs>
              <a:gs pos="100000">
                <a:srgbClr val="000000">
                  <a:alpha val="10000"/>
                </a:srgbClr>
              </a:gs>
            </a:gsLst>
            <a:lin ang="2700000" scaled="1"/>
            <a:tileRect/>
          </a:gradFill>
          <a:ln w="9525">
            <a:noFill/>
            <a:miter lim="800000"/>
            <a:headEnd/>
            <a:tailEnd/>
          </a:ln>
        </p:spPr>
        <p:txBody>
          <a:bodyPr anchor="t" anchorCtr="0"/>
          <a:lstStyle/>
          <a:p>
            <a:pPr algn="ctr" defTabSz="914099" fontAlgn="base">
              <a:spcBef>
                <a:spcPct val="0"/>
              </a:spcBef>
              <a:spcAft>
                <a:spcPct val="0"/>
              </a:spcAft>
              <a:defRPr/>
            </a:pPr>
            <a:endParaRPr lang="en-US" sz="32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5" name="Round Same Side Corner Rectangle 34"/>
          <p:cNvSpPr/>
          <p:nvPr/>
        </p:nvSpPr>
        <p:spPr bwMode="hidden">
          <a:xfrm rot="5400000">
            <a:off x="1064193" y="2283808"/>
            <a:ext cx="2443162" cy="5360192"/>
          </a:xfrm>
          <a:prstGeom prst="round2SameRect">
            <a:avLst>
              <a:gd name="adj1" fmla="val 50000"/>
              <a:gd name="adj2" fmla="val 0"/>
            </a:avLst>
          </a:prstGeom>
          <a:gradFill flip="none" rotWithShape="1">
            <a:gsLst>
              <a:gs pos="0">
                <a:schemeClr val="accent2"/>
              </a:gs>
              <a:gs pos="24000">
                <a:schemeClr val="accent2">
                  <a:alpha val="65000"/>
                </a:schemeClr>
              </a:gs>
              <a:gs pos="35000">
                <a:schemeClr val="accent2">
                  <a:alpha val="75000"/>
                </a:scheme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T w="95250" h="95250"/>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11" name="Rounded Rectangle 10"/>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
        <p:nvSpPr>
          <p:cNvPr id="6" name="Rectangle 5"/>
          <p:cNvSpPr/>
          <p:nvPr/>
        </p:nvSpPr>
        <p:spPr bwMode="auto">
          <a:xfrm>
            <a:off x="-2298032" y="23853"/>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pic>
        <p:nvPicPr>
          <p:cNvPr id="16" name="Picture 15" descr="xbox_360_elite_2_2.png"/>
          <p:cNvPicPr>
            <a:picLocks noChangeAspect="1"/>
          </p:cNvPicPr>
          <p:nvPr/>
        </p:nvPicPr>
        <p:blipFill>
          <a:blip r:embed="rId3" cstate="print"/>
          <a:stretch>
            <a:fillRect/>
          </a:stretch>
        </p:blipFill>
        <p:spPr>
          <a:xfrm>
            <a:off x="4794692" y="404813"/>
            <a:ext cx="4349308" cy="5781675"/>
          </a:xfrm>
          <a:prstGeom prst="rect">
            <a:avLst/>
          </a:prstGeom>
          <a:effectLst>
            <a:outerShdw blurRad="76200" dist="12700" dir="2700000" sy="-23000" kx="-800400" algn="bl" rotWithShape="0">
              <a:prstClr val="black">
                <a:alpha val="20000"/>
              </a:prst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childTnLst>
                                </p:cTn>
                              </p:par>
                              <p:par>
                                <p:cTn id="8" presetID="63" presetClass="path" presetSubtype="0" decel="50000" fill="hold" grpId="1" nodeType="withEffect">
                                  <p:stCondLst>
                                    <p:cond delay="0"/>
                                  </p:stCondLst>
                                  <p:childTnLst>
                                    <p:animMotion origin="layout" path="M -0.25 -1.48148E-6 L 3.33333E-6 -1.48148E-6 " pathEditMode="relative" rAng="0" ptsTypes="AA">
                                      <p:cBhvr>
                                        <p:cTn id="9" dur="1000" fill="hold"/>
                                        <p:tgtEl>
                                          <p:spTgt spid="35"/>
                                        </p:tgtEl>
                                        <p:attrNameLst>
                                          <p:attrName>ppt_x</p:attrName>
                                          <p:attrName>ppt_y</p:attrName>
                                        </p:attrNameLst>
                                      </p:cBhvr>
                                      <p:rCtr x="125" y="0"/>
                                    </p:animMotion>
                                  </p:childTnLst>
                                </p:cTn>
                              </p:par>
                              <p:par>
                                <p:cTn id="10" presetID="10"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childTnLst>
                                </p:cTn>
                              </p:par>
                              <p:par>
                                <p:cTn id="13" presetID="64" presetClass="path" presetSubtype="0" decel="50000" fill="hold" grpId="1" nodeType="withEffect">
                                  <p:stCondLst>
                                    <p:cond delay="0"/>
                                  </p:stCondLst>
                                  <p:childTnLst>
                                    <p:animMotion origin="layout" path="M 4.16667E-6 0.33334 L 4.16667E-6 -3.33333E-6 " pathEditMode="relative" rAng="0" ptsTypes="AA">
                                      <p:cBhvr>
                                        <p:cTn id="14" dur="1000" fill="hold"/>
                                        <p:tgtEl>
                                          <p:spTgt spid="11"/>
                                        </p:tgtEl>
                                        <p:attrNameLst>
                                          <p:attrName>ppt_x</p:attrName>
                                          <p:attrName>ppt_y</p:attrName>
                                        </p:attrNameLst>
                                      </p:cBhvr>
                                      <p:rCtr x="0" y="-167"/>
                                    </p:animMotion>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11" grpId="0"/>
      <p:bldP spid="11"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question &amp; answer</a:t>
            </a:r>
            <a:endParaRPr lang="en-US" sz="8000" dirty="0"/>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cstate="print"/>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Freeform 5"/>
          <p:cNvSpPr>
            <a:spLocks noChangeAspect="1"/>
          </p:cNvSpPr>
          <p:nvPr/>
        </p:nvSpPr>
        <p:spPr bwMode="auto">
          <a:xfrm>
            <a:off x="625921" y="1826322"/>
            <a:ext cx="7841359" cy="2907792"/>
          </a:xfrm>
          <a:custGeom>
            <a:avLst/>
            <a:gdLst/>
            <a:ahLst/>
            <a:cxnLst>
              <a:cxn ang="0">
                <a:pos x="2148" y="0"/>
              </a:cxn>
              <a:cxn ang="0">
                <a:pos x="1733" y="231"/>
              </a:cxn>
              <a:cxn ang="0">
                <a:pos x="1318" y="0"/>
              </a:cxn>
              <a:cxn ang="0">
                <a:pos x="903" y="231"/>
              </a:cxn>
              <a:cxn ang="0">
                <a:pos x="488" y="0"/>
              </a:cxn>
              <a:cxn ang="0">
                <a:pos x="0" y="488"/>
              </a:cxn>
              <a:cxn ang="0">
                <a:pos x="488" y="976"/>
              </a:cxn>
              <a:cxn ang="0">
                <a:pos x="903" y="745"/>
              </a:cxn>
              <a:cxn ang="0">
                <a:pos x="1318" y="976"/>
              </a:cxn>
              <a:cxn ang="0">
                <a:pos x="1733" y="745"/>
              </a:cxn>
              <a:cxn ang="0">
                <a:pos x="2148" y="976"/>
              </a:cxn>
              <a:cxn ang="0">
                <a:pos x="2636" y="488"/>
              </a:cxn>
              <a:cxn ang="0">
                <a:pos x="2148" y="0"/>
              </a:cxn>
            </a:cxnLst>
            <a:rect l="0" t="0" r="r" b="b"/>
            <a:pathLst>
              <a:path w="2636" h="976">
                <a:moveTo>
                  <a:pt x="2148" y="0"/>
                </a:moveTo>
                <a:cubicBezTo>
                  <a:pt x="1973" y="0"/>
                  <a:pt x="1819" y="92"/>
                  <a:pt x="1733" y="231"/>
                </a:cubicBezTo>
                <a:cubicBezTo>
                  <a:pt x="1647" y="92"/>
                  <a:pt x="1493" y="0"/>
                  <a:pt x="1318" y="0"/>
                </a:cubicBezTo>
                <a:cubicBezTo>
                  <a:pt x="1143" y="0"/>
                  <a:pt x="989" y="92"/>
                  <a:pt x="903" y="231"/>
                </a:cubicBezTo>
                <a:cubicBezTo>
                  <a:pt x="817" y="92"/>
                  <a:pt x="663" y="0"/>
                  <a:pt x="488" y="0"/>
                </a:cubicBezTo>
                <a:cubicBezTo>
                  <a:pt x="218" y="0"/>
                  <a:pt x="0" y="218"/>
                  <a:pt x="0" y="488"/>
                </a:cubicBezTo>
                <a:cubicBezTo>
                  <a:pt x="0" y="758"/>
                  <a:pt x="218" y="976"/>
                  <a:pt x="488" y="976"/>
                </a:cubicBezTo>
                <a:cubicBezTo>
                  <a:pt x="663" y="976"/>
                  <a:pt x="817" y="884"/>
                  <a:pt x="903" y="745"/>
                </a:cubicBezTo>
                <a:cubicBezTo>
                  <a:pt x="989" y="884"/>
                  <a:pt x="1143" y="976"/>
                  <a:pt x="1318" y="976"/>
                </a:cubicBezTo>
                <a:cubicBezTo>
                  <a:pt x="1493" y="976"/>
                  <a:pt x="1647" y="884"/>
                  <a:pt x="1733" y="745"/>
                </a:cubicBezTo>
                <a:cubicBezTo>
                  <a:pt x="1819" y="884"/>
                  <a:pt x="1973" y="976"/>
                  <a:pt x="2148" y="976"/>
                </a:cubicBezTo>
                <a:cubicBezTo>
                  <a:pt x="2418" y="976"/>
                  <a:pt x="2636" y="758"/>
                  <a:pt x="2636" y="488"/>
                </a:cubicBezTo>
                <a:cubicBezTo>
                  <a:pt x="2636" y="218"/>
                  <a:pt x="2418" y="0"/>
                  <a:pt x="2148" y="0"/>
                </a:cubicBezTo>
                <a:close/>
              </a:path>
            </a:pathLst>
          </a:custGeom>
          <a:gradFill flip="none" rotWithShape="1">
            <a:gsLst>
              <a:gs pos="0">
                <a:schemeClr val="accent2"/>
              </a:gs>
              <a:gs pos="24000">
                <a:schemeClr val="accent2">
                  <a:alpha val="65000"/>
                </a:schemeClr>
              </a:gs>
              <a:gs pos="35000">
                <a:schemeClr val="accent2">
                  <a:alpha val="75000"/>
                </a:scheme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soft" dir="t"/>
          </a:scene3d>
          <a:sp3d prstMaterial="flat">
            <a:bevelT w="95250" h="95250"/>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a:solidFill>
                <a:srgbClr val="FFFFFF"/>
              </a:solidFill>
              <a:effectLst>
                <a:outerShdw blurRad="38100" dist="38100" dir="2700000" algn="tl">
                  <a:srgbClr val="000000">
                    <a:alpha val="43137"/>
                  </a:srgbClr>
                </a:outerShdw>
              </a:effectLst>
              <a:latin typeface="Trebuchet MS" pitchFamily="34" charset="0"/>
            </a:endParaRPr>
          </a:p>
        </p:txBody>
      </p:sp>
      <p:sp>
        <p:nvSpPr>
          <p:cNvPr id="3" name="Oval 2"/>
          <p:cNvSpPr/>
          <p:nvPr/>
        </p:nvSpPr>
        <p:spPr>
          <a:xfrm>
            <a:off x="3150185" y="1844449"/>
            <a:ext cx="2794296" cy="2908444"/>
          </a:xfrm>
          <a:prstGeom prst="ellipse">
            <a:avLst/>
          </a:prstGeom>
          <a:gradFill flip="none" rotWithShape="1">
            <a:gsLst>
              <a:gs pos="0">
                <a:schemeClr val="accent2"/>
              </a:gs>
              <a:gs pos="24000">
                <a:schemeClr val="accent2">
                  <a:alpha val="65000"/>
                </a:schemeClr>
              </a:gs>
              <a:gs pos="35000">
                <a:schemeClr val="accent2">
                  <a:alpha val="75000"/>
                </a:scheme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soft" dir="t"/>
          </a:scene3d>
          <a:sp3d prstMaterial="flat">
            <a:bevelT w="95250" h="95250"/>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a:solidFill>
                <a:srgbClr val="FFFFFF"/>
              </a:solidFill>
              <a:effectLst>
                <a:outerShdw blurRad="38100" dist="38100" dir="2700000" algn="tl">
                  <a:srgbClr val="000000">
                    <a:alpha val="43137"/>
                  </a:srgbClr>
                </a:outerShdw>
              </a:effectLst>
              <a:latin typeface="Trebuchet MS" pitchFamily="34" charset="0"/>
            </a:endParaRPr>
          </a:p>
        </p:txBody>
      </p:sp>
      <p:sp>
        <p:nvSpPr>
          <p:cNvPr id="4" name="Oval 3"/>
          <p:cNvSpPr/>
          <p:nvPr/>
        </p:nvSpPr>
        <p:spPr>
          <a:xfrm>
            <a:off x="6146156" y="1844449"/>
            <a:ext cx="2794296" cy="2908444"/>
          </a:xfrm>
          <a:prstGeom prst="ellipse">
            <a:avLst/>
          </a:prstGeom>
          <a:gradFill flip="none" rotWithShape="1">
            <a:gsLst>
              <a:gs pos="0">
                <a:schemeClr val="accent2"/>
              </a:gs>
              <a:gs pos="24000">
                <a:schemeClr val="accent2">
                  <a:alpha val="65000"/>
                </a:schemeClr>
              </a:gs>
              <a:gs pos="35000">
                <a:schemeClr val="accent2">
                  <a:alpha val="75000"/>
                </a:scheme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soft" dir="t"/>
          </a:scene3d>
          <a:sp3d prstMaterial="flat">
            <a:bevelT w="95250" h="95250"/>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a:solidFill>
                <a:srgbClr val="FFFFFF"/>
              </a:solidFill>
              <a:effectLst>
                <a:outerShdw blurRad="38100" dist="38100" dir="2700000" algn="tl">
                  <a:srgbClr val="000000">
                    <a:alpha val="43137"/>
                  </a:srgbClr>
                </a:outerShdw>
              </a:effectLst>
              <a:latin typeface="Trebuchet MS" pitchFamily="34" charset="0"/>
            </a:endParaRPr>
          </a:p>
        </p:txBody>
      </p:sp>
      <p:sp>
        <p:nvSpPr>
          <p:cNvPr id="5" name="Oval 4"/>
          <p:cNvSpPr/>
          <p:nvPr/>
        </p:nvSpPr>
        <p:spPr>
          <a:xfrm>
            <a:off x="166234" y="1844449"/>
            <a:ext cx="2794296" cy="2908444"/>
          </a:xfrm>
          <a:prstGeom prst="ellipse">
            <a:avLst/>
          </a:prstGeom>
          <a:gradFill flip="none" rotWithShape="1">
            <a:gsLst>
              <a:gs pos="0">
                <a:schemeClr val="accent2"/>
              </a:gs>
              <a:gs pos="24000">
                <a:schemeClr val="accent2">
                  <a:alpha val="65000"/>
                </a:schemeClr>
              </a:gs>
              <a:gs pos="35000">
                <a:schemeClr val="accent2">
                  <a:alpha val="75000"/>
                </a:scheme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soft" dir="t"/>
          </a:scene3d>
          <a:sp3d prstMaterial="flat">
            <a:bevelT w="95250" h="95250"/>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a:solidFill>
                <a:srgbClr val="FFFFFF"/>
              </a:solidFill>
              <a:effectLst>
                <a:outerShdw blurRad="38100" dist="38100" dir="2700000" algn="tl">
                  <a:srgbClr val="000000">
                    <a:alpha val="43137"/>
                  </a:srgbClr>
                </a:outerShdw>
              </a:effectLst>
              <a:latin typeface="Trebuchet MS" pitchFamily="34" charset="0"/>
            </a:endParaRPr>
          </a:p>
        </p:txBody>
      </p:sp>
      <p:sp>
        <p:nvSpPr>
          <p:cNvPr id="8" name="Rectangle 7"/>
          <p:cNvSpPr/>
          <p:nvPr/>
        </p:nvSpPr>
        <p:spPr bwMode="hidden">
          <a:xfrm>
            <a:off x="0" y="4676201"/>
            <a:ext cx="9144000" cy="1163782"/>
          </a:xfrm>
          <a:prstGeom prst="rect">
            <a:avLst/>
          </a:prstGeom>
          <a:gradFill flip="none" rotWithShape="1">
            <a:gsLst>
              <a:gs pos="0">
                <a:schemeClr val="bg1">
                  <a:lumMod val="85000"/>
                  <a:lumOff val="15000"/>
                </a:schemeClr>
              </a:gs>
              <a:gs pos="100000">
                <a:srgbClr val="000000">
                  <a:alpha val="0"/>
                </a:srgbClr>
              </a:gs>
            </a:gsLst>
            <a:lin ang="5400000" scaled="1"/>
            <a:tileRect/>
          </a:gradFill>
          <a:ln w="9525">
            <a:noFill/>
            <a:miter lim="800000"/>
            <a:headEnd/>
            <a:tailEnd/>
          </a:ln>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grpSp>
        <p:nvGrpSpPr>
          <p:cNvPr id="2" name="Group 8"/>
          <p:cNvGrpSpPr/>
          <p:nvPr/>
        </p:nvGrpSpPr>
        <p:grpSpPr>
          <a:xfrm>
            <a:off x="379808" y="4529580"/>
            <a:ext cx="2367148" cy="667820"/>
            <a:chOff x="626175" y="4640784"/>
            <a:chExt cx="2367148" cy="667820"/>
          </a:xfrm>
        </p:grpSpPr>
        <p:sp>
          <p:nvSpPr>
            <p:cNvPr id="10" name="Rounded Rectangle 9"/>
            <p:cNvSpPr/>
            <p:nvPr/>
          </p:nvSpPr>
          <p:spPr bwMode="black">
            <a:xfrm rot="5400000">
              <a:off x="1475839" y="3791120"/>
              <a:ext cx="667820" cy="2367148"/>
            </a:xfrm>
            <a:prstGeom prst="roundRect">
              <a:avLst>
                <a:gd name="adj" fmla="val 6645"/>
              </a:avLst>
            </a:prstGeom>
            <a:gradFill flip="none" rotWithShape="1">
              <a:gsLst>
                <a:gs pos="0">
                  <a:schemeClr val="bg1">
                    <a:lumMod val="85000"/>
                    <a:lumOff val="15000"/>
                  </a:schemeClr>
                </a:gs>
                <a:gs pos="100000">
                  <a:srgbClr val="000000">
                    <a:alpha val="0"/>
                  </a:srgbClr>
                </a:gs>
              </a:gsLst>
              <a:lin ang="0" scaled="1"/>
              <a:tileRect/>
            </a:gradFill>
            <a:ln w="9525">
              <a:noFill/>
              <a:miter lim="800000"/>
              <a:headEnd/>
              <a:tailEnd/>
            </a:ln>
            <a:effectLst>
              <a:outerShdw blurRad="50800" dist="38100" dir="10800000" algn="r" rotWithShape="0">
                <a:prstClr val="black">
                  <a:alpha val="40000"/>
                </a:prstClr>
              </a:outerShdw>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11" name="Rectangle 10"/>
            <p:cNvSpPr/>
            <p:nvPr/>
          </p:nvSpPr>
          <p:spPr>
            <a:xfrm>
              <a:off x="634999" y="4740233"/>
              <a:ext cx="2349502" cy="276999"/>
            </a:xfrm>
            <a:prstGeom prst="rect">
              <a:avLst/>
            </a:prstGeom>
            <a:noFill/>
            <a:ln w="38100">
              <a:noFill/>
              <a:headEnd type="none" w="med" len="med"/>
              <a:tailEnd type="none" w="med" len="med"/>
            </a:ln>
            <a:effectLst/>
            <a:scene3d>
              <a:camera prst="orthographicFront">
                <a:rot lat="0" lon="0" rev="0"/>
              </a:camera>
              <a:lightRig rig="threePt" dir="t">
                <a:rot lat="0" lon="0" rev="9000000"/>
              </a:lightRig>
            </a:scene3d>
            <a:sp3d prstMaterial="flat">
              <a:bevelT w="95250" h="95250"/>
              <a:extrusionClr>
                <a:srgbClr val="C00000"/>
              </a:extrusionClr>
              <a:contourClr>
                <a:srgbClr val="FF9D17"/>
              </a:contourClr>
            </a:sp3d>
          </p:spPr>
          <p:txBody>
            <a:bodyPr wrap="square" lIns="0" tIns="0" rIns="0" bIns="0">
              <a:spAutoFit/>
            </a:bodyPr>
            <a:lstStyle/>
            <a:p>
              <a:pPr marL="0" lvl="1" algn="ctr" defTabSz="1096873" fontAlgn="base">
                <a:lnSpc>
                  <a:spcPct val="90000"/>
                </a:lnSpc>
                <a:spcBef>
                  <a:spcPct val="0"/>
                </a:spcBef>
                <a:spcAft>
                  <a:spcPct val="0"/>
                </a:spcAft>
                <a:buClr>
                  <a:srgbClr val="F3AF35"/>
                </a:buClr>
                <a:buSzPct val="85000"/>
                <a:defRPr/>
              </a:pPr>
              <a:r>
                <a:rPr lang="en-US" sz="2000" dirty="0" smtClean="0">
                  <a:gradFill flip="none" rotWithShape="1">
                    <a:gsLst>
                      <a:gs pos="0">
                        <a:schemeClr val="tx1"/>
                      </a:gs>
                      <a:gs pos="100000">
                        <a:schemeClr val="accent3"/>
                      </a:gs>
                    </a:gsLst>
                    <a:lin ang="5400000" scaled="1"/>
                    <a:tileRect/>
                  </a:gradFill>
                  <a:latin typeface="+mj-lt"/>
                </a:rPr>
                <a:t>PEOPLE</a:t>
              </a:r>
            </a:p>
          </p:txBody>
        </p:sp>
      </p:grpSp>
      <p:grpSp>
        <p:nvGrpSpPr>
          <p:cNvPr id="6" name="Group 11"/>
          <p:cNvGrpSpPr/>
          <p:nvPr/>
        </p:nvGrpSpPr>
        <p:grpSpPr>
          <a:xfrm>
            <a:off x="3363759" y="4529580"/>
            <a:ext cx="2367148" cy="667820"/>
            <a:chOff x="3420175" y="4640784"/>
            <a:chExt cx="2367148" cy="667820"/>
          </a:xfrm>
        </p:grpSpPr>
        <p:sp>
          <p:nvSpPr>
            <p:cNvPr id="13" name="Rounded Rectangle 12"/>
            <p:cNvSpPr/>
            <p:nvPr/>
          </p:nvSpPr>
          <p:spPr bwMode="black">
            <a:xfrm rot="5400000">
              <a:off x="4269839" y="3791120"/>
              <a:ext cx="667820" cy="2367148"/>
            </a:xfrm>
            <a:prstGeom prst="roundRect">
              <a:avLst>
                <a:gd name="adj" fmla="val 6645"/>
              </a:avLst>
            </a:prstGeom>
            <a:gradFill flip="none" rotWithShape="1">
              <a:gsLst>
                <a:gs pos="0">
                  <a:schemeClr val="bg1">
                    <a:lumMod val="85000"/>
                    <a:lumOff val="15000"/>
                  </a:schemeClr>
                </a:gs>
                <a:gs pos="100000">
                  <a:srgbClr val="000000">
                    <a:alpha val="0"/>
                  </a:srgbClr>
                </a:gs>
              </a:gsLst>
              <a:lin ang="0" scaled="1"/>
              <a:tileRect/>
            </a:gradFill>
            <a:ln w="9525">
              <a:noFill/>
              <a:miter lim="800000"/>
              <a:headEnd/>
              <a:tailEnd/>
            </a:ln>
            <a:effectLst>
              <a:outerShdw blurRad="50800" dist="38100" dir="10800000" algn="r" rotWithShape="0">
                <a:prstClr val="black">
                  <a:alpha val="40000"/>
                </a:prstClr>
              </a:outerShdw>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14" name="Rectangle 13"/>
            <p:cNvSpPr/>
            <p:nvPr/>
          </p:nvSpPr>
          <p:spPr>
            <a:xfrm>
              <a:off x="3428999" y="4740233"/>
              <a:ext cx="2349502" cy="276999"/>
            </a:xfrm>
            <a:prstGeom prst="rect">
              <a:avLst/>
            </a:prstGeom>
            <a:noFill/>
            <a:ln w="38100">
              <a:noFill/>
              <a:headEnd type="none" w="med" len="med"/>
              <a:tailEnd type="none" w="med" len="med"/>
            </a:ln>
            <a:effectLst/>
            <a:scene3d>
              <a:camera prst="orthographicFront">
                <a:rot lat="0" lon="0" rev="0"/>
              </a:camera>
              <a:lightRig rig="threePt" dir="t">
                <a:rot lat="0" lon="0" rev="9000000"/>
              </a:lightRig>
            </a:scene3d>
            <a:sp3d prstMaterial="flat">
              <a:bevelT w="95250" h="95250"/>
              <a:extrusionClr>
                <a:srgbClr val="C00000"/>
              </a:extrusionClr>
              <a:contourClr>
                <a:srgbClr val="FF9D17"/>
              </a:contourClr>
            </a:sp3d>
          </p:spPr>
          <p:txBody>
            <a:bodyPr wrap="square" lIns="0" tIns="0" rIns="0" bIns="0">
              <a:spAutoFit/>
            </a:bodyPr>
            <a:lstStyle/>
            <a:p>
              <a:pPr marL="0" lvl="1" algn="ctr" defTabSz="1096873" fontAlgn="base">
                <a:lnSpc>
                  <a:spcPct val="90000"/>
                </a:lnSpc>
                <a:spcBef>
                  <a:spcPct val="0"/>
                </a:spcBef>
                <a:spcAft>
                  <a:spcPct val="0"/>
                </a:spcAft>
                <a:buClr>
                  <a:srgbClr val="F3AF35"/>
                </a:buClr>
                <a:buSzPct val="85000"/>
                <a:defRPr/>
              </a:pPr>
              <a:r>
                <a:rPr lang="en-US" sz="2000" dirty="0" smtClean="0">
                  <a:gradFill flip="none" rotWithShape="1">
                    <a:gsLst>
                      <a:gs pos="0">
                        <a:schemeClr val="tx1"/>
                      </a:gs>
                      <a:gs pos="100000">
                        <a:schemeClr val="accent3"/>
                      </a:gs>
                    </a:gsLst>
                    <a:lin ang="5400000" scaled="1"/>
                    <a:tileRect/>
                  </a:gradFill>
                  <a:latin typeface="+mj-lt"/>
                </a:rPr>
                <a:t>PROCESS</a:t>
              </a:r>
            </a:p>
          </p:txBody>
        </p:sp>
      </p:grpSp>
      <p:grpSp>
        <p:nvGrpSpPr>
          <p:cNvPr id="7" name="Group 14"/>
          <p:cNvGrpSpPr/>
          <p:nvPr/>
        </p:nvGrpSpPr>
        <p:grpSpPr>
          <a:xfrm>
            <a:off x="6359730" y="4529580"/>
            <a:ext cx="2367148" cy="667820"/>
            <a:chOff x="6214175" y="4640784"/>
            <a:chExt cx="2367148" cy="667820"/>
          </a:xfrm>
        </p:grpSpPr>
        <p:sp>
          <p:nvSpPr>
            <p:cNvPr id="16" name="Rounded Rectangle 15"/>
            <p:cNvSpPr/>
            <p:nvPr/>
          </p:nvSpPr>
          <p:spPr bwMode="black">
            <a:xfrm rot="5400000">
              <a:off x="7063839" y="3791120"/>
              <a:ext cx="667820" cy="2367148"/>
            </a:xfrm>
            <a:prstGeom prst="roundRect">
              <a:avLst>
                <a:gd name="adj" fmla="val 6645"/>
              </a:avLst>
            </a:prstGeom>
            <a:gradFill flip="none" rotWithShape="1">
              <a:gsLst>
                <a:gs pos="0">
                  <a:schemeClr val="bg1">
                    <a:lumMod val="85000"/>
                    <a:lumOff val="15000"/>
                  </a:schemeClr>
                </a:gs>
                <a:gs pos="100000">
                  <a:srgbClr val="000000">
                    <a:alpha val="0"/>
                  </a:srgbClr>
                </a:gs>
              </a:gsLst>
              <a:lin ang="0" scaled="1"/>
              <a:tileRect/>
            </a:gradFill>
            <a:ln w="9525">
              <a:noFill/>
              <a:miter lim="800000"/>
              <a:headEnd/>
              <a:tailEnd/>
            </a:ln>
            <a:effectLst>
              <a:outerShdw blurRad="50800" dist="38100" dir="10800000" algn="r" rotWithShape="0">
                <a:prstClr val="black">
                  <a:alpha val="40000"/>
                </a:prstClr>
              </a:outerShdw>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17" name="Rectangle 16"/>
            <p:cNvSpPr/>
            <p:nvPr/>
          </p:nvSpPr>
          <p:spPr>
            <a:xfrm>
              <a:off x="6222999" y="4740233"/>
              <a:ext cx="2349502" cy="276999"/>
            </a:xfrm>
            <a:prstGeom prst="rect">
              <a:avLst/>
            </a:prstGeom>
            <a:noFill/>
            <a:ln w="38100">
              <a:noFill/>
              <a:headEnd type="none" w="med" len="med"/>
              <a:tailEnd type="none" w="med" len="med"/>
            </a:ln>
            <a:effectLst/>
            <a:scene3d>
              <a:camera prst="orthographicFront">
                <a:rot lat="0" lon="0" rev="0"/>
              </a:camera>
              <a:lightRig rig="threePt" dir="t">
                <a:rot lat="0" lon="0" rev="9000000"/>
              </a:lightRig>
            </a:scene3d>
            <a:sp3d prstMaterial="flat">
              <a:bevelT w="95250" h="95250"/>
              <a:extrusionClr>
                <a:srgbClr val="C00000"/>
              </a:extrusionClr>
              <a:contourClr>
                <a:srgbClr val="FF9D17"/>
              </a:contourClr>
            </a:sp3d>
          </p:spPr>
          <p:txBody>
            <a:bodyPr wrap="square" lIns="0" tIns="0" rIns="0" bIns="0">
              <a:spAutoFit/>
            </a:bodyPr>
            <a:lstStyle/>
            <a:p>
              <a:pPr marL="0" lvl="1" algn="ctr" defTabSz="1096873" fontAlgn="base">
                <a:lnSpc>
                  <a:spcPct val="90000"/>
                </a:lnSpc>
                <a:spcBef>
                  <a:spcPct val="0"/>
                </a:spcBef>
                <a:spcAft>
                  <a:spcPct val="0"/>
                </a:spcAft>
                <a:buClr>
                  <a:srgbClr val="F3AF35"/>
                </a:buClr>
                <a:buSzPct val="85000"/>
                <a:defRPr/>
              </a:pPr>
              <a:r>
                <a:rPr lang="en-US" sz="2000" dirty="0" smtClean="0">
                  <a:gradFill flip="none" rotWithShape="1">
                    <a:gsLst>
                      <a:gs pos="0">
                        <a:schemeClr val="tx1"/>
                      </a:gs>
                      <a:gs pos="100000">
                        <a:schemeClr val="accent3"/>
                      </a:gs>
                    </a:gsLst>
                    <a:lin ang="5400000" scaled="1"/>
                    <a:tileRect/>
                  </a:gradFill>
                  <a:latin typeface="+mj-lt"/>
                </a:rPr>
                <a:t>TECHNOLOGY</a:t>
              </a:r>
            </a:p>
          </p:txBody>
        </p:sp>
      </p:grpSp>
      <p:pic>
        <p:nvPicPr>
          <p:cNvPr id="18" name="Picture 17" descr="MSB08_Group_02.jpg"/>
          <p:cNvPicPr>
            <a:picLocks noChangeAspect="1"/>
          </p:cNvPicPr>
          <p:nvPr/>
        </p:nvPicPr>
        <p:blipFill>
          <a:blip r:embed="rId3" cstate="print"/>
          <a:srcRect l="11810" t="-3412" r="6693" b="-7133"/>
          <a:stretch>
            <a:fillRect/>
          </a:stretch>
        </p:blipFill>
        <p:spPr>
          <a:xfrm>
            <a:off x="240350" y="1935643"/>
            <a:ext cx="2656896" cy="2702954"/>
          </a:xfrm>
          <a:prstGeom prst="ellipse">
            <a:avLst/>
          </a:prstGeom>
          <a:noFill/>
          <a:ln>
            <a:noFill/>
          </a:ln>
        </p:spPr>
      </p:pic>
      <p:pic>
        <p:nvPicPr>
          <p:cNvPr id="19" name="Picture 3" descr="C:\Users\eva.ADI\AppData\Local\Microsoft\Windows\Temporary Internet Files\Content.IE5\IP1GDWBF\MPj04331300000[1].jpg"/>
          <p:cNvPicPr>
            <a:picLocks noChangeAspect="1" noChangeArrowheads="1"/>
          </p:cNvPicPr>
          <p:nvPr/>
        </p:nvPicPr>
        <p:blipFill>
          <a:blip r:embed="rId4" cstate="print"/>
          <a:srcRect l="26434" r="1098" b="-71"/>
          <a:stretch>
            <a:fillRect/>
          </a:stretch>
        </p:blipFill>
        <p:spPr bwMode="auto">
          <a:xfrm>
            <a:off x="3238660" y="1923163"/>
            <a:ext cx="2603340" cy="2698842"/>
          </a:xfrm>
          <a:prstGeom prst="ellipse">
            <a:avLst/>
          </a:prstGeom>
          <a:noFill/>
        </p:spPr>
      </p:pic>
      <p:pic>
        <p:nvPicPr>
          <p:cNvPr id="20" name="Picture 19" descr="MSB08_Group_02.jpg"/>
          <p:cNvPicPr>
            <a:picLocks noChangeAspect="1"/>
          </p:cNvPicPr>
          <p:nvPr/>
        </p:nvPicPr>
        <p:blipFill>
          <a:blip r:embed="rId5" cstate="print"/>
          <a:srcRect l="11742" r="16893"/>
          <a:stretch>
            <a:fillRect/>
          </a:stretch>
        </p:blipFill>
        <p:spPr>
          <a:xfrm>
            <a:off x="6222652" y="1870672"/>
            <a:ext cx="2628900" cy="2786420"/>
          </a:xfrm>
          <a:prstGeom prst="ellipse">
            <a:avLst/>
          </a:prstGeom>
          <a:noFill/>
          <a:ln>
            <a:noFill/>
          </a:ln>
        </p:spPr>
      </p:pic>
      <p:pic>
        <p:nvPicPr>
          <p:cNvPr id="26" name="Picture 4" descr="C:\Users\Walter\Documents\Active Projects\XTC - SCSM Deck\SysCenter-SvcMgr_bL.png"/>
          <p:cNvPicPr>
            <a:picLocks noChangeAspect="1" noChangeArrowheads="1"/>
          </p:cNvPicPr>
          <p:nvPr/>
        </p:nvPicPr>
        <p:blipFill>
          <a:blip r:embed="rId6" cstate="print">
            <a:lum bright="100000"/>
          </a:blip>
          <a:stretch>
            <a:fillRect/>
          </a:stretch>
        </p:blipFill>
        <p:spPr bwMode="auto">
          <a:xfrm>
            <a:off x="3632762" y="2915978"/>
            <a:ext cx="1853638" cy="643190"/>
          </a:xfrm>
          <a:prstGeom prst="rect">
            <a:avLst/>
          </a:prstGeom>
          <a:noFill/>
          <a:ln>
            <a:noFill/>
          </a:ln>
          <a:effectLst/>
        </p:spPr>
      </p:pic>
      <p:sp>
        <p:nvSpPr>
          <p:cNvPr id="33" name="Freeform 12"/>
          <p:cNvSpPr>
            <a:spLocks/>
          </p:cNvSpPr>
          <p:nvPr/>
        </p:nvSpPr>
        <p:spPr bwMode="auto">
          <a:xfrm>
            <a:off x="786739" y="941293"/>
            <a:ext cx="7570522" cy="1849601"/>
          </a:xfrm>
          <a:prstGeom prst="roundRect">
            <a:avLst>
              <a:gd name="adj" fmla="val 34151"/>
            </a:avLst>
          </a:prstGeom>
          <a:gradFill>
            <a:gsLst>
              <a:gs pos="0">
                <a:schemeClr val="accent3">
                  <a:alpha val="82000"/>
                </a:schemeClr>
              </a:gs>
              <a:gs pos="28000">
                <a:schemeClr val="bg1">
                  <a:alpha val="0"/>
                </a:schemeClr>
              </a:gs>
              <a:gs pos="100000">
                <a:schemeClr val="bg1">
                  <a:alpha val="0"/>
                </a:schemeClr>
              </a:gs>
            </a:gsLst>
            <a:lin ang="5400000" scaled="0"/>
          </a:gra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1888" tIns="60944" rIns="121888" bIns="60944" numCol="1" anchor="t" anchorCtr="0" compatLnSpc="1">
            <a:prstTxWarp prst="textNoShape">
              <a:avLst/>
            </a:prstTxWarp>
          </a:bodyPr>
          <a:lstStyle/>
          <a:p>
            <a:endParaRPr lang="en-US" dirty="0"/>
          </a:p>
        </p:txBody>
      </p:sp>
      <p:sp>
        <p:nvSpPr>
          <p:cNvPr id="28" name="Rectangle 27"/>
          <p:cNvSpPr/>
          <p:nvPr/>
        </p:nvSpPr>
        <p:spPr>
          <a:xfrm>
            <a:off x="2252658" y="996167"/>
            <a:ext cx="4390497" cy="400110"/>
          </a:xfrm>
          <a:prstGeom prst="rect">
            <a:avLst/>
          </a:prstGeom>
        </p:spPr>
        <p:txBody>
          <a:bodyPr wrap="none">
            <a:spAutoFit/>
          </a:bodyPr>
          <a:lstStyle/>
          <a:p>
            <a:pPr algn="ctr"/>
            <a:r>
              <a:rPr lang="en-US" sz="2000" dirty="0" smtClean="0">
                <a:gradFill flip="none" rotWithShape="1">
                  <a:gsLst>
                    <a:gs pos="0">
                      <a:schemeClr val="tx1"/>
                    </a:gs>
                    <a:gs pos="100000">
                      <a:schemeClr val="accent3"/>
                    </a:gs>
                  </a:gsLst>
                  <a:lin ang="5400000" scaled="1"/>
                  <a:tileRect/>
                </a:gradFill>
                <a:effectLst>
                  <a:outerShdw blurRad="38100" dist="38100" dir="2700000" algn="tl">
                    <a:srgbClr val="000000">
                      <a:alpha val="43137"/>
                    </a:srgbClr>
                  </a:outerShdw>
                </a:effectLst>
              </a:rPr>
              <a:t>AUTOMATE         OPTIMIZE         SIMPLIFY</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0" fill="hold" nodeType="withEffect">
                                  <p:stCondLst>
                                    <p:cond delay="20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53" presetClass="entr" presetSubtype="0" fill="hold" grpId="0" nodeType="withEffect">
                                  <p:stCondLst>
                                    <p:cond delay="20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par>
                                <p:cTn id="25" presetID="53" presetClass="entr" presetSubtype="0" fill="hold" nodeType="withEffect">
                                  <p:stCondLst>
                                    <p:cond delay="40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par>
                                <p:cTn id="30" presetID="53" presetClass="entr" presetSubtype="0" fill="hold" grpId="0" nodeType="withEffect">
                                  <p:stCondLst>
                                    <p:cond delay="40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42" presetClass="entr" presetSubtype="0" fill="hold" nodeType="withEffect">
                                  <p:stCondLst>
                                    <p:cond delay="40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60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80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1000"/>
                                        <p:tgtEl>
                                          <p:spTgt spid="7"/>
                                        </p:tgtEl>
                                      </p:cBhvr>
                                    </p:animEffect>
                                    <p:anim calcmode="lin" valueType="num">
                                      <p:cBhvr>
                                        <p:cTn id="48" dur="1000" fill="hold"/>
                                        <p:tgtEl>
                                          <p:spTgt spid="7"/>
                                        </p:tgtEl>
                                        <p:attrNameLst>
                                          <p:attrName>ppt_x</p:attrName>
                                        </p:attrNameLst>
                                      </p:cBhvr>
                                      <p:tavLst>
                                        <p:tav tm="0">
                                          <p:val>
                                            <p:strVal val="#ppt_x"/>
                                          </p:val>
                                        </p:tav>
                                        <p:tav tm="100000">
                                          <p:val>
                                            <p:strVal val="#ppt_x"/>
                                          </p:val>
                                        </p:tav>
                                      </p:tavLst>
                                    </p:anim>
                                    <p:anim calcmode="lin" valueType="num">
                                      <p:cBhvr>
                                        <p:cTn id="49" dur="1000" fill="hold"/>
                                        <p:tgtEl>
                                          <p:spTgt spid="7"/>
                                        </p:tgtEl>
                                        <p:attrNameLst>
                                          <p:attrName>ppt_y</p:attrName>
                                        </p:attrNameLst>
                                      </p:cBhvr>
                                      <p:tavLst>
                                        <p:tav tm="0">
                                          <p:val>
                                            <p:strVal val="#ppt_y+.1"/>
                                          </p:val>
                                        </p:tav>
                                        <p:tav tm="100000">
                                          <p:val>
                                            <p:strVal val="#ppt_y"/>
                                          </p:val>
                                        </p:tav>
                                      </p:tavLst>
                                    </p:anim>
                                  </p:childTnLst>
                                </p:cTn>
                              </p:par>
                            </p:childTnLst>
                          </p:cTn>
                        </p:par>
                        <p:par>
                          <p:cTn id="50" fill="hold">
                            <p:stCondLst>
                              <p:cond delay="1800"/>
                            </p:stCondLst>
                            <p:childTnLst>
                              <p:par>
                                <p:cTn id="51" presetID="53" presetClass="exit" presetSubtype="0" fill="hold" grpId="1" nodeType="afterEffect">
                                  <p:stCondLst>
                                    <p:cond delay="1000"/>
                                  </p:stCondLst>
                                  <p:childTnLst>
                                    <p:anim calcmode="lin" valueType="num">
                                      <p:cBhvr>
                                        <p:cTn id="52" dur="1000"/>
                                        <p:tgtEl>
                                          <p:spTgt spid="3"/>
                                        </p:tgtEl>
                                        <p:attrNameLst>
                                          <p:attrName>ppt_w</p:attrName>
                                        </p:attrNameLst>
                                      </p:cBhvr>
                                      <p:tavLst>
                                        <p:tav tm="0">
                                          <p:val>
                                            <p:strVal val="ppt_w"/>
                                          </p:val>
                                        </p:tav>
                                        <p:tav tm="100000">
                                          <p:val>
                                            <p:fltVal val="0"/>
                                          </p:val>
                                        </p:tav>
                                      </p:tavLst>
                                    </p:anim>
                                    <p:anim calcmode="lin" valueType="num">
                                      <p:cBhvr>
                                        <p:cTn id="53" dur="1000"/>
                                        <p:tgtEl>
                                          <p:spTgt spid="3"/>
                                        </p:tgtEl>
                                        <p:attrNameLst>
                                          <p:attrName>ppt_h</p:attrName>
                                        </p:attrNameLst>
                                      </p:cBhvr>
                                      <p:tavLst>
                                        <p:tav tm="0">
                                          <p:val>
                                            <p:strVal val="ppt_h"/>
                                          </p:val>
                                        </p:tav>
                                        <p:tav tm="100000">
                                          <p:val>
                                            <p:fltVal val="0"/>
                                          </p:val>
                                        </p:tav>
                                      </p:tavLst>
                                    </p:anim>
                                    <p:animEffect transition="out" filter="fade">
                                      <p:cBhvr>
                                        <p:cTn id="54" dur="1000"/>
                                        <p:tgtEl>
                                          <p:spTgt spid="3"/>
                                        </p:tgtEl>
                                      </p:cBhvr>
                                    </p:animEffect>
                                    <p:set>
                                      <p:cBhvr>
                                        <p:cTn id="55" dur="1" fill="hold">
                                          <p:stCondLst>
                                            <p:cond delay="999"/>
                                          </p:stCondLst>
                                        </p:cTn>
                                        <p:tgtEl>
                                          <p:spTgt spid="3"/>
                                        </p:tgtEl>
                                        <p:attrNameLst>
                                          <p:attrName>style.visibility</p:attrName>
                                        </p:attrNameLst>
                                      </p:cBhvr>
                                      <p:to>
                                        <p:strVal val="hidden"/>
                                      </p:to>
                                    </p:set>
                                  </p:childTnLst>
                                </p:cTn>
                              </p:par>
                              <p:par>
                                <p:cTn id="56" presetID="53" presetClass="exit" presetSubtype="0" fill="hold" nodeType="withEffect">
                                  <p:stCondLst>
                                    <p:cond delay="0"/>
                                  </p:stCondLst>
                                  <p:childTnLst>
                                    <p:anim calcmode="lin" valueType="num">
                                      <p:cBhvr>
                                        <p:cTn id="57" dur="1000"/>
                                        <p:tgtEl>
                                          <p:spTgt spid="19"/>
                                        </p:tgtEl>
                                        <p:attrNameLst>
                                          <p:attrName>ppt_w</p:attrName>
                                        </p:attrNameLst>
                                      </p:cBhvr>
                                      <p:tavLst>
                                        <p:tav tm="0">
                                          <p:val>
                                            <p:strVal val="ppt_w"/>
                                          </p:val>
                                        </p:tav>
                                        <p:tav tm="100000">
                                          <p:val>
                                            <p:fltVal val="0"/>
                                          </p:val>
                                        </p:tav>
                                      </p:tavLst>
                                    </p:anim>
                                    <p:anim calcmode="lin" valueType="num">
                                      <p:cBhvr>
                                        <p:cTn id="58" dur="1000"/>
                                        <p:tgtEl>
                                          <p:spTgt spid="19"/>
                                        </p:tgtEl>
                                        <p:attrNameLst>
                                          <p:attrName>ppt_h</p:attrName>
                                        </p:attrNameLst>
                                      </p:cBhvr>
                                      <p:tavLst>
                                        <p:tav tm="0">
                                          <p:val>
                                            <p:strVal val="ppt_h"/>
                                          </p:val>
                                        </p:tav>
                                        <p:tav tm="100000">
                                          <p:val>
                                            <p:fltVal val="0"/>
                                          </p:val>
                                        </p:tav>
                                      </p:tavLst>
                                    </p:anim>
                                    <p:animEffect transition="out" filter="fade">
                                      <p:cBhvr>
                                        <p:cTn id="59" dur="1000"/>
                                        <p:tgtEl>
                                          <p:spTgt spid="19"/>
                                        </p:tgtEl>
                                      </p:cBhvr>
                                    </p:animEffect>
                                    <p:set>
                                      <p:cBhvr>
                                        <p:cTn id="60" dur="1" fill="hold">
                                          <p:stCondLst>
                                            <p:cond delay="999"/>
                                          </p:stCondLst>
                                        </p:cTn>
                                        <p:tgtEl>
                                          <p:spTgt spid="19"/>
                                        </p:tgtEl>
                                        <p:attrNameLst>
                                          <p:attrName>style.visibility</p:attrName>
                                        </p:attrNameLst>
                                      </p:cBhvr>
                                      <p:to>
                                        <p:strVal val="hidden"/>
                                      </p:to>
                                    </p:set>
                                  </p:childTnLst>
                                </p:cTn>
                              </p:par>
                              <p:par>
                                <p:cTn id="61" presetID="42" presetClass="exit" presetSubtype="0" fill="hold" nodeType="withEffect">
                                  <p:stCondLst>
                                    <p:cond delay="0"/>
                                  </p:stCondLst>
                                  <p:childTnLst>
                                    <p:animEffect transition="out" filter="fade">
                                      <p:cBhvr>
                                        <p:cTn id="62" dur="1000"/>
                                        <p:tgtEl>
                                          <p:spTgt spid="6"/>
                                        </p:tgtEl>
                                      </p:cBhvr>
                                    </p:animEffect>
                                    <p:anim calcmode="lin" valueType="num">
                                      <p:cBhvr>
                                        <p:cTn id="63" dur="1000"/>
                                        <p:tgtEl>
                                          <p:spTgt spid="6"/>
                                        </p:tgtEl>
                                        <p:attrNameLst>
                                          <p:attrName>ppt_x</p:attrName>
                                        </p:attrNameLst>
                                      </p:cBhvr>
                                      <p:tavLst>
                                        <p:tav tm="0">
                                          <p:val>
                                            <p:strVal val="ppt_x"/>
                                          </p:val>
                                        </p:tav>
                                        <p:tav tm="100000">
                                          <p:val>
                                            <p:strVal val="ppt_x"/>
                                          </p:val>
                                        </p:tav>
                                      </p:tavLst>
                                    </p:anim>
                                    <p:anim calcmode="lin" valueType="num">
                                      <p:cBhvr>
                                        <p:cTn id="64" dur="1000"/>
                                        <p:tgtEl>
                                          <p:spTgt spid="6"/>
                                        </p:tgtEl>
                                        <p:attrNameLst>
                                          <p:attrName>ppt_y</p:attrName>
                                        </p:attrNameLst>
                                      </p:cBhvr>
                                      <p:tavLst>
                                        <p:tav tm="0">
                                          <p:val>
                                            <p:strVal val="ppt_y"/>
                                          </p:val>
                                        </p:tav>
                                        <p:tav tm="100000">
                                          <p:val>
                                            <p:strVal val="ppt_y+.1"/>
                                          </p:val>
                                        </p:tav>
                                      </p:tavLst>
                                    </p:anim>
                                    <p:set>
                                      <p:cBhvr>
                                        <p:cTn id="65" dur="1" fill="hold">
                                          <p:stCondLst>
                                            <p:cond delay="999"/>
                                          </p:stCondLst>
                                        </p:cTn>
                                        <p:tgtEl>
                                          <p:spTgt spid="6"/>
                                        </p:tgtEl>
                                        <p:attrNameLst>
                                          <p:attrName>style.visibility</p:attrName>
                                        </p:attrNameLst>
                                      </p:cBhvr>
                                      <p:to>
                                        <p:strVal val="hidden"/>
                                      </p:to>
                                    </p:set>
                                  </p:childTnLst>
                                </p:cTn>
                              </p:par>
                              <p:par>
                                <p:cTn id="66" presetID="63" presetClass="path" presetSubtype="0" accel="50000" decel="50000" fill="hold" nodeType="withEffect">
                                  <p:stCondLst>
                                    <p:cond delay="0"/>
                                  </p:stCondLst>
                                  <p:childTnLst>
                                    <p:animMotion origin="layout" path="M 4.44444E-6 6.56799E-7 L 0.05104 6.56799E-7 " pathEditMode="relative" rAng="0" ptsTypes="AA">
                                      <p:cBhvr>
                                        <p:cTn id="67" dur="2000" fill="hold"/>
                                        <p:tgtEl>
                                          <p:spTgt spid="18"/>
                                        </p:tgtEl>
                                        <p:attrNameLst>
                                          <p:attrName>ppt_x</p:attrName>
                                          <p:attrName>ppt_y</p:attrName>
                                        </p:attrNameLst>
                                      </p:cBhvr>
                                      <p:rCtr x="26" y="0"/>
                                    </p:animMotion>
                                  </p:childTnLst>
                                </p:cTn>
                              </p:par>
                              <p:par>
                                <p:cTn id="68" presetID="63" presetClass="path" presetSubtype="0" accel="50000" decel="50000" fill="hold" nodeType="withEffect">
                                  <p:stCondLst>
                                    <p:cond delay="0"/>
                                  </p:stCondLst>
                                  <p:childTnLst>
                                    <p:animMotion origin="layout" path="M -1.11111E-6 2.18316E-6 L 0.05174 2.18316E-6 " pathEditMode="relative" rAng="0" ptsTypes="AA">
                                      <p:cBhvr>
                                        <p:cTn id="69" dur="2000" fill="hold"/>
                                        <p:tgtEl>
                                          <p:spTgt spid="2"/>
                                        </p:tgtEl>
                                        <p:attrNameLst>
                                          <p:attrName>ppt_x</p:attrName>
                                          <p:attrName>ppt_y</p:attrName>
                                        </p:attrNameLst>
                                      </p:cBhvr>
                                      <p:rCtr x="26" y="0"/>
                                    </p:animMotion>
                                  </p:childTnLst>
                                </p:cTn>
                              </p:par>
                              <p:par>
                                <p:cTn id="70" presetID="35" presetClass="path" presetSubtype="0" accel="50000" decel="50000" fill="hold" nodeType="withEffect">
                                  <p:stCondLst>
                                    <p:cond delay="0"/>
                                  </p:stCondLst>
                                  <p:childTnLst>
                                    <p:animMotion origin="layout" path="M 2.22222E-6 -1.60037E-6 L -0.05504 -1.60037E-6 " pathEditMode="relative" rAng="0" ptsTypes="AA">
                                      <p:cBhvr>
                                        <p:cTn id="71" dur="2000" fill="hold"/>
                                        <p:tgtEl>
                                          <p:spTgt spid="20"/>
                                        </p:tgtEl>
                                        <p:attrNameLst>
                                          <p:attrName>ppt_x</p:attrName>
                                          <p:attrName>ppt_y</p:attrName>
                                        </p:attrNameLst>
                                      </p:cBhvr>
                                      <p:rCtr x="-28" y="0"/>
                                    </p:animMotion>
                                  </p:childTnLst>
                                </p:cTn>
                              </p:par>
                              <p:par>
                                <p:cTn id="72" presetID="35" presetClass="path" presetSubtype="0" accel="50000" decel="50000" fill="hold" nodeType="withEffect">
                                  <p:stCondLst>
                                    <p:cond delay="0"/>
                                  </p:stCondLst>
                                  <p:childTnLst>
                                    <p:animMotion origin="layout" path="M 1.38889E-6 2.18316E-6 L -0.05556 2.18316E-6 " pathEditMode="relative" rAng="0" ptsTypes="AA">
                                      <p:cBhvr>
                                        <p:cTn id="73" dur="2000" fill="hold"/>
                                        <p:tgtEl>
                                          <p:spTgt spid="7"/>
                                        </p:tgtEl>
                                        <p:attrNameLst>
                                          <p:attrName>ppt_x</p:attrName>
                                          <p:attrName>ppt_y</p:attrName>
                                        </p:attrNameLst>
                                      </p:cBhvr>
                                      <p:rCtr x="-28" y="0"/>
                                    </p:animMotion>
                                  </p:childTnLst>
                                </p:cTn>
                              </p:par>
                              <p:par>
                                <p:cTn id="74" presetID="10" presetClass="exit" presetSubtype="0" fill="hold" grpId="1" nodeType="withEffect">
                                  <p:stCondLst>
                                    <p:cond delay="0"/>
                                  </p:stCondLst>
                                  <p:childTnLst>
                                    <p:animEffect transition="out" filter="fade">
                                      <p:cBhvr>
                                        <p:cTn id="75" dur="2000"/>
                                        <p:tgtEl>
                                          <p:spTgt spid="4"/>
                                        </p:tgtEl>
                                      </p:cBhvr>
                                    </p:animEffect>
                                    <p:set>
                                      <p:cBhvr>
                                        <p:cTn id="76" dur="1" fill="hold">
                                          <p:stCondLst>
                                            <p:cond delay="1999"/>
                                          </p:stCondLst>
                                        </p:cTn>
                                        <p:tgtEl>
                                          <p:spTgt spid="4"/>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2000"/>
                                        <p:tgtEl>
                                          <p:spTgt spid="5"/>
                                        </p:tgtEl>
                                      </p:cBhvr>
                                    </p:animEffect>
                                    <p:set>
                                      <p:cBhvr>
                                        <p:cTn id="79" dur="1" fill="hold">
                                          <p:stCondLst>
                                            <p:cond delay="1999"/>
                                          </p:stCondLst>
                                        </p:cTn>
                                        <p:tgtEl>
                                          <p:spTgt spid="5"/>
                                        </p:tgtEl>
                                        <p:attrNameLst>
                                          <p:attrName>style.visibility</p:attrName>
                                        </p:attrNameLst>
                                      </p:cBhvr>
                                      <p:to>
                                        <p:strVal val="hidden"/>
                                      </p:to>
                                    </p:set>
                                  </p:childTnLst>
                                </p:cTn>
                              </p:par>
                              <p:par>
                                <p:cTn id="80" presetID="10" presetClass="entr" presetSubtype="0" fill="hold" grpId="0" nodeType="withEffect">
                                  <p:stCondLst>
                                    <p:cond delay="1000"/>
                                  </p:stCondLst>
                                  <p:childTnLst>
                                    <p:set>
                                      <p:cBhvr>
                                        <p:cTn id="81" dur="1" fill="hold">
                                          <p:stCondLst>
                                            <p:cond delay="0"/>
                                          </p:stCondLst>
                                        </p:cTn>
                                        <p:tgtEl>
                                          <p:spTgt spid="3077"/>
                                        </p:tgtEl>
                                        <p:attrNameLst>
                                          <p:attrName>style.visibility</p:attrName>
                                        </p:attrNameLst>
                                      </p:cBhvr>
                                      <p:to>
                                        <p:strVal val="visible"/>
                                      </p:to>
                                    </p:set>
                                    <p:animEffect transition="in" filter="fade">
                                      <p:cBhvr>
                                        <p:cTn id="82" dur="1000"/>
                                        <p:tgtEl>
                                          <p:spTgt spid="3077"/>
                                        </p:tgtEl>
                                      </p:cBhvr>
                                    </p:animEffect>
                                  </p:childTnLst>
                                </p:cTn>
                              </p:par>
                              <p:par>
                                <p:cTn id="83" presetID="53" presetClass="entr" presetSubtype="0" fill="hold" nodeType="withEffect">
                                  <p:stCondLst>
                                    <p:cond delay="1000"/>
                                  </p:stCondLst>
                                  <p:childTnLst>
                                    <p:set>
                                      <p:cBhvr>
                                        <p:cTn id="84" dur="1" fill="hold">
                                          <p:stCondLst>
                                            <p:cond delay="0"/>
                                          </p:stCondLst>
                                        </p:cTn>
                                        <p:tgtEl>
                                          <p:spTgt spid="26"/>
                                        </p:tgtEl>
                                        <p:attrNameLst>
                                          <p:attrName>style.visibility</p:attrName>
                                        </p:attrNameLst>
                                      </p:cBhvr>
                                      <p:to>
                                        <p:strVal val="visible"/>
                                      </p:to>
                                    </p:set>
                                    <p:anim calcmode="lin" valueType="num">
                                      <p:cBhvr>
                                        <p:cTn id="85" dur="500" fill="hold"/>
                                        <p:tgtEl>
                                          <p:spTgt spid="26"/>
                                        </p:tgtEl>
                                        <p:attrNameLst>
                                          <p:attrName>ppt_w</p:attrName>
                                        </p:attrNameLst>
                                      </p:cBhvr>
                                      <p:tavLst>
                                        <p:tav tm="0">
                                          <p:val>
                                            <p:fltVal val="0"/>
                                          </p:val>
                                        </p:tav>
                                        <p:tav tm="100000">
                                          <p:val>
                                            <p:strVal val="#ppt_w"/>
                                          </p:val>
                                        </p:tav>
                                      </p:tavLst>
                                    </p:anim>
                                    <p:anim calcmode="lin" valueType="num">
                                      <p:cBhvr>
                                        <p:cTn id="86" dur="500" fill="hold"/>
                                        <p:tgtEl>
                                          <p:spTgt spid="26"/>
                                        </p:tgtEl>
                                        <p:attrNameLst>
                                          <p:attrName>ppt_h</p:attrName>
                                        </p:attrNameLst>
                                      </p:cBhvr>
                                      <p:tavLst>
                                        <p:tav tm="0">
                                          <p:val>
                                            <p:fltVal val="0"/>
                                          </p:val>
                                        </p:tav>
                                        <p:tav tm="100000">
                                          <p:val>
                                            <p:strVal val="#ppt_h"/>
                                          </p:val>
                                        </p:tav>
                                      </p:tavLst>
                                    </p:anim>
                                    <p:animEffect transition="in" filter="fade">
                                      <p:cBhvr>
                                        <p:cTn id="87" dur="500"/>
                                        <p:tgtEl>
                                          <p:spTgt spid="26"/>
                                        </p:tgtEl>
                                      </p:cBhvr>
                                    </p:animEffect>
                                  </p:childTnLst>
                                </p:cTn>
                              </p:par>
                            </p:childTnLst>
                          </p:cTn>
                        </p:par>
                        <p:par>
                          <p:cTn id="88" fill="hold">
                            <p:stCondLst>
                              <p:cond delay="3800"/>
                            </p:stCondLst>
                            <p:childTnLst>
                              <p:par>
                                <p:cTn id="89" presetID="42" presetClass="entr" presetSubtype="0"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Effect transition="in" filter="fade">
                                      <p:cBhvr>
                                        <p:cTn id="91" dur="1000"/>
                                        <p:tgtEl>
                                          <p:spTgt spid="33"/>
                                        </p:tgtEl>
                                      </p:cBhvr>
                                    </p:animEffect>
                                    <p:anim calcmode="lin" valueType="num">
                                      <p:cBhvr>
                                        <p:cTn id="92" dur="1000" fill="hold"/>
                                        <p:tgtEl>
                                          <p:spTgt spid="33"/>
                                        </p:tgtEl>
                                        <p:attrNameLst>
                                          <p:attrName>ppt_x</p:attrName>
                                        </p:attrNameLst>
                                      </p:cBhvr>
                                      <p:tavLst>
                                        <p:tav tm="0">
                                          <p:val>
                                            <p:strVal val="#ppt_x"/>
                                          </p:val>
                                        </p:tav>
                                        <p:tav tm="100000">
                                          <p:val>
                                            <p:strVal val="#ppt_x"/>
                                          </p:val>
                                        </p:tav>
                                      </p:tavLst>
                                    </p:anim>
                                    <p:anim calcmode="lin" valueType="num">
                                      <p:cBhvr>
                                        <p:cTn id="93" dur="1000" fill="hold"/>
                                        <p:tgtEl>
                                          <p:spTgt spid="33"/>
                                        </p:tgtEl>
                                        <p:attrNameLst>
                                          <p:attrName>ppt_y</p:attrName>
                                        </p:attrNameLst>
                                      </p:cBhvr>
                                      <p:tavLst>
                                        <p:tav tm="0">
                                          <p:val>
                                            <p:strVal val="#ppt_y+.1"/>
                                          </p:val>
                                        </p:tav>
                                        <p:tav tm="100000">
                                          <p:val>
                                            <p:strVal val="#ppt_y"/>
                                          </p:val>
                                        </p:tav>
                                      </p:tavLst>
                                    </p:anim>
                                  </p:childTnLst>
                                </p:cTn>
                              </p:par>
                              <p:par>
                                <p:cTn id="94" presetID="10" presetClass="entr" presetSubtype="0" fill="hold" grpId="0" nodeType="with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fade">
                                      <p:cBhvr>
                                        <p:cTn id="96"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 grpId="0" animBg="1"/>
      <p:bldP spid="3" grpId="0" animBg="1"/>
      <p:bldP spid="3" grpId="1" animBg="1"/>
      <p:bldP spid="4" grpId="0" animBg="1"/>
      <p:bldP spid="4" grpId="1" animBg="1"/>
      <p:bldP spid="5" grpId="0" animBg="1"/>
      <p:bldP spid="5" grpId="1" animBg="1"/>
      <p:bldP spid="33" grpId="0" animBg="1"/>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ound Same Side Corner Rectangle 59"/>
          <p:cNvSpPr/>
          <p:nvPr/>
        </p:nvSpPr>
        <p:spPr bwMode="hidden">
          <a:xfrm rot="10800000">
            <a:off x="256309" y="4026723"/>
            <a:ext cx="8631382" cy="1999702"/>
          </a:xfrm>
          <a:prstGeom prst="round2SameRect">
            <a:avLst>
              <a:gd name="adj1" fmla="val 7020"/>
              <a:gd name="adj2" fmla="val 0"/>
            </a:avLst>
          </a:prstGeom>
          <a:gradFill flip="none" rotWithShape="1">
            <a:gsLst>
              <a:gs pos="0">
                <a:schemeClr val="accent2"/>
              </a:gs>
              <a:gs pos="24000">
                <a:schemeClr val="accent2">
                  <a:alpha val="65000"/>
                </a:schemeClr>
              </a:gs>
              <a:gs pos="35000">
                <a:schemeClr val="accent2">
                  <a:alpha val="75000"/>
                </a:scheme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T w="95250" h="95250"/>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6" name="Round Same Side Corner Rectangle 55"/>
          <p:cNvSpPr/>
          <p:nvPr/>
        </p:nvSpPr>
        <p:spPr bwMode="hidden">
          <a:xfrm rot="16200000">
            <a:off x="4572000" y="-3800105"/>
            <a:ext cx="1068778" cy="9405257"/>
          </a:xfrm>
          <a:prstGeom prst="round2SameRect">
            <a:avLst>
              <a:gd name="adj1" fmla="val 19188"/>
              <a:gd name="adj2" fmla="val 0"/>
            </a:avLst>
          </a:prstGeom>
          <a:gradFill rotWithShape="1">
            <a:gsLst>
              <a:gs pos="0">
                <a:schemeClr val="tx1">
                  <a:alpha val="22000"/>
                </a:schemeClr>
              </a:gs>
              <a:gs pos="100000">
                <a:srgbClr val="000000">
                  <a:alpha val="0"/>
                </a:srgbClr>
              </a:gs>
            </a:gsLst>
            <a:lin ang="5400000" scaled="1"/>
          </a:gradFill>
          <a:ln w="9525">
            <a:noFill/>
            <a:miter lim="800000"/>
            <a:headEnd/>
            <a:tailEnd/>
          </a:ln>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23" name="Freeform 12"/>
          <p:cNvSpPr>
            <a:spLocks/>
          </p:cNvSpPr>
          <p:nvPr/>
        </p:nvSpPr>
        <p:spPr bwMode="auto">
          <a:xfrm>
            <a:off x="3241964" y="1741736"/>
            <a:ext cx="2660073" cy="2881741"/>
          </a:xfrm>
          <a:prstGeom prst="roundRect">
            <a:avLst>
              <a:gd name="adj" fmla="val 6021"/>
            </a:avLst>
          </a:prstGeom>
          <a:gradFill>
            <a:gsLst>
              <a:gs pos="0">
                <a:schemeClr val="accent3">
                  <a:alpha val="82000"/>
                </a:schemeClr>
              </a:gs>
              <a:gs pos="19000">
                <a:schemeClr val="bg1">
                  <a:alpha val="0"/>
                </a:schemeClr>
              </a:gs>
              <a:gs pos="100000">
                <a:schemeClr val="bg1">
                  <a:alpha val="0"/>
                </a:schemeClr>
              </a:gs>
            </a:gsLst>
            <a:lin ang="5400000" scaled="0"/>
          </a:gra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1888" tIns="60944" rIns="121888" bIns="60944" numCol="1" anchor="t" anchorCtr="0" compatLnSpc="1">
            <a:prstTxWarp prst="textNoShape">
              <a:avLst/>
            </a:prstTxWarp>
          </a:bodyPr>
          <a:lstStyle/>
          <a:p>
            <a:endParaRPr lang="en-US" dirty="0"/>
          </a:p>
        </p:txBody>
      </p:sp>
      <p:sp>
        <p:nvSpPr>
          <p:cNvPr id="24" name="Freeform 12"/>
          <p:cNvSpPr>
            <a:spLocks/>
          </p:cNvSpPr>
          <p:nvPr/>
        </p:nvSpPr>
        <p:spPr bwMode="auto">
          <a:xfrm>
            <a:off x="467092" y="1741736"/>
            <a:ext cx="2660073" cy="2881741"/>
          </a:xfrm>
          <a:prstGeom prst="roundRect">
            <a:avLst>
              <a:gd name="adj" fmla="val 6021"/>
            </a:avLst>
          </a:prstGeom>
          <a:gradFill>
            <a:gsLst>
              <a:gs pos="0">
                <a:schemeClr val="accent3">
                  <a:alpha val="82000"/>
                </a:schemeClr>
              </a:gs>
              <a:gs pos="19000">
                <a:schemeClr val="bg1">
                  <a:alpha val="0"/>
                </a:schemeClr>
              </a:gs>
              <a:gs pos="100000">
                <a:schemeClr val="bg1">
                  <a:alpha val="0"/>
                </a:schemeClr>
              </a:gs>
            </a:gsLst>
            <a:lin ang="5400000" scaled="0"/>
          </a:gra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1888" tIns="60944" rIns="121888" bIns="60944" numCol="1" anchor="t" anchorCtr="0" compatLnSpc="1">
            <a:prstTxWarp prst="textNoShape">
              <a:avLst/>
            </a:prstTxWarp>
          </a:bodyPr>
          <a:lstStyle/>
          <a:p>
            <a:endParaRPr lang="en-US" dirty="0"/>
          </a:p>
        </p:txBody>
      </p:sp>
      <p:sp>
        <p:nvSpPr>
          <p:cNvPr id="25" name="Freeform 12"/>
          <p:cNvSpPr>
            <a:spLocks/>
          </p:cNvSpPr>
          <p:nvPr/>
        </p:nvSpPr>
        <p:spPr bwMode="auto">
          <a:xfrm>
            <a:off x="6036624" y="1741736"/>
            <a:ext cx="2660073" cy="2881741"/>
          </a:xfrm>
          <a:prstGeom prst="roundRect">
            <a:avLst>
              <a:gd name="adj" fmla="val 6021"/>
            </a:avLst>
          </a:prstGeom>
          <a:gradFill>
            <a:gsLst>
              <a:gs pos="0">
                <a:schemeClr val="accent3">
                  <a:alpha val="82000"/>
                </a:schemeClr>
              </a:gs>
              <a:gs pos="19000">
                <a:schemeClr val="bg1">
                  <a:alpha val="0"/>
                </a:schemeClr>
              </a:gs>
              <a:gs pos="100000">
                <a:schemeClr val="bg1">
                  <a:alpha val="0"/>
                </a:schemeClr>
              </a:gs>
            </a:gsLst>
            <a:lin ang="5400000" scaled="0"/>
          </a:gra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1888" tIns="60944" rIns="121888" bIns="60944" numCol="1" anchor="t" anchorCtr="0" compatLnSpc="1">
            <a:prstTxWarp prst="textNoShape">
              <a:avLst/>
            </a:prstTxWarp>
          </a:bodyPr>
          <a:lstStyle/>
          <a:p>
            <a:endParaRPr lang="en-US" b="1" dirty="0"/>
          </a:p>
        </p:txBody>
      </p:sp>
      <p:sp>
        <p:nvSpPr>
          <p:cNvPr id="30" name="Rounded Rectangle 29"/>
          <p:cNvSpPr/>
          <p:nvPr/>
        </p:nvSpPr>
        <p:spPr bwMode="black">
          <a:xfrm rot="10800000">
            <a:off x="480946" y="2402768"/>
            <a:ext cx="2632364" cy="2765580"/>
          </a:xfrm>
          <a:prstGeom prst="roundRect">
            <a:avLst>
              <a:gd name="adj" fmla="val 9033"/>
            </a:avLst>
          </a:prstGeom>
          <a:gradFill rotWithShape="1">
            <a:gsLst>
              <a:gs pos="0">
                <a:schemeClr val="bg1">
                  <a:lumMod val="85000"/>
                  <a:lumOff val="15000"/>
                </a:schemeClr>
              </a:gs>
              <a:gs pos="100000">
                <a:srgbClr val="000000">
                  <a:alpha val="0"/>
                </a:srgbClr>
              </a:gs>
            </a:gsLst>
            <a:lin ang="5400000" scaled="1"/>
          </a:gradFill>
          <a:ln w="9525">
            <a:noFill/>
            <a:miter lim="800000"/>
            <a:headEnd/>
            <a:tailEnd/>
          </a:ln>
          <a:effectLst>
            <a:outerShdw blurRad="50800" dist="38100" dir="5400000" algn="t" rotWithShape="0">
              <a:prstClr val="black">
                <a:alpha val="40000"/>
              </a:prstClr>
            </a:outerShdw>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26" name="Rectangle 25"/>
          <p:cNvSpPr/>
          <p:nvPr/>
        </p:nvSpPr>
        <p:spPr>
          <a:xfrm>
            <a:off x="460164" y="1877167"/>
            <a:ext cx="2673929" cy="249299"/>
          </a:xfrm>
          <a:prstGeom prst="rect">
            <a:avLst/>
          </a:prstGeom>
          <a:noFill/>
          <a:ln w="38100">
            <a:noFill/>
            <a:headEnd type="none" w="med" len="med"/>
            <a:tailEnd type="none" w="med" len="med"/>
          </a:ln>
          <a:effectLst/>
          <a:scene3d>
            <a:camera prst="orthographicFront">
              <a:rot lat="0" lon="0" rev="0"/>
            </a:camera>
            <a:lightRig rig="threePt" dir="t">
              <a:rot lat="0" lon="0" rev="9000000"/>
            </a:lightRig>
          </a:scene3d>
          <a:sp3d prstMaterial="flat">
            <a:bevelT w="95250" h="95250"/>
            <a:extrusionClr>
              <a:srgbClr val="C00000"/>
            </a:extrusionClr>
            <a:contourClr>
              <a:srgbClr val="FF9D17"/>
            </a:contourClr>
          </a:sp3d>
        </p:spPr>
        <p:txBody>
          <a:bodyPr wrap="square" lIns="0" tIns="0" rIns="0" bIns="0">
            <a:spAutoFit/>
          </a:bodyPr>
          <a:lstStyle/>
          <a:p>
            <a:pPr marL="0" lvl="1" algn="ctr" defTabSz="1096873" fontAlgn="base">
              <a:lnSpc>
                <a:spcPct val="90000"/>
              </a:lnSpc>
              <a:spcBef>
                <a:spcPct val="0"/>
              </a:spcBef>
              <a:spcAft>
                <a:spcPct val="0"/>
              </a:spcAft>
              <a:buClr>
                <a:srgbClr val="F3AF35"/>
              </a:buClr>
              <a:buSzPct val="85000"/>
              <a:defRPr/>
            </a:pPr>
            <a:r>
              <a:rPr lang="en-US" b="1" dirty="0" smtClean="0">
                <a:gradFill flip="none" rotWithShape="1">
                  <a:gsLst>
                    <a:gs pos="0">
                      <a:schemeClr val="tx1"/>
                    </a:gs>
                    <a:gs pos="100000">
                      <a:schemeClr val="accent3"/>
                    </a:gs>
                  </a:gsLst>
                  <a:lin ang="5400000" scaled="1"/>
                  <a:tileRect/>
                </a:gradFill>
                <a:latin typeface="Segoe" pitchFamily="34" charset="0"/>
              </a:rPr>
              <a:t>INTEGRATED</a:t>
            </a:r>
          </a:p>
        </p:txBody>
      </p:sp>
      <p:sp>
        <p:nvSpPr>
          <p:cNvPr id="27" name="Rectangle 26"/>
          <p:cNvSpPr/>
          <p:nvPr/>
        </p:nvSpPr>
        <p:spPr>
          <a:xfrm>
            <a:off x="3230585" y="1877167"/>
            <a:ext cx="2673929" cy="249299"/>
          </a:xfrm>
          <a:prstGeom prst="rect">
            <a:avLst/>
          </a:prstGeom>
          <a:noFill/>
          <a:ln w="38100">
            <a:noFill/>
            <a:headEnd type="none" w="med" len="med"/>
            <a:tailEnd type="none" w="med" len="med"/>
          </a:ln>
          <a:effectLst/>
          <a:scene3d>
            <a:camera prst="orthographicFront">
              <a:rot lat="0" lon="0" rev="0"/>
            </a:camera>
            <a:lightRig rig="threePt" dir="t">
              <a:rot lat="0" lon="0" rev="9000000"/>
            </a:lightRig>
          </a:scene3d>
          <a:sp3d prstMaterial="flat">
            <a:bevelT w="95250" h="95250"/>
            <a:extrusionClr>
              <a:srgbClr val="C00000"/>
            </a:extrusionClr>
            <a:contourClr>
              <a:srgbClr val="FF9D17"/>
            </a:contourClr>
          </a:sp3d>
        </p:spPr>
        <p:txBody>
          <a:bodyPr wrap="square" lIns="0" tIns="0" rIns="0" bIns="0">
            <a:spAutoFit/>
          </a:bodyPr>
          <a:lstStyle/>
          <a:p>
            <a:pPr marL="0" lvl="1" algn="ctr" defTabSz="1096873" rtl="0" fontAlgn="base">
              <a:lnSpc>
                <a:spcPct val="90000"/>
              </a:lnSpc>
              <a:spcBef>
                <a:spcPct val="0"/>
              </a:spcBef>
              <a:spcAft>
                <a:spcPct val="0"/>
              </a:spcAft>
              <a:buClr>
                <a:srgbClr val="F3AF35"/>
              </a:buClr>
              <a:buSzPct val="85000"/>
              <a:defRPr/>
            </a:pPr>
            <a:r>
              <a:rPr lang="en-US" b="1" dirty="0" smtClean="0">
                <a:gradFill flip="none" rotWithShape="1">
                  <a:gsLst>
                    <a:gs pos="0">
                      <a:schemeClr val="tx1"/>
                    </a:gs>
                    <a:gs pos="100000">
                      <a:schemeClr val="accent3"/>
                    </a:gs>
                  </a:gsLst>
                  <a:lin ang="5400000" scaled="1"/>
                  <a:tileRect/>
                </a:gradFill>
                <a:latin typeface="Segoe" pitchFamily="34" charset="0"/>
              </a:rPr>
              <a:t>EFFICIENT</a:t>
            </a:r>
            <a:endParaRPr lang="en-US" b="1" dirty="0">
              <a:gradFill flip="none" rotWithShape="1">
                <a:gsLst>
                  <a:gs pos="0">
                    <a:schemeClr val="tx1"/>
                  </a:gs>
                  <a:gs pos="100000">
                    <a:schemeClr val="accent3"/>
                  </a:gs>
                </a:gsLst>
                <a:lin ang="5400000" scaled="1"/>
                <a:tileRect/>
              </a:gradFill>
              <a:latin typeface="Segoe" pitchFamily="34" charset="0"/>
            </a:endParaRPr>
          </a:p>
        </p:txBody>
      </p:sp>
      <p:sp>
        <p:nvSpPr>
          <p:cNvPr id="29" name="Rectangle 28"/>
          <p:cNvSpPr/>
          <p:nvPr/>
        </p:nvSpPr>
        <p:spPr>
          <a:xfrm>
            <a:off x="6029696" y="1877167"/>
            <a:ext cx="2673929" cy="249299"/>
          </a:xfrm>
          <a:prstGeom prst="rect">
            <a:avLst/>
          </a:prstGeom>
          <a:noFill/>
          <a:ln w="38100">
            <a:noFill/>
            <a:headEnd type="none" w="med" len="med"/>
            <a:tailEnd type="none" w="med" len="med"/>
          </a:ln>
          <a:effectLst/>
          <a:scene3d>
            <a:camera prst="orthographicFront">
              <a:rot lat="0" lon="0" rev="0"/>
            </a:camera>
            <a:lightRig rig="threePt" dir="t">
              <a:rot lat="0" lon="0" rev="9000000"/>
            </a:lightRig>
          </a:scene3d>
          <a:sp3d prstMaterial="flat">
            <a:bevelT w="95250" h="95250"/>
            <a:extrusionClr>
              <a:srgbClr val="C00000"/>
            </a:extrusionClr>
            <a:contourClr>
              <a:srgbClr val="FF9D17"/>
            </a:contourClr>
          </a:sp3d>
        </p:spPr>
        <p:txBody>
          <a:bodyPr wrap="square" lIns="0" tIns="0" rIns="0" bIns="0">
            <a:spAutoFit/>
          </a:bodyPr>
          <a:lstStyle/>
          <a:p>
            <a:pPr marL="0" lvl="1" algn="ctr" defTabSz="1096873" rtl="0" fontAlgn="base">
              <a:lnSpc>
                <a:spcPct val="90000"/>
              </a:lnSpc>
              <a:spcBef>
                <a:spcPct val="0"/>
              </a:spcBef>
              <a:spcAft>
                <a:spcPct val="0"/>
              </a:spcAft>
              <a:buClr>
                <a:srgbClr val="F3AF35"/>
              </a:buClr>
              <a:buSzPct val="85000"/>
              <a:defRPr/>
            </a:pPr>
            <a:r>
              <a:rPr lang="en-US" b="1" dirty="0" smtClean="0">
                <a:gradFill flip="none" rotWithShape="1">
                  <a:gsLst>
                    <a:gs pos="0">
                      <a:schemeClr val="tx1"/>
                    </a:gs>
                    <a:gs pos="100000">
                      <a:schemeClr val="accent3"/>
                    </a:gs>
                  </a:gsLst>
                  <a:lin ang="5400000" scaled="1"/>
                  <a:tileRect/>
                </a:gradFill>
                <a:latin typeface="Segoe" pitchFamily="34" charset="0"/>
              </a:rPr>
              <a:t>BUSINESS ALIGNED</a:t>
            </a:r>
            <a:endParaRPr lang="en-US" b="1" dirty="0">
              <a:gradFill flip="none" rotWithShape="1">
                <a:gsLst>
                  <a:gs pos="0">
                    <a:schemeClr val="tx1"/>
                  </a:gs>
                  <a:gs pos="100000">
                    <a:schemeClr val="accent3"/>
                  </a:gs>
                </a:gsLst>
                <a:lin ang="5400000" scaled="1"/>
                <a:tileRect/>
              </a:gradFill>
              <a:latin typeface="Segoe" pitchFamily="34" charset="0"/>
            </a:endParaRPr>
          </a:p>
        </p:txBody>
      </p:sp>
      <p:sp>
        <p:nvSpPr>
          <p:cNvPr id="31" name="Rounded Rectangle 30"/>
          <p:cNvSpPr/>
          <p:nvPr/>
        </p:nvSpPr>
        <p:spPr bwMode="black">
          <a:xfrm rot="10800000">
            <a:off x="3251368" y="2388913"/>
            <a:ext cx="2632364" cy="2765580"/>
          </a:xfrm>
          <a:prstGeom prst="roundRect">
            <a:avLst>
              <a:gd name="adj" fmla="val 9033"/>
            </a:avLst>
          </a:prstGeom>
          <a:gradFill rotWithShape="1">
            <a:gsLst>
              <a:gs pos="0">
                <a:schemeClr val="bg1">
                  <a:lumMod val="85000"/>
                  <a:lumOff val="15000"/>
                </a:schemeClr>
              </a:gs>
              <a:gs pos="100000">
                <a:srgbClr val="000000">
                  <a:alpha val="0"/>
                </a:srgbClr>
              </a:gs>
            </a:gsLst>
            <a:lin ang="5400000" scaled="1"/>
          </a:gradFill>
          <a:ln w="9525">
            <a:noFill/>
            <a:miter lim="800000"/>
            <a:headEnd/>
            <a:tailEnd/>
          </a:ln>
          <a:effectLst>
            <a:outerShdw blurRad="50800" dist="38100" dir="5400000" algn="t" rotWithShape="0">
              <a:prstClr val="black">
                <a:alpha val="40000"/>
              </a:prstClr>
            </a:outerShdw>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32" name="Rounded Rectangle 31"/>
          <p:cNvSpPr/>
          <p:nvPr/>
        </p:nvSpPr>
        <p:spPr bwMode="black">
          <a:xfrm rot="10800000">
            <a:off x="6050478" y="2375058"/>
            <a:ext cx="2632364" cy="2765580"/>
          </a:xfrm>
          <a:prstGeom prst="roundRect">
            <a:avLst>
              <a:gd name="adj" fmla="val 9033"/>
            </a:avLst>
          </a:prstGeom>
          <a:gradFill rotWithShape="1">
            <a:gsLst>
              <a:gs pos="0">
                <a:schemeClr val="bg1">
                  <a:lumMod val="85000"/>
                  <a:lumOff val="15000"/>
                </a:schemeClr>
              </a:gs>
              <a:gs pos="100000">
                <a:srgbClr val="000000">
                  <a:alpha val="0"/>
                </a:srgbClr>
              </a:gs>
            </a:gsLst>
            <a:lin ang="5400000" scaled="1"/>
          </a:gradFill>
          <a:ln w="9525">
            <a:noFill/>
            <a:miter lim="800000"/>
            <a:headEnd/>
            <a:tailEnd/>
          </a:ln>
          <a:effectLst>
            <a:outerShdw blurRad="50800" dist="38100" dir="5400000" algn="t" rotWithShape="0">
              <a:prstClr val="black">
                <a:alpha val="40000"/>
              </a:prstClr>
            </a:outerShdw>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34" name="TextBox 33"/>
          <p:cNvSpPr txBox="1"/>
          <p:nvPr/>
        </p:nvSpPr>
        <p:spPr>
          <a:xfrm>
            <a:off x="620529" y="2405118"/>
            <a:ext cx="2348299" cy="1800493"/>
          </a:xfrm>
          <a:prstGeom prst="rect">
            <a:avLst/>
          </a:prstGeom>
          <a:noFill/>
        </p:spPr>
        <p:txBody>
          <a:bodyPr wrap="square" rtlCol="0">
            <a:spAutoFit/>
          </a:bodyPr>
          <a:lstStyle/>
          <a:p>
            <a:pPr algn="ctr">
              <a:lnSpc>
                <a:spcPct val="90000"/>
              </a:lnSpc>
              <a:spcAft>
                <a:spcPts val="1200"/>
              </a:spcAft>
              <a:buClr>
                <a:srgbClr val="F3AF35"/>
              </a:buClr>
              <a:buSzPct val="85000"/>
            </a:pPr>
            <a:r>
              <a:rPr lang="en-US" dirty="0" smtClean="0">
                <a:solidFill>
                  <a:schemeClr val="tx1">
                    <a:alpha val="99000"/>
                  </a:schemeClr>
                </a:solidFill>
              </a:rPr>
              <a:t>CMDB</a:t>
            </a:r>
          </a:p>
          <a:p>
            <a:pPr algn="ctr">
              <a:lnSpc>
                <a:spcPct val="90000"/>
              </a:lnSpc>
              <a:spcAft>
                <a:spcPts val="1200"/>
              </a:spcAft>
              <a:buClr>
                <a:srgbClr val="F3AF35"/>
              </a:buClr>
              <a:buSzPct val="85000"/>
            </a:pPr>
            <a:r>
              <a:rPr lang="en-US" dirty="0" smtClean="0">
                <a:solidFill>
                  <a:schemeClr val="tx1">
                    <a:alpha val="99000"/>
                  </a:schemeClr>
                </a:solidFill>
              </a:rPr>
              <a:t>IT Process and workflow Automation</a:t>
            </a:r>
          </a:p>
          <a:p>
            <a:pPr algn="ctr">
              <a:lnSpc>
                <a:spcPct val="90000"/>
              </a:lnSpc>
              <a:spcAft>
                <a:spcPts val="1200"/>
              </a:spcAft>
              <a:buClr>
                <a:srgbClr val="F3AF35"/>
              </a:buClr>
              <a:buSzPct val="85000"/>
            </a:pPr>
            <a:r>
              <a:rPr lang="en-US" dirty="0" smtClean="0">
                <a:solidFill>
                  <a:schemeClr val="tx1">
                    <a:alpha val="99000"/>
                  </a:schemeClr>
                </a:solidFill>
              </a:rPr>
              <a:t>Service Maps</a:t>
            </a:r>
          </a:p>
          <a:p>
            <a:pPr algn="ctr">
              <a:lnSpc>
                <a:spcPct val="90000"/>
              </a:lnSpc>
              <a:spcAft>
                <a:spcPts val="1200"/>
              </a:spcAft>
              <a:buClr>
                <a:srgbClr val="F3AF35"/>
              </a:buClr>
              <a:buSzPct val="85000"/>
            </a:pPr>
            <a:endParaRPr lang="en-US" dirty="0" smtClean="0">
              <a:solidFill>
                <a:schemeClr val="tx1">
                  <a:alpha val="99000"/>
                </a:schemeClr>
              </a:solidFill>
            </a:endParaRPr>
          </a:p>
        </p:txBody>
      </p:sp>
      <p:sp>
        <p:nvSpPr>
          <p:cNvPr id="57" name="Title 1"/>
          <p:cNvSpPr txBox="1">
            <a:spLocks/>
          </p:cNvSpPr>
          <p:nvPr/>
        </p:nvSpPr>
        <p:spPr>
          <a:xfrm>
            <a:off x="3146961" y="576810"/>
            <a:ext cx="5785570" cy="610722"/>
          </a:xfrm>
          <a:prstGeom prst="rect">
            <a:avLst/>
          </a:prstGeom>
        </p:spPr>
        <p:txBody>
          <a:bodyPr/>
          <a:lstStyle/>
          <a:p>
            <a:pPr marL="0" marR="0" lvl="0" indent="0" defTabSz="914363" rtl="0" eaLnBrk="1" fontAlgn="auto" latinLnBrk="0" hangingPunct="1">
              <a:lnSpc>
                <a:spcPct val="90000"/>
              </a:lnSpc>
              <a:spcBef>
                <a:spcPct val="0"/>
              </a:spcBef>
              <a:spcAft>
                <a:spcPts val="0"/>
              </a:spcAft>
              <a:buClrTx/>
              <a:buSzTx/>
              <a:buFontTx/>
              <a:buNone/>
              <a:tabLst/>
              <a:defRPr/>
            </a:pPr>
            <a:r>
              <a:rPr kumimoji="0" lang="en-US" sz="2000" b="0" u="none" strike="noStrike" kern="1200" cap="none" spc="-100" normalizeH="0" noProof="0" dirty="0" smtClean="0">
                <a:ln w="3175">
                  <a:noFill/>
                </a:ln>
                <a:solidFill>
                  <a:schemeClr val="tx1">
                    <a:alpha val="99000"/>
                  </a:schemeClr>
                </a:solidFill>
                <a:uLnTx/>
                <a:uFillTx/>
                <a:ea typeface="+mn-ea"/>
                <a:cs typeface="Arial" charset="0"/>
              </a:rPr>
              <a:t>Integrated Platform for Orchestrating People, </a:t>
            </a:r>
            <a:br>
              <a:rPr kumimoji="0" lang="en-US" sz="2000" b="0" u="none" strike="noStrike" kern="1200" cap="none" spc="-100" normalizeH="0" noProof="0" dirty="0" smtClean="0">
                <a:ln w="3175">
                  <a:noFill/>
                </a:ln>
                <a:solidFill>
                  <a:schemeClr val="tx1">
                    <a:alpha val="99000"/>
                  </a:schemeClr>
                </a:solidFill>
                <a:uLnTx/>
                <a:uFillTx/>
                <a:ea typeface="+mn-ea"/>
                <a:cs typeface="Arial" charset="0"/>
              </a:rPr>
            </a:br>
            <a:r>
              <a:rPr kumimoji="0" lang="en-US" sz="2000" b="0" u="none" strike="noStrike" kern="1200" cap="none" spc="-100" normalizeH="0" noProof="0" dirty="0" smtClean="0">
                <a:ln w="3175">
                  <a:noFill/>
                </a:ln>
                <a:solidFill>
                  <a:schemeClr val="tx1">
                    <a:alpha val="99000"/>
                  </a:schemeClr>
                </a:solidFill>
                <a:uLnTx/>
                <a:uFillTx/>
                <a:ea typeface="+mn-ea"/>
                <a:cs typeface="Arial" charset="0"/>
              </a:rPr>
              <a:t>Process, and Technology </a:t>
            </a:r>
            <a:endParaRPr kumimoji="0" lang="en-US" sz="2000" b="0" u="none" strike="noStrike" kern="1200" cap="none" spc="-100" normalizeH="0" noProof="0" dirty="0">
              <a:ln w="3175">
                <a:noFill/>
              </a:ln>
              <a:solidFill>
                <a:schemeClr val="tx1">
                  <a:alpha val="99000"/>
                </a:schemeClr>
              </a:solidFill>
              <a:uLnTx/>
              <a:uFillTx/>
              <a:ea typeface="+mn-ea"/>
              <a:cs typeface="Arial" charset="0"/>
            </a:endParaRPr>
          </a:p>
        </p:txBody>
      </p:sp>
      <p:pic>
        <p:nvPicPr>
          <p:cNvPr id="58" name="Picture 4" descr="C:\Users\Walter\Documents\Active Projects\XTC - SCSM Deck\SysCenter-SvcMgr_bL.png"/>
          <p:cNvPicPr>
            <a:picLocks noChangeAspect="1" noChangeArrowheads="1"/>
          </p:cNvPicPr>
          <p:nvPr/>
        </p:nvPicPr>
        <p:blipFill>
          <a:blip r:embed="rId3" cstate="print">
            <a:lum bright="100000"/>
          </a:blip>
          <a:stretch>
            <a:fillRect/>
          </a:stretch>
        </p:blipFill>
        <p:spPr bwMode="auto">
          <a:xfrm>
            <a:off x="760022" y="576206"/>
            <a:ext cx="1898706" cy="658828"/>
          </a:xfrm>
          <a:prstGeom prst="rect">
            <a:avLst/>
          </a:prstGeom>
          <a:noFill/>
          <a:ln>
            <a:noFill/>
          </a:ln>
        </p:spPr>
      </p:pic>
      <p:sp>
        <p:nvSpPr>
          <p:cNvPr id="35" name="TextBox 34"/>
          <p:cNvSpPr txBox="1"/>
          <p:nvPr/>
        </p:nvSpPr>
        <p:spPr>
          <a:xfrm>
            <a:off x="3393400" y="2405118"/>
            <a:ext cx="2348299" cy="1800493"/>
          </a:xfrm>
          <a:prstGeom prst="rect">
            <a:avLst/>
          </a:prstGeom>
          <a:noFill/>
        </p:spPr>
        <p:txBody>
          <a:bodyPr wrap="square" rtlCol="0">
            <a:spAutoFit/>
          </a:bodyPr>
          <a:lstStyle/>
          <a:p>
            <a:pPr algn="ctr">
              <a:lnSpc>
                <a:spcPct val="90000"/>
              </a:lnSpc>
              <a:spcAft>
                <a:spcPts val="1200"/>
              </a:spcAft>
              <a:buClr>
                <a:srgbClr val="F3AF35"/>
              </a:buClr>
              <a:buSzPct val="85000"/>
            </a:pPr>
            <a:r>
              <a:rPr lang="en-US" dirty="0" smtClean="0">
                <a:solidFill>
                  <a:schemeClr val="tx1">
                    <a:alpha val="99000"/>
                  </a:schemeClr>
                </a:solidFill>
              </a:rPr>
              <a:t>Self Service Portal </a:t>
            </a:r>
          </a:p>
          <a:p>
            <a:pPr algn="ctr">
              <a:lnSpc>
                <a:spcPct val="90000"/>
              </a:lnSpc>
              <a:spcAft>
                <a:spcPts val="1200"/>
              </a:spcAft>
              <a:buClr>
                <a:srgbClr val="F3AF35"/>
              </a:buClr>
              <a:buSzPct val="85000"/>
            </a:pPr>
            <a:r>
              <a:rPr lang="en-US" dirty="0" smtClean="0">
                <a:solidFill>
                  <a:schemeClr val="tx1">
                    <a:alpha val="99000"/>
                  </a:schemeClr>
                </a:solidFill>
              </a:rPr>
              <a:t>Automated Notifications </a:t>
            </a:r>
          </a:p>
          <a:p>
            <a:pPr algn="ctr">
              <a:lnSpc>
                <a:spcPct val="90000"/>
              </a:lnSpc>
              <a:spcAft>
                <a:spcPts val="1200"/>
              </a:spcAft>
              <a:buClr>
                <a:srgbClr val="F3AF35"/>
              </a:buClr>
              <a:buSzPct val="85000"/>
            </a:pPr>
            <a:r>
              <a:rPr lang="en-US" dirty="0" smtClean="0">
                <a:solidFill>
                  <a:schemeClr val="tx1">
                    <a:alpha val="99000"/>
                  </a:schemeClr>
                </a:solidFill>
              </a:rPr>
              <a:t>Knowledge Base</a:t>
            </a:r>
          </a:p>
          <a:p>
            <a:pPr algn="ctr">
              <a:lnSpc>
                <a:spcPct val="90000"/>
              </a:lnSpc>
              <a:spcAft>
                <a:spcPts val="1200"/>
              </a:spcAft>
              <a:buClr>
                <a:srgbClr val="F3AF35"/>
              </a:buClr>
              <a:buSzPct val="85000"/>
            </a:pPr>
            <a:endParaRPr lang="en-US" dirty="0" smtClean="0">
              <a:solidFill>
                <a:schemeClr val="tx1">
                  <a:alpha val="99000"/>
                </a:schemeClr>
              </a:solidFill>
            </a:endParaRPr>
          </a:p>
        </p:txBody>
      </p:sp>
      <p:sp>
        <p:nvSpPr>
          <p:cNvPr id="37" name="TextBox 36"/>
          <p:cNvSpPr txBox="1"/>
          <p:nvPr/>
        </p:nvSpPr>
        <p:spPr>
          <a:xfrm>
            <a:off x="6192511" y="2405118"/>
            <a:ext cx="2348299" cy="1702004"/>
          </a:xfrm>
          <a:prstGeom prst="rect">
            <a:avLst/>
          </a:prstGeom>
          <a:noFill/>
        </p:spPr>
        <p:txBody>
          <a:bodyPr wrap="square" rtlCol="0">
            <a:spAutoFit/>
          </a:bodyPr>
          <a:lstStyle/>
          <a:p>
            <a:pPr algn="ctr">
              <a:lnSpc>
                <a:spcPct val="90000"/>
              </a:lnSpc>
              <a:spcAft>
                <a:spcPts val="1200"/>
              </a:spcAft>
              <a:buClr>
                <a:srgbClr val="F3AF35"/>
              </a:buClr>
              <a:buSzPct val="85000"/>
            </a:pPr>
            <a:r>
              <a:rPr lang="en-US" dirty="0" smtClean="0">
                <a:solidFill>
                  <a:schemeClr val="tx1">
                    <a:alpha val="99000"/>
                  </a:schemeClr>
                </a:solidFill>
              </a:rPr>
              <a:t>Asset Management </a:t>
            </a:r>
          </a:p>
          <a:p>
            <a:pPr algn="ctr">
              <a:lnSpc>
                <a:spcPct val="90000"/>
              </a:lnSpc>
              <a:spcAft>
                <a:spcPts val="1200"/>
              </a:spcAft>
              <a:buClr>
                <a:srgbClr val="F3AF35"/>
              </a:buClr>
              <a:buSzPct val="85000"/>
            </a:pPr>
            <a:r>
              <a:rPr lang="en-US" dirty="0" smtClean="0">
                <a:solidFill>
                  <a:schemeClr val="tx1">
                    <a:alpha val="99000"/>
                  </a:schemeClr>
                </a:solidFill>
              </a:rPr>
              <a:t>Compliance and </a:t>
            </a:r>
            <a:br>
              <a:rPr lang="en-US" dirty="0" smtClean="0">
                <a:solidFill>
                  <a:schemeClr val="tx1">
                    <a:alpha val="99000"/>
                  </a:schemeClr>
                </a:solidFill>
              </a:rPr>
            </a:br>
            <a:r>
              <a:rPr lang="en-US" dirty="0" smtClean="0">
                <a:solidFill>
                  <a:schemeClr val="tx1">
                    <a:alpha val="99000"/>
                  </a:schemeClr>
                </a:solidFill>
              </a:rPr>
              <a:t>Risk Management </a:t>
            </a:r>
          </a:p>
          <a:p>
            <a:pPr algn="ctr">
              <a:lnSpc>
                <a:spcPct val="90000"/>
              </a:lnSpc>
              <a:spcAft>
                <a:spcPts val="1200"/>
              </a:spcAft>
              <a:buClr>
                <a:srgbClr val="F3AF35"/>
              </a:buClr>
              <a:buSzPct val="85000"/>
            </a:pPr>
            <a:r>
              <a:rPr lang="en-US" dirty="0" smtClean="0">
                <a:solidFill>
                  <a:schemeClr val="tx1">
                    <a:alpha val="99000"/>
                  </a:schemeClr>
                </a:solidFill>
              </a:rPr>
              <a:t>Informed </a:t>
            </a:r>
            <a:br>
              <a:rPr lang="en-US" dirty="0" smtClean="0">
                <a:solidFill>
                  <a:schemeClr val="tx1">
                    <a:alpha val="99000"/>
                  </a:schemeClr>
                </a:solidFill>
              </a:rPr>
            </a:br>
            <a:r>
              <a:rPr lang="en-US" dirty="0" smtClean="0">
                <a:solidFill>
                  <a:schemeClr val="tx1">
                    <a:alpha val="99000"/>
                  </a:schemeClr>
                </a:solidFill>
              </a:rPr>
              <a:t>Decision Making </a:t>
            </a:r>
          </a:p>
        </p:txBody>
      </p:sp>
      <p:pic>
        <p:nvPicPr>
          <p:cNvPr id="3075" name="Picture 3" descr="C:\Users\roslyn.ADI\Desktop\DVD_ART36\Artwork_Imagery\Icons - Illustrations\_ SUPER VISTA STYLE\stamp rubber approved.png"/>
          <p:cNvPicPr>
            <a:picLocks noChangeAspect="1" noChangeArrowheads="1"/>
          </p:cNvPicPr>
          <p:nvPr/>
        </p:nvPicPr>
        <p:blipFill>
          <a:blip r:embed="rId4" cstate="print"/>
          <a:stretch>
            <a:fillRect/>
          </a:stretch>
        </p:blipFill>
        <p:spPr bwMode="auto">
          <a:xfrm>
            <a:off x="6833723" y="4394647"/>
            <a:ext cx="1081120" cy="1081120"/>
          </a:xfrm>
          <a:prstGeom prst="rect">
            <a:avLst/>
          </a:prstGeom>
          <a:noFill/>
          <a:effectLst>
            <a:reflection blurRad="6350" stA="52000" endA="300" endPos="35000" dir="5400000" sy="-100000" algn="bl" rotWithShape="0"/>
          </a:effectLst>
        </p:spPr>
      </p:pic>
      <p:pic>
        <p:nvPicPr>
          <p:cNvPr id="3076" name="Picture 4" descr="C:\Users\roslyn.ADI\Desktop\DVD_ART36\Artwork_Imagery\Icons - Illustrations\_ SUPER VISTA STYLE\world globe map.png"/>
          <p:cNvPicPr>
            <a:picLocks noChangeAspect="1" noChangeArrowheads="1"/>
          </p:cNvPicPr>
          <p:nvPr/>
        </p:nvPicPr>
        <p:blipFill>
          <a:blip r:embed="rId5" cstate="print"/>
          <a:stretch>
            <a:fillRect/>
          </a:stretch>
        </p:blipFill>
        <p:spPr bwMode="auto">
          <a:xfrm>
            <a:off x="4091246" y="4343883"/>
            <a:ext cx="933795" cy="933795"/>
          </a:xfrm>
          <a:prstGeom prst="rect">
            <a:avLst/>
          </a:prstGeom>
          <a:noFill/>
          <a:effectLst>
            <a:reflection blurRad="6350" stA="52000" endA="300" endPos="35000" dir="5400000" sy="-100000" algn="bl" rotWithShape="0"/>
          </a:effectLst>
        </p:spPr>
      </p:pic>
      <p:pic>
        <p:nvPicPr>
          <p:cNvPr id="3077" name="Picture 5" descr="C:\Users\roslyn.ADI\Desktop\DVD_ART36\Artwork_Imagery\Icons - Illustrations\_ SUPER VISTA STYLE\blackboard learning education.png"/>
          <p:cNvPicPr>
            <a:picLocks noChangeAspect="1" noChangeArrowheads="1"/>
          </p:cNvPicPr>
          <p:nvPr/>
        </p:nvPicPr>
        <p:blipFill>
          <a:blip r:embed="rId6" cstate="print"/>
          <a:srcRect/>
          <a:stretch>
            <a:fillRect/>
          </a:stretch>
        </p:blipFill>
        <p:spPr bwMode="auto">
          <a:xfrm>
            <a:off x="1316176" y="4466396"/>
            <a:ext cx="1119395" cy="1119395"/>
          </a:xfrm>
          <a:prstGeom prst="rect">
            <a:avLst/>
          </a:prstGeom>
          <a:noFill/>
        </p:spPr>
      </p:pic>
      <p:sp>
        <p:nvSpPr>
          <p:cNvPr id="22" name="Rectangle 21"/>
          <p:cNvSpPr/>
          <p:nvPr/>
        </p:nvSpPr>
        <p:spPr>
          <a:xfrm>
            <a:off x="1347849" y="6496570"/>
            <a:ext cx="6448302" cy="258530"/>
          </a:xfrm>
          <a:prstGeom prst="rect">
            <a:avLst/>
          </a:prstGeom>
        </p:spPr>
        <p:txBody>
          <a:bodyPr wrap="square" lIns="91436" tIns="45719" rIns="91436" bIns="45719">
            <a:spAutoFit/>
          </a:bodyPr>
          <a:lstStyle/>
          <a:p>
            <a:pPr algn="ctr" defTabSz="1096873" fontAlgn="base">
              <a:lnSpc>
                <a:spcPct val="90000"/>
              </a:lnSpc>
              <a:spcBef>
                <a:spcPct val="0"/>
              </a:spcBef>
              <a:spcAft>
                <a:spcPct val="0"/>
              </a:spcAft>
              <a:buClr>
                <a:srgbClr val="F3AF35"/>
              </a:buClr>
              <a:buSzPct val="85000"/>
              <a:defRPr/>
            </a:pPr>
            <a:r>
              <a:rPr lang="en-US" sz="1200" dirty="0" smtClean="0">
                <a:solidFill>
                  <a:schemeClr val="bg1">
                    <a:lumMod val="65000"/>
                    <a:lumOff val="35000"/>
                    <a:alpha val="99000"/>
                  </a:schemeClr>
                </a:solidFill>
                <a:effectLst>
                  <a:outerShdw blurRad="38100" dist="38100" dir="2700000" algn="tl">
                    <a:srgbClr val="000000">
                      <a:alpha val="43137"/>
                    </a:srgbClr>
                  </a:outerShdw>
                </a:effectLst>
              </a:rPr>
              <a:t>INTEGRATED  | EFFICIENT | BUSINESS ALIGNED </a:t>
            </a:r>
            <a:endParaRPr lang="en-US" sz="1200" dirty="0">
              <a:solidFill>
                <a:schemeClr val="bg1">
                  <a:lumMod val="65000"/>
                  <a:lumOff val="35000"/>
                  <a:alpha val="99000"/>
                </a:schemeClr>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right)">
                                      <p:cBhvr>
                                        <p:cTn id="7" dur="500"/>
                                        <p:tgtEl>
                                          <p:spTgt spid="56"/>
                                        </p:tgtEl>
                                      </p:cBhvr>
                                    </p:animEffect>
                                  </p:childTnLst>
                                </p:cTn>
                              </p:par>
                              <p:par>
                                <p:cTn id="8" presetID="10" presetClass="entr" presetSubtype="0" fill="hold"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fade">
                                      <p:cBhvr>
                                        <p:cTn id="10" dur="1000"/>
                                        <p:tgtEl>
                                          <p:spTgt spid="5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1000"/>
                                        <p:tgtEl>
                                          <p:spTgt spid="57"/>
                                        </p:tgtEl>
                                      </p:cBhvr>
                                    </p:animEffect>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1000"/>
                                        <p:tgtEl>
                                          <p:spTgt spid="60"/>
                                        </p:tgtEl>
                                      </p:cBhvr>
                                    </p:animEffect>
                                    <p:anim calcmode="lin" valueType="num">
                                      <p:cBhvr>
                                        <p:cTn id="18" dur="1000" fill="hold"/>
                                        <p:tgtEl>
                                          <p:spTgt spid="60"/>
                                        </p:tgtEl>
                                        <p:attrNameLst>
                                          <p:attrName>ppt_x</p:attrName>
                                        </p:attrNameLst>
                                      </p:cBhvr>
                                      <p:tavLst>
                                        <p:tav tm="0">
                                          <p:val>
                                            <p:strVal val="#ppt_x"/>
                                          </p:val>
                                        </p:tav>
                                        <p:tav tm="100000">
                                          <p:val>
                                            <p:strVal val="#ppt_x"/>
                                          </p:val>
                                        </p:tav>
                                      </p:tavLst>
                                    </p:anim>
                                    <p:anim calcmode="lin" valueType="num">
                                      <p:cBhvr>
                                        <p:cTn id="19" dur="1000" fill="hold"/>
                                        <p:tgtEl>
                                          <p:spTgt spid="6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par>
                                <p:cTn id="25" presetID="22" presetClass="entr" presetSubtype="1"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up)">
                                      <p:cBhvr>
                                        <p:cTn id="27" dur="500"/>
                                        <p:tgtEl>
                                          <p:spTgt spid="30"/>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childTnLst>
                                </p:cTn>
                              </p:par>
                              <p:par>
                                <p:cTn id="31" presetID="10" presetClass="entr" presetSubtype="0" fill="hold" nodeType="withEffect">
                                  <p:stCondLst>
                                    <p:cond delay="500"/>
                                  </p:stCondLst>
                                  <p:childTnLst>
                                    <p:set>
                                      <p:cBhvr>
                                        <p:cTn id="32" dur="1" fill="hold">
                                          <p:stCondLst>
                                            <p:cond delay="0"/>
                                          </p:stCondLst>
                                        </p:cTn>
                                        <p:tgtEl>
                                          <p:spTgt spid="3077"/>
                                        </p:tgtEl>
                                        <p:attrNameLst>
                                          <p:attrName>style.visibility</p:attrName>
                                        </p:attrNameLst>
                                      </p:cBhvr>
                                      <p:to>
                                        <p:strVal val="visible"/>
                                      </p:to>
                                    </p:set>
                                    <p:animEffect transition="in" filter="fade">
                                      <p:cBhvr>
                                        <p:cTn id="33" dur="1000"/>
                                        <p:tgtEl>
                                          <p:spTgt spid="3077"/>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1000"/>
                                        <p:tgtEl>
                                          <p:spTgt spid="26"/>
                                        </p:tgtEl>
                                      </p:cBhvr>
                                    </p:animEffect>
                                  </p:childTnLst>
                                </p:cTn>
                              </p:par>
                              <p:par>
                                <p:cTn id="37" presetID="42" presetClass="entr" presetSubtype="0" fill="hold" grpId="0" nodeType="withEffect">
                                  <p:stCondLst>
                                    <p:cond delay="50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1000"/>
                                        <p:tgtEl>
                                          <p:spTgt spid="23"/>
                                        </p:tgtEl>
                                      </p:cBhvr>
                                    </p:animEffect>
                                    <p:anim calcmode="lin" valueType="num">
                                      <p:cBhvr>
                                        <p:cTn id="40" dur="1000" fill="hold"/>
                                        <p:tgtEl>
                                          <p:spTgt spid="23"/>
                                        </p:tgtEl>
                                        <p:attrNameLst>
                                          <p:attrName>ppt_x</p:attrName>
                                        </p:attrNameLst>
                                      </p:cBhvr>
                                      <p:tavLst>
                                        <p:tav tm="0">
                                          <p:val>
                                            <p:strVal val="#ppt_x"/>
                                          </p:val>
                                        </p:tav>
                                        <p:tav tm="100000">
                                          <p:val>
                                            <p:strVal val="#ppt_x"/>
                                          </p:val>
                                        </p:tav>
                                      </p:tavLst>
                                    </p:anim>
                                    <p:anim calcmode="lin" valueType="num">
                                      <p:cBhvr>
                                        <p:cTn id="41" dur="1000" fill="hold"/>
                                        <p:tgtEl>
                                          <p:spTgt spid="23"/>
                                        </p:tgtEl>
                                        <p:attrNameLst>
                                          <p:attrName>ppt_y</p:attrName>
                                        </p:attrNameLst>
                                      </p:cBhvr>
                                      <p:tavLst>
                                        <p:tav tm="0">
                                          <p:val>
                                            <p:strVal val="#ppt_y+.1"/>
                                          </p:val>
                                        </p:tav>
                                        <p:tav tm="100000">
                                          <p:val>
                                            <p:strVal val="#ppt_y"/>
                                          </p:val>
                                        </p:tav>
                                      </p:tavLst>
                                    </p:anim>
                                  </p:childTnLst>
                                </p:cTn>
                              </p:par>
                              <p:par>
                                <p:cTn id="42" presetID="22" presetClass="entr" presetSubtype="1" fill="hold" grpId="0" nodeType="withEffect">
                                  <p:stCondLst>
                                    <p:cond delay="500"/>
                                  </p:stCondLst>
                                  <p:childTnLst>
                                    <p:set>
                                      <p:cBhvr>
                                        <p:cTn id="43" dur="1" fill="hold">
                                          <p:stCondLst>
                                            <p:cond delay="0"/>
                                          </p:stCondLst>
                                        </p:cTn>
                                        <p:tgtEl>
                                          <p:spTgt spid="31"/>
                                        </p:tgtEl>
                                        <p:attrNameLst>
                                          <p:attrName>style.visibility</p:attrName>
                                        </p:attrNameLst>
                                      </p:cBhvr>
                                      <p:to>
                                        <p:strVal val="visible"/>
                                      </p:to>
                                    </p:set>
                                    <p:animEffect transition="in" filter="wipe(up)">
                                      <p:cBhvr>
                                        <p:cTn id="44" dur="500"/>
                                        <p:tgtEl>
                                          <p:spTgt spid="31"/>
                                        </p:tgtEl>
                                      </p:cBhvr>
                                    </p:animEffect>
                                  </p:childTnLst>
                                </p:cTn>
                              </p:par>
                              <p:par>
                                <p:cTn id="45" presetID="10" presetClass="entr" presetSubtype="0" fill="hold" grpId="0" nodeType="withEffect">
                                  <p:stCondLst>
                                    <p:cond delay="100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1000"/>
                                        <p:tgtEl>
                                          <p:spTgt spid="35"/>
                                        </p:tgtEl>
                                      </p:cBhvr>
                                    </p:animEffect>
                                  </p:childTnLst>
                                </p:cTn>
                              </p:par>
                              <p:par>
                                <p:cTn id="48" presetID="10" presetClass="entr" presetSubtype="0" fill="hold" nodeType="withEffect">
                                  <p:stCondLst>
                                    <p:cond delay="1000"/>
                                  </p:stCondLst>
                                  <p:childTnLst>
                                    <p:set>
                                      <p:cBhvr>
                                        <p:cTn id="49" dur="1" fill="hold">
                                          <p:stCondLst>
                                            <p:cond delay="0"/>
                                          </p:stCondLst>
                                        </p:cTn>
                                        <p:tgtEl>
                                          <p:spTgt spid="3076"/>
                                        </p:tgtEl>
                                        <p:attrNameLst>
                                          <p:attrName>style.visibility</p:attrName>
                                        </p:attrNameLst>
                                      </p:cBhvr>
                                      <p:to>
                                        <p:strVal val="visible"/>
                                      </p:to>
                                    </p:set>
                                    <p:animEffect transition="in" filter="fade">
                                      <p:cBhvr>
                                        <p:cTn id="50" dur="1000"/>
                                        <p:tgtEl>
                                          <p:spTgt spid="3076"/>
                                        </p:tgtEl>
                                      </p:cBhvr>
                                    </p:animEffect>
                                  </p:childTnLst>
                                </p:cTn>
                              </p:par>
                              <p:par>
                                <p:cTn id="51" presetID="10" presetClass="entr" presetSubtype="0" fill="hold" grpId="0" nodeType="withEffect">
                                  <p:stCondLst>
                                    <p:cond delay="100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1000"/>
                                        <p:tgtEl>
                                          <p:spTgt spid="27"/>
                                        </p:tgtEl>
                                      </p:cBhvr>
                                    </p:animEffect>
                                  </p:childTnLst>
                                </p:cTn>
                              </p:par>
                              <p:par>
                                <p:cTn id="54" presetID="42" presetClass="entr" presetSubtype="0" fill="hold" grpId="0" nodeType="withEffect">
                                  <p:stCondLst>
                                    <p:cond delay="100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1000"/>
                                        <p:tgtEl>
                                          <p:spTgt spid="25"/>
                                        </p:tgtEl>
                                      </p:cBhvr>
                                    </p:animEffect>
                                    <p:anim calcmode="lin" valueType="num">
                                      <p:cBhvr>
                                        <p:cTn id="57" dur="1000" fill="hold"/>
                                        <p:tgtEl>
                                          <p:spTgt spid="25"/>
                                        </p:tgtEl>
                                        <p:attrNameLst>
                                          <p:attrName>ppt_x</p:attrName>
                                        </p:attrNameLst>
                                      </p:cBhvr>
                                      <p:tavLst>
                                        <p:tav tm="0">
                                          <p:val>
                                            <p:strVal val="#ppt_x"/>
                                          </p:val>
                                        </p:tav>
                                        <p:tav tm="100000">
                                          <p:val>
                                            <p:strVal val="#ppt_x"/>
                                          </p:val>
                                        </p:tav>
                                      </p:tavLst>
                                    </p:anim>
                                    <p:anim calcmode="lin" valueType="num">
                                      <p:cBhvr>
                                        <p:cTn id="58" dur="1000" fill="hold"/>
                                        <p:tgtEl>
                                          <p:spTgt spid="25"/>
                                        </p:tgtEl>
                                        <p:attrNameLst>
                                          <p:attrName>ppt_y</p:attrName>
                                        </p:attrNameLst>
                                      </p:cBhvr>
                                      <p:tavLst>
                                        <p:tav tm="0">
                                          <p:val>
                                            <p:strVal val="#ppt_y+.1"/>
                                          </p:val>
                                        </p:tav>
                                        <p:tav tm="100000">
                                          <p:val>
                                            <p:strVal val="#ppt_y"/>
                                          </p:val>
                                        </p:tav>
                                      </p:tavLst>
                                    </p:anim>
                                  </p:childTnLst>
                                </p:cTn>
                              </p:par>
                              <p:par>
                                <p:cTn id="59" presetID="22" presetClass="entr" presetSubtype="1" fill="hold" grpId="0" nodeType="withEffect">
                                  <p:stCondLst>
                                    <p:cond delay="1000"/>
                                  </p:stCondLst>
                                  <p:childTnLst>
                                    <p:set>
                                      <p:cBhvr>
                                        <p:cTn id="60" dur="1" fill="hold">
                                          <p:stCondLst>
                                            <p:cond delay="0"/>
                                          </p:stCondLst>
                                        </p:cTn>
                                        <p:tgtEl>
                                          <p:spTgt spid="32"/>
                                        </p:tgtEl>
                                        <p:attrNameLst>
                                          <p:attrName>style.visibility</p:attrName>
                                        </p:attrNameLst>
                                      </p:cBhvr>
                                      <p:to>
                                        <p:strVal val="visible"/>
                                      </p:to>
                                    </p:set>
                                    <p:animEffect transition="in" filter="wipe(up)">
                                      <p:cBhvr>
                                        <p:cTn id="61" dur="500"/>
                                        <p:tgtEl>
                                          <p:spTgt spid="32"/>
                                        </p:tgtEl>
                                      </p:cBhvr>
                                    </p:animEffect>
                                  </p:childTnLst>
                                </p:cTn>
                              </p:par>
                              <p:par>
                                <p:cTn id="62" presetID="10" presetClass="entr" presetSubtype="0" fill="hold" grpId="0" nodeType="withEffect">
                                  <p:stCondLst>
                                    <p:cond delay="150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1000"/>
                                        <p:tgtEl>
                                          <p:spTgt spid="37"/>
                                        </p:tgtEl>
                                      </p:cBhvr>
                                    </p:animEffect>
                                  </p:childTnLst>
                                </p:cTn>
                              </p:par>
                              <p:par>
                                <p:cTn id="65" presetID="10" presetClass="entr" presetSubtype="0" fill="hold" nodeType="withEffect">
                                  <p:stCondLst>
                                    <p:cond delay="1500"/>
                                  </p:stCondLst>
                                  <p:childTnLst>
                                    <p:set>
                                      <p:cBhvr>
                                        <p:cTn id="66" dur="1" fill="hold">
                                          <p:stCondLst>
                                            <p:cond delay="0"/>
                                          </p:stCondLst>
                                        </p:cTn>
                                        <p:tgtEl>
                                          <p:spTgt spid="3075"/>
                                        </p:tgtEl>
                                        <p:attrNameLst>
                                          <p:attrName>style.visibility</p:attrName>
                                        </p:attrNameLst>
                                      </p:cBhvr>
                                      <p:to>
                                        <p:strVal val="visible"/>
                                      </p:to>
                                    </p:set>
                                    <p:animEffect transition="in" filter="fade">
                                      <p:cBhvr>
                                        <p:cTn id="67" dur="1000"/>
                                        <p:tgtEl>
                                          <p:spTgt spid="3075"/>
                                        </p:tgtEl>
                                      </p:cBhvr>
                                    </p:animEffect>
                                  </p:childTnLst>
                                </p:cTn>
                              </p:par>
                              <p:par>
                                <p:cTn id="68" presetID="10" presetClass="entr" presetSubtype="0" fill="hold" grpId="0" nodeType="withEffect">
                                  <p:stCondLst>
                                    <p:cond delay="150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56" grpId="0" animBg="1"/>
      <p:bldP spid="23" grpId="0" animBg="1"/>
      <p:bldP spid="24" grpId="0" animBg="1"/>
      <p:bldP spid="25" grpId="0" animBg="1"/>
      <p:bldP spid="30" grpId="0" animBg="1"/>
      <p:bldP spid="26" grpId="0"/>
      <p:bldP spid="27" grpId="0"/>
      <p:bldP spid="29" grpId="0"/>
      <p:bldP spid="31" grpId="0" animBg="1"/>
      <p:bldP spid="32" grpId="0" animBg="1"/>
      <p:bldP spid="34" grpId="0"/>
      <p:bldP spid="57" grpId="0"/>
      <p:bldP spid="35" grpId="0"/>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Freeform 12"/>
          <p:cNvSpPr>
            <a:spLocks/>
          </p:cNvSpPr>
          <p:nvPr/>
        </p:nvSpPr>
        <p:spPr bwMode="auto">
          <a:xfrm>
            <a:off x="6947064" y="1848614"/>
            <a:ext cx="1140031" cy="2881741"/>
          </a:xfrm>
          <a:prstGeom prst="roundRect">
            <a:avLst>
              <a:gd name="adj" fmla="val 6021"/>
            </a:avLst>
          </a:prstGeom>
          <a:gradFill>
            <a:gsLst>
              <a:gs pos="0">
                <a:schemeClr val="accent3">
                  <a:alpha val="82000"/>
                </a:schemeClr>
              </a:gs>
              <a:gs pos="19000">
                <a:schemeClr val="bg1">
                  <a:alpha val="0"/>
                </a:schemeClr>
              </a:gs>
              <a:gs pos="100000">
                <a:schemeClr val="bg1">
                  <a:alpha val="0"/>
                </a:schemeClr>
              </a:gs>
            </a:gsLst>
            <a:lin ang="5400000" scaled="0"/>
          </a:gra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1888" tIns="60944" rIns="121888" bIns="60944" numCol="1" anchor="t" anchorCtr="0" compatLnSpc="1">
            <a:prstTxWarp prst="textNoShape">
              <a:avLst/>
            </a:prstTxWarp>
          </a:bodyPr>
          <a:lstStyle/>
          <a:p>
            <a:endParaRPr lang="en-US" dirty="0"/>
          </a:p>
        </p:txBody>
      </p:sp>
      <p:grpSp>
        <p:nvGrpSpPr>
          <p:cNvPr id="3" name="Group 54"/>
          <p:cNvGrpSpPr/>
          <p:nvPr/>
        </p:nvGrpSpPr>
        <p:grpSpPr>
          <a:xfrm>
            <a:off x="6957142" y="1097028"/>
            <a:ext cx="1121935" cy="1279278"/>
            <a:chOff x="6802767" y="914340"/>
            <a:chExt cx="1522659" cy="1736203"/>
          </a:xfrm>
        </p:grpSpPr>
        <p:pic>
          <p:nvPicPr>
            <p:cNvPr id="91" name="Picture 77" descr="C:\Users\jeff.alldridge\Documents\Version Cue\APO - Enterprise Architecture\Presentation Graphics\Vince-Smile.png"/>
            <p:cNvPicPr>
              <a:picLocks noChangeAspect="1" noChangeArrowheads="1"/>
            </p:cNvPicPr>
            <p:nvPr/>
          </p:nvPicPr>
          <p:blipFill>
            <a:blip r:embed="rId3" cstate="print"/>
            <a:srcRect/>
            <a:stretch>
              <a:fillRect/>
            </a:stretch>
          </p:blipFill>
          <p:spPr bwMode="auto">
            <a:xfrm>
              <a:off x="6985280" y="914340"/>
              <a:ext cx="1149924" cy="1147722"/>
            </a:xfrm>
            <a:prstGeom prst="rect">
              <a:avLst/>
            </a:prstGeom>
            <a:noFill/>
            <a:ln w="9525">
              <a:noFill/>
              <a:miter lim="800000"/>
              <a:headEnd/>
              <a:tailEnd/>
            </a:ln>
          </p:spPr>
        </p:pic>
        <p:sp>
          <p:nvSpPr>
            <p:cNvPr id="92" name="Rounded Rectangle 91"/>
            <p:cNvSpPr/>
            <p:nvPr/>
          </p:nvSpPr>
          <p:spPr bwMode="auto">
            <a:xfrm rot="16200000">
              <a:off x="7209261" y="1534378"/>
              <a:ext cx="709671" cy="1522659"/>
            </a:xfrm>
            <a:prstGeom prst="roundRect">
              <a:avLst>
                <a:gd name="adj" fmla="val 7589"/>
              </a:avLst>
            </a:prstGeom>
            <a:noFill/>
            <a:ln w="6350" algn="ctr">
              <a:noFill/>
              <a:round/>
              <a:headEnd/>
              <a:tailEnd/>
            </a:ln>
            <a:effectLst/>
            <a:scene3d>
              <a:camera prst="orthographicFront">
                <a:rot lat="0" lon="0" rev="0"/>
              </a:camera>
              <a:lightRig rig="threePt" dir="t"/>
            </a:scene3d>
            <a:sp3d prstMaterial="matte"/>
          </p:spPr>
          <p:style>
            <a:lnRef idx="1">
              <a:schemeClr val="accent2"/>
            </a:lnRef>
            <a:fillRef idx="3">
              <a:schemeClr val="accent2"/>
            </a:fillRef>
            <a:effectRef idx="2">
              <a:schemeClr val="accent2"/>
            </a:effectRef>
            <a:fontRef idx="minor">
              <a:schemeClr val="lt1"/>
            </a:fontRef>
          </p:style>
          <p:txBody>
            <a:bodyPr vert="vert" lIns="0" tIns="0" bIns="0"/>
            <a:lstStyle/>
            <a:p>
              <a:pPr algn="ctr" defTabSz="914363" fontAlgn="auto">
                <a:lnSpc>
                  <a:spcPct val="90000"/>
                </a:lnSpc>
                <a:spcBef>
                  <a:spcPts val="0"/>
                </a:spcBef>
                <a:spcAft>
                  <a:spcPts val="0"/>
                </a:spcAft>
                <a:defRPr/>
              </a:pPr>
              <a:r>
                <a:rPr lang="en-US" sz="1200" b="1" dirty="0" smtClean="0">
                  <a:solidFill>
                    <a:schemeClr val="tx1">
                      <a:lumMod val="65000"/>
                      <a:lumOff val="35000"/>
                    </a:schemeClr>
                  </a:solidFill>
                </a:rPr>
                <a:t>ASSET MANAGEMENT</a:t>
              </a:r>
            </a:p>
            <a:p>
              <a:pPr algn="ctr" defTabSz="914363" fontAlgn="auto">
                <a:lnSpc>
                  <a:spcPct val="90000"/>
                </a:lnSpc>
                <a:spcBef>
                  <a:spcPts val="0"/>
                </a:spcBef>
                <a:spcAft>
                  <a:spcPts val="0"/>
                </a:spcAft>
                <a:defRPr/>
              </a:pPr>
              <a:r>
                <a:rPr lang="en-US" sz="1200" b="1" dirty="0" smtClean="0">
                  <a:solidFill>
                    <a:schemeClr val="accent3">
                      <a:lumMod val="40000"/>
                      <a:lumOff val="60000"/>
                    </a:schemeClr>
                  </a:solidFill>
                </a:rPr>
                <a:t>PROVANCE</a:t>
              </a:r>
              <a:endParaRPr lang="en-US" sz="1200" b="1" dirty="0">
                <a:solidFill>
                  <a:schemeClr val="accent3">
                    <a:lumMod val="40000"/>
                    <a:lumOff val="60000"/>
                  </a:schemeClr>
                </a:solidFill>
              </a:endParaRPr>
            </a:p>
          </p:txBody>
        </p:sp>
      </p:grpSp>
      <p:grpSp>
        <p:nvGrpSpPr>
          <p:cNvPr id="4" name="Group 57"/>
          <p:cNvGrpSpPr/>
          <p:nvPr/>
        </p:nvGrpSpPr>
        <p:grpSpPr>
          <a:xfrm>
            <a:off x="998028" y="995526"/>
            <a:ext cx="1121940" cy="1350817"/>
            <a:chOff x="843653" y="817397"/>
            <a:chExt cx="1522666" cy="1833292"/>
          </a:xfrm>
        </p:grpSpPr>
        <p:pic>
          <p:nvPicPr>
            <p:cNvPr id="94" name="Picture 92" descr="C:\Users\jeff.alldridge\Documents\Version Cue\APO - Enterprise Architecture\Presentation Graphics\MSB08_Amelia_02.png"/>
            <p:cNvPicPr>
              <a:picLocks noChangeAspect="1" noChangeArrowheads="1"/>
            </p:cNvPicPr>
            <p:nvPr/>
          </p:nvPicPr>
          <p:blipFill>
            <a:blip r:embed="rId4" cstate="print"/>
            <a:srcRect/>
            <a:stretch>
              <a:fillRect/>
            </a:stretch>
          </p:blipFill>
          <p:spPr bwMode="auto">
            <a:xfrm flipH="1">
              <a:off x="1062033" y="817397"/>
              <a:ext cx="1074899" cy="1674876"/>
            </a:xfrm>
            <a:prstGeom prst="rect">
              <a:avLst/>
            </a:prstGeom>
            <a:noFill/>
            <a:ln w="9525">
              <a:noFill/>
              <a:miter lim="800000"/>
              <a:headEnd/>
              <a:tailEnd/>
            </a:ln>
          </p:spPr>
        </p:pic>
        <p:sp>
          <p:nvSpPr>
            <p:cNvPr id="95" name="Rounded Rectangle 94"/>
            <p:cNvSpPr/>
            <p:nvPr/>
          </p:nvSpPr>
          <p:spPr bwMode="auto">
            <a:xfrm rot="16200000">
              <a:off x="1250112" y="1534482"/>
              <a:ext cx="709748" cy="1522666"/>
            </a:xfrm>
            <a:prstGeom prst="roundRect">
              <a:avLst>
                <a:gd name="adj" fmla="val 7589"/>
              </a:avLst>
            </a:prstGeom>
            <a:gradFill>
              <a:gsLst>
                <a:gs pos="17000">
                  <a:schemeClr val="accent4">
                    <a:lumMod val="20000"/>
                    <a:lumOff val="80000"/>
                    <a:alpha val="0"/>
                  </a:schemeClr>
                </a:gs>
                <a:gs pos="46000">
                  <a:schemeClr val="bg1">
                    <a:lumMod val="85000"/>
                  </a:schemeClr>
                </a:gs>
                <a:gs pos="100000">
                  <a:schemeClr val="bg1"/>
                </a:gs>
              </a:gsLst>
              <a:lin ang="0" scaled="0"/>
            </a:gradFill>
            <a:ln w="6350" algn="ctr">
              <a:gradFill flip="none" rotWithShape="1">
                <a:gsLst>
                  <a:gs pos="0">
                    <a:schemeClr val="bg1"/>
                  </a:gs>
                  <a:gs pos="50000">
                    <a:schemeClr val="tx1">
                      <a:alpha val="45000"/>
                    </a:schemeClr>
                  </a:gs>
                  <a:gs pos="78000">
                    <a:schemeClr val="tx1">
                      <a:alpha val="0"/>
                    </a:schemeClr>
                  </a:gs>
                </a:gsLst>
                <a:lin ang="10800000" scaled="0"/>
                <a:tileRect/>
              </a:gradFill>
              <a:round/>
              <a:headEnd/>
              <a:tailEnd/>
            </a:ln>
            <a:effectLst/>
            <a:scene3d>
              <a:camera prst="orthographicFront">
                <a:rot lat="0" lon="0" rev="0"/>
              </a:camera>
              <a:lightRig rig="threePt" dir="t"/>
            </a:scene3d>
            <a:sp3d prstMaterial="matte"/>
          </p:spPr>
          <p:style>
            <a:lnRef idx="1">
              <a:schemeClr val="accent2"/>
            </a:lnRef>
            <a:fillRef idx="3">
              <a:schemeClr val="accent2"/>
            </a:fillRef>
            <a:effectRef idx="2">
              <a:schemeClr val="accent2"/>
            </a:effectRef>
            <a:fontRef idx="minor">
              <a:schemeClr val="lt1"/>
            </a:fontRef>
          </p:style>
          <p:txBody>
            <a:bodyPr vert="vert" lIns="0" tIns="0" bIns="0"/>
            <a:lstStyle/>
            <a:p>
              <a:pPr algn="ctr" defTabSz="914363" fontAlgn="auto">
                <a:lnSpc>
                  <a:spcPct val="90000"/>
                </a:lnSpc>
                <a:spcBef>
                  <a:spcPts val="0"/>
                </a:spcBef>
                <a:spcAft>
                  <a:spcPts val="0"/>
                </a:spcAft>
                <a:defRPr/>
              </a:pPr>
              <a:r>
                <a:rPr lang="en-US" sz="1200" b="1" dirty="0" smtClean="0">
                  <a:solidFill>
                    <a:schemeClr val="tx1">
                      <a:lumMod val="65000"/>
                      <a:lumOff val="35000"/>
                    </a:schemeClr>
                  </a:solidFill>
                </a:rPr>
                <a:t>SELF SERVICE </a:t>
              </a:r>
              <a:endParaRPr lang="en-US" sz="1200" b="1" dirty="0">
                <a:solidFill>
                  <a:schemeClr val="tx1">
                    <a:lumMod val="65000"/>
                    <a:lumOff val="35000"/>
                  </a:schemeClr>
                </a:solidFill>
              </a:endParaRPr>
            </a:p>
          </p:txBody>
        </p:sp>
      </p:grpSp>
      <p:grpSp>
        <p:nvGrpSpPr>
          <p:cNvPr id="5" name="Group 55"/>
          <p:cNvGrpSpPr/>
          <p:nvPr/>
        </p:nvGrpSpPr>
        <p:grpSpPr>
          <a:xfrm>
            <a:off x="3862421" y="895411"/>
            <a:ext cx="1121940" cy="1455832"/>
            <a:chOff x="4811508" y="646030"/>
            <a:chExt cx="1522666" cy="1975815"/>
          </a:xfrm>
        </p:grpSpPr>
        <p:pic>
          <p:nvPicPr>
            <p:cNvPr id="97" name="Picture 94" descr="C:\Users\jeff.alldridge\Documents\Version Cue\APO - Enterprise Architecture\Presentation Graphics\MSB08_Amelia_02.png"/>
            <p:cNvPicPr>
              <a:picLocks noChangeAspect="1" noChangeArrowheads="1"/>
            </p:cNvPicPr>
            <p:nvPr/>
          </p:nvPicPr>
          <p:blipFill>
            <a:blip r:embed="rId5" cstate="print"/>
            <a:srcRect/>
            <a:stretch>
              <a:fillRect/>
            </a:stretch>
          </p:blipFill>
          <p:spPr bwMode="auto">
            <a:xfrm>
              <a:off x="4912347" y="646030"/>
              <a:ext cx="1320988" cy="1713330"/>
            </a:xfrm>
            <a:prstGeom prst="rect">
              <a:avLst/>
            </a:prstGeom>
            <a:noFill/>
            <a:ln w="9525">
              <a:noFill/>
              <a:miter lim="800000"/>
              <a:headEnd/>
              <a:tailEnd/>
            </a:ln>
          </p:spPr>
        </p:pic>
        <p:sp>
          <p:nvSpPr>
            <p:cNvPr id="98" name="Rounded Rectangle 97"/>
            <p:cNvSpPr/>
            <p:nvPr/>
          </p:nvSpPr>
          <p:spPr bwMode="auto">
            <a:xfrm rot="16200000">
              <a:off x="5217968" y="1505639"/>
              <a:ext cx="709746" cy="1522666"/>
            </a:xfrm>
            <a:prstGeom prst="roundRect">
              <a:avLst>
                <a:gd name="adj" fmla="val 7589"/>
              </a:avLst>
            </a:prstGeom>
            <a:gradFill>
              <a:gsLst>
                <a:gs pos="17000">
                  <a:schemeClr val="accent4">
                    <a:lumMod val="20000"/>
                    <a:lumOff val="80000"/>
                    <a:alpha val="0"/>
                  </a:schemeClr>
                </a:gs>
                <a:gs pos="46000">
                  <a:schemeClr val="bg1">
                    <a:lumMod val="85000"/>
                  </a:schemeClr>
                </a:gs>
                <a:gs pos="100000">
                  <a:schemeClr val="bg1"/>
                </a:gs>
              </a:gsLst>
              <a:lin ang="0" scaled="0"/>
            </a:gradFill>
            <a:ln w="6350" algn="ctr">
              <a:gradFill flip="none" rotWithShape="1">
                <a:gsLst>
                  <a:gs pos="0">
                    <a:schemeClr val="bg1"/>
                  </a:gs>
                  <a:gs pos="50000">
                    <a:schemeClr val="tx1">
                      <a:alpha val="45000"/>
                    </a:schemeClr>
                  </a:gs>
                  <a:gs pos="78000">
                    <a:schemeClr val="tx1">
                      <a:alpha val="0"/>
                    </a:schemeClr>
                  </a:gs>
                </a:gsLst>
                <a:lin ang="10800000" scaled="0"/>
                <a:tileRect/>
              </a:gradFill>
              <a:round/>
              <a:headEnd/>
              <a:tailEnd/>
            </a:ln>
            <a:effectLst/>
            <a:scene3d>
              <a:camera prst="orthographicFront">
                <a:rot lat="0" lon="0" rev="0"/>
              </a:camera>
              <a:lightRig rig="threePt" dir="t"/>
            </a:scene3d>
            <a:sp3d prstMaterial="matte"/>
          </p:spPr>
          <p:style>
            <a:lnRef idx="1">
              <a:schemeClr val="accent2"/>
            </a:lnRef>
            <a:fillRef idx="3">
              <a:schemeClr val="accent2"/>
            </a:fillRef>
            <a:effectRef idx="2">
              <a:schemeClr val="accent2"/>
            </a:effectRef>
            <a:fontRef idx="minor">
              <a:schemeClr val="lt1"/>
            </a:fontRef>
          </p:style>
          <p:txBody>
            <a:bodyPr vert="vert" lIns="0" tIns="0" bIns="0"/>
            <a:lstStyle/>
            <a:p>
              <a:pPr algn="ctr" defTabSz="914363" fontAlgn="auto">
                <a:lnSpc>
                  <a:spcPct val="90000"/>
                </a:lnSpc>
                <a:spcBef>
                  <a:spcPts val="0"/>
                </a:spcBef>
                <a:spcAft>
                  <a:spcPts val="0"/>
                </a:spcAft>
                <a:defRPr/>
              </a:pPr>
              <a:r>
                <a:rPr lang="en-US" sz="1200" b="1" dirty="0" smtClean="0">
                  <a:solidFill>
                    <a:schemeClr val="tx1">
                      <a:lumMod val="65000"/>
                      <a:lumOff val="35000"/>
                    </a:schemeClr>
                  </a:solidFill>
                </a:rPr>
                <a:t>IT BUSINESS </a:t>
              </a:r>
              <a:br>
                <a:rPr lang="en-US" sz="1200" b="1" dirty="0" smtClean="0">
                  <a:solidFill>
                    <a:schemeClr val="tx1">
                      <a:lumMod val="65000"/>
                      <a:lumOff val="35000"/>
                    </a:schemeClr>
                  </a:solidFill>
                </a:rPr>
              </a:br>
              <a:r>
                <a:rPr lang="en-US" sz="1200" b="1" dirty="0" smtClean="0">
                  <a:solidFill>
                    <a:schemeClr val="tx1">
                      <a:lumMod val="65000"/>
                      <a:lumOff val="35000"/>
                    </a:schemeClr>
                  </a:solidFill>
                </a:rPr>
                <a:t>INTELLIGENCE</a:t>
              </a:r>
              <a:endParaRPr lang="en-US" sz="1200" b="1" dirty="0">
                <a:solidFill>
                  <a:schemeClr val="tx1">
                    <a:lumMod val="65000"/>
                    <a:lumOff val="35000"/>
                  </a:schemeClr>
                </a:solidFill>
              </a:endParaRPr>
            </a:p>
          </p:txBody>
        </p:sp>
      </p:grpSp>
      <p:grpSp>
        <p:nvGrpSpPr>
          <p:cNvPr id="6" name="Group 56"/>
          <p:cNvGrpSpPr/>
          <p:nvPr/>
        </p:nvGrpSpPr>
        <p:grpSpPr>
          <a:xfrm>
            <a:off x="2430225" y="1058957"/>
            <a:ext cx="1121939" cy="1304079"/>
            <a:chOff x="2803082" y="880828"/>
            <a:chExt cx="1522666" cy="1769861"/>
          </a:xfrm>
        </p:grpSpPr>
        <p:sp>
          <p:nvSpPr>
            <p:cNvPr id="100" name="Rounded Rectangle 99"/>
            <p:cNvSpPr/>
            <p:nvPr/>
          </p:nvSpPr>
          <p:spPr bwMode="auto">
            <a:xfrm rot="16200000">
              <a:off x="3209541" y="1534482"/>
              <a:ext cx="709748" cy="1522666"/>
            </a:xfrm>
            <a:prstGeom prst="roundRect">
              <a:avLst>
                <a:gd name="adj" fmla="val 7589"/>
              </a:avLst>
            </a:prstGeom>
            <a:gradFill>
              <a:gsLst>
                <a:gs pos="17000">
                  <a:schemeClr val="accent4">
                    <a:lumMod val="20000"/>
                    <a:lumOff val="80000"/>
                    <a:alpha val="0"/>
                  </a:schemeClr>
                </a:gs>
                <a:gs pos="46000">
                  <a:schemeClr val="bg1">
                    <a:lumMod val="85000"/>
                  </a:schemeClr>
                </a:gs>
                <a:gs pos="100000">
                  <a:schemeClr val="bg1"/>
                </a:gs>
              </a:gsLst>
              <a:lin ang="0" scaled="0"/>
            </a:gradFill>
            <a:ln w="6350" algn="ctr">
              <a:gradFill flip="none" rotWithShape="1">
                <a:gsLst>
                  <a:gs pos="0">
                    <a:schemeClr val="bg1"/>
                  </a:gs>
                  <a:gs pos="50000">
                    <a:schemeClr val="tx1">
                      <a:alpha val="45000"/>
                    </a:schemeClr>
                  </a:gs>
                  <a:gs pos="78000">
                    <a:schemeClr val="tx1">
                      <a:alpha val="0"/>
                    </a:schemeClr>
                  </a:gs>
                </a:gsLst>
                <a:lin ang="10800000" scaled="0"/>
                <a:tileRect/>
              </a:gradFill>
              <a:round/>
              <a:headEnd/>
              <a:tailEnd/>
            </a:ln>
            <a:effectLst/>
            <a:scene3d>
              <a:camera prst="orthographicFront">
                <a:rot lat="0" lon="0" rev="0"/>
              </a:camera>
              <a:lightRig rig="threePt" dir="t"/>
            </a:scene3d>
            <a:sp3d prstMaterial="matte"/>
          </p:spPr>
          <p:style>
            <a:lnRef idx="1">
              <a:schemeClr val="accent2"/>
            </a:lnRef>
            <a:fillRef idx="3">
              <a:schemeClr val="accent2"/>
            </a:fillRef>
            <a:effectRef idx="2">
              <a:schemeClr val="accent2"/>
            </a:effectRef>
            <a:fontRef idx="minor">
              <a:schemeClr val="lt1"/>
            </a:fontRef>
          </p:style>
          <p:txBody>
            <a:bodyPr vert="vert" lIns="0" tIns="0" bIns="0"/>
            <a:lstStyle/>
            <a:p>
              <a:pPr algn="ctr" defTabSz="914363" fontAlgn="auto">
                <a:lnSpc>
                  <a:spcPct val="90000"/>
                </a:lnSpc>
                <a:spcBef>
                  <a:spcPts val="0"/>
                </a:spcBef>
                <a:spcAft>
                  <a:spcPts val="0"/>
                </a:spcAft>
                <a:defRPr/>
              </a:pPr>
              <a:r>
                <a:rPr lang="en-US" sz="1200" b="1" dirty="0" smtClean="0">
                  <a:solidFill>
                    <a:schemeClr val="tx1">
                      <a:lumMod val="65000"/>
                      <a:lumOff val="35000"/>
                    </a:schemeClr>
                  </a:solidFill>
                </a:rPr>
                <a:t>COMPLIANCE </a:t>
              </a:r>
              <a:br>
                <a:rPr lang="en-US" sz="1200" b="1" dirty="0" smtClean="0">
                  <a:solidFill>
                    <a:schemeClr val="tx1">
                      <a:lumMod val="65000"/>
                      <a:lumOff val="35000"/>
                    </a:schemeClr>
                  </a:solidFill>
                </a:rPr>
              </a:br>
              <a:r>
                <a:rPr lang="en-US" sz="1200" b="1" dirty="0" smtClean="0">
                  <a:solidFill>
                    <a:schemeClr val="tx1">
                      <a:lumMod val="65000"/>
                      <a:lumOff val="35000"/>
                    </a:schemeClr>
                  </a:solidFill>
                </a:rPr>
                <a:t>AND RISK </a:t>
              </a:r>
              <a:endParaRPr lang="en-US" sz="1200" b="1" dirty="0">
                <a:solidFill>
                  <a:schemeClr val="tx1">
                    <a:lumMod val="65000"/>
                    <a:lumOff val="35000"/>
                  </a:schemeClr>
                </a:solidFill>
              </a:endParaRPr>
            </a:p>
          </p:txBody>
        </p:sp>
        <p:pic>
          <p:nvPicPr>
            <p:cNvPr id="101" name="Picture 90" descr="C:\Users\jeff.alldridge\Documents\Version Cue\APO - Enterprise Architecture\Presentation Graphics\MSB08_Amelia_02.png"/>
            <p:cNvPicPr>
              <a:picLocks noChangeAspect="1" noChangeArrowheads="1"/>
            </p:cNvPicPr>
            <p:nvPr/>
          </p:nvPicPr>
          <p:blipFill>
            <a:blip r:embed="rId6" cstate="print"/>
            <a:srcRect/>
            <a:stretch>
              <a:fillRect/>
            </a:stretch>
          </p:blipFill>
          <p:spPr bwMode="auto">
            <a:xfrm>
              <a:off x="3092348" y="880828"/>
              <a:ext cx="957137" cy="1102087"/>
            </a:xfrm>
            <a:prstGeom prst="rect">
              <a:avLst/>
            </a:prstGeom>
            <a:noFill/>
            <a:ln w="9525">
              <a:noFill/>
              <a:miter lim="800000"/>
              <a:headEnd/>
              <a:tailEnd/>
            </a:ln>
          </p:spPr>
        </p:pic>
      </p:grpSp>
      <p:grpSp>
        <p:nvGrpSpPr>
          <p:cNvPr id="7" name="Group 69"/>
          <p:cNvGrpSpPr/>
          <p:nvPr/>
        </p:nvGrpSpPr>
        <p:grpSpPr>
          <a:xfrm>
            <a:off x="5294618" y="1073888"/>
            <a:ext cx="1121940" cy="1277355"/>
            <a:chOff x="4811508" y="888251"/>
            <a:chExt cx="1522666" cy="1733594"/>
          </a:xfrm>
        </p:grpSpPr>
        <p:pic>
          <p:nvPicPr>
            <p:cNvPr id="103" name="Picture 94" descr="C:\Users\jeff.alldridge\Documents\Version Cue\APO - Enterprise Architecture\Presentation Graphics\MSB08_Amelia_02.png"/>
            <p:cNvPicPr>
              <a:picLocks noChangeAspect="1" noChangeArrowheads="1"/>
            </p:cNvPicPr>
            <p:nvPr/>
          </p:nvPicPr>
          <p:blipFill>
            <a:blip r:embed="rId7" cstate="print"/>
            <a:stretch>
              <a:fillRect/>
            </a:stretch>
          </p:blipFill>
          <p:spPr bwMode="auto">
            <a:xfrm>
              <a:off x="5013363" y="888251"/>
              <a:ext cx="1105156" cy="1024998"/>
            </a:xfrm>
            <a:prstGeom prst="rect">
              <a:avLst/>
            </a:prstGeom>
            <a:noFill/>
            <a:ln w="9525">
              <a:noFill/>
              <a:miter lim="800000"/>
              <a:headEnd/>
              <a:tailEnd/>
            </a:ln>
          </p:spPr>
        </p:pic>
        <p:sp>
          <p:nvSpPr>
            <p:cNvPr id="106" name="Rounded Rectangle 105"/>
            <p:cNvSpPr/>
            <p:nvPr/>
          </p:nvSpPr>
          <p:spPr bwMode="auto">
            <a:xfrm rot="16200000">
              <a:off x="5217968" y="1505639"/>
              <a:ext cx="709746" cy="1522666"/>
            </a:xfrm>
            <a:prstGeom prst="roundRect">
              <a:avLst>
                <a:gd name="adj" fmla="val 7589"/>
              </a:avLst>
            </a:prstGeom>
            <a:gradFill>
              <a:gsLst>
                <a:gs pos="17000">
                  <a:schemeClr val="accent4">
                    <a:lumMod val="20000"/>
                    <a:lumOff val="80000"/>
                    <a:alpha val="0"/>
                  </a:schemeClr>
                </a:gs>
                <a:gs pos="46000">
                  <a:schemeClr val="bg1">
                    <a:lumMod val="85000"/>
                  </a:schemeClr>
                </a:gs>
                <a:gs pos="100000">
                  <a:schemeClr val="bg1"/>
                </a:gs>
              </a:gsLst>
              <a:lin ang="0" scaled="0"/>
            </a:gradFill>
            <a:ln w="6350" algn="ctr">
              <a:gradFill flip="none" rotWithShape="1">
                <a:gsLst>
                  <a:gs pos="0">
                    <a:schemeClr val="bg1"/>
                  </a:gs>
                  <a:gs pos="50000">
                    <a:schemeClr val="tx1">
                      <a:alpha val="45000"/>
                    </a:schemeClr>
                  </a:gs>
                  <a:gs pos="78000">
                    <a:schemeClr val="tx1">
                      <a:alpha val="0"/>
                    </a:schemeClr>
                  </a:gs>
                </a:gsLst>
                <a:lin ang="10800000" scaled="0"/>
                <a:tileRect/>
              </a:gradFill>
              <a:round/>
              <a:headEnd/>
              <a:tailEnd/>
            </a:ln>
            <a:effectLst/>
            <a:scene3d>
              <a:camera prst="orthographicFront">
                <a:rot lat="0" lon="0" rev="0"/>
              </a:camera>
              <a:lightRig rig="threePt" dir="t"/>
            </a:scene3d>
            <a:sp3d prstMaterial="matte"/>
          </p:spPr>
          <p:style>
            <a:lnRef idx="1">
              <a:schemeClr val="accent2"/>
            </a:lnRef>
            <a:fillRef idx="3">
              <a:schemeClr val="accent2"/>
            </a:fillRef>
            <a:effectRef idx="2">
              <a:schemeClr val="accent2"/>
            </a:effectRef>
            <a:fontRef idx="minor">
              <a:schemeClr val="lt1"/>
            </a:fontRef>
          </p:style>
          <p:txBody>
            <a:bodyPr vert="vert" lIns="0" tIns="0" bIns="0"/>
            <a:lstStyle/>
            <a:p>
              <a:pPr algn="ctr" defTabSz="914363" fontAlgn="auto">
                <a:lnSpc>
                  <a:spcPct val="90000"/>
                </a:lnSpc>
                <a:spcBef>
                  <a:spcPts val="0"/>
                </a:spcBef>
                <a:spcAft>
                  <a:spcPts val="0"/>
                </a:spcAft>
                <a:defRPr/>
              </a:pPr>
              <a:r>
                <a:rPr lang="en-US" sz="1200" b="1" dirty="0" smtClean="0">
                  <a:solidFill>
                    <a:schemeClr val="tx1">
                      <a:lumMod val="65000"/>
                      <a:lumOff val="35000"/>
                    </a:schemeClr>
                  </a:solidFill>
                </a:rPr>
                <a:t>IT ANALYST</a:t>
              </a:r>
              <a:endParaRPr lang="en-US" sz="1200" b="1" dirty="0">
                <a:solidFill>
                  <a:schemeClr val="tx1">
                    <a:lumMod val="65000"/>
                    <a:lumOff val="35000"/>
                  </a:schemeClr>
                </a:solidFill>
              </a:endParaRPr>
            </a:p>
          </p:txBody>
        </p:sp>
      </p:grpSp>
      <p:sp>
        <p:nvSpPr>
          <p:cNvPr id="54" name="Rounded Rectangle 53"/>
          <p:cNvSpPr/>
          <p:nvPr/>
        </p:nvSpPr>
        <p:spPr>
          <a:xfrm rot="10800000">
            <a:off x="2097079" y="4500747"/>
            <a:ext cx="5017576" cy="2196935"/>
          </a:xfrm>
          <a:prstGeom prst="roundRect">
            <a:avLst>
              <a:gd name="adj" fmla="val 5995"/>
            </a:avLst>
          </a:prstGeom>
          <a:gradFill flip="none" rotWithShape="1">
            <a:gsLst>
              <a:gs pos="0">
                <a:schemeClr val="accent2"/>
              </a:gs>
              <a:gs pos="24000">
                <a:schemeClr val="accent2">
                  <a:alpha val="65000"/>
                </a:schemeClr>
              </a:gs>
              <a:gs pos="35000">
                <a:schemeClr val="accent2">
                  <a:alpha val="75000"/>
                </a:scheme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T w="95250" h="95250"/>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a:solidFill>
                <a:srgbClr val="FFFFFF"/>
              </a:solidFill>
              <a:effectLst>
                <a:outerShdw blurRad="38100" dist="38100" dir="2700000" algn="tl">
                  <a:srgbClr val="000000">
                    <a:alpha val="43137"/>
                  </a:srgbClr>
                </a:outerShdw>
              </a:effectLst>
              <a:latin typeface="Trebuchet MS" pitchFamily="34" charset="0"/>
            </a:endParaRPr>
          </a:p>
        </p:txBody>
      </p:sp>
      <p:pic>
        <p:nvPicPr>
          <p:cNvPr id="60" name="Picture 2" descr="C:\Users\mollie\Pictures\DVD_ART34\Artwork_Imagery\Shapes\Arrows\Straight\up big arrow transparent.png"/>
          <p:cNvPicPr>
            <a:picLocks noChangeAspect="1" noChangeArrowheads="1"/>
          </p:cNvPicPr>
          <p:nvPr/>
        </p:nvPicPr>
        <p:blipFill>
          <a:blip r:embed="rId8" cstate="print"/>
          <a:srcRect/>
          <a:stretch>
            <a:fillRect/>
          </a:stretch>
        </p:blipFill>
        <p:spPr bwMode="auto">
          <a:xfrm rot="10800000">
            <a:off x="2671578" y="4889237"/>
            <a:ext cx="499133" cy="645521"/>
          </a:xfrm>
          <a:prstGeom prst="rect">
            <a:avLst/>
          </a:prstGeom>
          <a:noFill/>
        </p:spPr>
      </p:pic>
      <p:pic>
        <p:nvPicPr>
          <p:cNvPr id="61" name="Picture 2" descr="C:\Users\mollie\Pictures\DVD_ART34\Artwork_Imagery\Shapes\Arrows\Straight\up big arrow transparent.png"/>
          <p:cNvPicPr>
            <a:picLocks noChangeAspect="1" noChangeArrowheads="1"/>
          </p:cNvPicPr>
          <p:nvPr/>
        </p:nvPicPr>
        <p:blipFill>
          <a:blip r:embed="rId8" cstate="print"/>
          <a:srcRect/>
          <a:stretch>
            <a:fillRect/>
          </a:stretch>
        </p:blipFill>
        <p:spPr bwMode="auto">
          <a:xfrm rot="10800000">
            <a:off x="4322434" y="4889237"/>
            <a:ext cx="499133" cy="645521"/>
          </a:xfrm>
          <a:prstGeom prst="rect">
            <a:avLst/>
          </a:prstGeom>
          <a:noFill/>
        </p:spPr>
      </p:pic>
      <p:pic>
        <p:nvPicPr>
          <p:cNvPr id="64" name="Picture 2" descr="C:\Users\mollie\Pictures\DVD_ART34\Artwork_Imagery\Shapes\Arrows\Straight\up big arrow transparent.png"/>
          <p:cNvPicPr>
            <a:picLocks noChangeAspect="1" noChangeArrowheads="1"/>
          </p:cNvPicPr>
          <p:nvPr/>
        </p:nvPicPr>
        <p:blipFill>
          <a:blip r:embed="rId8" cstate="print"/>
          <a:srcRect/>
          <a:stretch>
            <a:fillRect/>
          </a:stretch>
        </p:blipFill>
        <p:spPr bwMode="auto">
          <a:xfrm rot="10800000">
            <a:off x="5972917" y="4889237"/>
            <a:ext cx="499133" cy="645521"/>
          </a:xfrm>
          <a:prstGeom prst="rect">
            <a:avLst/>
          </a:prstGeom>
          <a:noFill/>
        </p:spPr>
      </p:pic>
      <p:pic>
        <p:nvPicPr>
          <p:cNvPr id="15362" name="Picture 75" descr="UX-Blend.png"/>
          <p:cNvPicPr>
            <a:picLocks noChangeAspect="1"/>
          </p:cNvPicPr>
          <p:nvPr/>
        </p:nvPicPr>
        <p:blipFill>
          <a:blip r:embed="rId9" cstate="print">
            <a:lum bright="-30000" contrast="44000"/>
          </a:blip>
          <a:srcRect/>
          <a:stretch>
            <a:fillRect/>
          </a:stretch>
        </p:blipFill>
        <p:spPr bwMode="auto">
          <a:xfrm>
            <a:off x="530225" y="2287734"/>
            <a:ext cx="8083550" cy="2565400"/>
          </a:xfrm>
          <a:prstGeom prst="rect">
            <a:avLst/>
          </a:prstGeom>
          <a:noFill/>
          <a:ln w="9525">
            <a:noFill/>
            <a:miter lim="800000"/>
            <a:headEnd/>
            <a:tailEnd/>
          </a:ln>
        </p:spPr>
      </p:pic>
      <p:pic>
        <p:nvPicPr>
          <p:cNvPr id="63" name="Picture 62" descr="Untitled-1.png"/>
          <p:cNvPicPr>
            <a:picLocks noChangeAspect="1"/>
          </p:cNvPicPr>
          <p:nvPr/>
        </p:nvPicPr>
        <p:blipFill>
          <a:blip r:embed="rId10" cstate="print">
            <a:grayscl/>
          </a:blip>
          <a:stretch>
            <a:fillRect/>
          </a:stretch>
        </p:blipFill>
        <p:spPr>
          <a:xfrm>
            <a:off x="1574800" y="3170422"/>
            <a:ext cx="5994400" cy="1864011"/>
          </a:xfrm>
          <a:prstGeom prst="rect">
            <a:avLst/>
          </a:prstGeom>
          <a:noFill/>
          <a:ln>
            <a:noFill/>
          </a:ln>
          <a:effectLst>
            <a:outerShdw blurRad="50800" dist="38100" dir="5400000" algn="t" rotWithShape="0">
              <a:prstClr val="black">
                <a:alpha val="40000"/>
              </a:prstClr>
            </a:outerShdw>
          </a:effectLst>
        </p:spPr>
      </p:pic>
      <p:sp>
        <p:nvSpPr>
          <p:cNvPr id="66" name="TextBox 25"/>
          <p:cNvSpPr txBox="1"/>
          <p:nvPr/>
        </p:nvSpPr>
        <p:spPr>
          <a:xfrm>
            <a:off x="2058542" y="3944628"/>
            <a:ext cx="5080543" cy="921902"/>
          </a:xfrm>
          <a:prstGeom prst="rect">
            <a:avLst/>
          </a:prstGeom>
          <a:noFill/>
        </p:spPr>
        <p:txBody>
          <a:bodyPr spcFirstLastPara="1" wrap="none">
            <a:prstTxWarp prst="textArchDown">
              <a:avLst>
                <a:gd name="adj" fmla="val 437231"/>
              </a:avLst>
            </a:prstTxWarp>
            <a:spAutoFit/>
          </a:bodyPr>
          <a:lstStyle/>
          <a:p>
            <a:pPr algn="ctr" defTabSz="1096873">
              <a:lnSpc>
                <a:spcPct val="75000"/>
              </a:lnSpc>
              <a:defRPr/>
            </a:pPr>
            <a:r>
              <a:rPr lang="en-US" b="1" dirty="0">
                <a:ln w="9525" cmpd="sng">
                  <a:noFill/>
                  <a:prstDash val="solid"/>
                </a:ln>
                <a:solidFill>
                  <a:schemeClr val="tx1">
                    <a:lumMod val="85000"/>
                  </a:schemeClr>
                </a:solidFill>
                <a:effectLst>
                  <a:outerShdw blurRad="38100" dist="38100" dir="2700000" algn="tl">
                    <a:srgbClr val="000000">
                      <a:alpha val="43137"/>
                    </a:srgbClr>
                  </a:outerShdw>
                </a:effectLst>
                <a:latin typeface="Segoe Light" pitchFamily="34" charset="0"/>
                <a:cs typeface="+mn-cs"/>
              </a:rPr>
              <a:t>SERVICE </a:t>
            </a:r>
            <a:r>
              <a:rPr lang="en-US" b="1" dirty="0" smtClean="0">
                <a:ln w="9525" cmpd="sng">
                  <a:noFill/>
                  <a:prstDash val="solid"/>
                </a:ln>
                <a:solidFill>
                  <a:schemeClr val="tx1">
                    <a:lumMod val="85000"/>
                  </a:schemeClr>
                </a:solidFill>
                <a:effectLst>
                  <a:outerShdw blurRad="38100" dist="38100" dir="2700000" algn="tl">
                    <a:srgbClr val="000000">
                      <a:alpha val="43137"/>
                    </a:srgbClr>
                  </a:outerShdw>
                </a:effectLst>
                <a:latin typeface="Segoe Light" pitchFamily="34" charset="0"/>
                <a:cs typeface="+mn-cs"/>
              </a:rPr>
              <a:t>MANAGER</a:t>
            </a:r>
            <a:endParaRPr lang="en-US" b="1" dirty="0">
              <a:ln w="9525" cmpd="sng">
                <a:noFill/>
                <a:prstDash val="solid"/>
              </a:ln>
              <a:solidFill>
                <a:schemeClr val="tx1">
                  <a:lumMod val="85000"/>
                </a:schemeClr>
              </a:solidFill>
              <a:effectLst>
                <a:outerShdw blurRad="38100" dist="38100" dir="2700000" algn="tl">
                  <a:srgbClr val="000000">
                    <a:alpha val="43137"/>
                  </a:srgbClr>
                </a:outerShdw>
              </a:effectLst>
              <a:latin typeface="Segoe Light" pitchFamily="34" charset="0"/>
              <a:cs typeface="+mn-cs"/>
            </a:endParaRPr>
          </a:p>
        </p:txBody>
      </p:sp>
      <p:sp>
        <p:nvSpPr>
          <p:cNvPr id="2" name="Title 1"/>
          <p:cNvSpPr>
            <a:spLocks noGrp="1"/>
          </p:cNvSpPr>
          <p:nvPr>
            <p:ph type="title"/>
          </p:nvPr>
        </p:nvSpPr>
        <p:spPr>
          <a:xfrm>
            <a:off x="381000" y="230188"/>
            <a:ext cx="8382000" cy="498598"/>
          </a:xfrm>
        </p:spPr>
        <p:txBody>
          <a:bodyPr/>
          <a:lstStyle/>
          <a:p>
            <a:r>
              <a:rPr lang="en-US" sz="3600" smtClean="0"/>
              <a:t>Service Manager : The Power is in the Integration</a:t>
            </a:r>
            <a:endParaRPr lang="en-US" sz="3600" dirty="0"/>
          </a:p>
        </p:txBody>
      </p:sp>
      <p:pic>
        <p:nvPicPr>
          <p:cNvPr id="68" name="Picture 67" descr="Untitled-1.png"/>
          <p:cNvPicPr>
            <a:picLocks noChangeAspect="1"/>
          </p:cNvPicPr>
          <p:nvPr/>
        </p:nvPicPr>
        <p:blipFill>
          <a:blip r:embed="rId10" cstate="print">
            <a:grayscl/>
          </a:blip>
          <a:stretch>
            <a:fillRect/>
          </a:stretch>
        </p:blipFill>
        <p:spPr>
          <a:xfrm>
            <a:off x="3115341" y="3068822"/>
            <a:ext cx="2955851" cy="809581"/>
          </a:xfrm>
          <a:prstGeom prst="rect">
            <a:avLst/>
          </a:prstGeom>
          <a:noFill/>
          <a:ln>
            <a:noFill/>
          </a:ln>
          <a:effectLst>
            <a:outerShdw blurRad="50800" dist="38100" dir="5400000" algn="t" rotWithShape="0">
              <a:prstClr val="black">
                <a:alpha val="40000"/>
              </a:prstClr>
            </a:outerShdw>
          </a:effectLst>
        </p:spPr>
      </p:pic>
      <p:grpSp>
        <p:nvGrpSpPr>
          <p:cNvPr id="8" name="Group 74"/>
          <p:cNvGrpSpPr>
            <a:grpSpLocks/>
          </p:cNvGrpSpPr>
          <p:nvPr/>
        </p:nvGrpSpPr>
        <p:grpSpPr bwMode="auto">
          <a:xfrm>
            <a:off x="3252062" y="2690038"/>
            <a:ext cx="1672489" cy="854522"/>
            <a:chOff x="3599202" y="2936628"/>
            <a:chExt cx="1132399" cy="578159"/>
          </a:xfrm>
          <a:effectLst>
            <a:outerShdw blurRad="63500" sx="102000" sy="102000" algn="ctr" rotWithShape="0">
              <a:prstClr val="black">
                <a:alpha val="40000"/>
              </a:prstClr>
            </a:outerShdw>
          </a:effectLst>
        </p:grpSpPr>
        <p:sp>
          <p:nvSpPr>
            <p:cNvPr id="15420" name="TextBox 119"/>
            <p:cNvSpPr txBox="1">
              <a:spLocks noChangeArrowheads="1"/>
            </p:cNvSpPr>
            <p:nvPr/>
          </p:nvSpPr>
          <p:spPr bwMode="auto">
            <a:xfrm>
              <a:off x="3599202" y="3415224"/>
              <a:ext cx="1132399" cy="99563"/>
            </a:xfrm>
            <a:prstGeom prst="rect">
              <a:avLst/>
            </a:prstGeom>
            <a:noFill/>
            <a:ln w="9525">
              <a:noFill/>
              <a:miter lim="800000"/>
              <a:headEnd/>
              <a:tailEnd/>
            </a:ln>
            <a:effectLst/>
          </p:spPr>
          <p:txBody>
            <a:bodyPr lIns="0" tIns="0" rIns="0" bIns="0">
              <a:spAutoFit/>
            </a:bodyPr>
            <a:lstStyle/>
            <a:p>
              <a:pPr algn="ctr" defTabSz="912813" eaLnBrk="0" hangingPunct="0">
                <a:lnSpc>
                  <a:spcPct val="80000"/>
                </a:lnSpc>
                <a:spcBef>
                  <a:spcPct val="20000"/>
                </a:spcBef>
              </a:pPr>
              <a:r>
                <a:rPr lang="en-US" sz="1100" dirty="0">
                  <a:solidFill>
                    <a:schemeClr val="tx1">
                      <a:lumMod val="85000"/>
                    </a:schemeClr>
                  </a:solidFill>
                  <a:latin typeface="+mj-lt"/>
                </a:rPr>
                <a:t>Incident and Problem</a:t>
              </a:r>
            </a:p>
          </p:txBody>
        </p:sp>
        <p:grpSp>
          <p:nvGrpSpPr>
            <p:cNvPr id="9" name="Group 67"/>
            <p:cNvGrpSpPr>
              <a:grpSpLocks/>
            </p:cNvGrpSpPr>
            <p:nvPr/>
          </p:nvGrpSpPr>
          <p:grpSpPr bwMode="auto">
            <a:xfrm>
              <a:off x="3813680" y="2936628"/>
              <a:ext cx="563157" cy="437696"/>
              <a:chOff x="3582119" y="1902224"/>
              <a:chExt cx="692379" cy="538514"/>
            </a:xfrm>
          </p:grpSpPr>
          <p:pic>
            <p:nvPicPr>
              <p:cNvPr id="65" name="Picture 64" descr="112.png"/>
              <p:cNvPicPr>
                <a:picLocks noChangeAspect="1"/>
              </p:cNvPicPr>
              <p:nvPr/>
            </p:nvPicPr>
            <p:blipFill>
              <a:blip r:embed="rId11" cstate="print"/>
              <a:srcRect/>
              <a:stretch>
                <a:fillRect/>
              </a:stretch>
            </p:blipFill>
            <p:spPr>
              <a:xfrm>
                <a:off x="3705019" y="1902224"/>
                <a:ext cx="569479" cy="534611"/>
              </a:xfrm>
              <a:prstGeom prst="rect">
                <a:avLst/>
              </a:prstGeom>
              <a:effectLst>
                <a:outerShdw blurRad="76200" dir="18900000" sy="23000" kx="-1200000" algn="bl" rotWithShape="0">
                  <a:prstClr val="black">
                    <a:alpha val="20000"/>
                  </a:prstClr>
                </a:outerShdw>
              </a:effectLst>
            </p:spPr>
          </p:pic>
          <p:pic>
            <p:nvPicPr>
              <p:cNvPr id="104" name="Picture 103" descr="52.png"/>
              <p:cNvPicPr>
                <a:picLocks noChangeAspect="1"/>
              </p:cNvPicPr>
              <p:nvPr/>
            </p:nvPicPr>
            <p:blipFill>
              <a:blip r:embed="rId12" cstate="print"/>
              <a:stretch>
                <a:fillRect/>
              </a:stretch>
            </p:blipFill>
            <p:spPr bwMode="auto">
              <a:xfrm>
                <a:off x="3582119" y="2113663"/>
                <a:ext cx="340358" cy="327075"/>
              </a:xfrm>
              <a:prstGeom prst="rect">
                <a:avLst/>
              </a:prstGeom>
              <a:noFill/>
              <a:ln>
                <a:noFill/>
              </a:ln>
              <a:effectLst>
                <a:outerShdw blurRad="76200" dir="18900000" sy="23000" kx="-1200000" algn="bl" rotWithShape="0">
                  <a:prstClr val="black">
                    <a:alpha val="20000"/>
                  </a:prstClr>
                </a:outerShdw>
              </a:effectLst>
            </p:spPr>
          </p:pic>
        </p:grpSp>
      </p:grpSp>
      <p:grpSp>
        <p:nvGrpSpPr>
          <p:cNvPr id="10" name="Group 30"/>
          <p:cNvGrpSpPr/>
          <p:nvPr/>
        </p:nvGrpSpPr>
        <p:grpSpPr>
          <a:xfrm>
            <a:off x="4747838" y="2721936"/>
            <a:ext cx="932778" cy="787004"/>
            <a:chOff x="4942967" y="3174505"/>
            <a:chExt cx="1108645" cy="935386"/>
          </a:xfrm>
        </p:grpSpPr>
        <p:sp>
          <p:nvSpPr>
            <p:cNvPr id="15440" name="TextBox 119"/>
            <p:cNvSpPr txBox="1">
              <a:spLocks noChangeArrowheads="1"/>
            </p:cNvSpPr>
            <p:nvPr/>
          </p:nvSpPr>
          <p:spPr bwMode="auto">
            <a:xfrm>
              <a:off x="4989205" y="3982224"/>
              <a:ext cx="1024680" cy="127667"/>
            </a:xfrm>
            <a:prstGeom prst="rect">
              <a:avLst/>
            </a:prstGeom>
            <a:noFill/>
            <a:ln w="9525">
              <a:noFill/>
              <a:miter lim="800000"/>
              <a:headEnd/>
              <a:tailEnd/>
            </a:ln>
          </p:spPr>
          <p:txBody>
            <a:bodyPr wrap="square" lIns="0" tIns="0" rIns="0" bIns="0">
              <a:spAutoFit/>
            </a:bodyPr>
            <a:lstStyle/>
            <a:p>
              <a:pPr algn="ctr" defTabSz="912813" eaLnBrk="0" hangingPunct="0">
                <a:lnSpc>
                  <a:spcPct val="80000"/>
                </a:lnSpc>
                <a:spcBef>
                  <a:spcPct val="20000"/>
                </a:spcBef>
              </a:pPr>
              <a:r>
                <a:rPr lang="en-US" sz="1100" dirty="0" smtClean="0">
                  <a:solidFill>
                    <a:schemeClr val="tx1">
                      <a:lumMod val="85000"/>
                    </a:schemeClr>
                  </a:solidFill>
                  <a:latin typeface="+mj-lt"/>
                </a:rPr>
                <a:t>Change</a:t>
              </a:r>
              <a:endParaRPr lang="en-US" sz="1100" dirty="0">
                <a:solidFill>
                  <a:schemeClr val="tx1">
                    <a:lumMod val="85000"/>
                  </a:schemeClr>
                </a:solidFill>
                <a:latin typeface="+mj-lt"/>
              </a:endParaRPr>
            </a:p>
          </p:txBody>
        </p:sp>
        <p:grpSp>
          <p:nvGrpSpPr>
            <p:cNvPr id="11" name="Group 67"/>
            <p:cNvGrpSpPr/>
            <p:nvPr/>
          </p:nvGrpSpPr>
          <p:grpSpPr>
            <a:xfrm>
              <a:off x="4942967" y="3174505"/>
              <a:ext cx="1108645" cy="748450"/>
              <a:chOff x="4762291" y="2932446"/>
              <a:chExt cx="865320" cy="584180"/>
            </a:xfrm>
          </p:grpSpPr>
          <p:pic>
            <p:nvPicPr>
              <p:cNvPr id="62" name="Picture 61" descr="Picture1.png"/>
              <p:cNvPicPr>
                <a:picLocks noChangeAspect="1"/>
              </p:cNvPicPr>
              <p:nvPr/>
            </p:nvPicPr>
            <p:blipFill>
              <a:blip r:embed="rId13" cstate="print"/>
              <a:stretch>
                <a:fillRect/>
              </a:stretch>
            </p:blipFill>
            <p:spPr>
              <a:xfrm>
                <a:off x="4762291" y="2932446"/>
                <a:ext cx="558024" cy="584180"/>
              </a:xfrm>
              <a:prstGeom prst="rect">
                <a:avLst/>
              </a:prstGeom>
            </p:spPr>
          </p:pic>
          <p:pic>
            <p:nvPicPr>
              <p:cNvPr id="67" name="Picture 66" descr="Configurations.png"/>
              <p:cNvPicPr>
                <a:picLocks noChangeAspect="1"/>
              </p:cNvPicPr>
              <p:nvPr/>
            </p:nvPicPr>
            <p:blipFill>
              <a:blip r:embed="rId14" cstate="print"/>
              <a:srcRect/>
              <a:stretch>
                <a:fillRect/>
              </a:stretch>
            </p:blipFill>
            <p:spPr>
              <a:xfrm>
                <a:off x="5128138" y="3045748"/>
                <a:ext cx="499473" cy="441132"/>
              </a:xfrm>
              <a:prstGeom prst="rect">
                <a:avLst/>
              </a:prstGeom>
              <a:effectLst>
                <a:outerShdw blurRad="76200" dir="18900000" sy="23000" kx="-1200000" algn="bl" rotWithShape="0">
                  <a:prstClr val="black">
                    <a:alpha val="20000"/>
                  </a:prstClr>
                </a:outerShdw>
              </a:effectLst>
            </p:spPr>
          </p:pic>
        </p:grpSp>
      </p:grpSp>
      <p:grpSp>
        <p:nvGrpSpPr>
          <p:cNvPr id="12" name="Group 68"/>
          <p:cNvGrpSpPr>
            <a:grpSpLocks/>
          </p:cNvGrpSpPr>
          <p:nvPr/>
        </p:nvGrpSpPr>
        <p:grpSpPr bwMode="auto">
          <a:xfrm>
            <a:off x="1796713" y="3325026"/>
            <a:ext cx="650875" cy="755650"/>
            <a:chOff x="1871449" y="3453205"/>
            <a:chExt cx="650774" cy="754585"/>
          </a:xfrm>
        </p:grpSpPr>
        <p:sp>
          <p:nvSpPr>
            <p:cNvPr id="35" name="Text Box 77"/>
            <p:cNvSpPr txBox="1">
              <a:spLocks noChangeArrowheads="1"/>
            </p:cNvSpPr>
            <p:nvPr/>
          </p:nvSpPr>
          <p:spPr bwMode="auto">
            <a:xfrm>
              <a:off x="1906369" y="3977926"/>
              <a:ext cx="580935" cy="229864"/>
            </a:xfrm>
            <a:prstGeom prst="rect">
              <a:avLst/>
            </a:prstGeom>
            <a:noFill/>
            <a:ln w="9525" algn="ctr">
              <a:noFill/>
              <a:miter lim="800000"/>
              <a:headEnd/>
              <a:tailEnd/>
            </a:ln>
          </p:spPr>
          <p:txBody>
            <a:bodyPr/>
            <a:lstStyle/>
            <a:p>
              <a:pPr algn="ctr" defTabSz="912813" eaLnBrk="0" hangingPunct="0">
                <a:lnSpc>
                  <a:spcPct val="80000"/>
                </a:lnSpc>
              </a:pPr>
              <a:r>
                <a:rPr lang="en-US" sz="1100" dirty="0">
                  <a:solidFill>
                    <a:schemeClr val="tx1">
                      <a:alpha val="99000"/>
                    </a:schemeClr>
                  </a:solidFill>
                  <a:latin typeface="Segoe" pitchFamily="34" charset="0"/>
                </a:rPr>
                <a:t>Portal</a:t>
              </a:r>
            </a:p>
            <a:p>
              <a:pPr algn="ctr" defTabSz="912813" eaLnBrk="0" hangingPunct="0">
                <a:lnSpc>
                  <a:spcPct val="80000"/>
                </a:lnSpc>
              </a:pPr>
              <a:endParaRPr lang="en-US" sz="1100" dirty="0">
                <a:solidFill>
                  <a:schemeClr val="tx1">
                    <a:alpha val="99000"/>
                  </a:schemeClr>
                </a:solidFill>
                <a:latin typeface="Segoe" pitchFamily="34" charset="0"/>
              </a:endParaRPr>
            </a:p>
          </p:txBody>
        </p:sp>
        <p:pic>
          <p:nvPicPr>
            <p:cNvPr id="36" name="Picture 35" descr="15.png"/>
            <p:cNvPicPr>
              <a:picLocks noChangeAspect="1"/>
            </p:cNvPicPr>
            <p:nvPr/>
          </p:nvPicPr>
          <p:blipFill>
            <a:blip r:embed="rId15" cstate="print"/>
            <a:srcRect t="17500"/>
            <a:stretch>
              <a:fillRect/>
            </a:stretch>
          </p:blipFill>
          <p:spPr bwMode="auto">
            <a:xfrm>
              <a:off x="1871449" y="3453205"/>
              <a:ext cx="650774" cy="515210"/>
            </a:xfrm>
            <a:prstGeom prst="rect">
              <a:avLst/>
            </a:prstGeom>
            <a:effectLst>
              <a:outerShdw blurRad="76200" dir="18900000" sy="23000" kx="-1200000" algn="bl" rotWithShape="0">
                <a:prstClr val="black">
                  <a:alpha val="20000"/>
                </a:prstClr>
              </a:outerShdw>
            </a:effectLst>
          </p:spPr>
        </p:pic>
      </p:grpSp>
      <p:grpSp>
        <p:nvGrpSpPr>
          <p:cNvPr id="13" name="Group 72"/>
          <p:cNvGrpSpPr>
            <a:grpSpLocks/>
          </p:cNvGrpSpPr>
          <p:nvPr/>
        </p:nvGrpSpPr>
        <p:grpSpPr bwMode="auto">
          <a:xfrm>
            <a:off x="6661826" y="3199016"/>
            <a:ext cx="857250" cy="754062"/>
            <a:chOff x="6326484" y="3408160"/>
            <a:chExt cx="856980" cy="754588"/>
          </a:xfrm>
        </p:grpSpPr>
        <p:sp>
          <p:nvSpPr>
            <p:cNvPr id="38" name="Text Box 74"/>
            <p:cNvSpPr txBox="1">
              <a:spLocks noChangeArrowheads="1"/>
            </p:cNvSpPr>
            <p:nvPr/>
          </p:nvSpPr>
          <p:spPr bwMode="auto">
            <a:xfrm>
              <a:off x="6326484" y="3951464"/>
              <a:ext cx="856980" cy="211284"/>
            </a:xfrm>
            <a:prstGeom prst="rect">
              <a:avLst/>
            </a:prstGeom>
            <a:noFill/>
            <a:ln w="9525" algn="ctr">
              <a:noFill/>
              <a:miter lim="800000"/>
              <a:headEnd/>
              <a:tailEnd/>
            </a:ln>
          </p:spPr>
          <p:txBody>
            <a:bodyPr/>
            <a:lstStyle/>
            <a:p>
              <a:pPr algn="ctr" defTabSz="912813" eaLnBrk="0" hangingPunct="0">
                <a:lnSpc>
                  <a:spcPct val="80000"/>
                </a:lnSpc>
              </a:pPr>
              <a:r>
                <a:rPr lang="en-US" sz="1100" dirty="0">
                  <a:solidFill>
                    <a:schemeClr val="tx1">
                      <a:alpha val="99000"/>
                    </a:schemeClr>
                  </a:solidFill>
                  <a:latin typeface="Segoe" pitchFamily="34" charset="0"/>
                </a:rPr>
                <a:t>Workflows</a:t>
              </a:r>
              <a:br>
                <a:rPr lang="en-US" sz="1100" dirty="0">
                  <a:solidFill>
                    <a:schemeClr val="tx1">
                      <a:alpha val="99000"/>
                    </a:schemeClr>
                  </a:solidFill>
                  <a:latin typeface="Segoe" pitchFamily="34" charset="0"/>
                </a:rPr>
              </a:br>
              <a:endParaRPr lang="en-US" sz="1100" dirty="0">
                <a:solidFill>
                  <a:schemeClr val="tx1">
                    <a:alpha val="99000"/>
                  </a:schemeClr>
                </a:solidFill>
                <a:latin typeface="Segoe" pitchFamily="34" charset="0"/>
              </a:endParaRPr>
            </a:p>
          </p:txBody>
        </p:sp>
        <p:pic>
          <p:nvPicPr>
            <p:cNvPr id="39" name="Picture 2" descr="C:\Users\mitchelld\Desktop\Icons\For DVD\_Real Vista Style\organigram 256.png"/>
            <p:cNvPicPr>
              <a:picLocks noChangeAspect="1" noChangeArrowheads="1"/>
            </p:cNvPicPr>
            <p:nvPr/>
          </p:nvPicPr>
          <p:blipFill>
            <a:blip r:embed="rId16" cstate="print"/>
            <a:srcRect/>
            <a:stretch>
              <a:fillRect/>
            </a:stretch>
          </p:blipFill>
          <p:spPr bwMode="auto">
            <a:xfrm>
              <a:off x="6481466" y="3408160"/>
              <a:ext cx="512789" cy="563631"/>
            </a:xfrm>
            <a:prstGeom prst="rect">
              <a:avLst/>
            </a:prstGeom>
            <a:noFill/>
            <a:ln w="9525">
              <a:noFill/>
              <a:miter lim="800000"/>
              <a:headEnd/>
              <a:tailEnd/>
            </a:ln>
          </p:spPr>
        </p:pic>
      </p:grpSp>
      <p:grpSp>
        <p:nvGrpSpPr>
          <p:cNvPr id="14" name="Group 67"/>
          <p:cNvGrpSpPr>
            <a:grpSpLocks/>
          </p:cNvGrpSpPr>
          <p:nvPr/>
        </p:nvGrpSpPr>
        <p:grpSpPr bwMode="auto">
          <a:xfrm>
            <a:off x="2608888" y="3524580"/>
            <a:ext cx="909637" cy="676182"/>
            <a:chOff x="2762304" y="3322525"/>
            <a:chExt cx="910309" cy="674961"/>
          </a:xfrm>
        </p:grpSpPr>
        <p:sp>
          <p:nvSpPr>
            <p:cNvPr id="41" name="Text Box 77"/>
            <p:cNvSpPr txBox="1">
              <a:spLocks noChangeArrowheads="1"/>
            </p:cNvSpPr>
            <p:nvPr/>
          </p:nvSpPr>
          <p:spPr bwMode="auto">
            <a:xfrm>
              <a:off x="2762304" y="3826346"/>
              <a:ext cx="910309" cy="171140"/>
            </a:xfrm>
            <a:prstGeom prst="rect">
              <a:avLst/>
            </a:prstGeom>
            <a:noFill/>
            <a:ln w="9525" algn="ctr">
              <a:noFill/>
              <a:miter lim="800000"/>
              <a:headEnd/>
              <a:tailEnd/>
            </a:ln>
          </p:spPr>
          <p:txBody>
            <a:bodyPr/>
            <a:lstStyle/>
            <a:p>
              <a:pPr algn="ctr" defTabSz="912813" eaLnBrk="0" hangingPunct="0">
                <a:lnSpc>
                  <a:spcPct val="80000"/>
                </a:lnSpc>
              </a:pPr>
              <a:r>
                <a:rPr lang="en-US" sz="1100" dirty="0">
                  <a:solidFill>
                    <a:schemeClr val="tx1">
                      <a:alpha val="99000"/>
                    </a:schemeClr>
                  </a:solidFill>
                  <a:latin typeface="Segoe" pitchFamily="34" charset="0"/>
                </a:rPr>
                <a:t>Knowledge Base</a:t>
              </a:r>
            </a:p>
            <a:p>
              <a:pPr algn="ctr" defTabSz="912813" eaLnBrk="0" hangingPunct="0">
                <a:lnSpc>
                  <a:spcPct val="80000"/>
                </a:lnSpc>
              </a:pPr>
              <a:endParaRPr lang="en-US" sz="1100" dirty="0">
                <a:solidFill>
                  <a:schemeClr val="tx1">
                    <a:alpha val="99000"/>
                  </a:schemeClr>
                </a:solidFill>
                <a:latin typeface="Segoe" pitchFamily="34" charset="0"/>
              </a:endParaRPr>
            </a:p>
          </p:txBody>
        </p:sp>
        <p:pic>
          <p:nvPicPr>
            <p:cNvPr id="42" name="Picture 18" descr="C:\Documents and Settings\ashish.joshi\My Documents\My Pictures\Microsoft Clip Organizer\j0432645.png"/>
            <p:cNvPicPr>
              <a:picLocks noChangeAspect="1" noChangeArrowheads="1"/>
            </p:cNvPicPr>
            <p:nvPr/>
          </p:nvPicPr>
          <p:blipFill>
            <a:blip r:embed="rId17" cstate="print"/>
            <a:srcRect/>
            <a:stretch>
              <a:fillRect/>
            </a:stretch>
          </p:blipFill>
          <p:spPr bwMode="auto">
            <a:xfrm>
              <a:off x="2898930" y="3322525"/>
              <a:ext cx="637057" cy="572052"/>
            </a:xfrm>
            <a:prstGeom prst="rect">
              <a:avLst/>
            </a:prstGeom>
            <a:noFill/>
            <a:effectLst>
              <a:outerShdw blurRad="50800" dist="38100" dir="2700000" algn="tl" rotWithShape="0">
                <a:prstClr val="black">
                  <a:alpha val="40000"/>
                </a:prstClr>
              </a:outerShdw>
            </a:effectLst>
          </p:spPr>
        </p:pic>
      </p:grpSp>
      <p:grpSp>
        <p:nvGrpSpPr>
          <p:cNvPr id="15" name="Group 71"/>
          <p:cNvGrpSpPr>
            <a:grpSpLocks/>
          </p:cNvGrpSpPr>
          <p:nvPr/>
        </p:nvGrpSpPr>
        <p:grpSpPr bwMode="auto">
          <a:xfrm>
            <a:off x="4515006" y="3671440"/>
            <a:ext cx="1417638" cy="742950"/>
            <a:chOff x="5045291" y="3654137"/>
            <a:chExt cx="1417503" cy="742969"/>
          </a:xfrm>
        </p:grpSpPr>
        <p:sp>
          <p:nvSpPr>
            <p:cNvPr id="44" name="Text Box 45"/>
            <p:cNvSpPr txBox="1">
              <a:spLocks noChangeArrowheads="1"/>
            </p:cNvSpPr>
            <p:nvPr/>
          </p:nvSpPr>
          <p:spPr bwMode="auto">
            <a:xfrm>
              <a:off x="5045291" y="4174850"/>
              <a:ext cx="1417503" cy="222256"/>
            </a:xfrm>
            <a:prstGeom prst="rect">
              <a:avLst/>
            </a:prstGeom>
            <a:noFill/>
            <a:ln w="9525" algn="ctr">
              <a:noFill/>
              <a:miter lim="800000"/>
              <a:headEnd/>
              <a:tailEnd/>
            </a:ln>
          </p:spPr>
          <p:txBody>
            <a:bodyPr/>
            <a:lstStyle/>
            <a:p>
              <a:pPr algn="ctr" defTabSz="912813" eaLnBrk="0" hangingPunct="0">
                <a:lnSpc>
                  <a:spcPct val="80000"/>
                </a:lnSpc>
              </a:pPr>
              <a:r>
                <a:rPr lang="en-US" sz="1100" dirty="0">
                  <a:solidFill>
                    <a:schemeClr val="tx1">
                      <a:alpha val="99000"/>
                    </a:schemeClr>
                  </a:solidFill>
                  <a:latin typeface="Segoe" pitchFamily="34" charset="0"/>
                </a:rPr>
                <a:t>Data Warehouse</a:t>
              </a:r>
            </a:p>
            <a:p>
              <a:pPr algn="ctr" defTabSz="912813" eaLnBrk="0" hangingPunct="0">
                <a:lnSpc>
                  <a:spcPct val="80000"/>
                </a:lnSpc>
                <a:spcBef>
                  <a:spcPct val="20000"/>
                </a:spcBef>
              </a:pPr>
              <a:endParaRPr lang="en-US" sz="1100" dirty="0">
                <a:solidFill>
                  <a:schemeClr val="tx1">
                    <a:alpha val="99000"/>
                  </a:schemeClr>
                </a:solidFill>
                <a:latin typeface="Segoe" pitchFamily="34" charset="0"/>
              </a:endParaRPr>
            </a:p>
          </p:txBody>
        </p:sp>
        <p:pic>
          <p:nvPicPr>
            <p:cNvPr id="45" name="Picture 6" descr="C:\Users\mitchelld\Desktop\Icons\For DVD\_Real Vista Style\batch_process_256.png"/>
            <p:cNvPicPr>
              <a:picLocks noChangeAspect="1" noChangeArrowheads="1"/>
            </p:cNvPicPr>
            <p:nvPr/>
          </p:nvPicPr>
          <p:blipFill>
            <a:blip r:embed="rId18" cstate="print"/>
            <a:srcRect/>
            <a:stretch>
              <a:fillRect/>
            </a:stretch>
          </p:blipFill>
          <p:spPr bwMode="auto">
            <a:xfrm>
              <a:off x="5521496" y="3654137"/>
              <a:ext cx="465094" cy="596915"/>
            </a:xfrm>
            <a:prstGeom prst="rect">
              <a:avLst/>
            </a:prstGeom>
            <a:effectLst>
              <a:outerShdw blurRad="76200" dir="18900000" sy="23000" kx="-1200000" algn="bl" rotWithShape="0">
                <a:prstClr val="black">
                  <a:alpha val="20000"/>
                </a:prstClr>
              </a:outerShdw>
            </a:effectLst>
          </p:spPr>
        </p:pic>
      </p:grpSp>
      <p:grpSp>
        <p:nvGrpSpPr>
          <p:cNvPr id="16" name="Group 69"/>
          <p:cNvGrpSpPr>
            <a:grpSpLocks/>
          </p:cNvGrpSpPr>
          <p:nvPr/>
        </p:nvGrpSpPr>
        <p:grpSpPr bwMode="auto">
          <a:xfrm>
            <a:off x="3748114" y="3666307"/>
            <a:ext cx="635000" cy="769786"/>
            <a:chOff x="3720830" y="3686035"/>
            <a:chExt cx="634193" cy="769729"/>
          </a:xfrm>
        </p:grpSpPr>
        <p:sp>
          <p:nvSpPr>
            <p:cNvPr id="47" name="Text Box 45"/>
            <p:cNvSpPr txBox="1">
              <a:spLocks noChangeArrowheads="1"/>
            </p:cNvSpPr>
            <p:nvPr/>
          </p:nvSpPr>
          <p:spPr bwMode="auto">
            <a:xfrm>
              <a:off x="3720830" y="4224006"/>
              <a:ext cx="634193" cy="231758"/>
            </a:xfrm>
            <a:prstGeom prst="rect">
              <a:avLst/>
            </a:prstGeom>
            <a:noFill/>
            <a:ln w="9525" algn="ctr">
              <a:noFill/>
              <a:miter lim="800000"/>
              <a:headEnd/>
              <a:tailEnd/>
            </a:ln>
          </p:spPr>
          <p:txBody>
            <a:bodyPr/>
            <a:lstStyle/>
            <a:p>
              <a:pPr algn="ctr" defTabSz="912813" eaLnBrk="0" hangingPunct="0">
                <a:lnSpc>
                  <a:spcPct val="80000"/>
                </a:lnSpc>
                <a:spcBef>
                  <a:spcPct val="20000"/>
                </a:spcBef>
              </a:pPr>
              <a:r>
                <a:rPr lang="en-US" sz="1100" dirty="0">
                  <a:solidFill>
                    <a:schemeClr val="tx1">
                      <a:alpha val="99000"/>
                    </a:schemeClr>
                  </a:solidFill>
                  <a:latin typeface="Segoe" pitchFamily="34" charset="0"/>
                </a:rPr>
                <a:t>CMDB</a:t>
              </a:r>
            </a:p>
          </p:txBody>
        </p:sp>
        <p:pic>
          <p:nvPicPr>
            <p:cNvPr id="48" name="Picture 6" descr="C:\Users\mitchelld\Desktop\Icons\For DVD\_Real Vista Style\batch_process_256.png"/>
            <p:cNvPicPr>
              <a:picLocks noChangeAspect="1" noChangeArrowheads="1"/>
            </p:cNvPicPr>
            <p:nvPr/>
          </p:nvPicPr>
          <p:blipFill>
            <a:blip r:embed="rId18" cstate="print"/>
            <a:srcRect/>
            <a:stretch>
              <a:fillRect/>
            </a:stretch>
          </p:blipFill>
          <p:spPr bwMode="auto">
            <a:xfrm>
              <a:off x="3804861" y="3686035"/>
              <a:ext cx="466132" cy="596856"/>
            </a:xfrm>
            <a:prstGeom prst="rect">
              <a:avLst/>
            </a:prstGeom>
            <a:noFill/>
            <a:ln w="9525">
              <a:noFill/>
              <a:miter lim="800000"/>
              <a:headEnd/>
              <a:tailEnd/>
            </a:ln>
            <a:effectLst>
              <a:outerShdw blurRad="76200" dir="18900000" sy="23000" kx="-1200000" algn="bl" rotWithShape="0">
                <a:prstClr val="black">
                  <a:alpha val="20000"/>
                </a:prstClr>
              </a:outerShdw>
            </a:effectLst>
          </p:spPr>
        </p:pic>
      </p:grpSp>
      <p:grpSp>
        <p:nvGrpSpPr>
          <p:cNvPr id="17" name="Group 70"/>
          <p:cNvGrpSpPr>
            <a:grpSpLocks/>
          </p:cNvGrpSpPr>
          <p:nvPr/>
        </p:nvGrpSpPr>
        <p:grpSpPr bwMode="auto">
          <a:xfrm>
            <a:off x="5844028" y="3416397"/>
            <a:ext cx="839787" cy="852488"/>
            <a:chOff x="4778644" y="3155402"/>
            <a:chExt cx="839492" cy="852282"/>
          </a:xfrm>
        </p:grpSpPr>
        <p:sp>
          <p:nvSpPr>
            <p:cNvPr id="50" name="Text Box 77"/>
            <p:cNvSpPr txBox="1">
              <a:spLocks noChangeArrowheads="1"/>
            </p:cNvSpPr>
            <p:nvPr/>
          </p:nvSpPr>
          <p:spPr bwMode="auto">
            <a:xfrm>
              <a:off x="4778644" y="3798185"/>
              <a:ext cx="839492" cy="209499"/>
            </a:xfrm>
            <a:prstGeom prst="rect">
              <a:avLst/>
            </a:prstGeom>
            <a:noFill/>
            <a:ln w="9525" algn="ctr">
              <a:noFill/>
              <a:miter lim="800000"/>
              <a:headEnd/>
              <a:tailEnd/>
            </a:ln>
          </p:spPr>
          <p:txBody>
            <a:bodyPr/>
            <a:lstStyle/>
            <a:p>
              <a:pPr algn="ctr" defTabSz="912813" eaLnBrk="0" hangingPunct="0">
                <a:lnSpc>
                  <a:spcPct val="80000"/>
                </a:lnSpc>
              </a:pPr>
              <a:r>
                <a:rPr lang="en-US" sz="1100" dirty="0">
                  <a:solidFill>
                    <a:schemeClr val="tx1">
                      <a:alpha val="99000"/>
                    </a:schemeClr>
                  </a:solidFill>
                  <a:latin typeface="Segoe" pitchFamily="34" charset="0"/>
                </a:rPr>
                <a:t>Authoring</a:t>
              </a:r>
            </a:p>
          </p:txBody>
        </p:sp>
        <p:grpSp>
          <p:nvGrpSpPr>
            <p:cNvPr id="18" name="Group 66"/>
            <p:cNvGrpSpPr>
              <a:grpSpLocks/>
            </p:cNvGrpSpPr>
            <p:nvPr/>
          </p:nvGrpSpPr>
          <p:grpSpPr bwMode="auto">
            <a:xfrm>
              <a:off x="4918290" y="3155404"/>
              <a:ext cx="668586" cy="623738"/>
              <a:chOff x="4484595" y="3095486"/>
              <a:chExt cx="699588" cy="652659"/>
            </a:xfrm>
          </p:grpSpPr>
          <p:pic>
            <p:nvPicPr>
              <p:cNvPr id="52" name="Picture 51" descr="Configurations.png"/>
              <p:cNvPicPr>
                <a:picLocks noChangeAspect="1"/>
              </p:cNvPicPr>
              <p:nvPr/>
            </p:nvPicPr>
            <p:blipFill>
              <a:blip r:embed="rId19" cstate="print"/>
              <a:srcRect t="7992" b="10861"/>
              <a:stretch>
                <a:fillRect/>
              </a:stretch>
            </p:blipFill>
            <p:spPr bwMode="auto">
              <a:xfrm>
                <a:off x="4484595" y="3261557"/>
                <a:ext cx="599449" cy="486588"/>
              </a:xfrm>
              <a:prstGeom prst="rect">
                <a:avLst/>
              </a:prstGeom>
              <a:effectLst>
                <a:outerShdw blurRad="76200" dir="18900000" sy="23000" kx="-1200000" algn="bl" rotWithShape="0">
                  <a:prstClr val="black">
                    <a:alpha val="20000"/>
                  </a:prstClr>
                </a:outerShdw>
              </a:effectLst>
            </p:spPr>
          </p:pic>
          <p:pic>
            <p:nvPicPr>
              <p:cNvPr id="53" name="Picture 56" descr="Tablet Pen.png"/>
              <p:cNvPicPr>
                <a:picLocks noChangeAspect="1"/>
              </p:cNvPicPr>
              <p:nvPr/>
            </p:nvPicPr>
            <p:blipFill>
              <a:blip r:embed="rId20" cstate="print"/>
              <a:srcRect/>
              <a:stretch>
                <a:fillRect/>
              </a:stretch>
            </p:blipFill>
            <p:spPr bwMode="auto">
              <a:xfrm>
                <a:off x="4573854" y="3095486"/>
                <a:ext cx="610329" cy="611183"/>
              </a:xfrm>
              <a:prstGeom prst="rect">
                <a:avLst/>
              </a:prstGeom>
              <a:noFill/>
              <a:ln w="9525">
                <a:noFill/>
                <a:miter lim="800000"/>
                <a:headEnd/>
                <a:tailEnd/>
              </a:ln>
            </p:spPr>
          </p:pic>
        </p:grpSp>
      </p:grpSp>
      <p:grpSp>
        <p:nvGrpSpPr>
          <p:cNvPr id="19" name="Group 112"/>
          <p:cNvGrpSpPr>
            <a:grpSpLocks/>
          </p:cNvGrpSpPr>
          <p:nvPr/>
        </p:nvGrpSpPr>
        <p:grpSpPr bwMode="auto">
          <a:xfrm>
            <a:off x="2173520" y="5593275"/>
            <a:ext cx="4832350" cy="1520045"/>
            <a:chOff x="2138908" y="4915247"/>
            <a:chExt cx="4831793" cy="1521613"/>
          </a:xfrm>
        </p:grpSpPr>
        <p:sp>
          <p:nvSpPr>
            <p:cNvPr id="69" name="Rounded Rectangle 68"/>
            <p:cNvSpPr/>
            <p:nvPr/>
          </p:nvSpPr>
          <p:spPr bwMode="auto">
            <a:xfrm rot="16200000">
              <a:off x="3793998" y="3260157"/>
              <a:ext cx="1521613" cy="4831793"/>
            </a:xfrm>
            <a:prstGeom prst="roundRect">
              <a:avLst>
                <a:gd name="adj" fmla="val 7589"/>
              </a:avLst>
            </a:prstGeom>
            <a:gradFill flip="none" rotWithShape="1">
              <a:gsLst>
                <a:gs pos="0">
                  <a:schemeClr val="bg1">
                    <a:lumMod val="85000"/>
                    <a:lumOff val="15000"/>
                  </a:schemeClr>
                </a:gs>
                <a:gs pos="100000">
                  <a:srgbClr val="000000">
                    <a:alpha val="0"/>
                  </a:srgbClr>
                </a:gs>
              </a:gsLst>
              <a:lin ang="10800000" scaled="1"/>
              <a:tileRect/>
            </a:gradFill>
            <a:ln w="9525">
              <a:noFill/>
              <a:miter lim="800000"/>
              <a:headEnd/>
              <a:tailEnd/>
            </a:ln>
            <a:effectLst>
              <a:outerShdw blurRad="50800" dist="38100" dir="16200000" rotWithShape="0">
                <a:prstClr val="black">
                  <a:alpha val="40000"/>
                </a:prstClr>
              </a:outerShdw>
            </a:effectLst>
          </p:spPr>
          <p:txBody>
            <a:bodyPr anchor="t" anchorCtr="0"/>
            <a:lstStyle/>
            <a:p>
              <a:pPr algn="ctr" defTabSz="914099" fontAlgn="base">
                <a:lnSpc>
                  <a:spcPct val="90000"/>
                </a:lnSpc>
                <a:spcBef>
                  <a:spcPct val="0"/>
                </a:spcBef>
                <a:spcAft>
                  <a:spcPct val="0"/>
                </a:spcAft>
                <a:defRPr/>
              </a:pPr>
              <a:endParaRPr lang="en-US" sz="2000" dirty="0">
                <a:solidFill>
                  <a:srgbClr val="FFFFFF"/>
                </a:solidFill>
                <a:effectLst>
                  <a:outerShdw blurRad="38100" dist="38100" dir="2700000" algn="tl">
                    <a:srgbClr val="000000">
                      <a:alpha val="43137"/>
                    </a:srgbClr>
                  </a:outerShdw>
                </a:effectLst>
              </a:endParaRPr>
            </a:p>
          </p:txBody>
        </p:sp>
        <p:pic>
          <p:nvPicPr>
            <p:cNvPr id="70" name="Picture 3" descr="C:\Documents and Settings\Eva\My Documents\336\SysCnt-ConfigMgr_h_rgb_r.png"/>
            <p:cNvPicPr>
              <a:picLocks noChangeAspect="1" noChangeArrowheads="1"/>
            </p:cNvPicPr>
            <p:nvPr/>
          </p:nvPicPr>
          <p:blipFill>
            <a:blip r:embed="rId21" cstate="print">
              <a:lum bright="100000"/>
            </a:blip>
            <a:srcRect/>
            <a:stretch>
              <a:fillRect/>
            </a:stretch>
          </p:blipFill>
          <p:spPr bwMode="auto">
            <a:xfrm>
              <a:off x="2223767" y="5219001"/>
              <a:ext cx="1548274" cy="403353"/>
            </a:xfrm>
            <a:prstGeom prst="rect">
              <a:avLst/>
            </a:prstGeom>
            <a:noFill/>
            <a:ln w="9525">
              <a:noFill/>
              <a:miter lim="800000"/>
              <a:headEnd/>
              <a:tailEnd/>
            </a:ln>
          </p:spPr>
        </p:pic>
        <p:pic>
          <p:nvPicPr>
            <p:cNvPr id="71" name="Picture 6" descr="C:\Documents and Settings\Eva\My Documents\336\SysCnt-OprtnsMgr_h_rgb_r.png"/>
            <p:cNvPicPr>
              <a:picLocks noChangeAspect="1" noChangeArrowheads="1"/>
            </p:cNvPicPr>
            <p:nvPr/>
          </p:nvPicPr>
          <p:blipFill>
            <a:blip r:embed="rId22" cstate="print">
              <a:lum bright="100000"/>
            </a:blip>
            <a:srcRect/>
            <a:stretch>
              <a:fillRect/>
            </a:stretch>
          </p:blipFill>
          <p:spPr bwMode="auto">
            <a:xfrm>
              <a:off x="3936327" y="5230303"/>
              <a:ext cx="1397956" cy="403353"/>
            </a:xfrm>
            <a:prstGeom prst="rect">
              <a:avLst/>
            </a:prstGeom>
            <a:noFill/>
            <a:ln w="9525">
              <a:noFill/>
              <a:miter lim="800000"/>
              <a:headEnd/>
              <a:tailEnd/>
            </a:ln>
          </p:spPr>
        </p:pic>
        <p:cxnSp>
          <p:nvCxnSpPr>
            <p:cNvPr id="72" name="Straight Connector 71"/>
            <p:cNvCxnSpPr/>
            <p:nvPr/>
          </p:nvCxnSpPr>
          <p:spPr>
            <a:xfrm rot="5400000">
              <a:off x="3603453" y="5465087"/>
              <a:ext cx="495811" cy="158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5400000">
              <a:off x="5168548" y="5465087"/>
              <a:ext cx="495811" cy="158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75" name="Picture 4" descr="C:\Users\mollie\Pictures\DVD_ART34\Logos\Windows Server Active Directory\Windows Server Active Directory v r logo.png"/>
          <p:cNvPicPr>
            <a:picLocks noChangeAspect="1" noChangeArrowheads="1"/>
          </p:cNvPicPr>
          <p:nvPr/>
        </p:nvPicPr>
        <p:blipFill>
          <a:blip r:embed="rId23" cstate="print"/>
          <a:srcRect l="37810" t="77032"/>
          <a:stretch>
            <a:fillRect/>
          </a:stretch>
        </p:blipFill>
        <p:spPr bwMode="auto">
          <a:xfrm>
            <a:off x="5592690" y="6016134"/>
            <a:ext cx="1247494" cy="208383"/>
          </a:xfrm>
          <a:prstGeom prst="rect">
            <a:avLst/>
          </a:prstGeom>
          <a:noFill/>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hidden">
          <a:xfrm>
            <a:off x="3621974" y="3847605"/>
            <a:ext cx="5522026" cy="1163782"/>
          </a:xfrm>
          <a:prstGeom prst="rect">
            <a:avLst/>
          </a:prstGeom>
          <a:gradFill flip="none" rotWithShape="1">
            <a:gsLst>
              <a:gs pos="0">
                <a:schemeClr val="bg1">
                  <a:lumMod val="85000"/>
                  <a:lumOff val="15000"/>
                </a:schemeClr>
              </a:gs>
              <a:gs pos="100000">
                <a:srgbClr val="000000">
                  <a:alpha val="0"/>
                </a:srgbClr>
              </a:gs>
            </a:gsLst>
            <a:lin ang="5400000" scaled="1"/>
            <a:tileRect/>
          </a:gradFill>
          <a:ln w="9525">
            <a:noFill/>
            <a:miter lim="800000"/>
            <a:headEnd/>
            <a:tailEnd/>
          </a:ln>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11" name="Title 1"/>
          <p:cNvSpPr txBox="1">
            <a:spLocks/>
          </p:cNvSpPr>
          <p:nvPr/>
        </p:nvSpPr>
        <p:spPr>
          <a:xfrm>
            <a:off x="381000" y="230188"/>
            <a:ext cx="8382000" cy="498598"/>
          </a:xfrm>
          <a:prstGeom prst="rect">
            <a:avLst/>
          </a:prstGeom>
        </p:spPr>
        <p:txBody>
          <a:bodyPr vert="horz" wrap="square" lIns="0" tIns="0" rIns="0" bIns="0" rtlCol="0" anchor="t">
            <a:spAutoFit/>
          </a:bodyPr>
          <a:lstStyle/>
          <a:p>
            <a:pPr defTabSz="914363">
              <a:lnSpc>
                <a:spcPct val="90000"/>
              </a:lnSpc>
              <a:spcBef>
                <a:spcPct val="0"/>
              </a:spcBef>
            </a:pPr>
            <a:r>
              <a:rPr lang="en-US" sz="3600" spc="-100" dirty="0" smtClean="0">
                <a:ln w="3175">
                  <a:noFill/>
                </a:ln>
                <a:solidFill>
                  <a:srgbClr val="CCFFCC"/>
                </a:solidFill>
                <a:latin typeface="+mj-lt"/>
                <a:cs typeface="Arial" charset="0"/>
              </a:rPr>
              <a:t>Integrated System Center CMDB</a:t>
            </a:r>
            <a:endParaRPr lang="en-US" sz="2400" spc="-100" dirty="0">
              <a:ln w="3175">
                <a:noFill/>
              </a:ln>
              <a:solidFill>
                <a:schemeClr val="tx2"/>
              </a:solidFill>
              <a:latin typeface="+mj-lt"/>
              <a:cs typeface="Arial" charset="0"/>
            </a:endParaRPr>
          </a:p>
        </p:txBody>
      </p:sp>
      <p:sp>
        <p:nvSpPr>
          <p:cNvPr id="9" name="Round Same Side Corner Rectangle 8"/>
          <p:cNvSpPr/>
          <p:nvPr/>
        </p:nvSpPr>
        <p:spPr bwMode="hidden">
          <a:xfrm rot="5400000">
            <a:off x="74613" y="2497220"/>
            <a:ext cx="5348968" cy="1935678"/>
          </a:xfrm>
          <a:prstGeom prst="round2SameRect">
            <a:avLst>
              <a:gd name="adj1" fmla="val 13276"/>
              <a:gd name="adj2" fmla="val 0"/>
            </a:avLst>
          </a:prstGeom>
          <a:gradFill flip="none" rotWithShape="1">
            <a:gsLst>
              <a:gs pos="0">
                <a:schemeClr val="accent2"/>
              </a:gs>
              <a:gs pos="24000">
                <a:schemeClr val="accent2">
                  <a:alpha val="65000"/>
                </a:schemeClr>
              </a:gs>
              <a:gs pos="35000">
                <a:schemeClr val="accent2">
                  <a:alpha val="75000"/>
                </a:scheme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B/>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15" name="Group 14"/>
          <p:cNvGrpSpPr/>
          <p:nvPr/>
        </p:nvGrpSpPr>
        <p:grpSpPr>
          <a:xfrm>
            <a:off x="-332510" y="874202"/>
            <a:ext cx="4215751" cy="2707574"/>
            <a:chOff x="-332510" y="807527"/>
            <a:chExt cx="4215751" cy="2707574"/>
          </a:xfrm>
        </p:grpSpPr>
        <p:sp>
          <p:nvSpPr>
            <p:cNvPr id="12" name="Rounded Rectangle 11"/>
            <p:cNvSpPr/>
            <p:nvPr/>
          </p:nvSpPr>
          <p:spPr bwMode="black">
            <a:xfrm rot="10800000">
              <a:off x="-332510" y="807527"/>
              <a:ext cx="3958055" cy="2707574"/>
            </a:xfrm>
            <a:prstGeom prst="roundRect">
              <a:avLst>
                <a:gd name="adj" fmla="val 6645"/>
              </a:avLst>
            </a:prstGeom>
            <a:gradFill flip="none" rotWithShape="1">
              <a:gsLst>
                <a:gs pos="0">
                  <a:schemeClr val="bg1">
                    <a:lumMod val="85000"/>
                    <a:lumOff val="15000"/>
                  </a:schemeClr>
                </a:gs>
                <a:gs pos="100000">
                  <a:srgbClr val="000000">
                    <a:alpha val="0"/>
                  </a:srgbClr>
                </a:gs>
              </a:gsLst>
              <a:lin ang="0" scaled="1"/>
              <a:tileRect/>
            </a:gradFill>
            <a:ln w="9525">
              <a:noFill/>
              <a:miter lim="800000"/>
              <a:headEnd/>
              <a:tailEnd/>
            </a:ln>
            <a:effectLst>
              <a:outerShdw blurRad="50800" dist="38100" dir="10800000" algn="r" rotWithShape="0">
                <a:prstClr val="black">
                  <a:alpha val="40000"/>
                </a:prstClr>
              </a:outerShdw>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18" name="TextBox 17"/>
            <p:cNvSpPr txBox="1"/>
            <p:nvPr/>
          </p:nvSpPr>
          <p:spPr>
            <a:xfrm>
              <a:off x="344395" y="914600"/>
              <a:ext cx="3538846" cy="2543781"/>
            </a:xfrm>
            <a:prstGeom prst="rect">
              <a:avLst/>
            </a:prstGeom>
            <a:noFill/>
          </p:spPr>
          <p:txBody>
            <a:bodyPr wrap="square" lIns="68586" tIns="34294" rIns="68586" bIns="34294" rtlCol="0">
              <a:spAutoFit/>
            </a:bodyPr>
            <a:lstStyle/>
            <a:p>
              <a:pPr marL="0" lvl="1" indent="-284163" defTabSz="1096873" fontAlgn="base">
                <a:lnSpc>
                  <a:spcPct val="90000"/>
                </a:lnSpc>
                <a:spcBef>
                  <a:spcPct val="0"/>
                </a:spcBef>
                <a:spcAft>
                  <a:spcPts val="600"/>
                </a:spcAft>
                <a:buClr>
                  <a:srgbClr val="F3AF35"/>
                </a:buClr>
                <a:buSzPct val="85000"/>
                <a:defRPr/>
              </a:pPr>
              <a:r>
                <a:rPr lang="en-US" dirty="0" smtClean="0">
                  <a:gradFill flip="none" rotWithShape="1">
                    <a:gsLst>
                      <a:gs pos="0">
                        <a:schemeClr val="tx1"/>
                      </a:gs>
                      <a:gs pos="100000">
                        <a:schemeClr val="accent3">
                          <a:lumMod val="40000"/>
                          <a:lumOff val="60000"/>
                        </a:schemeClr>
                      </a:gs>
                    </a:gsLst>
                    <a:lin ang="5400000" scaled="1"/>
                    <a:tileRect/>
                  </a:gradFill>
                </a:rPr>
                <a:t>System Center common schema</a:t>
              </a:r>
            </a:p>
            <a:p>
              <a:pPr marL="344488" lvl="1" indent="-233363" defTabSz="914363" fontAlgn="base">
                <a:lnSpc>
                  <a:spcPct val="90000"/>
                </a:lnSpc>
                <a:spcBef>
                  <a:spcPct val="20000"/>
                </a:spcBef>
                <a:spcAft>
                  <a:spcPts val="600"/>
                </a:spcAft>
                <a:buClr>
                  <a:schemeClr val="accent2">
                    <a:lumMod val="75000"/>
                  </a:schemeClr>
                </a:buClr>
                <a:buSzPct val="80000"/>
                <a:buBlip>
                  <a:blip r:embed="rId3"/>
                </a:buBlip>
                <a:defRPr/>
              </a:pPr>
              <a:r>
                <a:rPr lang="en-US" sz="1400" dirty="0" smtClean="0">
                  <a:solidFill>
                    <a:schemeClr val="accent1">
                      <a:lumMod val="60000"/>
                      <a:lumOff val="40000"/>
                      <a:alpha val="99000"/>
                    </a:schemeClr>
                  </a:solidFill>
                </a:rPr>
                <a:t>Common schema across </a:t>
              </a:r>
              <a:br>
                <a:rPr lang="en-US" sz="1400" dirty="0" smtClean="0">
                  <a:solidFill>
                    <a:schemeClr val="accent1">
                      <a:lumMod val="60000"/>
                      <a:lumOff val="40000"/>
                      <a:alpha val="99000"/>
                    </a:schemeClr>
                  </a:solidFill>
                </a:rPr>
              </a:br>
              <a:r>
                <a:rPr lang="en-US" sz="1400" dirty="0" smtClean="0">
                  <a:solidFill>
                    <a:schemeClr val="accent1">
                      <a:lumMod val="60000"/>
                      <a:lumOff val="40000"/>
                      <a:alpha val="99000"/>
                    </a:schemeClr>
                  </a:solidFill>
                </a:rPr>
                <a:t>System Center</a:t>
              </a:r>
            </a:p>
            <a:p>
              <a:pPr marL="344488" lvl="1" indent="-233363" defTabSz="914363" fontAlgn="base">
                <a:lnSpc>
                  <a:spcPct val="90000"/>
                </a:lnSpc>
                <a:spcBef>
                  <a:spcPct val="20000"/>
                </a:spcBef>
                <a:spcAft>
                  <a:spcPts val="600"/>
                </a:spcAft>
                <a:buClr>
                  <a:schemeClr val="accent2">
                    <a:lumMod val="75000"/>
                  </a:schemeClr>
                </a:buClr>
                <a:buSzPct val="80000"/>
                <a:buBlip>
                  <a:blip r:embed="rId3"/>
                </a:buBlip>
                <a:defRPr/>
              </a:pPr>
              <a:r>
                <a:rPr lang="en-US" sz="1400" dirty="0" smtClean="0">
                  <a:solidFill>
                    <a:schemeClr val="accent1">
                      <a:lumMod val="60000"/>
                      <a:lumOff val="40000"/>
                      <a:alpha val="99000"/>
                    </a:schemeClr>
                  </a:solidFill>
                </a:rPr>
                <a:t>Object model is based </a:t>
              </a:r>
              <a:br>
                <a:rPr lang="en-US" sz="1400" dirty="0" smtClean="0">
                  <a:solidFill>
                    <a:schemeClr val="accent1">
                      <a:lumMod val="60000"/>
                      <a:lumOff val="40000"/>
                      <a:alpha val="99000"/>
                    </a:schemeClr>
                  </a:solidFill>
                </a:rPr>
              </a:br>
              <a:r>
                <a:rPr lang="en-US" sz="1400" dirty="0" smtClean="0">
                  <a:solidFill>
                    <a:schemeClr val="accent1">
                      <a:lumMod val="60000"/>
                      <a:lumOff val="40000"/>
                      <a:alpha val="99000"/>
                    </a:schemeClr>
                  </a:solidFill>
                </a:rPr>
                <a:t>on Operations Manager</a:t>
              </a:r>
            </a:p>
            <a:p>
              <a:pPr marL="344488" lvl="1" indent="-233363" defTabSz="914363" fontAlgn="base">
                <a:lnSpc>
                  <a:spcPct val="90000"/>
                </a:lnSpc>
                <a:spcBef>
                  <a:spcPct val="20000"/>
                </a:spcBef>
                <a:spcAft>
                  <a:spcPts val="600"/>
                </a:spcAft>
                <a:buClr>
                  <a:schemeClr val="accent2">
                    <a:lumMod val="75000"/>
                  </a:schemeClr>
                </a:buClr>
                <a:buSzPct val="80000"/>
                <a:buBlip>
                  <a:blip r:embed="rId3"/>
                </a:buBlip>
                <a:defRPr/>
              </a:pPr>
              <a:r>
                <a:rPr lang="en-US" sz="1400" dirty="0" smtClean="0">
                  <a:solidFill>
                    <a:schemeClr val="accent1">
                      <a:lumMod val="60000"/>
                      <a:lumOff val="40000"/>
                      <a:alpha val="99000"/>
                    </a:schemeClr>
                  </a:solidFill>
                </a:rPr>
                <a:t>IT assets are represented </a:t>
              </a:r>
              <a:br>
                <a:rPr lang="en-US" sz="1400" dirty="0" smtClean="0">
                  <a:solidFill>
                    <a:schemeClr val="accent1">
                      <a:lumMod val="60000"/>
                      <a:lumOff val="40000"/>
                      <a:alpha val="99000"/>
                    </a:schemeClr>
                  </a:solidFill>
                </a:rPr>
              </a:br>
              <a:r>
                <a:rPr lang="en-US" sz="1400" dirty="0" smtClean="0">
                  <a:solidFill>
                    <a:schemeClr val="accent1">
                      <a:lumMod val="60000"/>
                      <a:lumOff val="40000"/>
                      <a:alpha val="99000"/>
                    </a:schemeClr>
                  </a:solidFill>
                </a:rPr>
                <a:t>as configuration items (CIs)</a:t>
              </a:r>
            </a:p>
            <a:p>
              <a:pPr marL="344488" lvl="1" indent="-233363" defTabSz="914363" fontAlgn="base">
                <a:lnSpc>
                  <a:spcPct val="90000"/>
                </a:lnSpc>
                <a:spcBef>
                  <a:spcPct val="20000"/>
                </a:spcBef>
                <a:spcAft>
                  <a:spcPts val="600"/>
                </a:spcAft>
                <a:buClr>
                  <a:schemeClr val="accent2">
                    <a:lumMod val="75000"/>
                  </a:schemeClr>
                </a:buClr>
                <a:buSzPct val="80000"/>
                <a:buBlip>
                  <a:blip r:embed="rId3"/>
                </a:buBlip>
                <a:defRPr/>
              </a:pPr>
              <a:r>
                <a:rPr lang="en-US" sz="1400" dirty="0" smtClean="0">
                  <a:solidFill>
                    <a:schemeClr val="accent1">
                      <a:lumMod val="60000"/>
                      <a:lumOff val="40000"/>
                      <a:alpha val="99000"/>
                    </a:schemeClr>
                  </a:solidFill>
                </a:rPr>
                <a:t>Incidents, change requests, </a:t>
              </a:r>
              <a:br>
                <a:rPr lang="en-US" sz="1400" dirty="0" smtClean="0">
                  <a:solidFill>
                    <a:schemeClr val="accent1">
                      <a:lumMod val="60000"/>
                      <a:lumOff val="40000"/>
                      <a:alpha val="99000"/>
                    </a:schemeClr>
                  </a:solidFill>
                </a:rPr>
              </a:br>
              <a:r>
                <a:rPr lang="en-US" sz="1400" dirty="0" smtClean="0">
                  <a:solidFill>
                    <a:schemeClr val="accent1">
                      <a:lumMod val="60000"/>
                      <a:lumOff val="40000"/>
                      <a:alpha val="99000"/>
                    </a:schemeClr>
                  </a:solidFill>
                </a:rPr>
                <a:t>and problems are represented </a:t>
              </a:r>
              <a:br>
                <a:rPr lang="en-US" sz="1400" dirty="0" smtClean="0">
                  <a:solidFill>
                    <a:schemeClr val="accent1">
                      <a:lumMod val="60000"/>
                      <a:lumOff val="40000"/>
                      <a:alpha val="99000"/>
                    </a:schemeClr>
                  </a:solidFill>
                </a:rPr>
              </a:br>
              <a:r>
                <a:rPr lang="en-US" sz="1400" dirty="0" smtClean="0">
                  <a:solidFill>
                    <a:schemeClr val="accent1">
                      <a:lumMod val="60000"/>
                      <a:lumOff val="40000"/>
                      <a:alpha val="99000"/>
                    </a:schemeClr>
                  </a:solidFill>
                </a:rPr>
                <a:t>as work items (WIs)</a:t>
              </a:r>
            </a:p>
          </p:txBody>
        </p:sp>
      </p:grpSp>
      <p:grpSp>
        <p:nvGrpSpPr>
          <p:cNvPr id="14" name="Group 13"/>
          <p:cNvGrpSpPr/>
          <p:nvPr/>
        </p:nvGrpSpPr>
        <p:grpSpPr>
          <a:xfrm>
            <a:off x="-332510" y="3667252"/>
            <a:ext cx="4227627" cy="2386939"/>
            <a:chOff x="-332510" y="3610102"/>
            <a:chExt cx="4227627" cy="2386939"/>
          </a:xfrm>
        </p:grpSpPr>
        <p:sp>
          <p:nvSpPr>
            <p:cNvPr id="25" name="Rounded Rectangle 24"/>
            <p:cNvSpPr/>
            <p:nvPr/>
          </p:nvSpPr>
          <p:spPr bwMode="black">
            <a:xfrm rot="10800000">
              <a:off x="-332510" y="3610102"/>
              <a:ext cx="3958055" cy="2386939"/>
            </a:xfrm>
            <a:prstGeom prst="roundRect">
              <a:avLst>
                <a:gd name="adj" fmla="val 6645"/>
              </a:avLst>
            </a:prstGeom>
            <a:gradFill flip="none" rotWithShape="1">
              <a:gsLst>
                <a:gs pos="0">
                  <a:schemeClr val="bg1">
                    <a:lumMod val="85000"/>
                    <a:lumOff val="15000"/>
                  </a:schemeClr>
                </a:gs>
                <a:gs pos="100000">
                  <a:srgbClr val="000000">
                    <a:alpha val="0"/>
                  </a:srgbClr>
                </a:gs>
              </a:gsLst>
              <a:lin ang="0" scaled="1"/>
              <a:tileRect/>
            </a:gradFill>
            <a:ln w="9525">
              <a:noFill/>
              <a:miter lim="800000"/>
              <a:headEnd/>
              <a:tailEnd/>
            </a:ln>
            <a:effectLst>
              <a:outerShdw blurRad="50800" dist="38100" dir="10800000" algn="r" rotWithShape="0">
                <a:prstClr val="black">
                  <a:alpha val="40000"/>
                </a:prstClr>
              </a:outerShdw>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19" name="TextBox 18"/>
            <p:cNvSpPr txBox="1"/>
            <p:nvPr/>
          </p:nvSpPr>
          <p:spPr>
            <a:xfrm>
              <a:off x="356271" y="3705302"/>
              <a:ext cx="3538846" cy="2211383"/>
            </a:xfrm>
            <a:prstGeom prst="rect">
              <a:avLst/>
            </a:prstGeom>
            <a:noFill/>
          </p:spPr>
          <p:txBody>
            <a:bodyPr wrap="square" lIns="68586" tIns="34294" rIns="68586" bIns="34294" rtlCol="0">
              <a:spAutoFit/>
            </a:bodyPr>
            <a:lstStyle/>
            <a:p>
              <a:pPr marL="0" lvl="1" indent="-284163" defTabSz="1096873" fontAlgn="base">
                <a:lnSpc>
                  <a:spcPct val="90000"/>
                </a:lnSpc>
                <a:spcBef>
                  <a:spcPct val="0"/>
                </a:spcBef>
                <a:spcAft>
                  <a:spcPts val="600"/>
                </a:spcAft>
                <a:buClr>
                  <a:srgbClr val="F3AF35"/>
                </a:buClr>
                <a:buSzPct val="85000"/>
                <a:defRPr/>
              </a:pPr>
              <a:r>
                <a:rPr lang="en-US" dirty="0" smtClean="0">
                  <a:gradFill flip="none" rotWithShape="1">
                    <a:gsLst>
                      <a:gs pos="0">
                        <a:schemeClr val="tx1"/>
                      </a:gs>
                      <a:gs pos="100000">
                        <a:schemeClr val="accent3">
                          <a:lumMod val="40000"/>
                          <a:lumOff val="60000"/>
                        </a:schemeClr>
                      </a:gs>
                    </a:gsLst>
                    <a:lin ang="5400000" scaled="1"/>
                    <a:tileRect/>
                  </a:gradFill>
                </a:rPr>
                <a:t>Configuration Management </a:t>
              </a:r>
              <a:br>
                <a:rPr lang="en-US" dirty="0" smtClean="0">
                  <a:gradFill flip="none" rotWithShape="1">
                    <a:gsLst>
                      <a:gs pos="0">
                        <a:schemeClr val="tx1"/>
                      </a:gs>
                      <a:gs pos="100000">
                        <a:schemeClr val="accent3">
                          <a:lumMod val="40000"/>
                          <a:lumOff val="60000"/>
                        </a:schemeClr>
                      </a:gs>
                    </a:gsLst>
                    <a:lin ang="5400000" scaled="1"/>
                    <a:tileRect/>
                  </a:gradFill>
                </a:rPr>
              </a:br>
              <a:r>
                <a:rPr lang="en-US" dirty="0" smtClean="0">
                  <a:gradFill flip="none" rotWithShape="1">
                    <a:gsLst>
                      <a:gs pos="0">
                        <a:schemeClr val="tx1"/>
                      </a:gs>
                      <a:gs pos="100000">
                        <a:schemeClr val="accent3">
                          <a:lumMod val="40000"/>
                          <a:lumOff val="60000"/>
                        </a:schemeClr>
                      </a:gs>
                    </a:gsLst>
                    <a:lin ang="5400000" scaled="1"/>
                    <a:tileRect/>
                  </a:gradFill>
                </a:rPr>
                <a:t>Database (CMDB) features</a:t>
              </a:r>
            </a:p>
            <a:p>
              <a:pPr marL="344488" lvl="1" indent="-233363" defTabSz="914363" fontAlgn="base">
                <a:lnSpc>
                  <a:spcPct val="90000"/>
                </a:lnSpc>
                <a:spcBef>
                  <a:spcPct val="20000"/>
                </a:spcBef>
                <a:spcAft>
                  <a:spcPts val="600"/>
                </a:spcAft>
                <a:buClr>
                  <a:schemeClr val="accent2">
                    <a:lumMod val="75000"/>
                  </a:schemeClr>
                </a:buClr>
                <a:buSzPct val="80000"/>
                <a:buBlip>
                  <a:blip r:embed="rId3"/>
                </a:buBlip>
                <a:defRPr/>
              </a:pPr>
              <a:r>
                <a:rPr lang="en-US" sz="1400" dirty="0" smtClean="0">
                  <a:solidFill>
                    <a:schemeClr val="accent1">
                      <a:lumMod val="60000"/>
                      <a:lumOff val="40000"/>
                      <a:alpha val="99000"/>
                    </a:schemeClr>
                  </a:solidFill>
                </a:rPr>
                <a:t>Create, update, and view CIs</a:t>
              </a:r>
            </a:p>
            <a:p>
              <a:pPr marL="344488" lvl="1" indent="-233363" defTabSz="914363" fontAlgn="base">
                <a:lnSpc>
                  <a:spcPct val="90000"/>
                </a:lnSpc>
                <a:spcBef>
                  <a:spcPct val="20000"/>
                </a:spcBef>
                <a:spcAft>
                  <a:spcPts val="600"/>
                </a:spcAft>
                <a:buClr>
                  <a:schemeClr val="accent2">
                    <a:lumMod val="75000"/>
                  </a:schemeClr>
                </a:buClr>
                <a:buSzPct val="80000"/>
                <a:buBlip>
                  <a:blip r:embed="rId3"/>
                </a:buBlip>
                <a:defRPr/>
              </a:pPr>
              <a:r>
                <a:rPr lang="en-US" sz="1400" dirty="0" smtClean="0">
                  <a:solidFill>
                    <a:schemeClr val="accent1">
                      <a:lumMod val="60000"/>
                      <a:lumOff val="40000"/>
                      <a:alpha val="99000"/>
                    </a:schemeClr>
                  </a:solidFill>
                </a:rPr>
                <a:t>Create relationships among CIs, WIs, </a:t>
              </a:r>
              <a:br>
                <a:rPr lang="en-US" sz="1400" dirty="0" smtClean="0">
                  <a:solidFill>
                    <a:schemeClr val="accent1">
                      <a:lumMod val="60000"/>
                      <a:lumOff val="40000"/>
                      <a:alpha val="99000"/>
                    </a:schemeClr>
                  </a:solidFill>
                </a:rPr>
              </a:br>
              <a:r>
                <a:rPr lang="en-US" sz="1400" dirty="0" smtClean="0">
                  <a:solidFill>
                    <a:schemeClr val="accent1">
                      <a:lumMod val="60000"/>
                      <a:lumOff val="40000"/>
                      <a:alpha val="99000"/>
                    </a:schemeClr>
                  </a:solidFill>
                </a:rPr>
                <a:t>IT staff, and Active Directory® Domain Services (AD DS) users</a:t>
              </a:r>
            </a:p>
            <a:p>
              <a:pPr marL="344488" lvl="1" indent="-233363" defTabSz="914363" fontAlgn="base">
                <a:lnSpc>
                  <a:spcPct val="90000"/>
                </a:lnSpc>
                <a:spcBef>
                  <a:spcPct val="20000"/>
                </a:spcBef>
                <a:spcAft>
                  <a:spcPts val="600"/>
                </a:spcAft>
                <a:buClr>
                  <a:schemeClr val="accent2">
                    <a:lumMod val="75000"/>
                  </a:schemeClr>
                </a:buClr>
                <a:buSzPct val="80000"/>
                <a:buBlip>
                  <a:blip r:embed="rId3"/>
                </a:buBlip>
                <a:defRPr/>
              </a:pPr>
              <a:r>
                <a:rPr lang="en-US" sz="1400" dirty="0" smtClean="0">
                  <a:solidFill>
                    <a:schemeClr val="accent1">
                      <a:lumMod val="60000"/>
                      <a:lumOff val="40000"/>
                      <a:alpha val="99000"/>
                    </a:schemeClr>
                  </a:solidFill>
                </a:rPr>
                <a:t>Automatically track CI change history</a:t>
              </a:r>
            </a:p>
            <a:p>
              <a:pPr marL="344488" lvl="1" indent="-233363" defTabSz="914363" fontAlgn="base">
                <a:lnSpc>
                  <a:spcPct val="90000"/>
                </a:lnSpc>
                <a:spcBef>
                  <a:spcPct val="20000"/>
                </a:spcBef>
                <a:spcAft>
                  <a:spcPts val="600"/>
                </a:spcAft>
                <a:buClr>
                  <a:schemeClr val="accent2">
                    <a:lumMod val="75000"/>
                  </a:schemeClr>
                </a:buClr>
                <a:buSzPct val="80000"/>
                <a:buBlip>
                  <a:blip r:embed="rId3"/>
                </a:buBlip>
                <a:defRPr/>
              </a:pPr>
              <a:r>
                <a:rPr lang="en-US" sz="1400" dirty="0" smtClean="0">
                  <a:solidFill>
                    <a:schemeClr val="accent1">
                      <a:lumMod val="60000"/>
                      <a:lumOff val="40000"/>
                      <a:alpha val="99000"/>
                    </a:schemeClr>
                  </a:solidFill>
                </a:rPr>
                <a:t>Service definition and mapping</a:t>
              </a:r>
            </a:p>
          </p:txBody>
        </p:sp>
      </p:grpSp>
      <p:pic>
        <p:nvPicPr>
          <p:cNvPr id="20" name="Picture 2"/>
          <p:cNvPicPr>
            <a:picLocks noGrp="1" noChangeAspect="1" noChangeArrowheads="1"/>
          </p:cNvPicPr>
          <p:nvPr>
            <p:ph sz="half" idx="1"/>
          </p:nvPr>
        </p:nvPicPr>
        <p:blipFill>
          <a:blip r:embed="rId4" cstate="print"/>
          <a:stretch>
            <a:fillRect/>
          </a:stretch>
        </p:blipFill>
        <p:spPr>
          <a:xfrm>
            <a:off x="4091917" y="1546564"/>
            <a:ext cx="4051958" cy="2832477"/>
          </a:xfrm>
          <a:prstGeom prst="rect">
            <a:avLst/>
          </a:prstGeom>
          <a:noFill/>
          <a:ln w="9525">
            <a:noFill/>
            <a:miter lim="800000"/>
            <a:headEnd/>
            <a:tailEnd/>
          </a:ln>
          <a:effectLst>
            <a:reflection blurRad="6350" stA="52000" endA="300" endPos="35000" dir="5400000" sy="-100000" algn="bl" rotWithShape="0"/>
          </a:effectLst>
          <a:scene3d>
            <a:camera prst="perspectiveHeroicExtremeLeftFacing"/>
            <a:lightRig rig="threePt" dir="t"/>
          </a:scene3d>
        </p:spPr>
      </p:pic>
      <p:sp>
        <p:nvSpPr>
          <p:cNvPr id="10" name="Rectangle 9"/>
          <p:cNvSpPr/>
          <p:nvPr/>
        </p:nvSpPr>
        <p:spPr>
          <a:xfrm>
            <a:off x="1347849" y="6496570"/>
            <a:ext cx="6448302" cy="258530"/>
          </a:xfrm>
          <a:prstGeom prst="rect">
            <a:avLst/>
          </a:prstGeom>
        </p:spPr>
        <p:txBody>
          <a:bodyPr wrap="square" lIns="91436" tIns="45719" rIns="91436" bIns="45719">
            <a:spAutoFit/>
          </a:bodyPr>
          <a:lstStyle/>
          <a:p>
            <a:pPr algn="ctr" defTabSz="1096873" fontAlgn="base">
              <a:lnSpc>
                <a:spcPct val="90000"/>
              </a:lnSpc>
              <a:spcBef>
                <a:spcPct val="0"/>
              </a:spcBef>
              <a:spcAft>
                <a:spcPct val="0"/>
              </a:spcAft>
              <a:buClr>
                <a:srgbClr val="F3AF35"/>
              </a:buClr>
              <a:buSzPct val="85000"/>
              <a:defRPr/>
            </a:pPr>
            <a:r>
              <a:rPr lang="en-US" sz="1200" dirty="0" smtClean="0">
                <a:solidFill>
                  <a:schemeClr val="bg1">
                    <a:lumMod val="65000"/>
                    <a:lumOff val="35000"/>
                    <a:alpha val="99000"/>
                  </a:schemeClr>
                </a:solidFill>
                <a:effectLst>
                  <a:outerShdw blurRad="38100" dist="38100" dir="2700000" algn="tl">
                    <a:srgbClr val="000000">
                      <a:alpha val="43137"/>
                    </a:srgbClr>
                  </a:outerShdw>
                </a:effectLst>
              </a:rPr>
              <a:t>INTEGRATED  | EFFICIENT | BUSINESS ALIGNED </a:t>
            </a:r>
            <a:endParaRPr lang="en-US" sz="1200" dirty="0">
              <a:solidFill>
                <a:schemeClr val="bg1">
                  <a:lumMod val="65000"/>
                  <a:lumOff val="35000"/>
                  <a:alpha val="99000"/>
                </a:schemeClr>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C:\Users\adi\Desktop\_Work_in_Progress\881\Service_Mgr\Round_07\MS881_Screen3.jpg"/>
          <p:cNvPicPr>
            <a:picLocks noChangeAspect="1" noChangeArrowheads="1"/>
          </p:cNvPicPr>
          <p:nvPr/>
        </p:nvPicPr>
        <p:blipFill>
          <a:blip r:embed="rId3" cstate="print"/>
          <a:srcRect/>
          <a:stretch>
            <a:fillRect/>
          </a:stretch>
        </p:blipFill>
        <p:spPr bwMode="auto">
          <a:xfrm>
            <a:off x="382181" y="1103704"/>
            <a:ext cx="4873393" cy="4196408"/>
          </a:xfrm>
          <a:prstGeom prst="rect">
            <a:avLst/>
          </a:prstGeom>
          <a:effectLst>
            <a:reflection blurRad="6350" stA="52000" endA="300" endPos="35000" dir="5400000" sy="-100000" algn="bl" rotWithShape="0"/>
          </a:effectLst>
        </p:spPr>
      </p:pic>
      <p:pic>
        <p:nvPicPr>
          <p:cNvPr id="6" name="Picture 2" descr="C:\Users\adi\Desktop\_Work_in_Progress\881\Service_Mgr\Round_07\MS881_Screen1.jpg"/>
          <p:cNvPicPr>
            <a:picLocks noChangeAspect="1" noChangeArrowheads="1"/>
          </p:cNvPicPr>
          <p:nvPr/>
        </p:nvPicPr>
        <p:blipFill>
          <a:blip r:embed="rId4" cstate="print"/>
          <a:srcRect/>
          <a:stretch>
            <a:fillRect/>
          </a:stretch>
        </p:blipFill>
        <p:spPr bwMode="auto">
          <a:xfrm>
            <a:off x="1403392" y="1592681"/>
            <a:ext cx="4864426" cy="4173992"/>
          </a:xfrm>
          <a:prstGeom prst="rect">
            <a:avLst/>
          </a:prstGeom>
          <a:effectLst>
            <a:reflection blurRad="6350" stA="52000" endA="300" endPos="35000" dir="5400000" sy="-100000" algn="bl" rotWithShape="0"/>
          </a:effectLst>
        </p:spPr>
      </p:pic>
      <p:pic>
        <p:nvPicPr>
          <p:cNvPr id="7" name="Picture 6" descr="C:\Users\adi\Desktop\_Work_in_Progress\881\Service_Mgr\Round_07\MS881_Screen2.jpg"/>
          <p:cNvPicPr>
            <a:picLocks noChangeAspect="1" noChangeArrowheads="1"/>
          </p:cNvPicPr>
          <p:nvPr/>
        </p:nvPicPr>
        <p:blipFill>
          <a:blip r:embed="rId5" cstate="print"/>
          <a:srcRect/>
          <a:stretch>
            <a:fillRect/>
          </a:stretch>
        </p:blipFill>
        <p:spPr bwMode="auto">
          <a:xfrm>
            <a:off x="2772727" y="1998851"/>
            <a:ext cx="4864426" cy="4173992"/>
          </a:xfrm>
          <a:prstGeom prst="rect">
            <a:avLst/>
          </a:prstGeom>
          <a:effectLst>
            <a:reflection blurRad="6350" stA="52000" endA="300" endPos="35000" dir="5400000" sy="-100000" algn="bl" rotWithShape="0"/>
          </a:effectLst>
        </p:spPr>
      </p:pic>
      <p:sp>
        <p:nvSpPr>
          <p:cNvPr id="8" name="Title 1"/>
          <p:cNvSpPr txBox="1">
            <a:spLocks/>
          </p:cNvSpPr>
          <p:nvPr/>
        </p:nvSpPr>
        <p:spPr>
          <a:xfrm>
            <a:off x="274320" y="-21272"/>
            <a:ext cx="8382000" cy="830997"/>
          </a:xfrm>
          <a:prstGeom prst="rect">
            <a:avLst/>
          </a:prstGeom>
        </p:spPr>
        <p:txBody>
          <a:bodyPr vert="horz" wrap="square" lIns="0" tIns="0" rIns="0" bIns="0" rtlCol="0" anchor="t">
            <a:spAutoFit/>
          </a:bodyPr>
          <a:lstStyle/>
          <a:p>
            <a:pPr defTabSz="914363">
              <a:lnSpc>
                <a:spcPct val="90000"/>
              </a:lnSpc>
              <a:spcBef>
                <a:spcPct val="0"/>
              </a:spcBef>
            </a:pPr>
            <a:r>
              <a:rPr lang="en-US" sz="3600" spc="-100" dirty="0" smtClean="0">
                <a:ln w="3175">
                  <a:noFill/>
                </a:ln>
                <a:solidFill>
                  <a:srgbClr val="CCFFCC"/>
                </a:solidFill>
                <a:latin typeface="+mj-lt"/>
                <a:cs typeface="Arial" charset="0"/>
              </a:rPr>
              <a:t>Incident Management </a:t>
            </a:r>
            <a:br>
              <a:rPr lang="en-US" sz="3600" spc="-100" dirty="0" smtClean="0">
                <a:ln w="3175">
                  <a:noFill/>
                </a:ln>
                <a:solidFill>
                  <a:srgbClr val="CCFFCC"/>
                </a:solidFill>
                <a:latin typeface="+mj-lt"/>
                <a:cs typeface="Arial" charset="0"/>
              </a:rPr>
            </a:br>
            <a:r>
              <a:rPr lang="en-US" sz="2400" spc="-100" dirty="0" smtClean="0">
                <a:ln w="3175">
                  <a:noFill/>
                </a:ln>
                <a:solidFill>
                  <a:schemeClr val="tx2">
                    <a:alpha val="99000"/>
                  </a:schemeClr>
                </a:solidFill>
                <a:latin typeface="+mj-lt"/>
                <a:cs typeface="Arial" charset="0"/>
              </a:rPr>
              <a:t>Restore service quickly</a:t>
            </a:r>
            <a:endParaRPr lang="en-US" sz="2400" spc="-100" dirty="0">
              <a:ln w="3175">
                <a:noFill/>
              </a:ln>
              <a:solidFill>
                <a:schemeClr val="tx2">
                  <a:alpha val="99000"/>
                </a:schemeClr>
              </a:solidFill>
              <a:latin typeface="+mj-lt"/>
              <a:cs typeface="Arial" charset="0"/>
            </a:endParaRPr>
          </a:p>
        </p:txBody>
      </p:sp>
      <p:grpSp>
        <p:nvGrpSpPr>
          <p:cNvPr id="2" name="Group 27"/>
          <p:cNvGrpSpPr/>
          <p:nvPr/>
        </p:nvGrpSpPr>
        <p:grpSpPr>
          <a:xfrm>
            <a:off x="5213268" y="-153117"/>
            <a:ext cx="3538841" cy="2183345"/>
            <a:chOff x="4845131" y="4857008"/>
            <a:chExt cx="4619503" cy="1674421"/>
          </a:xfrm>
        </p:grpSpPr>
        <p:sp>
          <p:nvSpPr>
            <p:cNvPr id="10" name="Freeform 12"/>
            <p:cNvSpPr>
              <a:spLocks/>
            </p:cNvSpPr>
            <p:nvPr/>
          </p:nvSpPr>
          <p:spPr bwMode="auto">
            <a:xfrm>
              <a:off x="4845133" y="5138081"/>
              <a:ext cx="4619501" cy="1393348"/>
            </a:xfrm>
            <a:prstGeom prst="roundRect">
              <a:avLst>
                <a:gd name="adj" fmla="val 19525"/>
              </a:avLst>
            </a:prstGeom>
            <a:gradFill>
              <a:gsLst>
                <a:gs pos="0">
                  <a:schemeClr val="accent3">
                    <a:alpha val="82000"/>
                  </a:schemeClr>
                </a:gs>
                <a:gs pos="28000">
                  <a:schemeClr val="bg1">
                    <a:alpha val="0"/>
                  </a:schemeClr>
                </a:gs>
                <a:gs pos="100000">
                  <a:schemeClr val="bg1">
                    <a:alpha val="0"/>
                  </a:schemeClr>
                </a:gs>
              </a:gsLst>
              <a:lin ang="5400000" scaled="0"/>
            </a:gra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1888" tIns="60944" rIns="121888" bIns="60944" numCol="1" anchor="t" anchorCtr="0" compatLnSpc="1">
              <a:prstTxWarp prst="textNoShape">
                <a:avLst/>
              </a:prstTxWarp>
            </a:bodyPr>
            <a:lstStyle/>
            <a:p>
              <a:endParaRPr lang="en-US" dirty="0"/>
            </a:p>
          </p:txBody>
        </p:sp>
        <p:sp>
          <p:nvSpPr>
            <p:cNvPr id="11" name="Freeform 12"/>
            <p:cNvSpPr>
              <a:spLocks/>
            </p:cNvSpPr>
            <p:nvPr/>
          </p:nvSpPr>
          <p:spPr bwMode="auto">
            <a:xfrm rot="10800000">
              <a:off x="4845131" y="4857008"/>
              <a:ext cx="4619501" cy="878774"/>
            </a:xfrm>
            <a:prstGeom prst="roundRect">
              <a:avLst>
                <a:gd name="adj" fmla="val 34151"/>
              </a:avLst>
            </a:prstGeom>
            <a:gradFill>
              <a:gsLst>
                <a:gs pos="0">
                  <a:schemeClr val="accent3">
                    <a:alpha val="82000"/>
                  </a:schemeClr>
                </a:gs>
                <a:gs pos="28000">
                  <a:schemeClr val="bg1">
                    <a:alpha val="0"/>
                  </a:schemeClr>
                </a:gs>
                <a:gs pos="100000">
                  <a:schemeClr val="bg1">
                    <a:alpha val="0"/>
                  </a:schemeClr>
                </a:gs>
              </a:gsLst>
              <a:lin ang="5400000" scaled="0"/>
            </a:gra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1888" tIns="60944" rIns="121888" bIns="60944" numCol="1" anchor="t" anchorCtr="0" compatLnSpc="1">
              <a:prstTxWarp prst="textNoShape">
                <a:avLst/>
              </a:prstTxWarp>
            </a:bodyPr>
            <a:lstStyle/>
            <a:p>
              <a:endParaRPr lang="en-US" dirty="0"/>
            </a:p>
          </p:txBody>
        </p:sp>
      </p:grpSp>
      <p:sp>
        <p:nvSpPr>
          <p:cNvPr id="12" name="Rectangle 11"/>
          <p:cNvSpPr/>
          <p:nvPr/>
        </p:nvSpPr>
        <p:spPr>
          <a:xfrm>
            <a:off x="4935304" y="302828"/>
            <a:ext cx="4085113" cy="590929"/>
          </a:xfrm>
          <a:prstGeom prst="rect">
            <a:avLst/>
          </a:prstGeom>
        </p:spPr>
        <p:txBody>
          <a:bodyPr wrap="square" lIns="91436" tIns="45719" rIns="91436" bIns="45719">
            <a:spAutoFit/>
          </a:bodyPr>
          <a:lstStyle/>
          <a:p>
            <a:pPr algn="ctr" defTabSz="1096873" fontAlgn="base">
              <a:lnSpc>
                <a:spcPct val="90000"/>
              </a:lnSpc>
              <a:spcBef>
                <a:spcPct val="0"/>
              </a:spcBef>
              <a:spcAft>
                <a:spcPct val="0"/>
              </a:spcAft>
              <a:buClr>
                <a:srgbClr val="F3AF35"/>
              </a:buClr>
              <a:buSzPct val="85000"/>
              <a:defRPr/>
            </a:pPr>
            <a:r>
              <a:rPr lang="en-US" spc="-30" dirty="0" smtClean="0">
                <a:gradFill flip="none" rotWithShape="1">
                  <a:gsLst>
                    <a:gs pos="0">
                      <a:schemeClr val="tx1"/>
                    </a:gs>
                    <a:gs pos="100000">
                      <a:schemeClr val="accent3"/>
                    </a:gs>
                  </a:gsLst>
                  <a:lin ang="5400000" scaled="1"/>
                  <a:tileRect/>
                </a:gradFill>
                <a:effectLst>
                  <a:outerShdw blurRad="38100" dist="38100" dir="2700000" algn="tl">
                    <a:srgbClr val="000000">
                      <a:alpha val="43137"/>
                    </a:srgbClr>
                  </a:outerShdw>
                </a:effectLst>
              </a:rPr>
              <a:t>75 to 80% of all incidents are caused </a:t>
            </a:r>
            <a:br>
              <a:rPr lang="en-US" spc="-30" dirty="0" smtClean="0">
                <a:gradFill flip="none" rotWithShape="1">
                  <a:gsLst>
                    <a:gs pos="0">
                      <a:schemeClr val="tx1"/>
                    </a:gs>
                    <a:gs pos="100000">
                      <a:schemeClr val="accent3"/>
                    </a:gs>
                  </a:gsLst>
                  <a:lin ang="5400000" scaled="1"/>
                  <a:tileRect/>
                </a:gradFill>
                <a:effectLst>
                  <a:outerShdw blurRad="38100" dist="38100" dir="2700000" algn="tl">
                    <a:srgbClr val="000000">
                      <a:alpha val="43137"/>
                    </a:srgbClr>
                  </a:outerShdw>
                </a:effectLst>
              </a:rPr>
            </a:br>
            <a:r>
              <a:rPr lang="en-US" spc="-30" dirty="0" smtClean="0">
                <a:gradFill flip="none" rotWithShape="1">
                  <a:gsLst>
                    <a:gs pos="0">
                      <a:schemeClr val="tx1"/>
                    </a:gs>
                    <a:gs pos="100000">
                      <a:schemeClr val="accent3"/>
                    </a:gs>
                  </a:gsLst>
                  <a:lin ang="5400000" scaled="1"/>
                  <a:tileRect/>
                </a:gradFill>
                <a:effectLst>
                  <a:outerShdw blurRad="38100" dist="38100" dir="2700000" algn="tl">
                    <a:srgbClr val="000000">
                      <a:alpha val="43137"/>
                    </a:srgbClr>
                  </a:outerShdw>
                </a:effectLst>
              </a:rPr>
              <a:t>by poor change management </a:t>
            </a:r>
          </a:p>
        </p:txBody>
      </p:sp>
      <p:sp>
        <p:nvSpPr>
          <p:cNvPr id="13" name="Round Same Side Corner Rectangle 12"/>
          <p:cNvSpPr/>
          <p:nvPr/>
        </p:nvSpPr>
        <p:spPr bwMode="hidden">
          <a:xfrm rot="5400000">
            <a:off x="1002846" y="4645206"/>
            <a:ext cx="2377439" cy="2048148"/>
          </a:xfrm>
          <a:prstGeom prst="round2SameRect">
            <a:avLst>
              <a:gd name="adj1" fmla="val 10629"/>
              <a:gd name="adj2" fmla="val 0"/>
            </a:avLst>
          </a:prstGeom>
          <a:gradFill flip="none" rotWithShape="1">
            <a:gsLst>
              <a:gs pos="0">
                <a:schemeClr val="accent2"/>
              </a:gs>
              <a:gs pos="24000">
                <a:schemeClr val="accent2">
                  <a:alpha val="65000"/>
                </a:schemeClr>
              </a:gs>
              <a:gs pos="35000">
                <a:schemeClr val="accent2">
                  <a:alpha val="75000"/>
                </a:scheme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B/>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14" name="Rounded Rectangle 13"/>
          <p:cNvSpPr/>
          <p:nvPr/>
        </p:nvSpPr>
        <p:spPr bwMode="black">
          <a:xfrm flipH="1">
            <a:off x="-470959" y="4552544"/>
            <a:ext cx="3596473" cy="2201050"/>
          </a:xfrm>
          <a:prstGeom prst="roundRect">
            <a:avLst>
              <a:gd name="adj" fmla="val 9408"/>
            </a:avLst>
          </a:prstGeom>
          <a:gradFill flip="none" rotWithShape="1">
            <a:gsLst>
              <a:gs pos="0">
                <a:schemeClr val="bg1">
                  <a:lumMod val="85000"/>
                  <a:lumOff val="15000"/>
                </a:schemeClr>
              </a:gs>
              <a:gs pos="100000">
                <a:srgbClr val="000000"/>
              </a:gs>
            </a:gsLst>
            <a:lin ang="0" scaled="1"/>
            <a:tileRect/>
          </a:gradFill>
          <a:ln w="9525">
            <a:noFill/>
            <a:miter lim="800000"/>
            <a:headEnd/>
            <a:tailEnd/>
          </a:ln>
          <a:effectLst>
            <a:outerShdw blurRad="50800" dist="38100" algn="l" rotWithShape="0">
              <a:prstClr val="black">
                <a:alpha val="40000"/>
              </a:prstClr>
            </a:outerShdw>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grpSp>
        <p:nvGrpSpPr>
          <p:cNvPr id="3" name="Group 14"/>
          <p:cNvGrpSpPr/>
          <p:nvPr/>
        </p:nvGrpSpPr>
        <p:grpSpPr>
          <a:xfrm>
            <a:off x="119153" y="4667841"/>
            <a:ext cx="3419371" cy="1859580"/>
            <a:chOff x="160705" y="4667841"/>
            <a:chExt cx="2753587" cy="1859580"/>
          </a:xfrm>
        </p:grpSpPr>
        <p:sp>
          <p:nvSpPr>
            <p:cNvPr id="16" name="TextBox 15"/>
            <p:cNvSpPr txBox="1"/>
            <p:nvPr/>
          </p:nvSpPr>
          <p:spPr>
            <a:xfrm>
              <a:off x="160705" y="6014965"/>
              <a:ext cx="2573344" cy="512456"/>
            </a:xfrm>
            <a:prstGeom prst="rect">
              <a:avLst/>
            </a:prstGeom>
            <a:noFill/>
          </p:spPr>
          <p:txBody>
            <a:bodyPr wrap="square" lIns="68586" tIns="34294" rIns="68586" bIns="34294" rtlCol="0">
              <a:spAutoFit/>
            </a:bodyPr>
            <a:lstStyle/>
            <a:p>
              <a:pPr marL="0" lvl="1" indent="-284163" defTabSz="1096873" fontAlgn="base">
                <a:lnSpc>
                  <a:spcPct val="90000"/>
                </a:lnSpc>
                <a:spcBef>
                  <a:spcPct val="0"/>
                </a:spcBef>
                <a:spcAft>
                  <a:spcPts val="600"/>
                </a:spcAft>
                <a:buClr>
                  <a:srgbClr val="F3AF35"/>
                </a:buClr>
                <a:buSzPct val="85000"/>
                <a:defRPr/>
              </a:pPr>
              <a:r>
                <a:rPr lang="en-US" sz="1600" dirty="0" smtClean="0">
                  <a:gradFill flip="none" rotWithShape="1">
                    <a:gsLst>
                      <a:gs pos="0">
                        <a:schemeClr val="tx1"/>
                      </a:gs>
                      <a:gs pos="100000">
                        <a:schemeClr val="accent3">
                          <a:lumMod val="40000"/>
                          <a:lumOff val="60000"/>
                        </a:schemeClr>
                      </a:gs>
                    </a:gsLst>
                    <a:lin ang="5400000" scaled="1"/>
                    <a:tileRect/>
                  </a:gradFill>
                </a:rPr>
                <a:t>Automatic incident creation </a:t>
              </a:r>
              <a:br>
                <a:rPr lang="en-US" sz="1600" dirty="0" smtClean="0">
                  <a:gradFill flip="none" rotWithShape="1">
                    <a:gsLst>
                      <a:gs pos="0">
                        <a:schemeClr val="tx1"/>
                      </a:gs>
                      <a:gs pos="100000">
                        <a:schemeClr val="accent3">
                          <a:lumMod val="40000"/>
                          <a:lumOff val="60000"/>
                        </a:schemeClr>
                      </a:gs>
                    </a:gsLst>
                    <a:lin ang="5400000" scaled="1"/>
                    <a:tileRect/>
                  </a:gradFill>
                </a:rPr>
              </a:br>
              <a:r>
                <a:rPr lang="en-US" sz="1600" dirty="0" smtClean="0">
                  <a:gradFill flip="none" rotWithShape="1">
                    <a:gsLst>
                      <a:gs pos="0">
                        <a:schemeClr val="tx1"/>
                      </a:gs>
                      <a:gs pos="100000">
                        <a:schemeClr val="accent3">
                          <a:lumMod val="40000"/>
                          <a:lumOff val="60000"/>
                        </a:schemeClr>
                      </a:gs>
                    </a:gsLst>
                    <a:lin ang="5400000" scaled="1"/>
                    <a:tileRect/>
                  </a:gradFill>
                </a:rPr>
                <a:t>between </a:t>
              </a:r>
              <a:r>
                <a:rPr lang="en-US" sz="1600" dirty="0" err="1" smtClean="0">
                  <a:gradFill flip="none" rotWithShape="1">
                    <a:gsLst>
                      <a:gs pos="0">
                        <a:schemeClr val="tx1"/>
                      </a:gs>
                      <a:gs pos="100000">
                        <a:schemeClr val="accent3">
                          <a:lumMod val="40000"/>
                          <a:lumOff val="60000"/>
                        </a:schemeClr>
                      </a:gs>
                    </a:gsLst>
                    <a:lin ang="5400000" scaled="1"/>
                    <a:tileRect/>
                  </a:gradFill>
                </a:rPr>
                <a:t>Config</a:t>
              </a:r>
              <a:r>
                <a:rPr lang="en-US" sz="1600" dirty="0" smtClean="0">
                  <a:gradFill flip="none" rotWithShape="1">
                    <a:gsLst>
                      <a:gs pos="0">
                        <a:schemeClr val="tx1"/>
                      </a:gs>
                      <a:gs pos="100000">
                        <a:schemeClr val="accent3">
                          <a:lumMod val="40000"/>
                          <a:lumOff val="60000"/>
                        </a:schemeClr>
                      </a:gs>
                    </a:gsLst>
                    <a:lin ang="5400000" scaled="1"/>
                    <a:tileRect/>
                  </a:gradFill>
                </a:rPr>
                <a:t> and Ops Manager</a:t>
              </a:r>
            </a:p>
          </p:txBody>
        </p:sp>
        <p:sp>
          <p:nvSpPr>
            <p:cNvPr id="17" name="TextBox 16"/>
            <p:cNvSpPr txBox="1"/>
            <p:nvPr/>
          </p:nvSpPr>
          <p:spPr>
            <a:xfrm>
              <a:off x="160705" y="4667841"/>
              <a:ext cx="2753587" cy="512456"/>
            </a:xfrm>
            <a:prstGeom prst="rect">
              <a:avLst/>
            </a:prstGeom>
            <a:noFill/>
          </p:spPr>
          <p:txBody>
            <a:bodyPr wrap="square" lIns="68586" tIns="34294" rIns="68586" bIns="34294" rtlCol="0">
              <a:spAutoFit/>
            </a:bodyPr>
            <a:lstStyle/>
            <a:p>
              <a:pPr marL="0" lvl="1" indent="-284163" defTabSz="1096873" fontAlgn="base">
                <a:lnSpc>
                  <a:spcPct val="90000"/>
                </a:lnSpc>
                <a:spcBef>
                  <a:spcPct val="0"/>
                </a:spcBef>
                <a:spcAft>
                  <a:spcPts val="600"/>
                </a:spcAft>
                <a:buClr>
                  <a:srgbClr val="F3AF35"/>
                </a:buClr>
                <a:buSzPct val="85000"/>
                <a:defRPr/>
              </a:pPr>
              <a:r>
                <a:rPr lang="en-US" sz="1600" dirty="0" smtClean="0">
                  <a:gradFill flip="none" rotWithShape="1">
                    <a:gsLst>
                      <a:gs pos="0">
                        <a:schemeClr val="tx1"/>
                      </a:gs>
                      <a:gs pos="100000">
                        <a:schemeClr val="accent3">
                          <a:lumMod val="40000"/>
                          <a:lumOff val="60000"/>
                        </a:schemeClr>
                      </a:gs>
                    </a:gsLst>
                    <a:lin ang="5400000" scaled="1"/>
                    <a:tileRect/>
                  </a:gradFill>
                </a:rPr>
                <a:t>Efficient resolution with knowledge base and history </a:t>
              </a:r>
            </a:p>
          </p:txBody>
        </p:sp>
        <p:sp>
          <p:nvSpPr>
            <p:cNvPr id="18" name="TextBox 17"/>
            <p:cNvSpPr txBox="1"/>
            <p:nvPr/>
          </p:nvSpPr>
          <p:spPr>
            <a:xfrm>
              <a:off x="160705" y="5238390"/>
              <a:ext cx="2487435" cy="734055"/>
            </a:xfrm>
            <a:prstGeom prst="rect">
              <a:avLst/>
            </a:prstGeom>
            <a:noFill/>
          </p:spPr>
          <p:txBody>
            <a:bodyPr wrap="square" lIns="68586" tIns="34294" rIns="68586" bIns="34294" rtlCol="0">
              <a:spAutoFit/>
            </a:bodyPr>
            <a:lstStyle/>
            <a:p>
              <a:pPr marL="0" lvl="1" indent="-284163" defTabSz="1096873" fontAlgn="base">
                <a:lnSpc>
                  <a:spcPct val="90000"/>
                </a:lnSpc>
                <a:spcBef>
                  <a:spcPct val="0"/>
                </a:spcBef>
                <a:spcAft>
                  <a:spcPts val="600"/>
                </a:spcAft>
                <a:buClr>
                  <a:srgbClr val="F3AF35"/>
                </a:buClr>
                <a:buSzPct val="85000"/>
                <a:defRPr/>
              </a:pPr>
              <a:r>
                <a:rPr lang="en-US" sz="1600" dirty="0" smtClean="0">
                  <a:gradFill flip="none" rotWithShape="1">
                    <a:gsLst>
                      <a:gs pos="0">
                        <a:schemeClr val="tx1"/>
                      </a:gs>
                      <a:gs pos="100000">
                        <a:schemeClr val="accent3">
                          <a:lumMod val="40000"/>
                          <a:lumOff val="60000"/>
                        </a:schemeClr>
                      </a:gs>
                    </a:gsLst>
                    <a:lin ang="5400000" scaled="1"/>
                    <a:tileRect/>
                  </a:gradFill>
                </a:rPr>
                <a:t>Ensure accurate and efficient recording with pre-defined templates</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xit" presetSubtype="0" fill="hold" nodeType="withEffect">
                                  <p:stCondLst>
                                    <p:cond delay="0"/>
                                  </p:stCondLst>
                                  <p:childTnLst>
                                    <p:animEffect transition="out" filter="fade">
                                      <p:cBhvr>
                                        <p:cTn id="9" dur="2000"/>
                                        <p:tgtEl>
                                          <p:spTgt spid="5"/>
                                        </p:tgtEl>
                                      </p:cBhvr>
                                    </p:animEffect>
                                    <p:set>
                                      <p:cBhvr>
                                        <p:cTn id="10" dur="1" fill="hold">
                                          <p:stCondLst>
                                            <p:cond delay="19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2000"/>
                                        <p:tgtEl>
                                          <p:spTgt spid="7"/>
                                        </p:tgtEl>
                                      </p:cBhvr>
                                    </p:animEffect>
                                  </p:childTnLst>
                                </p:cTn>
                              </p:par>
                              <p:par>
                                <p:cTn id="16" presetID="10" presetClass="exit" presetSubtype="0" fill="hold" nodeType="withEffect">
                                  <p:stCondLst>
                                    <p:cond delay="0"/>
                                  </p:stCondLst>
                                  <p:childTnLst>
                                    <p:animEffect transition="out" filter="fade">
                                      <p:cBhvr>
                                        <p:cTn id="17" dur="2000"/>
                                        <p:tgtEl>
                                          <p:spTgt spid="6"/>
                                        </p:tgtEl>
                                      </p:cBhvr>
                                    </p:animEffect>
                                    <p:set>
                                      <p:cBhvr>
                                        <p:cTn id="18" dur="1" fill="hold">
                                          <p:stCondLst>
                                            <p:cond delay="1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hidden">
          <a:xfrm>
            <a:off x="0" y="3847605"/>
            <a:ext cx="9144000" cy="1163782"/>
          </a:xfrm>
          <a:prstGeom prst="rect">
            <a:avLst/>
          </a:prstGeom>
          <a:gradFill flip="none" rotWithShape="1">
            <a:gsLst>
              <a:gs pos="0">
                <a:schemeClr val="bg1">
                  <a:lumMod val="85000"/>
                  <a:lumOff val="15000"/>
                </a:schemeClr>
              </a:gs>
              <a:gs pos="100000">
                <a:srgbClr val="000000">
                  <a:alpha val="0"/>
                </a:srgbClr>
              </a:gs>
            </a:gsLst>
            <a:lin ang="5400000" scaled="1"/>
            <a:tileRect/>
          </a:gradFill>
          <a:ln w="9525">
            <a:noFill/>
            <a:miter lim="800000"/>
            <a:headEnd/>
            <a:tailEnd/>
          </a:ln>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25" name="Round Same Side Corner Rectangle 24"/>
          <p:cNvSpPr/>
          <p:nvPr/>
        </p:nvSpPr>
        <p:spPr bwMode="hidden">
          <a:xfrm rot="16200000">
            <a:off x="6727548" y="-1549881"/>
            <a:ext cx="1032839" cy="4322619"/>
          </a:xfrm>
          <a:prstGeom prst="round2SameRect">
            <a:avLst>
              <a:gd name="adj1" fmla="val 44570"/>
              <a:gd name="adj2" fmla="val 0"/>
            </a:avLst>
          </a:prstGeom>
          <a:gradFill flip="none" rotWithShape="1">
            <a:gsLst>
              <a:gs pos="0">
                <a:schemeClr val="bg1">
                  <a:lumMod val="85000"/>
                  <a:lumOff val="15000"/>
                </a:schemeClr>
              </a:gs>
              <a:gs pos="100000">
                <a:srgbClr val="000000">
                  <a:alpha val="0"/>
                </a:srgbClr>
              </a:gs>
            </a:gsLst>
            <a:lin ang="5400000" scaled="1"/>
            <a:tileRect/>
          </a:gradFill>
          <a:ln w="9525">
            <a:noFill/>
            <a:miter lim="800000"/>
            <a:headEnd/>
            <a:tailEnd/>
          </a:ln>
          <a:effectLst>
            <a:outerShdw blurRad="50800" dist="38100" dir="10800000" algn="r" rotWithShape="0">
              <a:prstClr val="black">
                <a:alpha val="40000"/>
              </a:prstClr>
            </a:outerShdw>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grpSp>
        <p:nvGrpSpPr>
          <p:cNvPr id="2" name="Group 27"/>
          <p:cNvGrpSpPr/>
          <p:nvPr/>
        </p:nvGrpSpPr>
        <p:grpSpPr>
          <a:xfrm>
            <a:off x="5213268" y="-153117"/>
            <a:ext cx="3538841" cy="2183345"/>
            <a:chOff x="4845131" y="4857008"/>
            <a:chExt cx="4619503" cy="1674421"/>
          </a:xfrm>
        </p:grpSpPr>
        <p:sp>
          <p:nvSpPr>
            <p:cNvPr id="26" name="Freeform 12"/>
            <p:cNvSpPr>
              <a:spLocks/>
            </p:cNvSpPr>
            <p:nvPr/>
          </p:nvSpPr>
          <p:spPr bwMode="auto">
            <a:xfrm>
              <a:off x="4845133" y="5138081"/>
              <a:ext cx="4619501" cy="1393348"/>
            </a:xfrm>
            <a:prstGeom prst="roundRect">
              <a:avLst>
                <a:gd name="adj" fmla="val 19525"/>
              </a:avLst>
            </a:prstGeom>
            <a:gradFill>
              <a:gsLst>
                <a:gs pos="0">
                  <a:schemeClr val="accent3">
                    <a:alpha val="82000"/>
                  </a:schemeClr>
                </a:gs>
                <a:gs pos="28000">
                  <a:schemeClr val="bg1">
                    <a:alpha val="0"/>
                  </a:schemeClr>
                </a:gs>
                <a:gs pos="100000">
                  <a:schemeClr val="bg1">
                    <a:alpha val="0"/>
                  </a:schemeClr>
                </a:gs>
              </a:gsLst>
              <a:lin ang="5400000" scaled="0"/>
            </a:gra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1888" tIns="60944" rIns="121888" bIns="60944" numCol="1" anchor="t" anchorCtr="0" compatLnSpc="1">
              <a:prstTxWarp prst="textNoShape">
                <a:avLst/>
              </a:prstTxWarp>
            </a:bodyPr>
            <a:lstStyle/>
            <a:p>
              <a:endParaRPr lang="en-US" dirty="0"/>
            </a:p>
          </p:txBody>
        </p:sp>
        <p:sp>
          <p:nvSpPr>
            <p:cNvPr id="27" name="Freeform 12"/>
            <p:cNvSpPr>
              <a:spLocks/>
            </p:cNvSpPr>
            <p:nvPr/>
          </p:nvSpPr>
          <p:spPr bwMode="auto">
            <a:xfrm rot="10800000">
              <a:off x="4845131" y="4857008"/>
              <a:ext cx="4619501" cy="878774"/>
            </a:xfrm>
            <a:prstGeom prst="roundRect">
              <a:avLst>
                <a:gd name="adj" fmla="val 34151"/>
              </a:avLst>
            </a:prstGeom>
            <a:gradFill>
              <a:gsLst>
                <a:gs pos="0">
                  <a:schemeClr val="accent3">
                    <a:alpha val="82000"/>
                  </a:schemeClr>
                </a:gs>
                <a:gs pos="28000">
                  <a:schemeClr val="bg1">
                    <a:alpha val="0"/>
                  </a:schemeClr>
                </a:gs>
                <a:gs pos="100000">
                  <a:schemeClr val="bg1">
                    <a:alpha val="0"/>
                  </a:schemeClr>
                </a:gs>
              </a:gsLst>
              <a:lin ang="5400000" scaled="0"/>
            </a:gra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1888" tIns="60944" rIns="121888" bIns="60944" numCol="1" anchor="t" anchorCtr="0" compatLnSpc="1">
              <a:prstTxWarp prst="textNoShape">
                <a:avLst/>
              </a:prstTxWarp>
            </a:bodyPr>
            <a:lstStyle/>
            <a:p>
              <a:endParaRPr lang="en-US" dirty="0"/>
            </a:p>
          </p:txBody>
        </p:sp>
      </p:grpSp>
      <p:sp>
        <p:nvSpPr>
          <p:cNvPr id="30" name="Rectangle 29"/>
          <p:cNvSpPr/>
          <p:nvPr/>
        </p:nvSpPr>
        <p:spPr>
          <a:xfrm>
            <a:off x="4963879" y="302828"/>
            <a:ext cx="4085113" cy="590929"/>
          </a:xfrm>
          <a:prstGeom prst="rect">
            <a:avLst/>
          </a:prstGeom>
        </p:spPr>
        <p:txBody>
          <a:bodyPr wrap="square" lIns="91436" tIns="45719" rIns="91436" bIns="45719">
            <a:spAutoFit/>
          </a:bodyPr>
          <a:lstStyle/>
          <a:p>
            <a:pPr algn="ctr" defTabSz="1096873" fontAlgn="base">
              <a:lnSpc>
                <a:spcPct val="90000"/>
              </a:lnSpc>
              <a:spcBef>
                <a:spcPct val="0"/>
              </a:spcBef>
              <a:spcAft>
                <a:spcPct val="0"/>
              </a:spcAft>
              <a:buClr>
                <a:srgbClr val="F3AF35"/>
              </a:buClr>
              <a:buSzPct val="85000"/>
              <a:defRPr/>
            </a:pPr>
            <a:r>
              <a:rPr lang="en-US" dirty="0" smtClean="0">
                <a:gradFill flip="none" rotWithShape="1">
                  <a:gsLst>
                    <a:gs pos="0">
                      <a:schemeClr val="tx1"/>
                    </a:gs>
                    <a:gs pos="100000">
                      <a:schemeClr val="accent3"/>
                    </a:gs>
                  </a:gsLst>
                  <a:lin ang="5400000" scaled="1"/>
                  <a:tileRect/>
                </a:gradFill>
                <a:effectLst>
                  <a:outerShdw blurRad="38100" dist="38100" dir="2700000" algn="tl">
                    <a:srgbClr val="000000">
                      <a:alpha val="43137"/>
                    </a:srgbClr>
                  </a:outerShdw>
                </a:effectLst>
              </a:rPr>
              <a:t>33% of customers plan to automate change over the next three years</a:t>
            </a:r>
          </a:p>
        </p:txBody>
      </p:sp>
      <p:sp>
        <p:nvSpPr>
          <p:cNvPr id="32" name="Title 1"/>
          <p:cNvSpPr txBox="1">
            <a:spLocks/>
          </p:cNvSpPr>
          <p:nvPr/>
        </p:nvSpPr>
        <p:spPr>
          <a:xfrm>
            <a:off x="381000" y="230188"/>
            <a:ext cx="8382000" cy="830997"/>
          </a:xfrm>
          <a:prstGeom prst="rect">
            <a:avLst/>
          </a:prstGeom>
        </p:spPr>
        <p:txBody>
          <a:bodyPr vert="horz" wrap="square" lIns="0" tIns="0" rIns="0" bIns="0" rtlCol="0" anchor="t">
            <a:spAutoFit/>
          </a:bodyPr>
          <a:lstStyle/>
          <a:p>
            <a:pPr defTabSz="914363">
              <a:lnSpc>
                <a:spcPct val="90000"/>
              </a:lnSpc>
              <a:spcBef>
                <a:spcPct val="0"/>
              </a:spcBef>
            </a:pPr>
            <a:r>
              <a:rPr lang="en-US" sz="3600" spc="-100" dirty="0" smtClean="0">
                <a:ln w="3175">
                  <a:noFill/>
                </a:ln>
                <a:solidFill>
                  <a:srgbClr val="CCFFCC"/>
                </a:solidFill>
                <a:latin typeface="+mj-lt"/>
                <a:cs typeface="Arial" charset="0"/>
              </a:rPr>
              <a:t>Change Management </a:t>
            </a:r>
            <a:br>
              <a:rPr lang="en-US" sz="3600" spc="-100" dirty="0" smtClean="0">
                <a:ln w="3175">
                  <a:noFill/>
                </a:ln>
                <a:solidFill>
                  <a:srgbClr val="CCFFCC"/>
                </a:solidFill>
                <a:latin typeface="+mj-lt"/>
                <a:cs typeface="Arial" charset="0"/>
              </a:rPr>
            </a:br>
            <a:r>
              <a:rPr lang="en-US" sz="2400" spc="-100" dirty="0" smtClean="0">
                <a:ln w="3175">
                  <a:noFill/>
                </a:ln>
                <a:solidFill>
                  <a:schemeClr val="tx2">
                    <a:alpha val="99000"/>
                  </a:schemeClr>
                </a:solidFill>
                <a:latin typeface="+mj-lt"/>
                <a:cs typeface="Arial" charset="0"/>
              </a:rPr>
              <a:t>Minimize errors and reduce risk</a:t>
            </a:r>
            <a:endParaRPr lang="en-US" sz="2400" spc="-100" dirty="0">
              <a:ln w="3175">
                <a:noFill/>
              </a:ln>
              <a:solidFill>
                <a:schemeClr val="tx2">
                  <a:alpha val="99000"/>
                </a:schemeClr>
              </a:solidFill>
              <a:latin typeface="+mj-lt"/>
              <a:cs typeface="Arial" charset="0"/>
            </a:endParaRPr>
          </a:p>
        </p:txBody>
      </p:sp>
      <p:pic>
        <p:nvPicPr>
          <p:cNvPr id="18" name="Picture 17" descr="CR General TAB.PNG"/>
          <p:cNvPicPr>
            <a:picLocks noChangeAspect="1"/>
          </p:cNvPicPr>
          <p:nvPr/>
        </p:nvPicPr>
        <p:blipFill>
          <a:blip r:embed="rId3" cstate="print"/>
          <a:stretch>
            <a:fillRect/>
          </a:stretch>
        </p:blipFill>
        <p:spPr>
          <a:xfrm>
            <a:off x="391878" y="1162447"/>
            <a:ext cx="5486400" cy="4018341"/>
          </a:xfrm>
          <a:prstGeom prst="rect">
            <a:avLst/>
          </a:prstGeom>
          <a:effectLst>
            <a:reflection blurRad="6350" stA="52000" endA="300" endPos="35000" dir="5400000" sy="-100000" algn="bl" rotWithShape="0"/>
          </a:effectLst>
        </p:spPr>
      </p:pic>
      <p:pic>
        <p:nvPicPr>
          <p:cNvPr id="19" name="Picture 18" descr="CR Activities.PNG"/>
          <p:cNvPicPr>
            <a:picLocks noChangeAspect="1"/>
          </p:cNvPicPr>
          <p:nvPr/>
        </p:nvPicPr>
        <p:blipFill>
          <a:blip r:embed="rId4" cstate="print"/>
          <a:stretch>
            <a:fillRect/>
          </a:stretch>
        </p:blipFill>
        <p:spPr>
          <a:xfrm>
            <a:off x="1555673" y="1787747"/>
            <a:ext cx="5486400" cy="4030249"/>
          </a:xfrm>
          <a:prstGeom prst="rect">
            <a:avLst/>
          </a:prstGeom>
          <a:effectLst>
            <a:reflection blurRad="6350" stA="52000" endA="300" endPos="35000" dir="5400000" sy="-100000" algn="bl" rotWithShape="0"/>
          </a:effectLst>
        </p:spPr>
      </p:pic>
      <p:pic>
        <p:nvPicPr>
          <p:cNvPr id="20" name="Picture 19" descr="RA.PNG"/>
          <p:cNvPicPr>
            <a:picLocks noChangeAspect="1"/>
          </p:cNvPicPr>
          <p:nvPr/>
        </p:nvPicPr>
        <p:blipFill>
          <a:blip r:embed="rId5" cstate="print"/>
          <a:stretch>
            <a:fillRect/>
          </a:stretch>
        </p:blipFill>
        <p:spPr>
          <a:xfrm>
            <a:off x="2897581" y="2731329"/>
            <a:ext cx="5486400" cy="3443261"/>
          </a:xfrm>
          <a:prstGeom prst="rect">
            <a:avLst/>
          </a:prstGeom>
          <a:effectLst>
            <a:reflection blurRad="6350" stA="52000" endA="300" endPos="35000" dir="5400000" sy="-100000" algn="bl" rotWithShape="0"/>
          </a:effectLst>
        </p:spPr>
      </p:pic>
      <p:sp>
        <p:nvSpPr>
          <p:cNvPr id="10" name="Round Same Side Corner Rectangle 9"/>
          <p:cNvSpPr/>
          <p:nvPr/>
        </p:nvSpPr>
        <p:spPr bwMode="hidden">
          <a:xfrm rot="5400000">
            <a:off x="2843659" y="5141532"/>
            <a:ext cx="1354751" cy="2078184"/>
          </a:xfrm>
          <a:prstGeom prst="round2SameRect">
            <a:avLst>
              <a:gd name="adj1" fmla="val 10629"/>
              <a:gd name="adj2" fmla="val 0"/>
            </a:avLst>
          </a:prstGeom>
          <a:gradFill flip="none" rotWithShape="1">
            <a:gsLst>
              <a:gs pos="0">
                <a:schemeClr val="accent2"/>
              </a:gs>
              <a:gs pos="24000">
                <a:schemeClr val="accent2">
                  <a:alpha val="65000"/>
                </a:schemeClr>
              </a:gs>
              <a:gs pos="35000">
                <a:schemeClr val="accent2">
                  <a:alpha val="75000"/>
                </a:scheme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B/>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13" name="Rounded Rectangle 12"/>
          <p:cNvSpPr/>
          <p:nvPr/>
        </p:nvSpPr>
        <p:spPr bwMode="black">
          <a:xfrm flipH="1">
            <a:off x="-570018" y="5598246"/>
            <a:ext cx="5035135" cy="1175932"/>
          </a:xfrm>
          <a:prstGeom prst="roundRect">
            <a:avLst>
              <a:gd name="adj" fmla="val 12360"/>
            </a:avLst>
          </a:prstGeom>
          <a:gradFill flip="none" rotWithShape="1">
            <a:gsLst>
              <a:gs pos="0">
                <a:schemeClr val="bg1">
                  <a:lumMod val="85000"/>
                  <a:lumOff val="15000"/>
                </a:schemeClr>
              </a:gs>
              <a:gs pos="100000">
                <a:srgbClr val="000000"/>
              </a:gs>
            </a:gsLst>
            <a:lin ang="0" scaled="1"/>
            <a:tileRect/>
          </a:gradFill>
          <a:ln w="9525">
            <a:noFill/>
            <a:miter lim="800000"/>
            <a:headEnd/>
            <a:tailEnd/>
          </a:ln>
          <a:effectLst>
            <a:outerShdw blurRad="50800" dist="38100" algn="l" rotWithShape="0">
              <a:prstClr val="black">
                <a:alpha val="40000"/>
              </a:prstClr>
            </a:outerShdw>
          </a:effectLst>
        </p:spPr>
        <p:txBody>
          <a:bodyPr anchor="t" anchorCtr="0"/>
          <a:lstStyle/>
          <a:p>
            <a:pPr algn="ctr" defTabSz="914099" fontAlgn="base">
              <a:spcBef>
                <a:spcPct val="0"/>
              </a:spcBef>
              <a:spcAft>
                <a:spcPct val="0"/>
              </a:spcAft>
              <a:defRPr/>
            </a:pPr>
            <a:endParaRPr lang="en-US" sz="2000" dirty="0" smtClean="0">
              <a:solidFill>
                <a:srgbClr val="FFFFFF"/>
              </a:solidFill>
              <a:effectLst>
                <a:outerShdw blurRad="38100" dist="38100" dir="2700000" algn="tl">
                  <a:srgbClr val="000000">
                    <a:alpha val="43137"/>
                  </a:srgbClr>
                </a:outerShdw>
              </a:effectLst>
            </a:endParaRPr>
          </a:p>
        </p:txBody>
      </p:sp>
      <p:sp>
        <p:nvSpPr>
          <p:cNvPr id="14" name="TextBox 13"/>
          <p:cNvSpPr txBox="1"/>
          <p:nvPr/>
        </p:nvSpPr>
        <p:spPr>
          <a:xfrm>
            <a:off x="320638" y="5669692"/>
            <a:ext cx="3538846" cy="318557"/>
          </a:xfrm>
          <a:prstGeom prst="rect">
            <a:avLst/>
          </a:prstGeom>
          <a:noFill/>
        </p:spPr>
        <p:txBody>
          <a:bodyPr wrap="square" lIns="68586" tIns="34294" rIns="68586" bIns="34294" rtlCol="0">
            <a:spAutoFit/>
          </a:bodyPr>
          <a:lstStyle/>
          <a:p>
            <a:pPr marL="0" lvl="1" indent="-284163" defTabSz="1096873" fontAlgn="base">
              <a:lnSpc>
                <a:spcPct val="90000"/>
              </a:lnSpc>
              <a:spcBef>
                <a:spcPct val="0"/>
              </a:spcBef>
              <a:spcAft>
                <a:spcPts val="600"/>
              </a:spcAft>
              <a:buClr>
                <a:srgbClr val="F3AF35"/>
              </a:buClr>
              <a:buSzPct val="85000"/>
              <a:defRPr/>
            </a:pPr>
            <a:r>
              <a:rPr lang="en-US" dirty="0" smtClean="0">
                <a:gradFill flip="none" rotWithShape="1">
                  <a:gsLst>
                    <a:gs pos="0">
                      <a:schemeClr val="tx1"/>
                    </a:gs>
                    <a:gs pos="100000">
                      <a:schemeClr val="accent3">
                        <a:lumMod val="40000"/>
                        <a:lumOff val="60000"/>
                      </a:schemeClr>
                    </a:gs>
                  </a:gsLst>
                  <a:lin ang="5400000" scaled="1"/>
                  <a:tileRect/>
                </a:gradFill>
              </a:rPr>
              <a:t>Embed standard processes</a:t>
            </a:r>
          </a:p>
        </p:txBody>
      </p:sp>
      <p:sp>
        <p:nvSpPr>
          <p:cNvPr id="31" name="TextBox 30"/>
          <p:cNvSpPr txBox="1"/>
          <p:nvPr/>
        </p:nvSpPr>
        <p:spPr>
          <a:xfrm>
            <a:off x="320638" y="6028990"/>
            <a:ext cx="3538846" cy="318557"/>
          </a:xfrm>
          <a:prstGeom prst="rect">
            <a:avLst/>
          </a:prstGeom>
          <a:noFill/>
        </p:spPr>
        <p:txBody>
          <a:bodyPr wrap="square" lIns="68586" tIns="34294" rIns="68586" bIns="34294" rtlCol="0">
            <a:spAutoFit/>
          </a:bodyPr>
          <a:lstStyle/>
          <a:p>
            <a:pPr marL="0" lvl="1" indent="-284163" defTabSz="1096873" fontAlgn="base">
              <a:lnSpc>
                <a:spcPct val="90000"/>
              </a:lnSpc>
              <a:spcBef>
                <a:spcPct val="0"/>
              </a:spcBef>
              <a:spcAft>
                <a:spcPts val="600"/>
              </a:spcAft>
              <a:buClr>
                <a:srgbClr val="F3AF35"/>
              </a:buClr>
              <a:buSzPct val="85000"/>
              <a:defRPr/>
            </a:pPr>
            <a:r>
              <a:rPr lang="en-US" dirty="0" smtClean="0">
                <a:gradFill flip="none" rotWithShape="1">
                  <a:gsLst>
                    <a:gs pos="0">
                      <a:schemeClr val="tx1"/>
                    </a:gs>
                    <a:gs pos="100000">
                      <a:schemeClr val="accent3">
                        <a:lumMod val="40000"/>
                        <a:lumOff val="60000"/>
                      </a:schemeClr>
                    </a:gs>
                  </a:gsLst>
                  <a:lin ang="5400000" scaled="1"/>
                  <a:tileRect/>
                </a:gradFill>
              </a:rPr>
              <a:t>Efficiently create change requests</a:t>
            </a:r>
          </a:p>
        </p:txBody>
      </p:sp>
      <p:sp>
        <p:nvSpPr>
          <p:cNvPr id="35" name="TextBox 34"/>
          <p:cNvSpPr txBox="1"/>
          <p:nvPr/>
        </p:nvSpPr>
        <p:spPr>
          <a:xfrm>
            <a:off x="320637" y="6377793"/>
            <a:ext cx="4307703" cy="318557"/>
          </a:xfrm>
          <a:prstGeom prst="rect">
            <a:avLst/>
          </a:prstGeom>
          <a:noFill/>
        </p:spPr>
        <p:txBody>
          <a:bodyPr wrap="square" lIns="68586" tIns="34294" rIns="68586" bIns="34294" rtlCol="0">
            <a:spAutoFit/>
          </a:bodyPr>
          <a:lstStyle/>
          <a:p>
            <a:pPr marL="0" lvl="1" indent="-284163" defTabSz="1096873" fontAlgn="base">
              <a:lnSpc>
                <a:spcPct val="90000"/>
              </a:lnSpc>
              <a:spcBef>
                <a:spcPct val="0"/>
              </a:spcBef>
              <a:spcAft>
                <a:spcPts val="600"/>
              </a:spcAft>
              <a:buClr>
                <a:srgbClr val="F3AF35"/>
              </a:buClr>
              <a:buSzPct val="85000"/>
              <a:defRPr/>
            </a:pPr>
            <a:r>
              <a:rPr lang="en-US" dirty="0" smtClean="0">
                <a:gradFill flip="none" rotWithShape="1">
                  <a:gsLst>
                    <a:gs pos="0">
                      <a:schemeClr val="tx1"/>
                    </a:gs>
                    <a:gs pos="100000">
                      <a:schemeClr val="accent3">
                        <a:lumMod val="40000"/>
                        <a:lumOff val="60000"/>
                      </a:schemeClr>
                    </a:gs>
                  </a:gsLst>
                  <a:lin ang="5400000" scaled="1"/>
                  <a:tileRect/>
                </a:gradFill>
              </a:rPr>
              <a:t>Fill in information quickly using templates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2000"/>
                                        <p:tgtEl>
                                          <p:spTgt spid="18"/>
                                        </p:tgtEl>
                                      </p:cBhvr>
                                    </p:animEffect>
                                    <p:set>
                                      <p:cBhvr>
                                        <p:cTn id="12" dur="1" fill="hold">
                                          <p:stCondLst>
                                            <p:cond delay="1999"/>
                                          </p:stCondLst>
                                        </p:cTn>
                                        <p:tgtEl>
                                          <p:spTgt spid="18"/>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20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2000"/>
                                        <p:tgtEl>
                                          <p:spTgt spid="19"/>
                                        </p:tgtEl>
                                      </p:cBhvr>
                                    </p:animEffect>
                                    <p:set>
                                      <p:cBhvr>
                                        <p:cTn id="20" dur="1" fill="hold">
                                          <p:stCondLst>
                                            <p:cond delay="1999"/>
                                          </p:stCondLst>
                                        </p:cTn>
                                        <p:tgtEl>
                                          <p:spTgt spid="19"/>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73116" y="209169"/>
            <a:ext cx="8382000" cy="997196"/>
          </a:xfrm>
        </p:spPr>
        <p:txBody>
          <a:bodyPr/>
          <a:lstStyle/>
          <a:p>
            <a:r>
              <a:rPr sz="3600" smtClean="0"/>
              <a:t>Knowledge Management</a:t>
            </a:r>
            <a:br>
              <a:rPr sz="3600" smtClean="0"/>
            </a:br>
            <a:r>
              <a:rPr sz="3600">
                <a:solidFill>
                  <a:schemeClr val="tx2">
                    <a:lumMod val="75000"/>
                  </a:schemeClr>
                </a:solidFill>
              </a:rPr>
              <a:t> </a:t>
            </a:r>
            <a:r>
              <a:rPr sz="3200" smtClean="0">
                <a:solidFill>
                  <a:schemeClr val="tx2">
                    <a:lumMod val="75000"/>
                  </a:schemeClr>
                </a:solidFill>
              </a:rPr>
              <a:t>Reducing time to resolution</a:t>
            </a:r>
            <a:endParaRPr lang="en-US" sz="3600" dirty="0"/>
          </a:p>
        </p:txBody>
      </p:sp>
      <p:pic>
        <p:nvPicPr>
          <p:cNvPr id="8" name="Picture 7" descr="08a_General.png"/>
          <p:cNvPicPr>
            <a:picLocks noGrp="1" noChangeAspect="1"/>
          </p:cNvPicPr>
          <p:nvPr isPhoto="1"/>
        </p:nvPicPr>
        <p:blipFill>
          <a:blip r:embed="rId3" cstate="print"/>
          <a:stretch>
            <a:fillRect/>
          </a:stretch>
        </p:blipFill>
        <p:spPr>
          <a:xfrm>
            <a:off x="4105747" y="1713185"/>
            <a:ext cx="4193936" cy="3962402"/>
          </a:xfrm>
          <a:prstGeom prst="rect">
            <a:avLst/>
          </a:prstGeom>
          <a:noFill/>
          <a:ln w="9525">
            <a:noFill/>
            <a:miter lim="800000"/>
            <a:headEnd/>
            <a:tailEnd/>
          </a:ln>
          <a:effectLst/>
          <a:scene3d>
            <a:camera prst="perspectiveHeroicExtremeLeftFacing"/>
            <a:lightRig rig="threePt" dir="t"/>
          </a:scene3d>
        </p:spPr>
      </p:pic>
      <p:sp>
        <p:nvSpPr>
          <p:cNvPr id="7" name="Content Placeholder 23"/>
          <p:cNvSpPr>
            <a:spLocks noGrp="1"/>
          </p:cNvSpPr>
          <p:nvPr>
            <p:ph sz="half" idx="1"/>
          </p:nvPr>
        </p:nvSpPr>
        <p:spPr>
          <a:xfrm>
            <a:off x="496623" y="1777456"/>
            <a:ext cx="4018212" cy="3570208"/>
          </a:xfrm>
        </p:spPr>
        <p:txBody>
          <a:bodyPr/>
          <a:lstStyle/>
          <a:p>
            <a:pPr lvl="0" defTabSz="1066800">
              <a:spcBef>
                <a:spcPct val="0"/>
              </a:spcBef>
              <a:spcAft>
                <a:spcPct val="35000"/>
              </a:spcAft>
            </a:pPr>
            <a:r>
              <a:rPr lang="en-US" sz="2400" dirty="0" smtClean="0"/>
              <a:t>Knowledge articles:</a:t>
            </a:r>
          </a:p>
          <a:p>
            <a:pPr marL="451897" lvl="2" indent="-171450" defTabSz="844550">
              <a:spcBef>
                <a:spcPct val="0"/>
              </a:spcBef>
              <a:spcAft>
                <a:spcPct val="15000"/>
              </a:spcAft>
              <a:buFont typeface="Arial" pitchFamily="34" charset="0"/>
              <a:buChar char="•"/>
            </a:pPr>
            <a:r>
              <a:rPr lang="en-US" sz="1800" dirty="0" smtClean="0"/>
              <a:t>Customer, Partner, and Analyst authored content</a:t>
            </a:r>
          </a:p>
          <a:p>
            <a:pPr marL="451897" lvl="2" indent="-171450" defTabSz="844550">
              <a:spcBef>
                <a:spcPct val="0"/>
              </a:spcBef>
              <a:spcAft>
                <a:spcPct val="15000"/>
              </a:spcAft>
              <a:buFont typeface="Arial" pitchFamily="34" charset="0"/>
              <a:buChar char="•"/>
            </a:pPr>
            <a:r>
              <a:rPr lang="en-US" sz="1800" dirty="0" smtClean="0"/>
              <a:t>Capture existing knowledge published on the Web</a:t>
            </a:r>
          </a:p>
          <a:p>
            <a:pPr marL="451897" lvl="2" indent="-171450" defTabSz="844550">
              <a:spcBef>
                <a:spcPct val="0"/>
              </a:spcBef>
              <a:spcAft>
                <a:spcPct val="15000"/>
              </a:spcAft>
              <a:buFont typeface="Arial" pitchFamily="34" charset="0"/>
              <a:buChar char="•"/>
            </a:pPr>
            <a:r>
              <a:rPr lang="en-US" sz="1800" dirty="0" smtClean="0"/>
              <a:t>Links to external and local content</a:t>
            </a:r>
          </a:p>
          <a:p>
            <a:pPr marL="451897" lvl="2" indent="-171450" defTabSz="844550">
              <a:spcBef>
                <a:spcPct val="0"/>
              </a:spcBef>
              <a:spcAft>
                <a:spcPct val="15000"/>
              </a:spcAft>
              <a:buFont typeface="Arial" pitchFamily="34" charset="0"/>
              <a:buChar char="•"/>
            </a:pPr>
            <a:r>
              <a:rPr lang="en-US" sz="1800" dirty="0" smtClean="0"/>
              <a:t>Ratings</a:t>
            </a:r>
          </a:p>
          <a:p>
            <a:pPr defTabSz="1066800">
              <a:spcBef>
                <a:spcPts val="1200"/>
              </a:spcBef>
              <a:spcAft>
                <a:spcPct val="35000"/>
              </a:spcAft>
            </a:pPr>
            <a:r>
              <a:rPr lang="en-US" sz="2400" dirty="0" smtClean="0"/>
              <a:t>Searchable:</a:t>
            </a:r>
          </a:p>
          <a:p>
            <a:pPr marL="451897" lvl="2" indent="-171450" defTabSz="844550">
              <a:spcBef>
                <a:spcPct val="0"/>
              </a:spcBef>
              <a:spcAft>
                <a:spcPct val="15000"/>
              </a:spcAft>
              <a:buChar char="••"/>
            </a:pPr>
            <a:r>
              <a:rPr lang="en-US" sz="1800" dirty="0" smtClean="0"/>
              <a:t>Full text</a:t>
            </a:r>
          </a:p>
          <a:p>
            <a:pPr marL="451897" lvl="2" indent="-171450" defTabSz="844550">
              <a:spcBef>
                <a:spcPct val="0"/>
              </a:spcBef>
              <a:spcAft>
                <a:spcPct val="15000"/>
              </a:spcAft>
              <a:buChar char="••"/>
            </a:pPr>
            <a:r>
              <a:rPr lang="en-US" sz="1800" dirty="0" smtClean="0"/>
              <a:t>Keywords</a:t>
            </a:r>
          </a:p>
          <a:p>
            <a:pPr marL="451897" lvl="2" indent="-171450" defTabSz="844550">
              <a:spcBef>
                <a:spcPct val="0"/>
              </a:spcBef>
              <a:spcAft>
                <a:spcPct val="15000"/>
              </a:spcAft>
              <a:buChar char="••"/>
            </a:pPr>
            <a:r>
              <a:rPr lang="en-US" sz="1800" dirty="0" smtClean="0"/>
              <a:t>Related incidents, change requests, </a:t>
            </a:r>
            <a:br>
              <a:rPr lang="en-US" sz="1800" dirty="0" smtClean="0"/>
            </a:br>
            <a:r>
              <a:rPr lang="en-US" sz="1800" dirty="0" smtClean="0"/>
              <a:t>knowledge articles</a:t>
            </a: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43030</TotalTime>
  <Words>760</Words>
  <Application>Microsoft Office PowerPoint</Application>
  <PresentationFormat>On-screen Show (4:3)</PresentationFormat>
  <Paragraphs>226</Paragraphs>
  <Slides>25</Slides>
  <Notes>25</Notes>
  <HiddenSlides>0</HiddenSlides>
  <MMClips>0</MMClips>
  <ScaleCrop>false</ScaleCrop>
  <HeadingPairs>
    <vt:vector size="4" baseType="variant">
      <vt:variant>
        <vt:lpstr>Theme</vt:lpstr>
      </vt:variant>
      <vt:variant>
        <vt:i4>2</vt:i4>
      </vt:variant>
      <vt:variant>
        <vt:lpstr>Slide Titles</vt:lpstr>
      </vt:variant>
      <vt:variant>
        <vt:i4>25</vt:i4>
      </vt:variant>
    </vt:vector>
  </HeadingPairs>
  <TitlesOfParts>
    <vt:vector size="27" baseType="lpstr">
      <vt:lpstr>TechEd_Europe</vt:lpstr>
      <vt:lpstr>TechEd09_Europe template</vt:lpstr>
      <vt:lpstr>Slide 1</vt:lpstr>
      <vt:lpstr>Improving User Service &amp; Business Alignment with System Center Service Manager 2010 MGT310</vt:lpstr>
      <vt:lpstr>Slide 3</vt:lpstr>
      <vt:lpstr>Slide 4</vt:lpstr>
      <vt:lpstr>Service Manager : The Power is in the Integration</vt:lpstr>
      <vt:lpstr>Slide 6</vt:lpstr>
      <vt:lpstr>Slide 7</vt:lpstr>
      <vt:lpstr>Slide 8</vt:lpstr>
      <vt:lpstr>Knowledge Management  Reducing time to resolution</vt:lpstr>
      <vt:lpstr>Slide 10</vt:lpstr>
      <vt:lpstr>Slide 11</vt:lpstr>
      <vt:lpstr>Slide 12</vt:lpstr>
      <vt:lpstr>Slide 13</vt:lpstr>
      <vt:lpstr>Deliver Efficient and Responsive  User-Centric Service</vt:lpstr>
      <vt:lpstr>Service Manager Authoring Tool</vt:lpstr>
      <vt:lpstr>Extending Service Manager</vt:lpstr>
      <vt:lpstr>Slide 17</vt:lpstr>
      <vt:lpstr>Managing Compliance and Risk</vt:lpstr>
      <vt:lpstr>Slide 19</vt:lpstr>
      <vt:lpstr>Resources</vt:lpstr>
      <vt:lpstr>System Center Roadmap</vt:lpstr>
      <vt:lpstr>Related Content</vt:lpstr>
      <vt:lpstr>Slide 23</vt:lpstr>
      <vt:lpstr>Slide 24</vt:lpstr>
      <vt:lpstr>Slide 25</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System Center Client Management</dc:title>
  <dc:subject>tech·ed Europe 2009</dc:subject>
  <dc:creator>smarymee</dc:creator>
  <dc:description>tech·ed Europe 2009</dc:description>
  <cp:lastModifiedBy>cn_user</cp:lastModifiedBy>
  <cp:revision>2201</cp:revision>
  <dcterms:created xsi:type="dcterms:W3CDTF">2008-11-03T16:34:39Z</dcterms:created>
  <dcterms:modified xsi:type="dcterms:W3CDTF">2009-11-10T12:40:41Z</dcterms:modified>
</cp:coreProperties>
</file>