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8" r:id="rId2"/>
  </p:sldMasterIdLst>
  <p:notesMasterIdLst>
    <p:notesMasterId r:id="rId28"/>
  </p:notesMasterIdLst>
  <p:handoutMasterIdLst>
    <p:handoutMasterId r:id="rId29"/>
  </p:handoutMasterIdLst>
  <p:sldIdLst>
    <p:sldId id="256" r:id="rId3"/>
    <p:sldId id="283" r:id="rId4"/>
    <p:sldId id="284" r:id="rId5"/>
    <p:sldId id="285" r:id="rId6"/>
    <p:sldId id="286" r:id="rId7"/>
    <p:sldId id="287" r:id="rId8"/>
    <p:sldId id="288" r:id="rId9"/>
    <p:sldId id="289" r:id="rId10"/>
    <p:sldId id="290" r:id="rId11"/>
    <p:sldId id="291" r:id="rId12"/>
    <p:sldId id="292" r:id="rId13"/>
    <p:sldId id="293" r:id="rId14"/>
    <p:sldId id="296" r:id="rId15"/>
    <p:sldId id="297" r:id="rId16"/>
    <p:sldId id="298" r:id="rId17"/>
    <p:sldId id="299" r:id="rId18"/>
    <p:sldId id="300" r:id="rId19"/>
    <p:sldId id="303" r:id="rId20"/>
    <p:sldId id="306" r:id="rId21"/>
    <p:sldId id="302" r:id="rId22"/>
    <p:sldId id="305" r:id="rId23"/>
    <p:sldId id="274" r:id="rId24"/>
    <p:sldId id="282" r:id="rId25"/>
    <p:sldId id="307" r:id="rId26"/>
    <p:sldId id="280" r:id="rId27"/>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66" autoAdjust="0"/>
    <p:restoredTop sz="96105" autoAdjust="0"/>
  </p:normalViewPr>
  <p:slideViewPr>
    <p:cSldViewPr snapToGrid="0">
      <p:cViewPr varScale="1">
        <p:scale>
          <a:sx n="119" d="100"/>
          <a:sy n="119" d="100"/>
        </p:scale>
        <p:origin x="-114" y="-222"/>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7" d="100"/>
          <a:sy n="87" d="100"/>
        </p:scale>
        <p:origin x="-2778"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8.emf"/><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8.emf"/><Relationship Id="rId1" Type="http://schemas.openxmlformats.org/officeDocument/2006/relationships/image" Target="../media/image7.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8.emf"/><Relationship Id="rId1" Type="http://schemas.openxmlformats.org/officeDocument/2006/relationships/image" Target="../media/image7.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8.emf"/><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mgt307_muldoon.pptx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1"/>
            <a:ext cx="5486400" cy="4114800"/>
          </a:xfrm>
          <a:prstGeom prst="rect">
            <a:avLst/>
          </a:prstGeom>
        </p:spPr>
        <p:txBody>
          <a:bodyPr lIns="91430" tIns="45715" rIns="91430" bIns="45715">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Segoe"/>
            </a:endParaRPr>
          </a:p>
        </p:txBody>
      </p:sp>
      <p:sp>
        <p:nvSpPr>
          <p:cNvPr id="47107" name="Slide Number Placeholder 6"/>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762" fontAlgn="base">
              <a:spcBef>
                <a:spcPct val="0"/>
              </a:spcBef>
              <a:spcAft>
                <a:spcPct val="0"/>
              </a:spcAft>
              <a:defRPr/>
            </a:pPr>
            <a:endParaRPr lang="en-US" dirty="0"/>
          </a:p>
        </p:txBody>
      </p:sp>
      <p:sp>
        <p:nvSpPr>
          <p:cNvPr id="47108"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762" fontAlgn="base">
              <a:spcBef>
                <a:spcPct val="0"/>
              </a:spcBef>
              <a:spcAft>
                <a:spcPct val="0"/>
              </a:spcAft>
            </a:pPr>
            <a:endParaRPr lang="en-US" dirty="0" smtClean="0">
              <a:latin typeface="Segoe"/>
            </a:endParaRPr>
          </a:p>
        </p:txBody>
      </p:sp>
      <p:sp>
        <p:nvSpPr>
          <p:cNvPr id="47109" name="Date Placeholder 8"/>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762" fontAlgn="base">
              <a:spcBef>
                <a:spcPct val="0"/>
              </a:spcBef>
              <a:spcAft>
                <a:spcPct val="0"/>
              </a:spcAft>
              <a:defRPr/>
            </a:pPr>
            <a:endParaRPr lang="en-US" dirty="0"/>
          </a:p>
        </p:txBody>
      </p:sp>
      <p:sp>
        <p:nvSpPr>
          <p:cNvPr id="47110" name="Header Placeholder 9"/>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762" fontAlgn="base">
              <a:spcBef>
                <a:spcPct val="0"/>
              </a:spcBef>
              <a:spcAft>
                <a:spcPct val="0"/>
              </a:spcAft>
              <a:defRPr/>
            </a:pPr>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6421" y="4344025"/>
            <a:ext cx="5485158" cy="4114489"/>
          </a:xfrm>
          <a:prstGeom prst="rect">
            <a:avLst/>
          </a:prstGeom>
        </p:spPr>
        <p:txBody>
          <a:bodyPr lIns="89718" tIns="44859" rIns="89718" bIns="44859">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latin typeface="Segoe"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6421" y="4344025"/>
            <a:ext cx="5485158" cy="4114489"/>
          </a:xfrm>
          <a:prstGeom prst="rect">
            <a:avLst/>
          </a:prstGeom>
        </p:spPr>
        <p:txBody>
          <a:bodyPr lIns="89718" tIns="44859" rIns="89718" bIns="44859">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latin typeface="Segoe"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6421" y="4344025"/>
            <a:ext cx="5485158" cy="4114489"/>
          </a:xfrm>
          <a:prstGeom prst="rect">
            <a:avLst/>
          </a:prstGeom>
        </p:spPr>
        <p:txBody>
          <a:bodyPr lIns="89718" tIns="44859" rIns="89718" bIns="44859">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latin typeface="Segoe"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xfrm>
            <a:off x="685800" y="4343401"/>
            <a:ext cx="5486400" cy="4114800"/>
          </a:xfrm>
          <a:prstGeom prst="rect">
            <a:avLst/>
          </a:prstGeom>
          <a:noFill/>
          <a:ln/>
        </p:spPr>
        <p:txBody>
          <a:bodyPr lIns="91423" tIns="45712" rIns="91423" bIns="45712">
            <a:normAutofit fontScale="92500" lnSpcReduction="20000"/>
          </a:bodyPr>
          <a:lstStyle/>
          <a:p>
            <a:endParaRPr lang="en-US" dirty="0" smtClean="0"/>
          </a:p>
        </p:txBody>
      </p:sp>
      <p:sp>
        <p:nvSpPr>
          <p:cNvPr id="51204" name="Header Placeholder 3"/>
          <p:cNvSpPr>
            <a:spLocks noGrp="1"/>
          </p:cNvSpPr>
          <p:nvPr>
            <p:ph type="hdr" sz="quarter"/>
          </p:nvPr>
        </p:nvSpPr>
        <p:spPr>
          <a:noFill/>
        </p:spPr>
        <p:txBody>
          <a:bodyPr/>
          <a:lstStyle/>
          <a:p>
            <a:pPr defTabSz="897146" fontAlgn="base">
              <a:spcBef>
                <a:spcPct val="0"/>
              </a:spcBef>
              <a:spcAft>
                <a:spcPct val="0"/>
              </a:spcAft>
            </a:pPr>
            <a:endParaRPr lang="en-US" b="1" dirty="0">
              <a:solidFill>
                <a:prstClr val="black"/>
              </a:solidFill>
              <a:latin typeface="Arial" charset="0"/>
            </a:endParaRPr>
          </a:p>
        </p:txBody>
      </p:sp>
      <p:sp>
        <p:nvSpPr>
          <p:cNvPr id="51205" name="Date Placeholder 4"/>
          <p:cNvSpPr>
            <a:spLocks noGrp="1"/>
          </p:cNvSpPr>
          <p:nvPr>
            <p:ph type="dt" sz="quarter" idx="1"/>
          </p:nvPr>
        </p:nvSpPr>
        <p:spPr>
          <a:noFill/>
        </p:spPr>
        <p:txBody>
          <a:bodyPr/>
          <a:lstStyle/>
          <a:p>
            <a:pPr defTabSz="897146" fontAlgn="base">
              <a:spcBef>
                <a:spcPct val="0"/>
              </a:spcBef>
              <a:spcAft>
                <a:spcPct val="0"/>
              </a:spcAft>
            </a:pPr>
            <a:endParaRPr lang="en-US" b="1" dirty="0">
              <a:solidFill>
                <a:prstClr val="black"/>
              </a:solidFill>
              <a:latin typeface="Arial" charset="0"/>
            </a:endParaRPr>
          </a:p>
        </p:txBody>
      </p:sp>
      <p:sp>
        <p:nvSpPr>
          <p:cNvPr id="51206" name="Slide Number Placeholder 5"/>
          <p:cNvSpPr>
            <a:spLocks noGrp="1"/>
          </p:cNvSpPr>
          <p:nvPr>
            <p:ph type="sldNum" sz="quarter" idx="5"/>
          </p:nvPr>
        </p:nvSpPr>
        <p:spPr>
          <a:noFill/>
        </p:spPr>
        <p:txBody>
          <a:bodyPr/>
          <a:lstStyle/>
          <a:p>
            <a:pPr defTabSz="897146" fontAlgn="base">
              <a:spcBef>
                <a:spcPct val="0"/>
              </a:spcBef>
              <a:spcAft>
                <a:spcPct val="0"/>
              </a:spcAft>
            </a:pPr>
            <a:endParaRPr lang="en-US" b="1" dirty="0">
              <a:solidFill>
                <a:prstClr val="black"/>
              </a:solidFill>
              <a:latin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xfrm>
            <a:off x="685800" y="4343401"/>
            <a:ext cx="5486400" cy="4114800"/>
          </a:xfrm>
          <a:prstGeom prst="rect">
            <a:avLst/>
          </a:prstGeom>
          <a:noFill/>
          <a:ln/>
        </p:spPr>
        <p:txBody>
          <a:bodyPr lIns="91423" tIns="45712" rIns="91423" bIns="45712">
            <a:normAutofit fontScale="92500" lnSpcReduction="20000"/>
          </a:bodyPr>
          <a:lstStyle/>
          <a:p>
            <a:endParaRPr lang="en-US" b="0" dirty="0" smtClean="0"/>
          </a:p>
        </p:txBody>
      </p:sp>
      <p:sp>
        <p:nvSpPr>
          <p:cNvPr id="51204" name="Header Placeholder 3"/>
          <p:cNvSpPr>
            <a:spLocks noGrp="1"/>
          </p:cNvSpPr>
          <p:nvPr>
            <p:ph type="hdr" sz="quarter"/>
          </p:nvPr>
        </p:nvSpPr>
        <p:spPr>
          <a:noFill/>
        </p:spPr>
        <p:txBody>
          <a:bodyPr/>
          <a:lstStyle/>
          <a:p>
            <a:pPr defTabSz="897146" fontAlgn="base">
              <a:spcBef>
                <a:spcPct val="0"/>
              </a:spcBef>
              <a:spcAft>
                <a:spcPct val="0"/>
              </a:spcAft>
            </a:pPr>
            <a:endParaRPr lang="en-US" b="1" dirty="0">
              <a:solidFill>
                <a:prstClr val="black"/>
              </a:solidFill>
              <a:latin typeface="Arial" charset="0"/>
            </a:endParaRPr>
          </a:p>
        </p:txBody>
      </p:sp>
      <p:sp>
        <p:nvSpPr>
          <p:cNvPr id="51205" name="Date Placeholder 4"/>
          <p:cNvSpPr>
            <a:spLocks noGrp="1"/>
          </p:cNvSpPr>
          <p:nvPr>
            <p:ph type="dt" sz="quarter" idx="1"/>
          </p:nvPr>
        </p:nvSpPr>
        <p:spPr>
          <a:noFill/>
        </p:spPr>
        <p:txBody>
          <a:bodyPr/>
          <a:lstStyle/>
          <a:p>
            <a:pPr defTabSz="897146" fontAlgn="base">
              <a:spcBef>
                <a:spcPct val="0"/>
              </a:spcBef>
              <a:spcAft>
                <a:spcPct val="0"/>
              </a:spcAft>
            </a:pPr>
            <a:endParaRPr lang="en-US" b="1" dirty="0">
              <a:solidFill>
                <a:prstClr val="black"/>
              </a:solidFill>
              <a:latin typeface="Arial" charset="0"/>
            </a:endParaRPr>
          </a:p>
        </p:txBody>
      </p:sp>
      <p:sp>
        <p:nvSpPr>
          <p:cNvPr id="51206" name="Slide Number Placeholder 5"/>
          <p:cNvSpPr>
            <a:spLocks noGrp="1"/>
          </p:cNvSpPr>
          <p:nvPr>
            <p:ph type="sldNum" sz="quarter" idx="5"/>
          </p:nvPr>
        </p:nvSpPr>
        <p:spPr>
          <a:noFill/>
        </p:spPr>
        <p:txBody>
          <a:bodyPr/>
          <a:lstStyle/>
          <a:p>
            <a:pPr defTabSz="897146" fontAlgn="base">
              <a:spcBef>
                <a:spcPct val="0"/>
              </a:spcBef>
              <a:spcAft>
                <a:spcPct val="0"/>
              </a:spcAft>
            </a:pPr>
            <a:endParaRPr lang="en-US" b="1" dirty="0">
              <a:solidFill>
                <a:prstClr val="black"/>
              </a:solidFill>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7"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9"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9.png"/><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8.bin"/><Relationship Id="rId5" Type="http://schemas.openxmlformats.org/officeDocument/2006/relationships/oleObject" Target="../embeddings/oleObject7.bin"/><Relationship Id="rId4" Type="http://schemas.openxmlformats.org/officeDocument/2006/relationships/oleObject" Target="../embeddings/oleObject6.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embeddings/oleObject11.bin"/><Relationship Id="rId5" Type="http://schemas.openxmlformats.org/officeDocument/2006/relationships/oleObject" Target="../embeddings/oleObject10.bin"/><Relationship Id="rId4" Type="http://schemas.openxmlformats.org/officeDocument/2006/relationships/oleObject" Target="../embeddings/oleObject9.bin"/></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14.bin"/><Relationship Id="rId5" Type="http://schemas.openxmlformats.org/officeDocument/2006/relationships/oleObject" Target="../embeddings/oleObject13.bin"/><Relationship Id="rId4" Type="http://schemas.openxmlformats.org/officeDocument/2006/relationships/oleObject" Target="../embeddings/oleObject12.bin"/></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hyperlink" Target="http://social.technet.microsoft.com/forums/en-US/interopgeneral/threads/"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hyperlink" Target="http://social.technet.microsoft.com/Forums/en-US/interopuniversalconnector/threads/" TargetMode="External"/><Relationship Id="rId5" Type="http://schemas.openxmlformats.org/officeDocument/2006/relationships/hyperlink" Target="http://social.technet.microsoft.com/Forums/en-US/interophpoperationsmanager/threads/" TargetMode="External"/><Relationship Id="rId4" Type="http://schemas.openxmlformats.org/officeDocument/2006/relationships/hyperlink" Target="http://social.technet.microsoft.com/Forums/en-US/interoptivoli/threads/"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12.png"/><Relationship Id="rId7"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13.png"/><Relationship Id="rId11" Type="http://schemas.openxmlformats.org/officeDocument/2006/relationships/image" Target="../media/image16.png"/><Relationship Id="rId5" Type="http://schemas.openxmlformats.org/officeDocument/2006/relationships/hyperlink" Target="http://microsoft.com/technet" TargetMode="External"/><Relationship Id="rId10" Type="http://schemas.openxmlformats.org/officeDocument/2006/relationships/image" Target="../media/image15.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9.png"/><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9.png"/><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5.bin"/><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Systems Center Interop Architecture Flow </a:t>
            </a:r>
            <a:r>
              <a:rPr lang="en-US" sz="2800" dirty="0" smtClean="0">
                <a:solidFill>
                  <a:schemeClr val="tx2"/>
                </a:solidFill>
              </a:rPr>
              <a:t>Operations Manager</a:t>
            </a:r>
            <a:endParaRPr lang="en-US" sz="4000" dirty="0">
              <a:solidFill>
                <a:schemeClr val="tx2"/>
              </a:solidFill>
            </a:endParaRPr>
          </a:p>
        </p:txBody>
      </p:sp>
      <p:graphicFrame>
        <p:nvGraphicFramePr>
          <p:cNvPr id="1032" name="Object 8"/>
          <p:cNvGraphicFramePr>
            <a:graphicFrameLocks noChangeAspect="1"/>
          </p:cNvGraphicFramePr>
          <p:nvPr/>
        </p:nvGraphicFramePr>
        <p:xfrm>
          <a:off x="322727" y="1657687"/>
          <a:ext cx="747712" cy="1239837"/>
        </p:xfrm>
        <a:graphic>
          <a:graphicData uri="http://schemas.openxmlformats.org/presentationml/2006/ole">
            <p:oleObj spid="_x0000_s3074" name="Visio" r:id="rId4" imgW="748440" imgH="1240317" progId="">
              <p:embed/>
            </p:oleObj>
          </a:graphicData>
        </a:graphic>
      </p:graphicFrame>
      <p:graphicFrame>
        <p:nvGraphicFramePr>
          <p:cNvPr id="1033" name="Object 9"/>
          <p:cNvGraphicFramePr>
            <a:graphicFrameLocks noChangeAspect="1"/>
          </p:cNvGraphicFramePr>
          <p:nvPr/>
        </p:nvGraphicFramePr>
        <p:xfrm>
          <a:off x="8260095" y="1657684"/>
          <a:ext cx="693738" cy="1239838"/>
        </p:xfrm>
        <a:graphic>
          <a:graphicData uri="http://schemas.openxmlformats.org/presentationml/2006/ole">
            <p:oleObj spid="_x0000_s3075" name="Visio" r:id="rId5" imgW="694170" imgH="1240317" progId="">
              <p:embed/>
            </p:oleObj>
          </a:graphicData>
        </a:graphic>
      </p:graphicFrame>
      <p:sp>
        <p:nvSpPr>
          <p:cNvPr id="47" name="Flowchart: Process 46"/>
          <p:cNvSpPr/>
          <p:nvPr/>
        </p:nvSpPr>
        <p:spPr bwMode="auto">
          <a:xfrm>
            <a:off x="1623387" y="4371199"/>
            <a:ext cx="914400" cy="612648"/>
          </a:xfrm>
          <a:prstGeom prst="flowChartProcess">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lin ang="16200000" scaled="1"/>
            <a:tileRec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200" b="1" dirty="0" smtClean="0">
                <a:solidFill>
                  <a:srgbClr val="FFFFFF"/>
                </a:solidFill>
                <a:effectLst>
                  <a:outerShdw blurRad="38100" dist="38100" dir="2700000" algn="tl">
                    <a:srgbClr val="000000">
                      <a:alpha val="43137"/>
                    </a:srgbClr>
                  </a:outerShdw>
                </a:effectLst>
                <a:latin typeface="Calibri" pitchFamily="34" charset="0"/>
              </a:rPr>
              <a:t>Connector Service</a:t>
            </a:r>
          </a:p>
        </p:txBody>
      </p:sp>
      <p:sp>
        <p:nvSpPr>
          <p:cNvPr id="48" name="Flowchart: Process 47"/>
          <p:cNvSpPr/>
          <p:nvPr/>
        </p:nvSpPr>
        <p:spPr bwMode="auto">
          <a:xfrm>
            <a:off x="1094576" y="3049176"/>
            <a:ext cx="914400" cy="612648"/>
          </a:xfrm>
          <a:prstGeom prst="flowChartProcess">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6200000" scaled="1"/>
            <a:tileRect/>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200" b="1" dirty="0" smtClean="0">
                <a:solidFill>
                  <a:srgbClr val="FFFFFF"/>
                </a:solidFill>
                <a:effectLst>
                  <a:outerShdw blurRad="38100" dist="38100" dir="2700000" algn="tl">
                    <a:srgbClr val="000000">
                      <a:alpha val="43137"/>
                    </a:srgbClr>
                  </a:outerShdw>
                </a:effectLst>
                <a:latin typeface="Calibri" pitchFamily="34" charset="0"/>
              </a:rPr>
              <a:t>OpsMgr SDK</a:t>
            </a:r>
          </a:p>
        </p:txBody>
      </p:sp>
      <p:sp>
        <p:nvSpPr>
          <p:cNvPr id="49" name="Flowchart: Process 48"/>
          <p:cNvSpPr/>
          <p:nvPr/>
        </p:nvSpPr>
        <p:spPr bwMode="auto">
          <a:xfrm>
            <a:off x="3242866" y="5880510"/>
            <a:ext cx="914400" cy="612648"/>
          </a:xfrm>
          <a:prstGeom prst="flowChartProcess">
            <a:avLst/>
          </a:prstGeom>
          <a:gradFill flip="none" rotWithShape="1">
            <a:gsLst>
              <a:gs pos="0">
                <a:schemeClr val="tx1">
                  <a:lumMod val="50000"/>
                  <a:shade val="30000"/>
                  <a:satMod val="115000"/>
                </a:schemeClr>
              </a:gs>
              <a:gs pos="50000">
                <a:schemeClr val="tx1">
                  <a:lumMod val="50000"/>
                  <a:shade val="67500"/>
                  <a:satMod val="115000"/>
                </a:schemeClr>
              </a:gs>
              <a:gs pos="100000">
                <a:schemeClr val="tx1">
                  <a:lumMod val="50000"/>
                  <a:shade val="100000"/>
                  <a:satMod val="115000"/>
                </a:schemeClr>
              </a:gs>
            </a:gsLst>
            <a:lin ang="16200000" scaled="1"/>
            <a:tileRect/>
          </a:gra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200" b="1" dirty="0" smtClean="0">
                <a:solidFill>
                  <a:srgbClr val="FFFFFF"/>
                </a:solidFill>
                <a:effectLst>
                  <a:outerShdw blurRad="38100" dist="38100" dir="2700000" algn="tl">
                    <a:srgbClr val="000000">
                      <a:alpha val="43137"/>
                    </a:srgbClr>
                  </a:outerShdw>
                </a:effectLst>
                <a:latin typeface="Calibri" pitchFamily="34" charset="0"/>
              </a:rPr>
              <a:t>WinRM</a:t>
            </a:r>
          </a:p>
        </p:txBody>
      </p:sp>
      <p:sp>
        <p:nvSpPr>
          <p:cNvPr id="50" name="Flowchart: Process 49"/>
          <p:cNvSpPr/>
          <p:nvPr/>
        </p:nvSpPr>
        <p:spPr bwMode="auto">
          <a:xfrm>
            <a:off x="5225903" y="5880510"/>
            <a:ext cx="914400" cy="612648"/>
          </a:xfrm>
          <a:prstGeom prst="flowChartProcess">
            <a:avLst/>
          </a:prstGeom>
          <a:gradFill flip="none" rotWithShape="1">
            <a:gsLst>
              <a:gs pos="0">
                <a:schemeClr val="tx1">
                  <a:lumMod val="50000"/>
                  <a:shade val="30000"/>
                  <a:satMod val="115000"/>
                </a:schemeClr>
              </a:gs>
              <a:gs pos="50000">
                <a:schemeClr val="tx1">
                  <a:lumMod val="50000"/>
                  <a:shade val="67500"/>
                  <a:satMod val="115000"/>
                </a:schemeClr>
              </a:gs>
              <a:gs pos="100000">
                <a:schemeClr val="tx1">
                  <a:lumMod val="50000"/>
                  <a:shade val="100000"/>
                  <a:satMod val="115000"/>
                </a:schemeClr>
              </a:gs>
            </a:gsLst>
            <a:lin ang="16200000" scaled="1"/>
            <a:tileRect/>
          </a:gra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200" b="1" dirty="0" smtClean="0">
                <a:solidFill>
                  <a:srgbClr val="FFFFFF"/>
                </a:solidFill>
                <a:effectLst>
                  <a:outerShdw blurRad="38100" dist="38100" dir="2700000" algn="tl">
                    <a:srgbClr val="000000">
                      <a:alpha val="43137"/>
                    </a:srgbClr>
                  </a:outerShdw>
                </a:effectLst>
                <a:latin typeface="Calibri" pitchFamily="34" charset="0"/>
              </a:rPr>
              <a:t>Open </a:t>
            </a:r>
          </a:p>
          <a:p>
            <a:pPr algn="ctr" defTabSz="914099"/>
            <a:r>
              <a:rPr lang="en-US" sz="1200" b="1" dirty="0" smtClean="0">
                <a:solidFill>
                  <a:srgbClr val="FFFFFF"/>
                </a:solidFill>
                <a:effectLst>
                  <a:outerShdw blurRad="38100" dist="38100" dir="2700000" algn="tl">
                    <a:srgbClr val="000000">
                      <a:alpha val="43137"/>
                    </a:srgbClr>
                  </a:outerShdw>
                </a:effectLst>
                <a:latin typeface="Calibri" pitchFamily="34" charset="0"/>
              </a:rPr>
              <a:t>Pegasus</a:t>
            </a:r>
          </a:p>
        </p:txBody>
      </p:sp>
      <p:cxnSp>
        <p:nvCxnSpPr>
          <p:cNvPr id="59" name="Straight Arrow Connector 58"/>
          <p:cNvCxnSpPr/>
          <p:nvPr/>
        </p:nvCxnSpPr>
        <p:spPr>
          <a:xfrm rot="16200000" flipV="1">
            <a:off x="932077" y="2429479"/>
            <a:ext cx="661012" cy="60042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a:stCxn id="47" idx="0"/>
            <a:endCxn id="48" idx="2"/>
          </p:cNvCxnSpPr>
          <p:nvPr/>
        </p:nvCxnSpPr>
        <p:spPr>
          <a:xfrm rot="16200000" flipV="1">
            <a:off x="1461496" y="3752107"/>
            <a:ext cx="709375" cy="52881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a:stCxn id="47" idx="2"/>
            <a:endCxn id="49" idx="1"/>
          </p:cNvCxnSpPr>
          <p:nvPr/>
        </p:nvCxnSpPr>
        <p:spPr>
          <a:xfrm rot="16200000" flipH="1">
            <a:off x="2060234" y="5004201"/>
            <a:ext cx="1202987" cy="116227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1035" name="Object 11"/>
          <p:cNvGraphicFramePr>
            <a:graphicFrameLocks noChangeAspect="1"/>
          </p:cNvGraphicFramePr>
          <p:nvPr/>
        </p:nvGraphicFramePr>
        <p:xfrm>
          <a:off x="4113199" y="5924579"/>
          <a:ext cx="1112704" cy="620502"/>
        </p:xfrm>
        <a:graphic>
          <a:graphicData uri="http://schemas.openxmlformats.org/presentationml/2006/ole">
            <p:oleObj spid="_x0000_s3076" name="Visio" r:id="rId6" imgW="2046600" imgH="559100" progId="">
              <p:embed/>
            </p:oleObj>
          </a:graphicData>
        </a:graphic>
      </p:graphicFrame>
      <p:sp>
        <p:nvSpPr>
          <p:cNvPr id="99" name="TextBox 98"/>
          <p:cNvSpPr txBox="1"/>
          <p:nvPr/>
        </p:nvSpPr>
        <p:spPr>
          <a:xfrm>
            <a:off x="169940" y="5181600"/>
            <a:ext cx="8974060" cy="584775"/>
          </a:xfrm>
          <a:prstGeom prst="rect">
            <a:avLst/>
          </a:prstGeom>
          <a:noFill/>
        </p:spPr>
        <p:txBody>
          <a:bodyPr wrap="none" rtlCol="0">
            <a:spAutoFit/>
          </a:bodyPr>
          <a:lstStyle/>
          <a:p>
            <a:r>
              <a:rPr lang="en-US" sz="1600" b="1" dirty="0" smtClean="0"/>
              <a:t>winrm invoke CreateEvt http://schemas.microsoft.com/wbem/wscim/1/cim-schema/2/SCX_Connector</a:t>
            </a:r>
          </a:p>
          <a:p>
            <a:r>
              <a:rPr lang="en-US" sz="1600" b="1" dirty="0" smtClean="0"/>
              <a:t>@{</a:t>
            </a:r>
            <a:r>
              <a:rPr lang="en-US" sz="1600" b="1" i="1" dirty="0" smtClean="0"/>
              <a:t>&lt;alert/event details&gt;</a:t>
            </a:r>
            <a:r>
              <a:rPr lang="en-US" sz="1600" b="1" dirty="0" smtClean="0"/>
              <a:t>} –r: https://</a:t>
            </a:r>
            <a:r>
              <a:rPr lang="en-US" sz="1600" b="1" i="1" dirty="0" smtClean="0"/>
              <a:t>&lt;remote system&gt;</a:t>
            </a:r>
            <a:r>
              <a:rPr lang="en-US" sz="1600" b="1" dirty="0" smtClean="0"/>
              <a:t>:1270  -u:</a:t>
            </a:r>
            <a:r>
              <a:rPr lang="en-US" sz="1600" b="1" i="1" dirty="0" smtClean="0"/>
              <a:t>&lt;User&gt;</a:t>
            </a:r>
            <a:r>
              <a:rPr lang="en-US" sz="1600" b="1" dirty="0" smtClean="0"/>
              <a:t> -p:</a:t>
            </a:r>
            <a:r>
              <a:rPr lang="en-US" sz="1600" b="1" i="1" dirty="0" smtClean="0"/>
              <a:t>&lt;Password&gt;</a:t>
            </a:r>
          </a:p>
        </p:txBody>
      </p:sp>
      <p:sp>
        <p:nvSpPr>
          <p:cNvPr id="15" name="TextBox 14"/>
          <p:cNvSpPr txBox="1"/>
          <p:nvPr/>
        </p:nvSpPr>
        <p:spPr>
          <a:xfrm>
            <a:off x="1521328" y="2448388"/>
            <a:ext cx="2212472" cy="584775"/>
          </a:xfrm>
          <a:prstGeom prst="rect">
            <a:avLst/>
          </a:prstGeom>
          <a:noFill/>
        </p:spPr>
        <p:txBody>
          <a:bodyPr wrap="square" rtlCol="0">
            <a:spAutoFit/>
          </a:bodyPr>
          <a:lstStyle/>
          <a:p>
            <a:r>
              <a:rPr lang="en-US" sz="1600" b="1" dirty="0" smtClean="0"/>
              <a:t>Public APIs, i.e., GetMonitoringAlerts</a:t>
            </a:r>
            <a:endParaRPr lang="en-US" sz="1600" b="1" dirty="0"/>
          </a:p>
        </p:txBody>
      </p:sp>
      <p:pic>
        <p:nvPicPr>
          <p:cNvPr id="16" name="Picture 15" descr="bricks fire wall firewall secure security.png"/>
          <p:cNvPicPr>
            <a:picLocks noChangeAspect="1"/>
          </p:cNvPicPr>
          <p:nvPr/>
        </p:nvPicPr>
        <p:blipFill>
          <a:blip r:embed="rId7">
            <a:grayscl/>
            <a:lum bright="29000"/>
          </a:blip>
          <a:stretch>
            <a:fillRect/>
          </a:stretch>
        </p:blipFill>
        <p:spPr>
          <a:xfrm>
            <a:off x="3416617" y="924877"/>
            <a:ext cx="1152525" cy="4581525"/>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xit" presetSubtype="0" fill="hold" nodeType="clickEffect">
                                  <p:stCondLst>
                                    <p:cond delay="0"/>
                                  </p:stCondLst>
                                  <p:childTnLst>
                                    <p:animEffect transition="out" filter="fade">
                                      <p:cBhvr>
                                        <p:cTn id="6" dur="2000"/>
                                        <p:tgtEl>
                                          <p:spTgt spid="16"/>
                                        </p:tgtEl>
                                      </p:cBhvr>
                                    </p:animEffect>
                                    <p:anim calcmode="lin" valueType="num">
                                      <p:cBhvr>
                                        <p:cTn id="7" dur="2000"/>
                                        <p:tgtEl>
                                          <p:spTgt spid="16"/>
                                        </p:tgtEl>
                                        <p:attrNameLst>
                                          <p:attrName>ppt_x</p:attrName>
                                        </p:attrNameLst>
                                      </p:cBhvr>
                                      <p:tavLst>
                                        <p:tav tm="0">
                                          <p:val>
                                            <p:strVal val="ppt_x"/>
                                          </p:val>
                                        </p:tav>
                                        <p:tav tm="100000">
                                          <p:val>
                                            <p:strVal val="ppt_x"/>
                                          </p:val>
                                        </p:tav>
                                      </p:tavLst>
                                    </p:anim>
                                    <p:anim calcmode="lin" valueType="num">
                                      <p:cBhvr>
                                        <p:cTn id="8" dur="2000"/>
                                        <p:tgtEl>
                                          <p:spTgt spid="16"/>
                                        </p:tgtEl>
                                        <p:attrNameLst>
                                          <p:attrName>ppt_y</p:attrName>
                                        </p:attrNameLst>
                                      </p:cBhvr>
                                      <p:tavLst>
                                        <p:tav tm="0">
                                          <p:val>
                                            <p:strVal val="ppt_y"/>
                                          </p:val>
                                        </p:tav>
                                        <p:tav tm="100000">
                                          <p:val>
                                            <p:strVal val="ppt_y+.1"/>
                                          </p:val>
                                        </p:tav>
                                      </p:tavLst>
                                    </p:anim>
                                    <p:set>
                                      <p:cBhvr>
                                        <p:cTn id="9" dur="1" fill="hold">
                                          <p:stCondLst>
                                            <p:cond delay="19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Systems Center Interop Architecture Flow </a:t>
            </a:r>
            <a:r>
              <a:rPr lang="en-US" sz="2800" dirty="0" smtClean="0">
                <a:solidFill>
                  <a:schemeClr val="tx2"/>
                </a:solidFill>
              </a:rPr>
              <a:t>Operations Manager</a:t>
            </a:r>
            <a:endParaRPr lang="en-US" sz="4000" dirty="0">
              <a:solidFill>
                <a:schemeClr val="tx2"/>
              </a:solidFill>
            </a:endParaRPr>
          </a:p>
        </p:txBody>
      </p:sp>
      <p:graphicFrame>
        <p:nvGraphicFramePr>
          <p:cNvPr id="1032" name="Object 8"/>
          <p:cNvGraphicFramePr>
            <a:graphicFrameLocks noChangeAspect="1"/>
          </p:cNvGraphicFramePr>
          <p:nvPr/>
        </p:nvGraphicFramePr>
        <p:xfrm>
          <a:off x="322727" y="1657687"/>
          <a:ext cx="747712" cy="1239837"/>
        </p:xfrm>
        <a:graphic>
          <a:graphicData uri="http://schemas.openxmlformats.org/presentationml/2006/ole">
            <p:oleObj spid="_x0000_s4098" name="Visio" r:id="rId4" imgW="748440" imgH="1240317" progId="">
              <p:embed/>
            </p:oleObj>
          </a:graphicData>
        </a:graphic>
      </p:graphicFrame>
      <p:graphicFrame>
        <p:nvGraphicFramePr>
          <p:cNvPr id="1033" name="Object 9"/>
          <p:cNvGraphicFramePr>
            <a:graphicFrameLocks noChangeAspect="1"/>
          </p:cNvGraphicFramePr>
          <p:nvPr/>
        </p:nvGraphicFramePr>
        <p:xfrm>
          <a:off x="8260095" y="1657684"/>
          <a:ext cx="693738" cy="1239838"/>
        </p:xfrm>
        <a:graphic>
          <a:graphicData uri="http://schemas.openxmlformats.org/presentationml/2006/ole">
            <p:oleObj spid="_x0000_s4099" name="Visio" r:id="rId5" imgW="694170" imgH="1240317" progId="">
              <p:embed/>
            </p:oleObj>
          </a:graphicData>
        </a:graphic>
      </p:graphicFrame>
      <p:sp>
        <p:nvSpPr>
          <p:cNvPr id="47" name="Flowchart: Process 46"/>
          <p:cNvSpPr/>
          <p:nvPr/>
        </p:nvSpPr>
        <p:spPr bwMode="auto">
          <a:xfrm>
            <a:off x="1623387" y="4371199"/>
            <a:ext cx="914400" cy="612648"/>
          </a:xfrm>
          <a:prstGeom prst="flowChartProcess">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lin ang="16200000" scaled="1"/>
            <a:tileRec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200" b="1" dirty="0" smtClean="0">
                <a:solidFill>
                  <a:srgbClr val="FFFFFF"/>
                </a:solidFill>
                <a:effectLst>
                  <a:outerShdw blurRad="38100" dist="38100" dir="2700000" algn="tl">
                    <a:srgbClr val="000000">
                      <a:alpha val="43137"/>
                    </a:srgbClr>
                  </a:outerShdw>
                </a:effectLst>
                <a:latin typeface="Calibri" pitchFamily="34" charset="0"/>
              </a:rPr>
              <a:t>Connector Service</a:t>
            </a:r>
          </a:p>
        </p:txBody>
      </p:sp>
      <p:sp>
        <p:nvSpPr>
          <p:cNvPr id="48" name="Flowchart: Process 47"/>
          <p:cNvSpPr/>
          <p:nvPr/>
        </p:nvSpPr>
        <p:spPr bwMode="auto">
          <a:xfrm>
            <a:off x="1094576" y="3049176"/>
            <a:ext cx="914400" cy="612648"/>
          </a:xfrm>
          <a:prstGeom prst="flowChartProcess">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6200000" scaled="1"/>
            <a:tileRect/>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200" b="1" dirty="0" smtClean="0">
                <a:solidFill>
                  <a:srgbClr val="FFFFFF"/>
                </a:solidFill>
                <a:effectLst>
                  <a:outerShdw blurRad="38100" dist="38100" dir="2700000" algn="tl">
                    <a:srgbClr val="000000">
                      <a:alpha val="43137"/>
                    </a:srgbClr>
                  </a:outerShdw>
                </a:effectLst>
                <a:latin typeface="Calibri" pitchFamily="34" charset="0"/>
              </a:rPr>
              <a:t>OpsMgr SDK</a:t>
            </a:r>
          </a:p>
        </p:txBody>
      </p:sp>
      <p:sp>
        <p:nvSpPr>
          <p:cNvPr id="49" name="Flowchart: Process 48"/>
          <p:cNvSpPr/>
          <p:nvPr/>
        </p:nvSpPr>
        <p:spPr bwMode="auto">
          <a:xfrm>
            <a:off x="3242866" y="5880510"/>
            <a:ext cx="914400" cy="612648"/>
          </a:xfrm>
          <a:prstGeom prst="flowChartProcess">
            <a:avLst/>
          </a:prstGeom>
          <a:gradFill flip="none" rotWithShape="1">
            <a:gsLst>
              <a:gs pos="0">
                <a:schemeClr val="tx1">
                  <a:lumMod val="50000"/>
                  <a:shade val="30000"/>
                  <a:satMod val="115000"/>
                </a:schemeClr>
              </a:gs>
              <a:gs pos="50000">
                <a:schemeClr val="tx1">
                  <a:lumMod val="50000"/>
                  <a:shade val="67500"/>
                  <a:satMod val="115000"/>
                </a:schemeClr>
              </a:gs>
              <a:gs pos="100000">
                <a:schemeClr val="tx1">
                  <a:lumMod val="50000"/>
                  <a:shade val="100000"/>
                  <a:satMod val="115000"/>
                </a:schemeClr>
              </a:gs>
            </a:gsLst>
            <a:lin ang="16200000" scaled="1"/>
            <a:tileRect/>
          </a:gra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200" b="1" dirty="0" smtClean="0">
                <a:solidFill>
                  <a:srgbClr val="FFFFFF"/>
                </a:solidFill>
                <a:effectLst>
                  <a:outerShdw blurRad="38100" dist="38100" dir="2700000" algn="tl">
                    <a:srgbClr val="000000">
                      <a:alpha val="43137"/>
                    </a:srgbClr>
                  </a:outerShdw>
                </a:effectLst>
                <a:latin typeface="Calibri" pitchFamily="34" charset="0"/>
              </a:rPr>
              <a:t>WinRM</a:t>
            </a:r>
          </a:p>
        </p:txBody>
      </p:sp>
      <p:sp>
        <p:nvSpPr>
          <p:cNvPr id="50" name="Flowchart: Process 49"/>
          <p:cNvSpPr/>
          <p:nvPr/>
        </p:nvSpPr>
        <p:spPr bwMode="auto">
          <a:xfrm>
            <a:off x="5225903" y="5880510"/>
            <a:ext cx="914400" cy="612648"/>
          </a:xfrm>
          <a:prstGeom prst="flowChartProcess">
            <a:avLst/>
          </a:prstGeom>
          <a:gradFill flip="none" rotWithShape="1">
            <a:gsLst>
              <a:gs pos="0">
                <a:schemeClr val="tx1">
                  <a:lumMod val="50000"/>
                  <a:shade val="30000"/>
                  <a:satMod val="115000"/>
                </a:schemeClr>
              </a:gs>
              <a:gs pos="50000">
                <a:schemeClr val="tx1">
                  <a:lumMod val="50000"/>
                  <a:shade val="67500"/>
                  <a:satMod val="115000"/>
                </a:schemeClr>
              </a:gs>
              <a:gs pos="100000">
                <a:schemeClr val="tx1">
                  <a:lumMod val="50000"/>
                  <a:shade val="100000"/>
                  <a:satMod val="115000"/>
                </a:schemeClr>
              </a:gs>
            </a:gsLst>
            <a:lin ang="16200000" scaled="1"/>
            <a:tileRect/>
          </a:gra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200" b="1" dirty="0" smtClean="0">
                <a:solidFill>
                  <a:srgbClr val="FFFFFF"/>
                </a:solidFill>
                <a:effectLst>
                  <a:outerShdw blurRad="38100" dist="38100" dir="2700000" algn="tl">
                    <a:srgbClr val="000000">
                      <a:alpha val="43137"/>
                    </a:srgbClr>
                  </a:outerShdw>
                </a:effectLst>
                <a:latin typeface="Calibri" pitchFamily="34" charset="0"/>
              </a:rPr>
              <a:t>Open </a:t>
            </a:r>
          </a:p>
          <a:p>
            <a:pPr algn="ctr" defTabSz="914099"/>
            <a:r>
              <a:rPr lang="en-US" sz="1200" b="1" dirty="0" smtClean="0">
                <a:solidFill>
                  <a:srgbClr val="FFFFFF"/>
                </a:solidFill>
                <a:effectLst>
                  <a:outerShdw blurRad="38100" dist="38100" dir="2700000" algn="tl">
                    <a:srgbClr val="000000">
                      <a:alpha val="43137"/>
                    </a:srgbClr>
                  </a:outerShdw>
                </a:effectLst>
                <a:latin typeface="Calibri" pitchFamily="34" charset="0"/>
              </a:rPr>
              <a:t>Pegasus</a:t>
            </a:r>
          </a:p>
        </p:txBody>
      </p:sp>
      <p:sp>
        <p:nvSpPr>
          <p:cNvPr id="57" name="Flowchart: Process 56"/>
          <p:cNvSpPr/>
          <p:nvPr/>
        </p:nvSpPr>
        <p:spPr bwMode="auto">
          <a:xfrm>
            <a:off x="7208938" y="3166743"/>
            <a:ext cx="914400" cy="612648"/>
          </a:xfrm>
          <a:prstGeom prst="flowChartProcess">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lin ang="16200000" scaled="1"/>
            <a:tileRec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200" b="1" dirty="0" smtClean="0">
                <a:solidFill>
                  <a:srgbClr val="FFFFFF"/>
                </a:solidFill>
                <a:effectLst>
                  <a:outerShdw blurRad="38100" dist="38100" dir="2700000" algn="tl">
                    <a:srgbClr val="000000">
                      <a:alpha val="43137"/>
                    </a:srgbClr>
                  </a:outerShdw>
                </a:effectLst>
                <a:latin typeface="Calibri" pitchFamily="34" charset="0"/>
              </a:rPr>
              <a:t>Interop Provider</a:t>
            </a:r>
          </a:p>
        </p:txBody>
      </p:sp>
      <p:cxnSp>
        <p:nvCxnSpPr>
          <p:cNvPr id="59" name="Straight Arrow Connector 58"/>
          <p:cNvCxnSpPr/>
          <p:nvPr/>
        </p:nvCxnSpPr>
        <p:spPr>
          <a:xfrm rot="16200000" flipV="1">
            <a:off x="932077" y="2429479"/>
            <a:ext cx="661012" cy="60042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a:stCxn id="47" idx="0"/>
            <a:endCxn id="48" idx="2"/>
          </p:cNvCxnSpPr>
          <p:nvPr/>
        </p:nvCxnSpPr>
        <p:spPr>
          <a:xfrm rot="16200000" flipV="1">
            <a:off x="1461496" y="3752107"/>
            <a:ext cx="709375" cy="52881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a:stCxn id="47" idx="2"/>
            <a:endCxn id="49" idx="1"/>
          </p:cNvCxnSpPr>
          <p:nvPr/>
        </p:nvCxnSpPr>
        <p:spPr>
          <a:xfrm rot="16200000" flipH="1">
            <a:off x="2060234" y="5004201"/>
            <a:ext cx="1202987" cy="116227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a:stCxn id="50" idx="3"/>
            <a:endCxn id="57" idx="2"/>
          </p:cNvCxnSpPr>
          <p:nvPr/>
        </p:nvCxnSpPr>
        <p:spPr>
          <a:xfrm flipV="1">
            <a:off x="6140302" y="3779393"/>
            <a:ext cx="1525836" cy="240744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6" name="Straight Arrow Connector 85"/>
          <p:cNvCxnSpPr>
            <a:stCxn id="57" idx="0"/>
          </p:cNvCxnSpPr>
          <p:nvPr/>
        </p:nvCxnSpPr>
        <p:spPr>
          <a:xfrm rot="5400000" flipH="1" flipV="1">
            <a:off x="7723035" y="2542613"/>
            <a:ext cx="567234" cy="68102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1035" name="Object 11"/>
          <p:cNvGraphicFramePr>
            <a:graphicFrameLocks noChangeAspect="1"/>
          </p:cNvGraphicFramePr>
          <p:nvPr/>
        </p:nvGraphicFramePr>
        <p:xfrm>
          <a:off x="4113199" y="5924579"/>
          <a:ext cx="1112704" cy="620502"/>
        </p:xfrm>
        <a:graphic>
          <a:graphicData uri="http://schemas.openxmlformats.org/presentationml/2006/ole">
            <p:oleObj spid="_x0000_s4100" name="Visio" r:id="rId6" imgW="2046600" imgH="559100" progId="">
              <p:embed/>
            </p:oleObj>
          </a:graphicData>
        </a:graphic>
      </p:graphicFrame>
      <p:sp>
        <p:nvSpPr>
          <p:cNvPr id="93" name="TextBox 92"/>
          <p:cNvSpPr txBox="1"/>
          <p:nvPr/>
        </p:nvSpPr>
        <p:spPr>
          <a:xfrm>
            <a:off x="1447117" y="2520368"/>
            <a:ext cx="3345596" cy="338554"/>
          </a:xfrm>
          <a:prstGeom prst="rect">
            <a:avLst/>
          </a:prstGeom>
          <a:noFill/>
        </p:spPr>
        <p:txBody>
          <a:bodyPr wrap="none" rtlCol="0">
            <a:spAutoFit/>
          </a:bodyPr>
          <a:lstStyle/>
          <a:p>
            <a:r>
              <a:rPr lang="en-US" sz="1600" b="1" dirty="0" smtClean="0"/>
              <a:t>Public APIs, i.e., GetMonitoringAlerts</a:t>
            </a:r>
            <a:endParaRPr lang="en-US" sz="1600" b="1" dirty="0"/>
          </a:p>
        </p:txBody>
      </p:sp>
      <p:sp>
        <p:nvSpPr>
          <p:cNvPr id="94" name="TextBox 93"/>
          <p:cNvSpPr txBox="1"/>
          <p:nvPr/>
        </p:nvSpPr>
        <p:spPr>
          <a:xfrm>
            <a:off x="7186907" y="2498335"/>
            <a:ext cx="978153" cy="338554"/>
          </a:xfrm>
          <a:prstGeom prst="rect">
            <a:avLst/>
          </a:prstGeom>
          <a:noFill/>
        </p:spPr>
        <p:txBody>
          <a:bodyPr wrap="none" rtlCol="0">
            <a:spAutoFit/>
          </a:bodyPr>
          <a:lstStyle/>
          <a:p>
            <a:r>
              <a:rPr lang="en-US" sz="1600" b="1" dirty="0" smtClean="0"/>
              <a:t>EMS APIs</a:t>
            </a:r>
            <a:endParaRPr lang="en-US" sz="1600" b="1" dirty="0"/>
          </a:p>
        </p:txBody>
      </p:sp>
      <p:sp>
        <p:nvSpPr>
          <p:cNvPr id="99" name="TextBox 98"/>
          <p:cNvSpPr txBox="1"/>
          <p:nvPr/>
        </p:nvSpPr>
        <p:spPr>
          <a:xfrm>
            <a:off x="163191" y="5156939"/>
            <a:ext cx="8974060" cy="584775"/>
          </a:xfrm>
          <a:prstGeom prst="rect">
            <a:avLst/>
          </a:prstGeom>
          <a:noFill/>
        </p:spPr>
        <p:txBody>
          <a:bodyPr wrap="none" rtlCol="0">
            <a:spAutoFit/>
          </a:bodyPr>
          <a:lstStyle/>
          <a:p>
            <a:r>
              <a:rPr lang="en-US" sz="1600" b="1" dirty="0" smtClean="0"/>
              <a:t>winrm invoke CreateEvt http://schemas.microsoft.com/wbem/wscim/1/cim-schema/2/SCX_Connector</a:t>
            </a:r>
          </a:p>
          <a:p>
            <a:r>
              <a:rPr lang="en-US" sz="1600" b="1" dirty="0" smtClean="0"/>
              <a:t>@{</a:t>
            </a:r>
            <a:r>
              <a:rPr lang="en-US" sz="1600" b="1" i="1" dirty="0" smtClean="0"/>
              <a:t>&lt;alert/event details&gt;</a:t>
            </a:r>
            <a:r>
              <a:rPr lang="en-US" sz="1600" b="1" dirty="0" smtClean="0"/>
              <a:t>} –r: https://</a:t>
            </a:r>
            <a:r>
              <a:rPr lang="en-US" sz="1600" b="1" i="1" dirty="0" smtClean="0"/>
              <a:t>&lt;remote system&gt;</a:t>
            </a:r>
            <a:r>
              <a:rPr lang="en-US" sz="1600" b="1" dirty="0" smtClean="0"/>
              <a:t>:1270  -u:</a:t>
            </a:r>
            <a:r>
              <a:rPr lang="en-US" sz="1600" b="1" i="1" dirty="0" smtClean="0"/>
              <a:t>&lt;User&gt;</a:t>
            </a:r>
            <a:r>
              <a:rPr lang="en-US" sz="1600" b="1" dirty="0" smtClean="0"/>
              <a:t> -p:</a:t>
            </a:r>
            <a:r>
              <a:rPr lang="en-US" sz="1600" b="1" i="1" dirty="0" smtClean="0"/>
              <a:t>&lt;Password&gt;</a:t>
            </a: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fontScale="90000"/>
          </a:bodyPr>
          <a:lstStyle/>
          <a:p>
            <a:r>
              <a:rPr sz="3600" smtClean="0"/>
              <a:t>System Center Operations Manager 2007 R2 Connectors</a:t>
            </a:r>
            <a:endParaRPr lang="en-US" sz="2800" dirty="0">
              <a:solidFill>
                <a:schemeClr val="accent3"/>
              </a:solidFill>
            </a:endParaRPr>
          </a:p>
        </p:txBody>
      </p:sp>
      <p:graphicFrame>
        <p:nvGraphicFramePr>
          <p:cNvPr id="4" name="Table 3"/>
          <p:cNvGraphicFramePr>
            <a:graphicFrameLocks noGrp="1"/>
          </p:cNvGraphicFramePr>
          <p:nvPr/>
        </p:nvGraphicFramePr>
        <p:xfrm>
          <a:off x="457200" y="914400"/>
          <a:ext cx="8229600" cy="5677540"/>
        </p:xfrm>
        <a:graphic>
          <a:graphicData uri="http://schemas.openxmlformats.org/drawingml/2006/table">
            <a:tbl>
              <a:tblPr firstRow="1" bandRow="1">
                <a:tableStyleId>{5C22544A-7EE6-4342-B048-85BDC9FD1C3A}</a:tableStyleId>
              </a:tblPr>
              <a:tblGrid>
                <a:gridCol w="3505200"/>
                <a:gridCol w="1828800"/>
                <a:gridCol w="2895600"/>
              </a:tblGrid>
              <a:tr h="652504">
                <a:tc>
                  <a:txBody>
                    <a:bodyPr/>
                    <a:lstStyle/>
                    <a:p>
                      <a:r>
                        <a:rPr lang="en-US" dirty="0" smtClean="0"/>
                        <a:t>Operations</a:t>
                      </a:r>
                      <a:r>
                        <a:rPr lang="en-US" baseline="0" dirty="0" smtClean="0"/>
                        <a:t> </a:t>
                      </a:r>
                      <a:r>
                        <a:rPr lang="en-US" dirty="0" smtClean="0"/>
                        <a:t>Manager</a:t>
                      </a:r>
                      <a:r>
                        <a:rPr lang="en-US" baseline="0" dirty="0" smtClean="0"/>
                        <a:t> 2007 R2 Connector</a:t>
                      </a:r>
                      <a:endParaRPr lang="en-US" dirty="0"/>
                    </a:p>
                  </a:txBody>
                  <a:tcPr/>
                </a:tc>
                <a:tc>
                  <a:txBody>
                    <a:bodyPr/>
                    <a:lstStyle/>
                    <a:p>
                      <a:r>
                        <a:rPr lang="en-US" dirty="0" smtClean="0"/>
                        <a:t>EMS Version</a:t>
                      </a:r>
                      <a:endParaRPr lang="en-US" dirty="0"/>
                    </a:p>
                  </a:txBody>
                  <a:tcPr/>
                </a:tc>
                <a:tc>
                  <a:txBody>
                    <a:bodyPr/>
                    <a:lstStyle/>
                    <a:p>
                      <a:r>
                        <a:rPr lang="en-US" dirty="0" smtClean="0"/>
                        <a:t>EMS OS</a:t>
                      </a:r>
                      <a:r>
                        <a:rPr lang="en-US" baseline="0" dirty="0" smtClean="0"/>
                        <a:t> Platform</a:t>
                      </a:r>
                      <a:endParaRPr lang="en-US" dirty="0"/>
                    </a:p>
                  </a:txBody>
                  <a:tcPr/>
                </a:tc>
              </a:tr>
              <a:tr h="838934">
                <a:tc>
                  <a:txBody>
                    <a:bodyPr/>
                    <a:lstStyle/>
                    <a:p>
                      <a:r>
                        <a:rPr lang="en-US" sz="1600" b="1" dirty="0" smtClean="0"/>
                        <a:t>IBM Tivoli Enterprise Console (TEC)</a:t>
                      </a:r>
                      <a:endParaRPr lang="en-US" sz="1600" b="1" dirty="0"/>
                    </a:p>
                  </a:txBody>
                  <a:tcPr/>
                </a:tc>
                <a:tc>
                  <a:txBody>
                    <a:bodyPr/>
                    <a:lstStyle/>
                    <a:p>
                      <a:r>
                        <a:rPr lang="en-US" sz="1600" b="0" dirty="0" smtClean="0"/>
                        <a:t>- Tivoli</a:t>
                      </a:r>
                      <a:r>
                        <a:rPr lang="en-US" sz="1600" b="0" baseline="0" dirty="0" smtClean="0"/>
                        <a:t> Framework 4.1 &amp; 4.1.1</a:t>
                      </a:r>
                    </a:p>
                    <a:p>
                      <a:pPr>
                        <a:buFontTx/>
                        <a:buChar char="-"/>
                      </a:pPr>
                      <a:r>
                        <a:rPr lang="en-US" sz="1600" b="0" baseline="0" dirty="0" smtClean="0"/>
                        <a:t> TEC 3.9</a:t>
                      </a:r>
                    </a:p>
                  </a:txBody>
                  <a:tcPr/>
                </a:tc>
                <a:tc>
                  <a:txBody>
                    <a:bodyPr/>
                    <a:lstStyle/>
                    <a:p>
                      <a:pPr>
                        <a:buFontTx/>
                        <a:buChar char="-"/>
                      </a:pPr>
                      <a:r>
                        <a:rPr lang="en-US" sz="1600" b="0" dirty="0" smtClean="0"/>
                        <a:t> Windows 2003</a:t>
                      </a:r>
                    </a:p>
                    <a:p>
                      <a:pPr>
                        <a:buFontTx/>
                        <a:buChar char="-"/>
                      </a:pPr>
                      <a:r>
                        <a:rPr lang="en-US" sz="1600" b="0" baseline="0" dirty="0" smtClean="0"/>
                        <a:t> Solaris 10</a:t>
                      </a:r>
                    </a:p>
                    <a:p>
                      <a:pPr>
                        <a:buFontTx/>
                        <a:buChar char="-"/>
                      </a:pPr>
                      <a:r>
                        <a:rPr lang="en-US" sz="1600" b="0" baseline="0" dirty="0" smtClean="0"/>
                        <a:t> AIX 5.3</a:t>
                      </a:r>
                      <a:endParaRPr lang="en-US" sz="1600" b="0" dirty="0" smtClean="0"/>
                    </a:p>
                  </a:txBody>
                  <a:tcPr/>
                </a:tc>
              </a:tr>
              <a:tr h="590361">
                <a:tc>
                  <a:txBody>
                    <a:bodyPr/>
                    <a:lstStyle/>
                    <a:p>
                      <a:r>
                        <a:rPr lang="en-US" sz="1600" b="1" dirty="0" smtClean="0"/>
                        <a:t>HP OpenView</a:t>
                      </a:r>
                      <a:r>
                        <a:rPr lang="en-US" sz="1600" b="1" baseline="0" dirty="0" smtClean="0"/>
                        <a:t> Operations for Windows</a:t>
                      </a:r>
                      <a:endParaRPr lang="en-US" sz="1600" b="1" dirty="0"/>
                    </a:p>
                  </a:txBody>
                  <a:tcPr/>
                </a:tc>
                <a:tc>
                  <a:txBody>
                    <a:bodyPr/>
                    <a:lstStyle/>
                    <a:p>
                      <a:pPr>
                        <a:buFontTx/>
                        <a:buChar char="-"/>
                      </a:pPr>
                      <a:r>
                        <a:rPr lang="en-US" sz="1600" b="0" dirty="0" smtClean="0"/>
                        <a:t> OVO/W</a:t>
                      </a:r>
                      <a:r>
                        <a:rPr lang="en-US" sz="1600" b="0" baseline="0" dirty="0" smtClean="0"/>
                        <a:t> 7.5</a:t>
                      </a:r>
                    </a:p>
                    <a:p>
                      <a:pPr>
                        <a:buFontTx/>
                        <a:buChar char="-"/>
                      </a:pPr>
                      <a:r>
                        <a:rPr lang="en-US" sz="1600" b="0" baseline="0" dirty="0" smtClean="0"/>
                        <a:t> OVO/W 8.x</a:t>
                      </a:r>
                      <a:endParaRPr lang="en-US" sz="1600" b="0" dirty="0"/>
                    </a:p>
                  </a:txBody>
                  <a:tcPr/>
                </a:tc>
                <a:tc>
                  <a:txBody>
                    <a:bodyPr/>
                    <a:lstStyle/>
                    <a:p>
                      <a:r>
                        <a:rPr lang="en-US" sz="1600" b="0" dirty="0" smtClean="0"/>
                        <a:t>- Windows 2003</a:t>
                      </a:r>
                      <a:endParaRPr lang="en-US" sz="1600" b="0" dirty="0"/>
                    </a:p>
                  </a:txBody>
                  <a:tcPr/>
                </a:tc>
              </a:tr>
              <a:tr h="838934">
                <a:tc>
                  <a:txBody>
                    <a:bodyPr/>
                    <a:lstStyle/>
                    <a:p>
                      <a:r>
                        <a:rPr lang="en-US" sz="1600" b="1" dirty="0" smtClean="0"/>
                        <a:t>HP OpenView Operations for Unix</a:t>
                      </a:r>
                      <a:endParaRPr lang="en-US" sz="1600" b="1" dirty="0"/>
                    </a:p>
                  </a:txBody>
                  <a:tcPr/>
                </a:tc>
                <a:tc>
                  <a:txBody>
                    <a:bodyPr/>
                    <a:lstStyle/>
                    <a:p>
                      <a:pPr>
                        <a:buFontTx/>
                        <a:buChar char="-"/>
                      </a:pPr>
                      <a:r>
                        <a:rPr lang="en-US" sz="1600" b="0" dirty="0" smtClean="0"/>
                        <a:t> OVO/U</a:t>
                      </a:r>
                      <a:r>
                        <a:rPr lang="en-US" sz="1600" b="0" baseline="0" dirty="0" smtClean="0"/>
                        <a:t> 7.2</a:t>
                      </a:r>
                    </a:p>
                    <a:p>
                      <a:pPr>
                        <a:buFontTx/>
                        <a:buChar char="-"/>
                      </a:pPr>
                      <a:r>
                        <a:rPr lang="en-US" sz="1600" b="0" baseline="0" dirty="0" smtClean="0"/>
                        <a:t> OVO/U 8.x</a:t>
                      </a:r>
                      <a:endParaRPr lang="en-US" sz="1600" b="0" dirty="0"/>
                    </a:p>
                  </a:txBody>
                  <a:tcPr/>
                </a:tc>
                <a:tc>
                  <a:txBody>
                    <a:bodyPr/>
                    <a:lstStyle/>
                    <a:p>
                      <a:pPr>
                        <a:buFontTx/>
                        <a:buChar char="-"/>
                      </a:pPr>
                      <a:r>
                        <a:rPr lang="en-US" sz="1600" b="0" dirty="0" smtClean="0"/>
                        <a:t> HPUX 11i v3 Itanium &amp; PA-RISC</a:t>
                      </a:r>
                    </a:p>
                    <a:p>
                      <a:pPr>
                        <a:buFontTx/>
                        <a:buChar char="-"/>
                      </a:pPr>
                      <a:r>
                        <a:rPr lang="en-US" sz="1600" b="0" dirty="0" smtClean="0"/>
                        <a:t> HPUX 11i v2 Itanium &amp; PA-RISC</a:t>
                      </a:r>
                    </a:p>
                    <a:p>
                      <a:pPr>
                        <a:buFontTx/>
                        <a:buChar char="-"/>
                      </a:pPr>
                      <a:r>
                        <a:rPr lang="en-US" sz="1600" b="0" dirty="0" smtClean="0"/>
                        <a:t> Solaris</a:t>
                      </a:r>
                      <a:r>
                        <a:rPr lang="en-US" sz="1600" b="0" baseline="0" dirty="0" smtClean="0"/>
                        <a:t> 10</a:t>
                      </a:r>
                      <a:endParaRPr lang="en-US" sz="1600" b="0" dirty="0"/>
                    </a:p>
                  </a:txBody>
                  <a:tcPr/>
                </a:tc>
              </a:tr>
              <a:tr h="714647">
                <a:tc>
                  <a:txBody>
                    <a:bodyPr/>
                    <a:lstStyle/>
                    <a:p>
                      <a:r>
                        <a:rPr lang="en-US" sz="1600" b="1" dirty="0" smtClean="0"/>
                        <a:t>BMC</a:t>
                      </a:r>
                      <a:r>
                        <a:rPr lang="en-US" sz="1600" b="1" baseline="0" dirty="0" smtClean="0"/>
                        <a:t> Remedy ARS</a:t>
                      </a:r>
                      <a:endParaRPr lang="en-US" sz="1600" b="1" dirty="0"/>
                    </a:p>
                  </a:txBody>
                  <a:tcPr/>
                </a:tc>
                <a:tc>
                  <a:txBody>
                    <a:bodyPr/>
                    <a:lstStyle/>
                    <a:p>
                      <a:pPr>
                        <a:buFontTx/>
                        <a:buChar char="-"/>
                      </a:pPr>
                      <a:r>
                        <a:rPr lang="en-US" sz="1600" b="0" baseline="0" dirty="0" smtClean="0"/>
                        <a:t> ARS 6.3</a:t>
                      </a:r>
                    </a:p>
                    <a:p>
                      <a:pPr>
                        <a:buFontTx/>
                        <a:buChar char="-"/>
                      </a:pPr>
                      <a:r>
                        <a:rPr lang="en-US" sz="1600" b="0" baseline="0" dirty="0" smtClean="0"/>
                        <a:t> ARS 7.1</a:t>
                      </a:r>
                      <a:endParaRPr lang="en-US" sz="1600" b="0" dirty="0"/>
                    </a:p>
                  </a:txBody>
                  <a:tcPr/>
                </a:tc>
                <a:tc>
                  <a:txBody>
                    <a:bodyPr/>
                    <a:lstStyle/>
                    <a:p>
                      <a:pPr>
                        <a:buFontTx/>
                        <a:buChar char="-"/>
                      </a:pPr>
                      <a:r>
                        <a:rPr lang="en-US" sz="1600" b="0" dirty="0" smtClean="0"/>
                        <a:t> Windows 2003 </a:t>
                      </a:r>
                    </a:p>
                    <a:p>
                      <a:pPr>
                        <a:buFontTx/>
                        <a:buNone/>
                      </a:pPr>
                      <a:r>
                        <a:rPr lang="en-US" sz="1200" b="0" dirty="0" smtClean="0"/>
                        <a:t>*(supports</a:t>
                      </a:r>
                      <a:r>
                        <a:rPr lang="en-US" sz="1200" b="0" baseline="0" dirty="0" smtClean="0"/>
                        <a:t> remote connection to unix/linux platforms)</a:t>
                      </a:r>
                      <a:endParaRPr lang="en-US" sz="1200" b="0" dirty="0"/>
                    </a:p>
                  </a:txBody>
                  <a:tcPr/>
                </a:tc>
              </a:tr>
              <a:tr h="1682663">
                <a:tc>
                  <a:txBody>
                    <a:bodyPr/>
                    <a:lstStyle/>
                    <a:p>
                      <a:r>
                        <a:rPr lang="en-US" sz="1600" b="1" dirty="0" smtClean="0"/>
                        <a:t>Universal</a:t>
                      </a:r>
                      <a:endParaRPr lang="en-US" sz="1600" b="1" dirty="0"/>
                    </a:p>
                  </a:txBody>
                  <a:tcPr/>
                </a:tc>
                <a:tc>
                  <a:txBody>
                    <a:bodyPr/>
                    <a:lstStyle/>
                    <a:p>
                      <a:r>
                        <a:rPr lang="en-US" sz="1600" b="0" dirty="0" smtClean="0"/>
                        <a:t>Not Applicable</a:t>
                      </a:r>
                      <a:endParaRPr lang="en-US" sz="1600" b="0" dirty="0"/>
                    </a:p>
                  </a:txBody>
                  <a:tcPr/>
                </a:tc>
                <a:tc>
                  <a:txBody>
                    <a:bodyPr/>
                    <a:lstStyle/>
                    <a:p>
                      <a:pPr>
                        <a:buFontTx/>
                        <a:buChar char="-"/>
                      </a:pPr>
                      <a:r>
                        <a:rPr lang="en-US" sz="1600" b="0" baseline="0" dirty="0" smtClean="0"/>
                        <a:t> Windows 2003 </a:t>
                      </a:r>
                    </a:p>
                    <a:p>
                      <a:pPr>
                        <a:buFontTx/>
                        <a:buChar char="-"/>
                      </a:pPr>
                      <a:r>
                        <a:rPr lang="en-US" sz="1600" b="0" baseline="0" dirty="0" smtClean="0"/>
                        <a:t> Windows 2008</a:t>
                      </a:r>
                    </a:p>
                    <a:p>
                      <a:pPr>
                        <a:buFontTx/>
                        <a:buChar char="-"/>
                      </a:pPr>
                      <a:r>
                        <a:rPr lang="en-US" sz="1600" b="0" baseline="0" dirty="0" smtClean="0"/>
                        <a:t> Solaris 10</a:t>
                      </a:r>
                    </a:p>
                    <a:p>
                      <a:pPr>
                        <a:buFontTx/>
                        <a:buChar char="-"/>
                      </a:pPr>
                      <a:r>
                        <a:rPr lang="en-US" sz="1600" b="0" baseline="0" dirty="0" smtClean="0"/>
                        <a:t> AIX 5.3</a:t>
                      </a:r>
                    </a:p>
                    <a:p>
                      <a:pPr>
                        <a:buFontTx/>
                        <a:buChar char="-"/>
                      </a:pPr>
                      <a:r>
                        <a:rPr lang="en-US" sz="1600" b="0" dirty="0" smtClean="0"/>
                        <a:t> HPUX 11i v3 Itanium &amp; PA-RISC</a:t>
                      </a:r>
                    </a:p>
                    <a:p>
                      <a:pPr>
                        <a:buFontTx/>
                        <a:buChar char="-"/>
                      </a:pPr>
                      <a:r>
                        <a:rPr lang="en-US" sz="1600" b="0" dirty="0" smtClean="0"/>
                        <a:t> HPUX 11i v2 Itanium &amp; PA-RISC</a:t>
                      </a:r>
                    </a:p>
                    <a:p>
                      <a:pPr>
                        <a:buFontTx/>
                        <a:buChar char="-"/>
                      </a:pPr>
                      <a:r>
                        <a:rPr lang="en-US" sz="1600" b="0" baseline="0" dirty="0" smtClean="0"/>
                        <a:t> RHEL 5</a:t>
                      </a:r>
                    </a:p>
                    <a:p>
                      <a:pPr>
                        <a:buFontTx/>
                        <a:buChar char="-"/>
                      </a:pPr>
                      <a:r>
                        <a:rPr lang="en-US" sz="1600" b="0" baseline="0" dirty="0" smtClean="0"/>
                        <a:t> SLES 10</a:t>
                      </a:r>
                    </a:p>
                  </a:txBody>
                  <a:tcPr/>
                </a:tc>
              </a:tr>
            </a:tbl>
          </a:graphicData>
        </a:graphic>
      </p:graphicFrame>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Rectangle 2"/>
          <p:cNvSpPr>
            <a:spLocks noGrp="1" noChangeArrowheads="1"/>
          </p:cNvSpPr>
          <p:nvPr>
            <p:ph type="title"/>
          </p:nvPr>
        </p:nvSpPr>
        <p:spPr>
          <a:xfrm>
            <a:off x="381000" y="230189"/>
            <a:ext cx="8382000" cy="997196"/>
          </a:xfrm>
        </p:spPr>
        <p:txBody>
          <a:bodyPr/>
          <a:lstStyle/>
          <a:p>
            <a:pPr eaLnBrk="1" hangingPunct="1">
              <a:defRPr/>
            </a:pPr>
            <a:r>
              <a:rPr lang="en-US" sz="3600" dirty="0" smtClean="0"/>
              <a:t>Operations Manager 2007 R2</a:t>
            </a:r>
            <a:br>
              <a:rPr lang="en-US" sz="3600" dirty="0" smtClean="0"/>
            </a:br>
            <a:r>
              <a:rPr lang="en-US" sz="3600" dirty="0" smtClean="0"/>
              <a:t>Universal Connector</a:t>
            </a:r>
            <a:endParaRPr sz="2000">
              <a:gradFill>
                <a:gsLst>
                  <a:gs pos="0">
                    <a:schemeClr val="tx2"/>
                  </a:gs>
                  <a:gs pos="21000">
                    <a:schemeClr val="tx2"/>
                  </a:gs>
                </a:gsLst>
                <a:lin ang="5400000" scaled="0"/>
              </a:gradFill>
            </a:endParaRPr>
          </a:p>
        </p:txBody>
      </p:sp>
      <p:graphicFrame>
        <p:nvGraphicFramePr>
          <p:cNvPr id="35" name="Content Placeholder 3"/>
          <p:cNvGraphicFramePr>
            <a:graphicFrameLocks noGrp="1"/>
          </p:cNvGraphicFramePr>
          <p:nvPr>
            <p:ph idx="1"/>
          </p:nvPr>
        </p:nvGraphicFramePr>
        <p:xfrm>
          <a:off x="387351" y="1371600"/>
          <a:ext cx="8369299" cy="5192770"/>
        </p:xfrm>
        <a:graphic>
          <a:graphicData uri="http://schemas.openxmlformats.org/drawingml/2006/table">
            <a:tbl>
              <a:tblPr firstRow="1" bandRow="1">
                <a:tableStyleId>{5C22544A-7EE6-4342-B048-85BDC9FD1C3A}</a:tableStyleId>
              </a:tblPr>
              <a:tblGrid>
                <a:gridCol w="8369299"/>
              </a:tblGrid>
              <a:tr h="649162">
                <a:tc>
                  <a:txBody>
                    <a:bodyPr/>
                    <a:lstStyle/>
                    <a:p>
                      <a:pPr marL="0" algn="l" defTabSz="914099" rtl="0" eaLnBrk="1" fontAlgn="base" latinLnBrk="0" hangingPunct="1">
                        <a:spcBef>
                          <a:spcPct val="0"/>
                        </a:spcBef>
                        <a:spcAft>
                          <a:spcPct val="0"/>
                        </a:spcAft>
                      </a:pPr>
                      <a:r>
                        <a:rPr lang="en-US" sz="2800" kern="1200" dirty="0" smtClean="0">
                          <a:effectLst>
                            <a:outerShdw blurRad="38100" dist="38100" dir="2700000" algn="tl">
                              <a:srgbClr val="000000">
                                <a:alpha val="43137"/>
                              </a:srgbClr>
                            </a:outerShdw>
                          </a:effectLst>
                        </a:rPr>
                        <a:t>What is it?</a:t>
                      </a:r>
                      <a:endParaRPr lang="en-US" sz="2800" b="1"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nchor="ctr"/>
                </a:tc>
              </a:tr>
              <a:tr h="579816">
                <a:tc>
                  <a:txBody>
                    <a:bodyPr/>
                    <a:lstStyle/>
                    <a:p>
                      <a:pPr marL="0" algn="l" defTabSz="914099" rtl="0" eaLnBrk="1" fontAlgn="base" latinLnBrk="0" hangingPunct="1">
                        <a:spcBef>
                          <a:spcPct val="0"/>
                        </a:spcBef>
                        <a:spcAft>
                          <a:spcPct val="0"/>
                        </a:spcAft>
                        <a:defRPr/>
                      </a:pPr>
                      <a:r>
                        <a:rPr lang="en-US" sz="2000" kern="1200" dirty="0" smtClean="0">
                          <a:effectLst>
                            <a:outerShdw blurRad="38100" dist="38100" dir="2700000" algn="tl">
                              <a:srgbClr val="000000">
                                <a:alpha val="43137"/>
                              </a:srgbClr>
                            </a:outerShdw>
                          </a:effectLst>
                        </a:rPr>
                        <a:t>Enables Operations Manager 2007 R2 to share alert data with any remote</a:t>
                      </a:r>
                      <a:r>
                        <a:rPr lang="en-US" sz="2000" kern="1200" baseline="0" dirty="0" smtClean="0">
                          <a:effectLst>
                            <a:outerShdw blurRad="38100" dist="38100" dir="2700000" algn="tl">
                              <a:srgbClr val="000000">
                                <a:alpha val="43137"/>
                              </a:srgbClr>
                            </a:outerShdw>
                          </a:effectLst>
                        </a:rPr>
                        <a:t> system</a:t>
                      </a:r>
                      <a:endParaRPr lang="en-US" sz="20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tc>
              </a:tr>
              <a:tr h="625011">
                <a:tc>
                  <a:txBody>
                    <a:bodyPr/>
                    <a:lstStyle/>
                    <a:p>
                      <a:pPr marL="0" algn="l" defTabSz="914099" rtl="0" eaLnBrk="1" fontAlgn="base" latinLnBrk="0" hangingPunct="1">
                        <a:spcBef>
                          <a:spcPct val="0"/>
                        </a:spcBef>
                        <a:spcAft>
                          <a:spcPct val="0"/>
                        </a:spcAft>
                        <a:defRPr/>
                      </a:pPr>
                      <a:r>
                        <a:rPr lang="en-US" sz="2000" kern="1200" dirty="0" smtClean="0">
                          <a:effectLst>
                            <a:outerShdw blurRad="38100" dist="38100" dir="2700000" algn="tl">
                              <a:srgbClr val="000000">
                                <a:alpha val="43137"/>
                              </a:srgbClr>
                            </a:outerShdw>
                          </a:effectLst>
                        </a:rPr>
                        <a:t>Enables customers to develop custom integration logic on the remote system to process the received alert data</a:t>
                      </a:r>
                      <a:endParaRPr lang="en-US" sz="20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tc>
              </a:tr>
              <a:tr h="625011">
                <a:tc>
                  <a:txBody>
                    <a:bodyPr/>
                    <a:lstStyle/>
                    <a:p>
                      <a:pPr marL="0" algn="l" defTabSz="914099" rtl="0" eaLnBrk="1" fontAlgn="base" latinLnBrk="0" hangingPunct="1">
                        <a:spcBef>
                          <a:spcPct val="0"/>
                        </a:spcBef>
                        <a:spcAft>
                          <a:spcPct val="0"/>
                        </a:spcAft>
                        <a:defRPr/>
                      </a:pPr>
                      <a:r>
                        <a:rPr lang="en-US" sz="2000" kern="1200" dirty="0" smtClean="0">
                          <a:effectLst>
                            <a:outerShdw blurRad="38100" dist="38100" dir="2700000" algn="tl">
                              <a:srgbClr val="000000">
                                <a:alpha val="43137"/>
                              </a:srgbClr>
                            </a:outerShdw>
                          </a:effectLst>
                        </a:rPr>
                        <a:t>Provides bi-directional synchronization once the alert has been forwarded to the remote</a:t>
                      </a:r>
                      <a:r>
                        <a:rPr lang="en-US" sz="2000" kern="1200" baseline="0" dirty="0" smtClean="0">
                          <a:effectLst>
                            <a:outerShdw blurRad="38100" dist="38100" dir="2700000" algn="tl">
                              <a:srgbClr val="000000">
                                <a:alpha val="43137"/>
                              </a:srgbClr>
                            </a:outerShdw>
                          </a:effectLst>
                        </a:rPr>
                        <a:t> system</a:t>
                      </a:r>
                      <a:endParaRPr lang="en-US" sz="20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tc>
              </a:tr>
              <a:tr h="579816">
                <a:tc>
                  <a:txBody>
                    <a:bodyPr/>
                    <a:lstStyle/>
                    <a:p>
                      <a:pPr marL="0" algn="l" defTabSz="914099" rtl="0" eaLnBrk="1" fontAlgn="base" latinLnBrk="0" hangingPunct="1">
                        <a:spcBef>
                          <a:spcPct val="0"/>
                        </a:spcBef>
                        <a:spcAft>
                          <a:spcPct val="0"/>
                        </a:spcAft>
                        <a:defRPr/>
                      </a:pPr>
                      <a:r>
                        <a:rPr lang="en-US" sz="2000" kern="1200" dirty="0" smtClean="0">
                          <a:effectLst>
                            <a:outerShdw blurRad="38100" dist="38100" dir="2700000" algn="tl">
                              <a:srgbClr val="000000">
                                <a:alpha val="43137"/>
                              </a:srgbClr>
                            </a:outerShdw>
                          </a:effectLst>
                        </a:rPr>
                        <a:t>Accept data from updates on the remote</a:t>
                      </a:r>
                      <a:r>
                        <a:rPr lang="en-US" sz="2000" kern="1200" baseline="0" dirty="0" smtClean="0">
                          <a:effectLst>
                            <a:outerShdw blurRad="38100" dist="38100" dir="2700000" algn="tl">
                              <a:srgbClr val="000000">
                                <a:alpha val="43137"/>
                              </a:srgbClr>
                            </a:outerShdw>
                          </a:effectLst>
                        </a:rPr>
                        <a:t> system in a standard format</a:t>
                      </a:r>
                      <a:endParaRPr lang="en-US" sz="20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tc>
              </a:tr>
              <a:tr h="625011">
                <a:tc>
                  <a:txBody>
                    <a:bodyPr/>
                    <a:lstStyle/>
                    <a:p>
                      <a:pPr marL="0" algn="l" defTabSz="914099" rtl="0" eaLnBrk="1" fontAlgn="base" latinLnBrk="0" hangingPunct="1">
                        <a:spcBef>
                          <a:spcPct val="0"/>
                        </a:spcBef>
                        <a:spcAft>
                          <a:spcPct val="0"/>
                        </a:spcAft>
                        <a:defRPr/>
                      </a:pPr>
                      <a:r>
                        <a:rPr lang="en-US" sz="2000" kern="1200" dirty="0" smtClean="0">
                          <a:effectLst>
                            <a:outerShdw blurRad="38100" dist="38100" dir="2700000" algn="tl">
                              <a:srgbClr val="000000">
                                <a:alpha val="43137"/>
                              </a:srgbClr>
                            </a:outerShdw>
                          </a:effectLst>
                        </a:rPr>
                        <a:t>Utilize</a:t>
                      </a:r>
                      <a:r>
                        <a:rPr lang="en-US" sz="2000" kern="1200" baseline="0" dirty="0" smtClean="0">
                          <a:effectLst>
                            <a:outerShdw blurRad="38100" dist="38100" dir="2700000" algn="tl">
                              <a:srgbClr val="000000">
                                <a:alpha val="43137"/>
                              </a:srgbClr>
                            </a:outerShdw>
                          </a:effectLst>
                        </a:rPr>
                        <a:t> XML for Windows based remote systems and Unix property files for unix/linux based remote systems for data exchange</a:t>
                      </a:r>
                      <a:endParaRPr lang="en-US" sz="20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tc>
              </a:tr>
              <a:tr h="579816">
                <a:tc>
                  <a:txBody>
                    <a:bodyPr/>
                    <a:lstStyle/>
                    <a:p>
                      <a:pPr marL="0" algn="l" defTabSz="914099" rtl="0" eaLnBrk="1" fontAlgn="base" latinLnBrk="0" hangingPunct="1">
                        <a:spcBef>
                          <a:spcPct val="0"/>
                        </a:spcBef>
                        <a:spcAft>
                          <a:spcPct val="0"/>
                        </a:spcAft>
                        <a:defRPr/>
                      </a:pPr>
                      <a:r>
                        <a:rPr lang="en-US" sz="2000" kern="1200" dirty="0" smtClean="0">
                          <a:effectLst>
                            <a:outerShdw blurRad="38100" dist="38100" dir="2700000" algn="tl">
                              <a:srgbClr val="000000">
                                <a:alpha val="43137"/>
                              </a:srgbClr>
                            </a:outerShdw>
                          </a:effectLst>
                        </a:rPr>
                        <a:t>Includes</a:t>
                      </a:r>
                      <a:r>
                        <a:rPr lang="en-US" sz="2000" kern="1200" baseline="0" dirty="0" smtClean="0">
                          <a:effectLst>
                            <a:outerShdw blurRad="38100" dist="38100" dir="2700000" algn="tl">
                              <a:srgbClr val="000000">
                                <a:alpha val="43137"/>
                              </a:srgbClr>
                            </a:outerShdw>
                          </a:effectLst>
                        </a:rPr>
                        <a:t> a Configuration UI for selecting what alert data should be forwarded</a:t>
                      </a:r>
                      <a:endParaRPr lang="en-US" sz="20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tc>
              </a:tr>
              <a:tr h="579816">
                <a:tc>
                  <a:txBody>
                    <a:bodyPr/>
                    <a:lstStyle/>
                    <a:p>
                      <a:pPr marL="0" algn="l" defTabSz="914099" rtl="0" eaLnBrk="1" fontAlgn="base" latinLnBrk="0" hangingPunct="1">
                        <a:spcBef>
                          <a:spcPct val="0"/>
                        </a:spcBef>
                        <a:spcAft>
                          <a:spcPct val="0"/>
                        </a:spcAft>
                        <a:defRPr/>
                      </a:pPr>
                      <a:r>
                        <a:rPr lang="en-US" sz="2000" kern="1200" dirty="0" smtClean="0">
                          <a:effectLst>
                            <a:outerShdw blurRad="38100" dist="38100" dir="2700000" algn="tl">
                              <a:srgbClr val="000000">
                                <a:alpha val="43137"/>
                              </a:srgbClr>
                            </a:outerShdw>
                          </a:effectLst>
                        </a:rPr>
                        <a:t>WS-Man</a:t>
                      </a:r>
                      <a:r>
                        <a:rPr lang="en-US" sz="2000" kern="1200" baseline="0" dirty="0" smtClean="0">
                          <a:effectLst>
                            <a:outerShdw blurRad="38100" dist="38100" dir="2700000" algn="tl">
                              <a:srgbClr val="000000">
                                <a:alpha val="43137"/>
                              </a:srgbClr>
                            </a:outerShdw>
                          </a:effectLst>
                        </a:rPr>
                        <a:t> used for secure communication</a:t>
                      </a:r>
                      <a:endParaRPr lang="en-US" sz="20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tc>
              </a:tr>
            </a:tbl>
          </a:graphicData>
        </a:graphic>
      </p:graphicFrame>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1674" y="230188"/>
            <a:ext cx="8728363" cy="941796"/>
          </a:xfrm>
        </p:spPr>
        <p:txBody>
          <a:bodyPr/>
          <a:lstStyle/>
          <a:p>
            <a:r>
              <a:rPr lang="en-US" sz="4000" dirty="0" smtClean="0"/>
              <a:t>Systems Center Interop Architecture Flow </a:t>
            </a:r>
            <a:br>
              <a:rPr lang="en-US" sz="4000" dirty="0" smtClean="0"/>
            </a:br>
            <a:r>
              <a:rPr lang="en-US" sz="2800" dirty="0" smtClean="0">
                <a:solidFill>
                  <a:schemeClr val="tx2"/>
                </a:solidFill>
              </a:rPr>
              <a:t>Universal Connector</a:t>
            </a:r>
            <a:endParaRPr lang="en-US" sz="4000" dirty="0">
              <a:solidFill>
                <a:schemeClr val="tx2"/>
              </a:solidFill>
            </a:endParaRPr>
          </a:p>
        </p:txBody>
      </p:sp>
      <p:graphicFrame>
        <p:nvGraphicFramePr>
          <p:cNvPr id="1032" name="Object 8"/>
          <p:cNvGraphicFramePr>
            <a:graphicFrameLocks noChangeAspect="1"/>
          </p:cNvGraphicFramePr>
          <p:nvPr/>
        </p:nvGraphicFramePr>
        <p:xfrm>
          <a:off x="322727" y="1657687"/>
          <a:ext cx="747712" cy="1239837"/>
        </p:xfrm>
        <a:graphic>
          <a:graphicData uri="http://schemas.openxmlformats.org/presentationml/2006/ole">
            <p:oleObj spid="_x0000_s5122" name="Visio" r:id="rId4" imgW="748440" imgH="1240317" progId="">
              <p:embed/>
            </p:oleObj>
          </a:graphicData>
        </a:graphic>
      </p:graphicFrame>
      <p:graphicFrame>
        <p:nvGraphicFramePr>
          <p:cNvPr id="1033" name="Object 9"/>
          <p:cNvGraphicFramePr>
            <a:graphicFrameLocks noChangeAspect="1"/>
          </p:cNvGraphicFramePr>
          <p:nvPr/>
        </p:nvGraphicFramePr>
        <p:xfrm>
          <a:off x="8260095" y="1657684"/>
          <a:ext cx="693738" cy="1239838"/>
        </p:xfrm>
        <a:graphic>
          <a:graphicData uri="http://schemas.openxmlformats.org/presentationml/2006/ole">
            <p:oleObj spid="_x0000_s5123" name="Visio" r:id="rId5" imgW="694170" imgH="1240317" progId="">
              <p:embed/>
            </p:oleObj>
          </a:graphicData>
        </a:graphic>
      </p:graphicFrame>
      <p:sp>
        <p:nvSpPr>
          <p:cNvPr id="47" name="Flowchart: Process 46"/>
          <p:cNvSpPr/>
          <p:nvPr/>
        </p:nvSpPr>
        <p:spPr bwMode="auto">
          <a:xfrm>
            <a:off x="1623387" y="4371199"/>
            <a:ext cx="914400" cy="612648"/>
          </a:xfrm>
          <a:prstGeom prst="flowChartProcess">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lin ang="16200000" scaled="1"/>
            <a:tileRec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200" b="1" dirty="0" smtClean="0">
                <a:solidFill>
                  <a:srgbClr val="FFFFFF"/>
                </a:solidFill>
                <a:effectLst>
                  <a:outerShdw blurRad="38100" dist="38100" dir="2700000" algn="tl">
                    <a:srgbClr val="000000">
                      <a:alpha val="43137"/>
                    </a:srgbClr>
                  </a:outerShdw>
                </a:effectLst>
                <a:latin typeface="Calibri" pitchFamily="34" charset="0"/>
              </a:rPr>
              <a:t>Connector Service</a:t>
            </a:r>
          </a:p>
        </p:txBody>
      </p:sp>
      <p:sp>
        <p:nvSpPr>
          <p:cNvPr id="48" name="Flowchart: Process 47"/>
          <p:cNvSpPr/>
          <p:nvPr/>
        </p:nvSpPr>
        <p:spPr bwMode="auto">
          <a:xfrm>
            <a:off x="1094576" y="3049176"/>
            <a:ext cx="914400" cy="612648"/>
          </a:xfrm>
          <a:prstGeom prst="flowChartProcess">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6200000" scaled="1"/>
            <a:tileRect/>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200" b="1" dirty="0" smtClean="0">
                <a:solidFill>
                  <a:srgbClr val="FFFFFF"/>
                </a:solidFill>
                <a:effectLst>
                  <a:outerShdw blurRad="38100" dist="38100" dir="2700000" algn="tl">
                    <a:srgbClr val="000000">
                      <a:alpha val="43137"/>
                    </a:srgbClr>
                  </a:outerShdw>
                </a:effectLst>
                <a:latin typeface="Calibri" pitchFamily="34" charset="0"/>
              </a:rPr>
              <a:t>OpsMgr SDK</a:t>
            </a:r>
          </a:p>
        </p:txBody>
      </p:sp>
      <p:sp>
        <p:nvSpPr>
          <p:cNvPr id="49" name="Flowchart: Process 48"/>
          <p:cNvSpPr/>
          <p:nvPr/>
        </p:nvSpPr>
        <p:spPr bwMode="auto">
          <a:xfrm>
            <a:off x="3242866" y="5880510"/>
            <a:ext cx="914400" cy="612648"/>
          </a:xfrm>
          <a:prstGeom prst="flowChartProcess">
            <a:avLst/>
          </a:prstGeom>
          <a:gradFill flip="none" rotWithShape="1">
            <a:gsLst>
              <a:gs pos="0">
                <a:schemeClr val="tx1">
                  <a:lumMod val="50000"/>
                  <a:shade val="30000"/>
                  <a:satMod val="115000"/>
                </a:schemeClr>
              </a:gs>
              <a:gs pos="50000">
                <a:schemeClr val="tx1">
                  <a:lumMod val="50000"/>
                  <a:shade val="67500"/>
                  <a:satMod val="115000"/>
                </a:schemeClr>
              </a:gs>
              <a:gs pos="100000">
                <a:schemeClr val="tx1">
                  <a:lumMod val="50000"/>
                  <a:shade val="100000"/>
                  <a:satMod val="115000"/>
                </a:schemeClr>
              </a:gs>
            </a:gsLst>
            <a:lin ang="16200000" scaled="1"/>
            <a:tileRect/>
          </a:gra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200" b="1" dirty="0" smtClean="0">
                <a:solidFill>
                  <a:srgbClr val="FFFFFF"/>
                </a:solidFill>
                <a:effectLst>
                  <a:outerShdw blurRad="38100" dist="38100" dir="2700000" algn="tl">
                    <a:srgbClr val="000000">
                      <a:alpha val="43137"/>
                    </a:srgbClr>
                  </a:outerShdw>
                </a:effectLst>
                <a:latin typeface="Calibri" pitchFamily="34" charset="0"/>
              </a:rPr>
              <a:t>WinRM</a:t>
            </a:r>
          </a:p>
        </p:txBody>
      </p:sp>
      <p:sp>
        <p:nvSpPr>
          <p:cNvPr id="50" name="Flowchart: Process 49"/>
          <p:cNvSpPr/>
          <p:nvPr/>
        </p:nvSpPr>
        <p:spPr bwMode="auto">
          <a:xfrm>
            <a:off x="5225903" y="5880510"/>
            <a:ext cx="914400" cy="612648"/>
          </a:xfrm>
          <a:prstGeom prst="flowChartProcess">
            <a:avLst/>
          </a:prstGeom>
          <a:gradFill flip="none" rotWithShape="1">
            <a:gsLst>
              <a:gs pos="0">
                <a:schemeClr val="tx1">
                  <a:lumMod val="50000"/>
                  <a:shade val="30000"/>
                  <a:satMod val="115000"/>
                </a:schemeClr>
              </a:gs>
              <a:gs pos="50000">
                <a:schemeClr val="tx1">
                  <a:lumMod val="50000"/>
                  <a:shade val="67500"/>
                  <a:satMod val="115000"/>
                </a:schemeClr>
              </a:gs>
              <a:gs pos="100000">
                <a:schemeClr val="tx1">
                  <a:lumMod val="50000"/>
                  <a:shade val="100000"/>
                  <a:satMod val="115000"/>
                </a:schemeClr>
              </a:gs>
            </a:gsLst>
            <a:lin ang="16200000" scaled="1"/>
            <a:tileRect/>
          </a:gra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200" b="1" dirty="0" smtClean="0">
                <a:solidFill>
                  <a:srgbClr val="FFFFFF"/>
                </a:solidFill>
                <a:effectLst>
                  <a:outerShdw blurRad="38100" dist="38100" dir="2700000" algn="tl">
                    <a:srgbClr val="000000">
                      <a:alpha val="43137"/>
                    </a:srgbClr>
                  </a:outerShdw>
                </a:effectLst>
                <a:latin typeface="Calibri" pitchFamily="34" charset="0"/>
              </a:rPr>
              <a:t>Open </a:t>
            </a:r>
          </a:p>
          <a:p>
            <a:pPr algn="ctr" defTabSz="914099"/>
            <a:r>
              <a:rPr lang="en-US" sz="1200" b="1" dirty="0" smtClean="0">
                <a:solidFill>
                  <a:srgbClr val="FFFFFF"/>
                </a:solidFill>
                <a:effectLst>
                  <a:outerShdw blurRad="38100" dist="38100" dir="2700000" algn="tl">
                    <a:srgbClr val="000000">
                      <a:alpha val="43137"/>
                    </a:srgbClr>
                  </a:outerShdw>
                </a:effectLst>
                <a:latin typeface="Calibri" pitchFamily="34" charset="0"/>
              </a:rPr>
              <a:t>Pegasus</a:t>
            </a:r>
          </a:p>
        </p:txBody>
      </p:sp>
      <p:cxnSp>
        <p:nvCxnSpPr>
          <p:cNvPr id="59" name="Straight Arrow Connector 58"/>
          <p:cNvCxnSpPr/>
          <p:nvPr/>
        </p:nvCxnSpPr>
        <p:spPr>
          <a:xfrm rot="16200000" flipV="1">
            <a:off x="932077" y="2429479"/>
            <a:ext cx="661012" cy="60042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a:stCxn id="47" idx="0"/>
            <a:endCxn id="48" idx="2"/>
          </p:cNvCxnSpPr>
          <p:nvPr/>
        </p:nvCxnSpPr>
        <p:spPr>
          <a:xfrm rot="16200000" flipV="1">
            <a:off x="1461496" y="3752107"/>
            <a:ext cx="709375" cy="52881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a:stCxn id="47" idx="2"/>
            <a:endCxn id="49" idx="1"/>
          </p:cNvCxnSpPr>
          <p:nvPr/>
        </p:nvCxnSpPr>
        <p:spPr>
          <a:xfrm rot="16200000" flipH="1">
            <a:off x="2060234" y="5004201"/>
            <a:ext cx="1202987" cy="116227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a:stCxn id="50" idx="3"/>
            <a:endCxn id="20" idx="2"/>
          </p:cNvCxnSpPr>
          <p:nvPr/>
        </p:nvCxnSpPr>
        <p:spPr>
          <a:xfrm flipV="1">
            <a:off x="6140302" y="5184648"/>
            <a:ext cx="775339" cy="100218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6" name="Straight Arrow Connector 85"/>
          <p:cNvCxnSpPr>
            <a:stCxn id="19" idx="7"/>
          </p:cNvCxnSpPr>
          <p:nvPr/>
        </p:nvCxnSpPr>
        <p:spPr>
          <a:xfrm rot="5400000" flipH="1" flipV="1">
            <a:off x="7935181" y="2675604"/>
            <a:ext cx="494505" cy="32490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1035" name="Object 11"/>
          <p:cNvGraphicFramePr>
            <a:graphicFrameLocks noChangeAspect="1"/>
          </p:cNvGraphicFramePr>
          <p:nvPr/>
        </p:nvGraphicFramePr>
        <p:xfrm>
          <a:off x="4113199" y="5924579"/>
          <a:ext cx="1112704" cy="620502"/>
        </p:xfrm>
        <a:graphic>
          <a:graphicData uri="http://schemas.openxmlformats.org/presentationml/2006/ole">
            <p:oleObj spid="_x0000_s5124" name="Visio" r:id="rId6" imgW="2046600" imgH="559100" progId="">
              <p:embed/>
            </p:oleObj>
          </a:graphicData>
        </a:graphic>
      </p:graphicFrame>
      <p:sp>
        <p:nvSpPr>
          <p:cNvPr id="93" name="TextBox 92"/>
          <p:cNvSpPr txBox="1"/>
          <p:nvPr/>
        </p:nvSpPr>
        <p:spPr>
          <a:xfrm>
            <a:off x="1447117" y="2520368"/>
            <a:ext cx="3345596" cy="338554"/>
          </a:xfrm>
          <a:prstGeom prst="rect">
            <a:avLst/>
          </a:prstGeom>
          <a:noFill/>
        </p:spPr>
        <p:txBody>
          <a:bodyPr wrap="none" rtlCol="0">
            <a:spAutoFit/>
          </a:bodyPr>
          <a:lstStyle/>
          <a:p>
            <a:r>
              <a:rPr lang="en-US" sz="1600" b="1" dirty="0" smtClean="0"/>
              <a:t>Public APIs, i.e., GetMonitoringAlerts</a:t>
            </a:r>
            <a:endParaRPr lang="en-US" sz="1600" b="1" dirty="0"/>
          </a:p>
        </p:txBody>
      </p:sp>
      <p:sp>
        <p:nvSpPr>
          <p:cNvPr id="94" name="TextBox 93"/>
          <p:cNvSpPr txBox="1"/>
          <p:nvPr/>
        </p:nvSpPr>
        <p:spPr>
          <a:xfrm>
            <a:off x="5886792" y="2514600"/>
            <a:ext cx="2295115" cy="338554"/>
          </a:xfrm>
          <a:prstGeom prst="rect">
            <a:avLst/>
          </a:prstGeom>
          <a:noFill/>
        </p:spPr>
        <p:txBody>
          <a:bodyPr wrap="none" rtlCol="0">
            <a:spAutoFit/>
          </a:bodyPr>
          <a:lstStyle/>
          <a:p>
            <a:r>
              <a:rPr lang="en-US" sz="1600" b="1" dirty="0" smtClean="0"/>
              <a:t>Custom Integration Logic</a:t>
            </a:r>
            <a:endParaRPr lang="en-US" sz="1600" b="1" dirty="0"/>
          </a:p>
        </p:txBody>
      </p:sp>
      <p:sp>
        <p:nvSpPr>
          <p:cNvPr id="99" name="TextBox 98"/>
          <p:cNvSpPr txBox="1"/>
          <p:nvPr/>
        </p:nvSpPr>
        <p:spPr>
          <a:xfrm>
            <a:off x="152400" y="5156939"/>
            <a:ext cx="8974060" cy="584775"/>
          </a:xfrm>
          <a:prstGeom prst="rect">
            <a:avLst/>
          </a:prstGeom>
          <a:noFill/>
        </p:spPr>
        <p:txBody>
          <a:bodyPr wrap="none" rtlCol="0">
            <a:spAutoFit/>
          </a:bodyPr>
          <a:lstStyle/>
          <a:p>
            <a:r>
              <a:rPr lang="en-US" sz="1600" b="1" dirty="0" smtClean="0"/>
              <a:t>winrm invoke CreateEvt http://schemas.microsoft.com/wbem/wscim/1/cim-schema/2/SCX_Connector</a:t>
            </a:r>
          </a:p>
          <a:p>
            <a:r>
              <a:rPr lang="en-US" sz="1600" b="1" dirty="0" smtClean="0"/>
              <a:t>@{</a:t>
            </a:r>
            <a:r>
              <a:rPr lang="en-US" sz="1600" b="1" i="1" dirty="0" smtClean="0"/>
              <a:t>&lt;alert/event details&gt;</a:t>
            </a:r>
            <a:r>
              <a:rPr lang="en-US" sz="1600" b="1" dirty="0" smtClean="0"/>
              <a:t>} –r: https://</a:t>
            </a:r>
            <a:r>
              <a:rPr lang="en-US" sz="1600" b="1" i="1" dirty="0" smtClean="0"/>
              <a:t>&lt;remote system&gt;</a:t>
            </a:r>
            <a:r>
              <a:rPr lang="en-US" sz="1600" b="1" dirty="0" smtClean="0"/>
              <a:t>:1270  -u:</a:t>
            </a:r>
            <a:r>
              <a:rPr lang="en-US" sz="1600" b="1" i="1" dirty="0" smtClean="0"/>
              <a:t>&lt;User&gt;</a:t>
            </a:r>
            <a:r>
              <a:rPr lang="en-US" sz="1600" b="1" dirty="0" smtClean="0"/>
              <a:t> -p:</a:t>
            </a:r>
            <a:r>
              <a:rPr lang="en-US" sz="1600" b="1" i="1" dirty="0" smtClean="0"/>
              <a:t>&lt;Password&gt;</a:t>
            </a:r>
          </a:p>
        </p:txBody>
      </p:sp>
      <p:sp>
        <p:nvSpPr>
          <p:cNvPr id="19" name="Oval 18"/>
          <p:cNvSpPr/>
          <p:nvPr/>
        </p:nvSpPr>
        <p:spPr bwMode="auto">
          <a:xfrm>
            <a:off x="6792687" y="2895600"/>
            <a:ext cx="1437866" cy="1295400"/>
          </a:xfrm>
          <a:prstGeom prst="ellipse">
            <a:avLst/>
          </a:prstGeom>
          <a:solidFill>
            <a:srgbClr val="FF0000"/>
          </a:solidFill>
          <a:ln>
            <a:headEnd type="none" w="med" len="med"/>
            <a:tailEnd type="none" w="med" len="med"/>
          </a:ln>
          <a:scene3d>
            <a:camera prst="orthographicFront">
              <a:rot lat="0" lon="0" rev="0"/>
            </a:camera>
            <a:lightRig rig="balanced" dir="t">
              <a:rot lat="0" lon="0" rev="0"/>
            </a:lightRig>
          </a:scene3d>
          <a:sp3d contourW="12700" prstMaterial="dkEdge">
            <a:bevelT w="101600" h="63500" prst="convex"/>
            <a:contourClr>
              <a:schemeClr val="tx1"/>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b="1" dirty="0" smtClean="0">
                <a:solidFill>
                  <a:srgbClr val="FFFFFF"/>
                </a:solidFill>
                <a:effectLst>
                  <a:outerShdw blurRad="38100" dist="38100" dir="2700000" algn="tl">
                    <a:srgbClr val="000000">
                      <a:alpha val="43137"/>
                    </a:srgbClr>
                  </a:outerShdw>
                </a:effectLst>
                <a:latin typeface="Segoe" pitchFamily="34" charset="0"/>
              </a:rPr>
              <a:t>Integration Adapter</a:t>
            </a:r>
          </a:p>
        </p:txBody>
      </p:sp>
      <p:sp>
        <p:nvSpPr>
          <p:cNvPr id="20" name="Flowchart: Process 19"/>
          <p:cNvSpPr/>
          <p:nvPr/>
        </p:nvSpPr>
        <p:spPr bwMode="auto">
          <a:xfrm>
            <a:off x="6458441" y="4572000"/>
            <a:ext cx="914400" cy="612648"/>
          </a:xfrm>
          <a:prstGeom prst="flowChartProcess">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lin ang="16200000" scaled="1"/>
            <a:tileRec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200" b="1" dirty="0" smtClean="0">
                <a:solidFill>
                  <a:srgbClr val="FFFFFF"/>
                </a:solidFill>
                <a:effectLst>
                  <a:outerShdw blurRad="38100" dist="38100" dir="2700000" algn="tl">
                    <a:srgbClr val="000000">
                      <a:alpha val="43137"/>
                    </a:srgbClr>
                  </a:outerShdw>
                </a:effectLst>
                <a:latin typeface="Calibri" pitchFamily="34" charset="0"/>
              </a:rPr>
              <a:t>Interop Provider</a:t>
            </a:r>
          </a:p>
        </p:txBody>
      </p:sp>
      <p:cxnSp>
        <p:nvCxnSpPr>
          <p:cNvPr id="24" name="Straight Arrow Connector 23"/>
          <p:cNvCxnSpPr>
            <a:stCxn id="20" idx="0"/>
          </p:cNvCxnSpPr>
          <p:nvPr/>
        </p:nvCxnSpPr>
        <p:spPr>
          <a:xfrm rot="5400000" flipH="1" flipV="1">
            <a:off x="6817878" y="4205307"/>
            <a:ext cx="464457" cy="26893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90"/>
            <a:ext cx="8763000" cy="886397"/>
          </a:xfrm>
        </p:spPr>
        <p:txBody>
          <a:bodyPr/>
          <a:lstStyle/>
          <a:p>
            <a:r>
              <a:rPr sz="3600" dirty="0" smtClean="0"/>
              <a:t>Operations Manager 2007 R2 Universal Connector</a:t>
            </a:r>
            <a:r>
              <a:rPr sz="4000" dirty="0" smtClean="0"/>
              <a:t/>
            </a:r>
            <a:br>
              <a:rPr sz="4000" dirty="0" smtClean="0"/>
            </a:br>
            <a:r>
              <a:rPr sz="2800" dirty="0" smtClean="0">
                <a:solidFill>
                  <a:schemeClr val="tx1"/>
                </a:solidFill>
              </a:rPr>
              <a:t>Processing Flow</a:t>
            </a:r>
            <a:endParaRPr lang="en-US" sz="2800" dirty="0">
              <a:solidFill>
                <a:schemeClr val="tx1"/>
              </a:solidFill>
            </a:endParaRPr>
          </a:p>
        </p:txBody>
      </p:sp>
      <p:sp>
        <p:nvSpPr>
          <p:cNvPr id="3" name="Text Placeholder 2"/>
          <p:cNvSpPr>
            <a:spLocks noGrp="1"/>
          </p:cNvSpPr>
          <p:nvPr>
            <p:ph idx="1"/>
          </p:nvPr>
        </p:nvSpPr>
        <p:spPr>
          <a:xfrm>
            <a:off x="387350" y="1285250"/>
            <a:ext cx="8382000" cy="4201150"/>
          </a:xfrm>
        </p:spPr>
        <p:txBody>
          <a:bodyPr/>
          <a:lstStyle/>
          <a:p>
            <a:r>
              <a:rPr lang="en-US" sz="2200" dirty="0" smtClean="0"/>
              <a:t>New alert forwarded to remote system in either XML or </a:t>
            </a:r>
            <a:br>
              <a:rPr lang="en-US" sz="2200" dirty="0" smtClean="0"/>
            </a:br>
            <a:r>
              <a:rPr lang="en-US" sz="2200" dirty="0" smtClean="0"/>
              <a:t>Unix Property file format</a:t>
            </a:r>
          </a:p>
          <a:p>
            <a:endParaRPr lang="en-US" sz="1000" dirty="0" smtClean="0"/>
          </a:p>
          <a:p>
            <a:r>
              <a:rPr lang="en-US" sz="2200" dirty="0" smtClean="0"/>
              <a:t>Provider on remote system creates a file (xml or property file) in a specified directory (</a:t>
            </a:r>
            <a:r>
              <a:rPr lang="en-US" sz="2200" i="1" dirty="0" smtClean="0"/>
              <a:t>%</a:t>
            </a:r>
            <a:r>
              <a:rPr lang="en-US" sz="2200" i="1" dirty="0" err="1" smtClean="0"/>
              <a:t>ProviderInstallDirectory</a:t>
            </a:r>
            <a:r>
              <a:rPr lang="en-US" sz="2200" i="1" dirty="0" smtClean="0"/>
              <a:t>%</a:t>
            </a:r>
            <a:r>
              <a:rPr lang="en-US" sz="2200" dirty="0" smtClean="0"/>
              <a:t>\</a:t>
            </a:r>
            <a:r>
              <a:rPr lang="en-US" sz="2200" dirty="0" err="1" smtClean="0"/>
              <a:t>UnvEvents</a:t>
            </a:r>
            <a:r>
              <a:rPr lang="en-US" sz="2200" dirty="0" smtClean="0"/>
              <a:t>\</a:t>
            </a:r>
            <a:r>
              <a:rPr lang="en-US" sz="2200" dirty="0" err="1" smtClean="0"/>
              <a:t>FromOpsMgr</a:t>
            </a:r>
            <a:r>
              <a:rPr lang="en-US" sz="2200" dirty="0" smtClean="0"/>
              <a:t>)</a:t>
            </a:r>
          </a:p>
          <a:p>
            <a:endParaRPr lang="en-US" sz="1000" dirty="0" smtClean="0"/>
          </a:p>
          <a:p>
            <a:r>
              <a:rPr lang="en-US" sz="2200" dirty="0" smtClean="0"/>
              <a:t>Customer’s integration picks up file from specified directory and </a:t>
            </a:r>
            <a:br>
              <a:rPr lang="en-US" sz="2200" dirty="0" smtClean="0"/>
            </a:br>
            <a:r>
              <a:rPr lang="en-US" sz="2200" dirty="0" smtClean="0"/>
              <a:t>inserts data into customer’s application</a:t>
            </a:r>
          </a:p>
          <a:p>
            <a:endParaRPr lang="en-US" sz="1000" dirty="0" smtClean="0"/>
          </a:p>
          <a:p>
            <a:r>
              <a:rPr lang="en-US" sz="2200" dirty="0" smtClean="0"/>
              <a:t>Customer’s integration creates a file in a specified directory with specific data to update Operations Manager alert, i.e.. </a:t>
            </a:r>
            <a:r>
              <a:rPr lang="en-US" sz="2200" dirty="0" err="1" smtClean="0"/>
              <a:t>TicketID</a:t>
            </a:r>
            <a:r>
              <a:rPr lang="en-US" sz="2200" dirty="0" smtClean="0"/>
              <a:t>, owner, custom fields (</a:t>
            </a:r>
            <a:r>
              <a:rPr lang="en-US" sz="2200" i="1" dirty="0" smtClean="0"/>
              <a:t>%</a:t>
            </a:r>
            <a:r>
              <a:rPr lang="en-US" sz="2200" i="1" dirty="0" err="1" smtClean="0"/>
              <a:t>ProviderInstallDirectory</a:t>
            </a:r>
            <a:r>
              <a:rPr lang="en-US" sz="2200" i="1" dirty="0" smtClean="0"/>
              <a:t>%</a:t>
            </a:r>
            <a:r>
              <a:rPr lang="en-US" sz="2200" dirty="0" smtClean="0"/>
              <a:t>\</a:t>
            </a:r>
            <a:r>
              <a:rPr lang="en-US" sz="2200" dirty="0" err="1" smtClean="0"/>
              <a:t>UnvEvents</a:t>
            </a:r>
            <a:r>
              <a:rPr lang="en-US" sz="2200" dirty="0" smtClean="0"/>
              <a:t>\</a:t>
            </a:r>
            <a:r>
              <a:rPr lang="en-US" sz="2200" i="1" dirty="0" smtClean="0"/>
              <a:t>%</a:t>
            </a:r>
            <a:r>
              <a:rPr lang="en-US" sz="2200" i="1" dirty="0" err="1" smtClean="0"/>
              <a:t>ManagementGroup</a:t>
            </a:r>
            <a:r>
              <a:rPr lang="en-US" sz="2200" i="1" dirty="0" smtClean="0"/>
              <a:t>%</a:t>
            </a:r>
            <a:r>
              <a:rPr lang="en-US" sz="2200" dirty="0" smtClean="0"/>
              <a:t>)</a:t>
            </a:r>
          </a:p>
          <a:p>
            <a:endParaRPr lang="en-US" sz="1000" dirty="0" smtClean="0"/>
          </a:p>
          <a:p>
            <a:r>
              <a:rPr lang="en-US" sz="2200" dirty="0" smtClean="0"/>
              <a:t>Universal Provider picks up Customer’s integration file and sends it back to Operations Manager to update alert</a:t>
            </a:r>
          </a:p>
          <a:p>
            <a:endParaRPr lang="en-US" sz="1000" dirty="0" smtClean="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Operations Manager 2007 R2 </a:t>
            </a:r>
            <a:br>
              <a:rPr lang="en-US" smtClean="0"/>
            </a:br>
            <a:r>
              <a:rPr lang="en-US" smtClean="0"/>
              <a:t>Universal Connector </a:t>
            </a:r>
            <a:endParaRPr lang="en-US" dirty="0"/>
          </a:p>
        </p:txBody>
      </p:sp>
      <p:sp>
        <p:nvSpPr>
          <p:cNvPr id="4" name="Text Placeholder 3"/>
          <p:cNvSpPr>
            <a:spLocks noGrp="1"/>
          </p:cNvSpPr>
          <p:nvPr>
            <p:ph type="body" sz="quarter" idx="10"/>
          </p:nvPr>
        </p:nvSpPr>
        <p:spPr/>
        <p:txBody>
          <a:bodyPr/>
          <a:lstStyle/>
          <a:p>
            <a:r>
              <a:rPr lang="en-US" smtClean="0"/>
              <a:t>demo </a:t>
            </a:r>
            <a:endParaRPr lang="en-US"/>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bwMode="black">
          <a:xfrm>
            <a:off x="0" y="6019800"/>
            <a:ext cx="9144000" cy="609600"/>
          </a:xfrm>
          <a:prstGeom prst="roundRect">
            <a:avLst>
              <a:gd name="adj" fmla="val 9033"/>
            </a:avLst>
          </a:prstGeom>
          <a:solidFill>
            <a:schemeClr val="bg1"/>
          </a:solidFill>
          <a:ln w="9525">
            <a:noFill/>
            <a:miter lim="800000"/>
            <a:headEnd/>
            <a:tailEnd/>
          </a:ln>
        </p:spPr>
        <p:txBody>
          <a:bodyPr wrap="none" anchor="ctr" anchorCtr="0"/>
          <a:lstStyle/>
          <a:p>
            <a:pPr algn="ctr" defTabSz="914099" fontAlgn="base">
              <a:lnSpc>
                <a:spcPct val="90000"/>
              </a:lnSpc>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 name="Title 1"/>
          <p:cNvSpPr>
            <a:spLocks noGrp="1"/>
          </p:cNvSpPr>
          <p:nvPr>
            <p:ph type="title"/>
          </p:nvPr>
        </p:nvSpPr>
        <p:spPr>
          <a:xfrm>
            <a:off x="381000" y="230188"/>
            <a:ext cx="8382000" cy="941796"/>
          </a:xfrm>
        </p:spPr>
        <p:txBody>
          <a:bodyPr/>
          <a:lstStyle/>
          <a:p>
            <a:r>
              <a:rPr lang="en-US" sz="3600" dirty="0" smtClean="0"/>
              <a:t>Operations Manager 2007 R2 Interop Connectors</a:t>
            </a:r>
            <a:r>
              <a:rPr lang="en-US" sz="4000" dirty="0" smtClean="0"/>
              <a:t/>
            </a:r>
            <a:br>
              <a:rPr lang="en-US" sz="4000" dirty="0" smtClean="0"/>
            </a:br>
            <a:r>
              <a:rPr lang="en-US" sz="3200" dirty="0" smtClean="0">
                <a:solidFill>
                  <a:schemeClr val="tx2"/>
                </a:solidFill>
              </a:rPr>
              <a:t>TechNet Forums</a:t>
            </a:r>
            <a:endParaRPr lang="en-US" sz="3200" dirty="0">
              <a:solidFill>
                <a:schemeClr val="tx2"/>
              </a:solidFill>
            </a:endParaRPr>
          </a:p>
        </p:txBody>
      </p:sp>
      <p:sp>
        <p:nvSpPr>
          <p:cNvPr id="3" name="Text Placeholder 2"/>
          <p:cNvSpPr>
            <a:spLocks noGrp="1"/>
          </p:cNvSpPr>
          <p:nvPr>
            <p:ph type="body" sz="quarter" idx="4294967295"/>
          </p:nvPr>
        </p:nvSpPr>
        <p:spPr>
          <a:xfrm>
            <a:off x="381000" y="1283788"/>
            <a:ext cx="8382000" cy="5072158"/>
          </a:xfrm>
          <a:prstGeom prst="rect">
            <a:avLst/>
          </a:prstGeom>
        </p:spPr>
        <p:txBody>
          <a:bodyPr/>
          <a:lstStyle/>
          <a:p>
            <a:pPr marL="398463" indent="-398463"/>
            <a:r>
              <a:rPr lang="en-US" sz="2400" dirty="0" smtClean="0"/>
              <a:t>Interop – General</a:t>
            </a:r>
          </a:p>
          <a:p>
            <a:pPr marL="915988" lvl="1" indent="-398463"/>
            <a:r>
              <a:rPr lang="en-US" sz="2000" dirty="0" smtClean="0">
                <a:hlinkClick r:id="rId3"/>
              </a:rPr>
              <a:t>http://social.technet.microsoft.com/forums/en-US/interopgeneral/threads/</a:t>
            </a:r>
            <a:endParaRPr lang="en-US" sz="2400" dirty="0" smtClean="0"/>
          </a:p>
          <a:p>
            <a:pPr marL="398463" indent="-398463"/>
            <a:r>
              <a:rPr lang="en-US" sz="2400" dirty="0" smtClean="0"/>
              <a:t>Interop – Tivoli Enterprise Console Connector</a:t>
            </a:r>
          </a:p>
          <a:p>
            <a:pPr marL="915988" lvl="1" indent="-398463"/>
            <a:r>
              <a:rPr lang="en-US" sz="2000" dirty="0" smtClean="0">
                <a:hlinkClick r:id="rId4"/>
              </a:rPr>
              <a:t>http://social.technet.microsoft.com/Forums/en-US/interoptivoli/threads/</a:t>
            </a:r>
            <a:endParaRPr lang="en-US" sz="2000" dirty="0" smtClean="0"/>
          </a:p>
          <a:p>
            <a:pPr marL="398463" indent="-398463"/>
            <a:r>
              <a:rPr lang="en-US" sz="2400" dirty="0" smtClean="0"/>
              <a:t>Interop – HP OpenView Operations Connector</a:t>
            </a:r>
          </a:p>
          <a:p>
            <a:pPr marL="915988" lvl="1" indent="-398463"/>
            <a:r>
              <a:rPr lang="en-US" sz="2000" dirty="0" smtClean="0">
                <a:hlinkClick r:id="rId5"/>
              </a:rPr>
              <a:t>http://social.technet.microsoft.com/Forums/en-US/interophpoperationsmanager/threads/</a:t>
            </a:r>
            <a:endParaRPr lang="en-US" sz="2000" dirty="0" smtClean="0"/>
          </a:p>
          <a:p>
            <a:pPr marL="398463" indent="-398463"/>
            <a:r>
              <a:rPr lang="en-US" sz="2400" dirty="0" smtClean="0"/>
              <a:t>Interop – BMC Remedy ARS Connector</a:t>
            </a:r>
          </a:p>
          <a:p>
            <a:pPr marL="915988" lvl="1" indent="-398463"/>
            <a:r>
              <a:rPr lang="en-US" sz="2000" dirty="0" smtClean="0">
                <a:hlinkClick r:id="rId6"/>
              </a:rPr>
              <a:t>http://social.technet.microsoft.com/Forums/en-US/interopremedy/threads/</a:t>
            </a:r>
          </a:p>
          <a:p>
            <a:pPr marL="398463" indent="-398463"/>
            <a:r>
              <a:rPr lang="en-US" sz="2400" dirty="0" smtClean="0"/>
              <a:t>Interop – Universal Connector</a:t>
            </a:r>
          </a:p>
          <a:p>
            <a:pPr marL="915988" lvl="1" indent="-398463"/>
            <a:r>
              <a:rPr lang="en-US" sz="2000" dirty="0" smtClean="0">
                <a:hlinkClick r:id="rId6"/>
              </a:rPr>
              <a:t>http://social.technet.microsoft.com/Forums/en-US/interopuniversalconnector/threads/</a:t>
            </a: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664797"/>
          </a:xfrm>
        </p:spPr>
        <p:txBody>
          <a:bodyPr/>
          <a:lstStyle/>
          <a:p>
            <a:r>
              <a:rPr dirty="0" smtClean="0"/>
              <a:t>Service Manager Connectors</a:t>
            </a:r>
            <a:endParaRPr lang="en-US" sz="3200" dirty="0">
              <a:solidFill>
                <a:schemeClr val="tx2"/>
              </a:solidFill>
            </a:endParaRPr>
          </a:p>
        </p:txBody>
      </p:sp>
      <p:graphicFrame>
        <p:nvGraphicFramePr>
          <p:cNvPr id="4" name="Table 3"/>
          <p:cNvGraphicFramePr>
            <a:graphicFrameLocks noGrp="1"/>
          </p:cNvGraphicFramePr>
          <p:nvPr/>
        </p:nvGraphicFramePr>
        <p:xfrm>
          <a:off x="284633" y="1066032"/>
          <a:ext cx="8517568" cy="5459408"/>
        </p:xfrm>
        <a:graphic>
          <a:graphicData uri="http://schemas.openxmlformats.org/drawingml/2006/table">
            <a:tbl>
              <a:tblPr firstRow="1" bandRow="1">
                <a:tableStyleId>{5C22544A-7EE6-4342-B048-85BDC9FD1C3A}</a:tableStyleId>
              </a:tblPr>
              <a:tblGrid>
                <a:gridCol w="3837424"/>
                <a:gridCol w="4680144"/>
              </a:tblGrid>
              <a:tr h="369248">
                <a:tc>
                  <a:txBody>
                    <a:bodyPr/>
                    <a:lstStyle/>
                    <a:p>
                      <a:r>
                        <a:rPr lang="en-US" dirty="0" smtClean="0"/>
                        <a:t>Connectors</a:t>
                      </a:r>
                      <a:endParaRPr lang="en-US" dirty="0"/>
                    </a:p>
                  </a:txBody>
                  <a:tcPr marL="68598" marR="68598"/>
                </a:tc>
                <a:tc>
                  <a:txBody>
                    <a:bodyPr/>
                    <a:lstStyle/>
                    <a:p>
                      <a:r>
                        <a:rPr lang="en-US" dirty="0" smtClean="0"/>
                        <a:t>Scenarios</a:t>
                      </a:r>
                      <a:endParaRPr lang="en-US" dirty="0"/>
                    </a:p>
                  </a:txBody>
                  <a:tcPr marL="68598" marR="68598"/>
                </a:tc>
              </a:tr>
              <a:tr h="2015850">
                <a:tc>
                  <a:txBody>
                    <a:bodyPr/>
                    <a:lstStyle/>
                    <a:p>
                      <a:pPr marL="457218" marR="0" lvl="0" indent="-396875" algn="l" defTabSz="914363" rtl="0" eaLnBrk="1" fontAlgn="auto" latinLnBrk="0" hangingPunct="1">
                        <a:lnSpc>
                          <a:spcPct val="90000"/>
                        </a:lnSpc>
                        <a:spcBef>
                          <a:spcPct val="20000"/>
                        </a:spcBef>
                        <a:spcAft>
                          <a:spcPts val="0"/>
                        </a:spcAft>
                        <a:buClr>
                          <a:srgbClr val="F3AF35"/>
                        </a:buClr>
                        <a:buSzPct val="85000"/>
                        <a:buFontTx/>
                        <a:buBlip>
                          <a:blip r:embed="rId3"/>
                        </a:buBlip>
                        <a:tabLst/>
                        <a:defRPr/>
                      </a:pPr>
                      <a:r>
                        <a:rPr kumimoji="0" lang="en-US" sz="2400" u="none" strike="noStrike" kern="1200" cap="none" spc="0" normalizeH="0" baseline="0" noProof="0" dirty="0" smtClean="0">
                          <a:ln>
                            <a:noFill/>
                          </a:ln>
                          <a:effectLst/>
                          <a:uLnTx/>
                          <a:uFillTx/>
                        </a:rPr>
                        <a:t>Universal “Inbound” Incident Creation</a:t>
                      </a:r>
                    </a:p>
                  </a:txBody>
                  <a:tcPr marL="68598" marR="68598"/>
                </a:tc>
                <a:tc>
                  <a:txBody>
                    <a:bodyPr/>
                    <a:lstStyle/>
                    <a:p>
                      <a:pPr marL="457218" marR="0" lvl="0" indent="-396875" algn="l" defTabSz="914363" rtl="0" eaLnBrk="1" fontAlgn="auto" latinLnBrk="0" hangingPunct="1">
                        <a:lnSpc>
                          <a:spcPct val="90000"/>
                        </a:lnSpc>
                        <a:spcBef>
                          <a:spcPct val="20000"/>
                        </a:spcBef>
                        <a:spcAft>
                          <a:spcPts val="0"/>
                        </a:spcAft>
                        <a:buClr>
                          <a:srgbClr val="F3AF35"/>
                        </a:buClr>
                        <a:buSzPct val="85000"/>
                        <a:buFontTx/>
                        <a:buBlip>
                          <a:blip r:embed="rId3"/>
                        </a:buBlip>
                        <a:tabLst/>
                        <a:defRPr/>
                      </a:pPr>
                      <a:r>
                        <a:rPr kumimoji="0" lang="en-US" sz="2000" b="0" i="0" u="none" strike="noStrike" kern="1200" cap="none" spc="0" normalizeH="0" baseline="0" noProof="0" dirty="0" smtClean="0">
                          <a:ln>
                            <a:noFill/>
                          </a:ln>
                          <a:solidFill>
                            <a:schemeClr val="bg1"/>
                          </a:solidFill>
                          <a:effectLst/>
                          <a:uLnTx/>
                          <a:uFillTx/>
                          <a:latin typeface="+mn-lt"/>
                          <a:ea typeface="+mn-ea"/>
                          <a:cs typeface="+mn-cs"/>
                        </a:rPr>
                        <a:t>Create incidents in SCSM from eventing sources </a:t>
                      </a:r>
                    </a:p>
                    <a:p>
                      <a:pPr marL="457218" marR="0" lvl="0" indent="-396875" algn="l" defTabSz="914363" rtl="0" eaLnBrk="1" fontAlgn="auto" latinLnBrk="0" hangingPunct="1">
                        <a:lnSpc>
                          <a:spcPct val="90000"/>
                        </a:lnSpc>
                        <a:spcBef>
                          <a:spcPct val="20000"/>
                        </a:spcBef>
                        <a:spcAft>
                          <a:spcPts val="0"/>
                        </a:spcAft>
                        <a:buClr>
                          <a:srgbClr val="F3AF35"/>
                        </a:buClr>
                        <a:buSzPct val="85000"/>
                        <a:buFontTx/>
                        <a:buBlip>
                          <a:blip r:embed="rId3"/>
                        </a:buBlip>
                        <a:tabLst/>
                        <a:defRPr/>
                      </a:pPr>
                      <a:r>
                        <a:rPr kumimoji="0" lang="en-US" sz="2000" b="0" i="0" u="none" strike="noStrike" kern="1200" cap="none" spc="0" normalizeH="0" baseline="0" noProof="0" dirty="0" smtClean="0">
                          <a:ln>
                            <a:noFill/>
                          </a:ln>
                          <a:solidFill>
                            <a:schemeClr val="bg1"/>
                          </a:solidFill>
                          <a:effectLst/>
                          <a:uLnTx/>
                          <a:uFillTx/>
                          <a:latin typeface="+mn-lt"/>
                          <a:ea typeface="+mn-ea"/>
                          <a:cs typeface="+mn-cs"/>
                        </a:rPr>
                        <a:t>Create incidents in SCSM from trouble ticketing sources</a:t>
                      </a:r>
                    </a:p>
                    <a:p>
                      <a:pPr marL="457218" marR="0" lvl="0" indent="-396875" algn="l" defTabSz="914363" rtl="0" eaLnBrk="1" fontAlgn="auto" latinLnBrk="0" hangingPunct="1">
                        <a:lnSpc>
                          <a:spcPct val="90000"/>
                        </a:lnSpc>
                        <a:spcBef>
                          <a:spcPct val="20000"/>
                        </a:spcBef>
                        <a:spcAft>
                          <a:spcPts val="0"/>
                        </a:spcAft>
                        <a:buClr>
                          <a:srgbClr val="F3AF35"/>
                        </a:buClr>
                        <a:buSzPct val="85000"/>
                        <a:buFontTx/>
                        <a:buBlip>
                          <a:blip r:embed="rId3"/>
                        </a:buBlip>
                        <a:tabLst/>
                        <a:defRPr/>
                      </a:pPr>
                      <a:r>
                        <a:rPr kumimoji="0" lang="en-US" sz="2000" b="0" i="0" u="none" strike="noStrike" kern="1200" cap="none" spc="0" normalizeH="0" baseline="0" noProof="0" dirty="0" smtClean="0">
                          <a:ln>
                            <a:noFill/>
                          </a:ln>
                          <a:solidFill>
                            <a:schemeClr val="bg1"/>
                          </a:solidFill>
                          <a:effectLst/>
                          <a:uLnTx/>
                          <a:uFillTx/>
                          <a:latin typeface="+mn-lt"/>
                          <a:ea typeface="+mn-ea"/>
                          <a:cs typeface="+mn-cs"/>
                        </a:rPr>
                        <a:t>Bi-directional synchronization of incident updates in SCSM and the event/trouble ticket in the remote system</a:t>
                      </a:r>
                    </a:p>
                  </a:txBody>
                  <a:tcPr marL="68598" marR="68598"/>
                </a:tc>
              </a:tr>
              <a:tr h="2015850">
                <a:tc>
                  <a:txBody>
                    <a:bodyPr/>
                    <a:lstStyle/>
                    <a:p>
                      <a:pPr marL="914400" marR="0" lvl="1" indent="-396875" algn="l" defTabSz="914363" rtl="0" eaLnBrk="1" fontAlgn="auto" latinLnBrk="0" hangingPunct="1">
                        <a:lnSpc>
                          <a:spcPct val="90000"/>
                        </a:lnSpc>
                        <a:spcBef>
                          <a:spcPct val="20000"/>
                        </a:spcBef>
                        <a:spcAft>
                          <a:spcPts val="0"/>
                        </a:spcAft>
                        <a:buClr>
                          <a:srgbClr val="F3AF35"/>
                        </a:buClr>
                        <a:buSzPct val="85000"/>
                        <a:buFontTx/>
                        <a:buBlip>
                          <a:blip r:embed="rId3"/>
                        </a:buBlip>
                        <a:tabLst/>
                        <a:defRPr/>
                      </a:pPr>
                      <a:endParaRPr kumimoji="0" lang="en-US" sz="2400" u="none" strike="noStrike" kern="1200" cap="none" spc="0" normalizeH="0" baseline="0" noProof="0" dirty="0" smtClean="0">
                        <a:ln>
                          <a:noFill/>
                        </a:ln>
                        <a:effectLst/>
                        <a:uLnTx/>
                        <a:uFillTx/>
                      </a:endParaRPr>
                    </a:p>
                    <a:p>
                      <a:pPr marL="457218" marR="0" lvl="0" indent="-396875" algn="l" defTabSz="914363" rtl="0" eaLnBrk="1" fontAlgn="auto" latinLnBrk="0" hangingPunct="1">
                        <a:lnSpc>
                          <a:spcPct val="90000"/>
                        </a:lnSpc>
                        <a:spcBef>
                          <a:spcPct val="20000"/>
                        </a:spcBef>
                        <a:spcAft>
                          <a:spcPts val="0"/>
                        </a:spcAft>
                        <a:buClr>
                          <a:srgbClr val="F3AF35"/>
                        </a:buClr>
                        <a:buSzPct val="85000"/>
                        <a:buFontTx/>
                        <a:buBlip>
                          <a:blip r:embed="rId3"/>
                        </a:buBlip>
                        <a:tabLst/>
                        <a:defRPr/>
                      </a:pPr>
                      <a:r>
                        <a:rPr kumimoji="0" lang="en-US" sz="2400" u="none" strike="noStrike" kern="1200" cap="none" spc="0" normalizeH="0" baseline="0" noProof="0" dirty="0" smtClean="0">
                          <a:ln>
                            <a:noFill/>
                          </a:ln>
                          <a:effectLst/>
                          <a:uLnTx/>
                          <a:uFillTx/>
                        </a:rPr>
                        <a:t>HP Service Manager</a:t>
                      </a:r>
                    </a:p>
                    <a:p>
                      <a:pPr marL="457218" marR="0" lvl="0" indent="-396875" algn="l" defTabSz="914363" rtl="0" eaLnBrk="1" fontAlgn="auto" latinLnBrk="0" hangingPunct="1">
                        <a:lnSpc>
                          <a:spcPct val="90000"/>
                        </a:lnSpc>
                        <a:spcBef>
                          <a:spcPct val="20000"/>
                        </a:spcBef>
                        <a:spcAft>
                          <a:spcPts val="0"/>
                        </a:spcAft>
                        <a:buClr>
                          <a:srgbClr val="F3AF35"/>
                        </a:buClr>
                        <a:buSzPct val="85000"/>
                        <a:buFontTx/>
                        <a:buNone/>
                        <a:tabLst/>
                        <a:defRPr/>
                      </a:pPr>
                      <a:endParaRPr kumimoji="0" lang="en-US" sz="2400" u="none" strike="noStrike" kern="1200" cap="none" spc="0" normalizeH="0" baseline="0" noProof="0" dirty="0" smtClean="0">
                        <a:ln>
                          <a:noFill/>
                        </a:ln>
                        <a:effectLst/>
                        <a:uLnTx/>
                        <a:uFillTx/>
                      </a:endParaRPr>
                    </a:p>
                    <a:p>
                      <a:pPr marL="457218" marR="0" lvl="0" indent="-396875" algn="l" defTabSz="914363" rtl="0" eaLnBrk="1" fontAlgn="auto" latinLnBrk="0" hangingPunct="1">
                        <a:lnSpc>
                          <a:spcPct val="90000"/>
                        </a:lnSpc>
                        <a:spcBef>
                          <a:spcPct val="20000"/>
                        </a:spcBef>
                        <a:spcAft>
                          <a:spcPts val="0"/>
                        </a:spcAft>
                        <a:buClr>
                          <a:srgbClr val="F3AF35"/>
                        </a:buClr>
                        <a:buSzPct val="85000"/>
                        <a:buFontTx/>
                        <a:buBlip>
                          <a:blip r:embed="rId3"/>
                        </a:buBlip>
                        <a:tabLst/>
                        <a:defRPr/>
                      </a:pPr>
                      <a:r>
                        <a:rPr kumimoji="0" lang="en-US" sz="2400" u="none" strike="noStrike" kern="1200" cap="none" spc="0" normalizeH="0" baseline="0" noProof="0" dirty="0" smtClean="0">
                          <a:ln>
                            <a:noFill/>
                          </a:ln>
                          <a:effectLst/>
                          <a:uLnTx/>
                          <a:uFillTx/>
                        </a:rPr>
                        <a:t>BMC Remedy &amp; Atrium CMDB</a:t>
                      </a:r>
                    </a:p>
                  </a:txBody>
                  <a:tcPr marL="68598" marR="68598"/>
                </a:tc>
                <a:tc>
                  <a:txBody>
                    <a:bodyPr/>
                    <a:lstStyle/>
                    <a:p>
                      <a:pPr marL="457218" marR="0" lvl="0" indent="-396875" algn="l" defTabSz="914363" rtl="0" eaLnBrk="1" fontAlgn="auto" latinLnBrk="0" hangingPunct="1">
                        <a:lnSpc>
                          <a:spcPct val="90000"/>
                        </a:lnSpc>
                        <a:spcBef>
                          <a:spcPct val="20000"/>
                        </a:spcBef>
                        <a:spcAft>
                          <a:spcPts val="0"/>
                        </a:spcAft>
                        <a:buClr>
                          <a:srgbClr val="F3AF35"/>
                        </a:buClr>
                        <a:buSzPct val="85000"/>
                        <a:buFontTx/>
                        <a:buBlip>
                          <a:blip r:embed="rId3"/>
                        </a:buBlip>
                        <a:tabLst/>
                        <a:defRPr/>
                      </a:pPr>
                      <a:r>
                        <a:rPr kumimoji="0" lang="en-US" sz="2000" u="none" strike="noStrike" kern="1200" cap="none" spc="0" normalizeH="0" baseline="0" noProof="0" dirty="0" smtClean="0">
                          <a:ln>
                            <a:noFill/>
                          </a:ln>
                          <a:effectLst/>
                          <a:uLnTx/>
                          <a:uFillTx/>
                        </a:rPr>
                        <a:t>Forward incidents from SCSM to remote service desk to create a new incident</a:t>
                      </a:r>
                      <a:endParaRPr kumimoji="0" lang="en-US" sz="1000" u="none" strike="noStrike" kern="1200" cap="none" spc="0" normalizeH="0" baseline="0" noProof="0" dirty="0" smtClean="0">
                        <a:ln>
                          <a:noFill/>
                        </a:ln>
                        <a:effectLst/>
                        <a:uLnTx/>
                        <a:uFillTx/>
                      </a:endParaRPr>
                    </a:p>
                    <a:p>
                      <a:pPr marL="457218" marR="0" lvl="0" indent="-396875" algn="l" defTabSz="914363" rtl="0" eaLnBrk="1" fontAlgn="auto" latinLnBrk="0" hangingPunct="1">
                        <a:lnSpc>
                          <a:spcPct val="90000"/>
                        </a:lnSpc>
                        <a:spcBef>
                          <a:spcPct val="20000"/>
                        </a:spcBef>
                        <a:spcAft>
                          <a:spcPts val="0"/>
                        </a:spcAft>
                        <a:buClr>
                          <a:srgbClr val="F3AF35"/>
                        </a:buClr>
                        <a:buSzPct val="85000"/>
                        <a:buFontTx/>
                        <a:buBlip>
                          <a:blip r:embed="rId3"/>
                        </a:buBlip>
                        <a:tabLst/>
                        <a:defRPr/>
                      </a:pPr>
                      <a:r>
                        <a:rPr kumimoji="0" lang="en-US" sz="2000" u="none" strike="noStrike" kern="1200" cap="none" spc="0" normalizeH="0" baseline="0" noProof="0" dirty="0" smtClean="0">
                          <a:ln>
                            <a:noFill/>
                          </a:ln>
                          <a:effectLst/>
                          <a:uLnTx/>
                          <a:uFillTx/>
                        </a:rPr>
                        <a:t>Create incidents in SCSM from incidents forwarded from remote service desk</a:t>
                      </a:r>
                      <a:endParaRPr kumimoji="0" lang="en-US" sz="1000" u="none" strike="noStrike" kern="1200" cap="none" spc="0" normalizeH="0" baseline="0" noProof="0" dirty="0" smtClean="0">
                        <a:ln>
                          <a:noFill/>
                        </a:ln>
                        <a:effectLst/>
                        <a:uLnTx/>
                        <a:uFillTx/>
                      </a:endParaRPr>
                    </a:p>
                    <a:p>
                      <a:pPr marL="457218" marR="0" lvl="0" indent="-396875" algn="l" defTabSz="914363" rtl="0" eaLnBrk="1" fontAlgn="auto" latinLnBrk="0" hangingPunct="1">
                        <a:lnSpc>
                          <a:spcPct val="90000"/>
                        </a:lnSpc>
                        <a:spcBef>
                          <a:spcPct val="20000"/>
                        </a:spcBef>
                        <a:spcAft>
                          <a:spcPts val="0"/>
                        </a:spcAft>
                        <a:buClr>
                          <a:srgbClr val="F3AF35"/>
                        </a:buClr>
                        <a:buSzPct val="85000"/>
                        <a:buFontTx/>
                        <a:buBlip>
                          <a:blip r:embed="rId3"/>
                        </a:buBlip>
                        <a:tabLst/>
                        <a:defRPr/>
                      </a:pPr>
                      <a:r>
                        <a:rPr kumimoji="0" lang="en-US" sz="2000" u="none" strike="noStrike" kern="1200" cap="none" spc="0" normalizeH="0" baseline="0" noProof="0" dirty="0" smtClean="0">
                          <a:ln>
                            <a:noFill/>
                          </a:ln>
                          <a:effectLst/>
                          <a:uLnTx/>
                          <a:uFillTx/>
                        </a:rPr>
                        <a:t>Bi-directional synchronization of incident updates between SCSM and the remote service desk</a:t>
                      </a:r>
                      <a:endParaRPr kumimoji="0" lang="en-US" sz="2000" b="0" i="0" u="none" strike="noStrike" kern="1200" cap="none" spc="0" normalizeH="0" baseline="0" noProof="0" dirty="0" smtClean="0">
                        <a:ln>
                          <a:noFill/>
                        </a:ln>
                        <a:solidFill>
                          <a:schemeClr val="bg1"/>
                        </a:solidFill>
                        <a:effectLst/>
                        <a:uLnTx/>
                        <a:uFillTx/>
                        <a:latin typeface="+mn-lt"/>
                        <a:ea typeface="+mn-ea"/>
                        <a:cs typeface="+mn-cs"/>
                      </a:endParaRPr>
                    </a:p>
                  </a:txBody>
                  <a:tcPr marL="68598" marR="68598"/>
                </a:tc>
              </a:tr>
            </a:tbl>
          </a:graphicData>
        </a:graphic>
      </p:graphicFrame>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1107996"/>
          </a:xfrm>
        </p:spPr>
        <p:txBody>
          <a:bodyPr/>
          <a:lstStyle/>
          <a:p>
            <a:r>
              <a:rPr dirty="0" smtClean="0"/>
              <a:t>Service Manager Connectors</a:t>
            </a:r>
            <a:br>
              <a:rPr dirty="0" smtClean="0"/>
            </a:br>
            <a:r>
              <a:rPr sz="3200" dirty="0" smtClean="0">
                <a:solidFill>
                  <a:schemeClr val="tx2"/>
                </a:solidFill>
              </a:rPr>
              <a:t>Universal Inbound </a:t>
            </a:r>
            <a:endParaRPr lang="en-US" sz="3200" dirty="0">
              <a:solidFill>
                <a:schemeClr val="tx2"/>
              </a:solidFill>
            </a:endParaRPr>
          </a:p>
        </p:txBody>
      </p:sp>
      <p:sp>
        <p:nvSpPr>
          <p:cNvPr id="6" name="Text Placeholder 2"/>
          <p:cNvSpPr txBox="1">
            <a:spLocks/>
          </p:cNvSpPr>
          <p:nvPr/>
        </p:nvSpPr>
        <p:spPr>
          <a:xfrm>
            <a:off x="299668" y="1435562"/>
            <a:ext cx="8382000" cy="4201150"/>
          </a:xfrm>
          <a:prstGeom prst="rect">
            <a:avLst/>
          </a:prstGeom>
        </p:spPr>
        <p:txBody>
          <a:bodyPr/>
          <a:lstStyle/>
          <a:p>
            <a:pPr marL="396875" marR="0" lvl="0" indent="-396875" algn="l" defTabSz="914363" rtl="0" eaLnBrk="1" fontAlgn="auto" latinLnBrk="0" hangingPunct="1">
              <a:lnSpc>
                <a:spcPct val="90000"/>
              </a:lnSpc>
              <a:spcBef>
                <a:spcPct val="20000"/>
              </a:spcBef>
              <a:spcAft>
                <a:spcPts val="0"/>
              </a:spcAft>
              <a:buClrTx/>
              <a:buSzTx/>
              <a:tabLst/>
              <a:defRPr/>
            </a:pPr>
            <a:r>
              <a:rPr kumimoji="0" lang="en-US" sz="2800" b="1" i="0" u="none" strike="noStrike" kern="1200" cap="none" spc="0" normalizeH="0" baseline="0" noProof="0" dirty="0" smtClean="0">
                <a:ln>
                  <a:noFill/>
                </a:ln>
                <a:solidFill>
                  <a:srgbClr val="99CC99"/>
                </a:solidFill>
                <a:effectLst/>
                <a:uLnTx/>
                <a:uFillTx/>
                <a:latin typeface="+mn-lt"/>
                <a:ea typeface="+mn-ea"/>
                <a:cs typeface="+mn-cs"/>
              </a:rPr>
              <a:t>Use</a:t>
            </a:r>
            <a:r>
              <a:rPr kumimoji="0" lang="en-US" sz="2800" b="1" i="0" u="none" strike="noStrike" kern="1200" cap="none" spc="0" normalizeH="0" noProof="0" dirty="0" smtClean="0">
                <a:ln>
                  <a:noFill/>
                </a:ln>
                <a:solidFill>
                  <a:srgbClr val="99CC99"/>
                </a:solidFill>
                <a:effectLst/>
                <a:uLnTx/>
                <a:uFillTx/>
                <a:latin typeface="+mn-lt"/>
                <a:ea typeface="+mn-ea"/>
                <a:cs typeface="+mn-cs"/>
              </a:rPr>
              <a:t> Cases</a:t>
            </a:r>
            <a:endParaRPr kumimoji="0" lang="en-US" sz="2800" b="1" i="0" u="none" strike="noStrike" kern="1200" cap="none" spc="0" normalizeH="0" baseline="0" noProof="0" dirty="0" smtClean="0">
              <a:ln>
                <a:noFill/>
              </a:ln>
              <a:solidFill>
                <a:srgbClr val="99CC99"/>
              </a:solidFill>
              <a:effectLst/>
              <a:uLnTx/>
              <a:uFillTx/>
              <a:latin typeface="+mn-lt"/>
              <a:ea typeface="+mn-ea"/>
              <a:cs typeface="+mn-cs"/>
            </a:endParaRPr>
          </a:p>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r>
              <a:rPr kumimoji="0" lang="en-US" sz="2200" b="0" i="0" u="none" strike="noStrike" kern="1200" cap="none" spc="0" normalizeH="0" baseline="0" noProof="0" dirty="0" smtClean="0">
                <a:ln>
                  <a:noFill/>
                </a:ln>
                <a:solidFill>
                  <a:srgbClr val="99CC99"/>
                </a:solidFill>
                <a:effectLst/>
                <a:uLnTx/>
                <a:uFillTx/>
                <a:latin typeface="+mn-lt"/>
                <a:ea typeface="+mn-ea"/>
                <a:cs typeface="+mn-cs"/>
              </a:rPr>
              <a:t>Forward events/alerts</a:t>
            </a:r>
            <a:r>
              <a:rPr kumimoji="0" lang="en-US" sz="2200" b="0" i="0" u="none" strike="noStrike" kern="1200" cap="none" spc="0" normalizeH="0" noProof="0" dirty="0" smtClean="0">
                <a:ln>
                  <a:noFill/>
                </a:ln>
                <a:solidFill>
                  <a:srgbClr val="99CC99"/>
                </a:solidFill>
                <a:effectLst/>
                <a:uLnTx/>
                <a:uFillTx/>
                <a:latin typeface="+mn-lt"/>
                <a:ea typeface="+mn-ea"/>
                <a:cs typeface="+mn-cs"/>
              </a:rPr>
              <a:t> from monitoring sources (</a:t>
            </a:r>
            <a:r>
              <a:rPr kumimoji="0" lang="en-US" sz="2200" b="0" i="0" u="none" strike="noStrike" kern="1200" cap="none" spc="0" normalizeH="0" noProof="0" dirty="0" err="1" smtClean="0">
                <a:ln>
                  <a:noFill/>
                </a:ln>
                <a:solidFill>
                  <a:srgbClr val="99CC99"/>
                </a:solidFill>
                <a:effectLst/>
                <a:uLnTx/>
                <a:uFillTx/>
                <a:latin typeface="+mn-lt"/>
                <a:ea typeface="+mn-ea"/>
                <a:cs typeface="+mn-cs"/>
              </a:rPr>
              <a:t>suc</a:t>
            </a:r>
            <a:r>
              <a:rPr lang="en-US" sz="2200" dirty="0" smtClean="0">
                <a:solidFill>
                  <a:srgbClr val="99CC99"/>
                </a:solidFill>
              </a:rPr>
              <a:t>h as HP OM for Windows) into SCSM to create incidents</a:t>
            </a:r>
            <a:endParaRPr kumimoji="0" lang="en-US" sz="2200" b="0" i="0" u="none" strike="noStrike" kern="1200" cap="none" spc="0" normalizeH="0" baseline="0" noProof="0" dirty="0" smtClean="0">
              <a:ln>
                <a:noFill/>
              </a:ln>
              <a:solidFill>
                <a:srgbClr val="99CC99"/>
              </a:solidFill>
              <a:effectLst/>
              <a:uLnTx/>
              <a:uFillTx/>
              <a:latin typeface="+mn-lt"/>
              <a:ea typeface="+mn-ea"/>
              <a:cs typeface="+mn-cs"/>
            </a:endParaRPr>
          </a:p>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endParaRPr kumimoji="0" lang="en-US" sz="900" b="0" i="0" u="none" strike="noStrike" kern="1200" cap="none" spc="0" normalizeH="0" baseline="0" noProof="0" dirty="0" smtClean="0">
              <a:ln>
                <a:noFill/>
              </a:ln>
              <a:solidFill>
                <a:srgbClr val="99CC99"/>
              </a:solidFill>
              <a:effectLst/>
              <a:uLnTx/>
              <a:uFillTx/>
              <a:latin typeface="+mn-lt"/>
              <a:ea typeface="+mn-ea"/>
              <a:cs typeface="+mn-cs"/>
            </a:endParaRPr>
          </a:p>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r>
              <a:rPr kumimoji="0" lang="en-US" sz="2200" b="0" i="0" u="none" strike="noStrike" kern="1200" cap="none" spc="0" normalizeH="0" baseline="0" noProof="0" dirty="0" smtClean="0">
                <a:ln>
                  <a:noFill/>
                </a:ln>
                <a:solidFill>
                  <a:srgbClr val="99CC99"/>
                </a:solidFill>
                <a:effectLst/>
                <a:uLnTx/>
                <a:uFillTx/>
                <a:latin typeface="+mn-lt"/>
                <a:ea typeface="+mn-ea"/>
                <a:cs typeface="+mn-cs"/>
              </a:rPr>
              <a:t>Forward trouble tickets/incidents from other help</a:t>
            </a:r>
            <a:r>
              <a:rPr kumimoji="0" lang="en-US" sz="2200" b="0" i="0" u="none" strike="noStrike" kern="1200" cap="none" spc="0" normalizeH="0" noProof="0" dirty="0" smtClean="0">
                <a:ln>
                  <a:noFill/>
                </a:ln>
                <a:solidFill>
                  <a:srgbClr val="99CC99"/>
                </a:solidFill>
                <a:effectLst/>
                <a:uLnTx/>
                <a:uFillTx/>
                <a:latin typeface="+mn-lt"/>
                <a:ea typeface="+mn-ea"/>
                <a:cs typeface="+mn-cs"/>
              </a:rPr>
              <a:t> desk sources into SCSM to create incidents</a:t>
            </a:r>
            <a:endParaRPr kumimoji="0" lang="en-US" sz="2200" b="0" i="0" u="none" strike="noStrike" kern="1200" cap="none" spc="0" normalizeH="0" baseline="0" noProof="0" dirty="0" smtClean="0">
              <a:ln>
                <a:noFill/>
              </a:ln>
              <a:solidFill>
                <a:srgbClr val="99CC99"/>
              </a:solidFill>
              <a:effectLst/>
              <a:uLnTx/>
              <a:uFillTx/>
              <a:latin typeface="+mn-lt"/>
              <a:ea typeface="+mn-ea"/>
              <a:cs typeface="+mn-cs"/>
            </a:endParaRPr>
          </a:p>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endParaRPr kumimoji="0" lang="en-US" sz="900" b="0" i="0" u="none" strike="noStrike" kern="1200" cap="none" spc="0" normalizeH="0" baseline="0" noProof="0" dirty="0" smtClean="0">
              <a:ln>
                <a:noFill/>
              </a:ln>
              <a:solidFill>
                <a:srgbClr val="99CC99"/>
              </a:solidFill>
              <a:effectLst/>
              <a:uLnTx/>
              <a:uFillTx/>
              <a:latin typeface="+mn-lt"/>
              <a:ea typeface="+mn-ea"/>
              <a:cs typeface="+mn-cs"/>
            </a:endParaRPr>
          </a:p>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r>
              <a:rPr kumimoji="0" lang="en-US" sz="2200" b="0" i="0" u="none" strike="noStrike" kern="1200" cap="none" spc="0" normalizeH="0" baseline="0" noProof="0" dirty="0" smtClean="0">
                <a:ln>
                  <a:noFill/>
                </a:ln>
                <a:solidFill>
                  <a:srgbClr val="99CC99"/>
                </a:solidFill>
                <a:effectLst/>
                <a:uLnTx/>
                <a:uFillTx/>
                <a:latin typeface="+mn-lt"/>
                <a:ea typeface="+mn-ea"/>
                <a:cs typeface="+mn-cs"/>
              </a:rPr>
              <a:t>Bi-directional synchronization</a:t>
            </a:r>
            <a:r>
              <a:rPr kumimoji="0" lang="en-US" sz="2200" b="0" i="0" u="none" strike="noStrike" kern="1200" cap="none" spc="0" normalizeH="0" noProof="0" dirty="0" smtClean="0">
                <a:ln>
                  <a:noFill/>
                </a:ln>
                <a:solidFill>
                  <a:srgbClr val="99CC99"/>
                </a:solidFill>
                <a:effectLst/>
                <a:uLnTx/>
                <a:uFillTx/>
                <a:latin typeface="+mn-lt"/>
                <a:ea typeface="+mn-ea"/>
                <a:cs typeface="+mn-cs"/>
              </a:rPr>
              <a:t> of the event/incident  updates throughout the life of the event/incident</a:t>
            </a:r>
          </a:p>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endParaRPr lang="en-US" sz="900" baseline="0" dirty="0" smtClean="0">
              <a:solidFill>
                <a:srgbClr val="99CC99"/>
              </a:solidFill>
            </a:endParaRPr>
          </a:p>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r>
              <a:rPr lang="en-US" sz="2200" baseline="0" dirty="0" smtClean="0">
                <a:solidFill>
                  <a:srgbClr val="99CC99"/>
                </a:solidFill>
              </a:rPr>
              <a:t>Ability to extend the incident class</a:t>
            </a:r>
            <a:r>
              <a:rPr lang="en-US" sz="2200" dirty="0" smtClean="0">
                <a:solidFill>
                  <a:srgbClr val="99CC99"/>
                </a:solidFill>
              </a:rPr>
              <a:t> with the necessary data from the remote system</a:t>
            </a:r>
          </a:p>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endParaRPr lang="en-US" sz="900" dirty="0" smtClean="0">
              <a:solidFill>
                <a:srgbClr val="99CC99"/>
              </a:solidFill>
            </a:endParaRPr>
          </a:p>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r>
              <a:rPr kumimoji="0" lang="en-US" sz="2200" b="0" i="0" u="none" strike="noStrike" kern="1200" cap="none" spc="0" normalizeH="0" baseline="0" noProof="0" dirty="0" smtClean="0">
                <a:ln>
                  <a:noFill/>
                </a:ln>
                <a:solidFill>
                  <a:srgbClr val="99CC99"/>
                </a:solidFill>
                <a:effectLst/>
                <a:uLnTx/>
                <a:uFillTx/>
                <a:latin typeface="+mn-lt"/>
                <a:ea typeface="+mn-ea"/>
                <a:cs typeface="+mn-cs"/>
              </a:rPr>
              <a:t>Ability to route newly</a:t>
            </a:r>
            <a:r>
              <a:rPr kumimoji="0" lang="en-US" sz="2200" b="0" i="0" u="none" strike="noStrike" kern="1200" cap="none" spc="0" normalizeH="0" noProof="0" dirty="0" smtClean="0">
                <a:ln>
                  <a:noFill/>
                </a:ln>
                <a:solidFill>
                  <a:srgbClr val="99CC99"/>
                </a:solidFill>
                <a:effectLst/>
                <a:uLnTx/>
                <a:uFillTx/>
                <a:latin typeface="+mn-lt"/>
                <a:ea typeface="+mn-ea"/>
                <a:cs typeface="+mn-cs"/>
              </a:rPr>
              <a:t> created incidents to the appropriate support group/person based on data in the incident</a:t>
            </a:r>
          </a:p>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endParaRPr kumimoji="0" lang="en-US" sz="900" b="0" i="0" u="none" strike="noStrike" kern="1200" cap="none" spc="0" normalizeH="0" noProof="0" dirty="0" smtClean="0">
              <a:ln>
                <a:noFill/>
              </a:ln>
              <a:solidFill>
                <a:srgbClr val="99CC99"/>
              </a:solidFill>
              <a:effectLst/>
              <a:uLnTx/>
              <a:uFillTx/>
              <a:latin typeface="+mn-lt"/>
              <a:ea typeface="+mn-ea"/>
              <a:cs typeface="+mn-cs"/>
            </a:endParaRPr>
          </a:p>
          <a:p>
            <a:pPr marL="396875" marR="0" lvl="0" indent="-396875" algn="l" defTabSz="914363" rtl="0" eaLnBrk="1" fontAlgn="auto" latinLnBrk="0" hangingPunct="1">
              <a:lnSpc>
                <a:spcPct val="90000"/>
              </a:lnSpc>
              <a:spcBef>
                <a:spcPct val="20000"/>
              </a:spcBef>
              <a:spcAft>
                <a:spcPts val="0"/>
              </a:spcAft>
              <a:buClrTx/>
              <a:buSzTx/>
              <a:tabLst/>
              <a:defRPr/>
            </a:pPr>
            <a:endParaRPr kumimoji="0" lang="en-US" sz="2200" b="0" i="0" u="none" strike="noStrike" kern="1200" cap="none" spc="0" normalizeH="0" noProof="0" dirty="0" smtClean="0">
              <a:ln>
                <a:noFill/>
              </a:ln>
              <a:solidFill>
                <a:srgbClr val="99CC99"/>
              </a:solidFill>
              <a:effectLst/>
              <a:uLnTx/>
              <a:uFillTx/>
              <a:latin typeface="+mn-lt"/>
              <a:ea typeface="+mn-ea"/>
              <a:cs typeface="+mn-cs"/>
            </a:endParaRPr>
          </a:p>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endParaRPr kumimoji="0" lang="en-US" sz="2200" b="0" i="0" u="none" strike="noStrike" kern="1200" cap="none" spc="0" normalizeH="0" baseline="0" noProof="0" dirty="0" smtClean="0">
              <a:ln>
                <a:noFill/>
              </a:ln>
              <a:solidFill>
                <a:srgbClr val="99CC99"/>
              </a:solidFill>
              <a:effectLst/>
              <a:uLnTx/>
              <a:uFillTx/>
              <a:latin typeface="+mn-lt"/>
              <a:ea typeface="+mn-ea"/>
              <a:cs typeface="+mn-cs"/>
            </a:endParaRPr>
          </a:p>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endParaRPr kumimoji="0" lang="en-US" sz="1000" b="0" i="0" u="none" strike="noStrike" kern="1200" cap="none" spc="0" normalizeH="0" baseline="0" noProof="0" dirty="0" smtClean="0">
              <a:ln>
                <a:noFill/>
              </a:ln>
              <a:solidFill>
                <a:srgbClr val="99CC99"/>
              </a:solidFill>
              <a:effectLst/>
              <a:uLnTx/>
              <a:uFillTx/>
              <a:latin typeface="+mn-lt"/>
              <a:ea typeface="+mn-ea"/>
              <a:cs typeface="+mn-cs"/>
            </a:endParaRPr>
          </a:p>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endParaRPr kumimoji="0" lang="en-US" sz="1000" b="0" i="0" u="none" strike="noStrike" kern="1200" cap="none" spc="0" normalizeH="0" baseline="0" noProof="0" dirty="0" smtClean="0">
              <a:ln>
                <a:noFill/>
              </a:ln>
              <a:solidFill>
                <a:srgbClr val="99CC99"/>
              </a:solidFill>
              <a:effectLst/>
              <a:uLnTx/>
              <a:uFillTx/>
              <a:latin typeface="+mn-lt"/>
              <a:ea typeface="+mn-ea"/>
              <a:cs typeface="+mn-cs"/>
            </a:endParaRPr>
          </a:p>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endParaRPr kumimoji="0" lang="en-US" sz="1000" b="0" i="0" u="none" strike="noStrike" kern="1200" cap="none" spc="0" normalizeH="0" baseline="0" noProof="0" dirty="0" smtClean="0">
              <a:ln>
                <a:noFill/>
              </a:ln>
              <a:solidFill>
                <a:srgbClr val="99CC99"/>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800" dirty="0" smtClean="0"/>
              <a:t>Interoperability Connectors for Microsoft System Center</a:t>
            </a:r>
            <a:endParaRPr lang="en-US" sz="4800" dirty="0"/>
          </a:p>
        </p:txBody>
      </p:sp>
      <p:sp>
        <p:nvSpPr>
          <p:cNvPr id="3" name="Subtitle 2"/>
          <p:cNvSpPr>
            <a:spLocks noGrp="1"/>
          </p:cNvSpPr>
          <p:nvPr>
            <p:ph type="subTitle" idx="1"/>
          </p:nvPr>
        </p:nvSpPr>
        <p:spPr/>
        <p:txBody>
          <a:bodyPr/>
          <a:lstStyle/>
          <a:p>
            <a:r>
              <a:rPr lang="en-US" dirty="0" smtClean="0"/>
              <a:t>Kevin Muldoon</a:t>
            </a:r>
          </a:p>
          <a:p>
            <a:r>
              <a:rPr lang="en-US" dirty="0" smtClean="0"/>
              <a:t>Senior Program Manager</a:t>
            </a:r>
          </a:p>
          <a:p>
            <a:r>
              <a:rPr lang="en-US" dirty="0" smtClean="0"/>
              <a:t>Microsoft Corporation</a:t>
            </a:r>
          </a:p>
          <a:p>
            <a:r>
              <a:rPr lang="en-US" dirty="0" smtClean="0"/>
              <a:t>MGT307</a:t>
            </a:r>
            <a:endParaRPr lang="en-US"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1107996"/>
          </a:xfrm>
        </p:spPr>
        <p:txBody>
          <a:bodyPr/>
          <a:lstStyle/>
          <a:p>
            <a:r>
              <a:rPr smtClean="0"/>
              <a:t>System Center Interop Roadmap</a:t>
            </a:r>
            <a:br>
              <a:rPr smtClean="0"/>
            </a:br>
            <a:r>
              <a:rPr sz="3200" smtClean="0">
                <a:solidFill>
                  <a:schemeClr val="tx2"/>
                </a:solidFill>
              </a:rPr>
              <a:t>System </a:t>
            </a:r>
            <a:r>
              <a:rPr sz="3200">
                <a:solidFill>
                  <a:schemeClr val="tx2"/>
                </a:solidFill>
              </a:rPr>
              <a:t>Center </a:t>
            </a:r>
            <a:r>
              <a:rPr sz="3200" smtClean="0">
                <a:solidFill>
                  <a:schemeClr val="tx2"/>
                </a:solidFill>
              </a:rPr>
              <a:t>Operations Manager </a:t>
            </a:r>
            <a:endParaRPr lang="en-US" sz="3200" dirty="0">
              <a:solidFill>
                <a:schemeClr val="tx2"/>
              </a:solidFill>
            </a:endParaRPr>
          </a:p>
        </p:txBody>
      </p:sp>
      <p:graphicFrame>
        <p:nvGraphicFramePr>
          <p:cNvPr id="4" name="Table 3"/>
          <p:cNvGraphicFramePr>
            <a:graphicFrameLocks noGrp="1"/>
          </p:cNvGraphicFramePr>
          <p:nvPr/>
        </p:nvGraphicFramePr>
        <p:xfrm>
          <a:off x="284633" y="1447800"/>
          <a:ext cx="8517568" cy="5141204"/>
        </p:xfrm>
        <a:graphic>
          <a:graphicData uri="http://schemas.openxmlformats.org/drawingml/2006/table">
            <a:tbl>
              <a:tblPr firstRow="1" bandRow="1">
                <a:tableStyleId>{5C22544A-7EE6-4342-B048-85BDC9FD1C3A}</a:tableStyleId>
              </a:tblPr>
              <a:tblGrid>
                <a:gridCol w="3314910"/>
                <a:gridCol w="5202658"/>
              </a:tblGrid>
              <a:tr h="454980">
                <a:tc>
                  <a:txBody>
                    <a:bodyPr/>
                    <a:lstStyle/>
                    <a:p>
                      <a:r>
                        <a:rPr lang="en-US" dirty="0" smtClean="0"/>
                        <a:t>Connectors</a:t>
                      </a:r>
                      <a:endParaRPr lang="en-US" dirty="0"/>
                    </a:p>
                  </a:txBody>
                  <a:tcPr marL="68598" marR="68598"/>
                </a:tc>
                <a:tc>
                  <a:txBody>
                    <a:bodyPr/>
                    <a:lstStyle/>
                    <a:p>
                      <a:r>
                        <a:rPr lang="en-US" dirty="0" smtClean="0"/>
                        <a:t>Scenarios</a:t>
                      </a:r>
                      <a:endParaRPr lang="en-US" dirty="0"/>
                    </a:p>
                  </a:txBody>
                  <a:tcPr marL="68598" marR="68598"/>
                </a:tc>
              </a:tr>
              <a:tr h="1670363">
                <a:tc>
                  <a:txBody>
                    <a:bodyPr/>
                    <a:lstStyle/>
                    <a:p>
                      <a:pPr marL="914400" marR="0" lvl="1" indent="-396875" algn="l" defTabSz="914363" rtl="0" eaLnBrk="1" fontAlgn="auto" latinLnBrk="0" hangingPunct="1">
                        <a:lnSpc>
                          <a:spcPct val="90000"/>
                        </a:lnSpc>
                        <a:spcBef>
                          <a:spcPct val="20000"/>
                        </a:spcBef>
                        <a:spcAft>
                          <a:spcPts val="0"/>
                        </a:spcAft>
                        <a:buClr>
                          <a:srgbClr val="F3AF35"/>
                        </a:buClr>
                        <a:buSzPct val="85000"/>
                        <a:buFontTx/>
                        <a:buBlip>
                          <a:blip r:embed="rId3"/>
                        </a:buBlip>
                        <a:tabLst/>
                        <a:defRPr/>
                      </a:pPr>
                      <a:endParaRPr kumimoji="0" lang="en-US" sz="2400" u="none" strike="noStrike" kern="1200" cap="none" spc="0" normalizeH="0" baseline="0" noProof="0" dirty="0" smtClean="0">
                        <a:ln>
                          <a:noFill/>
                        </a:ln>
                        <a:effectLst/>
                        <a:uLnTx/>
                        <a:uFillTx/>
                      </a:endParaRPr>
                    </a:p>
                    <a:p>
                      <a:pPr marL="457218" marR="0" lvl="0" indent="-396875" algn="l" defTabSz="914363" rtl="0" eaLnBrk="1" fontAlgn="auto" latinLnBrk="0" hangingPunct="1">
                        <a:lnSpc>
                          <a:spcPct val="90000"/>
                        </a:lnSpc>
                        <a:spcBef>
                          <a:spcPct val="20000"/>
                        </a:spcBef>
                        <a:spcAft>
                          <a:spcPts val="0"/>
                        </a:spcAft>
                        <a:buClr>
                          <a:srgbClr val="F3AF35"/>
                        </a:buClr>
                        <a:buSzPct val="85000"/>
                        <a:buFontTx/>
                        <a:buBlip>
                          <a:blip r:embed="rId3"/>
                        </a:buBlip>
                        <a:tabLst/>
                        <a:defRPr/>
                      </a:pPr>
                      <a:r>
                        <a:rPr kumimoji="0" lang="en-US" sz="2400" u="none" strike="noStrike" kern="1200" cap="none" spc="0" normalizeH="0" baseline="0" noProof="0" dirty="0" smtClean="0">
                          <a:ln>
                            <a:noFill/>
                          </a:ln>
                          <a:effectLst/>
                          <a:uLnTx/>
                          <a:uFillTx/>
                        </a:rPr>
                        <a:t>HP Service Manager</a:t>
                      </a:r>
                    </a:p>
                  </a:txBody>
                  <a:tcPr marL="68598" marR="68598"/>
                </a:tc>
                <a:tc>
                  <a:txBody>
                    <a:bodyPr/>
                    <a:lstStyle/>
                    <a:p>
                      <a:pPr marL="457218" marR="0" lvl="0" indent="-396875" algn="l" defTabSz="914363" rtl="0" eaLnBrk="1" fontAlgn="auto" latinLnBrk="0" hangingPunct="1">
                        <a:lnSpc>
                          <a:spcPct val="90000"/>
                        </a:lnSpc>
                        <a:spcBef>
                          <a:spcPct val="20000"/>
                        </a:spcBef>
                        <a:spcAft>
                          <a:spcPts val="0"/>
                        </a:spcAft>
                        <a:buClr>
                          <a:srgbClr val="F3AF35"/>
                        </a:buClr>
                        <a:buSzPct val="85000"/>
                        <a:buFontTx/>
                        <a:buBlip>
                          <a:blip r:embed="rId3"/>
                        </a:buBlip>
                        <a:tabLst/>
                        <a:defRPr/>
                      </a:pPr>
                      <a:r>
                        <a:rPr kumimoji="0" lang="en-US" sz="2000" u="none" strike="noStrike" kern="1200" cap="none" spc="0" normalizeH="0" baseline="0" noProof="0" dirty="0" smtClean="0">
                          <a:ln>
                            <a:noFill/>
                          </a:ln>
                          <a:effectLst/>
                          <a:uLnTx/>
                          <a:uFillTx/>
                        </a:rPr>
                        <a:t>Forward alerts to create incidents in remote incident management system</a:t>
                      </a:r>
                    </a:p>
                    <a:p>
                      <a:pPr marL="457218" marR="0" lvl="0" indent="-396875" algn="l" defTabSz="914363" rtl="0" eaLnBrk="1" fontAlgn="auto" latinLnBrk="0" hangingPunct="1">
                        <a:lnSpc>
                          <a:spcPct val="90000"/>
                        </a:lnSpc>
                        <a:spcBef>
                          <a:spcPct val="20000"/>
                        </a:spcBef>
                        <a:spcAft>
                          <a:spcPts val="0"/>
                        </a:spcAft>
                        <a:buClr>
                          <a:srgbClr val="F3AF35"/>
                        </a:buClr>
                        <a:buSzPct val="85000"/>
                        <a:buFontTx/>
                        <a:buNone/>
                        <a:tabLst/>
                        <a:defRPr/>
                      </a:pPr>
                      <a:endParaRPr kumimoji="0" lang="en-US" sz="1000" u="none" strike="noStrike" kern="1200" cap="none" spc="0" normalizeH="0" baseline="0" noProof="0" dirty="0" smtClean="0">
                        <a:ln>
                          <a:noFill/>
                        </a:ln>
                        <a:effectLst/>
                        <a:uLnTx/>
                        <a:uFillTx/>
                      </a:endParaRPr>
                    </a:p>
                    <a:p>
                      <a:pPr marL="457218" marR="0" lvl="0" indent="-396875" algn="l" defTabSz="914363" rtl="0" eaLnBrk="1" fontAlgn="auto" latinLnBrk="0" hangingPunct="1">
                        <a:lnSpc>
                          <a:spcPct val="90000"/>
                        </a:lnSpc>
                        <a:spcBef>
                          <a:spcPct val="20000"/>
                        </a:spcBef>
                        <a:spcAft>
                          <a:spcPts val="0"/>
                        </a:spcAft>
                        <a:buClr>
                          <a:srgbClr val="F3AF35"/>
                        </a:buClr>
                        <a:buSzPct val="85000"/>
                        <a:buFontTx/>
                        <a:buBlip>
                          <a:blip r:embed="rId3"/>
                        </a:buBlip>
                        <a:tabLst/>
                        <a:defRPr/>
                      </a:pPr>
                      <a:r>
                        <a:rPr kumimoji="0" lang="en-US" sz="2000" u="none" strike="noStrike" kern="1200" cap="none" spc="0" normalizeH="0" baseline="0" noProof="0" dirty="0" smtClean="0">
                          <a:ln>
                            <a:noFill/>
                          </a:ln>
                          <a:effectLst/>
                          <a:uLnTx/>
                          <a:uFillTx/>
                        </a:rPr>
                        <a:t>Bi-directional synchronization of alerts and incidents between SCOM and the remote incident management system</a:t>
                      </a:r>
                      <a:endParaRPr kumimoji="0" lang="en-US" sz="2000" b="0" i="0" u="none" strike="noStrike" kern="1200" cap="none" spc="0" normalizeH="0" baseline="0" noProof="0" dirty="0" smtClean="0">
                        <a:ln>
                          <a:noFill/>
                        </a:ln>
                        <a:solidFill>
                          <a:schemeClr val="bg1"/>
                        </a:solidFill>
                        <a:effectLst/>
                        <a:uLnTx/>
                        <a:uFillTx/>
                        <a:latin typeface="+mn-lt"/>
                        <a:ea typeface="+mn-ea"/>
                        <a:cs typeface="+mn-cs"/>
                      </a:endParaRPr>
                    </a:p>
                  </a:txBody>
                  <a:tcPr marL="68598" marR="68598"/>
                </a:tc>
              </a:tr>
              <a:tr h="1399494">
                <a:tc>
                  <a:txBody>
                    <a:bodyPr/>
                    <a:lstStyle/>
                    <a:p>
                      <a:pPr marL="457218" marR="0" lvl="0" indent="-396875" algn="l" defTabSz="914363" rtl="0" eaLnBrk="1" fontAlgn="auto" latinLnBrk="0" hangingPunct="1">
                        <a:lnSpc>
                          <a:spcPct val="90000"/>
                        </a:lnSpc>
                        <a:spcBef>
                          <a:spcPct val="20000"/>
                        </a:spcBef>
                        <a:spcAft>
                          <a:spcPts val="0"/>
                        </a:spcAft>
                        <a:buClr>
                          <a:srgbClr val="F3AF35"/>
                        </a:buClr>
                        <a:buSzPct val="85000"/>
                        <a:buFontTx/>
                        <a:buBlip>
                          <a:blip r:embed="rId3"/>
                        </a:buBlip>
                        <a:tabLst/>
                        <a:defRPr/>
                      </a:pPr>
                      <a:r>
                        <a:rPr kumimoji="0" lang="en-US" sz="2400" u="none" strike="noStrike" kern="1200" cap="none" spc="0" normalizeH="0" baseline="0" noProof="0" dirty="0" smtClean="0">
                          <a:ln>
                            <a:noFill/>
                          </a:ln>
                          <a:effectLst/>
                          <a:uLnTx/>
                          <a:uFillTx/>
                        </a:rPr>
                        <a:t>IBM OMNIBus/Netcool</a:t>
                      </a:r>
                    </a:p>
                    <a:p>
                      <a:pPr marL="457218" marR="0" lvl="0" indent="-396875" algn="l" defTabSz="914363" rtl="0" eaLnBrk="1" fontAlgn="auto" latinLnBrk="0" hangingPunct="1">
                        <a:lnSpc>
                          <a:spcPct val="90000"/>
                        </a:lnSpc>
                        <a:spcBef>
                          <a:spcPct val="20000"/>
                        </a:spcBef>
                        <a:spcAft>
                          <a:spcPts val="0"/>
                        </a:spcAft>
                        <a:buClr>
                          <a:srgbClr val="F3AF35"/>
                        </a:buClr>
                        <a:buSzPct val="85000"/>
                        <a:buFontTx/>
                        <a:buNone/>
                        <a:tabLst/>
                        <a:defRPr/>
                      </a:pPr>
                      <a:endParaRPr kumimoji="0" lang="en-US" sz="2000" u="none" strike="noStrike" kern="1200" cap="none" spc="0" normalizeH="0" baseline="0" noProof="0" dirty="0" smtClean="0">
                        <a:ln>
                          <a:noFill/>
                        </a:ln>
                        <a:effectLst/>
                        <a:uLnTx/>
                        <a:uFillTx/>
                      </a:endParaRPr>
                    </a:p>
                    <a:p>
                      <a:pPr lvl="1"/>
                      <a:endParaRPr lang="en-US" dirty="0"/>
                    </a:p>
                  </a:txBody>
                  <a:tcPr marL="68598" marR="68598"/>
                </a:tc>
                <a:tc>
                  <a:txBody>
                    <a:bodyPr/>
                    <a:lstStyle/>
                    <a:p>
                      <a:pPr marL="457218" marR="0" lvl="0" indent="-396875" algn="l" defTabSz="914363" rtl="0" eaLnBrk="1" fontAlgn="auto" latinLnBrk="0" hangingPunct="1">
                        <a:lnSpc>
                          <a:spcPct val="90000"/>
                        </a:lnSpc>
                        <a:spcBef>
                          <a:spcPct val="20000"/>
                        </a:spcBef>
                        <a:spcAft>
                          <a:spcPts val="0"/>
                        </a:spcAft>
                        <a:buClr>
                          <a:srgbClr val="F3AF35"/>
                        </a:buClr>
                        <a:buSzPct val="85000"/>
                        <a:buFontTx/>
                        <a:buBlip>
                          <a:blip r:embed="rId3"/>
                        </a:buBlip>
                        <a:tabLst/>
                        <a:defRPr/>
                      </a:pPr>
                      <a:r>
                        <a:rPr kumimoji="0" lang="en-US" sz="2000" u="none" strike="noStrike" kern="1200" cap="none" spc="0" normalizeH="0" baseline="0" noProof="0" dirty="0" smtClean="0">
                          <a:ln>
                            <a:noFill/>
                          </a:ln>
                          <a:effectLst/>
                          <a:uLnTx/>
                          <a:uFillTx/>
                        </a:rPr>
                        <a:t>Forward alerts to create events in remote EMS</a:t>
                      </a:r>
                    </a:p>
                    <a:p>
                      <a:pPr marL="457218" marR="0" lvl="0" indent="-396875" algn="l" defTabSz="914363" rtl="0" eaLnBrk="1" fontAlgn="auto" latinLnBrk="0" hangingPunct="1">
                        <a:lnSpc>
                          <a:spcPct val="90000"/>
                        </a:lnSpc>
                        <a:spcBef>
                          <a:spcPct val="20000"/>
                        </a:spcBef>
                        <a:spcAft>
                          <a:spcPts val="0"/>
                        </a:spcAft>
                        <a:buClr>
                          <a:srgbClr val="F3AF35"/>
                        </a:buClr>
                        <a:buSzPct val="85000"/>
                        <a:buFontTx/>
                        <a:buNone/>
                        <a:tabLst/>
                        <a:defRPr/>
                      </a:pPr>
                      <a:endParaRPr kumimoji="0" lang="en-US" sz="1000" u="none" strike="noStrike" kern="1200" cap="none" spc="0" normalizeH="0" baseline="0" noProof="0" dirty="0" smtClean="0">
                        <a:ln>
                          <a:noFill/>
                        </a:ln>
                        <a:effectLst/>
                        <a:uLnTx/>
                        <a:uFillTx/>
                      </a:endParaRPr>
                    </a:p>
                    <a:p>
                      <a:pPr marL="457218" marR="0" lvl="0" indent="-396875" algn="l" defTabSz="914363" rtl="0" eaLnBrk="1" fontAlgn="auto" latinLnBrk="0" hangingPunct="1">
                        <a:lnSpc>
                          <a:spcPct val="90000"/>
                        </a:lnSpc>
                        <a:spcBef>
                          <a:spcPct val="20000"/>
                        </a:spcBef>
                        <a:spcAft>
                          <a:spcPts val="0"/>
                        </a:spcAft>
                        <a:buClr>
                          <a:srgbClr val="F3AF35"/>
                        </a:buClr>
                        <a:buSzPct val="85000"/>
                        <a:buFontTx/>
                        <a:buBlip>
                          <a:blip r:embed="rId3"/>
                        </a:buBlip>
                        <a:tabLst/>
                        <a:defRPr/>
                      </a:pPr>
                      <a:r>
                        <a:rPr kumimoji="0" lang="en-US" sz="2000" u="none" strike="noStrike" kern="1200" cap="none" spc="0" normalizeH="0" baseline="0" noProof="0" dirty="0" smtClean="0">
                          <a:ln>
                            <a:noFill/>
                          </a:ln>
                          <a:effectLst/>
                          <a:uLnTx/>
                          <a:uFillTx/>
                        </a:rPr>
                        <a:t>Bi-directional synchronization of alerts and events between SCOM and the remote EMS</a:t>
                      </a:r>
                      <a:endParaRPr kumimoji="0" lang="en-US" sz="2000" b="0" i="0" u="none" strike="noStrike" kern="1200" cap="none" spc="0" normalizeH="0" baseline="0" noProof="0" dirty="0" smtClean="0">
                        <a:ln>
                          <a:noFill/>
                        </a:ln>
                        <a:solidFill>
                          <a:schemeClr val="bg1"/>
                        </a:solidFill>
                        <a:effectLst/>
                        <a:uLnTx/>
                        <a:uFillTx/>
                        <a:latin typeface="+mn-lt"/>
                        <a:ea typeface="+mn-ea"/>
                        <a:cs typeface="+mn-cs"/>
                      </a:endParaRPr>
                    </a:p>
                  </a:txBody>
                  <a:tcPr marL="68598" marR="68598"/>
                </a:tc>
              </a:tr>
              <a:tr h="1577264">
                <a:tc>
                  <a:txBody>
                    <a:bodyPr/>
                    <a:lstStyle/>
                    <a:p>
                      <a:pPr marL="457218" marR="0" lvl="0" indent="-396875" algn="l" defTabSz="914363" rtl="0" eaLnBrk="1" fontAlgn="auto" latinLnBrk="0" hangingPunct="1">
                        <a:lnSpc>
                          <a:spcPct val="90000"/>
                        </a:lnSpc>
                        <a:spcBef>
                          <a:spcPct val="20000"/>
                        </a:spcBef>
                        <a:spcAft>
                          <a:spcPts val="0"/>
                        </a:spcAft>
                        <a:buClr>
                          <a:srgbClr val="F3AF35"/>
                        </a:buClr>
                        <a:buSzPct val="85000"/>
                        <a:buFontTx/>
                        <a:buBlip>
                          <a:blip r:embed="rId3"/>
                        </a:buBlip>
                        <a:tabLst/>
                        <a:defRPr/>
                      </a:pPr>
                      <a:r>
                        <a:rPr kumimoji="0" lang="en-US" sz="2400" u="none" strike="noStrike" kern="1200" cap="none" spc="0" normalizeH="0" baseline="0" noProof="0" dirty="0" smtClean="0">
                          <a:ln>
                            <a:noFill/>
                          </a:ln>
                          <a:effectLst/>
                          <a:uLnTx/>
                          <a:uFillTx/>
                        </a:rPr>
                        <a:t>Universal “Inbound” </a:t>
                      </a:r>
                    </a:p>
                  </a:txBody>
                  <a:tcPr marL="68598" marR="68598"/>
                </a:tc>
                <a:tc>
                  <a:txBody>
                    <a:bodyPr/>
                    <a:lstStyle/>
                    <a:p>
                      <a:pPr marL="457218" marR="0" lvl="0" indent="-396875" algn="l" defTabSz="914363" rtl="0" eaLnBrk="1" fontAlgn="auto" latinLnBrk="0" hangingPunct="1">
                        <a:lnSpc>
                          <a:spcPct val="90000"/>
                        </a:lnSpc>
                        <a:spcBef>
                          <a:spcPct val="20000"/>
                        </a:spcBef>
                        <a:spcAft>
                          <a:spcPts val="0"/>
                        </a:spcAft>
                        <a:buClr>
                          <a:srgbClr val="F3AF35"/>
                        </a:buClr>
                        <a:buSzPct val="85000"/>
                        <a:buFontTx/>
                        <a:buBlip>
                          <a:blip r:embed="rId3"/>
                        </a:buBlip>
                        <a:tabLst/>
                        <a:defRPr/>
                      </a:pPr>
                      <a:r>
                        <a:rPr kumimoji="0" lang="en-US" sz="2000" u="none" strike="noStrike" kern="1200" cap="none" spc="0" normalizeH="0" baseline="0" noProof="0" dirty="0" smtClean="0">
                          <a:ln>
                            <a:noFill/>
                          </a:ln>
                          <a:effectLst/>
                          <a:uLnTx/>
                          <a:uFillTx/>
                        </a:rPr>
                        <a:t>Forward events from remote EMS to create alerts in SCOM</a:t>
                      </a:r>
                    </a:p>
                    <a:p>
                      <a:pPr marL="457218" marR="0" lvl="0" indent="-396875" algn="l" defTabSz="914363" rtl="0" eaLnBrk="1" fontAlgn="auto" latinLnBrk="0" hangingPunct="1">
                        <a:lnSpc>
                          <a:spcPct val="90000"/>
                        </a:lnSpc>
                        <a:spcBef>
                          <a:spcPct val="20000"/>
                        </a:spcBef>
                        <a:spcAft>
                          <a:spcPts val="0"/>
                        </a:spcAft>
                        <a:buClr>
                          <a:srgbClr val="F3AF35"/>
                        </a:buClr>
                        <a:buSzPct val="85000"/>
                        <a:buFontTx/>
                        <a:buNone/>
                        <a:tabLst/>
                        <a:defRPr/>
                      </a:pPr>
                      <a:endParaRPr kumimoji="0" lang="en-US" sz="1000" u="none" strike="noStrike" kern="1200" cap="none" spc="0" normalizeH="0" baseline="0" noProof="0" dirty="0" smtClean="0">
                        <a:ln>
                          <a:noFill/>
                        </a:ln>
                        <a:effectLst/>
                        <a:uLnTx/>
                        <a:uFillTx/>
                      </a:endParaRPr>
                    </a:p>
                    <a:p>
                      <a:pPr marL="457218" marR="0" lvl="0" indent="-396875" algn="l" defTabSz="914363" rtl="0" eaLnBrk="1" fontAlgn="auto" latinLnBrk="0" hangingPunct="1">
                        <a:lnSpc>
                          <a:spcPct val="90000"/>
                        </a:lnSpc>
                        <a:spcBef>
                          <a:spcPct val="20000"/>
                        </a:spcBef>
                        <a:spcAft>
                          <a:spcPts val="0"/>
                        </a:spcAft>
                        <a:buClr>
                          <a:srgbClr val="F3AF35"/>
                        </a:buClr>
                        <a:buSzPct val="85000"/>
                        <a:buFontTx/>
                        <a:buBlip>
                          <a:blip r:embed="rId3"/>
                        </a:buBlip>
                        <a:tabLst/>
                        <a:defRPr/>
                      </a:pPr>
                      <a:r>
                        <a:rPr kumimoji="0" lang="en-US" sz="2000" u="none" strike="noStrike" kern="1200" cap="none" spc="0" normalizeH="0" baseline="0" noProof="0" dirty="0" smtClean="0">
                          <a:ln>
                            <a:noFill/>
                          </a:ln>
                          <a:effectLst/>
                          <a:uLnTx/>
                          <a:uFillTx/>
                        </a:rPr>
                        <a:t>Bi-directional synchronization of alerts and events between SCOM and the remote EMS</a:t>
                      </a:r>
                      <a:endParaRPr kumimoji="0" lang="en-US" sz="2000" b="0" i="0" u="none" strike="noStrike" kern="1200" cap="none" spc="0" normalizeH="0" baseline="0" noProof="0" dirty="0" smtClean="0">
                        <a:ln>
                          <a:noFill/>
                        </a:ln>
                        <a:solidFill>
                          <a:schemeClr val="bg1"/>
                        </a:solidFill>
                        <a:effectLst/>
                        <a:uLnTx/>
                        <a:uFillTx/>
                        <a:latin typeface="+mn-lt"/>
                        <a:ea typeface="+mn-ea"/>
                        <a:cs typeface="+mn-cs"/>
                      </a:endParaRPr>
                    </a:p>
                  </a:txBody>
                  <a:tcPr marL="68598" marR="68598"/>
                </a:tc>
              </a:tr>
            </a:tbl>
          </a:graphicData>
        </a:graphic>
      </p:graphicFrame>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Rectangle 2"/>
          <p:cNvSpPr>
            <a:spLocks noGrp="1" noChangeArrowheads="1"/>
          </p:cNvSpPr>
          <p:nvPr>
            <p:ph type="title"/>
          </p:nvPr>
        </p:nvSpPr>
        <p:spPr/>
        <p:txBody>
          <a:bodyPr/>
          <a:lstStyle/>
          <a:p>
            <a:pPr>
              <a:defRPr/>
            </a:pPr>
            <a:r>
              <a:rPr lang="en-US" sz="4400" dirty="0" smtClean="0"/>
              <a:t>System Center Interoperability</a:t>
            </a:r>
            <a:endParaRPr lang="en-US" sz="2300" dirty="0" smtClean="0">
              <a:solidFill>
                <a:schemeClr val="accent2"/>
              </a:solidFill>
            </a:endParaRPr>
          </a:p>
        </p:txBody>
      </p:sp>
      <p:sp>
        <p:nvSpPr>
          <p:cNvPr id="17" name="Freeform 5"/>
          <p:cNvSpPr>
            <a:spLocks noEditPoints="1"/>
          </p:cNvSpPr>
          <p:nvPr/>
        </p:nvSpPr>
        <p:spPr bwMode="auto">
          <a:xfrm>
            <a:off x="228600" y="914400"/>
            <a:ext cx="8839200" cy="5943600"/>
          </a:xfrm>
          <a:prstGeom prst="roundRect">
            <a:avLst>
              <a:gd name="adj" fmla="val 4470"/>
            </a:avLst>
          </a:prstGeom>
          <a:gradFill flip="none" rotWithShape="1">
            <a:gsLst>
              <a:gs pos="0">
                <a:srgbClr val="FFFFFF">
                  <a:alpha val="86000"/>
                </a:srgbClr>
              </a:gs>
              <a:gs pos="46000">
                <a:schemeClr val="tx2">
                  <a:lumMod val="50000"/>
                  <a:alpha val="50000"/>
                </a:schemeClr>
              </a:gs>
              <a:gs pos="100000">
                <a:srgbClr val="FFFFFF">
                  <a:alpha val="35000"/>
                </a:srgbClr>
              </a:gs>
            </a:gsLst>
            <a:lin ang="2700000" scaled="1"/>
            <a:tileRect/>
          </a:gradFill>
          <a:ln w="19050" cap="flat" cmpd="thickThin" algn="ctr">
            <a:solidFill>
              <a:srgbClr val="FFFFFF">
                <a:alpha val="23000"/>
              </a:srgbClr>
            </a:solidFill>
            <a:prstDash val="solid"/>
          </a:ln>
          <a:effectLst>
            <a:reflection blurRad="6350" stA="52000" endA="300" endPos="35000" dir="5400000" sy="-100000" algn="bl" rotWithShape="0"/>
          </a:effectLst>
        </p:spPr>
        <p:txBody>
          <a:bodyPr vert="horz" wrap="square" lIns="91440" tIns="45720" rIns="91440" bIns="45720" numCol="1" anchor="t" anchorCtr="0" compatLnSpc="1">
            <a:prstTxWarp prst="textNoShape">
              <a:avLst/>
            </a:prstTxWarp>
          </a:bodyPr>
          <a:lstStyle/>
          <a:p>
            <a:endParaRPr lang="en-US" dirty="0" smtClean="0">
              <a:latin typeface="+mj-lt"/>
            </a:endParaRPr>
          </a:p>
          <a:p>
            <a:endParaRPr lang="en-US" dirty="0" smtClean="0">
              <a:latin typeface="+mj-lt"/>
            </a:endParaRPr>
          </a:p>
          <a:p>
            <a:endParaRPr lang="en-US" dirty="0" smtClean="0">
              <a:latin typeface="+mj-lt"/>
            </a:endParaRPr>
          </a:p>
          <a:p>
            <a:endParaRPr lang="en-US" dirty="0" smtClean="0">
              <a:latin typeface="+mj-lt"/>
            </a:endParaRPr>
          </a:p>
          <a:p>
            <a:endParaRPr lang="en-US" dirty="0" smtClean="0">
              <a:latin typeface="+mj-lt"/>
            </a:endParaRPr>
          </a:p>
          <a:p>
            <a:r>
              <a:rPr lang="en-US" sz="2800" b="1" dirty="0" smtClean="0">
                <a:latin typeface="+mj-lt"/>
              </a:rPr>
              <a:t>Microsoft</a:t>
            </a:r>
          </a:p>
          <a:p>
            <a:endParaRPr lang="en-US" sz="2800" b="1" dirty="0" smtClean="0">
              <a:latin typeface="+mj-lt"/>
            </a:endParaRPr>
          </a:p>
          <a:p>
            <a:endParaRPr lang="en-US" sz="2800" b="1" dirty="0" smtClean="0">
              <a:latin typeface="+mj-lt"/>
            </a:endParaRPr>
          </a:p>
          <a:p>
            <a:r>
              <a:rPr lang="en-US" sz="2800" b="1" dirty="0" smtClean="0">
                <a:latin typeface="+mj-lt"/>
              </a:rPr>
              <a:t>Partners</a:t>
            </a:r>
          </a:p>
          <a:p>
            <a:pPr lvl="1"/>
            <a:r>
              <a:rPr lang="en-US" sz="2000" b="1" dirty="0" smtClean="0">
                <a:latin typeface="+mj-lt"/>
              </a:rPr>
              <a:t>CA</a:t>
            </a:r>
          </a:p>
          <a:p>
            <a:pPr lvl="1"/>
            <a:r>
              <a:rPr lang="en-US" sz="2000" b="1" dirty="0" smtClean="0">
                <a:latin typeface="+mj-lt"/>
              </a:rPr>
              <a:t>EMC</a:t>
            </a:r>
          </a:p>
          <a:p>
            <a:pPr lvl="1"/>
            <a:r>
              <a:rPr lang="en-US" sz="2000" b="1" dirty="0" smtClean="0">
                <a:latin typeface="+mj-lt"/>
              </a:rPr>
              <a:t>IBM</a:t>
            </a:r>
          </a:p>
          <a:p>
            <a:pPr lvl="1"/>
            <a:r>
              <a:rPr lang="en-US" sz="2000" b="1" dirty="0" err="1" smtClean="0">
                <a:latin typeface="+mj-lt"/>
              </a:rPr>
              <a:t>Infront</a:t>
            </a:r>
            <a:endParaRPr lang="en-US" sz="2000" b="1" dirty="0" smtClean="0">
              <a:latin typeface="+mj-lt"/>
            </a:endParaRPr>
          </a:p>
          <a:p>
            <a:pPr lvl="1"/>
            <a:r>
              <a:rPr lang="en-US" sz="2000" b="1" dirty="0" err="1" smtClean="0">
                <a:latin typeface="+mj-lt"/>
              </a:rPr>
              <a:t>iWave</a:t>
            </a:r>
            <a:endParaRPr lang="en-US" sz="2000" b="1" dirty="0" smtClean="0">
              <a:latin typeface="+mj-lt"/>
            </a:endParaRPr>
          </a:p>
          <a:p>
            <a:pPr lvl="1"/>
            <a:r>
              <a:rPr lang="en-US" sz="2000" b="1" dirty="0" smtClean="0">
                <a:latin typeface="+mj-lt"/>
              </a:rPr>
              <a:t>Quest</a:t>
            </a:r>
          </a:p>
          <a:p>
            <a:pPr lvl="1"/>
            <a:r>
              <a:rPr lang="en-US" sz="2000" b="1" dirty="0" smtClean="0">
                <a:latin typeface="+mj-lt"/>
              </a:rPr>
              <a:t>Opalis</a:t>
            </a:r>
          </a:p>
          <a:p>
            <a:pPr lvl="1"/>
            <a:r>
              <a:rPr lang="en-US" sz="2000" b="1" dirty="0" smtClean="0">
                <a:latin typeface="+mj-lt"/>
              </a:rPr>
              <a:t>Seamless</a:t>
            </a:r>
          </a:p>
          <a:p>
            <a:pPr lvl="1"/>
            <a:endParaRPr lang="en-US" sz="2000" b="1" dirty="0">
              <a:latin typeface="+mj-lt"/>
            </a:endParaRPr>
          </a:p>
        </p:txBody>
      </p:sp>
      <p:sp>
        <p:nvSpPr>
          <p:cNvPr id="12" name="Rounded Rectangle 11"/>
          <p:cNvSpPr/>
          <p:nvPr/>
        </p:nvSpPr>
        <p:spPr bwMode="auto">
          <a:xfrm>
            <a:off x="2590800" y="990600"/>
            <a:ext cx="1200463" cy="9144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Segoe" pitchFamily="34" charset="0"/>
              </a:rPr>
              <a:t>SCOM</a:t>
            </a:r>
          </a:p>
        </p:txBody>
      </p:sp>
      <p:sp>
        <p:nvSpPr>
          <p:cNvPr id="15" name="Rounded Rectangle 14"/>
          <p:cNvSpPr/>
          <p:nvPr/>
        </p:nvSpPr>
        <p:spPr bwMode="auto">
          <a:xfrm>
            <a:off x="5181600" y="990600"/>
            <a:ext cx="1200463" cy="9144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Segoe" pitchFamily="34" charset="0"/>
              </a:rPr>
              <a:t>SCSM</a:t>
            </a:r>
          </a:p>
        </p:txBody>
      </p:sp>
      <p:sp>
        <p:nvSpPr>
          <p:cNvPr id="16" name="Rounded Rectangle 15"/>
          <p:cNvSpPr/>
          <p:nvPr/>
        </p:nvSpPr>
        <p:spPr bwMode="auto">
          <a:xfrm>
            <a:off x="7562537" y="990600"/>
            <a:ext cx="1200463" cy="9144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Segoe" pitchFamily="34" charset="0"/>
              </a:rPr>
              <a:t>SCCM</a:t>
            </a:r>
          </a:p>
        </p:txBody>
      </p:sp>
      <p:sp>
        <p:nvSpPr>
          <p:cNvPr id="19" name="Rectangle 18"/>
          <p:cNvSpPr/>
          <p:nvPr/>
        </p:nvSpPr>
        <p:spPr bwMode="auto">
          <a:xfrm>
            <a:off x="2743200" y="1981200"/>
            <a:ext cx="822960" cy="731520"/>
          </a:xfrm>
          <a:prstGeom prst="rect">
            <a:avLst/>
          </a:prstGeom>
          <a:solidFill>
            <a:schemeClr val="accent3"/>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b="1" dirty="0" smtClean="0">
                <a:solidFill>
                  <a:srgbClr val="FFFFFF"/>
                </a:solidFill>
                <a:effectLst>
                  <a:outerShdw blurRad="38100" dist="38100" dir="2700000" algn="tl">
                    <a:srgbClr val="000000">
                      <a:alpha val="43137"/>
                    </a:srgbClr>
                  </a:outerShdw>
                </a:effectLst>
                <a:latin typeface="Segoe" pitchFamily="34" charset="0"/>
              </a:rPr>
              <a:t>IBM TEC</a:t>
            </a:r>
          </a:p>
        </p:txBody>
      </p:sp>
      <p:sp>
        <p:nvSpPr>
          <p:cNvPr id="21" name="Rectangle 20"/>
          <p:cNvSpPr/>
          <p:nvPr/>
        </p:nvSpPr>
        <p:spPr bwMode="auto">
          <a:xfrm>
            <a:off x="1885249" y="1981200"/>
            <a:ext cx="822960" cy="731520"/>
          </a:xfrm>
          <a:prstGeom prst="rect">
            <a:avLst/>
          </a:prstGeom>
          <a:solidFill>
            <a:schemeClr val="accent3"/>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b="1" dirty="0" smtClean="0">
                <a:solidFill>
                  <a:srgbClr val="FFFFFF"/>
                </a:solidFill>
                <a:effectLst>
                  <a:outerShdw blurRad="38100" dist="38100" dir="2700000" algn="tl">
                    <a:srgbClr val="000000">
                      <a:alpha val="43137"/>
                    </a:srgbClr>
                  </a:outerShdw>
                </a:effectLst>
                <a:latin typeface="Segoe" pitchFamily="34" charset="0"/>
              </a:rPr>
              <a:t>HP OVO / OM</a:t>
            </a:r>
          </a:p>
        </p:txBody>
      </p:sp>
      <p:sp>
        <p:nvSpPr>
          <p:cNvPr id="23" name="Rectangle 22"/>
          <p:cNvSpPr/>
          <p:nvPr/>
        </p:nvSpPr>
        <p:spPr bwMode="auto">
          <a:xfrm>
            <a:off x="2743200" y="3733800"/>
            <a:ext cx="822960" cy="731520"/>
          </a:xfrm>
          <a:prstGeom prst="rect">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b="1" dirty="0" smtClean="0">
                <a:solidFill>
                  <a:srgbClr val="FFFFFF"/>
                </a:solidFill>
                <a:effectLst>
                  <a:outerShdw blurRad="38100" dist="38100" dir="2700000" algn="tl">
                    <a:srgbClr val="000000">
                      <a:alpha val="43137"/>
                    </a:srgbClr>
                  </a:outerShdw>
                </a:effectLst>
                <a:latin typeface="Segoe" pitchFamily="34" charset="0"/>
              </a:rPr>
              <a:t>CA </a:t>
            </a:r>
          </a:p>
          <a:p>
            <a:pPr algn="ctr" defTabSz="914099" fontAlgn="base">
              <a:spcBef>
                <a:spcPct val="0"/>
              </a:spcBef>
              <a:spcAft>
                <a:spcPct val="0"/>
              </a:spcAft>
            </a:pPr>
            <a:r>
              <a:rPr lang="en-US" sz="1200" b="1" dirty="0" err="1" smtClean="0">
                <a:solidFill>
                  <a:srgbClr val="FFFFFF"/>
                </a:solidFill>
                <a:effectLst>
                  <a:outerShdw blurRad="38100" dist="38100" dir="2700000" algn="tl">
                    <a:srgbClr val="000000">
                      <a:alpha val="43137"/>
                    </a:srgbClr>
                  </a:outerShdw>
                </a:effectLst>
                <a:latin typeface="Segoe" pitchFamily="34" charset="0"/>
              </a:rPr>
              <a:t>Uni</a:t>
            </a:r>
            <a:r>
              <a:rPr lang="en-US" sz="1200" b="1" dirty="0" smtClean="0">
                <a:solidFill>
                  <a:srgbClr val="FFFFFF"/>
                </a:solidFill>
                <a:effectLst>
                  <a:outerShdw blurRad="38100" dist="38100" dir="2700000" algn="tl">
                    <a:srgbClr val="000000">
                      <a:alpha val="43137"/>
                    </a:srgbClr>
                  </a:outerShdw>
                </a:effectLst>
                <a:latin typeface="Segoe" pitchFamily="34" charset="0"/>
              </a:rPr>
              <a:t>-center</a:t>
            </a:r>
          </a:p>
        </p:txBody>
      </p:sp>
      <p:sp>
        <p:nvSpPr>
          <p:cNvPr id="24" name="Rectangle 23"/>
          <p:cNvSpPr/>
          <p:nvPr/>
        </p:nvSpPr>
        <p:spPr bwMode="auto">
          <a:xfrm>
            <a:off x="3596640" y="1981200"/>
            <a:ext cx="822960" cy="731520"/>
          </a:xfrm>
          <a:prstGeom prst="rect">
            <a:avLst/>
          </a:prstGeom>
          <a:solidFill>
            <a:schemeClr val="accent3"/>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b="1" dirty="0" smtClean="0">
                <a:solidFill>
                  <a:srgbClr val="FFFFFF"/>
                </a:solidFill>
                <a:effectLst>
                  <a:outerShdw blurRad="38100" dist="38100" dir="2700000" algn="tl">
                    <a:srgbClr val="000000">
                      <a:alpha val="43137"/>
                    </a:srgbClr>
                  </a:outerShdw>
                </a:effectLst>
                <a:latin typeface="Segoe" pitchFamily="34" charset="0"/>
              </a:rPr>
              <a:t>BMC Remedy</a:t>
            </a:r>
          </a:p>
        </p:txBody>
      </p:sp>
      <p:sp>
        <p:nvSpPr>
          <p:cNvPr id="25" name="Rectangle 24"/>
          <p:cNvSpPr/>
          <p:nvPr/>
        </p:nvSpPr>
        <p:spPr bwMode="auto">
          <a:xfrm>
            <a:off x="2743200" y="2743200"/>
            <a:ext cx="822960" cy="731520"/>
          </a:xfrm>
          <a:prstGeom prst="rect">
            <a:avLst/>
          </a:prstGeom>
          <a:solidFill>
            <a:schemeClr val="accent3"/>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b="1" dirty="0" smtClean="0">
                <a:solidFill>
                  <a:srgbClr val="FFFFFF"/>
                </a:solidFill>
                <a:effectLst>
                  <a:outerShdw blurRad="38100" dist="38100" dir="2700000" algn="tl">
                    <a:srgbClr val="000000">
                      <a:alpha val="43137"/>
                    </a:srgbClr>
                  </a:outerShdw>
                </a:effectLst>
                <a:latin typeface="Segoe" pitchFamily="34" charset="0"/>
              </a:rPr>
              <a:t>HP Service Manager</a:t>
            </a:r>
          </a:p>
        </p:txBody>
      </p:sp>
      <p:sp>
        <p:nvSpPr>
          <p:cNvPr id="26" name="Rectangle 25"/>
          <p:cNvSpPr/>
          <p:nvPr/>
        </p:nvSpPr>
        <p:spPr bwMode="auto">
          <a:xfrm>
            <a:off x="3596640" y="4495825"/>
            <a:ext cx="822960" cy="731520"/>
          </a:xfrm>
          <a:prstGeom prst="rect">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b="1" dirty="0" smtClean="0">
                <a:solidFill>
                  <a:srgbClr val="FFFFFF"/>
                </a:solidFill>
                <a:effectLst>
                  <a:outerShdw blurRad="38100" dist="38100" dir="2700000" algn="tl">
                    <a:srgbClr val="000000">
                      <a:alpha val="43137"/>
                    </a:srgbClr>
                  </a:outerShdw>
                </a:effectLst>
                <a:latin typeface="Segoe" pitchFamily="34" charset="0"/>
              </a:rPr>
              <a:t>IBM </a:t>
            </a:r>
            <a:r>
              <a:rPr lang="en-US" sz="1200" b="1" dirty="0" err="1" smtClean="0">
                <a:solidFill>
                  <a:srgbClr val="FFFFFF"/>
                </a:solidFill>
                <a:effectLst>
                  <a:outerShdw blurRad="38100" dist="38100" dir="2700000" algn="tl">
                    <a:srgbClr val="000000">
                      <a:alpha val="43137"/>
                    </a:srgbClr>
                  </a:outerShdw>
                </a:effectLst>
                <a:latin typeface="Segoe" pitchFamily="34" charset="0"/>
              </a:rPr>
              <a:t>Netcool</a:t>
            </a:r>
            <a:endParaRPr lang="en-US" sz="1200" b="1"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3" name="Rectangle 32"/>
          <p:cNvSpPr/>
          <p:nvPr/>
        </p:nvSpPr>
        <p:spPr bwMode="auto">
          <a:xfrm>
            <a:off x="5411240" y="1981200"/>
            <a:ext cx="822960" cy="731520"/>
          </a:xfrm>
          <a:prstGeom prst="rect">
            <a:avLst/>
          </a:prstGeom>
          <a:solidFill>
            <a:schemeClr val="accent3"/>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b="1" dirty="0" smtClean="0">
                <a:solidFill>
                  <a:srgbClr val="FFFFFF"/>
                </a:solidFill>
                <a:effectLst>
                  <a:outerShdw blurRad="38100" dist="38100" dir="2700000" algn="tl">
                    <a:srgbClr val="000000">
                      <a:alpha val="43137"/>
                    </a:srgbClr>
                  </a:outerShdw>
                </a:effectLst>
                <a:latin typeface="Segoe" pitchFamily="34" charset="0"/>
              </a:rPr>
              <a:t>BMC Remedy</a:t>
            </a:r>
          </a:p>
        </p:txBody>
      </p:sp>
      <p:sp>
        <p:nvSpPr>
          <p:cNvPr id="34" name="Rectangle 33"/>
          <p:cNvSpPr/>
          <p:nvPr/>
        </p:nvSpPr>
        <p:spPr bwMode="auto">
          <a:xfrm>
            <a:off x="6264682" y="1981200"/>
            <a:ext cx="822960" cy="731520"/>
          </a:xfrm>
          <a:prstGeom prst="rect">
            <a:avLst/>
          </a:prstGeom>
          <a:solidFill>
            <a:schemeClr val="accent3"/>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b="1" dirty="0" smtClean="0">
                <a:solidFill>
                  <a:srgbClr val="FFFFFF"/>
                </a:solidFill>
                <a:effectLst>
                  <a:outerShdw blurRad="38100" dist="38100" dir="2700000" algn="tl">
                    <a:srgbClr val="000000">
                      <a:alpha val="43137"/>
                    </a:srgbClr>
                  </a:outerShdw>
                </a:effectLst>
                <a:latin typeface="Segoe" pitchFamily="34" charset="0"/>
              </a:rPr>
              <a:t>HP Service Manager</a:t>
            </a:r>
          </a:p>
        </p:txBody>
      </p:sp>
      <p:cxnSp>
        <p:nvCxnSpPr>
          <p:cNvPr id="38" name="Straight Connector 37"/>
          <p:cNvCxnSpPr/>
          <p:nvPr/>
        </p:nvCxnSpPr>
        <p:spPr>
          <a:xfrm>
            <a:off x="341798" y="3581400"/>
            <a:ext cx="8403238" cy="158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0" name="Rectangle 39"/>
          <p:cNvSpPr/>
          <p:nvPr/>
        </p:nvSpPr>
        <p:spPr bwMode="auto">
          <a:xfrm>
            <a:off x="5411240" y="2743200"/>
            <a:ext cx="822960" cy="731520"/>
          </a:xfrm>
          <a:prstGeom prst="rect">
            <a:avLst/>
          </a:prstGeom>
          <a:solidFill>
            <a:schemeClr val="accent3"/>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b="1" dirty="0" smtClean="0">
                <a:solidFill>
                  <a:srgbClr val="FFFFFF"/>
                </a:solidFill>
                <a:effectLst>
                  <a:outerShdw blurRad="38100" dist="38100" dir="2700000" algn="tl">
                    <a:srgbClr val="000000">
                      <a:alpha val="43137"/>
                    </a:srgbClr>
                  </a:outerShdw>
                </a:effectLst>
                <a:latin typeface="Segoe" pitchFamily="34" charset="0"/>
              </a:rPr>
              <a:t>MS Visual Studio TFS</a:t>
            </a:r>
          </a:p>
        </p:txBody>
      </p:sp>
      <p:sp>
        <p:nvSpPr>
          <p:cNvPr id="41" name="Rectangle 40"/>
          <p:cNvSpPr/>
          <p:nvPr/>
        </p:nvSpPr>
        <p:spPr bwMode="auto">
          <a:xfrm>
            <a:off x="6264682" y="2743200"/>
            <a:ext cx="822960" cy="731520"/>
          </a:xfrm>
          <a:prstGeom prst="rect">
            <a:avLst/>
          </a:prstGeom>
          <a:solidFill>
            <a:schemeClr val="accent3"/>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b="1" dirty="0" smtClean="0">
                <a:solidFill>
                  <a:srgbClr val="FFFFFF"/>
                </a:solidFill>
                <a:effectLst>
                  <a:outerShdw blurRad="38100" dist="38100" dir="2700000" algn="tl">
                    <a:srgbClr val="000000">
                      <a:alpha val="43137"/>
                    </a:srgbClr>
                  </a:outerShdw>
                </a:effectLst>
                <a:latin typeface="Segoe" pitchFamily="34" charset="0"/>
              </a:rPr>
              <a:t>MS </a:t>
            </a:r>
            <a:r>
              <a:rPr lang="en-US" sz="1100" b="1" dirty="0" smtClean="0">
                <a:solidFill>
                  <a:srgbClr val="FFFFFF"/>
                </a:solidFill>
                <a:effectLst>
                  <a:outerShdw blurRad="38100" dist="38100" dir="2700000" algn="tl">
                    <a:srgbClr val="000000">
                      <a:alpha val="43137"/>
                    </a:srgbClr>
                  </a:outerShdw>
                </a:effectLst>
                <a:latin typeface="Segoe" pitchFamily="34" charset="0"/>
              </a:rPr>
              <a:t>Dynamics</a:t>
            </a:r>
          </a:p>
        </p:txBody>
      </p:sp>
      <p:sp>
        <p:nvSpPr>
          <p:cNvPr id="43" name="Rectangle 42"/>
          <p:cNvSpPr/>
          <p:nvPr/>
        </p:nvSpPr>
        <p:spPr bwMode="auto">
          <a:xfrm>
            <a:off x="1885249" y="2743200"/>
            <a:ext cx="822960" cy="731520"/>
          </a:xfrm>
          <a:prstGeom prst="rect">
            <a:avLst/>
          </a:prstGeom>
          <a:solidFill>
            <a:schemeClr val="accent3"/>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b="1" dirty="0" err="1" smtClean="0">
                <a:solidFill>
                  <a:srgbClr val="FFFFFF"/>
                </a:solidFill>
                <a:effectLst>
                  <a:outerShdw blurRad="38100" dist="38100" dir="2700000" algn="tl">
                    <a:srgbClr val="000000">
                      <a:alpha val="43137"/>
                    </a:srgbClr>
                  </a:outerShdw>
                </a:effectLst>
                <a:latin typeface="Segoe" pitchFamily="34" charset="0"/>
              </a:rPr>
              <a:t>Uni-versal</a:t>
            </a:r>
            <a:endParaRPr lang="en-US" sz="1200" b="1"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4" name="Rectangle 43"/>
          <p:cNvSpPr/>
          <p:nvPr/>
        </p:nvSpPr>
        <p:spPr bwMode="auto">
          <a:xfrm>
            <a:off x="3596640" y="2743200"/>
            <a:ext cx="822960" cy="731520"/>
          </a:xfrm>
          <a:prstGeom prst="rect">
            <a:avLst/>
          </a:prstGeom>
          <a:solidFill>
            <a:schemeClr val="accent3"/>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b="1" dirty="0" smtClean="0">
                <a:solidFill>
                  <a:srgbClr val="FFFFFF"/>
                </a:solidFill>
                <a:effectLst>
                  <a:outerShdw blurRad="38100" dist="38100" dir="2700000" algn="tl">
                    <a:srgbClr val="000000">
                      <a:alpha val="43137"/>
                    </a:srgbClr>
                  </a:outerShdw>
                </a:effectLst>
                <a:latin typeface="Segoe" pitchFamily="34" charset="0"/>
              </a:rPr>
              <a:t>IBM </a:t>
            </a:r>
            <a:r>
              <a:rPr lang="en-US" sz="1200" b="1" dirty="0" err="1" smtClean="0">
                <a:solidFill>
                  <a:srgbClr val="FFFFFF"/>
                </a:solidFill>
                <a:effectLst>
                  <a:outerShdw blurRad="38100" dist="38100" dir="2700000" algn="tl">
                    <a:srgbClr val="000000">
                      <a:alpha val="43137"/>
                    </a:srgbClr>
                  </a:outerShdw>
                </a:effectLst>
                <a:latin typeface="Segoe" pitchFamily="34" charset="0"/>
              </a:rPr>
              <a:t>Netcool</a:t>
            </a:r>
            <a:endParaRPr lang="en-US" sz="1200" b="1"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6" name="Rectangle 45"/>
          <p:cNvSpPr/>
          <p:nvPr/>
        </p:nvSpPr>
        <p:spPr bwMode="auto">
          <a:xfrm>
            <a:off x="4560104" y="1981200"/>
            <a:ext cx="822960" cy="731520"/>
          </a:xfrm>
          <a:prstGeom prst="rect">
            <a:avLst/>
          </a:prstGeom>
          <a:solidFill>
            <a:schemeClr val="accent3"/>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b="1" dirty="0" err="1" smtClean="0">
                <a:solidFill>
                  <a:srgbClr val="FFFFFF"/>
                </a:solidFill>
                <a:effectLst>
                  <a:outerShdw blurRad="38100" dist="38100" dir="2700000" algn="tl">
                    <a:srgbClr val="000000">
                      <a:alpha val="43137"/>
                    </a:srgbClr>
                  </a:outerShdw>
                </a:effectLst>
                <a:latin typeface="Segoe" pitchFamily="34" charset="0"/>
              </a:rPr>
              <a:t>Uni-versal</a:t>
            </a:r>
            <a:endParaRPr lang="en-US" sz="1200" b="1"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r>
              <a:rPr lang="en-US" sz="1200" b="1" dirty="0" smtClean="0">
                <a:solidFill>
                  <a:srgbClr val="FFFFFF"/>
                </a:solidFill>
                <a:effectLst>
                  <a:outerShdw blurRad="38100" dist="38100" dir="2700000" algn="tl">
                    <a:srgbClr val="000000">
                      <a:alpha val="43137"/>
                    </a:srgbClr>
                  </a:outerShdw>
                </a:effectLst>
                <a:latin typeface="Segoe" pitchFamily="34" charset="0"/>
              </a:rPr>
              <a:t>Inbound</a:t>
            </a:r>
          </a:p>
        </p:txBody>
      </p:sp>
      <p:sp>
        <p:nvSpPr>
          <p:cNvPr id="47" name="Rectangle 46"/>
          <p:cNvSpPr/>
          <p:nvPr/>
        </p:nvSpPr>
        <p:spPr bwMode="auto">
          <a:xfrm>
            <a:off x="1885249" y="3733800"/>
            <a:ext cx="822960" cy="731520"/>
          </a:xfrm>
          <a:prstGeom prst="rect">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b="1" dirty="0" smtClean="0">
                <a:solidFill>
                  <a:srgbClr val="FFFFFF"/>
                </a:solidFill>
                <a:effectLst>
                  <a:outerShdw blurRad="38100" dist="38100" dir="2700000" algn="tl">
                    <a:srgbClr val="000000">
                      <a:alpha val="43137"/>
                    </a:srgbClr>
                  </a:outerShdw>
                </a:effectLst>
                <a:latin typeface="Segoe" pitchFamily="34" charset="0"/>
              </a:rPr>
              <a:t>EMC Smarts</a:t>
            </a:r>
          </a:p>
        </p:txBody>
      </p:sp>
      <p:sp>
        <p:nvSpPr>
          <p:cNvPr id="48" name="Rectangle 47"/>
          <p:cNvSpPr/>
          <p:nvPr/>
        </p:nvSpPr>
        <p:spPr bwMode="auto">
          <a:xfrm>
            <a:off x="2743200" y="4495800"/>
            <a:ext cx="822960" cy="731520"/>
          </a:xfrm>
          <a:prstGeom prst="rect">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b="1" dirty="0" smtClean="0">
                <a:solidFill>
                  <a:srgbClr val="FFFFFF"/>
                </a:solidFill>
                <a:effectLst>
                  <a:outerShdw blurRad="38100" dist="38100" dir="2700000" algn="tl">
                    <a:srgbClr val="000000">
                      <a:alpha val="43137"/>
                    </a:srgbClr>
                  </a:outerShdw>
                </a:effectLst>
                <a:latin typeface="Segoe" pitchFamily="34" charset="0"/>
              </a:rPr>
              <a:t>BMC Patrol</a:t>
            </a:r>
          </a:p>
        </p:txBody>
      </p:sp>
      <p:sp>
        <p:nvSpPr>
          <p:cNvPr id="50" name="Rectangle 49"/>
          <p:cNvSpPr/>
          <p:nvPr/>
        </p:nvSpPr>
        <p:spPr bwMode="auto">
          <a:xfrm>
            <a:off x="7305515" y="3733800"/>
            <a:ext cx="822960" cy="731520"/>
          </a:xfrm>
          <a:prstGeom prst="rect">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b="1" dirty="0" smtClean="0">
                <a:solidFill>
                  <a:srgbClr val="FFFFFF"/>
                </a:solidFill>
                <a:effectLst>
                  <a:outerShdw blurRad="38100" dist="38100" dir="2700000" algn="tl">
                    <a:srgbClr val="000000">
                      <a:alpha val="43137"/>
                    </a:srgbClr>
                  </a:outerShdw>
                </a:effectLst>
                <a:latin typeface="Segoe" pitchFamily="34" charset="0"/>
              </a:rPr>
              <a:t>HP CMDB</a:t>
            </a:r>
          </a:p>
        </p:txBody>
      </p:sp>
      <p:sp>
        <p:nvSpPr>
          <p:cNvPr id="51" name="Rectangle 50"/>
          <p:cNvSpPr/>
          <p:nvPr/>
        </p:nvSpPr>
        <p:spPr bwMode="auto">
          <a:xfrm>
            <a:off x="8168640" y="3733800"/>
            <a:ext cx="822960" cy="731520"/>
          </a:xfrm>
          <a:prstGeom prst="rect">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b="1" dirty="0" smtClean="0">
                <a:solidFill>
                  <a:srgbClr val="FFFFFF"/>
                </a:solidFill>
                <a:effectLst>
                  <a:outerShdw blurRad="38100" dist="38100" dir="2700000" algn="tl">
                    <a:srgbClr val="000000">
                      <a:alpha val="43137"/>
                    </a:srgbClr>
                  </a:outerShdw>
                </a:effectLst>
                <a:latin typeface="Segoe" pitchFamily="34" charset="0"/>
              </a:rPr>
              <a:t>BMC Atrium CMDB</a:t>
            </a:r>
          </a:p>
        </p:txBody>
      </p:sp>
      <p:sp>
        <p:nvSpPr>
          <p:cNvPr id="52" name="Rectangle 51"/>
          <p:cNvSpPr/>
          <p:nvPr/>
        </p:nvSpPr>
        <p:spPr bwMode="auto">
          <a:xfrm>
            <a:off x="1885249" y="4495800"/>
            <a:ext cx="822960" cy="731520"/>
          </a:xfrm>
          <a:prstGeom prst="rect">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b="1" dirty="0" smtClean="0">
                <a:solidFill>
                  <a:srgbClr val="FFFFFF"/>
                </a:solidFill>
                <a:effectLst>
                  <a:outerShdw blurRad="38100" dist="38100" dir="2700000" algn="tl">
                    <a:srgbClr val="000000">
                      <a:alpha val="43137"/>
                    </a:srgbClr>
                  </a:outerShdw>
                </a:effectLst>
                <a:latin typeface="Segoe" pitchFamily="34" charset="0"/>
              </a:rPr>
              <a:t>BMC Event Mgr</a:t>
            </a:r>
          </a:p>
        </p:txBody>
      </p:sp>
      <p:sp>
        <p:nvSpPr>
          <p:cNvPr id="28" name="Rectangle 27"/>
          <p:cNvSpPr/>
          <p:nvPr/>
        </p:nvSpPr>
        <p:spPr bwMode="auto">
          <a:xfrm>
            <a:off x="2743200" y="5257800"/>
            <a:ext cx="822960" cy="731520"/>
          </a:xfrm>
          <a:prstGeom prst="rect">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b="1" dirty="0" smtClean="0">
                <a:solidFill>
                  <a:srgbClr val="FFFFFF"/>
                </a:solidFill>
                <a:effectLst>
                  <a:outerShdw blurRad="38100" dist="38100" dir="2700000" algn="tl">
                    <a:srgbClr val="000000">
                      <a:alpha val="43137"/>
                    </a:srgbClr>
                  </a:outerShdw>
                </a:effectLst>
                <a:latin typeface="Segoe" pitchFamily="34" charset="0"/>
              </a:rPr>
              <a:t>HP Service Center</a:t>
            </a:r>
          </a:p>
        </p:txBody>
      </p:sp>
      <p:sp>
        <p:nvSpPr>
          <p:cNvPr id="29" name="Rectangle 28"/>
          <p:cNvSpPr/>
          <p:nvPr/>
        </p:nvSpPr>
        <p:spPr bwMode="auto">
          <a:xfrm>
            <a:off x="3596640" y="5257800"/>
            <a:ext cx="822960" cy="731520"/>
          </a:xfrm>
          <a:prstGeom prst="rect">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b="1" dirty="0" smtClean="0">
                <a:solidFill>
                  <a:srgbClr val="FFFFFF"/>
                </a:solidFill>
                <a:effectLst>
                  <a:outerShdw blurRad="38100" dist="38100" dir="2700000" algn="tl">
                    <a:srgbClr val="000000">
                      <a:alpha val="43137"/>
                    </a:srgbClr>
                  </a:outerShdw>
                </a:effectLst>
                <a:latin typeface="Segoe" pitchFamily="34" charset="0"/>
              </a:rPr>
              <a:t>CA Service</a:t>
            </a:r>
          </a:p>
          <a:p>
            <a:pPr algn="ctr" defTabSz="914099" fontAlgn="base">
              <a:spcBef>
                <a:spcPct val="0"/>
              </a:spcBef>
              <a:spcAft>
                <a:spcPct val="0"/>
              </a:spcAft>
            </a:pPr>
            <a:r>
              <a:rPr lang="en-US" sz="1200" b="1" dirty="0" smtClean="0">
                <a:solidFill>
                  <a:srgbClr val="FFFFFF"/>
                </a:solidFill>
                <a:effectLst>
                  <a:outerShdw blurRad="38100" dist="38100" dir="2700000" algn="tl">
                    <a:srgbClr val="000000">
                      <a:alpha val="43137"/>
                    </a:srgbClr>
                  </a:outerShdw>
                </a:effectLst>
                <a:latin typeface="Segoe" pitchFamily="34" charset="0"/>
              </a:rPr>
              <a:t>Desk</a:t>
            </a:r>
          </a:p>
        </p:txBody>
      </p:sp>
      <p:sp>
        <p:nvSpPr>
          <p:cNvPr id="30" name="Rectangle 29"/>
          <p:cNvSpPr/>
          <p:nvPr/>
        </p:nvSpPr>
        <p:spPr bwMode="auto">
          <a:xfrm>
            <a:off x="7305515" y="4495800"/>
            <a:ext cx="822960" cy="731520"/>
          </a:xfrm>
          <a:prstGeom prst="rect">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b="1" dirty="0" smtClean="0">
                <a:solidFill>
                  <a:srgbClr val="FFFFFF"/>
                </a:solidFill>
                <a:effectLst>
                  <a:outerShdw blurRad="38100" dist="38100" dir="2700000" algn="tl">
                    <a:srgbClr val="000000">
                      <a:alpha val="43137"/>
                    </a:srgbClr>
                  </a:outerShdw>
                </a:effectLst>
                <a:latin typeface="Segoe" pitchFamily="34" charset="0"/>
              </a:rPr>
              <a:t>CA CMDB</a:t>
            </a:r>
          </a:p>
        </p:txBody>
      </p:sp>
      <p:sp>
        <p:nvSpPr>
          <p:cNvPr id="31" name="Rectangle 30"/>
          <p:cNvSpPr/>
          <p:nvPr/>
        </p:nvSpPr>
        <p:spPr bwMode="auto">
          <a:xfrm>
            <a:off x="3596640" y="3733800"/>
            <a:ext cx="822960" cy="731520"/>
          </a:xfrm>
          <a:prstGeom prst="rect">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b="1" dirty="0" smtClean="0">
                <a:solidFill>
                  <a:srgbClr val="FFFFFF"/>
                </a:solidFill>
                <a:effectLst>
                  <a:outerShdw blurRad="38100" dist="38100" dir="2700000" algn="tl">
                    <a:srgbClr val="000000">
                      <a:alpha val="43137"/>
                    </a:srgbClr>
                  </a:outerShdw>
                </a:effectLst>
                <a:latin typeface="Segoe" pitchFamily="34" charset="0"/>
              </a:rPr>
              <a:t>CA </a:t>
            </a:r>
          </a:p>
          <a:p>
            <a:pPr algn="ctr" defTabSz="914099" fontAlgn="base">
              <a:spcBef>
                <a:spcPct val="0"/>
              </a:spcBef>
              <a:spcAft>
                <a:spcPct val="0"/>
              </a:spcAft>
            </a:pPr>
            <a:r>
              <a:rPr lang="en-US" sz="1100" b="1" dirty="0" smtClean="0">
                <a:solidFill>
                  <a:srgbClr val="FFFFFF"/>
                </a:solidFill>
                <a:effectLst>
                  <a:outerShdw blurRad="38100" dist="38100" dir="2700000" algn="tl">
                    <a:srgbClr val="000000">
                      <a:alpha val="43137"/>
                    </a:srgbClr>
                  </a:outerShdw>
                </a:effectLst>
                <a:latin typeface="Segoe" pitchFamily="34" charset="0"/>
              </a:rPr>
              <a:t>Spectrum</a:t>
            </a:r>
          </a:p>
        </p:txBody>
      </p:sp>
      <p:sp>
        <p:nvSpPr>
          <p:cNvPr id="27" name="Rectangle 26"/>
          <p:cNvSpPr/>
          <p:nvPr/>
        </p:nvSpPr>
        <p:spPr bwMode="auto">
          <a:xfrm>
            <a:off x="1885249" y="5257800"/>
            <a:ext cx="822960" cy="731520"/>
          </a:xfrm>
          <a:prstGeom prst="rect">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b="1" dirty="0" smtClean="0">
                <a:solidFill>
                  <a:srgbClr val="FFFFFF"/>
                </a:solidFill>
                <a:effectLst>
                  <a:outerShdw blurRad="38100" dist="38100" dir="2700000" algn="tl">
                    <a:srgbClr val="000000">
                      <a:alpha val="43137"/>
                    </a:srgbClr>
                  </a:outerShdw>
                </a:effectLst>
                <a:latin typeface="Segoe" pitchFamily="34" charset="0"/>
              </a:rPr>
              <a:t>HP Service Desk</a:t>
            </a:r>
          </a:p>
        </p:txBody>
      </p:sp>
      <p:sp>
        <p:nvSpPr>
          <p:cNvPr id="32" name="Rectangle 31"/>
          <p:cNvSpPr/>
          <p:nvPr/>
        </p:nvSpPr>
        <p:spPr bwMode="auto">
          <a:xfrm>
            <a:off x="1885249" y="6019800"/>
            <a:ext cx="822960" cy="731520"/>
          </a:xfrm>
          <a:prstGeom prst="rect">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b="1" dirty="0" smtClean="0">
                <a:solidFill>
                  <a:srgbClr val="FFFFFF"/>
                </a:solidFill>
                <a:effectLst>
                  <a:outerShdw blurRad="38100" dist="38100" dir="2700000" algn="tl">
                    <a:srgbClr val="000000">
                      <a:alpha val="43137"/>
                    </a:srgbClr>
                  </a:outerShdw>
                </a:effectLst>
                <a:latin typeface="Segoe" pitchFamily="34" charset="0"/>
              </a:rPr>
              <a:t>Alarm-Point</a:t>
            </a:r>
          </a:p>
        </p:txBody>
      </p:sp>
      <p:sp>
        <p:nvSpPr>
          <p:cNvPr id="35" name="Rectangle 34"/>
          <p:cNvSpPr/>
          <p:nvPr/>
        </p:nvSpPr>
        <p:spPr bwMode="auto">
          <a:xfrm>
            <a:off x="4562188" y="2747376"/>
            <a:ext cx="822960" cy="731520"/>
          </a:xfrm>
          <a:prstGeom prst="rect">
            <a:avLst/>
          </a:prstGeom>
          <a:solidFill>
            <a:schemeClr val="accent3"/>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b="1" dirty="0" smtClean="0">
                <a:solidFill>
                  <a:srgbClr val="FFFFFF"/>
                </a:solidFill>
                <a:effectLst>
                  <a:outerShdw blurRad="38100" dist="38100" dir="2700000" algn="tl">
                    <a:srgbClr val="000000">
                      <a:alpha val="43137"/>
                    </a:srgbClr>
                  </a:outerShdw>
                </a:effectLst>
                <a:latin typeface="Segoe" pitchFamily="34" charset="0"/>
              </a:rPr>
              <a:t>MS Project</a:t>
            </a: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Agenda</a:t>
            </a:r>
            <a:endParaRPr lang="en-US" dirty="0"/>
          </a:p>
        </p:txBody>
      </p:sp>
      <p:sp>
        <p:nvSpPr>
          <p:cNvPr id="3" name="Text Placeholder 2"/>
          <p:cNvSpPr>
            <a:spLocks noGrp="1"/>
          </p:cNvSpPr>
          <p:nvPr>
            <p:ph idx="1"/>
          </p:nvPr>
        </p:nvSpPr>
        <p:spPr/>
        <p:txBody>
          <a:bodyPr/>
          <a:lstStyle/>
          <a:p>
            <a:r>
              <a:rPr lang="en-US" dirty="0" smtClean="0"/>
              <a:t>Challenges Addressed / Key Capabilities</a:t>
            </a:r>
          </a:p>
          <a:p>
            <a:r>
              <a:rPr lang="en-US" dirty="0" smtClean="0"/>
              <a:t>Why </a:t>
            </a:r>
            <a:r>
              <a:rPr lang="en-US" dirty="0" err="1" smtClean="0"/>
              <a:t>Interop</a:t>
            </a:r>
            <a:r>
              <a:rPr lang="en-US" dirty="0" smtClean="0"/>
              <a:t> </a:t>
            </a:r>
          </a:p>
          <a:p>
            <a:r>
              <a:rPr lang="en-US" dirty="0" smtClean="0"/>
              <a:t>Architecture</a:t>
            </a:r>
          </a:p>
          <a:p>
            <a:r>
              <a:rPr lang="en-US" dirty="0" smtClean="0"/>
              <a:t>Operations Manager 2007 R2 Connectors</a:t>
            </a:r>
          </a:p>
          <a:p>
            <a:pPr lvl="1"/>
            <a:r>
              <a:rPr lang="en-US" dirty="0" smtClean="0"/>
              <a:t>Product Features</a:t>
            </a:r>
          </a:p>
          <a:p>
            <a:pPr lvl="1"/>
            <a:r>
              <a:rPr lang="en-US" dirty="0" smtClean="0"/>
              <a:t>Universal Connector </a:t>
            </a:r>
          </a:p>
          <a:p>
            <a:pPr lvl="1"/>
            <a:r>
              <a:rPr lang="en-US" dirty="0" smtClean="0"/>
              <a:t>Demo</a:t>
            </a:r>
          </a:p>
          <a:p>
            <a:r>
              <a:rPr lang="en-US" dirty="0" smtClean="0"/>
              <a:t>Service Manager Connectors</a:t>
            </a:r>
          </a:p>
          <a:p>
            <a:r>
              <a:rPr lang="en-US" dirty="0" smtClean="0"/>
              <a:t>Roadmap</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Rectangle 2"/>
          <p:cNvSpPr>
            <a:spLocks noGrp="1" noChangeArrowheads="1"/>
          </p:cNvSpPr>
          <p:nvPr>
            <p:ph type="title"/>
          </p:nvPr>
        </p:nvSpPr>
        <p:spPr>
          <a:xfrm>
            <a:off x="382588" y="276225"/>
            <a:ext cx="8413750" cy="609398"/>
          </a:xfrm>
        </p:spPr>
        <p:txBody>
          <a:bodyPr/>
          <a:lstStyle/>
          <a:p>
            <a:pPr>
              <a:defRPr/>
            </a:pPr>
            <a:r>
              <a:rPr lang="en-US" sz="4400" dirty="0" smtClean="0"/>
              <a:t>System Center Interoperability</a:t>
            </a:r>
            <a:endParaRPr lang="en-US" sz="2300" dirty="0" smtClean="0">
              <a:solidFill>
                <a:schemeClr val="accent2"/>
              </a:solidFill>
            </a:endParaRPr>
          </a:p>
        </p:txBody>
      </p:sp>
      <p:sp>
        <p:nvSpPr>
          <p:cNvPr id="17" name="Freeform 5"/>
          <p:cNvSpPr>
            <a:spLocks noEditPoints="1"/>
          </p:cNvSpPr>
          <p:nvPr/>
        </p:nvSpPr>
        <p:spPr bwMode="auto">
          <a:xfrm>
            <a:off x="219556" y="1059543"/>
            <a:ext cx="8693014" cy="5416494"/>
          </a:xfrm>
          <a:prstGeom prst="roundRect">
            <a:avLst>
              <a:gd name="adj" fmla="val 4470"/>
            </a:avLst>
          </a:prstGeom>
          <a:gradFill flip="none" rotWithShape="1">
            <a:gsLst>
              <a:gs pos="0">
                <a:srgbClr val="FFFFFF">
                  <a:alpha val="86000"/>
                </a:srgbClr>
              </a:gs>
              <a:gs pos="46000">
                <a:schemeClr val="tx2">
                  <a:lumMod val="50000"/>
                  <a:alpha val="50000"/>
                </a:schemeClr>
              </a:gs>
              <a:gs pos="100000">
                <a:srgbClr val="FFFFFF">
                  <a:alpha val="35000"/>
                </a:srgbClr>
              </a:gs>
            </a:gsLst>
            <a:lin ang="2700000" scaled="1"/>
            <a:tileRect/>
          </a:gradFill>
          <a:ln w="19050" cap="flat" cmpd="thickThin" algn="ctr">
            <a:solidFill>
              <a:srgbClr val="FFFFFF">
                <a:alpha val="23000"/>
              </a:srgbClr>
            </a:solidFill>
            <a:prstDash val="solid"/>
          </a:ln>
          <a:effectLst>
            <a:reflection blurRad="6350" stA="52000" endA="300" endPos="35000" dir="5400000" sy="-100000" algn="bl" rotWithShape="0"/>
          </a:effec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2" name="Rounded Rectangle 21"/>
          <p:cNvSpPr/>
          <p:nvPr/>
        </p:nvSpPr>
        <p:spPr>
          <a:xfrm>
            <a:off x="290795" y="3790950"/>
            <a:ext cx="4083175" cy="2600325"/>
          </a:xfrm>
          <a:prstGeom prst="roundRect">
            <a:avLst>
              <a:gd name="adj" fmla="val 0"/>
            </a:avLst>
          </a:prstGeom>
          <a:gradFill flip="none" rotWithShape="1">
            <a:gsLst>
              <a:gs pos="0">
                <a:schemeClr val="accent1">
                  <a:lumMod val="50000"/>
                </a:schemeClr>
              </a:gs>
              <a:gs pos="46000">
                <a:schemeClr val="tx1">
                  <a:lumMod val="95000"/>
                  <a:lumOff val="5000"/>
                  <a:alpha val="60000"/>
                </a:schemeClr>
              </a:gs>
              <a:gs pos="100000">
                <a:srgbClr val="FFFFFF">
                  <a:alpha val="0"/>
                </a:srgbClr>
              </a:gs>
            </a:gsLst>
            <a:lin ang="0" scaled="1"/>
            <a:tileRect/>
          </a:gradFill>
          <a:ln w="19050" cap="flat" cmpd="thickThin" algn="ctr">
            <a:noFill/>
            <a:prstDash val="solid"/>
          </a:ln>
          <a:effectLst/>
        </p:spPr>
      </p:sp>
      <p:sp>
        <p:nvSpPr>
          <p:cNvPr id="28" name="Rectangle 27"/>
          <p:cNvSpPr/>
          <p:nvPr/>
        </p:nvSpPr>
        <p:spPr>
          <a:xfrm>
            <a:off x="1781624" y="3848099"/>
            <a:ext cx="5877280" cy="2438401"/>
          </a:xfrm>
          <a:prstGeom prst="rect">
            <a:avLst/>
          </a:prstGeom>
          <a:gradFill flip="none" rotWithShape="1">
            <a:gsLst>
              <a:gs pos="0">
                <a:schemeClr val="tx1">
                  <a:lumMod val="95000"/>
                  <a:lumOff val="5000"/>
                </a:schemeClr>
              </a:gs>
              <a:gs pos="46000">
                <a:schemeClr val="tx1">
                  <a:lumMod val="95000"/>
                  <a:lumOff val="5000"/>
                  <a:alpha val="60000"/>
                </a:schemeClr>
              </a:gs>
              <a:gs pos="100000">
                <a:srgbClr val="FFFFFF">
                  <a:alpha val="0"/>
                </a:srgbClr>
              </a:gs>
            </a:gsLst>
            <a:lin ang="0" scaled="1"/>
            <a:tileRect/>
          </a:gradFill>
          <a:ln w="19050" cap="flat" cmpd="thickThin" algn="ctr">
            <a:noFill/>
            <a:prstDash val="solid"/>
          </a:ln>
          <a:effectLst/>
        </p:spPr>
      </p:sp>
      <p:sp>
        <p:nvSpPr>
          <p:cNvPr id="30" name="Rounded Rectangle 29"/>
          <p:cNvSpPr/>
          <p:nvPr/>
        </p:nvSpPr>
        <p:spPr>
          <a:xfrm>
            <a:off x="287807" y="1248231"/>
            <a:ext cx="4903318" cy="2504619"/>
          </a:xfrm>
          <a:prstGeom prst="roundRect">
            <a:avLst>
              <a:gd name="adj" fmla="val 0"/>
            </a:avLst>
          </a:prstGeom>
          <a:gradFill flip="none" rotWithShape="1">
            <a:gsLst>
              <a:gs pos="0">
                <a:schemeClr val="accent3">
                  <a:lumMod val="50000"/>
                </a:schemeClr>
              </a:gs>
              <a:gs pos="46000">
                <a:schemeClr val="tx1">
                  <a:lumMod val="95000"/>
                  <a:lumOff val="5000"/>
                  <a:alpha val="60000"/>
                </a:schemeClr>
              </a:gs>
              <a:gs pos="100000">
                <a:srgbClr val="FFFFFF">
                  <a:alpha val="0"/>
                </a:srgbClr>
              </a:gs>
            </a:gsLst>
            <a:lin ang="0" scaled="1"/>
            <a:tileRect/>
          </a:gradFill>
          <a:ln w="19050" cap="flat" cmpd="thickThin" algn="ctr">
            <a:noFill/>
            <a:prstDash val="solid"/>
          </a:ln>
          <a:effectLst/>
        </p:spPr>
      </p:sp>
      <p:sp>
        <p:nvSpPr>
          <p:cNvPr id="31" name="Rectangle 30"/>
          <p:cNvSpPr/>
          <p:nvPr/>
        </p:nvSpPr>
        <p:spPr>
          <a:xfrm>
            <a:off x="1789045" y="1219200"/>
            <a:ext cx="5812694" cy="2514601"/>
          </a:xfrm>
          <a:prstGeom prst="rect">
            <a:avLst/>
          </a:prstGeom>
          <a:gradFill flip="none" rotWithShape="1">
            <a:gsLst>
              <a:gs pos="0">
                <a:schemeClr val="tx1">
                  <a:lumMod val="95000"/>
                  <a:lumOff val="5000"/>
                </a:schemeClr>
              </a:gs>
              <a:gs pos="46000">
                <a:schemeClr val="tx1">
                  <a:lumMod val="95000"/>
                  <a:lumOff val="5000"/>
                  <a:alpha val="60000"/>
                </a:schemeClr>
              </a:gs>
              <a:gs pos="100000">
                <a:srgbClr val="FFFFFF">
                  <a:alpha val="0"/>
                </a:srgbClr>
              </a:gs>
            </a:gsLst>
            <a:lin ang="0" scaled="1"/>
            <a:tileRect/>
          </a:gradFill>
          <a:ln w="19050" cap="flat" cmpd="thickThin" algn="ctr">
            <a:noFill/>
            <a:prstDash val="solid"/>
          </a:ln>
          <a:effectLst/>
        </p:spPr>
      </p:sp>
      <p:sp>
        <p:nvSpPr>
          <p:cNvPr id="32" name="Pentagon 31"/>
          <p:cNvSpPr/>
          <p:nvPr/>
        </p:nvSpPr>
        <p:spPr>
          <a:xfrm>
            <a:off x="371127" y="1598857"/>
            <a:ext cx="1467612" cy="1561631"/>
          </a:xfrm>
          <a:prstGeom prst="homePlate">
            <a:avLst/>
          </a:prstGeom>
          <a:gradFill flip="none" rotWithShape="1">
            <a:gsLst>
              <a:gs pos="0">
                <a:schemeClr val="tx1">
                  <a:lumMod val="95000"/>
                  <a:lumOff val="5000"/>
                </a:schemeClr>
              </a:gs>
              <a:gs pos="50000">
                <a:schemeClr val="bg1">
                  <a:lumMod val="65000"/>
                  <a:alpha val="72000"/>
                </a:schemeClr>
              </a:gs>
              <a:gs pos="100000">
                <a:schemeClr val="bg1">
                  <a:lumMod val="65000"/>
                  <a:alpha val="73000"/>
                </a:schemeClr>
              </a:gs>
            </a:gsLst>
            <a:lin ang="16200000" scaled="1"/>
            <a:tileRect/>
          </a:gradFill>
          <a:ln w="12700" cap="flat" cmpd="sng" algn="ctr">
            <a:solidFill>
              <a:srgbClr val="FFFFFF"/>
            </a:solidFill>
            <a:prstDash val="solid"/>
            <a:round/>
            <a:headEnd type="none" w="med" len="med"/>
            <a:tailEnd type="none" w="med" len="med"/>
          </a:ln>
          <a:effectLst>
            <a:outerShdw blurRad="63500" algn="ctr" rotWithShape="0">
              <a:prstClr val="black">
                <a:alpha val="19000"/>
              </a:prstClr>
            </a:outerShdw>
          </a:effectLst>
        </p:spPr>
        <p:txBody>
          <a:bodyPr vert="horz" wrap="square" lIns="91440" tIns="0" rIns="0" bIns="0" numCol="1" rtlCol="0" anchor="ctr" anchorCtr="0" compatLnSpc="1">
            <a:prstTxWarp prst="textNoShape">
              <a:avLst/>
            </a:prstTxWarp>
          </a:bodyPr>
          <a:lstStyle/>
          <a:p>
            <a:pPr fontAlgn="base">
              <a:lnSpc>
                <a:spcPct val="90000"/>
              </a:lnSpc>
              <a:spcBef>
                <a:spcPct val="0"/>
              </a:spcBef>
              <a:spcAft>
                <a:spcPct val="0"/>
              </a:spcAft>
              <a:buClr>
                <a:srgbClr val="FFFFFF"/>
              </a:buClr>
              <a:buSzPct val="95000"/>
              <a:tabLst>
                <a:tab pos="514476" algn="l"/>
              </a:tabLst>
              <a:defRPr/>
            </a:pPr>
            <a:r>
              <a:rPr lang="en-US" altLang="zh-CN" spc="-110" dirty="0" smtClean="0">
                <a:solidFill>
                  <a:srgbClr val="FFFFFF"/>
                </a:solidFill>
                <a:latin typeface="+mj-lt"/>
              </a:rPr>
              <a:t>Challenges Addressed</a:t>
            </a:r>
          </a:p>
        </p:txBody>
      </p:sp>
      <p:sp>
        <p:nvSpPr>
          <p:cNvPr id="35" name="Rectangle 6"/>
          <p:cNvSpPr txBox="1">
            <a:spLocks noChangeArrowheads="1"/>
          </p:cNvSpPr>
          <p:nvPr/>
        </p:nvSpPr>
        <p:spPr>
          <a:xfrm>
            <a:off x="2000013" y="1295400"/>
            <a:ext cx="3149798" cy="2437590"/>
          </a:xfrm>
          <a:prstGeom prst="rect">
            <a:avLst/>
          </a:prstGeom>
          <a:noFill/>
          <a:ln w="12700" cap="flat" cmpd="sng" algn="ctr">
            <a:noFill/>
            <a:prstDash val="solid"/>
            <a:round/>
            <a:headEnd type="none" w="med" len="med"/>
            <a:tailEnd type="none" w="med" len="med"/>
          </a:ln>
          <a:effectLst>
            <a:outerShdw blurRad="63500" algn="ctr" rotWithShape="0">
              <a:prstClr val="black">
                <a:alpha val="19000"/>
              </a:prstClr>
            </a:outerShdw>
          </a:effectLst>
        </p:spPr>
        <p:txBody>
          <a:bodyPr vert="horz" wrap="square" lIns="109728" tIns="54864" rIns="109728" bIns="54864" rtlCol="0" anchor="ctr">
            <a:spAutoFit/>
          </a:bodyPr>
          <a:lstStyle/>
          <a:p>
            <a:pPr marL="173038" lvl="1" indent="-173038" fontAlgn="base">
              <a:lnSpc>
                <a:spcPct val="75000"/>
              </a:lnSpc>
              <a:spcBef>
                <a:spcPct val="20000"/>
              </a:spcBef>
              <a:spcAft>
                <a:spcPct val="20000"/>
              </a:spcAft>
              <a:buSzPct val="135000"/>
              <a:buFont typeface="Arial" pitchFamily="34" charset="0"/>
              <a:buChar char="•"/>
              <a:tabLst>
                <a:tab pos="173038" algn="l"/>
              </a:tabLst>
              <a:defRPr/>
            </a:pPr>
            <a:r>
              <a:rPr lang="en-US" sz="1600" dirty="0" smtClean="0">
                <a:solidFill>
                  <a:schemeClr val="bg1"/>
                </a:solidFill>
              </a:rPr>
              <a:t>Utilize multiple tools to manage IT environments</a:t>
            </a:r>
            <a:endParaRPr lang="en-US" altLang="ja-JP" sz="1600" spc="-80" dirty="0" smtClean="0">
              <a:solidFill>
                <a:schemeClr val="bg1"/>
              </a:solidFill>
            </a:endParaRPr>
          </a:p>
          <a:p>
            <a:pPr marL="173038" marR="0" lvl="1" indent="-173038" fontAlgn="base">
              <a:lnSpc>
                <a:spcPct val="75000"/>
              </a:lnSpc>
              <a:spcBef>
                <a:spcPct val="20000"/>
              </a:spcBef>
              <a:spcAft>
                <a:spcPct val="20000"/>
              </a:spcAft>
              <a:buSzPct val="135000"/>
              <a:buFont typeface="Arial" pitchFamily="34" charset="0"/>
              <a:buChar char="•"/>
              <a:tabLst>
                <a:tab pos="173038" algn="l"/>
              </a:tabLst>
              <a:defRPr/>
            </a:pPr>
            <a:r>
              <a:rPr lang="en-US" sz="1600" dirty="0" smtClean="0">
                <a:solidFill>
                  <a:schemeClr val="bg1"/>
                </a:solidFill>
              </a:rPr>
              <a:t>Management cannot see health of IT investment in one place</a:t>
            </a:r>
            <a:endParaRPr lang="en-US" altLang="ja-JP" sz="1600" spc="-80" dirty="0" smtClean="0">
              <a:solidFill>
                <a:schemeClr val="bg1"/>
              </a:solidFill>
            </a:endParaRPr>
          </a:p>
          <a:p>
            <a:pPr marL="173038" marR="0" lvl="1" indent="-173038" fontAlgn="base">
              <a:lnSpc>
                <a:spcPct val="75000"/>
              </a:lnSpc>
              <a:spcBef>
                <a:spcPct val="20000"/>
              </a:spcBef>
              <a:spcAft>
                <a:spcPct val="20000"/>
              </a:spcAft>
              <a:buSzPct val="135000"/>
              <a:buFont typeface="Arial" pitchFamily="34" charset="0"/>
              <a:buChar char="•"/>
              <a:tabLst>
                <a:tab pos="173038" algn="l"/>
              </a:tabLst>
              <a:defRPr/>
            </a:pPr>
            <a:r>
              <a:rPr lang="en-US" sz="1600" dirty="0" smtClean="0">
                <a:solidFill>
                  <a:schemeClr val="bg1"/>
                </a:solidFill>
              </a:rPr>
              <a:t>Administrators need to be experts in multiple technologies to handle issues from different sources</a:t>
            </a:r>
            <a:endParaRPr lang="en-US" altLang="ja-JP" sz="1600" spc="-80" dirty="0" smtClean="0">
              <a:solidFill>
                <a:schemeClr val="bg1"/>
              </a:solidFill>
            </a:endParaRPr>
          </a:p>
          <a:p>
            <a:pPr marL="173038" marR="0" lvl="1" indent="-173038" fontAlgn="base">
              <a:lnSpc>
                <a:spcPct val="75000"/>
              </a:lnSpc>
              <a:spcBef>
                <a:spcPct val="20000"/>
              </a:spcBef>
              <a:spcAft>
                <a:spcPct val="20000"/>
              </a:spcAft>
              <a:buSzPct val="135000"/>
              <a:buFont typeface="Arial" pitchFamily="34" charset="0"/>
              <a:buChar char="•"/>
              <a:tabLst>
                <a:tab pos="173038" algn="l"/>
              </a:tabLst>
              <a:defRPr/>
            </a:pPr>
            <a:r>
              <a:rPr lang="en-US" sz="1600" dirty="0" smtClean="0">
                <a:solidFill>
                  <a:schemeClr val="bg1"/>
                </a:solidFill>
              </a:rPr>
              <a:t>Help desk tickets manually transcribed to incident management systems</a:t>
            </a:r>
            <a:endParaRPr lang="en-US" altLang="ja-JP" sz="1600" spc="-80" dirty="0" smtClean="0">
              <a:solidFill>
                <a:schemeClr val="bg1"/>
              </a:solidFill>
            </a:endParaRPr>
          </a:p>
        </p:txBody>
      </p:sp>
      <p:sp>
        <p:nvSpPr>
          <p:cNvPr id="36" name="Rectangle 7"/>
          <p:cNvSpPr>
            <a:spLocks noChangeArrowheads="1"/>
          </p:cNvSpPr>
          <p:nvPr/>
        </p:nvSpPr>
        <p:spPr bwMode="auto">
          <a:xfrm>
            <a:off x="1973163" y="3997782"/>
            <a:ext cx="3160812" cy="2154436"/>
          </a:xfrm>
          <a:prstGeom prst="rect">
            <a:avLst/>
          </a:prstGeom>
          <a:noFill/>
          <a:ln w="12700" cap="flat" cmpd="sng" algn="ctr">
            <a:noFill/>
            <a:prstDash val="solid"/>
            <a:round/>
            <a:headEnd type="none" w="med" len="med"/>
            <a:tailEnd type="none" w="med" len="med"/>
          </a:ln>
          <a:effectLst>
            <a:outerShdw blurRad="63500" algn="ctr" rotWithShape="0">
              <a:prstClr val="black">
                <a:alpha val="19000"/>
              </a:prstClr>
            </a:outerShdw>
          </a:effectLst>
        </p:spPr>
        <p:txBody>
          <a:bodyPr wrap="square" lIns="109728" tIns="54864" rIns="109728" bIns="54864" anchor="ctr">
            <a:spAutoFit/>
          </a:bodyPr>
          <a:lstStyle/>
          <a:p>
            <a:pPr marL="173038" lvl="1" indent="-173038" fontAlgn="base">
              <a:lnSpc>
                <a:spcPct val="75000"/>
              </a:lnSpc>
              <a:spcBef>
                <a:spcPct val="20000"/>
              </a:spcBef>
              <a:spcAft>
                <a:spcPct val="20000"/>
              </a:spcAft>
              <a:buSzPct val="135000"/>
              <a:buFont typeface="Arial" pitchFamily="34" charset="0"/>
              <a:buChar char="•"/>
              <a:tabLst>
                <a:tab pos="173038" algn="l"/>
              </a:tabLst>
            </a:pPr>
            <a:r>
              <a:rPr lang="en-US" altLang="ja-JP" sz="1600" spc="-60" dirty="0" smtClean="0">
                <a:solidFill>
                  <a:schemeClr val="bg1"/>
                </a:solidFill>
              </a:rPr>
              <a:t>Interoperate with enterprise management &amp; incident management systems</a:t>
            </a:r>
          </a:p>
          <a:p>
            <a:pPr marL="173038" lvl="1" indent="-173038" fontAlgn="base">
              <a:lnSpc>
                <a:spcPct val="75000"/>
              </a:lnSpc>
              <a:spcBef>
                <a:spcPct val="20000"/>
              </a:spcBef>
              <a:spcAft>
                <a:spcPct val="20000"/>
              </a:spcAft>
              <a:buSzPct val="135000"/>
              <a:buFont typeface="Arial" pitchFamily="34" charset="0"/>
              <a:buChar char="•"/>
              <a:tabLst>
                <a:tab pos="173038" algn="l"/>
              </a:tabLst>
            </a:pPr>
            <a:r>
              <a:rPr lang="en-US" altLang="ja-JP" sz="1600" spc="-60" dirty="0" smtClean="0">
                <a:solidFill>
                  <a:schemeClr val="bg1"/>
                </a:solidFill>
              </a:rPr>
              <a:t>Forward alerts from SCOM 2007 R2 to enterprise management &amp; incident management systems to create events and incidents</a:t>
            </a:r>
          </a:p>
          <a:p>
            <a:pPr marL="173038" lvl="1" indent="-173038" fontAlgn="base">
              <a:lnSpc>
                <a:spcPct val="75000"/>
              </a:lnSpc>
              <a:spcBef>
                <a:spcPct val="20000"/>
              </a:spcBef>
              <a:spcAft>
                <a:spcPct val="20000"/>
              </a:spcAft>
              <a:buSzPct val="135000"/>
              <a:buFont typeface="Arial" pitchFamily="34" charset="0"/>
              <a:buChar char="•"/>
              <a:tabLst>
                <a:tab pos="173038" algn="l"/>
              </a:tabLst>
            </a:pPr>
            <a:r>
              <a:rPr lang="en-US" sz="1600" dirty="0" smtClean="0">
                <a:solidFill>
                  <a:schemeClr val="bg1"/>
                </a:solidFill>
              </a:rPr>
              <a:t>Inter-twining of tools/processes</a:t>
            </a:r>
            <a:br>
              <a:rPr lang="en-US" sz="1600" dirty="0" smtClean="0">
                <a:solidFill>
                  <a:schemeClr val="bg1"/>
                </a:solidFill>
              </a:rPr>
            </a:br>
            <a:r>
              <a:rPr lang="en-US" sz="1600" dirty="0" smtClean="0">
                <a:solidFill>
                  <a:schemeClr val="bg1"/>
                </a:solidFill>
              </a:rPr>
              <a:t>to produce an effective, efficient solution</a:t>
            </a:r>
          </a:p>
        </p:txBody>
      </p:sp>
      <p:sp>
        <p:nvSpPr>
          <p:cNvPr id="38" name="Pentagon 37"/>
          <p:cNvSpPr/>
          <p:nvPr/>
        </p:nvSpPr>
        <p:spPr>
          <a:xfrm>
            <a:off x="371126" y="4239239"/>
            <a:ext cx="1526499" cy="1656737"/>
          </a:xfrm>
          <a:prstGeom prst="homePlate">
            <a:avLst/>
          </a:prstGeom>
          <a:gradFill flip="none" rotWithShape="1">
            <a:gsLst>
              <a:gs pos="0">
                <a:schemeClr val="tx1">
                  <a:lumMod val="95000"/>
                  <a:lumOff val="5000"/>
                </a:schemeClr>
              </a:gs>
              <a:gs pos="50000">
                <a:schemeClr val="bg1">
                  <a:lumMod val="65000"/>
                  <a:alpha val="72000"/>
                </a:schemeClr>
              </a:gs>
              <a:gs pos="100000">
                <a:schemeClr val="bg1">
                  <a:lumMod val="65000"/>
                  <a:alpha val="73000"/>
                </a:schemeClr>
              </a:gs>
            </a:gsLst>
            <a:lin ang="16200000" scaled="1"/>
            <a:tileRect/>
          </a:gradFill>
          <a:ln w="12700" cap="flat" cmpd="sng" algn="ctr">
            <a:solidFill>
              <a:srgbClr val="FFFFFF"/>
            </a:solidFill>
            <a:prstDash val="solid"/>
            <a:round/>
            <a:headEnd type="none" w="med" len="med"/>
            <a:tailEnd type="none" w="med" len="med"/>
          </a:ln>
          <a:effectLst>
            <a:outerShdw blurRad="63500" algn="ctr" rotWithShape="0">
              <a:prstClr val="black">
                <a:alpha val="19000"/>
              </a:prstClr>
            </a:outerShdw>
          </a:effectLst>
        </p:spPr>
        <p:txBody>
          <a:bodyPr vert="horz" wrap="square" lIns="91440" tIns="0" rIns="0" bIns="0" numCol="1" rtlCol="0" anchor="ctr" anchorCtr="0" compatLnSpc="1">
            <a:prstTxWarp prst="textNoShape">
              <a:avLst/>
            </a:prstTxWarp>
          </a:bodyPr>
          <a:lstStyle/>
          <a:p>
            <a:pPr fontAlgn="base">
              <a:lnSpc>
                <a:spcPct val="90000"/>
              </a:lnSpc>
              <a:spcBef>
                <a:spcPct val="0"/>
              </a:spcBef>
              <a:spcAft>
                <a:spcPct val="0"/>
              </a:spcAft>
              <a:buClr>
                <a:srgbClr val="FFFFFF"/>
              </a:buClr>
              <a:buSzPct val="95000"/>
              <a:tabLst>
                <a:tab pos="514476" algn="l"/>
              </a:tabLst>
              <a:defRPr/>
            </a:pPr>
            <a:r>
              <a:rPr lang="en-US" altLang="zh-CN" spc="-110" dirty="0" smtClean="0">
                <a:solidFill>
                  <a:srgbClr val="FFFFFF"/>
                </a:solidFill>
                <a:latin typeface="+mj-lt"/>
              </a:rPr>
              <a:t>Key Capabilities</a:t>
            </a:r>
            <a:endParaRPr lang="en-US" altLang="zh-CN" spc="-110" dirty="0">
              <a:solidFill>
                <a:srgbClr val="FFFFFF"/>
              </a:solidFill>
              <a:latin typeface="+mj-lt"/>
            </a:endParaRPr>
          </a:p>
        </p:txBody>
      </p:sp>
      <p:sp>
        <p:nvSpPr>
          <p:cNvPr id="14" name="Rectangle 13"/>
          <p:cNvSpPr/>
          <p:nvPr/>
        </p:nvSpPr>
        <p:spPr bwMode="auto">
          <a:xfrm>
            <a:off x="5257978" y="1325789"/>
            <a:ext cx="3544223" cy="4962782"/>
          </a:xfrm>
          <a:prstGeom prst="rect">
            <a:avLst/>
          </a:prstGeom>
          <a:solidFill>
            <a:schemeClr val="tx1"/>
          </a:solidFill>
          <a:ln>
            <a:headEnd type="none" w="med" len="med"/>
            <a:tailEnd type="none" w="med" len="med"/>
          </a:ln>
          <a:effectLst/>
          <a:scene3d>
            <a:camera prst="orthographicFront">
              <a:rot lat="0" lon="0" rev="0"/>
            </a:camera>
            <a:lightRig rig="balanced" dir="t">
              <a:rot lat="0" lon="0" rev="0"/>
            </a:lightRig>
          </a:scene3d>
          <a:sp3d>
            <a:contourClr>
              <a:schemeClr val="lt1"/>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13" name="Picture 12"/>
          <p:cNvPicPr/>
          <p:nvPr/>
        </p:nvPicPr>
        <p:blipFill>
          <a:blip r:embed="rId3" cstate="print"/>
          <a:srcRect/>
          <a:stretch>
            <a:fillRect/>
          </a:stretch>
        </p:blipFill>
        <p:spPr bwMode="auto">
          <a:xfrm>
            <a:off x="5315144" y="1248229"/>
            <a:ext cx="3602539" cy="5273799"/>
          </a:xfrm>
          <a:prstGeom prst="rect">
            <a:avLst/>
          </a:prstGeom>
          <a:noFill/>
          <a:ln w="9525">
            <a:noFill/>
            <a:miter lim="800000"/>
            <a:headEnd/>
            <a:tailEnd/>
          </a:ln>
        </p:spPr>
      </p:pic>
      <p:sp>
        <p:nvSpPr>
          <p:cNvPr id="15" name="Rectangle 14"/>
          <p:cNvSpPr/>
          <p:nvPr/>
        </p:nvSpPr>
        <p:spPr bwMode="auto">
          <a:xfrm>
            <a:off x="6286946" y="2797405"/>
            <a:ext cx="685979" cy="192881"/>
          </a:xfrm>
          <a:prstGeom prst="rect">
            <a:avLst/>
          </a:prstGeom>
          <a:solidFill>
            <a:schemeClr val="tx1"/>
          </a:solidFill>
          <a:ln>
            <a:headEnd type="none" w="med" len="med"/>
            <a:tailEnd type="none" w="med" len="med"/>
          </a:ln>
          <a:effectLst/>
          <a:scene3d>
            <a:camera prst="orthographicFront">
              <a:rot lat="0" lon="0" rev="0"/>
            </a:camera>
            <a:lightRig rig="balanced" dir="t">
              <a:rot lat="0" lon="0" rev="0"/>
            </a:lightRig>
          </a:scene3d>
          <a:sp3d>
            <a:contourClr>
              <a:schemeClr val="lt1"/>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600" dirty="0" smtClean="0">
                <a:solidFill>
                  <a:schemeClr val="bg1"/>
                </a:solidFill>
                <a:latin typeface="Segoe" pitchFamily="34" charset="0"/>
              </a:rPr>
              <a:t>Connector for </a:t>
            </a:r>
            <a:br>
              <a:rPr lang="en-US" sz="600" dirty="0" smtClean="0">
                <a:solidFill>
                  <a:schemeClr val="bg1"/>
                </a:solidFill>
                <a:latin typeface="Segoe" pitchFamily="34" charset="0"/>
              </a:rPr>
            </a:br>
            <a:r>
              <a:rPr lang="en-US" sz="600" dirty="0" smtClean="0">
                <a:solidFill>
                  <a:schemeClr val="bg1"/>
                </a:solidFill>
                <a:latin typeface="Segoe" pitchFamily="34" charset="0"/>
              </a:rPr>
              <a:t>HP OpenView</a:t>
            </a:r>
          </a:p>
        </p:txBody>
      </p:sp>
      <p:sp>
        <p:nvSpPr>
          <p:cNvPr id="16" name="Rectangle 15"/>
          <p:cNvSpPr/>
          <p:nvPr/>
        </p:nvSpPr>
        <p:spPr bwMode="auto">
          <a:xfrm>
            <a:off x="6294095" y="3860124"/>
            <a:ext cx="685979" cy="192881"/>
          </a:xfrm>
          <a:prstGeom prst="rect">
            <a:avLst/>
          </a:prstGeom>
          <a:solidFill>
            <a:schemeClr val="tx1"/>
          </a:solidFill>
          <a:ln>
            <a:headEnd type="none" w="med" len="med"/>
            <a:tailEnd type="none" w="med" len="med"/>
          </a:ln>
          <a:effectLst/>
          <a:scene3d>
            <a:camera prst="orthographicFront">
              <a:rot lat="0" lon="0" rev="0"/>
            </a:camera>
            <a:lightRig rig="balanced" dir="t">
              <a:rot lat="0" lon="0" rev="0"/>
            </a:lightRig>
          </a:scene3d>
          <a:sp3d>
            <a:contourClr>
              <a:schemeClr val="lt1"/>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600" dirty="0" smtClean="0">
                <a:solidFill>
                  <a:schemeClr val="bg1"/>
                </a:solidFill>
                <a:latin typeface="Segoe" pitchFamily="34" charset="0"/>
              </a:rPr>
              <a:t>Connector for </a:t>
            </a:r>
            <a:br>
              <a:rPr lang="en-US" sz="600" dirty="0" smtClean="0">
                <a:solidFill>
                  <a:schemeClr val="bg1"/>
                </a:solidFill>
                <a:latin typeface="Segoe" pitchFamily="34" charset="0"/>
              </a:rPr>
            </a:br>
            <a:r>
              <a:rPr lang="en-US" sz="600" dirty="0" smtClean="0">
                <a:solidFill>
                  <a:schemeClr val="bg1"/>
                </a:solidFill>
                <a:latin typeface="Segoe" pitchFamily="34" charset="0"/>
              </a:rPr>
              <a:t>IBM TEC</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bwMode="auto">
          <a:xfrm>
            <a:off x="3071481" y="3948547"/>
            <a:ext cx="1271919" cy="2476499"/>
          </a:xfrm>
          <a:prstGeom prst="roundRect">
            <a:avLst/>
          </a:prstGeom>
          <a:solidFill>
            <a:schemeClr val="accent2"/>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2" tIns="45717" rIns="91432" bIns="45717" numCol="1" rtlCol="0" anchor="t" anchorCtr="0" compatLnSpc="1">
            <a:prstTxWarp prst="textNoShape">
              <a:avLst/>
            </a:prstTxWarp>
          </a:bodyPr>
          <a:lstStyle/>
          <a:p>
            <a:pPr marR="0" indent="0" algn="ctr" defTabSz="914063" fontAlgn="base">
              <a:lnSpc>
                <a:spcPct val="100000"/>
              </a:lnSpc>
              <a:spcBef>
                <a:spcPct val="0"/>
              </a:spcBef>
              <a:spcAft>
                <a:spcPct val="0"/>
              </a:spcAft>
              <a:buClrTx/>
              <a:buSzTx/>
              <a:buFontTx/>
              <a:buNone/>
              <a:tabLst/>
            </a:pPr>
            <a:r>
              <a:rPr lang="sv-SE" sz="2000" b="1" dirty="0" smtClean="0">
                <a:solidFill>
                  <a:srgbClr val="FFFFFF"/>
                </a:solidFill>
                <a:effectLst>
                  <a:outerShdw blurRad="38100" dist="38100" dir="2700000" algn="tl">
                    <a:srgbClr val="000000">
                      <a:alpha val="43137"/>
                    </a:srgbClr>
                  </a:outerShdw>
                </a:effectLst>
                <a:latin typeface="Segoe" pitchFamily="34" charset="0"/>
              </a:rPr>
              <a:t>CfgMgr</a:t>
            </a:r>
          </a:p>
        </p:txBody>
      </p:sp>
      <p:sp>
        <p:nvSpPr>
          <p:cNvPr id="2" name="Title 1"/>
          <p:cNvSpPr>
            <a:spLocks noGrp="1"/>
          </p:cNvSpPr>
          <p:nvPr>
            <p:ph type="title"/>
          </p:nvPr>
        </p:nvSpPr>
        <p:spPr/>
        <p:txBody>
          <a:bodyPr/>
          <a:lstStyle/>
          <a:p>
            <a:r>
              <a:rPr lang="en-US" smtClean="0"/>
              <a:t>Why Interop for System Center?</a:t>
            </a:r>
            <a:endParaRPr lang="en-US" dirty="0"/>
          </a:p>
        </p:txBody>
      </p:sp>
      <p:sp>
        <p:nvSpPr>
          <p:cNvPr id="3" name="Text Placeholder 2"/>
          <p:cNvSpPr>
            <a:spLocks noGrp="1"/>
          </p:cNvSpPr>
          <p:nvPr>
            <p:ph idx="4294967295"/>
          </p:nvPr>
        </p:nvSpPr>
        <p:spPr>
          <a:xfrm>
            <a:off x="381000" y="1371600"/>
            <a:ext cx="8382000" cy="4560888"/>
          </a:xfrm>
        </p:spPr>
        <p:txBody>
          <a:bodyPr/>
          <a:lstStyle/>
          <a:p>
            <a:r>
              <a:rPr lang="en-US" sz="2200" dirty="0" smtClean="0"/>
              <a:t>Interoperate with other Enterprise </a:t>
            </a:r>
            <a:br>
              <a:rPr lang="en-US" sz="2200" dirty="0" smtClean="0"/>
            </a:br>
            <a:r>
              <a:rPr lang="en-US" sz="2200" dirty="0" smtClean="0"/>
              <a:t>Management and Ticketing systems</a:t>
            </a:r>
          </a:p>
          <a:p>
            <a:endParaRPr lang="en-US" sz="2200" dirty="0" smtClean="0"/>
          </a:p>
          <a:p>
            <a:r>
              <a:rPr lang="en-US" sz="2200" dirty="0" smtClean="0"/>
              <a:t>Integrate alerting data and asset information </a:t>
            </a:r>
            <a:br>
              <a:rPr lang="en-US" sz="2200" dirty="0" smtClean="0"/>
            </a:br>
            <a:r>
              <a:rPr lang="en-US" sz="2200" dirty="0" smtClean="0"/>
              <a:t>into their Enterprise Operations workflow</a:t>
            </a:r>
          </a:p>
          <a:p>
            <a:endParaRPr lang="en-US" sz="2200" dirty="0" smtClean="0"/>
          </a:p>
          <a:p>
            <a:r>
              <a:rPr lang="en-US" sz="2200" dirty="0" smtClean="0"/>
              <a:t>Ability to receive inbound alert, asset, and health data</a:t>
            </a:r>
          </a:p>
        </p:txBody>
      </p:sp>
      <p:sp>
        <p:nvSpPr>
          <p:cNvPr id="4" name="Rounded Rectangle 3"/>
          <p:cNvSpPr/>
          <p:nvPr/>
        </p:nvSpPr>
        <p:spPr bwMode="auto">
          <a:xfrm>
            <a:off x="1776081" y="3940368"/>
            <a:ext cx="1271919" cy="2476499"/>
          </a:xfrm>
          <a:prstGeom prst="roundRect">
            <a:avLst/>
          </a:prstGeom>
          <a:solidFill>
            <a:schemeClr val="accent2"/>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2" tIns="45717" rIns="91432" bIns="45717" numCol="1" rtlCol="0" anchor="t" anchorCtr="0" compatLnSpc="1">
            <a:prstTxWarp prst="textNoShape">
              <a:avLst/>
            </a:prstTxWarp>
          </a:bodyPr>
          <a:lstStyle/>
          <a:p>
            <a:pPr marR="0" indent="0" algn="ctr" defTabSz="914063" fontAlgn="base">
              <a:lnSpc>
                <a:spcPct val="100000"/>
              </a:lnSpc>
              <a:spcBef>
                <a:spcPct val="0"/>
              </a:spcBef>
              <a:spcAft>
                <a:spcPct val="0"/>
              </a:spcAft>
              <a:buClrTx/>
              <a:buSzTx/>
              <a:buFontTx/>
              <a:buNone/>
              <a:tabLst/>
            </a:pPr>
            <a:r>
              <a:rPr lang="sv-SE" sz="2000" b="1" dirty="0" smtClean="0">
                <a:solidFill>
                  <a:srgbClr val="FFFFFF"/>
                </a:solidFill>
                <a:effectLst>
                  <a:outerShdw blurRad="38100" dist="38100" dir="2700000" algn="tl">
                    <a:srgbClr val="000000">
                      <a:alpha val="43137"/>
                    </a:srgbClr>
                  </a:outerShdw>
                </a:effectLst>
                <a:latin typeface="Segoe" pitchFamily="34" charset="0"/>
              </a:rPr>
              <a:t>OpsMgr</a:t>
            </a:r>
          </a:p>
        </p:txBody>
      </p:sp>
      <p:sp>
        <p:nvSpPr>
          <p:cNvPr id="6" name="Rounded Rectangle 5"/>
          <p:cNvSpPr/>
          <p:nvPr/>
        </p:nvSpPr>
        <p:spPr bwMode="auto">
          <a:xfrm>
            <a:off x="4366882" y="3940368"/>
            <a:ext cx="1271919" cy="2476499"/>
          </a:xfrm>
          <a:prstGeom prst="roundRect">
            <a:avLst/>
          </a:prstGeom>
          <a:solidFill>
            <a:schemeClr val="accent2"/>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2" tIns="45717" rIns="91432" bIns="45717" numCol="1" rtlCol="0" anchor="t" anchorCtr="0" compatLnSpc="1">
            <a:prstTxWarp prst="textNoShape">
              <a:avLst/>
            </a:prstTxWarp>
          </a:bodyPr>
          <a:lstStyle/>
          <a:p>
            <a:pPr algn="ctr" defTabSz="914063"/>
            <a:r>
              <a:rPr lang="sv-SE" sz="2000" b="1" dirty="0" smtClean="0">
                <a:solidFill>
                  <a:srgbClr val="FFFFFF"/>
                </a:solidFill>
                <a:effectLst>
                  <a:outerShdw blurRad="38100" dist="38100" dir="2700000" algn="tl">
                    <a:srgbClr val="000000">
                      <a:alpha val="43137"/>
                    </a:srgbClr>
                  </a:outerShdw>
                </a:effectLst>
                <a:latin typeface="Segoe" pitchFamily="34" charset="0"/>
              </a:rPr>
              <a:t>SvcMgr</a:t>
            </a:r>
          </a:p>
        </p:txBody>
      </p:sp>
      <p:sp>
        <p:nvSpPr>
          <p:cNvPr id="7" name="Rounded Rectangle 6"/>
          <p:cNvSpPr/>
          <p:nvPr/>
        </p:nvSpPr>
        <p:spPr bwMode="auto">
          <a:xfrm>
            <a:off x="990600" y="4549968"/>
            <a:ext cx="5786606" cy="1590675"/>
          </a:xfrm>
          <a:prstGeom prst="roundRect">
            <a:avLst/>
          </a:prstGeom>
          <a:solidFill>
            <a:srgbClr val="FFFF00">
              <a:alpha val="29000"/>
            </a:srgb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a:endParaRPr kumimoji="0" lang="sv-SE" sz="1600" b="1" i="0" u="none" strike="noStrike" cap="none" normalizeH="0" baseline="0" dirty="0" smtClean="0">
              <a:solidFill>
                <a:schemeClr val="tx1"/>
              </a:solidFill>
              <a:effectLst>
                <a:outerShdw blurRad="38100" dist="38100" dir="2700000" algn="tl">
                  <a:srgbClr val="000000">
                    <a:alpha val="43137"/>
                  </a:srgbClr>
                </a:outerShdw>
              </a:effectLst>
              <a:latin typeface="Arial" charset="0"/>
            </a:endParaRPr>
          </a:p>
        </p:txBody>
      </p:sp>
      <p:sp>
        <p:nvSpPr>
          <p:cNvPr id="8" name="Rectangle 7"/>
          <p:cNvSpPr/>
          <p:nvPr/>
        </p:nvSpPr>
        <p:spPr>
          <a:xfrm>
            <a:off x="5786605" y="4930966"/>
            <a:ext cx="832806" cy="830997"/>
          </a:xfrm>
          <a:prstGeom prst="rect">
            <a:avLst/>
          </a:prstGeom>
        </p:spPr>
        <p:txBody>
          <a:bodyPr wrap="square">
            <a:spAutoFit/>
          </a:bodyPr>
          <a:lstStyle/>
          <a:p>
            <a:pPr algn="ctr"/>
            <a:r>
              <a:rPr lang="sv-SE" sz="1600" b="1" dirty="0" smtClean="0">
                <a:effectLst>
                  <a:outerShdw blurRad="38100" dist="38100" dir="2700000" algn="tl">
                    <a:srgbClr val="000000">
                      <a:alpha val="43137"/>
                    </a:srgbClr>
                  </a:outerShdw>
                </a:effectLst>
              </a:rPr>
              <a:t>System Center Interop</a:t>
            </a:r>
          </a:p>
        </p:txBody>
      </p:sp>
      <p:sp>
        <p:nvSpPr>
          <p:cNvPr id="9" name="Rectangle 8"/>
          <p:cNvSpPr/>
          <p:nvPr/>
        </p:nvSpPr>
        <p:spPr>
          <a:xfrm>
            <a:off x="1778484" y="4702368"/>
            <a:ext cx="1193317" cy="1384995"/>
          </a:xfrm>
          <a:prstGeom prst="rect">
            <a:avLst/>
          </a:prstGeom>
        </p:spPr>
        <p:txBody>
          <a:bodyPr wrap="square">
            <a:spAutoFit/>
          </a:bodyPr>
          <a:lstStyle/>
          <a:p>
            <a:r>
              <a:rPr lang="en-US" sz="1400" b="1" dirty="0" smtClean="0">
                <a:effectLst>
                  <a:outerShdw blurRad="38100" dist="38100" dir="2700000" algn="tl">
                    <a:srgbClr val="000000">
                      <a:alpha val="43137"/>
                    </a:srgbClr>
                  </a:outerShdw>
                </a:effectLst>
              </a:rPr>
              <a:t>Interoperate with other Enterprise Management and Ticketing systems</a:t>
            </a:r>
            <a:endParaRPr lang="en-US" sz="1400" b="1" dirty="0">
              <a:effectLst>
                <a:outerShdw blurRad="38100" dist="38100" dir="2700000" algn="tl">
                  <a:srgbClr val="000000">
                    <a:alpha val="43137"/>
                  </a:srgbClr>
                </a:outerShdw>
              </a:effectLst>
            </a:endParaRPr>
          </a:p>
        </p:txBody>
      </p:sp>
      <p:sp>
        <p:nvSpPr>
          <p:cNvPr id="11" name="Rectangle 10"/>
          <p:cNvSpPr/>
          <p:nvPr/>
        </p:nvSpPr>
        <p:spPr>
          <a:xfrm>
            <a:off x="4415006" y="4775539"/>
            <a:ext cx="1150443" cy="1169551"/>
          </a:xfrm>
          <a:prstGeom prst="rect">
            <a:avLst/>
          </a:prstGeom>
        </p:spPr>
        <p:txBody>
          <a:bodyPr wrap="square">
            <a:spAutoFit/>
          </a:bodyPr>
          <a:lstStyle/>
          <a:p>
            <a:r>
              <a:rPr lang="en-US" sz="1400" b="1" dirty="0" smtClean="0">
                <a:effectLst>
                  <a:outerShdw blurRad="38100" dist="38100" dir="2700000" algn="tl">
                    <a:srgbClr val="000000">
                      <a:alpha val="43137"/>
                    </a:srgbClr>
                  </a:outerShdw>
                </a:effectLst>
              </a:rPr>
              <a:t>Interoperate with other CMDB’s and Ticketing systems</a:t>
            </a:r>
            <a:endParaRPr lang="en-US" sz="1400" b="1" dirty="0">
              <a:effectLst>
                <a:outerShdw blurRad="38100" dist="38100" dir="2700000" algn="tl">
                  <a:srgbClr val="000000">
                    <a:alpha val="43137"/>
                  </a:srgbClr>
                </a:outerShdw>
              </a:effectLst>
            </a:endParaRPr>
          </a:p>
        </p:txBody>
      </p:sp>
      <p:sp>
        <p:nvSpPr>
          <p:cNvPr id="12" name="Rectangle 11"/>
          <p:cNvSpPr/>
          <p:nvPr/>
        </p:nvSpPr>
        <p:spPr>
          <a:xfrm>
            <a:off x="3073884" y="4775539"/>
            <a:ext cx="1193317" cy="1169551"/>
          </a:xfrm>
          <a:prstGeom prst="rect">
            <a:avLst/>
          </a:prstGeom>
        </p:spPr>
        <p:txBody>
          <a:bodyPr wrap="square">
            <a:spAutoFit/>
          </a:bodyPr>
          <a:lstStyle/>
          <a:p>
            <a:r>
              <a:rPr lang="en-US" sz="1400" b="1" dirty="0" smtClean="0">
                <a:effectLst>
                  <a:outerShdw blurRad="38100" dist="38100" dir="2700000" algn="tl">
                    <a:srgbClr val="000000">
                      <a:alpha val="43137"/>
                    </a:srgbClr>
                  </a:outerShdw>
                </a:effectLst>
              </a:rPr>
              <a:t>Interoperate with other CMDB’s and Ticketing systems</a:t>
            </a:r>
            <a:endParaRPr lang="en-US" sz="1400" b="1" dirty="0">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Manager of Managers Integration</a:t>
            </a:r>
            <a:endParaRPr lang="en-US" sz="4400" dirty="0"/>
          </a:p>
        </p:txBody>
      </p:sp>
      <p:sp>
        <p:nvSpPr>
          <p:cNvPr id="3" name="Text Placeholder 2"/>
          <p:cNvSpPr>
            <a:spLocks noGrp="1"/>
          </p:cNvSpPr>
          <p:nvPr>
            <p:ph idx="1"/>
          </p:nvPr>
        </p:nvSpPr>
        <p:spPr>
          <a:prstGeom prst="rect">
            <a:avLst/>
          </a:prstGeom>
        </p:spPr>
        <p:txBody>
          <a:bodyPr/>
          <a:lstStyle/>
          <a:p>
            <a:r>
              <a:rPr lang="en-US" dirty="0" smtClean="0"/>
              <a:t>Provide alerting data from Operations Manager into the top level Enterprise Management System</a:t>
            </a:r>
          </a:p>
          <a:p>
            <a:pPr lvl="1"/>
            <a:r>
              <a:rPr lang="en-US" dirty="0" smtClean="0"/>
              <a:t>Enables creation of tickets on 3</a:t>
            </a:r>
            <a:r>
              <a:rPr lang="en-US" baseline="30000" dirty="0" smtClean="0"/>
              <a:t>rd</a:t>
            </a:r>
            <a:r>
              <a:rPr lang="en-US" dirty="0" smtClean="0"/>
              <a:t> party systems upon incident detection</a:t>
            </a:r>
          </a:p>
          <a:p>
            <a:pPr lvl="1"/>
            <a:r>
              <a:rPr lang="en-US" dirty="0" smtClean="0"/>
              <a:t>Sync of alert information between both systems</a:t>
            </a:r>
          </a:p>
          <a:p>
            <a:pPr lvl="1"/>
            <a:endParaRPr lang="en-US" dirty="0" smtClean="0"/>
          </a:p>
          <a:p>
            <a:r>
              <a:rPr lang="en-US" dirty="0" smtClean="0"/>
              <a:t>Provide ticketing data from Service Manager into the Enterprise level ticketing system</a:t>
            </a:r>
          </a:p>
          <a:p>
            <a:endParaRPr lang="en-US"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ounded Rectangle 43"/>
          <p:cNvSpPr/>
          <p:nvPr/>
        </p:nvSpPr>
        <p:spPr bwMode="auto">
          <a:xfrm>
            <a:off x="4198487" y="971552"/>
            <a:ext cx="4581525" cy="1685925"/>
          </a:xfrm>
          <a:prstGeom prst="roundRect">
            <a:avLst/>
          </a:prstGeom>
          <a:solidFill>
            <a:schemeClr val="accent3"/>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sv-SE" sz="2400" b="1" i="0" u="none" strike="noStrike" cap="none" normalizeH="0" baseline="0" smtClean="0">
              <a:solidFill>
                <a:schemeClr val="tx1"/>
              </a:solidFill>
              <a:effectLst>
                <a:outerShdw blurRad="38100" dist="38100" dir="2700000" algn="tl">
                  <a:srgbClr val="000000">
                    <a:alpha val="43137"/>
                  </a:srgbClr>
                </a:outerShdw>
              </a:effectLst>
              <a:latin typeface="Arial" charset="0"/>
            </a:endParaRPr>
          </a:p>
        </p:txBody>
      </p:sp>
      <p:sp>
        <p:nvSpPr>
          <p:cNvPr id="43" name="Rounded Rectangle 42"/>
          <p:cNvSpPr/>
          <p:nvPr/>
        </p:nvSpPr>
        <p:spPr bwMode="auto">
          <a:xfrm>
            <a:off x="4208011" y="3362329"/>
            <a:ext cx="4581525" cy="3152775"/>
          </a:xfrm>
          <a:prstGeom prst="roundRect">
            <a:avLst>
              <a:gd name="adj" fmla="val 6697"/>
            </a:avLst>
          </a:prstGeom>
          <a:solidFill>
            <a:schemeClr val="accent4">
              <a:lumMod val="5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sv-SE" sz="2400" b="1" i="0" u="none" strike="noStrike" cap="none" normalizeH="0" baseline="0" smtClean="0">
              <a:solidFill>
                <a:schemeClr val="tx1"/>
              </a:solidFill>
              <a:effectLst>
                <a:outerShdw blurRad="38100" dist="38100" dir="2700000" algn="tl">
                  <a:srgbClr val="000000">
                    <a:alpha val="43137"/>
                  </a:srgbClr>
                </a:outerShdw>
              </a:effectLst>
              <a:latin typeface="Arial" charset="0"/>
            </a:endParaRPr>
          </a:p>
        </p:txBody>
      </p:sp>
      <p:sp>
        <p:nvSpPr>
          <p:cNvPr id="283650" name="Rectangle 2"/>
          <p:cNvSpPr>
            <a:spLocks noGrp="1" noChangeArrowheads="1"/>
          </p:cNvSpPr>
          <p:nvPr>
            <p:ph type="title"/>
          </p:nvPr>
        </p:nvSpPr>
        <p:spPr/>
        <p:txBody>
          <a:bodyPr/>
          <a:lstStyle/>
          <a:p>
            <a:r>
              <a:rPr lang="en-US" smtClean="0"/>
              <a:t>System Center Interop Architecture</a:t>
            </a:r>
            <a:endParaRPr lang="en-US" dirty="0" smtClean="0"/>
          </a:p>
        </p:txBody>
      </p:sp>
      <p:sp>
        <p:nvSpPr>
          <p:cNvPr id="28" name="Content Placeholder 27"/>
          <p:cNvSpPr>
            <a:spLocks noGrp="1"/>
          </p:cNvSpPr>
          <p:nvPr>
            <p:ph sz="half" idx="4294967295"/>
          </p:nvPr>
        </p:nvSpPr>
        <p:spPr>
          <a:xfrm>
            <a:off x="304800" y="1371600"/>
            <a:ext cx="3581400" cy="4343400"/>
          </a:xfrm>
        </p:spPr>
        <p:txBody>
          <a:bodyPr/>
          <a:lstStyle/>
          <a:p>
            <a:endParaRPr lang="en-US" dirty="0" smtClean="0"/>
          </a:p>
          <a:p>
            <a:r>
              <a:rPr lang="en-US" sz="2800" dirty="0" smtClean="0"/>
              <a:t>Common across System Center Cross Platform &amp; </a:t>
            </a:r>
            <a:r>
              <a:rPr lang="en-US" sz="2800" dirty="0" err="1" smtClean="0"/>
              <a:t>Interop</a:t>
            </a:r>
            <a:r>
              <a:rPr lang="en-US" sz="2800" dirty="0" smtClean="0"/>
              <a:t> </a:t>
            </a:r>
          </a:p>
          <a:p>
            <a:endParaRPr lang="en-US" sz="2000" dirty="0" smtClean="0"/>
          </a:p>
          <a:p>
            <a:r>
              <a:rPr lang="en-US" sz="2800" dirty="0" smtClean="0"/>
              <a:t>Microsoft is active on the </a:t>
            </a:r>
            <a:r>
              <a:rPr lang="en-US" sz="2800" dirty="0" err="1" smtClean="0"/>
              <a:t>OpenPegasus</a:t>
            </a:r>
            <a:r>
              <a:rPr lang="en-US" sz="2800" dirty="0" smtClean="0"/>
              <a:t> steering committee</a:t>
            </a:r>
          </a:p>
          <a:p>
            <a:pPr lvl="1"/>
            <a:r>
              <a:rPr lang="en-US" sz="2000" dirty="0" smtClean="0"/>
              <a:t>Our commitment to using open source technology</a:t>
            </a:r>
            <a:r>
              <a:rPr lang="en-US" dirty="0" smtClean="0"/>
              <a:t/>
            </a:r>
            <a:br>
              <a:rPr lang="en-US" dirty="0" smtClean="0"/>
            </a:br>
            <a:endParaRPr lang="en-US" dirty="0" smtClean="0"/>
          </a:p>
        </p:txBody>
      </p:sp>
      <p:sp>
        <p:nvSpPr>
          <p:cNvPr id="13" name="Rounded Rectangle 12"/>
          <p:cNvSpPr/>
          <p:nvPr/>
        </p:nvSpPr>
        <p:spPr bwMode="auto">
          <a:xfrm>
            <a:off x="4331835" y="3447395"/>
            <a:ext cx="4345200" cy="1296057"/>
          </a:xfrm>
          <a:prstGeom prst="roundRect">
            <a:avLst/>
          </a:prstGeom>
          <a:solidFill>
            <a:schemeClr val="accent4"/>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eaLnBrk="1" latinLnBrk="0" hangingPunct="1">
              <a:lnSpc>
                <a:spcPct val="100000"/>
              </a:lnSpc>
              <a:buClrTx/>
              <a:buSzTx/>
              <a:buFontTx/>
              <a:buNone/>
              <a:tabLst/>
            </a:pPr>
            <a:endParaRPr lang="sv-SE" b="1" dirty="0" smtClean="0">
              <a:solidFill>
                <a:schemeClr val="tx1"/>
              </a:solidFill>
              <a:effectLst>
                <a:outerShdw blurRad="38100" dist="38100" dir="2700000" algn="tl">
                  <a:srgbClr val="000000">
                    <a:alpha val="43137"/>
                  </a:srgbClr>
                </a:outerShdw>
              </a:effectLst>
              <a:latin typeface="Arial" charset="0"/>
            </a:endParaRPr>
          </a:p>
        </p:txBody>
      </p:sp>
      <p:sp>
        <p:nvSpPr>
          <p:cNvPr id="12" name="Rounded Rectangle 11"/>
          <p:cNvSpPr/>
          <p:nvPr/>
        </p:nvSpPr>
        <p:spPr bwMode="auto">
          <a:xfrm>
            <a:off x="4710195" y="3563007"/>
            <a:ext cx="3519336" cy="523218"/>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none" lIns="91440" tIns="45720" rIns="91440" bIns="45720" numCol="1" rtlCol="0" anchor="ctr" anchorCtr="0" compatLnSpc="1">
            <a:prstTxWarp prst="textNoShape">
              <a:avLst/>
            </a:prstTxWarp>
          </a:bodyPr>
          <a:lstStyle/>
          <a:p>
            <a:pPr algn="ctr"/>
            <a:r>
              <a:rPr lang="sv-SE" b="1" dirty="0" smtClean="0">
                <a:solidFill>
                  <a:schemeClr val="tx1"/>
                </a:solidFill>
                <a:effectLst>
                  <a:outerShdw blurRad="38100" dist="38100" dir="2700000" algn="tl">
                    <a:srgbClr val="000000">
                      <a:alpha val="43137"/>
                    </a:srgbClr>
                  </a:outerShdw>
                </a:effectLst>
                <a:latin typeface="Arial" charset="0"/>
              </a:rPr>
              <a:t>WS-Man (OpenPegasus)</a:t>
            </a:r>
          </a:p>
        </p:txBody>
      </p:sp>
      <p:sp>
        <p:nvSpPr>
          <p:cNvPr id="14" name="Rounded Rectangle 13"/>
          <p:cNvSpPr/>
          <p:nvPr/>
        </p:nvSpPr>
        <p:spPr bwMode="auto">
          <a:xfrm>
            <a:off x="4331836" y="4762500"/>
            <a:ext cx="2175254" cy="628650"/>
          </a:xfrm>
          <a:prstGeom prst="roundRect">
            <a:avLst/>
          </a:prstGeom>
          <a:solidFill>
            <a:srgbClr val="00B05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sv-SE" b="1" dirty="0" smtClean="0">
                <a:solidFill>
                  <a:schemeClr val="tx1"/>
                </a:solidFill>
                <a:effectLst>
                  <a:outerShdw blurRad="38100" dist="38100" dir="2700000" algn="tl">
                    <a:srgbClr val="000000">
                      <a:alpha val="43137"/>
                    </a:srgbClr>
                  </a:outerShdw>
                </a:effectLst>
                <a:latin typeface="Arial" charset="0"/>
              </a:rPr>
              <a:t>OpsMgr</a:t>
            </a:r>
            <a:r>
              <a:rPr lang="sv-SE" sz="1600" dirty="0" smtClean="0"/>
              <a:t/>
            </a:r>
            <a:br>
              <a:rPr lang="sv-SE" sz="1600" dirty="0" smtClean="0"/>
            </a:br>
            <a:r>
              <a:rPr lang="sv-SE" b="1" dirty="0" smtClean="0">
                <a:solidFill>
                  <a:schemeClr val="tx1"/>
                </a:solidFill>
                <a:effectLst>
                  <a:outerShdw blurRad="38100" dist="38100" dir="2700000" algn="tl">
                    <a:srgbClr val="000000">
                      <a:alpha val="43137"/>
                    </a:srgbClr>
                  </a:outerShdw>
                </a:effectLst>
                <a:latin typeface="Arial" charset="0"/>
              </a:rPr>
              <a:t>Providers</a:t>
            </a:r>
          </a:p>
        </p:txBody>
      </p:sp>
      <p:sp>
        <p:nvSpPr>
          <p:cNvPr id="16" name="Rounded Rectangle 15"/>
          <p:cNvSpPr/>
          <p:nvPr/>
        </p:nvSpPr>
        <p:spPr bwMode="auto">
          <a:xfrm>
            <a:off x="6507090" y="4762500"/>
            <a:ext cx="2179396" cy="628650"/>
          </a:xfrm>
          <a:prstGeom prst="roundRect">
            <a:avLst/>
          </a:prstGeom>
          <a:solidFill>
            <a:srgbClr val="00B05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sv-SE" b="1" dirty="0" smtClean="0">
                <a:solidFill>
                  <a:schemeClr val="tx1"/>
                </a:solidFill>
                <a:effectLst>
                  <a:outerShdw blurRad="38100" dist="38100" dir="2700000" algn="tl">
                    <a:srgbClr val="000000">
                      <a:alpha val="43137"/>
                    </a:srgbClr>
                  </a:outerShdw>
                </a:effectLst>
                <a:latin typeface="Arial" charset="0"/>
              </a:rPr>
              <a:t>Connector</a:t>
            </a:r>
            <a:r>
              <a:rPr lang="sv-SE" sz="1600" dirty="0" smtClean="0"/>
              <a:t/>
            </a:r>
            <a:br>
              <a:rPr lang="sv-SE" sz="1600" dirty="0" smtClean="0"/>
            </a:br>
            <a:r>
              <a:rPr lang="sv-SE" b="1" dirty="0" smtClean="0">
                <a:solidFill>
                  <a:schemeClr val="tx1"/>
                </a:solidFill>
                <a:effectLst>
                  <a:outerShdw blurRad="38100" dist="38100" dir="2700000" algn="tl">
                    <a:srgbClr val="000000">
                      <a:alpha val="43137"/>
                    </a:srgbClr>
                  </a:outerShdw>
                </a:effectLst>
                <a:latin typeface="Arial" charset="0"/>
              </a:rPr>
              <a:t>Providers</a:t>
            </a:r>
          </a:p>
        </p:txBody>
      </p:sp>
      <p:sp>
        <p:nvSpPr>
          <p:cNvPr id="17" name="Rounded Rectangle 16"/>
          <p:cNvSpPr/>
          <p:nvPr/>
        </p:nvSpPr>
        <p:spPr bwMode="auto">
          <a:xfrm>
            <a:off x="4341360" y="1095375"/>
            <a:ext cx="2042899" cy="857250"/>
          </a:xfrm>
          <a:prstGeom prst="roundRect">
            <a:avLst/>
          </a:prstGeom>
          <a:solidFill>
            <a:schemeClr val="accent1"/>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sv-SE" sz="1800" b="1" i="0" u="none" strike="noStrike" cap="none" normalizeH="0" baseline="0" dirty="0" smtClean="0">
                <a:solidFill>
                  <a:schemeClr val="tx1"/>
                </a:solidFill>
                <a:effectLst>
                  <a:outerShdw blurRad="38100" dist="38100" dir="2700000" algn="tl">
                    <a:srgbClr val="000000">
                      <a:alpha val="43137"/>
                    </a:srgbClr>
                  </a:outerShdw>
                </a:effectLst>
                <a:latin typeface="Arial" charset="0"/>
              </a:rPr>
              <a:t>OpsMgr</a:t>
            </a:r>
          </a:p>
        </p:txBody>
      </p:sp>
      <p:sp>
        <p:nvSpPr>
          <p:cNvPr id="19" name="Rounded Rectangle 18"/>
          <p:cNvSpPr/>
          <p:nvPr/>
        </p:nvSpPr>
        <p:spPr bwMode="auto">
          <a:xfrm>
            <a:off x="6548032" y="1095375"/>
            <a:ext cx="2127204" cy="857250"/>
          </a:xfrm>
          <a:prstGeom prst="roundRect">
            <a:avLst/>
          </a:prstGeom>
          <a:solidFill>
            <a:schemeClr val="accent1"/>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bodyPr>
          <a:lstStyle/>
          <a:p>
            <a:pPr algn="ctr"/>
            <a:r>
              <a:rPr lang="sv-SE" b="1" dirty="0" smtClean="0">
                <a:solidFill>
                  <a:schemeClr val="tx1"/>
                </a:solidFill>
                <a:effectLst>
                  <a:outerShdw blurRad="38100" dist="38100" dir="2700000" algn="tl">
                    <a:srgbClr val="000000">
                      <a:alpha val="43137"/>
                    </a:srgbClr>
                  </a:outerShdw>
                </a:effectLst>
                <a:latin typeface="Arial" charset="0"/>
              </a:rPr>
              <a:t>SvcMgr</a:t>
            </a:r>
          </a:p>
        </p:txBody>
      </p:sp>
      <p:sp>
        <p:nvSpPr>
          <p:cNvPr id="20" name="Rounded Rectangle 19"/>
          <p:cNvSpPr/>
          <p:nvPr/>
        </p:nvSpPr>
        <p:spPr bwMode="auto">
          <a:xfrm>
            <a:off x="4331837" y="2038350"/>
            <a:ext cx="2025129" cy="49530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sv-SE" sz="1600" b="1" i="0" u="none" strike="noStrike" cap="none" normalizeH="0" baseline="0" dirty="0" smtClean="0">
                <a:solidFill>
                  <a:schemeClr val="tx1"/>
                </a:solidFill>
                <a:effectLst>
                  <a:outerShdw blurRad="38100" dist="38100" dir="2700000" algn="tl">
                    <a:srgbClr val="000000">
                      <a:alpha val="43137"/>
                    </a:srgbClr>
                  </a:outerShdw>
                </a:effectLst>
                <a:latin typeface="Arial" charset="0"/>
              </a:rPr>
              <a:t>WS-Man</a:t>
            </a:r>
          </a:p>
        </p:txBody>
      </p:sp>
      <p:sp>
        <p:nvSpPr>
          <p:cNvPr id="22" name="Rounded Rectangle 21"/>
          <p:cNvSpPr/>
          <p:nvPr/>
        </p:nvSpPr>
        <p:spPr bwMode="auto">
          <a:xfrm>
            <a:off x="6561682" y="2038350"/>
            <a:ext cx="2113555" cy="49530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none" lIns="91440" tIns="45720" rIns="91440" bIns="45720" numCol="1" rtlCol="0" anchor="ctr" anchorCtr="0" compatLnSpc="1">
            <a:prstTxWarp prst="textNoShape">
              <a:avLst/>
            </a:prstTxWarp>
          </a:bodyPr>
          <a:lstStyle/>
          <a:p>
            <a:pPr algn="ctr"/>
            <a:r>
              <a:rPr lang="sv-SE" sz="1600" b="1" dirty="0" smtClean="0">
                <a:solidFill>
                  <a:schemeClr val="tx1"/>
                </a:solidFill>
                <a:effectLst>
                  <a:outerShdw blurRad="38100" dist="38100" dir="2700000" algn="tl">
                    <a:srgbClr val="000000">
                      <a:alpha val="43137"/>
                    </a:srgbClr>
                  </a:outerShdw>
                </a:effectLst>
                <a:latin typeface="Arial" charset="0"/>
              </a:rPr>
              <a:t>WS-Man</a:t>
            </a:r>
          </a:p>
        </p:txBody>
      </p:sp>
      <p:cxnSp>
        <p:nvCxnSpPr>
          <p:cNvPr id="24" name="Straight Arrow Connector 23"/>
          <p:cNvCxnSpPr/>
          <p:nvPr/>
        </p:nvCxnSpPr>
        <p:spPr bwMode="auto">
          <a:xfrm rot="16200000" flipH="1">
            <a:off x="7140580" y="2972352"/>
            <a:ext cx="922459" cy="140"/>
          </a:xfrm>
          <a:prstGeom prst="straightConnector1">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127000" cap="flat" cmpd="sng" algn="ctr">
            <a:solidFill>
              <a:schemeClr val="tx1"/>
            </a:solidFill>
            <a:prstDash val="solid"/>
            <a:round/>
            <a:headEnd type="triangle" w="sm" len="sm"/>
            <a:tailEnd type="triangle" w="sm" len="sm"/>
          </a:ln>
          <a:effectLst/>
        </p:spPr>
      </p:cxnSp>
      <p:cxnSp>
        <p:nvCxnSpPr>
          <p:cNvPr id="26" name="Straight Arrow Connector 25"/>
          <p:cNvCxnSpPr/>
          <p:nvPr/>
        </p:nvCxnSpPr>
        <p:spPr bwMode="auto">
          <a:xfrm rot="5400000">
            <a:off x="4862761" y="2981274"/>
            <a:ext cx="900000" cy="4763"/>
          </a:xfrm>
          <a:prstGeom prst="straightConnector1">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127000" cap="flat" cmpd="sng" algn="ctr">
            <a:solidFill>
              <a:schemeClr val="tx1"/>
            </a:solidFill>
            <a:prstDash val="solid"/>
            <a:round/>
            <a:headEnd type="triangle" w="sm" len="sm"/>
            <a:tailEnd type="triangle" w="sm" len="sm"/>
          </a:ln>
          <a:effectLst/>
        </p:spPr>
      </p:cxnSp>
      <p:sp>
        <p:nvSpPr>
          <p:cNvPr id="33" name="Flowchart: Magnetic Disk 32"/>
          <p:cNvSpPr/>
          <p:nvPr/>
        </p:nvSpPr>
        <p:spPr bwMode="auto">
          <a:xfrm>
            <a:off x="5052750" y="5695950"/>
            <a:ext cx="742950" cy="704850"/>
          </a:xfrm>
          <a:prstGeom prst="flowChartMagneticDisk">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sv-SE" sz="1100" b="1" dirty="0" smtClean="0">
                <a:solidFill>
                  <a:schemeClr val="tx1"/>
                </a:solidFill>
                <a:effectLst>
                  <a:outerShdw blurRad="38100" dist="38100" dir="2700000" algn="tl">
                    <a:srgbClr val="000000">
                      <a:alpha val="43137"/>
                    </a:srgbClr>
                  </a:outerShdw>
                </a:effectLst>
                <a:latin typeface="Arial" charset="0"/>
              </a:rPr>
              <a:t>OS</a:t>
            </a:r>
            <a:r>
              <a:rPr kumimoji="0" lang="sv-SE" sz="600" b="1" i="0" u="none" strike="noStrike" cap="none" normalizeH="0" baseline="0" dirty="0" smtClean="0">
                <a:solidFill>
                  <a:schemeClr val="tx1"/>
                </a:solidFill>
                <a:latin typeface="Arial" charset="0"/>
              </a:rPr>
              <a:t/>
            </a:r>
            <a:br>
              <a:rPr kumimoji="0" lang="sv-SE" sz="600" b="1" i="0" u="none" strike="noStrike" cap="none" normalizeH="0" baseline="0" dirty="0" smtClean="0">
                <a:solidFill>
                  <a:schemeClr val="tx1"/>
                </a:solidFill>
                <a:latin typeface="Arial" charset="0"/>
              </a:rPr>
            </a:br>
            <a:r>
              <a:rPr lang="sv-SE" sz="1100" b="1" dirty="0" smtClean="0">
                <a:solidFill>
                  <a:schemeClr val="tx1"/>
                </a:solidFill>
                <a:effectLst>
                  <a:outerShdw blurRad="38100" dist="38100" dir="2700000" algn="tl">
                    <a:srgbClr val="000000">
                      <a:alpha val="43137"/>
                    </a:srgbClr>
                  </a:outerShdw>
                </a:effectLst>
                <a:latin typeface="Arial" charset="0"/>
              </a:rPr>
              <a:t>Resources</a:t>
            </a:r>
          </a:p>
        </p:txBody>
      </p:sp>
      <p:sp>
        <p:nvSpPr>
          <p:cNvPr id="35" name="Flowchart: Magnetic Disk 34"/>
          <p:cNvSpPr/>
          <p:nvPr/>
        </p:nvSpPr>
        <p:spPr bwMode="auto">
          <a:xfrm>
            <a:off x="7263118" y="5724525"/>
            <a:ext cx="685800" cy="704850"/>
          </a:xfrm>
          <a:prstGeom prst="flowChartMagneticDisk">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sv-SE" sz="1100" b="1" dirty="0" smtClean="0">
                <a:solidFill>
                  <a:schemeClr val="tx1"/>
                </a:solidFill>
                <a:effectLst>
                  <a:outerShdw blurRad="38100" dist="38100" dir="2700000" algn="tl">
                    <a:srgbClr val="000000">
                      <a:alpha val="43137"/>
                    </a:srgbClr>
                  </a:outerShdw>
                </a:effectLst>
                <a:latin typeface="Arial" charset="0"/>
              </a:rPr>
              <a:t>TEC, OVO</a:t>
            </a:r>
            <a:br>
              <a:rPr lang="sv-SE" sz="1100" b="1" dirty="0" smtClean="0">
                <a:solidFill>
                  <a:schemeClr val="tx1"/>
                </a:solidFill>
                <a:effectLst>
                  <a:outerShdw blurRad="38100" dist="38100" dir="2700000" algn="tl">
                    <a:srgbClr val="000000">
                      <a:alpha val="43137"/>
                    </a:srgbClr>
                  </a:outerShdw>
                </a:effectLst>
                <a:latin typeface="Arial" charset="0"/>
              </a:rPr>
            </a:br>
            <a:r>
              <a:rPr lang="sv-SE" sz="1100" b="1" dirty="0" smtClean="0">
                <a:solidFill>
                  <a:schemeClr val="tx1"/>
                </a:solidFill>
                <a:effectLst>
                  <a:outerShdw blurRad="38100" dist="38100" dir="2700000" algn="tl">
                    <a:srgbClr val="000000">
                      <a:alpha val="43137"/>
                    </a:srgbClr>
                  </a:outerShdw>
                </a:effectLst>
                <a:latin typeface="Arial" charset="0"/>
              </a:rPr>
              <a:t>Remedy, </a:t>
            </a:r>
          </a:p>
          <a:p>
            <a:pPr marL="0" marR="0" indent="0" algn="ctr" defTabSz="914400" rtl="0" eaLnBrk="1" fontAlgn="base" latinLnBrk="0" hangingPunct="1">
              <a:lnSpc>
                <a:spcPct val="100000"/>
              </a:lnSpc>
              <a:spcBef>
                <a:spcPct val="0"/>
              </a:spcBef>
              <a:spcAft>
                <a:spcPct val="0"/>
              </a:spcAft>
              <a:buClrTx/>
              <a:buSzTx/>
              <a:buFontTx/>
              <a:buNone/>
              <a:tabLst/>
            </a:pPr>
            <a:r>
              <a:rPr lang="sv-SE" sz="1100" b="1" dirty="0" smtClean="0">
                <a:solidFill>
                  <a:schemeClr val="tx1"/>
                </a:solidFill>
                <a:effectLst>
                  <a:outerShdw blurRad="38100" dist="38100" dir="2700000" algn="tl">
                    <a:srgbClr val="000000">
                      <a:alpha val="43137"/>
                    </a:srgbClr>
                  </a:outerShdw>
                </a:effectLst>
                <a:latin typeface="Arial" charset="0"/>
              </a:rPr>
              <a:t>Universal</a:t>
            </a:r>
          </a:p>
        </p:txBody>
      </p:sp>
      <p:cxnSp>
        <p:nvCxnSpPr>
          <p:cNvPr id="37" name="Straight Connector 36"/>
          <p:cNvCxnSpPr>
            <a:stCxn id="14" idx="2"/>
            <a:endCxn id="33" idx="1"/>
          </p:cNvCxnSpPr>
          <p:nvPr/>
        </p:nvCxnSpPr>
        <p:spPr bwMode="auto">
          <a:xfrm rot="16200000" flipH="1">
            <a:off x="5269443" y="5541172"/>
            <a:ext cx="304800" cy="4763"/>
          </a:xfrm>
          <a:prstGeom prst="line">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25400" cap="flat" cmpd="sng" algn="ctr">
            <a:solidFill>
              <a:schemeClr val="tx1"/>
            </a:solidFill>
            <a:prstDash val="solid"/>
            <a:round/>
            <a:headEnd type="none" w="med" len="med"/>
            <a:tailEnd type="none" w="med" len="med"/>
          </a:ln>
          <a:effectLst/>
        </p:spPr>
      </p:cxnSp>
      <p:cxnSp>
        <p:nvCxnSpPr>
          <p:cNvPr id="41" name="Straight Connector 40"/>
          <p:cNvCxnSpPr>
            <a:stCxn id="16" idx="2"/>
            <a:endCxn id="35" idx="1"/>
          </p:cNvCxnSpPr>
          <p:nvPr/>
        </p:nvCxnSpPr>
        <p:spPr bwMode="auto">
          <a:xfrm rot="16200000" flipH="1">
            <a:off x="7434717" y="5553225"/>
            <a:ext cx="333375" cy="9231"/>
          </a:xfrm>
          <a:prstGeom prst="line">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25400" cap="flat" cmpd="sng" algn="ctr">
            <a:solidFill>
              <a:schemeClr val="tx1"/>
            </a:solidFill>
            <a:prstDash val="solid"/>
            <a:round/>
            <a:headEnd type="none" w="med" len="med"/>
            <a:tailEnd type="none" w="med" len="med"/>
          </a:ln>
          <a:effectLst/>
        </p:spPr>
      </p:cxnSp>
      <p:sp>
        <p:nvSpPr>
          <p:cNvPr id="27" name="Rounded Rectangle 26"/>
          <p:cNvSpPr/>
          <p:nvPr/>
        </p:nvSpPr>
        <p:spPr bwMode="auto">
          <a:xfrm>
            <a:off x="4704945" y="4114787"/>
            <a:ext cx="3519336" cy="523218"/>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none" lIns="91440" tIns="45720" rIns="91440" bIns="45720" numCol="1" rtlCol="0" anchor="ctr" anchorCtr="0" compatLnSpc="1">
            <a:prstTxWarp prst="textNoShape">
              <a:avLst/>
            </a:prstTxWarp>
          </a:bodyPr>
          <a:lstStyle/>
          <a:p>
            <a:pPr algn="ctr"/>
            <a:r>
              <a:rPr lang="sv-SE" b="1" dirty="0" smtClean="0">
                <a:solidFill>
                  <a:schemeClr val="tx1"/>
                </a:solidFill>
                <a:effectLst>
                  <a:outerShdw blurRad="38100" dist="38100" dir="2700000" algn="tl">
                    <a:srgbClr val="000000">
                      <a:alpha val="43137"/>
                    </a:srgbClr>
                  </a:outerShdw>
                </a:effectLst>
                <a:latin typeface="Arial" charset="0"/>
              </a:rPr>
              <a:t>CIMOM (OpenPegasus)</a:t>
            </a: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Systems Center Interop Architecture Flow </a:t>
            </a:r>
            <a:r>
              <a:rPr lang="en-US" sz="2800" dirty="0" smtClean="0">
                <a:solidFill>
                  <a:schemeClr val="tx2"/>
                </a:solidFill>
              </a:rPr>
              <a:t>Operations Manager</a:t>
            </a:r>
            <a:endParaRPr lang="en-US" sz="4000" dirty="0">
              <a:solidFill>
                <a:schemeClr val="tx2"/>
              </a:solidFill>
            </a:endParaRPr>
          </a:p>
        </p:txBody>
      </p:sp>
      <p:graphicFrame>
        <p:nvGraphicFramePr>
          <p:cNvPr id="1032" name="Object 8"/>
          <p:cNvGraphicFramePr>
            <a:graphicFrameLocks noChangeAspect="1"/>
          </p:cNvGraphicFramePr>
          <p:nvPr/>
        </p:nvGraphicFramePr>
        <p:xfrm>
          <a:off x="328358" y="1654287"/>
          <a:ext cx="747712" cy="1239837"/>
        </p:xfrm>
        <a:graphic>
          <a:graphicData uri="http://schemas.openxmlformats.org/presentationml/2006/ole">
            <p:oleObj spid="_x0000_s1026" name="Visio" r:id="rId4" imgW="748440" imgH="1240317" progId="">
              <p:embed/>
            </p:oleObj>
          </a:graphicData>
        </a:graphic>
      </p:graphicFrame>
      <p:graphicFrame>
        <p:nvGraphicFramePr>
          <p:cNvPr id="1033" name="Object 9"/>
          <p:cNvGraphicFramePr>
            <a:graphicFrameLocks noChangeAspect="1"/>
          </p:cNvGraphicFramePr>
          <p:nvPr/>
        </p:nvGraphicFramePr>
        <p:xfrm>
          <a:off x="8265726" y="1654284"/>
          <a:ext cx="693738" cy="1239838"/>
        </p:xfrm>
        <a:graphic>
          <a:graphicData uri="http://schemas.openxmlformats.org/presentationml/2006/ole">
            <p:oleObj spid="_x0000_s1027" name="Visio" r:id="rId5" imgW="694170" imgH="1240317" progId="">
              <p:embed/>
            </p:oleObj>
          </a:graphicData>
        </a:graphic>
      </p:graphicFrame>
      <p:sp>
        <p:nvSpPr>
          <p:cNvPr id="47" name="Flowchart: Process 46"/>
          <p:cNvSpPr/>
          <p:nvPr/>
        </p:nvSpPr>
        <p:spPr bwMode="auto">
          <a:xfrm>
            <a:off x="1629018" y="4367799"/>
            <a:ext cx="914400" cy="612648"/>
          </a:xfrm>
          <a:prstGeom prst="flowChartProcess">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lin ang="16200000" scaled="1"/>
            <a:tileRec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200" b="1" dirty="0" smtClean="0">
                <a:solidFill>
                  <a:srgbClr val="FFFFFF"/>
                </a:solidFill>
                <a:effectLst>
                  <a:outerShdw blurRad="38100" dist="38100" dir="2700000" algn="tl">
                    <a:srgbClr val="000000">
                      <a:alpha val="43137"/>
                    </a:srgbClr>
                  </a:outerShdw>
                </a:effectLst>
                <a:latin typeface="Calibri" pitchFamily="34" charset="0"/>
              </a:rPr>
              <a:t>Connector Service</a:t>
            </a:r>
          </a:p>
        </p:txBody>
      </p:sp>
      <p:sp>
        <p:nvSpPr>
          <p:cNvPr id="48" name="Flowchart: Process 47"/>
          <p:cNvSpPr/>
          <p:nvPr/>
        </p:nvSpPr>
        <p:spPr bwMode="auto">
          <a:xfrm>
            <a:off x="1100207" y="3045776"/>
            <a:ext cx="914400" cy="612648"/>
          </a:xfrm>
          <a:prstGeom prst="flowChartProcess">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6200000" scaled="1"/>
            <a:tileRect/>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200" b="1" dirty="0" smtClean="0">
                <a:solidFill>
                  <a:srgbClr val="FFFFFF"/>
                </a:solidFill>
                <a:effectLst>
                  <a:outerShdw blurRad="38100" dist="38100" dir="2700000" algn="tl">
                    <a:srgbClr val="000000">
                      <a:alpha val="43137"/>
                    </a:srgbClr>
                  </a:outerShdw>
                </a:effectLst>
                <a:latin typeface="Calibri" pitchFamily="34" charset="0"/>
              </a:rPr>
              <a:t>OpsMgr SDK</a:t>
            </a:r>
          </a:p>
        </p:txBody>
      </p:sp>
      <p:cxnSp>
        <p:nvCxnSpPr>
          <p:cNvPr id="59" name="Straight Arrow Connector 58"/>
          <p:cNvCxnSpPr/>
          <p:nvPr/>
        </p:nvCxnSpPr>
        <p:spPr>
          <a:xfrm rot="16200000" flipV="1">
            <a:off x="937708" y="2426079"/>
            <a:ext cx="661012" cy="60042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a:stCxn id="47" idx="0"/>
            <a:endCxn id="48" idx="2"/>
          </p:cNvCxnSpPr>
          <p:nvPr/>
        </p:nvCxnSpPr>
        <p:spPr>
          <a:xfrm rot="16200000" flipV="1">
            <a:off x="1467127" y="3748706"/>
            <a:ext cx="709375" cy="52881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3" name="TextBox 92"/>
          <p:cNvSpPr txBox="1"/>
          <p:nvPr/>
        </p:nvSpPr>
        <p:spPr>
          <a:xfrm>
            <a:off x="1521328" y="2448388"/>
            <a:ext cx="2212472" cy="584775"/>
          </a:xfrm>
          <a:prstGeom prst="rect">
            <a:avLst/>
          </a:prstGeom>
          <a:noFill/>
        </p:spPr>
        <p:txBody>
          <a:bodyPr wrap="square" rtlCol="0">
            <a:spAutoFit/>
          </a:bodyPr>
          <a:lstStyle/>
          <a:p>
            <a:r>
              <a:rPr lang="en-US" sz="1600" b="1" dirty="0" smtClean="0"/>
              <a:t>Public APIs, i.e., GetMonitoringAlerts</a:t>
            </a:r>
            <a:endParaRPr lang="en-US" sz="1600" b="1" dirty="0"/>
          </a:p>
        </p:txBody>
      </p:sp>
      <p:pic>
        <p:nvPicPr>
          <p:cNvPr id="10" name="Picture 9" descr="bricks fire wall firewall secure security.png"/>
          <p:cNvPicPr>
            <a:picLocks noChangeAspect="1"/>
          </p:cNvPicPr>
          <p:nvPr/>
        </p:nvPicPr>
        <p:blipFill>
          <a:blip r:embed="rId6">
            <a:grayscl/>
            <a:lum bright="29000"/>
          </a:blip>
          <a:stretch>
            <a:fillRect/>
          </a:stretch>
        </p:blipFill>
        <p:spPr>
          <a:xfrm>
            <a:off x="3416617" y="924877"/>
            <a:ext cx="1152525" cy="4581525"/>
          </a:xfrm>
          <a:prstGeom prst="rect">
            <a:avLst/>
          </a:prstGeom>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Systems Center Interop Architecture Flow </a:t>
            </a:r>
            <a:r>
              <a:rPr lang="en-US" sz="2800" dirty="0" smtClean="0">
                <a:solidFill>
                  <a:schemeClr val="tx2"/>
                </a:solidFill>
              </a:rPr>
              <a:t>Operations Manager</a:t>
            </a:r>
            <a:endParaRPr lang="en-US" sz="4000" dirty="0">
              <a:solidFill>
                <a:schemeClr val="tx2"/>
              </a:solidFill>
            </a:endParaRPr>
          </a:p>
        </p:txBody>
      </p:sp>
      <p:graphicFrame>
        <p:nvGraphicFramePr>
          <p:cNvPr id="1032" name="Object 8"/>
          <p:cNvGraphicFramePr>
            <a:graphicFrameLocks noChangeAspect="1"/>
          </p:cNvGraphicFramePr>
          <p:nvPr/>
        </p:nvGraphicFramePr>
        <p:xfrm>
          <a:off x="317269" y="1652021"/>
          <a:ext cx="747712" cy="1239837"/>
        </p:xfrm>
        <a:graphic>
          <a:graphicData uri="http://schemas.openxmlformats.org/presentationml/2006/ole">
            <p:oleObj spid="_x0000_s2050" name="Visio" r:id="rId4" imgW="748440" imgH="1240317" progId="">
              <p:embed/>
            </p:oleObj>
          </a:graphicData>
        </a:graphic>
      </p:graphicFrame>
      <p:graphicFrame>
        <p:nvGraphicFramePr>
          <p:cNvPr id="1033" name="Object 9"/>
          <p:cNvGraphicFramePr>
            <a:graphicFrameLocks noChangeAspect="1"/>
          </p:cNvGraphicFramePr>
          <p:nvPr/>
        </p:nvGraphicFramePr>
        <p:xfrm>
          <a:off x="8254636" y="1652018"/>
          <a:ext cx="693738" cy="1239838"/>
        </p:xfrm>
        <a:graphic>
          <a:graphicData uri="http://schemas.openxmlformats.org/presentationml/2006/ole">
            <p:oleObj spid="_x0000_s2051" name="Visio" r:id="rId5" imgW="694170" imgH="1240317" progId="">
              <p:embed/>
            </p:oleObj>
          </a:graphicData>
        </a:graphic>
      </p:graphicFrame>
      <p:sp>
        <p:nvSpPr>
          <p:cNvPr id="47" name="Flowchart: Process 46"/>
          <p:cNvSpPr/>
          <p:nvPr/>
        </p:nvSpPr>
        <p:spPr bwMode="auto">
          <a:xfrm>
            <a:off x="1617930" y="4365533"/>
            <a:ext cx="914400" cy="612648"/>
          </a:xfrm>
          <a:prstGeom prst="flowChartProcess">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lin ang="16200000" scaled="1"/>
            <a:tileRec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200" b="1" dirty="0" smtClean="0">
                <a:solidFill>
                  <a:srgbClr val="FFFFFF"/>
                </a:solidFill>
                <a:effectLst>
                  <a:outerShdw blurRad="38100" dist="38100" dir="2700000" algn="tl">
                    <a:srgbClr val="000000">
                      <a:alpha val="43137"/>
                    </a:srgbClr>
                  </a:outerShdw>
                </a:effectLst>
                <a:latin typeface="Calibri" pitchFamily="34" charset="0"/>
              </a:rPr>
              <a:t>Connector Service</a:t>
            </a:r>
          </a:p>
        </p:txBody>
      </p:sp>
      <p:sp>
        <p:nvSpPr>
          <p:cNvPr id="48" name="Flowchart: Process 47"/>
          <p:cNvSpPr/>
          <p:nvPr/>
        </p:nvSpPr>
        <p:spPr bwMode="auto">
          <a:xfrm>
            <a:off x="1089118" y="3043510"/>
            <a:ext cx="914400" cy="612648"/>
          </a:xfrm>
          <a:prstGeom prst="flowChartProcess">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6200000" scaled="1"/>
            <a:tileRect/>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200" b="1" dirty="0" smtClean="0">
                <a:solidFill>
                  <a:srgbClr val="FFFFFF"/>
                </a:solidFill>
                <a:effectLst>
                  <a:outerShdw blurRad="38100" dist="38100" dir="2700000" algn="tl">
                    <a:srgbClr val="000000">
                      <a:alpha val="43137"/>
                    </a:srgbClr>
                  </a:outerShdw>
                </a:effectLst>
                <a:latin typeface="Calibri" pitchFamily="34" charset="0"/>
              </a:rPr>
              <a:t>OpsMgr SDK</a:t>
            </a:r>
          </a:p>
        </p:txBody>
      </p:sp>
      <p:sp>
        <p:nvSpPr>
          <p:cNvPr id="49" name="Flowchart: Process 48"/>
          <p:cNvSpPr/>
          <p:nvPr/>
        </p:nvSpPr>
        <p:spPr bwMode="auto">
          <a:xfrm>
            <a:off x="3237409" y="5874844"/>
            <a:ext cx="914400" cy="612648"/>
          </a:xfrm>
          <a:prstGeom prst="flowChartProcess">
            <a:avLst/>
          </a:prstGeom>
          <a:gradFill flip="none" rotWithShape="1">
            <a:gsLst>
              <a:gs pos="0">
                <a:schemeClr val="tx1">
                  <a:lumMod val="50000"/>
                  <a:shade val="30000"/>
                  <a:satMod val="115000"/>
                </a:schemeClr>
              </a:gs>
              <a:gs pos="50000">
                <a:schemeClr val="tx1">
                  <a:lumMod val="50000"/>
                  <a:shade val="67500"/>
                  <a:satMod val="115000"/>
                </a:schemeClr>
              </a:gs>
              <a:gs pos="100000">
                <a:schemeClr val="tx1">
                  <a:lumMod val="50000"/>
                  <a:shade val="100000"/>
                  <a:satMod val="115000"/>
                </a:schemeClr>
              </a:gs>
            </a:gsLst>
            <a:lin ang="16200000" scaled="1"/>
            <a:tileRect/>
          </a:gra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200" b="1" dirty="0" smtClean="0">
                <a:solidFill>
                  <a:srgbClr val="FFFFFF"/>
                </a:solidFill>
                <a:effectLst>
                  <a:outerShdw blurRad="38100" dist="38100" dir="2700000" algn="tl">
                    <a:srgbClr val="000000">
                      <a:alpha val="43137"/>
                    </a:srgbClr>
                  </a:outerShdw>
                </a:effectLst>
                <a:latin typeface="Calibri" pitchFamily="34" charset="0"/>
              </a:rPr>
              <a:t>WinRM</a:t>
            </a:r>
          </a:p>
        </p:txBody>
      </p:sp>
      <p:sp>
        <p:nvSpPr>
          <p:cNvPr id="50" name="Flowchart: Process 49"/>
          <p:cNvSpPr/>
          <p:nvPr/>
        </p:nvSpPr>
        <p:spPr bwMode="auto">
          <a:xfrm>
            <a:off x="5220444" y="5874844"/>
            <a:ext cx="914400" cy="612648"/>
          </a:xfrm>
          <a:prstGeom prst="flowChartProcess">
            <a:avLst/>
          </a:prstGeom>
          <a:gradFill flip="none" rotWithShape="1">
            <a:gsLst>
              <a:gs pos="0">
                <a:schemeClr val="tx1">
                  <a:lumMod val="50000"/>
                  <a:shade val="30000"/>
                  <a:satMod val="115000"/>
                </a:schemeClr>
              </a:gs>
              <a:gs pos="50000">
                <a:schemeClr val="tx1">
                  <a:lumMod val="50000"/>
                  <a:shade val="67500"/>
                  <a:satMod val="115000"/>
                </a:schemeClr>
              </a:gs>
              <a:gs pos="100000">
                <a:schemeClr val="tx1">
                  <a:lumMod val="50000"/>
                  <a:shade val="100000"/>
                  <a:satMod val="115000"/>
                </a:schemeClr>
              </a:gs>
            </a:gsLst>
            <a:lin ang="16200000" scaled="1"/>
            <a:tileRect/>
          </a:gra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200" b="1" dirty="0" smtClean="0">
                <a:solidFill>
                  <a:srgbClr val="FFFFFF"/>
                </a:solidFill>
                <a:effectLst>
                  <a:outerShdw blurRad="38100" dist="38100" dir="2700000" algn="tl">
                    <a:srgbClr val="000000">
                      <a:alpha val="43137"/>
                    </a:srgbClr>
                  </a:outerShdw>
                </a:effectLst>
                <a:latin typeface="Calibri" pitchFamily="34" charset="0"/>
              </a:rPr>
              <a:t>Open </a:t>
            </a:r>
          </a:p>
          <a:p>
            <a:pPr algn="ctr" defTabSz="914099"/>
            <a:r>
              <a:rPr lang="en-US" sz="1200" b="1" dirty="0" smtClean="0">
                <a:solidFill>
                  <a:srgbClr val="FFFFFF"/>
                </a:solidFill>
                <a:effectLst>
                  <a:outerShdw blurRad="38100" dist="38100" dir="2700000" algn="tl">
                    <a:srgbClr val="000000">
                      <a:alpha val="43137"/>
                    </a:srgbClr>
                  </a:outerShdw>
                </a:effectLst>
                <a:latin typeface="Calibri" pitchFamily="34" charset="0"/>
              </a:rPr>
              <a:t>Pegasus</a:t>
            </a:r>
          </a:p>
        </p:txBody>
      </p:sp>
      <p:cxnSp>
        <p:nvCxnSpPr>
          <p:cNvPr id="59" name="Straight Arrow Connector 58"/>
          <p:cNvCxnSpPr/>
          <p:nvPr/>
        </p:nvCxnSpPr>
        <p:spPr>
          <a:xfrm rot="16200000" flipV="1">
            <a:off x="926619" y="2423813"/>
            <a:ext cx="661012" cy="60042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a:stCxn id="47" idx="0"/>
            <a:endCxn id="48" idx="2"/>
          </p:cNvCxnSpPr>
          <p:nvPr/>
        </p:nvCxnSpPr>
        <p:spPr>
          <a:xfrm rot="16200000" flipV="1">
            <a:off x="1456038" y="3746441"/>
            <a:ext cx="709375" cy="52881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a:stCxn id="47" idx="2"/>
            <a:endCxn id="49" idx="1"/>
          </p:cNvCxnSpPr>
          <p:nvPr/>
        </p:nvCxnSpPr>
        <p:spPr>
          <a:xfrm rot="16200000" flipH="1">
            <a:off x="2054776" y="4998535"/>
            <a:ext cx="1202987" cy="116227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1035" name="Object 11"/>
          <p:cNvGraphicFramePr>
            <a:graphicFrameLocks noChangeAspect="1"/>
          </p:cNvGraphicFramePr>
          <p:nvPr/>
        </p:nvGraphicFramePr>
        <p:xfrm>
          <a:off x="4107742" y="5918913"/>
          <a:ext cx="1112704" cy="620502"/>
        </p:xfrm>
        <a:graphic>
          <a:graphicData uri="http://schemas.openxmlformats.org/presentationml/2006/ole">
            <p:oleObj spid="_x0000_s2052" name="Visio" r:id="rId6" imgW="2046600" imgH="559100" progId="">
              <p:embed/>
            </p:oleObj>
          </a:graphicData>
        </a:graphic>
      </p:graphicFrame>
      <p:pic>
        <p:nvPicPr>
          <p:cNvPr id="14" name="Picture 13" descr="bricks fire wall firewall secure security.png"/>
          <p:cNvPicPr>
            <a:picLocks noChangeAspect="1"/>
          </p:cNvPicPr>
          <p:nvPr/>
        </p:nvPicPr>
        <p:blipFill>
          <a:blip r:embed="rId7">
            <a:grayscl/>
            <a:lum bright="29000"/>
          </a:blip>
          <a:stretch>
            <a:fillRect/>
          </a:stretch>
        </p:blipFill>
        <p:spPr>
          <a:xfrm>
            <a:off x="3416617" y="924877"/>
            <a:ext cx="1152525" cy="4581525"/>
          </a:xfrm>
          <a:prstGeom prst="rect">
            <a:avLst/>
          </a:prstGeom>
        </p:spPr>
      </p:pic>
      <p:sp>
        <p:nvSpPr>
          <p:cNvPr id="15" name="TextBox 14"/>
          <p:cNvSpPr txBox="1"/>
          <p:nvPr/>
        </p:nvSpPr>
        <p:spPr>
          <a:xfrm>
            <a:off x="1521328" y="2448388"/>
            <a:ext cx="2212472" cy="584775"/>
          </a:xfrm>
          <a:prstGeom prst="rect">
            <a:avLst/>
          </a:prstGeom>
          <a:noFill/>
        </p:spPr>
        <p:txBody>
          <a:bodyPr wrap="square" rtlCol="0">
            <a:spAutoFit/>
          </a:bodyPr>
          <a:lstStyle/>
          <a:p>
            <a:r>
              <a:rPr lang="en-US" sz="1600" b="1" dirty="0" smtClean="0"/>
              <a:t>Public APIs, i.e., GetMonitoringAlerts</a:t>
            </a:r>
            <a:endParaRPr lang="en-US" sz="1600" b="1"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3240</TotalTime>
  <Words>1257</Words>
  <Application>Microsoft Office PowerPoint</Application>
  <PresentationFormat>On-screen Show (4:3)</PresentationFormat>
  <Paragraphs>292</Paragraphs>
  <Slides>25</Slides>
  <Notes>24</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25</vt:i4>
      </vt:variant>
    </vt:vector>
  </HeadingPairs>
  <TitlesOfParts>
    <vt:vector size="28" baseType="lpstr">
      <vt:lpstr>TechEd09_Europe</vt:lpstr>
      <vt:lpstr>TechEd09_Europe template</vt:lpstr>
      <vt:lpstr>Visio</vt:lpstr>
      <vt:lpstr>Slide 1</vt:lpstr>
      <vt:lpstr>Interoperability Connectors for Microsoft System Center</vt:lpstr>
      <vt:lpstr>Agenda</vt:lpstr>
      <vt:lpstr>System Center Interoperability</vt:lpstr>
      <vt:lpstr>Why Interop for System Center?</vt:lpstr>
      <vt:lpstr>Manager of Managers Integration</vt:lpstr>
      <vt:lpstr>System Center Interop Architecture</vt:lpstr>
      <vt:lpstr>Systems Center Interop Architecture Flow Operations Manager</vt:lpstr>
      <vt:lpstr>Systems Center Interop Architecture Flow Operations Manager</vt:lpstr>
      <vt:lpstr>Systems Center Interop Architecture Flow Operations Manager</vt:lpstr>
      <vt:lpstr>Systems Center Interop Architecture Flow Operations Manager</vt:lpstr>
      <vt:lpstr>System Center Operations Manager 2007 R2 Connectors</vt:lpstr>
      <vt:lpstr>Operations Manager 2007 R2 Universal Connector</vt:lpstr>
      <vt:lpstr>Systems Center Interop Architecture Flow  Universal Connector</vt:lpstr>
      <vt:lpstr>Operations Manager 2007 R2 Universal Connector Processing Flow</vt:lpstr>
      <vt:lpstr>Operations Manager 2007 R2  Universal Connector </vt:lpstr>
      <vt:lpstr>Operations Manager 2007 R2 Interop Connectors TechNet Forums</vt:lpstr>
      <vt:lpstr>Service Manager Connectors</vt:lpstr>
      <vt:lpstr>Service Manager Connectors Universal Inbound </vt:lpstr>
      <vt:lpstr>System Center Interop Roadmap System Center Operations Manager </vt:lpstr>
      <vt:lpstr>System Center Interoperability</vt:lpstr>
      <vt:lpstr>Slide 22</vt:lpstr>
      <vt:lpstr>Resources</vt:lpstr>
      <vt:lpstr>Slide 24</vt:lpstr>
      <vt:lpstr>Slide 25</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KevinMuldoon</dc:creator>
  <dc:description>tech·ed Europe 2009</dc:description>
  <cp:lastModifiedBy>cn_user</cp:lastModifiedBy>
  <cp:revision>14</cp:revision>
  <dcterms:created xsi:type="dcterms:W3CDTF">2009-11-05T05:33:01Z</dcterms:created>
  <dcterms:modified xsi:type="dcterms:W3CDTF">2009-11-11T13:37:07Z</dcterms:modified>
</cp:coreProperties>
</file>