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diagrams/drawing2.xml" ContentType="application/vnd.ms-office.drawingml.diagramDrawing+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diagrams/quickStyle2.xml" ContentType="application/vnd.openxmlformats-officedocument.drawingml.diagramStyle+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diagrams/data2.xml" ContentType="application/vnd.openxmlformats-officedocument.drawingml.diagramData+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diagrams/drawing3.xml" ContentType="application/vnd.ms-office.drawingml.diagramDrawing+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diagrams/quickStyle1.xml" ContentType="application/vnd.openxmlformats-officedocument.drawingml.diagramStyle+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diagrams/layout2.xml" ContentType="application/vnd.openxmlformats-officedocument.drawingml.diagramLayout+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diagrams/layout3.xml" ContentType="application/vnd.openxmlformats-officedocument.drawingml.diagramLayout+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2"/>
    <p:sldMasterId id="2147483705" r:id="rId3"/>
    <p:sldMasterId id="2147483719" r:id="rId4"/>
  </p:sldMasterIdLst>
  <p:notesMasterIdLst>
    <p:notesMasterId r:id="rId51"/>
  </p:notesMasterIdLst>
  <p:handoutMasterIdLst>
    <p:handoutMasterId r:id="rId52"/>
  </p:handoutMasterIdLst>
  <p:sldIdLst>
    <p:sldId id="256" r:id="rId5"/>
    <p:sldId id="257" r:id="rId6"/>
    <p:sldId id="283" r:id="rId7"/>
    <p:sldId id="288" r:id="rId8"/>
    <p:sldId id="408" r:id="rId9"/>
    <p:sldId id="406" r:id="rId10"/>
    <p:sldId id="422" r:id="rId11"/>
    <p:sldId id="421" r:id="rId12"/>
    <p:sldId id="419" r:id="rId13"/>
    <p:sldId id="420" r:id="rId14"/>
    <p:sldId id="313" r:id="rId15"/>
    <p:sldId id="388" r:id="rId16"/>
    <p:sldId id="390" r:id="rId17"/>
    <p:sldId id="398" r:id="rId18"/>
    <p:sldId id="393" r:id="rId19"/>
    <p:sldId id="410" r:id="rId20"/>
    <p:sldId id="332" r:id="rId21"/>
    <p:sldId id="362" r:id="rId22"/>
    <p:sldId id="411" r:id="rId23"/>
    <p:sldId id="396" r:id="rId24"/>
    <p:sldId id="399" r:id="rId25"/>
    <p:sldId id="407" r:id="rId26"/>
    <p:sldId id="400" r:id="rId27"/>
    <p:sldId id="402" r:id="rId28"/>
    <p:sldId id="403" r:id="rId29"/>
    <p:sldId id="416" r:id="rId30"/>
    <p:sldId id="370" r:id="rId31"/>
    <p:sldId id="364" r:id="rId32"/>
    <p:sldId id="371" r:id="rId33"/>
    <p:sldId id="360" r:id="rId34"/>
    <p:sldId id="372" r:id="rId35"/>
    <p:sldId id="365" r:id="rId36"/>
    <p:sldId id="397" r:id="rId37"/>
    <p:sldId id="417" r:id="rId38"/>
    <p:sldId id="423" r:id="rId39"/>
    <p:sldId id="418" r:id="rId40"/>
    <p:sldId id="412" r:id="rId41"/>
    <p:sldId id="413" r:id="rId42"/>
    <p:sldId id="414" r:id="rId43"/>
    <p:sldId id="415" r:id="rId44"/>
    <p:sldId id="282" r:id="rId45"/>
    <p:sldId id="274" r:id="rId46"/>
    <p:sldId id="424" r:id="rId47"/>
    <p:sldId id="280" r:id="rId48"/>
    <p:sldId id="394" r:id="rId49"/>
    <p:sldId id="391" r:id="rId50"/>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eather Simmonsen" initials="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 xmlns:p14="http://schemas.microsoft.com/office/powerpoint/2007/7/12/main">
          <a:srgbClr xmlns:mc="http://schemas.openxmlformats.org/markup-compatibility/2006" xmlns:a14="http://schemas.microsoft.com/office/drawing/2007/7/7/main" val="FF0000" mc:Ignorable=""/>
        </p14:laserClr>
      </p:ext>
      <p:ext uri="{2FDB2607-1784-4EEB-B798-7EB5836EED8A}">
        <p14:showMediaCtrls xmlns="" xmlns:p14="http://schemas.microsoft.com/office/powerpoint/2007/7/12/main" val="1"/>
      </p:ext>
    </p:extLst>
  </p:showPr>
  <p:clrMru>
    <a:srgbClr val="99CC99"/>
    <a:srgbClr val="CCFFCC"/>
    <a:srgbClr val="CCCCCC"/>
    <a:srgbClr val="F6AE1E"/>
    <a:srgbClr val="FFFFFF"/>
    <a:srgbClr val="FF0066"/>
    <a:srgbClr val="000000"/>
    <a:srgbClr val="F3AF35"/>
    <a:srgbClr val="9C42E6"/>
    <a:srgbClr val="D1943B"/>
  </p:clrMru>
  <p:extLst>
    <p:ext uri="{E76CE94A-603C-4142-B9EB-6D1370010A27}">
      <p14:discardImageEditData xmlns="" xmlns:p14="http://schemas.microsoft.com/office/powerpoint/2007/7/12/main" val="0"/>
    </p:ext>
    <p:ext uri="{D31A062A-798A-4329-ABDD-BBA856620510}">
      <p14:defaultImageDpi xmlns="" xmlns:p14="http://schemas.microsoft.com/office/powerpoint/2007/7/12/main" val="220"/>
    </p:ext>
  </p:extLst>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66" autoAdjust="0"/>
    <p:restoredTop sz="78586" autoAdjust="0"/>
  </p:normalViewPr>
  <p:slideViewPr>
    <p:cSldViewPr snapToGrid="0">
      <p:cViewPr>
        <p:scale>
          <a:sx n="100" d="100"/>
          <a:sy n="100" d="100"/>
        </p:scale>
        <p:origin x="-636" y="372"/>
      </p:cViewPr>
      <p:guideLst>
        <p:guide orient="horz" pos="144"/>
        <p:guide orient="horz" pos="895"/>
        <p:guide orient="horz" pos="1484"/>
        <p:guide orient="horz" pos="1200"/>
        <p:guide orient="horz" pos="2736"/>
        <p:guide orient="horz" pos="3897"/>
        <p:guide pos="2880"/>
        <p:guide pos="240"/>
        <p:guide pos="460"/>
        <p:guide pos="5520"/>
        <p:guide pos="863"/>
        <p:guide pos="5299"/>
      </p:guideLst>
    </p:cSldViewPr>
  </p:slideViewPr>
  <p:notesTextViewPr>
    <p:cViewPr>
      <p:scale>
        <a:sx n="100" d="100"/>
        <a:sy n="100" d="100"/>
      </p:scale>
      <p:origin x="0" y="0"/>
    </p:cViewPr>
  </p:notesTextViewPr>
  <p:sorterViewPr>
    <p:cViewPr>
      <p:scale>
        <a:sx n="100" d="100"/>
        <a:sy n="100" d="100"/>
      </p:scale>
      <p:origin x="0" y="3180"/>
    </p:cViewPr>
  </p:sorterViewPr>
  <p:notesViewPr>
    <p:cSldViewPr snapToGrid="0" showGuides="1">
      <p:cViewPr varScale="1">
        <p:scale>
          <a:sx n="87" d="100"/>
          <a:sy n="87" d="100"/>
        </p:scale>
        <p:origin x="-2778" y="-8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slideMaster" Target="slideMasters/slideMaster1.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handoutMaster" Target="handoutMasters/handoutMaster1.xml"/><Relationship Id="rId4" Type="http://schemas.openxmlformats.org/officeDocument/2006/relationships/slideMaster" Target="slideMasters/slideMaster3.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notesMaster" Target="notesMasters/notesMaster1.xml"/><Relationship Id="rId3" Type="http://schemas.openxmlformats.org/officeDocument/2006/relationships/slideMaster" Target="slideMasters/slideMaster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D538CC-076A-4393-8CA3-52A561FEA8AA}" type="doc">
      <dgm:prSet loTypeId="urn:microsoft.com/office/officeart/2005/8/layout/venn3" loCatId="relationship" qsTypeId="urn:microsoft.com/office/officeart/2005/8/quickstyle/simple5" qsCatId="simple" csTypeId="urn:microsoft.com/office/officeart/2005/8/colors/accent1_2" csCatId="accent1" phldr="1"/>
      <dgm:spPr/>
      <dgm:t>
        <a:bodyPr/>
        <a:lstStyle/>
        <a:p>
          <a:endParaRPr lang="en-US"/>
        </a:p>
      </dgm:t>
    </dgm:pt>
    <dgm:pt modelId="{694962D9-B0F3-4622-B576-9740CF84CBF6}">
      <dgm:prSet phldrT="[Text]"/>
      <dgm:spPr>
        <a:effectLst>
          <a:reflection blurRad="6350" stA="52000" endA="300" endPos="35000" dir="5400000" sy="-100000" algn="bl" rotWithShape="0"/>
        </a:effectLst>
      </dgm:spPr>
      <dgm:t>
        <a:bodyPr/>
        <a:lstStyle/>
        <a:p>
          <a:pPr algn="ctr"/>
          <a:r>
            <a:rPr lang="en-US" baseline="0" smtClean="0"/>
            <a:t>Idle Efficiency</a:t>
          </a:r>
          <a:endParaRPr lang="en-US"/>
        </a:p>
      </dgm:t>
    </dgm:pt>
    <dgm:pt modelId="{405DDD13-445D-462D-8E59-384ACEF95480}" type="parTrans" cxnId="{52F8A22A-80D6-4F7E-BBD0-E8D64160ADEA}">
      <dgm:prSet/>
      <dgm:spPr/>
      <dgm:t>
        <a:bodyPr/>
        <a:lstStyle/>
        <a:p>
          <a:pPr algn="ctr"/>
          <a:endParaRPr lang="en-US"/>
        </a:p>
      </dgm:t>
    </dgm:pt>
    <dgm:pt modelId="{02199417-714A-409B-B018-46393EB44F95}" type="sibTrans" cxnId="{52F8A22A-80D6-4F7E-BBD0-E8D64160ADEA}">
      <dgm:prSet/>
      <dgm:spPr/>
      <dgm:t>
        <a:bodyPr/>
        <a:lstStyle/>
        <a:p>
          <a:pPr algn="ctr"/>
          <a:endParaRPr lang="en-US"/>
        </a:p>
      </dgm:t>
    </dgm:pt>
    <dgm:pt modelId="{545F6238-77BD-401F-B434-5F7D8FDAA83E}">
      <dgm:prSet phldrT="[Text]"/>
      <dgm:spPr>
        <a:effectLst>
          <a:reflection blurRad="6350" stA="52000" endA="300" endPos="35000" dir="5400000" sy="-100000" algn="bl" rotWithShape="0"/>
        </a:effectLst>
      </dgm:spPr>
      <dgm:t>
        <a:bodyPr/>
        <a:lstStyle/>
        <a:p>
          <a:pPr algn="ctr"/>
          <a:r>
            <a:rPr lang="en-US" baseline="0" smtClean="0"/>
            <a:t>Workload Scaling</a:t>
          </a:r>
          <a:endParaRPr lang="en-US"/>
        </a:p>
      </dgm:t>
    </dgm:pt>
    <dgm:pt modelId="{E172DC10-CD6C-4699-94DA-5665F5D6D840}" type="parTrans" cxnId="{6BE3A2BF-AEF6-44FE-BE8C-B9F7FCFC015F}">
      <dgm:prSet/>
      <dgm:spPr/>
      <dgm:t>
        <a:bodyPr/>
        <a:lstStyle/>
        <a:p>
          <a:pPr algn="ctr"/>
          <a:endParaRPr lang="en-US"/>
        </a:p>
      </dgm:t>
    </dgm:pt>
    <dgm:pt modelId="{113DD0D7-33CF-4DBD-9042-1DE85E25A7D2}" type="sibTrans" cxnId="{6BE3A2BF-AEF6-44FE-BE8C-B9F7FCFC015F}">
      <dgm:prSet/>
      <dgm:spPr/>
      <dgm:t>
        <a:bodyPr/>
        <a:lstStyle/>
        <a:p>
          <a:pPr algn="ctr"/>
          <a:endParaRPr lang="en-US"/>
        </a:p>
      </dgm:t>
    </dgm:pt>
    <dgm:pt modelId="{4A37F8F0-2FBB-403F-8F9B-815E5A07A96B}">
      <dgm:prSet phldrT="[Text]"/>
      <dgm:spPr>
        <a:effectLst>
          <a:reflection blurRad="6350" stA="52000" endA="300" endPos="35000" dir="5400000" sy="-100000" algn="bl" rotWithShape="0"/>
        </a:effectLst>
      </dgm:spPr>
      <dgm:t>
        <a:bodyPr/>
        <a:lstStyle/>
        <a:p>
          <a:pPr algn="ctr"/>
          <a:r>
            <a:rPr lang="en-US" baseline="0" smtClean="0"/>
            <a:t>Self-Diagnosing</a:t>
          </a:r>
          <a:endParaRPr lang="en-US"/>
        </a:p>
      </dgm:t>
    </dgm:pt>
    <dgm:pt modelId="{779BD96F-016A-4A25-BED3-76B2063EC0E0}" type="parTrans" cxnId="{174269C2-FD03-4426-888D-9E6D88A62719}">
      <dgm:prSet/>
      <dgm:spPr/>
      <dgm:t>
        <a:bodyPr/>
        <a:lstStyle/>
        <a:p>
          <a:pPr algn="ctr"/>
          <a:endParaRPr lang="en-US"/>
        </a:p>
      </dgm:t>
    </dgm:pt>
    <dgm:pt modelId="{02A271CD-6CC4-4A01-9C43-A08EF1902550}" type="sibTrans" cxnId="{174269C2-FD03-4426-888D-9E6D88A62719}">
      <dgm:prSet/>
      <dgm:spPr/>
      <dgm:t>
        <a:bodyPr/>
        <a:lstStyle/>
        <a:p>
          <a:pPr algn="ctr"/>
          <a:endParaRPr lang="en-US"/>
        </a:p>
      </dgm:t>
    </dgm:pt>
    <dgm:pt modelId="{50A539B8-44F2-4820-B989-CFB6F3AEFBAA}">
      <dgm:prSet/>
      <dgm:spPr>
        <a:effectLst>
          <a:reflection blurRad="6350" stA="52000" endA="300" endPos="35000" dir="5400000" sy="-100000" algn="bl" rotWithShape="0"/>
        </a:effectLst>
      </dgm:spPr>
      <dgm:t>
        <a:bodyPr/>
        <a:lstStyle/>
        <a:p>
          <a:pPr algn="ctr"/>
          <a:r>
            <a:rPr lang="en-US" baseline="0" smtClean="0"/>
            <a:t>Always Available </a:t>
          </a:r>
          <a:endParaRPr lang="en-US"/>
        </a:p>
      </dgm:t>
    </dgm:pt>
    <dgm:pt modelId="{AC99285C-F61D-4552-835F-BEE19286D98D}" type="parTrans" cxnId="{D7B94EF1-4F69-428B-8602-00537B3E287F}">
      <dgm:prSet/>
      <dgm:spPr/>
      <dgm:t>
        <a:bodyPr/>
        <a:lstStyle/>
        <a:p>
          <a:pPr algn="ctr"/>
          <a:endParaRPr lang="en-US"/>
        </a:p>
      </dgm:t>
    </dgm:pt>
    <dgm:pt modelId="{C2127351-BE29-438C-9920-0042F78C69FF}" type="sibTrans" cxnId="{D7B94EF1-4F69-428B-8602-00537B3E287F}">
      <dgm:prSet/>
      <dgm:spPr/>
      <dgm:t>
        <a:bodyPr/>
        <a:lstStyle/>
        <a:p>
          <a:pPr algn="ctr"/>
          <a:endParaRPr lang="en-US"/>
        </a:p>
      </dgm:t>
    </dgm:pt>
    <dgm:pt modelId="{8FFDDDCD-7563-4B9C-9B1C-66E412CD66FC}">
      <dgm:prSet phldrT="[Text]"/>
      <dgm:spPr>
        <a:effectLst>
          <a:reflection blurRad="6350" stA="52000" endA="300" endPos="35000" dir="5400000" sy="-100000" algn="bl" rotWithShape="0"/>
        </a:effectLst>
      </dgm:spPr>
      <dgm:t>
        <a:bodyPr/>
        <a:lstStyle/>
        <a:p>
          <a:pPr algn="ctr"/>
          <a:r>
            <a:rPr lang="en-US" baseline="0" smtClean="0"/>
            <a:t>Standards-Based Management</a:t>
          </a:r>
          <a:endParaRPr lang="en-US"/>
        </a:p>
      </dgm:t>
    </dgm:pt>
    <dgm:pt modelId="{48ED83C8-1C0F-485B-A5B2-8880E7CE6AF1}" type="parTrans" cxnId="{7C67250E-C01F-4FAD-B619-F70A009AB62B}">
      <dgm:prSet/>
      <dgm:spPr/>
      <dgm:t>
        <a:bodyPr/>
        <a:lstStyle/>
        <a:p>
          <a:pPr algn="ctr"/>
          <a:endParaRPr lang="en-US"/>
        </a:p>
      </dgm:t>
    </dgm:pt>
    <dgm:pt modelId="{682D2FFB-5143-4BB0-8953-8254E8A3F21B}" type="sibTrans" cxnId="{7C67250E-C01F-4FAD-B619-F70A009AB62B}">
      <dgm:prSet/>
      <dgm:spPr/>
      <dgm:t>
        <a:bodyPr/>
        <a:lstStyle/>
        <a:p>
          <a:pPr algn="ctr"/>
          <a:endParaRPr lang="en-US"/>
        </a:p>
      </dgm:t>
    </dgm:pt>
    <dgm:pt modelId="{2E8DD015-E033-427C-9CC9-3C4E5E11520A}">
      <dgm:prSet phldrT="[Text]"/>
      <dgm:spPr>
        <a:effectLst>
          <a:reflection blurRad="6350" stA="52000" endA="300" endPos="35000" dir="5400000" sy="-100000" algn="bl" rotWithShape="0"/>
        </a:effectLst>
      </dgm:spPr>
      <dgm:t>
        <a:bodyPr/>
        <a:lstStyle/>
        <a:p>
          <a:pPr algn="ctr"/>
          <a:r>
            <a:rPr lang="en-US" baseline="0" smtClean="0"/>
            <a:t>Extensible</a:t>
          </a:r>
          <a:endParaRPr lang="en-US"/>
        </a:p>
      </dgm:t>
    </dgm:pt>
    <dgm:pt modelId="{7041D62D-B078-48A7-BFEB-F8428CC82163}" type="parTrans" cxnId="{7E261730-5DD8-484F-B9E3-8A57336E4332}">
      <dgm:prSet/>
      <dgm:spPr/>
      <dgm:t>
        <a:bodyPr/>
        <a:lstStyle/>
        <a:p>
          <a:pPr algn="ctr"/>
          <a:endParaRPr lang="en-US"/>
        </a:p>
      </dgm:t>
    </dgm:pt>
    <dgm:pt modelId="{96A4682A-7D56-407A-B02A-547112436368}" type="sibTrans" cxnId="{7E261730-5DD8-484F-B9E3-8A57336E4332}">
      <dgm:prSet/>
      <dgm:spPr/>
      <dgm:t>
        <a:bodyPr/>
        <a:lstStyle/>
        <a:p>
          <a:pPr algn="ctr"/>
          <a:endParaRPr lang="en-US"/>
        </a:p>
      </dgm:t>
    </dgm:pt>
    <dgm:pt modelId="{451BB60D-A3CB-4FC7-84E6-903EE7D05F7B}" type="pres">
      <dgm:prSet presAssocID="{B2D538CC-076A-4393-8CA3-52A561FEA8AA}" presName="Name0" presStyleCnt="0">
        <dgm:presLayoutVars>
          <dgm:dir/>
          <dgm:resizeHandles val="exact"/>
        </dgm:presLayoutVars>
      </dgm:prSet>
      <dgm:spPr/>
      <dgm:t>
        <a:bodyPr/>
        <a:lstStyle/>
        <a:p>
          <a:endParaRPr lang="en-GB"/>
        </a:p>
      </dgm:t>
    </dgm:pt>
    <dgm:pt modelId="{DD9B8FD9-BC1B-4C19-B0FC-19A4D2749906}" type="pres">
      <dgm:prSet presAssocID="{694962D9-B0F3-4622-B576-9740CF84CBF6}" presName="Name5" presStyleLbl="vennNode1" presStyleIdx="0" presStyleCnt="6">
        <dgm:presLayoutVars>
          <dgm:bulletEnabled val="1"/>
        </dgm:presLayoutVars>
      </dgm:prSet>
      <dgm:spPr/>
      <dgm:t>
        <a:bodyPr/>
        <a:lstStyle/>
        <a:p>
          <a:endParaRPr lang="en-US"/>
        </a:p>
      </dgm:t>
    </dgm:pt>
    <dgm:pt modelId="{6ADAD191-49C5-4B1D-8C61-73BDA95013A2}" type="pres">
      <dgm:prSet presAssocID="{02199417-714A-409B-B018-46393EB44F95}" presName="space" presStyleCnt="0"/>
      <dgm:spPr/>
    </dgm:pt>
    <dgm:pt modelId="{A192E602-FA16-4A65-BF4A-D2D94569B79D}" type="pres">
      <dgm:prSet presAssocID="{545F6238-77BD-401F-B434-5F7D8FDAA83E}" presName="Name5" presStyleLbl="vennNode1" presStyleIdx="1" presStyleCnt="6">
        <dgm:presLayoutVars>
          <dgm:bulletEnabled val="1"/>
        </dgm:presLayoutVars>
      </dgm:prSet>
      <dgm:spPr/>
      <dgm:t>
        <a:bodyPr/>
        <a:lstStyle/>
        <a:p>
          <a:endParaRPr lang="en-US"/>
        </a:p>
      </dgm:t>
    </dgm:pt>
    <dgm:pt modelId="{CDEF02A1-01CB-46F3-A463-CE2E13A695C7}" type="pres">
      <dgm:prSet presAssocID="{113DD0D7-33CF-4DBD-9042-1DE85E25A7D2}" presName="space" presStyleCnt="0"/>
      <dgm:spPr/>
    </dgm:pt>
    <dgm:pt modelId="{A430DE22-BF76-4D70-BDD1-8A3228A6EF91}" type="pres">
      <dgm:prSet presAssocID="{50A539B8-44F2-4820-B989-CFB6F3AEFBAA}" presName="Name5" presStyleLbl="vennNode1" presStyleIdx="2" presStyleCnt="6">
        <dgm:presLayoutVars>
          <dgm:bulletEnabled val="1"/>
        </dgm:presLayoutVars>
      </dgm:prSet>
      <dgm:spPr/>
      <dgm:t>
        <a:bodyPr/>
        <a:lstStyle/>
        <a:p>
          <a:endParaRPr lang="en-GB"/>
        </a:p>
      </dgm:t>
    </dgm:pt>
    <dgm:pt modelId="{9B3D4606-5D94-4FED-AE67-F065F6AC804F}" type="pres">
      <dgm:prSet presAssocID="{C2127351-BE29-438C-9920-0042F78C69FF}" presName="space" presStyleCnt="0"/>
      <dgm:spPr/>
    </dgm:pt>
    <dgm:pt modelId="{BDB51CD3-59B6-4B38-969E-AAD11250A8A8}" type="pres">
      <dgm:prSet presAssocID="{4A37F8F0-2FBB-403F-8F9B-815E5A07A96B}" presName="Name5" presStyleLbl="vennNode1" presStyleIdx="3" presStyleCnt="6">
        <dgm:presLayoutVars>
          <dgm:bulletEnabled val="1"/>
        </dgm:presLayoutVars>
      </dgm:prSet>
      <dgm:spPr/>
      <dgm:t>
        <a:bodyPr/>
        <a:lstStyle/>
        <a:p>
          <a:endParaRPr lang="en-US"/>
        </a:p>
      </dgm:t>
    </dgm:pt>
    <dgm:pt modelId="{2491DDD3-D0E1-4C7F-AF74-F05ED1BF820D}" type="pres">
      <dgm:prSet presAssocID="{02A271CD-6CC4-4A01-9C43-A08EF1902550}" presName="space" presStyleCnt="0"/>
      <dgm:spPr/>
    </dgm:pt>
    <dgm:pt modelId="{733A1730-577A-40D3-AA82-09B471DB852F}" type="pres">
      <dgm:prSet presAssocID="{8FFDDDCD-7563-4B9C-9B1C-66E412CD66FC}" presName="Name5" presStyleLbl="vennNode1" presStyleIdx="4" presStyleCnt="6">
        <dgm:presLayoutVars>
          <dgm:bulletEnabled val="1"/>
        </dgm:presLayoutVars>
      </dgm:prSet>
      <dgm:spPr/>
      <dgm:t>
        <a:bodyPr/>
        <a:lstStyle/>
        <a:p>
          <a:endParaRPr lang="en-US"/>
        </a:p>
      </dgm:t>
    </dgm:pt>
    <dgm:pt modelId="{EA6D1EEA-BB58-4BA5-BF37-353000E103F5}" type="pres">
      <dgm:prSet presAssocID="{682D2FFB-5143-4BB0-8953-8254E8A3F21B}" presName="space" presStyleCnt="0"/>
      <dgm:spPr/>
    </dgm:pt>
    <dgm:pt modelId="{74EFC228-FEBF-47B7-A5B6-DFA61C8DB635}" type="pres">
      <dgm:prSet presAssocID="{2E8DD015-E033-427C-9CC9-3C4E5E11520A}" presName="Name5" presStyleLbl="vennNode1" presStyleIdx="5" presStyleCnt="6">
        <dgm:presLayoutVars>
          <dgm:bulletEnabled val="1"/>
        </dgm:presLayoutVars>
      </dgm:prSet>
      <dgm:spPr/>
      <dgm:t>
        <a:bodyPr/>
        <a:lstStyle/>
        <a:p>
          <a:endParaRPr lang="en-US"/>
        </a:p>
      </dgm:t>
    </dgm:pt>
  </dgm:ptLst>
  <dgm:cxnLst>
    <dgm:cxn modelId="{71F5EB13-CD62-4B74-8C3E-D392EDE81550}" type="presOf" srcId="{50A539B8-44F2-4820-B989-CFB6F3AEFBAA}" destId="{A430DE22-BF76-4D70-BDD1-8A3228A6EF91}" srcOrd="0" destOrd="0" presId="urn:microsoft.com/office/officeart/2005/8/layout/venn3"/>
    <dgm:cxn modelId="{FDDDBBA5-D03D-4018-89FA-501E78558EBD}" type="presOf" srcId="{545F6238-77BD-401F-B434-5F7D8FDAA83E}" destId="{A192E602-FA16-4A65-BF4A-D2D94569B79D}" srcOrd="0" destOrd="0" presId="urn:microsoft.com/office/officeart/2005/8/layout/venn3"/>
    <dgm:cxn modelId="{74797957-DC12-4B81-847F-9BA3C67054DC}" type="presOf" srcId="{2E8DD015-E033-427C-9CC9-3C4E5E11520A}" destId="{74EFC228-FEBF-47B7-A5B6-DFA61C8DB635}" srcOrd="0" destOrd="0" presId="urn:microsoft.com/office/officeart/2005/8/layout/venn3"/>
    <dgm:cxn modelId="{FA52E585-0FF4-451F-91A9-A385D2297319}" type="presOf" srcId="{694962D9-B0F3-4622-B576-9740CF84CBF6}" destId="{DD9B8FD9-BC1B-4C19-B0FC-19A4D2749906}" srcOrd="0" destOrd="0" presId="urn:microsoft.com/office/officeart/2005/8/layout/venn3"/>
    <dgm:cxn modelId="{52F8A22A-80D6-4F7E-BBD0-E8D64160ADEA}" srcId="{B2D538CC-076A-4393-8CA3-52A561FEA8AA}" destId="{694962D9-B0F3-4622-B576-9740CF84CBF6}" srcOrd="0" destOrd="0" parTransId="{405DDD13-445D-462D-8E59-384ACEF95480}" sibTransId="{02199417-714A-409B-B018-46393EB44F95}"/>
    <dgm:cxn modelId="{7C67250E-C01F-4FAD-B619-F70A009AB62B}" srcId="{B2D538CC-076A-4393-8CA3-52A561FEA8AA}" destId="{8FFDDDCD-7563-4B9C-9B1C-66E412CD66FC}" srcOrd="4" destOrd="0" parTransId="{48ED83C8-1C0F-485B-A5B2-8880E7CE6AF1}" sibTransId="{682D2FFB-5143-4BB0-8953-8254E8A3F21B}"/>
    <dgm:cxn modelId="{DAA6B851-6567-4541-9AD4-C4AD1210998A}" type="presOf" srcId="{4A37F8F0-2FBB-403F-8F9B-815E5A07A96B}" destId="{BDB51CD3-59B6-4B38-969E-AAD11250A8A8}" srcOrd="0" destOrd="0" presId="urn:microsoft.com/office/officeart/2005/8/layout/venn3"/>
    <dgm:cxn modelId="{D7B94EF1-4F69-428B-8602-00537B3E287F}" srcId="{B2D538CC-076A-4393-8CA3-52A561FEA8AA}" destId="{50A539B8-44F2-4820-B989-CFB6F3AEFBAA}" srcOrd="2" destOrd="0" parTransId="{AC99285C-F61D-4552-835F-BEE19286D98D}" sibTransId="{C2127351-BE29-438C-9920-0042F78C69FF}"/>
    <dgm:cxn modelId="{CB27C549-3ADC-40B5-AE64-B684721FF940}" type="presOf" srcId="{8FFDDDCD-7563-4B9C-9B1C-66E412CD66FC}" destId="{733A1730-577A-40D3-AA82-09B471DB852F}" srcOrd="0" destOrd="0" presId="urn:microsoft.com/office/officeart/2005/8/layout/venn3"/>
    <dgm:cxn modelId="{162CCC73-6C68-484E-8DE5-F4E5C4B912C1}" type="presOf" srcId="{B2D538CC-076A-4393-8CA3-52A561FEA8AA}" destId="{451BB60D-A3CB-4FC7-84E6-903EE7D05F7B}" srcOrd="0" destOrd="0" presId="urn:microsoft.com/office/officeart/2005/8/layout/venn3"/>
    <dgm:cxn modelId="{6BE3A2BF-AEF6-44FE-BE8C-B9F7FCFC015F}" srcId="{B2D538CC-076A-4393-8CA3-52A561FEA8AA}" destId="{545F6238-77BD-401F-B434-5F7D8FDAA83E}" srcOrd="1" destOrd="0" parTransId="{E172DC10-CD6C-4699-94DA-5665F5D6D840}" sibTransId="{113DD0D7-33CF-4DBD-9042-1DE85E25A7D2}"/>
    <dgm:cxn modelId="{7E261730-5DD8-484F-B9E3-8A57336E4332}" srcId="{B2D538CC-076A-4393-8CA3-52A561FEA8AA}" destId="{2E8DD015-E033-427C-9CC9-3C4E5E11520A}" srcOrd="5" destOrd="0" parTransId="{7041D62D-B078-48A7-BFEB-F8428CC82163}" sibTransId="{96A4682A-7D56-407A-B02A-547112436368}"/>
    <dgm:cxn modelId="{174269C2-FD03-4426-888D-9E6D88A62719}" srcId="{B2D538CC-076A-4393-8CA3-52A561FEA8AA}" destId="{4A37F8F0-2FBB-403F-8F9B-815E5A07A96B}" srcOrd="3" destOrd="0" parTransId="{779BD96F-016A-4A25-BED3-76B2063EC0E0}" sibTransId="{02A271CD-6CC4-4A01-9C43-A08EF1902550}"/>
    <dgm:cxn modelId="{C9304E78-719E-43AF-97CB-84E848E4CD35}" type="presParOf" srcId="{451BB60D-A3CB-4FC7-84E6-903EE7D05F7B}" destId="{DD9B8FD9-BC1B-4C19-B0FC-19A4D2749906}" srcOrd="0" destOrd="0" presId="urn:microsoft.com/office/officeart/2005/8/layout/venn3"/>
    <dgm:cxn modelId="{61C42CC4-7EF5-4D25-BD28-F523FA067B11}" type="presParOf" srcId="{451BB60D-A3CB-4FC7-84E6-903EE7D05F7B}" destId="{6ADAD191-49C5-4B1D-8C61-73BDA95013A2}" srcOrd="1" destOrd="0" presId="urn:microsoft.com/office/officeart/2005/8/layout/venn3"/>
    <dgm:cxn modelId="{406485DB-1486-4582-A2AA-CC3F086CF4CB}" type="presParOf" srcId="{451BB60D-A3CB-4FC7-84E6-903EE7D05F7B}" destId="{A192E602-FA16-4A65-BF4A-D2D94569B79D}" srcOrd="2" destOrd="0" presId="urn:microsoft.com/office/officeart/2005/8/layout/venn3"/>
    <dgm:cxn modelId="{F4C8383D-198A-47BB-93D8-6F2FBE80049B}" type="presParOf" srcId="{451BB60D-A3CB-4FC7-84E6-903EE7D05F7B}" destId="{CDEF02A1-01CB-46F3-A463-CE2E13A695C7}" srcOrd="3" destOrd="0" presId="urn:microsoft.com/office/officeart/2005/8/layout/venn3"/>
    <dgm:cxn modelId="{9AC0EBE0-F3FC-4F53-AD04-CC50E94DA49D}" type="presParOf" srcId="{451BB60D-A3CB-4FC7-84E6-903EE7D05F7B}" destId="{A430DE22-BF76-4D70-BDD1-8A3228A6EF91}" srcOrd="4" destOrd="0" presId="urn:microsoft.com/office/officeart/2005/8/layout/venn3"/>
    <dgm:cxn modelId="{FA32B471-44BB-4587-968F-1279F3702594}" type="presParOf" srcId="{451BB60D-A3CB-4FC7-84E6-903EE7D05F7B}" destId="{9B3D4606-5D94-4FED-AE67-F065F6AC804F}" srcOrd="5" destOrd="0" presId="urn:microsoft.com/office/officeart/2005/8/layout/venn3"/>
    <dgm:cxn modelId="{BBE0CA93-D99F-47F0-BFCE-4086C5977AB8}" type="presParOf" srcId="{451BB60D-A3CB-4FC7-84E6-903EE7D05F7B}" destId="{BDB51CD3-59B6-4B38-969E-AAD11250A8A8}" srcOrd="6" destOrd="0" presId="urn:microsoft.com/office/officeart/2005/8/layout/venn3"/>
    <dgm:cxn modelId="{AE514B1F-3494-49F0-8CC8-4940A8118AB3}" type="presParOf" srcId="{451BB60D-A3CB-4FC7-84E6-903EE7D05F7B}" destId="{2491DDD3-D0E1-4C7F-AF74-F05ED1BF820D}" srcOrd="7" destOrd="0" presId="urn:microsoft.com/office/officeart/2005/8/layout/venn3"/>
    <dgm:cxn modelId="{AC756897-4029-4D34-BE8D-E6043201B5D3}" type="presParOf" srcId="{451BB60D-A3CB-4FC7-84E6-903EE7D05F7B}" destId="{733A1730-577A-40D3-AA82-09B471DB852F}" srcOrd="8" destOrd="0" presId="urn:microsoft.com/office/officeart/2005/8/layout/venn3"/>
    <dgm:cxn modelId="{3748EDCB-599E-43FC-AF76-981B01B6B8F8}" type="presParOf" srcId="{451BB60D-A3CB-4FC7-84E6-903EE7D05F7B}" destId="{EA6D1EEA-BB58-4BA5-BF37-353000E103F5}" srcOrd="9" destOrd="0" presId="urn:microsoft.com/office/officeart/2005/8/layout/venn3"/>
    <dgm:cxn modelId="{1D7C5424-C9CF-47A2-BC0C-10AE8D96D588}" type="presParOf" srcId="{451BB60D-A3CB-4FC7-84E6-903EE7D05F7B}" destId="{74EFC228-FEBF-47B7-A5B6-DFA61C8DB635}" srcOrd="10" destOrd="0" presId="urn:microsoft.com/office/officeart/2005/8/layout/venn3"/>
  </dgm:cxnLst>
  <dgm:bg/>
  <dgm:whole>
    <a:effectLst>
      <a:reflection blurRad="6350" stA="52000" endA="300" endPos="35000" dir="5400000" sy="-100000" algn="bl" rotWithShape="0"/>
    </a:effectLst>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2D538CC-076A-4393-8CA3-52A561FEA8AA}" type="doc">
      <dgm:prSet loTypeId="urn:microsoft.com/office/officeart/2005/8/layout/venn3" loCatId="relationship" qsTypeId="urn:microsoft.com/office/officeart/2005/8/quickstyle/simple5" qsCatId="simple" csTypeId="urn:microsoft.com/office/officeart/2005/8/colors/accent1_2" csCatId="accent1" phldr="1"/>
      <dgm:spPr/>
      <dgm:t>
        <a:bodyPr/>
        <a:lstStyle/>
        <a:p>
          <a:endParaRPr lang="en-US"/>
        </a:p>
      </dgm:t>
    </dgm:pt>
    <dgm:pt modelId="{694962D9-B0F3-4622-B576-9740CF84CBF6}">
      <dgm:prSet phldrT="[Text]"/>
      <dgm:spPr>
        <a:effectLst>
          <a:reflection blurRad="6350" stA="52000" endA="300" endPos="35000" dir="5400000" sy="-100000" algn="bl" rotWithShape="0"/>
        </a:effectLst>
      </dgm:spPr>
      <dgm:t>
        <a:bodyPr/>
        <a:lstStyle/>
        <a:p>
          <a:pPr algn="ctr"/>
          <a:r>
            <a:rPr lang="en-US" baseline="0" smtClean="0"/>
            <a:t>User Focused</a:t>
          </a:r>
          <a:endParaRPr lang="en-US"/>
        </a:p>
      </dgm:t>
    </dgm:pt>
    <dgm:pt modelId="{405DDD13-445D-462D-8E59-384ACEF95480}" type="parTrans" cxnId="{52F8A22A-80D6-4F7E-BBD0-E8D64160ADEA}">
      <dgm:prSet/>
      <dgm:spPr/>
      <dgm:t>
        <a:bodyPr/>
        <a:lstStyle/>
        <a:p>
          <a:pPr algn="ctr"/>
          <a:endParaRPr lang="en-US"/>
        </a:p>
      </dgm:t>
    </dgm:pt>
    <dgm:pt modelId="{02199417-714A-409B-B018-46393EB44F95}" type="sibTrans" cxnId="{52F8A22A-80D6-4F7E-BBD0-E8D64160ADEA}">
      <dgm:prSet/>
      <dgm:spPr/>
      <dgm:t>
        <a:bodyPr/>
        <a:lstStyle/>
        <a:p>
          <a:pPr algn="ctr"/>
          <a:endParaRPr lang="en-US"/>
        </a:p>
      </dgm:t>
    </dgm:pt>
    <dgm:pt modelId="{4758AF72-B224-448B-AE5B-322A87233598}">
      <dgm:prSet phldrT="[Text]"/>
      <dgm:spPr>
        <a:effectLst>
          <a:reflection blurRad="6350" stA="52000" endA="300" endPos="35000" dir="5400000" sy="-100000" algn="bl" rotWithShape="0"/>
        </a:effectLst>
      </dgm:spPr>
      <dgm:t>
        <a:bodyPr/>
        <a:lstStyle/>
        <a:p>
          <a:pPr algn="ctr"/>
          <a:r>
            <a:rPr lang="en-US" smtClean="0"/>
            <a:t>‘Sleep’ mode</a:t>
          </a:r>
          <a:endParaRPr lang="en-US"/>
        </a:p>
      </dgm:t>
    </dgm:pt>
    <dgm:pt modelId="{28A24634-FB35-4CF0-9CAB-0D35526FD1FE}" type="parTrans" cxnId="{21AFB07D-9ED3-434A-8F9F-18DDC718B127}">
      <dgm:prSet/>
      <dgm:spPr/>
      <dgm:t>
        <a:bodyPr/>
        <a:lstStyle/>
        <a:p>
          <a:endParaRPr lang="en-US"/>
        </a:p>
      </dgm:t>
    </dgm:pt>
    <dgm:pt modelId="{A168F9EF-EC2A-4749-9CCE-8CBD91EFE8E5}" type="sibTrans" cxnId="{21AFB07D-9ED3-434A-8F9F-18DDC718B127}">
      <dgm:prSet/>
      <dgm:spPr/>
      <dgm:t>
        <a:bodyPr/>
        <a:lstStyle/>
        <a:p>
          <a:endParaRPr lang="en-US"/>
        </a:p>
      </dgm:t>
    </dgm:pt>
    <dgm:pt modelId="{82E4A75F-1CC6-4594-AEB8-97849257A347}">
      <dgm:prSet phldrT="[Text]"/>
      <dgm:spPr>
        <a:effectLst>
          <a:reflection blurRad="6350" stA="52000" endA="300" endPos="35000" dir="5400000" sy="-100000" algn="bl" rotWithShape="0"/>
        </a:effectLst>
      </dgm:spPr>
      <dgm:t>
        <a:bodyPr/>
        <a:lstStyle/>
        <a:p>
          <a:pPr algn="ctr"/>
          <a:r>
            <a:rPr lang="en-US" smtClean="0"/>
            <a:t>Policy based</a:t>
          </a:r>
          <a:endParaRPr lang="en-US"/>
        </a:p>
      </dgm:t>
    </dgm:pt>
    <dgm:pt modelId="{EE1CEE43-E03B-47F8-A2AF-8A73DCB78986}" type="parTrans" cxnId="{2EFBD877-8AF9-44E2-BBCF-BEF8BB99499D}">
      <dgm:prSet/>
      <dgm:spPr/>
      <dgm:t>
        <a:bodyPr/>
        <a:lstStyle/>
        <a:p>
          <a:endParaRPr lang="en-US"/>
        </a:p>
      </dgm:t>
    </dgm:pt>
    <dgm:pt modelId="{596FD3FD-3DC0-4E8F-9E47-2C8C407E4C87}" type="sibTrans" cxnId="{2EFBD877-8AF9-44E2-BBCF-BEF8BB99499D}">
      <dgm:prSet/>
      <dgm:spPr/>
      <dgm:t>
        <a:bodyPr/>
        <a:lstStyle/>
        <a:p>
          <a:endParaRPr lang="en-US"/>
        </a:p>
      </dgm:t>
    </dgm:pt>
    <dgm:pt modelId="{33532745-4CC9-4A77-804C-2C29B45427DD}">
      <dgm:prSet phldrT="[Text]"/>
      <dgm:spPr>
        <a:effectLst>
          <a:reflection blurRad="6350" stA="52000" endA="300" endPos="35000" dir="5400000" sy="-100000" algn="bl" rotWithShape="0"/>
        </a:effectLst>
      </dgm:spPr>
      <dgm:t>
        <a:bodyPr/>
        <a:lstStyle/>
        <a:p>
          <a:pPr algn="ctr"/>
          <a:r>
            <a:rPr lang="en-US" smtClean="0"/>
            <a:t>Data  Integrity</a:t>
          </a:r>
          <a:endParaRPr lang="en-US"/>
        </a:p>
      </dgm:t>
    </dgm:pt>
    <dgm:pt modelId="{F1699CCB-387E-447D-B7A9-3842EF5740EF}" type="parTrans" cxnId="{09DB7A25-EBC6-42A8-A61E-8FF4EEC1D83F}">
      <dgm:prSet/>
      <dgm:spPr/>
      <dgm:t>
        <a:bodyPr/>
        <a:lstStyle/>
        <a:p>
          <a:endParaRPr lang="en-US"/>
        </a:p>
      </dgm:t>
    </dgm:pt>
    <dgm:pt modelId="{93896434-8D4C-4AF2-BD3E-13685190A178}" type="sibTrans" cxnId="{09DB7A25-EBC6-42A8-A61E-8FF4EEC1D83F}">
      <dgm:prSet/>
      <dgm:spPr/>
      <dgm:t>
        <a:bodyPr/>
        <a:lstStyle/>
        <a:p>
          <a:endParaRPr lang="en-US"/>
        </a:p>
      </dgm:t>
    </dgm:pt>
    <dgm:pt modelId="{451BB60D-A3CB-4FC7-84E6-903EE7D05F7B}" type="pres">
      <dgm:prSet presAssocID="{B2D538CC-076A-4393-8CA3-52A561FEA8AA}" presName="Name0" presStyleCnt="0">
        <dgm:presLayoutVars>
          <dgm:dir/>
          <dgm:resizeHandles val="exact"/>
        </dgm:presLayoutVars>
      </dgm:prSet>
      <dgm:spPr/>
      <dgm:t>
        <a:bodyPr/>
        <a:lstStyle/>
        <a:p>
          <a:endParaRPr lang="en-GB"/>
        </a:p>
      </dgm:t>
    </dgm:pt>
    <dgm:pt modelId="{DD9B8FD9-BC1B-4C19-B0FC-19A4D2749906}" type="pres">
      <dgm:prSet presAssocID="{694962D9-B0F3-4622-B576-9740CF84CBF6}" presName="Name5" presStyleLbl="vennNode1" presStyleIdx="0" presStyleCnt="4">
        <dgm:presLayoutVars>
          <dgm:bulletEnabled val="1"/>
        </dgm:presLayoutVars>
      </dgm:prSet>
      <dgm:spPr/>
      <dgm:t>
        <a:bodyPr/>
        <a:lstStyle/>
        <a:p>
          <a:endParaRPr lang="en-US"/>
        </a:p>
      </dgm:t>
    </dgm:pt>
    <dgm:pt modelId="{6ADAD191-49C5-4B1D-8C61-73BDA95013A2}" type="pres">
      <dgm:prSet presAssocID="{02199417-714A-409B-B018-46393EB44F95}" presName="space" presStyleCnt="0"/>
      <dgm:spPr/>
    </dgm:pt>
    <dgm:pt modelId="{4D61A033-06D3-447E-9284-D6CB8A7A7DA0}" type="pres">
      <dgm:prSet presAssocID="{4758AF72-B224-448B-AE5B-322A87233598}" presName="Name5" presStyleLbl="vennNode1" presStyleIdx="1" presStyleCnt="4">
        <dgm:presLayoutVars>
          <dgm:bulletEnabled val="1"/>
        </dgm:presLayoutVars>
      </dgm:prSet>
      <dgm:spPr/>
      <dgm:t>
        <a:bodyPr/>
        <a:lstStyle/>
        <a:p>
          <a:endParaRPr lang="en-GB"/>
        </a:p>
      </dgm:t>
    </dgm:pt>
    <dgm:pt modelId="{0E7B5875-AC55-416C-BC58-1CBCCDDF27CF}" type="pres">
      <dgm:prSet presAssocID="{A168F9EF-EC2A-4749-9CCE-8CBD91EFE8E5}" presName="space" presStyleCnt="0"/>
      <dgm:spPr/>
    </dgm:pt>
    <dgm:pt modelId="{29163705-0BDE-4990-BE89-10543322B20C}" type="pres">
      <dgm:prSet presAssocID="{82E4A75F-1CC6-4594-AEB8-97849257A347}" presName="Name5" presStyleLbl="vennNode1" presStyleIdx="2" presStyleCnt="4">
        <dgm:presLayoutVars>
          <dgm:bulletEnabled val="1"/>
        </dgm:presLayoutVars>
      </dgm:prSet>
      <dgm:spPr/>
      <dgm:t>
        <a:bodyPr/>
        <a:lstStyle/>
        <a:p>
          <a:endParaRPr lang="en-US"/>
        </a:p>
      </dgm:t>
    </dgm:pt>
    <dgm:pt modelId="{9C6F0730-2E02-4F33-87A4-8C9156F2E7DE}" type="pres">
      <dgm:prSet presAssocID="{596FD3FD-3DC0-4E8F-9E47-2C8C407E4C87}" presName="space" presStyleCnt="0"/>
      <dgm:spPr/>
    </dgm:pt>
    <dgm:pt modelId="{0A9DCCEB-9B4E-4AC8-9071-42EE5BA87CB5}" type="pres">
      <dgm:prSet presAssocID="{33532745-4CC9-4A77-804C-2C29B45427DD}" presName="Name5" presStyleLbl="vennNode1" presStyleIdx="3" presStyleCnt="4">
        <dgm:presLayoutVars>
          <dgm:bulletEnabled val="1"/>
        </dgm:presLayoutVars>
      </dgm:prSet>
      <dgm:spPr/>
      <dgm:t>
        <a:bodyPr/>
        <a:lstStyle/>
        <a:p>
          <a:endParaRPr lang="en-GB"/>
        </a:p>
      </dgm:t>
    </dgm:pt>
  </dgm:ptLst>
  <dgm:cxnLst>
    <dgm:cxn modelId="{375579C1-6EBB-46D4-8F2B-BF641008F7F7}" type="presOf" srcId="{B2D538CC-076A-4393-8CA3-52A561FEA8AA}" destId="{451BB60D-A3CB-4FC7-84E6-903EE7D05F7B}" srcOrd="0" destOrd="0" presId="urn:microsoft.com/office/officeart/2005/8/layout/venn3"/>
    <dgm:cxn modelId="{D8D16D3A-1F5D-45DC-A18E-313E66E08AB7}" type="presOf" srcId="{4758AF72-B224-448B-AE5B-322A87233598}" destId="{4D61A033-06D3-447E-9284-D6CB8A7A7DA0}" srcOrd="0" destOrd="0" presId="urn:microsoft.com/office/officeart/2005/8/layout/venn3"/>
    <dgm:cxn modelId="{52F8A22A-80D6-4F7E-BBD0-E8D64160ADEA}" srcId="{B2D538CC-076A-4393-8CA3-52A561FEA8AA}" destId="{694962D9-B0F3-4622-B576-9740CF84CBF6}" srcOrd="0" destOrd="0" parTransId="{405DDD13-445D-462D-8E59-384ACEF95480}" sibTransId="{02199417-714A-409B-B018-46393EB44F95}"/>
    <dgm:cxn modelId="{2EFBD877-8AF9-44E2-BBCF-BEF8BB99499D}" srcId="{B2D538CC-076A-4393-8CA3-52A561FEA8AA}" destId="{82E4A75F-1CC6-4594-AEB8-97849257A347}" srcOrd="2" destOrd="0" parTransId="{EE1CEE43-E03B-47F8-A2AF-8A73DCB78986}" sibTransId="{596FD3FD-3DC0-4E8F-9E47-2C8C407E4C87}"/>
    <dgm:cxn modelId="{21AFB07D-9ED3-434A-8F9F-18DDC718B127}" srcId="{B2D538CC-076A-4393-8CA3-52A561FEA8AA}" destId="{4758AF72-B224-448B-AE5B-322A87233598}" srcOrd="1" destOrd="0" parTransId="{28A24634-FB35-4CF0-9CAB-0D35526FD1FE}" sibTransId="{A168F9EF-EC2A-4749-9CCE-8CBD91EFE8E5}"/>
    <dgm:cxn modelId="{0B2E0478-FD6E-490A-A255-7AFE43962220}" type="presOf" srcId="{694962D9-B0F3-4622-B576-9740CF84CBF6}" destId="{DD9B8FD9-BC1B-4C19-B0FC-19A4D2749906}" srcOrd="0" destOrd="0" presId="urn:microsoft.com/office/officeart/2005/8/layout/venn3"/>
    <dgm:cxn modelId="{18C99002-F8AE-4C11-A64B-35515640302C}" type="presOf" srcId="{82E4A75F-1CC6-4594-AEB8-97849257A347}" destId="{29163705-0BDE-4990-BE89-10543322B20C}" srcOrd="0" destOrd="0" presId="urn:microsoft.com/office/officeart/2005/8/layout/venn3"/>
    <dgm:cxn modelId="{09DB7A25-EBC6-42A8-A61E-8FF4EEC1D83F}" srcId="{B2D538CC-076A-4393-8CA3-52A561FEA8AA}" destId="{33532745-4CC9-4A77-804C-2C29B45427DD}" srcOrd="3" destOrd="0" parTransId="{F1699CCB-387E-447D-B7A9-3842EF5740EF}" sibTransId="{93896434-8D4C-4AF2-BD3E-13685190A178}"/>
    <dgm:cxn modelId="{995887BD-E270-47A4-830C-3133D974E00F}" type="presOf" srcId="{33532745-4CC9-4A77-804C-2C29B45427DD}" destId="{0A9DCCEB-9B4E-4AC8-9071-42EE5BA87CB5}" srcOrd="0" destOrd="0" presId="urn:microsoft.com/office/officeart/2005/8/layout/venn3"/>
    <dgm:cxn modelId="{89094436-88ED-4045-9294-98D69C7AACAC}" type="presParOf" srcId="{451BB60D-A3CB-4FC7-84E6-903EE7D05F7B}" destId="{DD9B8FD9-BC1B-4C19-B0FC-19A4D2749906}" srcOrd="0" destOrd="0" presId="urn:microsoft.com/office/officeart/2005/8/layout/venn3"/>
    <dgm:cxn modelId="{246C8E0E-AAEE-4A56-B5BA-0F3D8AF602AC}" type="presParOf" srcId="{451BB60D-A3CB-4FC7-84E6-903EE7D05F7B}" destId="{6ADAD191-49C5-4B1D-8C61-73BDA95013A2}" srcOrd="1" destOrd="0" presId="urn:microsoft.com/office/officeart/2005/8/layout/venn3"/>
    <dgm:cxn modelId="{C15C79B7-5958-49D9-BCB2-1441886B4AD6}" type="presParOf" srcId="{451BB60D-A3CB-4FC7-84E6-903EE7D05F7B}" destId="{4D61A033-06D3-447E-9284-D6CB8A7A7DA0}" srcOrd="2" destOrd="0" presId="urn:microsoft.com/office/officeart/2005/8/layout/venn3"/>
    <dgm:cxn modelId="{8E3A7D22-FF82-4A80-ADEA-8DA45AFDF674}" type="presParOf" srcId="{451BB60D-A3CB-4FC7-84E6-903EE7D05F7B}" destId="{0E7B5875-AC55-416C-BC58-1CBCCDDF27CF}" srcOrd="3" destOrd="0" presId="urn:microsoft.com/office/officeart/2005/8/layout/venn3"/>
    <dgm:cxn modelId="{465E8DCF-3076-4501-BBBB-119D46E09C9D}" type="presParOf" srcId="{451BB60D-A3CB-4FC7-84E6-903EE7D05F7B}" destId="{29163705-0BDE-4990-BE89-10543322B20C}" srcOrd="4" destOrd="0" presId="urn:microsoft.com/office/officeart/2005/8/layout/venn3"/>
    <dgm:cxn modelId="{DA04F177-3C1C-491C-80A5-4DE6F95D30ED}" type="presParOf" srcId="{451BB60D-A3CB-4FC7-84E6-903EE7D05F7B}" destId="{9C6F0730-2E02-4F33-87A4-8C9156F2E7DE}" srcOrd="5" destOrd="0" presId="urn:microsoft.com/office/officeart/2005/8/layout/venn3"/>
    <dgm:cxn modelId="{B03A14A2-8F5D-4425-81F2-063D3639FAF5}" type="presParOf" srcId="{451BB60D-A3CB-4FC7-84E6-903EE7D05F7B}" destId="{0A9DCCEB-9B4E-4AC8-9071-42EE5BA87CB5}" srcOrd="6" destOrd="0" presId="urn:microsoft.com/office/officeart/2005/8/layout/venn3"/>
  </dgm:cxnLst>
  <dgm:bg/>
  <dgm:whole>
    <a:effectLst>
      <a:reflection blurRad="6350" stA="52000" endA="300" endPos="35000" dir="5400000" sy="-100000" algn="bl" rotWithShape="0"/>
    </a:effectLst>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48AB0B6-7739-402F-B6A6-5257C27EA2B5}" type="doc">
      <dgm:prSet loTypeId="urn:microsoft.com/office/officeart/2005/8/layout/cycle8" loCatId="cycle" qsTypeId="urn:microsoft.com/office/officeart/2005/8/quickstyle/3d1" qsCatId="3D" csTypeId="urn:microsoft.com/office/officeart/2005/8/colors/accent3_2" csCatId="accent3" phldr="1"/>
      <dgm:spPr>
        <a:scene3d>
          <a:camera prst="perspectiveContrastingLeftFacing"/>
          <a:lightRig rig="threePt" dir="t"/>
        </a:scene3d>
      </dgm:spPr>
    </dgm:pt>
    <dgm:pt modelId="{6C2AFBE7-D150-41F2-8E31-8119A67AE74E}">
      <dgm:prSet phldrT="[Text]" custT="1"/>
      <dgm:spPr/>
      <dgm:t>
        <a:bodyPr/>
        <a:lstStyle/>
        <a:p>
          <a:r>
            <a:rPr lang="en-US" sz="1400" dirty="0" smtClean="0"/>
            <a:t>Power Planning</a:t>
          </a:r>
          <a:endParaRPr lang="en-US" sz="1400" dirty="0"/>
        </a:p>
      </dgm:t>
    </dgm:pt>
    <dgm:pt modelId="{C1F468E4-43B4-4579-8D73-A40CE8D5AA33}" type="parTrans" cxnId="{8167A77D-86C1-4DFE-B7AD-270867362298}">
      <dgm:prSet/>
      <dgm:spPr/>
      <dgm:t>
        <a:bodyPr/>
        <a:lstStyle/>
        <a:p>
          <a:endParaRPr lang="en-US" sz="1600"/>
        </a:p>
      </dgm:t>
    </dgm:pt>
    <dgm:pt modelId="{3D7E4E06-9E13-4789-8E78-27D9954BA63C}" type="sibTrans" cxnId="{8167A77D-86C1-4DFE-B7AD-270867362298}">
      <dgm:prSet/>
      <dgm:spPr/>
      <dgm:t>
        <a:bodyPr/>
        <a:lstStyle/>
        <a:p>
          <a:endParaRPr lang="en-US" sz="1600"/>
        </a:p>
      </dgm:t>
    </dgm:pt>
    <dgm:pt modelId="{6619ED7C-ADBD-4595-9614-16DF0A2A6B70}">
      <dgm:prSet phldrT="[Text]" custT="1"/>
      <dgm:spPr>
        <a:sp3d prstMaterial="plastic">
          <a:bevelT w="120900" h="88900"/>
          <a:bevelB w="88900" h="31750" prst="angle"/>
        </a:sp3d>
      </dgm:spPr>
      <dgm:t>
        <a:bodyPr/>
        <a:lstStyle/>
        <a:p>
          <a:r>
            <a:rPr lang="en-US" sz="1400" dirty="0" smtClean="0"/>
            <a:t>Power Policy Configuration and Application</a:t>
          </a:r>
          <a:endParaRPr lang="en-US" sz="1400" dirty="0"/>
        </a:p>
      </dgm:t>
    </dgm:pt>
    <dgm:pt modelId="{508F333D-9C03-44F1-A8CE-C4326B41F62D}" type="parTrans" cxnId="{D65C6F01-730D-4E3D-960E-A2EE3EB17095}">
      <dgm:prSet/>
      <dgm:spPr/>
      <dgm:t>
        <a:bodyPr/>
        <a:lstStyle/>
        <a:p>
          <a:endParaRPr lang="en-US" sz="1600"/>
        </a:p>
      </dgm:t>
    </dgm:pt>
    <dgm:pt modelId="{993631EA-57EC-489C-84E3-DF090CEAA548}" type="sibTrans" cxnId="{D65C6F01-730D-4E3D-960E-A2EE3EB17095}">
      <dgm:prSet/>
      <dgm:spPr/>
      <dgm:t>
        <a:bodyPr/>
        <a:lstStyle/>
        <a:p>
          <a:endParaRPr lang="en-US" sz="1600"/>
        </a:p>
      </dgm:t>
    </dgm:pt>
    <dgm:pt modelId="{1159C3F6-921C-4ACB-A9A0-E39A2FF7D66F}">
      <dgm:prSet phldrT="[Text]" custT="1"/>
      <dgm:spPr/>
      <dgm:t>
        <a:bodyPr/>
        <a:lstStyle/>
        <a:p>
          <a:r>
            <a:rPr lang="en-US" sz="1400" dirty="0" smtClean="0"/>
            <a:t>Power Configuration Monitoring and Remediation</a:t>
          </a:r>
          <a:endParaRPr lang="en-US" sz="1400" dirty="0"/>
        </a:p>
      </dgm:t>
    </dgm:pt>
    <dgm:pt modelId="{6CE4827B-49B5-40D0-AAA5-D1AA88C0AE85}" type="parTrans" cxnId="{6A6F0348-A661-4CF0-9576-51C2FB6987CD}">
      <dgm:prSet/>
      <dgm:spPr/>
      <dgm:t>
        <a:bodyPr/>
        <a:lstStyle/>
        <a:p>
          <a:endParaRPr lang="en-US" sz="1600"/>
        </a:p>
      </dgm:t>
    </dgm:pt>
    <dgm:pt modelId="{5B004906-3233-45F6-BA83-7A3110A4CBD1}" type="sibTrans" cxnId="{6A6F0348-A661-4CF0-9576-51C2FB6987CD}">
      <dgm:prSet/>
      <dgm:spPr/>
      <dgm:t>
        <a:bodyPr/>
        <a:lstStyle/>
        <a:p>
          <a:endParaRPr lang="en-US" sz="1600"/>
        </a:p>
      </dgm:t>
    </dgm:pt>
    <dgm:pt modelId="{9F4743EC-5C6F-4114-93BB-D341149CF4EE}">
      <dgm:prSet phldrT="[Text]" custT="1"/>
      <dgm:spPr/>
      <dgm:t>
        <a:bodyPr/>
        <a:lstStyle/>
        <a:p>
          <a:r>
            <a:rPr lang="en-US" sz="1400" dirty="0" smtClean="0"/>
            <a:t>Power Savings Reporting</a:t>
          </a:r>
          <a:endParaRPr lang="en-US" sz="1400" dirty="0"/>
        </a:p>
      </dgm:t>
    </dgm:pt>
    <dgm:pt modelId="{EFCC42F4-3156-44FE-9E4B-B2907BBA9344}" type="parTrans" cxnId="{AC42AEE1-4311-425D-BB10-8825AC81C75B}">
      <dgm:prSet/>
      <dgm:spPr/>
      <dgm:t>
        <a:bodyPr/>
        <a:lstStyle/>
        <a:p>
          <a:endParaRPr lang="en-US"/>
        </a:p>
      </dgm:t>
    </dgm:pt>
    <dgm:pt modelId="{1E47E6F7-7272-47F3-995B-729192F5C6B6}" type="sibTrans" cxnId="{AC42AEE1-4311-425D-BB10-8825AC81C75B}">
      <dgm:prSet/>
      <dgm:spPr/>
      <dgm:t>
        <a:bodyPr/>
        <a:lstStyle/>
        <a:p>
          <a:endParaRPr lang="en-US"/>
        </a:p>
      </dgm:t>
    </dgm:pt>
    <dgm:pt modelId="{28BEC8D7-3DF8-4327-9758-8C41B36E1046}" type="pres">
      <dgm:prSet presAssocID="{948AB0B6-7739-402F-B6A6-5257C27EA2B5}" presName="compositeShape" presStyleCnt="0">
        <dgm:presLayoutVars>
          <dgm:chMax val="7"/>
          <dgm:dir/>
          <dgm:resizeHandles val="exact"/>
        </dgm:presLayoutVars>
      </dgm:prSet>
      <dgm:spPr/>
    </dgm:pt>
    <dgm:pt modelId="{2C4A4B2A-DF73-4CC8-B60D-877C10F2CC4A}" type="pres">
      <dgm:prSet presAssocID="{948AB0B6-7739-402F-B6A6-5257C27EA2B5}" presName="wedge1" presStyleLbl="node1" presStyleIdx="0" presStyleCnt="4" custScaleX="104106"/>
      <dgm:spPr/>
      <dgm:t>
        <a:bodyPr/>
        <a:lstStyle/>
        <a:p>
          <a:endParaRPr lang="en-US"/>
        </a:p>
      </dgm:t>
    </dgm:pt>
    <dgm:pt modelId="{79A65142-6B82-4E81-A5F2-60721E44D78E}" type="pres">
      <dgm:prSet presAssocID="{948AB0B6-7739-402F-B6A6-5257C27EA2B5}" presName="dummy1a" presStyleCnt="0"/>
      <dgm:spPr/>
    </dgm:pt>
    <dgm:pt modelId="{87BAE6BD-820F-4663-8794-2333E1550C85}" type="pres">
      <dgm:prSet presAssocID="{948AB0B6-7739-402F-B6A6-5257C27EA2B5}" presName="dummy1b" presStyleCnt="0"/>
      <dgm:spPr/>
    </dgm:pt>
    <dgm:pt modelId="{37BDE33B-8331-46D0-87B1-F140552D8276}" type="pres">
      <dgm:prSet presAssocID="{948AB0B6-7739-402F-B6A6-5257C27EA2B5}" presName="wedge1Tx" presStyleLbl="node1" presStyleIdx="0" presStyleCnt="4">
        <dgm:presLayoutVars>
          <dgm:chMax val="0"/>
          <dgm:chPref val="0"/>
          <dgm:bulletEnabled val="1"/>
        </dgm:presLayoutVars>
      </dgm:prSet>
      <dgm:spPr/>
      <dgm:t>
        <a:bodyPr/>
        <a:lstStyle/>
        <a:p>
          <a:endParaRPr lang="en-US"/>
        </a:p>
      </dgm:t>
    </dgm:pt>
    <dgm:pt modelId="{4874A3F8-B215-400D-920B-0C3382E58522}" type="pres">
      <dgm:prSet presAssocID="{948AB0B6-7739-402F-B6A6-5257C27EA2B5}" presName="wedge2" presStyleLbl="node1" presStyleIdx="1" presStyleCnt="4" custScaleX="104957"/>
      <dgm:spPr/>
      <dgm:t>
        <a:bodyPr/>
        <a:lstStyle/>
        <a:p>
          <a:endParaRPr lang="en-US"/>
        </a:p>
      </dgm:t>
    </dgm:pt>
    <dgm:pt modelId="{F2127D42-E7FC-4A9D-A8A8-768DEBFF6A57}" type="pres">
      <dgm:prSet presAssocID="{948AB0B6-7739-402F-B6A6-5257C27EA2B5}" presName="dummy2a" presStyleCnt="0"/>
      <dgm:spPr/>
    </dgm:pt>
    <dgm:pt modelId="{95B462B9-760C-49AF-BEED-BFC0BEA01D37}" type="pres">
      <dgm:prSet presAssocID="{948AB0B6-7739-402F-B6A6-5257C27EA2B5}" presName="dummy2b" presStyleCnt="0"/>
      <dgm:spPr/>
    </dgm:pt>
    <dgm:pt modelId="{84FF0566-6717-4222-9FBD-03A77B0FC391}" type="pres">
      <dgm:prSet presAssocID="{948AB0B6-7739-402F-B6A6-5257C27EA2B5}" presName="wedge2Tx" presStyleLbl="node1" presStyleIdx="1" presStyleCnt="4">
        <dgm:presLayoutVars>
          <dgm:chMax val="0"/>
          <dgm:chPref val="0"/>
          <dgm:bulletEnabled val="1"/>
        </dgm:presLayoutVars>
      </dgm:prSet>
      <dgm:spPr/>
      <dgm:t>
        <a:bodyPr/>
        <a:lstStyle/>
        <a:p>
          <a:endParaRPr lang="en-US"/>
        </a:p>
      </dgm:t>
    </dgm:pt>
    <dgm:pt modelId="{05CB79C9-6E93-47CA-9EAF-BF8B2084FBE8}" type="pres">
      <dgm:prSet presAssocID="{948AB0B6-7739-402F-B6A6-5257C27EA2B5}" presName="wedge3" presStyleLbl="node1" presStyleIdx="2" presStyleCnt="4" custScaleX="106614"/>
      <dgm:spPr/>
      <dgm:t>
        <a:bodyPr/>
        <a:lstStyle/>
        <a:p>
          <a:endParaRPr lang="en-US"/>
        </a:p>
      </dgm:t>
    </dgm:pt>
    <dgm:pt modelId="{B7128020-8CCE-4500-8179-89FAE77A4BBC}" type="pres">
      <dgm:prSet presAssocID="{948AB0B6-7739-402F-B6A6-5257C27EA2B5}" presName="dummy3a" presStyleCnt="0"/>
      <dgm:spPr/>
    </dgm:pt>
    <dgm:pt modelId="{6B03725F-2760-4E7C-9DE3-4BAB10EEC7BF}" type="pres">
      <dgm:prSet presAssocID="{948AB0B6-7739-402F-B6A6-5257C27EA2B5}" presName="dummy3b" presStyleCnt="0"/>
      <dgm:spPr/>
    </dgm:pt>
    <dgm:pt modelId="{D192A2EC-D055-4BE3-A665-4E49CCECFDF4}" type="pres">
      <dgm:prSet presAssocID="{948AB0B6-7739-402F-B6A6-5257C27EA2B5}" presName="wedge3Tx" presStyleLbl="node1" presStyleIdx="2" presStyleCnt="4">
        <dgm:presLayoutVars>
          <dgm:chMax val="0"/>
          <dgm:chPref val="0"/>
          <dgm:bulletEnabled val="1"/>
        </dgm:presLayoutVars>
      </dgm:prSet>
      <dgm:spPr/>
      <dgm:t>
        <a:bodyPr/>
        <a:lstStyle/>
        <a:p>
          <a:endParaRPr lang="en-US"/>
        </a:p>
      </dgm:t>
    </dgm:pt>
    <dgm:pt modelId="{7C7FC0E8-C5B3-495D-AD82-7D2B494C2F50}" type="pres">
      <dgm:prSet presAssocID="{948AB0B6-7739-402F-B6A6-5257C27EA2B5}" presName="wedge4" presStyleLbl="node1" presStyleIdx="3" presStyleCnt="4"/>
      <dgm:spPr/>
      <dgm:t>
        <a:bodyPr/>
        <a:lstStyle/>
        <a:p>
          <a:endParaRPr lang="en-US"/>
        </a:p>
      </dgm:t>
    </dgm:pt>
    <dgm:pt modelId="{00C5A612-DA7D-4C6C-8BBC-98806AC73964}" type="pres">
      <dgm:prSet presAssocID="{948AB0B6-7739-402F-B6A6-5257C27EA2B5}" presName="dummy4a" presStyleCnt="0"/>
      <dgm:spPr/>
    </dgm:pt>
    <dgm:pt modelId="{A5539060-36B5-4A6A-89C7-EA1EF45B39A2}" type="pres">
      <dgm:prSet presAssocID="{948AB0B6-7739-402F-B6A6-5257C27EA2B5}" presName="dummy4b" presStyleCnt="0"/>
      <dgm:spPr/>
    </dgm:pt>
    <dgm:pt modelId="{459DEEEF-160E-497B-8C25-19F536ED9C48}" type="pres">
      <dgm:prSet presAssocID="{948AB0B6-7739-402F-B6A6-5257C27EA2B5}" presName="wedge4Tx" presStyleLbl="node1" presStyleIdx="3" presStyleCnt="4">
        <dgm:presLayoutVars>
          <dgm:chMax val="0"/>
          <dgm:chPref val="0"/>
          <dgm:bulletEnabled val="1"/>
        </dgm:presLayoutVars>
      </dgm:prSet>
      <dgm:spPr/>
      <dgm:t>
        <a:bodyPr/>
        <a:lstStyle/>
        <a:p>
          <a:endParaRPr lang="en-US"/>
        </a:p>
      </dgm:t>
    </dgm:pt>
    <dgm:pt modelId="{0E22E6D6-945E-4969-94A9-631F76C5D5FB}" type="pres">
      <dgm:prSet presAssocID="{3D7E4E06-9E13-4789-8E78-27D9954BA63C}" presName="arrowWedge1" presStyleLbl="fgSibTrans2D1" presStyleIdx="0" presStyleCnt="4"/>
      <dgm:spPr/>
    </dgm:pt>
    <dgm:pt modelId="{263B528F-6490-446C-A88E-7D64CFB11334}" type="pres">
      <dgm:prSet presAssocID="{993631EA-57EC-489C-84E3-DF090CEAA548}" presName="arrowWedge2" presStyleLbl="fgSibTrans2D1" presStyleIdx="1" presStyleCnt="4" custLinFactNeighborX="1273" custLinFactNeighborY="172"/>
      <dgm:spPr/>
    </dgm:pt>
    <dgm:pt modelId="{009C86DF-E1E0-4F4E-814E-98142F032C66}" type="pres">
      <dgm:prSet presAssocID="{5B004906-3233-45F6-BA83-7A3110A4CBD1}" presName="arrowWedge3" presStyleLbl="fgSibTrans2D1" presStyleIdx="2" presStyleCnt="4"/>
      <dgm:spPr/>
    </dgm:pt>
    <dgm:pt modelId="{9BCCD3BB-6E48-43BE-A5AA-5B6A9D1A8B9A}" type="pres">
      <dgm:prSet presAssocID="{1E47E6F7-7272-47F3-995B-729192F5C6B6}" presName="arrowWedge4" presStyleLbl="fgSibTrans2D1" presStyleIdx="3" presStyleCnt="4"/>
      <dgm:spPr/>
    </dgm:pt>
  </dgm:ptLst>
  <dgm:cxnLst>
    <dgm:cxn modelId="{D65C6F01-730D-4E3D-960E-A2EE3EB17095}" srcId="{948AB0B6-7739-402F-B6A6-5257C27EA2B5}" destId="{6619ED7C-ADBD-4595-9614-16DF0A2A6B70}" srcOrd="1" destOrd="0" parTransId="{508F333D-9C03-44F1-A8CE-C4326B41F62D}" sibTransId="{993631EA-57EC-489C-84E3-DF090CEAA548}"/>
    <dgm:cxn modelId="{AC42AEE1-4311-425D-BB10-8825AC81C75B}" srcId="{948AB0B6-7739-402F-B6A6-5257C27EA2B5}" destId="{9F4743EC-5C6F-4114-93BB-D341149CF4EE}" srcOrd="3" destOrd="0" parTransId="{EFCC42F4-3156-44FE-9E4B-B2907BBA9344}" sibTransId="{1E47E6F7-7272-47F3-995B-729192F5C6B6}"/>
    <dgm:cxn modelId="{65BCE320-C8AE-4A44-AC9F-ED24F6827F38}" type="presOf" srcId="{6619ED7C-ADBD-4595-9614-16DF0A2A6B70}" destId="{84FF0566-6717-4222-9FBD-03A77B0FC391}" srcOrd="1" destOrd="0" presId="urn:microsoft.com/office/officeart/2005/8/layout/cycle8"/>
    <dgm:cxn modelId="{AB36A1B5-1F87-4443-B8AD-6A153655D75E}" type="presOf" srcId="{6C2AFBE7-D150-41F2-8E31-8119A67AE74E}" destId="{37BDE33B-8331-46D0-87B1-F140552D8276}" srcOrd="1" destOrd="0" presId="urn:microsoft.com/office/officeart/2005/8/layout/cycle8"/>
    <dgm:cxn modelId="{D45CF0E3-09BE-45B2-8DAE-C0AC24D36AD7}" type="presOf" srcId="{948AB0B6-7739-402F-B6A6-5257C27EA2B5}" destId="{28BEC8D7-3DF8-4327-9758-8C41B36E1046}" srcOrd="0" destOrd="0" presId="urn:microsoft.com/office/officeart/2005/8/layout/cycle8"/>
    <dgm:cxn modelId="{8167A77D-86C1-4DFE-B7AD-270867362298}" srcId="{948AB0B6-7739-402F-B6A6-5257C27EA2B5}" destId="{6C2AFBE7-D150-41F2-8E31-8119A67AE74E}" srcOrd="0" destOrd="0" parTransId="{C1F468E4-43B4-4579-8D73-A40CE8D5AA33}" sibTransId="{3D7E4E06-9E13-4789-8E78-27D9954BA63C}"/>
    <dgm:cxn modelId="{B74861BF-D44F-470D-82AC-72CF64EB7DF1}" type="presOf" srcId="{9F4743EC-5C6F-4114-93BB-D341149CF4EE}" destId="{7C7FC0E8-C5B3-495D-AD82-7D2B494C2F50}" srcOrd="0" destOrd="0" presId="urn:microsoft.com/office/officeart/2005/8/layout/cycle8"/>
    <dgm:cxn modelId="{15A2AE19-CE49-49CE-BCC5-41DA3451385E}" type="presOf" srcId="{1159C3F6-921C-4ACB-A9A0-E39A2FF7D66F}" destId="{05CB79C9-6E93-47CA-9EAF-BF8B2084FBE8}" srcOrd="0" destOrd="0" presId="urn:microsoft.com/office/officeart/2005/8/layout/cycle8"/>
    <dgm:cxn modelId="{DEE673EB-6518-41C7-A5A5-769BE5A0E709}" type="presOf" srcId="{6619ED7C-ADBD-4595-9614-16DF0A2A6B70}" destId="{4874A3F8-B215-400D-920B-0C3382E58522}" srcOrd="0" destOrd="0" presId="urn:microsoft.com/office/officeart/2005/8/layout/cycle8"/>
    <dgm:cxn modelId="{EC31F9FE-04C1-4157-882C-E3D7A7A44B9C}" type="presOf" srcId="{1159C3F6-921C-4ACB-A9A0-E39A2FF7D66F}" destId="{D192A2EC-D055-4BE3-A665-4E49CCECFDF4}" srcOrd="1" destOrd="0" presId="urn:microsoft.com/office/officeart/2005/8/layout/cycle8"/>
    <dgm:cxn modelId="{6A6F0348-A661-4CF0-9576-51C2FB6987CD}" srcId="{948AB0B6-7739-402F-B6A6-5257C27EA2B5}" destId="{1159C3F6-921C-4ACB-A9A0-E39A2FF7D66F}" srcOrd="2" destOrd="0" parTransId="{6CE4827B-49B5-40D0-AAA5-D1AA88C0AE85}" sibTransId="{5B004906-3233-45F6-BA83-7A3110A4CBD1}"/>
    <dgm:cxn modelId="{92B86DD7-8C7F-4F6D-A416-6496AC5AA91C}" type="presOf" srcId="{6C2AFBE7-D150-41F2-8E31-8119A67AE74E}" destId="{2C4A4B2A-DF73-4CC8-B60D-877C10F2CC4A}" srcOrd="0" destOrd="0" presId="urn:microsoft.com/office/officeart/2005/8/layout/cycle8"/>
    <dgm:cxn modelId="{F264CBC8-B07A-46E6-A3EE-90D1949CFED4}" type="presOf" srcId="{9F4743EC-5C6F-4114-93BB-D341149CF4EE}" destId="{459DEEEF-160E-497B-8C25-19F536ED9C48}" srcOrd="1" destOrd="0" presId="urn:microsoft.com/office/officeart/2005/8/layout/cycle8"/>
    <dgm:cxn modelId="{29604035-FCA2-4F9E-867F-E23602609B41}" type="presParOf" srcId="{28BEC8D7-3DF8-4327-9758-8C41B36E1046}" destId="{2C4A4B2A-DF73-4CC8-B60D-877C10F2CC4A}" srcOrd="0" destOrd="0" presId="urn:microsoft.com/office/officeart/2005/8/layout/cycle8"/>
    <dgm:cxn modelId="{9238F576-0E25-429C-8F12-4EE57B50CC63}" type="presParOf" srcId="{28BEC8D7-3DF8-4327-9758-8C41B36E1046}" destId="{79A65142-6B82-4E81-A5F2-60721E44D78E}" srcOrd="1" destOrd="0" presId="urn:microsoft.com/office/officeart/2005/8/layout/cycle8"/>
    <dgm:cxn modelId="{644FF583-D561-443F-9010-9B0437191A84}" type="presParOf" srcId="{28BEC8D7-3DF8-4327-9758-8C41B36E1046}" destId="{87BAE6BD-820F-4663-8794-2333E1550C85}" srcOrd="2" destOrd="0" presId="urn:microsoft.com/office/officeart/2005/8/layout/cycle8"/>
    <dgm:cxn modelId="{BA901C25-5300-409E-93AD-FB31F799C8F2}" type="presParOf" srcId="{28BEC8D7-3DF8-4327-9758-8C41B36E1046}" destId="{37BDE33B-8331-46D0-87B1-F140552D8276}" srcOrd="3" destOrd="0" presId="urn:microsoft.com/office/officeart/2005/8/layout/cycle8"/>
    <dgm:cxn modelId="{5701F965-4B1D-465E-AC93-22771F9AD7D5}" type="presParOf" srcId="{28BEC8D7-3DF8-4327-9758-8C41B36E1046}" destId="{4874A3F8-B215-400D-920B-0C3382E58522}" srcOrd="4" destOrd="0" presId="urn:microsoft.com/office/officeart/2005/8/layout/cycle8"/>
    <dgm:cxn modelId="{40920C74-AA9E-4454-A9FF-FB356F8BE9EC}" type="presParOf" srcId="{28BEC8D7-3DF8-4327-9758-8C41B36E1046}" destId="{F2127D42-E7FC-4A9D-A8A8-768DEBFF6A57}" srcOrd="5" destOrd="0" presId="urn:microsoft.com/office/officeart/2005/8/layout/cycle8"/>
    <dgm:cxn modelId="{F034EC26-2583-4479-8A04-C03E1BC391D1}" type="presParOf" srcId="{28BEC8D7-3DF8-4327-9758-8C41B36E1046}" destId="{95B462B9-760C-49AF-BEED-BFC0BEA01D37}" srcOrd="6" destOrd="0" presId="urn:microsoft.com/office/officeart/2005/8/layout/cycle8"/>
    <dgm:cxn modelId="{3EC2BA53-9815-46F0-B936-757B0C089927}" type="presParOf" srcId="{28BEC8D7-3DF8-4327-9758-8C41B36E1046}" destId="{84FF0566-6717-4222-9FBD-03A77B0FC391}" srcOrd="7" destOrd="0" presId="urn:microsoft.com/office/officeart/2005/8/layout/cycle8"/>
    <dgm:cxn modelId="{A223F804-7378-464B-B17B-53B6928DF2AA}" type="presParOf" srcId="{28BEC8D7-3DF8-4327-9758-8C41B36E1046}" destId="{05CB79C9-6E93-47CA-9EAF-BF8B2084FBE8}" srcOrd="8" destOrd="0" presId="urn:microsoft.com/office/officeart/2005/8/layout/cycle8"/>
    <dgm:cxn modelId="{0BC0F492-EE76-4963-9A63-4DCB7AA7B054}" type="presParOf" srcId="{28BEC8D7-3DF8-4327-9758-8C41B36E1046}" destId="{B7128020-8CCE-4500-8179-89FAE77A4BBC}" srcOrd="9" destOrd="0" presId="urn:microsoft.com/office/officeart/2005/8/layout/cycle8"/>
    <dgm:cxn modelId="{BD7D8B56-19AA-4892-84DE-6ED9E044A6A4}" type="presParOf" srcId="{28BEC8D7-3DF8-4327-9758-8C41B36E1046}" destId="{6B03725F-2760-4E7C-9DE3-4BAB10EEC7BF}" srcOrd="10" destOrd="0" presId="urn:microsoft.com/office/officeart/2005/8/layout/cycle8"/>
    <dgm:cxn modelId="{EF9B9D07-298E-465E-B5E8-39297BED467B}" type="presParOf" srcId="{28BEC8D7-3DF8-4327-9758-8C41B36E1046}" destId="{D192A2EC-D055-4BE3-A665-4E49CCECFDF4}" srcOrd="11" destOrd="0" presId="urn:microsoft.com/office/officeart/2005/8/layout/cycle8"/>
    <dgm:cxn modelId="{D72E44C2-D362-4299-A203-48B9F9310F7E}" type="presParOf" srcId="{28BEC8D7-3DF8-4327-9758-8C41B36E1046}" destId="{7C7FC0E8-C5B3-495D-AD82-7D2B494C2F50}" srcOrd="12" destOrd="0" presId="urn:microsoft.com/office/officeart/2005/8/layout/cycle8"/>
    <dgm:cxn modelId="{1FF4D23C-F7B5-465E-8E0B-52A5F2CBC9A3}" type="presParOf" srcId="{28BEC8D7-3DF8-4327-9758-8C41B36E1046}" destId="{00C5A612-DA7D-4C6C-8BBC-98806AC73964}" srcOrd="13" destOrd="0" presId="urn:microsoft.com/office/officeart/2005/8/layout/cycle8"/>
    <dgm:cxn modelId="{4E09492C-6626-4C4C-8F87-84A5ACAA9691}" type="presParOf" srcId="{28BEC8D7-3DF8-4327-9758-8C41B36E1046}" destId="{A5539060-36B5-4A6A-89C7-EA1EF45B39A2}" srcOrd="14" destOrd="0" presId="urn:microsoft.com/office/officeart/2005/8/layout/cycle8"/>
    <dgm:cxn modelId="{107DA9C3-000E-4C76-BC53-F9C822C77645}" type="presParOf" srcId="{28BEC8D7-3DF8-4327-9758-8C41B36E1046}" destId="{459DEEEF-160E-497B-8C25-19F536ED9C48}" srcOrd="15" destOrd="0" presId="urn:microsoft.com/office/officeart/2005/8/layout/cycle8"/>
    <dgm:cxn modelId="{A5317C29-A189-4F36-9C82-1325E9710F16}" type="presParOf" srcId="{28BEC8D7-3DF8-4327-9758-8C41B36E1046}" destId="{0E22E6D6-945E-4969-94A9-631F76C5D5FB}" srcOrd="16" destOrd="0" presId="urn:microsoft.com/office/officeart/2005/8/layout/cycle8"/>
    <dgm:cxn modelId="{5229B4A2-E4B9-4220-A859-60EDBA9A78A5}" type="presParOf" srcId="{28BEC8D7-3DF8-4327-9758-8C41B36E1046}" destId="{263B528F-6490-446C-A88E-7D64CFB11334}" srcOrd="17" destOrd="0" presId="urn:microsoft.com/office/officeart/2005/8/layout/cycle8"/>
    <dgm:cxn modelId="{542FBDC9-60A7-4CDC-B583-907D85A41366}" type="presParOf" srcId="{28BEC8D7-3DF8-4327-9758-8C41B36E1046}" destId="{009C86DF-E1E0-4F4E-814E-98142F032C66}" srcOrd="18" destOrd="0" presId="urn:microsoft.com/office/officeart/2005/8/layout/cycle8"/>
    <dgm:cxn modelId="{09E2547F-7EFE-47EE-B81F-954B8C31A74E}" type="presParOf" srcId="{28BEC8D7-3DF8-4327-9758-8C41B36E1046}" destId="{9BCCD3BB-6E48-43BE-A5AA-5B6A9D1A8B9A}" srcOrd="19" destOrd="0" presId="urn:microsoft.com/office/officeart/2005/8/layout/cycle8"/>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D9B8FD9-BC1B-4C19-B0FC-19A4D2749906}">
      <dsp:nvSpPr>
        <dsp:cNvPr id="0" name=""/>
        <dsp:cNvSpPr/>
      </dsp:nvSpPr>
      <dsp:spPr>
        <a:xfrm>
          <a:off x="1090" y="481729"/>
          <a:ext cx="1786998" cy="1786998"/>
        </a:xfrm>
        <a:prstGeom prst="ellipse">
          <a:avLst/>
        </a:prstGeom>
        <a:gradFill rotWithShape="0">
          <a:gsLst>
            <a:gs pos="0">
              <a:schemeClr val="accent1">
                <a:alpha val="50000"/>
                <a:hueOff val="0"/>
                <a:satOff val="0"/>
                <a:lumOff val="0"/>
                <a:alphaOff val="0"/>
                <a:shade val="15000"/>
                <a:satMod val="180000"/>
              </a:schemeClr>
            </a:gs>
            <a:gs pos="50000">
              <a:schemeClr val="accent1">
                <a:alpha val="50000"/>
                <a:hueOff val="0"/>
                <a:satOff val="0"/>
                <a:lumOff val="0"/>
                <a:alphaOff val="0"/>
                <a:shade val="45000"/>
                <a:satMod val="170000"/>
              </a:schemeClr>
            </a:gs>
            <a:gs pos="70000">
              <a:schemeClr val="accent1">
                <a:alpha val="50000"/>
                <a:hueOff val="0"/>
                <a:satOff val="0"/>
                <a:lumOff val="0"/>
                <a:alphaOff val="0"/>
                <a:tint val="99000"/>
                <a:shade val="65000"/>
                <a:satMod val="155000"/>
              </a:schemeClr>
            </a:gs>
            <a:gs pos="100000">
              <a:schemeClr val="accent1">
                <a:alpha val="50000"/>
                <a:hueOff val="0"/>
                <a:satOff val="0"/>
                <a:lumOff val="0"/>
                <a:alphaOff val="0"/>
                <a:tint val="95500"/>
                <a:shade val="100000"/>
                <a:satMod val="155000"/>
              </a:schemeClr>
            </a:gs>
          </a:gsLst>
          <a:lin ang="16200000" scaled="0"/>
        </a:gradFill>
        <a:ln>
          <a:noFill/>
        </a:ln>
        <a:effectLst>
          <a:reflection blurRad="6350" stA="52000" endA="300" endPos="35000" dir="5400000" sy="-100000" algn="bl" rotWithShape="0"/>
        </a:effectLst>
        <a:scene3d>
          <a:camera prst="orthographicFront" fov="0">
            <a:rot lat="0" lon="0" rev="0"/>
          </a:camera>
          <a:lightRig rig="glow" dir="t">
            <a:rot lat="0" lon="0" rev="6360000"/>
          </a:lightRig>
        </a:scene3d>
        <a:sp3d contourW="1000" prstMaterial="flat">
          <a:bevelT w="95250" h="101600"/>
          <a:contourClr>
            <a:scrgbClr r="0" g="0" b="0">
              <a:satMod val="300000"/>
            </a:scrgbClr>
          </a:contourClr>
        </a:sp3d>
      </dsp:spPr>
      <dsp:style>
        <a:lnRef idx="0">
          <a:scrgbClr r="0" g="0" b="0"/>
        </a:lnRef>
        <a:fillRef idx="3">
          <a:scrgbClr r="0" g="0" b="0"/>
        </a:fillRef>
        <a:effectRef idx="3">
          <a:scrgbClr r="0" g="0" b="0"/>
        </a:effectRef>
        <a:fontRef idx="minor">
          <a:schemeClr val="tx1"/>
        </a:fontRef>
      </dsp:style>
      <dsp:txBody>
        <a:bodyPr spcFirstLastPara="0" vert="horz" wrap="square" lIns="98344" tIns="19050" rIns="98344" bIns="19050" numCol="1" spcCol="1270" anchor="ctr" anchorCtr="0">
          <a:noAutofit/>
        </a:bodyPr>
        <a:lstStyle/>
        <a:p>
          <a:pPr lvl="0" algn="ctr" defTabSz="666750">
            <a:lnSpc>
              <a:spcPct val="90000"/>
            </a:lnSpc>
            <a:spcBef>
              <a:spcPct val="0"/>
            </a:spcBef>
            <a:spcAft>
              <a:spcPct val="35000"/>
            </a:spcAft>
          </a:pPr>
          <a:r>
            <a:rPr lang="en-US" sz="1500" kern="1200" baseline="0" smtClean="0"/>
            <a:t>Idle Efficiency</a:t>
          </a:r>
          <a:endParaRPr lang="en-US" sz="1500" kern="1200"/>
        </a:p>
      </dsp:txBody>
      <dsp:txXfrm>
        <a:off x="1090" y="481729"/>
        <a:ext cx="1786998" cy="1786998"/>
      </dsp:txXfrm>
    </dsp:sp>
    <dsp:sp modelId="{A192E602-FA16-4A65-BF4A-D2D94569B79D}">
      <dsp:nvSpPr>
        <dsp:cNvPr id="0" name=""/>
        <dsp:cNvSpPr/>
      </dsp:nvSpPr>
      <dsp:spPr>
        <a:xfrm>
          <a:off x="1430689" y="481729"/>
          <a:ext cx="1786998" cy="1786998"/>
        </a:xfrm>
        <a:prstGeom prst="ellipse">
          <a:avLst/>
        </a:prstGeom>
        <a:gradFill rotWithShape="0">
          <a:gsLst>
            <a:gs pos="0">
              <a:schemeClr val="accent1">
                <a:alpha val="50000"/>
                <a:hueOff val="0"/>
                <a:satOff val="0"/>
                <a:lumOff val="0"/>
                <a:alphaOff val="0"/>
                <a:shade val="15000"/>
                <a:satMod val="180000"/>
              </a:schemeClr>
            </a:gs>
            <a:gs pos="50000">
              <a:schemeClr val="accent1">
                <a:alpha val="50000"/>
                <a:hueOff val="0"/>
                <a:satOff val="0"/>
                <a:lumOff val="0"/>
                <a:alphaOff val="0"/>
                <a:shade val="45000"/>
                <a:satMod val="170000"/>
              </a:schemeClr>
            </a:gs>
            <a:gs pos="70000">
              <a:schemeClr val="accent1">
                <a:alpha val="50000"/>
                <a:hueOff val="0"/>
                <a:satOff val="0"/>
                <a:lumOff val="0"/>
                <a:alphaOff val="0"/>
                <a:tint val="99000"/>
                <a:shade val="65000"/>
                <a:satMod val="155000"/>
              </a:schemeClr>
            </a:gs>
            <a:gs pos="100000">
              <a:schemeClr val="accent1">
                <a:alpha val="50000"/>
                <a:hueOff val="0"/>
                <a:satOff val="0"/>
                <a:lumOff val="0"/>
                <a:alphaOff val="0"/>
                <a:tint val="95500"/>
                <a:shade val="100000"/>
                <a:satMod val="155000"/>
              </a:schemeClr>
            </a:gs>
          </a:gsLst>
          <a:lin ang="16200000" scaled="0"/>
        </a:gradFill>
        <a:ln>
          <a:noFill/>
        </a:ln>
        <a:effectLst>
          <a:reflection blurRad="6350" stA="52000" endA="300" endPos="35000" dir="5400000" sy="-100000" algn="bl" rotWithShape="0"/>
        </a:effectLst>
        <a:scene3d>
          <a:camera prst="orthographicFront" fov="0">
            <a:rot lat="0" lon="0" rev="0"/>
          </a:camera>
          <a:lightRig rig="glow" dir="t">
            <a:rot lat="0" lon="0" rev="6360000"/>
          </a:lightRig>
        </a:scene3d>
        <a:sp3d contourW="1000" prstMaterial="flat">
          <a:bevelT w="95250" h="101600"/>
          <a:contourClr>
            <a:scrgbClr r="0" g="0" b="0">
              <a:satMod val="300000"/>
            </a:scrgbClr>
          </a:contourClr>
        </a:sp3d>
      </dsp:spPr>
      <dsp:style>
        <a:lnRef idx="0">
          <a:scrgbClr r="0" g="0" b="0"/>
        </a:lnRef>
        <a:fillRef idx="3">
          <a:scrgbClr r="0" g="0" b="0"/>
        </a:fillRef>
        <a:effectRef idx="3">
          <a:scrgbClr r="0" g="0" b="0"/>
        </a:effectRef>
        <a:fontRef idx="minor">
          <a:schemeClr val="tx1"/>
        </a:fontRef>
      </dsp:style>
      <dsp:txBody>
        <a:bodyPr spcFirstLastPara="0" vert="horz" wrap="square" lIns="98344" tIns="19050" rIns="98344" bIns="19050" numCol="1" spcCol="1270" anchor="ctr" anchorCtr="0">
          <a:noAutofit/>
        </a:bodyPr>
        <a:lstStyle/>
        <a:p>
          <a:pPr lvl="0" algn="ctr" defTabSz="666750">
            <a:lnSpc>
              <a:spcPct val="90000"/>
            </a:lnSpc>
            <a:spcBef>
              <a:spcPct val="0"/>
            </a:spcBef>
            <a:spcAft>
              <a:spcPct val="35000"/>
            </a:spcAft>
          </a:pPr>
          <a:r>
            <a:rPr lang="en-US" sz="1500" kern="1200" baseline="0" smtClean="0"/>
            <a:t>Workload Scaling</a:t>
          </a:r>
          <a:endParaRPr lang="en-US" sz="1500" kern="1200"/>
        </a:p>
      </dsp:txBody>
      <dsp:txXfrm>
        <a:off x="1430689" y="481729"/>
        <a:ext cx="1786998" cy="1786998"/>
      </dsp:txXfrm>
    </dsp:sp>
    <dsp:sp modelId="{A430DE22-BF76-4D70-BDD1-8A3228A6EF91}">
      <dsp:nvSpPr>
        <dsp:cNvPr id="0" name=""/>
        <dsp:cNvSpPr/>
      </dsp:nvSpPr>
      <dsp:spPr>
        <a:xfrm>
          <a:off x="2860288" y="481729"/>
          <a:ext cx="1786998" cy="1786998"/>
        </a:xfrm>
        <a:prstGeom prst="ellipse">
          <a:avLst/>
        </a:prstGeom>
        <a:gradFill rotWithShape="0">
          <a:gsLst>
            <a:gs pos="0">
              <a:schemeClr val="accent1">
                <a:alpha val="50000"/>
                <a:hueOff val="0"/>
                <a:satOff val="0"/>
                <a:lumOff val="0"/>
                <a:alphaOff val="0"/>
                <a:shade val="15000"/>
                <a:satMod val="180000"/>
              </a:schemeClr>
            </a:gs>
            <a:gs pos="50000">
              <a:schemeClr val="accent1">
                <a:alpha val="50000"/>
                <a:hueOff val="0"/>
                <a:satOff val="0"/>
                <a:lumOff val="0"/>
                <a:alphaOff val="0"/>
                <a:shade val="45000"/>
                <a:satMod val="170000"/>
              </a:schemeClr>
            </a:gs>
            <a:gs pos="70000">
              <a:schemeClr val="accent1">
                <a:alpha val="50000"/>
                <a:hueOff val="0"/>
                <a:satOff val="0"/>
                <a:lumOff val="0"/>
                <a:alphaOff val="0"/>
                <a:tint val="99000"/>
                <a:shade val="65000"/>
                <a:satMod val="155000"/>
              </a:schemeClr>
            </a:gs>
            <a:gs pos="100000">
              <a:schemeClr val="accent1">
                <a:alpha val="50000"/>
                <a:hueOff val="0"/>
                <a:satOff val="0"/>
                <a:lumOff val="0"/>
                <a:alphaOff val="0"/>
                <a:tint val="95500"/>
                <a:shade val="100000"/>
                <a:satMod val="155000"/>
              </a:schemeClr>
            </a:gs>
          </a:gsLst>
          <a:lin ang="16200000" scaled="0"/>
        </a:gradFill>
        <a:ln>
          <a:noFill/>
        </a:ln>
        <a:effectLst>
          <a:reflection blurRad="6350" stA="52000" endA="300" endPos="35000" dir="5400000" sy="-100000" algn="bl" rotWithShape="0"/>
        </a:effectLst>
        <a:scene3d>
          <a:camera prst="orthographicFront" fov="0">
            <a:rot lat="0" lon="0" rev="0"/>
          </a:camera>
          <a:lightRig rig="glow" dir="t">
            <a:rot lat="0" lon="0" rev="6360000"/>
          </a:lightRig>
        </a:scene3d>
        <a:sp3d contourW="1000" prstMaterial="flat">
          <a:bevelT w="95250" h="101600"/>
          <a:contourClr>
            <a:scrgbClr r="0" g="0" b="0">
              <a:satMod val="300000"/>
            </a:scrgbClr>
          </a:contourClr>
        </a:sp3d>
      </dsp:spPr>
      <dsp:style>
        <a:lnRef idx="0">
          <a:scrgbClr r="0" g="0" b="0"/>
        </a:lnRef>
        <a:fillRef idx="3">
          <a:scrgbClr r="0" g="0" b="0"/>
        </a:fillRef>
        <a:effectRef idx="3">
          <a:scrgbClr r="0" g="0" b="0"/>
        </a:effectRef>
        <a:fontRef idx="minor">
          <a:schemeClr val="tx1"/>
        </a:fontRef>
      </dsp:style>
      <dsp:txBody>
        <a:bodyPr spcFirstLastPara="0" vert="horz" wrap="square" lIns="98344" tIns="19050" rIns="98344" bIns="19050" numCol="1" spcCol="1270" anchor="ctr" anchorCtr="0">
          <a:noAutofit/>
        </a:bodyPr>
        <a:lstStyle/>
        <a:p>
          <a:pPr lvl="0" algn="ctr" defTabSz="666750">
            <a:lnSpc>
              <a:spcPct val="90000"/>
            </a:lnSpc>
            <a:spcBef>
              <a:spcPct val="0"/>
            </a:spcBef>
            <a:spcAft>
              <a:spcPct val="35000"/>
            </a:spcAft>
          </a:pPr>
          <a:r>
            <a:rPr lang="en-US" sz="1500" kern="1200" baseline="0" smtClean="0"/>
            <a:t>Always Available </a:t>
          </a:r>
          <a:endParaRPr lang="en-US" sz="1500" kern="1200"/>
        </a:p>
      </dsp:txBody>
      <dsp:txXfrm>
        <a:off x="2860288" y="481729"/>
        <a:ext cx="1786998" cy="1786998"/>
      </dsp:txXfrm>
    </dsp:sp>
    <dsp:sp modelId="{BDB51CD3-59B6-4B38-969E-AAD11250A8A8}">
      <dsp:nvSpPr>
        <dsp:cNvPr id="0" name=""/>
        <dsp:cNvSpPr/>
      </dsp:nvSpPr>
      <dsp:spPr>
        <a:xfrm>
          <a:off x="4289887" y="481729"/>
          <a:ext cx="1786998" cy="1786998"/>
        </a:xfrm>
        <a:prstGeom prst="ellipse">
          <a:avLst/>
        </a:prstGeom>
        <a:gradFill rotWithShape="0">
          <a:gsLst>
            <a:gs pos="0">
              <a:schemeClr val="accent1">
                <a:alpha val="50000"/>
                <a:hueOff val="0"/>
                <a:satOff val="0"/>
                <a:lumOff val="0"/>
                <a:alphaOff val="0"/>
                <a:shade val="15000"/>
                <a:satMod val="180000"/>
              </a:schemeClr>
            </a:gs>
            <a:gs pos="50000">
              <a:schemeClr val="accent1">
                <a:alpha val="50000"/>
                <a:hueOff val="0"/>
                <a:satOff val="0"/>
                <a:lumOff val="0"/>
                <a:alphaOff val="0"/>
                <a:shade val="45000"/>
                <a:satMod val="170000"/>
              </a:schemeClr>
            </a:gs>
            <a:gs pos="70000">
              <a:schemeClr val="accent1">
                <a:alpha val="50000"/>
                <a:hueOff val="0"/>
                <a:satOff val="0"/>
                <a:lumOff val="0"/>
                <a:alphaOff val="0"/>
                <a:tint val="99000"/>
                <a:shade val="65000"/>
                <a:satMod val="155000"/>
              </a:schemeClr>
            </a:gs>
            <a:gs pos="100000">
              <a:schemeClr val="accent1">
                <a:alpha val="50000"/>
                <a:hueOff val="0"/>
                <a:satOff val="0"/>
                <a:lumOff val="0"/>
                <a:alphaOff val="0"/>
                <a:tint val="95500"/>
                <a:shade val="100000"/>
                <a:satMod val="155000"/>
              </a:schemeClr>
            </a:gs>
          </a:gsLst>
          <a:lin ang="16200000" scaled="0"/>
        </a:gradFill>
        <a:ln>
          <a:noFill/>
        </a:ln>
        <a:effectLst>
          <a:reflection blurRad="6350" stA="52000" endA="300" endPos="35000" dir="5400000" sy="-100000" algn="bl" rotWithShape="0"/>
        </a:effectLst>
        <a:scene3d>
          <a:camera prst="orthographicFront" fov="0">
            <a:rot lat="0" lon="0" rev="0"/>
          </a:camera>
          <a:lightRig rig="glow" dir="t">
            <a:rot lat="0" lon="0" rev="6360000"/>
          </a:lightRig>
        </a:scene3d>
        <a:sp3d contourW="1000" prstMaterial="flat">
          <a:bevelT w="95250" h="101600"/>
          <a:contourClr>
            <a:scrgbClr r="0" g="0" b="0">
              <a:satMod val="300000"/>
            </a:scrgbClr>
          </a:contourClr>
        </a:sp3d>
      </dsp:spPr>
      <dsp:style>
        <a:lnRef idx="0">
          <a:scrgbClr r="0" g="0" b="0"/>
        </a:lnRef>
        <a:fillRef idx="3">
          <a:scrgbClr r="0" g="0" b="0"/>
        </a:fillRef>
        <a:effectRef idx="3">
          <a:scrgbClr r="0" g="0" b="0"/>
        </a:effectRef>
        <a:fontRef idx="minor">
          <a:schemeClr val="tx1"/>
        </a:fontRef>
      </dsp:style>
      <dsp:txBody>
        <a:bodyPr spcFirstLastPara="0" vert="horz" wrap="square" lIns="98344" tIns="19050" rIns="98344" bIns="19050" numCol="1" spcCol="1270" anchor="ctr" anchorCtr="0">
          <a:noAutofit/>
        </a:bodyPr>
        <a:lstStyle/>
        <a:p>
          <a:pPr lvl="0" algn="ctr" defTabSz="666750">
            <a:lnSpc>
              <a:spcPct val="90000"/>
            </a:lnSpc>
            <a:spcBef>
              <a:spcPct val="0"/>
            </a:spcBef>
            <a:spcAft>
              <a:spcPct val="35000"/>
            </a:spcAft>
          </a:pPr>
          <a:r>
            <a:rPr lang="en-US" sz="1500" kern="1200" baseline="0" smtClean="0"/>
            <a:t>Self-Diagnosing</a:t>
          </a:r>
          <a:endParaRPr lang="en-US" sz="1500" kern="1200"/>
        </a:p>
      </dsp:txBody>
      <dsp:txXfrm>
        <a:off x="4289887" y="481729"/>
        <a:ext cx="1786998" cy="1786998"/>
      </dsp:txXfrm>
    </dsp:sp>
    <dsp:sp modelId="{733A1730-577A-40D3-AA82-09B471DB852F}">
      <dsp:nvSpPr>
        <dsp:cNvPr id="0" name=""/>
        <dsp:cNvSpPr/>
      </dsp:nvSpPr>
      <dsp:spPr>
        <a:xfrm>
          <a:off x="5719486" y="481729"/>
          <a:ext cx="1786998" cy="1786998"/>
        </a:xfrm>
        <a:prstGeom prst="ellipse">
          <a:avLst/>
        </a:prstGeom>
        <a:gradFill rotWithShape="0">
          <a:gsLst>
            <a:gs pos="0">
              <a:schemeClr val="accent1">
                <a:alpha val="50000"/>
                <a:hueOff val="0"/>
                <a:satOff val="0"/>
                <a:lumOff val="0"/>
                <a:alphaOff val="0"/>
                <a:shade val="15000"/>
                <a:satMod val="180000"/>
              </a:schemeClr>
            </a:gs>
            <a:gs pos="50000">
              <a:schemeClr val="accent1">
                <a:alpha val="50000"/>
                <a:hueOff val="0"/>
                <a:satOff val="0"/>
                <a:lumOff val="0"/>
                <a:alphaOff val="0"/>
                <a:shade val="45000"/>
                <a:satMod val="170000"/>
              </a:schemeClr>
            </a:gs>
            <a:gs pos="70000">
              <a:schemeClr val="accent1">
                <a:alpha val="50000"/>
                <a:hueOff val="0"/>
                <a:satOff val="0"/>
                <a:lumOff val="0"/>
                <a:alphaOff val="0"/>
                <a:tint val="99000"/>
                <a:shade val="65000"/>
                <a:satMod val="155000"/>
              </a:schemeClr>
            </a:gs>
            <a:gs pos="100000">
              <a:schemeClr val="accent1">
                <a:alpha val="50000"/>
                <a:hueOff val="0"/>
                <a:satOff val="0"/>
                <a:lumOff val="0"/>
                <a:alphaOff val="0"/>
                <a:tint val="95500"/>
                <a:shade val="100000"/>
                <a:satMod val="155000"/>
              </a:schemeClr>
            </a:gs>
          </a:gsLst>
          <a:lin ang="16200000" scaled="0"/>
        </a:gradFill>
        <a:ln>
          <a:noFill/>
        </a:ln>
        <a:effectLst>
          <a:reflection blurRad="6350" stA="52000" endA="300" endPos="35000" dir="5400000" sy="-100000" algn="bl" rotWithShape="0"/>
        </a:effectLst>
        <a:scene3d>
          <a:camera prst="orthographicFront" fov="0">
            <a:rot lat="0" lon="0" rev="0"/>
          </a:camera>
          <a:lightRig rig="glow" dir="t">
            <a:rot lat="0" lon="0" rev="6360000"/>
          </a:lightRig>
        </a:scene3d>
        <a:sp3d contourW="1000" prstMaterial="flat">
          <a:bevelT w="95250" h="101600"/>
          <a:contourClr>
            <a:scrgbClr r="0" g="0" b="0">
              <a:satMod val="300000"/>
            </a:scrgbClr>
          </a:contourClr>
        </a:sp3d>
      </dsp:spPr>
      <dsp:style>
        <a:lnRef idx="0">
          <a:scrgbClr r="0" g="0" b="0"/>
        </a:lnRef>
        <a:fillRef idx="3">
          <a:scrgbClr r="0" g="0" b="0"/>
        </a:fillRef>
        <a:effectRef idx="3">
          <a:scrgbClr r="0" g="0" b="0"/>
        </a:effectRef>
        <a:fontRef idx="minor">
          <a:schemeClr val="tx1"/>
        </a:fontRef>
      </dsp:style>
      <dsp:txBody>
        <a:bodyPr spcFirstLastPara="0" vert="horz" wrap="square" lIns="98344" tIns="19050" rIns="98344" bIns="19050" numCol="1" spcCol="1270" anchor="ctr" anchorCtr="0">
          <a:noAutofit/>
        </a:bodyPr>
        <a:lstStyle/>
        <a:p>
          <a:pPr lvl="0" algn="ctr" defTabSz="666750">
            <a:lnSpc>
              <a:spcPct val="90000"/>
            </a:lnSpc>
            <a:spcBef>
              <a:spcPct val="0"/>
            </a:spcBef>
            <a:spcAft>
              <a:spcPct val="35000"/>
            </a:spcAft>
          </a:pPr>
          <a:r>
            <a:rPr lang="en-US" sz="1500" kern="1200" baseline="0" smtClean="0"/>
            <a:t>Standards-Based Management</a:t>
          </a:r>
          <a:endParaRPr lang="en-US" sz="1500" kern="1200"/>
        </a:p>
      </dsp:txBody>
      <dsp:txXfrm>
        <a:off x="5719486" y="481729"/>
        <a:ext cx="1786998" cy="1786998"/>
      </dsp:txXfrm>
    </dsp:sp>
    <dsp:sp modelId="{74EFC228-FEBF-47B7-A5B6-DFA61C8DB635}">
      <dsp:nvSpPr>
        <dsp:cNvPr id="0" name=""/>
        <dsp:cNvSpPr/>
      </dsp:nvSpPr>
      <dsp:spPr>
        <a:xfrm>
          <a:off x="7149085" y="481729"/>
          <a:ext cx="1786998" cy="1786998"/>
        </a:xfrm>
        <a:prstGeom prst="ellipse">
          <a:avLst/>
        </a:prstGeom>
        <a:gradFill rotWithShape="0">
          <a:gsLst>
            <a:gs pos="0">
              <a:schemeClr val="accent1">
                <a:alpha val="50000"/>
                <a:hueOff val="0"/>
                <a:satOff val="0"/>
                <a:lumOff val="0"/>
                <a:alphaOff val="0"/>
                <a:shade val="15000"/>
                <a:satMod val="180000"/>
              </a:schemeClr>
            </a:gs>
            <a:gs pos="50000">
              <a:schemeClr val="accent1">
                <a:alpha val="50000"/>
                <a:hueOff val="0"/>
                <a:satOff val="0"/>
                <a:lumOff val="0"/>
                <a:alphaOff val="0"/>
                <a:shade val="45000"/>
                <a:satMod val="170000"/>
              </a:schemeClr>
            </a:gs>
            <a:gs pos="70000">
              <a:schemeClr val="accent1">
                <a:alpha val="50000"/>
                <a:hueOff val="0"/>
                <a:satOff val="0"/>
                <a:lumOff val="0"/>
                <a:alphaOff val="0"/>
                <a:tint val="99000"/>
                <a:shade val="65000"/>
                <a:satMod val="155000"/>
              </a:schemeClr>
            </a:gs>
            <a:gs pos="100000">
              <a:schemeClr val="accent1">
                <a:alpha val="50000"/>
                <a:hueOff val="0"/>
                <a:satOff val="0"/>
                <a:lumOff val="0"/>
                <a:alphaOff val="0"/>
                <a:tint val="95500"/>
                <a:shade val="100000"/>
                <a:satMod val="155000"/>
              </a:schemeClr>
            </a:gs>
          </a:gsLst>
          <a:lin ang="16200000" scaled="0"/>
        </a:gradFill>
        <a:ln>
          <a:noFill/>
        </a:ln>
        <a:effectLst>
          <a:reflection blurRad="6350" stA="52000" endA="300" endPos="35000" dir="5400000" sy="-100000" algn="bl" rotWithShape="0"/>
        </a:effectLst>
        <a:scene3d>
          <a:camera prst="orthographicFront" fov="0">
            <a:rot lat="0" lon="0" rev="0"/>
          </a:camera>
          <a:lightRig rig="glow" dir="t">
            <a:rot lat="0" lon="0" rev="6360000"/>
          </a:lightRig>
        </a:scene3d>
        <a:sp3d contourW="1000" prstMaterial="flat">
          <a:bevelT w="95250" h="101600"/>
          <a:contourClr>
            <a:scrgbClr r="0" g="0" b="0">
              <a:satMod val="300000"/>
            </a:scrgbClr>
          </a:contourClr>
        </a:sp3d>
      </dsp:spPr>
      <dsp:style>
        <a:lnRef idx="0">
          <a:scrgbClr r="0" g="0" b="0"/>
        </a:lnRef>
        <a:fillRef idx="3">
          <a:scrgbClr r="0" g="0" b="0"/>
        </a:fillRef>
        <a:effectRef idx="3">
          <a:scrgbClr r="0" g="0" b="0"/>
        </a:effectRef>
        <a:fontRef idx="minor">
          <a:schemeClr val="tx1"/>
        </a:fontRef>
      </dsp:style>
      <dsp:txBody>
        <a:bodyPr spcFirstLastPara="0" vert="horz" wrap="square" lIns="98344" tIns="19050" rIns="98344" bIns="19050" numCol="1" spcCol="1270" anchor="ctr" anchorCtr="0">
          <a:noAutofit/>
        </a:bodyPr>
        <a:lstStyle/>
        <a:p>
          <a:pPr lvl="0" algn="ctr" defTabSz="666750">
            <a:lnSpc>
              <a:spcPct val="90000"/>
            </a:lnSpc>
            <a:spcBef>
              <a:spcPct val="0"/>
            </a:spcBef>
            <a:spcAft>
              <a:spcPct val="35000"/>
            </a:spcAft>
          </a:pPr>
          <a:r>
            <a:rPr lang="en-US" sz="1500" kern="1200" baseline="0" smtClean="0"/>
            <a:t>Extensible</a:t>
          </a:r>
          <a:endParaRPr lang="en-US" sz="1500" kern="1200"/>
        </a:p>
      </dsp:txBody>
      <dsp:txXfrm>
        <a:off x="7149085" y="481729"/>
        <a:ext cx="1786998" cy="1786998"/>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D9B8FD9-BC1B-4C19-B0FC-19A4D2749906}">
      <dsp:nvSpPr>
        <dsp:cNvPr id="0" name=""/>
        <dsp:cNvSpPr/>
      </dsp:nvSpPr>
      <dsp:spPr>
        <a:xfrm>
          <a:off x="2618" y="61708"/>
          <a:ext cx="2627040" cy="2627040"/>
        </a:xfrm>
        <a:prstGeom prst="ellipse">
          <a:avLst/>
        </a:prstGeom>
        <a:gradFill rotWithShape="0">
          <a:gsLst>
            <a:gs pos="0">
              <a:schemeClr val="accent1">
                <a:alpha val="50000"/>
                <a:hueOff val="0"/>
                <a:satOff val="0"/>
                <a:lumOff val="0"/>
                <a:alphaOff val="0"/>
                <a:shade val="15000"/>
                <a:satMod val="180000"/>
              </a:schemeClr>
            </a:gs>
            <a:gs pos="50000">
              <a:schemeClr val="accent1">
                <a:alpha val="50000"/>
                <a:hueOff val="0"/>
                <a:satOff val="0"/>
                <a:lumOff val="0"/>
                <a:alphaOff val="0"/>
                <a:shade val="45000"/>
                <a:satMod val="170000"/>
              </a:schemeClr>
            </a:gs>
            <a:gs pos="70000">
              <a:schemeClr val="accent1">
                <a:alpha val="50000"/>
                <a:hueOff val="0"/>
                <a:satOff val="0"/>
                <a:lumOff val="0"/>
                <a:alphaOff val="0"/>
                <a:tint val="99000"/>
                <a:shade val="65000"/>
                <a:satMod val="155000"/>
              </a:schemeClr>
            </a:gs>
            <a:gs pos="100000">
              <a:schemeClr val="accent1">
                <a:alpha val="50000"/>
                <a:hueOff val="0"/>
                <a:satOff val="0"/>
                <a:lumOff val="0"/>
                <a:alphaOff val="0"/>
                <a:tint val="95500"/>
                <a:shade val="100000"/>
                <a:satMod val="155000"/>
              </a:schemeClr>
            </a:gs>
          </a:gsLst>
          <a:lin ang="16200000" scaled="0"/>
        </a:gradFill>
        <a:ln>
          <a:noFill/>
        </a:ln>
        <a:effectLst>
          <a:reflection blurRad="6350" stA="52000" endA="300" endPos="35000" dir="5400000" sy="-100000" algn="bl" rotWithShape="0"/>
        </a:effectLst>
        <a:scene3d>
          <a:camera prst="orthographicFront" fov="0">
            <a:rot lat="0" lon="0" rev="0"/>
          </a:camera>
          <a:lightRig rig="glow" dir="t">
            <a:rot lat="0" lon="0" rev="6360000"/>
          </a:lightRig>
        </a:scene3d>
        <a:sp3d contourW="1000" prstMaterial="flat">
          <a:bevelT w="95250" h="101600"/>
          <a:contourClr>
            <a:scrgbClr r="0" g="0" b="0">
              <a:satMod val="300000"/>
            </a:scrgbClr>
          </a:contourClr>
        </a:sp3d>
      </dsp:spPr>
      <dsp:style>
        <a:lnRef idx="0">
          <a:scrgbClr r="0" g="0" b="0"/>
        </a:lnRef>
        <a:fillRef idx="3">
          <a:scrgbClr r="0" g="0" b="0"/>
        </a:fillRef>
        <a:effectRef idx="3">
          <a:scrgbClr r="0" g="0" b="0"/>
        </a:effectRef>
        <a:fontRef idx="minor">
          <a:schemeClr val="tx1"/>
        </a:fontRef>
      </dsp:style>
      <dsp:txBody>
        <a:bodyPr spcFirstLastPara="0" vert="horz" wrap="square" lIns="144575" tIns="45720" rIns="144575" bIns="45720" numCol="1" spcCol="1270" anchor="ctr" anchorCtr="0">
          <a:noAutofit/>
        </a:bodyPr>
        <a:lstStyle/>
        <a:p>
          <a:pPr lvl="0" algn="ctr" defTabSz="1600200">
            <a:lnSpc>
              <a:spcPct val="90000"/>
            </a:lnSpc>
            <a:spcBef>
              <a:spcPct val="0"/>
            </a:spcBef>
            <a:spcAft>
              <a:spcPct val="35000"/>
            </a:spcAft>
          </a:pPr>
          <a:r>
            <a:rPr lang="en-US" sz="3600" kern="1200" baseline="0" smtClean="0"/>
            <a:t>User Focused</a:t>
          </a:r>
          <a:endParaRPr lang="en-US" sz="3600" kern="1200"/>
        </a:p>
      </dsp:txBody>
      <dsp:txXfrm>
        <a:off x="2618" y="61708"/>
        <a:ext cx="2627040" cy="2627040"/>
      </dsp:txXfrm>
    </dsp:sp>
    <dsp:sp modelId="{4D61A033-06D3-447E-9284-D6CB8A7A7DA0}">
      <dsp:nvSpPr>
        <dsp:cNvPr id="0" name=""/>
        <dsp:cNvSpPr/>
      </dsp:nvSpPr>
      <dsp:spPr>
        <a:xfrm>
          <a:off x="2104250" y="61708"/>
          <a:ext cx="2627040" cy="2627040"/>
        </a:xfrm>
        <a:prstGeom prst="ellipse">
          <a:avLst/>
        </a:prstGeom>
        <a:gradFill rotWithShape="0">
          <a:gsLst>
            <a:gs pos="0">
              <a:schemeClr val="accent1">
                <a:alpha val="50000"/>
                <a:hueOff val="0"/>
                <a:satOff val="0"/>
                <a:lumOff val="0"/>
                <a:alphaOff val="0"/>
                <a:shade val="15000"/>
                <a:satMod val="180000"/>
              </a:schemeClr>
            </a:gs>
            <a:gs pos="50000">
              <a:schemeClr val="accent1">
                <a:alpha val="50000"/>
                <a:hueOff val="0"/>
                <a:satOff val="0"/>
                <a:lumOff val="0"/>
                <a:alphaOff val="0"/>
                <a:shade val="45000"/>
                <a:satMod val="170000"/>
              </a:schemeClr>
            </a:gs>
            <a:gs pos="70000">
              <a:schemeClr val="accent1">
                <a:alpha val="50000"/>
                <a:hueOff val="0"/>
                <a:satOff val="0"/>
                <a:lumOff val="0"/>
                <a:alphaOff val="0"/>
                <a:tint val="99000"/>
                <a:shade val="65000"/>
                <a:satMod val="155000"/>
              </a:schemeClr>
            </a:gs>
            <a:gs pos="100000">
              <a:schemeClr val="accent1">
                <a:alpha val="50000"/>
                <a:hueOff val="0"/>
                <a:satOff val="0"/>
                <a:lumOff val="0"/>
                <a:alphaOff val="0"/>
                <a:tint val="95500"/>
                <a:shade val="100000"/>
                <a:satMod val="155000"/>
              </a:schemeClr>
            </a:gs>
          </a:gsLst>
          <a:lin ang="16200000" scaled="0"/>
        </a:gradFill>
        <a:ln>
          <a:noFill/>
        </a:ln>
        <a:effectLst>
          <a:reflection blurRad="6350" stA="52000" endA="300" endPos="35000" dir="5400000" sy="-100000" algn="bl" rotWithShape="0"/>
        </a:effectLst>
        <a:scene3d>
          <a:camera prst="orthographicFront" fov="0">
            <a:rot lat="0" lon="0" rev="0"/>
          </a:camera>
          <a:lightRig rig="glow" dir="t">
            <a:rot lat="0" lon="0" rev="6360000"/>
          </a:lightRig>
        </a:scene3d>
        <a:sp3d contourW="1000" prstMaterial="flat">
          <a:bevelT w="95250" h="101600"/>
          <a:contourClr>
            <a:scrgbClr r="0" g="0" b="0">
              <a:satMod val="300000"/>
            </a:scrgbClr>
          </a:contourClr>
        </a:sp3d>
      </dsp:spPr>
      <dsp:style>
        <a:lnRef idx="0">
          <a:scrgbClr r="0" g="0" b="0"/>
        </a:lnRef>
        <a:fillRef idx="3">
          <a:scrgbClr r="0" g="0" b="0"/>
        </a:fillRef>
        <a:effectRef idx="3">
          <a:scrgbClr r="0" g="0" b="0"/>
        </a:effectRef>
        <a:fontRef idx="minor">
          <a:schemeClr val="tx1"/>
        </a:fontRef>
      </dsp:style>
      <dsp:txBody>
        <a:bodyPr spcFirstLastPara="0" vert="horz" wrap="square" lIns="144575" tIns="45720" rIns="144575" bIns="45720" numCol="1" spcCol="1270" anchor="ctr" anchorCtr="0">
          <a:noAutofit/>
        </a:bodyPr>
        <a:lstStyle/>
        <a:p>
          <a:pPr lvl="0" algn="ctr" defTabSz="1600200">
            <a:lnSpc>
              <a:spcPct val="90000"/>
            </a:lnSpc>
            <a:spcBef>
              <a:spcPct val="0"/>
            </a:spcBef>
            <a:spcAft>
              <a:spcPct val="35000"/>
            </a:spcAft>
          </a:pPr>
          <a:r>
            <a:rPr lang="en-US" sz="3600" kern="1200" smtClean="0"/>
            <a:t>‘Sleep’ mode</a:t>
          </a:r>
          <a:endParaRPr lang="en-US" sz="3600" kern="1200"/>
        </a:p>
      </dsp:txBody>
      <dsp:txXfrm>
        <a:off x="2104250" y="61708"/>
        <a:ext cx="2627040" cy="2627040"/>
      </dsp:txXfrm>
    </dsp:sp>
    <dsp:sp modelId="{29163705-0BDE-4990-BE89-10543322B20C}">
      <dsp:nvSpPr>
        <dsp:cNvPr id="0" name=""/>
        <dsp:cNvSpPr/>
      </dsp:nvSpPr>
      <dsp:spPr>
        <a:xfrm>
          <a:off x="4205883" y="61708"/>
          <a:ext cx="2627040" cy="2627040"/>
        </a:xfrm>
        <a:prstGeom prst="ellipse">
          <a:avLst/>
        </a:prstGeom>
        <a:gradFill rotWithShape="0">
          <a:gsLst>
            <a:gs pos="0">
              <a:schemeClr val="accent1">
                <a:alpha val="50000"/>
                <a:hueOff val="0"/>
                <a:satOff val="0"/>
                <a:lumOff val="0"/>
                <a:alphaOff val="0"/>
                <a:shade val="15000"/>
                <a:satMod val="180000"/>
              </a:schemeClr>
            </a:gs>
            <a:gs pos="50000">
              <a:schemeClr val="accent1">
                <a:alpha val="50000"/>
                <a:hueOff val="0"/>
                <a:satOff val="0"/>
                <a:lumOff val="0"/>
                <a:alphaOff val="0"/>
                <a:shade val="45000"/>
                <a:satMod val="170000"/>
              </a:schemeClr>
            </a:gs>
            <a:gs pos="70000">
              <a:schemeClr val="accent1">
                <a:alpha val="50000"/>
                <a:hueOff val="0"/>
                <a:satOff val="0"/>
                <a:lumOff val="0"/>
                <a:alphaOff val="0"/>
                <a:tint val="99000"/>
                <a:shade val="65000"/>
                <a:satMod val="155000"/>
              </a:schemeClr>
            </a:gs>
            <a:gs pos="100000">
              <a:schemeClr val="accent1">
                <a:alpha val="50000"/>
                <a:hueOff val="0"/>
                <a:satOff val="0"/>
                <a:lumOff val="0"/>
                <a:alphaOff val="0"/>
                <a:tint val="95500"/>
                <a:shade val="100000"/>
                <a:satMod val="155000"/>
              </a:schemeClr>
            </a:gs>
          </a:gsLst>
          <a:lin ang="16200000" scaled="0"/>
        </a:gradFill>
        <a:ln>
          <a:noFill/>
        </a:ln>
        <a:effectLst>
          <a:reflection blurRad="6350" stA="52000" endA="300" endPos="35000" dir="5400000" sy="-100000" algn="bl" rotWithShape="0"/>
        </a:effectLst>
        <a:scene3d>
          <a:camera prst="orthographicFront" fov="0">
            <a:rot lat="0" lon="0" rev="0"/>
          </a:camera>
          <a:lightRig rig="glow" dir="t">
            <a:rot lat="0" lon="0" rev="6360000"/>
          </a:lightRig>
        </a:scene3d>
        <a:sp3d contourW="1000" prstMaterial="flat">
          <a:bevelT w="95250" h="101600"/>
          <a:contourClr>
            <a:scrgbClr r="0" g="0" b="0">
              <a:satMod val="300000"/>
            </a:scrgbClr>
          </a:contourClr>
        </a:sp3d>
      </dsp:spPr>
      <dsp:style>
        <a:lnRef idx="0">
          <a:scrgbClr r="0" g="0" b="0"/>
        </a:lnRef>
        <a:fillRef idx="3">
          <a:scrgbClr r="0" g="0" b="0"/>
        </a:fillRef>
        <a:effectRef idx="3">
          <a:scrgbClr r="0" g="0" b="0"/>
        </a:effectRef>
        <a:fontRef idx="minor">
          <a:schemeClr val="tx1"/>
        </a:fontRef>
      </dsp:style>
      <dsp:txBody>
        <a:bodyPr spcFirstLastPara="0" vert="horz" wrap="square" lIns="144575" tIns="45720" rIns="144575" bIns="45720" numCol="1" spcCol="1270" anchor="ctr" anchorCtr="0">
          <a:noAutofit/>
        </a:bodyPr>
        <a:lstStyle/>
        <a:p>
          <a:pPr lvl="0" algn="ctr" defTabSz="1600200">
            <a:lnSpc>
              <a:spcPct val="90000"/>
            </a:lnSpc>
            <a:spcBef>
              <a:spcPct val="0"/>
            </a:spcBef>
            <a:spcAft>
              <a:spcPct val="35000"/>
            </a:spcAft>
          </a:pPr>
          <a:r>
            <a:rPr lang="en-US" sz="3600" kern="1200" smtClean="0"/>
            <a:t>Policy based</a:t>
          </a:r>
          <a:endParaRPr lang="en-US" sz="3600" kern="1200"/>
        </a:p>
      </dsp:txBody>
      <dsp:txXfrm>
        <a:off x="4205883" y="61708"/>
        <a:ext cx="2627040" cy="2627040"/>
      </dsp:txXfrm>
    </dsp:sp>
    <dsp:sp modelId="{0A9DCCEB-9B4E-4AC8-9071-42EE5BA87CB5}">
      <dsp:nvSpPr>
        <dsp:cNvPr id="0" name=""/>
        <dsp:cNvSpPr/>
      </dsp:nvSpPr>
      <dsp:spPr>
        <a:xfrm>
          <a:off x="6307515" y="61708"/>
          <a:ext cx="2627040" cy="2627040"/>
        </a:xfrm>
        <a:prstGeom prst="ellipse">
          <a:avLst/>
        </a:prstGeom>
        <a:gradFill rotWithShape="0">
          <a:gsLst>
            <a:gs pos="0">
              <a:schemeClr val="accent1">
                <a:alpha val="50000"/>
                <a:hueOff val="0"/>
                <a:satOff val="0"/>
                <a:lumOff val="0"/>
                <a:alphaOff val="0"/>
                <a:shade val="15000"/>
                <a:satMod val="180000"/>
              </a:schemeClr>
            </a:gs>
            <a:gs pos="50000">
              <a:schemeClr val="accent1">
                <a:alpha val="50000"/>
                <a:hueOff val="0"/>
                <a:satOff val="0"/>
                <a:lumOff val="0"/>
                <a:alphaOff val="0"/>
                <a:shade val="45000"/>
                <a:satMod val="170000"/>
              </a:schemeClr>
            </a:gs>
            <a:gs pos="70000">
              <a:schemeClr val="accent1">
                <a:alpha val="50000"/>
                <a:hueOff val="0"/>
                <a:satOff val="0"/>
                <a:lumOff val="0"/>
                <a:alphaOff val="0"/>
                <a:tint val="99000"/>
                <a:shade val="65000"/>
                <a:satMod val="155000"/>
              </a:schemeClr>
            </a:gs>
            <a:gs pos="100000">
              <a:schemeClr val="accent1">
                <a:alpha val="50000"/>
                <a:hueOff val="0"/>
                <a:satOff val="0"/>
                <a:lumOff val="0"/>
                <a:alphaOff val="0"/>
                <a:tint val="95500"/>
                <a:shade val="100000"/>
                <a:satMod val="155000"/>
              </a:schemeClr>
            </a:gs>
          </a:gsLst>
          <a:lin ang="16200000" scaled="0"/>
        </a:gradFill>
        <a:ln>
          <a:noFill/>
        </a:ln>
        <a:effectLst>
          <a:reflection blurRad="6350" stA="52000" endA="300" endPos="35000" dir="5400000" sy="-100000" algn="bl" rotWithShape="0"/>
        </a:effectLst>
        <a:scene3d>
          <a:camera prst="orthographicFront" fov="0">
            <a:rot lat="0" lon="0" rev="0"/>
          </a:camera>
          <a:lightRig rig="glow" dir="t">
            <a:rot lat="0" lon="0" rev="6360000"/>
          </a:lightRig>
        </a:scene3d>
        <a:sp3d contourW="1000" prstMaterial="flat">
          <a:bevelT w="95250" h="101600"/>
          <a:contourClr>
            <a:scrgbClr r="0" g="0" b="0">
              <a:satMod val="300000"/>
            </a:scrgbClr>
          </a:contourClr>
        </a:sp3d>
      </dsp:spPr>
      <dsp:style>
        <a:lnRef idx="0">
          <a:scrgbClr r="0" g="0" b="0"/>
        </a:lnRef>
        <a:fillRef idx="3">
          <a:scrgbClr r="0" g="0" b="0"/>
        </a:fillRef>
        <a:effectRef idx="3">
          <a:scrgbClr r="0" g="0" b="0"/>
        </a:effectRef>
        <a:fontRef idx="minor">
          <a:schemeClr val="tx1"/>
        </a:fontRef>
      </dsp:style>
      <dsp:txBody>
        <a:bodyPr spcFirstLastPara="0" vert="horz" wrap="square" lIns="144575" tIns="45720" rIns="144575" bIns="45720" numCol="1" spcCol="1270" anchor="ctr" anchorCtr="0">
          <a:noAutofit/>
        </a:bodyPr>
        <a:lstStyle/>
        <a:p>
          <a:pPr lvl="0" algn="ctr" defTabSz="1600200">
            <a:lnSpc>
              <a:spcPct val="90000"/>
            </a:lnSpc>
            <a:spcBef>
              <a:spcPct val="0"/>
            </a:spcBef>
            <a:spcAft>
              <a:spcPct val="35000"/>
            </a:spcAft>
          </a:pPr>
          <a:r>
            <a:rPr lang="en-US" sz="3600" kern="1200" smtClean="0"/>
            <a:t>Data  Integrity</a:t>
          </a:r>
          <a:endParaRPr lang="en-US" sz="3600" kern="1200"/>
        </a:p>
      </dsp:txBody>
      <dsp:txXfrm>
        <a:off x="6307515" y="61708"/>
        <a:ext cx="2627040" cy="262704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C4A4B2A-DF73-4CC8-B60D-877C10F2CC4A}">
      <dsp:nvSpPr>
        <dsp:cNvPr id="0" name=""/>
        <dsp:cNvSpPr/>
      </dsp:nvSpPr>
      <dsp:spPr>
        <a:xfrm>
          <a:off x="1538281" y="213088"/>
          <a:ext cx="3066529" cy="2945583"/>
        </a:xfrm>
        <a:prstGeom prst="pie">
          <a:avLst>
            <a:gd name="adj1" fmla="val 16200000"/>
            <a:gd name="adj2" fmla="val 0"/>
          </a:avLst>
        </a:prstGeom>
        <a:gradFill rotWithShape="0">
          <a:gsLst>
            <a:gs pos="0">
              <a:schemeClr val="accent3">
                <a:hueOff val="0"/>
                <a:satOff val="0"/>
                <a:lumOff val="0"/>
                <a:alphaOff val="0"/>
                <a:shade val="15000"/>
                <a:satMod val="180000"/>
              </a:schemeClr>
            </a:gs>
            <a:gs pos="50000">
              <a:schemeClr val="accent3">
                <a:hueOff val="0"/>
                <a:satOff val="0"/>
                <a:lumOff val="0"/>
                <a:alphaOff val="0"/>
                <a:shade val="45000"/>
                <a:satMod val="170000"/>
              </a:schemeClr>
            </a:gs>
            <a:gs pos="70000">
              <a:schemeClr val="accent3">
                <a:hueOff val="0"/>
                <a:satOff val="0"/>
                <a:lumOff val="0"/>
                <a:alphaOff val="0"/>
                <a:tint val="99000"/>
                <a:shade val="65000"/>
                <a:satMod val="155000"/>
              </a:schemeClr>
            </a:gs>
            <a:gs pos="100000">
              <a:schemeClr val="accent3">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perspectiveContrastingLeftFacing"/>
          <a:lightRig rig="threeP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Power Planning</a:t>
          </a:r>
          <a:endParaRPr lang="en-US" sz="1400" kern="1200" dirty="0"/>
        </a:p>
      </dsp:txBody>
      <dsp:txXfrm>
        <a:off x="3166097" y="823595"/>
        <a:ext cx="1131695" cy="806528"/>
      </dsp:txXfrm>
    </dsp:sp>
    <dsp:sp modelId="{4874A3F8-B215-400D-920B-0C3382E58522}">
      <dsp:nvSpPr>
        <dsp:cNvPr id="0" name=""/>
        <dsp:cNvSpPr/>
      </dsp:nvSpPr>
      <dsp:spPr>
        <a:xfrm>
          <a:off x="1525747" y="311975"/>
          <a:ext cx="3091596" cy="2945583"/>
        </a:xfrm>
        <a:prstGeom prst="pie">
          <a:avLst>
            <a:gd name="adj1" fmla="val 0"/>
            <a:gd name="adj2" fmla="val 5400000"/>
          </a:avLst>
        </a:prstGeom>
        <a:gradFill rotWithShape="0">
          <a:gsLst>
            <a:gs pos="0">
              <a:schemeClr val="accent3">
                <a:hueOff val="0"/>
                <a:satOff val="0"/>
                <a:lumOff val="0"/>
                <a:alphaOff val="0"/>
                <a:shade val="15000"/>
                <a:satMod val="180000"/>
              </a:schemeClr>
            </a:gs>
            <a:gs pos="50000">
              <a:schemeClr val="accent3">
                <a:hueOff val="0"/>
                <a:satOff val="0"/>
                <a:lumOff val="0"/>
                <a:alphaOff val="0"/>
                <a:shade val="45000"/>
                <a:satMod val="170000"/>
              </a:schemeClr>
            </a:gs>
            <a:gs pos="70000">
              <a:schemeClr val="accent3">
                <a:hueOff val="0"/>
                <a:satOff val="0"/>
                <a:lumOff val="0"/>
                <a:alphaOff val="0"/>
                <a:tint val="99000"/>
                <a:shade val="65000"/>
                <a:satMod val="155000"/>
              </a:schemeClr>
            </a:gs>
            <a:gs pos="100000">
              <a:schemeClr val="accent3">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perspectiveContrastingLeftFacing"/>
          <a:lightRig rig="threeP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Power Policy Configuration and Application</a:t>
          </a:r>
          <a:endParaRPr lang="en-US" sz="1400" kern="1200" dirty="0"/>
        </a:p>
      </dsp:txBody>
      <dsp:txXfrm>
        <a:off x="3166870" y="1840522"/>
        <a:ext cx="1140946" cy="806528"/>
      </dsp:txXfrm>
    </dsp:sp>
    <dsp:sp modelId="{05CB79C9-6E93-47CA-9EAF-BF8B2084FBE8}">
      <dsp:nvSpPr>
        <dsp:cNvPr id="0" name=""/>
        <dsp:cNvSpPr/>
      </dsp:nvSpPr>
      <dsp:spPr>
        <a:xfrm>
          <a:off x="1402456" y="311975"/>
          <a:ext cx="3140404" cy="2945583"/>
        </a:xfrm>
        <a:prstGeom prst="pie">
          <a:avLst>
            <a:gd name="adj1" fmla="val 5400000"/>
            <a:gd name="adj2" fmla="val 10800000"/>
          </a:avLst>
        </a:prstGeom>
        <a:gradFill rotWithShape="0">
          <a:gsLst>
            <a:gs pos="0">
              <a:schemeClr val="accent3">
                <a:hueOff val="0"/>
                <a:satOff val="0"/>
                <a:lumOff val="0"/>
                <a:alphaOff val="0"/>
                <a:shade val="15000"/>
                <a:satMod val="180000"/>
              </a:schemeClr>
            </a:gs>
            <a:gs pos="50000">
              <a:schemeClr val="accent3">
                <a:hueOff val="0"/>
                <a:satOff val="0"/>
                <a:lumOff val="0"/>
                <a:alphaOff val="0"/>
                <a:shade val="45000"/>
                <a:satMod val="170000"/>
              </a:schemeClr>
            </a:gs>
            <a:gs pos="70000">
              <a:schemeClr val="accent3">
                <a:hueOff val="0"/>
                <a:satOff val="0"/>
                <a:lumOff val="0"/>
                <a:alphaOff val="0"/>
                <a:tint val="99000"/>
                <a:shade val="65000"/>
                <a:satMod val="155000"/>
              </a:schemeClr>
            </a:gs>
            <a:gs pos="100000">
              <a:schemeClr val="accent3">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perspectiveContrastingLeftFacing"/>
          <a:lightRig rig="threeP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Power Configuration Monitoring and Remediation</a:t>
          </a:r>
          <a:endParaRPr lang="en-US" sz="1400" kern="1200" dirty="0"/>
        </a:p>
      </dsp:txBody>
      <dsp:txXfrm>
        <a:off x="1716870" y="1840522"/>
        <a:ext cx="1158958" cy="806528"/>
      </dsp:txXfrm>
    </dsp:sp>
    <dsp:sp modelId="{7C7FC0E8-C5B3-495D-AD82-7D2B494C2F50}">
      <dsp:nvSpPr>
        <dsp:cNvPr id="0" name=""/>
        <dsp:cNvSpPr/>
      </dsp:nvSpPr>
      <dsp:spPr>
        <a:xfrm>
          <a:off x="1499866" y="213088"/>
          <a:ext cx="2945583" cy="2945583"/>
        </a:xfrm>
        <a:prstGeom prst="pie">
          <a:avLst>
            <a:gd name="adj1" fmla="val 10800000"/>
            <a:gd name="adj2" fmla="val 16200000"/>
          </a:avLst>
        </a:prstGeom>
        <a:gradFill rotWithShape="0">
          <a:gsLst>
            <a:gs pos="0">
              <a:schemeClr val="accent3">
                <a:hueOff val="0"/>
                <a:satOff val="0"/>
                <a:lumOff val="0"/>
                <a:alphaOff val="0"/>
                <a:shade val="15000"/>
                <a:satMod val="180000"/>
              </a:schemeClr>
            </a:gs>
            <a:gs pos="50000">
              <a:schemeClr val="accent3">
                <a:hueOff val="0"/>
                <a:satOff val="0"/>
                <a:lumOff val="0"/>
                <a:alphaOff val="0"/>
                <a:shade val="45000"/>
                <a:satMod val="170000"/>
              </a:schemeClr>
            </a:gs>
            <a:gs pos="70000">
              <a:schemeClr val="accent3">
                <a:hueOff val="0"/>
                <a:satOff val="0"/>
                <a:lumOff val="0"/>
                <a:alphaOff val="0"/>
                <a:tint val="99000"/>
                <a:shade val="65000"/>
                <a:satMod val="155000"/>
              </a:schemeClr>
            </a:gs>
            <a:gs pos="100000">
              <a:schemeClr val="accent3">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perspectiveContrastingLeftFacing"/>
          <a:lightRig rig="threeP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Power Savings Reporting</a:t>
          </a:r>
          <a:endParaRPr lang="en-US" sz="1400" kern="1200" dirty="0"/>
        </a:p>
      </dsp:txBody>
      <dsp:txXfrm>
        <a:off x="1794775" y="823595"/>
        <a:ext cx="1087060" cy="806528"/>
      </dsp:txXfrm>
    </dsp:sp>
    <dsp:sp modelId="{0E22E6D6-945E-4969-94A9-631F76C5D5FB}">
      <dsp:nvSpPr>
        <dsp:cNvPr id="0" name=""/>
        <dsp:cNvSpPr/>
      </dsp:nvSpPr>
      <dsp:spPr>
        <a:xfrm>
          <a:off x="1415638" y="30742"/>
          <a:ext cx="3310274" cy="3310274"/>
        </a:xfrm>
        <a:prstGeom prst="circularArrow">
          <a:avLst>
            <a:gd name="adj1" fmla="val 5085"/>
            <a:gd name="adj2" fmla="val 327528"/>
            <a:gd name="adj3" fmla="val 21272472"/>
            <a:gd name="adj4" fmla="val 16200000"/>
            <a:gd name="adj5" fmla="val 5932"/>
          </a:avLst>
        </a:prstGeom>
        <a:gradFill rotWithShape="0">
          <a:gsLst>
            <a:gs pos="0">
              <a:schemeClr val="accent3">
                <a:tint val="60000"/>
                <a:hueOff val="0"/>
                <a:satOff val="0"/>
                <a:lumOff val="0"/>
                <a:alphaOff val="0"/>
                <a:shade val="15000"/>
                <a:satMod val="180000"/>
              </a:schemeClr>
            </a:gs>
            <a:gs pos="50000">
              <a:schemeClr val="accent3">
                <a:tint val="60000"/>
                <a:hueOff val="0"/>
                <a:satOff val="0"/>
                <a:lumOff val="0"/>
                <a:alphaOff val="0"/>
                <a:shade val="45000"/>
                <a:satMod val="170000"/>
              </a:schemeClr>
            </a:gs>
            <a:gs pos="70000">
              <a:schemeClr val="accent3">
                <a:tint val="60000"/>
                <a:hueOff val="0"/>
                <a:satOff val="0"/>
                <a:lumOff val="0"/>
                <a:alphaOff val="0"/>
                <a:tint val="99000"/>
                <a:shade val="65000"/>
                <a:satMod val="155000"/>
              </a:schemeClr>
            </a:gs>
            <a:gs pos="100000">
              <a:schemeClr val="accent3">
                <a:tint val="60000"/>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z="127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263B528F-6490-446C-A88E-7D64CFB11334}">
      <dsp:nvSpPr>
        <dsp:cNvPr id="0" name=""/>
        <dsp:cNvSpPr/>
      </dsp:nvSpPr>
      <dsp:spPr>
        <a:xfrm>
          <a:off x="1457611" y="135323"/>
          <a:ext cx="3310274" cy="3310274"/>
        </a:xfrm>
        <a:prstGeom prst="circularArrow">
          <a:avLst>
            <a:gd name="adj1" fmla="val 5085"/>
            <a:gd name="adj2" fmla="val 327528"/>
            <a:gd name="adj3" fmla="val 5072472"/>
            <a:gd name="adj4" fmla="val 0"/>
            <a:gd name="adj5" fmla="val 5932"/>
          </a:avLst>
        </a:prstGeom>
        <a:gradFill rotWithShape="0">
          <a:gsLst>
            <a:gs pos="0">
              <a:schemeClr val="accent3">
                <a:tint val="60000"/>
                <a:hueOff val="0"/>
                <a:satOff val="0"/>
                <a:lumOff val="0"/>
                <a:alphaOff val="0"/>
                <a:shade val="15000"/>
                <a:satMod val="180000"/>
              </a:schemeClr>
            </a:gs>
            <a:gs pos="50000">
              <a:schemeClr val="accent3">
                <a:tint val="60000"/>
                <a:hueOff val="0"/>
                <a:satOff val="0"/>
                <a:lumOff val="0"/>
                <a:alphaOff val="0"/>
                <a:shade val="45000"/>
                <a:satMod val="170000"/>
              </a:schemeClr>
            </a:gs>
            <a:gs pos="70000">
              <a:schemeClr val="accent3">
                <a:tint val="60000"/>
                <a:hueOff val="0"/>
                <a:satOff val="0"/>
                <a:lumOff val="0"/>
                <a:alphaOff val="0"/>
                <a:tint val="99000"/>
                <a:shade val="65000"/>
                <a:satMod val="155000"/>
              </a:schemeClr>
            </a:gs>
            <a:gs pos="100000">
              <a:schemeClr val="accent3">
                <a:tint val="60000"/>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z="127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009C86DF-E1E0-4F4E-814E-98142F032C66}">
      <dsp:nvSpPr>
        <dsp:cNvPr id="0" name=""/>
        <dsp:cNvSpPr/>
      </dsp:nvSpPr>
      <dsp:spPr>
        <a:xfrm>
          <a:off x="1316251" y="129629"/>
          <a:ext cx="3310274" cy="3310274"/>
        </a:xfrm>
        <a:prstGeom prst="circularArrow">
          <a:avLst>
            <a:gd name="adj1" fmla="val 5085"/>
            <a:gd name="adj2" fmla="val 327528"/>
            <a:gd name="adj3" fmla="val 10472472"/>
            <a:gd name="adj4" fmla="val 5400000"/>
            <a:gd name="adj5" fmla="val 5932"/>
          </a:avLst>
        </a:prstGeom>
        <a:gradFill rotWithShape="0">
          <a:gsLst>
            <a:gs pos="0">
              <a:schemeClr val="accent3">
                <a:tint val="60000"/>
                <a:hueOff val="0"/>
                <a:satOff val="0"/>
                <a:lumOff val="0"/>
                <a:alphaOff val="0"/>
                <a:shade val="15000"/>
                <a:satMod val="180000"/>
              </a:schemeClr>
            </a:gs>
            <a:gs pos="50000">
              <a:schemeClr val="accent3">
                <a:tint val="60000"/>
                <a:hueOff val="0"/>
                <a:satOff val="0"/>
                <a:lumOff val="0"/>
                <a:alphaOff val="0"/>
                <a:shade val="45000"/>
                <a:satMod val="170000"/>
              </a:schemeClr>
            </a:gs>
            <a:gs pos="70000">
              <a:schemeClr val="accent3">
                <a:tint val="60000"/>
                <a:hueOff val="0"/>
                <a:satOff val="0"/>
                <a:lumOff val="0"/>
                <a:alphaOff val="0"/>
                <a:tint val="99000"/>
                <a:shade val="65000"/>
                <a:satMod val="155000"/>
              </a:schemeClr>
            </a:gs>
            <a:gs pos="100000">
              <a:schemeClr val="accent3">
                <a:tint val="60000"/>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z="127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9BCCD3BB-6E48-43BE-A5AA-5B6A9D1A8B9A}">
      <dsp:nvSpPr>
        <dsp:cNvPr id="0" name=""/>
        <dsp:cNvSpPr/>
      </dsp:nvSpPr>
      <dsp:spPr>
        <a:xfrm>
          <a:off x="1317520" y="30742"/>
          <a:ext cx="3310274" cy="3310274"/>
        </a:xfrm>
        <a:prstGeom prst="circularArrow">
          <a:avLst>
            <a:gd name="adj1" fmla="val 5085"/>
            <a:gd name="adj2" fmla="val 327528"/>
            <a:gd name="adj3" fmla="val 15872472"/>
            <a:gd name="adj4" fmla="val 10800000"/>
            <a:gd name="adj5" fmla="val 5932"/>
          </a:avLst>
        </a:prstGeom>
        <a:gradFill rotWithShape="0">
          <a:gsLst>
            <a:gs pos="0">
              <a:schemeClr val="accent3">
                <a:tint val="60000"/>
                <a:hueOff val="0"/>
                <a:satOff val="0"/>
                <a:lumOff val="0"/>
                <a:alphaOff val="0"/>
                <a:shade val="15000"/>
                <a:satMod val="180000"/>
              </a:schemeClr>
            </a:gs>
            <a:gs pos="50000">
              <a:schemeClr val="accent3">
                <a:tint val="60000"/>
                <a:hueOff val="0"/>
                <a:satOff val="0"/>
                <a:lumOff val="0"/>
                <a:alphaOff val="0"/>
                <a:shade val="45000"/>
                <a:satMod val="170000"/>
              </a:schemeClr>
            </a:gs>
            <a:gs pos="70000">
              <a:schemeClr val="accent3">
                <a:tint val="60000"/>
                <a:hueOff val="0"/>
                <a:satOff val="0"/>
                <a:lumOff val="0"/>
                <a:alphaOff val="0"/>
                <a:tint val="99000"/>
                <a:shade val="65000"/>
                <a:satMod val="155000"/>
              </a:schemeClr>
            </a:gs>
            <a:gs pos="100000">
              <a:schemeClr val="accent3">
                <a:tint val="60000"/>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z="127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z="1400" smtClean="0"/>
              <a:t>Tech·Ed Europe 2009</a:t>
            </a:r>
            <a:endParaRPr lang="en-US" sz="1400" dirty="0">
              <a:latin typeface="Trebuchet MS"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sz="1400" smtClean="0">
                <a:latin typeface="Trebuchet MS" pitchFamily="34" charset="0"/>
              </a:rPr>
              <a:t>11/11/2009</a:t>
            </a:r>
            <a:endParaRPr lang="en-US" sz="1400" dirty="0">
              <a:latin typeface="Trebuchet MS"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1400" smtClean="0">
                <a:solidFill>
                  <a:srgbClr val="000000"/>
                </a:solidFill>
                <a:latin typeface="Trebuchet MS" pitchFamily="34" charset="0"/>
              </a:rPr>
              <a:t>mgt306 microsoft system center and the green client v16.pptx</a:t>
            </a:r>
            <a:endParaRPr lang="en-US" sz="1400" dirty="0" smtClean="0">
              <a:solidFill>
                <a:srgbClr val="000000"/>
              </a:solidFill>
              <a:latin typeface="Trebuchet MS" pitchFamily="34" charset="0"/>
            </a:endParaRP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z="1400" smtClean="0">
                <a:latin typeface="Trebuchet MS" pitchFamily="34" charset="0"/>
              </a:rPr>
              <a:pPr/>
              <a:t>‹#›</a:t>
            </a:fld>
            <a:endParaRPr lang="en-US" sz="1400" dirty="0">
              <a:latin typeface="Trebuchet MS" pitchFamily="34" charset="0"/>
            </a:endParaRPr>
          </a:p>
        </p:txBody>
      </p:sp>
    </p:spTree>
    <p:extLst>
      <p:ext uri="{BB962C8B-B14F-4D97-AF65-F5344CB8AC3E}">
        <p14:creationId xmlns="" xmlns:p14="http://schemas.microsoft.com/office/powerpoint/2007/7/12/main" val="26201551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rebuchet MS" pitchFamily="34" charset="0"/>
              </a:defRPr>
            </a:lvl1pPr>
          </a:lstStyle>
          <a:p>
            <a:r>
              <a:rPr lang="en-US" dirty="0" err="1" smtClean="0"/>
              <a:t>Tech·Ed</a:t>
            </a:r>
            <a:r>
              <a:rPr lang="en-US" dirty="0" smtClean="0"/>
              <a:t>  North America 2009</a:t>
            </a:r>
            <a:endParaRPr lang="en-US" dirty="0">
              <a:latin typeface="Trebuchet MS" pitchFamily="34" charset="0"/>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Trebuchet MS" pitchFamily="34" charset="0"/>
              </a:defRPr>
            </a:lvl1pPr>
          </a:lstStyle>
          <a:p>
            <a:r>
              <a:rPr lang="en-US" dirty="0" smtClean="0"/>
              <a:t>May 11 – 15, 2009</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400">
                <a:latin typeface="Segoe" pitchFamily="34" charset="0"/>
              </a:defRPr>
            </a:lvl1pPr>
          </a:lstStyle>
          <a:p>
            <a:r>
              <a:rPr lang="en-US" smtClean="0">
                <a:solidFill>
                  <a:srgbClr val="000000"/>
                </a:solidFill>
                <a:latin typeface="Trebuchet MS" pitchFamily="34" charset="0"/>
              </a:rPr>
              <a:t>© 2009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Trebuchet MS" pitchFamily="34" charset="0"/>
              </a:rPr>
            </a:br>
            <a:r>
              <a:rPr lang="en-US" sz="500" smtClean="0">
                <a:solidFill>
                  <a:srgbClr val="000000"/>
                </a:solidFill>
                <a:latin typeface="Trebuchet MS" pitchFamily="34" charset="0"/>
              </a:rPr>
              <a:t>MICROSOFT MAKES NO WARRANTIES, EXPRESS, IMPLIED OR STATUTORY, AS TO THE INFORMATION IN THIS PRESENTATION.</a:t>
            </a:r>
            <a:endParaRPr lang="en-US" sz="500" dirty="0" smtClean="0">
              <a:solidFill>
                <a:srgbClr val="000000"/>
              </a:solidFill>
              <a:latin typeface="Trebuchet MS" pitchFamily="34" charset="0"/>
            </a:endParaRP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Trebuchet MS" pitchFamily="34" charset="0"/>
              </a:defRPr>
            </a:lvl1pPr>
          </a:lstStyle>
          <a:p>
            <a:fld id="{8B263312-38AA-4E1E-B2B5-0F8F122B24FE}" type="slidenum">
              <a:rPr lang="en-US" smtClean="0"/>
              <a:pPr/>
              <a:t>‹#›</a:t>
            </a:fld>
            <a:endParaRPr lang="en-US" dirty="0"/>
          </a:p>
        </p:txBody>
      </p:sp>
    </p:spTree>
    <p:extLst>
      <p:ext uri="{BB962C8B-B14F-4D97-AF65-F5344CB8AC3E}">
        <p14:creationId xmlns="" xmlns:p14="http://schemas.microsoft.com/office/powerpoint/2007/7/12/main" val="2117975820"/>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Trebuchet MS"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extLst>
      <p:ext uri="{BB962C8B-B14F-4D97-AF65-F5344CB8AC3E}">
        <p14:creationId xmlns="" xmlns:p14="http://schemas.microsoft.com/office/powerpoint/2007/7/12/main" val="20042376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extLst>
      <p:ext uri="{BB962C8B-B14F-4D97-AF65-F5344CB8AC3E}">
        <p14:creationId xmlns="" xmlns:p14="http://schemas.microsoft.com/office/powerpoint/2007/7/12/main" val="34586813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extLst>
      <p:ext uri="{BB962C8B-B14F-4D97-AF65-F5344CB8AC3E}">
        <p14:creationId xmlns="" xmlns:p14="http://schemas.microsoft.com/office/powerpoint/2007/7/12/main" val="12797960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55298" name="Notes Placeholder 2"/>
          <p:cNvSpPr>
            <a:spLocks noGrp="1"/>
          </p:cNvSpPr>
          <p:nvPr>
            <p:ph type="body" idx="1"/>
          </p:nvPr>
        </p:nvSpPr>
        <p:spPr bwMode="auto">
          <a:xfrm>
            <a:off x="685800" y="4343403"/>
            <a:ext cx="5486400" cy="4114800"/>
          </a:xfrm>
          <a:prstGeom prst="rect">
            <a:avLst/>
          </a:prstGeom>
          <a:noFill/>
        </p:spPr>
        <p:txBody>
          <a:bodyPr wrap="square" lIns="91396" tIns="45697" rIns="91396" bIns="45697" numCol="1" anchor="t" anchorCtr="0" compatLnSpc="1">
            <a:prstTxWarp prst="textNoShape">
              <a:avLst/>
            </a:prstTxWarp>
            <a:normAutofit/>
          </a:bodyPr>
          <a:lstStyle/>
          <a:p>
            <a:endParaRPr lang="en-US" dirty="0" smtClean="0"/>
          </a:p>
        </p:txBody>
      </p:sp>
      <p:sp>
        <p:nvSpPr>
          <p:cNvPr id="55299" name="Slide Number Placeholder 3"/>
          <p:cNvSpPr txBox="1">
            <a:spLocks noGrp="1"/>
          </p:cNvSpPr>
          <p:nvPr/>
        </p:nvSpPr>
        <p:spPr bwMode="auto">
          <a:xfrm>
            <a:off x="6172201" y="8685215"/>
            <a:ext cx="684213" cy="457200"/>
          </a:xfrm>
          <a:prstGeom prst="rect">
            <a:avLst/>
          </a:prstGeom>
          <a:noFill/>
          <a:ln w="9525">
            <a:noFill/>
            <a:miter lim="800000"/>
            <a:headEnd/>
            <a:tailEnd/>
          </a:ln>
        </p:spPr>
        <p:txBody>
          <a:bodyPr lIns="91396" tIns="45697" rIns="91396" bIns="45697" anchor="b"/>
          <a:lstStyle/>
          <a:p>
            <a:pPr algn="r" defTabSz="894962"/>
            <a:endParaRPr lang="en-US" sz="1200" dirty="0">
              <a:solidFill>
                <a:prstClr val="black"/>
              </a:solidFill>
            </a:endParaRPr>
          </a:p>
        </p:txBody>
      </p:sp>
      <p:sp>
        <p:nvSpPr>
          <p:cNvPr id="55300" name="Footer Placeholder 7"/>
          <p:cNvSpPr txBox="1">
            <a:spLocks noGrp="1"/>
          </p:cNvSpPr>
          <p:nvPr/>
        </p:nvSpPr>
        <p:spPr bwMode="auto">
          <a:xfrm>
            <a:off x="0" y="8685215"/>
            <a:ext cx="6172200" cy="457200"/>
          </a:xfrm>
          <a:prstGeom prst="rect">
            <a:avLst/>
          </a:prstGeom>
          <a:noFill/>
          <a:ln w="9525">
            <a:noFill/>
            <a:miter lim="800000"/>
            <a:headEnd/>
            <a:tailEnd/>
          </a:ln>
        </p:spPr>
        <p:txBody>
          <a:bodyPr lIns="91396" tIns="45697" rIns="91396" bIns="45697" anchor="b"/>
          <a:lstStyle/>
          <a:p>
            <a:pPr defTabSz="894962"/>
            <a:endParaRPr lang="en-US" sz="500" dirty="0">
              <a:solidFill>
                <a:srgbClr val="000000"/>
              </a:solidFill>
              <a:latin typeface="Segoe"/>
            </a:endParaRPr>
          </a:p>
        </p:txBody>
      </p:sp>
      <p:sp>
        <p:nvSpPr>
          <p:cNvPr id="6" name="Date Placeholder 5"/>
          <p:cNvSpPr>
            <a:spLocks noGrp="1"/>
          </p:cNvSpPr>
          <p:nvPr>
            <p:ph type="dt" idx="10"/>
          </p:nvPr>
        </p:nvSpPr>
        <p:spPr/>
        <p:txBody>
          <a:bodyPr/>
          <a:lstStyle/>
          <a:p>
            <a:endParaRPr lang="en-US" dirty="0">
              <a:solidFill>
                <a:prstClr val="black"/>
              </a:solidFill>
            </a:endParaRPr>
          </a:p>
        </p:txBody>
      </p:sp>
      <p:sp>
        <p:nvSpPr>
          <p:cNvPr id="7" name="Slide Number Placeholder 6"/>
          <p:cNvSpPr>
            <a:spLocks noGrp="1"/>
          </p:cNvSpPr>
          <p:nvPr>
            <p:ph type="sldNum" sz="quarter" idx="11"/>
          </p:nvPr>
        </p:nvSpPr>
        <p:spPr/>
        <p:txBody>
          <a:bodyPr/>
          <a:lstStyle/>
          <a:p>
            <a:endParaRPr lang="en-US" dirty="0">
              <a:solidFill>
                <a:prstClr val="black"/>
              </a:solidFill>
            </a:endParaRPr>
          </a:p>
        </p:txBody>
      </p:sp>
      <p:sp>
        <p:nvSpPr>
          <p:cNvPr id="8" name="Footer Placeholder 7"/>
          <p:cNvSpPr>
            <a:spLocks noGrp="1"/>
          </p:cNvSpPr>
          <p:nvPr>
            <p:ph type="ftr" sz="quarter" idx="12"/>
          </p:nvPr>
        </p:nvSpPr>
        <p:spPr/>
        <p:txBody>
          <a:bodyPr/>
          <a:lstStyle/>
          <a:p>
            <a:endParaRPr lang="en-US" dirty="0" smtClean="0">
              <a:solidFill>
                <a:srgbClr val="000000"/>
              </a:solidFill>
              <a:latin typeface="Segoe UI" pitchFamily="34" charset="0"/>
            </a:endParaRPr>
          </a:p>
        </p:txBody>
      </p:sp>
      <p:sp>
        <p:nvSpPr>
          <p:cNvPr id="9" name="Header Placeholder 8"/>
          <p:cNvSpPr>
            <a:spLocks noGrp="1"/>
          </p:cNvSpPr>
          <p:nvPr>
            <p:ph type="hdr" sz="quarter" idx="13"/>
          </p:nvPr>
        </p:nvSpPr>
        <p:spPr/>
        <p:txBody>
          <a:bodyPr/>
          <a:lstStyle/>
          <a:p>
            <a:endParaRPr lang="en-US" dirty="0">
              <a:solidFill>
                <a:prstClr val="black"/>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extLst>
      <p:ext uri="{BB962C8B-B14F-4D97-AF65-F5344CB8AC3E}">
        <p14:creationId xmlns="" xmlns:p14="http://schemas.microsoft.com/office/powerpoint/2007/7/12/main" val="12795034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extLst>
      <p:ext uri="{BB962C8B-B14F-4D97-AF65-F5344CB8AC3E}">
        <p14:creationId xmlns="" xmlns:p14="http://schemas.microsoft.com/office/powerpoint/2007/7/12/main" val="35171065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extLst>
      <p:ext uri="{BB962C8B-B14F-4D97-AF65-F5344CB8AC3E}">
        <p14:creationId xmlns="" xmlns:p14="http://schemas.microsoft.com/office/powerpoint/2007/7/12/main" val="42606288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endParaRPr lang="en-US" sz="900" kern="1200" dirty="0" smtClean="0">
              <a:solidFill>
                <a:schemeClr val="tx1"/>
              </a:solidFill>
              <a:effectLst/>
              <a:latin typeface="Trebuchet MS" pitchFamily="34" charset="0"/>
              <a:ea typeface="+mn-ea"/>
              <a:cs typeface="+mn-cs"/>
            </a:endParaRPr>
          </a:p>
        </p:txBody>
      </p:sp>
      <p:sp>
        <p:nvSpPr>
          <p:cNvPr id="4" name="Slide Number Placeholder 3"/>
          <p:cNvSpPr>
            <a:spLocks noGrp="1"/>
          </p:cNvSpPr>
          <p:nvPr>
            <p:ph type="sldNum" sz="quarter" idx="10"/>
          </p:nvPr>
        </p:nvSpPr>
        <p:spPr/>
        <p:txBody>
          <a:bodyPr/>
          <a:lstStyle/>
          <a:p>
            <a:endParaRPr lang="en-US" dirty="0"/>
          </a:p>
        </p:txBody>
      </p:sp>
    </p:spTree>
    <p:extLst>
      <p:ext uri="{BB962C8B-B14F-4D97-AF65-F5344CB8AC3E}">
        <p14:creationId xmlns="" xmlns:p14="http://schemas.microsoft.com/office/powerpoint/2007/7/12/main" val="3578641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Related Content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0"/>
            <a:ext cx="8375946" cy="664797"/>
          </a:xfrm>
        </p:spPr>
        <p:txBody>
          <a:bodyPr/>
          <a:lstStyle>
            <a:lvl1pPr marL="0" marR="0" indent="0" defTabSz="914363" rtl="0" eaLnBrk="1" fontAlgn="auto" latinLnBrk="0" hangingPunct="1">
              <a:lnSpc>
                <a:spcPct val="90000"/>
              </a:lnSpc>
              <a:spcBef>
                <a:spcPct val="0"/>
              </a:spcBef>
              <a:spcAft>
                <a:spcPts val="0"/>
              </a:spcAft>
              <a:tabLst/>
              <a:defRPr baseline="0">
                <a:latin typeface="+mj-lt"/>
              </a:defRPr>
            </a:lvl1pPr>
          </a:lstStyle>
          <a:p>
            <a:pPr marL="0" marR="0" lvl="0" indent="0" defTabSz="914363" rtl="0" eaLnBrk="1" fontAlgn="auto" latinLnBrk="0" hangingPunct="1">
              <a:lnSpc>
                <a:spcPct val="90000"/>
              </a:lnSpc>
              <a:spcBef>
                <a:spcPct val="0"/>
              </a:spcBef>
              <a:spcAft>
                <a:spcPts val="0"/>
              </a:spcAft>
              <a:tabLst/>
              <a:defRPr/>
            </a:pPr>
            <a:r>
              <a:rPr kumimoji="0" lang="en-US" sz="4800" b="0" i="0" u="none" strike="noStrike" kern="1200" cap="none" spc="-100" normalizeH="0" baseline="0" noProof="0" dirty="0" smtClean="0">
                <a:ln w="3175">
                  <a:noFill/>
                </a:ln>
                <a:solidFill>
                  <a:schemeClr val="tx1"/>
                </a:solidFill>
                <a:effectLst/>
                <a:uLnTx/>
                <a:uFillTx/>
                <a:latin typeface="Calibri" pitchFamily="34" charset="0"/>
                <a:ea typeface="+mn-ea"/>
                <a:cs typeface="Arial" charset="0"/>
              </a:rPr>
              <a:t>Related Content</a:t>
            </a:r>
            <a:endParaRPr kumimoji="0" lang="en-US" sz="4800" b="0" i="0" u="none" strike="noStrike" kern="1200" cap="none" spc="-100" normalizeH="0" baseline="0" noProof="0" dirty="0">
              <a:ln w="3175">
                <a:noFill/>
              </a:ln>
              <a:solidFill>
                <a:schemeClr val="tx1"/>
              </a:solidFill>
              <a:effectLst/>
              <a:uLnTx/>
              <a:uFillTx/>
              <a:latin typeface="Calibri" pitchFamily="34" charset="0"/>
              <a:ea typeface="+mn-ea"/>
              <a:cs typeface="Arial" charset="0"/>
            </a:endParaRPr>
          </a:p>
        </p:txBody>
      </p:sp>
      <p:sp>
        <p:nvSpPr>
          <p:cNvPr id="11" name="Content Placeholder 10"/>
          <p:cNvSpPr>
            <a:spLocks noGrp="1"/>
          </p:cNvSpPr>
          <p:nvPr>
            <p:ph sz="quarter" idx="10" hasCustomPrompt="1"/>
          </p:nvPr>
        </p:nvSpPr>
        <p:spPr>
          <a:xfrm>
            <a:off x="381000" y="141446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Breakout Sessions (session codes and titles)</a:t>
            </a:r>
          </a:p>
        </p:txBody>
      </p:sp>
      <p:sp>
        <p:nvSpPr>
          <p:cNvPr id="12" name="Content Placeholder 10"/>
          <p:cNvSpPr>
            <a:spLocks noGrp="1"/>
          </p:cNvSpPr>
          <p:nvPr>
            <p:ph sz="quarter" idx="11" hasCustomPrompt="1"/>
          </p:nvPr>
        </p:nvSpPr>
        <p:spPr>
          <a:xfrm>
            <a:off x="381000" y="234742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a:defRPr/>
            </a:pPr>
            <a:r>
              <a:rPr lang="en-US" dirty="0" smtClean="0"/>
              <a:t>Interactive Theater Sessions (session codes and titles)</a:t>
            </a:r>
          </a:p>
        </p:txBody>
      </p:sp>
      <p:sp>
        <p:nvSpPr>
          <p:cNvPr id="13" name="Content Placeholder 10"/>
          <p:cNvSpPr>
            <a:spLocks noGrp="1"/>
          </p:cNvSpPr>
          <p:nvPr>
            <p:ph sz="quarter" idx="12" hasCustomPrompt="1"/>
          </p:nvPr>
        </p:nvSpPr>
        <p:spPr>
          <a:xfrm>
            <a:off x="381000" y="3280383"/>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4" name="Content Placeholder 10"/>
          <p:cNvSpPr>
            <a:spLocks noGrp="1"/>
          </p:cNvSpPr>
          <p:nvPr>
            <p:ph sz="quarter" idx="13" hasCustomPrompt="1"/>
          </p:nvPr>
        </p:nvSpPr>
        <p:spPr>
          <a:xfrm>
            <a:off x="381000" y="4213345"/>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30253" y="1905006"/>
            <a:ext cx="7681913" cy="1523495"/>
          </a:xfrm>
        </p:spPr>
        <p:txBody>
          <a:bodyPr>
            <a:noAutofit/>
          </a:bodyPr>
          <a:lstStyle>
            <a:lvl1pPr>
              <a:lnSpc>
                <a:spcPct val="90000"/>
              </a:lnSpc>
              <a:defRPr sz="5400">
                <a:ln w="3175">
                  <a:noFill/>
                </a:ln>
                <a:solidFill>
                  <a:schemeClr val="accent2"/>
                </a:solidFill>
                <a:effectLst>
                  <a:outerShdw blurRad="38100" dist="38100" dir="2700000" algn="tl">
                    <a:srgbClr val="000000">
                      <a:alpha val="43137"/>
                    </a:srgb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730252" y="4344994"/>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2" name="Picture 11" descr="Title_bar_dark_BLUE_3.png"/>
          <p:cNvPicPr>
            <a:picLocks noChangeAspect="1"/>
          </p:cNvPicPr>
          <p:nvPr userDrawn="1"/>
        </p:nvPicPr>
        <p:blipFill>
          <a:blip r:embed="rId3"/>
          <a:stretch>
            <a:fillRect/>
          </a:stretch>
        </p:blipFill>
        <p:spPr>
          <a:xfrm>
            <a:off x="730250" y="4117091"/>
            <a:ext cx="8439150" cy="123825"/>
          </a:xfrm>
          <a:prstGeom prst="rect">
            <a:avLst/>
          </a:prstGeom>
        </p:spPr>
      </p:pic>
      <p:pic>
        <p:nvPicPr>
          <p:cNvPr id="6" name="Picture 2" descr="W:\TRANSFER\MBupload\SERVER-new\Logo\SystemCenter\SystemCenter\SysCnt_h_rgb_r.png"/>
          <p:cNvPicPr>
            <a:picLocks noChangeAspect="1" noChangeArrowheads="1"/>
          </p:cNvPicPr>
          <p:nvPr userDrawn="1"/>
        </p:nvPicPr>
        <p:blipFill>
          <a:blip r:embed="rId4"/>
          <a:srcRect/>
          <a:stretch>
            <a:fillRect/>
          </a:stretch>
        </p:blipFill>
        <p:spPr bwMode="auto">
          <a:xfrm>
            <a:off x="762000" y="915133"/>
            <a:ext cx="2514600" cy="532673"/>
          </a:xfrm>
          <a:prstGeom prst="rect">
            <a:avLst/>
          </a:prstGeom>
          <a:noFill/>
        </p:spPr>
      </p:pic>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30514" y="649805"/>
            <a:ext cx="7043208" cy="1523494"/>
          </a:xfrm>
        </p:spPr>
        <p:txBody>
          <a:bodyPr anchor="ctr" anchorCtr="0">
            <a:noAutofit/>
          </a:bodyPr>
          <a:lstStyle>
            <a:lvl1pPr>
              <a:lnSpc>
                <a:spcPct val="90000"/>
              </a:lnSpc>
              <a:defRPr sz="5400">
                <a:solidFill>
                  <a:schemeClr val="accent2"/>
                </a:solidFill>
                <a:effectLst>
                  <a:outerShdw blurRad="38100" dist="38100" dir="2700000" algn="tl">
                    <a:srgbClr val="000000">
                      <a:alpha val="43137"/>
                    </a:srgb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730250" y="4344994"/>
            <a:ext cx="7043208"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50" y="2729806"/>
            <a:ext cx="8040951" cy="1384994"/>
          </a:xfrm>
        </p:spPr>
        <p:txBody>
          <a:bodyPr anchor="b" anchorCtr="0">
            <a:noAutofit/>
            <a:scene3d>
              <a:camera prst="orthographicFront"/>
              <a:lightRig rig="flat" dir="t"/>
            </a:scene3d>
            <a:sp3d extrusionH="88900" contourW="2540">
              <a:bevelT w="38100" h="31750"/>
              <a:contourClr>
                <a:srgbClr val="F4A234"/>
              </a:contourClr>
            </a:sp3d>
          </a:bodyPr>
          <a:lstStyle>
            <a:lvl1pPr marL="0" indent="0" algn="r">
              <a:buFont typeface="Arial" pitchFamily="34" charset="0"/>
              <a:buNone/>
              <a:defRPr kumimoji="0" lang="en-US" sz="10000" b="1" i="1" u="none" strike="noStrike" kern="1200" cap="none" spc="-642" normalizeH="0" baseline="0" noProof="0" dirty="0" smtClean="0">
                <a:ln w="11430"/>
                <a:gradFill>
                  <a:gsLst>
                    <a:gs pos="0">
                      <a:srgbClr val="0059C4"/>
                    </a:gs>
                    <a:gs pos="28000">
                      <a:srgbClr val="40B1FE"/>
                    </a:gs>
                    <a:gs pos="62000">
                      <a:srgbClr val="2E59B0"/>
                    </a:gs>
                    <a:gs pos="88000">
                      <a:srgbClr val="0158A7"/>
                    </a:gs>
                  </a:gsLst>
                  <a:lin ang="5400000"/>
                </a:gradFill>
                <a:effectLst>
                  <a:outerShdw blurRad="50800" dist="39000" dir="5460000" algn="tl">
                    <a:srgbClr val="000000">
                      <a:alpha val="38000"/>
                    </a:srgbClr>
                  </a:outerShdw>
                </a:effectLst>
                <a:uLnTx/>
                <a:uFillTx/>
                <a:latin typeface="Segoe" pitchFamily="34" charset="0"/>
                <a:ea typeface="+mn-ea"/>
                <a:cs typeface="+mn-cs"/>
              </a:defRPr>
            </a:lvl1pPr>
          </a:lstStyle>
          <a:p>
            <a:pPr lvl="0"/>
            <a:r>
              <a:rPr lang="en-US" dirty="0" smtClean="0"/>
              <a:t>click to…</a:t>
            </a:r>
          </a:p>
        </p:txBody>
      </p:sp>
      <p:pic>
        <p:nvPicPr>
          <p:cNvPr id="14" name="Picture 13" descr="Title_bar_dark_BLUE_3.png"/>
          <p:cNvPicPr>
            <a:picLocks noChangeAspect="1"/>
          </p:cNvPicPr>
          <p:nvPr userDrawn="1"/>
        </p:nvPicPr>
        <p:blipFill>
          <a:blip r:embed="rId3"/>
          <a:stretch>
            <a:fillRect/>
          </a:stretch>
        </p:blipFill>
        <p:spPr>
          <a:xfrm>
            <a:off x="730250" y="4117091"/>
            <a:ext cx="8439150" cy="123825"/>
          </a:xfrm>
          <a:prstGeom prst="rect">
            <a:avLst/>
          </a:prstGeom>
        </p:spPr>
      </p:pic>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03680"/>
          </a:xfrm>
        </p:spPr>
        <p:txBody>
          <a:bodyPr/>
          <a:lstStyle>
            <a:lvl1pPr>
              <a:lnSpc>
                <a:spcPct val="90000"/>
              </a:lnSpc>
              <a:buSzPct val="100000"/>
              <a:buFont typeface="Arial" pitchFamily="34" charset="0"/>
              <a:buChar char="•"/>
              <a:defRPr>
                <a:solidFill>
                  <a:schemeClr val="bg1">
                    <a:lumMod val="75000"/>
                  </a:schemeClr>
                </a:solidFill>
              </a:defRPr>
            </a:lvl1pPr>
            <a:lvl2pPr algn="l" defTabSz="914363" rtl="0" eaLnBrk="1" latinLnBrk="0" hangingPunct="1">
              <a:lnSpc>
                <a:spcPct val="90000"/>
              </a:lnSpc>
              <a:spcBef>
                <a:spcPct val="20000"/>
              </a:spcBef>
              <a:buClr>
                <a:srgbClr val="777777"/>
              </a:buClr>
              <a:buSzPct val="100000"/>
              <a:buFont typeface="Segoe" pitchFamily="34" charset="0"/>
              <a:buChar char="−"/>
              <a:defRPr lang="en-US" sz="2800" kern="1200" dirty="0" smtClean="0">
                <a:solidFill>
                  <a:schemeClr val="bg1">
                    <a:lumMod val="75000"/>
                  </a:schemeClr>
                </a:solidFill>
                <a:latin typeface="+mn-lt"/>
                <a:ea typeface="+mn-ea"/>
                <a:cs typeface="+mn-cs"/>
              </a:defRPr>
            </a:lvl2pPr>
            <a:lvl3pPr algn="l" defTabSz="914363" rtl="0" eaLnBrk="1" latinLnBrk="0" hangingPunct="1">
              <a:lnSpc>
                <a:spcPct val="90000"/>
              </a:lnSpc>
              <a:spcBef>
                <a:spcPct val="20000"/>
              </a:spcBef>
              <a:buClr>
                <a:srgbClr val="777777"/>
              </a:buClr>
              <a:buSzPct val="100000"/>
              <a:buFont typeface="Segoe" pitchFamily="34" charset="0"/>
              <a:buChar char="−"/>
              <a:defRPr lang="en-US" sz="2400" kern="1200" dirty="0" smtClean="0">
                <a:solidFill>
                  <a:schemeClr val="bg1">
                    <a:lumMod val="75000"/>
                  </a:schemeClr>
                </a:solidFill>
                <a:latin typeface="+mn-lt"/>
                <a:ea typeface="+mn-ea"/>
                <a:cs typeface="+mn-cs"/>
              </a:defRPr>
            </a:lvl3pPr>
            <a:lvl4pPr algn="l" defTabSz="914363" rtl="0" eaLnBrk="1" latinLnBrk="0" hangingPunct="1">
              <a:lnSpc>
                <a:spcPct val="90000"/>
              </a:lnSpc>
              <a:spcBef>
                <a:spcPct val="20000"/>
              </a:spcBef>
              <a:buClr>
                <a:srgbClr val="777777"/>
              </a:buClr>
              <a:buSzPct val="100000"/>
              <a:buFont typeface="Segoe" pitchFamily="34" charset="0"/>
              <a:buChar char="−"/>
              <a:defRPr lang="en-US" sz="2400" kern="1200" dirty="0" smtClean="0">
                <a:solidFill>
                  <a:schemeClr val="bg1">
                    <a:lumMod val="75000"/>
                  </a:schemeClr>
                </a:solidFill>
                <a:latin typeface="+mn-lt"/>
                <a:ea typeface="+mn-ea"/>
                <a:cs typeface="+mn-cs"/>
              </a:defRPr>
            </a:lvl4pPr>
            <a:lvl5pPr algn="l" defTabSz="914363" rtl="0" eaLnBrk="1" latinLnBrk="0" hangingPunct="1">
              <a:lnSpc>
                <a:spcPct val="90000"/>
              </a:lnSpc>
              <a:spcBef>
                <a:spcPct val="20000"/>
              </a:spcBef>
              <a:buClr>
                <a:srgbClr val="777777"/>
              </a:buClr>
              <a:buSzPct val="100000"/>
              <a:buFont typeface="Segoe" pitchFamily="34" charset="0"/>
              <a:buChar char="−"/>
              <a:defRPr lang="en-US" sz="2400" kern="1200" dirty="0">
                <a:solidFill>
                  <a:schemeClr val="bg1">
                    <a:lumMod val="75000"/>
                  </a:schemeClr>
                </a:solidFill>
                <a:latin typeface="+mn-lt"/>
                <a:ea typeface="+mn-ea"/>
                <a:cs typeface="+mn-cs"/>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1" y="1411556"/>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6"/>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1" y="1411557"/>
            <a:ext cx="4114800"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1" y="2174877"/>
            <a:ext cx="4114800" cy="1855893"/>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4" y="1411557"/>
            <a:ext cx="4117019"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7"/>
            <a:ext cx="4117974" cy="1855893"/>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smtClean="0"/>
              <a:t>Click to edit Master title style</a:t>
            </a:r>
            <a:endParaRPr lang="en-US" dirty="0"/>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730253" y="1524511"/>
            <a:ext cx="7681913" cy="1523495"/>
          </a:xfrm>
        </p:spPr>
        <p:txBody>
          <a:bodyPr anchor="b" anchorCtr="0">
            <a:noAutofit/>
          </a:bodyPr>
          <a:lstStyle>
            <a:lvl1pPr>
              <a:lnSpc>
                <a:spcPct val="90000"/>
              </a:lnSpc>
              <a:defRPr sz="4800">
                <a:ln w="3175">
                  <a:noFill/>
                </a:ln>
                <a:solidFill>
                  <a:schemeClr val="accent2"/>
                </a:solidFill>
                <a:effectLst>
                  <a:outerShdw blurRad="38100" dist="38100" dir="2700000" algn="tl">
                    <a:srgbClr val="000000">
                      <a:alpha val="43137"/>
                    </a:srgbClr>
                  </a:outerShdw>
                </a:effectLst>
              </a:defRPr>
            </a:lvl1pPr>
          </a:lstStyle>
          <a:p>
            <a:r>
              <a:rPr lang="en-US" dirty="0" smtClean="0"/>
              <a:t>Event Name</a:t>
            </a:r>
            <a:endParaRPr lang="en-US" dirty="0"/>
          </a:p>
        </p:txBody>
      </p:sp>
      <p:sp>
        <p:nvSpPr>
          <p:cNvPr id="3" name="Subtitle 2"/>
          <p:cNvSpPr>
            <a:spLocks noGrp="1"/>
          </p:cNvSpPr>
          <p:nvPr>
            <p:ph type="subTitle" idx="1" hasCustomPrompt="1"/>
          </p:nvPr>
        </p:nvSpPr>
        <p:spPr>
          <a:xfrm>
            <a:off x="730252" y="5638806"/>
            <a:ext cx="7681913" cy="461665"/>
          </a:xfrm>
        </p:spPr>
        <p:txBody>
          <a:bodyPr>
            <a:noAutofit/>
          </a:bodyPr>
          <a:lstStyle>
            <a:lvl1pPr marL="0" indent="0" algn="l">
              <a:lnSpc>
                <a:spcPct val="90000"/>
              </a:lnSpc>
              <a:spcBef>
                <a:spcPts val="0"/>
              </a:spcBef>
              <a:buNone/>
              <a:defRPr sz="2800">
                <a:solidFill>
                  <a:schemeClr val="tx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Event Date | Location</a:t>
            </a:r>
            <a:endParaRPr lang="en-US" dirty="0"/>
          </a:p>
        </p:txBody>
      </p:sp>
      <p:pic>
        <p:nvPicPr>
          <p:cNvPr id="7" name="Picture 6" descr="photo_BLUE_Delores.jpg"/>
          <p:cNvPicPr>
            <a:picLocks noChangeAspect="1"/>
          </p:cNvPicPr>
          <p:nvPr userDrawn="1"/>
        </p:nvPicPr>
        <p:blipFill>
          <a:blip r:embed="rId3"/>
          <a:stretch>
            <a:fillRect/>
          </a:stretch>
        </p:blipFill>
        <p:spPr>
          <a:xfrm>
            <a:off x="0" y="3196492"/>
            <a:ext cx="3341142" cy="2294060"/>
          </a:xfrm>
          <a:prstGeom prst="rect">
            <a:avLst/>
          </a:prstGeom>
        </p:spPr>
      </p:pic>
      <p:pic>
        <p:nvPicPr>
          <p:cNvPr id="6" name="Picture 2" descr="W:\TRANSFER\MBupload\SERVER-new\Logo\SystemCenter\SystemCenter\SysCnt_h_rgb_r.png"/>
          <p:cNvPicPr>
            <a:picLocks noChangeAspect="1" noChangeArrowheads="1"/>
          </p:cNvPicPr>
          <p:nvPr userDrawn="1"/>
        </p:nvPicPr>
        <p:blipFill>
          <a:blip r:embed="rId4"/>
          <a:srcRect/>
          <a:stretch>
            <a:fillRect/>
          </a:stretch>
        </p:blipFill>
        <p:spPr bwMode="auto">
          <a:xfrm>
            <a:off x="762000" y="915133"/>
            <a:ext cx="2514600" cy="532673"/>
          </a:xfrm>
          <a:prstGeom prst="rect">
            <a:avLst/>
          </a:prstGeom>
          <a:noFill/>
        </p:spPr>
      </p:pic>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WALKIN 2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730253" y="1524511"/>
            <a:ext cx="7681913" cy="1523495"/>
          </a:xfrm>
        </p:spPr>
        <p:txBody>
          <a:bodyPr anchor="b" anchorCtr="0">
            <a:noAutofit/>
          </a:bodyPr>
          <a:lstStyle>
            <a:lvl1pPr>
              <a:lnSpc>
                <a:spcPct val="90000"/>
              </a:lnSpc>
              <a:defRPr sz="4800">
                <a:ln w="3175">
                  <a:noFill/>
                </a:ln>
                <a:solidFill>
                  <a:schemeClr val="accent2"/>
                </a:solidFill>
                <a:effectLst>
                  <a:outerShdw blurRad="38100" dist="38100" dir="2700000" algn="tl">
                    <a:srgbClr val="000000">
                      <a:alpha val="43137"/>
                    </a:srgbClr>
                  </a:outerShdw>
                </a:effectLst>
              </a:defRPr>
            </a:lvl1pPr>
          </a:lstStyle>
          <a:p>
            <a:r>
              <a:rPr lang="en-US" dirty="0" smtClean="0"/>
              <a:t>Event Name</a:t>
            </a:r>
            <a:endParaRPr lang="en-US" dirty="0"/>
          </a:p>
        </p:txBody>
      </p:sp>
      <p:sp>
        <p:nvSpPr>
          <p:cNvPr id="3" name="Subtitle 2"/>
          <p:cNvSpPr>
            <a:spLocks noGrp="1"/>
          </p:cNvSpPr>
          <p:nvPr>
            <p:ph type="subTitle" idx="1" hasCustomPrompt="1"/>
          </p:nvPr>
        </p:nvSpPr>
        <p:spPr>
          <a:xfrm>
            <a:off x="730252" y="3272141"/>
            <a:ext cx="7681913" cy="461665"/>
          </a:xfrm>
        </p:spPr>
        <p:txBody>
          <a:bodyPr>
            <a:noAutofit/>
          </a:bodyPr>
          <a:lstStyle>
            <a:lvl1pPr marL="0" indent="0" algn="l">
              <a:lnSpc>
                <a:spcPct val="90000"/>
              </a:lnSpc>
              <a:spcBef>
                <a:spcPts val="0"/>
              </a:spcBef>
              <a:buNone/>
              <a:defRPr sz="2800">
                <a:solidFill>
                  <a:schemeClr val="tx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Event Date | Location</a:t>
            </a:r>
            <a:endParaRPr lang="en-US" dirty="0"/>
          </a:p>
        </p:txBody>
      </p:sp>
      <p:cxnSp>
        <p:nvCxnSpPr>
          <p:cNvPr id="7" name="Straight Connector 6"/>
          <p:cNvCxnSpPr/>
          <p:nvPr userDrawn="1"/>
        </p:nvCxnSpPr>
        <p:spPr>
          <a:xfrm>
            <a:off x="1" y="3124200"/>
            <a:ext cx="457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8" name="Picture 2" descr="W:\TRANSFER\MBupload\SERVER-new\Logo\SystemCenter\SystemCenter\SysCnt_h_rgb_r.png"/>
          <p:cNvPicPr>
            <a:picLocks noChangeAspect="1" noChangeArrowheads="1"/>
          </p:cNvPicPr>
          <p:nvPr userDrawn="1"/>
        </p:nvPicPr>
        <p:blipFill>
          <a:blip r:embed="rId3"/>
          <a:srcRect/>
          <a:stretch>
            <a:fillRect/>
          </a:stretch>
        </p:blipFill>
        <p:spPr bwMode="auto">
          <a:xfrm>
            <a:off x="762000" y="915133"/>
            <a:ext cx="2514600" cy="532673"/>
          </a:xfrm>
          <a:prstGeom prst="rect">
            <a:avLst/>
          </a:prstGeom>
          <a:noFill/>
        </p:spPr>
      </p:pic>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solidFill>
                  <a:srgbClr val="FFFFFF"/>
                </a:soli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rgbClr val="FFFFFF"/>
              </a:buClr>
              <a:buSzPct val="70000"/>
              <a:buFont typeface="Wingdings" pitchFamily="2" charset="2"/>
              <a:buChar char="l"/>
              <a:defRPr>
                <a:solidFill>
                  <a:srgbClr val="FFFFFF"/>
                </a:solidFill>
              </a:defRPr>
            </a:lvl1pPr>
            <a:lvl2pPr>
              <a:buClr>
                <a:srgbClr val="FFFFFF"/>
              </a:buClr>
              <a:buSzPct val="70000"/>
              <a:buFont typeface="Wingdings" pitchFamily="2" charset="2"/>
              <a:buChar char="l"/>
              <a:defRPr>
                <a:solidFill>
                  <a:srgbClr val="FFFFFF"/>
                </a:solidFill>
              </a:defRPr>
            </a:lvl2pPr>
            <a:lvl3pPr>
              <a:buClr>
                <a:srgbClr val="FFFFFF"/>
              </a:buClr>
              <a:buSzPct val="70000"/>
              <a:buFont typeface="Wingdings" pitchFamily="2" charset="2"/>
              <a:buChar char="l"/>
              <a:defRPr>
                <a:solidFill>
                  <a:srgbClr val="FFFFFF"/>
                </a:solidFill>
              </a:defRPr>
            </a:lvl3pPr>
            <a:lvl4pPr>
              <a:buClr>
                <a:srgbClr val="FFFFFF"/>
              </a:buClr>
              <a:buSzPct val="70000"/>
              <a:buFont typeface="Wingdings" pitchFamily="2" charset="2"/>
              <a:buChar char="l"/>
              <a:defRPr>
                <a:solidFill>
                  <a:srgbClr val="FFFFFF"/>
                </a:solidFill>
              </a:defRPr>
            </a:lvl4pPr>
            <a:lvl5pPr>
              <a:buClr>
                <a:srgbClr val="FFFFFF"/>
              </a:buClr>
              <a:buSzPct val="70000"/>
              <a:buFont typeface="Wingdings" pitchFamily="2" charset="2"/>
              <a:buChar char="l"/>
              <a:defRPr>
                <a:solidFill>
                  <a:srgbClr val="FFFFF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3_Title and Content">
    <p:bg bwMode="black">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solidFill>
                  <a:srgbClr val="FFFFFF"/>
                </a:soli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rgbClr val="FFFFFF"/>
              </a:buClr>
              <a:buSzPct val="70000"/>
              <a:buFont typeface="Wingdings" pitchFamily="2" charset="2"/>
              <a:buChar char="l"/>
              <a:defRPr>
                <a:solidFill>
                  <a:srgbClr val="FFFFFF"/>
                </a:solidFill>
              </a:defRPr>
            </a:lvl1pPr>
            <a:lvl2pPr>
              <a:buClr>
                <a:srgbClr val="FFFFFF"/>
              </a:buClr>
              <a:buSzPct val="70000"/>
              <a:buFont typeface="Wingdings" pitchFamily="2" charset="2"/>
              <a:buChar char="l"/>
              <a:defRPr>
                <a:solidFill>
                  <a:srgbClr val="FFFFFF"/>
                </a:solidFill>
              </a:defRPr>
            </a:lvl2pPr>
            <a:lvl3pPr>
              <a:buClr>
                <a:srgbClr val="FFFFFF"/>
              </a:buClr>
              <a:buSzPct val="70000"/>
              <a:buFont typeface="Wingdings" pitchFamily="2" charset="2"/>
              <a:buChar char="l"/>
              <a:defRPr>
                <a:solidFill>
                  <a:srgbClr val="FFFFFF"/>
                </a:solidFill>
              </a:defRPr>
            </a:lvl3pPr>
            <a:lvl4pPr>
              <a:buClr>
                <a:srgbClr val="FFFFFF"/>
              </a:buClr>
              <a:buSzPct val="70000"/>
              <a:buFont typeface="Wingdings" pitchFamily="2" charset="2"/>
              <a:buChar char="l"/>
              <a:defRPr>
                <a:solidFill>
                  <a:srgbClr val="FFFFFF"/>
                </a:solidFill>
              </a:defRPr>
            </a:lvl4pPr>
            <a:lvl5pPr>
              <a:buClr>
                <a:srgbClr val="FFFFFF"/>
              </a:buClr>
              <a:buSzPct val="70000"/>
              <a:buFont typeface="Wingdings" pitchFamily="2" charset="2"/>
              <a:buChar char="l"/>
              <a:defRPr>
                <a:solidFill>
                  <a:srgbClr val="FFFFF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81"/>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Segoe Semibold" pitchFamily="34" charset="0"/>
              </a:defRPr>
            </a:lvl1pPr>
          </a:lstStyle>
          <a:p>
            <a:pPr lvl="0"/>
            <a:r>
              <a:rPr lang="en-US" smtClean="0"/>
              <a:t>Click to edit Master text styles</a:t>
            </a:r>
          </a:p>
        </p:txBody>
      </p:sp>
    </p:spTree>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83464" y="289367"/>
            <a:ext cx="8229600" cy="1034608"/>
          </a:xfrm>
        </p:spPr>
        <p:txBody>
          <a:bodyPr anchor="t" anchorCtr="0"/>
          <a:lstStyle/>
          <a:p>
            <a:r>
              <a:rPr lang="en-US" dirty="0" smtClean="0"/>
              <a:t>Click to edit Master title style</a:t>
            </a:r>
            <a:endParaRPr lang="en-US" dirty="0"/>
          </a:p>
        </p:txBody>
      </p:sp>
      <p:sp>
        <p:nvSpPr>
          <p:cNvPr id="3" name="Slide Number Placeholder 2"/>
          <p:cNvSpPr>
            <a:spLocks noGrp="1"/>
          </p:cNvSpPr>
          <p:nvPr>
            <p:ph type="sldNum" sz="quarter" idx="10"/>
          </p:nvPr>
        </p:nvSpPr>
        <p:spPr>
          <a:xfrm>
            <a:off x="4378325" y="6356350"/>
            <a:ext cx="387350" cy="365125"/>
          </a:xfrm>
          <a:prstGeom prst="rect">
            <a:avLst/>
          </a:prstGeom>
        </p:spPr>
        <p:txBody>
          <a:bodyPr/>
          <a:lstStyle/>
          <a:p>
            <a:pPr>
              <a:defRPr/>
            </a:pPr>
            <a:fld id="{6875B22E-4EDC-B840-A696-F535A7F2E043}" type="slidenum">
              <a:rPr lang="en-US" smtClean="0">
                <a:solidFill>
                  <a:srgbClr val="000000"/>
                </a:solidFill>
              </a:rPr>
              <a:pPr>
                <a:defRPr/>
              </a:pPr>
              <a:t>‹#›</a:t>
            </a:fld>
            <a:endParaRPr lang="en-US">
              <a:solidFill>
                <a:srgbClr val="000000"/>
              </a:solidFill>
            </a:endParaRPr>
          </a:p>
        </p:txBody>
      </p:sp>
    </p:spTree>
    <p:extLst>
      <p:ext uri="{BB962C8B-B14F-4D97-AF65-F5344CB8AC3E}">
        <p14:creationId xmlns="" xmlns:p14="http://schemas.microsoft.com/office/powerpoint/2007/7/12/main" val="916165042"/>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6.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jpeg"/><Relationship Id="rId7" Type="http://schemas.openxmlformats.org/officeDocument/2006/relationships/image" Target="NULL"/><Relationship Id="rId2" Type="http://schemas.openxmlformats.org/officeDocument/2006/relationships/theme" Target="../theme/theme3.xml"/><Relationship Id="rId1" Type="http://schemas.openxmlformats.org/officeDocument/2006/relationships/slideLayout" Target="../slideLayouts/slideLayout25.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1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15"/>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5"/>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5"/>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94"/>
            <a:ext cx="8382000"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412881"/>
            <a:ext cx="8382000" cy="2135969"/>
          </a:xfrm>
          <a:prstGeom prst="rect">
            <a:avLst/>
          </a:prstGeom>
        </p:spPr>
        <p:txBody>
          <a:bodyPr vert="horz"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800" b="0" kern="1200" cap="none" spc="-150" dirty="0" smtClean="0">
          <a:ln w="3175">
            <a:noFill/>
          </a:ln>
          <a:solidFill>
            <a:schemeClr val="bg1"/>
          </a:solidFill>
          <a:effectLst/>
          <a:latin typeface="Segoe" pitchFamily="34" charset="0"/>
          <a:ea typeface="+mn-ea"/>
          <a:cs typeface="Arial" charset="0"/>
        </a:defRPr>
      </a:lvl1pPr>
    </p:titleStyle>
    <p:bodyStyle>
      <a:lvl1pPr marL="457200" indent="-457200" algn="l" defTabSz="914363" rtl="0" eaLnBrk="1" latinLnBrk="0" hangingPunct="1">
        <a:lnSpc>
          <a:spcPct val="90000"/>
        </a:lnSpc>
        <a:spcBef>
          <a:spcPct val="20000"/>
        </a:spcBef>
        <a:buClr>
          <a:srgbClr val="777777"/>
        </a:buClr>
        <a:buSzPct val="130000"/>
        <a:buFont typeface="Arial" pitchFamily="34" charset="0"/>
        <a:buChar char="•"/>
        <a:defRPr sz="3200" kern="1200">
          <a:solidFill>
            <a:schemeClr val="bg1">
              <a:lumMod val="75000"/>
            </a:schemeClr>
          </a:solidFill>
          <a:latin typeface="+mn-lt"/>
          <a:ea typeface="+mn-ea"/>
          <a:cs typeface="+mn-cs"/>
        </a:defRPr>
      </a:lvl1pPr>
      <a:lvl2pPr marL="854075" indent="-396875" algn="l" defTabSz="914363" rtl="0" eaLnBrk="1" latinLnBrk="0" hangingPunct="1">
        <a:lnSpc>
          <a:spcPct val="90000"/>
        </a:lnSpc>
        <a:spcBef>
          <a:spcPct val="20000"/>
        </a:spcBef>
        <a:buClr>
          <a:srgbClr val="777777"/>
        </a:buClr>
        <a:buFont typeface="Segoe" pitchFamily="34" charset="0"/>
        <a:buChar char="−"/>
        <a:defRPr sz="2800" kern="1200">
          <a:solidFill>
            <a:schemeClr val="bg1">
              <a:lumMod val="75000"/>
            </a:schemeClr>
          </a:solidFill>
          <a:latin typeface="+mn-lt"/>
          <a:ea typeface="+mn-ea"/>
          <a:cs typeface="+mn-cs"/>
        </a:defRPr>
      </a:lvl2pPr>
      <a:lvl3pPr marL="1258888" indent="-404813" algn="l" defTabSz="914363" rtl="0" eaLnBrk="1" latinLnBrk="0" hangingPunct="1">
        <a:lnSpc>
          <a:spcPct val="90000"/>
        </a:lnSpc>
        <a:spcBef>
          <a:spcPct val="20000"/>
        </a:spcBef>
        <a:buClr>
          <a:srgbClr val="777777"/>
        </a:buClr>
        <a:buFont typeface="Segoe" pitchFamily="34" charset="0"/>
        <a:buChar char="−"/>
        <a:defRPr sz="2400" kern="1200">
          <a:solidFill>
            <a:schemeClr val="bg1">
              <a:lumMod val="75000"/>
            </a:schemeClr>
          </a:solidFill>
          <a:latin typeface="+mn-lt"/>
          <a:ea typeface="+mn-ea"/>
          <a:cs typeface="+mn-cs"/>
        </a:defRPr>
      </a:lvl3pPr>
      <a:lvl4pPr marL="1604963" indent="-346075" algn="l" defTabSz="914363" rtl="0" eaLnBrk="1" latinLnBrk="0" hangingPunct="1">
        <a:lnSpc>
          <a:spcPct val="90000"/>
        </a:lnSpc>
        <a:spcBef>
          <a:spcPct val="20000"/>
        </a:spcBef>
        <a:buClr>
          <a:srgbClr val="777777"/>
        </a:buClr>
        <a:buFont typeface="Segoe" pitchFamily="34" charset="0"/>
        <a:buChar char="−"/>
        <a:defRPr sz="2400" kern="1200">
          <a:solidFill>
            <a:schemeClr val="bg1">
              <a:lumMod val="75000"/>
            </a:schemeClr>
          </a:solidFill>
          <a:latin typeface="+mn-lt"/>
          <a:ea typeface="+mn-ea"/>
          <a:cs typeface="+mn-cs"/>
        </a:defRPr>
      </a:lvl4pPr>
      <a:lvl5pPr marL="1941513" indent="-336550" algn="l" defTabSz="914363" rtl="0" eaLnBrk="1" latinLnBrk="0" hangingPunct="1">
        <a:lnSpc>
          <a:spcPct val="90000"/>
        </a:lnSpc>
        <a:spcBef>
          <a:spcPct val="20000"/>
        </a:spcBef>
        <a:buClr>
          <a:srgbClr val="777777"/>
        </a:buClr>
        <a:buFont typeface="Segoe" pitchFamily="34" charset="0"/>
        <a:buChar char="−"/>
        <a:defRPr sz="2400" kern="1200">
          <a:solidFill>
            <a:schemeClr val="bg1">
              <a:lumMod val="75000"/>
            </a:schemeClr>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20"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18" Type="http://schemas.openxmlformats.org/officeDocument/2006/relationships/image" Target="../media/image25.png"/><Relationship Id="rId3" Type="http://schemas.openxmlformats.org/officeDocument/2006/relationships/diagramData" Target="../diagrams/data3.xml"/><Relationship Id="rId21" Type="http://schemas.openxmlformats.org/officeDocument/2006/relationships/image" Target="../media/image28.png"/><Relationship Id="rId7" Type="http://schemas.microsoft.com/office/2007/relationships/diagramDrawing" Target="../diagrams/drawing3.xml"/><Relationship Id="rId12" Type="http://schemas.openxmlformats.org/officeDocument/2006/relationships/image" Target="../media/image19.png"/><Relationship Id="rId17" Type="http://schemas.openxmlformats.org/officeDocument/2006/relationships/image" Target="../media/image24.png"/><Relationship Id="rId2" Type="http://schemas.openxmlformats.org/officeDocument/2006/relationships/notesSlide" Target="../notesSlides/notesSlide14.xml"/><Relationship Id="rId16" Type="http://schemas.openxmlformats.org/officeDocument/2006/relationships/image" Target="../media/image23.png"/><Relationship Id="rId20" Type="http://schemas.openxmlformats.org/officeDocument/2006/relationships/image" Target="../media/image27.png"/><Relationship Id="rId1" Type="http://schemas.openxmlformats.org/officeDocument/2006/relationships/slideLayout" Target="../slideLayouts/slideLayout3.xml"/><Relationship Id="rId6" Type="http://schemas.openxmlformats.org/officeDocument/2006/relationships/diagramColors" Target="../diagrams/colors3.xml"/><Relationship Id="rId11" Type="http://schemas.openxmlformats.org/officeDocument/2006/relationships/image" Target="../media/image18.png"/><Relationship Id="rId5" Type="http://schemas.openxmlformats.org/officeDocument/2006/relationships/diagramQuickStyle" Target="../diagrams/quickStyle3.xml"/><Relationship Id="rId15" Type="http://schemas.openxmlformats.org/officeDocument/2006/relationships/image" Target="../media/image22.png"/><Relationship Id="rId10" Type="http://schemas.openxmlformats.org/officeDocument/2006/relationships/image" Target="../media/image17.png"/><Relationship Id="rId19" Type="http://schemas.openxmlformats.org/officeDocument/2006/relationships/image" Target="../media/image26.png"/><Relationship Id="rId4" Type="http://schemas.openxmlformats.org/officeDocument/2006/relationships/diagramLayout" Target="../diagrams/layout3.xml"/><Relationship Id="rId9" Type="http://schemas.openxmlformats.org/officeDocument/2006/relationships/image" Target="../media/image16.png"/><Relationship Id="rId14" Type="http://schemas.openxmlformats.org/officeDocument/2006/relationships/image" Target="../media/image21.png"/><Relationship Id="rId22" Type="http://schemas.openxmlformats.org/officeDocument/2006/relationships/image" Target="../media/image2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image" Target="../media/image44.png"/><Relationship Id="rId4" Type="http://schemas.openxmlformats.org/officeDocument/2006/relationships/image" Target="../media/image43.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hyperlink" Target="https://connect.microsoft.com/content/content.aspx?ContentID=13924&amp;SiteID=16" TargetMode="External"/><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5.png"/><Relationship Id="rId7" Type="http://schemas.openxmlformats.org/officeDocument/2006/relationships/image" Target="../media/image49.png"/><Relationship Id="rId12" Type="http://schemas.openxmlformats.org/officeDocument/2006/relationships/image" Target="../media/image54.png"/><Relationship Id="rId2" Type="http://schemas.openxmlformats.org/officeDocument/2006/relationships/notesSlide" Target="../notesSlides/notesSlide36.xml"/><Relationship Id="rId1" Type="http://schemas.openxmlformats.org/officeDocument/2006/relationships/slideLayout" Target="../slideLayouts/slideLayout3.xml"/><Relationship Id="rId6" Type="http://schemas.openxmlformats.org/officeDocument/2006/relationships/image" Target="../media/image48.png"/><Relationship Id="rId11" Type="http://schemas.openxmlformats.org/officeDocument/2006/relationships/image" Target="../media/image53.png"/><Relationship Id="rId5" Type="http://schemas.openxmlformats.org/officeDocument/2006/relationships/image" Target="../media/image47.png"/><Relationship Id="rId10" Type="http://schemas.openxmlformats.org/officeDocument/2006/relationships/image" Target="../media/image52.png"/><Relationship Id="rId4" Type="http://schemas.openxmlformats.org/officeDocument/2006/relationships/image" Target="../media/image46.png"/><Relationship Id="rId9" Type="http://schemas.openxmlformats.org/officeDocument/2006/relationships/image" Target="../media/image51.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8" Type="http://schemas.openxmlformats.org/officeDocument/2006/relationships/hyperlink" Target="http://www.microsoft.com/windows/enterprise/products/mdop/default.aspx" TargetMode="External"/><Relationship Id="rId3" Type="http://schemas.openxmlformats.org/officeDocument/2006/relationships/hyperlink" Target="http://blogs.technet.com/systemcenter/" TargetMode="External"/><Relationship Id="rId7" Type="http://schemas.openxmlformats.org/officeDocument/2006/relationships/hyperlink" Target="http://blogs.technet.com/configmgrteam/archive/2009/06/17/announcement-configuration-manager-2007-service-pack-2-public-beta.aspx" TargetMode="External"/><Relationship Id="rId2" Type="http://schemas.openxmlformats.org/officeDocument/2006/relationships/notesSlide" Target="../notesSlides/notesSlide40.xml"/><Relationship Id="rId1" Type="http://schemas.openxmlformats.org/officeDocument/2006/relationships/slideLayout" Target="../slideLayouts/slideLayout3.xml"/><Relationship Id="rId6" Type="http://schemas.openxmlformats.org/officeDocument/2006/relationships/hyperlink" Target="http://www.microsoft.com/systemcenter/configurationmanager/en/us/default.aspx" TargetMode="External"/><Relationship Id="rId5" Type="http://schemas.openxmlformats.org/officeDocument/2006/relationships/hyperlink" Target="http://www.microsoft.com/downloads/details.aspx?FamilyID=3318741a-c038-4ab1-852a-e9c13f8a8140&amp;displaylang=en" TargetMode="External"/><Relationship Id="rId10" Type="http://schemas.openxmlformats.org/officeDocument/2006/relationships/hyperlink" Target="https://connect.microsoft.com/Downloads/DownloadDetails.aspx?SiteID=16&amp;DownloadID=18934" TargetMode="External"/><Relationship Id="rId4" Type="http://schemas.openxmlformats.org/officeDocument/2006/relationships/hyperlink" Target="http://technet.microsoft.com/en-us/library/bb680807.aspx" TargetMode="External"/><Relationship Id="rId9" Type="http://schemas.openxmlformats.org/officeDocument/2006/relationships/hyperlink" Target="http://www.microsoft.com/windows/enterprise/products/windows-7/features.aspx" TargetMode="External"/></Relationships>
</file>

<file path=ppt/slides/_rels/slide41.xml.rels><?xml version="1.0" encoding="UTF-8" standalone="yes"?>
<Relationships xmlns="http://schemas.openxmlformats.org/package/2006/relationships"><Relationship Id="rId8" Type="http://schemas.openxmlformats.org/officeDocument/2006/relationships/hyperlink" Target="http://microsoft.com/msdn" TargetMode="External"/><Relationship Id="rId3" Type="http://schemas.openxmlformats.org/officeDocument/2006/relationships/image" Target="../media/image55.png"/><Relationship Id="rId7" Type="http://schemas.openxmlformats.org/officeDocument/2006/relationships/image" Target="../media/image57.png"/><Relationship Id="rId2" Type="http://schemas.openxmlformats.org/officeDocument/2006/relationships/notesSlide" Target="../notesSlides/notesSlide41.xml"/><Relationship Id="rId1" Type="http://schemas.openxmlformats.org/officeDocument/2006/relationships/slideLayout" Target="../slideLayouts/slideLayout7.xml"/><Relationship Id="rId6" Type="http://schemas.openxmlformats.org/officeDocument/2006/relationships/image" Target="../media/image56.png"/><Relationship Id="rId11" Type="http://schemas.openxmlformats.org/officeDocument/2006/relationships/image" Target="../media/image59.png"/><Relationship Id="rId5" Type="http://schemas.openxmlformats.org/officeDocument/2006/relationships/hyperlink" Target="http://microsoft.com/technet" TargetMode="External"/><Relationship Id="rId10" Type="http://schemas.openxmlformats.org/officeDocument/2006/relationships/image" Target="../media/image58.emf"/><Relationship Id="rId4" Type="http://schemas.openxmlformats.org/officeDocument/2006/relationships/hyperlink" Target="http://www.microsoft.com/teched" TargetMode="External"/><Relationship Id="rId9" Type="http://schemas.openxmlformats.org/officeDocument/2006/relationships/hyperlink" Target="http://www.microsoft.com/learning" TargetMode="Externa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5.xml"/></Relationships>
</file>

<file path=ppt/slides/_rels/slide4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www.microsoft.com/environment/greenit/Preview.aspx?type=desktop"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advClick="0">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p:txBody>
          <a:bodyPr/>
          <a:lstStyle/>
          <a:p>
            <a:endParaRPr lang="en-US"/>
          </a:p>
        </p:txBody>
      </p:sp>
      <p:pic>
        <p:nvPicPr>
          <p:cNvPr id="4" name="Picture 2" descr="http://www.dxhtml.com/blue-screen/blue-screen-2.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14877" y="-5898"/>
            <a:ext cx="9218376" cy="6863897"/>
          </a:xfrm>
          <a:prstGeom prst="rect">
            <a:avLst/>
          </a:prstGeom>
          <a:noFill/>
          <a:extLst>
            <a:ext uri="{909E8E84-426E-40DD-AFC4-6F175D3DCCD1}">
              <a14:hiddenFill xmlns="" xmlns:a14="http://schemas.microsoft.com/office/drawing/2010/main">
                <a:solidFill>
                  <a:srgbClr xmlns:mc="http://schemas.openxmlformats.org/markup-compatibility/2006" val="FFFFFF" mc:Ignorable=""/>
                </a:solidFill>
              </a14:hiddenFill>
            </a:ext>
          </a:extLst>
        </p:spPr>
      </p:pic>
      <p:sp>
        <p:nvSpPr>
          <p:cNvPr id="7" name="Explosion 2 6"/>
          <p:cNvSpPr/>
          <p:nvPr/>
        </p:nvSpPr>
        <p:spPr bwMode="auto">
          <a:xfrm>
            <a:off x="2333625" y="1600200"/>
            <a:ext cx="5181600" cy="3314700"/>
          </a:xfrm>
          <a:prstGeom prst="irregularSeal2">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smtClean="0">
                <a:solidFill>
                  <a:sysClr val="windowText" lastClr="000000"/>
                </a:solidFill>
                <a:effectLst>
                  <a:outerShdw blurRad="38100" dist="38100" dir="2700000" algn="tl">
                    <a:srgbClr val="000000">
                      <a:alpha val="43137"/>
                    </a:srgbClr>
                  </a:outerShdw>
                </a:effectLst>
                <a:latin typeface="Calibri" pitchFamily="34" charset="0"/>
              </a:rPr>
              <a:t>Just kidding</a:t>
            </a:r>
            <a:endParaRPr lang="en-US" sz="2000" dirty="0" smtClean="0">
              <a:solidFill>
                <a:sysClr val="windowText" lastClr="000000"/>
              </a:solidFill>
              <a:effectLst>
                <a:outerShdw blurRad="38100" dist="38100" dir="2700000" algn="tl">
                  <a:srgbClr val="000000">
                    <a:alpha val="43137"/>
                  </a:srgbClr>
                </a:outerShdw>
              </a:effectLst>
              <a:latin typeface="Calibri"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r>
              <a:rPr lang="en-US" dirty="0" smtClean="0"/>
              <a:t>Barriers to Adoption</a:t>
            </a:r>
            <a:endParaRPr lang="en-US" dirty="0"/>
          </a:p>
        </p:txBody>
      </p:sp>
      <p:sp>
        <p:nvSpPr>
          <p:cNvPr id="3" name="Content Placeholder 2"/>
          <p:cNvSpPr>
            <a:spLocks noGrp="1"/>
          </p:cNvSpPr>
          <p:nvPr>
            <p:ph idx="1"/>
          </p:nvPr>
        </p:nvSpPr>
        <p:spPr>
          <a:xfrm>
            <a:off x="381000" y="1585681"/>
            <a:ext cx="8382000" cy="4561205"/>
          </a:xfrm>
        </p:spPr>
        <p:txBody>
          <a:bodyPr/>
          <a:lstStyle/>
          <a:p>
            <a:pPr lvl="0"/>
            <a:r>
              <a:rPr lang="en-US" smtClean="0"/>
              <a:t>User Impact/ Productivity</a:t>
            </a:r>
          </a:p>
          <a:p>
            <a:pPr lvl="0"/>
            <a:r>
              <a:rPr lang="en-US" smtClean="0"/>
              <a:t>Cost</a:t>
            </a:r>
            <a:endParaRPr lang="en-US" sz="2000" dirty="0"/>
          </a:p>
          <a:p>
            <a:pPr lvl="0"/>
            <a:r>
              <a:rPr lang="en-US" dirty="0" smtClean="0"/>
              <a:t>Hardware </a:t>
            </a:r>
            <a:r>
              <a:rPr lang="en-US" smtClean="0"/>
              <a:t>Support </a:t>
            </a:r>
            <a:endParaRPr lang="en-US" sz="2000" dirty="0" smtClean="0"/>
          </a:p>
          <a:p>
            <a:pPr lvl="0"/>
            <a:r>
              <a:rPr lang="en-US" dirty="0" smtClean="0"/>
              <a:t>Business runs </a:t>
            </a:r>
            <a:r>
              <a:rPr lang="en-US" smtClean="0"/>
              <a:t>after hours</a:t>
            </a:r>
            <a:endParaRPr lang="en-US" sz="2000" dirty="0" smtClean="0"/>
          </a:p>
          <a:p>
            <a:pPr lvl="0"/>
            <a:r>
              <a:rPr lang="en-US" smtClean="0"/>
              <a:t>Centralized </a:t>
            </a:r>
            <a:r>
              <a:rPr lang="en-US" dirty="0" smtClean="0"/>
              <a:t>Reporting</a:t>
            </a:r>
          </a:p>
        </p:txBody>
      </p:sp>
    </p:spTree>
    <p:extLst>
      <p:ext uri="{BB962C8B-B14F-4D97-AF65-F5344CB8AC3E}">
        <p14:creationId xmlns="" xmlns:p14="http://schemas.microsoft.com/office/powerpoint/2007/7/12/main" val="2209839649"/>
      </p:ext>
    </p:extLst>
  </p:cSld>
  <p:clrMapOvr>
    <a:masterClrMapping/>
  </p:clrMapOvr>
  <p:transition advClick="0">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Configuration Manager 2007 R3</a:t>
            </a:r>
            <a:endParaRPr lang="en-US" dirty="0"/>
          </a:p>
        </p:txBody>
      </p:sp>
      <p:sp>
        <p:nvSpPr>
          <p:cNvPr id="4" name="Text Placeholder 3"/>
          <p:cNvSpPr>
            <a:spLocks noGrp="1"/>
          </p:cNvSpPr>
          <p:nvPr>
            <p:ph type="body" sz="quarter" idx="10"/>
          </p:nvPr>
        </p:nvSpPr>
        <p:spPr/>
        <p:txBody>
          <a:bodyPr/>
          <a:lstStyle/>
          <a:p>
            <a:r>
              <a:rPr lang="en-US" dirty="0" smtClean="0"/>
              <a:t>Vision: Enable Configuration Manager to further reduce the operational costs of IT by providing basic power management features native to the Windows platform</a:t>
            </a:r>
          </a:p>
        </p:txBody>
      </p:sp>
      <p:graphicFrame>
        <p:nvGraphicFramePr>
          <p:cNvPr id="5" name="Diagram 4"/>
          <p:cNvGraphicFramePr/>
          <p:nvPr/>
        </p:nvGraphicFramePr>
        <p:xfrm>
          <a:off x="76198" y="3409949"/>
          <a:ext cx="8937175" cy="27504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advClick="0">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lang="en-US" sz="4400" dirty="0" smtClean="0"/>
              <a:t>Power Management Scope</a:t>
            </a:r>
            <a:endParaRPr lang="en-US" sz="4400" dirty="0"/>
          </a:p>
        </p:txBody>
      </p:sp>
      <p:sp>
        <p:nvSpPr>
          <p:cNvPr id="3" name="Text Placeholder 2"/>
          <p:cNvSpPr>
            <a:spLocks noGrp="1"/>
          </p:cNvSpPr>
          <p:nvPr>
            <p:ph type="body" sz="quarter" idx="10"/>
          </p:nvPr>
        </p:nvSpPr>
        <p:spPr>
          <a:xfrm>
            <a:off x="381000" y="1202004"/>
            <a:ext cx="8382000" cy="3816312"/>
          </a:xfrm>
        </p:spPr>
        <p:txBody>
          <a:bodyPr/>
          <a:lstStyle/>
          <a:p>
            <a:r>
              <a:rPr lang="en-US" dirty="0" smtClean="0"/>
              <a:t>Client Scenarios</a:t>
            </a:r>
          </a:p>
          <a:p>
            <a:endParaRPr lang="en-US" sz="1000" dirty="0" smtClean="0"/>
          </a:p>
          <a:p>
            <a:r>
              <a:rPr lang="en-US" dirty="0" smtClean="0"/>
              <a:t>Based on Stand by/Sleep</a:t>
            </a:r>
          </a:p>
          <a:p>
            <a:endParaRPr lang="en-US" sz="1000" dirty="0" smtClean="0"/>
          </a:p>
          <a:p>
            <a:r>
              <a:rPr lang="en-US" dirty="0" smtClean="0"/>
              <a:t>Wake up for Management</a:t>
            </a:r>
          </a:p>
          <a:p>
            <a:endParaRPr lang="en-US" sz="1000" dirty="0" smtClean="0"/>
          </a:p>
          <a:p>
            <a:r>
              <a:rPr lang="en-US" dirty="0" smtClean="0"/>
              <a:t>Dashboards of current power state</a:t>
            </a:r>
          </a:p>
          <a:p>
            <a:endParaRPr lang="en-US" sz="1000" dirty="0" smtClean="0"/>
          </a:p>
          <a:p>
            <a:r>
              <a:rPr lang="en-US" dirty="0" smtClean="0"/>
              <a:t>Power Management Policy Create and Set</a:t>
            </a:r>
          </a:p>
          <a:p>
            <a:endParaRPr lang="en-US" sz="1000" dirty="0" smtClean="0"/>
          </a:p>
          <a:p>
            <a:r>
              <a:rPr lang="en-US" dirty="0" smtClean="0"/>
              <a:t>Report Savings</a:t>
            </a:r>
          </a:p>
        </p:txBody>
      </p:sp>
    </p:spTree>
  </p:cSld>
  <p:clrMapOvr>
    <a:masterClrMapping/>
  </p:clrMapOvr>
  <p:transition advClick="0">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 xmlns:p14="http://schemas.microsoft.com/office/powerpoint/2007/7/12/main" val="512063618"/>
              </p:ext>
            </p:extLst>
          </p:nvPr>
        </p:nvGraphicFramePr>
        <p:xfrm>
          <a:off x="4113450" y="1236318"/>
          <a:ext cx="6019800" cy="35066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Picture 4" descr="D:\Sync\FS_DVD Art\DVD_ART36\Artwork_Imagery\Icons - Illustrations\_ WINDOWS SERVER ICONS\Data\Table with Data Blue spreadsheet document.png"/>
          <p:cNvPicPr>
            <a:picLocks noChangeAspect="1" noChangeArrowheads="1"/>
          </p:cNvPicPr>
          <p:nvPr/>
        </p:nvPicPr>
        <p:blipFill>
          <a:blip r:embed="rId8" cstate="print">
            <a:extLst>
              <a:ext uri="28A0092B-C50C-407e-A947-70E740481C1C">
                <a14:useLocalDpi xmlns="" xmlns:a14="http://schemas.microsoft.com/office/drawing/2007/7/7/main" val="0"/>
              </a:ext>
            </a:extLst>
          </a:blip>
          <a:stretch>
            <a:fillRect/>
          </a:stretch>
        </p:blipFill>
        <p:spPr bwMode="auto">
          <a:xfrm>
            <a:off x="5587527" y="2151167"/>
            <a:ext cx="611015" cy="502944"/>
          </a:xfrm>
          <a:prstGeom prst="rect">
            <a:avLst/>
          </a:prstGeom>
          <a:noFill/>
          <a:ln>
            <a:noFill/>
          </a:ln>
          <a:extLst>
            <a:ext uri="{909E8E84-426E-40dd-AFC4-6F175D3DCCD1}">
              <a14:hiddenFill xmlns="" xmlns:a14="http://schemas.microsoft.com/office/drawing/2007/7/7/main">
                <a:solidFill>
                  <a:srgbClr xmlns:mc="http://schemas.openxmlformats.org/markup-compatibility/2006" val="FFFFFF" mc:Ignorable=""/>
                </a:solidFill>
              </a14:hiddenFill>
            </a:ext>
          </a:extLst>
        </p:spPr>
      </p:pic>
      <p:pic>
        <p:nvPicPr>
          <p:cNvPr id="13" name="Picture 8" descr="D:\Sync\FS_DVD Art\DVD_ART36\Artwork_Imagery\Shapes\Arrows\Istock 6488056 3D curved arrows\gray curved loop arrow 2.png"/>
          <p:cNvPicPr>
            <a:picLocks noChangeAspect="1" noChangeArrowheads="1"/>
          </p:cNvPicPr>
          <p:nvPr/>
        </p:nvPicPr>
        <p:blipFill>
          <a:blip r:embed="rId9" cstate="print">
            <a:extLst>
              <a:ext uri="28A0092B-C50C-407e-A947-70E740481C1C">
                <a14:useLocalDpi xmlns="" xmlns:a14="http://schemas.microsoft.com/office/drawing/2007/7/7/main" val="0"/>
              </a:ext>
            </a:extLst>
          </a:blip>
          <a:srcRect/>
          <a:stretch>
            <a:fillRect/>
          </a:stretch>
        </p:blipFill>
        <p:spPr bwMode="auto">
          <a:xfrm>
            <a:off x="6399450" y="3965121"/>
            <a:ext cx="621196" cy="762000"/>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pic>
        <p:nvPicPr>
          <p:cNvPr id="1032" name="Picture 8" descr="D:\Sync\FS_DVD Art\DVD_ART36\Artwork_Imagery\Icons - Illustrations\_ WINDOWS VISTA ICONS\Child User children family boy girl.png"/>
          <p:cNvPicPr>
            <a:picLocks noChangeAspect="1" noChangeArrowheads="1"/>
          </p:cNvPicPr>
          <p:nvPr/>
        </p:nvPicPr>
        <p:blipFill>
          <a:blip r:embed="rId10">
            <a:extLst>
              <a:ext uri="28A0092B-C50C-407e-A947-70E740481C1C">
                <a14:useLocalDpi xmlns="" xmlns:a14="http://schemas.microsoft.com/office/drawing/2007/7/7/main" val="0"/>
              </a:ext>
            </a:extLst>
          </a:blip>
          <a:srcRect/>
          <a:stretch>
            <a:fillRect/>
          </a:stretch>
        </p:blipFill>
        <p:spPr bwMode="auto">
          <a:xfrm>
            <a:off x="6475650" y="4193721"/>
            <a:ext cx="579232" cy="698365"/>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pic>
        <p:nvPicPr>
          <p:cNvPr id="9" name="Picture 3" descr="D:\Sync\FS_DVD Art\DVD_ART36\Artwork_Imagery\Icons - Illustrations\_ WINDOWS SERVER ICONS\Data\3D Bar Graph chart.png"/>
          <p:cNvPicPr>
            <a:picLocks noChangeAspect="1" noChangeArrowheads="1"/>
          </p:cNvPicPr>
          <p:nvPr/>
        </p:nvPicPr>
        <p:blipFill>
          <a:blip r:embed="rId11" cstate="print">
            <a:extLst>
              <a:ext uri="28A0092B-C50C-407e-A947-70E740481C1C">
                <a14:useLocalDpi xmlns="" xmlns:a14="http://schemas.microsoft.com/office/drawing/2007/7/7/main" val="0"/>
              </a:ext>
            </a:extLst>
          </a:blip>
          <a:stretch>
            <a:fillRect/>
          </a:stretch>
        </p:blipFill>
        <p:spPr bwMode="auto">
          <a:xfrm>
            <a:off x="5231868" y="1962141"/>
            <a:ext cx="556980" cy="611015"/>
          </a:xfrm>
          <a:prstGeom prst="rect">
            <a:avLst/>
          </a:prstGeom>
          <a:noFill/>
          <a:ln>
            <a:noFill/>
          </a:ln>
          <a:extLst>
            <a:ext uri="{909E8E84-426E-40dd-AFC4-6F175D3DCCD1}">
              <a14:hiddenFill xmlns="" xmlns:a14="http://schemas.microsoft.com/office/drawing/2007/7/7/main">
                <a:solidFill>
                  <a:srgbClr xmlns:mc="http://schemas.openxmlformats.org/markup-compatibility/2006" val="FFFFFF" mc:Ignorable=""/>
                </a:solidFill>
              </a14:hiddenFill>
            </a:ext>
          </a:extLst>
        </p:spPr>
      </p:pic>
      <p:pic>
        <p:nvPicPr>
          <p:cNvPr id="7" name="Picture 2" descr="D:\Sync\FS_DVD Art\DVD_ART36\Artwork_Imagery\Icons - Illustrations\_ WINDOWS SERVER ICONS\Data\3D Line Graph chart.png"/>
          <p:cNvPicPr>
            <a:picLocks noChangeAspect="1" noChangeArrowheads="1"/>
          </p:cNvPicPr>
          <p:nvPr/>
        </p:nvPicPr>
        <p:blipFill>
          <a:blip r:embed="rId12" cstate="print">
            <a:extLst>
              <a:ext uri="28A0092B-C50C-407e-A947-70E740481C1C">
                <a14:useLocalDpi xmlns="" xmlns:a14="http://schemas.microsoft.com/office/drawing/2007/7/7/main" val="0"/>
              </a:ext>
            </a:extLst>
          </a:blip>
          <a:stretch>
            <a:fillRect/>
          </a:stretch>
        </p:blipFill>
        <p:spPr bwMode="auto">
          <a:xfrm>
            <a:off x="5561250" y="1733541"/>
            <a:ext cx="556980" cy="611015"/>
          </a:xfrm>
          <a:prstGeom prst="rect">
            <a:avLst/>
          </a:prstGeom>
          <a:noFill/>
          <a:ln>
            <a:noFill/>
          </a:ln>
          <a:extLst>
            <a:ext uri="{909E8E84-426E-40dd-AFC4-6F175D3DCCD1}">
              <a14:hiddenFill xmlns="" xmlns:a14="http://schemas.microsoft.com/office/drawing/2007/7/7/main">
                <a:solidFill>
                  <a:srgbClr xmlns:mc="http://schemas.openxmlformats.org/markup-compatibility/2006" val="FFFFFF" mc:Ignorable=""/>
                </a:solidFill>
              </a14:hiddenFill>
            </a:ext>
            <a:ext uri="{53640926-AAD7-44d8-BBD7-CCE9431645EC}">
              <a14:shadowObscured xmlns="" xmlns:a14="http://schemas.microsoft.com/office/drawing/2007/7/7/main" val="1"/>
            </a:ext>
          </a:extLst>
        </p:spPr>
      </p:pic>
      <p:pic>
        <p:nvPicPr>
          <p:cNvPr id="2050" name="Picture 2" descr="D:\Sync\FS_DVD Art\DVD_ART36\Artwork_Imagery\Icons - Illustrations\_ WINDOWS VISTA ICONS\Male man people person User.png"/>
          <p:cNvPicPr>
            <a:picLocks noChangeAspect="1" noChangeArrowheads="1"/>
          </p:cNvPicPr>
          <p:nvPr/>
        </p:nvPicPr>
        <p:blipFill>
          <a:blip r:embed="rId13">
            <a:extLst>
              <a:ext uri="28A0092B-C50C-407e-A947-70E740481C1C">
                <a14:useLocalDpi xmlns="" xmlns:a14="http://schemas.microsoft.com/office/drawing/2007/7/7/main" val="0"/>
              </a:ext>
            </a:extLst>
          </a:blip>
          <a:srcRect/>
          <a:stretch>
            <a:fillRect/>
          </a:stretch>
        </p:blipFill>
        <p:spPr bwMode="auto">
          <a:xfrm>
            <a:off x="5908092" y="1925354"/>
            <a:ext cx="545975" cy="742941"/>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pic>
        <p:nvPicPr>
          <p:cNvPr id="24" name="Picture 4" descr="D:\Sync\FS_DVD Art\DVD_ART36\Artwork_Imagery\Hardware Photos\OEM HW\COMPUTERS - PC\Windows 7\Samsung x360 laptop - Windows 7 beta.png"/>
          <p:cNvPicPr>
            <a:picLocks noChangeAspect="1" noChangeArrowheads="1"/>
          </p:cNvPicPr>
          <p:nvPr/>
        </p:nvPicPr>
        <p:blipFill>
          <a:blip r:embed="rId14"/>
          <a:srcRect/>
          <a:stretch>
            <a:fillRect/>
          </a:stretch>
        </p:blipFill>
        <p:spPr bwMode="auto">
          <a:xfrm>
            <a:off x="6195855" y="4364707"/>
            <a:ext cx="418190" cy="283290"/>
          </a:xfrm>
          <a:prstGeom prst="rect">
            <a:avLst/>
          </a:prstGeom>
          <a:noFill/>
        </p:spPr>
      </p:pic>
      <p:sp>
        <p:nvSpPr>
          <p:cNvPr id="27" name="Title 26"/>
          <p:cNvSpPr>
            <a:spLocks noGrp="1"/>
          </p:cNvSpPr>
          <p:nvPr>
            <p:ph type="title"/>
          </p:nvPr>
        </p:nvSpPr>
        <p:spPr/>
        <p:txBody>
          <a:bodyPr/>
          <a:lstStyle/>
          <a:p>
            <a:r>
              <a:rPr lang="en-US"/>
              <a:t>System Center Power </a:t>
            </a:r>
            <a:r>
              <a:rPr lang="en-US" smtClean="0"/>
              <a:t>Management</a:t>
            </a:r>
            <a:endParaRPr lang="en-US"/>
          </a:p>
        </p:txBody>
      </p:sp>
      <p:sp>
        <p:nvSpPr>
          <p:cNvPr id="23" name="Text Placeholder 22"/>
          <p:cNvSpPr>
            <a:spLocks noGrp="1"/>
          </p:cNvSpPr>
          <p:nvPr>
            <p:ph type="body" sz="quarter" idx="10"/>
          </p:nvPr>
        </p:nvSpPr>
        <p:spPr>
          <a:xfrm>
            <a:off x="484414" y="1196548"/>
            <a:ext cx="4735286" cy="3976877"/>
          </a:xfrm>
        </p:spPr>
        <p:txBody>
          <a:bodyPr/>
          <a:lstStyle/>
          <a:p>
            <a:r>
              <a:rPr lang="en-US" b="1" dirty="0" smtClean="0"/>
              <a:t>Monitor</a:t>
            </a:r>
            <a:r>
              <a:rPr lang="en-US" dirty="0" smtClean="0"/>
              <a:t> </a:t>
            </a:r>
            <a:r>
              <a:rPr lang="en-US" sz="2400" dirty="0" smtClean="0"/>
              <a:t>current power state and consumptions</a:t>
            </a:r>
          </a:p>
          <a:p>
            <a:r>
              <a:rPr lang="en-US" b="1" dirty="0" smtClean="0"/>
              <a:t>Plan</a:t>
            </a:r>
            <a:r>
              <a:rPr lang="en-US" dirty="0" smtClean="0"/>
              <a:t> </a:t>
            </a:r>
            <a:r>
              <a:rPr lang="en-US" b="1" dirty="0" smtClean="0"/>
              <a:t>and create </a:t>
            </a:r>
            <a:r>
              <a:rPr lang="en-US" sz="2400" dirty="0" smtClean="0"/>
              <a:t>a power management policy, check for exceptions</a:t>
            </a:r>
          </a:p>
          <a:p>
            <a:r>
              <a:rPr lang="en-US" b="1" dirty="0" smtClean="0"/>
              <a:t>Apply</a:t>
            </a:r>
            <a:r>
              <a:rPr lang="en-US" dirty="0" smtClean="0"/>
              <a:t> </a:t>
            </a:r>
            <a:r>
              <a:rPr lang="en-US" sz="2400" dirty="0" smtClean="0"/>
              <a:t>power management policy</a:t>
            </a:r>
          </a:p>
          <a:p>
            <a:r>
              <a:rPr lang="en-US" b="1" dirty="0" smtClean="0"/>
              <a:t>Check</a:t>
            </a:r>
            <a:r>
              <a:rPr lang="en-US" dirty="0" smtClean="0"/>
              <a:t> </a:t>
            </a:r>
            <a:r>
              <a:rPr lang="en-US" sz="2400" dirty="0" smtClean="0"/>
              <a:t>compliance and remediate non-compliance.</a:t>
            </a:r>
          </a:p>
          <a:p>
            <a:r>
              <a:rPr lang="en-US" b="1" dirty="0" smtClean="0"/>
              <a:t>Report</a:t>
            </a:r>
            <a:r>
              <a:rPr lang="en-US" dirty="0" smtClean="0"/>
              <a:t> </a:t>
            </a:r>
            <a:r>
              <a:rPr lang="en-US" sz="2400" dirty="0" smtClean="0"/>
              <a:t>saving in power consumption, environmental impact, and costs.</a:t>
            </a:r>
          </a:p>
          <a:p>
            <a:endParaRPr lang="en-US" sz="2400" dirty="0"/>
          </a:p>
        </p:txBody>
      </p:sp>
      <p:pic>
        <p:nvPicPr>
          <p:cNvPr id="3074" name="Picture 2" descr="D:\Sync\FS_DVD Art\DVD_ART36\Logos\System Center Configuration Manager 2007\system center configuration manager 2007 v rev.png"/>
          <p:cNvPicPr>
            <a:picLocks noChangeAspect="1" noChangeArrowheads="1"/>
          </p:cNvPicPr>
          <p:nvPr/>
        </p:nvPicPr>
        <p:blipFill>
          <a:blip r:embed="rId15"/>
          <a:srcRect/>
          <a:stretch>
            <a:fillRect/>
          </a:stretch>
        </p:blipFill>
        <p:spPr bwMode="auto">
          <a:xfrm>
            <a:off x="6760479" y="4924667"/>
            <a:ext cx="2171250" cy="1166042"/>
          </a:xfrm>
          <a:prstGeom prst="rect">
            <a:avLst/>
          </a:prstGeom>
          <a:noFill/>
        </p:spPr>
      </p:pic>
      <p:pic>
        <p:nvPicPr>
          <p:cNvPr id="30" name="Picture 4" descr="D:\Sync\FS_DVD Art\DVD_ART36\Artwork_Imagery\Hardware Photos\OEM HW\COMPUTERS - PC\Windows 7\Samsung x360 laptop - Windows 7 beta.png"/>
          <p:cNvPicPr>
            <a:picLocks noChangeAspect="1" noChangeArrowheads="1"/>
          </p:cNvPicPr>
          <p:nvPr/>
        </p:nvPicPr>
        <p:blipFill>
          <a:blip r:embed="rId14"/>
          <a:srcRect/>
          <a:stretch>
            <a:fillRect/>
          </a:stretch>
        </p:blipFill>
        <p:spPr bwMode="auto">
          <a:xfrm>
            <a:off x="5879643" y="4390548"/>
            <a:ext cx="418190" cy="283290"/>
          </a:xfrm>
          <a:prstGeom prst="rect">
            <a:avLst/>
          </a:prstGeom>
          <a:noFill/>
        </p:spPr>
      </p:pic>
      <p:pic>
        <p:nvPicPr>
          <p:cNvPr id="12" name="Picture 6" descr="D:\Sync\FS_DVD Art\DVD_ART36\Artwork_Imagery\Icons - Illustrations\_ WINDOWS VISTA ICONS\Disable disabled x bad.png"/>
          <p:cNvPicPr>
            <a:picLocks noChangeAspect="1" noChangeArrowheads="1"/>
          </p:cNvPicPr>
          <p:nvPr/>
        </p:nvPicPr>
        <p:blipFill>
          <a:blip r:embed="rId16" cstate="print">
            <a:extLst>
              <a:ext uri="28A0092B-C50C-407e-A947-70E740481C1C">
                <a14:useLocalDpi xmlns="" xmlns:a14="http://schemas.microsoft.com/office/drawing/2007/7/7/main" val="0"/>
              </a:ext>
            </a:extLst>
          </a:blip>
          <a:srcRect/>
          <a:stretch>
            <a:fillRect/>
          </a:stretch>
        </p:blipFill>
        <p:spPr bwMode="auto">
          <a:xfrm>
            <a:off x="6323250" y="4269921"/>
            <a:ext cx="228600" cy="228600"/>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pic>
        <p:nvPicPr>
          <p:cNvPr id="29" name="Picture 4" descr="D:\Sync\FS_DVD Art\DVD_ART36\Artwork_Imagery\Hardware Photos\OEM HW\COMPUTERS - PC\Windows 7\Samsung x360 laptop - Windows 7 beta.png"/>
          <p:cNvPicPr>
            <a:picLocks noChangeAspect="1" noChangeArrowheads="1"/>
          </p:cNvPicPr>
          <p:nvPr/>
        </p:nvPicPr>
        <p:blipFill>
          <a:blip r:embed="rId14"/>
          <a:srcRect/>
          <a:stretch>
            <a:fillRect/>
          </a:stretch>
        </p:blipFill>
        <p:spPr bwMode="auto">
          <a:xfrm>
            <a:off x="6076178" y="4622448"/>
            <a:ext cx="418190" cy="283290"/>
          </a:xfrm>
          <a:prstGeom prst="rect">
            <a:avLst/>
          </a:prstGeom>
          <a:noFill/>
        </p:spPr>
      </p:pic>
      <p:pic>
        <p:nvPicPr>
          <p:cNvPr id="1031" name="Picture 7" descr="D:\Sync\FS_DVD Art\DVD_ART36\Artwork_Imagery\Icons - Illustrations\_ SUPER VISTA STYLE\check mark green.png"/>
          <p:cNvPicPr>
            <a:picLocks noChangeAspect="1" noChangeArrowheads="1"/>
          </p:cNvPicPr>
          <p:nvPr/>
        </p:nvPicPr>
        <p:blipFill>
          <a:blip r:embed="rId17" cstate="print">
            <a:extLst>
              <a:ext uri="28A0092B-C50C-407e-A947-70E740481C1C">
                <a14:useLocalDpi xmlns="" xmlns:a14="http://schemas.microsoft.com/office/drawing/2007/7/7/main" val="0"/>
              </a:ext>
            </a:extLst>
          </a:blip>
          <a:srcRect/>
          <a:stretch>
            <a:fillRect/>
          </a:stretch>
        </p:blipFill>
        <p:spPr bwMode="auto">
          <a:xfrm>
            <a:off x="6027503" y="4345367"/>
            <a:ext cx="228600" cy="228600"/>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pic>
        <p:nvPicPr>
          <p:cNvPr id="21" name="Picture 7" descr="D:\Sync\FS_DVD Art\DVD_ART36\Artwork_Imagery\Icons - Illustrations\_ SUPER VISTA STYLE\check mark green.png"/>
          <p:cNvPicPr>
            <a:picLocks noChangeAspect="1" noChangeArrowheads="1"/>
          </p:cNvPicPr>
          <p:nvPr/>
        </p:nvPicPr>
        <p:blipFill>
          <a:blip r:embed="rId17" cstate="print">
            <a:extLst>
              <a:ext uri="28A0092B-C50C-407e-A947-70E740481C1C">
                <a14:useLocalDpi xmlns="" xmlns:a14="http://schemas.microsoft.com/office/drawing/2007/7/7/main" val="0"/>
              </a:ext>
            </a:extLst>
          </a:blip>
          <a:srcRect/>
          <a:stretch>
            <a:fillRect/>
          </a:stretch>
        </p:blipFill>
        <p:spPr bwMode="auto">
          <a:xfrm>
            <a:off x="6247050" y="4574721"/>
            <a:ext cx="228600" cy="228600"/>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pic>
        <p:nvPicPr>
          <p:cNvPr id="3075" name="Picture 3" descr="D:\Sync\FS_DVD Art\DVD_ART36\Artwork_Imagery\Hardware Photos\OEM HW\COMPUTERS - PC\Windows 7\HP L1945w 19-inch Wide screen LCD Monitors and HP Compaq dx7500 Windows 7 beta.png"/>
          <p:cNvPicPr>
            <a:picLocks noChangeAspect="1" noChangeArrowheads="1"/>
          </p:cNvPicPr>
          <p:nvPr/>
        </p:nvPicPr>
        <p:blipFill>
          <a:blip r:embed="rId18"/>
          <a:srcRect/>
          <a:stretch>
            <a:fillRect/>
          </a:stretch>
        </p:blipFill>
        <p:spPr bwMode="auto">
          <a:xfrm>
            <a:off x="7610767" y="1309452"/>
            <a:ext cx="939619" cy="571993"/>
          </a:xfrm>
          <a:prstGeom prst="rect">
            <a:avLst/>
          </a:prstGeom>
          <a:noFill/>
        </p:spPr>
      </p:pic>
      <p:pic>
        <p:nvPicPr>
          <p:cNvPr id="1026" name="Picture 2" descr="D:\Sync\FS_DVD Art\DVD_ART36\Artwork_Imagery\Icons - Illustrations\_ VISTA STYLE\student user boy.png"/>
          <p:cNvPicPr>
            <a:picLocks noChangeAspect="1" noChangeArrowheads="1"/>
          </p:cNvPicPr>
          <p:nvPr/>
        </p:nvPicPr>
        <p:blipFill>
          <a:blip r:embed="rId19" cstate="print">
            <a:extLst>
              <a:ext uri="28A0092B-C50C-407e-A947-70E740481C1C">
                <a14:useLocalDpi xmlns="" xmlns:a14="http://schemas.microsoft.com/office/drawing/2007/7/7/main" val="0"/>
              </a:ext>
            </a:extLst>
          </a:blip>
          <a:srcRect/>
          <a:stretch>
            <a:fillRect/>
          </a:stretch>
        </p:blipFill>
        <p:spPr bwMode="auto">
          <a:xfrm>
            <a:off x="7161450" y="1069521"/>
            <a:ext cx="914400" cy="914400"/>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pic>
        <p:nvPicPr>
          <p:cNvPr id="3076" name="Picture 4" descr="D:\Sync\FS_DVD Art\DVD_ART36\Artwork_Imagery\Hardware Photos\OEM HW\COMPUTERS - PC\Windows 7\Lenova ThinkPad W700 with windows 7.png"/>
          <p:cNvPicPr>
            <a:picLocks noChangeAspect="1" noChangeArrowheads="1"/>
          </p:cNvPicPr>
          <p:nvPr/>
        </p:nvPicPr>
        <p:blipFill>
          <a:blip r:embed="rId20"/>
          <a:srcRect/>
          <a:stretch>
            <a:fillRect/>
          </a:stretch>
        </p:blipFill>
        <p:spPr bwMode="auto">
          <a:xfrm>
            <a:off x="8325470" y="3275169"/>
            <a:ext cx="825062" cy="619828"/>
          </a:xfrm>
          <a:prstGeom prst="rect">
            <a:avLst/>
          </a:prstGeom>
          <a:noFill/>
        </p:spPr>
      </p:pic>
      <p:pic>
        <p:nvPicPr>
          <p:cNvPr id="5" name="Picture 3" descr="D:\Sync\FS_DVD Art\DVD_ART36\Artwork_Imagery\Icons - Illustrations\_ VISTA STYLE\man student user people.png"/>
          <p:cNvPicPr>
            <a:picLocks noChangeAspect="1" noChangeArrowheads="1"/>
          </p:cNvPicPr>
          <p:nvPr/>
        </p:nvPicPr>
        <p:blipFill>
          <a:blip r:embed="rId21" cstate="print">
            <a:extLst>
              <a:ext uri="28A0092B-C50C-407e-A947-70E740481C1C">
                <a14:useLocalDpi xmlns="" xmlns:a14="http://schemas.microsoft.com/office/drawing/2007/7/7/main" val="0"/>
              </a:ext>
            </a:extLst>
          </a:blip>
          <a:srcRect/>
          <a:stretch>
            <a:fillRect/>
          </a:stretch>
        </p:blipFill>
        <p:spPr bwMode="auto">
          <a:xfrm>
            <a:off x="7923450" y="3126921"/>
            <a:ext cx="914400" cy="914400"/>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pic>
        <p:nvPicPr>
          <p:cNvPr id="1029" name="Picture 5" descr="D:\Sync\FS_DVD Art\DVD_ART36\Artwork_Imagery\Icons - Illustrations\Misc\gears tools connected cogs overlapped.png"/>
          <p:cNvPicPr>
            <a:picLocks noChangeAspect="1" noChangeArrowheads="1"/>
          </p:cNvPicPr>
          <p:nvPr/>
        </p:nvPicPr>
        <p:blipFill>
          <a:blip r:embed="rId22" cstate="print">
            <a:grayscl/>
            <a:extLst>
              <a:ext uri="28A0092B-C50C-407e-A947-70E740481C1C">
                <a14:useLocalDpi xmlns="" xmlns:a14="http://schemas.microsoft.com/office/drawing/2007/7/7/main" val="0"/>
              </a:ext>
            </a:extLst>
          </a:blip>
          <a:srcRect/>
          <a:stretch>
            <a:fillRect/>
          </a:stretch>
        </p:blipFill>
        <p:spPr bwMode="auto">
          <a:xfrm>
            <a:off x="8380650" y="3660321"/>
            <a:ext cx="481013" cy="458415"/>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spTree>
    <p:extLst>
      <p:ext uri="{BB962C8B-B14F-4D97-AF65-F5344CB8AC3E}">
        <p14:creationId xmlns="" xmlns:p14="http://schemas.microsoft.com/office/powerpoint/2007/7/12/main" val="2880159114"/>
      </p:ext>
    </p:extLst>
  </p:cSld>
  <p:clrMapOvr>
    <a:masterClrMapping/>
  </p:clrMapOvr>
  <p:transition advClick="0">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329595"/>
          </a:xfrm>
        </p:spPr>
        <p:txBody>
          <a:bodyPr/>
          <a:lstStyle/>
          <a:p>
            <a:r>
              <a:rPr lang="en-US" dirty="0" smtClean="0"/>
              <a:t>Phase 1:  Monitor current state and consumption </a:t>
            </a:r>
            <a:endParaRPr lang="en-US" dirty="0"/>
          </a:p>
        </p:txBody>
      </p:sp>
      <p:sp>
        <p:nvSpPr>
          <p:cNvPr id="3" name="Text Placeholder 2"/>
          <p:cNvSpPr>
            <a:spLocks noGrp="1"/>
          </p:cNvSpPr>
          <p:nvPr>
            <p:ph type="body" sz="quarter" idx="10"/>
          </p:nvPr>
        </p:nvSpPr>
        <p:spPr>
          <a:xfrm>
            <a:off x="381000" y="1440127"/>
            <a:ext cx="8382000" cy="2210862"/>
          </a:xfrm>
        </p:spPr>
        <p:txBody>
          <a:bodyPr/>
          <a:lstStyle/>
          <a:p>
            <a:r>
              <a:rPr lang="en-US" dirty="0" smtClean="0"/>
              <a:t>Enable Power Management Client Agent</a:t>
            </a:r>
          </a:p>
          <a:p>
            <a:pPr lvl="1"/>
            <a:r>
              <a:rPr lang="en-US" dirty="0" smtClean="0"/>
              <a:t>Hardware Inventory Client Agent required</a:t>
            </a:r>
          </a:p>
          <a:p>
            <a:r>
              <a:rPr lang="en-US" dirty="0" smtClean="0"/>
              <a:t>Gather power consumption and carbon footprint per collection</a:t>
            </a:r>
          </a:p>
          <a:p>
            <a:r>
              <a:rPr lang="en-US" dirty="0" smtClean="0"/>
              <a:t>Machine utilization trends per collection based on user activity </a:t>
            </a:r>
          </a:p>
          <a:p>
            <a:pPr lvl="1"/>
            <a:r>
              <a:rPr lang="en-US" dirty="0" smtClean="0"/>
              <a:t>Peak, non-peak and zero activity times</a:t>
            </a:r>
          </a:p>
          <a:p>
            <a:r>
              <a:rPr lang="en-US" dirty="0" smtClean="0"/>
              <a:t>Current power settings used by machines </a:t>
            </a:r>
          </a:p>
          <a:p>
            <a:r>
              <a:rPr lang="en-US" dirty="0" smtClean="0"/>
              <a:t>Calculate energy consumption (WATT, $ and CO2 footprint)</a:t>
            </a:r>
          </a:p>
          <a:p>
            <a:endParaRPr lang="en-US" dirty="0"/>
          </a:p>
        </p:txBody>
      </p:sp>
    </p:spTree>
  </p:cSld>
  <p:clrMapOvr>
    <a:masterClrMapping/>
  </p:clrMapOvr>
  <p:transition advClick="0">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Power Management Setup and Monitoring</a:t>
            </a:r>
            <a:endParaRPr lang="en-US" dirty="0"/>
          </a:p>
        </p:txBody>
      </p:sp>
      <p:sp>
        <p:nvSpPr>
          <p:cNvPr id="4" name="Text Placeholder 3"/>
          <p:cNvSpPr>
            <a:spLocks noGrp="1"/>
          </p:cNvSpPr>
          <p:nvPr>
            <p:ph type="body" sz="quarter" idx="10"/>
          </p:nvPr>
        </p:nvSpPr>
        <p:spPr/>
        <p:txBody>
          <a:bodyPr/>
          <a:lstStyle/>
          <a:p>
            <a:r>
              <a:rPr lang="en-US" smtClean="0"/>
              <a:t>demo</a:t>
            </a:r>
            <a:endParaRPr lang="en-US" dirty="0"/>
          </a:p>
        </p:txBody>
      </p:sp>
    </p:spTree>
  </p:cSld>
  <p:clrMapOvr>
    <a:masterClrMapping/>
  </p:clrMapOvr>
  <p:transition advClick="0">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age003"/>
          <p:cNvPicPr>
            <a:picLocks noChangeAspect="1" noChangeArrowheads="1"/>
          </p:cNvPicPr>
          <p:nvPr/>
        </p:nvPicPr>
        <p:blipFill>
          <a:blip r:embed="rId3"/>
          <a:srcRect/>
          <a:stretch>
            <a:fillRect/>
          </a:stretch>
        </p:blipFill>
        <p:spPr bwMode="auto">
          <a:xfrm>
            <a:off x="1362873" y="1054551"/>
            <a:ext cx="6438900" cy="5705475"/>
          </a:xfrm>
          <a:prstGeom prst="rect">
            <a:avLst/>
          </a:prstGeom>
          <a:noFill/>
          <a:ln w="9525">
            <a:noFill/>
            <a:miter lim="800000"/>
            <a:headEnd/>
            <a:tailEnd/>
          </a:ln>
        </p:spPr>
      </p:pic>
      <p:sp>
        <p:nvSpPr>
          <p:cNvPr id="4" name="Title 3"/>
          <p:cNvSpPr>
            <a:spLocks noGrp="1"/>
          </p:cNvSpPr>
          <p:nvPr>
            <p:ph type="title"/>
          </p:nvPr>
        </p:nvSpPr>
        <p:spPr/>
        <p:txBody>
          <a:bodyPr/>
          <a:lstStyle/>
          <a:p>
            <a:r>
              <a:rPr lang="en-US" dirty="0" smtClean="0"/>
              <a:t>Machine and User Activity Report</a:t>
            </a:r>
            <a:endParaRPr lang="en-US" dirty="0"/>
          </a:p>
        </p:txBody>
      </p:sp>
    </p:spTree>
  </p:cSld>
  <p:clrMapOvr>
    <a:masterClrMapping/>
  </p:clrMapOvr>
  <p:transition advClick="0">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p:txBody>
          <a:bodyPr/>
          <a:lstStyle/>
          <a:p>
            <a:endParaRPr lang="en-US"/>
          </a:p>
        </p:txBody>
      </p:sp>
      <p:pic>
        <p:nvPicPr>
          <p:cNvPr id="3074" name="Picture 2"/>
          <p:cNvPicPr>
            <a:picLocks noChangeAspect="1" noChangeArrowheads="1"/>
          </p:cNvPicPr>
          <p:nvPr/>
        </p:nvPicPr>
        <p:blipFill>
          <a:blip r:embed="rId3"/>
          <a:stretch>
            <a:fillRect/>
          </a:stretch>
        </p:blipFill>
        <p:spPr bwMode="auto">
          <a:xfrm>
            <a:off x="1281802" y="43544"/>
            <a:ext cx="6568440" cy="7124700"/>
          </a:xfrm>
          <a:prstGeom prst="rect">
            <a:avLst/>
          </a:prstGeom>
          <a:noFill/>
          <a:ln>
            <a:noFill/>
          </a:ln>
        </p:spPr>
      </p:pic>
    </p:spTree>
  </p:cSld>
  <p:clrMapOvr>
    <a:masterClrMapping/>
  </p:clrMapOvr>
  <p:transition advClick="0">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r>
              <a:rPr lang="en-US" dirty="0" smtClean="0"/>
              <a:t>Power capability report</a:t>
            </a:r>
            <a:endParaRPr lang="en-US" dirty="0"/>
          </a:p>
        </p:txBody>
      </p:sp>
      <p:pic>
        <p:nvPicPr>
          <p:cNvPr id="5" name="Picture 2" descr="image005"/>
          <p:cNvPicPr>
            <a:picLocks noChangeAspect="1" noChangeArrowheads="1"/>
          </p:cNvPicPr>
          <p:nvPr/>
        </p:nvPicPr>
        <p:blipFill>
          <a:blip r:embed="rId3"/>
          <a:stretch>
            <a:fillRect/>
          </a:stretch>
        </p:blipFill>
        <p:spPr bwMode="auto">
          <a:xfrm>
            <a:off x="1393058" y="1277150"/>
            <a:ext cx="6362700" cy="5181600"/>
          </a:xfrm>
          <a:prstGeom prst="rect">
            <a:avLst/>
          </a:prstGeom>
          <a:noFill/>
          <a:ln>
            <a:noFill/>
          </a:ln>
        </p:spPr>
      </p:pic>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400" b="1"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rPr>
              <a:t>System Center and the Green Client</a:t>
            </a:r>
            <a:endParaRPr sz="44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endParaRPr>
          </a:p>
        </p:txBody>
      </p:sp>
      <p:sp>
        <p:nvSpPr>
          <p:cNvPr id="4" name="Subtitle 3"/>
          <p:cNvSpPr>
            <a:spLocks noGrp="1"/>
          </p:cNvSpPr>
          <p:nvPr>
            <p:ph type="subTitle" idx="1"/>
          </p:nvPr>
        </p:nvSpPr>
        <p:spPr>
          <a:xfrm>
            <a:off x="4627621" y="5027460"/>
            <a:ext cx="3812443" cy="461665"/>
          </a:xfrm>
        </p:spPr>
        <p:txBody>
          <a:bodyPr/>
          <a:lstStyle/>
          <a:p>
            <a:r>
              <a:rPr lang="en-US" smtClean="0"/>
              <a:t>Jeff Wettlaufer</a:t>
            </a:r>
          </a:p>
          <a:p>
            <a:r>
              <a:rPr lang="en-US" smtClean="0"/>
              <a:t>Sr. Technical Product Manager</a:t>
            </a:r>
          </a:p>
          <a:p>
            <a:r>
              <a:rPr lang="en-US" smtClean="0"/>
              <a:t>System Center</a:t>
            </a:r>
          </a:p>
          <a:p>
            <a:r>
              <a:rPr lang="en-US" smtClean="0"/>
              <a:t>Microsoft</a:t>
            </a:r>
          </a:p>
          <a:p>
            <a:endParaRPr lang="en-US"/>
          </a:p>
        </p:txBody>
      </p:sp>
      <p:sp>
        <p:nvSpPr>
          <p:cNvPr id="5" name="Subtitle 3"/>
          <p:cNvSpPr txBox="1">
            <a:spLocks/>
          </p:cNvSpPr>
          <p:nvPr/>
        </p:nvSpPr>
        <p:spPr bwMode="white">
          <a:xfrm>
            <a:off x="450068" y="5036424"/>
            <a:ext cx="3812443" cy="461665"/>
          </a:xfrm>
          <a:prstGeom prst="rect">
            <a:avLst/>
          </a:prstGeom>
        </p:spPr>
        <p:txBody>
          <a:bodyPr vert="horz" wrap="square" lIns="0" tIns="0" rIns="0" bIns="0" rtlCol="0">
            <a:noAutofit/>
          </a:bodyPr>
          <a:lstStyle/>
          <a:p>
            <a:pPr marL="0" marR="0" lvl="0" indent="0" algn="l" defTabSz="914363" rtl="0" eaLnBrk="1" fontAlgn="auto" latinLnBrk="0" hangingPunct="1">
              <a:lnSpc>
                <a:spcPct val="90000"/>
              </a:lnSpc>
              <a:spcBef>
                <a:spcPts val="0"/>
              </a:spcBef>
              <a:spcAft>
                <a:spcPts val="0"/>
              </a:spcAft>
              <a:buClrTx/>
              <a:buSzTx/>
              <a:buFontTx/>
              <a:buNone/>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Kim</a:t>
            </a:r>
            <a:r>
              <a:rPr kumimoji="0" lang="en-US" sz="2400" b="0" i="0" u="none" strike="noStrike" kern="1200" cap="none" spc="0" normalizeH="0" noProof="0" dirty="0" smtClean="0">
                <a:ln>
                  <a:noFill/>
                </a:ln>
                <a:solidFill>
                  <a:schemeClr val="tx1"/>
                </a:solidFill>
                <a:effectLst/>
                <a:uLnTx/>
                <a:uFillTx/>
                <a:latin typeface="+mn-lt"/>
                <a:ea typeface="+mn-ea"/>
                <a:cs typeface="+mn-cs"/>
              </a:rPr>
              <a:t> Johnson</a:t>
            </a: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363" rtl="0" eaLnBrk="1" fontAlgn="auto" latinLnBrk="0" hangingPunct="1">
              <a:lnSpc>
                <a:spcPct val="90000"/>
              </a:lnSpc>
              <a:spcBef>
                <a:spcPts val="0"/>
              </a:spcBef>
              <a:spcAft>
                <a:spcPts val="0"/>
              </a:spcAft>
              <a:buClrTx/>
              <a:buSzTx/>
              <a:buFontTx/>
              <a:buNone/>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Sr. Product</a:t>
            </a:r>
            <a:r>
              <a:rPr kumimoji="0" lang="en-US" sz="2400" b="0" i="0" u="none" strike="noStrike" kern="1200" cap="none" spc="0" normalizeH="0" noProof="0" dirty="0" smtClean="0">
                <a:ln>
                  <a:noFill/>
                </a:ln>
                <a:solidFill>
                  <a:schemeClr val="tx1"/>
                </a:solidFill>
                <a:effectLst/>
                <a:uLnTx/>
                <a:uFillTx/>
                <a:latin typeface="+mn-lt"/>
                <a:ea typeface="+mn-ea"/>
                <a:cs typeface="+mn-cs"/>
              </a:rPr>
              <a:t> Planner</a:t>
            </a: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363" rtl="0" eaLnBrk="1" fontAlgn="auto" latinLnBrk="0" hangingPunct="1">
              <a:lnSpc>
                <a:spcPct val="90000"/>
              </a:lnSpc>
              <a:spcBef>
                <a:spcPts val="0"/>
              </a:spcBef>
              <a:spcAft>
                <a:spcPts val="0"/>
              </a:spcAft>
              <a:buClrTx/>
              <a:buSzTx/>
              <a:buFontTx/>
              <a:buNone/>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System Center</a:t>
            </a:r>
          </a:p>
          <a:p>
            <a:pPr marL="0" marR="0" lvl="0" indent="0" algn="l" defTabSz="914363" rtl="0" eaLnBrk="1" fontAlgn="auto" latinLnBrk="0" hangingPunct="1">
              <a:lnSpc>
                <a:spcPct val="90000"/>
              </a:lnSpc>
              <a:spcBef>
                <a:spcPts val="0"/>
              </a:spcBef>
              <a:spcAft>
                <a:spcPts val="0"/>
              </a:spcAft>
              <a:buClrTx/>
              <a:buSzTx/>
              <a:buFontTx/>
              <a:buNone/>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Microsoft</a:t>
            </a:r>
          </a:p>
          <a:p>
            <a:pPr marL="0" marR="0" lvl="0" indent="0" algn="l" defTabSz="914363" rtl="0" eaLnBrk="1" fontAlgn="auto" latinLnBrk="0" hangingPunct="1">
              <a:lnSpc>
                <a:spcPct val="90000"/>
              </a:lnSpc>
              <a:spcBef>
                <a:spcPts val="0"/>
              </a:spcBef>
              <a:spcAft>
                <a:spcPts val="0"/>
              </a:spcAft>
              <a:buClrTx/>
              <a:buSzTx/>
              <a:buFontTx/>
              <a:buNone/>
              <a:tabLst/>
              <a:defRPr/>
            </a:pPr>
            <a:r>
              <a:rPr lang="en-US" sz="2400" dirty="0" smtClean="0"/>
              <a:t>Session Code: MGT306</a:t>
            </a: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363" rtl="0" eaLnBrk="1" fontAlgn="auto" latinLnBrk="0" hangingPunct="1">
              <a:lnSpc>
                <a:spcPct val="9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advClick="0">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bwMode="auto">
          <a:xfrm>
            <a:off x="276418" y="3024471"/>
            <a:ext cx="8507392" cy="731063"/>
          </a:xfrm>
          <a:prstGeom prst="roundRect">
            <a:avLst>
              <a:gd name="adj" fmla="val 37116"/>
            </a:avLst>
          </a:prstGeom>
          <a:gradFill>
            <a:gsLst>
              <a:gs pos="0">
                <a:srgbClr val="000000">
                  <a:alpha val="28000"/>
                </a:srgbClr>
              </a:gs>
              <a:gs pos="43000">
                <a:srgbClr val="FFFFFF">
                  <a:alpha val="37000"/>
                </a:srgbClr>
              </a:gs>
              <a:gs pos="44000">
                <a:srgbClr val="000000">
                  <a:alpha val="75000"/>
                </a:srgbClr>
              </a:gs>
              <a:gs pos="88000">
                <a:srgbClr val="000000">
                  <a:alpha val="15000"/>
                </a:srgbClr>
              </a:gs>
            </a:gsLst>
            <a:lin ang="5400000" scaled="0"/>
          </a:gradFill>
          <a:ln w="12700">
            <a:solidFill>
              <a:srgbClr val="FFFFFF">
                <a:alpha val="30000"/>
              </a:srgbClr>
            </a:solid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endParaRPr>
          </a:p>
        </p:txBody>
      </p:sp>
      <p:sp>
        <p:nvSpPr>
          <p:cNvPr id="6" name="Rounded Rectangle 5"/>
          <p:cNvSpPr/>
          <p:nvPr/>
        </p:nvSpPr>
        <p:spPr bwMode="auto">
          <a:xfrm>
            <a:off x="276418" y="4189277"/>
            <a:ext cx="8507392" cy="731063"/>
          </a:xfrm>
          <a:prstGeom prst="roundRect">
            <a:avLst>
              <a:gd name="adj" fmla="val 37116"/>
            </a:avLst>
          </a:prstGeom>
          <a:gradFill>
            <a:gsLst>
              <a:gs pos="0">
                <a:srgbClr val="000000">
                  <a:alpha val="28000"/>
                </a:srgbClr>
              </a:gs>
              <a:gs pos="43000">
                <a:srgbClr val="FFFFFF">
                  <a:alpha val="37000"/>
                </a:srgbClr>
              </a:gs>
              <a:gs pos="44000">
                <a:srgbClr val="000000">
                  <a:alpha val="75000"/>
                </a:srgbClr>
              </a:gs>
              <a:gs pos="88000">
                <a:srgbClr val="000000">
                  <a:alpha val="15000"/>
                </a:srgbClr>
              </a:gs>
            </a:gsLst>
            <a:lin ang="5400000" scaled="0"/>
          </a:gradFill>
          <a:ln w="12700">
            <a:solidFill>
              <a:srgbClr val="FFFFFF">
                <a:alpha val="30000"/>
              </a:srgbClr>
            </a:solid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endParaRPr>
          </a:p>
        </p:txBody>
      </p:sp>
      <p:sp>
        <p:nvSpPr>
          <p:cNvPr id="7" name="Rounded Rectangle 6"/>
          <p:cNvSpPr/>
          <p:nvPr/>
        </p:nvSpPr>
        <p:spPr bwMode="auto">
          <a:xfrm>
            <a:off x="276418" y="5081906"/>
            <a:ext cx="8507392" cy="731063"/>
          </a:xfrm>
          <a:prstGeom prst="roundRect">
            <a:avLst>
              <a:gd name="adj" fmla="val 37116"/>
            </a:avLst>
          </a:prstGeom>
          <a:gradFill>
            <a:gsLst>
              <a:gs pos="0">
                <a:srgbClr val="000000">
                  <a:alpha val="28000"/>
                </a:srgbClr>
              </a:gs>
              <a:gs pos="43000">
                <a:srgbClr val="FFFFFF">
                  <a:alpha val="37000"/>
                </a:srgbClr>
              </a:gs>
              <a:gs pos="44000">
                <a:srgbClr val="000000">
                  <a:alpha val="75000"/>
                </a:srgbClr>
              </a:gs>
              <a:gs pos="88000">
                <a:srgbClr val="000000">
                  <a:alpha val="15000"/>
                </a:srgbClr>
              </a:gs>
            </a:gsLst>
            <a:lin ang="5400000" scaled="0"/>
          </a:gradFill>
          <a:ln w="12700">
            <a:solidFill>
              <a:srgbClr val="FFFFFF">
                <a:alpha val="30000"/>
              </a:srgbClr>
            </a:solid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endParaRPr>
          </a:p>
        </p:txBody>
      </p:sp>
      <p:sp>
        <p:nvSpPr>
          <p:cNvPr id="2" name="Title 1"/>
          <p:cNvSpPr>
            <a:spLocks noGrp="1"/>
          </p:cNvSpPr>
          <p:nvPr>
            <p:ph type="title"/>
          </p:nvPr>
        </p:nvSpPr>
        <p:spPr/>
        <p:txBody>
          <a:bodyPr/>
          <a:lstStyle/>
          <a:p>
            <a:r>
              <a:rPr lang="en-US" dirty="0" smtClean="0"/>
              <a:t>Power Consumption Data</a:t>
            </a:r>
            <a:endParaRPr lang="en-US" dirty="0"/>
          </a:p>
        </p:txBody>
      </p:sp>
      <p:graphicFrame>
        <p:nvGraphicFramePr>
          <p:cNvPr id="5" name="Table 4"/>
          <p:cNvGraphicFramePr>
            <a:graphicFrameLocks noGrp="1"/>
          </p:cNvGraphicFramePr>
          <p:nvPr/>
        </p:nvGraphicFramePr>
        <p:xfrm>
          <a:off x="665388" y="1502229"/>
          <a:ext cx="7696200" cy="4451985"/>
        </p:xfrm>
        <a:graphic>
          <a:graphicData uri="http://schemas.openxmlformats.org/drawingml/2006/table">
            <a:tbl>
              <a:tblPr>
                <a:tableStyleId>{3B4B98B0-60AC-42C2-AFA5-B58CD77FA1E5}</a:tableStyleId>
              </a:tblPr>
              <a:tblGrid>
                <a:gridCol w="5092511"/>
                <a:gridCol w="1514564"/>
                <a:gridCol w="1089125"/>
              </a:tblGrid>
              <a:tr h="200025">
                <a:tc>
                  <a:txBody>
                    <a:bodyPr/>
                    <a:lstStyle/>
                    <a:p>
                      <a:pPr algn="l" fontAlgn="b"/>
                      <a:endParaRPr lang="en-US" sz="2000" b="1" i="0" u="none" strike="noStrike" dirty="0">
                        <a:solidFill>
                          <a:srgbClr val="1F497D"/>
                        </a:solidFill>
                        <a:latin typeface="Calibri"/>
                      </a:endParaRPr>
                    </a:p>
                  </a:txBody>
                  <a:tcPr marL="9525" marR="9525" marT="9525" marB="0" anchor="b"/>
                </a:tc>
                <a:tc gridSpan="2">
                  <a:txBody>
                    <a:bodyPr/>
                    <a:lstStyle/>
                    <a:p>
                      <a:pPr marL="0" marR="0" indent="0" algn="ctr" defTabSz="914363" rtl="0" eaLnBrk="1" fontAlgn="b" latinLnBrk="0" hangingPunct="1">
                        <a:lnSpc>
                          <a:spcPct val="100000"/>
                        </a:lnSpc>
                        <a:spcBef>
                          <a:spcPts val="0"/>
                        </a:spcBef>
                        <a:spcAft>
                          <a:spcPts val="0"/>
                        </a:spcAft>
                        <a:buClrTx/>
                        <a:buSzTx/>
                        <a:buFontTx/>
                        <a:buNone/>
                        <a:tabLst/>
                        <a:defRPr/>
                      </a:pPr>
                      <a:r>
                        <a:rPr lang="en-US" sz="1800" u="none" strike="noStrike" dirty="0" smtClean="0"/>
                        <a:t>Energy consumed/hour (Watts)</a:t>
                      </a:r>
                    </a:p>
                    <a:p>
                      <a:pPr algn="ctr" fontAlgn="b"/>
                      <a:endParaRPr lang="en-US" sz="1800" b="1" i="0" u="none" strike="noStrike" dirty="0">
                        <a:solidFill>
                          <a:srgbClr val="000000"/>
                        </a:solidFill>
                        <a:latin typeface="Calibri"/>
                      </a:endParaRPr>
                    </a:p>
                  </a:txBody>
                  <a:tcPr marL="9525" marR="9525" marT="9525" marB="0" anchor="b"/>
                </a:tc>
                <a:tc hMerge="1">
                  <a:txBody>
                    <a:bodyPr/>
                    <a:lstStyle/>
                    <a:p>
                      <a:pPr algn="ctr" fontAlgn="b"/>
                      <a:endParaRPr lang="en-US" sz="1600" b="1" i="0" u="none" strike="noStrike" dirty="0">
                        <a:solidFill>
                          <a:srgbClr val="000000"/>
                        </a:solidFill>
                        <a:latin typeface="Calibri"/>
                      </a:endParaRPr>
                    </a:p>
                  </a:txBody>
                  <a:tcPr marL="9525" marR="9525" marT="9525" marB="0" anchor="b">
                    <a:lnL>
                      <a:noFill/>
                    </a:lnL>
                    <a:lnR>
                      <a:noFill/>
                    </a:lnR>
                    <a:lnT>
                      <a:noFill/>
                    </a:lnT>
                    <a:lnB>
                      <a:noFill/>
                    </a:lnB>
                  </a:tcPr>
                </a:tc>
              </a:tr>
              <a:tr h="200025">
                <a:tc>
                  <a:txBody>
                    <a:bodyPr/>
                    <a:lstStyle/>
                    <a:p>
                      <a:pPr algn="l" fontAlgn="b"/>
                      <a:endParaRPr lang="en-US" sz="2000" b="1" i="0" u="none" strike="noStrike" dirty="0">
                        <a:solidFill>
                          <a:srgbClr val="1F497D"/>
                        </a:solidFill>
                        <a:latin typeface="Calibri"/>
                      </a:endParaRPr>
                    </a:p>
                  </a:txBody>
                  <a:tcPr marL="9525" marR="9525" marT="9525" marB="0" anchor="b"/>
                </a:tc>
                <a:tc>
                  <a:txBody>
                    <a:bodyPr/>
                    <a:lstStyle/>
                    <a:p>
                      <a:pPr algn="ctr" fontAlgn="b"/>
                      <a:r>
                        <a:rPr lang="en-US" sz="1800" u="none" strike="noStrike"/>
                        <a:t>Energy Star</a:t>
                      </a:r>
                      <a:endParaRPr lang="en-US" sz="1800" b="1" i="0" u="none" strike="noStrike">
                        <a:solidFill>
                          <a:schemeClr val="accent2"/>
                        </a:solidFill>
                        <a:latin typeface="Calibri"/>
                      </a:endParaRPr>
                    </a:p>
                  </a:txBody>
                  <a:tcPr marL="9525" marR="9525" marT="9525" marB="0" anchor="b"/>
                </a:tc>
                <a:tc>
                  <a:txBody>
                    <a:bodyPr/>
                    <a:lstStyle/>
                    <a:p>
                      <a:pPr algn="ctr" fontAlgn="b"/>
                      <a:r>
                        <a:rPr lang="en-US" sz="1800" u="none" strike="noStrike" dirty="0"/>
                        <a:t>Standard</a:t>
                      </a:r>
                      <a:endParaRPr lang="en-US" sz="1800" b="1" i="0" u="none" strike="noStrike" dirty="0">
                        <a:solidFill>
                          <a:schemeClr val="accent2"/>
                        </a:solidFill>
                        <a:latin typeface="Calibri"/>
                      </a:endParaRPr>
                    </a:p>
                  </a:txBody>
                  <a:tcPr marL="9525" marR="9525" marT="9525" marB="0" anchor="b"/>
                </a:tc>
              </a:tr>
              <a:tr h="190500">
                <a:tc>
                  <a:txBody>
                    <a:bodyPr/>
                    <a:lstStyle/>
                    <a:p>
                      <a:pPr algn="l" fontAlgn="b"/>
                      <a:r>
                        <a:rPr lang="en-US" sz="2400" b="1" u="none" strike="noStrike" dirty="0"/>
                        <a:t>Monitor</a:t>
                      </a:r>
                      <a:endParaRPr lang="en-US" sz="1800" b="1" i="0" u="none" strike="noStrike" dirty="0">
                        <a:solidFill>
                          <a:schemeClr val="accent2"/>
                        </a:solidFill>
                        <a:latin typeface="Calibri"/>
                      </a:endParaRPr>
                    </a:p>
                  </a:txBody>
                  <a:tcPr marL="9525" marR="9525" marT="9525" marB="0" anchor="b"/>
                </a:tc>
                <a:tc>
                  <a:txBody>
                    <a:bodyPr/>
                    <a:lstStyle/>
                    <a:p>
                      <a:pPr algn="ctr" fontAlgn="b"/>
                      <a:endParaRPr lang="en-US" sz="1800" b="1" i="0" u="none" strike="noStrike">
                        <a:solidFill>
                          <a:srgbClr val="000000"/>
                        </a:solidFill>
                        <a:latin typeface="Calibri"/>
                      </a:endParaRPr>
                    </a:p>
                  </a:txBody>
                  <a:tcPr marL="9525" marR="9525" marT="9525" marB="0" anchor="b"/>
                </a:tc>
                <a:tc>
                  <a:txBody>
                    <a:bodyPr/>
                    <a:lstStyle/>
                    <a:p>
                      <a:pPr algn="ctr" fontAlgn="b"/>
                      <a:endParaRPr lang="en-US" sz="1800" b="1" i="0" u="none" strike="noStrike">
                        <a:solidFill>
                          <a:srgbClr val="000000"/>
                        </a:solidFill>
                        <a:latin typeface="Calibri"/>
                      </a:endParaRPr>
                    </a:p>
                  </a:txBody>
                  <a:tcPr marL="9525" marR="9525" marT="9525" marB="0" anchor="b"/>
                </a:tc>
              </a:tr>
              <a:tr h="190500">
                <a:tc>
                  <a:txBody>
                    <a:bodyPr/>
                    <a:lstStyle/>
                    <a:p>
                      <a:pPr algn="l" fontAlgn="b"/>
                      <a:r>
                        <a:rPr lang="en-US" sz="1800" u="none" strike="noStrike" dirty="0" smtClean="0">
                          <a:solidFill>
                            <a:schemeClr val="tx1"/>
                          </a:solidFill>
                        </a:rPr>
                        <a:t>Power </a:t>
                      </a:r>
                      <a:r>
                        <a:rPr lang="en-US" sz="1800" u="none" strike="noStrike" dirty="0">
                          <a:solidFill>
                            <a:schemeClr val="tx1"/>
                          </a:solidFill>
                        </a:rPr>
                        <a:t>consumed by standard monitor in active mode</a:t>
                      </a:r>
                      <a:endParaRPr lang="en-US" sz="1800" b="0" i="0" u="none" strike="noStrike" dirty="0">
                        <a:solidFill>
                          <a:schemeClr val="tx1"/>
                        </a:solidFill>
                        <a:latin typeface="Calibri"/>
                      </a:endParaRPr>
                    </a:p>
                  </a:txBody>
                  <a:tcPr marL="9525" marR="9525" marT="9525" marB="0" anchor="b">
                    <a:noFill/>
                  </a:tcPr>
                </a:tc>
                <a:tc>
                  <a:txBody>
                    <a:bodyPr/>
                    <a:lstStyle/>
                    <a:p>
                      <a:pPr algn="ctr" fontAlgn="b"/>
                      <a:r>
                        <a:rPr lang="en-US" sz="1800" u="none" strike="noStrike">
                          <a:solidFill>
                            <a:schemeClr val="tx1"/>
                          </a:solidFill>
                        </a:rPr>
                        <a:t>28</a:t>
                      </a:r>
                      <a:endParaRPr lang="en-US" sz="1800" b="0" i="0" u="none" strike="noStrike">
                        <a:solidFill>
                          <a:schemeClr val="tx1"/>
                        </a:solidFill>
                        <a:latin typeface="Calibri"/>
                      </a:endParaRPr>
                    </a:p>
                  </a:txBody>
                  <a:tcPr marL="9525" marR="9525" marT="9525" marB="0" anchor="b">
                    <a:noFill/>
                  </a:tcPr>
                </a:tc>
                <a:tc>
                  <a:txBody>
                    <a:bodyPr/>
                    <a:lstStyle/>
                    <a:p>
                      <a:pPr algn="ctr" fontAlgn="b"/>
                      <a:r>
                        <a:rPr lang="en-US" sz="1800" u="none" strike="noStrike" dirty="0">
                          <a:solidFill>
                            <a:schemeClr val="tx1"/>
                          </a:solidFill>
                        </a:rPr>
                        <a:t>73</a:t>
                      </a:r>
                      <a:endParaRPr lang="en-US" sz="1800" b="0" i="0" u="none" strike="noStrike" dirty="0">
                        <a:solidFill>
                          <a:schemeClr val="tx1"/>
                        </a:solidFill>
                        <a:latin typeface="Calibri"/>
                      </a:endParaRPr>
                    </a:p>
                  </a:txBody>
                  <a:tcPr marL="9525" marR="9525" marT="9525" marB="0" anchor="b">
                    <a:noFill/>
                  </a:tcPr>
                </a:tc>
              </a:tr>
              <a:tr h="190500">
                <a:tc>
                  <a:txBody>
                    <a:bodyPr/>
                    <a:lstStyle/>
                    <a:p>
                      <a:pPr algn="l" fontAlgn="b"/>
                      <a:r>
                        <a:rPr lang="en-US" sz="1800" u="none" strike="noStrike" dirty="0" smtClean="0">
                          <a:solidFill>
                            <a:schemeClr val="tx1"/>
                          </a:solidFill>
                        </a:rPr>
                        <a:t>Power </a:t>
                      </a:r>
                      <a:r>
                        <a:rPr lang="en-US" sz="1800" u="none" strike="noStrike" dirty="0">
                          <a:solidFill>
                            <a:schemeClr val="tx1"/>
                          </a:solidFill>
                        </a:rPr>
                        <a:t>consumed by standard monitor in sleep mode</a:t>
                      </a:r>
                      <a:endParaRPr lang="en-US" sz="1800" b="1" i="0" u="none" strike="noStrike" dirty="0">
                        <a:solidFill>
                          <a:schemeClr val="tx1"/>
                        </a:solidFill>
                        <a:latin typeface="Calibri"/>
                      </a:endParaRPr>
                    </a:p>
                  </a:txBody>
                  <a:tcPr marL="9525" marR="9525" marT="9525" marB="0" anchor="b">
                    <a:noFill/>
                  </a:tcPr>
                </a:tc>
                <a:tc>
                  <a:txBody>
                    <a:bodyPr/>
                    <a:lstStyle/>
                    <a:p>
                      <a:pPr algn="ctr" fontAlgn="b"/>
                      <a:r>
                        <a:rPr lang="en-US" sz="1800" u="none" strike="noStrike">
                          <a:solidFill>
                            <a:schemeClr val="tx1"/>
                          </a:solidFill>
                        </a:rPr>
                        <a:t>2</a:t>
                      </a:r>
                      <a:endParaRPr lang="en-US" sz="1800" b="1" i="0" u="none" strike="noStrike">
                        <a:solidFill>
                          <a:schemeClr val="tx1"/>
                        </a:solidFill>
                        <a:latin typeface="Calibri"/>
                      </a:endParaRPr>
                    </a:p>
                  </a:txBody>
                  <a:tcPr marL="9525" marR="9525" marT="9525" marB="0" anchor="b">
                    <a:noFill/>
                  </a:tcPr>
                </a:tc>
                <a:tc>
                  <a:txBody>
                    <a:bodyPr/>
                    <a:lstStyle/>
                    <a:p>
                      <a:pPr algn="ctr" fontAlgn="b"/>
                      <a:r>
                        <a:rPr lang="en-US" sz="1800" u="none" strike="noStrike" dirty="0">
                          <a:solidFill>
                            <a:schemeClr val="tx1"/>
                          </a:solidFill>
                        </a:rPr>
                        <a:t>3</a:t>
                      </a:r>
                      <a:endParaRPr lang="en-US" sz="1800" b="1" i="0" u="none" strike="noStrike" dirty="0">
                        <a:solidFill>
                          <a:schemeClr val="tx1"/>
                        </a:solidFill>
                        <a:latin typeface="Calibri"/>
                      </a:endParaRPr>
                    </a:p>
                  </a:txBody>
                  <a:tcPr marL="9525" marR="9525" marT="9525" marB="0" anchor="b">
                    <a:noFill/>
                  </a:tcPr>
                </a:tc>
              </a:tr>
              <a:tr h="190500">
                <a:tc>
                  <a:txBody>
                    <a:bodyPr/>
                    <a:lstStyle/>
                    <a:p>
                      <a:pPr algn="l" fontAlgn="b"/>
                      <a:endParaRPr lang="en-US" sz="1800" b="0" i="0" u="none" strike="noStrike">
                        <a:solidFill>
                          <a:schemeClr val="tx1"/>
                        </a:solidFill>
                        <a:latin typeface="Calibri"/>
                      </a:endParaRPr>
                    </a:p>
                  </a:txBody>
                  <a:tcPr marL="9525" marR="9525" marT="9525" marB="0" anchor="b"/>
                </a:tc>
                <a:tc>
                  <a:txBody>
                    <a:bodyPr/>
                    <a:lstStyle/>
                    <a:p>
                      <a:pPr algn="ctr" fontAlgn="b"/>
                      <a:endParaRPr lang="en-US" sz="1800" b="0" i="0" u="none" strike="noStrike">
                        <a:solidFill>
                          <a:schemeClr val="tx1"/>
                        </a:solidFill>
                        <a:latin typeface="Calibri"/>
                      </a:endParaRPr>
                    </a:p>
                  </a:txBody>
                  <a:tcPr marL="9525" marR="9525" marT="9525" marB="0" anchor="b"/>
                </a:tc>
                <a:tc>
                  <a:txBody>
                    <a:bodyPr/>
                    <a:lstStyle/>
                    <a:p>
                      <a:pPr algn="ctr" fontAlgn="b"/>
                      <a:endParaRPr lang="en-US" sz="1800" b="0" i="0" u="none" strike="noStrike">
                        <a:solidFill>
                          <a:schemeClr val="tx1"/>
                        </a:solidFill>
                        <a:latin typeface="Calibri"/>
                      </a:endParaRPr>
                    </a:p>
                  </a:txBody>
                  <a:tcPr marL="9525" marR="9525" marT="9525" marB="0" anchor="b"/>
                </a:tc>
              </a:tr>
              <a:tr h="190500">
                <a:tc>
                  <a:txBody>
                    <a:bodyPr/>
                    <a:lstStyle/>
                    <a:p>
                      <a:pPr algn="l" fontAlgn="b"/>
                      <a:r>
                        <a:rPr lang="en-US" sz="2400" b="1" u="none" strike="noStrike" dirty="0" smtClean="0">
                          <a:solidFill>
                            <a:schemeClr val="tx1"/>
                          </a:solidFill>
                        </a:rPr>
                        <a:t>Systems</a:t>
                      </a:r>
                      <a:endParaRPr lang="en-US" sz="2400" b="1" i="0" u="none" strike="noStrike" dirty="0">
                        <a:solidFill>
                          <a:schemeClr val="tx1"/>
                        </a:solidFill>
                        <a:latin typeface="Calibri"/>
                      </a:endParaRPr>
                    </a:p>
                  </a:txBody>
                  <a:tcPr marL="9525" marR="9525" marT="9525" marB="0" anchor="b"/>
                </a:tc>
                <a:tc>
                  <a:txBody>
                    <a:bodyPr/>
                    <a:lstStyle/>
                    <a:p>
                      <a:pPr algn="ctr" fontAlgn="b"/>
                      <a:endParaRPr lang="en-US" sz="1800" b="0" i="0" u="none" strike="noStrike">
                        <a:solidFill>
                          <a:schemeClr val="tx1"/>
                        </a:solidFill>
                        <a:latin typeface="Calibri"/>
                      </a:endParaRPr>
                    </a:p>
                  </a:txBody>
                  <a:tcPr marL="9525" marR="9525" marT="9525" marB="0" anchor="b"/>
                </a:tc>
                <a:tc>
                  <a:txBody>
                    <a:bodyPr/>
                    <a:lstStyle/>
                    <a:p>
                      <a:pPr algn="ctr" fontAlgn="b"/>
                      <a:endParaRPr lang="en-US" sz="1800" b="0" i="0" u="none" strike="noStrike">
                        <a:solidFill>
                          <a:schemeClr val="tx1"/>
                        </a:solidFill>
                        <a:latin typeface="Calibri"/>
                      </a:endParaRPr>
                    </a:p>
                  </a:txBody>
                  <a:tcPr marL="9525" marR="9525" marT="9525" marB="0" anchor="b"/>
                </a:tc>
              </a:tr>
              <a:tr h="190500">
                <a:tc>
                  <a:txBody>
                    <a:bodyPr/>
                    <a:lstStyle/>
                    <a:p>
                      <a:pPr algn="l" fontAlgn="b"/>
                      <a:r>
                        <a:rPr lang="en-US" sz="1800" u="none" strike="noStrike" dirty="0" smtClean="0">
                          <a:solidFill>
                            <a:schemeClr val="tx1"/>
                          </a:solidFill>
                        </a:rPr>
                        <a:t>Power </a:t>
                      </a:r>
                      <a:r>
                        <a:rPr lang="en-US" sz="1800" u="none" strike="noStrike" dirty="0">
                          <a:solidFill>
                            <a:schemeClr val="tx1"/>
                          </a:solidFill>
                        </a:rPr>
                        <a:t>consumed by standard </a:t>
                      </a:r>
                      <a:r>
                        <a:rPr lang="en-US" sz="1800" b="1" u="none" strike="noStrike" dirty="0">
                          <a:solidFill>
                            <a:schemeClr val="tx1"/>
                          </a:solidFill>
                        </a:rPr>
                        <a:t>desktop</a:t>
                      </a:r>
                      <a:r>
                        <a:rPr lang="en-US" sz="1800" u="none" strike="noStrike" dirty="0">
                          <a:solidFill>
                            <a:schemeClr val="tx1"/>
                          </a:solidFill>
                        </a:rPr>
                        <a:t> in active mode</a:t>
                      </a:r>
                      <a:endParaRPr lang="en-US" sz="1800" b="0" i="0" u="none" strike="noStrike" dirty="0">
                        <a:solidFill>
                          <a:schemeClr val="tx1"/>
                        </a:solidFill>
                        <a:latin typeface="Calibri"/>
                      </a:endParaRPr>
                    </a:p>
                  </a:txBody>
                  <a:tcPr marL="9525" marR="9525" marT="9525" marB="0" anchor="b">
                    <a:noFill/>
                  </a:tcPr>
                </a:tc>
                <a:tc>
                  <a:txBody>
                    <a:bodyPr/>
                    <a:lstStyle/>
                    <a:p>
                      <a:pPr algn="ctr" fontAlgn="b"/>
                      <a:r>
                        <a:rPr lang="en-US" sz="1800" u="none" strike="noStrike">
                          <a:solidFill>
                            <a:schemeClr val="tx1"/>
                          </a:solidFill>
                        </a:rPr>
                        <a:t>60</a:t>
                      </a:r>
                      <a:endParaRPr lang="en-US" sz="1800" b="0" i="0" u="none" strike="noStrike">
                        <a:solidFill>
                          <a:schemeClr val="tx1"/>
                        </a:solidFill>
                        <a:latin typeface="Calibri"/>
                      </a:endParaRPr>
                    </a:p>
                  </a:txBody>
                  <a:tcPr marL="9525" marR="9525" marT="9525" marB="0" anchor="b">
                    <a:noFill/>
                  </a:tcPr>
                </a:tc>
                <a:tc>
                  <a:txBody>
                    <a:bodyPr/>
                    <a:lstStyle/>
                    <a:p>
                      <a:pPr algn="ctr" fontAlgn="b"/>
                      <a:r>
                        <a:rPr lang="en-US" sz="1800" u="none" strike="noStrike" dirty="0">
                          <a:solidFill>
                            <a:schemeClr val="tx1"/>
                          </a:solidFill>
                        </a:rPr>
                        <a:t>84</a:t>
                      </a:r>
                      <a:endParaRPr lang="en-US" sz="1800" b="0" i="0" u="none" strike="noStrike" dirty="0">
                        <a:solidFill>
                          <a:schemeClr val="tx1"/>
                        </a:solidFill>
                        <a:latin typeface="Calibri"/>
                      </a:endParaRPr>
                    </a:p>
                  </a:txBody>
                  <a:tcPr marL="9525" marR="9525" marT="9525" marB="0" anchor="b">
                    <a:noFill/>
                  </a:tcPr>
                </a:tc>
              </a:tr>
              <a:tr h="190500">
                <a:tc>
                  <a:txBody>
                    <a:bodyPr/>
                    <a:lstStyle/>
                    <a:p>
                      <a:pPr algn="l" fontAlgn="b"/>
                      <a:r>
                        <a:rPr lang="en-US" sz="1800" u="none" strike="noStrike" dirty="0" smtClean="0">
                          <a:solidFill>
                            <a:schemeClr val="tx1"/>
                          </a:solidFill>
                        </a:rPr>
                        <a:t>Power </a:t>
                      </a:r>
                      <a:r>
                        <a:rPr lang="en-US" sz="1800" u="none" strike="noStrike" dirty="0">
                          <a:solidFill>
                            <a:schemeClr val="tx1"/>
                          </a:solidFill>
                        </a:rPr>
                        <a:t>consumed by standard </a:t>
                      </a:r>
                      <a:r>
                        <a:rPr lang="en-US" sz="1800" b="1" u="none" strike="noStrike" dirty="0">
                          <a:solidFill>
                            <a:schemeClr val="tx1"/>
                          </a:solidFill>
                        </a:rPr>
                        <a:t>desktop</a:t>
                      </a:r>
                      <a:r>
                        <a:rPr lang="en-US" sz="1800" u="none" strike="noStrike" dirty="0">
                          <a:solidFill>
                            <a:schemeClr val="tx1"/>
                          </a:solidFill>
                        </a:rPr>
                        <a:t> in sleep mode</a:t>
                      </a:r>
                      <a:endParaRPr lang="en-US" sz="1800" b="1" i="0" u="none" strike="noStrike" dirty="0">
                        <a:solidFill>
                          <a:schemeClr val="tx1"/>
                        </a:solidFill>
                        <a:latin typeface="Calibri"/>
                      </a:endParaRPr>
                    </a:p>
                  </a:txBody>
                  <a:tcPr marL="9525" marR="9525" marT="9525" marB="0" anchor="b">
                    <a:noFill/>
                  </a:tcPr>
                </a:tc>
                <a:tc>
                  <a:txBody>
                    <a:bodyPr/>
                    <a:lstStyle/>
                    <a:p>
                      <a:pPr algn="ctr" fontAlgn="b"/>
                      <a:r>
                        <a:rPr lang="en-US" sz="1800" u="none" strike="noStrike">
                          <a:solidFill>
                            <a:schemeClr val="tx1"/>
                          </a:solidFill>
                        </a:rPr>
                        <a:t>4</a:t>
                      </a:r>
                      <a:endParaRPr lang="en-US" sz="1800" b="1" i="0" u="none" strike="noStrike">
                        <a:solidFill>
                          <a:schemeClr val="tx1"/>
                        </a:solidFill>
                        <a:latin typeface="Calibri"/>
                      </a:endParaRPr>
                    </a:p>
                  </a:txBody>
                  <a:tcPr marL="9525" marR="9525" marT="9525" marB="0" anchor="b">
                    <a:noFill/>
                  </a:tcPr>
                </a:tc>
                <a:tc>
                  <a:txBody>
                    <a:bodyPr/>
                    <a:lstStyle/>
                    <a:p>
                      <a:pPr algn="ctr" fontAlgn="b"/>
                      <a:r>
                        <a:rPr lang="en-US" sz="1800" u="none" strike="noStrike" dirty="0">
                          <a:solidFill>
                            <a:schemeClr val="tx1"/>
                          </a:solidFill>
                        </a:rPr>
                        <a:t>6</a:t>
                      </a:r>
                      <a:endParaRPr lang="en-US" sz="1800" b="1" i="0" u="none" strike="noStrike" dirty="0">
                        <a:solidFill>
                          <a:schemeClr val="tx1"/>
                        </a:solidFill>
                        <a:latin typeface="Calibri"/>
                      </a:endParaRPr>
                    </a:p>
                  </a:txBody>
                  <a:tcPr marL="9525" marR="9525" marT="9525" marB="0" anchor="b">
                    <a:noFill/>
                  </a:tcPr>
                </a:tc>
              </a:tr>
              <a:tr h="190500">
                <a:tc>
                  <a:txBody>
                    <a:bodyPr/>
                    <a:lstStyle/>
                    <a:p>
                      <a:pPr algn="l" fontAlgn="b"/>
                      <a:endParaRPr lang="en-US" sz="1800" b="1" i="0" u="none" strike="noStrike" dirty="0">
                        <a:solidFill>
                          <a:schemeClr val="tx1"/>
                        </a:solidFill>
                        <a:latin typeface="Calibri"/>
                      </a:endParaRPr>
                    </a:p>
                  </a:txBody>
                  <a:tcPr marL="9525" marR="9525" marT="9525" marB="0" anchor="b"/>
                </a:tc>
                <a:tc>
                  <a:txBody>
                    <a:bodyPr/>
                    <a:lstStyle/>
                    <a:p>
                      <a:pPr algn="ctr" fontAlgn="b"/>
                      <a:endParaRPr lang="en-US" sz="1800" b="1" i="0" u="none" strike="noStrike">
                        <a:solidFill>
                          <a:schemeClr val="tx1"/>
                        </a:solidFill>
                        <a:latin typeface="Calibri"/>
                      </a:endParaRPr>
                    </a:p>
                  </a:txBody>
                  <a:tcPr marL="9525" marR="9525" marT="9525" marB="0" anchor="b"/>
                </a:tc>
                <a:tc>
                  <a:txBody>
                    <a:bodyPr/>
                    <a:lstStyle/>
                    <a:p>
                      <a:pPr algn="ctr" fontAlgn="b"/>
                      <a:endParaRPr lang="en-US" sz="1800" b="1" i="0" u="none" strike="noStrike" dirty="0">
                        <a:solidFill>
                          <a:schemeClr val="tx1"/>
                        </a:solidFill>
                        <a:latin typeface="Calibri"/>
                      </a:endParaRPr>
                    </a:p>
                  </a:txBody>
                  <a:tcPr marL="9525" marR="9525" marT="9525" marB="0" anchor="b"/>
                </a:tc>
              </a:tr>
              <a:tr h="190500">
                <a:tc>
                  <a:txBody>
                    <a:bodyPr/>
                    <a:lstStyle/>
                    <a:p>
                      <a:pPr algn="l" fontAlgn="b"/>
                      <a:r>
                        <a:rPr lang="en-US" sz="1800" u="none" strike="noStrike" dirty="0" smtClean="0">
                          <a:solidFill>
                            <a:schemeClr val="tx1"/>
                          </a:solidFill>
                        </a:rPr>
                        <a:t>Power </a:t>
                      </a:r>
                      <a:r>
                        <a:rPr lang="en-US" sz="1800" u="none" strike="noStrike" dirty="0">
                          <a:solidFill>
                            <a:schemeClr val="tx1"/>
                          </a:solidFill>
                        </a:rPr>
                        <a:t>consumed by standard </a:t>
                      </a:r>
                      <a:r>
                        <a:rPr lang="en-US" sz="1800" b="1" u="none" strike="noStrike" dirty="0">
                          <a:solidFill>
                            <a:schemeClr val="tx1"/>
                          </a:solidFill>
                        </a:rPr>
                        <a:t>laptop</a:t>
                      </a:r>
                      <a:r>
                        <a:rPr lang="en-US" sz="1800" u="none" strike="noStrike" dirty="0">
                          <a:solidFill>
                            <a:schemeClr val="tx1"/>
                          </a:solidFill>
                        </a:rPr>
                        <a:t> in active mode</a:t>
                      </a:r>
                      <a:endParaRPr lang="en-US" sz="1800" b="0" i="0" u="none" strike="noStrike" dirty="0">
                        <a:solidFill>
                          <a:schemeClr val="tx1"/>
                        </a:solidFill>
                        <a:latin typeface="Calibri"/>
                      </a:endParaRPr>
                    </a:p>
                  </a:txBody>
                  <a:tcPr marL="9525" marR="9525" marT="9525" marB="0" anchor="b">
                    <a:noFill/>
                  </a:tcPr>
                </a:tc>
                <a:tc>
                  <a:txBody>
                    <a:bodyPr/>
                    <a:lstStyle/>
                    <a:p>
                      <a:pPr algn="ctr" fontAlgn="b"/>
                      <a:r>
                        <a:rPr lang="en-US" sz="1800" u="none" strike="noStrike">
                          <a:solidFill>
                            <a:schemeClr val="tx1"/>
                          </a:solidFill>
                        </a:rPr>
                        <a:t>16</a:t>
                      </a:r>
                      <a:endParaRPr lang="en-US" sz="1800" b="0" i="0" u="none" strike="noStrike">
                        <a:solidFill>
                          <a:schemeClr val="tx1"/>
                        </a:solidFill>
                        <a:latin typeface="Calibri"/>
                      </a:endParaRPr>
                    </a:p>
                  </a:txBody>
                  <a:tcPr marL="9525" marR="9525" marT="9525" marB="0" anchor="b">
                    <a:noFill/>
                  </a:tcPr>
                </a:tc>
                <a:tc>
                  <a:txBody>
                    <a:bodyPr/>
                    <a:lstStyle/>
                    <a:p>
                      <a:pPr algn="ctr" fontAlgn="b"/>
                      <a:r>
                        <a:rPr lang="en-US" sz="1800" u="none" strike="noStrike" dirty="0">
                          <a:solidFill>
                            <a:schemeClr val="tx1"/>
                          </a:solidFill>
                        </a:rPr>
                        <a:t>20</a:t>
                      </a:r>
                      <a:endParaRPr lang="en-US" sz="1800" b="0" i="0" u="none" strike="noStrike" dirty="0">
                        <a:solidFill>
                          <a:schemeClr val="tx1"/>
                        </a:solidFill>
                        <a:latin typeface="Calibri"/>
                      </a:endParaRPr>
                    </a:p>
                  </a:txBody>
                  <a:tcPr marL="9525" marR="9525" marT="9525" marB="0" anchor="b">
                    <a:noFill/>
                  </a:tcPr>
                </a:tc>
              </a:tr>
              <a:tr h="190500">
                <a:tc>
                  <a:txBody>
                    <a:bodyPr/>
                    <a:lstStyle/>
                    <a:p>
                      <a:pPr algn="l" fontAlgn="b"/>
                      <a:r>
                        <a:rPr lang="en-US" sz="1800" u="none" strike="noStrike" dirty="0" smtClean="0">
                          <a:solidFill>
                            <a:schemeClr val="tx1"/>
                          </a:solidFill>
                        </a:rPr>
                        <a:t>Power </a:t>
                      </a:r>
                      <a:r>
                        <a:rPr lang="en-US" sz="1800" u="none" strike="noStrike" dirty="0">
                          <a:solidFill>
                            <a:schemeClr val="tx1"/>
                          </a:solidFill>
                        </a:rPr>
                        <a:t>consumed by standard </a:t>
                      </a:r>
                      <a:r>
                        <a:rPr lang="en-US" sz="1800" b="1" u="none" strike="noStrike" dirty="0">
                          <a:solidFill>
                            <a:schemeClr val="tx1"/>
                          </a:solidFill>
                        </a:rPr>
                        <a:t>laptop</a:t>
                      </a:r>
                      <a:r>
                        <a:rPr lang="en-US" sz="1800" u="none" strike="noStrike" dirty="0">
                          <a:solidFill>
                            <a:schemeClr val="tx1"/>
                          </a:solidFill>
                        </a:rPr>
                        <a:t> in sleep mode</a:t>
                      </a:r>
                      <a:endParaRPr lang="en-US" sz="1800" b="1" i="0" u="none" strike="noStrike" dirty="0">
                        <a:solidFill>
                          <a:schemeClr val="tx1"/>
                        </a:solidFill>
                        <a:latin typeface="Calibri"/>
                      </a:endParaRPr>
                    </a:p>
                  </a:txBody>
                  <a:tcPr marL="9525" marR="9525" marT="9525" marB="0" anchor="b">
                    <a:noFill/>
                  </a:tcPr>
                </a:tc>
                <a:tc>
                  <a:txBody>
                    <a:bodyPr/>
                    <a:lstStyle/>
                    <a:p>
                      <a:pPr algn="ctr" fontAlgn="b"/>
                      <a:r>
                        <a:rPr lang="en-US" sz="1800" u="none" strike="noStrike">
                          <a:solidFill>
                            <a:schemeClr val="tx1"/>
                          </a:solidFill>
                        </a:rPr>
                        <a:t>1</a:t>
                      </a:r>
                      <a:endParaRPr lang="en-US" sz="1800" b="1" i="0" u="none" strike="noStrike">
                        <a:solidFill>
                          <a:schemeClr val="tx1"/>
                        </a:solidFill>
                        <a:latin typeface="Calibri"/>
                      </a:endParaRPr>
                    </a:p>
                  </a:txBody>
                  <a:tcPr marL="9525" marR="9525" marT="9525" marB="0" anchor="b">
                    <a:noFill/>
                  </a:tcPr>
                </a:tc>
                <a:tc>
                  <a:txBody>
                    <a:bodyPr/>
                    <a:lstStyle/>
                    <a:p>
                      <a:pPr algn="ctr" fontAlgn="b"/>
                      <a:r>
                        <a:rPr lang="en-US" sz="1800" u="none" strike="noStrike" dirty="0">
                          <a:solidFill>
                            <a:schemeClr val="tx1"/>
                          </a:solidFill>
                        </a:rPr>
                        <a:t>1</a:t>
                      </a:r>
                      <a:endParaRPr lang="en-US" sz="1800" b="1" i="0" u="none" strike="noStrike" dirty="0">
                        <a:solidFill>
                          <a:schemeClr val="tx1"/>
                        </a:solidFill>
                        <a:latin typeface="Calibri"/>
                      </a:endParaRPr>
                    </a:p>
                  </a:txBody>
                  <a:tcPr marL="9525" marR="9525" marT="9525" marB="0" anchor="b">
                    <a:noFill/>
                  </a:tcPr>
                </a:tc>
              </a:tr>
              <a:tr h="190500">
                <a:tc>
                  <a:txBody>
                    <a:bodyPr/>
                    <a:lstStyle/>
                    <a:p>
                      <a:pPr algn="l" fontAlgn="b"/>
                      <a:endParaRPr lang="en-US" sz="1800" b="1" i="0" u="none" strike="noStrike" dirty="0">
                        <a:solidFill>
                          <a:schemeClr val="tx1"/>
                        </a:solidFill>
                        <a:latin typeface="Calibri"/>
                      </a:endParaRPr>
                    </a:p>
                  </a:txBody>
                  <a:tcPr marL="9525" marR="9525" marT="9525" marB="0" anchor="b">
                    <a:noFill/>
                  </a:tcPr>
                </a:tc>
                <a:tc>
                  <a:txBody>
                    <a:bodyPr/>
                    <a:lstStyle/>
                    <a:p>
                      <a:pPr algn="ctr" fontAlgn="b"/>
                      <a:endParaRPr lang="en-US" sz="1800" b="1" i="0" u="none" strike="noStrike">
                        <a:solidFill>
                          <a:schemeClr val="tx1"/>
                        </a:solidFill>
                        <a:latin typeface="Calibri"/>
                      </a:endParaRPr>
                    </a:p>
                  </a:txBody>
                  <a:tcPr marL="9525" marR="9525" marT="9525" marB="0" anchor="b">
                    <a:noFill/>
                  </a:tcPr>
                </a:tc>
                <a:tc>
                  <a:txBody>
                    <a:bodyPr/>
                    <a:lstStyle/>
                    <a:p>
                      <a:pPr algn="ctr" fontAlgn="b"/>
                      <a:endParaRPr lang="en-US" sz="1800" b="1" i="0" u="none" strike="noStrike" dirty="0">
                        <a:solidFill>
                          <a:schemeClr val="tx1"/>
                        </a:solidFill>
                        <a:latin typeface="Calibri"/>
                      </a:endParaRPr>
                    </a:p>
                  </a:txBody>
                  <a:tcPr marL="9525" marR="9525" marT="9525" marB="0" anchor="b">
                    <a:noFill/>
                  </a:tcPr>
                </a:tc>
              </a:tr>
            </a:tbl>
          </a:graphicData>
        </a:graphic>
      </p:graphicFrame>
      <p:pic>
        <p:nvPicPr>
          <p:cNvPr id="1030" name="Picture 6" descr="D:\Sync\FS_DVD Art\DVD_ART36\Artwork_Imagery\Shapes\Arrows\Istock 6488056 3D curved arrows\gray curved loop arrow 4.png"/>
          <p:cNvPicPr>
            <a:picLocks noChangeAspect="1" noChangeArrowheads="1"/>
          </p:cNvPicPr>
          <p:nvPr/>
        </p:nvPicPr>
        <p:blipFill>
          <a:blip r:embed="rId3"/>
          <a:srcRect/>
          <a:stretch>
            <a:fillRect/>
          </a:stretch>
        </p:blipFill>
        <p:spPr bwMode="auto">
          <a:xfrm>
            <a:off x="3342594" y="4512808"/>
            <a:ext cx="4200525" cy="3209925"/>
          </a:xfrm>
          <a:prstGeom prst="rect">
            <a:avLst/>
          </a:prstGeom>
          <a:noFill/>
        </p:spPr>
      </p:pic>
      <p:pic>
        <p:nvPicPr>
          <p:cNvPr id="1031" name="Picture 7" descr="D:\Sync\FS_DVD Art\DVD_ART36\Artwork_Imagery\Shapes\Arrows\Istock 6488056 3D curved arrows\gray curved loop arrow 4.png"/>
          <p:cNvPicPr>
            <a:picLocks noChangeAspect="1" noChangeArrowheads="1"/>
          </p:cNvPicPr>
          <p:nvPr/>
        </p:nvPicPr>
        <p:blipFill>
          <a:blip r:embed="rId3"/>
          <a:srcRect/>
          <a:stretch>
            <a:fillRect/>
          </a:stretch>
        </p:blipFill>
        <p:spPr bwMode="auto">
          <a:xfrm>
            <a:off x="5015378" y="5514295"/>
            <a:ext cx="2043281" cy="1561419"/>
          </a:xfrm>
          <a:prstGeom prst="rect">
            <a:avLst/>
          </a:prstGeom>
          <a:noFill/>
        </p:spPr>
      </p:pic>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31"/>
                                        </p:tgtEl>
                                        <p:attrNameLst>
                                          <p:attrName>style.visibility</p:attrName>
                                        </p:attrNameLst>
                                      </p:cBhvr>
                                      <p:to>
                                        <p:strVal val="visible"/>
                                      </p:to>
                                    </p:set>
                                    <p:animEffect transition="in" filter="fade">
                                      <p:cBhvr>
                                        <p:cTn id="7" dur="1000"/>
                                        <p:tgtEl>
                                          <p:spTgt spid="1031"/>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030"/>
                                        </p:tgtEl>
                                        <p:attrNameLst>
                                          <p:attrName>style.visibility</p:attrName>
                                        </p:attrNameLst>
                                      </p:cBhvr>
                                      <p:to>
                                        <p:strVal val="visible"/>
                                      </p:to>
                                    </p:set>
                                    <p:animEffect transition="in" filter="fade">
                                      <p:cBhvr>
                                        <p:cTn id="11" dur="1000"/>
                                        <p:tgtEl>
                                          <p:spTgt spid="1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Phase 2:  Plan and create power management policy</a:t>
            </a:r>
            <a:endParaRPr lang="en-US" dirty="0"/>
          </a:p>
        </p:txBody>
      </p:sp>
      <p:sp>
        <p:nvSpPr>
          <p:cNvPr id="5" name="Text Placeholder 4"/>
          <p:cNvSpPr>
            <a:spLocks noGrp="1"/>
          </p:cNvSpPr>
          <p:nvPr>
            <p:ph type="body" sz="quarter" idx="10"/>
          </p:nvPr>
        </p:nvSpPr>
        <p:spPr>
          <a:xfrm>
            <a:off x="381000" y="1687777"/>
            <a:ext cx="8382000" cy="2210862"/>
          </a:xfrm>
        </p:spPr>
        <p:txBody>
          <a:bodyPr/>
          <a:lstStyle/>
          <a:p>
            <a:r>
              <a:rPr lang="en-US" sz="2000" dirty="0" smtClean="0"/>
              <a:t>Analyze the data and define right power policy based on user activity.</a:t>
            </a:r>
          </a:p>
          <a:p>
            <a:pPr>
              <a:buNone/>
            </a:pPr>
            <a:r>
              <a:rPr lang="en-US" sz="2000" dirty="0" smtClean="0"/>
              <a:t>Examples:</a:t>
            </a:r>
          </a:p>
          <a:p>
            <a:pPr lvl="1"/>
            <a:r>
              <a:rPr lang="en-US" sz="1600" dirty="0" smtClean="0"/>
              <a:t>User activity is heavy 8 – 11 AM , decrease 11 AM – 1 PM, and picks up again 1 – 4:30 PM</a:t>
            </a:r>
          </a:p>
          <a:p>
            <a:pPr lvl="1"/>
            <a:r>
              <a:rPr lang="en-US" sz="1600" dirty="0" smtClean="0"/>
              <a:t>91% of people zero activity by 5 PM </a:t>
            </a:r>
          </a:p>
          <a:p>
            <a:pPr lvl="1"/>
            <a:r>
              <a:rPr lang="en-US" sz="1600" dirty="0" smtClean="0"/>
              <a:t>91% of people zero activity by 4 PM on Friday </a:t>
            </a:r>
          </a:p>
          <a:p>
            <a:pPr lvl="1"/>
            <a:r>
              <a:rPr lang="en-US" sz="1600" dirty="0" smtClean="0"/>
              <a:t>%98 of people zero activity during weekend</a:t>
            </a:r>
          </a:p>
          <a:p>
            <a:r>
              <a:rPr lang="en-US" sz="2000" dirty="0" smtClean="0"/>
              <a:t>Look for machines that can’t support power management</a:t>
            </a:r>
          </a:p>
          <a:p>
            <a:r>
              <a:rPr lang="en-US" sz="2000" dirty="0" smtClean="0"/>
              <a:t>Exclude machines that shouldn’t be managed for power</a:t>
            </a:r>
          </a:p>
          <a:p>
            <a:r>
              <a:rPr lang="en-US" sz="2000" dirty="0" smtClean="0"/>
              <a:t>Define policy for each facility (organization, department)</a:t>
            </a:r>
          </a:p>
          <a:p>
            <a:r>
              <a:rPr lang="en-US" sz="2000" dirty="0" smtClean="0"/>
              <a:t>Define different policy for peak and non peak times</a:t>
            </a:r>
          </a:p>
          <a:p>
            <a:r>
              <a:rPr lang="en-US" sz="2000" dirty="0" smtClean="0"/>
              <a:t>Out of the box power policies </a:t>
            </a:r>
          </a:p>
          <a:p>
            <a:pPr lvl="1"/>
            <a:r>
              <a:rPr lang="en-US" sz="1800" dirty="0" smtClean="0"/>
              <a:t>Balanced, Power saver, High performance (XP, Vista, 7)</a:t>
            </a:r>
          </a:p>
          <a:p>
            <a:pPr lvl="1"/>
            <a:r>
              <a:rPr lang="en-US" sz="1800" dirty="0" smtClean="0"/>
              <a:t>Customize out of the box power policies</a:t>
            </a:r>
          </a:p>
          <a:p>
            <a:endParaRPr lang="en-US" sz="2000" dirty="0"/>
          </a:p>
        </p:txBody>
      </p:sp>
    </p:spTree>
  </p:cSld>
  <p:clrMapOvr>
    <a:masterClrMapping/>
  </p:clrMapOvr>
  <p:transition advClick="0">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Configuring Power Management</a:t>
            </a:r>
            <a:endParaRPr lang="en-US" dirty="0"/>
          </a:p>
        </p:txBody>
      </p:sp>
      <p:sp>
        <p:nvSpPr>
          <p:cNvPr id="4" name="Text Placeholder 3"/>
          <p:cNvSpPr>
            <a:spLocks noGrp="1"/>
          </p:cNvSpPr>
          <p:nvPr>
            <p:ph type="body" sz="quarter" idx="10"/>
          </p:nvPr>
        </p:nvSpPr>
        <p:spPr/>
        <p:txBody>
          <a:bodyPr/>
          <a:lstStyle/>
          <a:p>
            <a:r>
              <a:rPr lang="en-US" smtClean="0"/>
              <a:t>demo</a:t>
            </a:r>
            <a:endParaRPr lang="en-US" dirty="0"/>
          </a:p>
        </p:txBody>
      </p:sp>
    </p:spTree>
  </p:cSld>
  <p:clrMapOvr>
    <a:masterClrMapping/>
  </p:clrMapOvr>
  <p:transition advClick="0">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print"/>
          <a:srcRect/>
          <a:stretch>
            <a:fillRect/>
          </a:stretch>
        </p:blipFill>
        <p:spPr bwMode="auto">
          <a:xfrm>
            <a:off x="4687658" y="2449323"/>
            <a:ext cx="3657600" cy="4205050"/>
          </a:xfrm>
          <a:prstGeom prst="rect">
            <a:avLst/>
          </a:prstGeom>
          <a:noFill/>
          <a:ln w="9525">
            <a:noFill/>
            <a:miter lim="800000"/>
            <a:headEnd/>
            <a:tailEnd/>
          </a:ln>
          <a:effectLst>
            <a:reflection blurRad="6350" stA="52000" endA="300" endPos="35000" dir="5400000" sy="-100000" algn="bl" rotWithShape="0"/>
          </a:effectLst>
        </p:spPr>
      </p:pic>
      <p:graphicFrame>
        <p:nvGraphicFramePr>
          <p:cNvPr id="4" name="Table 3"/>
          <p:cNvGraphicFramePr>
            <a:graphicFrameLocks noGrp="1"/>
          </p:cNvGraphicFramePr>
          <p:nvPr/>
        </p:nvGraphicFramePr>
        <p:xfrm>
          <a:off x="1" y="968827"/>
          <a:ext cx="9329056" cy="1377088"/>
        </p:xfrm>
        <a:graphic>
          <a:graphicData uri="http://schemas.openxmlformats.org/drawingml/2006/table">
            <a:tbl>
              <a:tblPr firstRow="1" bandRow="1">
                <a:tableStyleId>{3B4B98B0-60AC-42C2-AFA5-B58CD77FA1E5}</a:tableStyleId>
              </a:tblPr>
              <a:tblGrid>
                <a:gridCol w="2645228"/>
                <a:gridCol w="2797628"/>
                <a:gridCol w="3886200"/>
              </a:tblGrid>
              <a:tr h="284453">
                <a:tc>
                  <a:txBody>
                    <a:bodyPr/>
                    <a:lstStyle/>
                    <a:p>
                      <a:pPr marL="0" marR="0" algn="l" rtl="0" eaLnBrk="1" fontAlgn="t" latinLnBrk="0" hangingPunct="1">
                        <a:lnSpc>
                          <a:spcPct val="115000"/>
                        </a:lnSpc>
                        <a:spcBef>
                          <a:spcPts val="0"/>
                        </a:spcBef>
                        <a:spcAft>
                          <a:spcPts val="0"/>
                        </a:spcAft>
                      </a:pPr>
                      <a:r>
                        <a:rPr lang="en-US" sz="1600" u="none" strike="noStrike" kern="1200" dirty="0" smtClean="0"/>
                        <a:t>      Power </a:t>
                      </a:r>
                      <a:r>
                        <a:rPr lang="en-US" sz="1600" u="none" strike="noStrike" kern="1200" dirty="0"/>
                        <a:t>plan name</a:t>
                      </a:r>
                      <a:endParaRPr lang="en-US" sz="1600" b="0" i="0" u="none" strike="noStrike" kern="1200" dirty="0">
                        <a:solidFill>
                          <a:schemeClr val="tx1"/>
                        </a:solidFill>
                        <a:latin typeface="Calibri"/>
                        <a:ea typeface="PMingLiU"/>
                        <a:cs typeface="Times New Roman"/>
                      </a:endParaRPr>
                    </a:p>
                  </a:txBody>
                  <a:tcPr marL="68580" marR="68580" marT="9525" marB="0">
                    <a:solidFill>
                      <a:srgbClr val="99CC99">
                        <a:alpha val="50000"/>
                      </a:srgbClr>
                    </a:solidFill>
                  </a:tcPr>
                </a:tc>
                <a:tc>
                  <a:txBody>
                    <a:bodyPr/>
                    <a:lstStyle/>
                    <a:p>
                      <a:pPr marL="0" marR="0" algn="l" rtl="0" eaLnBrk="1" fontAlgn="t" latinLnBrk="0" hangingPunct="1">
                        <a:lnSpc>
                          <a:spcPct val="115000"/>
                        </a:lnSpc>
                        <a:spcBef>
                          <a:spcPts val="0"/>
                        </a:spcBef>
                        <a:spcAft>
                          <a:spcPts val="0"/>
                        </a:spcAft>
                      </a:pPr>
                      <a:r>
                        <a:rPr lang="en-US" sz="1600" u="none" strike="noStrike" kern="1200" dirty="0"/>
                        <a:t>Vista, Win 7 and Server 2008</a:t>
                      </a:r>
                      <a:endParaRPr lang="en-US" sz="1600" b="0" i="0" u="none" strike="noStrike" kern="1200" dirty="0">
                        <a:solidFill>
                          <a:schemeClr val="tx1"/>
                        </a:solidFill>
                        <a:latin typeface="Calibri"/>
                        <a:ea typeface="PMingLiU"/>
                        <a:cs typeface="Times New Roman"/>
                      </a:endParaRPr>
                    </a:p>
                  </a:txBody>
                  <a:tcPr marL="68580" marR="68580" marT="9525" marB="0">
                    <a:solidFill>
                      <a:srgbClr val="99CC99">
                        <a:alpha val="50000"/>
                      </a:srgbClr>
                    </a:solidFill>
                  </a:tcPr>
                </a:tc>
                <a:tc>
                  <a:txBody>
                    <a:bodyPr/>
                    <a:lstStyle/>
                    <a:p>
                      <a:pPr marL="0" marR="0" algn="l" rtl="0" eaLnBrk="1" fontAlgn="t" latinLnBrk="0" hangingPunct="1">
                        <a:lnSpc>
                          <a:spcPct val="115000"/>
                        </a:lnSpc>
                        <a:spcBef>
                          <a:spcPts val="0"/>
                        </a:spcBef>
                        <a:spcAft>
                          <a:spcPts val="0"/>
                        </a:spcAft>
                      </a:pPr>
                      <a:r>
                        <a:rPr lang="en-US" sz="1600" u="none" strike="noStrike" kern="1200" dirty="0"/>
                        <a:t>XP and Server 2003</a:t>
                      </a:r>
                      <a:endParaRPr lang="en-US" sz="1600" b="0" i="0" u="none" strike="noStrike" kern="1200" dirty="0">
                        <a:solidFill>
                          <a:schemeClr val="tx1"/>
                        </a:solidFill>
                        <a:latin typeface="Calibri"/>
                        <a:ea typeface="PMingLiU"/>
                        <a:cs typeface="Times New Roman"/>
                      </a:endParaRPr>
                    </a:p>
                  </a:txBody>
                  <a:tcPr marL="68580" marR="68580" marT="9525" marB="0">
                    <a:solidFill>
                      <a:srgbClr val="99CC99">
                        <a:alpha val="50000"/>
                      </a:srgbClr>
                    </a:solidFill>
                  </a:tcPr>
                </a:tc>
              </a:tr>
              <a:tr h="378600">
                <a:tc>
                  <a:txBody>
                    <a:bodyPr/>
                    <a:lstStyle/>
                    <a:p>
                      <a:pPr marL="0" marR="0" algn="l" rtl="0" eaLnBrk="1" fontAlgn="t" latinLnBrk="0" hangingPunct="1">
                        <a:lnSpc>
                          <a:spcPct val="115000"/>
                        </a:lnSpc>
                        <a:spcBef>
                          <a:spcPts val="0"/>
                        </a:spcBef>
                        <a:spcAft>
                          <a:spcPts val="0"/>
                        </a:spcAft>
                      </a:pPr>
                      <a:r>
                        <a:rPr lang="en-US" sz="1200" u="none" strike="noStrike" kern="1200" dirty="0" smtClean="0"/>
                        <a:t>      Power </a:t>
                      </a:r>
                      <a:r>
                        <a:rPr lang="en-US" sz="1200" u="none" strike="noStrike" kern="1200" dirty="0"/>
                        <a:t>saver</a:t>
                      </a:r>
                      <a:endParaRPr lang="en-US" sz="1200" b="0" i="0" u="none" strike="noStrike" kern="1200" dirty="0">
                        <a:solidFill>
                          <a:schemeClr val="tx1"/>
                        </a:solidFill>
                        <a:latin typeface="Calibri"/>
                        <a:ea typeface="PMingLiU"/>
                        <a:cs typeface="Times New Roman"/>
                      </a:endParaRPr>
                    </a:p>
                  </a:txBody>
                  <a:tcPr marL="68580" marR="68580" marT="9525" marB="0">
                    <a:solidFill>
                      <a:schemeClr val="accent1">
                        <a:alpha val="30000"/>
                      </a:schemeClr>
                    </a:solidFill>
                  </a:tcPr>
                </a:tc>
                <a:tc>
                  <a:txBody>
                    <a:bodyPr/>
                    <a:lstStyle/>
                    <a:p>
                      <a:pPr marL="0" marR="0" algn="l" rtl="0" eaLnBrk="1" fontAlgn="t" latinLnBrk="0" hangingPunct="1">
                        <a:lnSpc>
                          <a:spcPct val="115000"/>
                        </a:lnSpc>
                        <a:spcBef>
                          <a:spcPts val="0"/>
                        </a:spcBef>
                        <a:spcAft>
                          <a:spcPts val="0"/>
                        </a:spcAft>
                      </a:pPr>
                      <a:r>
                        <a:rPr lang="en-US" sz="1200" u="none" strike="noStrike" kern="1200" dirty="0"/>
                        <a:t>Apply Power Saver power plan</a:t>
                      </a:r>
                      <a:endParaRPr lang="en-US" sz="1800" b="0" i="0" u="none" strike="noStrike" dirty="0">
                        <a:solidFill>
                          <a:schemeClr val="tx1"/>
                        </a:solidFill>
                        <a:latin typeface="Arial"/>
                      </a:endParaRPr>
                    </a:p>
                  </a:txBody>
                  <a:tcPr marL="68580" marR="68580" marT="9525" marB="0">
                    <a:solidFill>
                      <a:schemeClr val="accent1">
                        <a:alpha val="30000"/>
                      </a:schemeClr>
                    </a:solidFill>
                  </a:tcPr>
                </a:tc>
                <a:tc>
                  <a:txBody>
                    <a:bodyPr/>
                    <a:lstStyle/>
                    <a:p>
                      <a:pPr marL="0" marR="0" algn="l" rtl="0" eaLnBrk="1" fontAlgn="t" latinLnBrk="0" hangingPunct="1">
                        <a:lnSpc>
                          <a:spcPct val="115000"/>
                        </a:lnSpc>
                        <a:spcBef>
                          <a:spcPts val="0"/>
                        </a:spcBef>
                        <a:spcAft>
                          <a:spcPts val="0"/>
                        </a:spcAft>
                      </a:pPr>
                      <a:r>
                        <a:rPr lang="en-US" sz="1200" u="none" strike="noStrike" kern="1200" dirty="0"/>
                        <a:t>Apply Minimal power management power scheme </a:t>
                      </a:r>
                      <a:endParaRPr lang="en-US" sz="1800" b="0" i="0" u="none" strike="noStrike" dirty="0">
                        <a:solidFill>
                          <a:schemeClr val="tx1"/>
                        </a:solidFill>
                        <a:latin typeface="Arial"/>
                      </a:endParaRPr>
                    </a:p>
                  </a:txBody>
                  <a:tcPr marL="68580" marR="68580" marT="9525" marB="0">
                    <a:solidFill>
                      <a:schemeClr val="accent1">
                        <a:alpha val="30000"/>
                      </a:schemeClr>
                    </a:solidFill>
                  </a:tcPr>
                </a:tc>
              </a:tr>
              <a:tr h="378600">
                <a:tc>
                  <a:txBody>
                    <a:bodyPr/>
                    <a:lstStyle/>
                    <a:p>
                      <a:pPr marL="0" marR="0" algn="l" rtl="0" eaLnBrk="1" fontAlgn="t" latinLnBrk="0" hangingPunct="1">
                        <a:lnSpc>
                          <a:spcPct val="115000"/>
                        </a:lnSpc>
                        <a:spcBef>
                          <a:spcPts val="0"/>
                        </a:spcBef>
                        <a:spcAft>
                          <a:spcPts val="0"/>
                        </a:spcAft>
                      </a:pPr>
                      <a:r>
                        <a:rPr lang="en-US" sz="1200" u="none" strike="noStrike" kern="1200" dirty="0" smtClean="0"/>
                        <a:t>      Balanced</a:t>
                      </a:r>
                      <a:endParaRPr lang="en-US" sz="1200" b="0" i="0" u="none" strike="noStrike" kern="1200" dirty="0">
                        <a:solidFill>
                          <a:schemeClr val="tx1"/>
                        </a:solidFill>
                        <a:latin typeface="Calibri"/>
                        <a:ea typeface="PMingLiU"/>
                        <a:cs typeface="Times New Roman"/>
                      </a:endParaRPr>
                    </a:p>
                  </a:txBody>
                  <a:tcPr marL="68580" marR="68580" marT="9525" marB="0"/>
                </a:tc>
                <a:tc>
                  <a:txBody>
                    <a:bodyPr/>
                    <a:lstStyle/>
                    <a:p>
                      <a:pPr marL="0" marR="0" algn="l" rtl="0" eaLnBrk="1" fontAlgn="t" latinLnBrk="0" hangingPunct="1">
                        <a:lnSpc>
                          <a:spcPct val="115000"/>
                        </a:lnSpc>
                        <a:spcBef>
                          <a:spcPts val="0"/>
                        </a:spcBef>
                        <a:spcAft>
                          <a:spcPts val="0"/>
                        </a:spcAft>
                      </a:pPr>
                      <a:r>
                        <a:rPr lang="en-US" sz="1200" u="none" strike="noStrike" kern="1200" dirty="0"/>
                        <a:t>Apply Balance power plan</a:t>
                      </a:r>
                      <a:endParaRPr lang="en-US" sz="1800" b="0" i="0" u="none" strike="noStrike" dirty="0">
                        <a:solidFill>
                          <a:schemeClr val="tx1"/>
                        </a:solidFill>
                        <a:latin typeface="Arial"/>
                      </a:endParaRPr>
                    </a:p>
                  </a:txBody>
                  <a:tcPr marL="68580" marR="68580" marT="9525" marB="0"/>
                </a:tc>
                <a:tc>
                  <a:txBody>
                    <a:bodyPr/>
                    <a:lstStyle/>
                    <a:p>
                      <a:pPr marL="0" marR="0" algn="l" rtl="0" eaLnBrk="1" fontAlgn="t" latinLnBrk="0" hangingPunct="1">
                        <a:lnSpc>
                          <a:spcPct val="115000"/>
                        </a:lnSpc>
                        <a:spcBef>
                          <a:spcPts val="0"/>
                        </a:spcBef>
                        <a:spcAft>
                          <a:spcPts val="0"/>
                        </a:spcAft>
                      </a:pPr>
                      <a:r>
                        <a:rPr lang="en-US" sz="1200" u="none" strike="noStrike" kern="1200" dirty="0"/>
                        <a:t>Apply Home/Office Desk power scheme </a:t>
                      </a:r>
                      <a:endParaRPr lang="en-US" sz="1800" b="0" i="0" u="none" strike="noStrike" dirty="0">
                        <a:solidFill>
                          <a:schemeClr val="tx1"/>
                        </a:solidFill>
                        <a:latin typeface="Arial"/>
                      </a:endParaRPr>
                    </a:p>
                  </a:txBody>
                  <a:tcPr marL="68580" marR="68580" marT="9525" marB="0"/>
                </a:tc>
              </a:tr>
              <a:tr h="329947">
                <a:tc>
                  <a:txBody>
                    <a:bodyPr/>
                    <a:lstStyle/>
                    <a:p>
                      <a:pPr marL="0" marR="0" algn="l" rtl="0" eaLnBrk="1" fontAlgn="t" latinLnBrk="0" hangingPunct="1">
                        <a:lnSpc>
                          <a:spcPct val="115000"/>
                        </a:lnSpc>
                        <a:spcBef>
                          <a:spcPts val="0"/>
                        </a:spcBef>
                        <a:spcAft>
                          <a:spcPts val="0"/>
                        </a:spcAft>
                      </a:pPr>
                      <a:r>
                        <a:rPr lang="en-US" sz="1200" u="none" strike="noStrike" kern="1200" dirty="0" smtClean="0"/>
                        <a:t>      High </a:t>
                      </a:r>
                      <a:r>
                        <a:rPr lang="en-US" sz="1200" u="none" strike="noStrike" kern="1200" dirty="0"/>
                        <a:t>performance</a:t>
                      </a:r>
                      <a:endParaRPr lang="en-US" sz="1200" b="0" i="0" u="none" strike="noStrike" kern="1200" dirty="0">
                        <a:solidFill>
                          <a:schemeClr val="tx1"/>
                        </a:solidFill>
                        <a:latin typeface="Calibri"/>
                        <a:ea typeface="PMingLiU"/>
                        <a:cs typeface="Times New Roman"/>
                      </a:endParaRPr>
                    </a:p>
                  </a:txBody>
                  <a:tcPr marL="68580" marR="68580" marT="9525" marB="0">
                    <a:solidFill>
                      <a:schemeClr val="accent1">
                        <a:alpha val="30000"/>
                      </a:schemeClr>
                    </a:solidFill>
                  </a:tcPr>
                </a:tc>
                <a:tc>
                  <a:txBody>
                    <a:bodyPr/>
                    <a:lstStyle/>
                    <a:p>
                      <a:pPr marL="0" marR="0" algn="l" rtl="0" eaLnBrk="1" fontAlgn="t" latinLnBrk="0" hangingPunct="1">
                        <a:lnSpc>
                          <a:spcPct val="115000"/>
                        </a:lnSpc>
                        <a:spcBef>
                          <a:spcPts val="0"/>
                        </a:spcBef>
                        <a:spcAft>
                          <a:spcPts val="0"/>
                        </a:spcAft>
                      </a:pPr>
                      <a:r>
                        <a:rPr lang="en-US" sz="1200" u="none" strike="noStrike" kern="1200" dirty="0"/>
                        <a:t>Apply High performance power plan</a:t>
                      </a:r>
                      <a:endParaRPr lang="en-US" sz="1800" b="0" i="0" u="none" strike="noStrike" dirty="0">
                        <a:solidFill>
                          <a:schemeClr val="tx1"/>
                        </a:solidFill>
                        <a:latin typeface="Arial"/>
                      </a:endParaRPr>
                    </a:p>
                  </a:txBody>
                  <a:tcPr marL="68580" marR="68580" marT="9525" marB="0">
                    <a:solidFill>
                      <a:schemeClr val="accent1">
                        <a:alpha val="30000"/>
                      </a:schemeClr>
                    </a:solidFill>
                  </a:tcPr>
                </a:tc>
                <a:tc>
                  <a:txBody>
                    <a:bodyPr/>
                    <a:lstStyle/>
                    <a:p>
                      <a:pPr marL="0" marR="0" algn="l" rtl="0" eaLnBrk="1" fontAlgn="t" latinLnBrk="0" hangingPunct="1">
                        <a:lnSpc>
                          <a:spcPct val="115000"/>
                        </a:lnSpc>
                        <a:spcBef>
                          <a:spcPts val="0"/>
                        </a:spcBef>
                        <a:spcAft>
                          <a:spcPts val="0"/>
                        </a:spcAft>
                      </a:pPr>
                      <a:r>
                        <a:rPr lang="en-US" sz="1200" u="none" strike="noStrike" kern="1200" dirty="0"/>
                        <a:t>Apply Always On power scheme </a:t>
                      </a:r>
                      <a:endParaRPr lang="en-US" sz="1800" b="0" i="0" u="none" strike="noStrike" dirty="0">
                        <a:solidFill>
                          <a:schemeClr val="tx1"/>
                        </a:solidFill>
                        <a:latin typeface="Arial"/>
                      </a:endParaRPr>
                    </a:p>
                  </a:txBody>
                  <a:tcPr marL="68580" marR="68580" marT="9525" marB="0">
                    <a:solidFill>
                      <a:schemeClr val="accent1">
                        <a:alpha val="30000"/>
                      </a:schemeClr>
                    </a:solidFill>
                  </a:tcPr>
                </a:tc>
              </a:tr>
            </a:tbl>
          </a:graphicData>
        </a:graphic>
      </p:graphicFrame>
      <p:pic>
        <p:nvPicPr>
          <p:cNvPr id="6" name="Picture 2"/>
          <p:cNvPicPr>
            <a:picLocks noChangeAspect="1" noChangeArrowheads="1"/>
          </p:cNvPicPr>
          <p:nvPr/>
        </p:nvPicPr>
        <p:blipFill>
          <a:blip r:embed="rId4" cstate="print"/>
          <a:srcRect/>
          <a:stretch>
            <a:fillRect/>
          </a:stretch>
        </p:blipFill>
        <p:spPr bwMode="auto">
          <a:xfrm>
            <a:off x="700766" y="2449323"/>
            <a:ext cx="3781425" cy="4238625"/>
          </a:xfrm>
          <a:prstGeom prst="rect">
            <a:avLst/>
          </a:prstGeom>
          <a:noFill/>
          <a:ln w="9525">
            <a:noFill/>
            <a:miter lim="800000"/>
            <a:headEnd/>
            <a:tailEnd/>
          </a:ln>
          <a:effectLst>
            <a:reflection blurRad="6350" stA="52000" endA="300" endPos="35000" dir="5400000" sy="-100000" algn="bl" rotWithShape="0"/>
          </a:effectLst>
        </p:spPr>
      </p:pic>
      <p:sp>
        <p:nvSpPr>
          <p:cNvPr id="2" name="Title 1"/>
          <p:cNvSpPr>
            <a:spLocks noGrp="1"/>
          </p:cNvSpPr>
          <p:nvPr>
            <p:ph type="title"/>
          </p:nvPr>
        </p:nvSpPr>
        <p:spPr/>
        <p:txBody>
          <a:bodyPr/>
          <a:lstStyle/>
          <a:p>
            <a:r>
              <a:rPr lang="en-US" dirty="0" smtClean="0"/>
              <a:t>Power Policy Properties</a:t>
            </a:r>
            <a:endParaRPr lang="en-US" dirty="0"/>
          </a:p>
        </p:txBody>
      </p:sp>
    </p:spTree>
  </p:cSld>
  <p:clrMapOvr>
    <a:masterClrMapping/>
  </p:clrMapOvr>
  <p:transition advClick="0">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Phase 3:  Apply power management policy</a:t>
            </a:r>
            <a:endParaRPr lang="en-US" dirty="0"/>
          </a:p>
        </p:txBody>
      </p:sp>
      <p:sp>
        <p:nvSpPr>
          <p:cNvPr id="4" name="Text Placeholder 3"/>
          <p:cNvSpPr>
            <a:spLocks noGrp="1"/>
          </p:cNvSpPr>
          <p:nvPr>
            <p:ph type="body" sz="quarter" idx="10"/>
          </p:nvPr>
        </p:nvSpPr>
        <p:spPr>
          <a:xfrm>
            <a:off x="381000" y="1750373"/>
            <a:ext cx="8382000" cy="2210862"/>
          </a:xfrm>
        </p:spPr>
        <p:txBody>
          <a:bodyPr/>
          <a:lstStyle/>
          <a:p>
            <a:r>
              <a:rPr lang="en-US" sz="2800" dirty="0" smtClean="0"/>
              <a:t>Allow power policy to be applied at the collection level</a:t>
            </a:r>
          </a:p>
          <a:p>
            <a:pPr lvl="1"/>
            <a:r>
              <a:rPr lang="en-US" sz="2400" dirty="0" smtClean="0"/>
              <a:t>Places focus on Collection architecture</a:t>
            </a:r>
          </a:p>
          <a:p>
            <a:r>
              <a:rPr lang="en-US" sz="2800" dirty="0" smtClean="0"/>
              <a:t>Define peak and non-peak time for collections</a:t>
            </a:r>
          </a:p>
          <a:p>
            <a:r>
              <a:rPr lang="en-US" sz="2800" dirty="0" smtClean="0"/>
              <a:t>Define policy exceptions </a:t>
            </a:r>
          </a:p>
          <a:p>
            <a:r>
              <a:rPr lang="en-US" sz="2800" dirty="0" smtClean="0"/>
              <a:t>When multiple policies applied choose less or most restrictive</a:t>
            </a:r>
          </a:p>
          <a:p>
            <a:r>
              <a:rPr lang="en-US" sz="2800" dirty="0" smtClean="0"/>
              <a:t>Allow machine to wake up per collection (if under AC) during specified time to check for other ConfigMgr policy</a:t>
            </a:r>
            <a:endParaRPr lang="en-US" sz="2800" dirty="0"/>
          </a:p>
        </p:txBody>
      </p:sp>
    </p:spTree>
  </p:cSld>
  <p:clrMapOvr>
    <a:masterClrMapping/>
  </p:clrMapOvr>
  <p:transition advClick="0">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329595"/>
          </a:xfrm>
        </p:spPr>
        <p:txBody>
          <a:bodyPr/>
          <a:lstStyle/>
          <a:p>
            <a:r>
              <a:rPr lang="en-US" dirty="0" smtClean="0"/>
              <a:t>Phase 4:  Check Compliance and Report savings</a:t>
            </a:r>
            <a:endParaRPr lang="en-US" dirty="0"/>
          </a:p>
        </p:txBody>
      </p:sp>
      <p:sp>
        <p:nvSpPr>
          <p:cNvPr id="3" name="Text Placeholder 2"/>
          <p:cNvSpPr>
            <a:spLocks noGrp="1"/>
          </p:cNvSpPr>
          <p:nvPr>
            <p:ph type="body" sz="quarter" idx="10"/>
          </p:nvPr>
        </p:nvSpPr>
        <p:spPr>
          <a:xfrm>
            <a:off x="381000" y="1697301"/>
            <a:ext cx="8382000" cy="4126555"/>
          </a:xfrm>
        </p:spPr>
        <p:txBody>
          <a:bodyPr/>
          <a:lstStyle/>
          <a:p>
            <a:r>
              <a:rPr lang="en-US" dirty="0" smtClean="0"/>
              <a:t>Various power settings inventory</a:t>
            </a:r>
          </a:p>
          <a:p>
            <a:r>
              <a:rPr lang="en-US" dirty="0" smtClean="0"/>
              <a:t>Display peak and nonpeak time for user activity</a:t>
            </a:r>
          </a:p>
          <a:p>
            <a:r>
              <a:rPr lang="en-US" dirty="0" smtClean="0"/>
              <a:t>Reports are run by collection</a:t>
            </a:r>
          </a:p>
          <a:p>
            <a:r>
              <a:rPr lang="en-US" dirty="0" smtClean="0"/>
              <a:t>Select a time period and report:</a:t>
            </a:r>
          </a:p>
          <a:p>
            <a:pPr lvl="1"/>
            <a:r>
              <a:rPr lang="en-US" dirty="0" smtClean="0"/>
              <a:t>Power consumption (</a:t>
            </a:r>
            <a:r>
              <a:rPr lang="en-US" dirty="0" err="1" smtClean="0"/>
              <a:t>kwh</a:t>
            </a:r>
            <a:r>
              <a:rPr lang="en-US" dirty="0" smtClean="0"/>
              <a:t>)</a:t>
            </a:r>
          </a:p>
          <a:p>
            <a:pPr lvl="1"/>
            <a:r>
              <a:rPr lang="en-US" dirty="0" smtClean="0"/>
              <a:t>Power cost ($) </a:t>
            </a:r>
          </a:p>
          <a:p>
            <a:pPr lvl="1"/>
            <a:r>
              <a:rPr lang="en-US" dirty="0" smtClean="0"/>
              <a:t>CO2 savings</a:t>
            </a:r>
          </a:p>
          <a:p>
            <a:pPr>
              <a:buNone/>
            </a:pPr>
            <a:endParaRPr lang="en-US" dirty="0" smtClean="0"/>
          </a:p>
          <a:p>
            <a:endParaRPr lang="en-US" dirty="0" smtClean="0"/>
          </a:p>
          <a:p>
            <a:endParaRPr lang="en-US" dirty="0" smtClean="0"/>
          </a:p>
          <a:p>
            <a:endParaRPr lang="en-US" dirty="0" smtClean="0"/>
          </a:p>
          <a:p>
            <a:endParaRPr lang="en-US" dirty="0" smtClean="0"/>
          </a:p>
          <a:p>
            <a:endParaRPr lang="en-US" dirty="0"/>
          </a:p>
        </p:txBody>
      </p:sp>
    </p:spTree>
  </p:cSld>
  <p:clrMapOvr>
    <a:masterClrMapping/>
  </p:clrMapOvr>
  <p:transition advClick="0">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Reporting on Power Management</a:t>
            </a:r>
            <a:endParaRPr lang="en-US" dirty="0"/>
          </a:p>
        </p:txBody>
      </p:sp>
      <p:sp>
        <p:nvSpPr>
          <p:cNvPr id="4" name="Text Placeholder 3"/>
          <p:cNvSpPr>
            <a:spLocks noGrp="1"/>
          </p:cNvSpPr>
          <p:nvPr>
            <p:ph type="body" sz="quarter" idx="10"/>
          </p:nvPr>
        </p:nvSpPr>
        <p:spPr/>
        <p:txBody>
          <a:bodyPr/>
          <a:lstStyle/>
          <a:p>
            <a:r>
              <a:rPr lang="en-US" smtClean="0"/>
              <a:t>demo</a:t>
            </a:r>
            <a:endParaRPr lang="en-US" dirty="0"/>
          </a:p>
        </p:txBody>
      </p:sp>
    </p:spTree>
  </p:cSld>
  <p:clrMapOvr>
    <a:masterClrMapping/>
  </p:clrMapOvr>
  <p:transition advClick="0">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srcRect/>
          <a:stretch>
            <a:fillRect/>
          </a:stretch>
        </p:blipFill>
        <p:spPr bwMode="auto">
          <a:xfrm>
            <a:off x="1066791" y="21772"/>
            <a:ext cx="7008019" cy="7865269"/>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p:txBody>
          <a:bodyPr/>
          <a:lstStyle/>
          <a:p>
            <a:endParaRPr lang="en-US"/>
          </a:p>
        </p:txBody>
      </p:sp>
      <p:pic>
        <p:nvPicPr>
          <p:cNvPr id="5122" name="Picture 2"/>
          <p:cNvPicPr>
            <a:picLocks noChangeAspect="1" noChangeArrowheads="1"/>
          </p:cNvPicPr>
          <p:nvPr/>
        </p:nvPicPr>
        <p:blipFill>
          <a:blip r:embed="rId3"/>
          <a:stretch>
            <a:fillRect/>
          </a:stretch>
        </p:blipFill>
        <p:spPr bwMode="auto">
          <a:xfrm>
            <a:off x="1488631" y="65316"/>
            <a:ext cx="6157913" cy="6657975"/>
          </a:xfrm>
          <a:prstGeom prst="rect">
            <a:avLst/>
          </a:prstGeom>
          <a:noFill/>
          <a:ln>
            <a:noFill/>
          </a:ln>
        </p:spPr>
      </p:pic>
    </p:spTree>
  </p:cSld>
  <p:clrMapOvr>
    <a:masterClrMapping/>
  </p:clrMapOvr>
  <p:transition advClick="0">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srcRect/>
          <a:stretch>
            <a:fillRect/>
          </a:stretch>
        </p:blipFill>
        <p:spPr bwMode="auto">
          <a:xfrm>
            <a:off x="1077684" y="54428"/>
            <a:ext cx="7008019" cy="7850981"/>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Agenda</a:t>
            </a:r>
            <a:endParaRPr lang="en-US" dirty="0"/>
          </a:p>
        </p:txBody>
      </p:sp>
      <p:sp>
        <p:nvSpPr>
          <p:cNvPr id="6" name="Text Placeholder 5"/>
          <p:cNvSpPr>
            <a:spLocks noGrp="1"/>
          </p:cNvSpPr>
          <p:nvPr>
            <p:ph type="body" sz="quarter" idx="10"/>
          </p:nvPr>
        </p:nvSpPr>
        <p:spPr/>
        <p:txBody>
          <a:bodyPr/>
          <a:lstStyle/>
          <a:p>
            <a:r>
              <a:rPr lang="en-US" dirty="0" smtClean="0"/>
              <a:t>Microsoft’s Role </a:t>
            </a:r>
          </a:p>
          <a:p>
            <a:r>
              <a:rPr lang="en-US" dirty="0" smtClean="0"/>
              <a:t>Windows and Power Management </a:t>
            </a:r>
            <a:endParaRPr lang="en-US" dirty="0"/>
          </a:p>
          <a:p>
            <a:r>
              <a:rPr lang="en-US" dirty="0" smtClean="0"/>
              <a:t>Power Management and System Center</a:t>
            </a:r>
          </a:p>
          <a:p>
            <a:r>
              <a:rPr lang="en-US" dirty="0" smtClean="0"/>
              <a:t>The phased approach with Configuration Manager 2007 R3</a:t>
            </a:r>
          </a:p>
        </p:txBody>
      </p:sp>
    </p:spTree>
  </p:cSld>
  <p:clrMapOvr>
    <a:masterClrMapping/>
  </p:clrMapOvr>
  <p:transition advClick="0">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p:txBody>
          <a:bodyPr/>
          <a:lstStyle/>
          <a:p>
            <a:endParaRPr lang="en-US"/>
          </a:p>
        </p:txBody>
      </p:sp>
      <p:pic>
        <p:nvPicPr>
          <p:cNvPr id="1026" name="Picture 2"/>
          <p:cNvPicPr>
            <a:picLocks noChangeAspect="1" noChangeArrowheads="1"/>
          </p:cNvPicPr>
          <p:nvPr/>
        </p:nvPicPr>
        <p:blipFill>
          <a:blip r:embed="rId3"/>
          <a:stretch>
            <a:fillRect/>
          </a:stretch>
        </p:blipFill>
        <p:spPr bwMode="auto">
          <a:xfrm>
            <a:off x="1477736" y="80620"/>
            <a:ext cx="6157913" cy="6679406"/>
          </a:xfrm>
          <a:prstGeom prst="rect">
            <a:avLst/>
          </a:prstGeom>
          <a:noFill/>
          <a:ln>
            <a:noFill/>
          </a:ln>
        </p:spPr>
      </p:pic>
    </p:spTree>
  </p:cSld>
  <p:clrMapOvr>
    <a:masterClrMapping/>
  </p:clrMapOvr>
  <p:transition advClick="0">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p:txBody>
          <a:bodyPr/>
          <a:lstStyle/>
          <a:p>
            <a:endParaRPr lang="en-US"/>
          </a:p>
        </p:txBody>
      </p:sp>
      <p:pic>
        <p:nvPicPr>
          <p:cNvPr id="4099" name="Picture 3"/>
          <p:cNvPicPr>
            <a:picLocks noChangeAspect="1" noChangeArrowheads="1"/>
          </p:cNvPicPr>
          <p:nvPr/>
        </p:nvPicPr>
        <p:blipFill>
          <a:blip r:embed="rId3"/>
          <a:stretch>
            <a:fillRect/>
          </a:stretch>
        </p:blipFill>
        <p:spPr bwMode="auto">
          <a:xfrm>
            <a:off x="1064755" y="43544"/>
            <a:ext cx="7008019" cy="7858125"/>
          </a:xfrm>
          <a:prstGeom prst="rect">
            <a:avLst/>
          </a:prstGeom>
          <a:noFill/>
          <a:ln>
            <a:noFill/>
          </a:ln>
        </p:spPr>
      </p:pic>
    </p:spTree>
  </p:cSld>
  <p:clrMapOvr>
    <a:masterClrMapping/>
  </p:clrMapOvr>
  <p:transition advClick="0">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p:txBody>
          <a:bodyPr/>
          <a:lstStyle/>
          <a:p>
            <a:endParaRPr lang="en-US"/>
          </a:p>
        </p:txBody>
      </p:sp>
      <p:pic>
        <p:nvPicPr>
          <p:cNvPr id="6146" name="Picture 2"/>
          <p:cNvPicPr>
            <a:picLocks noChangeAspect="1" noChangeArrowheads="1"/>
          </p:cNvPicPr>
          <p:nvPr/>
        </p:nvPicPr>
        <p:blipFill>
          <a:blip r:embed="rId3"/>
          <a:stretch>
            <a:fillRect/>
          </a:stretch>
        </p:blipFill>
        <p:spPr bwMode="auto">
          <a:xfrm>
            <a:off x="1498148" y="76202"/>
            <a:ext cx="6143625" cy="6650831"/>
          </a:xfrm>
          <a:prstGeom prst="rect">
            <a:avLst/>
          </a:prstGeom>
          <a:noFill/>
          <a:ln>
            <a:noFill/>
          </a:ln>
        </p:spPr>
      </p:pic>
    </p:spTree>
  </p:cSld>
  <p:clrMapOvr>
    <a:masterClrMapping/>
  </p:clrMapOvr>
  <p:transition advClick="0">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12"/>
          <p:cNvSpPr/>
          <p:nvPr/>
        </p:nvSpPr>
        <p:spPr>
          <a:xfrm>
            <a:off x="4234552" y="1698171"/>
            <a:ext cx="4040923" cy="740229"/>
          </a:xfrm>
          <a:prstGeom prst="roundRect">
            <a:avLst/>
          </a:prstGeom>
          <a:ln/>
        </p:spPr>
        <p:style>
          <a:lnRef idx="0">
            <a:schemeClr val="accent1"/>
          </a:lnRef>
          <a:fillRef idx="3">
            <a:schemeClr val="accent1"/>
          </a:fillRef>
          <a:effectRef idx="3">
            <a:schemeClr val="accent1"/>
          </a:effectRef>
          <a:fontRef idx="minor">
            <a:schemeClr val="lt1"/>
          </a:fontRef>
        </p:style>
      </p:sp>
      <p:sp>
        <p:nvSpPr>
          <p:cNvPr id="14" name="Rectangle 13"/>
          <p:cNvSpPr/>
          <p:nvPr/>
        </p:nvSpPr>
        <p:spPr>
          <a:xfrm>
            <a:off x="4234552" y="1828800"/>
            <a:ext cx="4022805" cy="369332"/>
          </a:xfrm>
          <a:prstGeom prst="rect">
            <a:avLst/>
          </a:prstGeom>
        </p:spPr>
        <p:txBody>
          <a:bodyPr wrap="square" anchor="ctr" anchorCtr="0">
            <a:spAutoFit/>
          </a:bodyPr>
          <a:lstStyle/>
          <a:p>
            <a:pPr algn="ctr" defTabSz="914099">
              <a:defRPr/>
            </a:pPr>
            <a:r>
              <a:rPr lang="en-US" b="1" dirty="0" smtClean="0">
                <a:solidFill>
                  <a:srgbClr val="FFFFFF"/>
                </a:solidFill>
                <a:effectLst>
                  <a:outerShdw blurRad="38100" dist="38100" dir="2700000" algn="tl">
                    <a:srgbClr val="000000">
                      <a:alpha val="43137"/>
                    </a:srgbClr>
                  </a:outerShdw>
                </a:effectLst>
                <a:latin typeface="Segoe Semibold" pitchFamily="34" charset="0"/>
              </a:rPr>
              <a:t>Centralize Power Management</a:t>
            </a:r>
            <a:endParaRPr lang="en-US" b="1" dirty="0">
              <a:solidFill>
                <a:srgbClr val="FFFFFF"/>
              </a:solidFill>
              <a:effectLst>
                <a:outerShdw blurRad="38100" dist="38100" dir="2700000" algn="tl">
                  <a:srgbClr val="000000">
                    <a:alpha val="43137"/>
                  </a:srgbClr>
                </a:outerShdw>
              </a:effectLst>
              <a:latin typeface="Segoe Semibold" pitchFamily="34" charset="0"/>
            </a:endParaRPr>
          </a:p>
        </p:txBody>
      </p:sp>
      <p:sp>
        <p:nvSpPr>
          <p:cNvPr id="6" name="Rectangle 5"/>
          <p:cNvSpPr/>
          <p:nvPr/>
        </p:nvSpPr>
        <p:spPr>
          <a:xfrm>
            <a:off x="689844" y="1981200"/>
            <a:ext cx="2303644" cy="954107"/>
          </a:xfrm>
          <a:prstGeom prst="rect">
            <a:avLst/>
          </a:prstGeom>
        </p:spPr>
        <p:txBody>
          <a:bodyPr wrap="none">
            <a:spAutoFit/>
          </a:bodyPr>
          <a:lstStyle/>
          <a:p>
            <a:pPr algn="ctr"/>
            <a:r>
              <a:rPr lang="en-US" sz="2800" dirty="0" smtClean="0"/>
              <a:t>Environmental</a:t>
            </a:r>
            <a:br>
              <a:rPr lang="en-US" sz="2800" dirty="0" smtClean="0"/>
            </a:br>
            <a:r>
              <a:rPr lang="en-US" sz="2800" dirty="0" smtClean="0"/>
              <a:t>Technology</a:t>
            </a:r>
            <a:endParaRPr lang="en-US" sz="2800" dirty="0"/>
          </a:p>
        </p:txBody>
      </p:sp>
      <p:sp>
        <p:nvSpPr>
          <p:cNvPr id="25" name="Rounded Rectangle 24"/>
          <p:cNvSpPr/>
          <p:nvPr/>
        </p:nvSpPr>
        <p:spPr>
          <a:xfrm>
            <a:off x="4234552" y="2536371"/>
            <a:ext cx="4040923" cy="740229"/>
          </a:xfrm>
          <a:prstGeom prst="roundRect">
            <a:avLst/>
          </a:prstGeom>
          <a:ln/>
        </p:spPr>
        <p:style>
          <a:lnRef idx="0">
            <a:schemeClr val="accent1"/>
          </a:lnRef>
          <a:fillRef idx="3">
            <a:schemeClr val="accent1"/>
          </a:fillRef>
          <a:effectRef idx="3">
            <a:schemeClr val="accent1"/>
          </a:effectRef>
          <a:fontRef idx="minor">
            <a:schemeClr val="lt1"/>
          </a:fontRef>
        </p:style>
      </p:sp>
      <p:sp>
        <p:nvSpPr>
          <p:cNvPr id="26" name="Rectangle 25"/>
          <p:cNvSpPr/>
          <p:nvPr/>
        </p:nvSpPr>
        <p:spPr>
          <a:xfrm>
            <a:off x="4234552" y="2667000"/>
            <a:ext cx="4022805" cy="369332"/>
          </a:xfrm>
          <a:prstGeom prst="rect">
            <a:avLst/>
          </a:prstGeom>
        </p:spPr>
        <p:txBody>
          <a:bodyPr wrap="square" anchor="ctr" anchorCtr="0">
            <a:spAutoFit/>
          </a:bodyPr>
          <a:lstStyle/>
          <a:p>
            <a:pPr algn="ctr" defTabSz="914099">
              <a:defRPr/>
            </a:pPr>
            <a:r>
              <a:rPr lang="en-US" b="1" dirty="0" smtClean="0">
                <a:solidFill>
                  <a:srgbClr val="FFFFFF"/>
                </a:solidFill>
                <a:effectLst>
                  <a:outerShdw blurRad="38100" dist="38100" dir="2700000" algn="tl">
                    <a:srgbClr val="000000">
                      <a:alpha val="43137"/>
                    </a:srgbClr>
                  </a:outerShdw>
                </a:effectLst>
                <a:latin typeface="Segoe Semibold" pitchFamily="34" charset="0"/>
              </a:rPr>
              <a:t>Maximize User Participation</a:t>
            </a:r>
            <a:endParaRPr lang="en-US" b="1" dirty="0">
              <a:solidFill>
                <a:srgbClr val="FFFFFF"/>
              </a:solidFill>
              <a:effectLst>
                <a:outerShdw blurRad="38100" dist="38100" dir="2700000" algn="tl">
                  <a:srgbClr val="000000">
                    <a:alpha val="43137"/>
                  </a:srgbClr>
                </a:outerShdw>
              </a:effectLst>
              <a:latin typeface="Segoe Semibold" pitchFamily="34" charset="0"/>
            </a:endParaRPr>
          </a:p>
        </p:txBody>
      </p:sp>
      <p:sp>
        <p:nvSpPr>
          <p:cNvPr id="28" name="Rounded Rectangle 27"/>
          <p:cNvSpPr/>
          <p:nvPr/>
        </p:nvSpPr>
        <p:spPr>
          <a:xfrm>
            <a:off x="4234552" y="3438524"/>
            <a:ext cx="4022805" cy="646331"/>
          </a:xfrm>
          <a:prstGeom prst="roundRect">
            <a:avLst/>
          </a:prstGeom>
        </p:spPr>
        <p:style>
          <a:lnRef idx="0">
            <a:schemeClr val="accent1"/>
          </a:lnRef>
          <a:fillRef idx="3">
            <a:schemeClr val="accent1"/>
          </a:fillRef>
          <a:effectRef idx="3">
            <a:schemeClr val="accent1"/>
          </a:effectRef>
          <a:fontRef idx="minor">
            <a:schemeClr val="lt1"/>
          </a:fontRef>
        </p:style>
        <p:txBody>
          <a:bodyPr wrap="square" anchor="ctr" anchorCtr="0">
            <a:noAutofit/>
          </a:bodyPr>
          <a:lstStyle/>
          <a:p>
            <a:pPr algn="ctr" defTabSz="914099">
              <a:defRPr/>
            </a:pPr>
            <a:r>
              <a:rPr lang="en-US" b="1" smtClean="0">
                <a:solidFill>
                  <a:srgbClr val="FFFFFF"/>
                </a:solidFill>
                <a:effectLst>
                  <a:outerShdw blurRad="38100" dist="38100" dir="2700000" algn="tl">
                    <a:srgbClr val="000000">
                      <a:alpha val="43137"/>
                    </a:srgbClr>
                  </a:outerShdw>
                </a:effectLst>
                <a:latin typeface="Segoe Semibold" pitchFamily="34" charset="0"/>
              </a:rPr>
              <a:t> </a:t>
            </a:r>
            <a:endParaRPr lang="en-US" b="1" dirty="0">
              <a:solidFill>
                <a:srgbClr val="FFFFFF"/>
              </a:solidFill>
              <a:effectLst>
                <a:outerShdw blurRad="38100" dist="38100" dir="2700000" algn="tl">
                  <a:srgbClr val="000000">
                    <a:alpha val="43137"/>
                  </a:srgbClr>
                </a:outerShdw>
              </a:effectLst>
              <a:latin typeface="Segoe Semibold" pitchFamily="34" charset="0"/>
            </a:endParaRPr>
          </a:p>
        </p:txBody>
      </p:sp>
      <p:sp>
        <p:nvSpPr>
          <p:cNvPr id="33" name="Rounded Rectangle 32"/>
          <p:cNvSpPr/>
          <p:nvPr/>
        </p:nvSpPr>
        <p:spPr>
          <a:xfrm>
            <a:off x="4234552" y="4212771"/>
            <a:ext cx="4040923" cy="740229"/>
          </a:xfrm>
          <a:prstGeom prst="roundRect">
            <a:avLst>
              <a:gd name="adj" fmla="val 10000"/>
            </a:avLst>
          </a:prstGeom>
          <a:ln/>
        </p:spPr>
        <p:style>
          <a:lnRef idx="0">
            <a:schemeClr val="accent1"/>
          </a:lnRef>
          <a:fillRef idx="3">
            <a:schemeClr val="accent1"/>
          </a:fillRef>
          <a:effectRef idx="3">
            <a:schemeClr val="accent1"/>
          </a:effectRef>
          <a:fontRef idx="minor">
            <a:schemeClr val="lt1"/>
          </a:fontRef>
        </p:style>
      </p:sp>
      <p:sp>
        <p:nvSpPr>
          <p:cNvPr id="34" name="Rounded Rectangle 33"/>
          <p:cNvSpPr/>
          <p:nvPr/>
        </p:nvSpPr>
        <p:spPr>
          <a:xfrm>
            <a:off x="4234552" y="4204246"/>
            <a:ext cx="4022805" cy="715089"/>
          </a:xfrm>
          <a:prstGeom prst="roundRect">
            <a:avLst/>
          </a:prstGeom>
        </p:spPr>
        <p:txBody>
          <a:bodyPr wrap="square" anchor="ctr" anchorCtr="0">
            <a:spAutoFit/>
          </a:bodyPr>
          <a:lstStyle/>
          <a:p>
            <a:pPr algn="ctr" defTabSz="914099">
              <a:defRPr/>
            </a:pPr>
            <a:r>
              <a:rPr lang="en-US" b="1" dirty="0" smtClean="0">
                <a:solidFill>
                  <a:srgbClr val="FFFFFF"/>
                </a:solidFill>
                <a:effectLst>
                  <a:outerShdw blurRad="38100" dist="38100" dir="2700000" algn="tl">
                    <a:srgbClr val="000000">
                      <a:alpha val="43137"/>
                    </a:srgbClr>
                  </a:outerShdw>
                </a:effectLst>
                <a:latin typeface="Segoe Semibold" pitchFamily="34" charset="0"/>
              </a:rPr>
              <a:t>Reduce CO</a:t>
            </a:r>
            <a:r>
              <a:rPr lang="en-US" b="1" baseline="-25000" dirty="0" smtClean="0">
                <a:solidFill>
                  <a:srgbClr val="FFFFFF"/>
                </a:solidFill>
                <a:effectLst>
                  <a:outerShdw blurRad="38100" dist="38100" dir="2700000" algn="tl">
                    <a:srgbClr val="000000">
                      <a:alpha val="43137"/>
                    </a:srgbClr>
                  </a:outerShdw>
                </a:effectLst>
                <a:latin typeface="Segoe Semibold" pitchFamily="34" charset="0"/>
              </a:rPr>
              <a:t>2</a:t>
            </a:r>
            <a:r>
              <a:rPr lang="en-US" b="1" dirty="0" smtClean="0">
                <a:solidFill>
                  <a:srgbClr val="FFFFFF"/>
                </a:solidFill>
                <a:effectLst>
                  <a:outerShdw blurRad="38100" dist="38100" dir="2700000" algn="tl">
                    <a:srgbClr val="000000">
                      <a:alpha val="43137"/>
                    </a:srgbClr>
                  </a:outerShdw>
                </a:effectLst>
                <a:latin typeface="Segoe Semibold" pitchFamily="34" charset="0"/>
              </a:rPr>
              <a:t> Emissions/</a:t>
            </a:r>
          </a:p>
          <a:p>
            <a:pPr algn="ctr" defTabSz="914099">
              <a:defRPr/>
            </a:pPr>
            <a:r>
              <a:rPr lang="en-US" b="1" dirty="0" smtClean="0">
                <a:solidFill>
                  <a:srgbClr val="FFFFFF"/>
                </a:solidFill>
                <a:effectLst>
                  <a:outerShdw blurRad="38100" dist="38100" dir="2700000" algn="tl">
                    <a:srgbClr val="000000">
                      <a:alpha val="43137"/>
                    </a:srgbClr>
                  </a:outerShdw>
                </a:effectLst>
                <a:latin typeface="Segoe Semibold" pitchFamily="34" charset="0"/>
              </a:rPr>
              <a:t>Save Energy</a:t>
            </a:r>
            <a:endParaRPr lang="en-US" b="1" dirty="0">
              <a:solidFill>
                <a:srgbClr val="FFFFFF"/>
              </a:solidFill>
              <a:effectLst>
                <a:outerShdw blurRad="38100" dist="38100" dir="2700000" algn="tl">
                  <a:srgbClr val="000000">
                    <a:alpha val="43137"/>
                  </a:srgbClr>
                </a:outerShdw>
              </a:effectLst>
              <a:latin typeface="Segoe Semibold" pitchFamily="34" charset="0"/>
            </a:endParaRPr>
          </a:p>
        </p:txBody>
      </p:sp>
      <p:sp>
        <p:nvSpPr>
          <p:cNvPr id="35" name="Rounded Rectangle 34"/>
          <p:cNvSpPr/>
          <p:nvPr/>
        </p:nvSpPr>
        <p:spPr>
          <a:xfrm>
            <a:off x="4234552" y="5050971"/>
            <a:ext cx="4040923" cy="740229"/>
          </a:xfrm>
          <a:prstGeom prst="roundRect">
            <a:avLst/>
          </a:prstGeom>
          <a:ln/>
        </p:spPr>
        <p:style>
          <a:lnRef idx="0">
            <a:schemeClr val="accent1"/>
          </a:lnRef>
          <a:fillRef idx="3">
            <a:schemeClr val="accent1"/>
          </a:fillRef>
          <a:effectRef idx="3">
            <a:schemeClr val="accent1"/>
          </a:effectRef>
          <a:fontRef idx="minor">
            <a:schemeClr val="lt1"/>
          </a:fontRef>
        </p:style>
      </p:sp>
      <p:sp>
        <p:nvSpPr>
          <p:cNvPr id="36" name="Rectangle 35"/>
          <p:cNvSpPr/>
          <p:nvPr/>
        </p:nvSpPr>
        <p:spPr>
          <a:xfrm>
            <a:off x="4234552" y="5181600"/>
            <a:ext cx="4022805" cy="369332"/>
          </a:xfrm>
          <a:prstGeom prst="rect">
            <a:avLst/>
          </a:prstGeom>
        </p:spPr>
        <p:txBody>
          <a:bodyPr wrap="square" anchor="ctr" anchorCtr="0">
            <a:spAutoFit/>
          </a:bodyPr>
          <a:lstStyle/>
          <a:p>
            <a:pPr algn="ctr" defTabSz="914099">
              <a:defRPr/>
            </a:pPr>
            <a:r>
              <a:rPr lang="en-US" b="1" dirty="0" smtClean="0">
                <a:solidFill>
                  <a:srgbClr val="FFFFFF"/>
                </a:solidFill>
                <a:effectLst>
                  <a:outerShdw blurRad="38100" dist="38100" dir="2700000" algn="tl">
                    <a:srgbClr val="000000">
                      <a:alpha val="43137"/>
                    </a:srgbClr>
                  </a:outerShdw>
                </a:effectLst>
                <a:latin typeface="Segoe Semibold" pitchFamily="34" charset="0"/>
              </a:rPr>
              <a:t>Reduce Power Costs</a:t>
            </a:r>
            <a:endParaRPr lang="en-US" b="1" dirty="0">
              <a:solidFill>
                <a:srgbClr val="FFFFFF"/>
              </a:solidFill>
              <a:effectLst>
                <a:outerShdw blurRad="38100" dist="38100" dir="2700000" algn="tl">
                  <a:srgbClr val="000000">
                    <a:alpha val="43137"/>
                  </a:srgbClr>
                </a:outerShdw>
              </a:effectLst>
              <a:latin typeface="Segoe Semibold" pitchFamily="34" charset="0"/>
            </a:endParaRPr>
          </a:p>
        </p:txBody>
      </p:sp>
      <p:pic>
        <p:nvPicPr>
          <p:cNvPr id="2051" name="Picture 3" descr="D:\Sync\FS_DVD Art\DVD_ART36\Logos\Windows 7\Windows 7 (brand)\windows 7 rev h.png"/>
          <p:cNvPicPr>
            <a:picLocks noChangeAspect="1" noChangeArrowheads="1"/>
          </p:cNvPicPr>
          <p:nvPr/>
        </p:nvPicPr>
        <p:blipFill>
          <a:blip r:embed="rId3"/>
          <a:srcRect/>
          <a:stretch>
            <a:fillRect/>
          </a:stretch>
        </p:blipFill>
        <p:spPr bwMode="auto">
          <a:xfrm>
            <a:off x="230458" y="356607"/>
            <a:ext cx="4312967" cy="730034"/>
          </a:xfrm>
          <a:prstGeom prst="rect">
            <a:avLst/>
          </a:prstGeom>
          <a:noFill/>
        </p:spPr>
      </p:pic>
      <p:pic>
        <p:nvPicPr>
          <p:cNvPr id="2055" name="Picture 7" descr="D:\Sync\FS_DVD Art\DVD_ART36\Artwork_Imagery\Icons - Illustrations\_ WINDOWS VISTA ICONS\Internet globe web world earth.png"/>
          <p:cNvPicPr>
            <a:picLocks noChangeAspect="1" noChangeArrowheads="1"/>
          </p:cNvPicPr>
          <p:nvPr/>
        </p:nvPicPr>
        <p:blipFill>
          <a:blip r:embed="rId4"/>
          <a:srcRect/>
          <a:stretch>
            <a:fillRect/>
          </a:stretch>
        </p:blipFill>
        <p:spPr bwMode="auto">
          <a:xfrm>
            <a:off x="605505" y="2971800"/>
            <a:ext cx="2438400" cy="2438400"/>
          </a:xfrm>
          <a:prstGeom prst="rect">
            <a:avLst/>
          </a:prstGeom>
          <a:noFill/>
        </p:spPr>
      </p:pic>
      <p:pic>
        <p:nvPicPr>
          <p:cNvPr id="2056" name="Picture 8" descr="D:\Sync\FS_DVD Art\DVD_ART36\Logos\System Center\System Center generic brand Grid h r.png"/>
          <p:cNvPicPr>
            <a:picLocks noChangeAspect="1" noChangeArrowheads="1"/>
          </p:cNvPicPr>
          <p:nvPr/>
        </p:nvPicPr>
        <p:blipFill>
          <a:blip r:embed="rId5"/>
          <a:srcRect/>
          <a:stretch>
            <a:fillRect/>
          </a:stretch>
        </p:blipFill>
        <p:spPr bwMode="auto">
          <a:xfrm>
            <a:off x="4539022" y="223916"/>
            <a:ext cx="4481153" cy="985113"/>
          </a:xfrm>
          <a:prstGeom prst="rect">
            <a:avLst/>
          </a:prstGeom>
          <a:noFill/>
        </p:spPr>
      </p:pic>
      <p:sp>
        <p:nvSpPr>
          <p:cNvPr id="18" name="Rectangle 17"/>
          <p:cNvSpPr/>
          <p:nvPr/>
        </p:nvSpPr>
        <p:spPr>
          <a:xfrm>
            <a:off x="4314825" y="3572560"/>
            <a:ext cx="3924300" cy="369332"/>
          </a:xfrm>
          <a:prstGeom prst="rect">
            <a:avLst/>
          </a:prstGeom>
        </p:spPr>
        <p:txBody>
          <a:bodyPr wrap="square">
            <a:spAutoFit/>
          </a:bodyPr>
          <a:lstStyle/>
          <a:p>
            <a:pPr algn="ctr" defTabSz="914099">
              <a:defRPr/>
            </a:pPr>
            <a:r>
              <a:rPr lang="en-US" b="1" smtClean="0">
                <a:solidFill>
                  <a:srgbClr val="FFFFFF"/>
                </a:solidFill>
                <a:effectLst>
                  <a:outerShdw blurRad="38100" dist="38100" dir="2700000" algn="tl">
                    <a:srgbClr val="000000">
                      <a:alpha val="43137"/>
                    </a:srgbClr>
                  </a:outerShdw>
                </a:effectLst>
                <a:latin typeface="Segoe Semibold" pitchFamily="34" charset="0"/>
              </a:rPr>
              <a:t>Analyze Operations/Monitor Goals</a:t>
            </a:r>
          </a:p>
        </p:txBody>
      </p:sp>
    </p:spTree>
    <p:extLst>
      <p:ext uri="{BB962C8B-B14F-4D97-AF65-F5344CB8AC3E}">
        <p14:creationId xmlns="" xmlns:p14="http://schemas.microsoft.com/office/powerpoint/2007/7/12/main" val="1589601683"/>
      </p:ext>
    </p:extLst>
  </p:cSld>
  <p:clrMapOvr>
    <a:masterClrMapping/>
  </p:clrMapOvr>
  <p:transition advClick="0">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Text Placeholder 2"/>
          <p:cNvSpPr>
            <a:spLocks noGrp="1"/>
          </p:cNvSpPr>
          <p:nvPr>
            <p:ph type="body" sz="quarter" idx="10"/>
          </p:nvPr>
        </p:nvSpPr>
        <p:spPr>
          <a:xfrm>
            <a:off x="381000" y="1640151"/>
            <a:ext cx="8382000" cy="4477619"/>
          </a:xfrm>
        </p:spPr>
        <p:txBody>
          <a:bodyPr/>
          <a:lstStyle/>
          <a:p>
            <a:r>
              <a:rPr lang="en-US" smtClean="0"/>
              <a:t>Power Management plays a key role in Green IT </a:t>
            </a:r>
          </a:p>
          <a:p>
            <a:r>
              <a:rPr lang="en-US" smtClean="0"/>
              <a:t>New relationship between</a:t>
            </a:r>
          </a:p>
          <a:p>
            <a:pPr lvl="1"/>
            <a:r>
              <a:rPr lang="en-US" smtClean="0"/>
              <a:t>Hardware</a:t>
            </a:r>
          </a:p>
          <a:p>
            <a:pPr lvl="1"/>
            <a:r>
              <a:rPr lang="en-US" smtClean="0"/>
              <a:t>Operating System </a:t>
            </a:r>
          </a:p>
          <a:p>
            <a:pPr lvl="1"/>
            <a:r>
              <a:rPr lang="en-US" smtClean="0"/>
              <a:t>Management Layer</a:t>
            </a:r>
          </a:p>
          <a:p>
            <a:r>
              <a:rPr lang="en-US" smtClean="0"/>
              <a:t>Windows </a:t>
            </a:r>
            <a:r>
              <a:rPr lang="en-US" dirty="0" smtClean="0"/>
              <a:t>has redefined Power in the OS</a:t>
            </a:r>
          </a:p>
          <a:p>
            <a:r>
              <a:rPr lang="en-US" smtClean="0"/>
              <a:t>Power </a:t>
            </a:r>
            <a:r>
              <a:rPr lang="en-US" dirty="0" smtClean="0"/>
              <a:t>Management in the box with System Center</a:t>
            </a:r>
          </a:p>
          <a:p>
            <a:endParaRPr lang="en-US" dirty="0"/>
          </a:p>
        </p:txBody>
      </p:sp>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The roadmap for Power</a:t>
            </a:r>
            <a:endParaRPr lang="en-US"/>
          </a:p>
        </p:txBody>
      </p:sp>
      <p:sp>
        <p:nvSpPr>
          <p:cNvPr id="3" name="Text Placeholder 2"/>
          <p:cNvSpPr>
            <a:spLocks noGrp="1"/>
          </p:cNvSpPr>
          <p:nvPr>
            <p:ph type="body" sz="quarter" idx="10"/>
          </p:nvPr>
        </p:nvSpPr>
        <p:spPr/>
        <p:txBody>
          <a:bodyPr/>
          <a:lstStyle/>
          <a:p>
            <a:r>
              <a:rPr lang="en-US" smtClean="0"/>
              <a:t>TAP currently open - </a:t>
            </a:r>
            <a:r>
              <a:rPr lang="en-US" smtClean="0">
                <a:hlinkClick r:id="rId3"/>
              </a:rPr>
              <a:t>link</a:t>
            </a:r>
            <a:endParaRPr lang="en-US" smtClean="0"/>
          </a:p>
          <a:p>
            <a:r>
              <a:rPr lang="en-US" smtClean="0"/>
              <a:t>Public Beta January 2010</a:t>
            </a:r>
          </a:p>
          <a:p>
            <a:r>
              <a:rPr lang="en-US" smtClean="0"/>
              <a:t>RTM H1 2010</a:t>
            </a:r>
            <a:endParaRPr lang="en-US"/>
          </a:p>
        </p:txBody>
      </p: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Rectangle 79"/>
          <p:cNvSpPr/>
          <p:nvPr/>
        </p:nvSpPr>
        <p:spPr bwMode="auto">
          <a:xfrm>
            <a:off x="390048" y="3792744"/>
            <a:ext cx="8321040" cy="548639"/>
          </a:xfrm>
          <a:prstGeom prst="rect">
            <a:avLst/>
          </a:prstGeom>
          <a:gradFill flip="none" rotWithShape="0">
            <a:gsLst>
              <a:gs pos="0">
                <a:schemeClr val="lt1">
                  <a:tint val="80000"/>
                  <a:satMod val="300000"/>
                  <a:alpha val="4000"/>
                </a:schemeClr>
              </a:gs>
              <a:gs pos="100000">
                <a:schemeClr val="lt1">
                  <a:shade val="30000"/>
                  <a:satMod val="200000"/>
                  <a:alpha val="20000"/>
                </a:schemeClr>
              </a:gs>
            </a:gsLst>
            <a:path path="circle">
              <a:fillToRect l="50000" t="50000" r="50000" b="50000"/>
            </a:path>
            <a:tileRect/>
          </a:gradFill>
          <a:ln>
            <a:headEnd type="none" w="med" len="med"/>
            <a:tailEnd type="none" w="med" len="med"/>
          </a:ln>
        </p:spPr>
        <p:style>
          <a:lnRef idx="0">
            <a:schemeClr val="accent1"/>
          </a:lnRef>
          <a:fillRef idx="1003">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buClr>
                <a:srgbClr val="777777"/>
              </a:buClr>
              <a:buSzPct val="130000"/>
              <a:defRPr/>
            </a:pPr>
            <a:endParaRPr lang="en-US" sz="2400" dirty="0">
              <a:solidFill>
                <a:srgbClr val="FFFFFF"/>
              </a:solidFill>
              <a:effectLst>
                <a:outerShdw blurRad="50800" dist="38100" dir="2700000" algn="tl" rotWithShape="0">
                  <a:prstClr val="black">
                    <a:alpha val="40000"/>
                  </a:prstClr>
                </a:outerShdw>
              </a:effectLst>
            </a:endParaRPr>
          </a:p>
        </p:txBody>
      </p:sp>
      <p:sp>
        <p:nvSpPr>
          <p:cNvPr id="81" name="Rectangle 80"/>
          <p:cNvSpPr/>
          <p:nvPr/>
        </p:nvSpPr>
        <p:spPr bwMode="auto">
          <a:xfrm>
            <a:off x="390048" y="2569468"/>
            <a:ext cx="8321040" cy="548639"/>
          </a:xfrm>
          <a:prstGeom prst="rect">
            <a:avLst/>
          </a:prstGeom>
          <a:gradFill flip="none" rotWithShape="0">
            <a:gsLst>
              <a:gs pos="0">
                <a:schemeClr val="lt1">
                  <a:tint val="80000"/>
                  <a:satMod val="300000"/>
                  <a:alpha val="4000"/>
                </a:schemeClr>
              </a:gs>
              <a:gs pos="100000">
                <a:schemeClr val="lt1">
                  <a:shade val="30000"/>
                  <a:satMod val="200000"/>
                  <a:alpha val="20000"/>
                </a:schemeClr>
              </a:gs>
            </a:gsLst>
            <a:path path="circle">
              <a:fillToRect l="50000" t="50000" r="50000" b="50000"/>
            </a:path>
            <a:tileRect/>
          </a:gradFill>
          <a:ln>
            <a:headEnd type="none" w="med" len="med"/>
            <a:tailEnd type="none" w="med" len="med"/>
          </a:ln>
        </p:spPr>
        <p:style>
          <a:lnRef idx="0">
            <a:schemeClr val="accent1"/>
          </a:lnRef>
          <a:fillRef idx="1003">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buClr>
                <a:srgbClr val="777777"/>
              </a:buClr>
              <a:buSzPct val="130000"/>
              <a:defRPr/>
            </a:pPr>
            <a:endParaRPr lang="en-US" sz="2400" dirty="0">
              <a:solidFill>
                <a:srgbClr val="FFFFFF"/>
              </a:solidFill>
              <a:effectLst>
                <a:outerShdw blurRad="50800" dist="38100" dir="2700000" algn="tl" rotWithShape="0">
                  <a:prstClr val="black">
                    <a:alpha val="40000"/>
                  </a:prstClr>
                </a:outerShdw>
              </a:effectLst>
            </a:endParaRPr>
          </a:p>
        </p:txBody>
      </p:sp>
      <p:sp>
        <p:nvSpPr>
          <p:cNvPr id="82" name="Rectangle 81"/>
          <p:cNvSpPr/>
          <p:nvPr/>
        </p:nvSpPr>
        <p:spPr bwMode="auto">
          <a:xfrm>
            <a:off x="390048" y="5016020"/>
            <a:ext cx="8321040" cy="548639"/>
          </a:xfrm>
          <a:prstGeom prst="rect">
            <a:avLst/>
          </a:prstGeom>
          <a:gradFill flip="none" rotWithShape="0">
            <a:gsLst>
              <a:gs pos="0">
                <a:schemeClr val="lt1">
                  <a:tint val="80000"/>
                  <a:satMod val="300000"/>
                  <a:alpha val="4000"/>
                </a:schemeClr>
              </a:gs>
              <a:gs pos="100000">
                <a:schemeClr val="lt1">
                  <a:shade val="30000"/>
                  <a:satMod val="200000"/>
                  <a:alpha val="20000"/>
                </a:schemeClr>
              </a:gs>
            </a:gsLst>
            <a:path path="circle">
              <a:fillToRect l="50000" t="50000" r="50000" b="50000"/>
            </a:path>
            <a:tileRect/>
          </a:gradFill>
          <a:ln>
            <a:headEnd type="none" w="med" len="med"/>
            <a:tailEnd type="none" w="med" len="med"/>
          </a:ln>
        </p:spPr>
        <p:style>
          <a:lnRef idx="0">
            <a:schemeClr val="accent1"/>
          </a:lnRef>
          <a:fillRef idx="1003">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buClr>
                <a:srgbClr val="777777"/>
              </a:buClr>
              <a:buSzPct val="130000"/>
              <a:defRPr/>
            </a:pPr>
            <a:endParaRPr lang="en-US" sz="2400" dirty="0">
              <a:solidFill>
                <a:srgbClr val="FFFFFF"/>
              </a:solidFill>
              <a:effectLst>
                <a:outerShdw blurRad="50800" dist="38100" dir="2700000" algn="tl" rotWithShape="0">
                  <a:prstClr val="black">
                    <a:alpha val="40000"/>
                  </a:prstClr>
                </a:outerShdw>
              </a:effectLst>
            </a:endParaRPr>
          </a:p>
        </p:txBody>
      </p:sp>
      <p:sp>
        <p:nvSpPr>
          <p:cNvPr id="83" name="Rectangle 82"/>
          <p:cNvSpPr/>
          <p:nvPr/>
        </p:nvSpPr>
        <p:spPr bwMode="auto">
          <a:xfrm>
            <a:off x="390048" y="5627660"/>
            <a:ext cx="8321040" cy="548639"/>
          </a:xfrm>
          <a:prstGeom prst="rect">
            <a:avLst/>
          </a:prstGeom>
          <a:gradFill flip="none" rotWithShape="0">
            <a:gsLst>
              <a:gs pos="0">
                <a:schemeClr val="lt1">
                  <a:tint val="80000"/>
                  <a:satMod val="300000"/>
                  <a:alpha val="4000"/>
                </a:schemeClr>
              </a:gs>
              <a:gs pos="100000">
                <a:schemeClr val="lt1">
                  <a:shade val="30000"/>
                  <a:satMod val="200000"/>
                  <a:alpha val="20000"/>
                </a:schemeClr>
              </a:gs>
            </a:gsLst>
            <a:path path="circle">
              <a:fillToRect l="50000" t="50000" r="50000" b="50000"/>
            </a:path>
            <a:tileRect/>
          </a:gradFill>
          <a:ln>
            <a:headEnd type="none" w="med" len="med"/>
            <a:tailEnd type="none" w="med" len="med"/>
          </a:ln>
        </p:spPr>
        <p:style>
          <a:lnRef idx="0">
            <a:schemeClr val="accent1"/>
          </a:lnRef>
          <a:fillRef idx="1003">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buClr>
                <a:srgbClr val="777777"/>
              </a:buClr>
              <a:buSzPct val="130000"/>
              <a:defRPr/>
            </a:pPr>
            <a:endParaRPr lang="en-US" sz="2400" dirty="0">
              <a:solidFill>
                <a:srgbClr val="FFFFFF"/>
              </a:solidFill>
              <a:effectLst>
                <a:outerShdw blurRad="50800" dist="38100" dir="2700000" algn="tl" rotWithShape="0">
                  <a:prstClr val="black">
                    <a:alpha val="40000"/>
                  </a:prstClr>
                </a:outerShdw>
              </a:effectLst>
            </a:endParaRPr>
          </a:p>
        </p:txBody>
      </p:sp>
      <p:sp>
        <p:nvSpPr>
          <p:cNvPr id="85" name="Rectangle 84"/>
          <p:cNvSpPr/>
          <p:nvPr/>
        </p:nvSpPr>
        <p:spPr bwMode="auto">
          <a:xfrm>
            <a:off x="390048" y="4404382"/>
            <a:ext cx="8321040" cy="548639"/>
          </a:xfrm>
          <a:prstGeom prst="rect">
            <a:avLst/>
          </a:prstGeom>
          <a:gradFill flip="none" rotWithShape="0">
            <a:gsLst>
              <a:gs pos="0">
                <a:schemeClr val="lt1">
                  <a:tint val="80000"/>
                  <a:satMod val="300000"/>
                  <a:alpha val="4000"/>
                </a:schemeClr>
              </a:gs>
              <a:gs pos="100000">
                <a:schemeClr val="lt1">
                  <a:shade val="30000"/>
                  <a:satMod val="200000"/>
                  <a:alpha val="20000"/>
                </a:schemeClr>
              </a:gs>
            </a:gsLst>
            <a:path path="circle">
              <a:fillToRect l="50000" t="50000" r="50000" b="50000"/>
            </a:path>
            <a:tileRect/>
          </a:gradFill>
          <a:ln>
            <a:headEnd type="none" w="med" len="med"/>
            <a:tailEnd type="none" w="med" len="med"/>
          </a:ln>
        </p:spPr>
        <p:style>
          <a:lnRef idx="0">
            <a:schemeClr val="accent1"/>
          </a:lnRef>
          <a:fillRef idx="1003">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buClr>
                <a:srgbClr val="777777"/>
              </a:buClr>
              <a:buSzPct val="130000"/>
              <a:defRPr/>
            </a:pPr>
            <a:endParaRPr lang="en-US" sz="2400" dirty="0">
              <a:solidFill>
                <a:srgbClr val="FFFFFF"/>
              </a:solidFill>
              <a:effectLst>
                <a:outerShdw blurRad="50800" dist="38100" dir="2700000" algn="tl" rotWithShape="0">
                  <a:prstClr val="black">
                    <a:alpha val="40000"/>
                  </a:prstClr>
                </a:outerShdw>
              </a:effectLst>
            </a:endParaRPr>
          </a:p>
        </p:txBody>
      </p:sp>
      <p:sp>
        <p:nvSpPr>
          <p:cNvPr id="86" name="Rectangle 85"/>
          <p:cNvSpPr/>
          <p:nvPr/>
        </p:nvSpPr>
        <p:spPr bwMode="auto">
          <a:xfrm>
            <a:off x="390048" y="3181107"/>
            <a:ext cx="8321040" cy="548639"/>
          </a:xfrm>
          <a:prstGeom prst="rect">
            <a:avLst/>
          </a:prstGeom>
          <a:gradFill flip="none" rotWithShape="0">
            <a:gsLst>
              <a:gs pos="0">
                <a:schemeClr val="lt1">
                  <a:tint val="80000"/>
                  <a:satMod val="300000"/>
                  <a:alpha val="4000"/>
                </a:schemeClr>
              </a:gs>
              <a:gs pos="100000">
                <a:schemeClr val="lt1">
                  <a:shade val="30000"/>
                  <a:satMod val="200000"/>
                  <a:alpha val="20000"/>
                </a:schemeClr>
              </a:gs>
            </a:gsLst>
            <a:path path="circle">
              <a:fillToRect l="50000" t="50000" r="50000" b="50000"/>
            </a:path>
            <a:tileRect/>
          </a:gradFill>
          <a:ln>
            <a:headEnd type="none" w="med" len="med"/>
            <a:tailEnd type="none" w="med" len="med"/>
          </a:ln>
        </p:spPr>
        <p:style>
          <a:lnRef idx="0">
            <a:schemeClr val="accent1"/>
          </a:lnRef>
          <a:fillRef idx="1003">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buClr>
                <a:srgbClr val="777777"/>
              </a:buClr>
              <a:buSzPct val="130000"/>
              <a:defRPr/>
            </a:pPr>
            <a:endParaRPr lang="en-US" sz="2400" dirty="0">
              <a:solidFill>
                <a:srgbClr val="FFFFFF"/>
              </a:solidFill>
              <a:effectLst>
                <a:outerShdw blurRad="50800" dist="38100" dir="2700000" algn="tl" rotWithShape="0">
                  <a:prstClr val="black">
                    <a:alpha val="40000"/>
                  </a:prstClr>
                </a:outerShdw>
              </a:effectLst>
            </a:endParaRPr>
          </a:p>
        </p:txBody>
      </p:sp>
      <p:sp>
        <p:nvSpPr>
          <p:cNvPr id="88" name="Rectangle 87"/>
          <p:cNvSpPr/>
          <p:nvPr/>
        </p:nvSpPr>
        <p:spPr bwMode="auto">
          <a:xfrm>
            <a:off x="390048" y="1957831"/>
            <a:ext cx="8321040" cy="548639"/>
          </a:xfrm>
          <a:prstGeom prst="rect">
            <a:avLst/>
          </a:prstGeom>
          <a:gradFill flip="none" rotWithShape="0">
            <a:gsLst>
              <a:gs pos="0">
                <a:schemeClr val="lt1">
                  <a:tint val="80000"/>
                  <a:satMod val="300000"/>
                  <a:alpha val="4000"/>
                </a:schemeClr>
              </a:gs>
              <a:gs pos="100000">
                <a:schemeClr val="lt1">
                  <a:shade val="30000"/>
                  <a:satMod val="200000"/>
                  <a:alpha val="20000"/>
                </a:schemeClr>
              </a:gs>
            </a:gsLst>
            <a:path path="circle">
              <a:fillToRect l="50000" t="50000" r="50000" b="50000"/>
            </a:path>
            <a:tileRect/>
          </a:gradFill>
          <a:ln>
            <a:headEnd type="none" w="med" len="med"/>
            <a:tailEnd type="none" w="med" len="med"/>
          </a:ln>
        </p:spPr>
        <p:style>
          <a:lnRef idx="0">
            <a:schemeClr val="accent1"/>
          </a:lnRef>
          <a:fillRef idx="1003">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buClr>
                <a:srgbClr val="777777"/>
              </a:buClr>
              <a:buSzPct val="130000"/>
              <a:defRPr/>
            </a:pPr>
            <a:endParaRPr lang="en-US" sz="2400" dirty="0">
              <a:solidFill>
                <a:srgbClr val="FFFFFF"/>
              </a:solidFill>
              <a:effectLst>
                <a:outerShdw blurRad="50800" dist="38100" dir="2700000" algn="tl" rotWithShape="0">
                  <a:prstClr val="black">
                    <a:alpha val="40000"/>
                  </a:prstClr>
                </a:outerShdw>
              </a:effectLst>
            </a:endParaRPr>
          </a:p>
        </p:txBody>
      </p:sp>
      <p:sp>
        <p:nvSpPr>
          <p:cNvPr id="90" name="Rectangle 89"/>
          <p:cNvSpPr/>
          <p:nvPr/>
        </p:nvSpPr>
        <p:spPr bwMode="auto">
          <a:xfrm>
            <a:off x="390048" y="1346192"/>
            <a:ext cx="8321040" cy="548641"/>
          </a:xfrm>
          <a:prstGeom prst="rect">
            <a:avLst/>
          </a:prstGeom>
          <a:gradFill flip="none" rotWithShape="0">
            <a:gsLst>
              <a:gs pos="0">
                <a:schemeClr val="lt1">
                  <a:tint val="80000"/>
                  <a:satMod val="300000"/>
                  <a:alpha val="4000"/>
                </a:schemeClr>
              </a:gs>
              <a:gs pos="100000">
                <a:schemeClr val="lt1">
                  <a:shade val="30000"/>
                  <a:satMod val="200000"/>
                  <a:alpha val="20000"/>
                </a:schemeClr>
              </a:gs>
            </a:gsLst>
            <a:path path="circle">
              <a:fillToRect l="50000" t="50000" r="50000" b="50000"/>
            </a:path>
            <a:tileRect/>
          </a:gradFill>
          <a:ln>
            <a:headEnd type="none" w="med" len="med"/>
            <a:tailEnd type="none" w="med" len="med"/>
          </a:ln>
        </p:spPr>
        <p:style>
          <a:lnRef idx="0">
            <a:schemeClr val="accent1"/>
          </a:lnRef>
          <a:fillRef idx="1003">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buClr>
                <a:srgbClr val="777777"/>
              </a:buClr>
              <a:buSzPct val="130000"/>
              <a:defRPr/>
            </a:pPr>
            <a:endParaRPr lang="en-US" sz="2400" dirty="0">
              <a:solidFill>
                <a:srgbClr val="FFFFFF"/>
              </a:solidFill>
              <a:effectLst>
                <a:outerShdw blurRad="50800" dist="38100" dir="2700000" algn="tl" rotWithShape="0">
                  <a:prstClr val="black">
                    <a:alpha val="40000"/>
                  </a:prstClr>
                </a:outerShdw>
              </a:effectLst>
            </a:endParaRPr>
          </a:p>
        </p:txBody>
      </p:sp>
      <p:sp>
        <p:nvSpPr>
          <p:cNvPr id="61" name="Rectangle 60"/>
          <p:cNvSpPr/>
          <p:nvPr/>
        </p:nvSpPr>
        <p:spPr bwMode="auto">
          <a:xfrm>
            <a:off x="388212" y="881743"/>
            <a:ext cx="8321040" cy="416344"/>
          </a:xfrm>
          <a:prstGeom prst="rect">
            <a:avLst/>
          </a:prstGeom>
          <a:gradFill flip="none" rotWithShape="0">
            <a:gsLst>
              <a:gs pos="0">
                <a:schemeClr val="lt1">
                  <a:tint val="80000"/>
                  <a:satMod val="300000"/>
                  <a:alpha val="4000"/>
                </a:schemeClr>
              </a:gs>
              <a:gs pos="100000">
                <a:schemeClr val="lt1">
                  <a:shade val="30000"/>
                  <a:satMod val="200000"/>
                  <a:alpha val="20000"/>
                </a:schemeClr>
              </a:gs>
            </a:gsLst>
            <a:path path="circle">
              <a:fillToRect l="50000" t="50000" r="50000" b="50000"/>
            </a:path>
            <a:tileRect/>
          </a:gradFill>
          <a:ln>
            <a:headEnd type="none" w="med" len="med"/>
            <a:tailEnd type="none" w="med" len="med"/>
          </a:ln>
        </p:spPr>
        <p:style>
          <a:lnRef idx="0">
            <a:schemeClr val="accent1"/>
          </a:lnRef>
          <a:fillRef idx="1003">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buClr>
                <a:srgbClr val="777777"/>
              </a:buClr>
              <a:buSzPct val="130000"/>
              <a:defRPr/>
            </a:pPr>
            <a:endParaRPr lang="en-US" sz="2400" dirty="0">
              <a:solidFill>
                <a:srgbClr val="FFFFFF"/>
              </a:solidFill>
              <a:effectLst>
                <a:outerShdw blurRad="50800" dist="38100" dir="2700000" algn="tl" rotWithShape="0">
                  <a:prstClr val="black">
                    <a:alpha val="40000"/>
                  </a:prstClr>
                </a:outerShdw>
              </a:effectLst>
            </a:endParaRPr>
          </a:p>
        </p:txBody>
      </p:sp>
      <p:sp>
        <p:nvSpPr>
          <p:cNvPr id="94" name="Rectangle 93"/>
          <p:cNvSpPr/>
          <p:nvPr/>
        </p:nvSpPr>
        <p:spPr bwMode="auto">
          <a:xfrm>
            <a:off x="7331705" y="1334587"/>
            <a:ext cx="1400844" cy="4892040"/>
          </a:xfrm>
          <a:prstGeom prst="rect">
            <a:avLst/>
          </a:prstGeom>
          <a:solidFill>
            <a:schemeClr val="tx2">
              <a:lumMod val="75000"/>
              <a:alpha val="25000"/>
            </a:scheme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36" tIns="45718" rIns="91436" bIns="45718" numCol="1" rtlCol="0" anchor="ctr" anchorCtr="0" compatLnSpc="1">
            <a:prstTxWarp prst="textNoShape">
              <a:avLst/>
            </a:prstTxWarp>
          </a:bodyPr>
          <a:lstStyle/>
          <a:p>
            <a:pPr indent="-302827" algn="ctr" defTabSz="914099" fontAlgn="base">
              <a:lnSpc>
                <a:spcPct val="90000"/>
              </a:lnSpc>
              <a:spcBef>
                <a:spcPct val="0"/>
              </a:spcBef>
              <a:spcAft>
                <a:spcPct val="0"/>
              </a:spcAft>
              <a:buClr>
                <a:srgbClr val="777777"/>
              </a:buClr>
              <a:buSzPct val="130000"/>
              <a:buFontTx/>
              <a:buBlip>
                <a:blip r:embed="rId3"/>
              </a:buBlip>
              <a:defRPr/>
            </a:pPr>
            <a:endParaRPr lang="en-US" altLang="zh-CN" sz="1600" b="1" kern="0" dirty="0">
              <a:solidFill>
                <a:srgbClr val="050595">
                  <a:lumMod val="50000"/>
                </a:srgbClr>
              </a:solidFill>
            </a:endParaRPr>
          </a:p>
        </p:txBody>
      </p:sp>
      <p:sp>
        <p:nvSpPr>
          <p:cNvPr id="93" name="Rectangle 92"/>
          <p:cNvSpPr/>
          <p:nvPr/>
        </p:nvSpPr>
        <p:spPr bwMode="auto">
          <a:xfrm>
            <a:off x="5868711" y="1334587"/>
            <a:ext cx="1400844" cy="4892040"/>
          </a:xfrm>
          <a:prstGeom prst="rect">
            <a:avLst/>
          </a:prstGeom>
          <a:solidFill>
            <a:schemeClr val="tx2">
              <a:lumMod val="75000"/>
              <a:alpha val="25000"/>
            </a:scheme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36" tIns="45718" rIns="91436" bIns="45718" numCol="1" rtlCol="0" anchor="ctr" anchorCtr="0" compatLnSpc="1">
            <a:prstTxWarp prst="textNoShape">
              <a:avLst/>
            </a:prstTxWarp>
          </a:bodyPr>
          <a:lstStyle/>
          <a:p>
            <a:pPr indent="-302827" algn="ctr" defTabSz="914099" fontAlgn="base">
              <a:lnSpc>
                <a:spcPct val="90000"/>
              </a:lnSpc>
              <a:spcBef>
                <a:spcPct val="0"/>
              </a:spcBef>
              <a:spcAft>
                <a:spcPct val="0"/>
              </a:spcAft>
              <a:buClr>
                <a:srgbClr val="777777"/>
              </a:buClr>
              <a:buSzPct val="130000"/>
              <a:buFontTx/>
              <a:buBlip>
                <a:blip r:embed="rId3"/>
              </a:buBlip>
              <a:defRPr/>
            </a:pPr>
            <a:endParaRPr lang="en-US" altLang="zh-CN" sz="1600" b="1" kern="0" dirty="0">
              <a:solidFill>
                <a:srgbClr val="050595">
                  <a:lumMod val="50000"/>
                </a:srgbClr>
              </a:solidFill>
            </a:endParaRPr>
          </a:p>
        </p:txBody>
      </p:sp>
      <p:sp>
        <p:nvSpPr>
          <p:cNvPr id="92" name="Rectangle 91"/>
          <p:cNvSpPr/>
          <p:nvPr/>
        </p:nvSpPr>
        <p:spPr bwMode="auto">
          <a:xfrm>
            <a:off x="4405718" y="1334587"/>
            <a:ext cx="1400844" cy="4892040"/>
          </a:xfrm>
          <a:prstGeom prst="rect">
            <a:avLst/>
          </a:prstGeom>
          <a:solidFill>
            <a:schemeClr val="tx2">
              <a:lumMod val="75000"/>
              <a:alpha val="25000"/>
            </a:scheme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36" tIns="45718" rIns="91436" bIns="45718" numCol="1" rtlCol="0" anchor="ctr" anchorCtr="0" compatLnSpc="1">
            <a:prstTxWarp prst="textNoShape">
              <a:avLst/>
            </a:prstTxWarp>
          </a:bodyPr>
          <a:lstStyle/>
          <a:p>
            <a:pPr indent="-302827" algn="ctr" defTabSz="914099" fontAlgn="base">
              <a:lnSpc>
                <a:spcPct val="90000"/>
              </a:lnSpc>
              <a:spcBef>
                <a:spcPct val="0"/>
              </a:spcBef>
              <a:spcAft>
                <a:spcPct val="0"/>
              </a:spcAft>
              <a:buClr>
                <a:srgbClr val="777777"/>
              </a:buClr>
              <a:buSzPct val="130000"/>
              <a:buFontTx/>
              <a:buBlip>
                <a:blip r:embed="rId3"/>
              </a:buBlip>
              <a:defRPr/>
            </a:pPr>
            <a:endParaRPr lang="en-US" altLang="zh-CN" sz="1600" b="1" kern="0" dirty="0" smtClean="0">
              <a:solidFill>
                <a:srgbClr val="050595">
                  <a:lumMod val="50000"/>
                </a:srgbClr>
              </a:solidFill>
            </a:endParaRPr>
          </a:p>
        </p:txBody>
      </p:sp>
      <p:sp>
        <p:nvSpPr>
          <p:cNvPr id="91" name="Rectangle 90"/>
          <p:cNvSpPr/>
          <p:nvPr/>
        </p:nvSpPr>
        <p:spPr bwMode="auto">
          <a:xfrm>
            <a:off x="2942725" y="1334587"/>
            <a:ext cx="1400844" cy="4892040"/>
          </a:xfrm>
          <a:prstGeom prst="rect">
            <a:avLst/>
          </a:prstGeom>
          <a:solidFill>
            <a:schemeClr val="tx2">
              <a:lumMod val="75000"/>
              <a:alpha val="25000"/>
            </a:scheme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36" tIns="45718" rIns="91436" bIns="45718" numCol="1" rtlCol="0" anchor="ctr" anchorCtr="0" compatLnSpc="1">
            <a:prstTxWarp prst="textNoShape">
              <a:avLst/>
            </a:prstTxWarp>
          </a:bodyPr>
          <a:lstStyle/>
          <a:p>
            <a:pPr indent="-302827" algn="ctr" defTabSz="914099" fontAlgn="base">
              <a:lnSpc>
                <a:spcPct val="90000"/>
              </a:lnSpc>
              <a:spcBef>
                <a:spcPct val="0"/>
              </a:spcBef>
              <a:spcAft>
                <a:spcPct val="0"/>
              </a:spcAft>
              <a:buClr>
                <a:srgbClr val="777777"/>
              </a:buClr>
              <a:buSzPct val="130000"/>
              <a:buFontTx/>
              <a:buBlip>
                <a:blip r:embed="rId3"/>
              </a:buBlip>
              <a:defRPr/>
            </a:pPr>
            <a:endParaRPr lang="en-US" altLang="zh-CN" sz="1600" b="1" kern="0" dirty="0">
              <a:solidFill>
                <a:srgbClr val="050595">
                  <a:lumMod val="50000"/>
                </a:srgbClr>
              </a:solidFill>
            </a:endParaRPr>
          </a:p>
        </p:txBody>
      </p:sp>
      <p:sp>
        <p:nvSpPr>
          <p:cNvPr id="106" name="RTM"/>
          <p:cNvSpPr/>
          <p:nvPr/>
        </p:nvSpPr>
        <p:spPr bwMode="auto">
          <a:xfrm>
            <a:off x="6312653" y="3960212"/>
            <a:ext cx="512961" cy="24929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spAutoFit/>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2010</a:t>
            </a:r>
            <a:endPar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endParaRPr>
          </a:p>
        </p:txBody>
      </p:sp>
      <p:sp>
        <p:nvSpPr>
          <p:cNvPr id="107" name="RTM"/>
          <p:cNvSpPr/>
          <p:nvPr/>
        </p:nvSpPr>
        <p:spPr bwMode="auto">
          <a:xfrm>
            <a:off x="7723550" y="2734519"/>
            <a:ext cx="617156" cy="24929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spAutoFit/>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vNext</a:t>
            </a:r>
            <a:endPar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endParaRPr>
          </a:p>
        </p:txBody>
      </p:sp>
      <p:sp>
        <p:nvSpPr>
          <p:cNvPr id="108" name="RTM"/>
          <p:cNvSpPr/>
          <p:nvPr/>
        </p:nvSpPr>
        <p:spPr bwMode="auto">
          <a:xfrm>
            <a:off x="7723550" y="2143949"/>
            <a:ext cx="617156" cy="24929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spAutoFit/>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vNext</a:t>
            </a:r>
            <a:endPar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endParaRPr>
          </a:p>
        </p:txBody>
      </p:sp>
      <p:sp>
        <p:nvSpPr>
          <p:cNvPr id="109" name="RTM"/>
          <p:cNvSpPr/>
          <p:nvPr/>
        </p:nvSpPr>
        <p:spPr bwMode="auto">
          <a:xfrm>
            <a:off x="7723550" y="1531208"/>
            <a:ext cx="617156" cy="24929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spAutoFit/>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vNext</a:t>
            </a:r>
            <a:endPar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endParaRPr>
          </a:p>
        </p:txBody>
      </p:sp>
      <p:sp>
        <p:nvSpPr>
          <p:cNvPr id="110" name="Beta 1"/>
          <p:cNvSpPr/>
          <p:nvPr/>
        </p:nvSpPr>
        <p:spPr bwMode="auto">
          <a:xfrm>
            <a:off x="6431275" y="5198155"/>
            <a:ext cx="275717" cy="24929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spAutoFit/>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V1</a:t>
            </a:r>
            <a:endPar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endParaRPr>
          </a:p>
        </p:txBody>
      </p:sp>
      <p:sp>
        <p:nvSpPr>
          <p:cNvPr id="113" name="Beta 1"/>
          <p:cNvSpPr/>
          <p:nvPr/>
        </p:nvSpPr>
        <p:spPr bwMode="auto">
          <a:xfrm>
            <a:off x="4580356" y="4573069"/>
            <a:ext cx="1051570" cy="24929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spAutoFit/>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2009</a:t>
            </a:r>
            <a:r>
              <a:rPr lang="en-US" altLang="zh-CN" kern="0" spc="-10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 &amp; </a:t>
            </a: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R2</a:t>
            </a:r>
            <a:endPar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endParaRPr>
          </a:p>
        </p:txBody>
      </p:sp>
      <p:sp>
        <p:nvSpPr>
          <p:cNvPr id="114" name="RTM"/>
          <p:cNvSpPr/>
          <p:nvPr/>
        </p:nvSpPr>
        <p:spPr bwMode="auto">
          <a:xfrm>
            <a:off x="6069024" y="3327699"/>
            <a:ext cx="1000218" cy="343013"/>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2010</a:t>
            </a:r>
            <a:endPar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endParaRPr>
          </a:p>
        </p:txBody>
      </p:sp>
      <p:sp>
        <p:nvSpPr>
          <p:cNvPr id="115" name="Beta 1"/>
          <p:cNvSpPr/>
          <p:nvPr/>
        </p:nvSpPr>
        <p:spPr bwMode="auto">
          <a:xfrm>
            <a:off x="4683749" y="1531208"/>
            <a:ext cx="844783" cy="24929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spAutoFit/>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2007 </a:t>
            </a: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R2</a:t>
            </a:r>
            <a:endPar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endParaRPr>
          </a:p>
        </p:txBody>
      </p:sp>
      <p:pic>
        <p:nvPicPr>
          <p:cNvPr id="116" name="Picture 4" descr="C:\Documents and Settings\Eva\My Documents\336\SysCnt-DPM_h_rgb_r.png"/>
          <p:cNvPicPr>
            <a:picLocks noChangeAspect="1" noChangeArrowheads="1"/>
          </p:cNvPicPr>
          <p:nvPr/>
        </p:nvPicPr>
        <p:blipFill>
          <a:blip r:embed="rId4" cstate="print"/>
          <a:stretch>
            <a:fillRect/>
          </a:stretch>
        </p:blipFill>
        <p:spPr bwMode="auto">
          <a:xfrm>
            <a:off x="510967" y="3305433"/>
            <a:ext cx="1580414" cy="387544"/>
          </a:xfrm>
          <a:prstGeom prst="rect">
            <a:avLst/>
          </a:prstGeom>
          <a:noFill/>
          <a:ln>
            <a:noFill/>
          </a:ln>
        </p:spPr>
      </p:pic>
      <p:pic>
        <p:nvPicPr>
          <p:cNvPr id="117" name="Picture 5" descr="C:\Documents and Settings\Eva\My Documents\336\SysCnt-Essentials_h_rgb_r.png"/>
          <p:cNvPicPr>
            <a:picLocks noChangeAspect="1" noChangeArrowheads="1"/>
          </p:cNvPicPr>
          <p:nvPr/>
        </p:nvPicPr>
        <p:blipFill>
          <a:blip r:embed="rId5" cstate="print"/>
          <a:stretch>
            <a:fillRect/>
          </a:stretch>
        </p:blipFill>
        <p:spPr bwMode="auto">
          <a:xfrm>
            <a:off x="510970" y="5728149"/>
            <a:ext cx="1208162" cy="346078"/>
          </a:xfrm>
          <a:prstGeom prst="rect">
            <a:avLst/>
          </a:prstGeom>
          <a:noFill/>
          <a:ln>
            <a:noFill/>
          </a:ln>
        </p:spPr>
      </p:pic>
      <p:pic>
        <p:nvPicPr>
          <p:cNvPr id="118" name="Picture 6" descr="C:\Documents and Settings\Eva\My Documents\336\SysCnt-OprtnsMgr_h_rgb_r.png"/>
          <p:cNvPicPr>
            <a:picLocks noChangeAspect="1" noChangeArrowheads="1"/>
          </p:cNvPicPr>
          <p:nvPr/>
        </p:nvPicPr>
        <p:blipFill>
          <a:blip r:embed="rId6" cstate="print"/>
          <a:stretch>
            <a:fillRect/>
          </a:stretch>
        </p:blipFill>
        <p:spPr bwMode="auto">
          <a:xfrm>
            <a:off x="510969" y="1473652"/>
            <a:ext cx="1261710" cy="364410"/>
          </a:xfrm>
          <a:prstGeom prst="rect">
            <a:avLst/>
          </a:prstGeom>
          <a:noFill/>
          <a:ln>
            <a:noFill/>
          </a:ln>
        </p:spPr>
      </p:pic>
      <p:pic>
        <p:nvPicPr>
          <p:cNvPr id="119" name="Picture 7" descr="C:\Documents and Settings\Eva\My Documents\336\SysCnt-ServiceMgr_h_rgb_r.png"/>
          <p:cNvPicPr>
            <a:picLocks noChangeAspect="1" noChangeArrowheads="1"/>
          </p:cNvPicPr>
          <p:nvPr/>
        </p:nvPicPr>
        <p:blipFill>
          <a:blip r:embed="rId7" cstate="print"/>
          <a:stretch>
            <a:fillRect/>
          </a:stretch>
        </p:blipFill>
        <p:spPr bwMode="auto">
          <a:xfrm>
            <a:off x="518116" y="3902527"/>
            <a:ext cx="1174633" cy="364669"/>
          </a:xfrm>
          <a:prstGeom prst="rect">
            <a:avLst/>
          </a:prstGeom>
          <a:noFill/>
          <a:ln>
            <a:noFill/>
          </a:ln>
        </p:spPr>
      </p:pic>
      <p:sp>
        <p:nvSpPr>
          <p:cNvPr id="120" name="Beta 1"/>
          <p:cNvSpPr/>
          <p:nvPr/>
        </p:nvSpPr>
        <p:spPr bwMode="auto">
          <a:xfrm>
            <a:off x="3220756" y="2734519"/>
            <a:ext cx="844783" cy="24929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spAutoFit/>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2007 R2</a:t>
            </a:r>
            <a:endPar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endParaRPr>
          </a:p>
        </p:txBody>
      </p:sp>
      <p:sp>
        <p:nvSpPr>
          <p:cNvPr id="121" name="Beta 1"/>
          <p:cNvSpPr/>
          <p:nvPr/>
        </p:nvSpPr>
        <p:spPr bwMode="auto">
          <a:xfrm>
            <a:off x="3164652" y="3374556"/>
            <a:ext cx="956992" cy="24929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spAutoFit/>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2007 SP1</a:t>
            </a:r>
            <a:endPar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endParaRPr>
          </a:p>
        </p:txBody>
      </p:sp>
      <p:sp>
        <p:nvSpPr>
          <p:cNvPr id="122" name="Beta 1"/>
          <p:cNvSpPr/>
          <p:nvPr/>
        </p:nvSpPr>
        <p:spPr bwMode="auto">
          <a:xfrm>
            <a:off x="3386667" y="2143949"/>
            <a:ext cx="512961" cy="24929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spAutoFit/>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2008</a:t>
            </a:r>
          </a:p>
        </p:txBody>
      </p:sp>
      <p:sp>
        <p:nvSpPr>
          <p:cNvPr id="123" name="Beta 1"/>
          <p:cNvSpPr/>
          <p:nvPr/>
        </p:nvSpPr>
        <p:spPr bwMode="auto">
          <a:xfrm>
            <a:off x="3386667" y="4573069"/>
            <a:ext cx="512961" cy="24929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spAutoFit/>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2008</a:t>
            </a:r>
          </a:p>
        </p:txBody>
      </p:sp>
      <p:sp>
        <p:nvSpPr>
          <p:cNvPr id="124" name="Beta 1"/>
          <p:cNvSpPr/>
          <p:nvPr/>
        </p:nvSpPr>
        <p:spPr bwMode="auto">
          <a:xfrm>
            <a:off x="3164652" y="1531208"/>
            <a:ext cx="956992" cy="24929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spAutoFit/>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2007 SP1</a:t>
            </a:r>
          </a:p>
        </p:txBody>
      </p:sp>
      <p:sp>
        <p:nvSpPr>
          <p:cNvPr id="125" name="Beta 1"/>
          <p:cNvSpPr/>
          <p:nvPr/>
        </p:nvSpPr>
        <p:spPr bwMode="auto">
          <a:xfrm>
            <a:off x="3164652" y="5776539"/>
            <a:ext cx="956992" cy="24929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spAutoFit/>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2007 SP1</a:t>
            </a:r>
            <a:endPar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endParaRPr>
          </a:p>
        </p:txBody>
      </p:sp>
      <p:sp>
        <p:nvSpPr>
          <p:cNvPr id="126" name="Beta 1"/>
          <p:cNvSpPr/>
          <p:nvPr/>
        </p:nvSpPr>
        <p:spPr bwMode="auto">
          <a:xfrm>
            <a:off x="6036937" y="4573069"/>
            <a:ext cx="1064394" cy="24929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spAutoFit/>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2010 </a:t>
            </a:r>
            <a:r>
              <a:rPr lang="en-US" altLang="zh-CN" kern="0" spc="-10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&amp; </a:t>
            </a: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R2</a:t>
            </a:r>
            <a:endPar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endParaRPr>
          </a:p>
        </p:txBody>
      </p:sp>
      <p:sp>
        <p:nvSpPr>
          <p:cNvPr id="127" name="Beta 1"/>
          <p:cNvSpPr/>
          <p:nvPr/>
        </p:nvSpPr>
        <p:spPr bwMode="auto">
          <a:xfrm>
            <a:off x="4683749" y="2143949"/>
            <a:ext cx="844783" cy="24929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spAutoFit/>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2008 R2</a:t>
            </a:r>
            <a:endPar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endParaRPr>
          </a:p>
        </p:txBody>
      </p:sp>
      <p:sp>
        <p:nvSpPr>
          <p:cNvPr id="128" name="Beta 1"/>
          <p:cNvSpPr/>
          <p:nvPr/>
        </p:nvSpPr>
        <p:spPr bwMode="auto">
          <a:xfrm>
            <a:off x="4627645" y="2734519"/>
            <a:ext cx="956992" cy="24929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spAutoFit/>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2007 </a:t>
            </a: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SP2</a:t>
            </a:r>
            <a:endPar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endParaRPr>
          </a:p>
        </p:txBody>
      </p:sp>
      <p:sp>
        <p:nvSpPr>
          <p:cNvPr id="129" name="RTM"/>
          <p:cNvSpPr/>
          <p:nvPr/>
        </p:nvSpPr>
        <p:spPr bwMode="auto">
          <a:xfrm>
            <a:off x="7528785" y="5198155"/>
            <a:ext cx="1006686" cy="24929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spAutoFit/>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V2</a:t>
            </a:r>
            <a:r>
              <a:rPr lang="en-US" altLang="zh-CN" kern="0" spc="-10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 and </a:t>
            </a: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V3</a:t>
            </a:r>
            <a:endPar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endParaRPr>
          </a:p>
        </p:txBody>
      </p:sp>
      <p:pic>
        <p:nvPicPr>
          <p:cNvPr id="134" name="Picture 5" descr="C:\Users\Public\Pictures\DVD_ART35\Logos\System Center Virtual Machine Manager 2008\system center virtual machine manager 2008 grid rev h.png"/>
          <p:cNvPicPr>
            <a:picLocks noChangeAspect="1" noChangeArrowheads="1"/>
          </p:cNvPicPr>
          <p:nvPr/>
        </p:nvPicPr>
        <p:blipFill>
          <a:blip r:embed="rId8"/>
          <a:srcRect/>
          <a:stretch>
            <a:fillRect/>
          </a:stretch>
        </p:blipFill>
        <p:spPr bwMode="auto">
          <a:xfrm>
            <a:off x="315686" y="2035627"/>
            <a:ext cx="2168027" cy="465943"/>
          </a:xfrm>
          <a:prstGeom prst="rect">
            <a:avLst/>
          </a:prstGeom>
          <a:noFill/>
        </p:spPr>
      </p:pic>
      <p:sp>
        <p:nvSpPr>
          <p:cNvPr id="135" name="Beta 1"/>
          <p:cNvSpPr/>
          <p:nvPr/>
        </p:nvSpPr>
        <p:spPr bwMode="auto">
          <a:xfrm>
            <a:off x="6312653" y="5776539"/>
            <a:ext cx="512961" cy="24929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spAutoFit/>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2010</a:t>
            </a:r>
            <a:endPar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endParaRPr>
          </a:p>
        </p:txBody>
      </p:sp>
      <p:pic>
        <p:nvPicPr>
          <p:cNvPr id="136" name="Picture 2" descr="\\server3\internalbin\Resource_DVD_Update_1\DVD_ART35_Update1_revMar09\Logos\System Center Configuration Manager\System Center Configuration Manager logo rev.png"/>
          <p:cNvPicPr>
            <a:picLocks noChangeAspect="1" noChangeArrowheads="1"/>
          </p:cNvPicPr>
          <p:nvPr/>
        </p:nvPicPr>
        <p:blipFill>
          <a:blip r:embed="rId9"/>
          <a:srcRect/>
          <a:stretch>
            <a:fillRect/>
          </a:stretch>
        </p:blipFill>
        <p:spPr bwMode="auto">
          <a:xfrm>
            <a:off x="508533" y="2663534"/>
            <a:ext cx="1448710" cy="391268"/>
          </a:xfrm>
          <a:prstGeom prst="rect">
            <a:avLst/>
          </a:prstGeom>
          <a:noFill/>
        </p:spPr>
      </p:pic>
      <p:pic>
        <p:nvPicPr>
          <p:cNvPr id="137" name="Picture 3" descr="C:\Documents and Settings\Eva\My Documents\Downloaded items\DTP-OptPack-SA_bL_r.png"/>
          <p:cNvPicPr>
            <a:picLocks noChangeAspect="1" noChangeArrowheads="1"/>
          </p:cNvPicPr>
          <p:nvPr/>
        </p:nvPicPr>
        <p:blipFill>
          <a:blip r:embed="rId10" cstate="print"/>
          <a:stretch>
            <a:fillRect/>
          </a:stretch>
        </p:blipFill>
        <p:spPr bwMode="auto">
          <a:xfrm>
            <a:off x="763993" y="4540409"/>
            <a:ext cx="1876925" cy="314618"/>
          </a:xfrm>
          <a:prstGeom prst="rect">
            <a:avLst/>
          </a:prstGeom>
          <a:noFill/>
          <a:ln>
            <a:noFill/>
          </a:ln>
        </p:spPr>
      </p:pic>
      <p:pic>
        <p:nvPicPr>
          <p:cNvPr id="138" name="Picture 4" descr="C:\Users\davidg\Pictures\DVD_ART34\Artwork_Imagery\Icons - Illustrations\_VIRTUALIZATION ICONS\Windows Logo.png"/>
          <p:cNvPicPr>
            <a:picLocks noChangeAspect="1" noChangeArrowheads="1"/>
          </p:cNvPicPr>
          <p:nvPr/>
        </p:nvPicPr>
        <p:blipFill>
          <a:blip r:embed="rId11"/>
          <a:srcRect/>
          <a:stretch>
            <a:fillRect/>
          </a:stretch>
        </p:blipFill>
        <p:spPr bwMode="auto">
          <a:xfrm>
            <a:off x="518669" y="4586713"/>
            <a:ext cx="196802" cy="181333"/>
          </a:xfrm>
          <a:prstGeom prst="rect">
            <a:avLst/>
          </a:prstGeom>
          <a:noFill/>
        </p:spPr>
      </p:pic>
      <p:sp>
        <p:nvSpPr>
          <p:cNvPr id="143" name="Beta 1"/>
          <p:cNvSpPr/>
          <p:nvPr/>
        </p:nvSpPr>
        <p:spPr bwMode="auto">
          <a:xfrm>
            <a:off x="7506343" y="4573069"/>
            <a:ext cx="1051570" cy="24929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spAutoFit/>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2011</a:t>
            </a:r>
            <a:r>
              <a:rPr lang="en-US" altLang="zh-CN" kern="0" spc="-10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 &amp; </a:t>
            </a: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R2</a:t>
            </a:r>
            <a:endPar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endParaRPr>
          </a:p>
        </p:txBody>
      </p:sp>
      <p:sp>
        <p:nvSpPr>
          <p:cNvPr id="144" name="RTM"/>
          <p:cNvSpPr/>
          <p:nvPr/>
        </p:nvSpPr>
        <p:spPr bwMode="auto">
          <a:xfrm>
            <a:off x="7723550" y="3960212"/>
            <a:ext cx="617156" cy="24929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spAutoFit/>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vNext</a:t>
            </a:r>
            <a:endPar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endParaRPr>
          </a:p>
        </p:txBody>
      </p:sp>
      <p:pic>
        <p:nvPicPr>
          <p:cNvPr id="1026" name="Picture 2" descr="\\server3\restrict\ftp_root\Clients\White_Whale\3-10049_KristineMonro\Drafts\SFP_Art\system center online desktop manager.png"/>
          <p:cNvPicPr>
            <a:picLocks noChangeAspect="1" noChangeArrowheads="1"/>
          </p:cNvPicPr>
          <p:nvPr/>
        </p:nvPicPr>
        <p:blipFill>
          <a:blip r:embed="rId12"/>
          <a:srcRect/>
          <a:stretch>
            <a:fillRect/>
          </a:stretch>
        </p:blipFill>
        <p:spPr bwMode="auto">
          <a:xfrm>
            <a:off x="514685" y="5108392"/>
            <a:ext cx="1577884" cy="365760"/>
          </a:xfrm>
          <a:prstGeom prst="rect">
            <a:avLst/>
          </a:prstGeom>
          <a:noFill/>
        </p:spPr>
      </p:pic>
      <p:sp>
        <p:nvSpPr>
          <p:cNvPr id="52" name="TextBox 51"/>
          <p:cNvSpPr txBox="1"/>
          <p:nvPr/>
        </p:nvSpPr>
        <p:spPr>
          <a:xfrm>
            <a:off x="2938609" y="874453"/>
            <a:ext cx="1417320" cy="369332"/>
          </a:xfrm>
          <a:prstGeom prst="rect">
            <a:avLst/>
          </a:prstGeom>
          <a:noFill/>
        </p:spPr>
        <p:txBody>
          <a:bodyPr wrap="square" lIns="0" rtlCol="0">
            <a:spAutoFit/>
          </a:bodyPr>
          <a:lstStyle/>
          <a:p>
            <a:pPr algn="ctr">
              <a:lnSpc>
                <a:spcPct val="90000"/>
              </a:lnSpc>
              <a:spcBef>
                <a:spcPct val="20000"/>
              </a:spcBef>
              <a:buClr>
                <a:srgbClr val="777777"/>
              </a:buClr>
              <a:buSzPct val="130000"/>
              <a:defRPr/>
            </a:pPr>
            <a:r>
              <a:rPr lang="en-US" sz="2000" b="1" dirty="0" smtClean="0">
                <a:solidFill>
                  <a:srgbClr val="FFFFFF"/>
                </a:solidFill>
              </a:rPr>
              <a:t> 2008</a:t>
            </a:r>
          </a:p>
        </p:txBody>
      </p:sp>
      <p:sp>
        <p:nvSpPr>
          <p:cNvPr id="54" name="TextBox 53"/>
          <p:cNvSpPr txBox="1"/>
          <p:nvPr/>
        </p:nvSpPr>
        <p:spPr>
          <a:xfrm>
            <a:off x="4401649" y="874453"/>
            <a:ext cx="1417320" cy="369332"/>
          </a:xfrm>
          <a:prstGeom prst="rect">
            <a:avLst/>
          </a:prstGeom>
          <a:noFill/>
        </p:spPr>
        <p:txBody>
          <a:bodyPr wrap="square" lIns="0" rtlCol="0">
            <a:spAutoFit/>
          </a:bodyPr>
          <a:lstStyle/>
          <a:p>
            <a:pPr algn="ctr">
              <a:lnSpc>
                <a:spcPct val="90000"/>
              </a:lnSpc>
              <a:spcBef>
                <a:spcPct val="20000"/>
              </a:spcBef>
              <a:buClr>
                <a:srgbClr val="777777"/>
              </a:buClr>
              <a:buSzPct val="130000"/>
              <a:defRPr/>
            </a:pPr>
            <a:r>
              <a:rPr lang="en-US" sz="2000" b="1" dirty="0" smtClean="0">
                <a:solidFill>
                  <a:srgbClr val="FFFFFF"/>
                </a:solidFill>
              </a:rPr>
              <a:t>2009</a:t>
            </a:r>
          </a:p>
        </p:txBody>
      </p:sp>
      <p:sp>
        <p:nvSpPr>
          <p:cNvPr id="56" name="TextBox 55"/>
          <p:cNvSpPr txBox="1"/>
          <p:nvPr/>
        </p:nvSpPr>
        <p:spPr>
          <a:xfrm>
            <a:off x="5864689" y="874453"/>
            <a:ext cx="1417320" cy="369332"/>
          </a:xfrm>
          <a:prstGeom prst="rect">
            <a:avLst/>
          </a:prstGeom>
          <a:noFill/>
        </p:spPr>
        <p:txBody>
          <a:bodyPr wrap="square" lIns="0" rtlCol="0">
            <a:spAutoFit/>
          </a:bodyPr>
          <a:lstStyle/>
          <a:p>
            <a:pPr algn="ctr">
              <a:lnSpc>
                <a:spcPct val="90000"/>
              </a:lnSpc>
              <a:spcBef>
                <a:spcPct val="20000"/>
              </a:spcBef>
              <a:buClr>
                <a:srgbClr val="777777"/>
              </a:buClr>
              <a:buSzPct val="130000"/>
              <a:defRPr/>
            </a:pPr>
            <a:r>
              <a:rPr lang="en-US" sz="2000" b="1" dirty="0" smtClean="0">
                <a:solidFill>
                  <a:srgbClr val="FFFFFF"/>
                </a:solidFill>
              </a:rPr>
              <a:t>2010</a:t>
            </a:r>
          </a:p>
        </p:txBody>
      </p:sp>
      <p:sp>
        <p:nvSpPr>
          <p:cNvPr id="58" name="TextBox 57"/>
          <p:cNvSpPr txBox="1"/>
          <p:nvPr/>
        </p:nvSpPr>
        <p:spPr>
          <a:xfrm>
            <a:off x="7312489" y="874453"/>
            <a:ext cx="1417320" cy="369332"/>
          </a:xfrm>
          <a:prstGeom prst="rect">
            <a:avLst/>
          </a:prstGeom>
          <a:noFill/>
        </p:spPr>
        <p:txBody>
          <a:bodyPr wrap="square" lIns="0" rtlCol="0">
            <a:spAutoFit/>
          </a:bodyPr>
          <a:lstStyle/>
          <a:p>
            <a:pPr algn="ctr">
              <a:lnSpc>
                <a:spcPct val="90000"/>
              </a:lnSpc>
              <a:spcBef>
                <a:spcPct val="20000"/>
              </a:spcBef>
              <a:buClr>
                <a:srgbClr val="777777"/>
              </a:buClr>
              <a:buSzPct val="130000"/>
              <a:defRPr/>
            </a:pPr>
            <a:r>
              <a:rPr lang="en-US" sz="2000" b="1" dirty="0" smtClean="0">
                <a:solidFill>
                  <a:srgbClr val="FFFFFF"/>
                </a:solidFill>
              </a:rPr>
              <a:t>2011</a:t>
            </a:r>
          </a:p>
        </p:txBody>
      </p:sp>
      <p:sp>
        <p:nvSpPr>
          <p:cNvPr id="59" name="RTM"/>
          <p:cNvSpPr/>
          <p:nvPr/>
        </p:nvSpPr>
        <p:spPr bwMode="auto">
          <a:xfrm>
            <a:off x="6067049" y="2684474"/>
            <a:ext cx="1000218" cy="343013"/>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R3</a:t>
            </a:r>
            <a:endPar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endParaRPr>
          </a:p>
        </p:txBody>
      </p:sp>
      <p:sp>
        <p:nvSpPr>
          <p:cNvPr id="55" name="Title 54"/>
          <p:cNvSpPr>
            <a:spLocks noGrp="1"/>
          </p:cNvSpPr>
          <p:nvPr>
            <p:ph type="title"/>
          </p:nvPr>
        </p:nvSpPr>
        <p:spPr/>
        <p:txBody>
          <a:bodyPr/>
          <a:lstStyle/>
          <a:p>
            <a:r>
              <a:rPr lang="en-US" dirty="0" smtClean="0"/>
              <a:t>System Center Roadmap</a:t>
            </a:r>
            <a:endParaRPr lang="en-US" dirty="0"/>
          </a:p>
        </p:txBody>
      </p:sp>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smtClean="0"/>
              <a:t>Related Content</a:t>
            </a:r>
            <a:endParaRPr lang="en-US" dirty="0"/>
          </a:p>
        </p:txBody>
      </p:sp>
      <p:sp>
        <p:nvSpPr>
          <p:cNvPr id="17" name="Content Placeholder 16"/>
          <p:cNvSpPr>
            <a:spLocks noGrp="1"/>
          </p:cNvSpPr>
          <p:nvPr>
            <p:ph sz="quarter" idx="10"/>
          </p:nvPr>
        </p:nvSpPr>
        <p:spPr>
          <a:xfrm>
            <a:off x="217720" y="1588648"/>
            <a:ext cx="8719457" cy="3462340"/>
          </a:xfrm>
        </p:spPr>
        <p:txBody>
          <a:bodyPr/>
          <a:lstStyle/>
          <a:p>
            <a:endParaRPr lang="en-US" sz="2000" b="1" dirty="0" smtClean="0"/>
          </a:p>
          <a:p>
            <a:endParaRPr lang="en-US" sz="2000" b="1" dirty="0" smtClean="0"/>
          </a:p>
          <a:p>
            <a:r>
              <a:rPr lang="en-US" sz="2000" b="1" dirty="0" smtClean="0"/>
              <a:t>Breakout Sessions</a:t>
            </a:r>
          </a:p>
          <a:p>
            <a:r>
              <a:rPr lang="en-US" sz="2000" b="1" dirty="0" smtClean="0"/>
              <a:t>MGT301</a:t>
            </a:r>
            <a:r>
              <a:rPr lang="en-US" sz="2000" dirty="0" smtClean="0"/>
              <a:t> What's New in Microsoft System Center Configuration Manager: SP1, R2, and R3</a:t>
            </a:r>
          </a:p>
          <a:p>
            <a:r>
              <a:rPr lang="en-US" sz="2000" b="1" dirty="0" smtClean="0"/>
              <a:t>MGT302</a:t>
            </a:r>
            <a:r>
              <a:rPr lang="en-US" sz="2000" dirty="0" smtClean="0"/>
              <a:t> Microsoft System Center Configuration Manager </a:t>
            </a:r>
            <a:r>
              <a:rPr lang="en-US" sz="2000" dirty="0" err="1" smtClean="0"/>
              <a:t>V.next</a:t>
            </a:r>
            <a:r>
              <a:rPr lang="en-US" sz="2000" dirty="0" smtClean="0"/>
              <a:t> Overview</a:t>
            </a:r>
          </a:p>
          <a:p>
            <a:r>
              <a:rPr lang="en-US" sz="2000" b="1" dirty="0" smtClean="0"/>
              <a:t>MGT303</a:t>
            </a:r>
            <a:r>
              <a:rPr lang="en-US" sz="2000" dirty="0" smtClean="0"/>
              <a:t> Software Distribution in Microsoft System Center Configuration Manager </a:t>
            </a:r>
            <a:r>
              <a:rPr lang="en-US" sz="2000" dirty="0" err="1" smtClean="0"/>
              <a:t>V.next</a:t>
            </a:r>
            <a:r>
              <a:rPr lang="en-US" sz="2000" dirty="0" smtClean="0"/>
              <a:t>: Part 1</a:t>
            </a:r>
          </a:p>
          <a:p>
            <a:r>
              <a:rPr lang="en-US" sz="2000" b="1" dirty="0" smtClean="0"/>
              <a:t>MGT304</a:t>
            </a:r>
            <a:r>
              <a:rPr lang="en-US" sz="2000" dirty="0" smtClean="0"/>
              <a:t> Software Distribution in Microsoft System Center Configuration Manager </a:t>
            </a:r>
            <a:r>
              <a:rPr lang="en-US" sz="2000" dirty="0" err="1" smtClean="0"/>
              <a:t>V.next</a:t>
            </a:r>
            <a:r>
              <a:rPr lang="en-US" sz="2000" dirty="0" smtClean="0"/>
              <a:t>: Part 2</a:t>
            </a:r>
          </a:p>
          <a:p>
            <a:r>
              <a:rPr lang="en-US" sz="2000" b="1" dirty="0" smtClean="0"/>
              <a:t>MGT305</a:t>
            </a:r>
            <a:r>
              <a:rPr lang="en-US" sz="2000" dirty="0" smtClean="0"/>
              <a:t> Accelerating Windows 7 Deployments with MDOP, Microsoft System Center, and </a:t>
            </a:r>
            <a:r>
              <a:rPr lang="en-US" sz="2000" dirty="0" err="1" smtClean="0"/>
              <a:t>Virt</a:t>
            </a:r>
            <a:endParaRPr lang="en-US" sz="2000" dirty="0" smtClean="0"/>
          </a:p>
          <a:p>
            <a:r>
              <a:rPr lang="en-US" sz="2000" b="1" dirty="0" smtClean="0"/>
              <a:t>MGT306</a:t>
            </a:r>
            <a:r>
              <a:rPr lang="en-US" sz="2000" dirty="0" smtClean="0"/>
              <a:t> Microsoft System Center and the Green Client</a:t>
            </a:r>
          </a:p>
          <a:p>
            <a:endParaRPr lang="en-US" sz="2000" dirty="0" smtClean="0"/>
          </a:p>
          <a:p>
            <a:endParaRPr sz="2000" dirty="0" smtClean="0"/>
          </a:p>
        </p:txBody>
      </p:sp>
    </p:spTree>
  </p:cSld>
  <p:clrMapOvr>
    <a:masterClrMapping/>
  </p:clrMapOvr>
  <p:transition advClick="0">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smtClean="0"/>
              <a:t>Related Content</a:t>
            </a:r>
            <a:endParaRPr lang="en-US" dirty="0"/>
          </a:p>
        </p:txBody>
      </p:sp>
      <p:sp>
        <p:nvSpPr>
          <p:cNvPr id="4" name="Content Placeholder 16"/>
          <p:cNvSpPr>
            <a:spLocks noGrp="1"/>
          </p:cNvSpPr>
          <p:nvPr>
            <p:ph sz="quarter" idx="10"/>
          </p:nvPr>
        </p:nvSpPr>
        <p:spPr>
          <a:xfrm>
            <a:off x="141520" y="1044342"/>
            <a:ext cx="8719457" cy="5813658"/>
          </a:xfrm>
        </p:spPr>
        <p:txBody>
          <a:bodyPr/>
          <a:lstStyle/>
          <a:p>
            <a:pPr fontAlgn="b"/>
            <a:r>
              <a:rPr lang="en-US" sz="2000" b="1" dirty="0" smtClean="0"/>
              <a:t>Hands on Labs</a:t>
            </a:r>
          </a:p>
          <a:p>
            <a:pPr fontAlgn="b"/>
            <a:r>
              <a:rPr lang="en-US" sz="1600" b="1" dirty="0" smtClean="0"/>
              <a:t>MGT03-HOL</a:t>
            </a:r>
            <a:r>
              <a:rPr lang="en-US" sz="1600" dirty="0" smtClean="0"/>
              <a:t> Deploying Microsoft System Center Configuration Manager 2007</a:t>
            </a:r>
          </a:p>
          <a:p>
            <a:pPr fontAlgn="b"/>
            <a:r>
              <a:rPr lang="en-US" sz="1600" b="1" dirty="0" smtClean="0"/>
              <a:t>MGT05-HOL</a:t>
            </a:r>
            <a:r>
              <a:rPr lang="en-US" sz="1600" dirty="0" smtClean="0"/>
              <a:t> Device Management with Microsoft System Center Configuration Manager 2007</a:t>
            </a:r>
          </a:p>
          <a:p>
            <a:pPr fontAlgn="b"/>
            <a:r>
              <a:rPr lang="en-US" sz="1600" b="1" dirty="0" smtClean="0"/>
              <a:t>MGT10-HOL</a:t>
            </a:r>
            <a:r>
              <a:rPr lang="en-US" sz="1600" dirty="0" smtClean="0"/>
              <a:t> Introduction to Microsoft System Center Configuration Manager 2007</a:t>
            </a:r>
          </a:p>
          <a:p>
            <a:pPr fontAlgn="b"/>
            <a:r>
              <a:rPr lang="en-US" sz="1600" b="1" dirty="0" smtClean="0"/>
              <a:t>MGT12-HOL</a:t>
            </a:r>
            <a:r>
              <a:rPr lang="en-US" sz="1600" dirty="0" smtClean="0"/>
              <a:t> Managing Microsoft Updates with Microsoft System Center Configuration Manager 2007</a:t>
            </a:r>
          </a:p>
          <a:p>
            <a:pPr fontAlgn="b"/>
            <a:r>
              <a:rPr lang="en-US" sz="1600" b="1" dirty="0" smtClean="0"/>
              <a:t>MGT21-HOL</a:t>
            </a:r>
            <a:r>
              <a:rPr lang="en-US" sz="1600" dirty="0" smtClean="0"/>
              <a:t> Upgrading from Microsoft Systems Management Server 2003 to Microsoft System Center Configuration Manager 2007</a:t>
            </a:r>
          </a:p>
          <a:p>
            <a:pPr fontAlgn="b"/>
            <a:r>
              <a:rPr lang="en-US" sz="1600" b="1" dirty="0" smtClean="0"/>
              <a:t>MGT23-HOL</a:t>
            </a:r>
            <a:r>
              <a:rPr lang="en-US" sz="1600" dirty="0" smtClean="0"/>
              <a:t> Deploying Windows 7 with Microsoft System Center Configuration Manager 2007</a:t>
            </a:r>
          </a:p>
          <a:p>
            <a:pPr fontAlgn="b"/>
            <a:r>
              <a:rPr lang="en-US" sz="1600" b="1" dirty="0" smtClean="0"/>
              <a:t>MGT24-HOL </a:t>
            </a:r>
            <a:r>
              <a:rPr lang="en-US" sz="1600" dirty="0" smtClean="0"/>
              <a:t>Integrating Microsoft Application Virtualization into Microsoft System Center Configuration Manager 2007 R2</a:t>
            </a:r>
          </a:p>
          <a:p>
            <a:pPr fontAlgn="b"/>
            <a:r>
              <a:rPr lang="en-US" sz="1600" b="1" dirty="0" smtClean="0"/>
              <a:t>MGT25-HOL</a:t>
            </a:r>
            <a:r>
              <a:rPr lang="en-US" sz="1600" dirty="0" smtClean="0"/>
              <a:t> Utilizing SQL Server Reporting Services with Microsoft System Center Configuration Manager 2007 R2</a:t>
            </a:r>
          </a:p>
          <a:p>
            <a:pPr fontAlgn="b"/>
            <a:r>
              <a:rPr lang="en-US" sz="1600" b="1" dirty="0" smtClean="0"/>
              <a:t>MGT26-HOL</a:t>
            </a:r>
            <a:r>
              <a:rPr lang="en-US" sz="1600" dirty="0" smtClean="0"/>
              <a:t> Generating Asset Intelligence Data with Microsoft System Center Configuration Manager 2007</a:t>
            </a:r>
          </a:p>
          <a:p>
            <a:pPr fontAlgn="b"/>
            <a:r>
              <a:rPr lang="en-US" sz="1600" b="1" dirty="0" smtClean="0"/>
              <a:t>MGT27-HOL</a:t>
            </a:r>
            <a:r>
              <a:rPr lang="en-US" sz="1600" dirty="0" smtClean="0"/>
              <a:t> Determining Client Health in Microsoft System Center Configuration Manager 2007 R2</a:t>
            </a:r>
          </a:p>
          <a:p>
            <a:endParaRPr sz="1600" dirty="0" smtClean="0"/>
          </a:p>
        </p:txBody>
      </p:sp>
    </p:spTree>
  </p:cSld>
  <p:clrMapOvr>
    <a:masterClrMapping/>
  </p:clrMapOvr>
  <p:transition advClick="0">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smtClean="0"/>
              <a:t>Related Content</a:t>
            </a:r>
            <a:endParaRPr lang="en-US" dirty="0"/>
          </a:p>
        </p:txBody>
      </p:sp>
      <p:sp>
        <p:nvSpPr>
          <p:cNvPr id="4" name="Content Placeholder 16"/>
          <p:cNvSpPr>
            <a:spLocks noGrp="1"/>
          </p:cNvSpPr>
          <p:nvPr>
            <p:ph sz="quarter" idx="10"/>
          </p:nvPr>
        </p:nvSpPr>
        <p:spPr>
          <a:xfrm>
            <a:off x="272148" y="925285"/>
            <a:ext cx="8719457" cy="4223657"/>
          </a:xfrm>
        </p:spPr>
        <p:txBody>
          <a:bodyPr/>
          <a:lstStyle/>
          <a:p>
            <a:pPr fontAlgn="b"/>
            <a:r>
              <a:rPr lang="en-US" sz="2400" b="1" dirty="0" smtClean="0"/>
              <a:t>Interactive Session</a:t>
            </a:r>
          </a:p>
          <a:p>
            <a:pPr fontAlgn="b"/>
            <a:r>
              <a:rPr lang="en-US" dirty="0" smtClean="0"/>
              <a:t>MGT01-IS Microsoft System Center Configuration Manager </a:t>
            </a:r>
            <a:r>
              <a:rPr lang="en-US" dirty="0" err="1" smtClean="0"/>
              <a:t>V.next</a:t>
            </a:r>
            <a:r>
              <a:rPr lang="en-US" dirty="0" smtClean="0"/>
              <a:t> Overview</a:t>
            </a:r>
          </a:p>
          <a:p>
            <a:pPr fontAlgn="b"/>
            <a:r>
              <a:rPr lang="en-US" dirty="0" smtClean="0"/>
              <a:t>MGT02-IS Microsoft System Center Configuration Manager R2 Upgrade and Architecture</a:t>
            </a:r>
          </a:p>
          <a:p>
            <a:pPr fontAlgn="b"/>
            <a:endParaRPr lang="en-US" dirty="0" smtClean="0"/>
          </a:p>
          <a:p>
            <a:pPr fontAlgn="b"/>
            <a:r>
              <a:rPr lang="en-US" sz="2400" b="1" dirty="0" smtClean="0"/>
              <a:t>Product Demos</a:t>
            </a:r>
          </a:p>
          <a:p>
            <a:pPr fontAlgn="b"/>
            <a:r>
              <a:rPr lang="en-US" dirty="0" smtClean="0"/>
              <a:t>MGT01-DEMO Microsoft System Center Configuration Manager </a:t>
            </a:r>
            <a:r>
              <a:rPr lang="en-US" dirty="0" err="1" smtClean="0"/>
              <a:t>V.next</a:t>
            </a:r>
            <a:r>
              <a:rPr lang="en-US" dirty="0" smtClean="0"/>
              <a:t>: End-to-End</a:t>
            </a:r>
            <a:endParaRPr lang="en-US" dirty="0"/>
          </a:p>
        </p:txBody>
      </p:sp>
    </p:spTree>
  </p:cSld>
  <p:clrMapOvr>
    <a:masterClrMapping/>
  </p:clrMapOvr>
  <p:transition advClick="0">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r>
              <a:rPr lang="en-US" b="1" smtClean="0"/>
              <a:t>Microsoft’s Environmental Mission </a:t>
            </a:r>
            <a:endParaRPr lang="en-US"/>
          </a:p>
        </p:txBody>
      </p:sp>
      <p:sp>
        <p:nvSpPr>
          <p:cNvPr id="3" name="Text Placeholder 2"/>
          <p:cNvSpPr>
            <a:spLocks noGrp="1"/>
          </p:cNvSpPr>
          <p:nvPr>
            <p:ph type="body" sz="quarter" idx="10"/>
          </p:nvPr>
        </p:nvSpPr>
        <p:spPr/>
        <p:txBody>
          <a:bodyPr/>
          <a:lstStyle/>
          <a:p>
            <a:r>
              <a:rPr lang="en-US" b="1" dirty="0" smtClean="0"/>
              <a:t>Technology Leadership and Innovation</a:t>
            </a:r>
          </a:p>
          <a:p>
            <a:pPr lvl="1"/>
            <a:r>
              <a:rPr lang="en-US" dirty="0" smtClean="0"/>
              <a:t>Leverage Technology for Positive Impact </a:t>
            </a:r>
            <a:endParaRPr lang="en-US" b="1" dirty="0" smtClean="0"/>
          </a:p>
          <a:p>
            <a:r>
              <a:rPr lang="en-US" b="1" dirty="0" smtClean="0"/>
              <a:t>Global Partnerships</a:t>
            </a:r>
          </a:p>
          <a:p>
            <a:pPr lvl="1"/>
            <a:r>
              <a:rPr lang="en-US" dirty="0" smtClean="0"/>
              <a:t> Partner for Global Impact </a:t>
            </a:r>
            <a:endParaRPr lang="en-US" b="1" dirty="0" smtClean="0"/>
          </a:p>
          <a:p>
            <a:r>
              <a:rPr lang="en-US" b="1" dirty="0" smtClean="0"/>
              <a:t>Environmental Practices</a:t>
            </a:r>
          </a:p>
          <a:p>
            <a:pPr lvl="1"/>
            <a:r>
              <a:rPr lang="en-US" dirty="0" smtClean="0"/>
              <a:t>Drive Corporate Sustainable Practices and Environmental Stewardship    </a:t>
            </a:r>
          </a:p>
        </p:txBody>
      </p:sp>
    </p:spTree>
  </p:cSld>
  <p:clrMapOvr>
    <a:masterClrMapping/>
  </p:clrMapOvr>
  <p:transition advClick="0">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Links and Resources</a:t>
            </a:r>
            <a:endParaRPr lang="en-US" dirty="0"/>
          </a:p>
        </p:txBody>
      </p:sp>
      <p:sp>
        <p:nvSpPr>
          <p:cNvPr id="7" name="Text Placeholder 6"/>
          <p:cNvSpPr>
            <a:spLocks noGrp="1"/>
          </p:cNvSpPr>
          <p:nvPr>
            <p:ph type="body" sz="quarter" idx="10"/>
          </p:nvPr>
        </p:nvSpPr>
        <p:spPr>
          <a:xfrm>
            <a:off x="381000" y="986998"/>
            <a:ext cx="8382000" cy="2210862"/>
          </a:xfrm>
        </p:spPr>
        <p:txBody>
          <a:bodyPr/>
          <a:lstStyle/>
          <a:p>
            <a:r>
              <a:rPr lang="en-US" sz="2400" dirty="0" smtClean="0"/>
              <a:t>System Center Nexus Team Blog - </a:t>
            </a:r>
            <a:r>
              <a:rPr lang="en-US" sz="2400" dirty="0" smtClean="0">
                <a:hlinkClick r:id="rId3"/>
              </a:rPr>
              <a:t>link</a:t>
            </a:r>
            <a:endParaRPr lang="en-US" sz="2400" dirty="0" smtClean="0"/>
          </a:p>
          <a:p>
            <a:r>
              <a:rPr lang="en-US" sz="2400" dirty="0" smtClean="0"/>
              <a:t>What’s new SP2 TechNet Documentation Library- </a:t>
            </a:r>
            <a:r>
              <a:rPr lang="en-US" sz="2400" dirty="0" smtClean="0">
                <a:hlinkClick r:id="rId4"/>
              </a:rPr>
              <a:t>link</a:t>
            </a:r>
            <a:endParaRPr lang="en-US" sz="2400" dirty="0" smtClean="0"/>
          </a:p>
          <a:p>
            <a:r>
              <a:rPr lang="en-US" sz="2400" dirty="0" smtClean="0"/>
              <a:t>Configuration Manager </a:t>
            </a:r>
            <a:r>
              <a:rPr lang="en-US" sz="2400" dirty="0" smtClean="0">
                <a:hlinkClick r:id="rId5"/>
              </a:rPr>
              <a:t>download</a:t>
            </a:r>
            <a:endParaRPr lang="en-US" sz="2400" dirty="0" smtClean="0"/>
          </a:p>
          <a:p>
            <a:r>
              <a:rPr lang="en-US" sz="2400" dirty="0" smtClean="0"/>
              <a:t>ConfigMgr Product Homepage – </a:t>
            </a:r>
            <a:r>
              <a:rPr lang="en-US" sz="2400" dirty="0" smtClean="0">
                <a:hlinkClick r:id="rId6"/>
              </a:rPr>
              <a:t>link</a:t>
            </a:r>
            <a:endParaRPr lang="en-US" sz="2400" dirty="0" smtClean="0"/>
          </a:p>
          <a:p>
            <a:r>
              <a:rPr lang="en-US" sz="2400" dirty="0" smtClean="0"/>
              <a:t>Configuration Manager Product Team Blog – </a:t>
            </a:r>
            <a:r>
              <a:rPr lang="en-US" sz="2400" dirty="0" smtClean="0">
                <a:hlinkClick r:id="rId7"/>
              </a:rPr>
              <a:t>link</a:t>
            </a:r>
            <a:endParaRPr lang="en-US" sz="2400" dirty="0" smtClean="0"/>
          </a:p>
          <a:p>
            <a:r>
              <a:rPr lang="en-US" sz="2400" dirty="0" smtClean="0"/>
              <a:t>Windows MDOP – </a:t>
            </a:r>
            <a:r>
              <a:rPr lang="en-US" sz="2400" dirty="0" smtClean="0">
                <a:hlinkClick r:id="rId8"/>
              </a:rPr>
              <a:t>link</a:t>
            </a:r>
            <a:endParaRPr lang="en-US" sz="2400" dirty="0" smtClean="0"/>
          </a:p>
          <a:p>
            <a:r>
              <a:rPr lang="en-US" sz="2400" dirty="0" smtClean="0"/>
              <a:t>Windows Server 2008 R2 Branch Cache overview – </a:t>
            </a:r>
            <a:r>
              <a:rPr lang="en-US" sz="2400" dirty="0" smtClean="0">
                <a:hlinkClick r:id="rId9"/>
              </a:rPr>
              <a:t>link</a:t>
            </a:r>
            <a:endParaRPr lang="en-US" sz="2400" dirty="0" smtClean="0"/>
          </a:p>
          <a:p>
            <a:r>
              <a:rPr lang="en-US" sz="2400" dirty="0" smtClean="0"/>
              <a:t>Branch Cache ConfigMgr Deployment Guidance – </a:t>
            </a:r>
            <a:r>
              <a:rPr lang="en-US" sz="2400" dirty="0" smtClean="0">
                <a:hlinkClick r:id="rId10"/>
              </a:rPr>
              <a:t>link</a:t>
            </a:r>
            <a:endParaRPr lang="en-US" sz="2400" dirty="0"/>
          </a:p>
        </p:txBody>
      </p:sp>
    </p:spTree>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ounded Rectangle 28"/>
          <p:cNvSpPr/>
          <p:nvPr/>
        </p:nvSpPr>
        <p:spPr bwMode="auto">
          <a:xfrm>
            <a:off x="16204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9" name="Rounded Rectangle 48"/>
          <p:cNvSpPr/>
          <p:nvPr/>
        </p:nvSpPr>
        <p:spPr bwMode="auto">
          <a:xfrm>
            <a:off x="16204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4" name="Picture 23" descr="TechNet.png"/>
          <p:cNvPicPr>
            <a:picLocks noChangeAspect="1"/>
          </p:cNvPicPr>
          <p:nvPr/>
        </p:nvPicPr>
        <p:blipFill>
          <a:blip r:embed="rId3"/>
          <a:stretch>
            <a:fillRect/>
          </a:stretch>
        </p:blipFill>
        <p:spPr bwMode="black">
          <a:xfrm>
            <a:off x="762000" y="3607054"/>
            <a:ext cx="3624263" cy="738032"/>
          </a:xfrm>
          <a:prstGeom prst="rect">
            <a:avLst/>
          </a:prstGeom>
        </p:spPr>
      </p:pic>
      <p:grpSp>
        <p:nvGrpSpPr>
          <p:cNvPr id="3" name="Group 29"/>
          <p:cNvGrpSpPr/>
          <p:nvPr/>
        </p:nvGrpSpPr>
        <p:grpSpPr>
          <a:xfrm>
            <a:off x="276225" y="1426139"/>
            <a:ext cx="457200" cy="457200"/>
            <a:chOff x="0" y="1400175"/>
            <a:chExt cx="457200" cy="457200"/>
          </a:xfrm>
        </p:grpSpPr>
        <p:sp>
          <p:nvSpPr>
            <p:cNvPr id="31" name="Oval 30"/>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Oval 31"/>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Oval 32"/>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2" name="Oval 41"/>
          <p:cNvSpPr/>
          <p:nvPr/>
        </p:nvSpPr>
        <p:spPr bwMode="auto">
          <a:xfrm>
            <a:off x="123825"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47" name="Rectangle 46"/>
          <p:cNvSpPr/>
          <p:nvPr/>
        </p:nvSpPr>
        <p:spPr>
          <a:xfrm>
            <a:off x="838200" y="2322868"/>
            <a:ext cx="3849547" cy="954107"/>
          </a:xfrm>
          <a:prstGeom prst="rect">
            <a:avLst/>
          </a:prstGeom>
        </p:spPr>
        <p:txBody>
          <a:bodyPr wrap="square">
            <a:spAutoFit/>
          </a:bodyPr>
          <a:lstStyle/>
          <a:p>
            <a:pPr>
              <a:spcBef>
                <a:spcPts val="600"/>
              </a:spcBef>
            </a:pPr>
            <a:r>
              <a:rPr lang="en-US" sz="2000" dirty="0" smtClean="0">
                <a:hlinkClick r:id="rId4"/>
              </a:rPr>
              <a:t>www.microsoft.com/teched</a:t>
            </a:r>
            <a:r>
              <a:rPr lang="en-US" sz="2000" dirty="0" smtClean="0"/>
              <a:t> </a:t>
            </a:r>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Sessions On-Demand &amp; Community</a:t>
            </a:r>
          </a:p>
        </p:txBody>
      </p:sp>
      <p:sp>
        <p:nvSpPr>
          <p:cNvPr id="48" name="Rectangle 47"/>
          <p:cNvSpPr/>
          <p:nvPr/>
        </p:nvSpPr>
        <p:spPr>
          <a:xfrm>
            <a:off x="838200" y="4474336"/>
            <a:ext cx="3733800" cy="1046440"/>
          </a:xfrm>
          <a:prstGeom prst="rect">
            <a:avLst/>
          </a:prstGeom>
        </p:spPr>
        <p:txBody>
          <a:bodyPr wrap="square">
            <a:spAutoFit/>
          </a:bodyPr>
          <a:lstStyle/>
          <a:p>
            <a:pPr lvl="0">
              <a:spcBef>
                <a:spcPts val="600"/>
              </a:spcBef>
              <a:buSzPct val="120000"/>
              <a:tabLst>
                <a:tab pos="1828800" algn="l"/>
              </a:tabLst>
              <a:defRPr/>
            </a:pPr>
            <a:r>
              <a:rPr lang="en-US" sz="2000" dirty="0" smtClean="0">
                <a:latin typeface="Calibri" pitchFamily="34" charset="0"/>
                <a:hlinkClick r:id="rId5"/>
              </a:rPr>
              <a:t>http://microsoft.com/technet</a:t>
            </a:r>
            <a:r>
              <a:rPr lang="en-US" sz="2400" b="1" dirty="0" smtClean="0">
                <a:latin typeface="Calibri" pitchFamily="34" charset="0"/>
              </a:rPr>
              <a:t>  </a:t>
            </a:r>
            <a:endParaRPr lang="en-US" sz="2400" dirty="0" smtClean="0">
              <a:latin typeface="Calibri" pitchFamily="34" charset="0"/>
            </a:endParaRPr>
          </a:p>
          <a:p>
            <a:pPr marL="0" lvl="1">
              <a:tabLst>
                <a:tab pos="1828800" algn="l"/>
              </a:tabLst>
              <a:defRPr/>
            </a:pPr>
            <a:endParaRPr lang="en-US" dirty="0" smtClean="0">
              <a:latin typeface="Calibri" pitchFamily="34" charset="0"/>
            </a:endParaRPr>
          </a:p>
          <a:p>
            <a:pPr marL="0" lvl="1">
              <a:tabLst>
                <a:tab pos="1828800" algn="l"/>
              </a:tabLst>
              <a:defRPr/>
            </a:pPr>
            <a:r>
              <a:rPr lang="en-US" dirty="0" smtClean="0">
                <a:latin typeface="Calibri" pitchFamily="34" charset="0"/>
              </a:rPr>
              <a:t>Resources for IT Professionals</a:t>
            </a:r>
          </a:p>
        </p:txBody>
      </p:sp>
      <p:pic>
        <p:nvPicPr>
          <p:cNvPr id="25" name="Picture 24" descr="TechEd_online.png"/>
          <p:cNvPicPr>
            <a:picLocks noChangeAspect="1"/>
          </p:cNvPicPr>
          <p:nvPr/>
        </p:nvPicPr>
        <p:blipFill>
          <a:blip r:embed="rId6"/>
          <a:stretch>
            <a:fillRect/>
          </a:stretch>
        </p:blipFill>
        <p:spPr bwMode="black">
          <a:xfrm>
            <a:off x="914400" y="1281128"/>
            <a:ext cx="2409825" cy="1076325"/>
          </a:xfrm>
          <a:prstGeom prst="rect">
            <a:avLst/>
          </a:prstGeom>
        </p:spPr>
      </p:pic>
      <p:sp>
        <p:nvSpPr>
          <p:cNvPr id="22" name="Rounded Rectangle 21"/>
          <p:cNvSpPr/>
          <p:nvPr/>
        </p:nvSpPr>
        <p:spPr bwMode="auto">
          <a:xfrm>
            <a:off x="461223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7" name="Picture 26" descr="msdn_1inch_rgb.png"/>
          <p:cNvPicPr>
            <a:picLocks noChangeAspect="1"/>
          </p:cNvPicPr>
          <p:nvPr/>
        </p:nvPicPr>
        <p:blipFill>
          <a:blip r:embed="rId7"/>
          <a:stretch>
            <a:fillRect/>
          </a:stretch>
        </p:blipFill>
        <p:spPr bwMode="black">
          <a:xfrm>
            <a:off x="5457615" y="3583086"/>
            <a:ext cx="1857375" cy="942975"/>
          </a:xfrm>
          <a:prstGeom prst="rect">
            <a:avLst/>
          </a:prstGeom>
        </p:spPr>
      </p:pic>
      <p:sp>
        <p:nvSpPr>
          <p:cNvPr id="28" name="Rectangle 27"/>
          <p:cNvSpPr/>
          <p:nvPr/>
        </p:nvSpPr>
        <p:spPr>
          <a:xfrm>
            <a:off x="5457615" y="4474336"/>
            <a:ext cx="3352800" cy="1046440"/>
          </a:xfrm>
          <a:prstGeom prst="rect">
            <a:avLst/>
          </a:prstGeom>
        </p:spPr>
        <p:txBody>
          <a:bodyPr wrap="square">
            <a:spAutoFit/>
          </a:bodyPr>
          <a:lstStyle/>
          <a:p>
            <a:pPr>
              <a:spcBef>
                <a:spcPts val="600"/>
              </a:spcBef>
              <a:tabLst>
                <a:tab pos="1828800" algn="l"/>
              </a:tabLst>
            </a:pPr>
            <a:r>
              <a:rPr lang="en-US" sz="2000" dirty="0" smtClean="0">
                <a:hlinkClick r:id="rId8"/>
              </a:rPr>
              <a:t>http://microsoft.com/msdn</a:t>
            </a:r>
            <a:r>
              <a:rPr lang="en-US" sz="2400" b="1" dirty="0" smtClean="0"/>
              <a:t>  </a:t>
            </a:r>
            <a:endParaRPr lang="en-US" sz="2400" dirty="0" smtClean="0"/>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Resources for Developers</a:t>
            </a:r>
          </a:p>
        </p:txBody>
      </p:sp>
      <p:grpSp>
        <p:nvGrpSpPr>
          <p:cNvPr id="4" name="Group 29"/>
          <p:cNvGrpSpPr/>
          <p:nvPr/>
        </p:nvGrpSpPr>
        <p:grpSpPr>
          <a:xfrm>
            <a:off x="276225" y="3758636"/>
            <a:ext cx="457200" cy="457200"/>
            <a:chOff x="0" y="1400175"/>
            <a:chExt cx="457200" cy="457200"/>
          </a:xfrm>
        </p:grpSpPr>
        <p:sp>
          <p:nvSpPr>
            <p:cNvPr id="38" name="Oval 37"/>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9" name="Oval 38"/>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0" name="Oval 3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1" name="Oval 40"/>
          <p:cNvSpPr/>
          <p:nvPr/>
        </p:nvSpPr>
        <p:spPr bwMode="auto">
          <a:xfrm>
            <a:off x="123825" y="3664111"/>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grpSp>
        <p:nvGrpSpPr>
          <p:cNvPr id="5" name="Group 43"/>
          <p:cNvGrpSpPr/>
          <p:nvPr/>
        </p:nvGrpSpPr>
        <p:grpSpPr>
          <a:xfrm>
            <a:off x="4800600" y="3758636"/>
            <a:ext cx="457200" cy="457200"/>
            <a:chOff x="0" y="1400175"/>
            <a:chExt cx="457200" cy="457200"/>
          </a:xfrm>
        </p:grpSpPr>
        <p:sp>
          <p:nvSpPr>
            <p:cNvPr id="45" name="Oval 44"/>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6" name="Oval 45"/>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0" name="Oval 4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1" name="Oval 50"/>
          <p:cNvSpPr/>
          <p:nvPr/>
        </p:nvSpPr>
        <p:spPr bwMode="auto">
          <a:xfrm>
            <a:off x="4648200" y="3606236"/>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35" name="Rounded Rectangle 34"/>
          <p:cNvSpPr/>
          <p:nvPr/>
        </p:nvSpPr>
        <p:spPr bwMode="auto">
          <a:xfrm>
            <a:off x="461223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6" name="Group 29"/>
          <p:cNvGrpSpPr/>
          <p:nvPr/>
        </p:nvGrpSpPr>
        <p:grpSpPr>
          <a:xfrm>
            <a:off x="4761140" y="1426139"/>
            <a:ext cx="457200" cy="457200"/>
            <a:chOff x="0" y="1400175"/>
            <a:chExt cx="457200" cy="457200"/>
          </a:xfrm>
        </p:grpSpPr>
        <p:sp>
          <p:nvSpPr>
            <p:cNvPr id="37" name="Oval 36"/>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Oval 42"/>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Oval 43"/>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2" name="Oval 51"/>
          <p:cNvSpPr/>
          <p:nvPr/>
        </p:nvSpPr>
        <p:spPr bwMode="auto">
          <a:xfrm>
            <a:off x="4608740"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57" name="Rectangle 56"/>
          <p:cNvSpPr/>
          <p:nvPr/>
        </p:nvSpPr>
        <p:spPr>
          <a:xfrm>
            <a:off x="4629872" y="2322868"/>
            <a:ext cx="4514127" cy="954107"/>
          </a:xfrm>
          <a:prstGeom prst="rect">
            <a:avLst/>
          </a:prstGeom>
        </p:spPr>
        <p:txBody>
          <a:bodyPr wrap="square">
            <a:spAutoFit/>
          </a:bodyPr>
          <a:lstStyle/>
          <a:p>
            <a:pPr>
              <a:spcBef>
                <a:spcPts val="600"/>
              </a:spcBef>
            </a:pPr>
            <a:r>
              <a:rPr lang="en-US" sz="2000" dirty="0" smtClean="0">
                <a:hlinkClick r:id="rId9"/>
              </a:rPr>
              <a:t>www.microsoft.com/learning</a:t>
            </a:r>
            <a:r>
              <a:rPr lang="en-US" sz="2000" dirty="0" smtClean="0"/>
              <a:t>  </a:t>
            </a:r>
          </a:p>
          <a:p>
            <a:pPr marL="0" lvl="1" indent="0">
              <a:lnSpc>
                <a:spcPct val="100000"/>
              </a:lnSpc>
              <a:spcBef>
                <a:spcPts val="0"/>
              </a:spcBef>
              <a:buNone/>
              <a:tabLst>
                <a:tab pos="1828800" algn="l"/>
              </a:tabLst>
            </a:pPr>
            <a:endParaRPr lang="en-US" dirty="0" smtClean="0"/>
          </a:p>
          <a:p>
            <a:r>
              <a:rPr lang="en-US" dirty="0" smtClean="0"/>
              <a:t>Microsoft Certification &amp; Training Resources</a:t>
            </a:r>
            <a:endParaRPr lang="en-US" dirty="0"/>
          </a:p>
        </p:txBody>
      </p:sp>
      <p:sp>
        <p:nvSpPr>
          <p:cNvPr id="54" name="Title 1"/>
          <p:cNvSpPr>
            <a:spLocks noGrp="1"/>
          </p:cNvSpPr>
          <p:nvPr>
            <p:ph type="title"/>
          </p:nvPr>
        </p:nvSpPr>
        <p:spPr/>
        <p:txBody>
          <a:bodyPr vert="horz" wrap="square" lIns="0" tIns="0" rIns="0" bIns="0" rtlCol="0" anchor="t">
            <a:spAutoFit/>
          </a:bodyPr>
          <a:lstStyle/>
          <a:p>
            <a:r>
              <a:rPr/>
              <a:t>Resources</a:t>
            </a:r>
          </a:p>
        </p:txBody>
      </p:sp>
      <p:grpSp>
        <p:nvGrpSpPr>
          <p:cNvPr id="58" name="Group 57"/>
          <p:cNvGrpSpPr/>
          <p:nvPr/>
        </p:nvGrpSpPr>
        <p:grpSpPr bwMode="black">
          <a:xfrm>
            <a:off x="5457615" y="1234828"/>
            <a:ext cx="3477054" cy="771334"/>
            <a:chOff x="5561787" y="0"/>
            <a:chExt cx="3477054" cy="771334"/>
          </a:xfrm>
        </p:grpSpPr>
        <p:pic>
          <p:nvPicPr>
            <p:cNvPr id="56" name="Picture 55" descr="ms_Learning_w.eps"/>
            <p:cNvPicPr>
              <a:picLocks noChangeAspect="1"/>
            </p:cNvPicPr>
            <p:nvPr/>
          </p:nvPicPr>
          <p:blipFill>
            <a:blip r:embed="rId10"/>
            <a:srcRect l="51467"/>
            <a:stretch>
              <a:fillRect/>
            </a:stretch>
          </p:blipFill>
          <p:spPr bwMode="black">
            <a:xfrm>
              <a:off x="7257327" y="0"/>
              <a:ext cx="1781514" cy="771334"/>
            </a:xfrm>
            <a:prstGeom prst="rect">
              <a:avLst/>
            </a:prstGeom>
          </p:spPr>
        </p:pic>
        <p:pic>
          <p:nvPicPr>
            <p:cNvPr id="1026" name="Picture 2" descr="C:\Documents and Settings\Pennie\My Documents\ACERDATA (D)\Pennie's documents\MS Image\Boxshot_Logo\MICROSOFT\Microsoft Logo wht shadow.png"/>
            <p:cNvPicPr>
              <a:picLocks noChangeAspect="1" noChangeArrowheads="1"/>
            </p:cNvPicPr>
            <p:nvPr/>
          </p:nvPicPr>
          <p:blipFill>
            <a:blip r:embed="rId11"/>
            <a:srcRect/>
            <a:stretch>
              <a:fillRect/>
            </a:stretch>
          </p:blipFill>
          <p:spPr bwMode="black">
            <a:xfrm>
              <a:off x="5561787" y="254642"/>
              <a:ext cx="1693646" cy="312516"/>
            </a:xfrm>
            <a:prstGeom prst="rect">
              <a:avLst/>
            </a:prstGeom>
            <a:noFill/>
          </p:spPr>
        </p:pic>
      </p:grpSp>
      <p:sp>
        <p:nvSpPr>
          <p:cNvPr id="53" name="Rectangle 52"/>
          <p:cNvSpPr/>
          <p:nvPr/>
        </p:nvSpPr>
        <p:spPr bwMode="auto">
          <a:xfrm>
            <a:off x="-2298032" y="0"/>
            <a:ext cx="2141623" cy="30723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a:p>
            <a:pPr defTabSz="914099" fontAlgn="base">
              <a:spcBef>
                <a:spcPct val="0"/>
              </a:spcBef>
              <a:spcAft>
                <a:spcPct val="0"/>
              </a:spcAft>
            </a:pPr>
            <a:r>
              <a:rPr lang="en-US" sz="2000" b="1" dirty="0" smtClean="0">
                <a:solidFill>
                  <a:schemeClr val="accent5"/>
                </a:solidFill>
              </a:rPr>
              <a:t>Speakers, </a:t>
            </a:r>
          </a:p>
          <a:p>
            <a:r>
              <a:rPr lang="en-US" dirty="0" smtClean="0"/>
              <a:t>TechEd 2009 is not producing </a:t>
            </a:r>
          </a:p>
          <a:p>
            <a:r>
              <a:rPr lang="en-US" dirty="0" smtClean="0"/>
              <a:t>a DVD. Please announce that </a:t>
            </a:r>
          </a:p>
          <a:p>
            <a:r>
              <a:rPr lang="en-US" dirty="0" smtClean="0"/>
              <a:t>attendees can </a:t>
            </a:r>
            <a:r>
              <a:rPr lang="en-US" b="1" dirty="0" smtClean="0"/>
              <a:t>access session </a:t>
            </a:r>
            <a:endParaRPr lang="en-US" dirty="0" smtClean="0"/>
          </a:p>
          <a:p>
            <a:r>
              <a:rPr lang="en-US" b="1" dirty="0" smtClean="0"/>
              <a:t>recordings at TechEd Online. </a:t>
            </a:r>
            <a:endParaRPr lang="en-US" dirty="0"/>
          </a:p>
        </p:txBody>
      </p:sp>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par>
                          <p:cTn id="9" fill="hold">
                            <p:stCondLst>
                              <p:cond delay="0"/>
                            </p:stCondLst>
                            <p:childTnLst>
                              <p:par>
                                <p:cTn id="10" presetID="10" presetClass="exit" presetSubtype="0" fill="hold" grpId="1" nodeType="afterEffect">
                                  <p:stCondLst>
                                    <p:cond delay="200"/>
                                  </p:stCondLst>
                                  <p:childTnLst>
                                    <p:animEffect transition="out" filter="fade">
                                      <p:cBhvr>
                                        <p:cTn id="11" dur="2000"/>
                                        <p:tgtEl>
                                          <p:spTgt spid="42"/>
                                        </p:tgtEl>
                                      </p:cBhvr>
                                    </p:animEffect>
                                    <p:set>
                                      <p:cBhvr>
                                        <p:cTn id="12" dur="1" fill="hold">
                                          <p:stCondLst>
                                            <p:cond delay="1999"/>
                                          </p:stCondLst>
                                        </p:cTn>
                                        <p:tgtEl>
                                          <p:spTgt spid="42"/>
                                        </p:tgtEl>
                                        <p:attrNameLst>
                                          <p:attrName>style.visibility</p:attrName>
                                        </p:attrNameLst>
                                      </p:cBhvr>
                                      <p:to>
                                        <p:strVal val="hidden"/>
                                      </p:to>
                                    </p:set>
                                  </p:childTnLst>
                                </p:cTn>
                              </p:par>
                            </p:childTnLst>
                          </p:cTn>
                        </p:par>
                        <p:par>
                          <p:cTn id="13" fill="hold">
                            <p:stCondLst>
                              <p:cond delay="2200"/>
                            </p:stCondLst>
                            <p:childTnLst>
                              <p:par>
                                <p:cTn id="14" presetID="1"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par>
                          <p:cTn id="18" fill="hold">
                            <p:stCondLst>
                              <p:cond delay="2200"/>
                            </p:stCondLst>
                            <p:childTnLst>
                              <p:par>
                                <p:cTn id="19" presetID="10" presetClass="exit" presetSubtype="0" fill="hold" grpId="1" nodeType="afterEffect">
                                  <p:stCondLst>
                                    <p:cond delay="200"/>
                                  </p:stCondLst>
                                  <p:childTnLst>
                                    <p:animEffect transition="out" filter="fade">
                                      <p:cBhvr>
                                        <p:cTn id="20" dur="2000"/>
                                        <p:tgtEl>
                                          <p:spTgt spid="41"/>
                                        </p:tgtEl>
                                      </p:cBhvr>
                                    </p:animEffect>
                                    <p:set>
                                      <p:cBhvr>
                                        <p:cTn id="21" dur="1" fill="hold">
                                          <p:stCondLst>
                                            <p:cond delay="1999"/>
                                          </p:stCondLst>
                                        </p:cTn>
                                        <p:tgtEl>
                                          <p:spTgt spid="41"/>
                                        </p:tgtEl>
                                        <p:attrNameLst>
                                          <p:attrName>style.visibility</p:attrName>
                                        </p:attrNameLst>
                                      </p:cBhvr>
                                      <p:to>
                                        <p:strVal val="hidden"/>
                                      </p:to>
                                    </p:set>
                                  </p:childTnLst>
                                </p:cTn>
                              </p:par>
                            </p:childTnLst>
                          </p:cTn>
                        </p:par>
                        <p:par>
                          <p:cTn id="22" fill="hold">
                            <p:stCondLst>
                              <p:cond delay="4400"/>
                            </p:stCondLst>
                            <p:childTnLst>
                              <p:par>
                                <p:cTn id="23" presetID="1" presetClass="entr" presetSubtype="0"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par>
                          <p:cTn id="27" fill="hold">
                            <p:stCondLst>
                              <p:cond delay="4400"/>
                            </p:stCondLst>
                            <p:childTnLst>
                              <p:par>
                                <p:cTn id="28" presetID="10" presetClass="exit" presetSubtype="0" fill="hold" grpId="1" nodeType="afterEffect">
                                  <p:stCondLst>
                                    <p:cond delay="200"/>
                                  </p:stCondLst>
                                  <p:childTnLst>
                                    <p:animEffect transition="out" filter="fade">
                                      <p:cBhvr>
                                        <p:cTn id="29" dur="2000"/>
                                        <p:tgtEl>
                                          <p:spTgt spid="51"/>
                                        </p:tgtEl>
                                      </p:cBhvr>
                                    </p:animEffect>
                                    <p:set>
                                      <p:cBhvr>
                                        <p:cTn id="30" dur="1" fill="hold">
                                          <p:stCondLst>
                                            <p:cond delay="1999"/>
                                          </p:stCondLst>
                                        </p:cTn>
                                        <p:tgtEl>
                                          <p:spTgt spid="51"/>
                                        </p:tgtEl>
                                        <p:attrNameLst>
                                          <p:attrName>style.visibility</p:attrName>
                                        </p:attrNameLst>
                                      </p:cBhvr>
                                      <p:to>
                                        <p:strVal val="hidden"/>
                                      </p:to>
                                    </p:set>
                                  </p:childTnLst>
                                </p:cTn>
                              </p:par>
                            </p:childTnLst>
                          </p:cTn>
                        </p:par>
                        <p:par>
                          <p:cTn id="31" fill="hold">
                            <p:stCondLst>
                              <p:cond delay="6600"/>
                            </p:stCondLst>
                            <p:childTnLst>
                              <p:par>
                                <p:cTn id="32" presetID="1" presetClass="entr" presetSubtype="0" fill="hold" grpId="0" nodeType="afterEffect">
                                  <p:stCondLst>
                                    <p:cond delay="0"/>
                                  </p:stCondLst>
                                  <p:childTnLst>
                                    <p:set>
                                      <p:cBhvr>
                                        <p:cTn id="33" dur="1" fill="hold">
                                          <p:stCondLst>
                                            <p:cond delay="0"/>
                                          </p:stCondLst>
                                        </p:cTn>
                                        <p:tgtEl>
                                          <p:spTgt spid="52"/>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6"/>
                                        </p:tgtEl>
                                        <p:attrNameLst>
                                          <p:attrName>style.visibility</p:attrName>
                                        </p:attrNameLst>
                                      </p:cBhvr>
                                      <p:to>
                                        <p:strVal val="visible"/>
                                      </p:to>
                                    </p:set>
                                  </p:childTnLst>
                                </p:cTn>
                              </p:par>
                            </p:childTnLst>
                          </p:cTn>
                        </p:par>
                        <p:par>
                          <p:cTn id="36" fill="hold">
                            <p:stCondLst>
                              <p:cond delay="6600"/>
                            </p:stCondLst>
                            <p:childTnLst>
                              <p:par>
                                <p:cTn id="37" presetID="10" presetClass="exit" presetSubtype="0" fill="hold" grpId="1" nodeType="afterEffect">
                                  <p:stCondLst>
                                    <p:cond delay="200"/>
                                  </p:stCondLst>
                                  <p:childTnLst>
                                    <p:animEffect transition="out" filter="fade">
                                      <p:cBhvr>
                                        <p:cTn id="38" dur="2000"/>
                                        <p:tgtEl>
                                          <p:spTgt spid="52"/>
                                        </p:tgtEl>
                                      </p:cBhvr>
                                    </p:animEffect>
                                    <p:set>
                                      <p:cBhvr>
                                        <p:cTn id="39" dur="1" fill="hold">
                                          <p:stCondLst>
                                            <p:cond delay="199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41" grpId="0" animBg="1"/>
      <p:bldP spid="41" grpId="1" animBg="1"/>
      <p:bldP spid="51" grpId="0" animBg="1"/>
      <p:bldP spid="51" grpId="1" animBg="1"/>
      <p:bldP spid="52" grpId="0" animBg="1"/>
      <p:bldP spid="52"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0"/>
          </p:nvPr>
        </p:nvSpPr>
        <p:spPr/>
        <p:txBody>
          <a:bodyPr/>
          <a:lstStyle/>
          <a:p>
            <a:r>
              <a:rPr lang="en-US" sz="8000" dirty="0" smtClean="0"/>
              <a:t>question &amp; answer</a:t>
            </a:r>
            <a:endParaRPr lang="en-US" sz="8000" dirty="0"/>
          </a:p>
        </p:txBody>
      </p:sp>
    </p:spTree>
  </p:cSld>
  <p:clrMapOvr>
    <a:masterClrMapping/>
  </p:clrMapOvr>
  <p:transition advClick="0">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val.png"/>
          <p:cNvPicPr>
            <a:picLocks noChangeAspect="1"/>
          </p:cNvPicPr>
          <p:nvPr/>
        </p:nvPicPr>
        <p:blipFill>
          <a:blip r:embed="rId2"/>
          <a:stretch>
            <a:fillRect/>
          </a:stretch>
        </p:blipFill>
        <p:spPr>
          <a:xfrm>
            <a:off x="1142" y="857"/>
            <a:ext cx="9142858" cy="6857143"/>
          </a:xfrm>
          <a:prstGeom prst="rect">
            <a:avLst/>
          </a:prstGeom>
        </p:spPr>
      </p:pic>
      <p:sp>
        <p:nvSpPr>
          <p:cNvPr id="3" name="Rounded Rectangle 2"/>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4" presetClass="path" presetSubtype="0" decel="50000" fill="hold" grpId="1" nodeType="withEffect">
                                  <p:stCondLst>
                                    <p:cond delay="0"/>
                                  </p:stCondLst>
                                  <p:childTnLst>
                                    <p:animMotion origin="layout" path="M -0.41701 -0.00138 L -2.77778E-6 -4.44444E-6 " pathEditMode="relative" rAng="0" ptsTypes="AA">
                                      <p:cBhvr>
                                        <p:cTn id="9" dur="1000" fill="hold"/>
                                        <p:tgtEl>
                                          <p:spTgt spid="3"/>
                                        </p:tgtEl>
                                        <p:attrNameLst>
                                          <p:attrName>ppt_x</p:attrName>
                                          <p:attrName>ppt_y</p:attrName>
                                        </p:attrNameLst>
                                      </p:cBhvr>
                                      <p:rCtr x="209" y="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tretch>
            <a:fillRect/>
          </a:stretch>
        </p:blipFill>
        <p:spPr bwMode="black">
          <a:xfrm>
            <a:off x="2286000" y="2590800"/>
            <a:ext cx="4572000" cy="986114"/>
          </a:xfrm>
          <a:prstGeom prst="rect">
            <a:avLst/>
          </a:prstGeom>
          <a:noFill/>
          <a:ln>
            <a:noFill/>
          </a:ln>
        </p:spPr>
      </p:pic>
      <p:sp>
        <p:nvSpPr>
          <p:cNvPr id="5" name="Text Box 3"/>
          <p:cNvSpPr txBox="1">
            <a:spLocks noChangeArrowheads="1"/>
          </p:cNvSpPr>
          <p:nvPr/>
        </p:nvSpPr>
        <p:spPr bwMode="blackWhite">
          <a:xfrm>
            <a:off x="967578" y="5580925"/>
            <a:ext cx="7208845" cy="461651"/>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600" dirty="0">
                <a:latin typeface="Calibri" pitchFamily="34" charset="0"/>
                <a:cs typeface="Arial" charset="0"/>
              </a:rPr>
              <a:t>© </a:t>
            </a:r>
            <a:r>
              <a:rPr lang="en-US" sz="600" dirty="0" smtClean="0">
                <a:latin typeface="Calibri" pitchFamily="34" charset="0"/>
                <a:cs typeface="Arial" charset="0"/>
              </a:rPr>
              <a:t>2009 Microsoft </a:t>
            </a:r>
            <a:r>
              <a:rPr lang="en-US" sz="600" dirty="0">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600" dirty="0">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00" dirty="0" smtClean="0">
                <a:latin typeface="Calibri" pitchFamily="34" charset="0"/>
                <a:cs typeface="Arial" charset="0"/>
              </a:rPr>
              <a:t>MICROSOFT </a:t>
            </a:r>
            <a:r>
              <a:rPr lang="en-US" sz="600" dirty="0">
                <a:latin typeface="Calibri" pitchFamily="34" charset="0"/>
                <a:cs typeface="Arial" charset="0"/>
              </a:rPr>
              <a:t>MAKES NO WARRANTIES, EXPRESS, IMPLIED OR STATUTORY, AS TO THE INFORMATION IN THIS PRESENTATION.</a:t>
            </a:r>
          </a:p>
        </p:txBody>
      </p:sp>
      <p:sp>
        <p:nvSpPr>
          <p:cNvPr id="6" name="Rectangle 5"/>
          <p:cNvSpPr/>
          <p:nvPr/>
        </p:nvSpPr>
        <p:spPr bwMode="auto">
          <a:xfrm>
            <a:off x="-2298032" y="0"/>
            <a:ext cx="2141623" cy="7940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p:txBody>
      </p:sp>
    </p:spTree>
  </p:cSld>
  <p:clrMapOvr>
    <a:masterClrMapping/>
  </p:clrMapOvr>
  <p:transition advClick="0">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329595"/>
          </a:xfrm>
        </p:spPr>
        <p:txBody>
          <a:bodyPr/>
          <a:lstStyle/>
          <a:p>
            <a:r>
              <a:rPr lang="en-US" dirty="0" smtClean="0"/>
              <a:t>Requirements for Power Management</a:t>
            </a:r>
            <a:endParaRPr lang="en-US" dirty="0"/>
          </a:p>
        </p:txBody>
      </p:sp>
      <p:sp>
        <p:nvSpPr>
          <p:cNvPr id="3" name="Text Placeholder 2"/>
          <p:cNvSpPr>
            <a:spLocks noGrp="1"/>
          </p:cNvSpPr>
          <p:nvPr>
            <p:ph type="body" sz="quarter" idx="10"/>
          </p:nvPr>
        </p:nvSpPr>
        <p:spPr>
          <a:xfrm>
            <a:off x="381000" y="1697302"/>
            <a:ext cx="8382000" cy="2210862"/>
          </a:xfrm>
        </p:spPr>
        <p:txBody>
          <a:bodyPr/>
          <a:lstStyle/>
          <a:p>
            <a:r>
              <a:rPr lang="en-US" dirty="0" smtClean="0"/>
              <a:t>Configuration Manager 2007 SP2/R3</a:t>
            </a:r>
          </a:p>
          <a:p>
            <a:r>
              <a:rPr lang="en-US" dirty="0" smtClean="0"/>
              <a:t>Windows XP SP3, Windows Vista SP1, Windows 7</a:t>
            </a:r>
          </a:p>
          <a:p>
            <a:r>
              <a:rPr lang="en-US" dirty="0" smtClean="0"/>
              <a:t>Windows Server 2003, 2008, 2008 R2</a:t>
            </a:r>
          </a:p>
          <a:p>
            <a:r>
              <a:rPr lang="en-US" dirty="0" smtClean="0"/>
              <a:t>Hardware Supporting of power management</a:t>
            </a:r>
            <a:endParaRPr lang="en-US" dirty="0"/>
          </a:p>
        </p:txBody>
      </p:sp>
    </p:spTree>
  </p:cSld>
  <p:clrMapOvr>
    <a:masterClrMapping/>
  </p:clrMapOvr>
  <p:transition advClick="0">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0999" y="230188"/>
            <a:ext cx="8620125" cy="1329595"/>
          </a:xfrm>
        </p:spPr>
        <p:txBody>
          <a:bodyPr/>
          <a:lstStyle/>
          <a:p>
            <a:r>
              <a:rPr lang="en-US" dirty="0" smtClean="0"/>
              <a:t>Key Concepts to Power Management</a:t>
            </a:r>
            <a:endParaRPr lang="en-US" dirty="0"/>
          </a:p>
        </p:txBody>
      </p:sp>
      <p:graphicFrame>
        <p:nvGraphicFramePr>
          <p:cNvPr id="4" name="Table 3"/>
          <p:cNvGraphicFramePr>
            <a:graphicFrameLocks noGrp="1"/>
          </p:cNvGraphicFramePr>
          <p:nvPr/>
        </p:nvGraphicFramePr>
        <p:xfrm>
          <a:off x="161925" y="1038224"/>
          <a:ext cx="8820150" cy="6018875"/>
        </p:xfrm>
        <a:graphic>
          <a:graphicData uri="http://schemas.openxmlformats.org/drawingml/2006/table">
            <a:tbl>
              <a:tblPr firstRow="1" bandRow="1">
                <a:tableStyleId>{69012ECD-51FC-41F1-AA8D-1B2483CD663E}</a:tableStyleId>
              </a:tblPr>
              <a:tblGrid>
                <a:gridCol w="2362200"/>
                <a:gridCol w="6457950"/>
              </a:tblGrid>
              <a:tr h="323851">
                <a:tc>
                  <a:txBody>
                    <a:bodyPr/>
                    <a:lstStyle/>
                    <a:p>
                      <a:pPr marL="0" marR="0">
                        <a:lnSpc>
                          <a:spcPct val="115000"/>
                        </a:lnSpc>
                        <a:spcBef>
                          <a:spcPts val="480"/>
                        </a:spcBef>
                        <a:spcAft>
                          <a:spcPts val="480"/>
                        </a:spcAft>
                      </a:pPr>
                      <a:r>
                        <a:rPr lang="en-US" sz="1800" dirty="0"/>
                        <a:t>Word/Phrase/Acronym</a:t>
                      </a:r>
                      <a:endParaRPr lang="en-US" sz="2800" b="1" dirty="0">
                        <a:latin typeface="Times New Roman"/>
                        <a:ea typeface="Times New Roman"/>
                      </a:endParaRPr>
                    </a:p>
                  </a:txBody>
                  <a:tcPr marL="68580" marR="68580" marT="0" marB="0"/>
                </a:tc>
                <a:tc>
                  <a:txBody>
                    <a:bodyPr/>
                    <a:lstStyle/>
                    <a:p>
                      <a:pPr marL="0" marR="0">
                        <a:lnSpc>
                          <a:spcPct val="115000"/>
                        </a:lnSpc>
                        <a:spcBef>
                          <a:spcPts val="480"/>
                        </a:spcBef>
                        <a:spcAft>
                          <a:spcPts val="480"/>
                        </a:spcAft>
                      </a:pPr>
                      <a:r>
                        <a:rPr lang="en-US" sz="1800" dirty="0"/>
                        <a:t>Definition</a:t>
                      </a:r>
                      <a:endParaRPr lang="en-US" sz="2800" b="1" dirty="0">
                        <a:latin typeface="Times New Roman"/>
                        <a:ea typeface="Times New Roman"/>
                      </a:endParaRPr>
                    </a:p>
                  </a:txBody>
                  <a:tcPr marL="68580" marR="68580" marT="0" marB="0"/>
                </a:tc>
              </a:tr>
              <a:tr h="572793">
                <a:tc>
                  <a:txBody>
                    <a:bodyPr/>
                    <a:lstStyle/>
                    <a:p>
                      <a:pPr marL="0" marR="0">
                        <a:lnSpc>
                          <a:spcPct val="115000"/>
                        </a:lnSpc>
                        <a:spcBef>
                          <a:spcPts val="480"/>
                        </a:spcBef>
                        <a:spcAft>
                          <a:spcPts val="480"/>
                        </a:spcAft>
                      </a:pPr>
                      <a:r>
                        <a:rPr lang="en-US" sz="1600" dirty="0"/>
                        <a:t>Power Plan</a:t>
                      </a:r>
                      <a:endParaRPr lang="en-US" sz="1600" dirty="0">
                        <a:latin typeface="Times New Roman"/>
                        <a:ea typeface="Times New Roman"/>
                      </a:endParaRPr>
                    </a:p>
                  </a:txBody>
                  <a:tcPr marL="68580" marR="68580" marT="0" marB="0"/>
                </a:tc>
                <a:tc>
                  <a:txBody>
                    <a:bodyPr/>
                    <a:lstStyle/>
                    <a:p>
                      <a:pPr marL="0" marR="0">
                        <a:lnSpc>
                          <a:spcPct val="115000"/>
                        </a:lnSpc>
                        <a:spcBef>
                          <a:spcPts val="480"/>
                        </a:spcBef>
                        <a:spcAft>
                          <a:spcPts val="480"/>
                        </a:spcAft>
                      </a:pPr>
                      <a:r>
                        <a:rPr lang="en-US" sz="1600" dirty="0"/>
                        <a:t>A define set of </a:t>
                      </a:r>
                      <a:r>
                        <a:rPr lang="en-US" sz="1600" dirty="0" smtClean="0"/>
                        <a:t>power related settings </a:t>
                      </a:r>
                      <a:r>
                        <a:rPr lang="en-US" sz="1600" dirty="0"/>
                        <a:t>that is bound together to form a higher level policy</a:t>
                      </a:r>
                      <a:endParaRPr lang="en-US" sz="1600" dirty="0">
                        <a:latin typeface="Times New Roman"/>
                        <a:ea typeface="Times New Roman"/>
                      </a:endParaRPr>
                    </a:p>
                  </a:txBody>
                  <a:tcPr marL="68580" marR="68580" marT="0" marB="0"/>
                </a:tc>
              </a:tr>
              <a:tr h="868566">
                <a:tc>
                  <a:txBody>
                    <a:bodyPr/>
                    <a:lstStyle/>
                    <a:p>
                      <a:pPr marL="0" marR="0">
                        <a:lnSpc>
                          <a:spcPct val="115000"/>
                        </a:lnSpc>
                        <a:spcBef>
                          <a:spcPts val="480"/>
                        </a:spcBef>
                        <a:spcAft>
                          <a:spcPts val="480"/>
                        </a:spcAft>
                      </a:pPr>
                      <a:r>
                        <a:rPr lang="en-US" sz="1600"/>
                        <a:t>kWh</a:t>
                      </a:r>
                      <a:endParaRPr lang="en-US" sz="1600">
                        <a:latin typeface="Times New Roman"/>
                        <a:ea typeface="Times New Roman"/>
                      </a:endParaRPr>
                    </a:p>
                  </a:txBody>
                  <a:tcPr marL="68580" marR="68580" marT="0" marB="0"/>
                </a:tc>
                <a:tc>
                  <a:txBody>
                    <a:bodyPr/>
                    <a:lstStyle/>
                    <a:p>
                      <a:pPr marL="0" marR="0">
                        <a:lnSpc>
                          <a:spcPct val="115000"/>
                        </a:lnSpc>
                        <a:spcBef>
                          <a:spcPts val="480"/>
                        </a:spcBef>
                        <a:spcAft>
                          <a:spcPts val="480"/>
                        </a:spcAft>
                      </a:pPr>
                      <a:r>
                        <a:rPr lang="en-US" sz="1600" dirty="0"/>
                        <a:t>The kilowatt hour, also written kilowatt-hour (symbol </a:t>
                      </a:r>
                      <a:r>
                        <a:rPr lang="en-US" sz="1600" dirty="0" err="1"/>
                        <a:t>kW·h</a:t>
                      </a:r>
                      <a:r>
                        <a:rPr lang="en-US" sz="1600" dirty="0"/>
                        <a:t>, </a:t>
                      </a:r>
                      <a:r>
                        <a:rPr lang="en-US" sz="1600" dirty="0" smtClean="0"/>
                        <a:t>kW</a:t>
                      </a:r>
                      <a:r>
                        <a:rPr lang="en-US" sz="1600" dirty="0"/>
                        <a:t> h or kWh) is a unit of </a:t>
                      </a:r>
                      <a:r>
                        <a:rPr lang="en-US" sz="1600" u="sng" dirty="0">
                          <a:hlinkClick r:id=""/>
                        </a:rPr>
                        <a:t>energy</a:t>
                      </a:r>
                      <a:r>
                        <a:rPr lang="en-US" sz="1600" dirty="0"/>
                        <a:t> equal to 3.6 </a:t>
                      </a:r>
                      <a:r>
                        <a:rPr lang="en-US" sz="1600" u="sng" dirty="0" err="1">
                          <a:hlinkClick r:id=""/>
                        </a:rPr>
                        <a:t>megajoules</a:t>
                      </a:r>
                      <a:endParaRPr lang="en-US" sz="1600" dirty="0">
                        <a:latin typeface="Times New Roman"/>
                        <a:ea typeface="Times New Roman"/>
                      </a:endParaRPr>
                    </a:p>
                  </a:txBody>
                  <a:tcPr marL="68580" marR="68580" marT="0" marB="0"/>
                </a:tc>
              </a:tr>
              <a:tr h="572459">
                <a:tc>
                  <a:txBody>
                    <a:bodyPr/>
                    <a:lstStyle/>
                    <a:p>
                      <a:pPr marL="0" marR="0">
                        <a:lnSpc>
                          <a:spcPct val="115000"/>
                        </a:lnSpc>
                        <a:spcBef>
                          <a:spcPts val="480"/>
                        </a:spcBef>
                        <a:spcAft>
                          <a:spcPts val="480"/>
                        </a:spcAft>
                      </a:pPr>
                      <a:r>
                        <a:rPr lang="en-US" sz="1600" dirty="0" smtClean="0"/>
                        <a:t>CO2 </a:t>
                      </a:r>
                      <a:r>
                        <a:rPr lang="en-US" sz="1600" baseline="0" dirty="0" smtClean="0"/>
                        <a:t>footprint </a:t>
                      </a:r>
                      <a:endParaRPr lang="en-US" sz="1600" dirty="0">
                        <a:latin typeface="Times New Roman"/>
                        <a:ea typeface="Times New Roman"/>
                      </a:endParaRPr>
                    </a:p>
                  </a:txBody>
                  <a:tcPr marL="68580" marR="68580" marT="0" marB="0"/>
                </a:tc>
                <a:tc>
                  <a:txBody>
                    <a:bodyPr/>
                    <a:lstStyle/>
                    <a:p>
                      <a:pPr marL="0" marR="0" algn="l" defTabSz="914363" rtl="0" eaLnBrk="1" latinLnBrk="0" hangingPunct="1">
                        <a:lnSpc>
                          <a:spcPct val="115000"/>
                        </a:lnSpc>
                        <a:spcBef>
                          <a:spcPts val="480"/>
                        </a:spcBef>
                        <a:spcAft>
                          <a:spcPts val="480"/>
                        </a:spcAft>
                      </a:pPr>
                      <a:r>
                        <a:rPr lang="en-US" sz="1600" kern="1200" dirty="0" smtClean="0"/>
                        <a:t>Pollution prevented. Acres of trees planted, number of cars removed. </a:t>
                      </a:r>
                      <a:endParaRPr lang="en-US" sz="1600" kern="1200" dirty="0">
                        <a:solidFill>
                          <a:schemeClr val="dk1"/>
                        </a:solidFill>
                        <a:latin typeface="Arial"/>
                        <a:ea typeface="SimSun"/>
                        <a:cs typeface="+mn-cs"/>
                      </a:endParaRPr>
                    </a:p>
                  </a:txBody>
                  <a:tcPr marL="68580" marR="68580" marT="0" marB="0"/>
                </a:tc>
              </a:tr>
              <a:tr h="868566">
                <a:tc>
                  <a:txBody>
                    <a:bodyPr/>
                    <a:lstStyle/>
                    <a:p>
                      <a:pPr marL="0" marR="0">
                        <a:lnSpc>
                          <a:spcPct val="115000"/>
                        </a:lnSpc>
                        <a:spcBef>
                          <a:spcPts val="480"/>
                        </a:spcBef>
                        <a:spcAft>
                          <a:spcPts val="480"/>
                        </a:spcAft>
                      </a:pPr>
                      <a:r>
                        <a:rPr lang="en-US" sz="1600" dirty="0" smtClean="0"/>
                        <a:t>Peak time</a:t>
                      </a:r>
                      <a:endParaRPr lang="en-US" sz="1600" dirty="0">
                        <a:latin typeface="Times New Roman"/>
                        <a:ea typeface="Times New Roman"/>
                      </a:endParaRPr>
                    </a:p>
                  </a:txBody>
                  <a:tcPr marL="68580" marR="68580" marT="0" marB="0"/>
                </a:tc>
                <a:tc>
                  <a:txBody>
                    <a:bodyPr/>
                    <a:lstStyle/>
                    <a:p>
                      <a:pPr marL="0" marR="0">
                        <a:lnSpc>
                          <a:spcPct val="115000"/>
                        </a:lnSpc>
                        <a:spcBef>
                          <a:spcPts val="480"/>
                        </a:spcBef>
                        <a:spcAft>
                          <a:spcPts val="480"/>
                        </a:spcAft>
                      </a:pPr>
                      <a:r>
                        <a:rPr lang="en-US" sz="1600" dirty="0"/>
                        <a:t>The time of the day in which work hours are in effect, also reflects a time of work without interruptions and a less evasive power profile.</a:t>
                      </a:r>
                      <a:endParaRPr lang="en-US" sz="1600" dirty="0">
                        <a:latin typeface="Times New Roman"/>
                        <a:ea typeface="Times New Roman"/>
                      </a:endParaRPr>
                    </a:p>
                  </a:txBody>
                  <a:tcPr marL="68580" marR="68580" marT="0" marB="0"/>
                </a:tc>
              </a:tr>
              <a:tr h="868566">
                <a:tc>
                  <a:txBody>
                    <a:bodyPr/>
                    <a:lstStyle/>
                    <a:p>
                      <a:pPr marL="0" marR="0">
                        <a:lnSpc>
                          <a:spcPct val="115000"/>
                        </a:lnSpc>
                        <a:spcBef>
                          <a:spcPts val="480"/>
                        </a:spcBef>
                        <a:spcAft>
                          <a:spcPts val="480"/>
                        </a:spcAft>
                      </a:pPr>
                      <a:r>
                        <a:rPr lang="en-US" sz="1600" dirty="0"/>
                        <a:t>Non </a:t>
                      </a:r>
                      <a:r>
                        <a:rPr lang="en-US" sz="1600" dirty="0" smtClean="0"/>
                        <a:t>Peak time</a:t>
                      </a:r>
                      <a:endParaRPr lang="en-US" sz="1600" dirty="0">
                        <a:latin typeface="Times New Roman"/>
                        <a:ea typeface="Times New Roman"/>
                      </a:endParaRPr>
                    </a:p>
                  </a:txBody>
                  <a:tcPr marL="68580" marR="68580" marT="0" marB="0"/>
                </a:tc>
                <a:tc>
                  <a:txBody>
                    <a:bodyPr/>
                    <a:lstStyle/>
                    <a:p>
                      <a:pPr marL="0" marR="0">
                        <a:lnSpc>
                          <a:spcPct val="115000"/>
                        </a:lnSpc>
                        <a:spcBef>
                          <a:spcPts val="480"/>
                        </a:spcBef>
                        <a:spcAft>
                          <a:spcPts val="480"/>
                        </a:spcAft>
                      </a:pPr>
                      <a:r>
                        <a:rPr lang="en-US" sz="1600" dirty="0"/>
                        <a:t>The time of the day in which work hours are not in affect.  Also reflects a time of minimal work and a more evasive power profile</a:t>
                      </a:r>
                      <a:endParaRPr lang="en-US" sz="1600" dirty="0">
                        <a:latin typeface="Times New Roman"/>
                        <a:ea typeface="Times New Roman"/>
                      </a:endParaRPr>
                    </a:p>
                  </a:txBody>
                  <a:tcPr marL="68580" marR="68580" marT="0" marB="0"/>
                </a:tc>
              </a:tr>
              <a:tr h="501194">
                <a:tc>
                  <a:txBody>
                    <a:bodyPr/>
                    <a:lstStyle/>
                    <a:p>
                      <a:pPr marL="0" marR="0">
                        <a:lnSpc>
                          <a:spcPct val="115000"/>
                        </a:lnSpc>
                        <a:spcBef>
                          <a:spcPts val="480"/>
                        </a:spcBef>
                        <a:spcAft>
                          <a:spcPts val="480"/>
                        </a:spcAft>
                      </a:pPr>
                      <a:r>
                        <a:rPr lang="en-US" sz="1400" dirty="0"/>
                        <a:t>Noisy application</a:t>
                      </a:r>
                      <a:endParaRPr lang="en-US" sz="2000" dirty="0">
                        <a:latin typeface="Times New Roman"/>
                        <a:ea typeface="Times New Roman"/>
                      </a:endParaRPr>
                    </a:p>
                  </a:txBody>
                  <a:tcPr marL="68580" marR="68580" marT="0" marB="0"/>
                </a:tc>
                <a:tc>
                  <a:txBody>
                    <a:bodyPr/>
                    <a:lstStyle/>
                    <a:p>
                      <a:pPr marL="0" marR="0">
                        <a:lnSpc>
                          <a:spcPct val="115000"/>
                        </a:lnSpc>
                        <a:spcBef>
                          <a:spcPts val="480"/>
                        </a:spcBef>
                        <a:spcAft>
                          <a:spcPts val="480"/>
                        </a:spcAft>
                      </a:pPr>
                      <a:r>
                        <a:rPr lang="en-US" sz="1400" dirty="0"/>
                        <a:t>An application that makes the system busy while a user is not at the machine thus making it not able to sleep</a:t>
                      </a:r>
                      <a:endParaRPr lang="en-US" sz="2000" dirty="0">
                        <a:latin typeface="Times New Roman"/>
                        <a:ea typeface="Times New Roman"/>
                      </a:endParaRPr>
                    </a:p>
                  </a:txBody>
                  <a:tcPr marL="68580" marR="68580" marT="0" marB="0"/>
                </a:tc>
              </a:tr>
              <a:tr h="480960">
                <a:tc>
                  <a:txBody>
                    <a:bodyPr/>
                    <a:lstStyle/>
                    <a:p>
                      <a:pPr marL="0" marR="0" algn="l" defTabSz="914363" rtl="0" eaLnBrk="1" latinLnBrk="0" hangingPunct="1">
                        <a:lnSpc>
                          <a:spcPct val="115000"/>
                        </a:lnSpc>
                        <a:spcBef>
                          <a:spcPts val="480"/>
                        </a:spcBef>
                        <a:spcAft>
                          <a:spcPts val="480"/>
                        </a:spcAft>
                      </a:pPr>
                      <a:r>
                        <a:rPr lang="en-US" sz="1400" kern="1200" dirty="0" smtClean="0"/>
                        <a:t>User Activity </a:t>
                      </a:r>
                      <a:endParaRPr lang="en-US" sz="1400" kern="1200" dirty="0">
                        <a:solidFill>
                          <a:schemeClr val="dk1"/>
                        </a:solidFill>
                        <a:latin typeface="Arial"/>
                        <a:ea typeface="SimSun"/>
                        <a:cs typeface="+mn-cs"/>
                      </a:endParaRPr>
                    </a:p>
                  </a:txBody>
                  <a:tcPr marL="68580" marR="68580" marT="0" marB="0"/>
                </a:tc>
                <a:tc>
                  <a:txBody>
                    <a:bodyPr/>
                    <a:lstStyle/>
                    <a:p>
                      <a:pPr marL="0" marR="0" algn="l" defTabSz="914363" rtl="0" eaLnBrk="1" latinLnBrk="0" hangingPunct="1">
                        <a:lnSpc>
                          <a:spcPct val="115000"/>
                        </a:lnSpc>
                        <a:spcBef>
                          <a:spcPts val="480"/>
                        </a:spcBef>
                        <a:spcAft>
                          <a:spcPts val="480"/>
                        </a:spcAft>
                      </a:pPr>
                      <a:r>
                        <a:rPr lang="en-US" sz="1400" kern="1200" dirty="0" smtClean="0"/>
                        <a:t>Keyboard and mouse activity generated by user. </a:t>
                      </a:r>
                      <a:endParaRPr lang="en-US" sz="1400" kern="1200" dirty="0">
                        <a:solidFill>
                          <a:schemeClr val="dk1"/>
                        </a:solidFill>
                        <a:latin typeface="Arial"/>
                        <a:ea typeface="SimSun"/>
                        <a:cs typeface="+mn-cs"/>
                      </a:endParaRPr>
                    </a:p>
                  </a:txBody>
                  <a:tcPr marL="68580" marR="68580" marT="0" marB="0"/>
                </a:tc>
              </a:tr>
              <a:tr h="480960">
                <a:tc>
                  <a:txBody>
                    <a:bodyPr/>
                    <a:lstStyle/>
                    <a:p>
                      <a:pPr marL="0" marR="0" algn="l" defTabSz="914363" rtl="0" eaLnBrk="1" latinLnBrk="0" hangingPunct="1">
                        <a:lnSpc>
                          <a:spcPct val="115000"/>
                        </a:lnSpc>
                        <a:spcBef>
                          <a:spcPts val="480"/>
                        </a:spcBef>
                        <a:spcAft>
                          <a:spcPts val="480"/>
                        </a:spcAft>
                      </a:pPr>
                      <a:r>
                        <a:rPr lang="en-US" sz="1400" kern="1200" dirty="0" smtClean="0"/>
                        <a:t>Work week</a:t>
                      </a:r>
                      <a:endParaRPr lang="en-US" sz="1400" kern="1200" dirty="0">
                        <a:solidFill>
                          <a:schemeClr val="dk1"/>
                        </a:solidFill>
                        <a:latin typeface="Arial"/>
                        <a:ea typeface="SimSun"/>
                        <a:cs typeface="+mn-cs"/>
                      </a:endParaRPr>
                    </a:p>
                  </a:txBody>
                  <a:tcPr marL="68580" marR="68580" marT="0" marB="0"/>
                </a:tc>
                <a:tc>
                  <a:txBody>
                    <a:bodyPr/>
                    <a:lstStyle/>
                    <a:p>
                      <a:pPr marL="0" marR="0" algn="l" defTabSz="914363" rtl="0" eaLnBrk="1" latinLnBrk="0" hangingPunct="1">
                        <a:lnSpc>
                          <a:spcPct val="115000"/>
                        </a:lnSpc>
                        <a:spcBef>
                          <a:spcPts val="480"/>
                        </a:spcBef>
                        <a:spcAft>
                          <a:spcPts val="480"/>
                        </a:spcAft>
                      </a:pPr>
                      <a:r>
                        <a:rPr lang="en-US" sz="1400" kern="1200" dirty="0" smtClean="0"/>
                        <a:t>Typically</a:t>
                      </a:r>
                      <a:r>
                        <a:rPr lang="en-US" sz="1400" kern="1200" baseline="0" dirty="0" smtClean="0"/>
                        <a:t> </a:t>
                      </a:r>
                      <a:r>
                        <a:rPr lang="en-US" sz="1400" kern="1200" dirty="0" smtClean="0"/>
                        <a:t>Monday</a:t>
                      </a:r>
                      <a:r>
                        <a:rPr lang="en-US" sz="1400" kern="1200" baseline="0" dirty="0" smtClean="0"/>
                        <a:t> – Friday , 8 AM - 5 PM. </a:t>
                      </a:r>
                      <a:endParaRPr lang="en-US" sz="1400" kern="1200" dirty="0">
                        <a:solidFill>
                          <a:schemeClr val="dk1"/>
                        </a:solidFill>
                        <a:latin typeface="Arial"/>
                        <a:ea typeface="SimSun"/>
                        <a:cs typeface="+mn-cs"/>
                      </a:endParaRPr>
                    </a:p>
                  </a:txBody>
                  <a:tcPr marL="68580" marR="68580" marT="0" marB="0"/>
                </a:tc>
              </a:tr>
              <a:tr h="480960">
                <a:tc>
                  <a:txBody>
                    <a:bodyPr/>
                    <a:lstStyle/>
                    <a:p>
                      <a:pPr marL="0" marR="0" algn="l" defTabSz="914363" rtl="0" eaLnBrk="1" latinLnBrk="0" hangingPunct="1">
                        <a:lnSpc>
                          <a:spcPct val="115000"/>
                        </a:lnSpc>
                        <a:spcBef>
                          <a:spcPts val="480"/>
                        </a:spcBef>
                        <a:spcAft>
                          <a:spcPts val="480"/>
                        </a:spcAft>
                      </a:pPr>
                      <a:r>
                        <a:rPr lang="en-US" sz="1400" kern="1200" dirty="0" smtClean="0"/>
                        <a:t>Scheduled Wake</a:t>
                      </a:r>
                      <a:endParaRPr lang="en-US" sz="1400" kern="1200" dirty="0" smtClean="0">
                        <a:solidFill>
                          <a:schemeClr val="dk1"/>
                        </a:solidFill>
                        <a:latin typeface="Arial"/>
                        <a:ea typeface="SimSun"/>
                        <a:cs typeface="+mn-cs"/>
                      </a:endParaRPr>
                    </a:p>
                  </a:txBody>
                  <a:tcPr marL="68580" marR="68580" marT="0" marB="0"/>
                </a:tc>
                <a:tc>
                  <a:txBody>
                    <a:bodyPr/>
                    <a:lstStyle/>
                    <a:p>
                      <a:pPr marL="0" marR="0" algn="l" defTabSz="914363" rtl="0" eaLnBrk="1" latinLnBrk="0" hangingPunct="1">
                        <a:lnSpc>
                          <a:spcPct val="115000"/>
                        </a:lnSpc>
                        <a:spcBef>
                          <a:spcPts val="480"/>
                        </a:spcBef>
                        <a:spcAft>
                          <a:spcPts val="480"/>
                        </a:spcAft>
                      </a:pPr>
                      <a:r>
                        <a:rPr lang="en-US" sz="1400" kern="1200" dirty="0" smtClean="0"/>
                        <a:t>The ability of the system to wake itself via the RTC. </a:t>
                      </a:r>
                      <a:endParaRPr lang="en-US" sz="1400" kern="1200" dirty="0" smtClean="0">
                        <a:solidFill>
                          <a:schemeClr val="dk1"/>
                        </a:solidFill>
                        <a:latin typeface="Arial"/>
                        <a:ea typeface="SimSun"/>
                        <a:cs typeface="+mn-cs"/>
                      </a:endParaRPr>
                    </a:p>
                  </a:txBody>
                  <a:tcPr marL="68580" marR="68580" marT="0" marB="0"/>
                </a:tc>
              </a:tr>
            </a:tbl>
          </a:graphicData>
        </a:graphic>
      </p:graphicFrame>
    </p:spTree>
  </p:cSld>
  <p:clrMapOvr>
    <a:masterClrMapping/>
  </p:clrMapOvr>
  <p:transition advClick="0">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Energy Efficiency Vision</a:t>
            </a:r>
            <a:endParaRPr lang="en-US" dirty="0"/>
          </a:p>
        </p:txBody>
      </p:sp>
      <p:sp>
        <p:nvSpPr>
          <p:cNvPr id="3" name="Text Placeholder 2"/>
          <p:cNvSpPr>
            <a:spLocks noGrp="1"/>
          </p:cNvSpPr>
          <p:nvPr>
            <p:ph type="body" sz="quarter" idx="10"/>
          </p:nvPr>
        </p:nvSpPr>
        <p:spPr/>
        <p:txBody>
          <a:bodyPr/>
          <a:lstStyle/>
          <a:p>
            <a:r>
              <a:rPr lang="en-US" dirty="0" smtClean="0"/>
              <a:t>The Windows OS enables the most energy-efficient computing platform, regardless of underlying hardware, attached devices or software workload</a:t>
            </a:r>
            <a:endParaRPr lang="en-US" dirty="0"/>
          </a:p>
        </p:txBody>
      </p:sp>
      <p:graphicFrame>
        <p:nvGraphicFramePr>
          <p:cNvPr id="4" name="Diagram 3"/>
          <p:cNvGraphicFramePr/>
          <p:nvPr/>
        </p:nvGraphicFramePr>
        <p:xfrm>
          <a:off x="76198" y="3581399"/>
          <a:ext cx="8937175" cy="27504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 xmlns:p14="http://schemas.microsoft.com/office/powerpoint/2007/7/12/main" val="731885878"/>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next generation of Power</a:t>
            </a:r>
            <a:endParaRPr lang="en-US" dirty="0"/>
          </a:p>
        </p:txBody>
      </p:sp>
      <p:sp>
        <p:nvSpPr>
          <p:cNvPr id="3" name="Text Placeholder 2"/>
          <p:cNvSpPr>
            <a:spLocks noGrp="1"/>
          </p:cNvSpPr>
          <p:nvPr>
            <p:ph type="body" sz="quarter" idx="10"/>
          </p:nvPr>
        </p:nvSpPr>
        <p:spPr>
          <a:xfrm>
            <a:off x="381000" y="1237376"/>
            <a:ext cx="8382000" cy="4284250"/>
          </a:xfrm>
        </p:spPr>
        <p:txBody>
          <a:bodyPr/>
          <a:lstStyle/>
          <a:p>
            <a:r>
              <a:rPr lang="en-US" dirty="0" smtClean="0"/>
              <a:t>“Low Power” state redefined in Windows Vista</a:t>
            </a:r>
          </a:p>
          <a:p>
            <a:endParaRPr lang="en-US" sz="1000" dirty="0" smtClean="0"/>
          </a:p>
          <a:p>
            <a:r>
              <a:rPr lang="en-US" dirty="0" smtClean="0"/>
              <a:t>Improved in Windows 7</a:t>
            </a:r>
          </a:p>
          <a:p>
            <a:pPr lvl="1"/>
            <a:r>
              <a:rPr lang="en-US" dirty="0"/>
              <a:t>Deep focus on idle efficiency</a:t>
            </a:r>
          </a:p>
          <a:p>
            <a:pPr lvl="1"/>
            <a:r>
              <a:rPr lang="en-US" dirty="0"/>
              <a:t>Core platform, background activity and device improvements</a:t>
            </a:r>
          </a:p>
          <a:p>
            <a:pPr lvl="1"/>
            <a:r>
              <a:rPr lang="en-US" dirty="0" smtClean="0"/>
              <a:t>Tools </a:t>
            </a:r>
            <a:r>
              <a:rPr lang="en-US" dirty="0"/>
              <a:t>and diagnostics</a:t>
            </a:r>
          </a:p>
        </p:txBody>
      </p:sp>
      <p:pic>
        <p:nvPicPr>
          <p:cNvPr id="4" name="Picture 2" descr="D:\Sync\FS_DVD Art\DVD_ART36\Artwork_Imagery\Icons - Illustrations\_ WINDOWS LIVE ICONS\Windows Vista Start Button With Reflection copy.png"/>
          <p:cNvPicPr>
            <a:picLocks noChangeAspect="1" noChangeArrowheads="1"/>
          </p:cNvPicPr>
          <p:nvPr/>
        </p:nvPicPr>
        <p:blipFill>
          <a:blip r:embed="rId3" cstate="print">
            <a:extLst>
              <a:ext uri="28A0092B-C50C-407e-A947-70E740481C1C">
                <a14:useLocalDpi xmlns="" xmlns:a14="http://schemas.microsoft.com/office/drawing/2007/7/7/main" val="0"/>
              </a:ext>
            </a:extLst>
          </a:blip>
          <a:srcRect/>
          <a:stretch>
            <a:fillRect/>
          </a:stretch>
        </p:blipFill>
        <p:spPr bwMode="auto">
          <a:xfrm>
            <a:off x="7903029" y="5159828"/>
            <a:ext cx="979429" cy="1524000"/>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spTree>
    <p:extLst>
      <p:ext uri="{BB962C8B-B14F-4D97-AF65-F5344CB8AC3E}">
        <p14:creationId xmlns="" xmlns:p14="http://schemas.microsoft.com/office/powerpoint/2007/7/12/main" val="1357486833"/>
      </p:ext>
    </p:extLst>
  </p:cSld>
  <p:clrMapOvr>
    <a:masterClrMapping/>
  </p:clrMapOvr>
  <p:transition spd="slow"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Microsoft Desktop Energy Savings Calculator</a:t>
            </a:r>
            <a:endParaRPr lang="en-US" dirty="0"/>
          </a:p>
        </p:txBody>
      </p:sp>
      <p:sp>
        <p:nvSpPr>
          <p:cNvPr id="4" name="Text Placeholder 3"/>
          <p:cNvSpPr>
            <a:spLocks noGrp="1"/>
          </p:cNvSpPr>
          <p:nvPr>
            <p:ph type="body" sz="quarter" idx="10"/>
          </p:nvPr>
        </p:nvSpPr>
        <p:spPr/>
        <p:txBody>
          <a:bodyPr/>
          <a:lstStyle/>
          <a:p>
            <a:r>
              <a:rPr lang="en-US" smtClean="0"/>
              <a:t>demo</a:t>
            </a:r>
            <a:endParaRPr lang="en-US" dirty="0"/>
          </a:p>
        </p:txBody>
      </p:sp>
      <p:sp>
        <p:nvSpPr>
          <p:cNvPr id="5" name="TextBox 4"/>
          <p:cNvSpPr txBox="1"/>
          <p:nvPr/>
        </p:nvSpPr>
        <p:spPr>
          <a:xfrm>
            <a:off x="7286625" y="6286500"/>
            <a:ext cx="1181100" cy="369332"/>
          </a:xfrm>
          <a:prstGeom prst="rect">
            <a:avLst/>
          </a:prstGeom>
          <a:noFill/>
        </p:spPr>
        <p:txBody>
          <a:bodyPr wrap="square" rtlCol="0">
            <a:spAutoFit/>
          </a:bodyPr>
          <a:lstStyle/>
          <a:p>
            <a:r>
              <a:rPr lang="en-US" smtClean="0">
                <a:hlinkClick r:id="rId3"/>
              </a:rPr>
              <a:t>link</a:t>
            </a:r>
            <a:endParaRPr lang="en-US"/>
          </a:p>
        </p:txBody>
      </p:sp>
    </p:spTree>
  </p:cSld>
  <p:clrMapOvr>
    <a:masterClrMapping/>
  </p:clrMapOvr>
  <p:transition advClick="0">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p:txBody>
          <a:bodyPr/>
          <a:lstStyle/>
          <a:p>
            <a:endParaRPr lang="en-US"/>
          </a:p>
        </p:txBody>
      </p:sp>
      <p:pic>
        <p:nvPicPr>
          <p:cNvPr id="1026" name="Picture 2"/>
          <p:cNvPicPr>
            <a:picLocks noChangeAspect="1" noChangeArrowheads="1"/>
          </p:cNvPicPr>
          <p:nvPr/>
        </p:nvPicPr>
        <p:blipFill>
          <a:blip r:embed="rId3"/>
          <a:srcRect/>
          <a:stretch>
            <a:fillRect/>
          </a:stretch>
        </p:blipFill>
        <p:spPr bwMode="auto">
          <a:xfrm>
            <a:off x="-18658" y="-354558"/>
            <a:ext cx="9136993" cy="7257956"/>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p:txBody>
          <a:bodyPr/>
          <a:lstStyle/>
          <a:p>
            <a:endParaRPr lang="en-US"/>
          </a:p>
        </p:txBody>
      </p:sp>
      <p:sp>
        <p:nvSpPr>
          <p:cNvPr id="4" name="Rectangle 3"/>
          <p:cNvSpPr/>
          <p:nvPr/>
        </p:nvSpPr>
        <p:spPr bwMode="auto">
          <a:xfrm>
            <a:off x="-195943" y="0"/>
            <a:ext cx="9557657" cy="7064829"/>
          </a:xfrm>
          <a:prstGeom prst="rect">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Tree>
  </p:cSld>
  <p:clrMapOvr>
    <a:masterClrMapping/>
  </p:clrMapOvr>
  <p:transition spd="slow">
    <p:fade thruBlk="1"/>
  </p:transition>
  <p:timing>
    <p:tnLst>
      <p:par>
        <p:cTn id="1" dur="indefinite" restart="never" nodeType="tmRoot"/>
      </p:par>
    </p:tnLst>
  </p:timing>
</p:sld>
</file>

<file path=ppt/theme/theme1.xml><?xml version="1.0" encoding="utf-8"?>
<a:theme xmlns:a="http://schemas.openxmlformats.org/drawingml/2006/main" name="TechEd_Europ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SVRdarkblue">
  <a:themeElements>
    <a:clrScheme name="7-00270 Server ID 2">
      <a:dk1>
        <a:srgbClr val="000000"/>
      </a:dk1>
      <a:lt1>
        <a:srgbClr val="FFFFFF"/>
      </a:lt1>
      <a:dk2>
        <a:srgbClr val="050595"/>
      </a:dk2>
      <a:lt2>
        <a:srgbClr val="FFFF99"/>
      </a:lt2>
      <a:accent1>
        <a:srgbClr val="FFA514"/>
      </a:accent1>
      <a:accent2>
        <a:srgbClr val="5082B9"/>
      </a:accent2>
      <a:accent3>
        <a:srgbClr val="64BE46"/>
      </a:accent3>
      <a:accent4>
        <a:srgbClr val="D70023"/>
      </a:accent4>
      <a:accent5>
        <a:srgbClr val="F3E207"/>
      </a:accent5>
      <a:accent6>
        <a:srgbClr val="691987"/>
      </a:accent6>
      <a:hlink>
        <a:srgbClr val="5082B9"/>
      </a:hlink>
      <a:folHlink>
        <a:srgbClr val="7DDDFF"/>
      </a:folHlink>
    </a:clrScheme>
    <a:fontScheme name="Blue-Purple TT">
      <a:majorFont>
        <a:latin typeface="Segoe"/>
        <a:ea typeface=""/>
        <a:cs typeface=""/>
      </a:majorFont>
      <a:minorFont>
        <a:latin typeface="Sego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accent6">
                <a:lumMod val="50000"/>
              </a:schemeClr>
            </a:gs>
            <a:gs pos="80000">
              <a:schemeClr val="accent6"/>
            </a:gs>
            <a:gs pos="100000">
              <a:schemeClr val="accent6"/>
            </a:gs>
          </a:gsLst>
        </a:gradFill>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400" dirty="0" err="1" smtClean="0">
            <a:solidFill>
              <a:schemeClr val="bg1"/>
            </a:solidFill>
            <a:effectLst>
              <a:outerShdw blurRad="50800" dist="38100" dir="2700000" algn="tl" rotWithShape="0">
                <a:prstClr val="black">
                  <a:alpha val="40000"/>
                </a:prstClr>
              </a:outerShdw>
            </a:effectLst>
            <a:latin typeface="Segoe" pitchFamily="34" charset="0"/>
          </a:defRPr>
        </a:defPPr>
      </a:lstStyle>
      <a:style>
        <a:lnRef idx="0">
          <a:schemeClr val="accent1"/>
        </a:lnRef>
        <a:fillRef idx="3">
          <a:schemeClr val="accent1"/>
        </a:fillRef>
        <a:effectRef idx="3">
          <a:schemeClr val="accent1"/>
        </a:effectRef>
        <a:fontRef idx="minor">
          <a:schemeClr val="lt1"/>
        </a:fontRef>
      </a:style>
    </a:spDef>
    <a:txDef>
      <a:spPr/>
      <a:bodyPr vert="horz" lIns="0" tIns="0" rIns="0" bIns="0" rtlCol="0">
        <a:spAutoFit/>
      </a:bodyPr>
      <a:lstStyle>
        <a:defPPr>
          <a:lnSpc>
            <a:spcPct val="90000"/>
          </a:lnSpc>
          <a:spcBef>
            <a:spcPct val="20000"/>
          </a:spcBef>
          <a:buClr>
            <a:srgbClr val="777777"/>
          </a:buClr>
          <a:buSzPct val="130000"/>
          <a:defRPr sz="2400" dirty="0" err="1" smtClean="0">
            <a:solidFill>
              <a:schemeClr val="bg1">
                <a:lumMod val="75000"/>
              </a:schemeClr>
            </a:solidFill>
          </a:defRPr>
        </a:defPPr>
      </a:lstStyle>
    </a:txDef>
  </a:objectDefaults>
  <a:extraClrSchemeLst/>
</a:theme>
</file>

<file path=ppt/theme/theme3.xml><?xml version="1.0" encoding="utf-8"?>
<a:theme xmlns:a="http://schemas.openxmlformats.org/drawingml/2006/main" name="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outs:outSpaceData xmlns:outs="http://schemas.microsoft.com/office/2009/outspace/metadata">
  <outs:relatedDates>
    <outs:relatedDate>
      <outs:type>3</outs:type>
      <outs:displayName>Last Modified</outs:displayName>
      <outs:dateTime>2009-11-10T13:56:45Z</outs:dateTime>
      <outs:isPinned>true</outs:isPinned>
    </outs:relatedDate>
    <outs:relatedDate>
      <outs:type>2</outs:type>
      <outs:displayName>Created</outs:displayName>
      <outs:dateTime>2009-03-17T17:00:19Z</outs:dateTime>
      <outs:isPinned>true</outs:isPinned>
    </outs:relatedDate>
    <outs:relatedDate>
      <outs:type>4</outs:type>
      <outs:displayName>Last Printed</outs:displayName>
      <outs:dateTime/>
      <outs:isPinned>true</outs:isPinned>
    </outs:relatedDate>
  </outs:relatedDates>
  <outs:relatedDocuments>
    <outs:relatedDocument>
      <outs:type>2</outs:type>
      <outs:displayName>Other documents in current folder</outs:displayName>
      <outs:uri/>
      <outs:isPinned>true</outs:isPinned>
    </outs:relatedDocument>
  </outs:relatedDocuments>
  <outs:relatedPeople>
    <outs:relatedPeopleItem>
      <outs:category>Author</outs:category>
      <outs:people>
        <outs:relatedPerson>
          <outs:displayName>Pennie</outs:displayName>
          <outs:accountName/>
        </outs:relatedPerson>
      </outs:people>
      <outs:source>0</outs:source>
      <outs:isPinned>true</outs:isPinned>
    </outs:relatedPeopleItem>
    <outs:relatedPeopleItem>
      <outs:category>Last modified by</outs:category>
      <outs:people>
        <outs:relatedPerson>
          <outs:displayName>kimjohns</outs:displayName>
          <outs:accountName/>
        </outs:relatedPerson>
      </outs:people>
      <outs:source>0</outs:source>
      <outs:isPinned>true</outs:isPinned>
    </outs:relatedPeopleItem>
    <outs:relatedPeopleItem>
      <outs:category>Manager</outs:category>
      <outs:people>
        <outs:relatedPerson>
          <outs:displayName>&lt;Content Manager Name Here&gt;</outs:displayName>
          <outs:accountName/>
        </outs:relatedPerson>
      </outs:people>
      <outs:source>0</outs:source>
      <outs:isPinned>false</outs:isPinned>
    </outs:relatedPeopleItem>
  </outs:relatedPeople>
  <propertyMetadataList xmlns="http://schemas.microsoft.com/office/2009/outspace/metadata">
    <propertyMetadata>
      <type>0</type>
      <propertyId>2228224</propertyId>
      <propertyName/>
      <isPinned>true</isPinned>
    </propertyMetadata>
    <propertyMetadata>
      <type>0</type>
      <propertyId>1114115</propertyId>
      <propertyName/>
      <isPinned>true</isPinned>
    </propertyMetadata>
    <propertyMetadata>
      <type>0</type>
      <propertyId>1114117</propertyId>
      <propertyName/>
      <isPinned>true</isPinned>
    </propertyMetadata>
    <propertyMetadata>
      <type>0</type>
      <propertyId>589825</propertyId>
      <propertyName/>
      <isPinned>false</isPinned>
    </propertyMetadata>
    <propertyMetadata>
      <type>0</type>
      <propertyId>1114116</propertyId>
      <propertyName/>
      <isPinned>false</isPinned>
    </propertyMetadata>
    <propertyMetadata>
      <type>0</type>
      <propertyId>14</propertyId>
      <propertyName/>
      <isPinned>true</isPinned>
    </propertyMetadata>
    <propertyMetadata>
      <type>0</type>
      <propertyId>8</propertyId>
      <propertyName/>
      <isPinned>true</isPinned>
    </propertyMetadata>
    <propertyMetadata>
      <type>0</type>
      <propertyId>6</propertyId>
      <propertyName/>
      <isPinned>false</isPinned>
    </propertyMetadata>
    <propertyMetadata>
      <type>0</type>
      <propertyId>1114118</propertyId>
      <propertyName/>
      <isPinned>false</isPinned>
    </propertyMetadata>
    <propertyMetadata>
      <type>0</type>
      <propertyId>1179649</propertyId>
      <propertyName/>
      <isPinned>false</isPinned>
    </propertyMetadata>
    <propertyMetadata>
      <type>0</type>
      <propertyId>655365</propertyId>
      <propertyName/>
      <isPinned>false</isPinned>
    </propertyMetadata>
    <propertyMetadata>
      <type>0</type>
      <propertyId>1</propertyId>
      <propertyName/>
      <isPinned>false</isPinned>
    </propertyMetadata>
    <propertyMetadata>
      <type>0</type>
      <propertyId>0</propertyId>
      <propertyName/>
      <isPinned>true</isPinned>
    </propertyMetadata>
    <propertyMetadata>
      <type>0</type>
      <propertyId>13</propertyId>
      <propertyName/>
      <isPinned>false</isPinned>
    </propertyMetadata>
    <propertyMetadata>
      <type>0</type>
      <propertyId>1179653</propertyId>
      <propertyName/>
      <isPinned>false</isPinned>
    </propertyMetadata>
    <propertyMetadata>
      <type>0</type>
      <propertyId>22</propertyId>
      <propertyName/>
      <isPinned>false</isPinned>
    </propertyMetadata>
  </propertyMetadataList>
  <outs:corruptMetadataWasLost/>
</outs:outSpaceData>
</file>

<file path=customXml/itemProps1.xml><?xml version="1.0" encoding="utf-8"?>
<ds:datastoreItem xmlns:ds="http://schemas.openxmlformats.org/officeDocument/2006/customXml" ds:itemID="{8CC6C76C-C456-4039-B67E-CA7827BBB82D}">
  <ds:schemaRefs>
    <ds:schemaRef ds:uri="http://schemas.microsoft.com/office/2009/outspace/metadata"/>
  </ds:schemaRefs>
</ds:datastoreItem>
</file>

<file path=docProps/app.xml><?xml version="1.0" encoding="utf-8"?>
<Properties xmlns="http://schemas.openxmlformats.org/officeDocument/2006/extended-properties" xmlns:vt="http://schemas.openxmlformats.org/officeDocument/2006/docPropsVTypes">
  <Template/>
  <TotalTime>1367</TotalTime>
  <Words>1533</Words>
  <Application>Microsoft Office PowerPoint</Application>
  <PresentationFormat>On-screen Show (4:3)</PresentationFormat>
  <Paragraphs>296</Paragraphs>
  <Slides>46</Slides>
  <Notes>45</Notes>
  <HiddenSlides>0</HiddenSlides>
  <MMClips>0</MMClips>
  <ScaleCrop>false</ScaleCrop>
  <HeadingPairs>
    <vt:vector size="4" baseType="variant">
      <vt:variant>
        <vt:lpstr>Theme</vt:lpstr>
      </vt:variant>
      <vt:variant>
        <vt:i4>3</vt:i4>
      </vt:variant>
      <vt:variant>
        <vt:lpstr>Slide Titles</vt:lpstr>
      </vt:variant>
      <vt:variant>
        <vt:i4>46</vt:i4>
      </vt:variant>
    </vt:vector>
  </HeadingPairs>
  <TitlesOfParts>
    <vt:vector size="49" baseType="lpstr">
      <vt:lpstr>TechEd_Europe</vt:lpstr>
      <vt:lpstr>SVRdarkblue</vt:lpstr>
      <vt:lpstr>TechEd09_Europe template</vt:lpstr>
      <vt:lpstr>Slide 1</vt:lpstr>
      <vt:lpstr>System Center and the Green Client</vt:lpstr>
      <vt:lpstr>Agenda</vt:lpstr>
      <vt:lpstr>Microsoft’s Environmental Mission </vt:lpstr>
      <vt:lpstr>Windows Energy Efficiency Vision</vt:lpstr>
      <vt:lpstr>The next generation of Power</vt:lpstr>
      <vt:lpstr>Microsoft Desktop Energy Savings Calculator</vt:lpstr>
      <vt:lpstr>Slide 8</vt:lpstr>
      <vt:lpstr>Slide 9</vt:lpstr>
      <vt:lpstr>Slide 10</vt:lpstr>
      <vt:lpstr>Barriers to Adoption</vt:lpstr>
      <vt:lpstr>Configuration Manager 2007 R3</vt:lpstr>
      <vt:lpstr>Power Management Scope</vt:lpstr>
      <vt:lpstr>System Center Power Management</vt:lpstr>
      <vt:lpstr>Phase 1:  Monitor current state and consumption </vt:lpstr>
      <vt:lpstr>Power Management Setup and Monitoring</vt:lpstr>
      <vt:lpstr>Machine and User Activity Report</vt:lpstr>
      <vt:lpstr>Slide 18</vt:lpstr>
      <vt:lpstr>Power capability report</vt:lpstr>
      <vt:lpstr>Power Consumption Data</vt:lpstr>
      <vt:lpstr>Phase 2:  Plan and create power management policy</vt:lpstr>
      <vt:lpstr>Configuring Power Management</vt:lpstr>
      <vt:lpstr>Power Policy Properties</vt:lpstr>
      <vt:lpstr>Phase 3:  Apply power management policy</vt:lpstr>
      <vt:lpstr>Phase 4:  Check Compliance and Report savings</vt:lpstr>
      <vt:lpstr>Reporting on Power Management</vt:lpstr>
      <vt:lpstr>Slide 27</vt:lpstr>
      <vt:lpstr>Slide 28</vt:lpstr>
      <vt:lpstr>Slide 29</vt:lpstr>
      <vt:lpstr>Slide 30</vt:lpstr>
      <vt:lpstr>Slide 31</vt:lpstr>
      <vt:lpstr>Slide 32</vt:lpstr>
      <vt:lpstr>Slide 33</vt:lpstr>
      <vt:lpstr>Conclusion</vt:lpstr>
      <vt:lpstr>The roadmap for Power</vt:lpstr>
      <vt:lpstr>System Center Roadmap</vt:lpstr>
      <vt:lpstr>Related Content</vt:lpstr>
      <vt:lpstr>Related Content</vt:lpstr>
      <vt:lpstr>Related Content</vt:lpstr>
      <vt:lpstr>Links and Resources</vt:lpstr>
      <vt:lpstr>Resources</vt:lpstr>
      <vt:lpstr>Slide 42</vt:lpstr>
      <vt:lpstr>Slide 43</vt:lpstr>
      <vt:lpstr>Slide 44</vt:lpstr>
      <vt:lpstr>Requirements for Power Management</vt:lpstr>
      <vt:lpstr>Key Concepts to Power Management</vt:lpstr>
    </vt:vector>
  </TitlesOfParts>
  <Manager>&lt;Content Manager Name Here&gt;</Manager>
  <Company>Slidework LLC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tech·ed Europe 2009</dc:subject>
  <dc:creator>Pennie</dc:creator>
  <dc:description>tech·ed Europe 2009</dc:description>
  <cp:lastModifiedBy>cn_user</cp:lastModifiedBy>
  <cp:revision>132</cp:revision>
  <dcterms:created xsi:type="dcterms:W3CDTF">2009-03-17T17:00:19Z</dcterms:created>
  <dcterms:modified xsi:type="dcterms:W3CDTF">2009-11-11T12:05:09Z</dcterms:modified>
</cp:coreProperties>
</file>