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customXml/itemProps4.xml" ContentType="application/vnd.openxmlformats-officedocument.customXmlProperties+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5"/>
    <p:sldMasterId id="2147483718" r:id="rId6"/>
    <p:sldMasterId id="2147483726" r:id="rId7"/>
    <p:sldMasterId id="2147483741" r:id="rId8"/>
  </p:sldMasterIdLst>
  <p:notesMasterIdLst>
    <p:notesMasterId r:id="rId38"/>
  </p:notesMasterIdLst>
  <p:handoutMasterIdLst>
    <p:handoutMasterId r:id="rId39"/>
  </p:handoutMasterIdLst>
  <p:sldIdLst>
    <p:sldId id="256" r:id="rId9"/>
    <p:sldId id="295" r:id="rId10"/>
    <p:sldId id="259" r:id="rId11"/>
    <p:sldId id="260" r:id="rId12"/>
    <p:sldId id="261" r:id="rId13"/>
    <p:sldId id="265" r:id="rId14"/>
    <p:sldId id="264" r:id="rId15"/>
    <p:sldId id="291" r:id="rId16"/>
    <p:sldId id="296" r:id="rId17"/>
    <p:sldId id="293" r:id="rId18"/>
    <p:sldId id="272" r:id="rId19"/>
    <p:sldId id="294" r:id="rId20"/>
    <p:sldId id="275" r:id="rId21"/>
    <p:sldId id="276" r:id="rId22"/>
    <p:sldId id="278" r:id="rId23"/>
    <p:sldId id="277" r:id="rId24"/>
    <p:sldId id="298" r:id="rId25"/>
    <p:sldId id="297" r:id="rId26"/>
    <p:sldId id="283" r:id="rId27"/>
    <p:sldId id="285" r:id="rId28"/>
    <p:sldId id="287" r:id="rId29"/>
    <p:sldId id="286" r:id="rId30"/>
    <p:sldId id="304" r:id="rId31"/>
    <p:sldId id="299" r:id="rId32"/>
    <p:sldId id="300" r:id="rId33"/>
    <p:sldId id="301" r:id="rId34"/>
    <p:sldId id="302" r:id="rId35"/>
    <p:sldId id="305" r:id="rId36"/>
    <p:sldId id="306" r:id="rId3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FFFFF"/>
    <a:srgbClr val="F8F57B"/>
    <a:srgbClr val="000000"/>
    <a:srgbClr val="333333"/>
    <a:srgbClr val="292929"/>
    <a:srgbClr val="F6AE1E"/>
    <a:srgbClr val="FF0066"/>
    <a:srgbClr val="F3AF35"/>
    <a:srgbClr val="9C42E6"/>
    <a:srgbClr val="D1943B"/>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435" autoAdjust="0"/>
    <p:restoredTop sz="84379" autoAdjust="0"/>
  </p:normalViewPr>
  <p:slideViewPr>
    <p:cSldViewPr>
      <p:cViewPr>
        <p:scale>
          <a:sx n="60" d="100"/>
          <a:sy n="60" d="100"/>
        </p:scale>
        <p:origin x="-1656" y="-768"/>
      </p:cViewPr>
      <p:guideLst>
        <p:guide orient="horz" pos="144"/>
        <p:guide orient="horz" pos="912"/>
        <p:guide orient="horz" pos="1484"/>
        <p:guide orient="horz" pos="1200"/>
        <p:guide orient="horz" pos="2736"/>
        <p:guide orient="horz" pos="4176"/>
        <p:guide pos="2880"/>
        <p:guide pos="240"/>
        <p:guide pos="528"/>
        <p:guide pos="5520"/>
        <p:guide pos="863"/>
        <p:guide pos="5299"/>
      </p:guideLst>
    </p:cSldViewPr>
  </p:slideViewPr>
  <p:notesTextViewPr>
    <p:cViewPr>
      <p:scale>
        <a:sx n="100" d="100"/>
        <a:sy n="100" d="100"/>
      </p:scale>
      <p:origin x="0" y="0"/>
    </p:cViewPr>
  </p:notesTextViewPr>
  <p:sorterViewPr>
    <p:cViewPr>
      <p:scale>
        <a:sx n="100" d="100"/>
        <a:sy n="100" d="100"/>
      </p:scale>
      <p:origin x="0" y="1410"/>
    </p:cViewPr>
  </p:sorterViewPr>
  <p:notesViewPr>
    <p:cSldViewPr showGuides="1">
      <p:cViewPr varScale="1">
        <p:scale>
          <a:sx n="83" d="100"/>
          <a:sy n="83" d="100"/>
        </p:scale>
        <p:origin x="-286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theme" Target="theme/theme1.xml"/><Relationship Id="rId7"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latin typeface="Segoe UI" pitchFamily="34" charset="0"/>
              </a:rPr>
              <a:t>Tech·Ed Europe 2009</a:t>
            </a:r>
            <a:endParaRPr lang="en-US" sz="1400"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Segoe UI" pitchFamily="34" charset="0"/>
              </a:rPr>
              <a:t>11/10/2009</a:t>
            </a:r>
            <a:endParaRPr lang="en-US" sz="1400"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Segoe UI" pitchFamily="34" charset="0"/>
              </a:rPr>
              <a:t>mgt304_anderson_florida.pptx</a:t>
            </a:r>
            <a:endParaRPr lang="en-US" sz="1400" dirty="0" smtClean="0">
              <a:solidFill>
                <a:srgbClr val="000000"/>
              </a:solidFill>
              <a:latin typeface="Segoe UI"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Segoe UI" pitchFamily="34" charset="0"/>
              </a:rPr>
              <a:pPr/>
              <a:t>‹#›</a:t>
            </a:fld>
            <a:endParaRPr lang="en-US" sz="1400" dirty="0">
              <a:latin typeface="Segoe UI" pitchFamily="34" charset="0"/>
            </a:endParaRPr>
          </a:p>
        </p:txBody>
      </p:sp>
    </p:spTree>
    <p:extLst>
      <p:ext uri="{BB962C8B-B14F-4D97-AF65-F5344CB8AC3E}">
        <p14:creationId xmlns:p14="http://schemas.microsoft.com/office/powerpoint/2007/7/12/main" xmlns="" val="42350818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TechReady9</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11/10/2009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xmlns="" val="8964940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a:xfrm>
            <a:off x="0" y="8685213"/>
            <a:ext cx="6172200" cy="457200"/>
          </a:xfrm>
        </p:spPr>
        <p:txBody>
          <a:bodyPr/>
          <a:lstStyle/>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31034416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p>
        </p:txBody>
      </p:sp>
      <p:sp>
        <p:nvSpPr>
          <p:cNvPr id="5" name="Date Placeholder 4"/>
          <p:cNvSpPr>
            <a:spLocks noGrp="1"/>
          </p:cNvSpPr>
          <p:nvPr>
            <p:ph type="dt" idx="11"/>
          </p:nvPr>
        </p:nvSpPr>
        <p:spPr>
          <a:xfrm>
            <a:off x="3884613" y="0"/>
            <a:ext cx="2971800" cy="457200"/>
          </a:xfrm>
          <a:prstGeom prst="rect">
            <a:avLst/>
          </a:prstGeom>
        </p:spPr>
        <p:txBody>
          <a:bodyPr/>
          <a:lstStyle/>
          <a:p>
            <a:endParaRPr lang="en-US" dirty="0"/>
          </a:p>
        </p:txBody>
      </p:sp>
      <p:sp>
        <p:nvSpPr>
          <p:cNvPr id="6" name="Footer Placeholder 5"/>
          <p:cNvSpPr>
            <a:spLocks noGrp="1"/>
          </p:cNvSpPr>
          <p:nvPr>
            <p:ph type="ftr" sz="quarter" idx="12"/>
          </p:nvPr>
        </p:nvSpPr>
        <p:spPr>
          <a:xfrm>
            <a:off x="0" y="8685213"/>
            <a:ext cx="6172200" cy="457200"/>
          </a:xfrm>
          <a:prstGeom prst="rect">
            <a:avLst/>
          </a:prstGeom>
        </p:spPr>
        <p:txBody>
          <a:bodyPr/>
          <a:lstStyle/>
          <a:p>
            <a:endParaRPr lang="en-US" sz="500"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228600" indent="-228600">
              <a:buAutoNum type="arabicParenR"/>
            </a:pPr>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p>
        </p:txBody>
      </p:sp>
      <p:sp>
        <p:nvSpPr>
          <p:cNvPr id="5" name="Date Placeholder 4"/>
          <p:cNvSpPr>
            <a:spLocks noGrp="1"/>
          </p:cNvSpPr>
          <p:nvPr>
            <p:ph type="dt" idx="11"/>
          </p:nvPr>
        </p:nvSpPr>
        <p:spPr>
          <a:xfrm>
            <a:off x="3884613" y="0"/>
            <a:ext cx="2971800" cy="457200"/>
          </a:xfrm>
          <a:prstGeom prst="rect">
            <a:avLst/>
          </a:prstGeom>
        </p:spPr>
        <p:txBody>
          <a:bodyPr/>
          <a:lstStyle/>
          <a:p>
            <a:endParaRPr lang="en-US"/>
          </a:p>
        </p:txBody>
      </p:sp>
      <p:sp>
        <p:nvSpPr>
          <p:cNvPr id="6" name="Footer Placeholder 5"/>
          <p:cNvSpPr>
            <a:spLocks noGrp="1"/>
          </p:cNvSpPr>
          <p:nvPr>
            <p:ph type="ftr" sz="quarter" idx="12"/>
          </p:nvPr>
        </p:nvSpPr>
        <p:spPr>
          <a:xfrm>
            <a:off x="0" y="8685213"/>
            <a:ext cx="6172200" cy="457200"/>
          </a:xfrm>
          <a:prstGeom prst="rect">
            <a:avLst/>
          </a:prstGeom>
        </p:spPr>
        <p:txBody>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1" fontAlgn="t" latinLnBrk="0" hangingPunct="1"/>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1" fontAlgn="t" latinLnBrk="0" hangingPunct="1"/>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latin typeface="Segoe"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07/7/12/main" xmlns="" val="2702325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905000"/>
            <a:ext cx="7681913" cy="1523495"/>
          </a:xfrm>
        </p:spPr>
        <p:txBody>
          <a:bodyPr>
            <a:noAutofit/>
          </a:bodyPr>
          <a:lstStyle>
            <a:lvl1pPr>
              <a:lnSpc>
                <a:spcPct val="90000"/>
              </a:lnSpc>
              <a:defRPr sz="5400">
                <a:gradFill flip="none" rotWithShape="1">
                  <a:gsLst>
                    <a:gs pos="0">
                      <a:schemeClr val="tx1"/>
                    </a:gs>
                    <a:gs pos="86000">
                      <a:schemeClr val="tx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838200" y="4344988"/>
            <a:ext cx="7681914" cy="461665"/>
          </a:xfrm>
        </p:spPr>
        <p:txBody>
          <a:bodyPr>
            <a:noAutofit/>
          </a:bodyPr>
          <a:lstStyle>
            <a:lvl1pPr marL="0" indent="0" algn="l">
              <a:lnSpc>
                <a:spcPct val="90000"/>
              </a:lnSpc>
              <a:spcBef>
                <a:spcPts val="0"/>
              </a:spcBef>
              <a:buNone/>
              <a:defRPr>
                <a:gradFill>
                  <a:gsLst>
                    <a:gs pos="0">
                      <a:schemeClr val="accent1">
                        <a:lumMod val="40000"/>
                        <a:lumOff val="60000"/>
                      </a:schemeClr>
                    </a:gs>
                    <a:gs pos="86000">
                      <a:schemeClr val="accent1">
                        <a:lumMod val="40000"/>
                        <a:lumOff val="60000"/>
                      </a:schemeClr>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4" name="Picture 3" descr="techready9_finallogo_reversecolor.png"/>
          <p:cNvPicPr>
            <a:picLocks noChangeAspect="1"/>
          </p:cNvPicPr>
          <p:nvPr userDrawn="1"/>
        </p:nvPicPr>
        <p:blipFill>
          <a:blip r:embed="rId3"/>
          <a:stretch>
            <a:fillRect/>
          </a:stretch>
        </p:blipFill>
        <p:spPr>
          <a:xfrm>
            <a:off x="7239000" y="6142428"/>
            <a:ext cx="1752600" cy="486972"/>
          </a:xfrm>
          <a:prstGeom prst="rect">
            <a:avLst/>
          </a:prstGeom>
        </p:spPr>
      </p:pic>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o Camera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Microsoft Confidential</a:t>
            </a:r>
            <a:endParaRPr lang="en-US" dirty="0"/>
          </a:p>
        </p:txBody>
      </p:sp>
      <p:pic>
        <p:nvPicPr>
          <p:cNvPr id="3" name="Picture 3" descr="C:\Users\monical\Desktop\ADMIN\DVD_ART34\Artwork_Imagery\Icons - Illustrations\_WINDOWS VISTA ICONS\Video camera digital Camcorder.png"/>
          <p:cNvPicPr>
            <a:picLocks noChangeAspect="1" noChangeArrowheads="1"/>
          </p:cNvPicPr>
          <p:nvPr userDrawn="1"/>
        </p:nvPicPr>
        <p:blipFill>
          <a:blip r:embed="rId2"/>
          <a:stretch>
            <a:fillRect/>
          </a:stretch>
        </p:blipFill>
        <p:spPr bwMode="auto">
          <a:xfrm>
            <a:off x="626444" y="1104405"/>
            <a:ext cx="1791197" cy="1791195"/>
          </a:xfrm>
          <a:prstGeom prst="rect">
            <a:avLst/>
          </a:prstGeom>
          <a:noFill/>
          <a:ln>
            <a:noFill/>
          </a:ln>
        </p:spPr>
      </p:pic>
      <p:pic>
        <p:nvPicPr>
          <p:cNvPr id="4" name="Picture 4" descr="C:\Users\monical\Desktop\ADMIN\DVD_ART34\Artwork_Imagery\Icons - Illustrations\_WINDOWS VISTA ICONS\Camera photo digital.png"/>
          <p:cNvPicPr>
            <a:picLocks noChangeAspect="1" noChangeArrowheads="1"/>
          </p:cNvPicPr>
          <p:nvPr userDrawn="1"/>
        </p:nvPicPr>
        <p:blipFill>
          <a:blip r:embed="rId3"/>
          <a:stretch>
            <a:fillRect/>
          </a:stretch>
        </p:blipFill>
        <p:spPr bwMode="auto">
          <a:xfrm>
            <a:off x="2590800" y="2016037"/>
            <a:ext cx="1791197" cy="1791195"/>
          </a:xfrm>
          <a:prstGeom prst="rect">
            <a:avLst/>
          </a:prstGeom>
          <a:noFill/>
          <a:ln>
            <a:noFill/>
          </a:ln>
        </p:spPr>
      </p:pic>
      <p:pic>
        <p:nvPicPr>
          <p:cNvPr id="5" name="Picture 5" descr="C:\Users\monical\Desktop\ADMIN\DVD_ART34\Artwork_Imagery\Icons - Illustrations\_WINDOWS VISTA ICONS\Cell mobile smart phone smartphone.png"/>
          <p:cNvPicPr>
            <a:picLocks noChangeAspect="1" noChangeArrowheads="1"/>
          </p:cNvPicPr>
          <p:nvPr userDrawn="1"/>
        </p:nvPicPr>
        <p:blipFill>
          <a:blip r:embed="rId4"/>
          <a:stretch>
            <a:fillRect/>
          </a:stretch>
        </p:blipFill>
        <p:spPr bwMode="auto">
          <a:xfrm>
            <a:off x="6934200" y="1115955"/>
            <a:ext cx="1791197" cy="1791195"/>
          </a:xfrm>
          <a:prstGeom prst="rect">
            <a:avLst/>
          </a:prstGeom>
          <a:noFill/>
          <a:ln>
            <a:noFill/>
          </a:ln>
        </p:spPr>
      </p:pic>
      <p:pic>
        <p:nvPicPr>
          <p:cNvPr id="6" name="Picture 9" descr="C:\Users\monical\Desktop\ADMIN\DVD_ART34\Artwork_Imagery\Icons - Illustrations\_WINDOWS SERVER ICONS\Symbols\X don't no not okay approved bad.png"/>
          <p:cNvPicPr>
            <a:picLocks noChangeAspect="1" noChangeArrowheads="1"/>
          </p:cNvPicPr>
          <p:nvPr userDrawn="1"/>
        </p:nvPicPr>
        <p:blipFill>
          <a:blip r:embed="rId5"/>
          <a:stretch>
            <a:fillRect/>
          </a:stretch>
        </p:blipFill>
        <p:spPr bwMode="auto">
          <a:xfrm>
            <a:off x="2923014" y="2466217"/>
            <a:ext cx="945153" cy="851967"/>
          </a:xfrm>
          <a:prstGeom prst="rect">
            <a:avLst/>
          </a:prstGeom>
          <a:noFill/>
          <a:ln>
            <a:noFill/>
          </a:ln>
        </p:spPr>
      </p:pic>
      <p:pic>
        <p:nvPicPr>
          <p:cNvPr id="7" name="Picture 3" descr="\\server3\InternalBin\Resource DVD 35\DVD_ART35\Artwork_Imagery\Icons - Illustrations\_WINDOWS VISTA ICONS\Keyboard.png"/>
          <p:cNvPicPr>
            <a:picLocks noChangeAspect="1" noChangeArrowheads="1"/>
          </p:cNvPicPr>
          <p:nvPr userDrawn="1"/>
        </p:nvPicPr>
        <p:blipFill>
          <a:blip r:embed="rId6"/>
          <a:srcRect/>
          <a:stretch>
            <a:fillRect/>
          </a:stretch>
        </p:blipFill>
        <p:spPr bwMode="auto">
          <a:xfrm>
            <a:off x="4786612" y="1898753"/>
            <a:ext cx="1865218" cy="1865218"/>
          </a:xfrm>
          <a:prstGeom prst="rect">
            <a:avLst/>
          </a:prstGeom>
          <a:noFill/>
        </p:spPr>
      </p:pic>
      <p:pic>
        <p:nvPicPr>
          <p:cNvPr id="8" name="Picture 9" descr="C:\Users\monical\Desktop\ADMIN\DVD_ART34\Artwork_Imagery\Icons - Illustrations\_WINDOWS SERVER ICONS\Symbols\X don't no not okay approved bad.png"/>
          <p:cNvPicPr>
            <a:picLocks noChangeAspect="1" noChangeArrowheads="1"/>
          </p:cNvPicPr>
          <p:nvPr userDrawn="1"/>
        </p:nvPicPr>
        <p:blipFill>
          <a:blip r:embed="rId5"/>
          <a:stretch>
            <a:fillRect/>
          </a:stretch>
        </p:blipFill>
        <p:spPr bwMode="auto">
          <a:xfrm>
            <a:off x="1076455" y="1638903"/>
            <a:ext cx="945153" cy="851967"/>
          </a:xfrm>
          <a:prstGeom prst="rect">
            <a:avLst/>
          </a:prstGeom>
          <a:noFill/>
          <a:ln>
            <a:noFill/>
          </a:ln>
        </p:spPr>
      </p:pic>
      <p:pic>
        <p:nvPicPr>
          <p:cNvPr id="9" name="Picture 9" descr="C:\Users\monical\Desktop\ADMIN\DVD_ART34\Artwork_Imagery\Icons - Illustrations\_WINDOWS SERVER ICONS\Symbols\X don't no not okay approved bad.png"/>
          <p:cNvPicPr>
            <a:picLocks noChangeAspect="1" noChangeArrowheads="1"/>
          </p:cNvPicPr>
          <p:nvPr userDrawn="1"/>
        </p:nvPicPr>
        <p:blipFill>
          <a:blip r:embed="rId5"/>
          <a:stretch>
            <a:fillRect/>
          </a:stretch>
        </p:blipFill>
        <p:spPr bwMode="auto">
          <a:xfrm>
            <a:off x="5227047" y="2466217"/>
            <a:ext cx="945153" cy="851967"/>
          </a:xfrm>
          <a:prstGeom prst="rect">
            <a:avLst/>
          </a:prstGeom>
          <a:noFill/>
          <a:ln>
            <a:noFill/>
          </a:ln>
        </p:spPr>
      </p:pic>
      <p:pic>
        <p:nvPicPr>
          <p:cNvPr id="10" name="Picture 9" descr="C:\Users\monical\Desktop\ADMIN\DVD_ART34\Artwork_Imagery\Icons - Illustrations\_WINDOWS SERVER ICONS\Symbols\X don't no not okay approved bad.png"/>
          <p:cNvPicPr>
            <a:picLocks noChangeAspect="1" noChangeArrowheads="1"/>
          </p:cNvPicPr>
          <p:nvPr userDrawn="1"/>
        </p:nvPicPr>
        <p:blipFill>
          <a:blip r:embed="rId5"/>
          <a:stretch>
            <a:fillRect/>
          </a:stretch>
        </p:blipFill>
        <p:spPr bwMode="auto">
          <a:xfrm>
            <a:off x="7424748" y="1528071"/>
            <a:ext cx="945153" cy="851967"/>
          </a:xfrm>
          <a:prstGeom prst="rect">
            <a:avLst/>
          </a:prstGeom>
          <a:noFill/>
          <a:ln>
            <a:noFill/>
          </a:ln>
        </p:spPr>
      </p:pic>
      <p:sp>
        <p:nvSpPr>
          <p:cNvPr id="11" name="Freeform 9"/>
          <p:cNvSpPr>
            <a:spLocks/>
          </p:cNvSpPr>
          <p:nvPr userDrawn="1"/>
        </p:nvSpPr>
        <p:spPr bwMode="invGray">
          <a:xfrm>
            <a:off x="-1" y="3526972"/>
            <a:ext cx="9144001" cy="3359892"/>
          </a:xfrm>
          <a:custGeom>
            <a:avLst/>
            <a:gdLst/>
            <a:ahLst/>
            <a:cxnLst>
              <a:cxn ang="0">
                <a:pos x="6912" y="1510"/>
              </a:cxn>
              <a:cxn ang="0">
                <a:pos x="0" y="1510"/>
              </a:cxn>
              <a:cxn ang="0">
                <a:pos x="0" y="0"/>
              </a:cxn>
              <a:cxn ang="0">
                <a:pos x="0" y="0"/>
              </a:cxn>
              <a:cxn ang="0">
                <a:pos x="68" y="12"/>
              </a:cxn>
              <a:cxn ang="0">
                <a:pos x="266" y="44"/>
              </a:cxn>
              <a:cxn ang="0">
                <a:pos x="408" y="65"/>
              </a:cxn>
              <a:cxn ang="0">
                <a:pos x="579" y="89"/>
              </a:cxn>
              <a:cxn ang="0">
                <a:pos x="775" y="114"/>
              </a:cxn>
              <a:cxn ang="0">
                <a:pos x="997" y="140"/>
              </a:cxn>
              <a:cxn ang="0">
                <a:pos x="1241" y="166"/>
              </a:cxn>
              <a:cxn ang="0">
                <a:pos x="1508" y="191"/>
              </a:cxn>
              <a:cxn ang="0">
                <a:pos x="1793" y="215"/>
              </a:cxn>
              <a:cxn ang="0">
                <a:pos x="1943" y="225"/>
              </a:cxn>
              <a:cxn ang="0">
                <a:pos x="2099" y="236"/>
              </a:cxn>
              <a:cxn ang="0">
                <a:pos x="2256" y="246"/>
              </a:cxn>
              <a:cxn ang="0">
                <a:pos x="2420" y="255"/>
              </a:cxn>
              <a:cxn ang="0">
                <a:pos x="2585" y="261"/>
              </a:cxn>
              <a:cxn ang="0">
                <a:pos x="2756" y="268"/>
              </a:cxn>
              <a:cxn ang="0">
                <a:pos x="2930" y="273"/>
              </a:cxn>
              <a:cxn ang="0">
                <a:pos x="3106" y="277"/>
              </a:cxn>
              <a:cxn ang="0">
                <a:pos x="3287" y="280"/>
              </a:cxn>
              <a:cxn ang="0">
                <a:pos x="3470" y="280"/>
              </a:cxn>
              <a:cxn ang="0">
                <a:pos x="3470" y="280"/>
              </a:cxn>
              <a:cxn ang="0">
                <a:pos x="3652" y="280"/>
              </a:cxn>
              <a:cxn ang="0">
                <a:pos x="3832" y="277"/>
              </a:cxn>
              <a:cxn ang="0">
                <a:pos x="4009" y="273"/>
              </a:cxn>
              <a:cxn ang="0">
                <a:pos x="4182" y="268"/>
              </a:cxn>
              <a:cxn ang="0">
                <a:pos x="4352" y="261"/>
              </a:cxn>
              <a:cxn ang="0">
                <a:pos x="4518" y="255"/>
              </a:cxn>
              <a:cxn ang="0">
                <a:pos x="4680" y="246"/>
              </a:cxn>
              <a:cxn ang="0">
                <a:pos x="4837" y="236"/>
              </a:cxn>
              <a:cxn ang="0">
                <a:pos x="4991" y="225"/>
              </a:cxn>
              <a:cxn ang="0">
                <a:pos x="5140" y="215"/>
              </a:cxn>
              <a:cxn ang="0">
                <a:pos x="5423" y="191"/>
              </a:cxn>
              <a:cxn ang="0">
                <a:pos x="5686" y="166"/>
              </a:cxn>
              <a:cxn ang="0">
                <a:pos x="5928" y="140"/>
              </a:cxn>
              <a:cxn ang="0">
                <a:pos x="6147" y="114"/>
              </a:cxn>
              <a:cxn ang="0">
                <a:pos x="6342" y="89"/>
              </a:cxn>
              <a:cxn ang="0">
                <a:pos x="6509" y="65"/>
              </a:cxn>
              <a:cxn ang="0">
                <a:pos x="6651" y="44"/>
              </a:cxn>
              <a:cxn ang="0">
                <a:pos x="6763" y="26"/>
              </a:cxn>
              <a:cxn ang="0">
                <a:pos x="6845" y="12"/>
              </a:cxn>
              <a:cxn ang="0">
                <a:pos x="6912" y="0"/>
              </a:cxn>
              <a:cxn ang="0">
                <a:pos x="6912" y="1510"/>
              </a:cxn>
            </a:cxnLst>
            <a:rect l="0" t="0" r="r" b="b"/>
            <a:pathLst>
              <a:path w="6912" h="1510">
                <a:moveTo>
                  <a:pt x="6912" y="1510"/>
                </a:moveTo>
                <a:lnTo>
                  <a:pt x="0" y="1510"/>
                </a:lnTo>
                <a:lnTo>
                  <a:pt x="0" y="0"/>
                </a:lnTo>
                <a:lnTo>
                  <a:pt x="0" y="0"/>
                </a:lnTo>
                <a:lnTo>
                  <a:pt x="68" y="12"/>
                </a:lnTo>
                <a:lnTo>
                  <a:pt x="266" y="44"/>
                </a:lnTo>
                <a:lnTo>
                  <a:pt x="408" y="65"/>
                </a:lnTo>
                <a:lnTo>
                  <a:pt x="579" y="89"/>
                </a:lnTo>
                <a:lnTo>
                  <a:pt x="775" y="114"/>
                </a:lnTo>
                <a:lnTo>
                  <a:pt x="997" y="140"/>
                </a:lnTo>
                <a:lnTo>
                  <a:pt x="1241" y="166"/>
                </a:lnTo>
                <a:lnTo>
                  <a:pt x="1508" y="191"/>
                </a:lnTo>
                <a:lnTo>
                  <a:pt x="1793" y="215"/>
                </a:lnTo>
                <a:lnTo>
                  <a:pt x="1943" y="225"/>
                </a:lnTo>
                <a:lnTo>
                  <a:pt x="2099" y="236"/>
                </a:lnTo>
                <a:lnTo>
                  <a:pt x="2256" y="246"/>
                </a:lnTo>
                <a:lnTo>
                  <a:pt x="2420" y="255"/>
                </a:lnTo>
                <a:lnTo>
                  <a:pt x="2585" y="261"/>
                </a:lnTo>
                <a:lnTo>
                  <a:pt x="2756" y="268"/>
                </a:lnTo>
                <a:lnTo>
                  <a:pt x="2930" y="273"/>
                </a:lnTo>
                <a:lnTo>
                  <a:pt x="3106" y="277"/>
                </a:lnTo>
                <a:lnTo>
                  <a:pt x="3287" y="280"/>
                </a:lnTo>
                <a:lnTo>
                  <a:pt x="3470" y="280"/>
                </a:lnTo>
                <a:lnTo>
                  <a:pt x="3470" y="280"/>
                </a:lnTo>
                <a:lnTo>
                  <a:pt x="3652" y="280"/>
                </a:lnTo>
                <a:lnTo>
                  <a:pt x="3832" y="277"/>
                </a:lnTo>
                <a:lnTo>
                  <a:pt x="4009" y="273"/>
                </a:lnTo>
                <a:lnTo>
                  <a:pt x="4182" y="268"/>
                </a:lnTo>
                <a:lnTo>
                  <a:pt x="4352" y="261"/>
                </a:lnTo>
                <a:lnTo>
                  <a:pt x="4518" y="255"/>
                </a:lnTo>
                <a:lnTo>
                  <a:pt x="4680" y="246"/>
                </a:lnTo>
                <a:lnTo>
                  <a:pt x="4837" y="236"/>
                </a:lnTo>
                <a:lnTo>
                  <a:pt x="4991" y="225"/>
                </a:lnTo>
                <a:lnTo>
                  <a:pt x="5140" y="215"/>
                </a:lnTo>
                <a:lnTo>
                  <a:pt x="5423" y="191"/>
                </a:lnTo>
                <a:lnTo>
                  <a:pt x="5686" y="166"/>
                </a:lnTo>
                <a:lnTo>
                  <a:pt x="5928" y="140"/>
                </a:lnTo>
                <a:lnTo>
                  <a:pt x="6147" y="114"/>
                </a:lnTo>
                <a:lnTo>
                  <a:pt x="6342" y="89"/>
                </a:lnTo>
                <a:lnTo>
                  <a:pt x="6509" y="65"/>
                </a:lnTo>
                <a:lnTo>
                  <a:pt x="6651" y="44"/>
                </a:lnTo>
                <a:lnTo>
                  <a:pt x="6763" y="26"/>
                </a:lnTo>
                <a:lnTo>
                  <a:pt x="6845" y="12"/>
                </a:lnTo>
                <a:lnTo>
                  <a:pt x="6912" y="0"/>
                </a:lnTo>
                <a:lnTo>
                  <a:pt x="6912" y="1510"/>
                </a:lnTo>
                <a:close/>
              </a:path>
            </a:pathLst>
          </a:custGeom>
          <a:gradFill flip="none" rotWithShape="1">
            <a:gsLst>
              <a:gs pos="0">
                <a:schemeClr val="accent6">
                  <a:alpha val="22000"/>
                </a:schemeClr>
              </a:gs>
              <a:gs pos="100000">
                <a:schemeClr val="bg1">
                  <a:alpha val="35000"/>
                </a:schemeClr>
              </a:gs>
            </a:gsLst>
            <a:lin ang="16200000" scaled="1"/>
            <a:tileRect/>
          </a:gradFill>
          <a:ln w="10000" cap="flat" cmpd="sng" algn="ctr">
            <a:noFill/>
            <a:prstDash val="solid"/>
            <a:headEnd type="none" w="med" len="med"/>
            <a:tailEnd type="none" w="med" len="med"/>
          </a:ln>
          <a:effectLst/>
          <a:scene3d>
            <a:camera prst="orthographicFront" fov="0">
              <a:rot lat="0" lon="0" rev="0"/>
            </a:camera>
            <a:lightRig rig="brightRoom" dir="tl">
              <a:rot lat="0" lon="0" rev="8700000"/>
            </a:lightRig>
          </a:scene3d>
          <a:sp3d>
            <a:bevelT w="0" h="0"/>
            <a:contourClr>
              <a:srgbClr val="4595D1">
                <a:shade val="80000"/>
              </a:srgbClr>
            </a:contourClr>
          </a:sp3d>
        </p:spPr>
        <p:txBody>
          <a:bodyPr vert="horz" wrap="square" lIns="109728" tIns="54864" rIns="109728" bIns="54864" numCol="1" rtlCol="0" anchor="ctr" anchorCtr="0" compatLnSpc="1">
            <a:prstTxWarp prst="textNoShape">
              <a:avLst/>
            </a:prstTxWarp>
          </a:bodyPr>
          <a:lstStyle/>
          <a:p>
            <a:pPr marL="0" marR="0" lvl="0" indent="0" algn="ctr" defTabSz="1305739" rtl="0" eaLnBrk="1" fontAlgn="base" latinLnBrk="0" hangingPunct="1">
              <a:lnSpc>
                <a:spcPct val="100000"/>
              </a:lnSpc>
              <a:spcBef>
                <a:spcPct val="0"/>
              </a:spcBef>
              <a:spcAft>
                <a:spcPct val="0"/>
              </a:spcAft>
              <a:buClrTx/>
              <a:buSzTx/>
              <a:buFontTx/>
              <a:buNone/>
              <a:tabLst/>
              <a:defRPr/>
            </a:pPr>
            <a:endParaRPr kumimoji="0" lang="en-US" sz="5700" b="0" i="0" u="none" strike="noStrike" kern="1200" cap="none" spc="0" normalizeH="0" baseline="0" noProof="0" dirty="0" smtClean="0">
              <a:ln>
                <a:noFill/>
              </a:ln>
              <a:solidFill>
                <a:srgbClr val="000000"/>
              </a:solidFill>
              <a:effectLst/>
              <a:uLnTx/>
              <a:uFillTx/>
              <a:latin typeface="Segoe" pitchFamily="34" charset="0"/>
              <a:ea typeface="+mn-ea"/>
              <a:cs typeface="+mn-cs"/>
            </a:endParaRPr>
          </a:p>
        </p:txBody>
      </p:sp>
      <p:sp>
        <p:nvSpPr>
          <p:cNvPr id="12" name="Rectangle 1"/>
          <p:cNvSpPr>
            <a:spLocks noChangeArrowheads="1"/>
          </p:cNvSpPr>
          <p:nvPr userDrawn="1"/>
        </p:nvSpPr>
        <p:spPr bwMode="auto">
          <a:xfrm>
            <a:off x="732424" y="4952635"/>
            <a:ext cx="7679152" cy="14481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noAutofit/>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TechReady content is Microsoft Confidential</a:t>
            </a:r>
            <a:b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br>
            <a:r>
              <a:rPr kumimoji="0" lang="en-US" sz="1800" b="0" i="1" u="none" strike="noStrike" kern="1200"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DO NOT </a:t>
            </a:r>
            <a: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post TechReady content to any blogs or external Websites</a:t>
            </a:r>
            <a:b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br>
            <a: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DO NOT take photos or video of Sessions or Slides throughout the TechReady Event  </a:t>
            </a:r>
          </a:p>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All appropriate content will be made available on-demand </a:t>
            </a:r>
            <a:r>
              <a:rPr kumimoji="0" lang="en-US" sz="1800" b="0" i="1" u="none" strike="noStrike" cap="none" normalizeH="0" baseline="0" dirty="0" smtClean="0">
                <a:ln>
                  <a:noFill/>
                </a:ln>
                <a:solidFill>
                  <a:schemeClr val="tx1"/>
                </a:solidFill>
                <a:effectLst/>
                <a:latin typeface="+mn-lt"/>
                <a:ea typeface="Calibri" pitchFamily="34" charset="0"/>
                <a:cs typeface="Arial" pitchFamily="34" charset="0"/>
              </a:rPr>
              <a:t/>
            </a:r>
            <a:br>
              <a:rPr kumimoji="0" lang="en-US" sz="1800" b="0" i="1" u="none" strike="noStrike" cap="none" normalizeH="0" baseline="0" dirty="0" smtClean="0">
                <a:ln>
                  <a:noFill/>
                </a:ln>
                <a:solidFill>
                  <a:schemeClr val="tx1"/>
                </a:solidFill>
                <a:effectLst/>
                <a:latin typeface="+mn-lt"/>
                <a:ea typeface="Calibri" pitchFamily="34" charset="0"/>
                <a:cs typeface="Arial" pitchFamily="34" charset="0"/>
              </a:rPr>
            </a:br>
            <a:r>
              <a:rPr kumimoji="0" lang="en-US" sz="1800" b="0" i="1" u="none" strike="noStrike" kern="1200"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post event via </a:t>
            </a:r>
            <a:r>
              <a:rPr kumimoji="0" lang="en-US" sz="1800" b="0" i="1" u="sng" strike="noStrike" cap="none" normalizeH="0" baseline="0" dirty="0" smtClean="0">
                <a:ln>
                  <a:noFill/>
                </a:ln>
                <a:gradFill>
                  <a:gsLst>
                    <a:gs pos="0">
                      <a:schemeClr val="tx2"/>
                    </a:gs>
                    <a:gs pos="50000">
                      <a:schemeClr val="tx2"/>
                    </a:gs>
                  </a:gsLst>
                  <a:lin ang="5400000" scaled="0"/>
                </a:gradFill>
                <a:effectLst/>
                <a:latin typeface="+mn-lt"/>
                <a:ea typeface="Calibri" pitchFamily="34" charset="0"/>
                <a:cs typeface="Arial" pitchFamily="34" charset="0"/>
              </a:rPr>
              <a:t>https://www.mytechready.com</a:t>
            </a:r>
            <a:r>
              <a:rPr kumimoji="0" lang="en-US" sz="1800" b="0" i="1" u="none" strike="noStrike" cap="none" normalizeH="0" baseline="0" dirty="0" smtClean="0">
                <a:ln>
                  <a:noFill/>
                </a:ln>
                <a:gradFill>
                  <a:gsLst>
                    <a:gs pos="0">
                      <a:schemeClr val="tx2"/>
                    </a:gs>
                    <a:gs pos="50000">
                      <a:schemeClr val="tx2"/>
                    </a:gs>
                  </a:gsLst>
                  <a:lin ang="5400000" scaled="0"/>
                </a:gradFill>
                <a:effectLst/>
                <a:latin typeface="+mn-lt"/>
                <a:ea typeface="Calibri" pitchFamily="34" charset="0"/>
                <a:cs typeface="Arial" pitchFamily="34" charset="0"/>
              </a:rPr>
              <a:t> </a:t>
            </a:r>
            <a:br>
              <a:rPr kumimoji="0" lang="en-US" sz="1800" b="0" i="1" u="none" strike="noStrike" cap="none" normalizeH="0" baseline="0" dirty="0" smtClean="0">
                <a:ln>
                  <a:noFill/>
                </a:ln>
                <a:gradFill>
                  <a:gsLst>
                    <a:gs pos="0">
                      <a:schemeClr val="tx2"/>
                    </a:gs>
                    <a:gs pos="50000">
                      <a:schemeClr val="tx2"/>
                    </a:gs>
                  </a:gsLst>
                  <a:lin ang="5400000" scaled="0"/>
                </a:gradFill>
                <a:effectLst/>
                <a:latin typeface="+mn-lt"/>
                <a:ea typeface="Calibri" pitchFamily="34" charset="0"/>
                <a:cs typeface="Arial" pitchFamily="34" charset="0"/>
              </a:rPr>
            </a:br>
            <a:endParaRPr kumimoji="0" lang="en-US" sz="1800" b="0" i="1" u="sng" strike="noStrike" kern="1200" cap="none" normalizeH="0" baseline="0" dirty="0" smtClean="0">
              <a:ln>
                <a:noFill/>
              </a:ln>
              <a:gradFill>
                <a:gsLst>
                  <a:gs pos="0">
                    <a:schemeClr val="tx2"/>
                  </a:gs>
                  <a:gs pos="50000">
                    <a:schemeClr val="tx2"/>
                  </a:gs>
                </a:gsLst>
                <a:lin ang="5400000" scaled="0"/>
              </a:gradFill>
              <a:effectLst/>
              <a:latin typeface="+mn-lt"/>
              <a:ea typeface="Calibri" pitchFamily="34" charset="0"/>
              <a:cs typeface="Aria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0" fill="hold" nodeType="withEffect">
                                  <p:stCondLst>
                                    <p:cond delay="100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0" fill="hold" nodeType="withEffect">
                                  <p:stCondLst>
                                    <p:cond delay="100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0" fill="hold" nodeType="withEffect">
                                  <p:stCondLst>
                                    <p:cond delay="100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20D883C5-E68D-4596-9188-F87118F3D99A}" type="datetimeFigureOut">
              <a:rPr lang="en-US" smtClean="0"/>
              <a:pPr/>
              <a:t>11/10/2009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7D1A5B58-533C-4824-8105-5B56C51C1D9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4" name="Picture 3" descr="techready9_finallogo_reversecolor.png"/>
          <p:cNvPicPr>
            <a:picLocks noChangeAspect="1"/>
          </p:cNvPicPr>
          <p:nvPr userDrawn="1"/>
        </p:nvPicPr>
        <p:blipFill>
          <a:blip r:embed="rId3"/>
          <a:stretch>
            <a:fillRect/>
          </a:stretch>
        </p:blipFill>
        <p:spPr>
          <a:xfrm>
            <a:off x="7239000" y="6142428"/>
            <a:ext cx="1752600" cy="486972"/>
          </a:xfrm>
          <a:prstGeom prst="rect">
            <a:avLst/>
          </a:prstGeom>
        </p:spPr>
      </p:pic>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MSconfidential.png"/>
          <p:cNvPicPr>
            <a:picLocks noChangeAspect="1"/>
          </p:cNvPicPr>
          <p:nvPr userDrawn="1"/>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MSconfidential.png"/>
          <p:cNvPicPr>
            <a:picLocks noChangeAspect="1"/>
          </p:cNvPicPr>
          <p:nvPr userDrawn="1"/>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descr="MSconfidential.png"/>
          <p:cNvPicPr>
            <a:picLocks noChangeAspect="1"/>
          </p:cNvPicPr>
          <p:nvPr userDrawn="1"/>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MSconfidential.png"/>
          <p:cNvPicPr>
            <a:picLocks noChangeAspect="1"/>
          </p:cNvPicPr>
          <p:nvPr userDrawn="1"/>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descr="MSconfidential.png"/>
          <p:cNvPicPr>
            <a:picLocks noChangeAspect="1"/>
          </p:cNvPicPr>
          <p:nvPr userDrawn="1"/>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905000"/>
            <a:ext cx="7043208" cy="1523494"/>
          </a:xfrm>
        </p:spPr>
        <p:txBody>
          <a:bodyPr anchor="t" anchorCtr="0">
            <a:noAutofit/>
          </a:bodyPr>
          <a:lstStyle>
            <a:lvl1pPr algn="l" defTabSz="914363" rtl="0" eaLnBrk="1" latinLnBrk="0" hangingPunct="1">
              <a:lnSpc>
                <a:spcPct val="90000"/>
              </a:lnSpc>
              <a:spcBef>
                <a:spcPct val="0"/>
              </a:spcBef>
              <a:buNone/>
              <a:defRPr lang="en-US" sz="54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38200" y="4343400"/>
            <a:ext cx="3429000" cy="461665"/>
          </a:xfrm>
        </p:spPr>
        <p:txBody>
          <a:bodyPr>
            <a:noAutofit/>
          </a:bodyPr>
          <a:lstStyle>
            <a:lvl1pPr marL="0" indent="0" algn="l" defTabSz="914363" rtl="0" eaLnBrk="1" latinLnBrk="0" hangingPunct="1">
              <a:lnSpc>
                <a:spcPct val="90000"/>
              </a:lnSpc>
              <a:spcBef>
                <a:spcPts val="0"/>
              </a:spcBef>
              <a:buSzPct val="85000"/>
              <a:buFontTx/>
              <a:buNone/>
              <a:defRPr lang="en-US" sz="3200" kern="1200" dirty="0">
                <a:gradFill>
                  <a:gsLst>
                    <a:gs pos="0">
                      <a:schemeClr val="accent1">
                        <a:lumMod val="40000"/>
                        <a:lumOff val="60000"/>
                      </a:schemeClr>
                    </a:gs>
                    <a:gs pos="86000">
                      <a:schemeClr val="accent1">
                        <a:lumMod val="40000"/>
                        <a:lumOff val="60000"/>
                      </a:schemeClr>
                    </a:gs>
                  </a:gsLst>
                  <a:lin ang="5400000" scaled="0"/>
                </a:gradFill>
                <a:latin typeface="+mn-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072886" y="228600"/>
            <a:ext cx="7690114" cy="138499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1000" b="1" i="1" u="none" strike="noStrike" kern="1200" cap="none" spc="-642" normalizeH="0" baseline="0" noProof="0" dirty="0" smtClean="0">
                <a:ln w="11430"/>
                <a:gradFill>
                  <a:gsLst>
                    <a:gs pos="0">
                      <a:schemeClr val="tx1"/>
                    </a:gs>
                    <a:gs pos="88000">
                      <a:schemeClr val="tx1">
                        <a:alpha val="50000"/>
                      </a:schemeClr>
                    </a:gs>
                  </a:gsLst>
                  <a:lin ang="5400000"/>
                </a:gradFill>
                <a:effectLst/>
                <a:uLnTx/>
                <a:uFillTx/>
                <a:latin typeface="Segoe UI" pitchFamily="34" charset="0"/>
                <a:ea typeface="+mn-ea"/>
                <a:cs typeface="+mn-cs"/>
              </a:defRPr>
            </a:lvl1pPr>
          </a:lstStyle>
          <a:p>
            <a:pPr marL="0" lvl="0" indent="0" algn="r" defTabSz="914363" rtl="0" eaLnBrk="1" latinLnBrk="0" hangingPunct="1">
              <a:lnSpc>
                <a:spcPct val="90000"/>
              </a:lnSpc>
              <a:spcBef>
                <a:spcPct val="20000"/>
              </a:spcBef>
              <a:buSzPct val="85000"/>
              <a:buFont typeface="Arial" pitchFamily="34" charset="0"/>
              <a:buNone/>
            </a:pPr>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descr="MSconfidential.png"/>
          <p:cNvPicPr>
            <a:picLocks noChangeAspect="1"/>
          </p:cNvPicPr>
          <p:nvPr userDrawn="1"/>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descr="MSconfidential.png"/>
          <p:cNvPicPr>
            <a:picLocks noChangeAspect="1"/>
          </p:cNvPicPr>
          <p:nvPr userDrawn="1"/>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MSconfidential.png"/>
          <p:cNvPicPr>
            <a:picLocks noChangeAspect="1"/>
          </p:cNvPicPr>
          <p:nvPr userDrawn="1"/>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MSconfidential.png"/>
          <p:cNvPicPr>
            <a:picLocks noChangeAspect="1"/>
          </p:cNvPicPr>
          <p:nvPr userDrawn="1"/>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descr="MSconfidential.png"/>
          <p:cNvPicPr>
            <a:picLocks noChangeAspect="1"/>
          </p:cNvPicPr>
          <p:nvPr userDrawn="1"/>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MSconfidential.png"/>
          <p:cNvPicPr>
            <a:picLocks noChangeAspect="1"/>
          </p:cNvPicPr>
          <p:nvPr userDrawn="1"/>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descr="MSconfidential.png"/>
          <p:cNvPicPr>
            <a:picLocks noChangeAspect="1"/>
          </p:cNvPicPr>
          <p:nvPr userDrawn="1"/>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descr="MSconfidential.png"/>
          <p:cNvPicPr>
            <a:picLocks noChangeAspect="1"/>
          </p:cNvPicPr>
          <p:nvPr userDrawn="1"/>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2.xml"/><Relationship Id="rId4" Type="http://schemas.openxmlformats.org/officeDocument/2006/relationships/image" Target="../media/image1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image" Target="../media/image16.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15.png"/><Relationship Id="rId2" Type="http://schemas.openxmlformats.org/officeDocument/2006/relationships/slideLayout" Target="../slideLayouts/slideLayout14.xml"/><Relationship Id="rId16" Type="http://schemas.openxmlformats.org/officeDocument/2006/relationships/image" Target="../media/image14.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3.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4.jpeg"/><Relationship Id="rId7" Type="http://schemas.openxmlformats.org/officeDocument/2006/relationships/image" Target="NULL"/><Relationship Id="rId2" Type="http://schemas.openxmlformats.org/officeDocument/2006/relationships/theme" Target="../theme/theme4.xml"/><Relationship Id="rId1" Type="http://schemas.openxmlformats.org/officeDocument/2006/relationships/slideLayout" Target="../slideLayouts/slideLayout27.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600"/>
            <a:ext cx="8382000" cy="66638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22"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85000"/>
        <a:buFontTx/>
        <a:buBlip>
          <a:blip r:embed="rId14"/>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85000"/>
        <a:buFontTx/>
        <a:buBlip>
          <a:blip r:embed="rId1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85000"/>
        <a:buFontTx/>
        <a:buBlip>
          <a:blip r:embed="rId1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85000"/>
        <a:buFontTx/>
        <a:buBlip>
          <a:blip r:embed="rId1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85000"/>
        <a:buFontTx/>
        <a:buBlip>
          <a:blip r:embed="rId1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1" r:id="rId1"/>
  </p:sldLayoutIdLst>
  <p:transition>
    <p:fade/>
  </p:transition>
  <p:txStyles>
    <p:titleStyle>
      <a:lvl1pPr algn="l" defTabSz="914363" rtl="0" eaLnBrk="1" latinLnBrk="0" hangingPunct="1">
        <a:lnSpc>
          <a:spcPct val="90000"/>
        </a:lnSpc>
        <a:spcBef>
          <a:spcPct val="0"/>
        </a:spcBef>
        <a:buNone/>
        <a:defRPr lang="en-US" sz="48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2"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6.xml"/><Relationship Id="rId4" Type="http://schemas.openxmlformats.org/officeDocument/2006/relationships/image" Target="../media/image28.wmf"/></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19.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1.png"/><Relationship Id="rId7"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16.xml"/><Relationship Id="rId6" Type="http://schemas.openxmlformats.org/officeDocument/2006/relationships/image" Target="../media/image25.png"/><Relationship Id="rId5" Type="http://schemas.openxmlformats.org/officeDocument/2006/relationships/image" Target="../media/image23.png"/><Relationship Id="rId10" Type="http://schemas.openxmlformats.org/officeDocument/2006/relationships/image" Target="../media/image20.png"/><Relationship Id="rId4" Type="http://schemas.openxmlformats.org/officeDocument/2006/relationships/image" Target="../media/image22.png"/><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Create Application with Mobile Deployment Type</a:t>
            </a:r>
            <a:endParaRPr lang="en-US" dirty="0"/>
          </a:p>
        </p:txBody>
      </p:sp>
      <p:sp>
        <p:nvSpPr>
          <p:cNvPr id="4" name="Subtitle 3"/>
          <p:cNvSpPr>
            <a:spLocks noGrp="1"/>
          </p:cNvSpPr>
          <p:nvPr>
            <p:ph type="subTitle" idx="1"/>
          </p:nvPr>
        </p:nvSpPr>
        <p:spPr/>
        <p:txBody>
          <a:bodyPr/>
          <a:lstStyle/>
          <a:p>
            <a:endParaRPr lang="en-US"/>
          </a:p>
        </p:txBody>
      </p:sp>
      <p:sp>
        <p:nvSpPr>
          <p:cNvPr id="5" name="Text Placeholder 4"/>
          <p:cNvSpPr>
            <a:spLocks noGrp="1"/>
          </p:cNvSpPr>
          <p:nvPr>
            <p:ph type="body" sz="quarter" idx="10"/>
          </p:nvPr>
        </p:nvSpPr>
        <p:spPr/>
        <p:txBody>
          <a:bodyPr/>
          <a:lstStyle/>
          <a:p>
            <a:r>
              <a:rPr lang="en-US" dirty="0" smtClean="0"/>
              <a:t>Demo</a:t>
            </a:r>
            <a:endParaRPr lang="en-US" dirty="0"/>
          </a:p>
        </p:txBody>
      </p:sp>
    </p:spTree>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User Device Affinity</a:t>
            </a:r>
            <a:endParaRPr lang="en-US" dirty="0"/>
          </a:p>
        </p:txBody>
      </p:sp>
      <p:sp>
        <p:nvSpPr>
          <p:cNvPr id="3" name="Content Placeholder 2"/>
          <p:cNvSpPr>
            <a:spLocks noGrp="1"/>
          </p:cNvSpPr>
          <p:nvPr>
            <p:ph idx="1"/>
          </p:nvPr>
        </p:nvSpPr>
        <p:spPr/>
        <p:txBody>
          <a:bodyPr/>
          <a:lstStyle/>
          <a:p>
            <a:r>
              <a:rPr lang="en-US" sz="2400" dirty="0" smtClean="0"/>
              <a:t>It’s a mapped relationship between a user and a device</a:t>
            </a:r>
          </a:p>
          <a:p>
            <a:r>
              <a:rPr lang="en-US" sz="2400" dirty="0" smtClean="0"/>
              <a:t>Designed to solve 2 key user targeting problems:</a:t>
            </a:r>
          </a:p>
          <a:p>
            <a:pPr lvl="1"/>
            <a:r>
              <a:rPr lang="en-US" sz="2000" dirty="0" smtClean="0"/>
              <a:t>Users roam to &gt;1 machine, and apps install everywhere</a:t>
            </a:r>
          </a:p>
          <a:p>
            <a:pPr lvl="2"/>
            <a:r>
              <a:rPr lang="en-US" sz="1800" dirty="0" smtClean="0"/>
              <a:t>Primary User Rule in Conditional Delivery</a:t>
            </a:r>
          </a:p>
          <a:p>
            <a:pPr lvl="1"/>
            <a:r>
              <a:rPr lang="en-US" sz="2000" dirty="0" smtClean="0"/>
              <a:t>Targeting users, when no one is present</a:t>
            </a:r>
          </a:p>
          <a:p>
            <a:pPr lvl="2"/>
            <a:r>
              <a:rPr lang="en-US" sz="1800" dirty="0" err="1" smtClean="0"/>
              <a:t>WoL</a:t>
            </a:r>
            <a:r>
              <a:rPr lang="en-US" sz="1800" dirty="0" smtClean="0"/>
              <a:t>, after hours, workgroup machines, mobile devices</a:t>
            </a:r>
          </a:p>
          <a:p>
            <a:r>
              <a:rPr lang="en-US" sz="2400" dirty="0" smtClean="0"/>
              <a:t>Can be created in lots of ways</a:t>
            </a:r>
          </a:p>
          <a:p>
            <a:pPr lvl="1"/>
            <a:r>
              <a:rPr lang="en-US" sz="2000" dirty="0" smtClean="0"/>
              <a:t>Asset Intelligence can populate with usage thresholds</a:t>
            </a:r>
          </a:p>
          <a:p>
            <a:pPr lvl="2"/>
            <a:r>
              <a:rPr lang="en-US" sz="1800" dirty="0" smtClean="0"/>
              <a:t>Automated, or admin approved</a:t>
            </a:r>
          </a:p>
          <a:p>
            <a:pPr lvl="1"/>
            <a:r>
              <a:rPr lang="en-US" sz="2000" dirty="0" smtClean="0"/>
              <a:t>Imported from static list (purchasing, OSD list)</a:t>
            </a:r>
          </a:p>
          <a:p>
            <a:pPr lvl="1"/>
            <a:r>
              <a:rPr lang="en-US" sz="2000" dirty="0" smtClean="0"/>
              <a:t>Pre Execution Hook in OSD</a:t>
            </a:r>
          </a:p>
          <a:p>
            <a:pPr lvl="1"/>
            <a:r>
              <a:rPr lang="en-US" sz="2000" dirty="0" smtClean="0"/>
              <a:t>End-User can set</a:t>
            </a:r>
          </a:p>
          <a:p>
            <a:r>
              <a:rPr lang="en-US" sz="2400" dirty="0" smtClean="0"/>
              <a:t>Relationship can be 1-1, 1-many, or many-1</a:t>
            </a:r>
          </a:p>
          <a:p>
            <a:endParaRPr lang="en-US" sz="2400" dirty="0"/>
          </a:p>
        </p:txBody>
      </p:sp>
    </p:spTree>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UDA Demo</a:t>
            </a:r>
            <a:endParaRPr lang="en-US" dirty="0"/>
          </a:p>
        </p:txBody>
      </p:sp>
      <p:sp>
        <p:nvSpPr>
          <p:cNvPr id="4" name="Subtitle 3"/>
          <p:cNvSpPr>
            <a:spLocks noGrp="1"/>
          </p:cNvSpPr>
          <p:nvPr>
            <p:ph type="subTitle" idx="1"/>
          </p:nvPr>
        </p:nvSpPr>
        <p:spPr/>
        <p:txBody>
          <a:bodyPr/>
          <a:lstStyle/>
          <a:p>
            <a:endParaRPr lang="en-US"/>
          </a:p>
        </p:txBody>
      </p:sp>
      <p:sp>
        <p:nvSpPr>
          <p:cNvPr id="5" name="Text Placeholder 4"/>
          <p:cNvSpPr>
            <a:spLocks noGrp="1"/>
          </p:cNvSpPr>
          <p:nvPr>
            <p:ph type="body" sz="quarter" idx="10"/>
          </p:nvPr>
        </p:nvSpPr>
        <p:spPr/>
        <p:txBody>
          <a:bodyPr/>
          <a:lstStyle/>
          <a:p>
            <a:r>
              <a:rPr lang="en-US" dirty="0" smtClean="0"/>
              <a:t>Demo</a:t>
            </a:r>
            <a:endParaRPr lang="en-US" dirty="0"/>
          </a:p>
        </p:txBody>
      </p:sp>
    </p:spTree>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is Conditional Delivery?</a:t>
            </a:r>
            <a:endParaRPr lang="en-US" dirty="0"/>
          </a:p>
        </p:txBody>
      </p:sp>
      <p:sp>
        <p:nvSpPr>
          <p:cNvPr id="3" name="Content Placeholder 2"/>
          <p:cNvSpPr>
            <a:spLocks noGrp="1"/>
          </p:cNvSpPr>
          <p:nvPr>
            <p:ph idx="1"/>
          </p:nvPr>
        </p:nvSpPr>
        <p:spPr/>
        <p:txBody>
          <a:bodyPr/>
          <a:lstStyle/>
          <a:p>
            <a:r>
              <a:rPr lang="en-US" dirty="0" smtClean="0"/>
              <a:t>Conditional Delivery Rules represent business or technical conditions that can determine how an application is installed. </a:t>
            </a:r>
          </a:p>
          <a:p>
            <a:r>
              <a:rPr lang="en-US" dirty="0" smtClean="0"/>
              <a:t>Rules apply to a given Deployment Type</a:t>
            </a:r>
          </a:p>
          <a:p>
            <a:pPr lvl="1"/>
            <a:r>
              <a:rPr lang="en-US" dirty="0" smtClean="0"/>
              <a:t>If any rule is not met – that DT cannot be used</a:t>
            </a:r>
          </a:p>
          <a:p>
            <a:pPr lvl="2"/>
            <a:r>
              <a:rPr lang="en-US" dirty="0" smtClean="0"/>
              <a:t>If all DT’s fail rules, then nothing happens</a:t>
            </a:r>
          </a:p>
          <a:p>
            <a:pPr lvl="2"/>
            <a:r>
              <a:rPr lang="en-US" dirty="0" smtClean="0"/>
              <a:t>If one DT passes rules, then it installs</a:t>
            </a:r>
          </a:p>
          <a:p>
            <a:pPr lvl="2"/>
            <a:r>
              <a:rPr lang="en-US" dirty="0" smtClean="0"/>
              <a:t>If &gt;1 DT pass rules, the highest priority DT installs</a:t>
            </a:r>
          </a:p>
          <a:p>
            <a:pPr lvl="1"/>
            <a:endParaRPr lang="en-US" dirty="0" smtClean="0"/>
          </a:p>
          <a:p>
            <a:pPr lvl="1"/>
            <a:endParaRPr lang="en-US" dirty="0" smtClean="0"/>
          </a:p>
          <a:p>
            <a:pPr lvl="1"/>
            <a:endParaRPr lang="en-US" dirty="0" smtClean="0"/>
          </a:p>
          <a:p>
            <a:endParaRPr lang="en-US" dirty="0" smtClean="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bwMode="auto">
          <a:xfrm>
            <a:off x="0" y="6096000"/>
            <a:ext cx="9144000" cy="381000"/>
          </a:xfrm>
          <a:prstGeom prst="rect">
            <a:avLst/>
          </a:prstGeom>
          <a:solidFill>
            <a:schemeClr val="bg1"/>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 name="Title 1"/>
          <p:cNvSpPr>
            <a:spLocks noGrp="1"/>
          </p:cNvSpPr>
          <p:nvPr>
            <p:ph type="title"/>
          </p:nvPr>
        </p:nvSpPr>
        <p:spPr>
          <a:xfrm>
            <a:off x="381000" y="0"/>
            <a:ext cx="8229600" cy="664797"/>
          </a:xfrm>
        </p:spPr>
        <p:txBody>
          <a:bodyPr vert="horz" wrap="square" lIns="0" tIns="0" rIns="0" bIns="0" rtlCol="0" anchor="t">
            <a:spAutoFit/>
          </a:bodyPr>
          <a:lstStyle/>
          <a:p>
            <a:r>
              <a:rPr>
                <a:effectLst>
                  <a:outerShdw blurRad="38100" dist="38100" dir="2700000" algn="tl">
                    <a:srgbClr val="000000">
                      <a:alpha val="43137"/>
                    </a:srgbClr>
                  </a:outerShdw>
                </a:effectLst>
              </a:rPr>
              <a:t>Key Concepts</a:t>
            </a:r>
          </a:p>
        </p:txBody>
      </p:sp>
      <p:pic>
        <p:nvPicPr>
          <p:cNvPr id="4" name="Picture 3" descr="E:\slides\icons\software boxes\box 1a.png"/>
          <p:cNvPicPr>
            <a:picLocks noChangeAspect="1" noChangeArrowheads="1"/>
          </p:cNvPicPr>
          <p:nvPr/>
        </p:nvPicPr>
        <p:blipFill>
          <a:blip r:embed="rId3" cstate="print"/>
          <a:srcRect/>
          <a:stretch>
            <a:fillRect/>
          </a:stretch>
        </p:blipFill>
        <p:spPr bwMode="auto">
          <a:xfrm>
            <a:off x="228600" y="2772482"/>
            <a:ext cx="871189" cy="1000125"/>
          </a:xfrm>
          <a:prstGeom prst="rect">
            <a:avLst/>
          </a:prstGeom>
          <a:noFill/>
        </p:spPr>
      </p:pic>
      <p:pic>
        <p:nvPicPr>
          <p:cNvPr id="6" name="Picture 7" descr="C:\Users\williama.NTDEV\AppData\Local\Microsoft\Windows\Temporary Internet Files\Content.IE5\6EV0NYLH\MCj04039910000[1].wmf"/>
          <p:cNvPicPr>
            <a:picLocks noChangeAspect="1" noChangeArrowheads="1"/>
          </p:cNvPicPr>
          <p:nvPr/>
        </p:nvPicPr>
        <p:blipFill>
          <a:blip r:embed="rId4" cstate="print"/>
          <a:srcRect/>
          <a:stretch>
            <a:fillRect/>
          </a:stretch>
        </p:blipFill>
        <p:spPr bwMode="auto">
          <a:xfrm>
            <a:off x="152400" y="4502455"/>
            <a:ext cx="1073150" cy="1073150"/>
          </a:xfrm>
          <a:prstGeom prst="rect">
            <a:avLst/>
          </a:prstGeom>
          <a:noFill/>
        </p:spPr>
      </p:pic>
      <p:sp>
        <p:nvSpPr>
          <p:cNvPr id="8" name="TextBox 7"/>
          <p:cNvSpPr txBox="1"/>
          <p:nvPr/>
        </p:nvSpPr>
        <p:spPr>
          <a:xfrm>
            <a:off x="0" y="4267200"/>
            <a:ext cx="1662122" cy="307777"/>
          </a:xfrm>
          <a:prstGeom prst="rect">
            <a:avLst/>
          </a:prstGeom>
          <a:noFill/>
        </p:spPr>
        <p:txBody>
          <a:bodyPr wrap="none" rtlCol="0">
            <a:spAutoFit/>
          </a:bodyPr>
          <a:lstStyle/>
          <a:p>
            <a:r>
              <a:rPr lang="en-US" sz="1400" b="1" dirty="0" smtClean="0">
                <a:effectLst>
                  <a:outerShdw blurRad="38100" dist="38100" dir="2700000" algn="tl">
                    <a:srgbClr val="000000">
                      <a:alpha val="43137"/>
                    </a:srgbClr>
                  </a:outerShdw>
                </a:effectLst>
              </a:rPr>
              <a:t>Deployment Type</a:t>
            </a:r>
          </a:p>
        </p:txBody>
      </p:sp>
      <p:sp>
        <p:nvSpPr>
          <p:cNvPr id="9" name="TextBox 8"/>
          <p:cNvSpPr txBox="1"/>
          <p:nvPr/>
        </p:nvSpPr>
        <p:spPr>
          <a:xfrm>
            <a:off x="1219200" y="2972507"/>
            <a:ext cx="1301959" cy="338554"/>
          </a:xfrm>
          <a:prstGeom prst="rect">
            <a:avLst/>
          </a:prstGeom>
          <a:noFill/>
        </p:spPr>
        <p:txBody>
          <a:bodyPr wrap="none" rtlCol="0">
            <a:spAutoFit/>
          </a:bodyPr>
          <a:lstStyle/>
          <a:p>
            <a:r>
              <a:rPr lang="en-US" sz="1600" b="1" dirty="0" smtClean="0">
                <a:effectLst>
                  <a:outerShdw blurRad="38100" dist="38100" dir="2700000" algn="tl">
                    <a:srgbClr val="000000">
                      <a:alpha val="43137"/>
                    </a:srgbClr>
                  </a:outerShdw>
                </a:effectLst>
              </a:rPr>
              <a:t>Application</a:t>
            </a:r>
          </a:p>
        </p:txBody>
      </p:sp>
      <p:cxnSp>
        <p:nvCxnSpPr>
          <p:cNvPr id="14" name="Straight Arrow Connector 13"/>
          <p:cNvCxnSpPr>
            <a:stCxn id="4" idx="2"/>
            <a:endCxn id="8" idx="2"/>
          </p:cNvCxnSpPr>
          <p:nvPr/>
        </p:nvCxnSpPr>
        <p:spPr>
          <a:xfrm rot="16200000" flipH="1">
            <a:off x="346443" y="4090359"/>
            <a:ext cx="802370" cy="1668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838202" y="3733799"/>
            <a:ext cx="2514598" cy="12192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0" y="5591579"/>
            <a:ext cx="1943930" cy="307777"/>
          </a:xfrm>
          <a:prstGeom prst="rect">
            <a:avLst/>
          </a:prstGeom>
          <a:noFill/>
        </p:spPr>
        <p:txBody>
          <a:bodyPr wrap="none" rtlCol="0">
            <a:spAutoFit/>
          </a:bodyPr>
          <a:lstStyle/>
          <a:p>
            <a:r>
              <a:rPr lang="en-US" sz="1400" dirty="0" smtClean="0">
                <a:effectLst>
                  <a:outerShdw blurRad="38100" dist="38100" dir="2700000" algn="tl">
                    <a:srgbClr val="000000">
                      <a:alpha val="43137"/>
                    </a:srgbClr>
                  </a:outerShdw>
                </a:effectLst>
              </a:rPr>
              <a:t>Using MSI Technology</a:t>
            </a:r>
            <a:endParaRPr lang="en-US" sz="1400" dirty="0">
              <a:effectLst>
                <a:outerShdw blurRad="38100" dist="38100" dir="2700000" algn="tl">
                  <a:srgbClr val="000000">
                    <a:alpha val="43137"/>
                  </a:srgbClr>
                </a:outerShdw>
              </a:effectLst>
            </a:endParaRPr>
          </a:p>
        </p:txBody>
      </p:sp>
      <p:sp>
        <p:nvSpPr>
          <p:cNvPr id="21" name="TextBox 20"/>
          <p:cNvSpPr txBox="1"/>
          <p:nvPr/>
        </p:nvSpPr>
        <p:spPr>
          <a:xfrm>
            <a:off x="6248400" y="2754868"/>
            <a:ext cx="1993687" cy="369332"/>
          </a:xfrm>
          <a:prstGeom prst="rect">
            <a:avLst/>
          </a:prstGeom>
          <a:noFill/>
        </p:spPr>
        <p:txBody>
          <a:bodyPr wrap="none" rtlCol="0">
            <a:spAutoFit/>
          </a:bodyPr>
          <a:lstStyle/>
          <a:p>
            <a:r>
              <a:rPr lang="en-US" b="1" dirty="0" smtClean="0">
                <a:effectLst>
                  <a:outerShdw blurRad="38100" dist="38100" dir="2700000" algn="tl">
                    <a:srgbClr val="000000">
                      <a:alpha val="43137"/>
                    </a:srgbClr>
                  </a:outerShdw>
                </a:effectLst>
              </a:rPr>
              <a:t>Exceptions Rules</a:t>
            </a:r>
            <a:endParaRPr lang="en-US" b="1" dirty="0">
              <a:effectLst>
                <a:outerShdw blurRad="38100" dist="38100" dir="2700000" algn="tl">
                  <a:srgbClr val="000000">
                    <a:alpha val="43137"/>
                  </a:srgbClr>
                </a:outerShdw>
              </a:effectLst>
            </a:endParaRPr>
          </a:p>
        </p:txBody>
      </p:sp>
      <p:sp>
        <p:nvSpPr>
          <p:cNvPr id="22" name="TextBox 21"/>
          <p:cNvSpPr txBox="1"/>
          <p:nvPr/>
        </p:nvSpPr>
        <p:spPr>
          <a:xfrm>
            <a:off x="5334000" y="3134380"/>
            <a:ext cx="3352800" cy="523220"/>
          </a:xfrm>
          <a:prstGeom prst="rect">
            <a:avLst/>
          </a:prstGeom>
          <a:noFill/>
          <a:ln>
            <a:solidFill>
              <a:schemeClr val="tx1"/>
            </a:solidFill>
          </a:ln>
        </p:spPr>
        <p:txBody>
          <a:bodyPr wrap="square" rtlCol="0">
            <a:spAutoFit/>
          </a:bodyPr>
          <a:lstStyle/>
          <a:p>
            <a:r>
              <a:rPr lang="en-US" sz="1400" dirty="0" smtClean="0">
                <a:effectLst>
                  <a:outerShdw blurRad="38100" dist="38100" dir="2700000" algn="tl">
                    <a:srgbClr val="000000">
                      <a:alpha val="43137"/>
                    </a:srgbClr>
                  </a:outerShdw>
                </a:effectLst>
              </a:rPr>
              <a:t>Exclusion rules defines when app should not be delivered.</a:t>
            </a:r>
            <a:endParaRPr lang="en-US" sz="1400" dirty="0" smtClean="0">
              <a:solidFill>
                <a:schemeClr val="accent1">
                  <a:lumMod val="50000"/>
                </a:schemeClr>
              </a:solidFill>
              <a:effectLst>
                <a:outerShdw blurRad="38100" dist="38100" dir="2700000" algn="tl">
                  <a:srgbClr val="000000">
                    <a:alpha val="43137"/>
                  </a:srgbClr>
                </a:outerShdw>
              </a:effectLst>
            </a:endParaRPr>
          </a:p>
        </p:txBody>
      </p:sp>
      <p:sp>
        <p:nvSpPr>
          <p:cNvPr id="23" name="Rectangle 22"/>
          <p:cNvSpPr/>
          <p:nvPr/>
        </p:nvSpPr>
        <p:spPr>
          <a:xfrm>
            <a:off x="4313105" y="3980609"/>
            <a:ext cx="309700" cy="369332"/>
          </a:xfrm>
          <a:prstGeom prst="rect">
            <a:avLst/>
          </a:prstGeom>
        </p:spPr>
        <p:txBody>
          <a:bodyPr wrap="none">
            <a:spAutoFit/>
          </a:bodyPr>
          <a:lstStyle/>
          <a:p>
            <a:r>
              <a:rPr lang="en-US" dirty="0" smtClean="0">
                <a:effectLst>
                  <a:outerShdw blurRad="38100" dist="38100" dir="2700000" algn="tl">
                    <a:srgbClr val="000000">
                      <a:alpha val="43137"/>
                    </a:srgbClr>
                  </a:outerShdw>
                </a:effectLst>
              </a:rPr>
              <a:t>  </a:t>
            </a:r>
            <a:endParaRPr lang="en-US" dirty="0">
              <a:effectLst>
                <a:outerShdw blurRad="38100" dist="38100" dir="2700000" algn="tl">
                  <a:srgbClr val="000000">
                    <a:alpha val="43137"/>
                  </a:srgbClr>
                </a:outerShdw>
              </a:effectLst>
            </a:endParaRPr>
          </a:p>
        </p:txBody>
      </p:sp>
      <p:sp>
        <p:nvSpPr>
          <p:cNvPr id="24" name="Rectangle 23"/>
          <p:cNvSpPr/>
          <p:nvPr/>
        </p:nvSpPr>
        <p:spPr>
          <a:xfrm>
            <a:off x="4313105" y="3980609"/>
            <a:ext cx="247184" cy="369332"/>
          </a:xfrm>
          <a:prstGeom prst="rect">
            <a:avLst/>
          </a:prstGeom>
        </p:spPr>
        <p:txBody>
          <a:bodyPr wrap="none">
            <a:spAutoFit/>
          </a:bodyPr>
          <a:lstStyle/>
          <a:p>
            <a:r>
              <a:rPr lang="en-US" dirty="0" smtClean="0">
                <a:effectLst>
                  <a:outerShdw blurRad="38100" dist="38100" dir="2700000" algn="tl">
                    <a:srgbClr val="000000">
                      <a:alpha val="43137"/>
                    </a:srgbClr>
                  </a:outerShdw>
                </a:effectLst>
              </a:rPr>
              <a:t> </a:t>
            </a:r>
            <a:endParaRPr lang="en-US" dirty="0">
              <a:effectLst>
                <a:outerShdw blurRad="38100" dist="38100" dir="2700000" algn="tl">
                  <a:srgbClr val="000000">
                    <a:alpha val="43137"/>
                  </a:srgbClr>
                </a:outerShdw>
              </a:effectLst>
            </a:endParaRPr>
          </a:p>
        </p:txBody>
      </p:sp>
      <p:pic>
        <p:nvPicPr>
          <p:cNvPr id="26" name="Picture 7" descr="C:\Users\williama.NTDEV\AppData\Local\Microsoft\Windows\Temporary Internet Files\Content.IE5\6EV0NYLH\MCj04039910000[1].wmf"/>
          <p:cNvPicPr>
            <a:picLocks noChangeAspect="1" noChangeArrowheads="1"/>
          </p:cNvPicPr>
          <p:nvPr/>
        </p:nvPicPr>
        <p:blipFill>
          <a:blip r:embed="rId4" cstate="print"/>
          <a:srcRect/>
          <a:stretch>
            <a:fillRect/>
          </a:stretch>
        </p:blipFill>
        <p:spPr bwMode="auto">
          <a:xfrm>
            <a:off x="2971800" y="4521406"/>
            <a:ext cx="1073150" cy="1073150"/>
          </a:xfrm>
          <a:prstGeom prst="rect">
            <a:avLst/>
          </a:prstGeom>
          <a:noFill/>
        </p:spPr>
      </p:pic>
      <p:sp>
        <p:nvSpPr>
          <p:cNvPr id="29" name="TextBox 28"/>
          <p:cNvSpPr txBox="1"/>
          <p:nvPr/>
        </p:nvSpPr>
        <p:spPr>
          <a:xfrm>
            <a:off x="2820830" y="4267200"/>
            <a:ext cx="1662122" cy="307777"/>
          </a:xfrm>
          <a:prstGeom prst="rect">
            <a:avLst/>
          </a:prstGeom>
          <a:noFill/>
        </p:spPr>
        <p:txBody>
          <a:bodyPr wrap="none" rtlCol="0">
            <a:spAutoFit/>
          </a:bodyPr>
          <a:lstStyle/>
          <a:p>
            <a:r>
              <a:rPr lang="en-US" sz="1400" b="1" dirty="0" smtClean="0">
                <a:effectLst>
                  <a:outerShdw blurRad="38100" dist="38100" dir="2700000" algn="tl">
                    <a:srgbClr val="000000">
                      <a:alpha val="43137"/>
                    </a:srgbClr>
                  </a:outerShdw>
                </a:effectLst>
              </a:rPr>
              <a:t>Deployment Type</a:t>
            </a:r>
          </a:p>
        </p:txBody>
      </p:sp>
      <p:sp>
        <p:nvSpPr>
          <p:cNvPr id="31" name="TextBox 30"/>
          <p:cNvSpPr txBox="1"/>
          <p:nvPr/>
        </p:nvSpPr>
        <p:spPr>
          <a:xfrm>
            <a:off x="2514600" y="5594556"/>
            <a:ext cx="1067921" cy="307777"/>
          </a:xfrm>
          <a:prstGeom prst="rect">
            <a:avLst/>
          </a:prstGeom>
          <a:noFill/>
        </p:spPr>
        <p:txBody>
          <a:bodyPr wrap="none" rtlCol="0">
            <a:spAutoFit/>
          </a:bodyPr>
          <a:lstStyle/>
          <a:p>
            <a:r>
              <a:rPr lang="en-US" sz="1400" dirty="0" smtClean="0">
                <a:effectLst>
                  <a:outerShdw blurRad="38100" dist="38100" dir="2700000" algn="tl">
                    <a:srgbClr val="000000">
                      <a:alpha val="43137"/>
                    </a:srgbClr>
                  </a:outerShdw>
                </a:effectLst>
              </a:rPr>
              <a:t>Using  </a:t>
            </a:r>
            <a:r>
              <a:rPr lang="en-US" sz="1400" dirty="0" err="1" smtClean="0">
                <a:effectLst>
                  <a:outerShdw blurRad="38100" dist="38100" dir="2700000" algn="tl">
                    <a:srgbClr val="000000">
                      <a:alpha val="43137"/>
                    </a:srgbClr>
                  </a:outerShdw>
                </a:effectLst>
              </a:rPr>
              <a:t>AppV</a:t>
            </a:r>
            <a:endParaRPr lang="en-US" sz="1400" dirty="0">
              <a:effectLst>
                <a:outerShdw blurRad="38100" dist="38100" dir="2700000" algn="tl">
                  <a:srgbClr val="000000">
                    <a:alpha val="43137"/>
                  </a:srgbClr>
                </a:outerShdw>
              </a:effectLst>
            </a:endParaRPr>
          </a:p>
        </p:txBody>
      </p:sp>
      <p:sp>
        <p:nvSpPr>
          <p:cNvPr id="33" name="TextBox 32"/>
          <p:cNvSpPr txBox="1"/>
          <p:nvPr/>
        </p:nvSpPr>
        <p:spPr>
          <a:xfrm>
            <a:off x="76200" y="5896379"/>
            <a:ext cx="1981200" cy="307777"/>
          </a:xfrm>
          <a:prstGeom prst="rect">
            <a:avLst/>
          </a:prstGeom>
          <a:noFill/>
          <a:ln>
            <a:solidFill>
              <a:schemeClr val="tx1"/>
            </a:solidFill>
          </a:ln>
        </p:spPr>
        <p:txBody>
          <a:bodyPr wrap="square" rtlCol="0">
            <a:spAutoFit/>
          </a:bodyPr>
          <a:lstStyle/>
          <a:p>
            <a:r>
              <a:rPr lang="en-US" sz="1400" b="1" dirty="0" smtClean="0">
                <a:effectLst>
                  <a:outerShdw blurRad="38100" dist="38100" dir="2700000" algn="tl">
                    <a:srgbClr val="000000">
                      <a:alpha val="43137"/>
                    </a:srgbClr>
                  </a:outerShdw>
                </a:effectLst>
              </a:rPr>
              <a:t>Requirement Rules</a:t>
            </a:r>
            <a:endParaRPr lang="en-US" sz="1400" b="1" dirty="0">
              <a:effectLst>
                <a:outerShdw blurRad="38100" dist="38100" dir="2700000" algn="tl">
                  <a:srgbClr val="000000">
                    <a:alpha val="43137"/>
                  </a:srgbClr>
                </a:outerShdw>
              </a:effectLst>
            </a:endParaRPr>
          </a:p>
        </p:txBody>
      </p:sp>
      <p:sp>
        <p:nvSpPr>
          <p:cNvPr id="36" name="TextBox 35"/>
          <p:cNvSpPr txBox="1"/>
          <p:nvPr/>
        </p:nvSpPr>
        <p:spPr>
          <a:xfrm>
            <a:off x="2978150" y="5899356"/>
            <a:ext cx="1822450" cy="307777"/>
          </a:xfrm>
          <a:prstGeom prst="rect">
            <a:avLst/>
          </a:prstGeom>
          <a:noFill/>
          <a:ln>
            <a:solidFill>
              <a:schemeClr val="tx1"/>
            </a:solidFill>
          </a:ln>
        </p:spPr>
        <p:txBody>
          <a:bodyPr wrap="square" rtlCol="0">
            <a:spAutoFit/>
          </a:bodyPr>
          <a:lstStyle/>
          <a:p>
            <a:r>
              <a:rPr lang="en-US" sz="1400" b="1" dirty="0" smtClean="0">
                <a:effectLst>
                  <a:outerShdw blurRad="38100" dist="38100" dir="2700000" algn="tl">
                    <a:srgbClr val="000000">
                      <a:alpha val="43137"/>
                    </a:srgbClr>
                  </a:outerShdw>
                </a:effectLst>
              </a:rPr>
              <a:t>Requirement Rules</a:t>
            </a:r>
            <a:endParaRPr lang="en-US" sz="1400" b="1" dirty="0">
              <a:effectLst>
                <a:outerShdw blurRad="38100" dist="38100" dir="2700000" algn="tl">
                  <a:srgbClr val="000000">
                    <a:alpha val="43137"/>
                  </a:srgbClr>
                </a:outerShdw>
              </a:effectLst>
            </a:endParaRPr>
          </a:p>
        </p:txBody>
      </p:sp>
      <p:sp>
        <p:nvSpPr>
          <p:cNvPr id="39" name="TextBox 38"/>
          <p:cNvSpPr txBox="1"/>
          <p:nvPr/>
        </p:nvSpPr>
        <p:spPr>
          <a:xfrm>
            <a:off x="2514600" y="697468"/>
            <a:ext cx="2182970" cy="369332"/>
          </a:xfrm>
          <a:prstGeom prst="rect">
            <a:avLst/>
          </a:prstGeom>
          <a:noFill/>
        </p:spPr>
        <p:txBody>
          <a:bodyPr wrap="none" rtlCol="0">
            <a:spAutoFit/>
          </a:bodyPr>
          <a:lstStyle/>
          <a:p>
            <a:r>
              <a:rPr lang="en-US" b="1" dirty="0" smtClean="0">
                <a:effectLst>
                  <a:outerShdw blurRad="38100" dist="38100" dir="2700000" algn="tl">
                    <a:srgbClr val="000000">
                      <a:alpha val="43137"/>
                    </a:srgbClr>
                  </a:outerShdw>
                </a:effectLst>
              </a:rPr>
              <a:t>Global Conditions </a:t>
            </a:r>
            <a:endParaRPr lang="en-US" b="1" dirty="0">
              <a:effectLst>
                <a:outerShdw blurRad="38100" dist="38100" dir="2700000" algn="tl">
                  <a:srgbClr val="000000">
                    <a:alpha val="43137"/>
                  </a:srgbClr>
                </a:outerShdw>
              </a:effectLst>
            </a:endParaRPr>
          </a:p>
        </p:txBody>
      </p:sp>
      <p:sp>
        <p:nvSpPr>
          <p:cNvPr id="40" name="TextBox 39"/>
          <p:cNvSpPr txBox="1"/>
          <p:nvPr/>
        </p:nvSpPr>
        <p:spPr>
          <a:xfrm>
            <a:off x="1752600" y="1066800"/>
            <a:ext cx="3581400" cy="1446550"/>
          </a:xfrm>
          <a:prstGeom prst="rect">
            <a:avLst/>
          </a:prstGeom>
          <a:noFill/>
          <a:ln>
            <a:solidFill>
              <a:schemeClr val="tx1"/>
            </a:solidFill>
          </a:ln>
        </p:spPr>
        <p:txBody>
          <a:bodyPr wrap="square" rtlCol="0">
            <a:spAutoFit/>
          </a:bodyPr>
          <a:lstStyle/>
          <a:p>
            <a:r>
              <a:rPr lang="en-US" sz="1400" dirty="0" smtClean="0">
                <a:effectLst>
                  <a:outerShdw blurRad="38100" dist="38100" dir="2700000" algn="tl">
                    <a:srgbClr val="000000">
                      <a:alpha val="43137"/>
                    </a:srgbClr>
                  </a:outerShdw>
                </a:effectLst>
              </a:rPr>
              <a:t>Conditions to be used in delivery or requirement rules for any app. </a:t>
            </a:r>
          </a:p>
          <a:p>
            <a:pPr indent="-220663">
              <a:buFont typeface="Arial" pitchFamily="34" charset="0"/>
              <a:buChar char="•"/>
            </a:pPr>
            <a:r>
              <a:rPr lang="en-US" sz="1200" b="1" i="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Machine</a:t>
            </a:r>
            <a:r>
              <a:rPr lang="en-US" sz="1200" i="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 (CPU, Memory, OS, Machine OU…)</a:t>
            </a:r>
          </a:p>
          <a:p>
            <a:pPr indent="-220663">
              <a:buFont typeface="Arial" pitchFamily="34" charset="0"/>
              <a:buChar char="•"/>
            </a:pPr>
            <a:r>
              <a:rPr lang="en-US" sz="1200" b="1" i="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User</a:t>
            </a:r>
            <a:r>
              <a:rPr lang="en-US" sz="1200" i="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 (Primary Machine, User OU)</a:t>
            </a:r>
          </a:p>
          <a:p>
            <a:pPr indent="-220663">
              <a:buFont typeface="Arial" pitchFamily="34" charset="0"/>
              <a:buChar char="•"/>
            </a:pPr>
            <a:r>
              <a:rPr lang="en-US" sz="1200" b="1" i="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Network</a:t>
            </a:r>
            <a:r>
              <a:rPr lang="en-US" sz="1200" i="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 (Slow/fast/On Internet boundaries)</a:t>
            </a:r>
          </a:p>
          <a:p>
            <a:pPr indent="-220663">
              <a:buFont typeface="Arial" pitchFamily="34" charset="0"/>
              <a:buChar char="•"/>
            </a:pPr>
            <a:r>
              <a:rPr lang="en-US" sz="1200" b="1" i="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Custom</a:t>
            </a:r>
            <a:r>
              <a:rPr lang="en-US" sz="1200" i="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 </a:t>
            </a:r>
            <a:r>
              <a:rPr lang="en-US" sz="1200" b="1" i="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conditions</a:t>
            </a:r>
            <a:r>
              <a:rPr lang="en-US" sz="1200" i="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 admin can create</a:t>
            </a:r>
          </a:p>
          <a:p>
            <a:pPr marL="111125" indent="-111125">
              <a:buFont typeface="Arial" pitchFamily="34" charset="0"/>
              <a:buChar char="•"/>
            </a:pPr>
            <a:endParaRPr lang="en-US" sz="1200" dirty="0" smtClean="0">
              <a:solidFill>
                <a:schemeClr val="accent1">
                  <a:lumMod val="50000"/>
                </a:schemeClr>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43" name="Straight Arrow Connector 42"/>
          <p:cNvCxnSpPr/>
          <p:nvPr/>
        </p:nvCxnSpPr>
        <p:spPr>
          <a:xfrm>
            <a:off x="1143000" y="3470784"/>
            <a:ext cx="41910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36" idx="3"/>
          </p:cNvCxnSpPr>
          <p:nvPr/>
        </p:nvCxnSpPr>
        <p:spPr>
          <a:xfrm>
            <a:off x="4800600" y="6053245"/>
            <a:ext cx="914400" cy="329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5715000" y="5334000"/>
            <a:ext cx="3124200" cy="1077218"/>
          </a:xfrm>
          <a:prstGeom prst="rect">
            <a:avLst/>
          </a:prstGeom>
          <a:noFill/>
          <a:ln>
            <a:solidFill>
              <a:schemeClr val="tx1"/>
            </a:solidFill>
          </a:ln>
        </p:spPr>
        <p:txBody>
          <a:bodyPr wrap="square" rtlCol="0">
            <a:spAutoFit/>
          </a:bodyPr>
          <a:lstStyle/>
          <a:p>
            <a:pPr marL="111125" indent="-111125">
              <a:buFont typeface="Arial" pitchFamily="34" charset="0"/>
              <a:buChar char="•"/>
            </a:pPr>
            <a:r>
              <a:rPr lang="en-US" sz="1400" dirty="0" smtClean="0">
                <a:effectLst>
                  <a:outerShdw blurRad="38100" dist="38100" dir="2700000" algn="tl">
                    <a:srgbClr val="000000">
                      <a:alpha val="43137"/>
                    </a:srgbClr>
                  </a:outerShdw>
                </a:effectLst>
              </a:rPr>
              <a:t>Requirement rules are tied to a DT</a:t>
            </a:r>
          </a:p>
          <a:p>
            <a:pPr marL="111125" indent="-111125">
              <a:buFont typeface="Arial" pitchFamily="34" charset="0"/>
              <a:buChar char="•"/>
            </a:pPr>
            <a:r>
              <a:rPr lang="en-US" sz="1400" dirty="0" smtClean="0">
                <a:effectLst>
                  <a:outerShdw blurRad="38100" dist="38100" dir="2700000" algn="tl">
                    <a:srgbClr val="000000">
                      <a:alpha val="43137"/>
                    </a:srgbClr>
                  </a:outerShdw>
                </a:effectLst>
              </a:rPr>
              <a:t>Defines the applicability of each DT</a:t>
            </a:r>
          </a:p>
          <a:p>
            <a:pPr lvl="1" indent="-220663">
              <a:buFont typeface="Arial" pitchFamily="34" charset="0"/>
              <a:buChar char="•"/>
            </a:pPr>
            <a:r>
              <a:rPr lang="en-US" sz="1200" i="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Platform requirements </a:t>
            </a:r>
          </a:p>
          <a:p>
            <a:pPr lvl="1" indent="-220663">
              <a:buFont typeface="Arial" pitchFamily="34" charset="0"/>
              <a:buChar char="•"/>
            </a:pPr>
            <a:r>
              <a:rPr lang="en-US" sz="1200" i="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Hardware requirements</a:t>
            </a:r>
          </a:p>
          <a:p>
            <a:pPr lvl="1" indent="-220663">
              <a:buFont typeface="Arial" pitchFamily="34" charset="0"/>
              <a:buChar char="•"/>
            </a:pPr>
            <a:r>
              <a:rPr lang="en-US" sz="1200" i="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User and machine rules</a:t>
            </a:r>
          </a:p>
        </p:txBody>
      </p:sp>
      <p:sp>
        <p:nvSpPr>
          <p:cNvPr id="25" name="TextBox 24"/>
          <p:cNvSpPr txBox="1"/>
          <p:nvPr/>
        </p:nvSpPr>
        <p:spPr>
          <a:xfrm>
            <a:off x="6248400" y="4876800"/>
            <a:ext cx="2229841" cy="369332"/>
          </a:xfrm>
          <a:prstGeom prst="rect">
            <a:avLst/>
          </a:prstGeom>
          <a:noFill/>
        </p:spPr>
        <p:txBody>
          <a:bodyPr wrap="none" rtlCol="0">
            <a:spAutoFit/>
          </a:bodyPr>
          <a:lstStyle/>
          <a:p>
            <a:r>
              <a:rPr lang="en-US" b="1" dirty="0" smtClean="0">
                <a:effectLst>
                  <a:outerShdw blurRad="38100" dist="38100" dir="2700000" algn="tl">
                    <a:srgbClr val="000000">
                      <a:alpha val="43137"/>
                    </a:srgbClr>
                  </a:outerShdw>
                </a:effectLst>
              </a:rPr>
              <a:t>Requirement Rules</a:t>
            </a:r>
            <a:endParaRPr lang="en-US" b="1" dirty="0">
              <a:effectLst>
                <a:outerShdw blurRad="38100" dist="38100" dir="2700000" algn="tl">
                  <a:srgbClr val="000000">
                    <a:alpha val="43137"/>
                  </a:srgbClr>
                </a:outerShdw>
              </a:effectLst>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ox(in)">
                                      <p:cBhvr>
                                        <p:cTn id="15" dur="500"/>
                                        <p:tgtEl>
                                          <p:spTgt spid="6"/>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ox(in)">
                                      <p:cBhvr>
                                        <p:cTn id="18" dur="500"/>
                                        <p:tgtEl>
                                          <p:spTgt spid="8"/>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box(in)">
                                      <p:cBhvr>
                                        <p:cTn id="21" dur="500"/>
                                        <p:tgtEl>
                                          <p:spTgt spid="17"/>
                                        </p:tgtEl>
                                      </p:cBhvr>
                                    </p:animEffect>
                                  </p:childTnLst>
                                </p:cTn>
                              </p:par>
                              <p:par>
                                <p:cTn id="22" presetID="4" presetClass="entr" presetSubtype="16"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box(in)">
                                      <p:cBhvr>
                                        <p:cTn id="24" dur="500"/>
                                        <p:tgtEl>
                                          <p:spTgt spid="26"/>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box(in)">
                                      <p:cBhvr>
                                        <p:cTn id="27" dur="500"/>
                                        <p:tgtEl>
                                          <p:spTgt spid="29"/>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box(in)">
                                      <p:cBhvr>
                                        <p:cTn id="30" dur="500"/>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blinds(horizontal)">
                                      <p:cBhvr>
                                        <p:cTn id="35" dur="500"/>
                                        <p:tgtEl>
                                          <p:spTgt spid="14"/>
                                        </p:tgtEl>
                                      </p:cBhvr>
                                    </p:animEffect>
                                  </p:childTnLst>
                                </p:cTn>
                              </p:par>
                              <p:par>
                                <p:cTn id="36" presetID="3" presetClass="entr" presetSubtype="1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blinds(horizontal)">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blinds(horizontal)">
                                      <p:cBhvr>
                                        <p:cTn id="43" dur="500"/>
                                        <p:tgtEl>
                                          <p:spTgt spid="33"/>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blinds(horizontal)">
                                      <p:cBhvr>
                                        <p:cTn id="46" dur="500"/>
                                        <p:tgtEl>
                                          <p:spTgt spid="36"/>
                                        </p:tgtEl>
                                      </p:cBhvr>
                                    </p:animEffect>
                                  </p:childTnLst>
                                </p:cTn>
                              </p:par>
                              <p:par>
                                <p:cTn id="47" presetID="3" presetClass="entr" presetSubtype="10" fill="hold" nodeType="with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blinds(horizontal)">
                                      <p:cBhvr>
                                        <p:cTn id="49" dur="500"/>
                                        <p:tgtEl>
                                          <p:spTgt spid="49"/>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blinds(horizontal)">
                                      <p:cBhvr>
                                        <p:cTn id="52" dur="500"/>
                                        <p:tgtEl>
                                          <p:spTgt spid="52"/>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blinds(horizontal)">
                                      <p:cBhvr>
                                        <p:cTn id="57" dur="500"/>
                                        <p:tgtEl>
                                          <p:spTgt spid="21"/>
                                        </p:tgtEl>
                                      </p:cBhvr>
                                    </p:animEffect>
                                  </p:childTnLst>
                                </p:cTn>
                              </p:par>
                              <p:par>
                                <p:cTn id="58" presetID="3" presetClass="entr" presetSubtype="10" fill="hold" grpId="1"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blinds(horizontal)">
                                      <p:cBhvr>
                                        <p:cTn id="60" dur="500"/>
                                        <p:tgtEl>
                                          <p:spTgt spid="22"/>
                                        </p:tgtEl>
                                      </p:cBhvr>
                                    </p:animEffect>
                                  </p:childTnLst>
                                </p:cTn>
                              </p:par>
                              <p:par>
                                <p:cTn id="61" presetID="3" presetClass="entr" presetSubtype="10" fill="hold" nodeType="with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blinds(horizontal)">
                                      <p:cBhvr>
                                        <p:cTn id="63" dur="500"/>
                                        <p:tgtEl>
                                          <p:spTgt spid="43"/>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blinds(horizontal)">
                                      <p:cBhvr>
                                        <p:cTn id="66" dur="500"/>
                                        <p:tgtEl>
                                          <p:spTgt spid="22"/>
                                        </p:tgtEl>
                                      </p:cBhvr>
                                    </p:animEffect>
                                  </p:childTnLst>
                                </p:cTn>
                              </p:par>
                            </p:childTnLst>
                          </p:cTn>
                        </p:par>
                      </p:childTnLst>
                    </p:cTn>
                  </p:par>
                  <p:par>
                    <p:cTn id="67" fill="hold">
                      <p:stCondLst>
                        <p:cond delay="indefinite"/>
                      </p:stCondLst>
                      <p:childTnLst>
                        <p:par>
                          <p:cTn id="68" fill="hold">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blinds(horizontal)">
                                      <p:cBhvr>
                                        <p:cTn id="71" dur="500"/>
                                        <p:tgtEl>
                                          <p:spTgt spid="39"/>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blinds(horizontal)">
                                      <p:cBhvr>
                                        <p:cTn id="74" dur="500"/>
                                        <p:tgtEl>
                                          <p:spTgt spid="40"/>
                                        </p:tgtEl>
                                      </p:cBhvr>
                                    </p:animEffect>
                                  </p:childTnLst>
                                </p:cTn>
                              </p:par>
                            </p:childTnLst>
                          </p:cTn>
                        </p:par>
                      </p:childTnLst>
                    </p:cTn>
                  </p:par>
                  <p:par>
                    <p:cTn id="75" fill="hold">
                      <p:stCondLst>
                        <p:cond delay="indefinite"/>
                      </p:stCondLst>
                      <p:childTnLst>
                        <p:par>
                          <p:cTn id="76" fill="hold">
                            <p:stCondLst>
                              <p:cond delay="0"/>
                            </p:stCondLst>
                            <p:childTnLst>
                              <p:par>
                                <p:cTn id="77" presetID="3" presetClass="entr" presetSubtype="10" fill="hold" grpId="0" nodeType="click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blinds(horizontal)">
                                      <p:cBhvr>
                                        <p:cTn id="7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7" grpId="0"/>
      <p:bldP spid="21" grpId="0"/>
      <p:bldP spid="22" grpId="0" animBg="1"/>
      <p:bldP spid="22" grpId="1" animBg="1"/>
      <p:bldP spid="29" grpId="0"/>
      <p:bldP spid="31" grpId="0"/>
      <p:bldP spid="33" grpId="0" animBg="1"/>
      <p:bldP spid="36" grpId="0" animBg="1"/>
      <p:bldP spid="39" grpId="0"/>
      <p:bldP spid="40" grpId="0" animBg="1"/>
      <p:bldP spid="52" grpId="0" animBg="1"/>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382000" cy="498598"/>
          </a:xfrm>
        </p:spPr>
        <p:txBody>
          <a:bodyPr/>
          <a:lstStyle/>
          <a:p>
            <a:pPr lvl="0"/>
            <a:r>
              <a:rPr sz="3600" dirty="0">
                <a:effectLst>
                  <a:outerShdw blurRad="38100" dist="38100" dir="2700000" algn="tl">
                    <a:srgbClr val="000000">
                      <a:alpha val="43137"/>
                    </a:srgbClr>
                  </a:outerShdw>
                </a:effectLst>
              </a:rPr>
              <a:t>Requirement rules on the Deployment Type</a:t>
            </a:r>
          </a:p>
        </p:txBody>
      </p:sp>
      <p:sp>
        <p:nvSpPr>
          <p:cNvPr id="3" name="Rectangle 2"/>
          <p:cNvSpPr/>
          <p:nvPr/>
        </p:nvSpPr>
        <p:spPr>
          <a:xfrm>
            <a:off x="533400" y="762000"/>
            <a:ext cx="8305800" cy="1077218"/>
          </a:xfrm>
          <a:prstGeom prst="rect">
            <a:avLst/>
          </a:prstGeom>
        </p:spPr>
        <p:txBody>
          <a:bodyPr wrap="square">
            <a:spAutoFit/>
          </a:bodyPr>
          <a:lstStyle/>
          <a:p>
            <a:pPr marL="228600" indent="-228600">
              <a:buFont typeface="Arial" pitchFamily="34" charset="0"/>
              <a:buChar char="•"/>
            </a:pPr>
            <a:r>
              <a:rPr lang="en-US" sz="1600" dirty="0" smtClean="0">
                <a:effectLst>
                  <a:outerShdw blurRad="38100" dist="38100" dir="2700000" algn="tl">
                    <a:srgbClr val="000000">
                      <a:alpha val="43137"/>
                    </a:srgbClr>
                  </a:outerShdw>
                </a:effectLst>
              </a:rPr>
              <a:t>Requirement rules are defined for a DT using global conditions in system</a:t>
            </a:r>
          </a:p>
          <a:p>
            <a:pPr marL="685800" lvl="1" indent="-228600">
              <a:buFont typeface="Arial" pitchFamily="34" charset="0"/>
              <a:buChar char="•"/>
            </a:pPr>
            <a:r>
              <a:rPr lang="en-US" sz="1600" dirty="0" smtClean="0">
                <a:effectLst>
                  <a:outerShdw blurRad="38100" dist="38100" dir="2700000" algn="tl">
                    <a:srgbClr val="000000">
                      <a:alpha val="43137"/>
                    </a:srgbClr>
                  </a:outerShdw>
                </a:effectLst>
              </a:rPr>
              <a:t>Defines the applicability of a DT </a:t>
            </a:r>
          </a:p>
          <a:p>
            <a:pPr marL="685800" lvl="1" indent="-228600">
              <a:buFont typeface="Arial" pitchFamily="34" charset="0"/>
              <a:buChar char="•"/>
            </a:pPr>
            <a:r>
              <a:rPr lang="en-US" sz="1600" dirty="0" smtClean="0">
                <a:effectLst>
                  <a:outerShdw blurRad="38100" dist="38100" dir="2700000" algn="tl">
                    <a:srgbClr val="000000">
                      <a:alpha val="43137"/>
                    </a:srgbClr>
                  </a:outerShdw>
                </a:effectLst>
              </a:rPr>
              <a:t>If requirement rules are not met, DT is not applicable and can not be installed</a:t>
            </a:r>
          </a:p>
          <a:p>
            <a:pPr marL="685800" lvl="1" indent="-228600">
              <a:buFont typeface="Arial" pitchFamily="34" charset="0"/>
              <a:buChar char="•"/>
            </a:pPr>
            <a:r>
              <a:rPr lang="en-US" sz="1600" dirty="0" smtClean="0">
                <a:effectLst>
                  <a:outerShdw blurRad="38100" dist="38100" dir="2700000" algn="tl">
                    <a:srgbClr val="000000">
                      <a:alpha val="43137"/>
                    </a:srgbClr>
                  </a:outerShdw>
                </a:effectLst>
              </a:rPr>
              <a:t>Composition: </a:t>
            </a:r>
            <a:r>
              <a:rPr lang="en-US" sz="1600" b="1" dirty="0" smtClean="0">
                <a:effectLst>
                  <a:outerShdw blurRad="38100" dist="38100" dir="2700000" algn="tl">
                    <a:srgbClr val="000000">
                      <a:alpha val="43137"/>
                    </a:srgbClr>
                  </a:outerShdw>
                </a:effectLst>
              </a:rPr>
              <a:t>Global Condition </a:t>
            </a:r>
            <a:r>
              <a:rPr lang="en-US" sz="1600" dirty="0" smtClean="0">
                <a:effectLst>
                  <a:outerShdw blurRad="38100" dist="38100" dir="2700000" algn="tl">
                    <a:srgbClr val="000000">
                      <a:alpha val="43137"/>
                    </a:srgbClr>
                  </a:outerShdw>
                </a:effectLst>
              </a:rPr>
              <a:t>+ </a:t>
            </a:r>
            <a:r>
              <a:rPr lang="en-US" sz="1600" b="1" dirty="0" smtClean="0">
                <a:effectLst>
                  <a:outerShdw blurRad="38100" dist="38100" dir="2700000" algn="tl">
                    <a:srgbClr val="000000">
                      <a:alpha val="43137"/>
                    </a:srgbClr>
                  </a:outerShdw>
                </a:effectLst>
              </a:rPr>
              <a:t>Operator</a:t>
            </a:r>
            <a:r>
              <a:rPr lang="en-US" sz="1600" dirty="0" smtClean="0">
                <a:effectLst>
                  <a:outerShdw blurRad="38100" dist="38100" dir="2700000" algn="tl">
                    <a:srgbClr val="000000">
                      <a:alpha val="43137"/>
                    </a:srgbClr>
                  </a:outerShdw>
                </a:effectLst>
              </a:rPr>
              <a:t> + </a:t>
            </a:r>
            <a:r>
              <a:rPr lang="en-US" sz="1600" b="1" dirty="0" smtClean="0">
                <a:effectLst>
                  <a:outerShdw blurRad="38100" dist="38100" dir="2700000" algn="tl">
                    <a:srgbClr val="000000">
                      <a:alpha val="43137"/>
                    </a:srgbClr>
                  </a:outerShdw>
                </a:effectLst>
              </a:rPr>
              <a:t>Value</a:t>
            </a:r>
          </a:p>
        </p:txBody>
      </p:sp>
      <p:sp>
        <p:nvSpPr>
          <p:cNvPr id="6" name="Rectangle 5"/>
          <p:cNvSpPr/>
          <p:nvPr/>
        </p:nvSpPr>
        <p:spPr>
          <a:xfrm>
            <a:off x="457200" y="2046744"/>
            <a:ext cx="4495800" cy="3385542"/>
          </a:xfrm>
          <a:prstGeom prst="rect">
            <a:avLst/>
          </a:prstGeom>
        </p:spPr>
        <p:txBody>
          <a:bodyPr wrap="square">
            <a:spAutoFit/>
          </a:bodyPr>
          <a:lstStyle/>
          <a:p>
            <a:pPr marL="228600" indent="-228600"/>
            <a:r>
              <a:rPr lang="en-US" b="1" dirty="0" smtClean="0">
                <a:effectLst>
                  <a:outerShdw blurRad="38100" dist="38100" dir="2700000" algn="tl">
                    <a:srgbClr val="000000">
                      <a:alpha val="43137"/>
                    </a:srgbClr>
                  </a:outerShdw>
                </a:effectLst>
              </a:rPr>
              <a:t>Examples of Requirement Rules</a:t>
            </a:r>
          </a:p>
          <a:p>
            <a:pPr marL="176213" indent="-176213">
              <a:buFont typeface="Arial" pitchFamily="34" charset="0"/>
              <a:buChar char="•"/>
            </a:pPr>
            <a:r>
              <a:rPr lang="en-US" sz="1400" b="1" dirty="0" smtClean="0">
                <a:effectLst>
                  <a:outerShdw blurRad="38100" dist="38100" dir="2700000" algn="tl">
                    <a:srgbClr val="000000">
                      <a:alpha val="43137"/>
                    </a:srgbClr>
                  </a:outerShdw>
                </a:effectLst>
              </a:rPr>
              <a:t>Platform  requirements: </a:t>
            </a:r>
          </a:p>
          <a:p>
            <a:pPr marL="176213" indent="-176213"/>
            <a:r>
              <a:rPr lang="en-US" sz="1400" dirty="0" smtClean="0">
                <a:effectLst>
                  <a:outerShdw blurRad="38100" dist="38100" dir="2700000" algn="tl">
                    <a:srgbClr val="000000">
                      <a:alpha val="43137"/>
                    </a:srgbClr>
                  </a:outerShdw>
                </a:effectLst>
              </a:rPr>
              <a:t>	</a:t>
            </a:r>
            <a:r>
              <a:rPr lang="en-US" sz="1400" i="1" dirty="0" smtClean="0">
                <a:solidFill>
                  <a:schemeClr val="tx2">
                    <a:lumMod val="60000"/>
                    <a:lumOff val="40000"/>
                  </a:schemeClr>
                </a:solidFill>
                <a:effectLst>
                  <a:outerShdw blurRad="38100" dist="38100" dir="2700000" algn="tl">
                    <a:srgbClr val="000000">
                      <a:alpha val="43137"/>
                    </a:srgbClr>
                  </a:outerShdw>
                </a:effectLst>
              </a:rPr>
              <a:t>Operating System = x64 Vista Sp1</a:t>
            </a:r>
          </a:p>
          <a:p>
            <a:pPr marL="176213" indent="-176213">
              <a:buFont typeface="Arial" pitchFamily="34" charset="0"/>
              <a:buChar char="•"/>
            </a:pPr>
            <a:r>
              <a:rPr lang="en-US" sz="1400" b="1" dirty="0" smtClean="0">
                <a:effectLst>
                  <a:outerShdw blurRad="38100" dist="38100" dir="2700000" algn="tl">
                    <a:srgbClr val="000000">
                      <a:alpha val="43137"/>
                    </a:srgbClr>
                  </a:outerShdw>
                </a:effectLst>
              </a:rPr>
              <a:t>Hardware Requirements: </a:t>
            </a:r>
          </a:p>
          <a:p>
            <a:pPr marL="176213" indent="-176213"/>
            <a:r>
              <a:rPr lang="en-US" sz="1400" dirty="0" smtClean="0">
                <a:effectLst>
                  <a:outerShdw blurRad="38100" dist="38100" dir="2700000" algn="tl">
                    <a:srgbClr val="000000">
                      <a:alpha val="43137"/>
                    </a:srgbClr>
                  </a:outerShdw>
                </a:effectLst>
              </a:rPr>
              <a:t>	</a:t>
            </a:r>
            <a:r>
              <a:rPr lang="en-US" sz="1400" i="1" dirty="0" smtClean="0">
                <a:solidFill>
                  <a:schemeClr val="tx2">
                    <a:lumMod val="60000"/>
                    <a:lumOff val="40000"/>
                  </a:schemeClr>
                </a:solidFill>
                <a:effectLst>
                  <a:outerShdw blurRad="38100" dist="38100" dir="2700000" algn="tl">
                    <a:srgbClr val="000000">
                      <a:alpha val="43137"/>
                    </a:srgbClr>
                  </a:outerShdw>
                </a:effectLst>
              </a:rPr>
              <a:t>Total Physical Memory =&gt;3 GB</a:t>
            </a:r>
          </a:p>
          <a:p>
            <a:pPr marL="176213" indent="-176213"/>
            <a:r>
              <a:rPr lang="en-US" sz="1400" i="1" dirty="0" smtClean="0">
                <a:solidFill>
                  <a:schemeClr val="tx2">
                    <a:lumMod val="60000"/>
                    <a:lumOff val="40000"/>
                  </a:schemeClr>
                </a:solidFill>
                <a:effectLst>
                  <a:outerShdw blurRad="38100" dist="38100" dir="2700000" algn="tl">
                    <a:srgbClr val="000000">
                      <a:alpha val="43137"/>
                    </a:srgbClr>
                  </a:outerShdw>
                </a:effectLst>
              </a:rPr>
              <a:t>	Free Disk Space =&gt; 2GB</a:t>
            </a:r>
          </a:p>
          <a:p>
            <a:pPr marL="176213" indent="-176213">
              <a:buFont typeface="Arial" pitchFamily="34" charset="0"/>
              <a:buChar char="•"/>
            </a:pPr>
            <a:r>
              <a:rPr lang="en-US" sz="1400" b="1" dirty="0" smtClean="0">
                <a:effectLst>
                  <a:outerShdw blurRad="38100" dist="38100" dir="2700000" algn="tl">
                    <a:srgbClr val="000000">
                      <a:alpha val="43137"/>
                    </a:srgbClr>
                  </a:outerShdw>
                </a:effectLst>
              </a:rPr>
              <a:t>Functionality</a:t>
            </a:r>
            <a:r>
              <a:rPr lang="en-US" sz="1400" dirty="0" smtClean="0">
                <a:effectLst>
                  <a:outerShdw blurRad="38100" dist="38100" dir="2700000" algn="tl">
                    <a:srgbClr val="000000">
                      <a:alpha val="43137"/>
                    </a:srgbClr>
                  </a:outerShdw>
                </a:effectLst>
              </a:rPr>
              <a:t>: </a:t>
            </a:r>
          </a:p>
          <a:p>
            <a:pPr marL="176213" indent="-176213"/>
            <a:r>
              <a:rPr lang="en-US" sz="1400" dirty="0" smtClean="0">
                <a:solidFill>
                  <a:schemeClr val="tx2">
                    <a:lumMod val="75000"/>
                  </a:schemeClr>
                </a:solidFill>
                <a:effectLst>
                  <a:outerShdw blurRad="38100" dist="38100" dir="2700000" algn="tl">
                    <a:srgbClr val="000000">
                      <a:alpha val="43137"/>
                    </a:srgbClr>
                  </a:outerShdw>
                </a:effectLst>
              </a:rPr>
              <a:t>	</a:t>
            </a:r>
            <a:r>
              <a:rPr lang="en-US" sz="1400" i="1" dirty="0" err="1" smtClean="0">
                <a:solidFill>
                  <a:schemeClr val="tx2">
                    <a:lumMod val="60000"/>
                    <a:lumOff val="40000"/>
                  </a:schemeClr>
                </a:solidFill>
                <a:effectLst>
                  <a:outerShdw blurRad="38100" dist="38100" dir="2700000" algn="tl">
                    <a:srgbClr val="000000">
                      <a:alpha val="43137"/>
                    </a:srgbClr>
                  </a:outerShdw>
                </a:effectLst>
              </a:rPr>
              <a:t>DT_Standard</a:t>
            </a:r>
            <a:r>
              <a:rPr lang="en-US" sz="1400" i="1" dirty="0" smtClean="0">
                <a:solidFill>
                  <a:schemeClr val="tx2">
                    <a:lumMod val="60000"/>
                    <a:lumOff val="40000"/>
                  </a:schemeClr>
                </a:solidFill>
                <a:effectLst>
                  <a:outerShdw blurRad="38100" dist="38100" dir="2700000" algn="tl">
                    <a:srgbClr val="000000">
                      <a:alpha val="43137"/>
                    </a:srgbClr>
                  </a:outerShdw>
                </a:effectLst>
              </a:rPr>
              <a:t>  should be used by all users. </a:t>
            </a:r>
          </a:p>
          <a:p>
            <a:pPr marL="176213" indent="-176213"/>
            <a:r>
              <a:rPr lang="en-US" sz="1400" i="1" dirty="0" smtClean="0">
                <a:solidFill>
                  <a:schemeClr val="tx2">
                    <a:lumMod val="60000"/>
                    <a:lumOff val="40000"/>
                  </a:schemeClr>
                </a:solidFill>
                <a:effectLst>
                  <a:outerShdw blurRad="38100" dist="38100" dir="2700000" algn="tl">
                    <a:srgbClr val="000000">
                      <a:alpha val="43137"/>
                    </a:srgbClr>
                  </a:outerShdw>
                </a:effectLst>
              </a:rPr>
              <a:t>	</a:t>
            </a:r>
            <a:r>
              <a:rPr lang="en-US" sz="1400" i="1" dirty="0" err="1" smtClean="0">
                <a:solidFill>
                  <a:schemeClr val="tx2">
                    <a:lumMod val="60000"/>
                    <a:lumOff val="40000"/>
                  </a:schemeClr>
                </a:solidFill>
                <a:effectLst>
                  <a:outerShdw blurRad="38100" dist="38100" dir="2700000" algn="tl">
                    <a:srgbClr val="000000">
                      <a:alpha val="43137"/>
                    </a:srgbClr>
                  </a:outerShdw>
                </a:effectLst>
              </a:rPr>
              <a:t>DT_Sales</a:t>
            </a:r>
            <a:r>
              <a:rPr lang="en-US" sz="1400" i="1" dirty="0" smtClean="0">
                <a:solidFill>
                  <a:schemeClr val="tx2">
                    <a:lumMod val="60000"/>
                    <a:lumOff val="40000"/>
                  </a:schemeClr>
                </a:solidFill>
                <a:effectLst>
                  <a:outerShdw blurRad="38100" dist="38100" dir="2700000" algn="tl">
                    <a:srgbClr val="000000">
                      <a:alpha val="43137"/>
                    </a:srgbClr>
                  </a:outerShdw>
                </a:effectLst>
              </a:rPr>
              <a:t> Sales  should be used by users in Sales OU.</a:t>
            </a:r>
          </a:p>
          <a:p>
            <a:pPr marL="176213" indent="-176213">
              <a:buFont typeface="Arial" pitchFamily="34" charset="0"/>
              <a:buChar char="•"/>
            </a:pPr>
            <a:r>
              <a:rPr lang="en-US" sz="1400" b="1" dirty="0" smtClean="0">
                <a:effectLst>
                  <a:outerShdw blurRad="38100" dist="38100" dir="2700000" algn="tl">
                    <a:srgbClr val="000000">
                      <a:alpha val="43137"/>
                    </a:srgbClr>
                  </a:outerShdw>
                </a:effectLst>
              </a:rPr>
              <a:t>Remote </a:t>
            </a:r>
            <a:r>
              <a:rPr lang="en-US" sz="1400" b="1" dirty="0" err="1" smtClean="0">
                <a:effectLst>
                  <a:outerShdw blurRad="38100" dist="38100" dir="2700000" algn="tl">
                    <a:srgbClr val="000000">
                      <a:alpha val="43137"/>
                    </a:srgbClr>
                  </a:outerShdw>
                </a:effectLst>
              </a:rPr>
              <a:t>vs</a:t>
            </a:r>
            <a:r>
              <a:rPr lang="en-US" sz="1400" b="1" dirty="0" smtClean="0">
                <a:effectLst>
                  <a:outerShdw blurRad="38100" dist="38100" dir="2700000" algn="tl">
                    <a:srgbClr val="000000">
                      <a:alpha val="43137"/>
                    </a:srgbClr>
                  </a:outerShdw>
                </a:effectLst>
              </a:rPr>
              <a:t> Local: </a:t>
            </a:r>
          </a:p>
          <a:p>
            <a:pPr marL="176213" indent="-176213"/>
            <a:r>
              <a:rPr lang="en-US" sz="1400" dirty="0" smtClean="0">
                <a:effectLst>
                  <a:outerShdw blurRad="38100" dist="38100" dir="2700000" algn="tl">
                    <a:srgbClr val="000000">
                      <a:alpha val="43137"/>
                    </a:srgbClr>
                  </a:outerShdw>
                </a:effectLst>
              </a:rPr>
              <a:t>	</a:t>
            </a:r>
            <a:r>
              <a:rPr lang="en-US" sz="1400" i="1" dirty="0" smtClean="0">
                <a:solidFill>
                  <a:schemeClr val="tx2">
                    <a:lumMod val="60000"/>
                    <a:lumOff val="40000"/>
                  </a:schemeClr>
                </a:solidFill>
                <a:effectLst>
                  <a:outerShdw blurRad="38100" dist="38100" dir="2700000" algn="tl">
                    <a:srgbClr val="000000">
                      <a:alpha val="43137"/>
                    </a:srgbClr>
                  </a:outerShdw>
                </a:effectLst>
              </a:rPr>
              <a:t>Working over fast network, use MSI DT. </a:t>
            </a:r>
          </a:p>
          <a:p>
            <a:pPr marL="176213" indent="-176213"/>
            <a:r>
              <a:rPr lang="en-US" sz="1400" i="1" dirty="0" smtClean="0">
                <a:solidFill>
                  <a:schemeClr val="tx2">
                    <a:lumMod val="60000"/>
                    <a:lumOff val="40000"/>
                  </a:schemeClr>
                </a:solidFill>
                <a:effectLst>
                  <a:outerShdw blurRad="38100" dist="38100" dir="2700000" algn="tl">
                    <a:srgbClr val="000000">
                      <a:alpha val="43137"/>
                    </a:srgbClr>
                  </a:outerShdw>
                </a:effectLst>
              </a:rPr>
              <a:t>	When  On  Internet use TS DT. </a:t>
            </a:r>
          </a:p>
          <a:p>
            <a:pPr marL="176213" indent="-176213">
              <a:buFont typeface="Arial" pitchFamily="34" charset="0"/>
              <a:buChar char="•"/>
            </a:pPr>
            <a:r>
              <a:rPr lang="en-US" sz="1400" b="1" dirty="0" smtClean="0">
                <a:effectLst>
                  <a:outerShdw blurRad="38100" dist="38100" dir="2700000" algn="tl">
                    <a:srgbClr val="000000">
                      <a:alpha val="43137"/>
                    </a:srgbClr>
                  </a:outerShdw>
                </a:effectLst>
              </a:rPr>
              <a:t>Primary Device: </a:t>
            </a:r>
          </a:p>
          <a:p>
            <a:pPr marL="176213" indent="-176213"/>
            <a:r>
              <a:rPr lang="en-US" sz="1400" b="1" dirty="0" smtClean="0">
                <a:effectLst>
                  <a:outerShdw blurRad="38100" dist="38100" dir="2700000" algn="tl">
                    <a:srgbClr val="000000">
                      <a:alpha val="43137"/>
                    </a:srgbClr>
                  </a:outerShdw>
                </a:effectLst>
              </a:rPr>
              <a:t>	</a:t>
            </a:r>
            <a:r>
              <a:rPr lang="en-US" sz="1400" i="1" dirty="0" smtClean="0">
                <a:solidFill>
                  <a:schemeClr val="tx2">
                    <a:lumMod val="60000"/>
                    <a:lumOff val="40000"/>
                  </a:schemeClr>
                </a:solidFill>
                <a:effectLst>
                  <a:outerShdw blurRad="38100" dist="38100" dir="2700000" algn="tl">
                    <a:srgbClr val="000000">
                      <a:alpha val="43137"/>
                    </a:srgbClr>
                  </a:outerShdw>
                </a:effectLst>
              </a:rPr>
              <a:t>If primary machine, do not  install the fat client (MSI) and use TS instead. </a:t>
            </a:r>
          </a:p>
        </p:txBody>
      </p:sp>
      <p:pic>
        <p:nvPicPr>
          <p:cNvPr id="26626" name="Picture 2"/>
          <p:cNvPicPr>
            <a:picLocks noChangeAspect="1" noChangeArrowheads="1"/>
          </p:cNvPicPr>
          <p:nvPr/>
        </p:nvPicPr>
        <p:blipFill>
          <a:blip r:embed="rId3"/>
          <a:srcRect/>
          <a:stretch>
            <a:fillRect/>
          </a:stretch>
        </p:blipFill>
        <p:spPr bwMode="auto">
          <a:xfrm>
            <a:off x="5029200" y="1981200"/>
            <a:ext cx="3950208" cy="41148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382000" cy="498598"/>
          </a:xfrm>
        </p:spPr>
        <p:txBody>
          <a:bodyPr/>
          <a:lstStyle/>
          <a:p>
            <a:pPr lvl="0"/>
            <a:r>
              <a:rPr sz="3600" smtClean="0">
                <a:effectLst>
                  <a:outerShdw blurRad="38100" dist="38100" dir="2700000" algn="tl">
                    <a:srgbClr val="000000">
                      <a:alpha val="43137"/>
                    </a:srgbClr>
                  </a:outerShdw>
                </a:effectLst>
              </a:rPr>
              <a:t>Rules </a:t>
            </a:r>
            <a:r>
              <a:rPr lang="en-US" sz="3600" dirty="0" smtClean="0">
                <a:effectLst>
                  <a:outerShdw blurRad="38100" dist="38100" dir="2700000" algn="tl">
                    <a:srgbClr val="000000">
                      <a:alpha val="43137"/>
                    </a:srgbClr>
                  </a:outerShdw>
                </a:effectLst>
              </a:rPr>
              <a:t>–</a:t>
            </a:r>
            <a:r>
              <a:rPr sz="3600" smtClean="0">
                <a:effectLst>
                  <a:outerShdw blurRad="38100" dist="38100" dir="2700000" algn="tl">
                    <a:srgbClr val="000000">
                      <a:alpha val="43137"/>
                    </a:srgbClr>
                  </a:outerShdw>
                </a:effectLst>
              </a:rPr>
              <a:t> Out of the box</a:t>
            </a:r>
            <a:endParaRPr sz="3600">
              <a:effectLst>
                <a:outerShdw blurRad="38100" dist="38100" dir="2700000" algn="tl">
                  <a:srgbClr val="000000">
                    <a:alpha val="43137"/>
                  </a:srgbClr>
                </a:outerShdw>
              </a:effectLst>
            </a:endParaRPr>
          </a:p>
        </p:txBody>
      </p:sp>
      <p:graphicFrame>
        <p:nvGraphicFramePr>
          <p:cNvPr id="6" name="Table 5"/>
          <p:cNvGraphicFramePr>
            <a:graphicFrameLocks noGrp="1"/>
          </p:cNvGraphicFramePr>
          <p:nvPr>
            <p:extLst>
              <p:ext uri="{D42A27DB-BD31-4B8C-83A1-F6EECF244321}">
                <p14:modId xmlns:p14="http://schemas.microsoft.com/office/powerpoint/2007/7/12/main" xmlns="" val="2305148416"/>
              </p:ext>
            </p:extLst>
          </p:nvPr>
        </p:nvGraphicFramePr>
        <p:xfrm>
          <a:off x="762000" y="1143000"/>
          <a:ext cx="7696200" cy="4739132"/>
        </p:xfrm>
        <a:graphic>
          <a:graphicData uri="http://schemas.openxmlformats.org/drawingml/2006/table">
            <a:tbl>
              <a:tblPr firstRow="1" bandRow="1">
                <a:tableStyleId>{5C22544A-7EE6-4342-B048-85BDC9FD1C3A}</a:tableStyleId>
              </a:tblPr>
              <a:tblGrid>
                <a:gridCol w="2057400"/>
                <a:gridCol w="5638800"/>
              </a:tblGrid>
              <a:tr h="370840">
                <a:tc>
                  <a:txBody>
                    <a:bodyPr/>
                    <a:lstStyle/>
                    <a:p>
                      <a:r>
                        <a:rPr lang="en-US" sz="1400" dirty="0" smtClean="0"/>
                        <a:t>Type</a:t>
                      </a:r>
                      <a:endParaRPr lang="en-US" sz="1400" dirty="0"/>
                    </a:p>
                  </a:txBody>
                  <a:tcPr/>
                </a:tc>
                <a:tc>
                  <a:txBody>
                    <a:bodyPr/>
                    <a:lstStyle/>
                    <a:p>
                      <a:r>
                        <a:rPr lang="en-US" sz="1400" dirty="0" smtClean="0"/>
                        <a:t>Global Condition Name</a:t>
                      </a:r>
                      <a:endParaRPr lang="en-US" sz="1400" dirty="0"/>
                    </a:p>
                  </a:txBody>
                  <a:tcPr/>
                </a:tc>
              </a:tr>
              <a:tr h="370840">
                <a:tc>
                  <a:txBody>
                    <a:bodyPr/>
                    <a:lstStyle/>
                    <a:p>
                      <a:r>
                        <a:rPr lang="en-US" sz="1400" b="1" dirty="0" smtClean="0"/>
                        <a:t>Machine </a:t>
                      </a:r>
                      <a:endParaRPr lang="en-US" sz="1400" b="1" dirty="0"/>
                    </a:p>
                  </a:txBody>
                  <a:tcPr/>
                </a:tc>
                <a:tc>
                  <a:txBody>
                    <a:bodyPr/>
                    <a:lstStyle/>
                    <a:p>
                      <a:pPr marL="236538" indent="-236538">
                        <a:buFont typeface="Arial" pitchFamily="34" charset="0"/>
                        <a:buChar char="•"/>
                      </a:pPr>
                      <a:r>
                        <a:rPr lang="en-US" sz="1400" dirty="0" smtClean="0"/>
                        <a:t>Machine OS and Architecture </a:t>
                      </a:r>
                    </a:p>
                    <a:p>
                      <a:pPr marL="236538" indent="-236538">
                        <a:buFont typeface="Arial" pitchFamily="34" charset="0"/>
                        <a:buChar char="•"/>
                      </a:pPr>
                      <a:r>
                        <a:rPr lang="en-US" sz="1400" dirty="0" smtClean="0"/>
                        <a:t>Machine OS Language</a:t>
                      </a:r>
                    </a:p>
                    <a:p>
                      <a:pPr marL="236538" indent="-236538">
                        <a:buFont typeface="Arial" pitchFamily="34" charset="0"/>
                        <a:buChar char="•"/>
                      </a:pPr>
                      <a:r>
                        <a:rPr lang="en-US" sz="1400" dirty="0" smtClean="0"/>
                        <a:t>Total Physical Memory, </a:t>
                      </a:r>
                    </a:p>
                    <a:p>
                      <a:pPr marL="236538" indent="-236538">
                        <a:buFont typeface="Arial" pitchFamily="34" charset="0"/>
                        <a:buChar char="•"/>
                      </a:pPr>
                      <a:r>
                        <a:rPr lang="en-US" sz="1400" dirty="0" smtClean="0"/>
                        <a:t>Free disk space (system, admin defined partitions or any), </a:t>
                      </a:r>
                    </a:p>
                    <a:p>
                      <a:pPr marL="236538" indent="-236538">
                        <a:buFont typeface="Arial" pitchFamily="34" charset="0"/>
                        <a:buChar char="•"/>
                      </a:pPr>
                      <a:r>
                        <a:rPr lang="en-US" sz="1400" dirty="0" smtClean="0"/>
                        <a:t>Machine AD OU</a:t>
                      </a:r>
                    </a:p>
                    <a:p>
                      <a:pPr marL="236538" indent="-236538">
                        <a:buFont typeface="Arial" pitchFamily="34" charset="0"/>
                        <a:buChar char="•"/>
                      </a:pPr>
                      <a:r>
                        <a:rPr lang="en-US" sz="1400" dirty="0" smtClean="0"/>
                        <a:t>Machine AD Site</a:t>
                      </a:r>
                    </a:p>
                    <a:p>
                      <a:pPr marL="236538" indent="-236538">
                        <a:buFont typeface="Arial" pitchFamily="34" charset="0"/>
                        <a:buChar char="•"/>
                      </a:pPr>
                      <a:r>
                        <a:rPr lang="en-US" sz="1400" dirty="0" smtClean="0"/>
                        <a:t>SCCM Site</a:t>
                      </a:r>
                    </a:p>
                    <a:p>
                      <a:pPr marL="236538" indent="-236538">
                        <a:buFont typeface="Arial" pitchFamily="34" charset="0"/>
                        <a:buChar char="•"/>
                      </a:pPr>
                      <a:r>
                        <a:rPr lang="en-US" sz="1400" dirty="0" smtClean="0"/>
                        <a:t>CPU frequency, </a:t>
                      </a:r>
                    </a:p>
                    <a:p>
                      <a:pPr marL="236538" indent="-236538">
                        <a:buFont typeface="Arial" pitchFamily="34" charset="0"/>
                        <a:buChar char="•"/>
                      </a:pPr>
                      <a:r>
                        <a:rPr lang="en-US" sz="1400" dirty="0" smtClean="0"/>
                        <a:t># of processors </a:t>
                      </a:r>
                    </a:p>
                    <a:p>
                      <a:pPr marL="236538" indent="-236538">
                        <a:buFont typeface="Arial" pitchFamily="34" charset="0"/>
                        <a:buChar char="•"/>
                      </a:pPr>
                      <a:r>
                        <a:rPr lang="en-US" sz="1400" dirty="0" smtClean="0"/>
                        <a:t>Screen resolution </a:t>
                      </a:r>
                    </a:p>
                    <a:p>
                      <a:pPr marL="236538" indent="-236538">
                        <a:buFont typeface="Arial" pitchFamily="34" charset="0"/>
                        <a:buNone/>
                      </a:pPr>
                      <a:endParaRPr lang="en-US" sz="1400" dirty="0" smtClean="0"/>
                    </a:p>
                  </a:txBody>
                  <a:tcPr/>
                </a:tc>
              </a:tr>
              <a:tr h="370840">
                <a:tc>
                  <a:txBody>
                    <a:bodyPr/>
                    <a:lstStyle/>
                    <a:p>
                      <a:r>
                        <a:rPr lang="en-US" sz="1400" b="1" dirty="0" smtClean="0"/>
                        <a:t>User</a:t>
                      </a:r>
                      <a:endParaRPr lang="en-US" sz="1400" b="1" dirty="0"/>
                    </a:p>
                  </a:txBody>
                  <a:tcPr/>
                </a:tc>
                <a:tc>
                  <a:txBody>
                    <a:bodyPr/>
                    <a:lstStyle/>
                    <a:p>
                      <a:pPr marL="236538" marR="0" lvl="0" indent="-236538" algn="l" defTabSz="914363" rtl="0" eaLnBrk="1" latinLnBrk="0" hangingPunct="1">
                        <a:lnSpc>
                          <a:spcPct val="115000"/>
                        </a:lnSpc>
                        <a:spcBef>
                          <a:spcPts val="0"/>
                        </a:spcBef>
                        <a:spcAft>
                          <a:spcPts val="1000"/>
                        </a:spcAft>
                        <a:buFont typeface="Arial" pitchFamily="34" charset="0"/>
                        <a:buChar char="•"/>
                      </a:pPr>
                      <a:r>
                        <a:rPr lang="en-US" sz="1400" kern="1200" dirty="0" smtClean="0">
                          <a:solidFill>
                            <a:schemeClr val="dk1"/>
                          </a:solidFill>
                          <a:latin typeface="+mn-lt"/>
                          <a:ea typeface="+mn-ea"/>
                          <a:cs typeface="+mn-cs"/>
                        </a:rPr>
                        <a:t>Primary Device</a:t>
                      </a:r>
                    </a:p>
                  </a:txBody>
                  <a:tcPr/>
                </a:tc>
              </a:tr>
              <a:tr h="370840">
                <a:tc>
                  <a:txBody>
                    <a:bodyPr/>
                    <a:lstStyle/>
                    <a:p>
                      <a:r>
                        <a:rPr lang="en-US" sz="1400" b="1" dirty="0" smtClean="0"/>
                        <a:t>Network (considering)</a:t>
                      </a:r>
                      <a:endParaRPr lang="en-US" sz="1400" b="1" dirty="0"/>
                    </a:p>
                  </a:txBody>
                  <a:tcPr/>
                </a:tc>
                <a:tc>
                  <a:txBody>
                    <a:bodyPr/>
                    <a:lstStyle/>
                    <a:p>
                      <a:pPr marL="236538" marR="0" lvl="0" indent="-236538" algn="l" defTabSz="914363" rtl="0" eaLnBrk="1" latinLnBrk="0" hangingPunct="1">
                        <a:lnSpc>
                          <a:spcPct val="115000"/>
                        </a:lnSpc>
                        <a:spcBef>
                          <a:spcPts val="0"/>
                        </a:spcBef>
                        <a:spcAft>
                          <a:spcPts val="0"/>
                        </a:spcAft>
                        <a:buFont typeface="Arial" pitchFamily="34" charset="0"/>
                        <a:buChar char="•"/>
                      </a:pPr>
                      <a:r>
                        <a:rPr lang="en-US" sz="1400" kern="1200" dirty="0" smtClean="0">
                          <a:solidFill>
                            <a:schemeClr val="dk1"/>
                          </a:solidFill>
                          <a:latin typeface="+mn-lt"/>
                          <a:ea typeface="+mn-ea"/>
                          <a:cs typeface="+mn-cs"/>
                        </a:rPr>
                        <a:t>Network Boundary = Fast</a:t>
                      </a:r>
                    </a:p>
                    <a:p>
                      <a:pPr marL="236538" marR="0" lvl="0" indent="-236538" algn="l" defTabSz="914363" rtl="0" eaLnBrk="1" latinLnBrk="0" hangingPunct="1">
                        <a:lnSpc>
                          <a:spcPct val="115000"/>
                        </a:lnSpc>
                        <a:spcBef>
                          <a:spcPts val="0"/>
                        </a:spcBef>
                        <a:spcAft>
                          <a:spcPts val="0"/>
                        </a:spcAft>
                        <a:buFont typeface="Arial" pitchFamily="34" charset="0"/>
                        <a:buChar char="•"/>
                      </a:pPr>
                      <a:r>
                        <a:rPr lang="en-US" sz="1400" kern="1200" dirty="0" smtClean="0">
                          <a:solidFill>
                            <a:schemeClr val="dk1"/>
                          </a:solidFill>
                          <a:latin typeface="+mn-lt"/>
                          <a:ea typeface="+mn-ea"/>
                          <a:cs typeface="+mn-cs"/>
                        </a:rPr>
                        <a:t>Network Boundary = Slow or Unreliable </a:t>
                      </a:r>
                    </a:p>
                    <a:p>
                      <a:pPr marL="236538" marR="0" lvl="0" indent="-236538" algn="l" defTabSz="914363" rtl="0" eaLnBrk="1" latinLnBrk="0" hangingPunct="1">
                        <a:lnSpc>
                          <a:spcPct val="115000"/>
                        </a:lnSpc>
                        <a:spcBef>
                          <a:spcPts val="0"/>
                        </a:spcBef>
                        <a:spcAft>
                          <a:spcPts val="1000"/>
                        </a:spcAft>
                        <a:buFont typeface="Arial" pitchFamily="34" charset="0"/>
                        <a:buChar char="•"/>
                      </a:pPr>
                      <a:r>
                        <a:rPr lang="en-US" sz="1400" kern="1200" dirty="0" smtClean="0">
                          <a:solidFill>
                            <a:schemeClr val="dk1"/>
                          </a:solidFill>
                          <a:latin typeface="+mn-lt"/>
                          <a:ea typeface="+mn-ea"/>
                          <a:cs typeface="+mn-cs"/>
                        </a:rPr>
                        <a:t>Network Boundary = On Internet</a:t>
                      </a:r>
                      <a:endParaRPr lang="en-US" sz="1400" kern="1200" dirty="0">
                        <a:solidFill>
                          <a:schemeClr val="dk1"/>
                        </a:solidFill>
                        <a:latin typeface="+mn-lt"/>
                        <a:ea typeface="+mn-ea"/>
                        <a:cs typeface="+mn-cs"/>
                      </a:endParaRPr>
                    </a:p>
                  </a:txBody>
                  <a:tcPr/>
                </a:tc>
              </a:tr>
              <a:tr h="370840">
                <a:tc>
                  <a:txBody>
                    <a:bodyPr/>
                    <a:lstStyle/>
                    <a:p>
                      <a:r>
                        <a:rPr lang="en-US" sz="1400" b="1" dirty="0" smtClean="0"/>
                        <a:t>Custom</a:t>
                      </a:r>
                      <a:endParaRPr lang="en-US" sz="1400" b="1" dirty="0"/>
                    </a:p>
                  </a:txBody>
                  <a:tcPr/>
                </a:tc>
                <a:tc>
                  <a:txBody>
                    <a:bodyPr/>
                    <a:lstStyle/>
                    <a:p>
                      <a:pPr marL="236538" indent="-236538" algn="l" defTabSz="914363" rtl="0" eaLnBrk="1" latinLnBrk="0" hangingPunct="1">
                        <a:buFont typeface="Arial" pitchFamily="34" charset="0"/>
                        <a:buNone/>
                      </a:pPr>
                      <a:r>
                        <a:rPr lang="en-US" sz="1400" dirty="0" smtClean="0"/>
                        <a:t>Cr</a:t>
                      </a:r>
                      <a:r>
                        <a:rPr lang="en-US" sz="1400" kern="1200" dirty="0" smtClean="0">
                          <a:solidFill>
                            <a:schemeClr val="dk1"/>
                          </a:solidFill>
                          <a:latin typeface="+mn-lt"/>
                          <a:ea typeface="+mn-ea"/>
                          <a:cs typeface="+mn-cs"/>
                        </a:rPr>
                        <a:t>eate new</a:t>
                      </a:r>
                    </a:p>
                    <a:p>
                      <a:pPr marL="236538" indent="-236538" algn="l" defTabSz="914363" rtl="0" eaLnBrk="1" latinLnBrk="0" hangingPunct="1">
                        <a:buFont typeface="Arial" pitchFamily="34" charset="0"/>
                        <a:buChar char="•"/>
                      </a:pPr>
                      <a:r>
                        <a:rPr lang="en-US" sz="1400" kern="1200" dirty="0" smtClean="0">
                          <a:solidFill>
                            <a:schemeClr val="dk1"/>
                          </a:solidFill>
                          <a:latin typeface="+mn-lt"/>
                          <a:ea typeface="+mn-ea"/>
                          <a:cs typeface="+mn-cs"/>
                        </a:rPr>
                        <a:t> Simple  conditions</a:t>
                      </a:r>
                    </a:p>
                    <a:p>
                      <a:pPr marL="236538" indent="-236538" algn="l" defTabSz="914363" rtl="0" eaLnBrk="1" latinLnBrk="0" hangingPunct="1">
                        <a:buFont typeface="Arial" pitchFamily="34" charset="0"/>
                        <a:buChar char="•"/>
                      </a:pPr>
                      <a:r>
                        <a:rPr lang="en-US" sz="1400" kern="1200" dirty="0" smtClean="0">
                          <a:solidFill>
                            <a:schemeClr val="dk1"/>
                          </a:solidFill>
                          <a:latin typeface="+mn-lt"/>
                          <a:ea typeface="+mn-ea"/>
                          <a:cs typeface="+mn-cs"/>
                        </a:rPr>
                        <a:t>Complex conditions (expressions)</a:t>
                      </a:r>
                      <a:endParaRPr lang="en-US" sz="1400" kern="1200" dirty="0">
                        <a:solidFill>
                          <a:schemeClr val="dk1"/>
                        </a:solidFill>
                        <a:latin typeface="+mn-lt"/>
                        <a:ea typeface="+mn-ea"/>
                        <a:cs typeface="+mn-cs"/>
                      </a:endParaRPr>
                    </a:p>
                  </a:txBody>
                  <a:tcPr/>
                </a:tc>
              </a:tr>
            </a:tbl>
          </a:graphicData>
        </a:graphic>
      </p:graphicFrame>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 Global Conditions</a:t>
            </a:r>
            <a:endParaRPr lang="en-US" dirty="0"/>
          </a:p>
        </p:txBody>
      </p:sp>
      <p:sp>
        <p:nvSpPr>
          <p:cNvPr id="3" name="Text Placeholder 2"/>
          <p:cNvSpPr>
            <a:spLocks noGrp="1"/>
          </p:cNvSpPr>
          <p:nvPr>
            <p:ph type="body" sz="quarter" idx="10"/>
          </p:nvPr>
        </p:nvSpPr>
        <p:spPr/>
        <p:txBody>
          <a:bodyPr/>
          <a:lstStyle/>
          <a:p>
            <a:r>
              <a:rPr lang="en-US" dirty="0" smtClean="0"/>
              <a:t>ANYTHING can be a rule – wanted to give customers flexibility to author their own.</a:t>
            </a:r>
          </a:p>
          <a:p>
            <a:r>
              <a:rPr lang="en-US" dirty="0" smtClean="0"/>
              <a:t>Technology – uses DCM providers and UX structure to create settings and values for rules</a:t>
            </a:r>
          </a:p>
          <a:p>
            <a:r>
              <a:rPr lang="en-US" dirty="0" smtClean="0"/>
              <a:t>2 types:</a:t>
            </a:r>
          </a:p>
          <a:p>
            <a:pPr lvl="1"/>
            <a:r>
              <a:rPr lang="en-US" dirty="0" smtClean="0"/>
              <a:t>Simple rule/condition</a:t>
            </a:r>
          </a:p>
          <a:p>
            <a:pPr lvl="1"/>
            <a:r>
              <a:rPr lang="en-US" dirty="0" smtClean="0"/>
              <a:t>Complex expression that combines other rules or expressions</a:t>
            </a:r>
            <a:endParaRPr lang="en-US" dirty="0"/>
          </a:p>
        </p:txBody>
      </p:sp>
    </p:spTree>
    <p:extLst>
      <p:ext uri="{BB962C8B-B14F-4D97-AF65-F5344CB8AC3E}">
        <p14:creationId xmlns:p14="http://schemas.microsoft.com/office/powerpoint/2007/7/12/main" xmlns="" val="327647203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Conditional Delivery</a:t>
            </a:r>
            <a:endParaRPr lang="en-US" dirty="0"/>
          </a:p>
        </p:txBody>
      </p:sp>
      <p:sp>
        <p:nvSpPr>
          <p:cNvPr id="4" name="Subtitle 3"/>
          <p:cNvSpPr>
            <a:spLocks noGrp="1"/>
          </p:cNvSpPr>
          <p:nvPr>
            <p:ph type="subTitle" idx="1"/>
          </p:nvPr>
        </p:nvSpPr>
        <p:spPr/>
        <p:txBody>
          <a:bodyPr/>
          <a:lstStyle/>
          <a:p>
            <a:endParaRPr lang="en-US"/>
          </a:p>
        </p:txBody>
      </p:sp>
      <p:sp>
        <p:nvSpPr>
          <p:cNvPr id="5" name="Text Placeholder 4"/>
          <p:cNvSpPr>
            <a:spLocks noGrp="1"/>
          </p:cNvSpPr>
          <p:nvPr>
            <p:ph type="body" sz="quarter" idx="10"/>
          </p:nvPr>
        </p:nvSpPr>
        <p:spPr/>
        <p:txBody>
          <a:bodyPr/>
          <a:lstStyle/>
          <a:p>
            <a:r>
              <a:rPr lang="en-US" dirty="0" smtClean="0"/>
              <a:t>Demo</a:t>
            </a:r>
            <a:endParaRPr lang="en-US" dirty="0"/>
          </a:p>
        </p:txBody>
      </p:sp>
    </p:spTree>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bwMode="auto">
          <a:xfrm>
            <a:off x="0" y="6096000"/>
            <a:ext cx="9144000" cy="381000"/>
          </a:xfrm>
          <a:prstGeom prst="rect">
            <a:avLst/>
          </a:prstGeom>
          <a:solidFill>
            <a:schemeClr val="bg1"/>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a:xfrm>
            <a:off x="381000" y="228600"/>
            <a:ext cx="8382000" cy="553998"/>
          </a:xfrm>
        </p:spPr>
        <p:txBody>
          <a:bodyPr/>
          <a:lstStyle/>
          <a:p>
            <a:r>
              <a:rPr lang="en-US" sz="4000" dirty="0" smtClean="0">
                <a:effectLst>
                  <a:outerShdw blurRad="38100" dist="38100" dir="2700000" algn="tl">
                    <a:srgbClr val="000000">
                      <a:alpha val="43137"/>
                    </a:srgbClr>
                  </a:outerShdw>
                </a:effectLst>
              </a:rPr>
              <a:t>Client Evaluation</a:t>
            </a:r>
            <a:endParaRPr lang="en-US" sz="4000" dirty="0">
              <a:effectLst>
                <a:outerShdw blurRad="38100" dist="38100" dir="2700000" algn="tl">
                  <a:srgbClr val="000000">
                    <a:alpha val="43137"/>
                  </a:srgbClr>
                </a:outerShdw>
              </a:effectLst>
            </a:endParaRPr>
          </a:p>
        </p:txBody>
      </p:sp>
      <p:sp>
        <p:nvSpPr>
          <p:cNvPr id="3" name="Rectangle 2"/>
          <p:cNvSpPr/>
          <p:nvPr/>
        </p:nvSpPr>
        <p:spPr bwMode="auto">
          <a:xfrm>
            <a:off x="228600" y="3352800"/>
            <a:ext cx="2133600" cy="9906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sz="1000" dirty="0" smtClean="0">
                <a:solidFill>
                  <a:schemeClr val="tx1"/>
                </a:solidFill>
                <a:effectLst>
                  <a:outerShdw blurRad="38100" dist="38100" dir="2700000" algn="tl">
                    <a:srgbClr val="000000">
                      <a:alpha val="43137"/>
                    </a:srgbClr>
                  </a:outerShdw>
                </a:effectLst>
              </a:rPr>
              <a:t>CDR Policy:</a:t>
            </a:r>
          </a:p>
          <a:p>
            <a:pPr defTabSz="914099"/>
            <a:r>
              <a:rPr lang="en-US" sz="1000" dirty="0" smtClean="0">
                <a:solidFill>
                  <a:schemeClr val="tx1"/>
                </a:solidFill>
                <a:effectLst>
                  <a:outerShdw blurRad="38100" dist="38100" dir="2700000" algn="tl">
                    <a:srgbClr val="000000">
                      <a:alpha val="43137"/>
                    </a:srgbClr>
                  </a:outerShdw>
                </a:effectLst>
              </a:rPr>
              <a:t>Name: </a:t>
            </a:r>
            <a:r>
              <a:rPr lang="en-US" sz="1000" dirty="0" err="1" smtClean="0">
                <a:solidFill>
                  <a:schemeClr val="tx1"/>
                </a:solidFill>
                <a:effectLst>
                  <a:outerShdw blurRad="38100" dist="38100" dir="2700000" algn="tl">
                    <a:srgbClr val="000000">
                      <a:alpha val="43137"/>
                    </a:srgbClr>
                  </a:outerShdw>
                </a:effectLst>
              </a:rPr>
              <a:t>AppaCDR</a:t>
            </a:r>
            <a:r>
              <a:rPr lang="en-US" sz="1000" dirty="0" smtClean="0">
                <a:solidFill>
                  <a:schemeClr val="tx1"/>
                </a:solidFill>
                <a:effectLst>
                  <a:outerShdw blurRad="38100" dist="38100" dir="2700000" algn="tl">
                    <a:srgbClr val="000000">
                      <a:alpha val="43137"/>
                    </a:srgbClr>
                  </a:outerShdw>
                </a:effectLst>
              </a:rPr>
              <a:t> </a:t>
            </a:r>
          </a:p>
          <a:p>
            <a:pPr defTabSz="914099"/>
            <a:r>
              <a:rPr lang="en-US" sz="1000" dirty="0" smtClean="0">
                <a:solidFill>
                  <a:schemeClr val="tx1"/>
                </a:solidFill>
                <a:effectLst>
                  <a:outerShdw blurRad="38100" dist="38100" dir="2700000" algn="tl">
                    <a:srgbClr val="000000">
                      <a:alpha val="43137"/>
                    </a:srgbClr>
                  </a:outerShdw>
                </a:effectLst>
              </a:rPr>
              <a:t>Target: User</a:t>
            </a:r>
          </a:p>
          <a:p>
            <a:pPr defTabSz="914099"/>
            <a:r>
              <a:rPr lang="en-US" sz="1000" i="1" dirty="0" smtClean="0">
                <a:solidFill>
                  <a:srgbClr val="F8F57B"/>
                </a:solidFill>
                <a:effectLst>
                  <a:outerShdw blurRad="38100" dist="38100" dir="2700000" algn="tl">
                    <a:srgbClr val="000000">
                      <a:alpha val="43137"/>
                    </a:srgbClr>
                  </a:outerShdw>
                </a:effectLst>
              </a:rPr>
              <a:t>IF “On Internet” DT1 (TS)</a:t>
            </a:r>
          </a:p>
          <a:p>
            <a:pPr defTabSz="914099"/>
            <a:r>
              <a:rPr lang="en-US" sz="1000" i="1" dirty="0" smtClean="0">
                <a:solidFill>
                  <a:srgbClr val="F8F57B"/>
                </a:solidFill>
                <a:effectLst>
                  <a:outerShdw blurRad="38100" dist="38100" dir="2700000" algn="tl">
                    <a:srgbClr val="000000">
                      <a:alpha val="43137"/>
                    </a:srgbClr>
                  </a:outerShdw>
                </a:effectLst>
              </a:rPr>
              <a:t>IF  “NOT On Internet” DT2 (MSI)</a:t>
            </a:r>
            <a:endParaRPr lang="en-US" sz="1000" dirty="0" smtClean="0">
              <a:solidFill>
                <a:schemeClr val="tx1"/>
              </a:solidFill>
              <a:effectLst>
                <a:outerShdw blurRad="38100" dist="38100" dir="2700000" algn="tl">
                  <a:srgbClr val="000000">
                    <a:alpha val="43137"/>
                  </a:srgbClr>
                </a:outerShdw>
              </a:effectLst>
            </a:endParaRPr>
          </a:p>
        </p:txBody>
      </p:sp>
      <p:sp>
        <p:nvSpPr>
          <p:cNvPr id="4" name="Flowchart: Terminator 3"/>
          <p:cNvSpPr/>
          <p:nvPr/>
        </p:nvSpPr>
        <p:spPr bwMode="auto">
          <a:xfrm>
            <a:off x="533400" y="2286000"/>
            <a:ext cx="1524000" cy="609600"/>
          </a:xfrm>
          <a:prstGeom prst="flowChartTerminator">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smtClean="0">
                <a:solidFill>
                  <a:schemeClr val="tx1"/>
                </a:solidFill>
                <a:effectLst>
                  <a:outerShdw blurRad="38100" dist="38100" dir="2700000" algn="tl">
                    <a:srgbClr val="000000">
                      <a:alpha val="43137"/>
                    </a:srgbClr>
                  </a:outerShdw>
                </a:effectLst>
              </a:rPr>
              <a:t>CDR Policy is created by Admin</a:t>
            </a:r>
          </a:p>
        </p:txBody>
      </p:sp>
      <p:cxnSp>
        <p:nvCxnSpPr>
          <p:cNvPr id="11" name="Straight Arrow Connector 10"/>
          <p:cNvCxnSpPr>
            <a:stCxn id="4" idx="2"/>
            <a:endCxn id="3" idx="0"/>
          </p:cNvCxnSpPr>
          <p:nvPr/>
        </p:nvCxnSpPr>
        <p:spPr>
          <a:xfrm rot="5400000">
            <a:off x="1066800" y="3124200"/>
            <a:ext cx="4572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33" name="Picture 3" descr="\\eventsql\dvd\Online_ART\DVD_ART34\Artwork_Imagery\Icons - Illustrations\_WINDOWS VISTA ICONS\Computer PC desktop.png"/>
          <p:cNvPicPr>
            <a:picLocks noChangeAspect="1" noChangeArrowheads="1"/>
          </p:cNvPicPr>
          <p:nvPr/>
        </p:nvPicPr>
        <p:blipFill>
          <a:blip r:embed="rId3" cstate="print"/>
          <a:srcRect/>
          <a:stretch>
            <a:fillRect/>
          </a:stretch>
        </p:blipFill>
        <p:spPr bwMode="auto">
          <a:xfrm>
            <a:off x="4038600" y="468852"/>
            <a:ext cx="838200" cy="838200"/>
          </a:xfrm>
          <a:prstGeom prst="rect">
            <a:avLst/>
          </a:prstGeom>
          <a:noFill/>
        </p:spPr>
      </p:pic>
      <p:grpSp>
        <p:nvGrpSpPr>
          <p:cNvPr id="5" name="Group 6"/>
          <p:cNvGrpSpPr/>
          <p:nvPr/>
        </p:nvGrpSpPr>
        <p:grpSpPr>
          <a:xfrm>
            <a:off x="762000" y="838200"/>
            <a:ext cx="762000" cy="1143000"/>
            <a:chOff x="990600" y="1219200"/>
            <a:chExt cx="914400" cy="1368846"/>
          </a:xfrm>
        </p:grpSpPr>
        <p:pic>
          <p:nvPicPr>
            <p:cNvPr id="36" name="Picture 3" descr="C:\Users\davidra\Documents\ClipArtforPowerpoint\DVD_ART35\Artwork_Imagery\Icons - Illustrations\_WINDOWS SERVER ICONS\Hardware\Virtual Servers 2.png"/>
            <p:cNvPicPr>
              <a:picLocks noChangeAspect="1" noChangeArrowheads="1"/>
            </p:cNvPicPr>
            <p:nvPr/>
          </p:nvPicPr>
          <p:blipFill>
            <a:blip r:embed="rId4" cstate="print"/>
            <a:srcRect/>
            <a:stretch>
              <a:fillRect/>
            </a:stretch>
          </p:blipFill>
          <p:spPr bwMode="auto">
            <a:xfrm>
              <a:off x="990600" y="1219200"/>
              <a:ext cx="793307" cy="1295400"/>
            </a:xfrm>
            <a:prstGeom prst="rect">
              <a:avLst/>
            </a:prstGeom>
            <a:noFill/>
          </p:spPr>
        </p:pic>
        <p:pic>
          <p:nvPicPr>
            <p:cNvPr id="37" name="Picture 6" descr="C:\Users\davidra\Documents\ClipArtforPowerpoint\DVD_ART35\Artwork_Imagery\Icons - Illustrations\_WINDOWS SERVER ICONS\Misc\Database cylinder.png"/>
            <p:cNvPicPr>
              <a:picLocks noChangeAspect="1" noChangeArrowheads="1"/>
            </p:cNvPicPr>
            <p:nvPr/>
          </p:nvPicPr>
          <p:blipFill>
            <a:blip r:embed="rId5" cstate="print"/>
            <a:srcRect/>
            <a:stretch>
              <a:fillRect/>
            </a:stretch>
          </p:blipFill>
          <p:spPr bwMode="auto">
            <a:xfrm>
              <a:off x="1447800" y="1905000"/>
              <a:ext cx="457200" cy="683046"/>
            </a:xfrm>
            <a:prstGeom prst="rect">
              <a:avLst/>
            </a:prstGeom>
            <a:noFill/>
          </p:spPr>
        </p:pic>
      </p:grpSp>
      <p:cxnSp>
        <p:nvCxnSpPr>
          <p:cNvPr id="82" name="Straight Arrow Connector 81"/>
          <p:cNvCxnSpPr/>
          <p:nvPr/>
        </p:nvCxnSpPr>
        <p:spPr>
          <a:xfrm>
            <a:off x="1905000" y="1066800"/>
            <a:ext cx="17526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87" name="Flowchart: Terminator 86"/>
          <p:cNvSpPr/>
          <p:nvPr/>
        </p:nvSpPr>
        <p:spPr bwMode="auto">
          <a:xfrm>
            <a:off x="3733800" y="1426284"/>
            <a:ext cx="1524000" cy="457200"/>
          </a:xfrm>
          <a:prstGeom prst="flowChartTerminator">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900" dirty="0" smtClean="0">
                <a:solidFill>
                  <a:schemeClr val="tx1"/>
                </a:solidFill>
                <a:effectLst>
                  <a:outerShdw blurRad="38100" dist="38100" dir="2700000" algn="tl">
                    <a:srgbClr val="000000">
                      <a:alpha val="43137"/>
                    </a:srgbClr>
                  </a:outerShdw>
                </a:effectLst>
              </a:rPr>
              <a:t>Client downloads and stores CDR policy</a:t>
            </a:r>
          </a:p>
        </p:txBody>
      </p:sp>
      <p:pic>
        <p:nvPicPr>
          <p:cNvPr id="93" name="Picture 6" descr="C:\Users\davidra\Documents\ClipArtforPowerpoint\DVD_ART35\Artwork_Imagery\Icons - Illustrations\_WINDOWS SERVER ICONS\Misc\Database cylinder.png"/>
          <p:cNvPicPr>
            <a:picLocks noChangeAspect="1" noChangeArrowheads="1"/>
          </p:cNvPicPr>
          <p:nvPr/>
        </p:nvPicPr>
        <p:blipFill>
          <a:blip r:embed="rId5" cstate="print"/>
          <a:srcRect/>
          <a:stretch>
            <a:fillRect/>
          </a:stretch>
        </p:blipFill>
        <p:spPr bwMode="auto">
          <a:xfrm>
            <a:off x="8077200" y="1219200"/>
            <a:ext cx="457200" cy="685800"/>
          </a:xfrm>
          <a:prstGeom prst="rect">
            <a:avLst/>
          </a:prstGeom>
          <a:noFill/>
        </p:spPr>
      </p:pic>
      <p:cxnSp>
        <p:nvCxnSpPr>
          <p:cNvPr id="94" name="Straight Arrow Connector 93"/>
          <p:cNvCxnSpPr/>
          <p:nvPr/>
        </p:nvCxnSpPr>
        <p:spPr>
          <a:xfrm>
            <a:off x="5638800" y="1598612"/>
            <a:ext cx="18288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96" name="TextBox 95"/>
          <p:cNvSpPr txBox="1"/>
          <p:nvPr/>
        </p:nvSpPr>
        <p:spPr>
          <a:xfrm>
            <a:off x="7772400" y="1905000"/>
            <a:ext cx="1219200" cy="185411"/>
          </a:xfrm>
          <a:prstGeom prst="rect">
            <a:avLst/>
          </a:prstGeom>
          <a:noFill/>
        </p:spPr>
        <p:txBody>
          <a:bodyPr wrap="square" lIns="0" tIns="0" rIns="0" bIns="0" rtlCol="0">
            <a:spAutoFit/>
          </a:bodyPr>
          <a:lstStyle/>
          <a:p>
            <a:r>
              <a:rPr lang="en-US" sz="12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Local policy store</a:t>
            </a:r>
          </a:p>
        </p:txBody>
      </p:sp>
      <p:sp>
        <p:nvSpPr>
          <p:cNvPr id="97" name="Flowchart: Terminator 96"/>
          <p:cNvSpPr/>
          <p:nvPr/>
        </p:nvSpPr>
        <p:spPr bwMode="auto">
          <a:xfrm>
            <a:off x="3733800" y="2144358"/>
            <a:ext cx="1524000" cy="533400"/>
          </a:xfrm>
          <a:prstGeom prst="flowChartTerminator">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900" dirty="0" smtClean="0">
                <a:solidFill>
                  <a:schemeClr val="tx1"/>
                </a:solidFill>
                <a:effectLst>
                  <a:outerShdw blurRad="38100" dist="38100" dir="2700000" algn="tl">
                    <a:srgbClr val="000000">
                      <a:alpha val="43137"/>
                    </a:srgbClr>
                  </a:outerShdw>
                </a:effectLst>
              </a:rPr>
              <a:t>Policy evaluation is triggered (User log on or schedule)</a:t>
            </a:r>
          </a:p>
        </p:txBody>
      </p:sp>
      <p:pic>
        <p:nvPicPr>
          <p:cNvPr id="125" name="Picture 124" descr="C:\Users\davidra\Documents\ClipArtforPowerpoint\DVD_ART35\Artwork_Imagery\Icons - Illustrations\_WINDOWS SERVER ICONS\Misc\gears cogwheels cog.png"/>
          <p:cNvPicPr>
            <a:picLocks noChangeAspect="1" noChangeArrowheads="1"/>
          </p:cNvPicPr>
          <p:nvPr/>
        </p:nvPicPr>
        <p:blipFill>
          <a:blip r:embed="rId6" cstate="print"/>
          <a:srcRect/>
          <a:stretch>
            <a:fillRect/>
          </a:stretch>
        </p:blipFill>
        <p:spPr bwMode="auto">
          <a:xfrm>
            <a:off x="8001000" y="2819400"/>
            <a:ext cx="762000" cy="757325"/>
          </a:xfrm>
          <a:prstGeom prst="rect">
            <a:avLst/>
          </a:prstGeom>
          <a:noFill/>
        </p:spPr>
      </p:pic>
      <p:sp>
        <p:nvSpPr>
          <p:cNvPr id="126" name="Flowchart: Terminator 125"/>
          <p:cNvSpPr/>
          <p:nvPr/>
        </p:nvSpPr>
        <p:spPr bwMode="auto">
          <a:xfrm>
            <a:off x="3733800" y="2971800"/>
            <a:ext cx="1524000" cy="457200"/>
          </a:xfrm>
          <a:prstGeom prst="flowChartTerminator">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900" dirty="0" smtClean="0">
                <a:solidFill>
                  <a:schemeClr val="tx1"/>
                </a:solidFill>
                <a:effectLst>
                  <a:outerShdw blurRad="38100" dist="38100" dir="2700000" algn="tl">
                    <a:srgbClr val="000000">
                      <a:alpha val="43137"/>
                    </a:srgbClr>
                  </a:outerShdw>
                </a:effectLst>
              </a:rPr>
              <a:t>Policy engine evaluates CDR policy</a:t>
            </a:r>
          </a:p>
        </p:txBody>
      </p:sp>
      <p:sp>
        <p:nvSpPr>
          <p:cNvPr id="127" name="Flowchart: Terminator 126"/>
          <p:cNvSpPr/>
          <p:nvPr/>
        </p:nvSpPr>
        <p:spPr bwMode="auto">
          <a:xfrm>
            <a:off x="3733800" y="3733800"/>
            <a:ext cx="1524000" cy="381000"/>
          </a:xfrm>
          <a:prstGeom prst="flowChartTerminator">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900" dirty="0" smtClean="0">
                <a:solidFill>
                  <a:schemeClr val="tx1"/>
                </a:solidFill>
                <a:effectLst>
                  <a:outerShdw blurRad="38100" dist="38100" dir="2700000" algn="tl">
                    <a:srgbClr val="000000">
                      <a:alpha val="43137"/>
                    </a:srgbClr>
                  </a:outerShdw>
                </a:effectLst>
              </a:rPr>
              <a:t>DT2 is selected </a:t>
            </a:r>
          </a:p>
        </p:txBody>
      </p:sp>
      <p:sp>
        <p:nvSpPr>
          <p:cNvPr id="129" name="Rectangle 128"/>
          <p:cNvSpPr/>
          <p:nvPr/>
        </p:nvSpPr>
        <p:spPr bwMode="auto">
          <a:xfrm>
            <a:off x="5638800" y="3766074"/>
            <a:ext cx="1600200" cy="381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sz="900" dirty="0" smtClean="0">
                <a:solidFill>
                  <a:schemeClr val="tx1"/>
                </a:solidFill>
                <a:effectLst>
                  <a:outerShdw blurRad="38100" dist="38100" dir="2700000" algn="tl">
                    <a:srgbClr val="000000">
                      <a:alpha val="43137"/>
                    </a:srgbClr>
                  </a:outerShdw>
                </a:effectLst>
              </a:rPr>
              <a:t>If multiple DT is applicable install “preferred” DT</a:t>
            </a:r>
          </a:p>
        </p:txBody>
      </p:sp>
      <p:sp>
        <p:nvSpPr>
          <p:cNvPr id="134" name="TextBox 133"/>
          <p:cNvSpPr txBox="1"/>
          <p:nvPr/>
        </p:nvSpPr>
        <p:spPr>
          <a:xfrm>
            <a:off x="7467600" y="3581400"/>
            <a:ext cx="1676400" cy="184666"/>
          </a:xfrm>
          <a:prstGeom prst="rect">
            <a:avLst/>
          </a:prstGeom>
          <a:noFill/>
        </p:spPr>
        <p:txBody>
          <a:bodyPr wrap="square" lIns="0" tIns="0" rIns="0" bIns="0" rtlCol="0">
            <a:spAutoFit/>
          </a:bodyPr>
          <a:lstStyle/>
          <a:p>
            <a:pPr algn="ctr"/>
            <a:r>
              <a:rPr lang="en-US" sz="12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Policy Engine</a:t>
            </a:r>
          </a:p>
        </p:txBody>
      </p:sp>
      <p:pic>
        <p:nvPicPr>
          <p:cNvPr id="136" name="Picture 2" descr="\\eventsql\dvd\Online_ART\DVD_ART34\Artwork_Imagery\Icons - Illustrations\_VIRTUALIZATION ICONS\Application Virtual Office.png"/>
          <p:cNvPicPr>
            <a:picLocks noChangeAspect="1" noChangeArrowheads="1"/>
          </p:cNvPicPr>
          <p:nvPr/>
        </p:nvPicPr>
        <p:blipFill>
          <a:blip r:embed="rId7" cstate="print"/>
          <a:srcRect/>
          <a:stretch>
            <a:fillRect/>
          </a:stretch>
        </p:blipFill>
        <p:spPr bwMode="auto">
          <a:xfrm>
            <a:off x="8001000" y="4267200"/>
            <a:ext cx="609600" cy="684827"/>
          </a:xfrm>
          <a:prstGeom prst="rect">
            <a:avLst/>
          </a:prstGeom>
          <a:noFill/>
        </p:spPr>
      </p:pic>
      <p:sp>
        <p:nvSpPr>
          <p:cNvPr id="138" name="TextBox 137"/>
          <p:cNvSpPr txBox="1"/>
          <p:nvPr/>
        </p:nvSpPr>
        <p:spPr>
          <a:xfrm>
            <a:off x="7543800" y="4953000"/>
            <a:ext cx="1676400" cy="184666"/>
          </a:xfrm>
          <a:prstGeom prst="rect">
            <a:avLst/>
          </a:prstGeom>
          <a:noFill/>
        </p:spPr>
        <p:txBody>
          <a:bodyPr wrap="square" lIns="0" tIns="0" rIns="0" bIns="0" rtlCol="0">
            <a:spAutoFit/>
          </a:bodyPr>
          <a:lstStyle/>
          <a:p>
            <a:pPr algn="ctr"/>
            <a:r>
              <a:rPr lang="en-US" sz="12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App provider</a:t>
            </a:r>
          </a:p>
        </p:txBody>
      </p:sp>
      <p:sp>
        <p:nvSpPr>
          <p:cNvPr id="139" name="Flowchart: Terminator 138"/>
          <p:cNvSpPr/>
          <p:nvPr/>
        </p:nvSpPr>
        <p:spPr bwMode="auto">
          <a:xfrm>
            <a:off x="3733800" y="4419600"/>
            <a:ext cx="1524000" cy="381000"/>
          </a:xfrm>
          <a:prstGeom prst="flowChartTerminator">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smtClean="0">
                <a:solidFill>
                  <a:schemeClr val="tx1"/>
                </a:solidFill>
                <a:effectLst>
                  <a:outerShdw blurRad="38100" dist="38100" dir="2700000" algn="tl">
                    <a:srgbClr val="000000">
                      <a:alpha val="43137"/>
                    </a:srgbClr>
                  </a:outerShdw>
                </a:effectLst>
              </a:rPr>
              <a:t>Call MSI provider for DT2</a:t>
            </a:r>
          </a:p>
        </p:txBody>
      </p:sp>
      <p:sp>
        <p:nvSpPr>
          <p:cNvPr id="140" name="TextBox 139"/>
          <p:cNvSpPr txBox="1"/>
          <p:nvPr/>
        </p:nvSpPr>
        <p:spPr>
          <a:xfrm>
            <a:off x="304800" y="1948934"/>
            <a:ext cx="1676400" cy="184666"/>
          </a:xfrm>
          <a:prstGeom prst="rect">
            <a:avLst/>
          </a:prstGeom>
          <a:noFill/>
        </p:spPr>
        <p:txBody>
          <a:bodyPr wrap="square" lIns="0" tIns="0" rIns="0" bIns="0" rtlCol="0">
            <a:spAutoFit/>
          </a:bodyPr>
          <a:lstStyle/>
          <a:p>
            <a:pPr algn="ctr"/>
            <a:r>
              <a:rPr lang="en-US" sz="12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SCCM Server</a:t>
            </a:r>
          </a:p>
        </p:txBody>
      </p:sp>
      <p:sp>
        <p:nvSpPr>
          <p:cNvPr id="141" name="TextBox 140"/>
          <p:cNvSpPr txBox="1"/>
          <p:nvPr/>
        </p:nvSpPr>
        <p:spPr>
          <a:xfrm>
            <a:off x="4800600" y="990600"/>
            <a:ext cx="1143000" cy="184666"/>
          </a:xfrm>
          <a:prstGeom prst="rect">
            <a:avLst/>
          </a:prstGeom>
          <a:noFill/>
        </p:spPr>
        <p:txBody>
          <a:bodyPr wrap="square" lIns="0" tIns="0" rIns="0" bIns="0" rtlCol="0">
            <a:spAutoFit/>
          </a:bodyPr>
          <a:lstStyle/>
          <a:p>
            <a:r>
              <a:rPr lang="en-US" sz="12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SCCM Client</a:t>
            </a:r>
          </a:p>
        </p:txBody>
      </p:sp>
      <p:sp>
        <p:nvSpPr>
          <p:cNvPr id="142" name="Flowchart: Terminator 141"/>
          <p:cNvSpPr/>
          <p:nvPr/>
        </p:nvSpPr>
        <p:spPr bwMode="auto">
          <a:xfrm>
            <a:off x="3733800" y="5105400"/>
            <a:ext cx="1524000" cy="381000"/>
          </a:xfrm>
          <a:prstGeom prst="flowChartTerminator">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smtClean="0">
                <a:solidFill>
                  <a:schemeClr val="tx1"/>
                </a:solidFill>
                <a:effectLst>
                  <a:outerShdw blurRad="38100" dist="38100" dir="2700000" algn="tl">
                    <a:srgbClr val="000000">
                      <a:alpha val="43137"/>
                    </a:srgbClr>
                  </a:outerShdw>
                </a:effectLst>
              </a:rPr>
              <a:t>Discover DT2 (If already installed)</a:t>
            </a:r>
          </a:p>
        </p:txBody>
      </p:sp>
      <p:sp>
        <p:nvSpPr>
          <p:cNvPr id="143" name="Flowchart: Terminator 142"/>
          <p:cNvSpPr/>
          <p:nvPr/>
        </p:nvSpPr>
        <p:spPr bwMode="auto">
          <a:xfrm>
            <a:off x="3733800" y="5791200"/>
            <a:ext cx="1524000" cy="304800"/>
          </a:xfrm>
          <a:prstGeom prst="flowChartTerminator">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smtClean="0">
                <a:solidFill>
                  <a:schemeClr val="tx1"/>
                </a:solidFill>
                <a:effectLst>
                  <a:outerShdw blurRad="38100" dist="38100" dir="2700000" algn="tl">
                    <a:srgbClr val="000000">
                      <a:alpha val="43137"/>
                    </a:srgbClr>
                  </a:outerShdw>
                </a:effectLst>
              </a:rPr>
              <a:t>Install DT2 </a:t>
            </a:r>
          </a:p>
        </p:txBody>
      </p:sp>
      <p:sp>
        <p:nvSpPr>
          <p:cNvPr id="146" name="Flowchart: Terminator 145"/>
          <p:cNvSpPr/>
          <p:nvPr/>
        </p:nvSpPr>
        <p:spPr bwMode="auto">
          <a:xfrm>
            <a:off x="3733800" y="6400800"/>
            <a:ext cx="1524000" cy="381000"/>
          </a:xfrm>
          <a:prstGeom prst="flowChartTerminator">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smtClean="0">
                <a:solidFill>
                  <a:schemeClr val="tx1"/>
                </a:solidFill>
                <a:effectLst>
                  <a:outerShdw blurRad="38100" dist="38100" dir="2700000" algn="tl">
                    <a:srgbClr val="000000">
                      <a:alpha val="43137"/>
                    </a:srgbClr>
                  </a:outerShdw>
                </a:effectLst>
              </a:rPr>
              <a:t>Report installation results</a:t>
            </a:r>
          </a:p>
        </p:txBody>
      </p:sp>
      <p:cxnSp>
        <p:nvCxnSpPr>
          <p:cNvPr id="148" name="Straight Arrow Connector 147"/>
          <p:cNvCxnSpPr/>
          <p:nvPr/>
        </p:nvCxnSpPr>
        <p:spPr>
          <a:xfrm>
            <a:off x="5715000" y="3200400"/>
            <a:ext cx="18288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49" name="Straight Arrow Connector 148"/>
          <p:cNvCxnSpPr/>
          <p:nvPr/>
        </p:nvCxnSpPr>
        <p:spPr>
          <a:xfrm>
            <a:off x="5638800" y="4572000"/>
            <a:ext cx="19050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53" name="Straight Arrow Connector 152"/>
          <p:cNvCxnSpPr/>
          <p:nvPr/>
        </p:nvCxnSpPr>
        <p:spPr>
          <a:xfrm rot="5400000">
            <a:off x="4343400" y="1980406"/>
            <a:ext cx="304800" cy="158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58" name="Straight Arrow Connector 157"/>
          <p:cNvCxnSpPr/>
          <p:nvPr/>
        </p:nvCxnSpPr>
        <p:spPr>
          <a:xfrm rot="5400000">
            <a:off x="4344194" y="2818606"/>
            <a:ext cx="304800" cy="158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59" name="Straight Arrow Connector 158"/>
          <p:cNvCxnSpPr/>
          <p:nvPr/>
        </p:nvCxnSpPr>
        <p:spPr>
          <a:xfrm rot="5400000">
            <a:off x="4344194" y="3580606"/>
            <a:ext cx="304800" cy="158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60" name="Straight Arrow Connector 159"/>
          <p:cNvCxnSpPr/>
          <p:nvPr/>
        </p:nvCxnSpPr>
        <p:spPr>
          <a:xfrm rot="5400000">
            <a:off x="4344194" y="4266406"/>
            <a:ext cx="304800" cy="158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61" name="Straight Arrow Connector 160"/>
          <p:cNvCxnSpPr/>
          <p:nvPr/>
        </p:nvCxnSpPr>
        <p:spPr>
          <a:xfrm rot="5400000">
            <a:off x="4344194" y="4952206"/>
            <a:ext cx="304800" cy="158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62" name="Straight Arrow Connector 161"/>
          <p:cNvCxnSpPr/>
          <p:nvPr/>
        </p:nvCxnSpPr>
        <p:spPr>
          <a:xfrm rot="5400000">
            <a:off x="4344194" y="5638006"/>
            <a:ext cx="304800" cy="158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63" name="Straight Arrow Connector 162"/>
          <p:cNvCxnSpPr/>
          <p:nvPr/>
        </p:nvCxnSpPr>
        <p:spPr>
          <a:xfrm rot="5400000">
            <a:off x="4344194" y="6247606"/>
            <a:ext cx="304800" cy="158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64" name="Straight Arrow Connector 163"/>
          <p:cNvCxnSpPr>
            <a:endCxn id="129" idx="1"/>
          </p:cNvCxnSpPr>
          <p:nvPr/>
        </p:nvCxnSpPr>
        <p:spPr>
          <a:xfrm flipV="1">
            <a:off x="5257800" y="3956574"/>
            <a:ext cx="381000" cy="5826"/>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par>
                                <p:cTn id="15" presetID="22" presetClass="entr" presetSubtype="4"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82"/>
                                        </p:tgtEl>
                                        <p:attrNameLst>
                                          <p:attrName>style.visibility</p:attrName>
                                        </p:attrNameLst>
                                      </p:cBhvr>
                                      <p:to>
                                        <p:strVal val="visible"/>
                                      </p:to>
                                    </p:set>
                                    <p:animEffect transition="in" filter="wipe(down)">
                                      <p:cBhvr>
                                        <p:cTn id="22" dur="500"/>
                                        <p:tgtEl>
                                          <p:spTgt spid="8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wipe(down)">
                                      <p:cBhvr>
                                        <p:cTn id="27" dur="500"/>
                                        <p:tgtEl>
                                          <p:spTgt spid="87"/>
                                        </p:tgtEl>
                                      </p:cBhvr>
                                    </p:animEffect>
                                  </p:childTnLst>
                                </p:cTn>
                              </p:par>
                              <p:par>
                                <p:cTn id="28" presetID="22" presetClass="entr" presetSubtype="4" fill="hold" nodeType="withEffect">
                                  <p:stCondLst>
                                    <p:cond delay="0"/>
                                  </p:stCondLst>
                                  <p:childTnLst>
                                    <p:set>
                                      <p:cBhvr>
                                        <p:cTn id="29" dur="1" fill="hold">
                                          <p:stCondLst>
                                            <p:cond delay="0"/>
                                          </p:stCondLst>
                                        </p:cTn>
                                        <p:tgtEl>
                                          <p:spTgt spid="94"/>
                                        </p:tgtEl>
                                        <p:attrNameLst>
                                          <p:attrName>style.visibility</p:attrName>
                                        </p:attrNameLst>
                                      </p:cBhvr>
                                      <p:to>
                                        <p:strVal val="visible"/>
                                      </p:to>
                                    </p:set>
                                    <p:animEffect transition="in" filter="wipe(down)">
                                      <p:cBhvr>
                                        <p:cTn id="30" dur="500"/>
                                        <p:tgtEl>
                                          <p:spTgt spid="94"/>
                                        </p:tgtEl>
                                      </p:cBhvr>
                                    </p:animEffect>
                                  </p:childTnLst>
                                </p:cTn>
                              </p:par>
                              <p:par>
                                <p:cTn id="31" presetID="22" presetClass="entr" presetSubtype="4" fill="hold" nodeType="withEffect">
                                  <p:stCondLst>
                                    <p:cond delay="0"/>
                                  </p:stCondLst>
                                  <p:childTnLst>
                                    <p:set>
                                      <p:cBhvr>
                                        <p:cTn id="32" dur="1" fill="hold">
                                          <p:stCondLst>
                                            <p:cond delay="0"/>
                                          </p:stCondLst>
                                        </p:cTn>
                                        <p:tgtEl>
                                          <p:spTgt spid="93"/>
                                        </p:tgtEl>
                                        <p:attrNameLst>
                                          <p:attrName>style.visibility</p:attrName>
                                        </p:attrNameLst>
                                      </p:cBhvr>
                                      <p:to>
                                        <p:strVal val="visible"/>
                                      </p:to>
                                    </p:set>
                                    <p:animEffect transition="in" filter="wipe(down)">
                                      <p:cBhvr>
                                        <p:cTn id="33" dur="500"/>
                                        <p:tgtEl>
                                          <p:spTgt spid="93"/>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96"/>
                                        </p:tgtEl>
                                        <p:attrNameLst>
                                          <p:attrName>style.visibility</p:attrName>
                                        </p:attrNameLst>
                                      </p:cBhvr>
                                      <p:to>
                                        <p:strVal val="visible"/>
                                      </p:to>
                                    </p:set>
                                    <p:animEffect transition="in" filter="wipe(down)">
                                      <p:cBhvr>
                                        <p:cTn id="36" dur="500"/>
                                        <p:tgtEl>
                                          <p:spTgt spid="96"/>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153"/>
                                        </p:tgtEl>
                                        <p:attrNameLst>
                                          <p:attrName>style.visibility</p:attrName>
                                        </p:attrNameLst>
                                      </p:cBhvr>
                                      <p:to>
                                        <p:strVal val="visible"/>
                                      </p:to>
                                    </p:set>
                                    <p:animEffect transition="in" filter="wipe(down)">
                                      <p:cBhvr>
                                        <p:cTn id="41" dur="500"/>
                                        <p:tgtEl>
                                          <p:spTgt spid="153"/>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97"/>
                                        </p:tgtEl>
                                        <p:attrNameLst>
                                          <p:attrName>style.visibility</p:attrName>
                                        </p:attrNameLst>
                                      </p:cBhvr>
                                      <p:to>
                                        <p:strVal val="visible"/>
                                      </p:to>
                                    </p:set>
                                    <p:animEffect transition="in" filter="wipe(down)">
                                      <p:cBhvr>
                                        <p:cTn id="44" dur="500"/>
                                        <p:tgtEl>
                                          <p:spTgt spid="97"/>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158"/>
                                        </p:tgtEl>
                                        <p:attrNameLst>
                                          <p:attrName>style.visibility</p:attrName>
                                        </p:attrNameLst>
                                      </p:cBhvr>
                                      <p:to>
                                        <p:strVal val="visible"/>
                                      </p:to>
                                    </p:set>
                                    <p:animEffect transition="in" filter="wipe(down)">
                                      <p:cBhvr>
                                        <p:cTn id="49" dur="500"/>
                                        <p:tgtEl>
                                          <p:spTgt spid="158"/>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26"/>
                                        </p:tgtEl>
                                        <p:attrNameLst>
                                          <p:attrName>style.visibility</p:attrName>
                                        </p:attrNameLst>
                                      </p:cBhvr>
                                      <p:to>
                                        <p:strVal val="visible"/>
                                      </p:to>
                                    </p:set>
                                    <p:animEffect transition="in" filter="wipe(down)">
                                      <p:cBhvr>
                                        <p:cTn id="52" dur="500"/>
                                        <p:tgtEl>
                                          <p:spTgt spid="126"/>
                                        </p:tgtEl>
                                      </p:cBhvr>
                                    </p:animEffect>
                                  </p:childTnLst>
                                </p:cTn>
                              </p:par>
                              <p:par>
                                <p:cTn id="53" presetID="22" presetClass="entr" presetSubtype="4" fill="hold" nodeType="withEffect">
                                  <p:stCondLst>
                                    <p:cond delay="0"/>
                                  </p:stCondLst>
                                  <p:childTnLst>
                                    <p:set>
                                      <p:cBhvr>
                                        <p:cTn id="54" dur="1" fill="hold">
                                          <p:stCondLst>
                                            <p:cond delay="0"/>
                                          </p:stCondLst>
                                        </p:cTn>
                                        <p:tgtEl>
                                          <p:spTgt spid="148"/>
                                        </p:tgtEl>
                                        <p:attrNameLst>
                                          <p:attrName>style.visibility</p:attrName>
                                        </p:attrNameLst>
                                      </p:cBhvr>
                                      <p:to>
                                        <p:strVal val="visible"/>
                                      </p:to>
                                    </p:set>
                                    <p:animEffect transition="in" filter="wipe(down)">
                                      <p:cBhvr>
                                        <p:cTn id="55" dur="500"/>
                                        <p:tgtEl>
                                          <p:spTgt spid="148"/>
                                        </p:tgtEl>
                                      </p:cBhvr>
                                    </p:animEffect>
                                  </p:childTnLst>
                                </p:cTn>
                              </p:par>
                              <p:par>
                                <p:cTn id="56" presetID="22" presetClass="entr" presetSubtype="4" fill="hold" nodeType="withEffect">
                                  <p:stCondLst>
                                    <p:cond delay="0"/>
                                  </p:stCondLst>
                                  <p:childTnLst>
                                    <p:set>
                                      <p:cBhvr>
                                        <p:cTn id="57" dur="1" fill="hold">
                                          <p:stCondLst>
                                            <p:cond delay="0"/>
                                          </p:stCondLst>
                                        </p:cTn>
                                        <p:tgtEl>
                                          <p:spTgt spid="125"/>
                                        </p:tgtEl>
                                        <p:attrNameLst>
                                          <p:attrName>style.visibility</p:attrName>
                                        </p:attrNameLst>
                                      </p:cBhvr>
                                      <p:to>
                                        <p:strVal val="visible"/>
                                      </p:to>
                                    </p:set>
                                    <p:animEffect transition="in" filter="wipe(down)">
                                      <p:cBhvr>
                                        <p:cTn id="58" dur="500"/>
                                        <p:tgtEl>
                                          <p:spTgt spid="125"/>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134"/>
                                        </p:tgtEl>
                                        <p:attrNameLst>
                                          <p:attrName>style.visibility</p:attrName>
                                        </p:attrNameLst>
                                      </p:cBhvr>
                                      <p:to>
                                        <p:strVal val="visible"/>
                                      </p:to>
                                    </p:set>
                                    <p:animEffect transition="in" filter="wipe(down)">
                                      <p:cBhvr>
                                        <p:cTn id="61" dur="500"/>
                                        <p:tgtEl>
                                          <p:spTgt spid="134"/>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nodeType="clickEffect">
                                  <p:stCondLst>
                                    <p:cond delay="0"/>
                                  </p:stCondLst>
                                  <p:childTnLst>
                                    <p:set>
                                      <p:cBhvr>
                                        <p:cTn id="65" dur="1" fill="hold">
                                          <p:stCondLst>
                                            <p:cond delay="0"/>
                                          </p:stCondLst>
                                        </p:cTn>
                                        <p:tgtEl>
                                          <p:spTgt spid="159"/>
                                        </p:tgtEl>
                                        <p:attrNameLst>
                                          <p:attrName>style.visibility</p:attrName>
                                        </p:attrNameLst>
                                      </p:cBhvr>
                                      <p:to>
                                        <p:strVal val="visible"/>
                                      </p:to>
                                    </p:set>
                                    <p:animEffect transition="in" filter="wipe(down)">
                                      <p:cBhvr>
                                        <p:cTn id="66" dur="500"/>
                                        <p:tgtEl>
                                          <p:spTgt spid="159"/>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down)">
                                      <p:cBhvr>
                                        <p:cTn id="69" dur="500"/>
                                        <p:tgtEl>
                                          <p:spTgt spid="127"/>
                                        </p:tgtEl>
                                      </p:cBhvr>
                                    </p:animEffect>
                                  </p:childTnLst>
                                </p:cTn>
                              </p:par>
                              <p:par>
                                <p:cTn id="70" presetID="22" presetClass="entr" presetSubtype="4" fill="hold" nodeType="withEffect">
                                  <p:stCondLst>
                                    <p:cond delay="0"/>
                                  </p:stCondLst>
                                  <p:childTnLst>
                                    <p:set>
                                      <p:cBhvr>
                                        <p:cTn id="71" dur="1" fill="hold">
                                          <p:stCondLst>
                                            <p:cond delay="0"/>
                                          </p:stCondLst>
                                        </p:cTn>
                                        <p:tgtEl>
                                          <p:spTgt spid="164"/>
                                        </p:tgtEl>
                                        <p:attrNameLst>
                                          <p:attrName>style.visibility</p:attrName>
                                        </p:attrNameLst>
                                      </p:cBhvr>
                                      <p:to>
                                        <p:strVal val="visible"/>
                                      </p:to>
                                    </p:set>
                                    <p:animEffect transition="in" filter="wipe(down)">
                                      <p:cBhvr>
                                        <p:cTn id="72" dur="500"/>
                                        <p:tgtEl>
                                          <p:spTgt spid="164"/>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129"/>
                                        </p:tgtEl>
                                        <p:attrNameLst>
                                          <p:attrName>style.visibility</p:attrName>
                                        </p:attrNameLst>
                                      </p:cBhvr>
                                      <p:to>
                                        <p:strVal val="visible"/>
                                      </p:to>
                                    </p:set>
                                    <p:animEffect transition="in" filter="wipe(down)">
                                      <p:cBhvr>
                                        <p:cTn id="75" dur="500"/>
                                        <p:tgtEl>
                                          <p:spTgt spid="129"/>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nodeType="clickEffect">
                                  <p:stCondLst>
                                    <p:cond delay="0"/>
                                  </p:stCondLst>
                                  <p:childTnLst>
                                    <p:set>
                                      <p:cBhvr>
                                        <p:cTn id="79" dur="1" fill="hold">
                                          <p:stCondLst>
                                            <p:cond delay="0"/>
                                          </p:stCondLst>
                                        </p:cTn>
                                        <p:tgtEl>
                                          <p:spTgt spid="160"/>
                                        </p:tgtEl>
                                        <p:attrNameLst>
                                          <p:attrName>style.visibility</p:attrName>
                                        </p:attrNameLst>
                                      </p:cBhvr>
                                      <p:to>
                                        <p:strVal val="visible"/>
                                      </p:to>
                                    </p:set>
                                    <p:animEffect transition="in" filter="wipe(down)">
                                      <p:cBhvr>
                                        <p:cTn id="80" dur="500"/>
                                        <p:tgtEl>
                                          <p:spTgt spid="160"/>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139"/>
                                        </p:tgtEl>
                                        <p:attrNameLst>
                                          <p:attrName>style.visibility</p:attrName>
                                        </p:attrNameLst>
                                      </p:cBhvr>
                                      <p:to>
                                        <p:strVal val="visible"/>
                                      </p:to>
                                    </p:set>
                                    <p:animEffect transition="in" filter="wipe(down)">
                                      <p:cBhvr>
                                        <p:cTn id="83" dur="500"/>
                                        <p:tgtEl>
                                          <p:spTgt spid="139"/>
                                        </p:tgtEl>
                                      </p:cBhvr>
                                    </p:animEffect>
                                  </p:childTnLst>
                                </p:cTn>
                              </p:par>
                              <p:par>
                                <p:cTn id="84" presetID="22" presetClass="entr" presetSubtype="4" fill="hold" nodeType="withEffect">
                                  <p:stCondLst>
                                    <p:cond delay="0"/>
                                  </p:stCondLst>
                                  <p:childTnLst>
                                    <p:set>
                                      <p:cBhvr>
                                        <p:cTn id="85" dur="1" fill="hold">
                                          <p:stCondLst>
                                            <p:cond delay="0"/>
                                          </p:stCondLst>
                                        </p:cTn>
                                        <p:tgtEl>
                                          <p:spTgt spid="149"/>
                                        </p:tgtEl>
                                        <p:attrNameLst>
                                          <p:attrName>style.visibility</p:attrName>
                                        </p:attrNameLst>
                                      </p:cBhvr>
                                      <p:to>
                                        <p:strVal val="visible"/>
                                      </p:to>
                                    </p:set>
                                    <p:animEffect transition="in" filter="wipe(down)">
                                      <p:cBhvr>
                                        <p:cTn id="86" dur="500"/>
                                        <p:tgtEl>
                                          <p:spTgt spid="149"/>
                                        </p:tgtEl>
                                      </p:cBhvr>
                                    </p:animEffect>
                                  </p:childTnLst>
                                </p:cTn>
                              </p:par>
                              <p:par>
                                <p:cTn id="87" presetID="22" presetClass="entr" presetSubtype="4" fill="hold" nodeType="withEffect">
                                  <p:stCondLst>
                                    <p:cond delay="0"/>
                                  </p:stCondLst>
                                  <p:childTnLst>
                                    <p:set>
                                      <p:cBhvr>
                                        <p:cTn id="88" dur="1" fill="hold">
                                          <p:stCondLst>
                                            <p:cond delay="0"/>
                                          </p:stCondLst>
                                        </p:cTn>
                                        <p:tgtEl>
                                          <p:spTgt spid="136"/>
                                        </p:tgtEl>
                                        <p:attrNameLst>
                                          <p:attrName>style.visibility</p:attrName>
                                        </p:attrNameLst>
                                      </p:cBhvr>
                                      <p:to>
                                        <p:strVal val="visible"/>
                                      </p:to>
                                    </p:set>
                                    <p:animEffect transition="in" filter="wipe(down)">
                                      <p:cBhvr>
                                        <p:cTn id="89" dur="500"/>
                                        <p:tgtEl>
                                          <p:spTgt spid="136"/>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138"/>
                                        </p:tgtEl>
                                        <p:attrNameLst>
                                          <p:attrName>style.visibility</p:attrName>
                                        </p:attrNameLst>
                                      </p:cBhvr>
                                      <p:to>
                                        <p:strVal val="visible"/>
                                      </p:to>
                                    </p:set>
                                    <p:animEffect transition="in" filter="wipe(down)">
                                      <p:cBhvr>
                                        <p:cTn id="92" dur="500"/>
                                        <p:tgtEl>
                                          <p:spTgt spid="138"/>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nodeType="clickEffect">
                                  <p:stCondLst>
                                    <p:cond delay="0"/>
                                  </p:stCondLst>
                                  <p:childTnLst>
                                    <p:set>
                                      <p:cBhvr>
                                        <p:cTn id="96" dur="1" fill="hold">
                                          <p:stCondLst>
                                            <p:cond delay="0"/>
                                          </p:stCondLst>
                                        </p:cTn>
                                        <p:tgtEl>
                                          <p:spTgt spid="161"/>
                                        </p:tgtEl>
                                        <p:attrNameLst>
                                          <p:attrName>style.visibility</p:attrName>
                                        </p:attrNameLst>
                                      </p:cBhvr>
                                      <p:to>
                                        <p:strVal val="visible"/>
                                      </p:to>
                                    </p:set>
                                    <p:animEffect transition="in" filter="wipe(down)">
                                      <p:cBhvr>
                                        <p:cTn id="97" dur="500"/>
                                        <p:tgtEl>
                                          <p:spTgt spid="161"/>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142"/>
                                        </p:tgtEl>
                                        <p:attrNameLst>
                                          <p:attrName>style.visibility</p:attrName>
                                        </p:attrNameLst>
                                      </p:cBhvr>
                                      <p:to>
                                        <p:strVal val="visible"/>
                                      </p:to>
                                    </p:set>
                                    <p:animEffect transition="in" filter="wipe(down)">
                                      <p:cBhvr>
                                        <p:cTn id="100" dur="500"/>
                                        <p:tgtEl>
                                          <p:spTgt spid="142"/>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4" fill="hold" nodeType="clickEffect">
                                  <p:stCondLst>
                                    <p:cond delay="0"/>
                                  </p:stCondLst>
                                  <p:childTnLst>
                                    <p:set>
                                      <p:cBhvr>
                                        <p:cTn id="104" dur="1" fill="hold">
                                          <p:stCondLst>
                                            <p:cond delay="0"/>
                                          </p:stCondLst>
                                        </p:cTn>
                                        <p:tgtEl>
                                          <p:spTgt spid="162"/>
                                        </p:tgtEl>
                                        <p:attrNameLst>
                                          <p:attrName>style.visibility</p:attrName>
                                        </p:attrNameLst>
                                      </p:cBhvr>
                                      <p:to>
                                        <p:strVal val="visible"/>
                                      </p:to>
                                    </p:set>
                                    <p:animEffect transition="in" filter="wipe(down)">
                                      <p:cBhvr>
                                        <p:cTn id="105" dur="500"/>
                                        <p:tgtEl>
                                          <p:spTgt spid="162"/>
                                        </p:tgtEl>
                                      </p:cBhvr>
                                    </p:animEffect>
                                  </p:childTnLst>
                                </p:cTn>
                              </p:par>
                              <p:par>
                                <p:cTn id="106" presetID="22" presetClass="entr" presetSubtype="4" fill="hold" grpId="0" nodeType="withEffect">
                                  <p:stCondLst>
                                    <p:cond delay="0"/>
                                  </p:stCondLst>
                                  <p:childTnLst>
                                    <p:set>
                                      <p:cBhvr>
                                        <p:cTn id="107" dur="1" fill="hold">
                                          <p:stCondLst>
                                            <p:cond delay="0"/>
                                          </p:stCondLst>
                                        </p:cTn>
                                        <p:tgtEl>
                                          <p:spTgt spid="143"/>
                                        </p:tgtEl>
                                        <p:attrNameLst>
                                          <p:attrName>style.visibility</p:attrName>
                                        </p:attrNameLst>
                                      </p:cBhvr>
                                      <p:to>
                                        <p:strVal val="visible"/>
                                      </p:to>
                                    </p:set>
                                    <p:animEffect transition="in" filter="wipe(down)">
                                      <p:cBhvr>
                                        <p:cTn id="108" dur="500"/>
                                        <p:tgtEl>
                                          <p:spTgt spid="143"/>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4" fill="hold" nodeType="clickEffect">
                                  <p:stCondLst>
                                    <p:cond delay="0"/>
                                  </p:stCondLst>
                                  <p:childTnLst>
                                    <p:set>
                                      <p:cBhvr>
                                        <p:cTn id="112" dur="1" fill="hold">
                                          <p:stCondLst>
                                            <p:cond delay="0"/>
                                          </p:stCondLst>
                                        </p:cTn>
                                        <p:tgtEl>
                                          <p:spTgt spid="163"/>
                                        </p:tgtEl>
                                        <p:attrNameLst>
                                          <p:attrName>style.visibility</p:attrName>
                                        </p:attrNameLst>
                                      </p:cBhvr>
                                      <p:to>
                                        <p:strVal val="visible"/>
                                      </p:to>
                                    </p:set>
                                    <p:animEffect transition="in" filter="wipe(down)">
                                      <p:cBhvr>
                                        <p:cTn id="113" dur="500"/>
                                        <p:tgtEl>
                                          <p:spTgt spid="163"/>
                                        </p:tgtEl>
                                      </p:cBhvr>
                                    </p:animEffect>
                                  </p:childTnLst>
                                </p:cTn>
                              </p:par>
                              <p:par>
                                <p:cTn id="114" presetID="22" presetClass="entr" presetSubtype="4" fill="hold" grpId="0" nodeType="withEffect">
                                  <p:stCondLst>
                                    <p:cond delay="0"/>
                                  </p:stCondLst>
                                  <p:childTnLst>
                                    <p:set>
                                      <p:cBhvr>
                                        <p:cTn id="115" dur="1" fill="hold">
                                          <p:stCondLst>
                                            <p:cond delay="0"/>
                                          </p:stCondLst>
                                        </p:cTn>
                                        <p:tgtEl>
                                          <p:spTgt spid="146"/>
                                        </p:tgtEl>
                                        <p:attrNameLst>
                                          <p:attrName>style.visibility</p:attrName>
                                        </p:attrNameLst>
                                      </p:cBhvr>
                                      <p:to>
                                        <p:strVal val="visible"/>
                                      </p:to>
                                    </p:set>
                                    <p:animEffect transition="in" filter="wipe(down)">
                                      <p:cBhvr>
                                        <p:cTn id="116" dur="5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7" grpId="0" animBg="1"/>
      <p:bldP spid="96" grpId="0"/>
      <p:bldP spid="97" grpId="0" animBg="1"/>
      <p:bldP spid="126" grpId="0" animBg="1"/>
      <p:bldP spid="127" grpId="0" animBg="1"/>
      <p:bldP spid="129" grpId="0" animBg="1"/>
      <p:bldP spid="134" grpId="0"/>
      <p:bldP spid="138" grpId="0"/>
      <p:bldP spid="139" grpId="0" animBg="1"/>
      <p:bldP spid="142" grpId="0" animBg="1"/>
      <p:bldP spid="143" grpId="0" animBg="1"/>
      <p:bldP spid="14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dirty="0" smtClean="0"/>
              <a:t>Configuration </a:t>
            </a:r>
            <a:r>
              <a:rPr lang="en-US" sz="4800" dirty="0" err="1" smtClean="0"/>
              <a:t>Manager.Next</a:t>
            </a:r>
            <a:r>
              <a:rPr lang="en-US" sz="4800" dirty="0" smtClean="0"/>
              <a:t> </a:t>
            </a:r>
            <a:br>
              <a:rPr lang="en-US" sz="4800" dirty="0" smtClean="0"/>
            </a:br>
            <a:r>
              <a:rPr lang="en-US" sz="4800" dirty="0" smtClean="0"/>
              <a:t>Application Management – Part </a:t>
            </a:r>
            <a:r>
              <a:rPr lang="en-US" sz="4800" dirty="0"/>
              <a:t>2</a:t>
            </a:r>
          </a:p>
        </p:txBody>
      </p:sp>
      <p:sp>
        <p:nvSpPr>
          <p:cNvPr id="3" name="Subtitle 2"/>
          <p:cNvSpPr>
            <a:spLocks noGrp="1"/>
          </p:cNvSpPr>
          <p:nvPr>
            <p:ph type="subTitle" idx="1"/>
          </p:nvPr>
        </p:nvSpPr>
        <p:spPr>
          <a:xfrm>
            <a:off x="530957" y="5481935"/>
            <a:ext cx="3812443" cy="461665"/>
          </a:xfrm>
        </p:spPr>
        <p:txBody>
          <a:bodyPr/>
          <a:lstStyle/>
          <a:p>
            <a:r>
              <a:rPr lang="en-US" dirty="0" smtClean="0"/>
              <a:t>Bill Anderson &amp; Mark Florida</a:t>
            </a:r>
          </a:p>
          <a:p>
            <a:r>
              <a:rPr lang="en-US" sz="2000" dirty="0" smtClean="0"/>
              <a:t>Lead Program Managers</a:t>
            </a:r>
          </a:p>
          <a:p>
            <a:r>
              <a:rPr lang="en-US" sz="2000" dirty="0" smtClean="0"/>
              <a:t>Microsoft </a:t>
            </a:r>
            <a:r>
              <a:rPr lang="en-US" sz="2000" dirty="0" smtClean="0"/>
              <a:t>Corporation</a:t>
            </a:r>
          </a:p>
          <a:p>
            <a:r>
              <a:rPr lang="en-US" sz="2000" dirty="0" smtClean="0"/>
              <a:t>Session Code: MGT304</a:t>
            </a:r>
            <a:endParaRPr lang="en-US" sz="2000" dirty="0"/>
          </a:p>
        </p:txBody>
      </p:sp>
    </p:spTree>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Dependencies vs. Dependent programs</a:t>
            </a:r>
            <a:endParaRPr lang="en-US" dirty="0"/>
          </a:p>
        </p:txBody>
      </p:sp>
      <p:sp>
        <p:nvSpPr>
          <p:cNvPr id="3" name="Content Placeholder 2"/>
          <p:cNvSpPr>
            <a:spLocks noGrp="1"/>
          </p:cNvSpPr>
          <p:nvPr>
            <p:ph idx="1"/>
          </p:nvPr>
        </p:nvSpPr>
        <p:spPr>
          <a:xfrm>
            <a:off x="381000" y="1684039"/>
            <a:ext cx="8382000" cy="4488161"/>
          </a:xfrm>
        </p:spPr>
        <p:txBody>
          <a:bodyPr>
            <a:normAutofit lnSpcReduction="10000"/>
          </a:bodyPr>
          <a:lstStyle/>
          <a:p>
            <a:r>
              <a:rPr lang="en-US" dirty="0" smtClean="0"/>
              <a:t>Dependencies are a relationship between Deployment Types</a:t>
            </a:r>
          </a:p>
          <a:p>
            <a:r>
              <a:rPr lang="en-US" dirty="0" smtClean="0"/>
              <a:t>Similar to requirement rules, but can be installed</a:t>
            </a:r>
          </a:p>
          <a:p>
            <a:r>
              <a:rPr lang="en-US" dirty="0" smtClean="0"/>
              <a:t>When an application is targeted, the dependencies are treated as a component of this application</a:t>
            </a:r>
          </a:p>
          <a:p>
            <a:pPr lvl="1"/>
            <a:r>
              <a:rPr lang="en-US" dirty="0" smtClean="0"/>
              <a:t>Content Download</a:t>
            </a:r>
          </a:p>
          <a:p>
            <a:pPr lvl="1"/>
            <a:r>
              <a:rPr lang="en-US" dirty="0" smtClean="0"/>
              <a:t>Installation</a:t>
            </a:r>
          </a:p>
          <a:p>
            <a:r>
              <a:rPr lang="en-US" dirty="0" smtClean="0"/>
              <a:t>Reboots can be suppressed</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Application Dependencies</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bwMode="auto">
          <a:xfrm>
            <a:off x="0" y="6096000"/>
            <a:ext cx="9144000" cy="381000"/>
          </a:xfrm>
          <a:prstGeom prst="rect">
            <a:avLst/>
          </a:prstGeom>
          <a:solidFill>
            <a:schemeClr val="bg1"/>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Client Evaluation</a:t>
            </a:r>
            <a:endParaRPr lang="en-US" dirty="0"/>
          </a:p>
        </p:txBody>
      </p:sp>
      <p:sp>
        <p:nvSpPr>
          <p:cNvPr id="3" name="Rectangle 2"/>
          <p:cNvSpPr/>
          <p:nvPr/>
        </p:nvSpPr>
        <p:spPr bwMode="auto">
          <a:xfrm>
            <a:off x="3848100" y="1143000"/>
            <a:ext cx="1752600" cy="1066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tx1"/>
                </a:solidFill>
              </a:rPr>
              <a:t>Evaluate Deployment Type requirements for the targeted Application</a:t>
            </a:r>
          </a:p>
        </p:txBody>
      </p:sp>
      <p:sp>
        <p:nvSpPr>
          <p:cNvPr id="4" name="Flowchart: Terminator 3"/>
          <p:cNvSpPr/>
          <p:nvPr/>
        </p:nvSpPr>
        <p:spPr bwMode="auto">
          <a:xfrm>
            <a:off x="838200" y="1371600"/>
            <a:ext cx="1752600" cy="609600"/>
          </a:xfrm>
          <a:prstGeom prst="flowChartTerminator">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tx1"/>
                </a:solidFill>
              </a:rPr>
              <a:t>Deadline Reached</a:t>
            </a:r>
          </a:p>
        </p:txBody>
      </p:sp>
      <p:cxnSp>
        <p:nvCxnSpPr>
          <p:cNvPr id="11" name="Straight Arrow Connector 10"/>
          <p:cNvCxnSpPr>
            <a:stCxn id="4" idx="3"/>
            <a:endCxn id="3" idx="1"/>
          </p:cNvCxnSpPr>
          <p:nvPr/>
        </p:nvCxnSpPr>
        <p:spPr>
          <a:xfrm>
            <a:off x="2590800" y="1676400"/>
            <a:ext cx="12573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30" name="Rectangle 29"/>
          <p:cNvSpPr/>
          <p:nvPr/>
        </p:nvSpPr>
        <p:spPr bwMode="auto">
          <a:xfrm>
            <a:off x="6629400" y="1143000"/>
            <a:ext cx="1752600" cy="1066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tx1"/>
                </a:solidFill>
              </a:rPr>
              <a:t>Deployment Type not applicable</a:t>
            </a:r>
          </a:p>
        </p:txBody>
      </p:sp>
      <p:cxnSp>
        <p:nvCxnSpPr>
          <p:cNvPr id="31" name="Straight Arrow Connector 30"/>
          <p:cNvCxnSpPr>
            <a:stCxn id="3" idx="3"/>
            <a:endCxn id="30" idx="1"/>
          </p:cNvCxnSpPr>
          <p:nvPr/>
        </p:nvCxnSpPr>
        <p:spPr>
          <a:xfrm>
            <a:off x="5600700" y="1676400"/>
            <a:ext cx="10287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pSp>
        <p:nvGrpSpPr>
          <p:cNvPr id="5" name="Group 60"/>
          <p:cNvGrpSpPr/>
          <p:nvPr/>
        </p:nvGrpSpPr>
        <p:grpSpPr>
          <a:xfrm>
            <a:off x="3352800" y="2210594"/>
            <a:ext cx="2743200" cy="1218406"/>
            <a:chOff x="3352800" y="2210594"/>
            <a:chExt cx="2743200" cy="1218406"/>
          </a:xfrm>
        </p:grpSpPr>
        <p:cxnSp>
          <p:nvCxnSpPr>
            <p:cNvPr id="13" name="Straight Arrow Connector 12"/>
            <p:cNvCxnSpPr>
              <a:stCxn id="3" idx="2"/>
              <a:endCxn id="12" idx="0"/>
            </p:cNvCxnSpPr>
            <p:nvPr/>
          </p:nvCxnSpPr>
          <p:spPr>
            <a:xfrm rot="5400000">
              <a:off x="4457700" y="2476500"/>
              <a:ext cx="5334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2" name="Flowchart: Decision 11"/>
            <p:cNvSpPr/>
            <p:nvPr/>
          </p:nvSpPr>
          <p:spPr bwMode="auto">
            <a:xfrm>
              <a:off x="3352800" y="2743200"/>
              <a:ext cx="2743200" cy="685800"/>
            </a:xfrm>
            <a:prstGeom prst="flowChartDecisio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tx1"/>
                  </a:solidFill>
                </a:rPr>
                <a:t>Has More Dependencies?</a:t>
              </a:r>
            </a:p>
          </p:txBody>
        </p:sp>
      </p:grpSp>
      <p:grpSp>
        <p:nvGrpSpPr>
          <p:cNvPr id="7" name="Group 59"/>
          <p:cNvGrpSpPr/>
          <p:nvPr/>
        </p:nvGrpSpPr>
        <p:grpSpPr>
          <a:xfrm>
            <a:off x="920496" y="3086100"/>
            <a:ext cx="2432304" cy="3238500"/>
            <a:chOff x="920496" y="3086100"/>
            <a:chExt cx="2432304" cy="3238500"/>
          </a:xfrm>
        </p:grpSpPr>
        <p:sp>
          <p:nvSpPr>
            <p:cNvPr id="6" name="Rectangle 5"/>
            <p:cNvSpPr/>
            <p:nvPr/>
          </p:nvSpPr>
          <p:spPr bwMode="auto">
            <a:xfrm>
              <a:off x="920496" y="3962400"/>
              <a:ext cx="1752600" cy="1066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tx1"/>
                  </a:solidFill>
                </a:rPr>
                <a:t>Locate and Download Content for Application and missing dependencies</a:t>
              </a:r>
            </a:p>
          </p:txBody>
        </p:sp>
        <p:cxnSp>
          <p:nvCxnSpPr>
            <p:cNvPr id="16" name="Straight Arrow Connector 15"/>
            <p:cNvCxnSpPr>
              <a:stCxn id="6" idx="2"/>
              <a:endCxn id="43" idx="0"/>
            </p:cNvCxnSpPr>
            <p:nvPr/>
          </p:nvCxnSpPr>
          <p:spPr>
            <a:xfrm rot="5400000">
              <a:off x="1453896" y="5372100"/>
              <a:ext cx="6858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43" name="Flowchart: Terminator 42"/>
            <p:cNvSpPr/>
            <p:nvPr/>
          </p:nvSpPr>
          <p:spPr bwMode="auto">
            <a:xfrm>
              <a:off x="920496" y="5715000"/>
              <a:ext cx="1752600" cy="609600"/>
            </a:xfrm>
            <a:prstGeom prst="flowChartTerminator">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tx1"/>
                  </a:solidFill>
                </a:rPr>
                <a:t>Enforce Intent (Require)</a:t>
              </a:r>
            </a:p>
          </p:txBody>
        </p:sp>
        <p:cxnSp>
          <p:nvCxnSpPr>
            <p:cNvPr id="47" name="Straight Arrow Connector 26"/>
            <p:cNvCxnSpPr>
              <a:stCxn id="12" idx="1"/>
              <a:endCxn id="6" idx="0"/>
            </p:cNvCxnSpPr>
            <p:nvPr/>
          </p:nvCxnSpPr>
          <p:spPr>
            <a:xfrm rot="10800000" flipV="1">
              <a:off x="1796796" y="3086100"/>
              <a:ext cx="1556004" cy="876300"/>
            </a:xfrm>
            <a:prstGeom prst="bentConnector2">
              <a:avLst/>
            </a:prstGeom>
            <a:ln>
              <a:tailEnd type="arrow"/>
            </a:ln>
          </p:spPr>
          <p:style>
            <a:lnRef idx="3">
              <a:schemeClr val="accent2"/>
            </a:lnRef>
            <a:fillRef idx="0">
              <a:schemeClr val="accent2"/>
            </a:fillRef>
            <a:effectRef idx="2">
              <a:schemeClr val="accent2"/>
            </a:effectRef>
            <a:fontRef idx="minor">
              <a:schemeClr val="tx1"/>
            </a:fontRef>
          </p:style>
        </p:cxnSp>
      </p:grpSp>
      <p:grpSp>
        <p:nvGrpSpPr>
          <p:cNvPr id="8" name="Group 61"/>
          <p:cNvGrpSpPr/>
          <p:nvPr/>
        </p:nvGrpSpPr>
        <p:grpSpPr>
          <a:xfrm>
            <a:off x="3848100" y="2209800"/>
            <a:ext cx="3657600" cy="4038600"/>
            <a:chOff x="3848100" y="2209800"/>
            <a:chExt cx="3657600" cy="4038600"/>
          </a:xfrm>
        </p:grpSpPr>
        <p:sp>
          <p:nvSpPr>
            <p:cNvPr id="22" name="Rectangle 21"/>
            <p:cNvSpPr/>
            <p:nvPr/>
          </p:nvSpPr>
          <p:spPr bwMode="auto">
            <a:xfrm>
              <a:off x="3848100" y="5181600"/>
              <a:ext cx="1752600" cy="1066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tx1"/>
                  </a:solidFill>
                </a:rPr>
                <a:t>Evaluate requirements for the dependency</a:t>
              </a:r>
            </a:p>
          </p:txBody>
        </p:sp>
        <p:cxnSp>
          <p:nvCxnSpPr>
            <p:cNvPr id="23" name="Straight Arrow Connector 22"/>
            <p:cNvCxnSpPr>
              <a:stCxn id="12" idx="2"/>
              <a:endCxn id="51" idx="0"/>
            </p:cNvCxnSpPr>
            <p:nvPr/>
          </p:nvCxnSpPr>
          <p:spPr>
            <a:xfrm rot="5400000">
              <a:off x="4572000" y="3581400"/>
              <a:ext cx="3048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7" name="Straight Arrow Connector 26"/>
            <p:cNvCxnSpPr>
              <a:stCxn id="22" idx="3"/>
              <a:endCxn id="12" idx="3"/>
            </p:cNvCxnSpPr>
            <p:nvPr/>
          </p:nvCxnSpPr>
          <p:spPr>
            <a:xfrm flipV="1">
              <a:off x="5600700" y="3086100"/>
              <a:ext cx="495300" cy="2628900"/>
            </a:xfrm>
            <a:prstGeom prst="bentConnector3">
              <a:avLst>
                <a:gd name="adj1" fmla="val 146154"/>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4" name="Straight Arrow Connector 26"/>
            <p:cNvCxnSpPr>
              <a:stCxn id="22" idx="2"/>
              <a:endCxn id="30" idx="2"/>
            </p:cNvCxnSpPr>
            <p:nvPr/>
          </p:nvCxnSpPr>
          <p:spPr>
            <a:xfrm rot="5400000" flipH="1" flipV="1">
              <a:off x="4095750" y="2838450"/>
              <a:ext cx="4038600" cy="2781300"/>
            </a:xfrm>
            <a:prstGeom prst="bentConnector3">
              <a:avLst>
                <a:gd name="adj1" fmla="val -5660"/>
              </a:avLst>
            </a:prstGeom>
            <a:ln>
              <a:tailEnd type="arrow"/>
            </a:ln>
          </p:spPr>
          <p:style>
            <a:lnRef idx="3">
              <a:schemeClr val="accent2"/>
            </a:lnRef>
            <a:fillRef idx="0">
              <a:schemeClr val="accent2"/>
            </a:fillRef>
            <a:effectRef idx="2">
              <a:schemeClr val="accent2"/>
            </a:effectRef>
            <a:fontRef idx="minor">
              <a:schemeClr val="tx1"/>
            </a:fontRef>
          </p:style>
        </p:cxnSp>
        <p:sp>
          <p:nvSpPr>
            <p:cNvPr id="51" name="Rectangle 50"/>
            <p:cNvSpPr/>
            <p:nvPr/>
          </p:nvSpPr>
          <p:spPr bwMode="auto">
            <a:xfrm>
              <a:off x="3848100" y="3733800"/>
              <a:ext cx="1752600" cy="1066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dirty="0" smtClean="0">
                  <a:solidFill>
                    <a:schemeClr val="tx1"/>
                  </a:solidFill>
                </a:rPr>
                <a:t>Check client for dependency</a:t>
              </a:r>
            </a:p>
          </p:txBody>
        </p:sp>
        <p:cxnSp>
          <p:nvCxnSpPr>
            <p:cNvPr id="53" name="Straight Arrow Connector 52"/>
            <p:cNvCxnSpPr>
              <a:stCxn id="51" idx="2"/>
              <a:endCxn id="22" idx="0"/>
            </p:cNvCxnSpPr>
            <p:nvPr/>
          </p:nvCxnSpPr>
          <p:spPr>
            <a:xfrm rot="5400000">
              <a:off x="4533900" y="4991100"/>
              <a:ext cx="3810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56" name="Straight Arrow Connector 26"/>
            <p:cNvCxnSpPr>
              <a:stCxn id="51" idx="3"/>
              <a:endCxn id="12" idx="3"/>
            </p:cNvCxnSpPr>
            <p:nvPr/>
          </p:nvCxnSpPr>
          <p:spPr>
            <a:xfrm flipV="1">
              <a:off x="5600700" y="3086100"/>
              <a:ext cx="495300" cy="1181100"/>
            </a:xfrm>
            <a:prstGeom prst="bentConnector3">
              <a:avLst>
                <a:gd name="adj1" fmla="val 146154"/>
              </a:avLst>
            </a:prstGeom>
            <a:ln>
              <a:tailEnd type="arrow"/>
            </a:ln>
          </p:spPr>
          <p:style>
            <a:lnRef idx="3">
              <a:schemeClr val="accent2"/>
            </a:lnRef>
            <a:fillRef idx="0">
              <a:schemeClr val="accent2"/>
            </a:fillRef>
            <a:effectRef idx="2">
              <a:schemeClr val="accent2"/>
            </a:effectRef>
            <a:fontRef idx="minor">
              <a:schemeClr val="tx1"/>
            </a:fontRef>
          </p:style>
        </p:cxn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7"/>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Takeaways</a:t>
            </a:r>
            <a:endParaRPr lang="en-US" dirty="0"/>
          </a:p>
        </p:txBody>
      </p:sp>
      <p:sp>
        <p:nvSpPr>
          <p:cNvPr id="3" name="Text Placeholder 2"/>
          <p:cNvSpPr>
            <a:spLocks noGrp="1"/>
          </p:cNvSpPr>
          <p:nvPr>
            <p:ph type="body" sz="quarter" idx="10"/>
          </p:nvPr>
        </p:nvSpPr>
        <p:spPr/>
        <p:txBody>
          <a:bodyPr/>
          <a:lstStyle/>
          <a:p>
            <a:r>
              <a:rPr lang="en-US" dirty="0" smtClean="0"/>
              <a:t>You’ll have questions now, you’ll have more after beta when you play with it!</a:t>
            </a:r>
          </a:p>
          <a:p>
            <a:r>
              <a:rPr lang="en-US" dirty="0" smtClean="0"/>
              <a:t>It’s built on the core fundamentals of DCM – so learn DCM today</a:t>
            </a:r>
          </a:p>
          <a:p>
            <a:r>
              <a:rPr lang="en-US" dirty="0" smtClean="0"/>
              <a:t>It’s really 3 things – 2 of which you know today:</a:t>
            </a:r>
          </a:p>
          <a:p>
            <a:pPr lvl="1"/>
            <a:r>
              <a:rPr lang="en-US" dirty="0" smtClean="0"/>
              <a:t>Policy is gotten from an MP for what to consider executing – you do that today</a:t>
            </a:r>
          </a:p>
          <a:p>
            <a:pPr lvl="1"/>
            <a:r>
              <a:rPr lang="en-US" dirty="0" smtClean="0"/>
              <a:t>Rules are processed for what to install, IF to install, or IF to reinstall – this is new</a:t>
            </a:r>
          </a:p>
          <a:p>
            <a:pPr lvl="1"/>
            <a:r>
              <a:rPr lang="en-US" dirty="0" smtClean="0"/>
              <a:t>Apps install – you do that today.</a:t>
            </a:r>
            <a:endParaRPr lang="en-US" dirty="0"/>
          </a:p>
        </p:txBody>
      </p:sp>
    </p:spTree>
    <p:extLst>
      <p:ext uri="{BB962C8B-B14F-4D97-AF65-F5344CB8AC3E}">
        <p14:creationId xmlns:p14="http://schemas.microsoft.com/office/powerpoint/2007/7/12/main" xmlns="" val="2956675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381000" y="228600"/>
            <a:ext cx="8375946" cy="1301895"/>
          </a:xfrm>
        </p:spPr>
        <p:txBody>
          <a:bodyPr/>
          <a:lstStyle/>
          <a:p>
            <a:r>
              <a:rPr sz="5400" dirty="0" smtClean="0"/>
              <a:t>Related Content</a:t>
            </a:r>
            <a:br>
              <a:rPr sz="5400" dirty="0" smtClean="0"/>
            </a:br>
            <a:r>
              <a:rPr lang="en-US" sz="4000" dirty="0" smtClean="0"/>
              <a:t>Breakout Sessions</a:t>
            </a:r>
            <a:endParaRPr lang="en-US" sz="4000" dirty="0"/>
          </a:p>
        </p:txBody>
      </p:sp>
      <p:sp>
        <p:nvSpPr>
          <p:cNvPr id="17" name="Content Placeholder 16"/>
          <p:cNvSpPr>
            <a:spLocks noGrp="1"/>
          </p:cNvSpPr>
          <p:nvPr>
            <p:ph sz="quarter" idx="10"/>
          </p:nvPr>
        </p:nvSpPr>
        <p:spPr>
          <a:xfrm>
            <a:off x="217720" y="1588648"/>
            <a:ext cx="8719457" cy="3462340"/>
          </a:xfrm>
        </p:spPr>
        <p:txBody>
          <a:bodyPr/>
          <a:lstStyle/>
          <a:p>
            <a:r>
              <a:rPr lang="en-US" sz="2400" b="1" dirty="0" smtClean="0">
                <a:solidFill>
                  <a:schemeClr val="accent1"/>
                </a:solidFill>
              </a:rPr>
              <a:t>MGT303</a:t>
            </a:r>
            <a:r>
              <a:rPr lang="en-US" sz="2400" dirty="0" smtClean="0">
                <a:solidFill>
                  <a:schemeClr val="accent1"/>
                </a:solidFill>
              </a:rPr>
              <a:t> </a:t>
            </a:r>
            <a:r>
              <a:rPr lang="en-US" sz="2400" dirty="0" smtClean="0"/>
              <a:t>Software Distribution in Microsoft System Center Configuration Manager </a:t>
            </a:r>
            <a:r>
              <a:rPr lang="en-US" sz="2400" dirty="0" err="1" smtClean="0"/>
              <a:t>V.next</a:t>
            </a:r>
            <a:r>
              <a:rPr lang="en-US" sz="2400" dirty="0" smtClean="0"/>
              <a:t>: Part 1</a:t>
            </a:r>
          </a:p>
          <a:p>
            <a:r>
              <a:rPr lang="en-US" sz="2400" b="1" dirty="0" smtClean="0">
                <a:solidFill>
                  <a:schemeClr val="accent1"/>
                </a:solidFill>
              </a:rPr>
              <a:t>MGT304</a:t>
            </a:r>
            <a:r>
              <a:rPr lang="en-US" sz="2400" dirty="0" smtClean="0">
                <a:solidFill>
                  <a:schemeClr val="accent1"/>
                </a:solidFill>
              </a:rPr>
              <a:t> </a:t>
            </a:r>
            <a:r>
              <a:rPr lang="en-US" sz="2400" dirty="0" smtClean="0"/>
              <a:t>Software Distribution in Microsoft System Center Configuration Manager </a:t>
            </a:r>
            <a:r>
              <a:rPr lang="en-US" sz="2400" dirty="0" err="1" smtClean="0"/>
              <a:t>V.next</a:t>
            </a:r>
            <a:r>
              <a:rPr lang="en-US" sz="2400" dirty="0" smtClean="0"/>
              <a:t>: Part 2</a:t>
            </a:r>
          </a:p>
          <a:p>
            <a:r>
              <a:rPr lang="en-US" sz="2400" b="1" dirty="0" smtClean="0">
                <a:solidFill>
                  <a:schemeClr val="accent1"/>
                </a:solidFill>
              </a:rPr>
              <a:t>MGT305</a:t>
            </a:r>
            <a:r>
              <a:rPr lang="en-US" sz="2400" dirty="0" smtClean="0">
                <a:solidFill>
                  <a:schemeClr val="accent1"/>
                </a:solidFill>
              </a:rPr>
              <a:t> </a:t>
            </a:r>
            <a:r>
              <a:rPr lang="en-US" sz="2400" dirty="0" smtClean="0"/>
              <a:t>Accelerating Windows 7 Deployments with MDOP, Microsoft System Center, and </a:t>
            </a:r>
            <a:r>
              <a:rPr lang="en-US" sz="2400" dirty="0" err="1" smtClean="0"/>
              <a:t>Virt</a:t>
            </a:r>
            <a:endParaRPr lang="en-US" sz="2400" dirty="0" smtClean="0"/>
          </a:p>
          <a:p>
            <a:r>
              <a:rPr lang="en-US" sz="2400" b="1" dirty="0" smtClean="0">
                <a:solidFill>
                  <a:schemeClr val="accent1"/>
                </a:solidFill>
              </a:rPr>
              <a:t>MGT306</a:t>
            </a:r>
            <a:r>
              <a:rPr lang="en-US" sz="2400" dirty="0" smtClean="0">
                <a:solidFill>
                  <a:schemeClr val="accent1"/>
                </a:solidFill>
              </a:rPr>
              <a:t> </a:t>
            </a:r>
            <a:r>
              <a:rPr lang="en-US" sz="2400" dirty="0" smtClean="0"/>
              <a:t>Microsoft System Center and the Green Client</a:t>
            </a:r>
          </a:p>
        </p:txBody>
      </p:sp>
    </p:spTree>
    <p:extLst>
      <p:ext uri="{BB962C8B-B14F-4D97-AF65-F5344CB8AC3E}">
        <p14:creationId xmlns:p14="http://schemas.microsoft.com/office/powerpoint/2007/7/12/main" xmlns="" val="3525420411"/>
      </p:ext>
    </p:extLst>
  </p:cSld>
  <p:clrMapOvr>
    <a:masterClrMapping/>
  </p:clrMapOvr>
  <p:transition advClick="0">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381000" y="228600"/>
            <a:ext cx="8375946" cy="1301895"/>
          </a:xfrm>
        </p:spPr>
        <p:txBody>
          <a:bodyPr/>
          <a:lstStyle/>
          <a:p>
            <a:r>
              <a:rPr sz="5400" dirty="0" smtClean="0"/>
              <a:t>Related Content</a:t>
            </a:r>
            <a:br>
              <a:rPr sz="5400" dirty="0" smtClean="0"/>
            </a:br>
            <a:r>
              <a:rPr lang="en-US" sz="4000" dirty="0" smtClean="0"/>
              <a:t>Hands-on Labs</a:t>
            </a:r>
            <a:endParaRPr lang="en-US" sz="4400" dirty="0"/>
          </a:p>
        </p:txBody>
      </p:sp>
      <p:sp>
        <p:nvSpPr>
          <p:cNvPr id="4" name="Content Placeholder 16"/>
          <p:cNvSpPr>
            <a:spLocks noGrp="1"/>
          </p:cNvSpPr>
          <p:nvPr>
            <p:ph sz="quarter" idx="10"/>
          </p:nvPr>
        </p:nvSpPr>
        <p:spPr>
          <a:xfrm>
            <a:off x="141520" y="1524000"/>
            <a:ext cx="8773880" cy="4876800"/>
          </a:xfrm>
        </p:spPr>
        <p:txBody>
          <a:bodyPr/>
          <a:lstStyle/>
          <a:p>
            <a:pPr fontAlgn="b"/>
            <a:r>
              <a:rPr lang="en-US" sz="1700" b="1" dirty="0" smtClean="0">
                <a:solidFill>
                  <a:schemeClr val="accent1"/>
                </a:solidFill>
              </a:rPr>
              <a:t>MGT03-HOL</a:t>
            </a:r>
            <a:r>
              <a:rPr lang="en-US" sz="1700" dirty="0" smtClean="0">
                <a:solidFill>
                  <a:schemeClr val="accent1"/>
                </a:solidFill>
              </a:rPr>
              <a:t> </a:t>
            </a:r>
            <a:r>
              <a:rPr lang="en-US" sz="1700" dirty="0" smtClean="0"/>
              <a:t>Deploying Microsoft System Center Configuration Manager 2007</a:t>
            </a:r>
          </a:p>
          <a:p>
            <a:pPr fontAlgn="b"/>
            <a:r>
              <a:rPr lang="en-US" sz="1700" b="1" dirty="0" smtClean="0">
                <a:solidFill>
                  <a:schemeClr val="accent1"/>
                </a:solidFill>
              </a:rPr>
              <a:t>MGT05-HOL</a:t>
            </a:r>
            <a:r>
              <a:rPr lang="en-US" sz="1700" dirty="0" smtClean="0">
                <a:solidFill>
                  <a:schemeClr val="accent1"/>
                </a:solidFill>
              </a:rPr>
              <a:t> </a:t>
            </a:r>
            <a:r>
              <a:rPr lang="en-US" sz="1700" dirty="0" smtClean="0"/>
              <a:t>Device Management with Microsoft System Center Configuration Manager 2007</a:t>
            </a:r>
          </a:p>
          <a:p>
            <a:pPr fontAlgn="b"/>
            <a:r>
              <a:rPr lang="en-US" sz="1700" b="1" dirty="0" smtClean="0">
                <a:solidFill>
                  <a:schemeClr val="accent1"/>
                </a:solidFill>
              </a:rPr>
              <a:t>MGT10-HOL</a:t>
            </a:r>
            <a:r>
              <a:rPr lang="en-US" sz="1700" dirty="0" smtClean="0">
                <a:solidFill>
                  <a:schemeClr val="accent1"/>
                </a:solidFill>
              </a:rPr>
              <a:t> </a:t>
            </a:r>
            <a:r>
              <a:rPr lang="en-US" sz="1700" dirty="0" smtClean="0"/>
              <a:t>Introduction to Microsoft System Center Configuration Manager 2007</a:t>
            </a:r>
          </a:p>
          <a:p>
            <a:pPr fontAlgn="b"/>
            <a:r>
              <a:rPr lang="en-US" sz="1700" b="1" dirty="0" smtClean="0">
                <a:solidFill>
                  <a:schemeClr val="accent1"/>
                </a:solidFill>
              </a:rPr>
              <a:t>MGT12-HOL</a:t>
            </a:r>
            <a:r>
              <a:rPr lang="en-US" sz="1700" dirty="0" smtClean="0">
                <a:solidFill>
                  <a:schemeClr val="accent1"/>
                </a:solidFill>
              </a:rPr>
              <a:t> </a:t>
            </a:r>
            <a:r>
              <a:rPr lang="en-US" sz="1700" dirty="0" smtClean="0"/>
              <a:t>Managing Microsoft Updates with Microsoft System Center Configuration Manager 2007</a:t>
            </a:r>
          </a:p>
          <a:p>
            <a:pPr fontAlgn="b"/>
            <a:r>
              <a:rPr lang="en-US" sz="1700" b="1" dirty="0" smtClean="0">
                <a:solidFill>
                  <a:schemeClr val="accent1"/>
                </a:solidFill>
              </a:rPr>
              <a:t>MGT21-HOL</a:t>
            </a:r>
            <a:r>
              <a:rPr lang="en-US" sz="1700" dirty="0" smtClean="0">
                <a:solidFill>
                  <a:schemeClr val="accent1"/>
                </a:solidFill>
              </a:rPr>
              <a:t> </a:t>
            </a:r>
            <a:r>
              <a:rPr lang="en-US" sz="1700" dirty="0" smtClean="0"/>
              <a:t>Upgrading from Microsoft Systems Management Server 2003 to Microsoft System Center Configuration Manager 2007</a:t>
            </a:r>
          </a:p>
          <a:p>
            <a:pPr fontAlgn="b"/>
            <a:r>
              <a:rPr lang="en-US" sz="1700" b="1" dirty="0" smtClean="0">
                <a:solidFill>
                  <a:schemeClr val="accent1"/>
                </a:solidFill>
              </a:rPr>
              <a:t>MGT23-HOL</a:t>
            </a:r>
            <a:r>
              <a:rPr lang="en-US" sz="1700" dirty="0" smtClean="0">
                <a:solidFill>
                  <a:schemeClr val="accent1"/>
                </a:solidFill>
              </a:rPr>
              <a:t> </a:t>
            </a:r>
            <a:r>
              <a:rPr lang="en-US" sz="1700" dirty="0" smtClean="0"/>
              <a:t>Deploying Windows 7 with Microsoft System Center Configuration Manager 2007</a:t>
            </a:r>
          </a:p>
          <a:p>
            <a:pPr fontAlgn="b"/>
            <a:r>
              <a:rPr lang="en-US" sz="1700" b="1" dirty="0" smtClean="0">
                <a:solidFill>
                  <a:schemeClr val="accent1"/>
                </a:solidFill>
              </a:rPr>
              <a:t>MGT24-HOL </a:t>
            </a:r>
            <a:r>
              <a:rPr lang="en-US" sz="1700" dirty="0" smtClean="0"/>
              <a:t>Integrating Microsoft Application Virtualization into Microsoft System Center Configuration Manager 2007 R2</a:t>
            </a:r>
          </a:p>
          <a:p>
            <a:pPr fontAlgn="b"/>
            <a:r>
              <a:rPr lang="en-US" sz="1700" b="1" dirty="0" smtClean="0">
                <a:solidFill>
                  <a:schemeClr val="accent1"/>
                </a:solidFill>
              </a:rPr>
              <a:t>MGT25-HOL</a:t>
            </a:r>
            <a:r>
              <a:rPr lang="en-US" sz="1700" dirty="0" smtClean="0">
                <a:solidFill>
                  <a:schemeClr val="accent1"/>
                </a:solidFill>
              </a:rPr>
              <a:t> </a:t>
            </a:r>
            <a:r>
              <a:rPr lang="en-US" sz="1700" dirty="0" smtClean="0"/>
              <a:t>Utilizing SQL Server Reporting Services with Microsoft System Center Configuration Manager 2007 R2</a:t>
            </a:r>
          </a:p>
          <a:p>
            <a:pPr fontAlgn="b"/>
            <a:r>
              <a:rPr lang="en-US" sz="1700" b="1" dirty="0" smtClean="0">
                <a:solidFill>
                  <a:schemeClr val="accent1"/>
                </a:solidFill>
              </a:rPr>
              <a:t>MGT26-HOL</a:t>
            </a:r>
            <a:r>
              <a:rPr lang="en-US" sz="1700" dirty="0" smtClean="0">
                <a:solidFill>
                  <a:schemeClr val="accent1"/>
                </a:solidFill>
              </a:rPr>
              <a:t> </a:t>
            </a:r>
            <a:r>
              <a:rPr lang="en-US" sz="1700" dirty="0" smtClean="0"/>
              <a:t>Generating Asset Intelligence Data with Microsoft System Center Configuration Manager 2007</a:t>
            </a:r>
          </a:p>
          <a:p>
            <a:pPr fontAlgn="b"/>
            <a:r>
              <a:rPr lang="en-US" sz="1700" b="1" dirty="0" smtClean="0">
                <a:solidFill>
                  <a:schemeClr val="accent1"/>
                </a:solidFill>
              </a:rPr>
              <a:t>MGT27-HOL</a:t>
            </a:r>
            <a:r>
              <a:rPr lang="en-US" sz="1700" dirty="0" smtClean="0">
                <a:solidFill>
                  <a:schemeClr val="accent1"/>
                </a:solidFill>
              </a:rPr>
              <a:t> </a:t>
            </a:r>
            <a:r>
              <a:rPr lang="en-US" sz="1700" dirty="0" smtClean="0"/>
              <a:t>Determining Client </a:t>
            </a:r>
            <a:r>
              <a:rPr lang="en-US" dirty="0" smtClean="0"/>
              <a:t>Health in Microsoft System Center Configuration </a:t>
            </a:r>
            <a:r>
              <a:rPr lang="en-US" sz="1700" dirty="0" smtClean="0"/>
              <a:t>Manager 2007 R2</a:t>
            </a:r>
          </a:p>
        </p:txBody>
      </p:sp>
    </p:spTree>
    <p:extLst>
      <p:ext uri="{BB962C8B-B14F-4D97-AF65-F5344CB8AC3E}">
        <p14:creationId xmlns:p14="http://schemas.microsoft.com/office/powerpoint/2007/7/12/main" xmlns="" val="1157465813"/>
      </p:ext>
    </p:extLst>
  </p:cSld>
  <p:clrMapOvr>
    <a:masterClrMapping/>
  </p:clrMapOvr>
  <p:transition advClick="0">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4" name="Content Placeholder 16"/>
          <p:cNvSpPr>
            <a:spLocks noGrp="1"/>
          </p:cNvSpPr>
          <p:nvPr>
            <p:ph sz="quarter" idx="10"/>
          </p:nvPr>
        </p:nvSpPr>
        <p:spPr>
          <a:xfrm>
            <a:off x="272148" y="1470213"/>
            <a:ext cx="8719457" cy="3678730"/>
          </a:xfrm>
        </p:spPr>
        <p:txBody>
          <a:bodyPr/>
          <a:lstStyle/>
          <a:p>
            <a:pPr fontAlgn="b"/>
            <a:r>
              <a:rPr lang="en-US" sz="3200" b="1" dirty="0" smtClean="0">
                <a:solidFill>
                  <a:schemeClr val="accent1"/>
                </a:solidFill>
              </a:rPr>
              <a:t>Interactive Session</a:t>
            </a:r>
          </a:p>
          <a:p>
            <a:pPr fontAlgn="b"/>
            <a:r>
              <a:rPr lang="en-US" sz="2400" dirty="0" smtClean="0">
                <a:solidFill>
                  <a:schemeClr val="accent1"/>
                </a:solidFill>
              </a:rPr>
              <a:t>MGT01-IS </a:t>
            </a:r>
            <a:r>
              <a:rPr lang="en-US" sz="2400" dirty="0" smtClean="0"/>
              <a:t>Microsoft System Center Configuration Manager </a:t>
            </a:r>
            <a:r>
              <a:rPr lang="en-US" sz="2400" dirty="0" err="1" smtClean="0"/>
              <a:t>V.next</a:t>
            </a:r>
            <a:r>
              <a:rPr lang="en-US" sz="2400" dirty="0" smtClean="0"/>
              <a:t> Overview</a:t>
            </a:r>
          </a:p>
          <a:p>
            <a:pPr fontAlgn="b"/>
            <a:r>
              <a:rPr lang="en-US" sz="2400" dirty="0" smtClean="0">
                <a:solidFill>
                  <a:schemeClr val="accent1"/>
                </a:solidFill>
              </a:rPr>
              <a:t>MGT02-IS </a:t>
            </a:r>
            <a:r>
              <a:rPr lang="en-US" sz="2400" dirty="0" smtClean="0"/>
              <a:t>Microsoft System Center Configuration Manager R2 Upgrade and Architecture</a:t>
            </a:r>
          </a:p>
          <a:p>
            <a:pPr fontAlgn="b"/>
            <a:endParaRPr lang="en-US" sz="2400" dirty="0" smtClean="0"/>
          </a:p>
          <a:p>
            <a:pPr fontAlgn="b"/>
            <a:r>
              <a:rPr lang="en-US" sz="3200" b="1" dirty="0" smtClean="0">
                <a:solidFill>
                  <a:schemeClr val="accent1"/>
                </a:solidFill>
              </a:rPr>
              <a:t>Product Demos</a:t>
            </a:r>
          </a:p>
          <a:p>
            <a:pPr fontAlgn="b"/>
            <a:r>
              <a:rPr lang="en-US" sz="2400" dirty="0" smtClean="0">
                <a:solidFill>
                  <a:schemeClr val="accent1"/>
                </a:solidFill>
              </a:rPr>
              <a:t>MGT01-DEMO </a:t>
            </a:r>
            <a:r>
              <a:rPr lang="en-US" sz="2400" dirty="0" smtClean="0"/>
              <a:t>Microsoft System Center Configuration Manager </a:t>
            </a:r>
            <a:r>
              <a:rPr lang="en-US" sz="2400" dirty="0" err="1" smtClean="0"/>
              <a:t>V.next</a:t>
            </a:r>
            <a:r>
              <a:rPr lang="en-US" sz="2400" dirty="0" smtClean="0"/>
              <a:t>: End-to-End</a:t>
            </a:r>
            <a:endParaRPr lang="en-US" sz="2400" dirty="0"/>
          </a:p>
        </p:txBody>
      </p:sp>
    </p:spTree>
    <p:extLst>
      <p:ext uri="{BB962C8B-B14F-4D97-AF65-F5344CB8AC3E}">
        <p14:creationId xmlns:p14="http://schemas.microsoft.com/office/powerpoint/2007/7/12/main" xmlns="" val="84559386"/>
      </p:ext>
    </p:extLst>
  </p:cSld>
  <p:clrMapOvr>
    <a:masterClrMapping/>
  </p:clrMapOvr>
  <p:transition advClick="0">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747897"/>
          </a:xfrm>
        </p:spPr>
        <p:txBody>
          <a:bodyPr/>
          <a:lstStyle/>
          <a:p>
            <a:r>
              <a:rPr lang="en-US" sz="5400" dirty="0" smtClean="0"/>
              <a:t>Links and Resources</a:t>
            </a:r>
            <a:endParaRPr lang="en-US" sz="5400" dirty="0"/>
          </a:p>
        </p:txBody>
      </p:sp>
      <p:sp>
        <p:nvSpPr>
          <p:cNvPr id="7" name="Text Placeholder 6"/>
          <p:cNvSpPr>
            <a:spLocks noGrp="1"/>
          </p:cNvSpPr>
          <p:nvPr>
            <p:ph type="body" sz="quarter" idx="10"/>
          </p:nvPr>
        </p:nvSpPr>
        <p:spPr>
          <a:xfrm>
            <a:off x="354106" y="1587633"/>
            <a:ext cx="8382000" cy="2210862"/>
          </a:xfrm>
        </p:spPr>
        <p:txBody>
          <a:bodyPr/>
          <a:lstStyle/>
          <a:p>
            <a:r>
              <a:rPr lang="en-US" sz="2800" dirty="0" smtClean="0"/>
              <a:t>System Center Nexus Team Blog - </a:t>
            </a:r>
            <a:r>
              <a:rPr lang="en-US" sz="2800" dirty="0" smtClean="0">
                <a:hlinkClick r:id=""/>
              </a:rPr>
              <a:t>link</a:t>
            </a:r>
            <a:endParaRPr lang="en-US" sz="2800" dirty="0" smtClean="0"/>
          </a:p>
          <a:p>
            <a:r>
              <a:rPr lang="en-US" sz="2800" dirty="0" smtClean="0"/>
              <a:t>What’s new SP2 TechNet Documentation Library- </a:t>
            </a:r>
            <a:r>
              <a:rPr lang="en-US" sz="2800" dirty="0" smtClean="0">
                <a:hlinkClick r:id=""/>
              </a:rPr>
              <a:t>link</a:t>
            </a:r>
            <a:endParaRPr lang="en-US" sz="2800" dirty="0" smtClean="0"/>
          </a:p>
          <a:p>
            <a:r>
              <a:rPr lang="en-US" sz="2800" dirty="0" smtClean="0"/>
              <a:t>Configuration Manager </a:t>
            </a:r>
            <a:r>
              <a:rPr lang="en-US" sz="2800" dirty="0" smtClean="0">
                <a:hlinkClick r:id=""/>
              </a:rPr>
              <a:t>download</a:t>
            </a:r>
            <a:endParaRPr lang="en-US" sz="2800" dirty="0" smtClean="0"/>
          </a:p>
          <a:p>
            <a:r>
              <a:rPr lang="en-US" sz="2800" dirty="0" smtClean="0"/>
              <a:t>ConfigMgr Product Homepage – </a:t>
            </a:r>
            <a:r>
              <a:rPr lang="en-US" sz="2800" dirty="0" smtClean="0">
                <a:hlinkClick r:id=""/>
              </a:rPr>
              <a:t>link</a:t>
            </a:r>
            <a:endParaRPr lang="en-US" sz="2800" dirty="0" smtClean="0"/>
          </a:p>
          <a:p>
            <a:r>
              <a:rPr lang="en-US" sz="2800" dirty="0" smtClean="0"/>
              <a:t>Configuration Manager Product Team Blog – </a:t>
            </a:r>
            <a:r>
              <a:rPr lang="en-US" sz="2800" dirty="0" smtClean="0">
                <a:hlinkClick r:id=""/>
              </a:rPr>
              <a:t>link</a:t>
            </a:r>
            <a:endParaRPr lang="en-US" sz="2800" dirty="0" smtClean="0"/>
          </a:p>
          <a:p>
            <a:r>
              <a:rPr lang="en-US" sz="2800" dirty="0" smtClean="0"/>
              <a:t>Windows MDOP – </a:t>
            </a:r>
            <a:r>
              <a:rPr lang="en-US" sz="2800" dirty="0" smtClean="0">
                <a:hlinkClick r:id=""/>
              </a:rPr>
              <a:t>link</a:t>
            </a:r>
            <a:endParaRPr lang="en-US" sz="2800" dirty="0" smtClean="0"/>
          </a:p>
          <a:p>
            <a:r>
              <a:rPr lang="en-US" sz="2800" dirty="0" smtClean="0"/>
              <a:t>Windows Server 2008 R2 Branch Cache overview – </a:t>
            </a:r>
            <a:r>
              <a:rPr lang="en-US" sz="2800" dirty="0" smtClean="0">
                <a:hlinkClick r:id=""/>
              </a:rPr>
              <a:t>link</a:t>
            </a:r>
            <a:endParaRPr lang="en-US" sz="2800" dirty="0" smtClean="0"/>
          </a:p>
          <a:p>
            <a:r>
              <a:rPr lang="en-US" sz="2800" dirty="0" smtClean="0"/>
              <a:t>Branch Cache ConfigMgr Deployment Guidance – </a:t>
            </a:r>
            <a:r>
              <a:rPr lang="en-US" sz="2800" dirty="0" smtClean="0">
                <a:hlinkClick r:id=""/>
              </a:rPr>
              <a:t>link</a:t>
            </a:r>
            <a:endParaRPr lang="en-US" sz="2800" dirty="0"/>
          </a:p>
        </p:txBody>
      </p:sp>
    </p:spTree>
    <p:extLst>
      <p:ext uri="{BB962C8B-B14F-4D97-AF65-F5344CB8AC3E}">
        <p14:creationId xmlns:p14="http://schemas.microsoft.com/office/powerpoint/2007/7/12/main" xmlns="" val="283245948"/>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lstStyle/>
          <a:p>
            <a:r>
              <a:rPr sz="4400" dirty="0"/>
              <a:t>Session Objectives And Takeaways</a:t>
            </a:r>
            <a:endParaRPr lang="en-US" sz="4400" dirty="0"/>
          </a:p>
        </p:txBody>
      </p:sp>
      <p:sp>
        <p:nvSpPr>
          <p:cNvPr id="3" name="Content Placeholder 2"/>
          <p:cNvSpPr>
            <a:spLocks noGrp="1"/>
          </p:cNvSpPr>
          <p:nvPr>
            <p:ph idx="1"/>
          </p:nvPr>
        </p:nvSpPr>
        <p:spPr>
          <a:xfrm>
            <a:off x="381000" y="1412875"/>
            <a:ext cx="8382000" cy="3896451"/>
          </a:xfrm>
        </p:spPr>
        <p:txBody>
          <a:bodyPr/>
          <a:lstStyle/>
          <a:p>
            <a:r>
              <a:rPr lang="en-US" dirty="0" smtClean="0"/>
              <a:t>Follow on to the first session</a:t>
            </a:r>
          </a:p>
          <a:p>
            <a:r>
              <a:rPr lang="en-US" dirty="0" smtClean="0"/>
              <a:t>Focus on advanced app mgmt scenarios</a:t>
            </a:r>
          </a:p>
          <a:p>
            <a:pPr lvl="1"/>
            <a:r>
              <a:rPr lang="en-US" dirty="0" smtClean="0"/>
              <a:t>App-V deployment type</a:t>
            </a:r>
          </a:p>
          <a:p>
            <a:pPr lvl="1"/>
            <a:r>
              <a:rPr lang="en-US" dirty="0" smtClean="0"/>
              <a:t>What is user device affinity and how it is used</a:t>
            </a:r>
          </a:p>
          <a:p>
            <a:pPr lvl="1"/>
            <a:r>
              <a:rPr lang="en-US" dirty="0" smtClean="0"/>
              <a:t>Multiple DTs with conditional delivery rules</a:t>
            </a:r>
          </a:p>
          <a:p>
            <a:pPr lvl="1"/>
            <a:r>
              <a:rPr lang="en-US" dirty="0" smtClean="0"/>
              <a:t>Define and manage App dependencies </a:t>
            </a:r>
          </a:p>
          <a:p>
            <a:pPr lvl="1"/>
            <a:r>
              <a:rPr lang="en-US" dirty="0" smtClean="0"/>
              <a:t>Lots of demo(s)!!!</a:t>
            </a:r>
          </a:p>
          <a:p>
            <a:endParaRPr lang="en-US" dirty="0" smtClean="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loud Callout 16"/>
          <p:cNvSpPr/>
          <p:nvPr/>
        </p:nvSpPr>
        <p:spPr bwMode="auto">
          <a:xfrm>
            <a:off x="1324302" y="2085201"/>
            <a:ext cx="1524000" cy="1143000"/>
          </a:xfrm>
          <a:prstGeom prst="cloudCallout">
            <a:avLst/>
          </a:prstGeom>
          <a:solidFill>
            <a:schemeClr val="accent3">
              <a:lumMod val="7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50800" dist="38100" dir="2700000" algn="tl" rotWithShape="0">
                  <a:prstClr val="black">
                    <a:alpha val="40000"/>
                  </a:prstClr>
                </a:outerShdw>
              </a:effectLst>
              <a:latin typeface="Segoe" pitchFamily="34" charset="0"/>
            </a:endParaRPr>
          </a:p>
        </p:txBody>
      </p:sp>
      <p:pic>
        <p:nvPicPr>
          <p:cNvPr id="14" name="Picture 3" descr="E:\slides\icons\software boxes\box 1a.png"/>
          <p:cNvPicPr>
            <a:picLocks noChangeAspect="1" noChangeArrowheads="1"/>
          </p:cNvPicPr>
          <p:nvPr/>
        </p:nvPicPr>
        <p:blipFill>
          <a:blip r:embed="rId3" cstate="print"/>
          <a:srcRect/>
          <a:stretch>
            <a:fillRect/>
          </a:stretch>
        </p:blipFill>
        <p:spPr bwMode="auto">
          <a:xfrm>
            <a:off x="1933902" y="2466201"/>
            <a:ext cx="570937" cy="606918"/>
          </a:xfrm>
          <a:prstGeom prst="rect">
            <a:avLst/>
          </a:prstGeom>
          <a:noFill/>
        </p:spPr>
      </p:pic>
      <p:sp>
        <p:nvSpPr>
          <p:cNvPr id="2" name="Title 1"/>
          <p:cNvSpPr>
            <a:spLocks noGrp="1"/>
          </p:cNvSpPr>
          <p:nvPr>
            <p:ph type="title"/>
          </p:nvPr>
        </p:nvSpPr>
        <p:spPr>
          <a:xfrm>
            <a:off x="381000" y="228600"/>
            <a:ext cx="8382000" cy="664797"/>
          </a:xfrm>
        </p:spPr>
        <p:txBody>
          <a:bodyPr/>
          <a:lstStyle/>
          <a:p>
            <a:r>
              <a:rPr lang="en-US" dirty="0" smtClean="0"/>
              <a:t>Embracing User Centric</a:t>
            </a:r>
            <a:endParaRPr lang="en-US" dirty="0"/>
          </a:p>
        </p:txBody>
      </p:sp>
      <p:pic>
        <p:nvPicPr>
          <p:cNvPr id="11" name="Picture 13" descr="E:\slides\icons\_XML ICONS\user business man people person.png"/>
          <p:cNvPicPr>
            <a:picLocks noChangeAspect="1" noChangeArrowheads="1"/>
          </p:cNvPicPr>
          <p:nvPr/>
        </p:nvPicPr>
        <p:blipFill>
          <a:blip r:embed="rId4" cstate="print"/>
          <a:srcRect/>
          <a:stretch>
            <a:fillRect/>
          </a:stretch>
        </p:blipFill>
        <p:spPr bwMode="auto">
          <a:xfrm>
            <a:off x="790902" y="3152001"/>
            <a:ext cx="975082" cy="1295400"/>
          </a:xfrm>
          <a:prstGeom prst="rect">
            <a:avLst/>
          </a:prstGeom>
          <a:noFill/>
        </p:spPr>
      </p:pic>
      <p:pic>
        <p:nvPicPr>
          <p:cNvPr id="16" name="Picture 2" descr="\\eventsql\dvd\Online_ART\DVD_ART34\Artwork_Imagery\Icons - Illustrations\_WINDOWS VISTA ICONS\Computer PC desktop.png"/>
          <p:cNvPicPr>
            <a:picLocks noChangeAspect="1" noChangeArrowheads="1"/>
          </p:cNvPicPr>
          <p:nvPr/>
        </p:nvPicPr>
        <p:blipFill>
          <a:blip r:embed="rId5" cstate="print"/>
          <a:srcRect/>
          <a:stretch>
            <a:fillRect/>
          </a:stretch>
        </p:blipFill>
        <p:spPr bwMode="auto">
          <a:xfrm>
            <a:off x="1476702" y="2237601"/>
            <a:ext cx="609600" cy="609600"/>
          </a:xfrm>
          <a:prstGeom prst="rect">
            <a:avLst/>
          </a:prstGeom>
          <a:noFill/>
        </p:spPr>
      </p:pic>
      <p:sp>
        <p:nvSpPr>
          <p:cNvPr id="15" name="Left-Right Arrow 14"/>
          <p:cNvSpPr/>
          <p:nvPr/>
        </p:nvSpPr>
        <p:spPr bwMode="auto">
          <a:xfrm>
            <a:off x="1781502" y="2694801"/>
            <a:ext cx="456749" cy="211470"/>
          </a:xfrm>
          <a:prstGeom prst="leftRightArrow">
            <a:avLst/>
          </a:prstGeom>
          <a:gradFill>
            <a:gsLst>
              <a:gs pos="0">
                <a:schemeClr val="accent6">
                  <a:lumMod val="50000"/>
                </a:schemeClr>
              </a:gs>
              <a:gs pos="80000">
                <a:schemeClr val="accent6"/>
              </a:gs>
              <a:gs pos="100000">
                <a:schemeClr val="accent6"/>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50800" dist="38100" dir="2700000" algn="tl" rotWithShape="0">
                  <a:prstClr val="black">
                    <a:alpha val="40000"/>
                  </a:prstClr>
                </a:outerShdw>
              </a:effectLst>
              <a:latin typeface="Segoe" pitchFamily="34" charset="0"/>
            </a:endParaRPr>
          </a:p>
        </p:txBody>
      </p:sp>
      <p:sp>
        <p:nvSpPr>
          <p:cNvPr id="21" name="TextBox 20"/>
          <p:cNvSpPr txBox="1"/>
          <p:nvPr/>
        </p:nvSpPr>
        <p:spPr>
          <a:xfrm>
            <a:off x="257502" y="1143000"/>
            <a:ext cx="3048000" cy="830997"/>
          </a:xfrm>
          <a:prstGeom prst="rect">
            <a:avLst/>
          </a:prstGeom>
          <a:noFill/>
        </p:spPr>
        <p:txBody>
          <a:bodyPr wrap="square" lIns="0" tIns="0" rIns="0" bIns="0" rtlCol="0">
            <a:spAutoFit/>
          </a:bodyPr>
          <a:lstStyle/>
          <a:p>
            <a:r>
              <a:rPr lang="en-US" i="1" dirty="0" smtClean="0"/>
              <a:t>Separate advertisements for different forms of the same application to a machine…</a:t>
            </a:r>
            <a:endParaRPr lang="en-US" i="1" dirty="0"/>
          </a:p>
        </p:txBody>
      </p:sp>
      <p:sp>
        <p:nvSpPr>
          <p:cNvPr id="32" name="TextBox 31"/>
          <p:cNvSpPr txBox="1"/>
          <p:nvPr/>
        </p:nvSpPr>
        <p:spPr>
          <a:xfrm>
            <a:off x="-123498" y="4904601"/>
            <a:ext cx="3048000" cy="276999"/>
          </a:xfrm>
          <a:prstGeom prst="rect">
            <a:avLst/>
          </a:prstGeom>
          <a:noFill/>
        </p:spPr>
        <p:txBody>
          <a:bodyPr wrap="square" lIns="0" tIns="0" rIns="0" bIns="0" rtlCol="0">
            <a:spAutoFit/>
          </a:bodyPr>
          <a:lstStyle/>
          <a:p>
            <a:pPr algn="ctr"/>
            <a:r>
              <a:rPr lang="en-US" dirty="0" err="1" smtClean="0"/>
              <a:t>ConfigMgr</a:t>
            </a:r>
            <a:r>
              <a:rPr lang="en-US" dirty="0" smtClean="0"/>
              <a:t> 2007</a:t>
            </a:r>
          </a:p>
        </p:txBody>
      </p:sp>
      <p:grpSp>
        <p:nvGrpSpPr>
          <p:cNvPr id="3" name="Group 34"/>
          <p:cNvGrpSpPr/>
          <p:nvPr/>
        </p:nvGrpSpPr>
        <p:grpSpPr>
          <a:xfrm>
            <a:off x="2669491" y="1600200"/>
            <a:ext cx="5712509" cy="4239399"/>
            <a:chOff x="2669491" y="1600200"/>
            <a:chExt cx="5712509" cy="4239399"/>
          </a:xfrm>
        </p:grpSpPr>
        <p:sp>
          <p:nvSpPr>
            <p:cNvPr id="33" name="TextBox 32"/>
            <p:cNvSpPr txBox="1"/>
            <p:nvPr/>
          </p:nvSpPr>
          <p:spPr>
            <a:xfrm>
              <a:off x="5257800" y="5562600"/>
              <a:ext cx="3048000" cy="276999"/>
            </a:xfrm>
            <a:prstGeom prst="rect">
              <a:avLst/>
            </a:prstGeom>
            <a:noFill/>
          </p:spPr>
          <p:txBody>
            <a:bodyPr wrap="square" lIns="0" tIns="0" rIns="0" bIns="0" rtlCol="0">
              <a:spAutoFit/>
            </a:bodyPr>
            <a:lstStyle/>
            <a:p>
              <a:pPr algn="ctr"/>
              <a:r>
                <a:rPr lang="en-US" dirty="0" err="1" smtClean="0"/>
                <a:t>ConfigMgr</a:t>
              </a:r>
              <a:r>
                <a:rPr lang="en-US" dirty="0" smtClean="0"/>
                <a:t> </a:t>
              </a:r>
              <a:r>
                <a:rPr lang="en-US" dirty="0" err="1" smtClean="0"/>
                <a:t>v.Next</a:t>
              </a:r>
              <a:endParaRPr lang="en-US" dirty="0" smtClean="0"/>
            </a:p>
          </p:txBody>
        </p:sp>
        <p:pic>
          <p:nvPicPr>
            <p:cNvPr id="31" name="Picture 16" descr="D:\DVD Art\DVD_ART34\Artwork_Imagery\Shapes\Arrows\Curved\big green arrow.png"/>
            <p:cNvPicPr>
              <a:picLocks noChangeAspect="1" noChangeArrowheads="1"/>
            </p:cNvPicPr>
            <p:nvPr/>
          </p:nvPicPr>
          <p:blipFill>
            <a:blip r:embed="rId6" cstate="print">
              <a:duotone>
                <a:schemeClr val="accent3">
                  <a:shade val="45000"/>
                  <a:satMod val="135000"/>
                </a:schemeClr>
                <a:prstClr val="white"/>
              </a:duotone>
            </a:blip>
            <a:srcRect/>
            <a:stretch>
              <a:fillRect/>
            </a:stretch>
          </p:blipFill>
          <p:spPr bwMode="auto">
            <a:xfrm rot="3014496">
              <a:off x="2633454" y="3131347"/>
              <a:ext cx="2210915" cy="2138842"/>
            </a:xfrm>
            <a:prstGeom prst="rect">
              <a:avLst/>
            </a:prstGeom>
            <a:noFill/>
          </p:spPr>
        </p:pic>
        <p:sp>
          <p:nvSpPr>
            <p:cNvPr id="26" name="TextBox 25"/>
            <p:cNvSpPr txBox="1"/>
            <p:nvPr/>
          </p:nvSpPr>
          <p:spPr>
            <a:xfrm>
              <a:off x="5118536" y="2514600"/>
              <a:ext cx="3158362" cy="1384995"/>
            </a:xfrm>
            <a:prstGeom prst="rect">
              <a:avLst/>
            </a:prstGeom>
            <a:noFill/>
          </p:spPr>
          <p:txBody>
            <a:bodyPr wrap="square" lIns="0" tIns="0" rIns="0" bIns="0" rtlCol="0">
              <a:spAutoFit/>
            </a:bodyPr>
            <a:lstStyle/>
            <a:p>
              <a:pPr marL="0" lvl="1" indent="1588"/>
              <a:r>
                <a:rPr lang="en-US" dirty="0" smtClean="0"/>
                <a:t>New Features:</a:t>
              </a:r>
            </a:p>
            <a:p>
              <a:pPr marL="115888" indent="-115888">
                <a:buFont typeface="Arial" pitchFamily="34" charset="0"/>
                <a:buChar char="•"/>
              </a:pPr>
              <a:r>
                <a:rPr lang="en-US" dirty="0" smtClean="0"/>
                <a:t>Application Model</a:t>
              </a:r>
            </a:p>
            <a:p>
              <a:pPr marL="115888" indent="-115888">
                <a:buFont typeface="Arial" pitchFamily="34" charset="0"/>
                <a:buChar char="•"/>
              </a:pPr>
              <a:r>
                <a:rPr lang="en-US" dirty="0" smtClean="0"/>
                <a:t>User Device Affinity</a:t>
              </a:r>
            </a:p>
            <a:p>
              <a:pPr marL="115888" indent="-115888">
                <a:buFont typeface="Arial" pitchFamily="34" charset="0"/>
                <a:buChar char="•"/>
              </a:pPr>
              <a:r>
                <a:rPr lang="en-US" dirty="0" smtClean="0"/>
                <a:t>Conditional Delivery Rules</a:t>
              </a:r>
            </a:p>
            <a:p>
              <a:pPr marL="115888" indent="-115888">
                <a:buFont typeface="Arial" pitchFamily="34" charset="0"/>
                <a:buChar char="•"/>
              </a:pPr>
              <a:r>
                <a:rPr lang="en-US" dirty="0" smtClean="0"/>
                <a:t>App-V Deployment Type</a:t>
              </a:r>
            </a:p>
          </p:txBody>
        </p:sp>
        <p:sp>
          <p:nvSpPr>
            <p:cNvPr id="27" name="TextBox 26"/>
            <p:cNvSpPr txBox="1"/>
            <p:nvPr/>
          </p:nvSpPr>
          <p:spPr>
            <a:xfrm>
              <a:off x="5105400" y="1600200"/>
              <a:ext cx="3276600" cy="830997"/>
            </a:xfrm>
            <a:prstGeom prst="rect">
              <a:avLst/>
            </a:prstGeom>
            <a:noFill/>
          </p:spPr>
          <p:txBody>
            <a:bodyPr wrap="square" lIns="0" tIns="0" rIns="0" bIns="0" rtlCol="0">
              <a:spAutoFit/>
            </a:bodyPr>
            <a:lstStyle/>
            <a:p>
              <a:pPr indent="1588"/>
              <a:r>
                <a:rPr lang="en-US" i="1" dirty="0" smtClean="0"/>
                <a:t>User assigned an application, rules determine which form to deliver</a:t>
              </a:r>
            </a:p>
          </p:txBody>
        </p:sp>
        <p:pic>
          <p:nvPicPr>
            <p:cNvPr id="29" name="Picture 3" descr="E:\slides\icons\software boxes\box 1a.png"/>
            <p:cNvPicPr>
              <a:picLocks noChangeAspect="1" noChangeArrowheads="1"/>
            </p:cNvPicPr>
            <p:nvPr/>
          </p:nvPicPr>
          <p:blipFill>
            <a:blip r:embed="rId3" cstate="print"/>
            <a:srcRect/>
            <a:stretch>
              <a:fillRect/>
            </a:stretch>
          </p:blipFill>
          <p:spPr bwMode="auto">
            <a:xfrm>
              <a:off x="6981497" y="4267200"/>
              <a:ext cx="570937" cy="606918"/>
            </a:xfrm>
            <a:prstGeom prst="rect">
              <a:avLst/>
            </a:prstGeom>
            <a:noFill/>
          </p:spPr>
        </p:pic>
        <p:pic>
          <p:nvPicPr>
            <p:cNvPr id="30" name="Picture 9" descr="D:\DVD Art\DVD_ART34\Artwork_Imagery\Icons - Illustrations\_WINDOWS VISTA ICONS\Child User children family boy girl.png"/>
            <p:cNvPicPr>
              <a:picLocks noChangeAspect="1" noChangeArrowheads="1"/>
            </p:cNvPicPr>
            <p:nvPr/>
          </p:nvPicPr>
          <p:blipFill>
            <a:blip r:embed="rId7" cstate="print"/>
            <a:srcRect/>
            <a:stretch>
              <a:fillRect/>
            </a:stretch>
          </p:blipFill>
          <p:spPr bwMode="auto">
            <a:xfrm>
              <a:off x="5914698" y="4191000"/>
              <a:ext cx="695212" cy="838200"/>
            </a:xfrm>
            <a:prstGeom prst="rect">
              <a:avLst/>
            </a:prstGeom>
            <a:noFill/>
          </p:spPr>
        </p:pic>
        <p:sp>
          <p:nvSpPr>
            <p:cNvPr id="34" name="Left-Right Arrow 33"/>
            <p:cNvSpPr/>
            <p:nvPr/>
          </p:nvSpPr>
          <p:spPr bwMode="auto">
            <a:xfrm>
              <a:off x="6524297" y="4495800"/>
              <a:ext cx="456749" cy="211470"/>
            </a:xfrm>
            <a:prstGeom prst="leftRightArrow">
              <a:avLst/>
            </a:prstGeom>
            <a:gradFill>
              <a:gsLst>
                <a:gs pos="0">
                  <a:schemeClr val="accent6">
                    <a:lumMod val="50000"/>
                  </a:schemeClr>
                </a:gs>
                <a:gs pos="80000">
                  <a:schemeClr val="accent6"/>
                </a:gs>
                <a:gs pos="100000">
                  <a:schemeClr val="accent6"/>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50800" dist="38100" dir="2700000" algn="tl" rotWithShape="0">
                    <a:prstClr val="black">
                      <a:alpha val="40000"/>
                    </a:prstClr>
                  </a:outerShdw>
                </a:effectLst>
                <a:latin typeface="Segoe" pitchFamily="34" charset="0"/>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loud Callout 16"/>
          <p:cNvSpPr/>
          <p:nvPr/>
        </p:nvSpPr>
        <p:spPr bwMode="auto">
          <a:xfrm>
            <a:off x="1324302" y="2085201"/>
            <a:ext cx="1524000" cy="1143000"/>
          </a:xfrm>
          <a:prstGeom prst="cloudCallout">
            <a:avLst/>
          </a:prstGeom>
          <a:solidFill>
            <a:schemeClr val="accent3">
              <a:lumMod val="7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50800" dist="38100" dir="2700000" algn="tl" rotWithShape="0">
                  <a:prstClr val="black">
                    <a:alpha val="40000"/>
                  </a:prstClr>
                </a:outerShdw>
              </a:effectLst>
              <a:latin typeface="Segoe" pitchFamily="34" charset="0"/>
            </a:endParaRPr>
          </a:p>
        </p:txBody>
      </p:sp>
      <p:sp>
        <p:nvSpPr>
          <p:cNvPr id="2" name="Title 1"/>
          <p:cNvSpPr>
            <a:spLocks noGrp="1"/>
          </p:cNvSpPr>
          <p:nvPr>
            <p:ph type="title"/>
          </p:nvPr>
        </p:nvSpPr>
        <p:spPr>
          <a:xfrm>
            <a:off x="381000" y="228600"/>
            <a:ext cx="8382000" cy="664797"/>
          </a:xfrm>
        </p:spPr>
        <p:txBody>
          <a:bodyPr/>
          <a:lstStyle/>
          <a:p>
            <a:r>
              <a:rPr lang="en-US" dirty="0" smtClean="0"/>
              <a:t>Embracing User Centric</a:t>
            </a:r>
            <a:endParaRPr lang="en-US" dirty="0"/>
          </a:p>
        </p:txBody>
      </p:sp>
      <p:pic>
        <p:nvPicPr>
          <p:cNvPr id="11" name="Picture 13" descr="E:\slides\icons\_XML ICONS\user business man people person.png"/>
          <p:cNvPicPr>
            <a:picLocks noChangeAspect="1" noChangeArrowheads="1"/>
          </p:cNvPicPr>
          <p:nvPr/>
        </p:nvPicPr>
        <p:blipFill>
          <a:blip r:embed="rId3" cstate="print"/>
          <a:srcRect/>
          <a:stretch>
            <a:fillRect/>
          </a:stretch>
        </p:blipFill>
        <p:spPr bwMode="auto">
          <a:xfrm>
            <a:off x="790902" y="3152001"/>
            <a:ext cx="975082" cy="1295400"/>
          </a:xfrm>
          <a:prstGeom prst="rect">
            <a:avLst/>
          </a:prstGeom>
          <a:noFill/>
        </p:spPr>
      </p:pic>
      <p:pic>
        <p:nvPicPr>
          <p:cNvPr id="16" name="Picture 2" descr="\\eventsql\dvd\Online_ART\DVD_ART34\Artwork_Imagery\Icons - Illustrations\_WINDOWS VISTA ICONS\Computer PC desktop.png"/>
          <p:cNvPicPr>
            <a:picLocks noChangeAspect="1" noChangeArrowheads="1"/>
          </p:cNvPicPr>
          <p:nvPr/>
        </p:nvPicPr>
        <p:blipFill>
          <a:blip r:embed="rId4" cstate="print"/>
          <a:srcRect/>
          <a:stretch>
            <a:fillRect/>
          </a:stretch>
        </p:blipFill>
        <p:spPr bwMode="auto">
          <a:xfrm>
            <a:off x="1476702" y="2237601"/>
            <a:ext cx="609600" cy="609600"/>
          </a:xfrm>
          <a:prstGeom prst="rect">
            <a:avLst/>
          </a:prstGeom>
          <a:noFill/>
        </p:spPr>
      </p:pic>
      <p:sp>
        <p:nvSpPr>
          <p:cNvPr id="21" name="TextBox 20"/>
          <p:cNvSpPr txBox="1"/>
          <p:nvPr/>
        </p:nvSpPr>
        <p:spPr>
          <a:xfrm>
            <a:off x="257502" y="1143000"/>
            <a:ext cx="3048000" cy="1107996"/>
          </a:xfrm>
          <a:prstGeom prst="rect">
            <a:avLst/>
          </a:prstGeom>
          <a:noFill/>
        </p:spPr>
        <p:txBody>
          <a:bodyPr wrap="square" lIns="0" tIns="0" rIns="0" bIns="0" rtlCol="0">
            <a:spAutoFit/>
          </a:bodyPr>
          <a:lstStyle/>
          <a:p>
            <a:r>
              <a:rPr lang="en-US" i="1" dirty="0" smtClean="0"/>
              <a:t>Custom scripting and/or dependent programs to bundle multiple applications for a machine…</a:t>
            </a:r>
            <a:endParaRPr lang="en-US" i="1" dirty="0"/>
          </a:p>
        </p:txBody>
      </p:sp>
      <p:sp>
        <p:nvSpPr>
          <p:cNvPr id="32" name="TextBox 31"/>
          <p:cNvSpPr txBox="1"/>
          <p:nvPr/>
        </p:nvSpPr>
        <p:spPr>
          <a:xfrm>
            <a:off x="-123498" y="4904601"/>
            <a:ext cx="3048000" cy="276999"/>
          </a:xfrm>
          <a:prstGeom prst="rect">
            <a:avLst/>
          </a:prstGeom>
          <a:noFill/>
        </p:spPr>
        <p:txBody>
          <a:bodyPr wrap="square" lIns="0" tIns="0" rIns="0" bIns="0" rtlCol="0">
            <a:spAutoFit/>
          </a:bodyPr>
          <a:lstStyle/>
          <a:p>
            <a:pPr algn="ctr"/>
            <a:r>
              <a:rPr lang="en-US" dirty="0" err="1" smtClean="0"/>
              <a:t>ConfigMgr</a:t>
            </a:r>
            <a:r>
              <a:rPr lang="en-US" dirty="0" smtClean="0"/>
              <a:t> 2007</a:t>
            </a:r>
          </a:p>
        </p:txBody>
      </p:sp>
      <p:grpSp>
        <p:nvGrpSpPr>
          <p:cNvPr id="3" name="Group 36"/>
          <p:cNvGrpSpPr/>
          <p:nvPr/>
        </p:nvGrpSpPr>
        <p:grpSpPr>
          <a:xfrm>
            <a:off x="2669491" y="1066800"/>
            <a:ext cx="6245909" cy="5105400"/>
            <a:chOff x="2669491" y="1066800"/>
            <a:chExt cx="6245909" cy="5105400"/>
          </a:xfrm>
        </p:grpSpPr>
        <p:sp>
          <p:nvSpPr>
            <p:cNvPr id="33" name="TextBox 32"/>
            <p:cNvSpPr txBox="1"/>
            <p:nvPr/>
          </p:nvSpPr>
          <p:spPr>
            <a:xfrm>
              <a:off x="5257800" y="5895201"/>
              <a:ext cx="3048000" cy="276999"/>
            </a:xfrm>
            <a:prstGeom prst="rect">
              <a:avLst/>
            </a:prstGeom>
            <a:noFill/>
          </p:spPr>
          <p:txBody>
            <a:bodyPr wrap="square" lIns="0" tIns="0" rIns="0" bIns="0" rtlCol="0">
              <a:spAutoFit/>
            </a:bodyPr>
            <a:lstStyle/>
            <a:p>
              <a:pPr algn="ctr"/>
              <a:r>
                <a:rPr lang="en-US" dirty="0" err="1" smtClean="0"/>
                <a:t>ConfigMgr</a:t>
              </a:r>
              <a:r>
                <a:rPr lang="en-US" dirty="0" smtClean="0"/>
                <a:t> </a:t>
              </a:r>
              <a:r>
                <a:rPr lang="en-US" dirty="0" err="1" smtClean="0"/>
                <a:t>v.Next</a:t>
              </a:r>
              <a:endParaRPr lang="en-US" dirty="0" smtClean="0"/>
            </a:p>
          </p:txBody>
        </p:sp>
        <p:pic>
          <p:nvPicPr>
            <p:cNvPr id="31" name="Picture 16" descr="D:\DVD Art\DVD_ART34\Artwork_Imagery\Shapes\Arrows\Curved\big green arrow.png"/>
            <p:cNvPicPr>
              <a:picLocks noChangeAspect="1" noChangeArrowheads="1"/>
            </p:cNvPicPr>
            <p:nvPr/>
          </p:nvPicPr>
          <p:blipFill>
            <a:blip r:embed="rId5" cstate="print">
              <a:duotone>
                <a:schemeClr val="accent3">
                  <a:shade val="45000"/>
                  <a:satMod val="135000"/>
                </a:schemeClr>
                <a:prstClr val="white"/>
              </a:duotone>
            </a:blip>
            <a:srcRect/>
            <a:stretch>
              <a:fillRect/>
            </a:stretch>
          </p:blipFill>
          <p:spPr bwMode="auto">
            <a:xfrm rot="3014496">
              <a:off x="2633454" y="3131347"/>
              <a:ext cx="2210915" cy="2138842"/>
            </a:xfrm>
            <a:prstGeom prst="rect">
              <a:avLst/>
            </a:prstGeom>
            <a:noFill/>
          </p:spPr>
        </p:pic>
        <p:sp>
          <p:nvSpPr>
            <p:cNvPr id="26" name="TextBox 25"/>
            <p:cNvSpPr txBox="1"/>
            <p:nvPr/>
          </p:nvSpPr>
          <p:spPr>
            <a:xfrm>
              <a:off x="5118536" y="1676400"/>
              <a:ext cx="3796864" cy="1384995"/>
            </a:xfrm>
            <a:prstGeom prst="rect">
              <a:avLst/>
            </a:prstGeom>
            <a:noFill/>
          </p:spPr>
          <p:txBody>
            <a:bodyPr wrap="square" lIns="0" tIns="0" rIns="0" bIns="0" rtlCol="0">
              <a:spAutoFit/>
            </a:bodyPr>
            <a:lstStyle/>
            <a:p>
              <a:pPr marL="0" lvl="1" indent="1588"/>
              <a:r>
                <a:rPr lang="en-US" dirty="0" smtClean="0"/>
                <a:t>New Features:</a:t>
              </a:r>
            </a:p>
            <a:p>
              <a:pPr marL="117475" indent="-117475" fontAlgn="t">
                <a:buFont typeface="Arial" pitchFamily="34" charset="0"/>
                <a:buChar char="•"/>
              </a:pPr>
              <a:r>
                <a:rPr lang="en-US" dirty="0" smtClean="0"/>
                <a:t>Application Dependencies</a:t>
              </a:r>
            </a:p>
            <a:p>
              <a:pPr marL="117475" indent="-117475" fontAlgn="t">
                <a:buFont typeface="Arial" pitchFamily="34" charset="0"/>
                <a:buChar char="•"/>
              </a:pPr>
              <a:r>
                <a:rPr lang="en-US" dirty="0" smtClean="0"/>
                <a:t>Conditional Delivery Rules</a:t>
              </a:r>
            </a:p>
            <a:p>
              <a:pPr marL="117475" indent="-117475">
                <a:buFont typeface="Arial" pitchFamily="34" charset="0"/>
                <a:buChar char="•"/>
              </a:pPr>
              <a:r>
                <a:rPr lang="en-US" dirty="0" smtClean="0"/>
                <a:t>Software Catalog</a:t>
              </a:r>
            </a:p>
            <a:p>
              <a:pPr marL="117475" indent="-117475">
                <a:buFont typeface="Arial" pitchFamily="34" charset="0"/>
                <a:buChar char="•"/>
              </a:pPr>
              <a:r>
                <a:rPr lang="en-US" dirty="0" smtClean="0"/>
                <a:t>Reboot Management</a:t>
              </a:r>
            </a:p>
          </p:txBody>
        </p:sp>
        <p:sp>
          <p:nvSpPr>
            <p:cNvPr id="27" name="TextBox 26"/>
            <p:cNvSpPr txBox="1"/>
            <p:nvPr/>
          </p:nvSpPr>
          <p:spPr>
            <a:xfrm>
              <a:off x="5105400" y="1066800"/>
              <a:ext cx="3810000" cy="553998"/>
            </a:xfrm>
            <a:prstGeom prst="rect">
              <a:avLst/>
            </a:prstGeom>
            <a:noFill/>
          </p:spPr>
          <p:txBody>
            <a:bodyPr wrap="square" lIns="0" tIns="0" rIns="0" bIns="0" rtlCol="0">
              <a:spAutoFit/>
            </a:bodyPr>
            <a:lstStyle/>
            <a:p>
              <a:pPr marL="1588" lvl="1" indent="-1588"/>
              <a:r>
                <a:rPr lang="en-US" i="1" dirty="0" smtClean="0"/>
                <a:t>Relationships between applications, rather serialized tasks…</a:t>
              </a:r>
            </a:p>
          </p:txBody>
        </p:sp>
        <p:grpSp>
          <p:nvGrpSpPr>
            <p:cNvPr id="4" name="Group 17"/>
            <p:cNvGrpSpPr/>
            <p:nvPr/>
          </p:nvGrpSpPr>
          <p:grpSpPr>
            <a:xfrm>
              <a:off x="6400800" y="3657600"/>
              <a:ext cx="1524000" cy="1959429"/>
              <a:chOff x="457200" y="2362200"/>
              <a:chExt cx="1143000" cy="1524000"/>
            </a:xfrm>
          </p:grpSpPr>
          <p:pic>
            <p:nvPicPr>
              <p:cNvPr id="19" name="Picture 5" descr="\\eventsql\dvd\Online_ART\DVD_ART36\Artwork_Imagery\Shapes\Arrows\Straight\Double headed Purple embossed arrow.png"/>
              <p:cNvPicPr>
                <a:picLocks noChangeAspect="1" noChangeArrowheads="1"/>
              </p:cNvPicPr>
              <p:nvPr/>
            </p:nvPicPr>
            <p:blipFill>
              <a:blip r:embed="rId6" cstate="print"/>
              <a:srcRect/>
              <a:stretch>
                <a:fillRect/>
              </a:stretch>
            </p:blipFill>
            <p:spPr bwMode="auto">
              <a:xfrm rot="4283003">
                <a:off x="910392" y="3007358"/>
                <a:ext cx="652654" cy="138748"/>
              </a:xfrm>
              <a:prstGeom prst="rect">
                <a:avLst/>
              </a:prstGeom>
              <a:noFill/>
            </p:spPr>
          </p:pic>
          <p:pic>
            <p:nvPicPr>
              <p:cNvPr id="20" name="Picture 5" descr="\\eventsql\dvd\Online_ART\DVD_ART36\Artwork_Imagery\Shapes\Arrows\Straight\Double headed Purple embossed arrow.png"/>
              <p:cNvPicPr>
                <a:picLocks noChangeAspect="1" noChangeArrowheads="1"/>
              </p:cNvPicPr>
              <p:nvPr/>
            </p:nvPicPr>
            <p:blipFill>
              <a:blip r:embed="rId6" cstate="print"/>
              <a:srcRect/>
              <a:stretch>
                <a:fillRect/>
              </a:stretch>
            </p:blipFill>
            <p:spPr bwMode="auto">
              <a:xfrm rot="17803693">
                <a:off x="480985" y="3017621"/>
                <a:ext cx="652654" cy="138748"/>
              </a:xfrm>
              <a:prstGeom prst="rect">
                <a:avLst/>
              </a:prstGeom>
              <a:noFill/>
            </p:spPr>
          </p:pic>
          <p:pic>
            <p:nvPicPr>
              <p:cNvPr id="23" name="Picture 3" descr="\\eventsql\dvd\Online_ART\DVD_ART36\Artwork_Imagery\Icons - Illustrations\_ WINDOWS VISTA ICONS\Software box retail DVD package.png"/>
              <p:cNvPicPr>
                <a:picLocks noChangeAspect="1" noChangeArrowheads="1"/>
              </p:cNvPicPr>
              <p:nvPr/>
            </p:nvPicPr>
            <p:blipFill>
              <a:blip r:embed="rId7" cstate="print"/>
              <a:srcRect/>
              <a:stretch>
                <a:fillRect/>
              </a:stretch>
            </p:blipFill>
            <p:spPr bwMode="auto">
              <a:xfrm>
                <a:off x="794274" y="2362200"/>
                <a:ext cx="457200" cy="457200"/>
              </a:xfrm>
              <a:prstGeom prst="rect">
                <a:avLst/>
              </a:prstGeom>
              <a:noFill/>
            </p:spPr>
          </p:pic>
          <p:pic>
            <p:nvPicPr>
              <p:cNvPr id="24" name="Picture 4" descr="\\eventsql\dvd\Online_ART\DVD_ART36\Artwork_Imagery\Icons - Illustrations\Waves Water\ocean waves water sea wave background.png"/>
              <p:cNvPicPr>
                <a:picLocks noChangeAspect="1" noChangeArrowheads="1"/>
              </p:cNvPicPr>
              <p:nvPr/>
            </p:nvPicPr>
            <p:blipFill>
              <a:blip r:embed="rId8" cstate="print"/>
              <a:srcRect/>
              <a:stretch>
                <a:fillRect/>
              </a:stretch>
            </p:blipFill>
            <p:spPr bwMode="auto">
              <a:xfrm>
                <a:off x="609600" y="2811884"/>
                <a:ext cx="838200" cy="306958"/>
              </a:xfrm>
              <a:prstGeom prst="rect">
                <a:avLst/>
              </a:prstGeom>
              <a:noFill/>
            </p:spPr>
          </p:pic>
          <p:pic>
            <p:nvPicPr>
              <p:cNvPr id="25" name="Picture 3" descr="\\eventsql\dvd\Online_ART\DVD_ART36\Artwork_Imagery\Icons - Illustrations\_ WINDOWS VISTA ICONS\Software box retail DVD package.png"/>
              <p:cNvPicPr>
                <a:picLocks noChangeAspect="1" noChangeArrowheads="1"/>
              </p:cNvPicPr>
              <p:nvPr/>
            </p:nvPicPr>
            <p:blipFill>
              <a:blip r:embed="rId7" cstate="print"/>
              <a:srcRect/>
              <a:stretch>
                <a:fillRect/>
              </a:stretch>
            </p:blipFill>
            <p:spPr bwMode="auto">
              <a:xfrm>
                <a:off x="457200" y="3429000"/>
                <a:ext cx="457200" cy="457200"/>
              </a:xfrm>
              <a:prstGeom prst="rect">
                <a:avLst/>
              </a:prstGeom>
              <a:noFill/>
            </p:spPr>
          </p:pic>
          <p:pic>
            <p:nvPicPr>
              <p:cNvPr id="28" name="Picture 3" descr="\\eventsql\dvd\Online_ART\DVD_ART36\Artwork_Imagery\Icons - Illustrations\_ WINDOWS VISTA ICONS\Software box retail DVD package.png"/>
              <p:cNvPicPr>
                <a:picLocks noChangeAspect="1" noChangeArrowheads="1"/>
              </p:cNvPicPr>
              <p:nvPr/>
            </p:nvPicPr>
            <p:blipFill>
              <a:blip r:embed="rId7" cstate="print"/>
              <a:srcRect/>
              <a:stretch>
                <a:fillRect/>
              </a:stretch>
            </p:blipFill>
            <p:spPr bwMode="auto">
              <a:xfrm>
                <a:off x="1143000" y="3429000"/>
                <a:ext cx="457200" cy="457200"/>
              </a:xfrm>
              <a:prstGeom prst="rect">
                <a:avLst/>
              </a:prstGeom>
              <a:noFill/>
            </p:spPr>
          </p:pic>
        </p:grpSp>
        <p:pic>
          <p:nvPicPr>
            <p:cNvPr id="35" name="Picture 9" descr="D:\DVD Art\DVD_ART34\Artwork_Imagery\Icons - Illustrations\_WINDOWS VISTA ICONS\Child User children family boy girl.png"/>
            <p:cNvPicPr>
              <a:picLocks noChangeAspect="1" noChangeArrowheads="1"/>
            </p:cNvPicPr>
            <p:nvPr/>
          </p:nvPicPr>
          <p:blipFill>
            <a:blip r:embed="rId9" cstate="print"/>
            <a:srcRect/>
            <a:stretch>
              <a:fillRect/>
            </a:stretch>
          </p:blipFill>
          <p:spPr bwMode="auto">
            <a:xfrm>
              <a:off x="6172200" y="3276600"/>
              <a:ext cx="695212" cy="838200"/>
            </a:xfrm>
            <a:prstGeom prst="rect">
              <a:avLst/>
            </a:prstGeom>
            <a:noFill/>
          </p:spPr>
        </p:pic>
      </p:grpSp>
      <p:pic>
        <p:nvPicPr>
          <p:cNvPr id="36" name="Picture 3" descr="E:\slides\icons\software boxes\box 1a.png"/>
          <p:cNvPicPr>
            <a:picLocks noChangeAspect="1" noChangeArrowheads="1"/>
          </p:cNvPicPr>
          <p:nvPr/>
        </p:nvPicPr>
        <p:blipFill>
          <a:blip r:embed="rId10" cstate="print"/>
          <a:srcRect/>
          <a:stretch>
            <a:fillRect/>
          </a:stretch>
        </p:blipFill>
        <p:spPr bwMode="auto">
          <a:xfrm>
            <a:off x="2133600" y="2286000"/>
            <a:ext cx="570937" cy="606918"/>
          </a:xfrm>
          <a:prstGeom prst="rect">
            <a:avLst/>
          </a:prstGeom>
          <a:noFill/>
        </p:spPr>
      </p:pic>
      <p:pic>
        <p:nvPicPr>
          <p:cNvPr id="14" name="Picture 3" descr="E:\slides\icons\software boxes\box 1a.png"/>
          <p:cNvPicPr>
            <a:picLocks noChangeAspect="1" noChangeArrowheads="1"/>
          </p:cNvPicPr>
          <p:nvPr/>
        </p:nvPicPr>
        <p:blipFill>
          <a:blip r:embed="rId10" cstate="print"/>
          <a:srcRect/>
          <a:stretch>
            <a:fillRect/>
          </a:stretch>
        </p:blipFill>
        <p:spPr bwMode="auto">
          <a:xfrm>
            <a:off x="1933902" y="2466201"/>
            <a:ext cx="570937" cy="606918"/>
          </a:xfrm>
          <a:prstGeom prst="rect">
            <a:avLst/>
          </a:prstGeom>
          <a:noFill/>
        </p:spPr>
      </p:pic>
      <p:sp>
        <p:nvSpPr>
          <p:cNvPr id="15" name="Left-Right Arrow 14"/>
          <p:cNvSpPr/>
          <p:nvPr/>
        </p:nvSpPr>
        <p:spPr bwMode="auto">
          <a:xfrm>
            <a:off x="1781502" y="2694801"/>
            <a:ext cx="456749" cy="211470"/>
          </a:xfrm>
          <a:prstGeom prst="leftRightArrow">
            <a:avLst/>
          </a:prstGeom>
          <a:gradFill>
            <a:gsLst>
              <a:gs pos="0">
                <a:schemeClr val="accent6">
                  <a:lumMod val="50000"/>
                </a:schemeClr>
              </a:gs>
              <a:gs pos="80000">
                <a:schemeClr val="accent6"/>
              </a:gs>
              <a:gs pos="100000">
                <a:schemeClr val="accent6"/>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50800" dist="38100" dir="2700000" algn="tl" rotWithShape="0">
                  <a:prstClr val="black">
                    <a:alpha val="40000"/>
                  </a:prstClr>
                </a:outerShdw>
              </a:effectLst>
              <a:latin typeface="Segoe"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95548"/>
          </a:xfrm>
        </p:spPr>
        <p:txBody>
          <a:bodyPr/>
          <a:lstStyle/>
          <a:p>
            <a:r>
              <a:rPr lang="en-US" sz="4300" dirty="0" smtClean="0"/>
              <a:t>App-V </a:t>
            </a:r>
            <a:r>
              <a:rPr lang="en-US" sz="4300" dirty="0"/>
              <a:t>Integration – </a:t>
            </a:r>
            <a:r>
              <a:rPr lang="en-US" sz="4300" dirty="0" smtClean="0"/>
              <a:t>What’s New</a:t>
            </a:r>
            <a:endParaRPr lang="en-US" sz="4300" dirty="0"/>
          </a:p>
        </p:txBody>
      </p:sp>
      <p:sp>
        <p:nvSpPr>
          <p:cNvPr id="3" name="Content Placeholder 2"/>
          <p:cNvSpPr>
            <a:spLocks noGrp="1"/>
          </p:cNvSpPr>
          <p:nvPr>
            <p:ph idx="1"/>
          </p:nvPr>
        </p:nvSpPr>
        <p:spPr>
          <a:xfrm>
            <a:off x="381000" y="1600200"/>
            <a:ext cx="8382000" cy="4973669"/>
          </a:xfrm>
        </p:spPr>
        <p:txBody>
          <a:bodyPr/>
          <a:lstStyle/>
          <a:p>
            <a:pPr>
              <a:lnSpc>
                <a:spcPct val="120000"/>
              </a:lnSpc>
            </a:pPr>
            <a:r>
              <a:rPr lang="en-US" dirty="0" smtClean="0"/>
              <a:t>Parity with native App-V solution – </a:t>
            </a:r>
          </a:p>
          <a:p>
            <a:pPr lvl="1">
              <a:lnSpc>
                <a:spcPct val="120000"/>
              </a:lnSpc>
            </a:pPr>
            <a:r>
              <a:rPr lang="en-US" sz="2400" dirty="0" smtClean="0"/>
              <a:t>Instant icon gratification – Now coming in SCCM 07 SP2!</a:t>
            </a:r>
          </a:p>
          <a:p>
            <a:pPr lvl="1">
              <a:lnSpc>
                <a:spcPct val="120000"/>
              </a:lnSpc>
            </a:pPr>
            <a:r>
              <a:rPr lang="en-US" sz="2400" dirty="0" smtClean="0"/>
              <a:t>Reduce virtual app footprint when using Download and Execute</a:t>
            </a:r>
          </a:p>
          <a:p>
            <a:pPr lvl="1">
              <a:lnSpc>
                <a:spcPct val="120000"/>
              </a:lnSpc>
            </a:pPr>
            <a:r>
              <a:rPr lang="en-US" sz="2400" dirty="0" smtClean="0"/>
              <a:t>Selective publishing of components in a virtual application.</a:t>
            </a:r>
          </a:p>
          <a:p>
            <a:pPr lvl="1">
              <a:lnSpc>
                <a:spcPct val="120000"/>
              </a:lnSpc>
            </a:pPr>
            <a:r>
              <a:rPr lang="en-US" sz="2400" dirty="0" smtClean="0"/>
              <a:t>Integration with Terminal Services – support for simultaneous users and non-console sessions.</a:t>
            </a:r>
            <a:endParaRPr lang="en-US" sz="1400" dirty="0" smtClean="0"/>
          </a:p>
          <a:p>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App-V Integration – What’s New</a:t>
            </a:r>
            <a:endParaRPr lang="en-US" dirty="0"/>
          </a:p>
        </p:txBody>
      </p:sp>
      <p:sp>
        <p:nvSpPr>
          <p:cNvPr id="3" name="Content Placeholder 2"/>
          <p:cNvSpPr>
            <a:spLocks noGrp="1"/>
          </p:cNvSpPr>
          <p:nvPr>
            <p:ph idx="1"/>
          </p:nvPr>
        </p:nvSpPr>
        <p:spPr>
          <a:xfrm>
            <a:off x="533400" y="1143000"/>
            <a:ext cx="8229600" cy="4525963"/>
          </a:xfrm>
        </p:spPr>
        <p:txBody>
          <a:bodyPr>
            <a:noAutofit/>
          </a:bodyPr>
          <a:lstStyle/>
          <a:p>
            <a:pPr>
              <a:lnSpc>
                <a:spcPct val="120000"/>
              </a:lnSpc>
            </a:pPr>
            <a:r>
              <a:rPr lang="en-US" sz="2400" dirty="0" smtClean="0"/>
              <a:t>User-centric improvements, moving </a:t>
            </a:r>
            <a:r>
              <a:rPr lang="en-US" sz="2400" dirty="0"/>
              <a:t>to </a:t>
            </a:r>
            <a:r>
              <a:rPr lang="en-US" sz="2400" dirty="0" smtClean="0"/>
              <a:t>new </a:t>
            </a:r>
            <a:r>
              <a:rPr lang="en-US" sz="2400" dirty="0"/>
              <a:t>Application </a:t>
            </a:r>
            <a:r>
              <a:rPr lang="en-US" sz="2400" dirty="0" smtClean="0"/>
              <a:t>Model </a:t>
            </a:r>
          </a:p>
          <a:p>
            <a:pPr>
              <a:lnSpc>
                <a:spcPct val="120000"/>
              </a:lnSpc>
            </a:pPr>
            <a:r>
              <a:rPr lang="en-US" sz="2400" dirty="0" smtClean="0"/>
              <a:t>Improved admin, end user experience</a:t>
            </a:r>
          </a:p>
          <a:p>
            <a:pPr>
              <a:lnSpc>
                <a:spcPct val="120000"/>
              </a:lnSpc>
            </a:pPr>
            <a:r>
              <a:rPr lang="en-US" sz="2400" dirty="0" smtClean="0"/>
              <a:t>No need to enable streaming on Distribution Points, removed additional streaming store on DPs</a:t>
            </a:r>
          </a:p>
          <a:p>
            <a:pPr>
              <a:lnSpc>
                <a:spcPct val="120000"/>
              </a:lnSpc>
            </a:pPr>
            <a:r>
              <a:rPr lang="en-US" sz="2400" dirty="0" smtClean="0"/>
              <a:t>Enable support for app-dependencies.</a:t>
            </a:r>
          </a:p>
          <a:p>
            <a:pPr>
              <a:lnSpc>
                <a:spcPct val="120000"/>
              </a:lnSpc>
            </a:pPr>
            <a:r>
              <a:rPr lang="en-US" sz="2400" dirty="0" smtClean="0"/>
              <a:t>Enable streaming for dependent, dynamic suite composition apps</a:t>
            </a:r>
          </a:p>
          <a:p>
            <a:pPr>
              <a:lnSpc>
                <a:spcPct val="120000"/>
              </a:lnSpc>
            </a:pPr>
            <a:r>
              <a:rPr lang="en-US" sz="2400" dirty="0" smtClean="0"/>
              <a:t>Improved update behaviors – deployments are revision latest</a:t>
            </a:r>
          </a:p>
          <a:p>
            <a:pPr lvl="1">
              <a:lnSpc>
                <a:spcPct val="120000"/>
              </a:lnSpc>
            </a:pPr>
            <a:endParaRPr lang="en-US" sz="2400" dirty="0"/>
          </a:p>
          <a:p>
            <a:pPr>
              <a:lnSpc>
                <a:spcPct val="120000"/>
              </a:lnSpc>
              <a:buNone/>
            </a:pPr>
            <a:endParaRPr lang="en-US" sz="1200" dirty="0" smtClean="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Create Application with App-V Deployment Type</a:t>
            </a:r>
            <a:endParaRPr lang="en-US" dirty="0"/>
          </a:p>
        </p:txBody>
      </p:sp>
      <p:sp>
        <p:nvSpPr>
          <p:cNvPr id="5" name="Text Placeholder 4"/>
          <p:cNvSpPr>
            <a:spLocks noGrp="1"/>
          </p:cNvSpPr>
          <p:nvPr>
            <p:ph type="body" sz="quarter" idx="10"/>
          </p:nvPr>
        </p:nvSpPr>
        <p:spPr/>
        <p:txBody>
          <a:bodyPr/>
          <a:lstStyle/>
          <a:p>
            <a:r>
              <a:rPr lang="en-US" dirty="0" smtClean="0"/>
              <a:t>Demo</a:t>
            </a:r>
            <a:endParaRPr lang="en-US" dirty="0"/>
          </a:p>
        </p:txBody>
      </p:sp>
    </p:spTree>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Windows Mobile Deployment Type</a:t>
            </a:r>
            <a:br>
              <a:rPr lang="en-US" sz="4000" dirty="0" smtClean="0"/>
            </a:br>
            <a:r>
              <a:rPr lang="en-US" sz="2800" i="1" dirty="0" smtClean="0"/>
              <a:t>New Features</a:t>
            </a:r>
            <a:endParaRPr lang="en-US" sz="4000" i="1" dirty="0"/>
          </a:p>
        </p:txBody>
      </p:sp>
      <p:sp>
        <p:nvSpPr>
          <p:cNvPr id="4" name="Text Placeholder 3"/>
          <p:cNvSpPr>
            <a:spLocks noGrp="1"/>
          </p:cNvSpPr>
          <p:nvPr>
            <p:ph type="body" sz="quarter" idx="10"/>
          </p:nvPr>
        </p:nvSpPr>
        <p:spPr/>
        <p:txBody>
          <a:bodyPr/>
          <a:lstStyle/>
          <a:p>
            <a:r>
              <a:rPr lang="en-US" sz="2000" u="sng" dirty="0"/>
              <a:t>Admin Work </a:t>
            </a:r>
            <a:r>
              <a:rPr lang="en-US" sz="2000" u="sng" dirty="0" smtClean="0"/>
              <a:t>Flow</a:t>
            </a:r>
          </a:p>
          <a:p>
            <a:pPr lvl="1"/>
            <a:r>
              <a:rPr lang="en-US" sz="1800" dirty="0" smtClean="0"/>
              <a:t>Unified </a:t>
            </a:r>
            <a:r>
              <a:rPr lang="en-US" sz="1800" dirty="0"/>
              <a:t>admin experience for </a:t>
            </a:r>
            <a:r>
              <a:rPr lang="en-US" sz="1800" dirty="0" smtClean="0"/>
              <a:t>deploying apps to </a:t>
            </a:r>
            <a:r>
              <a:rPr lang="en-US" sz="1800" dirty="0"/>
              <a:t>desktop + mobile </a:t>
            </a:r>
            <a:r>
              <a:rPr lang="en-US" sz="1800" dirty="0" smtClean="0"/>
              <a:t>devices</a:t>
            </a:r>
            <a:endParaRPr lang="en-US" sz="1800" u="sng" dirty="0"/>
          </a:p>
          <a:p>
            <a:r>
              <a:rPr lang="en-US" sz="2000" u="sng" dirty="0"/>
              <a:t>Conditional App Delivery </a:t>
            </a:r>
            <a:r>
              <a:rPr lang="en-US" sz="2000" u="sng" dirty="0" smtClean="0"/>
              <a:t>Rules</a:t>
            </a:r>
          </a:p>
          <a:p>
            <a:pPr lvl="1"/>
            <a:r>
              <a:rPr lang="en-US" sz="1800" dirty="0" smtClean="0">
                <a:solidFill>
                  <a:schemeClr val="accent1"/>
                </a:solidFill>
              </a:rPr>
              <a:t>Phone Memory</a:t>
            </a:r>
          </a:p>
          <a:p>
            <a:pPr lvl="1"/>
            <a:r>
              <a:rPr lang="en-US" sz="1800" dirty="0" smtClean="0">
                <a:solidFill>
                  <a:schemeClr val="accent1"/>
                </a:solidFill>
              </a:rPr>
              <a:t>Device Locale</a:t>
            </a:r>
          </a:p>
          <a:p>
            <a:pPr lvl="1"/>
            <a:r>
              <a:rPr lang="en-US" sz="1800" dirty="0" smtClean="0">
                <a:solidFill>
                  <a:schemeClr val="accent1"/>
                </a:solidFill>
              </a:rPr>
              <a:t>Windows </a:t>
            </a:r>
            <a:r>
              <a:rPr lang="en-US" sz="1800" dirty="0">
                <a:solidFill>
                  <a:schemeClr val="accent1"/>
                </a:solidFill>
              </a:rPr>
              <a:t>Mobile OS </a:t>
            </a:r>
            <a:r>
              <a:rPr lang="en-US" sz="1800" dirty="0" smtClean="0">
                <a:solidFill>
                  <a:schemeClr val="accent1"/>
                </a:solidFill>
              </a:rPr>
              <a:t>version</a:t>
            </a:r>
          </a:p>
          <a:p>
            <a:pPr lvl="1"/>
            <a:r>
              <a:rPr lang="en-US" sz="1800" dirty="0" smtClean="0">
                <a:solidFill>
                  <a:schemeClr val="accent1"/>
                </a:solidFill>
              </a:rPr>
              <a:t>WM </a:t>
            </a:r>
            <a:r>
              <a:rPr lang="en-US" sz="1800" dirty="0">
                <a:solidFill>
                  <a:schemeClr val="accent1"/>
                </a:solidFill>
              </a:rPr>
              <a:t>Platform ( SP vs. </a:t>
            </a:r>
            <a:r>
              <a:rPr lang="en-US" sz="1800" dirty="0" smtClean="0">
                <a:solidFill>
                  <a:schemeClr val="accent1"/>
                </a:solidFill>
              </a:rPr>
              <a:t>PPC)</a:t>
            </a:r>
          </a:p>
          <a:p>
            <a:pPr lvl="1"/>
            <a:r>
              <a:rPr lang="en-US" sz="1800" dirty="0" smtClean="0">
                <a:solidFill>
                  <a:schemeClr val="accent1"/>
                </a:solidFill>
              </a:rPr>
              <a:t>Admin </a:t>
            </a:r>
            <a:r>
              <a:rPr lang="en-US" sz="1800" dirty="0">
                <a:solidFill>
                  <a:schemeClr val="accent1"/>
                </a:solidFill>
              </a:rPr>
              <a:t>defined custom rules based on device registry and OMA </a:t>
            </a:r>
            <a:r>
              <a:rPr lang="en-US" sz="1800" dirty="0" smtClean="0">
                <a:solidFill>
                  <a:schemeClr val="accent1"/>
                </a:solidFill>
              </a:rPr>
              <a:t>URIs</a:t>
            </a:r>
            <a:endParaRPr lang="en-US" sz="1800" u="sng" dirty="0">
              <a:solidFill>
                <a:schemeClr val="accent1"/>
              </a:solidFill>
            </a:endParaRPr>
          </a:p>
          <a:p>
            <a:r>
              <a:rPr lang="en-US" sz="2000" u="sng" dirty="0" smtClean="0">
                <a:solidFill>
                  <a:schemeClr val="accent1"/>
                </a:solidFill>
              </a:rPr>
              <a:t>Dependencies</a:t>
            </a:r>
          </a:p>
          <a:p>
            <a:pPr lvl="1"/>
            <a:r>
              <a:rPr lang="en-US" sz="1800" dirty="0" smtClean="0">
                <a:solidFill>
                  <a:schemeClr val="accent1"/>
                </a:solidFill>
              </a:rPr>
              <a:t>Support </a:t>
            </a:r>
            <a:r>
              <a:rPr lang="en-US" sz="1800" dirty="0">
                <a:solidFill>
                  <a:schemeClr val="accent1"/>
                </a:solidFill>
              </a:rPr>
              <a:t>for application </a:t>
            </a:r>
            <a:r>
              <a:rPr lang="en-US" sz="1800" dirty="0" smtClean="0">
                <a:solidFill>
                  <a:schemeClr val="accent1"/>
                </a:solidFill>
              </a:rPr>
              <a:t>dependencies</a:t>
            </a:r>
          </a:p>
          <a:p>
            <a:r>
              <a:rPr lang="en-US" sz="2000" u="sng" dirty="0" smtClean="0">
                <a:solidFill>
                  <a:schemeClr val="accent1"/>
                </a:solidFill>
              </a:rPr>
              <a:t>Content Signing</a:t>
            </a:r>
          </a:p>
          <a:p>
            <a:pPr lvl="1"/>
            <a:r>
              <a:rPr lang="en-US" sz="1800" dirty="0" smtClean="0">
                <a:solidFill>
                  <a:schemeClr val="accent1"/>
                </a:solidFill>
              </a:rPr>
              <a:t>Application </a:t>
            </a:r>
            <a:r>
              <a:rPr lang="en-US" sz="1800" dirty="0">
                <a:solidFill>
                  <a:schemeClr val="accent1"/>
                </a:solidFill>
              </a:rPr>
              <a:t>wizard supports mobile content </a:t>
            </a:r>
            <a:r>
              <a:rPr lang="en-US" sz="1800" dirty="0" smtClean="0">
                <a:solidFill>
                  <a:schemeClr val="accent1"/>
                </a:solidFill>
              </a:rPr>
              <a:t>signing</a:t>
            </a:r>
            <a:endParaRPr lang="en-US" sz="2000" dirty="0">
              <a:solidFill>
                <a:schemeClr val="accent1"/>
              </a:solidFill>
            </a:endParaRPr>
          </a:p>
          <a:p>
            <a:r>
              <a:rPr lang="en-US" sz="2000" u="sng" dirty="0" smtClean="0"/>
              <a:t>Targeting</a:t>
            </a:r>
          </a:p>
          <a:p>
            <a:pPr lvl="1"/>
            <a:r>
              <a:rPr lang="en-US" sz="1800" dirty="0" smtClean="0"/>
              <a:t>Supports </a:t>
            </a:r>
            <a:r>
              <a:rPr lang="en-US" sz="1800" dirty="0"/>
              <a:t>machine and user(includes user group) </a:t>
            </a:r>
            <a:r>
              <a:rPr lang="en-US" sz="1800" dirty="0" smtClean="0"/>
              <a:t>targeting</a:t>
            </a:r>
          </a:p>
          <a:p>
            <a:pPr lvl="1"/>
            <a:r>
              <a:rPr lang="en-US" sz="1800" dirty="0" smtClean="0">
                <a:solidFill>
                  <a:schemeClr val="accent1"/>
                </a:solidFill>
              </a:rPr>
              <a:t>Supports User/Device Affinity for required deployments</a:t>
            </a:r>
            <a:endParaRPr lang="en-US" sz="1800" dirty="0">
              <a:solidFill>
                <a:schemeClr val="accent1"/>
              </a:solidFill>
            </a:endParaRPr>
          </a:p>
          <a:p>
            <a:endParaRPr lang="en-US" sz="2000" dirty="0"/>
          </a:p>
        </p:txBody>
      </p:sp>
    </p:spTree>
    <p:extLst/>
  </p:cSld>
  <p:clrMapOvr>
    <a:masterClrMapping/>
  </p:clrMapOvr>
  <p:transition>
    <p:fade/>
  </p:transition>
</p:sld>
</file>

<file path=ppt/theme/theme1.xml><?xml version="1.0" encoding="utf-8"?>
<a:theme xmlns:a="http://schemas.openxmlformats.org/drawingml/2006/main" name="TR9_Breakout_ChalkTalk_template">
  <a:themeElements>
    <a:clrScheme name="Custom 5">
      <a:dk1>
        <a:srgbClr val="000000"/>
      </a:dk1>
      <a:lt1>
        <a:srgbClr val="FFFFFF"/>
      </a:lt1>
      <a:dk2>
        <a:srgbClr val="2570A3"/>
      </a:dk2>
      <a:lt2>
        <a:srgbClr val="FFE784"/>
      </a:lt2>
      <a:accent1>
        <a:srgbClr val="3A94D2"/>
      </a:accent1>
      <a:accent2>
        <a:srgbClr val="F38C37"/>
      </a:accent2>
      <a:accent3>
        <a:srgbClr val="8CA923"/>
      </a:accent3>
      <a:accent4>
        <a:srgbClr val="FED45C"/>
      </a:accent4>
      <a:accent5>
        <a:srgbClr val="8557C9"/>
      </a:accent5>
      <a:accent6>
        <a:srgbClr val="274085"/>
      </a:accent6>
      <a:hlink>
        <a:srgbClr val="FED45C"/>
      </a:hlink>
      <a:folHlink>
        <a:srgbClr val="3A94D2"/>
      </a:folHlink>
    </a:clrScheme>
    <a:fontScheme name="Segoe UI">
      <a:majorFont>
        <a:latin typeface="Segoe UI"/>
        <a:ea typeface=""/>
        <a:cs typeface=""/>
      </a:majorFont>
      <a:minorFont>
        <a:latin typeface="Segoe UI"/>
        <a:ea typeface=""/>
        <a:cs typeface=""/>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TechReady9">
      <a:dk1>
        <a:srgbClr val="000000"/>
      </a:dk1>
      <a:lt1>
        <a:srgbClr val="FFFFFF"/>
      </a:lt1>
      <a:dk2>
        <a:srgbClr val="B14717"/>
      </a:dk2>
      <a:lt2>
        <a:srgbClr val="FFE784"/>
      </a:lt2>
      <a:accent1>
        <a:srgbClr val="3A94D2"/>
      </a:accent1>
      <a:accent2>
        <a:srgbClr val="F38C37"/>
      </a:accent2>
      <a:accent3>
        <a:srgbClr val="8CA923"/>
      </a:accent3>
      <a:accent4>
        <a:srgbClr val="FED45C"/>
      </a:accent4>
      <a:accent5>
        <a:srgbClr val="8557C9"/>
      </a:accent5>
      <a:accent6>
        <a:srgbClr val="274085"/>
      </a:accent6>
      <a:hlink>
        <a:srgbClr val="FED45C"/>
      </a:hlink>
      <a:folHlink>
        <a:srgbClr val="3A94D2"/>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142B00AC035784A8B6E7795F085B93F" ma:contentTypeVersion="0" ma:contentTypeDescription="Create a new document." ma:contentTypeScope="" ma:versionID="060e92797587802b01a9d6af66e83d28">
  <xsd:schema xmlns:xsd="http://www.w3.org/2001/XMLSchema" xmlns:xs="http://www.w3.org/2001/XMLSchema" xmlns:p="http://schemas.microsoft.com/office/2006/metadata/properties" targetNamespace="http://schemas.microsoft.com/office/2006/metadata/properties" ma:root="true" ma:fieldsID="91e4e95f05bf1d4c5da405be949b98e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outs:outSpaceData xmlns:outs="http://schemas.microsoft.com/office/2009/outspace/metadata">
  <outs:relatedDates>
    <outs:relatedDate>
      <outs:type>3</outs:type>
      <outs:displayName>Last Modified</outs:displayName>
      <outs:dateTime>2009-11-10T10:35:42Z</outs:dateTime>
      <outs:isPinned>true</outs:isPinned>
    </outs:relatedDate>
    <outs:relatedDate>
      <outs:type>2</outs:type>
      <outs:displayName>Created</outs:displayName>
      <outs:dateTime>2009-07-10T21:34:29Z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Rick Duong</outs:displayName>
          <outs:accountName/>
        </outs:relatedPerson>
      </outs:people>
      <outs:source>0</outs:source>
      <outs:isPinned>true</outs:isPinned>
    </outs:relatedPeopleItem>
    <outs:relatedPeopleItem>
      <outs:category>Last modified by</outs:category>
      <outs:people>
        <outs:relatedPerson>
          <outs:displayName>Bill Anderson (WINDOWS MGMT)</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A34153F3-327C-4212-A40B-6584CE4F2BF4}">
  <ds:schemaRefs>
    <ds:schemaRef ds:uri="http://schemas.microsoft.com/sharepoint/v3/contenttype/forms"/>
  </ds:schemaRefs>
</ds:datastoreItem>
</file>

<file path=customXml/itemProps2.xml><?xml version="1.0" encoding="utf-8"?>
<ds:datastoreItem xmlns:ds="http://schemas.openxmlformats.org/officeDocument/2006/customXml" ds:itemID="{256B2387-1AEB-4A99-8D42-62906B243894}">
  <ds:schemaRefs>
    <ds:schemaRef ds:uri="http://www.w3.org/XML/1998/namespace"/>
    <ds:schemaRef ds:uri="http://schemas.microsoft.com/office/infopath/2007/PartnerControls"/>
    <ds:schemaRef ds:uri="http://schemas.microsoft.com/office/2006/documentManagement/types"/>
    <ds:schemaRef ds:uri="http://schemas.openxmlformats.org/package/2006/metadata/core-properties"/>
    <ds:schemaRef ds:uri="http://purl.org/dc/elements/1.1/"/>
    <ds:schemaRef ds:uri="http://purl.org/dc/term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01E6709F-5340-4E2A-B8E1-D915007F0D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4.xml><?xml version="1.0" encoding="utf-8"?>
<ds:datastoreItem xmlns:ds="http://schemas.openxmlformats.org/officeDocument/2006/customXml" ds:itemID="{D487FDCC-3189-4A70-AB3A-F8A28A51D7AA}">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TR9_Breakout_ChalkTalk_template</Template>
  <TotalTime>239</TotalTime>
  <Words>1470</Words>
  <Application>Microsoft Office PowerPoint</Application>
  <PresentationFormat>On-screen Show (4:3)</PresentationFormat>
  <Paragraphs>248</Paragraphs>
  <Slides>29</Slides>
  <Notes>28</Notes>
  <HiddenSlides>0</HiddenSlides>
  <MMClips>0</MMClips>
  <ScaleCrop>false</ScaleCrop>
  <HeadingPairs>
    <vt:vector size="4" baseType="variant">
      <vt:variant>
        <vt:lpstr>Theme</vt:lpstr>
      </vt:variant>
      <vt:variant>
        <vt:i4>4</vt:i4>
      </vt:variant>
      <vt:variant>
        <vt:lpstr>Slide Titles</vt:lpstr>
      </vt:variant>
      <vt:variant>
        <vt:i4>29</vt:i4>
      </vt:variant>
    </vt:vector>
  </HeadingPairs>
  <TitlesOfParts>
    <vt:vector size="33" baseType="lpstr">
      <vt:lpstr>TR9_Breakout_ChalkTalk_template</vt:lpstr>
      <vt:lpstr>White with Consolas font for code slides</vt:lpstr>
      <vt:lpstr>TechEd_Europe</vt:lpstr>
      <vt:lpstr>TechEd09_Europe template</vt:lpstr>
      <vt:lpstr>Slide 1</vt:lpstr>
      <vt:lpstr>Configuration Manager.Next  Application Management – Part 2</vt:lpstr>
      <vt:lpstr>Session Objectives And Takeaways</vt:lpstr>
      <vt:lpstr>Embracing User Centric</vt:lpstr>
      <vt:lpstr>Embracing User Centric</vt:lpstr>
      <vt:lpstr>App-V Integration – What’s New</vt:lpstr>
      <vt:lpstr>App-V Integration – What’s New</vt:lpstr>
      <vt:lpstr>Create Application with App-V Deployment Type</vt:lpstr>
      <vt:lpstr>Windows Mobile Deployment Type New Features</vt:lpstr>
      <vt:lpstr>Create Application with Mobile Deployment Type</vt:lpstr>
      <vt:lpstr>User Device Affinity</vt:lpstr>
      <vt:lpstr>UDA Demo</vt:lpstr>
      <vt:lpstr>What is Conditional Delivery?</vt:lpstr>
      <vt:lpstr>Key Concepts</vt:lpstr>
      <vt:lpstr>Requirement rules on the Deployment Type</vt:lpstr>
      <vt:lpstr>Rules – Out of the box</vt:lpstr>
      <vt:lpstr>Custom Global Conditions</vt:lpstr>
      <vt:lpstr>Conditional Delivery</vt:lpstr>
      <vt:lpstr>Client Evaluation</vt:lpstr>
      <vt:lpstr>Dependencies vs. Dependent programs</vt:lpstr>
      <vt:lpstr>Application Dependencies</vt:lpstr>
      <vt:lpstr>Client Evaluation</vt:lpstr>
      <vt:lpstr>Takeaways</vt:lpstr>
      <vt:lpstr>Related Content Breakout Sessions</vt:lpstr>
      <vt:lpstr>Related Content Hands-on Labs</vt:lpstr>
      <vt:lpstr>Related Content</vt:lpstr>
      <vt:lpstr>Links and Resources</vt:lpstr>
      <vt:lpstr>Slide 28</vt:lpstr>
      <vt:lpstr>Slide 29</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Rick Duong</dc:creator>
  <dc:description>tech·ed Europe 2009</dc:description>
  <cp:lastModifiedBy>cn_user</cp:lastModifiedBy>
  <cp:revision>94</cp:revision>
  <dcterms:created xsi:type="dcterms:W3CDTF">2009-07-10T21:34:29Z</dcterms:created>
  <dcterms:modified xsi:type="dcterms:W3CDTF">2009-11-10T11:37:36Z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0x0101001142B00AC035784A8B6E7795F085B93F</vt:lpwstr>
  </property>
</Properties>
</file>